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82"/>
  </p:handoutMasterIdLst>
  <p:sldIdLst>
    <p:sldId id="256" r:id="rId3"/>
    <p:sldId id="257" r:id="rId5"/>
    <p:sldId id="260" r:id="rId6"/>
    <p:sldId id="595" r:id="rId7"/>
    <p:sldId id="596" r:id="rId8"/>
    <p:sldId id="667" r:id="rId9"/>
    <p:sldId id="668" r:id="rId10"/>
    <p:sldId id="669" r:id="rId11"/>
    <p:sldId id="670" r:id="rId12"/>
    <p:sldId id="671" r:id="rId13"/>
    <p:sldId id="672" r:id="rId14"/>
    <p:sldId id="673" r:id="rId15"/>
    <p:sldId id="674" r:id="rId16"/>
    <p:sldId id="675" r:id="rId17"/>
    <p:sldId id="676" r:id="rId18"/>
    <p:sldId id="746" r:id="rId19"/>
    <p:sldId id="677" r:id="rId20"/>
    <p:sldId id="678" r:id="rId21"/>
    <p:sldId id="679" r:id="rId22"/>
    <p:sldId id="680" r:id="rId23"/>
    <p:sldId id="681" r:id="rId24"/>
    <p:sldId id="597" r:id="rId25"/>
    <p:sldId id="598" r:id="rId26"/>
    <p:sldId id="750" r:id="rId27"/>
    <p:sldId id="599" r:id="rId28"/>
    <p:sldId id="749" r:id="rId29"/>
    <p:sldId id="603" r:id="rId30"/>
    <p:sldId id="751" r:id="rId31"/>
    <p:sldId id="682" r:id="rId32"/>
    <p:sldId id="684" r:id="rId33"/>
    <p:sldId id="752" r:id="rId34"/>
    <p:sldId id="685" r:id="rId35"/>
    <p:sldId id="753" r:id="rId36"/>
    <p:sldId id="683" r:id="rId37"/>
    <p:sldId id="755" r:id="rId38"/>
    <p:sldId id="480" r:id="rId39"/>
    <p:sldId id="481" r:id="rId40"/>
    <p:sldId id="482" r:id="rId41"/>
    <p:sldId id="483" r:id="rId42"/>
    <p:sldId id="484" r:id="rId43"/>
    <p:sldId id="756" r:id="rId44"/>
    <p:sldId id="485" r:id="rId45"/>
    <p:sldId id="486" r:id="rId46"/>
    <p:sldId id="488" r:id="rId47"/>
    <p:sldId id="502" r:id="rId48"/>
    <p:sldId id="549" r:id="rId49"/>
    <p:sldId id="505" r:id="rId50"/>
    <p:sldId id="506" r:id="rId51"/>
    <p:sldId id="757" r:id="rId52"/>
    <p:sldId id="507" r:id="rId53"/>
    <p:sldId id="758" r:id="rId54"/>
    <p:sldId id="686" r:id="rId55"/>
    <p:sldId id="759" r:id="rId56"/>
    <p:sldId id="687" r:id="rId57"/>
    <p:sldId id="688" r:id="rId58"/>
    <p:sldId id="760" r:id="rId59"/>
    <p:sldId id="689" r:id="rId60"/>
    <p:sldId id="690" r:id="rId61"/>
    <p:sldId id="691" r:id="rId62"/>
    <p:sldId id="761" r:id="rId63"/>
    <p:sldId id="692" r:id="rId64"/>
    <p:sldId id="693" r:id="rId65"/>
    <p:sldId id="694" r:id="rId66"/>
    <p:sldId id="695" r:id="rId67"/>
    <p:sldId id="696" r:id="rId68"/>
    <p:sldId id="697" r:id="rId69"/>
    <p:sldId id="698" r:id="rId70"/>
    <p:sldId id="762" r:id="rId71"/>
    <p:sldId id="699" r:id="rId72"/>
    <p:sldId id="701" r:id="rId73"/>
    <p:sldId id="702" r:id="rId74"/>
    <p:sldId id="703" r:id="rId75"/>
    <p:sldId id="765" r:id="rId76"/>
    <p:sldId id="708" r:id="rId77"/>
    <p:sldId id="709" r:id="rId78"/>
    <p:sldId id="710" r:id="rId79"/>
    <p:sldId id="711" r:id="rId80"/>
    <p:sldId id="712" r:id="rId81"/>
  </p:sldIdLst>
  <p:sldSz cx="12192000" cy="6858000"/>
  <p:notesSz cx="7103745" cy="1023429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F0882E"/>
    <a:srgbClr val="FFFFFF"/>
    <a:srgbClr val="265AA7"/>
    <a:srgbClr val="E8766F"/>
    <a:srgbClr val="5BC5F1"/>
    <a:srgbClr val="49C0F6"/>
    <a:srgbClr val="48AC92"/>
    <a:srgbClr val="2B5CA9"/>
    <a:srgbClr val="3DBC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6" autoAdjust="0"/>
    <p:restoredTop sz="94660" autoAdjust="0"/>
  </p:normalViewPr>
  <p:slideViewPr>
    <p:cSldViewPr snapToGrid="0">
      <p:cViewPr varScale="1">
        <p:scale>
          <a:sx n="88" d="100"/>
          <a:sy n="88" d="100"/>
        </p:scale>
        <p:origin x="102" y="498"/>
      </p:cViewPr>
      <p:guideLst>
        <p:guide orient="horz" pos="2196"/>
        <p:guide pos="6604"/>
        <p:guide pos="1102"/>
        <p:guide orient="horz" pos="881"/>
      </p:guideLst>
    </p:cSldViewPr>
  </p:slideViewPr>
  <p:outlineViewPr>
    <p:cViewPr>
      <p:scale>
        <a:sx n="33" d="100"/>
        <a:sy n="33" d="100"/>
      </p:scale>
      <p:origin x="0" y="3948"/>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5" Type="http://schemas.openxmlformats.org/officeDocument/2006/relationships/tableStyles" Target="tableStyles.xml"/><Relationship Id="rId84" Type="http://schemas.openxmlformats.org/officeDocument/2006/relationships/viewProps" Target="viewProps.xml"/><Relationship Id="rId83" Type="http://schemas.openxmlformats.org/officeDocument/2006/relationships/presProps" Target="presProps.xml"/><Relationship Id="rId82" Type="http://schemas.openxmlformats.org/officeDocument/2006/relationships/handoutMaster" Target="handoutMasters/handoutMaster1.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90"/>
            </a:lvl1pPr>
          </a:lstStyle>
          <a:p>
            <a:endParaRPr lang="zh-CN" altLang="en-US"/>
          </a:p>
        </p:txBody>
      </p:sp>
      <p:sp>
        <p:nvSpPr>
          <p:cNvPr id="3" name="日期占位符 2"/>
          <p:cNvSpPr>
            <a:spLocks noGrp="1"/>
          </p:cNvSpPr>
          <p:nvPr>
            <p:ph type="dt" sz="quarter" idx="1"/>
          </p:nvPr>
        </p:nvSpPr>
        <p:spPr>
          <a:xfrm>
            <a:off x="4167998" y="0"/>
            <a:ext cx="3188595" cy="574719"/>
          </a:xfrm>
          <a:prstGeom prst="rect">
            <a:avLst/>
          </a:prstGeom>
        </p:spPr>
        <p:txBody>
          <a:bodyPr vert="horz" lIns="91440" tIns="45720" rIns="91440" bIns="45720" rtlCol="0"/>
          <a:lstStyle>
            <a:lvl1pPr algn="r">
              <a:defRPr sz="129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10879875"/>
            <a:ext cx="3188595" cy="574718"/>
          </a:xfrm>
          <a:prstGeom prst="rect">
            <a:avLst/>
          </a:prstGeom>
        </p:spPr>
        <p:txBody>
          <a:bodyPr vert="horz" lIns="91440" tIns="45720" rIns="91440" bIns="45720" rtlCol="0" anchor="b"/>
          <a:lstStyle>
            <a:lvl1pPr algn="l">
              <a:defRPr sz="1290"/>
            </a:lvl1pPr>
          </a:lstStyle>
          <a:p>
            <a:endParaRPr lang="zh-CN" altLang="en-US"/>
          </a:p>
        </p:txBody>
      </p:sp>
      <p:sp>
        <p:nvSpPr>
          <p:cNvPr id="5" name="灯片编号占位符 4"/>
          <p:cNvSpPr>
            <a:spLocks noGrp="1"/>
          </p:cNvSpPr>
          <p:nvPr>
            <p:ph type="sldNum" sz="quarter" idx="3"/>
          </p:nvPr>
        </p:nvSpPr>
        <p:spPr>
          <a:xfrm>
            <a:off x="4167998" y="10879875"/>
            <a:ext cx="3188595" cy="574718"/>
          </a:xfrm>
          <a:prstGeom prst="rect">
            <a:avLst/>
          </a:prstGeom>
        </p:spPr>
        <p:txBody>
          <a:bodyPr vert="horz" lIns="91440" tIns="45720" rIns="91440" bIns="45720" rtlCol="0" anchor="b"/>
          <a:lstStyle>
            <a:lvl1pPr algn="r">
              <a:defRPr sz="129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D2A48B96-639E-45A3-A0BA-2464DFDB1FAA}"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482600" y="1279525"/>
            <a:ext cx="6138863" cy="34544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A6837353-30EB-4A48-80EB-173D804AEFBD}"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2600" y="1279525"/>
            <a:ext cx="6138863"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dirty="0">
                <a:solidFill>
                  <a:srgbClr val="0000FF"/>
                </a:solidFill>
                <a:sym typeface="+mn-ea"/>
              </a:rPr>
              <a:t>要创建存储过程，必须具有</a:t>
            </a:r>
            <a:r>
              <a:rPr lang="en-US" altLang="zh-CN" dirty="0">
                <a:solidFill>
                  <a:srgbClr val="0000FF"/>
                </a:solidFill>
                <a:sym typeface="+mn-ea"/>
              </a:rPr>
              <a:t>create routine</a:t>
            </a:r>
            <a:r>
              <a:rPr lang="zh-CN" altLang="zh-CN" dirty="0">
                <a:solidFill>
                  <a:srgbClr val="0000FF"/>
                </a:solidFill>
                <a:sym typeface="+mn-ea"/>
              </a:rPr>
              <a:t>的权限。</a:t>
            </a:r>
            <a:endParaRPr lang="zh-CN" altLang="zh-CN" dirty="0">
              <a:solidFill>
                <a:srgbClr val="0000FF"/>
              </a:solidFill>
            </a:endParaRPr>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b="1" dirty="0">
                <a:solidFill>
                  <a:srgbClr val="0000FF"/>
                </a:solidFill>
                <a:latin typeface="Arial" panose="020B0604020202020204" pitchFamily="34" charset="0"/>
                <a:sym typeface="+mn-ea"/>
              </a:rPr>
              <a:t>说明：</a:t>
            </a:r>
            <a:endParaRPr lang="zh-CN" altLang="zh-CN" b="1" dirty="0">
              <a:solidFill>
                <a:srgbClr val="0000FF"/>
              </a:solidFill>
              <a:latin typeface="Arial" panose="020B0604020202020204" pitchFamily="34" charset="0"/>
            </a:endParaRPr>
          </a:p>
          <a:p>
            <a:r>
              <a:rPr lang="zh-CN" altLang="zh-CN" b="1" dirty="0">
                <a:solidFill>
                  <a:srgbClr val="0000FF"/>
                </a:solidFill>
                <a:latin typeface="Arial" panose="020B0604020202020204" pitchFamily="34" charset="0"/>
                <a:sym typeface="+mn-ea"/>
              </a:rPr>
              <a:t>（</a:t>
            </a:r>
            <a:r>
              <a:rPr lang="en-US" altLang="zh-CN" b="1" dirty="0">
                <a:solidFill>
                  <a:srgbClr val="0000FF"/>
                </a:solidFill>
                <a:latin typeface="Arial" panose="020B0604020202020204" pitchFamily="34" charset="0"/>
                <a:sym typeface="+mn-ea"/>
              </a:rPr>
              <a:t>1</a:t>
            </a:r>
            <a:r>
              <a:rPr lang="zh-CN" altLang="zh-CN" b="1" dirty="0">
                <a:solidFill>
                  <a:srgbClr val="0000FF"/>
                </a:solidFill>
                <a:latin typeface="Arial" panose="020B0604020202020204" pitchFamily="34" charset="0"/>
                <a:sym typeface="+mn-ea"/>
              </a:rPr>
              <a:t>）存储过程是已保存的</a:t>
            </a:r>
            <a:r>
              <a:rPr lang="en-US" altLang="zh-CN" b="1" dirty="0">
                <a:solidFill>
                  <a:srgbClr val="0000FF"/>
                </a:solidFill>
                <a:latin typeface="Arial" panose="020B0604020202020204" pitchFamily="34" charset="0"/>
                <a:sym typeface="+mn-ea"/>
              </a:rPr>
              <a:t>MySQL</a:t>
            </a:r>
            <a:r>
              <a:rPr lang="zh-CN" altLang="zh-CN" b="1" dirty="0">
                <a:solidFill>
                  <a:srgbClr val="0000FF"/>
                </a:solidFill>
                <a:latin typeface="Arial" panose="020B0604020202020204" pitchFamily="34" charset="0"/>
                <a:sym typeface="+mn-ea"/>
              </a:rPr>
              <a:t>语句集合。对于一般的</a:t>
            </a:r>
            <a:r>
              <a:rPr lang="en-US" altLang="zh-CN" b="1" dirty="0">
                <a:solidFill>
                  <a:srgbClr val="0000FF"/>
                </a:solidFill>
                <a:latin typeface="Arial" panose="020B0604020202020204" pitchFamily="34" charset="0"/>
                <a:sym typeface="+mn-ea"/>
              </a:rPr>
              <a:t>select</a:t>
            </a:r>
            <a:r>
              <a:rPr lang="zh-CN" altLang="zh-CN" b="1" dirty="0">
                <a:solidFill>
                  <a:srgbClr val="0000FF"/>
                </a:solidFill>
                <a:latin typeface="Arial" panose="020B0604020202020204" pitchFamily="34" charset="0"/>
                <a:sym typeface="+mn-ea"/>
              </a:rPr>
              <a:t>语句，如果查询的数据要来自于多个表，可以使用多表连接或子查询等方式。</a:t>
            </a:r>
            <a:endParaRPr lang="zh-CN" altLang="zh-CN" b="1" dirty="0">
              <a:solidFill>
                <a:srgbClr val="0000FF"/>
              </a:solidFill>
              <a:latin typeface="Arial" panose="020B0604020202020204" pitchFamily="34" charset="0"/>
            </a:endParaRPr>
          </a:p>
          <a:p>
            <a:r>
              <a:rPr lang="zh-CN" altLang="zh-CN" b="1" dirty="0">
                <a:solidFill>
                  <a:srgbClr val="0000FF"/>
                </a:solidFill>
                <a:latin typeface="Arial" panose="020B0604020202020204" pitchFamily="34" charset="0"/>
                <a:sym typeface="+mn-ea"/>
              </a:rPr>
              <a:t>（</a:t>
            </a:r>
            <a:r>
              <a:rPr lang="en-US" altLang="zh-CN" b="1" dirty="0">
                <a:solidFill>
                  <a:srgbClr val="0000FF"/>
                </a:solidFill>
                <a:latin typeface="Arial" panose="020B0604020202020204" pitchFamily="34" charset="0"/>
                <a:sym typeface="+mn-ea"/>
              </a:rPr>
              <a:t>2</a:t>
            </a:r>
            <a:r>
              <a:rPr lang="zh-CN" altLang="zh-CN" b="1" dirty="0">
                <a:solidFill>
                  <a:srgbClr val="0000FF"/>
                </a:solidFill>
                <a:latin typeface="Arial" panose="020B0604020202020204" pitchFamily="34" charset="0"/>
                <a:sym typeface="+mn-ea"/>
              </a:rPr>
              <a:t>）当调用存储过程时，</a:t>
            </a:r>
            <a:r>
              <a:rPr lang="en-US" altLang="zh-CN" b="1" dirty="0">
                <a:solidFill>
                  <a:srgbClr val="0000FF"/>
                </a:solidFill>
                <a:latin typeface="Arial" panose="020B0604020202020204" pitchFamily="34" charset="0"/>
                <a:sym typeface="+mn-ea"/>
              </a:rPr>
              <a:t>MySQL</a:t>
            </a:r>
            <a:r>
              <a:rPr lang="zh-CN" altLang="zh-CN" b="1" dirty="0">
                <a:solidFill>
                  <a:srgbClr val="0000FF"/>
                </a:solidFill>
                <a:latin typeface="Arial" panose="020B0604020202020204" pitchFamily="34" charset="0"/>
                <a:sym typeface="+mn-ea"/>
              </a:rPr>
              <a:t>会根据提供的参数值，执行存储过程体中的</a:t>
            </a:r>
            <a:r>
              <a:rPr lang="en-US" altLang="zh-CN" b="1" dirty="0">
                <a:solidFill>
                  <a:srgbClr val="0000FF"/>
                </a:solidFill>
                <a:latin typeface="Arial" panose="020B0604020202020204" pitchFamily="34" charset="0"/>
                <a:sym typeface="+mn-ea"/>
              </a:rPr>
              <a:t>SQL</a:t>
            </a:r>
            <a:r>
              <a:rPr lang="zh-CN" altLang="zh-CN" b="1" dirty="0">
                <a:solidFill>
                  <a:srgbClr val="0000FF"/>
                </a:solidFill>
                <a:latin typeface="Arial" panose="020B0604020202020204" pitchFamily="34" charset="0"/>
                <a:sym typeface="+mn-ea"/>
              </a:rPr>
              <a:t>语句。</a:t>
            </a:r>
            <a:endParaRPr lang="zh-CN" altLang="zh-CN" b="1" dirty="0">
              <a:solidFill>
                <a:srgbClr val="0000FF"/>
              </a:solidFill>
              <a:latin typeface="Arial" panose="020B0604020202020204" pitchFamily="34" charset="0"/>
            </a:endParaRPr>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dirty="0">
                <a:sym typeface="+mn-ea"/>
              </a:rPr>
              <a:t>一种方法是删除并重新创建存储过程，这种方法和创建存储过程一样。另一种是使用</a:t>
            </a:r>
            <a:r>
              <a:rPr lang="en-US" altLang="zh-CN" dirty="0">
                <a:sym typeface="+mn-ea"/>
              </a:rPr>
              <a:t>alter procedure</a:t>
            </a:r>
            <a:r>
              <a:rPr lang="zh-CN" altLang="zh-CN" dirty="0">
                <a:sym typeface="+mn-ea"/>
              </a:rPr>
              <a:t>语句进行修改。使用</a:t>
            </a:r>
            <a:r>
              <a:rPr lang="en-US" altLang="zh-CN" dirty="0">
                <a:sym typeface="+mn-ea"/>
              </a:rPr>
              <a:t>alter procedure</a:t>
            </a:r>
            <a:r>
              <a:rPr lang="zh-CN" altLang="zh-CN" dirty="0">
                <a:sym typeface="+mn-ea"/>
              </a:rPr>
              <a:t>语句修改存储过程的某些参数</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dirty="0">
                <a:solidFill>
                  <a:srgbClr val="0000FF"/>
                </a:solidFill>
                <a:sym typeface="+mn-ea"/>
              </a:rPr>
              <a:t>防止对数据进行不正确的修改。</a:t>
            </a:r>
            <a:r>
              <a:rPr lang="en-US" altLang="zh-CN" dirty="0">
                <a:solidFill>
                  <a:srgbClr val="0000FF"/>
                </a:solidFill>
                <a:sym typeface="+mn-ea"/>
              </a:rPr>
              <a:t> </a:t>
            </a:r>
            <a:endParaRPr lang="zh-CN" altLang="zh-CN" dirty="0">
              <a:solidFill>
                <a:srgbClr val="0000FF"/>
              </a:solidFill>
            </a:endParaRPr>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语言基础章：常量、变量</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b="1" dirty="0">
                <a:solidFill>
                  <a:srgbClr val="0000FF"/>
                </a:solidFill>
                <a:latin typeface="Arial" panose="020B0604020202020204" pitchFamily="34" charset="0"/>
                <a:sym typeface="+mn-ea"/>
              </a:rPr>
              <a:t>在</a:t>
            </a:r>
            <a:r>
              <a:rPr lang="en-US" altLang="zh-CN" b="1" dirty="0">
                <a:solidFill>
                  <a:srgbClr val="0000FF"/>
                </a:solidFill>
                <a:latin typeface="Arial" panose="020B0604020202020204" pitchFamily="34" charset="0"/>
                <a:sym typeface="+mn-ea"/>
              </a:rPr>
              <a:t>MySQL</a:t>
            </a:r>
            <a:r>
              <a:rPr lang="zh-CN" altLang="zh-CN" b="1" dirty="0">
                <a:solidFill>
                  <a:srgbClr val="0000FF"/>
                </a:solidFill>
                <a:latin typeface="Arial" panose="020B0604020202020204" pitchFamily="34" charset="0"/>
                <a:sym typeface="+mn-ea"/>
              </a:rPr>
              <a:t>数据库中，由于局部变量涉及</a:t>
            </a:r>
            <a:r>
              <a:rPr lang="en-US" altLang="zh-CN" b="1" dirty="0">
                <a:solidFill>
                  <a:srgbClr val="0000FF"/>
                </a:solidFill>
                <a:latin typeface="Arial" panose="020B0604020202020204" pitchFamily="34" charset="0"/>
                <a:sym typeface="+mn-ea"/>
              </a:rPr>
              <a:t>begin-end</a:t>
            </a:r>
            <a:r>
              <a:rPr lang="zh-CN" altLang="zh-CN" b="1" dirty="0">
                <a:solidFill>
                  <a:srgbClr val="0000FF"/>
                </a:solidFill>
                <a:latin typeface="Arial" panose="020B0604020202020204" pitchFamily="34" charset="0"/>
                <a:sym typeface="+mn-ea"/>
              </a:rPr>
              <a:t>语句块、函数、存储过程等知识，局部变量的具体使用方法将结合这些知识稍后一块儿进行讲解。</a:t>
            </a:r>
            <a:endParaRPr lang="zh-CN" altLang="zh-CN" b="1" dirty="0">
              <a:solidFill>
                <a:srgbClr val="0000FF"/>
              </a:solidFill>
              <a:latin typeface="Arial" panose="020B0604020202020204" pitchFamily="34" charset="0"/>
            </a:endParaRPr>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lvl="1"/>
            <a:r>
              <a:rPr lang="zh-CN" altLang="zh-CN" dirty="0">
                <a:solidFill>
                  <a:srgbClr val="0000FF"/>
                </a:solidFill>
                <a:sym typeface="+mn-ea"/>
              </a:rPr>
              <a:t>为了避免</a:t>
            </a:r>
            <a:r>
              <a:rPr lang="en-US" altLang="zh-CN" dirty="0">
                <a:solidFill>
                  <a:srgbClr val="0000FF"/>
                </a:solidFill>
                <a:sym typeface="+mn-ea"/>
              </a:rPr>
              <a:t>begin-end</a:t>
            </a:r>
            <a:r>
              <a:rPr lang="zh-CN" altLang="zh-CN" dirty="0">
                <a:solidFill>
                  <a:srgbClr val="0000FF"/>
                </a:solidFill>
                <a:sym typeface="+mn-ea"/>
              </a:rPr>
              <a:t>语句块中的多条</a:t>
            </a:r>
            <a:r>
              <a:rPr lang="en-US" altLang="zh-CN" dirty="0">
                <a:solidFill>
                  <a:srgbClr val="0000FF"/>
                </a:solidFill>
                <a:sym typeface="+mn-ea"/>
              </a:rPr>
              <a:t>MySQL</a:t>
            </a:r>
            <a:r>
              <a:rPr lang="zh-CN" altLang="zh-CN" dirty="0">
                <a:solidFill>
                  <a:srgbClr val="0000FF"/>
                </a:solidFill>
                <a:sym typeface="+mn-ea"/>
              </a:rPr>
              <a:t>表达式被拆开，需要重置</a:t>
            </a:r>
            <a:r>
              <a:rPr lang="en-US" altLang="zh-CN" dirty="0">
                <a:solidFill>
                  <a:srgbClr val="0000FF"/>
                </a:solidFill>
                <a:sym typeface="+mn-ea"/>
              </a:rPr>
              <a:t>MySQL</a:t>
            </a:r>
            <a:r>
              <a:rPr lang="zh-CN" altLang="zh-CN" dirty="0">
                <a:solidFill>
                  <a:srgbClr val="0000FF"/>
                </a:solidFill>
                <a:sym typeface="+mn-ea"/>
              </a:rPr>
              <a:t>客户机中的命令结束标记（</a:t>
            </a:r>
            <a:r>
              <a:rPr lang="en-US" altLang="zh-CN" dirty="0">
                <a:solidFill>
                  <a:srgbClr val="0000FF"/>
                </a:solidFill>
                <a:sym typeface="+mn-ea"/>
              </a:rPr>
              <a:t>delimiter</a:t>
            </a:r>
            <a:r>
              <a:rPr lang="zh-CN" altLang="zh-CN" dirty="0">
                <a:solidFill>
                  <a:srgbClr val="0000FF"/>
                </a:solidFill>
                <a:sym typeface="+mn-ea"/>
              </a:rPr>
              <a:t>）。</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lvl="1"/>
            <a:r>
              <a:rPr lang="zh-CN" altLang="zh-CN" dirty="0">
                <a:solidFill>
                  <a:srgbClr val="0000FF"/>
                </a:solidFill>
                <a:sym typeface="+mn-ea"/>
              </a:rPr>
              <a:t>为了避免</a:t>
            </a:r>
            <a:r>
              <a:rPr lang="en-US" altLang="zh-CN" dirty="0">
                <a:solidFill>
                  <a:srgbClr val="0000FF"/>
                </a:solidFill>
                <a:sym typeface="+mn-ea"/>
              </a:rPr>
              <a:t>begin-end</a:t>
            </a:r>
            <a:r>
              <a:rPr lang="zh-CN" altLang="zh-CN" dirty="0">
                <a:solidFill>
                  <a:srgbClr val="0000FF"/>
                </a:solidFill>
                <a:sym typeface="+mn-ea"/>
              </a:rPr>
              <a:t>语句块中的多条</a:t>
            </a:r>
            <a:r>
              <a:rPr lang="en-US" altLang="zh-CN" dirty="0">
                <a:solidFill>
                  <a:srgbClr val="0000FF"/>
                </a:solidFill>
                <a:sym typeface="+mn-ea"/>
              </a:rPr>
              <a:t>MySQL</a:t>
            </a:r>
            <a:r>
              <a:rPr lang="zh-CN" altLang="zh-CN" dirty="0">
                <a:solidFill>
                  <a:srgbClr val="0000FF"/>
                </a:solidFill>
                <a:sym typeface="+mn-ea"/>
              </a:rPr>
              <a:t>表达式被拆开，需要重置</a:t>
            </a:r>
            <a:r>
              <a:rPr lang="en-US" altLang="zh-CN" dirty="0">
                <a:solidFill>
                  <a:srgbClr val="0000FF"/>
                </a:solidFill>
                <a:sym typeface="+mn-ea"/>
              </a:rPr>
              <a:t>MySQL</a:t>
            </a:r>
            <a:r>
              <a:rPr lang="zh-CN" altLang="zh-CN" dirty="0">
                <a:solidFill>
                  <a:srgbClr val="0000FF"/>
                </a:solidFill>
                <a:sym typeface="+mn-ea"/>
              </a:rPr>
              <a:t>客户机中的命令结束标记（</a:t>
            </a:r>
            <a:r>
              <a:rPr lang="en-US" altLang="zh-CN" dirty="0">
                <a:solidFill>
                  <a:srgbClr val="0000FF"/>
                </a:solidFill>
                <a:sym typeface="+mn-ea"/>
              </a:rPr>
              <a:t>delimiter</a:t>
            </a:r>
            <a:r>
              <a:rPr lang="zh-CN" altLang="zh-CN" dirty="0">
                <a:solidFill>
                  <a:srgbClr val="0000FF"/>
                </a:solidFill>
                <a:sym typeface="+mn-ea"/>
              </a:rPr>
              <a:t>）。</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dirty="0">
                <a:solidFill>
                  <a:srgbClr val="0000FF"/>
                </a:solidFill>
                <a:latin typeface="Arial" panose="020B0604020202020204" pitchFamily="34" charset="0"/>
                <a:sym typeface="+mn-ea"/>
              </a:rPr>
              <a:t>select exam_loop(100);</a:t>
            </a:r>
            <a:endParaRPr lang="zh-CN" altLang="en-US" dirty="0">
              <a:solidFill>
                <a:srgbClr val="0000FF"/>
              </a:solidFill>
              <a:latin typeface="Arial" panose="020B0604020202020204" pitchFamily="34" charset="0"/>
            </a:endParaRPr>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b="1" dirty="0">
                <a:solidFill>
                  <a:srgbClr val="0000FF"/>
                </a:solidFill>
                <a:latin typeface="Arial" panose="020B0604020202020204" pitchFamily="34" charset="0"/>
                <a:sym typeface="+mn-ea"/>
              </a:rPr>
              <a:t>select exam_iterate(100);</a:t>
            </a:r>
            <a:endParaRPr lang="zh-CN" altLang="zh-CN" b="1" dirty="0">
              <a:solidFill>
                <a:srgbClr val="0000FF"/>
              </a:solidFill>
              <a:latin typeface="Arial" panose="020B0604020202020204" pitchFamily="34" charset="0"/>
            </a:endParaRPr>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b="1" dirty="0">
                <a:solidFill>
                  <a:srgbClr val="0000FF"/>
                </a:solidFill>
                <a:latin typeface="Arial" panose="020B0604020202020204" pitchFamily="34" charset="0"/>
                <a:sym typeface="+mn-ea"/>
              </a:rPr>
              <a:t>select exam_iterate(100);</a:t>
            </a:r>
            <a:endParaRPr lang="zh-CN" altLang="zh-CN" b="1" dirty="0">
              <a:solidFill>
                <a:srgbClr val="0000FF"/>
              </a:solidFill>
              <a:latin typeface="Arial" panose="020B0604020202020204" pitchFamily="34" charset="0"/>
            </a:endParaRPr>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dirty="0">
                <a:solidFill>
                  <a:srgbClr val="0000FF"/>
                </a:solidFill>
                <a:sym typeface="+mn-ea"/>
              </a:rPr>
              <a:t>要创建存储过程，必须具有</a:t>
            </a:r>
            <a:r>
              <a:rPr lang="en-US" altLang="zh-CN" dirty="0">
                <a:solidFill>
                  <a:srgbClr val="0000FF"/>
                </a:solidFill>
                <a:sym typeface="+mn-ea"/>
              </a:rPr>
              <a:t>create routine</a:t>
            </a:r>
            <a:r>
              <a:rPr lang="zh-CN" altLang="zh-CN" dirty="0">
                <a:solidFill>
                  <a:srgbClr val="0000FF"/>
                </a:solidFill>
                <a:sym typeface="+mn-ea"/>
              </a:rPr>
              <a:t>的权限。</a:t>
            </a:r>
            <a:endParaRPr lang="zh-CN" altLang="zh-CN" dirty="0">
              <a:solidFill>
                <a:srgbClr val="0000FF"/>
              </a:solidFill>
            </a:endParaRPr>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sp>
        <p:nvSpPr>
          <p:cNvPr id="2" name="标题 1"/>
          <p:cNvSpPr>
            <a:spLocks noGrp="1"/>
          </p:cNvSpPr>
          <p:nvPr>
            <p:ph type="title"/>
          </p:nvPr>
        </p:nvSpPr>
        <p:spPr>
          <a:xfrm>
            <a:off x="143934" y="114300"/>
            <a:ext cx="10354733" cy="723900"/>
          </a:xfrm>
          <a:prstGeom prst="rect">
            <a:avLst/>
          </a:prstGeom>
        </p:spPr>
        <p:txBody>
          <a:bodyPr/>
          <a:lstStyle>
            <a:lvl1pPr algn="l">
              <a:defRPr sz="3600" b="1" spc="300">
                <a:solidFill>
                  <a:srgbClr val="FFFF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09600" y="1066801"/>
            <a:ext cx="10972800" cy="5059363"/>
          </a:xfrm>
          <a:prstGeom prst="rect">
            <a:avLst/>
          </a:prstGeom>
        </p:spPr>
        <p:txBody>
          <a:bodyPr/>
          <a:lstStyle>
            <a:lvl1pPr>
              <a:lnSpc>
                <a:spcPct val="150000"/>
              </a:lnSpc>
              <a:defRPr sz="24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7" name="箭头: V 形 1">
            <a:hlinkClick r:id="rId2" action="ppaction://hlinksldjump"/>
          </p:cNvPr>
          <p:cNvSpPr/>
          <p:nvPr userDrawn="1"/>
        </p:nvSpPr>
        <p:spPr>
          <a:xfrm>
            <a:off x="9354588" y="5271310"/>
            <a:ext cx="997528" cy="382385"/>
          </a:xfrm>
          <a:prstGeom prst="chevron">
            <a:avLst/>
          </a:prstGeom>
          <a:solidFill>
            <a:srgbClr val="F08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微软雅黑" panose="020B0503020204020204" pitchFamily="34" charset="-122"/>
                <a:ea typeface="微软雅黑" panose="020B0503020204020204" pitchFamily="34" charset="-122"/>
              </a:rPr>
              <a:t>返回</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82F288E0-7875-42C4-84C8-98DBBD3BF4D2}" type="datetimeFigureOut">
              <a:rPr lang="zh-CN" altLang="en-US" smtClean="0"/>
            </a:fld>
            <a:endParaRPr lang="zh-CN"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7D9BB5D0-35E4-459D-AEF3-FE4D7C45CC19}"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png"/><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tags" Target="../tags/tag1.xml"/><Relationship Id="rId2" Type="http://schemas.openxmlformats.org/officeDocument/2006/relationships/image" Target="../media/image4.e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6.png"/><Relationship Id="rId1" Type="http://schemas.openxmlformats.org/officeDocument/2006/relationships/tags" Target="../tags/tag19.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35.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36.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tags" Target="../tags/tag37.xml"/></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tags" Target="../tags/tag38.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9.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40.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1.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3.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5.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6.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7.xml"/></Relationships>
</file>

<file path=ppt/slides/_rels/slide5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9.png"/><Relationship Id="rId2" Type="http://schemas.openxmlformats.org/officeDocument/2006/relationships/tags" Target="../tags/tag49.xml"/><Relationship Id="rId1" Type="http://schemas.openxmlformats.org/officeDocument/2006/relationships/tags" Target="../tags/tag48.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0.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1.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tags" Target="../tags/tag55.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56.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7.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8.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9.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0.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1.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3.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tags" Target="../tags/tag6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tags" Target="../tags/tag65.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tags" Target="../tags/tag66.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7.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tags" Target="../tags/tag69.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1.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9"/>
          <p:cNvSpPr>
            <a:spLocks noChangeArrowheads="1"/>
          </p:cNvSpPr>
          <p:nvPr/>
        </p:nvSpPr>
        <p:spPr bwMode="auto">
          <a:xfrm>
            <a:off x="0" y="4849653"/>
            <a:ext cx="12192000" cy="125029"/>
          </a:xfrm>
          <a:prstGeom prst="rect">
            <a:avLst/>
          </a:prstGeom>
          <a:gradFill>
            <a:gsLst>
              <a:gs pos="53000">
                <a:srgbClr val="49C0F6"/>
              </a:gs>
              <a:gs pos="100000">
                <a:schemeClr val="accent2"/>
              </a:gs>
            </a:gsLst>
            <a:lin ang="0" scaled="0"/>
          </a:gradFill>
          <a:ln>
            <a:noFill/>
          </a:ln>
          <a:effectLst/>
        </p:spPr>
        <p:txBody>
          <a:bodyPr vert="horz" wrap="square" lIns="91440" tIns="45720" rIns="91440" bIns="45720" numCol="1" anchor="t" anchorCtr="0" compatLnSpc="1"/>
          <a:lstStyle/>
          <a:p>
            <a:endParaRPr lang="en-US" dirty="0">
              <a:latin typeface="微软雅黑" panose="020B0503020204020204" pitchFamily="34" charset="-122"/>
            </a:endParaRPr>
          </a:p>
        </p:txBody>
      </p:sp>
      <p:grpSp>
        <p:nvGrpSpPr>
          <p:cNvPr id="81" name="组合 80"/>
          <p:cNvGrpSpPr/>
          <p:nvPr/>
        </p:nvGrpSpPr>
        <p:grpSpPr>
          <a:xfrm>
            <a:off x="1614616" y="2645439"/>
            <a:ext cx="3608894" cy="2283194"/>
            <a:chOff x="1890695" y="2725829"/>
            <a:chExt cx="2992477" cy="1893213"/>
          </a:xfrm>
        </p:grpSpPr>
        <p:pic>
          <p:nvPicPr>
            <p:cNvPr id="71" name="图片 7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890695" y="2916555"/>
              <a:ext cx="2992477" cy="1702487"/>
            </a:xfrm>
            <a:prstGeom prst="rect">
              <a:avLst/>
            </a:prstGeom>
          </p:spPr>
        </p:pic>
        <p:sp>
          <p:nvSpPr>
            <p:cNvPr id="72" name="椭圆 71"/>
            <p:cNvSpPr/>
            <p:nvPr/>
          </p:nvSpPr>
          <p:spPr>
            <a:xfrm>
              <a:off x="4144791" y="2725829"/>
              <a:ext cx="310052" cy="310052"/>
            </a:xfrm>
            <a:prstGeom prst="ellipse">
              <a:avLst/>
            </a:prstGeom>
            <a:solidFill>
              <a:srgbClr val="49C0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7" name="矩形 76"/>
            <p:cNvSpPr/>
            <p:nvPr/>
          </p:nvSpPr>
          <p:spPr>
            <a:xfrm>
              <a:off x="3114829" y="3466896"/>
              <a:ext cx="528102" cy="5658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8" name="矩形 77"/>
            <p:cNvSpPr/>
            <p:nvPr/>
          </p:nvSpPr>
          <p:spPr>
            <a:xfrm>
              <a:off x="4020481" y="4038527"/>
              <a:ext cx="528102" cy="3990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9" name="矩形 78"/>
            <p:cNvSpPr/>
            <p:nvPr/>
          </p:nvSpPr>
          <p:spPr>
            <a:xfrm>
              <a:off x="2252138" y="3965179"/>
              <a:ext cx="300358" cy="3990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76" name="Freeform 16"/>
          <p:cNvSpPr>
            <a:spLocks noEditPoints="1"/>
          </p:cNvSpPr>
          <p:nvPr/>
        </p:nvSpPr>
        <p:spPr bwMode="auto">
          <a:xfrm flipV="1">
            <a:off x="6933976" y="2394109"/>
            <a:ext cx="5268913" cy="2466974"/>
          </a:xfrm>
          <a:custGeom>
            <a:avLst/>
            <a:gdLst>
              <a:gd name="T0" fmla="*/ 742 w 1660"/>
              <a:gd name="T1" fmla="*/ 624 h 777"/>
              <a:gd name="T2" fmla="*/ 444 w 1660"/>
              <a:gd name="T3" fmla="*/ 612 h 777"/>
              <a:gd name="T4" fmla="*/ 450 w 1660"/>
              <a:gd name="T5" fmla="*/ 615 h 777"/>
              <a:gd name="T6" fmla="*/ 550 w 1660"/>
              <a:gd name="T7" fmla="*/ 679 h 777"/>
              <a:gd name="T8" fmla="*/ 556 w 1660"/>
              <a:gd name="T9" fmla="*/ 668 h 777"/>
              <a:gd name="T10" fmla="*/ 464 w 1660"/>
              <a:gd name="T11" fmla="*/ 744 h 777"/>
              <a:gd name="T12" fmla="*/ 601 w 1660"/>
              <a:gd name="T13" fmla="*/ 567 h 777"/>
              <a:gd name="T14" fmla="*/ 612 w 1660"/>
              <a:gd name="T15" fmla="*/ 573 h 777"/>
              <a:gd name="T16" fmla="*/ 833 w 1660"/>
              <a:gd name="T17" fmla="*/ 546 h 777"/>
              <a:gd name="T18" fmla="*/ 860 w 1660"/>
              <a:gd name="T19" fmla="*/ 502 h 777"/>
              <a:gd name="T20" fmla="*/ 775 w 1660"/>
              <a:gd name="T21" fmla="*/ 504 h 777"/>
              <a:gd name="T22" fmla="*/ 804 w 1660"/>
              <a:gd name="T23" fmla="*/ 699 h 777"/>
              <a:gd name="T24" fmla="*/ 814 w 1660"/>
              <a:gd name="T25" fmla="*/ 706 h 777"/>
              <a:gd name="T26" fmla="*/ 1350 w 1660"/>
              <a:gd name="T27" fmla="*/ 376 h 777"/>
              <a:gd name="T28" fmla="*/ 1344 w 1660"/>
              <a:gd name="T29" fmla="*/ 387 h 777"/>
              <a:gd name="T30" fmla="*/ 6 w 1660"/>
              <a:gd name="T31" fmla="*/ 717 h 777"/>
              <a:gd name="T32" fmla="*/ 344 w 1660"/>
              <a:gd name="T33" fmla="*/ 663 h 777"/>
              <a:gd name="T34" fmla="*/ 366 w 1660"/>
              <a:gd name="T35" fmla="*/ 676 h 777"/>
              <a:gd name="T36" fmla="*/ 972 w 1660"/>
              <a:gd name="T37" fmla="*/ 400 h 777"/>
              <a:gd name="T38" fmla="*/ 983 w 1660"/>
              <a:gd name="T39" fmla="*/ 407 h 777"/>
              <a:gd name="T40" fmla="*/ 1080 w 1660"/>
              <a:gd name="T41" fmla="*/ 337 h 777"/>
              <a:gd name="T42" fmla="*/ 296 w 1660"/>
              <a:gd name="T43" fmla="*/ 768 h 777"/>
              <a:gd name="T44" fmla="*/ 301 w 1660"/>
              <a:gd name="T45" fmla="*/ 771 h 777"/>
              <a:gd name="T46" fmla="*/ 163 w 1660"/>
              <a:gd name="T47" fmla="*/ 664 h 777"/>
              <a:gd name="T48" fmla="*/ 167 w 1660"/>
              <a:gd name="T49" fmla="*/ 659 h 777"/>
              <a:gd name="T50" fmla="*/ 105 w 1660"/>
              <a:gd name="T51" fmla="*/ 767 h 777"/>
              <a:gd name="T52" fmla="*/ 1455 w 1660"/>
              <a:gd name="T53" fmla="*/ 100 h 777"/>
              <a:gd name="T54" fmla="*/ 1444 w 1660"/>
              <a:gd name="T55" fmla="*/ 93 h 777"/>
              <a:gd name="T56" fmla="*/ 1526 w 1660"/>
              <a:gd name="T57" fmla="*/ 505 h 777"/>
              <a:gd name="T58" fmla="*/ 1526 w 1660"/>
              <a:gd name="T59" fmla="*/ 492 h 777"/>
              <a:gd name="T60" fmla="*/ 992 w 1660"/>
              <a:gd name="T61" fmla="*/ 612 h 777"/>
              <a:gd name="T62" fmla="*/ 1481 w 1660"/>
              <a:gd name="T63" fmla="*/ 200 h 777"/>
              <a:gd name="T64" fmla="*/ 1454 w 1660"/>
              <a:gd name="T65" fmla="*/ 244 h 777"/>
              <a:gd name="T66" fmla="*/ 1515 w 1660"/>
              <a:gd name="T67" fmla="*/ 355 h 777"/>
              <a:gd name="T68" fmla="*/ 1528 w 1660"/>
              <a:gd name="T69" fmla="*/ 333 h 777"/>
              <a:gd name="T70" fmla="*/ 1660 w 1660"/>
              <a:gd name="T71" fmla="*/ 188 h 777"/>
              <a:gd name="T72" fmla="*/ 1344 w 1660"/>
              <a:gd name="T73" fmla="*/ 509 h 777"/>
              <a:gd name="T74" fmla="*/ 1350 w 1660"/>
              <a:gd name="T75" fmla="*/ 510 h 777"/>
              <a:gd name="T76" fmla="*/ 1660 w 1660"/>
              <a:gd name="T77" fmla="*/ 567 h 777"/>
              <a:gd name="T78" fmla="*/ 1598 w 1660"/>
              <a:gd name="T79" fmla="*/ 515 h 777"/>
              <a:gd name="T80" fmla="*/ 1588 w 1660"/>
              <a:gd name="T81" fmla="*/ 207 h 777"/>
              <a:gd name="T82" fmla="*/ 1478 w 1660"/>
              <a:gd name="T83" fmla="*/ 597 h 777"/>
              <a:gd name="T84" fmla="*/ 1484 w 1660"/>
              <a:gd name="T85" fmla="*/ 597 h 777"/>
              <a:gd name="T86" fmla="*/ 1328 w 1660"/>
              <a:gd name="T87" fmla="*/ 583 h 777"/>
              <a:gd name="T88" fmla="*/ 1334 w 1660"/>
              <a:gd name="T89" fmla="*/ 572 h 777"/>
              <a:gd name="T90" fmla="*/ 1198 w 1660"/>
              <a:gd name="T91" fmla="*/ 583 h 777"/>
              <a:gd name="T92" fmla="*/ 1052 w 1660"/>
              <a:gd name="T93" fmla="*/ 680 h 777"/>
              <a:gd name="T94" fmla="*/ 1057 w 1660"/>
              <a:gd name="T95" fmla="*/ 683 h 777"/>
              <a:gd name="T96" fmla="*/ 1038 w 1660"/>
              <a:gd name="T97" fmla="*/ 523 h 777"/>
              <a:gd name="T98" fmla="*/ 1079 w 1660"/>
              <a:gd name="T99" fmla="*/ 457 h 777"/>
              <a:gd name="T100" fmla="*/ 1275 w 1660"/>
              <a:gd name="T101" fmla="*/ 282 h 777"/>
              <a:gd name="T102" fmla="*/ 1183 w 1660"/>
              <a:gd name="T103" fmla="*/ 349 h 777"/>
              <a:gd name="T104" fmla="*/ 1205 w 1660"/>
              <a:gd name="T105" fmla="*/ 363 h 777"/>
              <a:gd name="T106" fmla="*/ 1234 w 1660"/>
              <a:gd name="T107" fmla="*/ 482 h 777"/>
              <a:gd name="T108" fmla="*/ 1237 w 1660"/>
              <a:gd name="T109" fmla="*/ 4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60" h="777">
                <a:moveTo>
                  <a:pt x="733" y="588"/>
                </a:moveTo>
                <a:cubicBezTo>
                  <a:pt x="724" y="591"/>
                  <a:pt x="718" y="600"/>
                  <a:pt x="720" y="610"/>
                </a:cubicBezTo>
                <a:cubicBezTo>
                  <a:pt x="722" y="620"/>
                  <a:pt x="732" y="626"/>
                  <a:pt x="742" y="624"/>
                </a:cubicBezTo>
                <a:cubicBezTo>
                  <a:pt x="752" y="621"/>
                  <a:pt x="758" y="611"/>
                  <a:pt x="755" y="602"/>
                </a:cubicBezTo>
                <a:cubicBezTo>
                  <a:pt x="753" y="592"/>
                  <a:pt x="743" y="586"/>
                  <a:pt x="733" y="588"/>
                </a:cubicBezTo>
                <a:close/>
                <a:moveTo>
                  <a:pt x="444" y="612"/>
                </a:moveTo>
                <a:cubicBezTo>
                  <a:pt x="442" y="612"/>
                  <a:pt x="440" y="615"/>
                  <a:pt x="441" y="617"/>
                </a:cubicBezTo>
                <a:cubicBezTo>
                  <a:pt x="441" y="619"/>
                  <a:pt x="444" y="621"/>
                  <a:pt x="446" y="620"/>
                </a:cubicBezTo>
                <a:cubicBezTo>
                  <a:pt x="449" y="620"/>
                  <a:pt x="450" y="617"/>
                  <a:pt x="450" y="615"/>
                </a:cubicBezTo>
                <a:cubicBezTo>
                  <a:pt x="449" y="612"/>
                  <a:pt x="447" y="611"/>
                  <a:pt x="444" y="612"/>
                </a:cubicBezTo>
                <a:close/>
                <a:moveTo>
                  <a:pt x="556" y="668"/>
                </a:moveTo>
                <a:cubicBezTo>
                  <a:pt x="551" y="669"/>
                  <a:pt x="548" y="674"/>
                  <a:pt x="550" y="679"/>
                </a:cubicBezTo>
                <a:cubicBezTo>
                  <a:pt x="551" y="684"/>
                  <a:pt x="556" y="687"/>
                  <a:pt x="560" y="686"/>
                </a:cubicBezTo>
                <a:cubicBezTo>
                  <a:pt x="565" y="684"/>
                  <a:pt x="568" y="680"/>
                  <a:pt x="567" y="675"/>
                </a:cubicBezTo>
                <a:cubicBezTo>
                  <a:pt x="566" y="670"/>
                  <a:pt x="561" y="667"/>
                  <a:pt x="556" y="668"/>
                </a:cubicBezTo>
                <a:close/>
                <a:moveTo>
                  <a:pt x="462" y="735"/>
                </a:moveTo>
                <a:cubicBezTo>
                  <a:pt x="460" y="735"/>
                  <a:pt x="458" y="738"/>
                  <a:pt x="459" y="740"/>
                </a:cubicBezTo>
                <a:cubicBezTo>
                  <a:pt x="459" y="743"/>
                  <a:pt x="462" y="744"/>
                  <a:pt x="464" y="744"/>
                </a:cubicBezTo>
                <a:cubicBezTo>
                  <a:pt x="467" y="743"/>
                  <a:pt x="468" y="741"/>
                  <a:pt x="467" y="738"/>
                </a:cubicBezTo>
                <a:cubicBezTo>
                  <a:pt x="467" y="736"/>
                  <a:pt x="464" y="734"/>
                  <a:pt x="462" y="735"/>
                </a:cubicBezTo>
                <a:close/>
                <a:moveTo>
                  <a:pt x="601" y="567"/>
                </a:moveTo>
                <a:cubicBezTo>
                  <a:pt x="596" y="568"/>
                  <a:pt x="593" y="573"/>
                  <a:pt x="594" y="577"/>
                </a:cubicBezTo>
                <a:cubicBezTo>
                  <a:pt x="596" y="582"/>
                  <a:pt x="600" y="585"/>
                  <a:pt x="605" y="584"/>
                </a:cubicBezTo>
                <a:cubicBezTo>
                  <a:pt x="610" y="583"/>
                  <a:pt x="613" y="578"/>
                  <a:pt x="612" y="573"/>
                </a:cubicBezTo>
                <a:cubicBezTo>
                  <a:pt x="611" y="568"/>
                  <a:pt x="606" y="565"/>
                  <a:pt x="601" y="567"/>
                </a:cubicBezTo>
                <a:close/>
                <a:moveTo>
                  <a:pt x="860" y="502"/>
                </a:moveTo>
                <a:cubicBezTo>
                  <a:pt x="840" y="507"/>
                  <a:pt x="828" y="527"/>
                  <a:pt x="833" y="546"/>
                </a:cubicBezTo>
                <a:cubicBezTo>
                  <a:pt x="838" y="565"/>
                  <a:pt x="857" y="577"/>
                  <a:pt x="876" y="573"/>
                </a:cubicBezTo>
                <a:cubicBezTo>
                  <a:pt x="896" y="568"/>
                  <a:pt x="908" y="549"/>
                  <a:pt x="903" y="529"/>
                </a:cubicBezTo>
                <a:cubicBezTo>
                  <a:pt x="899" y="510"/>
                  <a:pt x="879" y="498"/>
                  <a:pt x="860" y="502"/>
                </a:cubicBezTo>
                <a:close/>
                <a:moveTo>
                  <a:pt x="771" y="487"/>
                </a:moveTo>
                <a:cubicBezTo>
                  <a:pt x="766" y="488"/>
                  <a:pt x="763" y="493"/>
                  <a:pt x="764" y="497"/>
                </a:cubicBezTo>
                <a:cubicBezTo>
                  <a:pt x="765" y="502"/>
                  <a:pt x="770" y="505"/>
                  <a:pt x="775" y="504"/>
                </a:cubicBezTo>
                <a:cubicBezTo>
                  <a:pt x="780" y="503"/>
                  <a:pt x="783" y="498"/>
                  <a:pt x="781" y="493"/>
                </a:cubicBezTo>
                <a:cubicBezTo>
                  <a:pt x="780" y="488"/>
                  <a:pt x="775" y="485"/>
                  <a:pt x="771" y="487"/>
                </a:cubicBezTo>
                <a:close/>
                <a:moveTo>
                  <a:pt x="804" y="699"/>
                </a:moveTo>
                <a:cubicBezTo>
                  <a:pt x="799" y="701"/>
                  <a:pt x="796" y="705"/>
                  <a:pt x="797" y="710"/>
                </a:cubicBezTo>
                <a:cubicBezTo>
                  <a:pt x="798" y="715"/>
                  <a:pt x="803" y="718"/>
                  <a:pt x="808" y="717"/>
                </a:cubicBezTo>
                <a:cubicBezTo>
                  <a:pt x="813" y="716"/>
                  <a:pt x="816" y="711"/>
                  <a:pt x="814" y="706"/>
                </a:cubicBezTo>
                <a:cubicBezTo>
                  <a:pt x="813" y="701"/>
                  <a:pt x="808" y="698"/>
                  <a:pt x="804" y="699"/>
                </a:cubicBezTo>
                <a:close/>
                <a:moveTo>
                  <a:pt x="1344" y="387"/>
                </a:moveTo>
                <a:cubicBezTo>
                  <a:pt x="1349" y="386"/>
                  <a:pt x="1352" y="381"/>
                  <a:pt x="1350" y="376"/>
                </a:cubicBezTo>
                <a:cubicBezTo>
                  <a:pt x="1349" y="371"/>
                  <a:pt x="1344" y="368"/>
                  <a:pt x="1340" y="369"/>
                </a:cubicBezTo>
                <a:cubicBezTo>
                  <a:pt x="1335" y="371"/>
                  <a:pt x="1332" y="375"/>
                  <a:pt x="1333" y="380"/>
                </a:cubicBezTo>
                <a:cubicBezTo>
                  <a:pt x="1334" y="385"/>
                  <a:pt x="1339" y="388"/>
                  <a:pt x="1344" y="387"/>
                </a:cubicBezTo>
                <a:close/>
                <a:moveTo>
                  <a:pt x="4" y="708"/>
                </a:moveTo>
                <a:cubicBezTo>
                  <a:pt x="2" y="708"/>
                  <a:pt x="0" y="711"/>
                  <a:pt x="1" y="713"/>
                </a:cubicBezTo>
                <a:cubicBezTo>
                  <a:pt x="1" y="716"/>
                  <a:pt x="4" y="717"/>
                  <a:pt x="6" y="717"/>
                </a:cubicBezTo>
                <a:cubicBezTo>
                  <a:pt x="9" y="716"/>
                  <a:pt x="10" y="714"/>
                  <a:pt x="9" y="711"/>
                </a:cubicBezTo>
                <a:cubicBezTo>
                  <a:pt x="9" y="709"/>
                  <a:pt x="6" y="707"/>
                  <a:pt x="4" y="708"/>
                </a:cubicBezTo>
                <a:close/>
                <a:moveTo>
                  <a:pt x="344" y="663"/>
                </a:moveTo>
                <a:cubicBezTo>
                  <a:pt x="334" y="665"/>
                  <a:pt x="328" y="675"/>
                  <a:pt x="331" y="685"/>
                </a:cubicBezTo>
                <a:cubicBezTo>
                  <a:pt x="333" y="695"/>
                  <a:pt x="343" y="701"/>
                  <a:pt x="352" y="698"/>
                </a:cubicBezTo>
                <a:cubicBezTo>
                  <a:pt x="362" y="696"/>
                  <a:pt x="368" y="686"/>
                  <a:pt x="366" y="676"/>
                </a:cubicBezTo>
                <a:cubicBezTo>
                  <a:pt x="363" y="667"/>
                  <a:pt x="354" y="661"/>
                  <a:pt x="344" y="663"/>
                </a:cubicBezTo>
                <a:close/>
                <a:moveTo>
                  <a:pt x="983" y="407"/>
                </a:moveTo>
                <a:cubicBezTo>
                  <a:pt x="982" y="402"/>
                  <a:pt x="977" y="399"/>
                  <a:pt x="972" y="400"/>
                </a:cubicBezTo>
                <a:cubicBezTo>
                  <a:pt x="967" y="401"/>
                  <a:pt x="964" y="406"/>
                  <a:pt x="965" y="411"/>
                </a:cubicBezTo>
                <a:cubicBezTo>
                  <a:pt x="967" y="416"/>
                  <a:pt x="971" y="419"/>
                  <a:pt x="976" y="418"/>
                </a:cubicBezTo>
                <a:cubicBezTo>
                  <a:pt x="981" y="416"/>
                  <a:pt x="984" y="412"/>
                  <a:pt x="983" y="407"/>
                </a:cubicBezTo>
                <a:close/>
                <a:moveTo>
                  <a:pt x="1084" y="355"/>
                </a:moveTo>
                <a:cubicBezTo>
                  <a:pt x="1089" y="354"/>
                  <a:pt x="1092" y="349"/>
                  <a:pt x="1091" y="344"/>
                </a:cubicBezTo>
                <a:cubicBezTo>
                  <a:pt x="1089" y="339"/>
                  <a:pt x="1085" y="336"/>
                  <a:pt x="1080" y="337"/>
                </a:cubicBezTo>
                <a:cubicBezTo>
                  <a:pt x="1075" y="339"/>
                  <a:pt x="1072" y="343"/>
                  <a:pt x="1073" y="348"/>
                </a:cubicBezTo>
                <a:cubicBezTo>
                  <a:pt x="1074" y="353"/>
                  <a:pt x="1079" y="356"/>
                  <a:pt x="1084" y="355"/>
                </a:cubicBezTo>
                <a:close/>
                <a:moveTo>
                  <a:pt x="296" y="768"/>
                </a:moveTo>
                <a:cubicBezTo>
                  <a:pt x="293" y="769"/>
                  <a:pt x="292" y="771"/>
                  <a:pt x="292" y="774"/>
                </a:cubicBezTo>
                <a:cubicBezTo>
                  <a:pt x="293" y="776"/>
                  <a:pt x="295" y="777"/>
                  <a:pt x="298" y="777"/>
                </a:cubicBezTo>
                <a:cubicBezTo>
                  <a:pt x="300" y="776"/>
                  <a:pt x="302" y="774"/>
                  <a:pt x="301" y="771"/>
                </a:cubicBezTo>
                <a:cubicBezTo>
                  <a:pt x="300" y="769"/>
                  <a:pt x="298" y="768"/>
                  <a:pt x="296" y="768"/>
                </a:cubicBezTo>
                <a:close/>
                <a:moveTo>
                  <a:pt x="167" y="659"/>
                </a:moveTo>
                <a:cubicBezTo>
                  <a:pt x="164" y="659"/>
                  <a:pt x="163" y="662"/>
                  <a:pt x="163" y="664"/>
                </a:cubicBezTo>
                <a:cubicBezTo>
                  <a:pt x="164" y="666"/>
                  <a:pt x="166" y="668"/>
                  <a:pt x="169" y="667"/>
                </a:cubicBezTo>
                <a:cubicBezTo>
                  <a:pt x="171" y="667"/>
                  <a:pt x="173" y="664"/>
                  <a:pt x="172" y="662"/>
                </a:cubicBezTo>
                <a:cubicBezTo>
                  <a:pt x="171" y="659"/>
                  <a:pt x="169" y="658"/>
                  <a:pt x="167" y="659"/>
                </a:cubicBezTo>
                <a:close/>
                <a:moveTo>
                  <a:pt x="101" y="749"/>
                </a:moveTo>
                <a:cubicBezTo>
                  <a:pt x="96" y="750"/>
                  <a:pt x="93" y="755"/>
                  <a:pt x="94" y="760"/>
                </a:cubicBezTo>
                <a:cubicBezTo>
                  <a:pt x="95" y="765"/>
                  <a:pt x="100" y="768"/>
                  <a:pt x="105" y="767"/>
                </a:cubicBezTo>
                <a:cubicBezTo>
                  <a:pt x="110" y="766"/>
                  <a:pt x="113" y="761"/>
                  <a:pt x="111" y="756"/>
                </a:cubicBezTo>
                <a:cubicBezTo>
                  <a:pt x="110" y="751"/>
                  <a:pt x="105" y="748"/>
                  <a:pt x="101" y="749"/>
                </a:cubicBezTo>
                <a:close/>
                <a:moveTo>
                  <a:pt x="1455" y="100"/>
                </a:moveTo>
                <a:cubicBezTo>
                  <a:pt x="1460" y="98"/>
                  <a:pt x="1463" y="94"/>
                  <a:pt x="1462" y="89"/>
                </a:cubicBezTo>
                <a:cubicBezTo>
                  <a:pt x="1461" y="84"/>
                  <a:pt x="1456" y="81"/>
                  <a:pt x="1451" y="82"/>
                </a:cubicBezTo>
                <a:cubicBezTo>
                  <a:pt x="1446" y="83"/>
                  <a:pt x="1443" y="88"/>
                  <a:pt x="1444" y="93"/>
                </a:cubicBezTo>
                <a:cubicBezTo>
                  <a:pt x="1446" y="98"/>
                  <a:pt x="1451" y="101"/>
                  <a:pt x="1455" y="100"/>
                </a:cubicBezTo>
                <a:close/>
                <a:moveTo>
                  <a:pt x="1526" y="492"/>
                </a:moveTo>
                <a:cubicBezTo>
                  <a:pt x="1523" y="496"/>
                  <a:pt x="1522" y="501"/>
                  <a:pt x="1526" y="505"/>
                </a:cubicBezTo>
                <a:cubicBezTo>
                  <a:pt x="1529" y="509"/>
                  <a:pt x="1535" y="509"/>
                  <a:pt x="1539" y="505"/>
                </a:cubicBezTo>
                <a:cubicBezTo>
                  <a:pt x="1542" y="502"/>
                  <a:pt x="1542" y="496"/>
                  <a:pt x="1539" y="493"/>
                </a:cubicBezTo>
                <a:cubicBezTo>
                  <a:pt x="1536" y="489"/>
                  <a:pt x="1530" y="489"/>
                  <a:pt x="1526" y="492"/>
                </a:cubicBezTo>
                <a:close/>
                <a:moveTo>
                  <a:pt x="988" y="595"/>
                </a:moveTo>
                <a:cubicBezTo>
                  <a:pt x="983" y="596"/>
                  <a:pt x="980" y="601"/>
                  <a:pt x="981" y="606"/>
                </a:cubicBezTo>
                <a:cubicBezTo>
                  <a:pt x="982" y="611"/>
                  <a:pt x="987" y="614"/>
                  <a:pt x="992" y="612"/>
                </a:cubicBezTo>
                <a:cubicBezTo>
                  <a:pt x="997" y="611"/>
                  <a:pt x="1000" y="606"/>
                  <a:pt x="999" y="602"/>
                </a:cubicBezTo>
                <a:cubicBezTo>
                  <a:pt x="998" y="597"/>
                  <a:pt x="993" y="594"/>
                  <a:pt x="988" y="595"/>
                </a:cubicBezTo>
                <a:close/>
                <a:moveTo>
                  <a:pt x="1481" y="200"/>
                </a:moveTo>
                <a:cubicBezTo>
                  <a:pt x="1476" y="181"/>
                  <a:pt x="1457" y="169"/>
                  <a:pt x="1437" y="174"/>
                </a:cubicBezTo>
                <a:cubicBezTo>
                  <a:pt x="1418" y="178"/>
                  <a:pt x="1406" y="198"/>
                  <a:pt x="1410" y="217"/>
                </a:cubicBezTo>
                <a:cubicBezTo>
                  <a:pt x="1415" y="237"/>
                  <a:pt x="1435" y="249"/>
                  <a:pt x="1454" y="244"/>
                </a:cubicBezTo>
                <a:cubicBezTo>
                  <a:pt x="1473" y="239"/>
                  <a:pt x="1485" y="220"/>
                  <a:pt x="1481" y="200"/>
                </a:cubicBezTo>
                <a:close/>
                <a:moveTo>
                  <a:pt x="1528" y="333"/>
                </a:moveTo>
                <a:cubicBezTo>
                  <a:pt x="1519" y="336"/>
                  <a:pt x="1513" y="346"/>
                  <a:pt x="1515" y="355"/>
                </a:cubicBezTo>
                <a:cubicBezTo>
                  <a:pt x="1517" y="365"/>
                  <a:pt x="1527" y="371"/>
                  <a:pt x="1537" y="369"/>
                </a:cubicBezTo>
                <a:cubicBezTo>
                  <a:pt x="1547" y="366"/>
                  <a:pt x="1553" y="356"/>
                  <a:pt x="1550" y="347"/>
                </a:cubicBezTo>
                <a:cubicBezTo>
                  <a:pt x="1548" y="337"/>
                  <a:pt x="1538" y="331"/>
                  <a:pt x="1528" y="333"/>
                </a:cubicBezTo>
                <a:close/>
                <a:moveTo>
                  <a:pt x="1624" y="3"/>
                </a:moveTo>
                <a:cubicBezTo>
                  <a:pt x="1573" y="15"/>
                  <a:pt x="1542" y="66"/>
                  <a:pt x="1554" y="116"/>
                </a:cubicBezTo>
                <a:cubicBezTo>
                  <a:pt x="1566" y="164"/>
                  <a:pt x="1612" y="195"/>
                  <a:pt x="1660" y="188"/>
                </a:cubicBezTo>
                <a:cubicBezTo>
                  <a:pt x="1660" y="2"/>
                  <a:pt x="1660" y="2"/>
                  <a:pt x="1660" y="2"/>
                </a:cubicBezTo>
                <a:cubicBezTo>
                  <a:pt x="1648" y="0"/>
                  <a:pt x="1636" y="0"/>
                  <a:pt x="1624" y="3"/>
                </a:cubicBezTo>
                <a:close/>
                <a:moveTo>
                  <a:pt x="1344" y="509"/>
                </a:moveTo>
                <a:cubicBezTo>
                  <a:pt x="1342" y="511"/>
                  <a:pt x="1342" y="514"/>
                  <a:pt x="1344" y="516"/>
                </a:cubicBezTo>
                <a:cubicBezTo>
                  <a:pt x="1345" y="518"/>
                  <a:pt x="1348" y="518"/>
                  <a:pt x="1350" y="516"/>
                </a:cubicBezTo>
                <a:cubicBezTo>
                  <a:pt x="1352" y="514"/>
                  <a:pt x="1352" y="511"/>
                  <a:pt x="1350" y="510"/>
                </a:cubicBezTo>
                <a:cubicBezTo>
                  <a:pt x="1349" y="508"/>
                  <a:pt x="1346" y="508"/>
                  <a:pt x="1344" y="509"/>
                </a:cubicBezTo>
                <a:close/>
                <a:moveTo>
                  <a:pt x="1598" y="515"/>
                </a:moveTo>
                <a:cubicBezTo>
                  <a:pt x="1605" y="545"/>
                  <a:pt x="1631" y="565"/>
                  <a:pt x="1660" y="567"/>
                </a:cubicBezTo>
                <a:cubicBezTo>
                  <a:pt x="1660" y="432"/>
                  <a:pt x="1660" y="432"/>
                  <a:pt x="1660" y="432"/>
                </a:cubicBezTo>
                <a:cubicBezTo>
                  <a:pt x="1656" y="432"/>
                  <a:pt x="1652" y="432"/>
                  <a:pt x="1648" y="433"/>
                </a:cubicBezTo>
                <a:cubicBezTo>
                  <a:pt x="1612" y="442"/>
                  <a:pt x="1589" y="479"/>
                  <a:pt x="1598" y="515"/>
                </a:cubicBezTo>
                <a:close/>
                <a:moveTo>
                  <a:pt x="1586" y="198"/>
                </a:moveTo>
                <a:cubicBezTo>
                  <a:pt x="1584" y="199"/>
                  <a:pt x="1582" y="201"/>
                  <a:pt x="1583" y="204"/>
                </a:cubicBezTo>
                <a:cubicBezTo>
                  <a:pt x="1583" y="206"/>
                  <a:pt x="1586" y="208"/>
                  <a:pt x="1588" y="207"/>
                </a:cubicBezTo>
                <a:cubicBezTo>
                  <a:pt x="1591" y="206"/>
                  <a:pt x="1592" y="204"/>
                  <a:pt x="1591" y="202"/>
                </a:cubicBezTo>
                <a:cubicBezTo>
                  <a:pt x="1591" y="199"/>
                  <a:pt x="1588" y="198"/>
                  <a:pt x="1586" y="198"/>
                </a:cubicBezTo>
                <a:close/>
                <a:moveTo>
                  <a:pt x="1478" y="597"/>
                </a:moveTo>
                <a:cubicBezTo>
                  <a:pt x="1476" y="599"/>
                  <a:pt x="1476" y="602"/>
                  <a:pt x="1477" y="603"/>
                </a:cubicBezTo>
                <a:cubicBezTo>
                  <a:pt x="1479" y="605"/>
                  <a:pt x="1482" y="605"/>
                  <a:pt x="1484" y="604"/>
                </a:cubicBezTo>
                <a:cubicBezTo>
                  <a:pt x="1486" y="602"/>
                  <a:pt x="1486" y="599"/>
                  <a:pt x="1484" y="597"/>
                </a:cubicBezTo>
                <a:cubicBezTo>
                  <a:pt x="1482" y="595"/>
                  <a:pt x="1479" y="595"/>
                  <a:pt x="1478" y="597"/>
                </a:cubicBezTo>
                <a:close/>
                <a:moveTo>
                  <a:pt x="1334" y="572"/>
                </a:moveTo>
                <a:cubicBezTo>
                  <a:pt x="1329" y="574"/>
                  <a:pt x="1326" y="578"/>
                  <a:pt x="1328" y="583"/>
                </a:cubicBezTo>
                <a:cubicBezTo>
                  <a:pt x="1329" y="588"/>
                  <a:pt x="1334" y="591"/>
                  <a:pt x="1338" y="590"/>
                </a:cubicBezTo>
                <a:cubicBezTo>
                  <a:pt x="1343" y="589"/>
                  <a:pt x="1346" y="584"/>
                  <a:pt x="1345" y="579"/>
                </a:cubicBezTo>
                <a:cubicBezTo>
                  <a:pt x="1344" y="574"/>
                  <a:pt x="1339" y="571"/>
                  <a:pt x="1334" y="572"/>
                </a:cubicBezTo>
                <a:close/>
                <a:moveTo>
                  <a:pt x="1196" y="575"/>
                </a:moveTo>
                <a:cubicBezTo>
                  <a:pt x="1194" y="575"/>
                  <a:pt x="1192" y="578"/>
                  <a:pt x="1193" y="580"/>
                </a:cubicBezTo>
                <a:cubicBezTo>
                  <a:pt x="1194" y="583"/>
                  <a:pt x="1196" y="584"/>
                  <a:pt x="1198" y="583"/>
                </a:cubicBezTo>
                <a:cubicBezTo>
                  <a:pt x="1201" y="583"/>
                  <a:pt x="1202" y="580"/>
                  <a:pt x="1202" y="578"/>
                </a:cubicBezTo>
                <a:cubicBezTo>
                  <a:pt x="1201" y="576"/>
                  <a:pt x="1199" y="574"/>
                  <a:pt x="1196" y="575"/>
                </a:cubicBezTo>
                <a:close/>
                <a:moveTo>
                  <a:pt x="1052" y="680"/>
                </a:moveTo>
                <a:cubicBezTo>
                  <a:pt x="1049" y="680"/>
                  <a:pt x="1048" y="683"/>
                  <a:pt x="1048" y="685"/>
                </a:cubicBezTo>
                <a:cubicBezTo>
                  <a:pt x="1049" y="688"/>
                  <a:pt x="1051" y="689"/>
                  <a:pt x="1054" y="689"/>
                </a:cubicBezTo>
                <a:cubicBezTo>
                  <a:pt x="1056" y="688"/>
                  <a:pt x="1058" y="685"/>
                  <a:pt x="1057" y="683"/>
                </a:cubicBezTo>
                <a:cubicBezTo>
                  <a:pt x="1056" y="681"/>
                  <a:pt x="1054" y="679"/>
                  <a:pt x="1052" y="680"/>
                </a:cubicBezTo>
                <a:close/>
                <a:moveTo>
                  <a:pt x="1079" y="457"/>
                </a:moveTo>
                <a:cubicBezTo>
                  <a:pt x="1049" y="464"/>
                  <a:pt x="1031" y="494"/>
                  <a:pt x="1038" y="523"/>
                </a:cubicBezTo>
                <a:cubicBezTo>
                  <a:pt x="1045" y="553"/>
                  <a:pt x="1075" y="571"/>
                  <a:pt x="1104" y="564"/>
                </a:cubicBezTo>
                <a:cubicBezTo>
                  <a:pt x="1134" y="557"/>
                  <a:pt x="1152" y="527"/>
                  <a:pt x="1145" y="498"/>
                </a:cubicBezTo>
                <a:cubicBezTo>
                  <a:pt x="1138" y="468"/>
                  <a:pt x="1108" y="450"/>
                  <a:pt x="1079" y="457"/>
                </a:cubicBezTo>
                <a:close/>
                <a:moveTo>
                  <a:pt x="1273" y="273"/>
                </a:moveTo>
                <a:cubicBezTo>
                  <a:pt x="1271" y="274"/>
                  <a:pt x="1269" y="276"/>
                  <a:pt x="1270" y="279"/>
                </a:cubicBezTo>
                <a:cubicBezTo>
                  <a:pt x="1270" y="281"/>
                  <a:pt x="1273" y="283"/>
                  <a:pt x="1275" y="282"/>
                </a:cubicBezTo>
                <a:cubicBezTo>
                  <a:pt x="1278" y="281"/>
                  <a:pt x="1279" y="279"/>
                  <a:pt x="1279" y="276"/>
                </a:cubicBezTo>
                <a:cubicBezTo>
                  <a:pt x="1278" y="274"/>
                  <a:pt x="1276" y="273"/>
                  <a:pt x="1273" y="273"/>
                </a:cubicBezTo>
                <a:close/>
                <a:moveTo>
                  <a:pt x="1183" y="349"/>
                </a:moveTo>
                <a:cubicBezTo>
                  <a:pt x="1174" y="352"/>
                  <a:pt x="1168" y="362"/>
                  <a:pt x="1170" y="371"/>
                </a:cubicBezTo>
                <a:cubicBezTo>
                  <a:pt x="1172" y="381"/>
                  <a:pt x="1182" y="387"/>
                  <a:pt x="1192" y="385"/>
                </a:cubicBezTo>
                <a:cubicBezTo>
                  <a:pt x="1202" y="382"/>
                  <a:pt x="1208" y="373"/>
                  <a:pt x="1205" y="363"/>
                </a:cubicBezTo>
                <a:cubicBezTo>
                  <a:pt x="1203" y="353"/>
                  <a:pt x="1193" y="347"/>
                  <a:pt x="1183" y="349"/>
                </a:cubicBezTo>
                <a:close/>
                <a:moveTo>
                  <a:pt x="1237" y="477"/>
                </a:moveTo>
                <a:cubicBezTo>
                  <a:pt x="1235" y="478"/>
                  <a:pt x="1233" y="480"/>
                  <a:pt x="1234" y="482"/>
                </a:cubicBezTo>
                <a:cubicBezTo>
                  <a:pt x="1234" y="485"/>
                  <a:pt x="1237" y="486"/>
                  <a:pt x="1239" y="486"/>
                </a:cubicBezTo>
                <a:cubicBezTo>
                  <a:pt x="1242" y="485"/>
                  <a:pt x="1243" y="483"/>
                  <a:pt x="1243" y="480"/>
                </a:cubicBezTo>
                <a:cubicBezTo>
                  <a:pt x="1242" y="478"/>
                  <a:pt x="1240" y="476"/>
                  <a:pt x="1237" y="477"/>
                </a:cubicBezTo>
                <a:close/>
              </a:path>
            </a:pathLst>
          </a:custGeom>
          <a:gradFill>
            <a:gsLst>
              <a:gs pos="0">
                <a:schemeClr val="accent1">
                  <a:alpha val="20000"/>
                </a:schemeClr>
              </a:gs>
              <a:gs pos="100000">
                <a:schemeClr val="accent2"/>
              </a:gs>
            </a:gsLst>
            <a:lin ang="0" scaled="0"/>
          </a:gradFill>
          <a:ln>
            <a:noFill/>
          </a:ln>
        </p:spPr>
        <p:txBody>
          <a:bodyPr vert="horz" wrap="square" lIns="91440" tIns="45720" rIns="91440" bIns="45720" numCol="1" anchor="t" anchorCtr="0" compatLnSpc="1"/>
          <a:lstStyle/>
          <a:p>
            <a:endParaRPr lang="en-US" dirty="0">
              <a:latin typeface="微软雅黑" panose="020B0503020204020204" pitchFamily="34" charset="-122"/>
            </a:endParaRPr>
          </a:p>
        </p:txBody>
      </p:sp>
      <p:sp>
        <p:nvSpPr>
          <p:cNvPr id="73" name="Freeform 16"/>
          <p:cNvSpPr>
            <a:spLocks noEditPoints="1"/>
          </p:cNvSpPr>
          <p:nvPr/>
        </p:nvSpPr>
        <p:spPr bwMode="auto">
          <a:xfrm>
            <a:off x="6923087" y="743056"/>
            <a:ext cx="5268913" cy="2466975"/>
          </a:xfrm>
          <a:custGeom>
            <a:avLst/>
            <a:gdLst>
              <a:gd name="T0" fmla="*/ 742 w 1660"/>
              <a:gd name="T1" fmla="*/ 624 h 777"/>
              <a:gd name="T2" fmla="*/ 444 w 1660"/>
              <a:gd name="T3" fmla="*/ 612 h 777"/>
              <a:gd name="T4" fmla="*/ 450 w 1660"/>
              <a:gd name="T5" fmla="*/ 615 h 777"/>
              <a:gd name="T6" fmla="*/ 550 w 1660"/>
              <a:gd name="T7" fmla="*/ 679 h 777"/>
              <a:gd name="T8" fmla="*/ 556 w 1660"/>
              <a:gd name="T9" fmla="*/ 668 h 777"/>
              <a:gd name="T10" fmla="*/ 464 w 1660"/>
              <a:gd name="T11" fmla="*/ 744 h 777"/>
              <a:gd name="T12" fmla="*/ 601 w 1660"/>
              <a:gd name="T13" fmla="*/ 567 h 777"/>
              <a:gd name="T14" fmla="*/ 612 w 1660"/>
              <a:gd name="T15" fmla="*/ 573 h 777"/>
              <a:gd name="T16" fmla="*/ 833 w 1660"/>
              <a:gd name="T17" fmla="*/ 546 h 777"/>
              <a:gd name="T18" fmla="*/ 860 w 1660"/>
              <a:gd name="T19" fmla="*/ 502 h 777"/>
              <a:gd name="T20" fmla="*/ 775 w 1660"/>
              <a:gd name="T21" fmla="*/ 504 h 777"/>
              <a:gd name="T22" fmla="*/ 804 w 1660"/>
              <a:gd name="T23" fmla="*/ 699 h 777"/>
              <a:gd name="T24" fmla="*/ 814 w 1660"/>
              <a:gd name="T25" fmla="*/ 706 h 777"/>
              <a:gd name="T26" fmla="*/ 1350 w 1660"/>
              <a:gd name="T27" fmla="*/ 376 h 777"/>
              <a:gd name="T28" fmla="*/ 1344 w 1660"/>
              <a:gd name="T29" fmla="*/ 387 h 777"/>
              <a:gd name="T30" fmla="*/ 6 w 1660"/>
              <a:gd name="T31" fmla="*/ 717 h 777"/>
              <a:gd name="T32" fmla="*/ 344 w 1660"/>
              <a:gd name="T33" fmla="*/ 663 h 777"/>
              <a:gd name="T34" fmla="*/ 366 w 1660"/>
              <a:gd name="T35" fmla="*/ 676 h 777"/>
              <a:gd name="T36" fmla="*/ 972 w 1660"/>
              <a:gd name="T37" fmla="*/ 400 h 777"/>
              <a:gd name="T38" fmla="*/ 983 w 1660"/>
              <a:gd name="T39" fmla="*/ 407 h 777"/>
              <a:gd name="T40" fmla="*/ 1080 w 1660"/>
              <a:gd name="T41" fmla="*/ 337 h 777"/>
              <a:gd name="T42" fmla="*/ 296 w 1660"/>
              <a:gd name="T43" fmla="*/ 768 h 777"/>
              <a:gd name="T44" fmla="*/ 301 w 1660"/>
              <a:gd name="T45" fmla="*/ 771 h 777"/>
              <a:gd name="T46" fmla="*/ 163 w 1660"/>
              <a:gd name="T47" fmla="*/ 664 h 777"/>
              <a:gd name="T48" fmla="*/ 167 w 1660"/>
              <a:gd name="T49" fmla="*/ 659 h 777"/>
              <a:gd name="T50" fmla="*/ 105 w 1660"/>
              <a:gd name="T51" fmla="*/ 767 h 777"/>
              <a:gd name="T52" fmla="*/ 1455 w 1660"/>
              <a:gd name="T53" fmla="*/ 100 h 777"/>
              <a:gd name="T54" fmla="*/ 1444 w 1660"/>
              <a:gd name="T55" fmla="*/ 93 h 777"/>
              <a:gd name="T56" fmla="*/ 1526 w 1660"/>
              <a:gd name="T57" fmla="*/ 505 h 777"/>
              <a:gd name="T58" fmla="*/ 1526 w 1660"/>
              <a:gd name="T59" fmla="*/ 492 h 777"/>
              <a:gd name="T60" fmla="*/ 992 w 1660"/>
              <a:gd name="T61" fmla="*/ 612 h 777"/>
              <a:gd name="T62" fmla="*/ 1481 w 1660"/>
              <a:gd name="T63" fmla="*/ 200 h 777"/>
              <a:gd name="T64" fmla="*/ 1454 w 1660"/>
              <a:gd name="T65" fmla="*/ 244 h 777"/>
              <a:gd name="T66" fmla="*/ 1515 w 1660"/>
              <a:gd name="T67" fmla="*/ 355 h 777"/>
              <a:gd name="T68" fmla="*/ 1528 w 1660"/>
              <a:gd name="T69" fmla="*/ 333 h 777"/>
              <a:gd name="T70" fmla="*/ 1660 w 1660"/>
              <a:gd name="T71" fmla="*/ 188 h 777"/>
              <a:gd name="T72" fmla="*/ 1344 w 1660"/>
              <a:gd name="T73" fmla="*/ 509 h 777"/>
              <a:gd name="T74" fmla="*/ 1350 w 1660"/>
              <a:gd name="T75" fmla="*/ 510 h 777"/>
              <a:gd name="T76" fmla="*/ 1660 w 1660"/>
              <a:gd name="T77" fmla="*/ 567 h 777"/>
              <a:gd name="T78" fmla="*/ 1598 w 1660"/>
              <a:gd name="T79" fmla="*/ 515 h 777"/>
              <a:gd name="T80" fmla="*/ 1588 w 1660"/>
              <a:gd name="T81" fmla="*/ 207 h 777"/>
              <a:gd name="T82" fmla="*/ 1478 w 1660"/>
              <a:gd name="T83" fmla="*/ 597 h 777"/>
              <a:gd name="T84" fmla="*/ 1484 w 1660"/>
              <a:gd name="T85" fmla="*/ 597 h 777"/>
              <a:gd name="T86" fmla="*/ 1328 w 1660"/>
              <a:gd name="T87" fmla="*/ 583 h 777"/>
              <a:gd name="T88" fmla="*/ 1334 w 1660"/>
              <a:gd name="T89" fmla="*/ 572 h 777"/>
              <a:gd name="T90" fmla="*/ 1198 w 1660"/>
              <a:gd name="T91" fmla="*/ 583 h 777"/>
              <a:gd name="T92" fmla="*/ 1052 w 1660"/>
              <a:gd name="T93" fmla="*/ 680 h 777"/>
              <a:gd name="T94" fmla="*/ 1057 w 1660"/>
              <a:gd name="T95" fmla="*/ 683 h 777"/>
              <a:gd name="T96" fmla="*/ 1038 w 1660"/>
              <a:gd name="T97" fmla="*/ 523 h 777"/>
              <a:gd name="T98" fmla="*/ 1079 w 1660"/>
              <a:gd name="T99" fmla="*/ 457 h 777"/>
              <a:gd name="T100" fmla="*/ 1275 w 1660"/>
              <a:gd name="T101" fmla="*/ 282 h 777"/>
              <a:gd name="T102" fmla="*/ 1183 w 1660"/>
              <a:gd name="T103" fmla="*/ 349 h 777"/>
              <a:gd name="T104" fmla="*/ 1205 w 1660"/>
              <a:gd name="T105" fmla="*/ 363 h 777"/>
              <a:gd name="T106" fmla="*/ 1234 w 1660"/>
              <a:gd name="T107" fmla="*/ 482 h 777"/>
              <a:gd name="T108" fmla="*/ 1237 w 1660"/>
              <a:gd name="T109" fmla="*/ 4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60" h="777">
                <a:moveTo>
                  <a:pt x="733" y="588"/>
                </a:moveTo>
                <a:cubicBezTo>
                  <a:pt x="724" y="591"/>
                  <a:pt x="718" y="600"/>
                  <a:pt x="720" y="610"/>
                </a:cubicBezTo>
                <a:cubicBezTo>
                  <a:pt x="722" y="620"/>
                  <a:pt x="732" y="626"/>
                  <a:pt x="742" y="624"/>
                </a:cubicBezTo>
                <a:cubicBezTo>
                  <a:pt x="752" y="621"/>
                  <a:pt x="758" y="611"/>
                  <a:pt x="755" y="602"/>
                </a:cubicBezTo>
                <a:cubicBezTo>
                  <a:pt x="753" y="592"/>
                  <a:pt x="743" y="586"/>
                  <a:pt x="733" y="588"/>
                </a:cubicBezTo>
                <a:close/>
                <a:moveTo>
                  <a:pt x="444" y="612"/>
                </a:moveTo>
                <a:cubicBezTo>
                  <a:pt x="442" y="612"/>
                  <a:pt x="440" y="615"/>
                  <a:pt x="441" y="617"/>
                </a:cubicBezTo>
                <a:cubicBezTo>
                  <a:pt x="441" y="619"/>
                  <a:pt x="444" y="621"/>
                  <a:pt x="446" y="620"/>
                </a:cubicBezTo>
                <a:cubicBezTo>
                  <a:pt x="449" y="620"/>
                  <a:pt x="450" y="617"/>
                  <a:pt x="450" y="615"/>
                </a:cubicBezTo>
                <a:cubicBezTo>
                  <a:pt x="449" y="612"/>
                  <a:pt x="447" y="611"/>
                  <a:pt x="444" y="612"/>
                </a:cubicBezTo>
                <a:close/>
                <a:moveTo>
                  <a:pt x="556" y="668"/>
                </a:moveTo>
                <a:cubicBezTo>
                  <a:pt x="551" y="669"/>
                  <a:pt x="548" y="674"/>
                  <a:pt x="550" y="679"/>
                </a:cubicBezTo>
                <a:cubicBezTo>
                  <a:pt x="551" y="684"/>
                  <a:pt x="556" y="687"/>
                  <a:pt x="560" y="686"/>
                </a:cubicBezTo>
                <a:cubicBezTo>
                  <a:pt x="565" y="684"/>
                  <a:pt x="568" y="680"/>
                  <a:pt x="567" y="675"/>
                </a:cubicBezTo>
                <a:cubicBezTo>
                  <a:pt x="566" y="670"/>
                  <a:pt x="561" y="667"/>
                  <a:pt x="556" y="668"/>
                </a:cubicBezTo>
                <a:close/>
                <a:moveTo>
                  <a:pt x="462" y="735"/>
                </a:moveTo>
                <a:cubicBezTo>
                  <a:pt x="460" y="735"/>
                  <a:pt x="458" y="738"/>
                  <a:pt x="459" y="740"/>
                </a:cubicBezTo>
                <a:cubicBezTo>
                  <a:pt x="459" y="743"/>
                  <a:pt x="462" y="744"/>
                  <a:pt x="464" y="744"/>
                </a:cubicBezTo>
                <a:cubicBezTo>
                  <a:pt x="467" y="743"/>
                  <a:pt x="468" y="741"/>
                  <a:pt x="467" y="738"/>
                </a:cubicBezTo>
                <a:cubicBezTo>
                  <a:pt x="467" y="736"/>
                  <a:pt x="464" y="734"/>
                  <a:pt x="462" y="735"/>
                </a:cubicBezTo>
                <a:close/>
                <a:moveTo>
                  <a:pt x="601" y="567"/>
                </a:moveTo>
                <a:cubicBezTo>
                  <a:pt x="596" y="568"/>
                  <a:pt x="593" y="573"/>
                  <a:pt x="594" y="577"/>
                </a:cubicBezTo>
                <a:cubicBezTo>
                  <a:pt x="596" y="582"/>
                  <a:pt x="600" y="585"/>
                  <a:pt x="605" y="584"/>
                </a:cubicBezTo>
                <a:cubicBezTo>
                  <a:pt x="610" y="583"/>
                  <a:pt x="613" y="578"/>
                  <a:pt x="612" y="573"/>
                </a:cubicBezTo>
                <a:cubicBezTo>
                  <a:pt x="611" y="568"/>
                  <a:pt x="606" y="565"/>
                  <a:pt x="601" y="567"/>
                </a:cubicBezTo>
                <a:close/>
                <a:moveTo>
                  <a:pt x="860" y="502"/>
                </a:moveTo>
                <a:cubicBezTo>
                  <a:pt x="840" y="507"/>
                  <a:pt x="828" y="527"/>
                  <a:pt x="833" y="546"/>
                </a:cubicBezTo>
                <a:cubicBezTo>
                  <a:pt x="838" y="565"/>
                  <a:pt x="857" y="577"/>
                  <a:pt x="876" y="573"/>
                </a:cubicBezTo>
                <a:cubicBezTo>
                  <a:pt x="896" y="568"/>
                  <a:pt x="908" y="549"/>
                  <a:pt x="903" y="529"/>
                </a:cubicBezTo>
                <a:cubicBezTo>
                  <a:pt x="899" y="510"/>
                  <a:pt x="879" y="498"/>
                  <a:pt x="860" y="502"/>
                </a:cubicBezTo>
                <a:close/>
                <a:moveTo>
                  <a:pt x="771" y="487"/>
                </a:moveTo>
                <a:cubicBezTo>
                  <a:pt x="766" y="488"/>
                  <a:pt x="763" y="493"/>
                  <a:pt x="764" y="497"/>
                </a:cubicBezTo>
                <a:cubicBezTo>
                  <a:pt x="765" y="502"/>
                  <a:pt x="770" y="505"/>
                  <a:pt x="775" y="504"/>
                </a:cubicBezTo>
                <a:cubicBezTo>
                  <a:pt x="780" y="503"/>
                  <a:pt x="783" y="498"/>
                  <a:pt x="781" y="493"/>
                </a:cubicBezTo>
                <a:cubicBezTo>
                  <a:pt x="780" y="488"/>
                  <a:pt x="775" y="485"/>
                  <a:pt x="771" y="487"/>
                </a:cubicBezTo>
                <a:close/>
                <a:moveTo>
                  <a:pt x="804" y="699"/>
                </a:moveTo>
                <a:cubicBezTo>
                  <a:pt x="799" y="701"/>
                  <a:pt x="796" y="705"/>
                  <a:pt x="797" y="710"/>
                </a:cubicBezTo>
                <a:cubicBezTo>
                  <a:pt x="798" y="715"/>
                  <a:pt x="803" y="718"/>
                  <a:pt x="808" y="717"/>
                </a:cubicBezTo>
                <a:cubicBezTo>
                  <a:pt x="813" y="716"/>
                  <a:pt x="816" y="711"/>
                  <a:pt x="814" y="706"/>
                </a:cubicBezTo>
                <a:cubicBezTo>
                  <a:pt x="813" y="701"/>
                  <a:pt x="808" y="698"/>
                  <a:pt x="804" y="699"/>
                </a:cubicBezTo>
                <a:close/>
                <a:moveTo>
                  <a:pt x="1344" y="387"/>
                </a:moveTo>
                <a:cubicBezTo>
                  <a:pt x="1349" y="386"/>
                  <a:pt x="1352" y="381"/>
                  <a:pt x="1350" y="376"/>
                </a:cubicBezTo>
                <a:cubicBezTo>
                  <a:pt x="1349" y="371"/>
                  <a:pt x="1344" y="368"/>
                  <a:pt x="1340" y="369"/>
                </a:cubicBezTo>
                <a:cubicBezTo>
                  <a:pt x="1335" y="371"/>
                  <a:pt x="1332" y="375"/>
                  <a:pt x="1333" y="380"/>
                </a:cubicBezTo>
                <a:cubicBezTo>
                  <a:pt x="1334" y="385"/>
                  <a:pt x="1339" y="388"/>
                  <a:pt x="1344" y="387"/>
                </a:cubicBezTo>
                <a:close/>
                <a:moveTo>
                  <a:pt x="4" y="708"/>
                </a:moveTo>
                <a:cubicBezTo>
                  <a:pt x="2" y="708"/>
                  <a:pt x="0" y="711"/>
                  <a:pt x="1" y="713"/>
                </a:cubicBezTo>
                <a:cubicBezTo>
                  <a:pt x="1" y="716"/>
                  <a:pt x="4" y="717"/>
                  <a:pt x="6" y="717"/>
                </a:cubicBezTo>
                <a:cubicBezTo>
                  <a:pt x="9" y="716"/>
                  <a:pt x="10" y="714"/>
                  <a:pt x="9" y="711"/>
                </a:cubicBezTo>
                <a:cubicBezTo>
                  <a:pt x="9" y="709"/>
                  <a:pt x="6" y="707"/>
                  <a:pt x="4" y="708"/>
                </a:cubicBezTo>
                <a:close/>
                <a:moveTo>
                  <a:pt x="344" y="663"/>
                </a:moveTo>
                <a:cubicBezTo>
                  <a:pt x="334" y="665"/>
                  <a:pt x="328" y="675"/>
                  <a:pt x="331" y="685"/>
                </a:cubicBezTo>
                <a:cubicBezTo>
                  <a:pt x="333" y="695"/>
                  <a:pt x="343" y="701"/>
                  <a:pt x="352" y="698"/>
                </a:cubicBezTo>
                <a:cubicBezTo>
                  <a:pt x="362" y="696"/>
                  <a:pt x="368" y="686"/>
                  <a:pt x="366" y="676"/>
                </a:cubicBezTo>
                <a:cubicBezTo>
                  <a:pt x="363" y="667"/>
                  <a:pt x="354" y="661"/>
                  <a:pt x="344" y="663"/>
                </a:cubicBezTo>
                <a:close/>
                <a:moveTo>
                  <a:pt x="983" y="407"/>
                </a:moveTo>
                <a:cubicBezTo>
                  <a:pt x="982" y="402"/>
                  <a:pt x="977" y="399"/>
                  <a:pt x="972" y="400"/>
                </a:cubicBezTo>
                <a:cubicBezTo>
                  <a:pt x="967" y="401"/>
                  <a:pt x="964" y="406"/>
                  <a:pt x="965" y="411"/>
                </a:cubicBezTo>
                <a:cubicBezTo>
                  <a:pt x="967" y="416"/>
                  <a:pt x="971" y="419"/>
                  <a:pt x="976" y="418"/>
                </a:cubicBezTo>
                <a:cubicBezTo>
                  <a:pt x="981" y="416"/>
                  <a:pt x="984" y="412"/>
                  <a:pt x="983" y="407"/>
                </a:cubicBezTo>
                <a:close/>
                <a:moveTo>
                  <a:pt x="1084" y="355"/>
                </a:moveTo>
                <a:cubicBezTo>
                  <a:pt x="1089" y="354"/>
                  <a:pt x="1092" y="349"/>
                  <a:pt x="1091" y="344"/>
                </a:cubicBezTo>
                <a:cubicBezTo>
                  <a:pt x="1089" y="339"/>
                  <a:pt x="1085" y="336"/>
                  <a:pt x="1080" y="337"/>
                </a:cubicBezTo>
                <a:cubicBezTo>
                  <a:pt x="1075" y="339"/>
                  <a:pt x="1072" y="343"/>
                  <a:pt x="1073" y="348"/>
                </a:cubicBezTo>
                <a:cubicBezTo>
                  <a:pt x="1074" y="353"/>
                  <a:pt x="1079" y="356"/>
                  <a:pt x="1084" y="355"/>
                </a:cubicBezTo>
                <a:close/>
                <a:moveTo>
                  <a:pt x="296" y="768"/>
                </a:moveTo>
                <a:cubicBezTo>
                  <a:pt x="293" y="769"/>
                  <a:pt x="292" y="771"/>
                  <a:pt x="292" y="774"/>
                </a:cubicBezTo>
                <a:cubicBezTo>
                  <a:pt x="293" y="776"/>
                  <a:pt x="295" y="777"/>
                  <a:pt x="298" y="777"/>
                </a:cubicBezTo>
                <a:cubicBezTo>
                  <a:pt x="300" y="776"/>
                  <a:pt x="302" y="774"/>
                  <a:pt x="301" y="771"/>
                </a:cubicBezTo>
                <a:cubicBezTo>
                  <a:pt x="300" y="769"/>
                  <a:pt x="298" y="768"/>
                  <a:pt x="296" y="768"/>
                </a:cubicBezTo>
                <a:close/>
                <a:moveTo>
                  <a:pt x="167" y="659"/>
                </a:moveTo>
                <a:cubicBezTo>
                  <a:pt x="164" y="659"/>
                  <a:pt x="163" y="662"/>
                  <a:pt x="163" y="664"/>
                </a:cubicBezTo>
                <a:cubicBezTo>
                  <a:pt x="164" y="666"/>
                  <a:pt x="166" y="668"/>
                  <a:pt x="169" y="667"/>
                </a:cubicBezTo>
                <a:cubicBezTo>
                  <a:pt x="171" y="667"/>
                  <a:pt x="173" y="664"/>
                  <a:pt x="172" y="662"/>
                </a:cubicBezTo>
                <a:cubicBezTo>
                  <a:pt x="171" y="659"/>
                  <a:pt x="169" y="658"/>
                  <a:pt x="167" y="659"/>
                </a:cubicBezTo>
                <a:close/>
                <a:moveTo>
                  <a:pt x="101" y="749"/>
                </a:moveTo>
                <a:cubicBezTo>
                  <a:pt x="96" y="750"/>
                  <a:pt x="93" y="755"/>
                  <a:pt x="94" y="760"/>
                </a:cubicBezTo>
                <a:cubicBezTo>
                  <a:pt x="95" y="765"/>
                  <a:pt x="100" y="768"/>
                  <a:pt x="105" y="767"/>
                </a:cubicBezTo>
                <a:cubicBezTo>
                  <a:pt x="110" y="766"/>
                  <a:pt x="113" y="761"/>
                  <a:pt x="111" y="756"/>
                </a:cubicBezTo>
                <a:cubicBezTo>
                  <a:pt x="110" y="751"/>
                  <a:pt x="105" y="748"/>
                  <a:pt x="101" y="749"/>
                </a:cubicBezTo>
                <a:close/>
                <a:moveTo>
                  <a:pt x="1455" y="100"/>
                </a:moveTo>
                <a:cubicBezTo>
                  <a:pt x="1460" y="98"/>
                  <a:pt x="1463" y="94"/>
                  <a:pt x="1462" y="89"/>
                </a:cubicBezTo>
                <a:cubicBezTo>
                  <a:pt x="1461" y="84"/>
                  <a:pt x="1456" y="81"/>
                  <a:pt x="1451" y="82"/>
                </a:cubicBezTo>
                <a:cubicBezTo>
                  <a:pt x="1446" y="83"/>
                  <a:pt x="1443" y="88"/>
                  <a:pt x="1444" y="93"/>
                </a:cubicBezTo>
                <a:cubicBezTo>
                  <a:pt x="1446" y="98"/>
                  <a:pt x="1451" y="101"/>
                  <a:pt x="1455" y="100"/>
                </a:cubicBezTo>
                <a:close/>
                <a:moveTo>
                  <a:pt x="1526" y="492"/>
                </a:moveTo>
                <a:cubicBezTo>
                  <a:pt x="1523" y="496"/>
                  <a:pt x="1522" y="501"/>
                  <a:pt x="1526" y="505"/>
                </a:cubicBezTo>
                <a:cubicBezTo>
                  <a:pt x="1529" y="509"/>
                  <a:pt x="1535" y="509"/>
                  <a:pt x="1539" y="505"/>
                </a:cubicBezTo>
                <a:cubicBezTo>
                  <a:pt x="1542" y="502"/>
                  <a:pt x="1542" y="496"/>
                  <a:pt x="1539" y="493"/>
                </a:cubicBezTo>
                <a:cubicBezTo>
                  <a:pt x="1536" y="489"/>
                  <a:pt x="1530" y="489"/>
                  <a:pt x="1526" y="492"/>
                </a:cubicBezTo>
                <a:close/>
                <a:moveTo>
                  <a:pt x="988" y="595"/>
                </a:moveTo>
                <a:cubicBezTo>
                  <a:pt x="983" y="596"/>
                  <a:pt x="980" y="601"/>
                  <a:pt x="981" y="606"/>
                </a:cubicBezTo>
                <a:cubicBezTo>
                  <a:pt x="982" y="611"/>
                  <a:pt x="987" y="614"/>
                  <a:pt x="992" y="612"/>
                </a:cubicBezTo>
                <a:cubicBezTo>
                  <a:pt x="997" y="611"/>
                  <a:pt x="1000" y="606"/>
                  <a:pt x="999" y="602"/>
                </a:cubicBezTo>
                <a:cubicBezTo>
                  <a:pt x="998" y="597"/>
                  <a:pt x="993" y="594"/>
                  <a:pt x="988" y="595"/>
                </a:cubicBezTo>
                <a:close/>
                <a:moveTo>
                  <a:pt x="1481" y="200"/>
                </a:moveTo>
                <a:cubicBezTo>
                  <a:pt x="1476" y="181"/>
                  <a:pt x="1457" y="169"/>
                  <a:pt x="1437" y="174"/>
                </a:cubicBezTo>
                <a:cubicBezTo>
                  <a:pt x="1418" y="178"/>
                  <a:pt x="1406" y="198"/>
                  <a:pt x="1410" y="217"/>
                </a:cubicBezTo>
                <a:cubicBezTo>
                  <a:pt x="1415" y="237"/>
                  <a:pt x="1435" y="249"/>
                  <a:pt x="1454" y="244"/>
                </a:cubicBezTo>
                <a:cubicBezTo>
                  <a:pt x="1473" y="239"/>
                  <a:pt x="1485" y="220"/>
                  <a:pt x="1481" y="200"/>
                </a:cubicBezTo>
                <a:close/>
                <a:moveTo>
                  <a:pt x="1528" y="333"/>
                </a:moveTo>
                <a:cubicBezTo>
                  <a:pt x="1519" y="336"/>
                  <a:pt x="1513" y="346"/>
                  <a:pt x="1515" y="355"/>
                </a:cubicBezTo>
                <a:cubicBezTo>
                  <a:pt x="1517" y="365"/>
                  <a:pt x="1527" y="371"/>
                  <a:pt x="1537" y="369"/>
                </a:cubicBezTo>
                <a:cubicBezTo>
                  <a:pt x="1547" y="366"/>
                  <a:pt x="1553" y="356"/>
                  <a:pt x="1550" y="347"/>
                </a:cubicBezTo>
                <a:cubicBezTo>
                  <a:pt x="1548" y="337"/>
                  <a:pt x="1538" y="331"/>
                  <a:pt x="1528" y="333"/>
                </a:cubicBezTo>
                <a:close/>
                <a:moveTo>
                  <a:pt x="1624" y="3"/>
                </a:moveTo>
                <a:cubicBezTo>
                  <a:pt x="1573" y="15"/>
                  <a:pt x="1542" y="66"/>
                  <a:pt x="1554" y="116"/>
                </a:cubicBezTo>
                <a:cubicBezTo>
                  <a:pt x="1566" y="164"/>
                  <a:pt x="1612" y="195"/>
                  <a:pt x="1660" y="188"/>
                </a:cubicBezTo>
                <a:cubicBezTo>
                  <a:pt x="1660" y="2"/>
                  <a:pt x="1660" y="2"/>
                  <a:pt x="1660" y="2"/>
                </a:cubicBezTo>
                <a:cubicBezTo>
                  <a:pt x="1648" y="0"/>
                  <a:pt x="1636" y="0"/>
                  <a:pt x="1624" y="3"/>
                </a:cubicBezTo>
                <a:close/>
                <a:moveTo>
                  <a:pt x="1344" y="509"/>
                </a:moveTo>
                <a:cubicBezTo>
                  <a:pt x="1342" y="511"/>
                  <a:pt x="1342" y="514"/>
                  <a:pt x="1344" y="516"/>
                </a:cubicBezTo>
                <a:cubicBezTo>
                  <a:pt x="1345" y="518"/>
                  <a:pt x="1348" y="518"/>
                  <a:pt x="1350" y="516"/>
                </a:cubicBezTo>
                <a:cubicBezTo>
                  <a:pt x="1352" y="514"/>
                  <a:pt x="1352" y="511"/>
                  <a:pt x="1350" y="510"/>
                </a:cubicBezTo>
                <a:cubicBezTo>
                  <a:pt x="1349" y="508"/>
                  <a:pt x="1346" y="508"/>
                  <a:pt x="1344" y="509"/>
                </a:cubicBezTo>
                <a:close/>
                <a:moveTo>
                  <a:pt x="1598" y="515"/>
                </a:moveTo>
                <a:cubicBezTo>
                  <a:pt x="1605" y="545"/>
                  <a:pt x="1631" y="565"/>
                  <a:pt x="1660" y="567"/>
                </a:cubicBezTo>
                <a:cubicBezTo>
                  <a:pt x="1660" y="432"/>
                  <a:pt x="1660" y="432"/>
                  <a:pt x="1660" y="432"/>
                </a:cubicBezTo>
                <a:cubicBezTo>
                  <a:pt x="1656" y="432"/>
                  <a:pt x="1652" y="432"/>
                  <a:pt x="1648" y="433"/>
                </a:cubicBezTo>
                <a:cubicBezTo>
                  <a:pt x="1612" y="442"/>
                  <a:pt x="1589" y="479"/>
                  <a:pt x="1598" y="515"/>
                </a:cubicBezTo>
                <a:close/>
                <a:moveTo>
                  <a:pt x="1586" y="198"/>
                </a:moveTo>
                <a:cubicBezTo>
                  <a:pt x="1584" y="199"/>
                  <a:pt x="1582" y="201"/>
                  <a:pt x="1583" y="204"/>
                </a:cubicBezTo>
                <a:cubicBezTo>
                  <a:pt x="1583" y="206"/>
                  <a:pt x="1586" y="208"/>
                  <a:pt x="1588" y="207"/>
                </a:cubicBezTo>
                <a:cubicBezTo>
                  <a:pt x="1591" y="206"/>
                  <a:pt x="1592" y="204"/>
                  <a:pt x="1591" y="202"/>
                </a:cubicBezTo>
                <a:cubicBezTo>
                  <a:pt x="1591" y="199"/>
                  <a:pt x="1588" y="198"/>
                  <a:pt x="1586" y="198"/>
                </a:cubicBezTo>
                <a:close/>
                <a:moveTo>
                  <a:pt x="1478" y="597"/>
                </a:moveTo>
                <a:cubicBezTo>
                  <a:pt x="1476" y="599"/>
                  <a:pt x="1476" y="602"/>
                  <a:pt x="1477" y="603"/>
                </a:cubicBezTo>
                <a:cubicBezTo>
                  <a:pt x="1479" y="605"/>
                  <a:pt x="1482" y="605"/>
                  <a:pt x="1484" y="604"/>
                </a:cubicBezTo>
                <a:cubicBezTo>
                  <a:pt x="1486" y="602"/>
                  <a:pt x="1486" y="599"/>
                  <a:pt x="1484" y="597"/>
                </a:cubicBezTo>
                <a:cubicBezTo>
                  <a:pt x="1482" y="595"/>
                  <a:pt x="1479" y="595"/>
                  <a:pt x="1478" y="597"/>
                </a:cubicBezTo>
                <a:close/>
                <a:moveTo>
                  <a:pt x="1334" y="572"/>
                </a:moveTo>
                <a:cubicBezTo>
                  <a:pt x="1329" y="574"/>
                  <a:pt x="1326" y="578"/>
                  <a:pt x="1328" y="583"/>
                </a:cubicBezTo>
                <a:cubicBezTo>
                  <a:pt x="1329" y="588"/>
                  <a:pt x="1334" y="591"/>
                  <a:pt x="1338" y="590"/>
                </a:cubicBezTo>
                <a:cubicBezTo>
                  <a:pt x="1343" y="589"/>
                  <a:pt x="1346" y="584"/>
                  <a:pt x="1345" y="579"/>
                </a:cubicBezTo>
                <a:cubicBezTo>
                  <a:pt x="1344" y="574"/>
                  <a:pt x="1339" y="571"/>
                  <a:pt x="1334" y="572"/>
                </a:cubicBezTo>
                <a:close/>
                <a:moveTo>
                  <a:pt x="1196" y="575"/>
                </a:moveTo>
                <a:cubicBezTo>
                  <a:pt x="1194" y="575"/>
                  <a:pt x="1192" y="578"/>
                  <a:pt x="1193" y="580"/>
                </a:cubicBezTo>
                <a:cubicBezTo>
                  <a:pt x="1194" y="583"/>
                  <a:pt x="1196" y="584"/>
                  <a:pt x="1198" y="583"/>
                </a:cubicBezTo>
                <a:cubicBezTo>
                  <a:pt x="1201" y="583"/>
                  <a:pt x="1202" y="580"/>
                  <a:pt x="1202" y="578"/>
                </a:cubicBezTo>
                <a:cubicBezTo>
                  <a:pt x="1201" y="576"/>
                  <a:pt x="1199" y="574"/>
                  <a:pt x="1196" y="575"/>
                </a:cubicBezTo>
                <a:close/>
                <a:moveTo>
                  <a:pt x="1052" y="680"/>
                </a:moveTo>
                <a:cubicBezTo>
                  <a:pt x="1049" y="680"/>
                  <a:pt x="1048" y="683"/>
                  <a:pt x="1048" y="685"/>
                </a:cubicBezTo>
                <a:cubicBezTo>
                  <a:pt x="1049" y="688"/>
                  <a:pt x="1051" y="689"/>
                  <a:pt x="1054" y="689"/>
                </a:cubicBezTo>
                <a:cubicBezTo>
                  <a:pt x="1056" y="688"/>
                  <a:pt x="1058" y="685"/>
                  <a:pt x="1057" y="683"/>
                </a:cubicBezTo>
                <a:cubicBezTo>
                  <a:pt x="1056" y="681"/>
                  <a:pt x="1054" y="679"/>
                  <a:pt x="1052" y="680"/>
                </a:cubicBezTo>
                <a:close/>
                <a:moveTo>
                  <a:pt x="1079" y="457"/>
                </a:moveTo>
                <a:cubicBezTo>
                  <a:pt x="1049" y="464"/>
                  <a:pt x="1031" y="494"/>
                  <a:pt x="1038" y="523"/>
                </a:cubicBezTo>
                <a:cubicBezTo>
                  <a:pt x="1045" y="553"/>
                  <a:pt x="1075" y="571"/>
                  <a:pt x="1104" y="564"/>
                </a:cubicBezTo>
                <a:cubicBezTo>
                  <a:pt x="1134" y="557"/>
                  <a:pt x="1152" y="527"/>
                  <a:pt x="1145" y="498"/>
                </a:cubicBezTo>
                <a:cubicBezTo>
                  <a:pt x="1138" y="468"/>
                  <a:pt x="1108" y="450"/>
                  <a:pt x="1079" y="457"/>
                </a:cubicBezTo>
                <a:close/>
                <a:moveTo>
                  <a:pt x="1273" y="273"/>
                </a:moveTo>
                <a:cubicBezTo>
                  <a:pt x="1271" y="274"/>
                  <a:pt x="1269" y="276"/>
                  <a:pt x="1270" y="279"/>
                </a:cubicBezTo>
                <a:cubicBezTo>
                  <a:pt x="1270" y="281"/>
                  <a:pt x="1273" y="283"/>
                  <a:pt x="1275" y="282"/>
                </a:cubicBezTo>
                <a:cubicBezTo>
                  <a:pt x="1278" y="281"/>
                  <a:pt x="1279" y="279"/>
                  <a:pt x="1279" y="276"/>
                </a:cubicBezTo>
                <a:cubicBezTo>
                  <a:pt x="1278" y="274"/>
                  <a:pt x="1276" y="273"/>
                  <a:pt x="1273" y="273"/>
                </a:cubicBezTo>
                <a:close/>
                <a:moveTo>
                  <a:pt x="1183" y="349"/>
                </a:moveTo>
                <a:cubicBezTo>
                  <a:pt x="1174" y="352"/>
                  <a:pt x="1168" y="362"/>
                  <a:pt x="1170" y="371"/>
                </a:cubicBezTo>
                <a:cubicBezTo>
                  <a:pt x="1172" y="381"/>
                  <a:pt x="1182" y="387"/>
                  <a:pt x="1192" y="385"/>
                </a:cubicBezTo>
                <a:cubicBezTo>
                  <a:pt x="1202" y="382"/>
                  <a:pt x="1208" y="373"/>
                  <a:pt x="1205" y="363"/>
                </a:cubicBezTo>
                <a:cubicBezTo>
                  <a:pt x="1203" y="353"/>
                  <a:pt x="1193" y="347"/>
                  <a:pt x="1183" y="349"/>
                </a:cubicBezTo>
                <a:close/>
                <a:moveTo>
                  <a:pt x="1237" y="477"/>
                </a:moveTo>
                <a:cubicBezTo>
                  <a:pt x="1235" y="478"/>
                  <a:pt x="1233" y="480"/>
                  <a:pt x="1234" y="482"/>
                </a:cubicBezTo>
                <a:cubicBezTo>
                  <a:pt x="1234" y="485"/>
                  <a:pt x="1237" y="486"/>
                  <a:pt x="1239" y="486"/>
                </a:cubicBezTo>
                <a:cubicBezTo>
                  <a:pt x="1242" y="485"/>
                  <a:pt x="1243" y="483"/>
                  <a:pt x="1243" y="480"/>
                </a:cubicBezTo>
                <a:cubicBezTo>
                  <a:pt x="1242" y="478"/>
                  <a:pt x="1240" y="476"/>
                  <a:pt x="1237" y="477"/>
                </a:cubicBezTo>
                <a:close/>
              </a:path>
            </a:pathLst>
          </a:custGeom>
          <a:gradFill>
            <a:gsLst>
              <a:gs pos="0">
                <a:schemeClr val="accent1">
                  <a:alpha val="20000"/>
                </a:schemeClr>
              </a:gs>
              <a:gs pos="100000">
                <a:schemeClr val="accent2"/>
              </a:gs>
            </a:gsLst>
            <a:lin ang="0" scaled="0"/>
          </a:gradFill>
          <a:ln>
            <a:noFill/>
          </a:ln>
        </p:spPr>
        <p:txBody>
          <a:bodyPr vert="horz" wrap="square" lIns="91440" tIns="45720" rIns="91440" bIns="45720" numCol="1" anchor="t" anchorCtr="0" compatLnSpc="1"/>
          <a:lstStyle/>
          <a:p>
            <a:endParaRPr lang="en-US" dirty="0">
              <a:latin typeface="微软雅黑" panose="020B0503020204020204" pitchFamily="34" charset="-122"/>
            </a:endParaRPr>
          </a:p>
        </p:txBody>
      </p:sp>
      <p:pic>
        <p:nvPicPr>
          <p:cNvPr id="69" name="图片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889" y="82063"/>
            <a:ext cx="4056509" cy="3241566"/>
          </a:xfrm>
          <a:prstGeom prst="rect">
            <a:avLst/>
          </a:prstGeom>
        </p:spPr>
      </p:pic>
      <p:sp>
        <p:nvSpPr>
          <p:cNvPr id="92" name="Rectangle 9"/>
          <p:cNvSpPr>
            <a:spLocks noChangeArrowheads="1"/>
          </p:cNvSpPr>
          <p:nvPr/>
        </p:nvSpPr>
        <p:spPr bwMode="auto">
          <a:xfrm>
            <a:off x="0" y="5026433"/>
            <a:ext cx="12192000" cy="72000"/>
          </a:xfrm>
          <a:prstGeom prst="rect">
            <a:avLst/>
          </a:prstGeom>
          <a:gradFill>
            <a:gsLst>
              <a:gs pos="53000">
                <a:srgbClr val="49C0F6"/>
              </a:gs>
              <a:gs pos="100000">
                <a:schemeClr val="accent2"/>
              </a:gs>
            </a:gsLst>
            <a:lin ang="0" scaled="0"/>
          </a:gradFill>
          <a:ln>
            <a:noFill/>
          </a:ln>
          <a:effectLst/>
        </p:spPr>
        <p:txBody>
          <a:bodyPr vert="horz" wrap="square" lIns="91440" tIns="45720" rIns="91440" bIns="45720" numCol="1" anchor="t" anchorCtr="0" compatLnSpc="1"/>
          <a:lstStyle/>
          <a:p>
            <a:endParaRPr lang="en-US" dirty="0">
              <a:latin typeface="微软雅黑" panose="020B0503020204020204" pitchFamily="34" charset="-122"/>
            </a:endParaRPr>
          </a:p>
        </p:txBody>
      </p:sp>
      <p:sp>
        <p:nvSpPr>
          <p:cNvPr id="93" name="Rectangle 9"/>
          <p:cNvSpPr>
            <a:spLocks noChangeArrowheads="1"/>
          </p:cNvSpPr>
          <p:nvPr/>
        </p:nvSpPr>
        <p:spPr bwMode="auto">
          <a:xfrm>
            <a:off x="0" y="5133659"/>
            <a:ext cx="12192000" cy="36000"/>
          </a:xfrm>
          <a:prstGeom prst="rect">
            <a:avLst/>
          </a:prstGeom>
          <a:gradFill>
            <a:gsLst>
              <a:gs pos="53000">
                <a:srgbClr val="49C0F6"/>
              </a:gs>
              <a:gs pos="100000">
                <a:schemeClr val="accent2"/>
              </a:gs>
            </a:gsLst>
            <a:lin ang="0" scaled="0"/>
          </a:gradFill>
          <a:ln>
            <a:noFill/>
          </a:ln>
          <a:effectLst/>
        </p:spPr>
        <p:txBody>
          <a:bodyPr vert="horz" wrap="square" lIns="91440" tIns="45720" rIns="91440" bIns="45720" numCol="1" anchor="t" anchorCtr="0" compatLnSpc="1"/>
          <a:lstStyle/>
          <a:p>
            <a:endParaRPr lang="en-US" dirty="0">
              <a:latin typeface="微软雅黑" panose="020B0503020204020204" pitchFamily="34" charset="-122"/>
            </a:endParaRPr>
          </a:p>
        </p:txBody>
      </p:sp>
      <p:sp>
        <p:nvSpPr>
          <p:cNvPr id="15" name="副标题 3"/>
          <p:cNvSpPr txBox="1"/>
          <p:nvPr/>
        </p:nvSpPr>
        <p:spPr bwMode="auto">
          <a:xfrm>
            <a:off x="4707254" y="3851275"/>
            <a:ext cx="2977243" cy="1254125"/>
          </a:xfrm>
          <a:prstGeom prst="rect">
            <a:avLst/>
          </a:prstGeom>
          <a:noFill/>
          <a:ln w="9525">
            <a:noFill/>
            <a:miter lim="800000"/>
          </a:ln>
        </p:spPr>
        <p:txBody>
          <a:bodyPr/>
          <a:lstStyle/>
          <a:p>
            <a:pPr indent="-342900" algn="l">
              <a:lnSpc>
                <a:spcPct val="150000"/>
              </a:lnSpc>
              <a:spcBef>
                <a:spcPct val="20000"/>
              </a:spcBef>
              <a:buClrTx/>
              <a:buSzTx/>
              <a:buFont typeface="Arial" panose="020B0604020202020204" pitchFamily="34" charset="0"/>
              <a:buChar char="•"/>
            </a:pPr>
            <a:r>
              <a:rPr lang="zh-CN" altLang="en-US" sz="2000" b="1" dirty="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mn-ea"/>
              </a:rPr>
              <a:t>程序设计基础</a:t>
            </a:r>
            <a:endParaRPr lang="zh-CN" altLang="en-US" sz="2000" b="1" dirty="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mn-ea"/>
            </a:endParaRPr>
          </a:p>
          <a:p>
            <a:pPr indent="-342900">
              <a:lnSpc>
                <a:spcPct val="150000"/>
              </a:lnSpc>
              <a:spcBef>
                <a:spcPct val="20000"/>
              </a:spcBef>
              <a:buFont typeface="Arial" panose="020B0604020202020204" pitchFamily="34" charset="0"/>
              <a:buChar char="•"/>
            </a:pPr>
            <a:r>
              <a:rPr lang="zh-CN" altLang="en-US" sz="2000" b="1" dirty="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sym typeface="+mn-ea"/>
              </a:rPr>
              <a:t>游标</a:t>
            </a:r>
            <a:endParaRPr lang="zh-CN" altLang="en-US" sz="2000" b="1" dirty="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微软雅黑" panose="020B0503020204020204" pitchFamily="34" charset="-122"/>
            </a:endParaRPr>
          </a:p>
        </p:txBody>
      </p:sp>
      <p:sp>
        <p:nvSpPr>
          <p:cNvPr id="16" name="副标题 3"/>
          <p:cNvSpPr txBox="1"/>
          <p:nvPr/>
        </p:nvSpPr>
        <p:spPr bwMode="auto">
          <a:xfrm>
            <a:off x="7936140" y="3851093"/>
            <a:ext cx="3816350" cy="1058863"/>
          </a:xfrm>
          <a:prstGeom prst="rect">
            <a:avLst/>
          </a:prstGeom>
          <a:noFill/>
          <a:ln w="9525">
            <a:noFill/>
            <a:miter lim="800000"/>
          </a:ln>
        </p:spPr>
        <p:txBody>
          <a:bodyPr/>
          <a:lstStyle/>
          <a:p>
            <a:pPr indent="-342900">
              <a:lnSpc>
                <a:spcPct val="150000"/>
              </a:lnSpc>
              <a:spcBef>
                <a:spcPct val="20000"/>
              </a:spcBef>
              <a:buFont typeface="Arial" panose="020B0604020202020204" pitchFamily="34" charset="0"/>
              <a:buChar char="•"/>
            </a:pPr>
            <a:r>
              <a:rPr lang="zh-CN" altLang="en-US" sz="2000" b="1" dirty="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微软雅黑" panose="020B0503020204020204" pitchFamily="34" charset="-122"/>
              </a:rPr>
              <a:t>存储过程</a:t>
            </a:r>
            <a:endParaRPr lang="zh-CN" altLang="en-US" sz="2000" b="1" dirty="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微软雅黑" panose="020B0503020204020204" pitchFamily="34" charset="-122"/>
            </a:endParaRPr>
          </a:p>
          <a:p>
            <a:pPr indent="-342900">
              <a:lnSpc>
                <a:spcPct val="150000"/>
              </a:lnSpc>
              <a:spcBef>
                <a:spcPct val="20000"/>
              </a:spcBef>
              <a:buFont typeface="Arial" panose="020B0604020202020204" pitchFamily="34" charset="0"/>
              <a:buChar char="•"/>
            </a:pPr>
            <a:r>
              <a:rPr lang="zh-CN" altLang="en-US" sz="2000" b="1" dirty="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sym typeface="+mn-ea"/>
              </a:rPr>
              <a:t>触发器</a:t>
            </a:r>
            <a:endParaRPr lang="zh-CN" altLang="en-US" sz="2000" b="1" dirty="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微软雅黑" panose="020B0503020204020204" pitchFamily="34" charset="-122"/>
            </a:endParaRPr>
          </a:p>
        </p:txBody>
      </p:sp>
      <p:sp>
        <p:nvSpPr>
          <p:cNvPr id="17" name="TextBox 5"/>
          <p:cNvSpPr txBox="1"/>
          <p:nvPr/>
        </p:nvSpPr>
        <p:spPr>
          <a:xfrm>
            <a:off x="4810125" y="2130425"/>
            <a:ext cx="7068185" cy="1936750"/>
          </a:xfrm>
          <a:prstGeom prst="rect">
            <a:avLst/>
          </a:prstGeom>
          <a:noFill/>
        </p:spPr>
        <p:txBody>
          <a:bodyPr wrap="square" lIns="91412" tIns="45706" rIns="91412" bIns="45706">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912495" fontAlgn="base">
              <a:spcBef>
                <a:spcPct val="0"/>
              </a:spcBef>
              <a:spcAft>
                <a:spcPct val="0"/>
              </a:spcAft>
              <a:defRPr>
                <a:solidFill>
                  <a:schemeClr val="tx1"/>
                </a:solidFill>
                <a:latin typeface="Calibri" panose="020F0502020204030204" charset="0"/>
              </a:defRPr>
            </a:lvl6pPr>
            <a:lvl7pPr marL="2971800" indent="-228600" defTabSz="912495" fontAlgn="base">
              <a:spcBef>
                <a:spcPct val="0"/>
              </a:spcBef>
              <a:spcAft>
                <a:spcPct val="0"/>
              </a:spcAft>
              <a:defRPr>
                <a:solidFill>
                  <a:schemeClr val="tx1"/>
                </a:solidFill>
                <a:latin typeface="Calibri" panose="020F0502020204030204" charset="0"/>
              </a:defRPr>
            </a:lvl7pPr>
            <a:lvl8pPr marL="3429000" indent="-228600" defTabSz="912495" fontAlgn="base">
              <a:spcBef>
                <a:spcPct val="0"/>
              </a:spcBef>
              <a:spcAft>
                <a:spcPct val="0"/>
              </a:spcAft>
              <a:defRPr>
                <a:solidFill>
                  <a:schemeClr val="tx1"/>
                </a:solidFill>
                <a:latin typeface="Calibri" panose="020F0502020204030204" charset="0"/>
              </a:defRPr>
            </a:lvl8pPr>
            <a:lvl9pPr marL="3886200" indent="-228600" defTabSz="912495" fontAlgn="base">
              <a:spcBef>
                <a:spcPct val="0"/>
              </a:spcBef>
              <a:spcAft>
                <a:spcPct val="0"/>
              </a:spcAft>
              <a:defRPr>
                <a:solidFill>
                  <a:schemeClr val="tx1"/>
                </a:solidFill>
                <a:latin typeface="Calibri" panose="020F0502020204030204" charset="0"/>
              </a:defRPr>
            </a:lvl9pPr>
          </a:lstStyle>
          <a:p>
            <a:pPr algn="ctr">
              <a:lnSpc>
                <a:spcPct val="150000"/>
              </a:lnSpc>
            </a:pPr>
            <a:r>
              <a:rPr lang="zh-CN" altLang="en-US" sz="4000" b="1" dirty="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微软雅黑" panose="020B0503020204020204" pitchFamily="34" charset="-122"/>
              </a:rPr>
              <a:t>第七章   </a:t>
            </a:r>
            <a:r>
              <a:rPr lang="zh-CN" altLang="en-US" sz="4000" b="1" dirty="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rPr>
              <a:t>编程基础、存储过程、游标和触发器</a:t>
            </a:r>
            <a:endParaRPr lang="zh-CN" altLang="en-US" sz="4000" b="1" dirty="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47520" y="1320800"/>
            <a:ext cx="9961245" cy="5537200"/>
          </a:xfrm>
        </p:spPr>
        <p:txBody>
          <a:bodyPr vert="horz" wrap="square" lIns="91440" tIns="45720" rIns="91440" bIns="45720" numCol="1" rtlCol="0" anchor="t" anchorCtr="0" compatLnSpc="1">
            <a:noAutofit/>
          </a:bodyPr>
          <a:lstStyle/>
          <a:p>
            <a:pPr algn="l">
              <a:spcBef>
                <a:spcPts val="0"/>
              </a:spcBef>
              <a:buClr>
                <a:schemeClr val="accent2"/>
              </a:buClr>
              <a:buSzTx/>
              <a:buFont typeface="Wingdings" panose="05000000000000000000" pitchFamily="2" charset="2"/>
              <a:buChar char="Ø"/>
              <a:defRPr/>
            </a:pPr>
            <a:r>
              <a:rPr lang="zh-CN" altLang="zh-CN" sz="2000" dirty="0">
                <a:solidFill>
                  <a:srgbClr val="595959"/>
                </a:solidFill>
                <a:sym typeface="+mn-ea"/>
              </a:rPr>
              <a:t>局部变量与用户会话变量的区别</a:t>
            </a:r>
            <a:endParaRPr lang="zh-CN" altLang="zh-CN" sz="2000" dirty="0">
              <a:solidFill>
                <a:srgbClr val="595959"/>
              </a:solidFill>
            </a:endParaRPr>
          </a:p>
          <a:p>
            <a:pPr>
              <a:buNone/>
            </a:pPr>
            <a:r>
              <a:rPr lang="zh-CN" altLang="zh-CN" sz="2000" dirty="0">
                <a:solidFill>
                  <a:srgbClr val="595959"/>
                </a:solidFill>
                <a:sym typeface="+mn-ea"/>
              </a:rPr>
              <a:t>（</a:t>
            </a:r>
            <a:r>
              <a:rPr lang="en-US" altLang="zh-CN" sz="2000" dirty="0">
                <a:solidFill>
                  <a:srgbClr val="595959"/>
                </a:solidFill>
                <a:sym typeface="+mn-ea"/>
              </a:rPr>
              <a:t>1</a:t>
            </a:r>
            <a:r>
              <a:rPr lang="zh-CN" altLang="zh-CN" sz="2000" dirty="0">
                <a:solidFill>
                  <a:srgbClr val="595959"/>
                </a:solidFill>
                <a:sym typeface="+mn-ea"/>
              </a:rPr>
              <a:t>）用户会话变量使用</a:t>
            </a:r>
            <a:r>
              <a:rPr lang="en-US" altLang="zh-CN" sz="2000" dirty="0">
                <a:solidFill>
                  <a:srgbClr val="595959"/>
                </a:solidFill>
                <a:sym typeface="+mn-ea"/>
              </a:rPr>
              <a:t>set</a:t>
            </a:r>
            <a:r>
              <a:rPr lang="zh-CN" altLang="zh-CN" sz="2000" dirty="0">
                <a:solidFill>
                  <a:srgbClr val="595959"/>
                </a:solidFill>
                <a:sym typeface="+mn-ea"/>
              </a:rPr>
              <a:t>命令或</a:t>
            </a:r>
            <a:r>
              <a:rPr lang="en-US" altLang="zh-CN" sz="2000" dirty="0">
                <a:solidFill>
                  <a:srgbClr val="595959"/>
                </a:solidFill>
                <a:sym typeface="+mn-ea"/>
              </a:rPr>
              <a:t>select</a:t>
            </a:r>
            <a:r>
              <a:rPr lang="zh-CN" altLang="zh-CN" sz="2000" dirty="0">
                <a:solidFill>
                  <a:srgbClr val="595959"/>
                </a:solidFill>
                <a:sym typeface="+mn-ea"/>
              </a:rPr>
              <a:t>语句定义并进行赋值，定义用户会话变量时无需指定数据类型。诸如“</a:t>
            </a:r>
            <a:r>
              <a:rPr lang="en-US" altLang="zh-CN" sz="2000" dirty="0">
                <a:solidFill>
                  <a:srgbClr val="595959"/>
                </a:solidFill>
                <a:sym typeface="+mn-ea"/>
              </a:rPr>
              <a:t>declare @student_no int;”</a:t>
            </a:r>
            <a:r>
              <a:rPr lang="zh-CN" altLang="zh-CN" sz="2000" dirty="0">
                <a:solidFill>
                  <a:srgbClr val="595959"/>
                </a:solidFill>
                <a:sym typeface="+mn-ea"/>
              </a:rPr>
              <a:t>的语句是错误语句，用户会话变量不能使用</a:t>
            </a:r>
            <a:r>
              <a:rPr lang="en-US" altLang="zh-CN" sz="2000" dirty="0">
                <a:solidFill>
                  <a:srgbClr val="595959"/>
                </a:solidFill>
                <a:sym typeface="+mn-ea"/>
              </a:rPr>
              <a:t>declare</a:t>
            </a:r>
            <a:r>
              <a:rPr lang="zh-CN" altLang="zh-CN" sz="2000" dirty="0">
                <a:solidFill>
                  <a:srgbClr val="595959"/>
                </a:solidFill>
                <a:sym typeface="+mn-ea"/>
              </a:rPr>
              <a:t>命令定义。 </a:t>
            </a:r>
            <a:endParaRPr lang="zh-CN" altLang="zh-CN" sz="2000" dirty="0">
              <a:solidFill>
                <a:srgbClr val="595959"/>
              </a:solidFill>
            </a:endParaRPr>
          </a:p>
          <a:p>
            <a:pPr>
              <a:buNone/>
            </a:pPr>
            <a:r>
              <a:rPr lang="zh-CN" altLang="zh-CN" sz="2000" dirty="0">
                <a:solidFill>
                  <a:srgbClr val="595959"/>
                </a:solidFill>
                <a:sym typeface="+mn-ea"/>
              </a:rPr>
              <a:t>（</a:t>
            </a:r>
            <a:r>
              <a:rPr lang="en-US" altLang="zh-CN" sz="2000" dirty="0">
                <a:solidFill>
                  <a:srgbClr val="595959"/>
                </a:solidFill>
                <a:sym typeface="+mn-ea"/>
              </a:rPr>
              <a:t>2</a:t>
            </a:r>
            <a:r>
              <a:rPr lang="zh-CN" altLang="zh-CN" sz="2000" dirty="0">
                <a:solidFill>
                  <a:srgbClr val="595959"/>
                </a:solidFill>
                <a:sym typeface="+mn-ea"/>
              </a:rPr>
              <a:t>）用户会话变量的作用范围与生存周期大于局部变量。用户会话变量在本次会话期间一直有效，直至关闭服务器连接。而局部变量如果作为存储过程或者函数的参数，此时在整个存储过程或函数内中有效；如果定义在存储程序的</a:t>
            </a:r>
            <a:r>
              <a:rPr lang="en-US" altLang="zh-CN" sz="2000" dirty="0">
                <a:solidFill>
                  <a:srgbClr val="595959"/>
                </a:solidFill>
                <a:sym typeface="+mn-ea"/>
              </a:rPr>
              <a:t>begin-end</a:t>
            </a:r>
            <a:r>
              <a:rPr lang="zh-CN" altLang="zh-CN" sz="2000" dirty="0">
                <a:solidFill>
                  <a:srgbClr val="595959"/>
                </a:solidFill>
                <a:sym typeface="+mn-ea"/>
              </a:rPr>
              <a:t>语句块中，此时仅在当前的</a:t>
            </a:r>
            <a:r>
              <a:rPr lang="en-US" altLang="zh-CN" sz="2000" dirty="0">
                <a:solidFill>
                  <a:srgbClr val="595959"/>
                </a:solidFill>
                <a:sym typeface="+mn-ea"/>
              </a:rPr>
              <a:t>begin-end</a:t>
            </a:r>
            <a:r>
              <a:rPr lang="zh-CN" altLang="zh-CN" sz="2000" dirty="0">
                <a:solidFill>
                  <a:srgbClr val="595959"/>
                </a:solidFill>
                <a:sym typeface="+mn-ea"/>
              </a:rPr>
              <a:t>语句块中有效。</a:t>
            </a:r>
            <a:endParaRPr lang="zh-CN" altLang="zh-CN" sz="2000" dirty="0">
              <a:solidFill>
                <a:srgbClr val="595959"/>
              </a:solidFill>
            </a:endParaRPr>
          </a:p>
          <a:p>
            <a:pPr>
              <a:buNone/>
            </a:pPr>
            <a:r>
              <a:rPr lang="zh-CN" altLang="zh-CN" sz="2000" dirty="0">
                <a:solidFill>
                  <a:srgbClr val="595959"/>
                </a:solidFill>
                <a:sym typeface="+mn-ea"/>
              </a:rPr>
              <a:t>（</a:t>
            </a:r>
            <a:r>
              <a:rPr lang="en-US" altLang="zh-CN" sz="2000" dirty="0">
                <a:solidFill>
                  <a:srgbClr val="595959"/>
                </a:solidFill>
                <a:sym typeface="+mn-ea"/>
              </a:rPr>
              <a:t>3</a:t>
            </a:r>
            <a:r>
              <a:rPr lang="zh-CN" altLang="zh-CN" sz="2000" dirty="0">
                <a:solidFill>
                  <a:srgbClr val="595959"/>
                </a:solidFill>
                <a:sym typeface="+mn-ea"/>
              </a:rPr>
              <a:t>）如果局部变量嵌入到</a:t>
            </a:r>
            <a:r>
              <a:rPr lang="en-US" altLang="zh-CN" sz="2000" dirty="0">
                <a:solidFill>
                  <a:srgbClr val="595959"/>
                </a:solidFill>
                <a:sym typeface="+mn-ea"/>
              </a:rPr>
              <a:t>SQL</a:t>
            </a:r>
            <a:r>
              <a:rPr lang="zh-CN" altLang="zh-CN" sz="2000" dirty="0">
                <a:solidFill>
                  <a:srgbClr val="595959"/>
                </a:solidFill>
                <a:sym typeface="+mn-ea"/>
              </a:rPr>
              <a:t>语句中，由于局部变量名前没有“</a:t>
            </a:r>
            <a:r>
              <a:rPr lang="en-US" altLang="zh-CN" sz="2000" dirty="0">
                <a:solidFill>
                  <a:srgbClr val="595959"/>
                </a:solidFill>
                <a:sym typeface="+mn-ea"/>
              </a:rPr>
              <a:t>@”</a:t>
            </a:r>
            <a:r>
              <a:rPr lang="zh-CN" altLang="zh-CN" sz="2000" dirty="0">
                <a:solidFill>
                  <a:srgbClr val="595959"/>
                </a:solidFill>
                <a:sym typeface="+mn-ea"/>
              </a:rPr>
              <a:t>符号，这就要求局部变量名不能与表字段名同名，否则将出现无法预期的结果。</a:t>
            </a:r>
            <a:endParaRPr lang="zh-CN" altLang="zh-CN" sz="2000" dirty="0">
              <a:solidFill>
                <a:srgbClr val="595959"/>
              </a:solidFill>
            </a:endParaRPr>
          </a:p>
        </p:txBody>
      </p:sp>
      <p:sp>
        <p:nvSpPr>
          <p:cNvPr id="9" name="标题 1"/>
          <p:cNvSpPr/>
          <p:nvPr/>
        </p:nvSpPr>
        <p:spPr>
          <a:xfrm>
            <a:off x="967345" y="633470"/>
            <a:ext cx="4116284"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7.1  </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MySQL程序设计基础</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11" name="直接连接符 10"/>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6" presetClass="emph" presetSubtype="0" fill="hold" grpId="0" nodeType="withEffect">
                                  <p:stCondLst>
                                    <p:cond delay="0"/>
                                  </p:stCondLst>
                                  <p:childTnLst>
                                    <p:animEffect transition="out" filter="fade">
                                      <p:cBhvr>
                                        <p:cTn id="22" dur="500" tmFilter="0, 0; .2, .5; .8, .5; 1, 0"/>
                                        <p:tgtEl>
                                          <p:spTgt spid="9"/>
                                        </p:tgtEl>
                                      </p:cBhvr>
                                    </p:animEffect>
                                    <p:animScale>
                                      <p:cBhvr>
                                        <p:cTn id="23"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47520" y="1172210"/>
            <a:ext cx="8696960" cy="5537200"/>
          </a:xfrm>
        </p:spPr>
        <p:txBody>
          <a:bodyPr vert="horz" wrap="square" lIns="91440" tIns="45720" rIns="91440" bIns="45720" numCol="1" rtlCol="0" anchor="t" anchorCtr="0" compatLnSpc="1">
            <a:noAutofit/>
          </a:bodyPr>
          <a:lstStyle/>
          <a:p>
            <a:pPr algn="l">
              <a:buClrTx/>
              <a:buSzTx/>
              <a:buNone/>
            </a:pPr>
            <a:r>
              <a:rPr lang="en-US" altLang="zh-CN" dirty="0">
                <a:solidFill>
                  <a:schemeClr val="accent2"/>
                </a:solidFill>
                <a:sym typeface="+mn-ea"/>
              </a:rPr>
              <a:t>3</a:t>
            </a:r>
            <a:r>
              <a:rPr lang="zh-CN" altLang="en-US" dirty="0">
                <a:solidFill>
                  <a:schemeClr val="accent2"/>
                </a:solidFill>
                <a:sym typeface="+mn-ea"/>
              </a:rPr>
              <a:t>.定界符delimiter和begin-end语句块</a:t>
            </a:r>
            <a:endParaRPr lang="zh-CN" altLang="en-US" dirty="0">
              <a:solidFill>
                <a:schemeClr val="accent2"/>
              </a:solidFill>
              <a:sym typeface="+mn-ea"/>
            </a:endParaRPr>
          </a:p>
          <a:p>
            <a:pPr algn="l">
              <a:buClrTx/>
              <a:buSzTx/>
            </a:pPr>
            <a:r>
              <a:rPr lang="en-US" altLang="zh-CN" sz="2000" dirty="0">
                <a:solidFill>
                  <a:srgbClr val="595959"/>
                </a:solidFill>
                <a:sym typeface="+mn-ea"/>
              </a:rPr>
              <a:t> </a:t>
            </a:r>
            <a:r>
              <a:rPr lang="zh-CN" altLang="zh-CN" sz="2000" dirty="0">
                <a:solidFill>
                  <a:srgbClr val="595959"/>
                </a:solidFill>
                <a:sym typeface="+mn-ea"/>
              </a:rPr>
              <a:t>更改命令结束标记</a:t>
            </a:r>
            <a:r>
              <a:rPr lang="en-US" altLang="zh-CN" sz="2000" dirty="0">
                <a:solidFill>
                  <a:srgbClr val="595959"/>
                </a:solidFill>
                <a:sym typeface="+mn-ea"/>
              </a:rPr>
              <a:t>delimiter </a:t>
            </a:r>
            <a:r>
              <a:rPr lang="zh-CN" altLang="en-US" sz="2000" dirty="0">
                <a:solidFill>
                  <a:srgbClr val="595959"/>
                </a:solidFill>
                <a:sym typeface="+mn-ea"/>
              </a:rPr>
              <a:t>。</a:t>
            </a:r>
            <a:endParaRPr lang="zh-CN" altLang="en-US" sz="2000" dirty="0">
              <a:solidFill>
                <a:srgbClr val="595959"/>
              </a:solidFill>
            </a:endParaRPr>
          </a:p>
          <a:p>
            <a:pPr marL="0" lvl="1" indent="508000" fontAlgn="auto">
              <a:buNone/>
              <a:extLst>
                <a:ext uri="{35155182-B16C-46BC-9424-99874614C6A1}">
                  <wpsdc:indentchars xmlns:wpsdc="http://www.wps.cn/officeDocument/2017/drawingmlCustomData" val="200" checksum="282533468"/>
                </a:ext>
              </a:extLst>
            </a:pPr>
            <a:r>
              <a:rPr lang="en-US" altLang="zh-CN" sz="2000" dirty="0">
                <a:solidFill>
                  <a:srgbClr val="595959"/>
                </a:solidFill>
                <a:sym typeface="+mn-ea"/>
              </a:rPr>
              <a:t>MySQL</a:t>
            </a:r>
            <a:r>
              <a:rPr lang="zh-CN" altLang="zh-CN" sz="2000" dirty="0">
                <a:solidFill>
                  <a:srgbClr val="595959"/>
                </a:solidFill>
                <a:sym typeface="+mn-ea"/>
              </a:rPr>
              <a:t>的命令行结束符就是</a:t>
            </a:r>
            <a:r>
              <a:rPr lang="en-US" altLang="zh-CN" sz="2000" dirty="0">
                <a:solidFill>
                  <a:srgbClr val="595959"/>
                </a:solidFill>
                <a:sym typeface="+mn-ea"/>
              </a:rPr>
              <a:t>";"  </a:t>
            </a:r>
            <a:r>
              <a:rPr lang="zh-CN" altLang="zh-CN" sz="2000" dirty="0">
                <a:solidFill>
                  <a:srgbClr val="595959"/>
                </a:solidFill>
                <a:sym typeface="+mn-ea"/>
              </a:rPr>
              <a:t>，而函数和存储过程这样的语句中包含了很多的</a:t>
            </a:r>
            <a:r>
              <a:rPr lang="en-US" altLang="zh-CN" sz="2000" dirty="0">
                <a:solidFill>
                  <a:srgbClr val="595959"/>
                </a:solidFill>
                <a:sym typeface="+mn-ea"/>
              </a:rPr>
              <a:t>";"</a:t>
            </a:r>
            <a:r>
              <a:rPr lang="zh-CN" altLang="zh-CN" sz="2000" dirty="0">
                <a:solidFill>
                  <a:srgbClr val="595959"/>
                </a:solidFill>
                <a:sym typeface="+mn-ea"/>
              </a:rPr>
              <a:t>，当创建函数或存储过程的时候就会报错。这种情况下，就需要事先把</a:t>
            </a:r>
            <a:r>
              <a:rPr lang="en-US" altLang="zh-CN" sz="2000" dirty="0">
                <a:solidFill>
                  <a:srgbClr val="595959"/>
                </a:solidFill>
                <a:sym typeface="+mn-ea"/>
              </a:rPr>
              <a:t>delimiter</a:t>
            </a:r>
            <a:r>
              <a:rPr lang="zh-CN" altLang="zh-CN" sz="2000" dirty="0">
                <a:solidFill>
                  <a:srgbClr val="595959"/>
                </a:solidFill>
                <a:sym typeface="+mn-ea"/>
              </a:rPr>
              <a:t>换成其它符号，如</a:t>
            </a:r>
            <a:r>
              <a:rPr lang="en-US" altLang="zh-CN" sz="2000" dirty="0">
                <a:solidFill>
                  <a:srgbClr val="595959"/>
                </a:solidFill>
                <a:sym typeface="+mn-ea"/>
              </a:rPr>
              <a:t>//</a:t>
            </a:r>
            <a:r>
              <a:rPr lang="zh-CN" altLang="zh-CN" sz="2000" dirty="0">
                <a:solidFill>
                  <a:srgbClr val="595959"/>
                </a:solidFill>
                <a:sym typeface="+mn-ea"/>
              </a:rPr>
              <a:t>或</a:t>
            </a:r>
            <a:r>
              <a:rPr lang="en-US" altLang="zh-CN" sz="2000" dirty="0">
                <a:solidFill>
                  <a:srgbClr val="595959"/>
                </a:solidFill>
                <a:sym typeface="+mn-ea"/>
              </a:rPr>
              <a:t>$$</a:t>
            </a:r>
            <a:r>
              <a:rPr lang="zh-CN" altLang="zh-CN" sz="2000" dirty="0">
                <a:solidFill>
                  <a:srgbClr val="595959"/>
                </a:solidFill>
                <a:sym typeface="+mn-ea"/>
              </a:rPr>
              <a:t>。告诉</a:t>
            </a:r>
            <a:r>
              <a:rPr lang="en-US" altLang="zh-CN" sz="2000" dirty="0">
                <a:solidFill>
                  <a:srgbClr val="595959"/>
                </a:solidFill>
                <a:sym typeface="+mn-ea"/>
              </a:rPr>
              <a:t>MySQL</a:t>
            </a:r>
            <a:r>
              <a:rPr lang="zh-CN" altLang="zh-CN" sz="2000" dirty="0">
                <a:solidFill>
                  <a:srgbClr val="595959"/>
                </a:solidFill>
                <a:sym typeface="+mn-ea"/>
              </a:rPr>
              <a:t>解释器，该段命令的结束和执行有了新的标识。</a:t>
            </a:r>
            <a:endParaRPr lang="zh-CN" altLang="zh-CN" sz="2000" dirty="0">
              <a:solidFill>
                <a:srgbClr val="595959"/>
              </a:solidFill>
              <a:sym typeface="+mn-ea"/>
            </a:endParaRPr>
          </a:p>
          <a:p>
            <a:pPr marL="0" lvl="1" indent="508000" fontAlgn="auto">
              <a:buNone/>
              <a:extLst>
                <a:ext uri="{35155182-B16C-46BC-9424-99874614C6A1}">
                  <wpsdc:indentchars xmlns:wpsdc="http://www.wps.cn/officeDocument/2017/drawingmlCustomData" val="200" checksum="282533468"/>
                </a:ext>
              </a:extLst>
            </a:pPr>
            <a:r>
              <a:rPr lang="zh-CN" altLang="zh-CN" sz="2000" dirty="0">
                <a:solidFill>
                  <a:srgbClr val="595959"/>
                </a:solidFill>
              </a:rPr>
              <a:t>例：</a:t>
            </a:r>
            <a:r>
              <a:rPr lang="en-US" altLang="zh-CN" sz="2000" dirty="0">
                <a:solidFill>
                  <a:srgbClr val="595959"/>
                </a:solidFill>
                <a:cs typeface="微软雅黑" panose="020B0503020204020204" pitchFamily="34" charset="-122"/>
                <a:sym typeface="+mn-ea"/>
              </a:rPr>
              <a:t>delimiter  $$</a:t>
            </a:r>
            <a:endParaRPr lang="zh-CN" altLang="zh-CN" sz="2000" dirty="0">
              <a:solidFill>
                <a:srgbClr val="595959"/>
              </a:solidFill>
              <a:cs typeface="微软雅黑" panose="020B0503020204020204" pitchFamily="34" charset="-122"/>
            </a:endParaRPr>
          </a:p>
          <a:p>
            <a:pPr marL="0" indent="0" algn="l">
              <a:spcBef>
                <a:spcPts val="0"/>
              </a:spcBef>
              <a:buClr>
                <a:schemeClr val="accent2"/>
              </a:buClr>
              <a:buSzTx/>
              <a:buFont typeface="Wingdings" panose="05000000000000000000" pitchFamily="2" charset="2"/>
              <a:buNone/>
              <a:defRPr/>
            </a:pPr>
            <a:r>
              <a:rPr lang="en-US" altLang="zh-CN" sz="2000" dirty="0">
                <a:solidFill>
                  <a:srgbClr val="595959"/>
                </a:solidFill>
                <a:cs typeface="微软雅黑" panose="020B0503020204020204" pitchFamily="34" charset="-122"/>
                <a:sym typeface="+mn-ea"/>
              </a:rPr>
              <a:t>              select studentno,sname,birthdate </a:t>
            </a:r>
            <a:endParaRPr lang="en-US" altLang="zh-CN" sz="2000" dirty="0">
              <a:solidFill>
                <a:srgbClr val="595959"/>
              </a:solidFill>
              <a:cs typeface="微软雅黑" panose="020B0503020204020204" pitchFamily="34" charset="-122"/>
              <a:sym typeface="+mn-ea"/>
            </a:endParaRPr>
          </a:p>
          <a:p>
            <a:pPr marL="0" indent="0" algn="l">
              <a:spcBef>
                <a:spcPts val="0"/>
              </a:spcBef>
              <a:buClr>
                <a:schemeClr val="accent2"/>
              </a:buClr>
              <a:buSzTx/>
              <a:buFont typeface="Wingdings" panose="05000000000000000000" pitchFamily="2" charset="2"/>
              <a:buNone/>
              <a:defRPr/>
            </a:pPr>
            <a:r>
              <a:rPr lang="en-US" altLang="zh-CN" sz="2000" dirty="0">
                <a:solidFill>
                  <a:srgbClr val="595959"/>
                </a:solidFill>
                <a:cs typeface="微软雅黑" panose="020B0503020204020204" pitchFamily="34" charset="-122"/>
                <a:sym typeface="+mn-ea"/>
              </a:rPr>
              <a:t>              from student where sname like '</a:t>
            </a:r>
            <a:r>
              <a:rPr lang="zh-CN" altLang="zh-CN" sz="2000" dirty="0">
                <a:solidFill>
                  <a:srgbClr val="595959"/>
                </a:solidFill>
                <a:cs typeface="微软雅黑" panose="020B0503020204020204" pitchFamily="34" charset="-122"/>
                <a:sym typeface="+mn-ea"/>
              </a:rPr>
              <a:t>梅</a:t>
            </a:r>
            <a:r>
              <a:rPr lang="en-US" altLang="zh-CN" sz="2000" dirty="0">
                <a:solidFill>
                  <a:srgbClr val="595959"/>
                </a:solidFill>
                <a:cs typeface="微软雅黑" panose="020B0503020204020204" pitchFamily="34" charset="-122"/>
                <a:sym typeface="+mn-ea"/>
              </a:rPr>
              <a:t>%'$$</a:t>
            </a:r>
            <a:endParaRPr lang="en-US" altLang="zh-CN" sz="2000" dirty="0">
              <a:solidFill>
                <a:srgbClr val="595959"/>
              </a:solidFill>
              <a:cs typeface="微软雅黑" panose="020B0503020204020204" pitchFamily="34" charset="-122"/>
              <a:sym typeface="+mn-ea"/>
            </a:endParaRPr>
          </a:p>
          <a:p>
            <a:pPr marL="0" indent="0" algn="l">
              <a:spcBef>
                <a:spcPts val="0"/>
              </a:spcBef>
              <a:buClr>
                <a:schemeClr val="accent2"/>
              </a:buClr>
              <a:buSzTx/>
              <a:buFont typeface="Wingdings" panose="05000000000000000000" pitchFamily="2" charset="2"/>
              <a:buNone/>
              <a:defRPr/>
            </a:pPr>
            <a:r>
              <a:rPr lang="en-US" altLang="zh-CN" sz="2000" dirty="0">
                <a:solidFill>
                  <a:srgbClr val="595959"/>
                </a:solidFill>
                <a:cs typeface="微软雅黑" panose="020B0503020204020204" pitchFamily="34" charset="-122"/>
                <a:sym typeface="+mn-ea"/>
              </a:rPr>
              <a:t>              delimiter  ;</a:t>
            </a:r>
            <a:endParaRPr lang="zh-CN" altLang="zh-CN" sz="2000" dirty="0">
              <a:solidFill>
                <a:srgbClr val="595959"/>
              </a:solidFill>
              <a:cs typeface="微软雅黑" panose="020B0503020204020204" pitchFamily="34" charset="-122"/>
            </a:endParaRPr>
          </a:p>
          <a:p>
            <a:pPr marL="0" indent="0" algn="l">
              <a:spcBef>
                <a:spcPts val="0"/>
              </a:spcBef>
              <a:buClr>
                <a:schemeClr val="accent2"/>
              </a:buClr>
              <a:buSzTx/>
              <a:buFont typeface="Wingdings" panose="05000000000000000000" pitchFamily="2" charset="2"/>
              <a:buNone/>
              <a:defRPr/>
            </a:pPr>
            <a:endParaRPr lang="zh-CN" altLang="zh-CN" sz="2000" dirty="0">
              <a:solidFill>
                <a:srgbClr val="595959"/>
              </a:solidFill>
              <a:cs typeface="微软雅黑" panose="020B0503020204020204" pitchFamily="34" charset="-122"/>
            </a:endParaRPr>
          </a:p>
        </p:txBody>
      </p:sp>
      <p:sp>
        <p:nvSpPr>
          <p:cNvPr id="9" name="标题 1"/>
          <p:cNvSpPr/>
          <p:nvPr/>
        </p:nvSpPr>
        <p:spPr>
          <a:xfrm>
            <a:off x="967345" y="633470"/>
            <a:ext cx="4116284"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7.1  </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MySQL程序设计基础</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11" name="直接连接符 10"/>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216785" y="6147435"/>
            <a:ext cx="7759065" cy="645160"/>
          </a:xfrm>
          <a:prstGeom prst="rect">
            <a:avLst/>
          </a:prstGeom>
          <a:noFill/>
        </p:spPr>
        <p:txBody>
          <a:bodyPr wrap="square" rtlCol="0" anchor="t">
            <a:spAutoFit/>
          </a:bodyPr>
          <a:p>
            <a:r>
              <a:rPr lang="zh-CN" altLang="zh-CN" b="1" dirty="0">
                <a:solidFill>
                  <a:srgbClr val="C00000"/>
                </a:solidFill>
                <a:latin typeface="Arial" panose="020B0604020202020204" pitchFamily="34" charset="0"/>
                <a:sym typeface="+mn-ea"/>
              </a:rPr>
              <a:t>其中</a:t>
            </a:r>
            <a:r>
              <a:rPr lang="en-US" altLang="zh-CN" b="1" dirty="0">
                <a:solidFill>
                  <a:srgbClr val="C00000"/>
                </a:solidFill>
                <a:latin typeface="Arial" panose="020B0604020202020204" pitchFamily="34" charset="0"/>
                <a:sym typeface="+mn-ea"/>
              </a:rPr>
              <a:t>delimiter </a:t>
            </a:r>
            <a:r>
              <a:rPr lang="zh-CN" altLang="zh-CN" b="1" dirty="0">
                <a:solidFill>
                  <a:srgbClr val="C00000"/>
                </a:solidFill>
                <a:latin typeface="Arial" panose="020B0604020202020204" pitchFamily="34" charset="0"/>
                <a:sym typeface="+mn-ea"/>
              </a:rPr>
              <a:t>定义好结束符为</a:t>
            </a:r>
            <a:r>
              <a:rPr lang="en-US" altLang="zh-CN" b="1" dirty="0">
                <a:solidFill>
                  <a:srgbClr val="C00000"/>
                </a:solidFill>
                <a:latin typeface="Arial" panose="020B0604020202020204" pitchFamily="34" charset="0"/>
                <a:sym typeface="+mn-ea"/>
              </a:rPr>
              <a:t>“$$”</a:t>
            </a:r>
            <a:r>
              <a:rPr lang="zh-CN" altLang="zh-CN" b="1" dirty="0">
                <a:solidFill>
                  <a:srgbClr val="C00000"/>
                </a:solidFill>
                <a:latin typeface="Arial" panose="020B0604020202020204" pitchFamily="34" charset="0"/>
                <a:sym typeface="+mn-ea"/>
              </a:rPr>
              <a:t>和“</a:t>
            </a:r>
            <a:r>
              <a:rPr lang="en-US" altLang="zh-CN" b="1" dirty="0">
                <a:solidFill>
                  <a:srgbClr val="C00000"/>
                </a:solidFill>
                <a:latin typeface="Arial" panose="020B0604020202020204" pitchFamily="34" charset="0"/>
                <a:sym typeface="+mn-ea"/>
              </a:rPr>
              <a:t>//</a:t>
            </a:r>
            <a:r>
              <a:rPr lang="zh-CN" altLang="zh-CN" b="1" dirty="0">
                <a:solidFill>
                  <a:srgbClr val="C00000"/>
                </a:solidFill>
                <a:latin typeface="Arial" panose="020B0604020202020204" pitchFamily="34" charset="0"/>
                <a:sym typeface="+mn-ea"/>
              </a:rPr>
              <a:t>”。 最后又定义为“</a:t>
            </a:r>
            <a:r>
              <a:rPr lang="en-US" altLang="zh-CN" b="1" dirty="0">
                <a:solidFill>
                  <a:srgbClr val="C00000"/>
                </a:solidFill>
                <a:latin typeface="Arial" panose="020B0604020202020204" pitchFamily="34" charset="0"/>
                <a:sym typeface="+mn-ea"/>
              </a:rPr>
              <a:t>;</a:t>
            </a:r>
            <a:r>
              <a:rPr lang="zh-CN" altLang="zh-CN" b="1" dirty="0">
                <a:solidFill>
                  <a:srgbClr val="C00000"/>
                </a:solidFill>
                <a:latin typeface="Arial" panose="020B0604020202020204" pitchFamily="34" charset="0"/>
                <a:sym typeface="+mn-ea"/>
              </a:rPr>
              <a:t>”，是因为这是</a:t>
            </a:r>
            <a:r>
              <a:rPr lang="en-US" altLang="zh-CN" b="1" dirty="0">
                <a:solidFill>
                  <a:srgbClr val="C00000"/>
                </a:solidFill>
                <a:latin typeface="Arial" panose="020B0604020202020204" pitchFamily="34" charset="0"/>
                <a:sym typeface="+mn-ea"/>
              </a:rPr>
              <a:t>MySQL</a:t>
            </a:r>
            <a:r>
              <a:rPr lang="zh-CN" altLang="zh-CN" b="1" dirty="0">
                <a:solidFill>
                  <a:srgbClr val="C00000"/>
                </a:solidFill>
                <a:latin typeface="Arial" panose="020B0604020202020204" pitchFamily="34" charset="0"/>
                <a:sym typeface="+mn-ea"/>
              </a:rPr>
              <a:t>的默认结束符为</a:t>
            </a:r>
            <a:r>
              <a:rPr lang="en-US" altLang="zh-CN" b="1" dirty="0">
                <a:solidFill>
                  <a:srgbClr val="C00000"/>
                </a:solidFill>
                <a:latin typeface="Arial" panose="020B0604020202020204" pitchFamily="34" charset="0"/>
                <a:sym typeface="+mn-ea"/>
              </a:rPr>
              <a:t>“;”</a:t>
            </a:r>
            <a:r>
              <a:rPr lang="zh-CN" altLang="zh-CN" b="1" dirty="0">
                <a:solidFill>
                  <a:srgbClr val="C00000"/>
                </a:solidFill>
                <a:latin typeface="Arial" panose="020B0604020202020204" pitchFamily="34" charset="0"/>
                <a:sym typeface="+mn-ea"/>
              </a:rPr>
              <a:t>，实际编程时要养成习惯。</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6" presetClass="emph" presetSubtype="0" fill="hold" grpId="0" nodeType="withEffect">
                                  <p:stCondLst>
                                    <p:cond delay="0"/>
                                  </p:stCondLst>
                                  <p:childTnLst>
                                    <p:animEffect transition="out" filter="fade">
                                      <p:cBhvr>
                                        <p:cTn id="34" dur="500" tmFilter="0, 0; .2, .5; .8, .5; 1, 0"/>
                                        <p:tgtEl>
                                          <p:spTgt spid="9"/>
                                        </p:tgtEl>
                                      </p:cBhvr>
                                    </p:animEffect>
                                    <p:animScale>
                                      <p:cBhvr>
                                        <p:cTn id="35" dur="250" autoRev="1" fill="hold"/>
                                        <p:tgtEl>
                                          <p:spTgt spid="9"/>
                                        </p:tgtEl>
                                      </p:cBhvr>
                                      <p:by x="105000" y="105000"/>
                                    </p:animScale>
                                  </p:childTnLst>
                                </p:cTn>
                              </p:par>
                              <p:par>
                                <p:cTn id="36" presetID="2" presetClass="entr" presetSubtype="4" fill="hold" grpId="0" nodeType="withEffect">
                                  <p:stCondLst>
                                    <p:cond delay="0"/>
                                  </p:stCondLst>
                                  <p:childTnLst>
                                    <p:set>
                                      <p:cBhvr>
                                        <p:cTn id="37" dur="1" fill="hold">
                                          <p:stCondLst>
                                            <p:cond delay="0"/>
                                          </p:stCondLst>
                                        </p:cTn>
                                        <p:tgtEl>
                                          <p:spTgt spid="2"/>
                                        </p:tgtEl>
                                        <p:attrNameLst>
                                          <p:attrName>style.visibility</p:attrName>
                                        </p:attrNameLst>
                                      </p:cBhvr>
                                      <p:to>
                                        <p:strVal val="visible"/>
                                      </p:to>
                                    </p:set>
                                    <p:anim calcmode="lin" valueType="num">
                                      <p:cBhvr additive="base">
                                        <p:cTn id="38" dur="500" fill="hold"/>
                                        <p:tgtEl>
                                          <p:spTgt spid="2"/>
                                        </p:tgtEl>
                                        <p:attrNameLst>
                                          <p:attrName>ppt_x</p:attrName>
                                        </p:attrNameLst>
                                      </p:cBhvr>
                                      <p:tavLst>
                                        <p:tav tm="0">
                                          <p:val>
                                            <p:strVal val="#ppt_x"/>
                                          </p:val>
                                        </p:tav>
                                        <p:tav tm="100000">
                                          <p:val>
                                            <p:strVal val="#ppt_x"/>
                                          </p:val>
                                        </p:tav>
                                      </p:tavLst>
                                    </p:anim>
                                    <p:anim calcmode="lin" valueType="num">
                                      <p:cBhvr additive="base">
                                        <p:cTn id="3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P spid="9" grpId="0"/>
      <p:bldP spid="2" grpId="0"/>
      <p:bldP spid="2"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47520" y="1172210"/>
            <a:ext cx="8696960" cy="5537200"/>
          </a:xfrm>
        </p:spPr>
        <p:txBody>
          <a:bodyPr vert="horz" wrap="square" lIns="91440" tIns="45720" rIns="91440" bIns="45720" numCol="1" rtlCol="0" anchor="t" anchorCtr="0" compatLnSpc="1">
            <a:noAutofit/>
          </a:bodyPr>
          <a:lstStyle/>
          <a:p>
            <a:pPr algn="l">
              <a:buClrTx/>
              <a:buSzTx/>
              <a:buNone/>
            </a:pPr>
            <a:r>
              <a:rPr lang="en-US" altLang="zh-CN" dirty="0">
                <a:solidFill>
                  <a:schemeClr val="accent2"/>
                </a:solidFill>
                <a:sym typeface="+mn-ea"/>
              </a:rPr>
              <a:t>3</a:t>
            </a:r>
            <a:r>
              <a:rPr lang="zh-CN" altLang="en-US" dirty="0">
                <a:solidFill>
                  <a:schemeClr val="accent2"/>
                </a:solidFill>
                <a:sym typeface="+mn-ea"/>
              </a:rPr>
              <a:t>.定界符delimiter和begin-end语句块</a:t>
            </a:r>
            <a:endParaRPr lang="zh-CN" altLang="en-US" dirty="0">
              <a:solidFill>
                <a:schemeClr val="accent2"/>
              </a:solidFill>
              <a:sym typeface="+mn-ea"/>
            </a:endParaRPr>
          </a:p>
          <a:p>
            <a:pPr algn="l">
              <a:spcBef>
                <a:spcPts val="1000"/>
              </a:spcBef>
              <a:buClrTx/>
              <a:buSzTx/>
            </a:pPr>
            <a:r>
              <a:rPr lang="zh-CN" altLang="zh-CN" dirty="0">
                <a:solidFill>
                  <a:srgbClr val="595959"/>
                </a:solidFill>
                <a:sym typeface="+mn-ea"/>
              </a:rPr>
              <a:t> begin-end语句块。</a:t>
            </a:r>
            <a:endParaRPr lang="zh-CN" altLang="zh-CN" dirty="0">
              <a:solidFill>
                <a:srgbClr val="595959"/>
              </a:solidFill>
              <a:sym typeface="+mn-ea"/>
            </a:endParaRPr>
          </a:p>
          <a:p>
            <a:pPr marL="0" indent="609600" algn="l" fontAlgn="auto">
              <a:lnSpc>
                <a:spcPct val="120000"/>
              </a:lnSpc>
              <a:spcBef>
                <a:spcPts val="0"/>
              </a:spcBef>
              <a:buClr>
                <a:schemeClr val="accent2"/>
              </a:buClr>
              <a:buSzTx/>
              <a:buFont typeface="Wingdings" panose="05000000000000000000" pitchFamily="2" charset="2"/>
              <a:buNone/>
              <a:defRPr/>
              <a:extLst>
                <a:ext uri="{35155182-B16C-46BC-9424-99874614C6A1}">
                  <wpsdc:indentchars xmlns:wpsdc="http://www.wps.cn/officeDocument/2017/drawingmlCustomData" val="200" checksum="4158780845"/>
                </a:ext>
              </a:extLst>
            </a:pPr>
            <a:r>
              <a:rPr lang="zh-CN" altLang="zh-CN" dirty="0">
                <a:solidFill>
                  <a:srgbClr val="595959"/>
                </a:solidFill>
                <a:sym typeface="+mn-ea"/>
              </a:rPr>
              <a:t>通常利用</a:t>
            </a:r>
            <a:r>
              <a:rPr lang="en-US" altLang="zh-CN" dirty="0">
                <a:solidFill>
                  <a:srgbClr val="595959"/>
                </a:solidFill>
                <a:sym typeface="+mn-ea"/>
              </a:rPr>
              <a:t>begin-end</a:t>
            </a:r>
            <a:r>
              <a:rPr lang="zh-CN" altLang="zh-CN" dirty="0">
                <a:solidFill>
                  <a:srgbClr val="595959"/>
                </a:solidFill>
                <a:sym typeface="+mn-ea"/>
              </a:rPr>
              <a:t>可以用于定义一组语句块，在其他各大数据库中的客户端工具中可直接调用，但在</a:t>
            </a:r>
            <a:r>
              <a:rPr lang="en-US" altLang="zh-CN" dirty="0">
                <a:solidFill>
                  <a:srgbClr val="595959"/>
                </a:solidFill>
                <a:sym typeface="+mn-ea"/>
              </a:rPr>
              <a:t>MySQL</a:t>
            </a:r>
            <a:r>
              <a:rPr lang="zh-CN" altLang="zh-CN" dirty="0">
                <a:solidFill>
                  <a:srgbClr val="595959"/>
                </a:solidFill>
                <a:sym typeface="+mn-ea"/>
              </a:rPr>
              <a:t>语言中不可直接用。在在</a:t>
            </a:r>
            <a:r>
              <a:rPr lang="en-US" altLang="zh-CN" dirty="0">
                <a:solidFill>
                  <a:srgbClr val="595959"/>
                </a:solidFill>
                <a:sym typeface="+mn-ea"/>
              </a:rPr>
              <a:t>MySQL</a:t>
            </a:r>
            <a:r>
              <a:rPr lang="zh-CN" altLang="zh-CN" dirty="0">
                <a:solidFill>
                  <a:srgbClr val="595959"/>
                </a:solidFill>
                <a:sym typeface="+mn-ea"/>
              </a:rPr>
              <a:t>语言中，局部变量、</a:t>
            </a:r>
            <a:r>
              <a:rPr lang="en-US" altLang="zh-CN" dirty="0">
                <a:solidFill>
                  <a:srgbClr val="595959"/>
                </a:solidFill>
                <a:sym typeface="+mn-ea"/>
              </a:rPr>
              <a:t>begin-end</a:t>
            </a:r>
            <a:r>
              <a:rPr lang="zh-CN" altLang="zh-CN" dirty="0">
                <a:solidFill>
                  <a:srgbClr val="595959"/>
                </a:solidFill>
                <a:sym typeface="+mn-ea"/>
              </a:rPr>
              <a:t>语句块和流程控制语句等只能用于函数、存储过程、游标和触发器的定义内部。通过</a:t>
            </a:r>
            <a:r>
              <a:rPr lang="en-US" altLang="zh-CN" dirty="0">
                <a:solidFill>
                  <a:srgbClr val="595959"/>
                </a:solidFill>
                <a:sym typeface="+mn-ea"/>
              </a:rPr>
              <a:t>begin-end</a:t>
            </a:r>
            <a:r>
              <a:rPr lang="zh-CN" altLang="zh-CN" dirty="0">
                <a:solidFill>
                  <a:srgbClr val="595959"/>
                </a:solidFill>
                <a:sym typeface="+mn-ea"/>
              </a:rPr>
              <a:t>语句块的简单形式如下：</a:t>
            </a:r>
            <a:endParaRPr lang="zh-CN" altLang="zh-CN" dirty="0">
              <a:solidFill>
                <a:srgbClr val="595959"/>
              </a:solidFill>
            </a:endParaRPr>
          </a:p>
          <a:p>
            <a:pPr lvl="1">
              <a:buNone/>
            </a:pPr>
            <a:r>
              <a:rPr lang="en-US" altLang="zh-CN" sz="2000" dirty="0">
                <a:solidFill>
                  <a:srgbClr val="C00000"/>
                </a:solidFill>
                <a:sym typeface="+mn-ea"/>
              </a:rPr>
              <a:t>begin</a:t>
            </a:r>
            <a:endParaRPr lang="zh-CN" altLang="zh-CN" sz="2000" dirty="0">
              <a:solidFill>
                <a:srgbClr val="C00000"/>
              </a:solidFill>
            </a:endParaRPr>
          </a:p>
          <a:p>
            <a:pPr lvl="1">
              <a:buNone/>
            </a:pPr>
            <a:r>
              <a:rPr lang="en-US" altLang="zh-CN" sz="2000" dirty="0">
                <a:solidFill>
                  <a:srgbClr val="C00000"/>
                </a:solidFill>
                <a:sym typeface="+mn-ea"/>
              </a:rPr>
              <a:t>	[</a:t>
            </a:r>
            <a:r>
              <a:rPr lang="zh-CN" altLang="zh-CN" sz="2000" dirty="0">
                <a:solidFill>
                  <a:srgbClr val="C00000"/>
                </a:solidFill>
                <a:sym typeface="+mn-ea"/>
              </a:rPr>
              <a:t>局部</a:t>
            </a:r>
            <a:r>
              <a:rPr lang="en-US" altLang="zh-CN" sz="2000" dirty="0">
                <a:solidFill>
                  <a:srgbClr val="C00000"/>
                </a:solidFill>
                <a:sym typeface="+mn-ea"/>
              </a:rPr>
              <a:t>]</a:t>
            </a:r>
            <a:r>
              <a:rPr lang="zh-CN" altLang="zh-CN" sz="2000" dirty="0">
                <a:solidFill>
                  <a:srgbClr val="C00000"/>
                </a:solidFill>
                <a:sym typeface="+mn-ea"/>
              </a:rPr>
              <a:t>变量声明</a:t>
            </a:r>
            <a:r>
              <a:rPr lang="en-US" altLang="zh-CN" sz="2000" dirty="0">
                <a:solidFill>
                  <a:srgbClr val="C00000"/>
                </a:solidFill>
                <a:sym typeface="+mn-ea"/>
              </a:rPr>
              <a:t>;     </a:t>
            </a:r>
            <a:endParaRPr lang="zh-CN" altLang="zh-CN" sz="2000" dirty="0">
              <a:solidFill>
                <a:srgbClr val="C00000"/>
              </a:solidFill>
            </a:endParaRPr>
          </a:p>
          <a:p>
            <a:pPr lvl="1">
              <a:buNone/>
            </a:pPr>
            <a:r>
              <a:rPr lang="en-US" altLang="zh-CN" sz="2000" dirty="0">
                <a:solidFill>
                  <a:srgbClr val="C00000"/>
                </a:solidFill>
                <a:sym typeface="+mn-ea"/>
              </a:rPr>
              <a:t>	</a:t>
            </a:r>
            <a:r>
              <a:rPr lang="zh-CN" altLang="zh-CN" sz="2000" dirty="0">
                <a:solidFill>
                  <a:srgbClr val="C00000"/>
                </a:solidFill>
                <a:sym typeface="+mn-ea"/>
              </a:rPr>
              <a:t>程序代码行集</a:t>
            </a:r>
            <a:r>
              <a:rPr lang="en-US" altLang="zh-CN" sz="2000" dirty="0">
                <a:solidFill>
                  <a:srgbClr val="C00000"/>
                </a:solidFill>
                <a:sym typeface="+mn-ea"/>
              </a:rPr>
              <a:t>;</a:t>
            </a:r>
            <a:endParaRPr lang="zh-CN" altLang="zh-CN" sz="2000" dirty="0">
              <a:solidFill>
                <a:srgbClr val="C00000"/>
              </a:solidFill>
            </a:endParaRPr>
          </a:p>
          <a:p>
            <a:pPr lvl="1">
              <a:buNone/>
            </a:pPr>
            <a:r>
              <a:rPr lang="en-US" altLang="zh-CN" sz="2000" dirty="0">
                <a:solidFill>
                  <a:srgbClr val="C00000"/>
                </a:solidFill>
                <a:sym typeface="+mn-ea"/>
              </a:rPr>
              <a:t>end ;                   // end</a:t>
            </a:r>
            <a:r>
              <a:rPr lang="zh-CN" altLang="zh-CN" sz="2000" dirty="0">
                <a:solidFill>
                  <a:srgbClr val="C00000"/>
                </a:solidFill>
                <a:sym typeface="+mn-ea"/>
              </a:rPr>
              <a:t>之后以“</a:t>
            </a:r>
            <a:r>
              <a:rPr lang="en-US" altLang="zh-CN" sz="2000" dirty="0">
                <a:solidFill>
                  <a:srgbClr val="C00000"/>
                </a:solidFill>
                <a:sym typeface="+mn-ea"/>
              </a:rPr>
              <a:t>;</a:t>
            </a:r>
            <a:r>
              <a:rPr lang="zh-CN" altLang="zh-CN" sz="2000" dirty="0">
                <a:solidFill>
                  <a:srgbClr val="C00000"/>
                </a:solidFill>
                <a:sym typeface="+mn-ea"/>
              </a:rPr>
              <a:t>”结束</a:t>
            </a:r>
            <a:endParaRPr lang="zh-CN" altLang="zh-CN" sz="2000" dirty="0">
              <a:solidFill>
                <a:srgbClr val="C00000"/>
              </a:solidFill>
            </a:endParaRPr>
          </a:p>
          <a:p>
            <a:pPr marL="0" indent="0" algn="l">
              <a:spcBef>
                <a:spcPts val="0"/>
              </a:spcBef>
              <a:buClr>
                <a:schemeClr val="accent2"/>
              </a:buClr>
              <a:buSzTx/>
              <a:buFont typeface="Wingdings" panose="05000000000000000000" pitchFamily="2" charset="2"/>
              <a:buNone/>
              <a:defRPr/>
            </a:pPr>
            <a:endParaRPr lang="zh-CN" altLang="zh-CN" sz="2000" b="1" dirty="0">
              <a:solidFill>
                <a:srgbClr val="595959"/>
              </a:solidFill>
              <a:cs typeface="微软雅黑" panose="020B0503020204020204" pitchFamily="34" charset="-122"/>
            </a:endParaRPr>
          </a:p>
        </p:txBody>
      </p:sp>
      <p:sp>
        <p:nvSpPr>
          <p:cNvPr id="9" name="标题 1"/>
          <p:cNvSpPr/>
          <p:nvPr/>
        </p:nvSpPr>
        <p:spPr>
          <a:xfrm>
            <a:off x="967345" y="633470"/>
            <a:ext cx="4116284"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7.1  </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MySQL程序设计基础</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11" name="直接连接符 10"/>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6" presetClass="emph" presetSubtype="0" fill="hold" grpId="0" nodeType="withEffect">
                                  <p:stCondLst>
                                    <p:cond delay="0"/>
                                  </p:stCondLst>
                                  <p:childTnLst>
                                    <p:animEffect transition="out" filter="fade">
                                      <p:cBhvr>
                                        <p:cTn id="34" dur="500" tmFilter="0, 0; .2, .5; .8, .5; 1, 0"/>
                                        <p:tgtEl>
                                          <p:spTgt spid="9"/>
                                        </p:tgtEl>
                                      </p:cBhvr>
                                    </p:animEffect>
                                    <p:animScale>
                                      <p:cBhvr>
                                        <p:cTn id="35"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文本占位符 35842"/>
          <p:cNvSpPr>
            <a:spLocks noGrp="1" noChangeArrowheads="1"/>
          </p:cNvSpPr>
          <p:nvPr>
            <p:ph idx="1"/>
          </p:nvPr>
        </p:nvSpPr>
        <p:spPr bwMode="auto">
          <a:xfrm>
            <a:off x="1976755" y="1725160"/>
            <a:ext cx="6074229" cy="7239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normAutofit/>
          </a:bodyPr>
          <a:lstStyle/>
          <a:p>
            <a:pPr marL="0" indent="0">
              <a:buNone/>
            </a:pPr>
            <a:r>
              <a:rPr lang="en-US" altLang="zh-CN" sz="2200" dirty="0">
                <a:solidFill>
                  <a:schemeClr val="tx1">
                    <a:lumMod val="65000"/>
                    <a:lumOff val="35000"/>
                  </a:schemeClr>
                </a:solidFill>
              </a:rPr>
              <a:t>MySQL</a:t>
            </a:r>
            <a:r>
              <a:rPr lang="zh-CN" altLang="en-US" sz="2200" dirty="0">
                <a:solidFill>
                  <a:schemeClr val="tx1">
                    <a:lumMod val="65000"/>
                    <a:lumOff val="35000"/>
                  </a:schemeClr>
                </a:solidFill>
              </a:rPr>
              <a:t>中，创建存储函数的基本形式如下：</a:t>
            </a:r>
            <a:endParaRPr lang="zh-CN" altLang="en-US" sz="2200" dirty="0">
              <a:solidFill>
                <a:schemeClr val="tx1">
                  <a:lumMod val="65000"/>
                  <a:lumOff val="35000"/>
                </a:schemeClr>
              </a:solidFill>
            </a:endParaRPr>
          </a:p>
          <a:p>
            <a:pPr marL="0" indent="0">
              <a:buNone/>
            </a:pPr>
            <a:endParaRPr lang="zh-CN" altLang="en-US" dirty="0"/>
          </a:p>
          <a:p>
            <a:pPr marL="0" indent="0">
              <a:buNone/>
            </a:pPr>
            <a:endParaRPr lang="zh-CN" altLang="en-US" dirty="0"/>
          </a:p>
        </p:txBody>
      </p:sp>
      <p:sp>
        <p:nvSpPr>
          <p:cNvPr id="13" name="内容占位符 2"/>
          <p:cNvSpPr txBox="1"/>
          <p:nvPr/>
        </p:nvSpPr>
        <p:spPr bwMode="auto">
          <a:xfrm>
            <a:off x="2072005" y="2282825"/>
            <a:ext cx="8455660" cy="1355090"/>
          </a:xfrm>
          <a:prstGeom prst="rect">
            <a:avLst/>
          </a:prstGeom>
          <a:solidFill>
            <a:schemeClr val="bg1">
              <a:lumMod val="85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lvl="1" algn="l">
              <a:buClrTx/>
              <a:buSzTx/>
              <a:buFontTx/>
              <a:buNone/>
              <a:defRPr/>
            </a:pPr>
            <a:r>
              <a:rPr lang="en-US" altLang="zh-CN" sz="1800" noProof="1">
                <a:solidFill>
                  <a:schemeClr val="tx1">
                    <a:lumMod val="65000"/>
                    <a:lumOff val="35000"/>
                  </a:schemeClr>
                </a:solidFill>
                <a:latin typeface="微软雅黑" panose="020B0503020204020204" pitchFamily="34" charset="-122"/>
                <a:ea typeface="微软雅黑" panose="020B0503020204020204" pitchFamily="34" charset="-122"/>
                <a:sym typeface="+mn-ea"/>
              </a:rPr>
              <a:t>CREATE FUNCTION func</a:t>
            </a:r>
            <a:r>
              <a:rPr lang="en-US" altLang="zh-CN" sz="1800" noProof="1">
                <a:solidFill>
                  <a:schemeClr val="tx1">
                    <a:lumMod val="65000"/>
                    <a:lumOff val="35000"/>
                  </a:schemeClr>
                </a:solidFill>
                <a:latin typeface="微软雅黑" panose="020B0503020204020204" pitchFamily="34" charset="-122"/>
                <a:ea typeface="微软雅黑" panose="020B0503020204020204" pitchFamily="34" charset="-122"/>
                <a:sym typeface="+mn-ea"/>
              </a:rPr>
              <a:t>_name </a:t>
            </a:r>
            <a:r>
              <a:rPr lang="en-US" altLang="zh-CN" sz="1800">
                <a:solidFill>
                  <a:schemeClr val="tx1">
                    <a:lumMod val="65000"/>
                    <a:lumOff val="35000"/>
                  </a:schemeClr>
                </a:solidFill>
                <a:latin typeface="微软雅黑" panose="020B0503020204020204" pitchFamily="34" charset="-122"/>
                <a:ea typeface="微软雅黑" panose="020B0503020204020204" pitchFamily="34" charset="-122"/>
                <a:sym typeface="+mn-ea"/>
              </a:rPr>
              <a:t>([[in | out | inout]func_parameter type[,…]])</a:t>
            </a:r>
            <a:endParaRPr lang="en-US" altLang="zh-CN" sz="1800">
              <a:solidFill>
                <a:schemeClr val="tx1">
                  <a:lumMod val="65000"/>
                  <a:lumOff val="35000"/>
                </a:schemeClr>
              </a:solidFill>
              <a:latin typeface="微软雅黑" panose="020B0503020204020204" pitchFamily="34" charset="-122"/>
              <a:ea typeface="微软雅黑" panose="020B0503020204020204" pitchFamily="34" charset="-122"/>
            </a:endParaRPr>
          </a:p>
          <a:p>
            <a:pPr marL="0" lvl="1" algn="l">
              <a:buClrTx/>
              <a:buSzTx/>
              <a:buFontTx/>
              <a:buNone/>
              <a:defRPr/>
            </a:pPr>
            <a:r>
              <a:rPr lang="en-US" altLang="zh-CN" sz="1800" noProof="1">
                <a:solidFill>
                  <a:schemeClr val="tx1">
                    <a:lumMod val="65000"/>
                    <a:lumOff val="35000"/>
                  </a:schemeClr>
                </a:solidFill>
                <a:latin typeface="微软雅黑" panose="020B0503020204020204" pitchFamily="34" charset="-122"/>
                <a:ea typeface="微软雅黑" panose="020B0503020204020204" pitchFamily="34" charset="-122"/>
                <a:sym typeface="+mn-ea"/>
              </a:rPr>
              <a:t>RETURNS type</a:t>
            </a:r>
            <a:endParaRPr lang="en-US" altLang="zh-CN" sz="1800" noProof="1">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None/>
              <a:defRPr/>
            </a:pPr>
            <a:r>
              <a:rPr lang="en-US" altLang="zh-CN" sz="1800" noProof="1">
                <a:solidFill>
                  <a:schemeClr val="tx1">
                    <a:lumMod val="65000"/>
                    <a:lumOff val="35000"/>
                  </a:schemeClr>
                </a:solidFill>
                <a:latin typeface="微软雅黑" panose="020B0503020204020204" pitchFamily="34" charset="-122"/>
                <a:ea typeface="微软雅黑" panose="020B0503020204020204" pitchFamily="34" charset="-122"/>
                <a:sym typeface="+mn-ea"/>
              </a:rPr>
              <a:t>[characteristic ...] routine_body</a:t>
            </a:r>
            <a:endParaRPr lang="en-US" altLang="zh-CN" sz="1800" noProof="1">
              <a:solidFill>
                <a:schemeClr val="tx1">
                  <a:lumMod val="65000"/>
                  <a:lumOff val="35000"/>
                </a:schemeClr>
              </a:solidFill>
              <a:latin typeface="微软雅黑" panose="020B0503020204020204" pitchFamily="34" charset="-122"/>
              <a:ea typeface="微软雅黑" panose="020B0503020204020204" pitchFamily="34" charset="-122"/>
            </a:endParaRPr>
          </a:p>
          <a:p>
            <a:pPr marL="0" algn="l">
              <a:buClrTx/>
              <a:buSzTx/>
              <a:buFontTx/>
              <a:buNone/>
              <a:defRPr/>
            </a:pPr>
            <a:endParaRPr lang="zh-CN" altLang="en-US" sz="180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6" name="文本框 4"/>
          <p:cNvSpPr txBox="1"/>
          <p:nvPr/>
        </p:nvSpPr>
        <p:spPr>
          <a:xfrm>
            <a:off x="3947201" y="1172014"/>
            <a:ext cx="303847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a:solidFill>
                  <a:srgbClr val="F0882E"/>
                </a:solidFill>
                <a:latin typeface="微软雅黑" panose="020B0503020204020204" pitchFamily="34" charset="-122"/>
                <a:ea typeface="微软雅黑" panose="020B0503020204020204" pitchFamily="34" charset="-122"/>
              </a:rPr>
              <a:t>7.1.2创建和执行存储函数</a:t>
            </a:r>
            <a:endParaRPr lang="zh-CN" altLang="en-US" sz="2000" dirty="0">
              <a:solidFill>
                <a:srgbClr val="F0882E"/>
              </a:solidFill>
              <a:latin typeface="微软雅黑" panose="020B0503020204020204" pitchFamily="34" charset="-122"/>
              <a:ea typeface="微软雅黑" panose="020B0503020204020204" pitchFamily="34" charset="-122"/>
            </a:endParaRPr>
          </a:p>
        </p:txBody>
      </p:sp>
      <p:sp>
        <p:nvSpPr>
          <p:cNvPr id="9" name="标题 1"/>
          <p:cNvSpPr/>
          <p:nvPr/>
        </p:nvSpPr>
        <p:spPr>
          <a:xfrm>
            <a:off x="967345" y="633470"/>
            <a:ext cx="4116284" cy="765175"/>
          </a:xfrm>
          <a:prstGeom prst="rect">
            <a:avLst/>
          </a:prstGeom>
          <a:noFill/>
          <a:ln w="9525">
            <a:noFill/>
          </a:ln>
        </p:spPr>
        <p:txBody>
          <a:bodyPr anchor="ctr"/>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7.1  </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MySQL程序设计基础</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11" name="直接连接符 10"/>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376170" y="3719830"/>
            <a:ext cx="7241540" cy="3138170"/>
          </a:xfrm>
          <a:prstGeom prst="rect">
            <a:avLst/>
          </a:prstGeom>
          <a:noFill/>
        </p:spPr>
        <p:txBody>
          <a:bodyPr wrap="square" rtlCol="0" anchor="t">
            <a:spAutoFit/>
          </a:bodyPr>
          <a:p>
            <a:pPr marL="0" algn="l">
              <a:buClrTx/>
              <a:buSzTx/>
              <a:buFontTx/>
              <a:buNone/>
              <a:defRPr/>
            </a:pPr>
            <a:r>
              <a:rPr lang="zh-CN" altLang="en-US">
                <a:solidFill>
                  <a:schemeClr val="tx1">
                    <a:lumMod val="65000"/>
                    <a:lumOff val="35000"/>
                  </a:schemeClr>
                </a:solidFill>
                <a:latin typeface="微软雅黑" panose="020B0503020204020204" pitchFamily="34" charset="-122"/>
                <a:ea typeface="微软雅黑" panose="020B0503020204020204" pitchFamily="34" charset="-122"/>
                <a:sym typeface="+mn-ea"/>
              </a:rPr>
              <a:t>[in | out | inout] func_parameter  type函数参数及类型列表。参数形式。in表示输入参数， out表示输出参数，inout表示输入输出参数，func_parameter表示参数名， type参数类型。</a:t>
            </a:r>
            <a:endParaRPr lang="zh-CN" altLang="en-US" noProof="1">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marL="0" algn="l">
              <a:buClrTx/>
              <a:buSzTx/>
              <a:buFontTx/>
              <a:buNone/>
              <a:defRPr/>
            </a:pPr>
            <a:r>
              <a:rPr lang="zh-CN" altLang="en-US">
                <a:solidFill>
                  <a:schemeClr val="tx1">
                    <a:lumMod val="65000"/>
                    <a:lumOff val="35000"/>
                  </a:schemeClr>
                </a:solidFill>
                <a:latin typeface="微软雅黑" panose="020B0503020204020204" pitchFamily="34" charset="-122"/>
                <a:ea typeface="微软雅黑" panose="020B0503020204020204" pitchFamily="34" charset="-122"/>
                <a:sym typeface="+mn-ea"/>
              </a:rPr>
              <a:t>Return子句用于声明存储函数返回值的数据类型。</a:t>
            </a:r>
            <a:endParaRPr lang="zh-CN" altLang="en-US" noProof="1">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marL="0" algn="l">
              <a:buClrTx/>
              <a:buSzTx/>
              <a:buFontTx/>
              <a:buNone/>
              <a:defRPr/>
            </a:pPr>
            <a:r>
              <a:rPr lang="zh-CN" altLang="en-US">
                <a:solidFill>
                  <a:schemeClr val="tx1">
                    <a:lumMod val="65000"/>
                    <a:lumOff val="35000"/>
                  </a:schemeClr>
                </a:solidFill>
                <a:latin typeface="微软雅黑" panose="020B0503020204020204" pitchFamily="34" charset="-122"/>
                <a:ea typeface="微软雅黑" panose="020B0503020204020204" pitchFamily="34" charset="-122"/>
                <a:sym typeface="+mn-ea"/>
              </a:rPr>
              <a:t>characteristics：用于指定函数的特征参数，characteristics（函数选项）由以下一种或几种选项组合而成。</a:t>
            </a: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a:p>
            <a:pPr marL="0" lvl="1" algn="l">
              <a:buClrTx/>
              <a:buSzTx/>
              <a:buFontTx/>
              <a:buNone/>
              <a:defRPr/>
            </a:pPr>
            <a:r>
              <a:rPr lang="zh-CN" altLang="en-US">
                <a:solidFill>
                  <a:schemeClr val="tx1">
                    <a:lumMod val="65000"/>
                    <a:lumOff val="35000"/>
                  </a:schemeClr>
                </a:solidFill>
                <a:latin typeface="微软雅黑" panose="020B0503020204020204" pitchFamily="34" charset="-122"/>
                <a:ea typeface="微软雅黑" panose="020B0503020204020204" pitchFamily="34" charset="-122"/>
                <a:sym typeface="+mn-ea"/>
              </a:rPr>
              <a:t>language sql  </a:t>
            </a: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a:p>
            <a:pPr marL="0" lvl="1" algn="l">
              <a:buClrTx/>
              <a:buSzTx/>
              <a:buFontTx/>
              <a:buNone/>
              <a:defRPr/>
            </a:pPr>
            <a:r>
              <a:rPr lang="zh-CN" altLang="en-US">
                <a:solidFill>
                  <a:schemeClr val="tx1">
                    <a:lumMod val="65000"/>
                    <a:lumOff val="35000"/>
                  </a:schemeClr>
                </a:solidFill>
                <a:latin typeface="微软雅黑" panose="020B0503020204020204" pitchFamily="34" charset="-122"/>
                <a:ea typeface="微软雅黑" panose="020B0503020204020204" pitchFamily="34" charset="-122"/>
                <a:sym typeface="+mn-ea"/>
              </a:rPr>
              <a:t>|[not] deterministic</a:t>
            </a: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a:p>
            <a:pPr marL="0" lvl="1" algn="l">
              <a:buClrTx/>
              <a:buSzTx/>
              <a:buFontTx/>
              <a:buNone/>
              <a:defRPr/>
            </a:pPr>
            <a:r>
              <a:rPr lang="zh-CN" altLang="en-US">
                <a:solidFill>
                  <a:schemeClr val="tx1">
                    <a:lumMod val="65000"/>
                    <a:lumOff val="35000"/>
                  </a:schemeClr>
                </a:solidFill>
                <a:latin typeface="微软雅黑" panose="020B0503020204020204" pitchFamily="34" charset="-122"/>
                <a:ea typeface="微软雅黑" panose="020B0503020204020204" pitchFamily="34" charset="-122"/>
                <a:sym typeface="+mn-ea"/>
              </a:rPr>
              <a:t>|{ contains sql|no sql|reads sql  data|modifies sql  data }</a:t>
            </a: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a:p>
            <a:pPr marL="0" lvl="1" algn="l">
              <a:buClrTx/>
              <a:buSzTx/>
              <a:buFontTx/>
              <a:buNone/>
              <a:defRPr/>
            </a:pPr>
            <a:r>
              <a:rPr lang="zh-CN" altLang="en-US">
                <a:solidFill>
                  <a:schemeClr val="tx1">
                    <a:lumMod val="65000"/>
                    <a:lumOff val="35000"/>
                  </a:schemeClr>
                </a:solidFill>
                <a:latin typeface="微软雅黑" panose="020B0503020204020204" pitchFamily="34" charset="-122"/>
                <a:ea typeface="微软雅黑" panose="020B0503020204020204" pitchFamily="34" charset="-122"/>
                <a:sym typeface="+mn-ea"/>
              </a:rPr>
              <a:t>|sql security {definer|invoker }</a:t>
            </a: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a:p>
            <a:pPr marL="0" lvl="1" algn="l">
              <a:buClrTx/>
              <a:buSzTx/>
              <a:buFontTx/>
              <a:buNone/>
              <a:defRPr/>
            </a:pPr>
            <a:r>
              <a:rPr lang="zh-CN" altLang="en-US">
                <a:solidFill>
                  <a:schemeClr val="tx1">
                    <a:lumMod val="65000"/>
                    <a:lumOff val="35000"/>
                  </a:schemeClr>
                </a:solidFill>
                <a:latin typeface="微软雅黑" panose="020B0503020204020204" pitchFamily="34" charset="-122"/>
                <a:ea typeface="微软雅黑" panose="020B0503020204020204" pitchFamily="34" charset="-122"/>
                <a:sym typeface="+mn-ea"/>
              </a:rPr>
              <a:t>|comment 'string'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6322">
                                            <p:txEl>
                                              <p:pRg st="0" end="0"/>
                                            </p:txEl>
                                          </p:spTgt>
                                        </p:tgtEl>
                                        <p:attrNameLst>
                                          <p:attrName>style.visibility</p:attrName>
                                        </p:attrNameLst>
                                      </p:cBhvr>
                                      <p:to>
                                        <p:strVal val="visible"/>
                                      </p:to>
                                    </p:set>
                                    <p:animEffect transition="in" filter="wipe(left)">
                                      <p:cBhvr>
                                        <p:cTn id="10" dur="500"/>
                                        <p:tgtEl>
                                          <p:spTgt spid="56322">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26" presetClass="emph" presetSubtype="0" fill="hold" grpId="0" nodeType="withEffect">
                                  <p:stCondLst>
                                    <p:cond delay="0"/>
                                  </p:stCondLst>
                                  <p:childTnLst>
                                    <p:animEffect transition="out" filter="fade">
                                      <p:cBhvr>
                                        <p:cTn id="15" dur="500" tmFilter="0, 0; .2, .5; .8, .5; 1, 0"/>
                                        <p:tgtEl>
                                          <p:spTgt spid="9"/>
                                        </p:tgtEl>
                                      </p:cBhvr>
                                    </p:animEffect>
                                    <p:animScale>
                                      <p:cBhvr>
                                        <p:cTn id="16"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build="p"/>
      <p:bldP spid="13" grpId="0" bldLvl="0" animBg="1"/>
      <p:bldP spid="6"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文本占位符 36866"/>
          <p:cNvSpPr>
            <a:spLocks noGrp="1"/>
          </p:cNvSpPr>
          <p:nvPr>
            <p:ph idx="1"/>
          </p:nvPr>
        </p:nvSpPr>
        <p:spPr>
          <a:xfrm>
            <a:off x="2663190" y="1398905"/>
            <a:ext cx="5337175" cy="1343025"/>
          </a:xfrm>
        </p:spPr>
        <p:txBody>
          <a:bodyPr anchor="t">
            <a:normAutofit/>
          </a:bodyPr>
          <a:lstStyle/>
          <a:p>
            <a:pPr marL="0" indent="0">
              <a:buNone/>
              <a:defRPr/>
            </a:pPr>
            <a:r>
              <a:rPr lang="zh-CN" altLang="en-US" noProof="1">
                <a:solidFill>
                  <a:schemeClr val="tx1">
                    <a:lumMod val="65000"/>
                    <a:lumOff val="35000"/>
                  </a:schemeClr>
                </a:solidFill>
              </a:rPr>
              <a:t>创建存储函数返回两个数相加之和。</a:t>
            </a:r>
            <a:endParaRPr lang="zh-CN" altLang="en-US" noProof="1">
              <a:solidFill>
                <a:schemeClr val="tx1">
                  <a:lumMod val="65000"/>
                  <a:lumOff val="35000"/>
                </a:schemeClr>
              </a:solidFill>
            </a:endParaRPr>
          </a:p>
          <a:p>
            <a:pPr marL="0" indent="0">
              <a:buNone/>
              <a:defRPr/>
            </a:pPr>
            <a:r>
              <a:rPr lang="zh-CN" altLang="en-US" noProof="1">
                <a:solidFill>
                  <a:schemeClr val="tx1">
                    <a:lumMod val="65000"/>
                    <a:lumOff val="35000"/>
                  </a:schemeClr>
                </a:solidFill>
              </a:rPr>
              <a:t>对应的</a:t>
            </a:r>
            <a:r>
              <a:rPr lang="en-US" altLang="zh-CN" noProof="1">
                <a:solidFill>
                  <a:schemeClr val="tx1">
                    <a:lumMod val="65000"/>
                    <a:lumOff val="35000"/>
                  </a:schemeClr>
                </a:solidFill>
              </a:rPr>
              <a:t>SQL</a:t>
            </a:r>
            <a:r>
              <a:rPr lang="zh-CN" altLang="en-US" noProof="1">
                <a:solidFill>
                  <a:schemeClr val="tx1">
                    <a:lumMod val="65000"/>
                    <a:lumOff val="35000"/>
                  </a:schemeClr>
                </a:solidFill>
              </a:rPr>
              <a:t>语句如下：</a:t>
            </a:r>
            <a:endParaRPr lang="zh-CN" altLang="en-US" noProof="1">
              <a:solidFill>
                <a:schemeClr val="tx1">
                  <a:lumMod val="65000"/>
                  <a:lumOff val="35000"/>
                </a:schemeClr>
              </a:solidFill>
            </a:endParaRPr>
          </a:p>
          <a:p>
            <a:pPr>
              <a:defRPr/>
            </a:pPr>
            <a:endParaRPr lang="zh-CN" altLang="en-US" noProof="1"/>
          </a:p>
        </p:txBody>
      </p:sp>
      <p:sp>
        <p:nvSpPr>
          <p:cNvPr id="13" name="内容占位符 2"/>
          <p:cNvSpPr txBox="1"/>
          <p:nvPr/>
        </p:nvSpPr>
        <p:spPr bwMode="auto">
          <a:xfrm>
            <a:off x="2788285" y="2871470"/>
            <a:ext cx="6967220" cy="3697605"/>
          </a:xfrm>
          <a:prstGeom prst="rect">
            <a:avLst/>
          </a:prstGeom>
          <a:solidFill>
            <a:schemeClr val="bg1">
              <a:lumMod val="85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lnSpc>
                <a:spcPct val="100000"/>
              </a:lnSpc>
              <a:spcBef>
                <a:spcPts val="0"/>
              </a:spcBef>
              <a:buNone/>
              <a:defRPr/>
            </a:pPr>
            <a:r>
              <a:rPr lang="en-US" altLang="zh-CN" sz="2000" noProof="1">
                <a:solidFill>
                  <a:schemeClr val="tx1">
                    <a:lumMod val="65000"/>
                    <a:lumOff val="35000"/>
                  </a:schemeClr>
                </a:solidFill>
                <a:latin typeface="微软雅黑" panose="020B0503020204020204" pitchFamily="34" charset="-122"/>
                <a:ea typeface="微软雅黑" panose="020B0503020204020204" pitchFamily="34" charset="-122"/>
                <a:sym typeface="+mn-ea"/>
              </a:rPr>
              <a:t>DELIMITER //</a:t>
            </a:r>
            <a:endParaRPr lang="en-US" altLang="zh-CN" sz="2000" noProof="1">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marL="0" indent="0">
              <a:lnSpc>
                <a:spcPct val="100000"/>
              </a:lnSpc>
              <a:spcBef>
                <a:spcPts val="0"/>
              </a:spcBef>
              <a:buNone/>
              <a:defRPr/>
            </a:pPr>
            <a:r>
              <a:rPr lang="en-US" altLang="zh-CN" sz="2000" noProof="1">
                <a:solidFill>
                  <a:schemeClr val="tx1">
                    <a:lumMod val="65000"/>
                    <a:lumOff val="35000"/>
                  </a:schemeClr>
                </a:solidFill>
                <a:latin typeface="微软雅黑" panose="020B0503020204020204" pitchFamily="34" charset="-122"/>
                <a:ea typeface="微软雅黑" panose="020B0503020204020204" pitchFamily="34" charset="-122"/>
                <a:sym typeface="+mn-ea"/>
              </a:rPr>
              <a:t>CREATE FUNCTION addTwoNumber(x SMALLINT UNSIGNED, y SMALLINT UNSIGNED) </a:t>
            </a:r>
            <a:endParaRPr lang="en-US" altLang="zh-CN" sz="2000" noProof="1">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marL="0" indent="0">
              <a:lnSpc>
                <a:spcPct val="100000"/>
              </a:lnSpc>
              <a:spcBef>
                <a:spcPts val="0"/>
              </a:spcBef>
              <a:buNone/>
              <a:defRPr/>
            </a:pPr>
            <a:r>
              <a:rPr lang="en-US" altLang="zh-CN" sz="2000" noProof="1">
                <a:solidFill>
                  <a:schemeClr val="tx1">
                    <a:lumMod val="65000"/>
                    <a:lumOff val="35000"/>
                  </a:schemeClr>
                </a:solidFill>
                <a:latin typeface="微软雅黑" panose="020B0503020204020204" pitchFamily="34" charset="-122"/>
                <a:ea typeface="微软雅黑" panose="020B0503020204020204" pitchFamily="34" charset="-122"/>
                <a:sym typeface="+mn-ea"/>
              </a:rPr>
              <a:t>RETURNS SMALLINT</a:t>
            </a:r>
            <a:endParaRPr lang="en-US" altLang="zh-CN" sz="2000" noProof="1">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marL="0" indent="0">
              <a:lnSpc>
                <a:spcPct val="100000"/>
              </a:lnSpc>
              <a:spcBef>
                <a:spcPts val="0"/>
              </a:spcBef>
              <a:buNone/>
              <a:defRPr/>
            </a:pPr>
            <a:r>
              <a:rPr lang="en-US" altLang="zh-CN" sz="2000" noProof="1">
                <a:solidFill>
                  <a:schemeClr val="tx1">
                    <a:lumMod val="65000"/>
                    <a:lumOff val="35000"/>
                  </a:schemeClr>
                </a:solidFill>
                <a:latin typeface="微软雅黑" panose="020B0503020204020204" pitchFamily="34" charset="-122"/>
                <a:ea typeface="微软雅黑" panose="020B0503020204020204" pitchFamily="34" charset="-122"/>
                <a:sym typeface="+mn-ea"/>
              </a:rPr>
              <a:t>BEGIN</a:t>
            </a:r>
            <a:endParaRPr lang="en-US" altLang="zh-CN" sz="2000" noProof="1">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marL="0" indent="0">
              <a:lnSpc>
                <a:spcPct val="100000"/>
              </a:lnSpc>
              <a:spcBef>
                <a:spcPts val="0"/>
              </a:spcBef>
              <a:buNone/>
              <a:defRPr/>
            </a:pPr>
            <a:r>
              <a:rPr lang="en-US" altLang="zh-CN" sz="2000" noProof="1">
                <a:solidFill>
                  <a:schemeClr val="tx1">
                    <a:lumMod val="65000"/>
                    <a:lumOff val="35000"/>
                  </a:schemeClr>
                </a:solidFill>
                <a:latin typeface="微软雅黑" panose="020B0503020204020204" pitchFamily="34" charset="-122"/>
                <a:ea typeface="微软雅黑" panose="020B0503020204020204" pitchFamily="34" charset="-122"/>
                <a:sym typeface="+mn-ea"/>
              </a:rPr>
              <a:t>DECLARE a, b SMALLINT UNSIGNED DEFAULT 10;</a:t>
            </a:r>
            <a:endParaRPr lang="en-US" altLang="zh-CN" sz="2000" noProof="1">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marL="0" indent="0">
              <a:lnSpc>
                <a:spcPct val="100000"/>
              </a:lnSpc>
              <a:spcBef>
                <a:spcPts val="0"/>
              </a:spcBef>
              <a:buNone/>
              <a:defRPr/>
            </a:pPr>
            <a:r>
              <a:rPr lang="en-US" altLang="zh-CN" sz="2000" noProof="1">
                <a:solidFill>
                  <a:schemeClr val="tx1">
                    <a:lumMod val="65000"/>
                    <a:lumOff val="35000"/>
                  </a:schemeClr>
                </a:solidFill>
                <a:latin typeface="微软雅黑" panose="020B0503020204020204" pitchFamily="34" charset="-122"/>
                <a:ea typeface="微软雅黑" panose="020B0503020204020204" pitchFamily="34" charset="-122"/>
                <a:sym typeface="+mn-ea"/>
              </a:rPr>
              <a:t>SET  a = x, b = y;</a:t>
            </a:r>
            <a:endParaRPr lang="en-US" altLang="zh-CN" sz="2000" noProof="1">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marL="0" indent="0">
              <a:lnSpc>
                <a:spcPct val="100000"/>
              </a:lnSpc>
              <a:spcBef>
                <a:spcPts val="0"/>
              </a:spcBef>
              <a:buNone/>
              <a:defRPr/>
            </a:pPr>
            <a:r>
              <a:rPr lang="en-US" altLang="zh-CN" sz="2000" noProof="1">
                <a:solidFill>
                  <a:schemeClr val="tx1">
                    <a:lumMod val="65000"/>
                    <a:lumOff val="35000"/>
                  </a:schemeClr>
                </a:solidFill>
                <a:latin typeface="微软雅黑" panose="020B0503020204020204" pitchFamily="34" charset="-122"/>
                <a:ea typeface="微软雅黑" panose="020B0503020204020204" pitchFamily="34" charset="-122"/>
                <a:sym typeface="+mn-ea"/>
              </a:rPr>
              <a:t>RETURN a+b;</a:t>
            </a:r>
            <a:endParaRPr lang="en-US" altLang="zh-CN" sz="2000" noProof="1">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marL="0" indent="0">
              <a:lnSpc>
                <a:spcPct val="100000"/>
              </a:lnSpc>
              <a:spcBef>
                <a:spcPts val="0"/>
              </a:spcBef>
              <a:buNone/>
              <a:defRPr/>
            </a:pPr>
            <a:r>
              <a:rPr lang="en-US" altLang="zh-CN" sz="2000" noProof="1">
                <a:solidFill>
                  <a:schemeClr val="tx1">
                    <a:lumMod val="65000"/>
                    <a:lumOff val="35000"/>
                  </a:schemeClr>
                </a:solidFill>
                <a:latin typeface="微软雅黑" panose="020B0503020204020204" pitchFamily="34" charset="-122"/>
                <a:ea typeface="微软雅黑" panose="020B0503020204020204" pitchFamily="34" charset="-122"/>
                <a:sym typeface="+mn-ea"/>
              </a:rPr>
              <a:t>END</a:t>
            </a:r>
            <a:endParaRPr lang="en-US" altLang="zh-CN" sz="2000" noProof="1">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marL="0" indent="0">
              <a:lnSpc>
                <a:spcPct val="100000"/>
              </a:lnSpc>
              <a:spcBef>
                <a:spcPts val="0"/>
              </a:spcBef>
              <a:buNone/>
              <a:defRPr/>
            </a:pPr>
            <a:r>
              <a:rPr lang="en-US" altLang="zh-CN" sz="2000" noProof="1">
                <a:solidFill>
                  <a:schemeClr val="tx1">
                    <a:lumMod val="65000"/>
                    <a:lumOff val="35000"/>
                  </a:schemeClr>
                </a:solidFill>
                <a:latin typeface="微软雅黑" panose="020B0503020204020204" pitchFamily="34" charset="-122"/>
                <a:ea typeface="微软雅黑" panose="020B0503020204020204" pitchFamily="34" charset="-122"/>
                <a:sym typeface="+mn-ea"/>
              </a:rPr>
              <a:t>//</a:t>
            </a:r>
            <a:endParaRPr lang="en-US" altLang="zh-CN" sz="2000" noProof="1">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marL="0" indent="0">
              <a:lnSpc>
                <a:spcPct val="100000"/>
              </a:lnSpc>
              <a:spcBef>
                <a:spcPts val="0"/>
              </a:spcBef>
              <a:buNone/>
              <a:defRPr/>
            </a:pPr>
            <a:r>
              <a:rPr lang="en-US" altLang="zh-CN" sz="2000" noProof="1">
                <a:solidFill>
                  <a:schemeClr val="tx1">
                    <a:lumMod val="65000"/>
                    <a:lumOff val="35000"/>
                  </a:schemeClr>
                </a:solidFill>
                <a:latin typeface="微软雅黑" panose="020B0503020204020204" pitchFamily="34" charset="-122"/>
                <a:ea typeface="微软雅黑" panose="020B0503020204020204" pitchFamily="34" charset="-122"/>
                <a:sym typeface="+mn-ea"/>
              </a:rPr>
              <a:t>DELIMITER ;</a:t>
            </a:r>
            <a:endParaRPr lang="en-US" altLang="zh-CN" sz="2000" noProof="1">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grpSp>
        <p:nvGrpSpPr>
          <p:cNvPr id="5" name="组合 4"/>
          <p:cNvGrpSpPr/>
          <p:nvPr/>
        </p:nvGrpSpPr>
        <p:grpSpPr>
          <a:xfrm>
            <a:off x="1799801" y="1398814"/>
            <a:ext cx="778511" cy="684530"/>
            <a:chOff x="2075179" y="1685716"/>
            <a:chExt cx="778511" cy="684530"/>
          </a:xfrm>
        </p:grpSpPr>
        <p:sp>
          <p:nvSpPr>
            <p:cNvPr id="6" name="流程图: 延期 5"/>
            <p:cNvSpPr/>
            <p:nvPr/>
          </p:nvSpPr>
          <p:spPr>
            <a:xfrm rot="16200000">
              <a:off x="2122170" y="1638726"/>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9"/>
            <p:cNvSpPr txBox="1"/>
            <p:nvPr/>
          </p:nvSpPr>
          <p:spPr>
            <a:xfrm>
              <a:off x="2075179" y="2001946"/>
              <a:ext cx="778511" cy="368300"/>
            </a:xfrm>
            <a:prstGeom prst="rect">
              <a:avLst/>
            </a:prstGeom>
            <a:noFill/>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9" name="标题 1"/>
          <p:cNvSpPr/>
          <p:nvPr/>
        </p:nvSpPr>
        <p:spPr>
          <a:xfrm>
            <a:off x="967345" y="633470"/>
            <a:ext cx="4116284" cy="765175"/>
          </a:xfrm>
          <a:prstGeom prst="rect">
            <a:avLst/>
          </a:prstGeom>
          <a:noFill/>
          <a:ln w="9525">
            <a:noFill/>
          </a:ln>
        </p:spPr>
        <p:txBody>
          <a:bodyPr anchor="ctr"/>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7.1  </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MySQL程序设计基础</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11" name="直接连接符 10"/>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8914">
                                            <p:txEl>
                                              <p:pRg st="0" end="0"/>
                                            </p:txEl>
                                          </p:spTgt>
                                        </p:tgtEl>
                                        <p:attrNameLst>
                                          <p:attrName>style.visibility</p:attrName>
                                        </p:attrNameLst>
                                      </p:cBhvr>
                                      <p:to>
                                        <p:strVal val="visible"/>
                                      </p:to>
                                    </p:set>
                                    <p:animEffect transition="in" filter="wipe(left)">
                                      <p:cBhvr>
                                        <p:cTn id="10" dur="500"/>
                                        <p:tgtEl>
                                          <p:spTgt spid="38914">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8914">
                                            <p:txEl>
                                              <p:pRg st="1" end="1"/>
                                            </p:txEl>
                                          </p:spTgt>
                                        </p:tgtEl>
                                        <p:attrNameLst>
                                          <p:attrName>style.visibility</p:attrName>
                                        </p:attrNameLst>
                                      </p:cBhvr>
                                      <p:to>
                                        <p:strVal val="visible"/>
                                      </p:to>
                                    </p:set>
                                    <p:animEffect transition="in" filter="wipe(left)">
                                      <p:cBhvr>
                                        <p:cTn id="13" dur="500"/>
                                        <p:tgtEl>
                                          <p:spTgt spid="38914">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26" presetClass="emph" presetSubtype="0" fill="hold" grpId="0" nodeType="withEffect">
                                  <p:stCondLst>
                                    <p:cond delay="0"/>
                                  </p:stCondLst>
                                  <p:childTnLst>
                                    <p:animEffect transition="out" filter="fade">
                                      <p:cBhvr>
                                        <p:cTn id="18" dur="500" tmFilter="0, 0; .2, .5; .8, .5; 1, 0"/>
                                        <p:tgtEl>
                                          <p:spTgt spid="9"/>
                                        </p:tgtEl>
                                      </p:cBhvr>
                                    </p:animEffect>
                                    <p:animScale>
                                      <p:cBhvr>
                                        <p:cTn id="19"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build="p"/>
      <p:bldP spid="13" grpId="0" bldLvl="0" animBg="1"/>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文本占位符 37890"/>
          <p:cNvSpPr>
            <a:spLocks noGrp="1" noChangeArrowheads="1"/>
          </p:cNvSpPr>
          <p:nvPr>
            <p:ph idx="1"/>
          </p:nvPr>
        </p:nvSpPr>
        <p:spPr bwMode="auto">
          <a:xfrm>
            <a:off x="1804670" y="1445895"/>
            <a:ext cx="7305675" cy="505968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normAutofit/>
          </a:bodyPr>
          <a:lstStyle/>
          <a:p>
            <a:pPr marL="0" indent="0">
              <a:buNone/>
            </a:pPr>
            <a:r>
              <a:rPr lang="zh-CN" altLang="en-US" sz="2200" dirty="0">
                <a:solidFill>
                  <a:schemeClr val="tx1">
                    <a:lumMod val="65000"/>
                    <a:lumOff val="35000"/>
                  </a:schemeClr>
                </a:solidFill>
              </a:rPr>
              <a:t>可建立查询语句调用该自定义函数的语句如下：</a:t>
            </a:r>
            <a:endParaRPr lang="zh-CN" altLang="en-US" sz="2200" dirty="0">
              <a:solidFill>
                <a:schemeClr val="tx1">
                  <a:lumMod val="65000"/>
                  <a:lumOff val="35000"/>
                </a:schemeClr>
              </a:solidFill>
            </a:endParaRPr>
          </a:p>
          <a:p>
            <a:pPr marL="0" indent="0">
              <a:buNone/>
            </a:pPr>
            <a:endParaRPr lang="zh-CN" altLang="en-US" sz="2200" dirty="0">
              <a:solidFill>
                <a:schemeClr val="tx1">
                  <a:lumMod val="65000"/>
                  <a:lumOff val="35000"/>
                </a:schemeClr>
              </a:solidFill>
            </a:endParaRPr>
          </a:p>
          <a:p>
            <a:pPr marL="0" indent="0">
              <a:buNone/>
            </a:pPr>
            <a:endParaRPr lang="zh-CN" altLang="en-US" sz="2200" dirty="0">
              <a:solidFill>
                <a:schemeClr val="tx1">
                  <a:lumMod val="65000"/>
                  <a:lumOff val="35000"/>
                </a:schemeClr>
              </a:solidFill>
            </a:endParaRPr>
          </a:p>
          <a:p>
            <a:pPr marL="0" indent="0">
              <a:buNone/>
            </a:pPr>
            <a:endParaRPr lang="zh-CN" altLang="zh-CN" sz="2200" dirty="0">
              <a:solidFill>
                <a:schemeClr val="tx1">
                  <a:lumMod val="65000"/>
                  <a:lumOff val="35000"/>
                </a:schemeClr>
              </a:solidFill>
            </a:endParaRPr>
          </a:p>
          <a:p>
            <a:pPr marL="0" indent="0">
              <a:buNone/>
            </a:pPr>
            <a:endParaRPr lang="zh-CN" altLang="zh-CN" sz="2200" dirty="0">
              <a:solidFill>
                <a:schemeClr val="tx1">
                  <a:lumMod val="65000"/>
                  <a:lumOff val="35000"/>
                </a:schemeClr>
              </a:solidFill>
            </a:endParaRPr>
          </a:p>
          <a:p>
            <a:pPr marL="0" indent="0">
              <a:buNone/>
            </a:pPr>
            <a:r>
              <a:rPr lang="zh-CN" altLang="zh-CN" sz="2200" dirty="0">
                <a:solidFill>
                  <a:schemeClr val="tx1">
                    <a:lumMod val="65000"/>
                    <a:lumOff val="35000"/>
                  </a:schemeClr>
                </a:solidFill>
              </a:rPr>
              <a:t>运行结果如下：</a:t>
            </a:r>
            <a:endParaRPr lang="zh-CN" altLang="zh-CN" sz="2200" dirty="0">
              <a:solidFill>
                <a:schemeClr val="tx1">
                  <a:lumMod val="65000"/>
                  <a:lumOff val="35000"/>
                </a:schemeClr>
              </a:solidFill>
            </a:endParaRPr>
          </a:p>
          <a:p>
            <a:pPr marL="0" indent="0">
              <a:buNone/>
            </a:pPr>
            <a:endParaRPr lang="zh-CN" altLang="zh-CN" sz="2200" dirty="0">
              <a:solidFill>
                <a:schemeClr val="tx1">
                  <a:lumMod val="65000"/>
                  <a:lumOff val="35000"/>
                </a:schemeClr>
              </a:solidFill>
            </a:endParaRPr>
          </a:p>
          <a:p>
            <a:pPr marL="0" indent="0">
              <a:buNone/>
            </a:pPr>
            <a:endParaRPr lang="zh-CN" altLang="en-US" dirty="0"/>
          </a:p>
        </p:txBody>
      </p:sp>
      <p:sp>
        <p:nvSpPr>
          <p:cNvPr id="13" name="内容占位符 2"/>
          <p:cNvSpPr txBox="1"/>
          <p:nvPr/>
        </p:nvSpPr>
        <p:spPr bwMode="auto">
          <a:xfrm>
            <a:off x="2894330" y="2076450"/>
            <a:ext cx="8481060" cy="2559050"/>
          </a:xfrm>
          <a:prstGeom prst="rect">
            <a:avLst/>
          </a:prstGeom>
          <a:solidFill>
            <a:schemeClr val="bg1">
              <a:lumMod val="85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defRPr/>
            </a:pPr>
            <a:r>
              <a:rPr lang="en-US" altLang="zh-CN" noProof="1">
                <a:solidFill>
                  <a:schemeClr val="tx1">
                    <a:lumMod val="65000"/>
                    <a:lumOff val="35000"/>
                  </a:schemeClr>
                </a:solidFill>
                <a:latin typeface="微软雅黑" panose="020B0503020204020204" pitchFamily="34" charset="-122"/>
                <a:ea typeface="微软雅黑" panose="020B0503020204020204" pitchFamily="34" charset="-122"/>
                <a:sym typeface="+mn-ea"/>
              </a:rPr>
              <a:t>set @num1=10;</a:t>
            </a:r>
            <a:endParaRPr lang="en-US" altLang="zh-CN" noProof="1">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None/>
              <a:defRPr/>
            </a:pPr>
            <a:r>
              <a:rPr lang="en-US" altLang="zh-CN" noProof="1">
                <a:solidFill>
                  <a:schemeClr val="tx1">
                    <a:lumMod val="65000"/>
                    <a:lumOff val="35000"/>
                  </a:schemeClr>
                </a:solidFill>
                <a:latin typeface="微软雅黑" panose="020B0503020204020204" pitchFamily="34" charset="-122"/>
                <a:ea typeface="微软雅黑" panose="020B0503020204020204" pitchFamily="34" charset="-122"/>
                <a:sym typeface="+mn-ea"/>
              </a:rPr>
              <a:t>set @num2=20;</a:t>
            </a:r>
            <a:endParaRPr lang="en-US" altLang="zh-CN" noProof="1">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None/>
              <a:defRPr/>
            </a:pPr>
            <a:r>
              <a:rPr lang="en-US" altLang="zh-CN" noProof="1">
                <a:solidFill>
                  <a:schemeClr val="tx1">
                    <a:lumMod val="65000"/>
                    <a:lumOff val="35000"/>
                  </a:schemeClr>
                </a:solidFill>
                <a:latin typeface="微软雅黑" panose="020B0503020204020204" pitchFamily="34" charset="-122"/>
                <a:ea typeface="微软雅黑" panose="020B0503020204020204" pitchFamily="34" charset="-122"/>
                <a:sym typeface="+mn-ea"/>
              </a:rPr>
              <a:t>set @result=addTwoNumber(@num1,@num2);</a:t>
            </a:r>
            <a:endParaRPr lang="en-US" altLang="zh-CN" noProof="1">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None/>
              <a:defRPr/>
            </a:pPr>
            <a:r>
              <a:rPr lang="en-US" altLang="zh-CN" noProof="1">
                <a:solidFill>
                  <a:schemeClr val="tx1">
                    <a:lumMod val="65000"/>
                    <a:lumOff val="35000"/>
                  </a:schemeClr>
                </a:solidFill>
                <a:latin typeface="微软雅黑" panose="020B0503020204020204" pitchFamily="34" charset="-122"/>
                <a:ea typeface="微软雅黑" panose="020B0503020204020204" pitchFamily="34" charset="-122"/>
                <a:sym typeface="+mn-ea"/>
              </a:rPr>
              <a:t>select @result;</a:t>
            </a:r>
            <a:endParaRPr altLang="zh-CN"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sp>
        <p:nvSpPr>
          <p:cNvPr id="2" name="内容占位符 2"/>
          <p:cNvSpPr txBox="1"/>
          <p:nvPr/>
        </p:nvSpPr>
        <p:spPr bwMode="auto">
          <a:xfrm>
            <a:off x="2961912" y="5121095"/>
            <a:ext cx="5511800" cy="1598613"/>
          </a:xfrm>
          <a:prstGeom prst="rect">
            <a:avLst/>
          </a:prstGeom>
          <a:solidFill>
            <a:schemeClr val="bg1">
              <a:lumMod val="85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lnSpc>
                <a:spcPct val="100000"/>
              </a:lnSpc>
              <a:spcBef>
                <a:spcPts val="0"/>
              </a:spcBef>
              <a:buNone/>
              <a:defRPr/>
            </a:pPr>
            <a:r>
              <a:rPr lang="en-US" altLang="zh-CN" sz="1600" noProof="1">
                <a:solidFill>
                  <a:schemeClr val="tx1">
                    <a:lumMod val="65000"/>
                    <a:lumOff val="35000"/>
                  </a:schemeClr>
                </a:solidFill>
                <a:latin typeface="微软雅黑" panose="020B0503020204020204" pitchFamily="34" charset="-122"/>
                <a:ea typeface="微软雅黑" panose="020B0503020204020204" pitchFamily="34" charset="-122"/>
                <a:sym typeface="+mn-ea"/>
              </a:rPr>
              <a:t>+---------+</a:t>
            </a:r>
            <a:endParaRPr lang="en-US" altLang="zh-CN" sz="1600" noProof="1">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marL="0" indent="0">
              <a:lnSpc>
                <a:spcPct val="100000"/>
              </a:lnSpc>
              <a:spcBef>
                <a:spcPts val="0"/>
              </a:spcBef>
              <a:buNone/>
              <a:defRPr/>
            </a:pPr>
            <a:r>
              <a:rPr lang="en-US" altLang="zh-CN" sz="1600" noProof="1">
                <a:solidFill>
                  <a:schemeClr val="tx1">
                    <a:lumMod val="65000"/>
                    <a:lumOff val="35000"/>
                  </a:schemeClr>
                </a:solidFill>
                <a:latin typeface="微软雅黑" panose="020B0503020204020204" pitchFamily="34" charset="-122"/>
                <a:ea typeface="微软雅黑" panose="020B0503020204020204" pitchFamily="34" charset="-122"/>
                <a:sym typeface="+mn-ea"/>
              </a:rPr>
              <a:t>| @result |</a:t>
            </a:r>
            <a:endParaRPr lang="en-US" altLang="zh-CN" sz="1600" noProof="1">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marL="0" indent="0">
              <a:lnSpc>
                <a:spcPct val="100000"/>
              </a:lnSpc>
              <a:spcBef>
                <a:spcPts val="0"/>
              </a:spcBef>
              <a:buNone/>
              <a:defRPr/>
            </a:pPr>
            <a:r>
              <a:rPr lang="en-US" altLang="zh-CN" sz="1600" noProof="1">
                <a:solidFill>
                  <a:schemeClr val="tx1">
                    <a:lumMod val="65000"/>
                    <a:lumOff val="35000"/>
                  </a:schemeClr>
                </a:solidFill>
                <a:latin typeface="微软雅黑" panose="020B0503020204020204" pitchFamily="34" charset="-122"/>
                <a:ea typeface="微软雅黑" panose="020B0503020204020204" pitchFamily="34" charset="-122"/>
                <a:sym typeface="+mn-ea"/>
              </a:rPr>
              <a:t>+---------+</a:t>
            </a:r>
            <a:endParaRPr lang="en-US" altLang="zh-CN" sz="1600" noProof="1">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marL="0" indent="0">
              <a:lnSpc>
                <a:spcPct val="100000"/>
              </a:lnSpc>
              <a:spcBef>
                <a:spcPts val="0"/>
              </a:spcBef>
              <a:buNone/>
              <a:defRPr/>
            </a:pPr>
            <a:r>
              <a:rPr lang="en-US" altLang="zh-CN" sz="1600" noProof="1">
                <a:solidFill>
                  <a:schemeClr val="tx1">
                    <a:lumMod val="65000"/>
                    <a:lumOff val="35000"/>
                  </a:schemeClr>
                </a:solidFill>
                <a:latin typeface="微软雅黑" panose="020B0503020204020204" pitchFamily="34" charset="-122"/>
                <a:ea typeface="微软雅黑" panose="020B0503020204020204" pitchFamily="34" charset="-122"/>
                <a:sym typeface="+mn-ea"/>
              </a:rPr>
              <a:t>|      30 |</a:t>
            </a:r>
            <a:endParaRPr lang="en-US" altLang="zh-CN" sz="1600" noProof="1">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marL="0" indent="0">
              <a:lnSpc>
                <a:spcPct val="100000"/>
              </a:lnSpc>
              <a:spcBef>
                <a:spcPts val="0"/>
              </a:spcBef>
              <a:buNone/>
              <a:defRPr/>
            </a:pPr>
            <a:r>
              <a:rPr lang="en-US" altLang="zh-CN" sz="1600" noProof="1">
                <a:solidFill>
                  <a:schemeClr val="tx1">
                    <a:lumMod val="65000"/>
                    <a:lumOff val="35000"/>
                  </a:schemeClr>
                </a:solidFill>
                <a:latin typeface="微软雅黑" panose="020B0503020204020204" pitchFamily="34" charset="-122"/>
                <a:ea typeface="微软雅黑" panose="020B0503020204020204" pitchFamily="34" charset="-122"/>
                <a:sym typeface="+mn-ea"/>
              </a:rPr>
              <a:t>+---------+</a:t>
            </a:r>
            <a:endParaRPr lang="en-US" altLang="zh-CN" sz="1600" noProof="1">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marL="0" indent="0">
              <a:lnSpc>
                <a:spcPct val="100000"/>
              </a:lnSpc>
              <a:spcBef>
                <a:spcPts val="0"/>
              </a:spcBef>
              <a:buNone/>
              <a:defRPr/>
            </a:pPr>
            <a:r>
              <a:rPr lang="en-US" altLang="zh-CN" sz="1600" noProof="1">
                <a:solidFill>
                  <a:schemeClr val="tx1">
                    <a:lumMod val="65000"/>
                    <a:lumOff val="35000"/>
                  </a:schemeClr>
                </a:solidFill>
                <a:latin typeface="微软雅黑" panose="020B0503020204020204" pitchFamily="34" charset="-122"/>
                <a:ea typeface="微软雅黑" panose="020B0503020204020204" pitchFamily="34" charset="-122"/>
                <a:sym typeface="+mn-ea"/>
              </a:rPr>
              <a:t>1 row in set (0.00 sec)</a:t>
            </a:r>
            <a:endParaRPr lang="en-US" altLang="zh-CN" sz="1600" noProof="1">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9" name="标题 1"/>
          <p:cNvSpPr/>
          <p:nvPr/>
        </p:nvSpPr>
        <p:spPr>
          <a:xfrm>
            <a:off x="967345" y="633470"/>
            <a:ext cx="4116284" cy="765175"/>
          </a:xfrm>
          <a:prstGeom prst="rect">
            <a:avLst/>
          </a:prstGeom>
          <a:noFill/>
          <a:ln w="9525">
            <a:noFill/>
          </a:ln>
        </p:spPr>
        <p:txBody>
          <a:bodyPr anchor="ctr"/>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7.1  </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MySQL程序设计基础</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11" name="直接连接符 10"/>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animEffect transition="in" filter="wipe(left)">
                                      <p:cBhvr>
                                        <p:cTn id="7" dur="500"/>
                                        <p:tgtEl>
                                          <p:spTgt spid="58370">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8370">
                                            <p:txEl>
                                              <p:pRg st="5" end="5"/>
                                            </p:txEl>
                                          </p:spTgt>
                                        </p:tgtEl>
                                        <p:attrNameLst>
                                          <p:attrName>style.visibility</p:attrName>
                                        </p:attrNameLst>
                                      </p:cBhvr>
                                      <p:to>
                                        <p:strVal val="visible"/>
                                      </p:to>
                                    </p:set>
                                    <p:animEffect transition="in" filter="wipe(left)">
                                      <p:cBhvr>
                                        <p:cTn id="10" dur="500"/>
                                        <p:tgtEl>
                                          <p:spTgt spid="58370">
                                            <p:txEl>
                                              <p:pRg st="5" end="5"/>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26" presetClass="emph" presetSubtype="0" fill="hold" grpId="0" nodeType="withEffect">
                                  <p:stCondLst>
                                    <p:cond delay="0"/>
                                  </p:stCondLst>
                                  <p:childTnLst>
                                    <p:animEffect transition="out" filter="fade">
                                      <p:cBhvr>
                                        <p:cTn id="15" dur="500" tmFilter="0, 0; .2, .5; .8, .5; 1, 0"/>
                                        <p:tgtEl>
                                          <p:spTgt spid="9"/>
                                        </p:tgtEl>
                                      </p:cBhvr>
                                    </p:animEffect>
                                    <p:animScale>
                                      <p:cBhvr>
                                        <p:cTn id="16" dur="250" autoRev="1" fill="hold"/>
                                        <p:tgtEl>
                                          <p:spTgt spid="9"/>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build="p"/>
      <p:bldP spid="13" grpId="0" bldLvl="0" animBg="1"/>
      <p:bldP spid="2" grpId="0" bldLvl="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文本占位符 36866"/>
          <p:cNvSpPr>
            <a:spLocks noGrp="1"/>
          </p:cNvSpPr>
          <p:nvPr>
            <p:ph idx="1"/>
          </p:nvPr>
        </p:nvSpPr>
        <p:spPr>
          <a:xfrm>
            <a:off x="2651760" y="1308735"/>
            <a:ext cx="6052185" cy="1471930"/>
          </a:xfrm>
        </p:spPr>
        <p:txBody>
          <a:bodyPr anchor="t">
            <a:noAutofit/>
          </a:bodyPr>
          <a:lstStyle/>
          <a:p>
            <a:pPr marL="0" indent="0">
              <a:buNone/>
              <a:defRPr/>
            </a:pPr>
            <a:r>
              <a:rPr lang="en-US" altLang="zh-CN" sz="2000" dirty="0">
                <a:solidFill>
                  <a:srgbClr val="595959"/>
                </a:solidFill>
                <a:cs typeface="微软雅黑" panose="020B0503020204020204" pitchFamily="34" charset="-122"/>
                <a:sym typeface="+mn-ea"/>
              </a:rPr>
              <a:t>    </a:t>
            </a:r>
            <a:r>
              <a:rPr lang="zh-CN" altLang="zh-CN" sz="2000" dirty="0">
                <a:solidFill>
                  <a:srgbClr val="595959"/>
                </a:solidFill>
                <a:cs typeface="微软雅黑" panose="020B0503020204020204" pitchFamily="34" charset="-122"/>
                <a:sym typeface="+mn-ea"/>
              </a:rPr>
              <a:t>创建一个名为</a:t>
            </a:r>
            <a:r>
              <a:rPr lang="en-US" altLang="zh-CN" sz="2000" dirty="0">
                <a:solidFill>
                  <a:srgbClr val="595959"/>
                </a:solidFill>
                <a:cs typeface="微软雅黑" panose="020B0503020204020204" pitchFamily="34" charset="-122"/>
                <a:sym typeface="+mn-ea"/>
              </a:rPr>
              <a:t>func_course</a:t>
            </a:r>
            <a:r>
              <a:rPr lang="zh-CN" altLang="zh-CN" sz="2000" dirty="0">
                <a:solidFill>
                  <a:srgbClr val="595959"/>
                </a:solidFill>
                <a:cs typeface="微软雅黑" panose="020B0503020204020204" pitchFamily="34" charset="-122"/>
                <a:sym typeface="+mn-ea"/>
              </a:rPr>
              <a:t>的函数返回表</a:t>
            </a:r>
            <a:r>
              <a:rPr lang="en-US" altLang="zh-CN" sz="2000" dirty="0">
                <a:solidFill>
                  <a:srgbClr val="595959"/>
                </a:solidFill>
                <a:cs typeface="微软雅黑" panose="020B0503020204020204" pitchFamily="34" charset="-122"/>
                <a:sym typeface="+mn-ea"/>
              </a:rPr>
              <a:t>course</a:t>
            </a:r>
            <a:r>
              <a:rPr lang="zh-CN" altLang="zh-CN" sz="2000" dirty="0">
                <a:solidFill>
                  <a:srgbClr val="595959"/>
                </a:solidFill>
                <a:cs typeface="微软雅黑" panose="020B0503020204020204" pitchFamily="34" charset="-122"/>
                <a:sym typeface="+mn-ea"/>
              </a:rPr>
              <a:t>中的指定课程号的课程名。</a:t>
            </a:r>
            <a:endParaRPr lang="zh-CN" altLang="en-US" sz="2000" noProof="1">
              <a:solidFill>
                <a:srgbClr val="595959"/>
              </a:solidFill>
              <a:cs typeface="微软雅黑" panose="020B0503020204020204" pitchFamily="34" charset="-122"/>
            </a:endParaRPr>
          </a:p>
          <a:p>
            <a:pPr marL="0" indent="0">
              <a:buNone/>
              <a:defRPr/>
            </a:pPr>
            <a:r>
              <a:rPr lang="zh-CN" altLang="en-US" sz="2000" noProof="1">
                <a:solidFill>
                  <a:srgbClr val="595959"/>
                </a:solidFill>
                <a:cs typeface="微软雅黑" panose="020B0503020204020204" pitchFamily="34" charset="-122"/>
              </a:rPr>
              <a:t>对应的</a:t>
            </a:r>
            <a:r>
              <a:rPr lang="en-US" altLang="zh-CN" sz="2000" noProof="1">
                <a:solidFill>
                  <a:srgbClr val="595959"/>
                </a:solidFill>
                <a:cs typeface="微软雅黑" panose="020B0503020204020204" pitchFamily="34" charset="-122"/>
              </a:rPr>
              <a:t>SQL</a:t>
            </a:r>
            <a:r>
              <a:rPr lang="zh-CN" altLang="en-US" sz="2000" noProof="1">
                <a:solidFill>
                  <a:srgbClr val="595959"/>
                </a:solidFill>
                <a:cs typeface="微软雅黑" panose="020B0503020204020204" pitchFamily="34" charset="-122"/>
              </a:rPr>
              <a:t>语句如下：</a:t>
            </a:r>
            <a:endParaRPr lang="zh-CN" altLang="en-US" sz="2000" noProof="1">
              <a:solidFill>
                <a:srgbClr val="595959"/>
              </a:solidFill>
              <a:cs typeface="微软雅黑" panose="020B0503020204020204" pitchFamily="34" charset="-122"/>
            </a:endParaRPr>
          </a:p>
          <a:p>
            <a:pPr>
              <a:defRPr/>
            </a:pPr>
            <a:endParaRPr lang="zh-CN" altLang="en-US" sz="2000" noProof="1">
              <a:solidFill>
                <a:srgbClr val="595959"/>
              </a:solidFill>
              <a:cs typeface="微软雅黑" panose="020B0503020204020204" pitchFamily="34" charset="-122"/>
            </a:endParaRPr>
          </a:p>
        </p:txBody>
      </p:sp>
      <p:sp>
        <p:nvSpPr>
          <p:cNvPr id="13" name="内容占位符 2"/>
          <p:cNvSpPr txBox="1"/>
          <p:nvPr/>
        </p:nvSpPr>
        <p:spPr bwMode="auto">
          <a:xfrm>
            <a:off x="2578100" y="2860675"/>
            <a:ext cx="6753225" cy="3085465"/>
          </a:xfrm>
          <a:prstGeom prst="rect">
            <a:avLst/>
          </a:prstGeom>
          <a:solidFill>
            <a:schemeClr val="bg1">
              <a:lumMod val="85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algn="l">
              <a:lnSpc>
                <a:spcPct val="100000"/>
              </a:lnSpc>
              <a:spcBef>
                <a:spcPts val="0"/>
              </a:spcBef>
              <a:buClrTx/>
              <a:buSzTx/>
              <a:buFontTx/>
              <a:buNone/>
              <a:defRPr/>
            </a:pPr>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sym typeface="+mn-ea"/>
              </a:rPr>
              <a:t>delimiter &amp;&amp;</a:t>
            </a:r>
            <a:endParaRPr lang="en-US" altLang="zh-CN" sz="2400">
              <a:solidFill>
                <a:schemeClr val="tx1">
                  <a:lumMod val="65000"/>
                  <a:lumOff val="35000"/>
                </a:schemeClr>
              </a:solidFill>
              <a:latin typeface="微软雅黑" panose="020B0503020204020204" pitchFamily="34" charset="-122"/>
              <a:ea typeface="微软雅黑" panose="020B0503020204020204" pitchFamily="34" charset="-122"/>
            </a:endParaRPr>
          </a:p>
          <a:p>
            <a:pPr marL="0" algn="l">
              <a:lnSpc>
                <a:spcPct val="100000"/>
              </a:lnSpc>
              <a:spcBef>
                <a:spcPts val="0"/>
              </a:spcBef>
              <a:buClrTx/>
              <a:buSzTx/>
              <a:buFontTx/>
              <a:buNone/>
              <a:defRPr/>
            </a:pPr>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sym typeface="+mn-ea"/>
              </a:rPr>
              <a:t>create  function func_course(c_no varchar(6))</a:t>
            </a:r>
            <a:endParaRPr lang="en-US" altLang="zh-CN" sz="2400">
              <a:solidFill>
                <a:schemeClr val="tx1">
                  <a:lumMod val="65000"/>
                  <a:lumOff val="35000"/>
                </a:schemeClr>
              </a:solidFill>
              <a:latin typeface="微软雅黑" panose="020B0503020204020204" pitchFamily="34" charset="-122"/>
              <a:ea typeface="微软雅黑" panose="020B0503020204020204" pitchFamily="34" charset="-122"/>
            </a:endParaRPr>
          </a:p>
          <a:p>
            <a:pPr marL="0" lvl="1" algn="l">
              <a:lnSpc>
                <a:spcPct val="100000"/>
              </a:lnSpc>
              <a:spcBef>
                <a:spcPts val="0"/>
              </a:spcBef>
              <a:buClrTx/>
              <a:buSzTx/>
              <a:buFontTx/>
              <a:buNone/>
              <a:defRPr/>
            </a:pPr>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sym typeface="+mn-ea"/>
              </a:rPr>
              <a:t>returns  char(6)</a:t>
            </a:r>
            <a:endParaRPr lang="en-US" altLang="zh-CN" sz="2400">
              <a:solidFill>
                <a:schemeClr val="tx1">
                  <a:lumMod val="65000"/>
                  <a:lumOff val="35000"/>
                </a:schemeClr>
              </a:solidFill>
              <a:latin typeface="微软雅黑" panose="020B0503020204020204" pitchFamily="34" charset="-122"/>
              <a:ea typeface="微软雅黑" panose="020B0503020204020204" pitchFamily="34" charset="-122"/>
            </a:endParaRPr>
          </a:p>
          <a:p>
            <a:pPr marL="0" lvl="1" algn="l">
              <a:lnSpc>
                <a:spcPct val="100000"/>
              </a:lnSpc>
              <a:spcBef>
                <a:spcPts val="0"/>
              </a:spcBef>
              <a:buClrTx/>
              <a:buSzTx/>
              <a:buFontTx/>
              <a:buNone/>
              <a:defRPr/>
            </a:pPr>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sym typeface="+mn-ea"/>
              </a:rPr>
              <a:t>begin</a:t>
            </a:r>
            <a:endParaRPr lang="en-US" altLang="zh-CN" sz="2400">
              <a:solidFill>
                <a:schemeClr val="tx1">
                  <a:lumMod val="65000"/>
                  <a:lumOff val="35000"/>
                </a:schemeClr>
              </a:solidFill>
              <a:latin typeface="微软雅黑" panose="020B0503020204020204" pitchFamily="34" charset="-122"/>
              <a:ea typeface="微软雅黑" panose="020B0503020204020204" pitchFamily="34" charset="-122"/>
            </a:endParaRPr>
          </a:p>
          <a:p>
            <a:pPr marL="0" lvl="1" algn="l">
              <a:lnSpc>
                <a:spcPct val="100000"/>
              </a:lnSpc>
              <a:spcBef>
                <a:spcPts val="0"/>
              </a:spcBef>
              <a:buClrTx/>
              <a:buSzTx/>
              <a:buFontTx/>
              <a:buNone/>
              <a:defRPr/>
            </a:pPr>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sym typeface="+mn-ea"/>
              </a:rPr>
              <a:t>return  (select  cname  from  course</a:t>
            </a:r>
            <a:endParaRPr lang="en-US" altLang="zh-CN" sz="2400">
              <a:solidFill>
                <a:schemeClr val="tx1">
                  <a:lumMod val="65000"/>
                  <a:lumOff val="35000"/>
                </a:schemeClr>
              </a:solidFill>
              <a:latin typeface="微软雅黑" panose="020B0503020204020204" pitchFamily="34" charset="-122"/>
              <a:ea typeface="微软雅黑" panose="020B0503020204020204" pitchFamily="34" charset="-122"/>
            </a:endParaRPr>
          </a:p>
          <a:p>
            <a:pPr marL="0" lvl="1" algn="l">
              <a:lnSpc>
                <a:spcPct val="100000"/>
              </a:lnSpc>
              <a:spcBef>
                <a:spcPts val="0"/>
              </a:spcBef>
              <a:buClrTx/>
              <a:buSzTx/>
              <a:buFontTx/>
              <a:buNone/>
              <a:defRPr/>
            </a:pPr>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sym typeface="+mn-ea"/>
              </a:rPr>
              <a:t>               where  courseno =c_no);</a:t>
            </a:r>
            <a:endParaRPr lang="en-US" altLang="zh-CN" sz="2400">
              <a:solidFill>
                <a:schemeClr val="tx1">
                  <a:lumMod val="65000"/>
                  <a:lumOff val="35000"/>
                </a:schemeClr>
              </a:solidFill>
              <a:latin typeface="微软雅黑" panose="020B0503020204020204" pitchFamily="34" charset="-122"/>
              <a:ea typeface="微软雅黑" panose="020B0503020204020204" pitchFamily="34" charset="-122"/>
            </a:endParaRPr>
          </a:p>
          <a:p>
            <a:pPr marL="0" lvl="1" algn="l">
              <a:lnSpc>
                <a:spcPct val="100000"/>
              </a:lnSpc>
              <a:spcBef>
                <a:spcPts val="0"/>
              </a:spcBef>
              <a:buClrTx/>
              <a:buSzTx/>
              <a:buFontTx/>
              <a:buNone/>
              <a:defRPr/>
            </a:pPr>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sym typeface="+mn-ea"/>
              </a:rPr>
              <a:t>end &amp;&amp;</a:t>
            </a:r>
            <a:endParaRPr lang="en-US" altLang="zh-CN" sz="2400">
              <a:solidFill>
                <a:schemeClr val="tx1">
                  <a:lumMod val="65000"/>
                  <a:lumOff val="35000"/>
                </a:schemeClr>
              </a:solidFill>
              <a:latin typeface="微软雅黑" panose="020B0503020204020204" pitchFamily="34" charset="-122"/>
              <a:ea typeface="微软雅黑" panose="020B0503020204020204" pitchFamily="34" charset="-122"/>
            </a:endParaRPr>
          </a:p>
          <a:p>
            <a:pPr marL="0" algn="l">
              <a:lnSpc>
                <a:spcPct val="100000"/>
              </a:lnSpc>
              <a:spcBef>
                <a:spcPts val="0"/>
              </a:spcBef>
              <a:buClrTx/>
              <a:buSzTx/>
              <a:buFontTx/>
              <a:buNone/>
              <a:defRPr/>
            </a:pPr>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sym typeface="+mn-ea"/>
              </a:rPr>
              <a:t>delimiter ;</a:t>
            </a:r>
            <a:endParaRPr lang="en-US" altLang="zh-CN" sz="2400" noProof="1">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grpSp>
        <p:nvGrpSpPr>
          <p:cNvPr id="5" name="组合 4"/>
          <p:cNvGrpSpPr/>
          <p:nvPr/>
        </p:nvGrpSpPr>
        <p:grpSpPr>
          <a:xfrm>
            <a:off x="1799801" y="1398814"/>
            <a:ext cx="778511" cy="684530"/>
            <a:chOff x="2075179" y="1685716"/>
            <a:chExt cx="778511" cy="684530"/>
          </a:xfrm>
        </p:grpSpPr>
        <p:sp>
          <p:nvSpPr>
            <p:cNvPr id="6" name="流程图: 延期 5"/>
            <p:cNvSpPr/>
            <p:nvPr/>
          </p:nvSpPr>
          <p:spPr>
            <a:xfrm rot="16200000">
              <a:off x="2122170" y="1638726"/>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9"/>
            <p:cNvSpPr txBox="1"/>
            <p:nvPr/>
          </p:nvSpPr>
          <p:spPr>
            <a:xfrm>
              <a:off x="2075179" y="2001946"/>
              <a:ext cx="778511" cy="368300"/>
            </a:xfrm>
            <a:prstGeom prst="rect">
              <a:avLst/>
            </a:prstGeom>
            <a:noFill/>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9" name="标题 1"/>
          <p:cNvSpPr/>
          <p:nvPr/>
        </p:nvSpPr>
        <p:spPr>
          <a:xfrm>
            <a:off x="967345" y="633470"/>
            <a:ext cx="4116284" cy="765175"/>
          </a:xfrm>
          <a:prstGeom prst="rect">
            <a:avLst/>
          </a:prstGeom>
          <a:noFill/>
          <a:ln w="9525">
            <a:noFill/>
          </a:ln>
        </p:spPr>
        <p:txBody>
          <a:bodyPr anchor="ctr"/>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7.1  </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MySQL程序设计基础</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11" name="直接连接符 10"/>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 name="内容占位符 2"/>
          <p:cNvSpPr txBox="1"/>
          <p:nvPr/>
        </p:nvSpPr>
        <p:spPr bwMode="auto">
          <a:xfrm>
            <a:off x="2578100" y="6026150"/>
            <a:ext cx="6753225" cy="620395"/>
          </a:xfrm>
          <a:prstGeom prst="rect">
            <a:avLst/>
          </a:prstGeom>
          <a:solidFill>
            <a:schemeClr val="bg1">
              <a:lumMod val="85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lvl="1">
              <a:buNone/>
            </a:pPr>
            <a:r>
              <a:rPr lang="en-US" altLang="zh-CN" sz="2400" dirty="0">
                <a:solidFill>
                  <a:srgbClr val="595959"/>
                </a:solidFill>
                <a:latin typeface="微软雅黑" panose="020B0503020204020204" pitchFamily="34" charset="-122"/>
                <a:ea typeface="微软雅黑" panose="020B0503020204020204" pitchFamily="34" charset="-122"/>
                <a:sym typeface="+mn-ea"/>
              </a:rPr>
              <a:t>select func_course('c08123');</a:t>
            </a:r>
            <a:endParaRPr lang="en-US" altLang="zh-CN" sz="2400" noProof="1" dirty="0">
              <a:solidFill>
                <a:srgbClr val="595959"/>
              </a:solidFill>
              <a:latin typeface="微软雅黑" panose="020B0503020204020204" pitchFamily="34" charset="-122"/>
              <a:ea typeface="微软雅黑" panose="020B0503020204020204" pitchFamily="34" charset="-122"/>
              <a:sym typeface="+mn-ea"/>
            </a:endParaRPr>
          </a:p>
        </p:txBody>
      </p:sp>
      <p:pic>
        <p:nvPicPr>
          <p:cNvPr id="3" name="图片 2"/>
          <p:cNvPicPr>
            <a:picLocks noChangeAspect="1"/>
          </p:cNvPicPr>
          <p:nvPr/>
        </p:nvPicPr>
        <p:blipFill>
          <a:blip r:embed="rId2"/>
          <a:stretch>
            <a:fillRect/>
          </a:stretch>
        </p:blipFill>
        <p:spPr>
          <a:xfrm>
            <a:off x="7000240" y="4921250"/>
            <a:ext cx="3363595" cy="1330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8914">
                                            <p:txEl>
                                              <p:pRg st="0" end="0"/>
                                            </p:txEl>
                                          </p:spTgt>
                                        </p:tgtEl>
                                        <p:attrNameLst>
                                          <p:attrName>style.visibility</p:attrName>
                                        </p:attrNameLst>
                                      </p:cBhvr>
                                      <p:to>
                                        <p:strVal val="visible"/>
                                      </p:to>
                                    </p:set>
                                    <p:animEffect transition="in" filter="wipe(left)">
                                      <p:cBhvr>
                                        <p:cTn id="10" dur="500"/>
                                        <p:tgtEl>
                                          <p:spTgt spid="38914">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8914">
                                            <p:txEl>
                                              <p:pRg st="1" end="1"/>
                                            </p:txEl>
                                          </p:spTgt>
                                        </p:tgtEl>
                                        <p:attrNameLst>
                                          <p:attrName>style.visibility</p:attrName>
                                        </p:attrNameLst>
                                      </p:cBhvr>
                                      <p:to>
                                        <p:strVal val="visible"/>
                                      </p:to>
                                    </p:set>
                                    <p:animEffect transition="in" filter="wipe(left)">
                                      <p:cBhvr>
                                        <p:cTn id="13" dur="500"/>
                                        <p:tgtEl>
                                          <p:spTgt spid="38914">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26" presetClass="emph" presetSubtype="0" fill="hold" grpId="0" nodeType="withEffect">
                                  <p:stCondLst>
                                    <p:cond delay="0"/>
                                  </p:stCondLst>
                                  <p:childTnLst>
                                    <p:animEffect transition="out" filter="fade">
                                      <p:cBhvr>
                                        <p:cTn id="20" dur="500" tmFilter="0, 0; .2, .5; .8, .5; 1, 0"/>
                                        <p:tgtEl>
                                          <p:spTgt spid="9"/>
                                        </p:tgtEl>
                                      </p:cBhvr>
                                    </p:animEffect>
                                    <p:animScale>
                                      <p:cBhvr>
                                        <p:cTn id="21" dur="250" autoRev="1" fill="hold"/>
                                        <p:tgtEl>
                                          <p:spTgt spid="9"/>
                                        </p:tgtEl>
                                      </p:cBhvr>
                                      <p:by x="105000" y="105000"/>
                                    </p:animScale>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par>
                                <p:cTn id="27" presetID="2" presetClass="entr" presetSubtype="4"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build="p"/>
      <p:bldP spid="13" grpId="0" bldLvl="0" animBg="1"/>
      <p:bldP spid="9" grpId="0"/>
      <p:bldP spid="2"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内容占位符 3"/>
          <p:cNvSpPr>
            <a:spLocks noGrp="1" noChangeArrowheads="1"/>
          </p:cNvSpPr>
          <p:nvPr>
            <p:ph idx="1"/>
          </p:nvPr>
        </p:nvSpPr>
        <p:spPr bwMode="auto">
          <a:xfrm>
            <a:off x="1774825" y="2250757"/>
            <a:ext cx="8642350" cy="219097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normAutofit/>
          </a:bodyPr>
          <a:lstStyle/>
          <a:p>
            <a:pPr indent="0">
              <a:spcBef>
                <a:spcPct val="0"/>
              </a:spcBef>
              <a:buNone/>
            </a:pPr>
            <a:r>
              <a:rPr lang="zh-CN" altLang="en-US" dirty="0">
                <a:solidFill>
                  <a:schemeClr val="tx1">
                    <a:lumMod val="65000"/>
                    <a:lumOff val="35000"/>
                  </a:schemeClr>
                </a:solidFill>
              </a:rPr>
              <a:t>为了能更好的为用户服务，MySQL提供了丰富的系统函数，这些函数无需定义就能直接使用，其中包括数学函数、聚合函数、字符串函数、日期和时间函数等。</a:t>
            </a:r>
            <a:endParaRPr lang="zh-CN" altLang="en-US" dirty="0">
              <a:solidFill>
                <a:schemeClr val="tx1">
                  <a:lumMod val="65000"/>
                  <a:lumOff val="35000"/>
                </a:schemeClr>
              </a:solidFill>
            </a:endParaRPr>
          </a:p>
        </p:txBody>
      </p:sp>
      <p:sp>
        <p:nvSpPr>
          <p:cNvPr id="4" name="文本框 4"/>
          <p:cNvSpPr txBox="1"/>
          <p:nvPr/>
        </p:nvSpPr>
        <p:spPr>
          <a:xfrm>
            <a:off x="4360858" y="1448163"/>
            <a:ext cx="2964180"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a:solidFill>
                  <a:srgbClr val="F0882E"/>
                </a:solidFill>
                <a:latin typeface="微软雅黑" panose="020B0503020204020204" pitchFamily="34" charset="-122"/>
                <a:ea typeface="微软雅黑" panose="020B0503020204020204" pitchFamily="34" charset="-122"/>
              </a:rPr>
              <a:t>7.1.3 MySQL</a:t>
            </a:r>
            <a:r>
              <a:rPr lang="zh-CN" altLang="en-US" sz="2000" dirty="0">
                <a:solidFill>
                  <a:srgbClr val="F0882E"/>
                </a:solidFill>
                <a:latin typeface="微软雅黑" panose="020B0503020204020204" pitchFamily="34" charset="-122"/>
                <a:ea typeface="微软雅黑" panose="020B0503020204020204" pitchFamily="34" charset="-122"/>
              </a:rPr>
              <a:t>的系统函数</a:t>
            </a:r>
            <a:endParaRPr lang="zh-CN" altLang="en-US" sz="2000" dirty="0">
              <a:solidFill>
                <a:srgbClr val="F0882E"/>
              </a:solidFill>
              <a:latin typeface="微软雅黑" panose="020B0503020204020204" pitchFamily="34" charset="-122"/>
              <a:ea typeface="微软雅黑" panose="020B0503020204020204" pitchFamily="34" charset="-122"/>
            </a:endParaRPr>
          </a:p>
        </p:txBody>
      </p:sp>
      <p:sp>
        <p:nvSpPr>
          <p:cNvPr id="9" name="标题 1"/>
          <p:cNvSpPr/>
          <p:nvPr/>
        </p:nvSpPr>
        <p:spPr>
          <a:xfrm>
            <a:off x="967345" y="633470"/>
            <a:ext cx="4116284" cy="765175"/>
          </a:xfrm>
          <a:prstGeom prst="rect">
            <a:avLst/>
          </a:prstGeom>
          <a:noFill/>
          <a:ln w="9525">
            <a:noFill/>
          </a:ln>
        </p:spPr>
        <p:txBody>
          <a:bodyPr anchor="ctr"/>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7.1  </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MySQL程序设计基础</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11" name="直接连接符 10"/>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9394">
                                            <p:txEl>
                                              <p:pRg st="0" end="0"/>
                                            </p:txEl>
                                          </p:spTgt>
                                        </p:tgtEl>
                                        <p:attrNameLst>
                                          <p:attrName>style.visibility</p:attrName>
                                        </p:attrNameLst>
                                      </p:cBhvr>
                                      <p:to>
                                        <p:strVal val="visible"/>
                                      </p:to>
                                    </p:set>
                                    <p:animEffect transition="in" filter="wipe(up)">
                                      <p:cBhvr>
                                        <p:cTn id="10" dur="500"/>
                                        <p:tgtEl>
                                          <p:spTgt spid="59394">
                                            <p:txEl>
                                              <p:pRg st="0" end="0"/>
                                            </p:txEl>
                                          </p:spTgt>
                                        </p:tgtEl>
                                      </p:cBhvr>
                                    </p:animEffect>
                                  </p:childTnLst>
                                </p:cTn>
                              </p:par>
                              <p:par>
                                <p:cTn id="11" presetID="26" presetClass="emph" presetSubtype="0" fill="hold" grpId="0" nodeType="withEffect">
                                  <p:stCondLst>
                                    <p:cond delay="0"/>
                                  </p:stCondLst>
                                  <p:childTnLst>
                                    <p:animEffect transition="out" filter="fade">
                                      <p:cBhvr>
                                        <p:cTn id="12" dur="500" tmFilter="0, 0; .2, .5; .8, .5; 1, 0"/>
                                        <p:tgtEl>
                                          <p:spTgt spid="9"/>
                                        </p:tgtEl>
                                      </p:cBhvr>
                                    </p:animEffect>
                                    <p:animScale>
                                      <p:cBhvr>
                                        <p:cTn id="13"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build="p"/>
      <p:bldP spid="4"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2"/>
          <p:cNvSpPr>
            <a:spLocks noGrp="1" noChangeArrowheads="1"/>
          </p:cNvSpPr>
          <p:nvPr>
            <p:ph type="title"/>
          </p:nvPr>
        </p:nvSpPr>
        <p:spPr bwMode="auto">
          <a:xfrm>
            <a:off x="1807482" y="720951"/>
            <a:ext cx="1893661" cy="1599973"/>
          </a:xfrm>
          <a:ln>
            <a:miter lim="800000"/>
          </a:ln>
        </p:spPr>
        <p:txBody>
          <a:bodyPr vert="horz" wrap="square" lIns="91440" tIns="45720" rIns="91440" bIns="45720" numCol="1" rtlCol="0" anchor="t" anchorCtr="0" compatLnSpc="1">
            <a:normAutofit/>
          </a:bodyPr>
          <a:lstStyle/>
          <a:p>
            <a:pPr>
              <a:defRPr/>
            </a:pPr>
            <a:r>
              <a:rPr lang="zh-CN" altLang="en-US" sz="2400" b="0" dirty="0">
                <a:solidFill>
                  <a:schemeClr val="accent2"/>
                </a:solidFill>
              </a:rPr>
              <a:t>数学函数</a:t>
            </a:r>
            <a:endParaRPr lang="zh-CN" altLang="en-US" sz="2400" b="0" dirty="0">
              <a:solidFill>
                <a:schemeClr val="accent2"/>
              </a:solidFill>
            </a:endParaRPr>
          </a:p>
        </p:txBody>
      </p:sp>
      <p:sp>
        <p:nvSpPr>
          <p:cNvPr id="60418" name="内容占位符 3"/>
          <p:cNvSpPr>
            <a:spLocks noGrp="1" noChangeArrowheads="1"/>
          </p:cNvSpPr>
          <p:nvPr>
            <p:ph idx="1"/>
          </p:nvPr>
        </p:nvSpPr>
        <p:spPr bwMode="auto">
          <a:xfrm>
            <a:off x="3004185" y="899160"/>
            <a:ext cx="7278370" cy="595884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noAutofit/>
          </a:bodyPr>
          <a:lstStyle/>
          <a:p>
            <a:pPr marL="514350" indent="-285750">
              <a:spcBef>
                <a:spcPct val="0"/>
              </a:spcBef>
              <a:buClr>
                <a:schemeClr val="accent2"/>
              </a:buClr>
              <a:buFont typeface="Wingdings" panose="05000000000000000000" pitchFamily="2" charset="2"/>
              <a:buChar char="Ø"/>
            </a:pPr>
            <a:r>
              <a:rPr lang="zh-CN" altLang="en-US" sz="2000" dirty="0">
                <a:solidFill>
                  <a:schemeClr val="tx1">
                    <a:lumMod val="65000"/>
                    <a:lumOff val="35000"/>
                  </a:schemeClr>
                </a:solidFill>
              </a:rPr>
              <a:t>ABS(x):返回x的绝对值。</a:t>
            </a:r>
            <a:endParaRPr lang="zh-CN" altLang="en-US" sz="2000" dirty="0">
              <a:solidFill>
                <a:schemeClr val="tx1">
                  <a:lumMod val="65000"/>
                  <a:lumOff val="35000"/>
                </a:schemeClr>
              </a:solidFill>
            </a:endParaRPr>
          </a:p>
          <a:p>
            <a:pPr marL="514350" indent="-285750">
              <a:spcBef>
                <a:spcPct val="0"/>
              </a:spcBef>
              <a:buClr>
                <a:schemeClr val="accent2"/>
              </a:buClr>
              <a:buFont typeface="Wingdings" panose="05000000000000000000" pitchFamily="2" charset="2"/>
              <a:buChar char="Ø"/>
            </a:pPr>
            <a:r>
              <a:rPr lang="zh-CN" altLang="en-US" sz="2000" dirty="0">
                <a:solidFill>
                  <a:schemeClr val="tx1">
                    <a:lumMod val="65000"/>
                    <a:lumOff val="35000"/>
                  </a:schemeClr>
                </a:solidFill>
              </a:rPr>
              <a:t>BIN(x):返回x的二进制。</a:t>
            </a:r>
            <a:endParaRPr lang="zh-CN" altLang="en-US" sz="2000" dirty="0">
              <a:solidFill>
                <a:schemeClr val="tx1">
                  <a:lumMod val="65000"/>
                  <a:lumOff val="35000"/>
                </a:schemeClr>
              </a:solidFill>
            </a:endParaRPr>
          </a:p>
          <a:p>
            <a:pPr marL="514350" indent="-285750">
              <a:spcBef>
                <a:spcPct val="0"/>
              </a:spcBef>
              <a:buClr>
                <a:schemeClr val="accent2"/>
              </a:buClr>
              <a:buFont typeface="Wingdings" panose="05000000000000000000" pitchFamily="2" charset="2"/>
              <a:buChar char="Ø"/>
            </a:pPr>
            <a:r>
              <a:rPr lang="zh-CN" altLang="en-US" sz="2000" dirty="0">
                <a:solidFill>
                  <a:schemeClr val="tx1">
                    <a:lumMod val="65000"/>
                    <a:lumOff val="35000"/>
                  </a:schemeClr>
                </a:solidFill>
              </a:rPr>
              <a:t>CEILING(x):返回大于x的最小整数值。</a:t>
            </a:r>
            <a:endParaRPr lang="zh-CN" altLang="en-US" sz="2000" dirty="0">
              <a:solidFill>
                <a:schemeClr val="tx1">
                  <a:lumMod val="65000"/>
                  <a:lumOff val="35000"/>
                </a:schemeClr>
              </a:solidFill>
            </a:endParaRPr>
          </a:p>
          <a:p>
            <a:pPr marL="514350" indent="-285750">
              <a:spcBef>
                <a:spcPct val="0"/>
              </a:spcBef>
              <a:buClr>
                <a:schemeClr val="accent2"/>
              </a:buClr>
              <a:buFont typeface="Wingdings" panose="05000000000000000000" pitchFamily="2" charset="2"/>
              <a:buChar char="Ø"/>
            </a:pPr>
            <a:r>
              <a:rPr lang="zh-CN" altLang="en-US" sz="2000" dirty="0">
                <a:solidFill>
                  <a:schemeClr val="tx1">
                    <a:lumMod val="65000"/>
                    <a:lumOff val="35000"/>
                  </a:schemeClr>
                </a:solidFill>
              </a:rPr>
              <a:t>EXP(x)：返回值自然对数e的x次方。</a:t>
            </a:r>
            <a:endParaRPr lang="zh-CN" altLang="en-US" sz="2000" dirty="0">
              <a:solidFill>
                <a:schemeClr val="tx1">
                  <a:lumMod val="65000"/>
                  <a:lumOff val="35000"/>
                </a:schemeClr>
              </a:solidFill>
            </a:endParaRPr>
          </a:p>
          <a:p>
            <a:pPr marL="514350" indent="-285750">
              <a:spcBef>
                <a:spcPct val="0"/>
              </a:spcBef>
              <a:buClr>
                <a:schemeClr val="accent2"/>
              </a:buClr>
              <a:buFont typeface="Wingdings" panose="05000000000000000000" pitchFamily="2" charset="2"/>
              <a:buChar char="Ø"/>
            </a:pPr>
            <a:r>
              <a:rPr lang="zh-CN" altLang="en-US" sz="2000" dirty="0">
                <a:solidFill>
                  <a:schemeClr val="tx1">
                    <a:lumMod val="65000"/>
                    <a:lumOff val="35000"/>
                  </a:schemeClr>
                </a:solidFill>
              </a:rPr>
              <a:t>FLOOR(x)：返回小于x的最大整数值。</a:t>
            </a:r>
            <a:endParaRPr lang="zh-CN" altLang="en-US" sz="2000" dirty="0">
              <a:solidFill>
                <a:schemeClr val="tx1">
                  <a:lumMod val="65000"/>
                  <a:lumOff val="35000"/>
                </a:schemeClr>
              </a:solidFill>
            </a:endParaRPr>
          </a:p>
          <a:p>
            <a:pPr marL="514350" indent="-285750">
              <a:spcBef>
                <a:spcPct val="0"/>
              </a:spcBef>
              <a:buClr>
                <a:schemeClr val="accent2"/>
              </a:buClr>
              <a:buFont typeface="Wingdings" panose="05000000000000000000" pitchFamily="2" charset="2"/>
              <a:buChar char="Ø"/>
            </a:pPr>
            <a:r>
              <a:rPr lang="zh-CN" altLang="en-US" sz="2000" dirty="0">
                <a:solidFill>
                  <a:schemeClr val="tx1">
                    <a:lumMod val="65000"/>
                    <a:lumOff val="35000"/>
                  </a:schemeClr>
                </a:solidFill>
              </a:rPr>
              <a:t>LN(x)：返回x的自然对数。</a:t>
            </a:r>
            <a:endParaRPr lang="zh-CN" altLang="en-US" sz="2000" dirty="0">
              <a:solidFill>
                <a:schemeClr val="tx1">
                  <a:lumMod val="65000"/>
                  <a:lumOff val="35000"/>
                </a:schemeClr>
              </a:solidFill>
            </a:endParaRPr>
          </a:p>
          <a:p>
            <a:pPr marL="514350" indent="-285750">
              <a:spcBef>
                <a:spcPct val="0"/>
              </a:spcBef>
              <a:buClr>
                <a:schemeClr val="accent2"/>
              </a:buClr>
              <a:buFont typeface="Wingdings" panose="05000000000000000000" pitchFamily="2" charset="2"/>
              <a:buChar char="Ø"/>
            </a:pPr>
            <a:r>
              <a:rPr lang="zh-CN" altLang="en-US" sz="2000" dirty="0">
                <a:solidFill>
                  <a:schemeClr val="tx1">
                    <a:lumMod val="65000"/>
                    <a:lumOff val="35000"/>
                  </a:schemeClr>
                </a:solidFill>
              </a:rPr>
              <a:t>LOG(x,y)：返回x的以y为底的对数。</a:t>
            </a:r>
            <a:endParaRPr lang="zh-CN" altLang="en-US" sz="2000" dirty="0">
              <a:solidFill>
                <a:schemeClr val="tx1">
                  <a:lumMod val="65000"/>
                  <a:lumOff val="35000"/>
                </a:schemeClr>
              </a:solidFill>
            </a:endParaRPr>
          </a:p>
          <a:p>
            <a:pPr marL="514350" indent="-285750">
              <a:spcBef>
                <a:spcPct val="0"/>
              </a:spcBef>
              <a:buClr>
                <a:schemeClr val="accent2"/>
              </a:buClr>
              <a:buFont typeface="Wingdings" panose="05000000000000000000" pitchFamily="2" charset="2"/>
              <a:buChar char="Ø"/>
            </a:pPr>
            <a:r>
              <a:rPr lang="zh-CN" altLang="en-US" sz="2000" dirty="0">
                <a:solidFill>
                  <a:schemeClr val="tx1">
                    <a:lumMod val="65000"/>
                    <a:lumOff val="35000"/>
                  </a:schemeClr>
                </a:solidFill>
              </a:rPr>
              <a:t>MOD(x,y)：返回x/y的余数。</a:t>
            </a:r>
            <a:endParaRPr lang="zh-CN" altLang="en-US" sz="2000" dirty="0">
              <a:solidFill>
                <a:schemeClr val="tx1">
                  <a:lumMod val="65000"/>
                  <a:lumOff val="35000"/>
                </a:schemeClr>
              </a:solidFill>
            </a:endParaRPr>
          </a:p>
          <a:p>
            <a:pPr marL="514350" indent="-285750">
              <a:spcBef>
                <a:spcPct val="0"/>
              </a:spcBef>
              <a:buClr>
                <a:schemeClr val="accent2"/>
              </a:buClr>
              <a:buFont typeface="Wingdings" panose="05000000000000000000" pitchFamily="2" charset="2"/>
              <a:buChar char="Ø"/>
            </a:pPr>
            <a:r>
              <a:rPr lang="zh-CN" altLang="en-US" sz="2000" dirty="0">
                <a:solidFill>
                  <a:schemeClr val="tx1">
                    <a:lumMod val="65000"/>
                    <a:lumOff val="35000"/>
                  </a:schemeClr>
                </a:solidFill>
              </a:rPr>
              <a:t>PI()：返回圆周率的值。</a:t>
            </a:r>
            <a:endParaRPr lang="zh-CN" altLang="en-US" sz="2000" dirty="0">
              <a:solidFill>
                <a:schemeClr val="tx1">
                  <a:lumMod val="65000"/>
                  <a:lumOff val="35000"/>
                </a:schemeClr>
              </a:solidFill>
            </a:endParaRPr>
          </a:p>
          <a:p>
            <a:pPr marL="514350" indent="-285750">
              <a:spcBef>
                <a:spcPct val="0"/>
              </a:spcBef>
              <a:buClr>
                <a:schemeClr val="accent2"/>
              </a:buClr>
              <a:buFont typeface="Wingdings" panose="05000000000000000000" pitchFamily="2" charset="2"/>
              <a:buChar char="Ø"/>
            </a:pPr>
            <a:r>
              <a:rPr lang="zh-CN" altLang="en-US" sz="2000" dirty="0">
                <a:solidFill>
                  <a:schemeClr val="tx1">
                    <a:lumMod val="65000"/>
                    <a:lumOff val="35000"/>
                  </a:schemeClr>
                </a:solidFill>
              </a:rPr>
              <a:t>RAND()：返回０到１内的随机数。</a:t>
            </a:r>
            <a:endParaRPr lang="zh-CN" altLang="en-US" sz="2000" dirty="0">
              <a:solidFill>
                <a:schemeClr val="tx1">
                  <a:lumMod val="65000"/>
                  <a:lumOff val="35000"/>
                </a:schemeClr>
              </a:solidFill>
            </a:endParaRPr>
          </a:p>
          <a:p>
            <a:pPr marL="514350" indent="-285750">
              <a:spcBef>
                <a:spcPct val="0"/>
              </a:spcBef>
              <a:buClr>
                <a:schemeClr val="accent2"/>
              </a:buClr>
              <a:buFont typeface="Wingdings" panose="05000000000000000000" pitchFamily="2" charset="2"/>
              <a:buChar char="Ø"/>
            </a:pPr>
            <a:r>
              <a:rPr lang="zh-CN" altLang="en-US" sz="2000" dirty="0">
                <a:solidFill>
                  <a:schemeClr val="tx1">
                    <a:lumMod val="65000"/>
                    <a:lumOff val="35000"/>
                  </a:schemeClr>
                </a:solidFill>
              </a:rPr>
              <a:t>ROUND(x,y)：返回参数x的四舍五入的有y位小数的值</a:t>
            </a:r>
            <a:endParaRPr lang="zh-CN" altLang="en-US" sz="2000" dirty="0">
              <a:solidFill>
                <a:schemeClr val="tx1">
                  <a:lumMod val="65000"/>
                  <a:lumOff val="35000"/>
                </a:schemeClr>
              </a:solidFill>
            </a:endParaRPr>
          </a:p>
          <a:p>
            <a:pPr marL="514350" indent="-285750">
              <a:spcBef>
                <a:spcPct val="0"/>
              </a:spcBef>
              <a:buClr>
                <a:schemeClr val="accent2"/>
              </a:buClr>
              <a:buFont typeface="Wingdings" panose="05000000000000000000" pitchFamily="2" charset="2"/>
              <a:buChar char="Ø"/>
            </a:pPr>
            <a:r>
              <a:rPr lang="zh-CN" altLang="en-US" sz="2000" dirty="0">
                <a:solidFill>
                  <a:schemeClr val="tx1">
                    <a:lumMod val="65000"/>
                    <a:lumOff val="35000"/>
                  </a:schemeClr>
                </a:solidFill>
              </a:rPr>
              <a:t>SIGN(x)：返回代表数字x的符号的值</a:t>
            </a:r>
            <a:endParaRPr lang="zh-CN" altLang="en-US" sz="2000" dirty="0">
              <a:solidFill>
                <a:schemeClr val="tx1">
                  <a:lumMod val="65000"/>
                  <a:lumOff val="35000"/>
                </a:schemeClr>
              </a:solidFill>
            </a:endParaRPr>
          </a:p>
          <a:p>
            <a:pPr marL="514350" indent="-285750">
              <a:spcBef>
                <a:spcPct val="0"/>
              </a:spcBef>
              <a:buClr>
                <a:schemeClr val="accent2"/>
              </a:buClr>
              <a:buFont typeface="Wingdings" panose="05000000000000000000" pitchFamily="2" charset="2"/>
              <a:buChar char="Ø"/>
            </a:pPr>
            <a:r>
              <a:rPr lang="zh-CN" altLang="en-US" sz="2000" dirty="0">
                <a:solidFill>
                  <a:schemeClr val="tx1">
                    <a:lumMod val="65000"/>
                    <a:lumOff val="35000"/>
                  </a:schemeClr>
                </a:solidFill>
              </a:rPr>
              <a:t>SQRT(x)：返回一个数的平方根</a:t>
            </a:r>
            <a:endParaRPr lang="zh-CN" altLang="en-US" sz="2000" dirty="0">
              <a:solidFill>
                <a:schemeClr val="tx1">
                  <a:lumMod val="65000"/>
                  <a:lumOff val="3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5057"/>
                                        </p:tgtEl>
                                        <p:attrNameLst>
                                          <p:attrName>style.visibility</p:attrName>
                                        </p:attrNameLst>
                                      </p:cBhvr>
                                      <p:to>
                                        <p:strVal val="visible"/>
                                      </p:to>
                                    </p:set>
                                    <p:animEffect transition="in" filter="wipe(left)">
                                      <p:cBhvr>
                                        <p:cTn id="7" dur="500"/>
                                        <p:tgtEl>
                                          <p:spTgt spid="4505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0418">
                                            <p:txEl>
                                              <p:pRg st="0" end="0"/>
                                            </p:txEl>
                                          </p:spTgt>
                                        </p:tgtEl>
                                        <p:attrNameLst>
                                          <p:attrName>style.visibility</p:attrName>
                                        </p:attrNameLst>
                                      </p:cBhvr>
                                      <p:to>
                                        <p:strVal val="visible"/>
                                      </p:to>
                                    </p:set>
                                    <p:animEffect transition="in" filter="wipe(left)">
                                      <p:cBhvr>
                                        <p:cTn id="11" dur="500"/>
                                        <p:tgtEl>
                                          <p:spTgt spid="60418">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0418">
                                            <p:txEl>
                                              <p:pRg st="1" end="1"/>
                                            </p:txEl>
                                          </p:spTgt>
                                        </p:tgtEl>
                                        <p:attrNameLst>
                                          <p:attrName>style.visibility</p:attrName>
                                        </p:attrNameLst>
                                      </p:cBhvr>
                                      <p:to>
                                        <p:strVal val="visible"/>
                                      </p:to>
                                    </p:set>
                                    <p:animEffect transition="in" filter="wipe(left)">
                                      <p:cBhvr>
                                        <p:cTn id="15" dur="500"/>
                                        <p:tgtEl>
                                          <p:spTgt spid="60418">
                                            <p:txEl>
                                              <p:pRg st="1" end="1"/>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0418">
                                            <p:txEl>
                                              <p:pRg st="2" end="2"/>
                                            </p:txEl>
                                          </p:spTgt>
                                        </p:tgtEl>
                                        <p:attrNameLst>
                                          <p:attrName>style.visibility</p:attrName>
                                        </p:attrNameLst>
                                      </p:cBhvr>
                                      <p:to>
                                        <p:strVal val="visible"/>
                                      </p:to>
                                    </p:set>
                                    <p:animEffect transition="in" filter="wipe(left)">
                                      <p:cBhvr>
                                        <p:cTn id="19" dur="500"/>
                                        <p:tgtEl>
                                          <p:spTgt spid="60418">
                                            <p:txEl>
                                              <p:pRg st="2" end="2"/>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0418">
                                            <p:txEl>
                                              <p:pRg st="3" end="3"/>
                                            </p:txEl>
                                          </p:spTgt>
                                        </p:tgtEl>
                                        <p:attrNameLst>
                                          <p:attrName>style.visibility</p:attrName>
                                        </p:attrNameLst>
                                      </p:cBhvr>
                                      <p:to>
                                        <p:strVal val="visible"/>
                                      </p:to>
                                    </p:set>
                                    <p:animEffect transition="in" filter="wipe(left)">
                                      <p:cBhvr>
                                        <p:cTn id="23" dur="500"/>
                                        <p:tgtEl>
                                          <p:spTgt spid="60418">
                                            <p:txEl>
                                              <p:pRg st="3" end="3"/>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60418">
                                            <p:txEl>
                                              <p:pRg st="4" end="4"/>
                                            </p:txEl>
                                          </p:spTgt>
                                        </p:tgtEl>
                                        <p:attrNameLst>
                                          <p:attrName>style.visibility</p:attrName>
                                        </p:attrNameLst>
                                      </p:cBhvr>
                                      <p:to>
                                        <p:strVal val="visible"/>
                                      </p:to>
                                    </p:set>
                                    <p:animEffect transition="in" filter="wipe(left)">
                                      <p:cBhvr>
                                        <p:cTn id="27" dur="500"/>
                                        <p:tgtEl>
                                          <p:spTgt spid="60418">
                                            <p:txEl>
                                              <p:pRg st="4" end="4"/>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60418">
                                            <p:txEl>
                                              <p:pRg st="5" end="5"/>
                                            </p:txEl>
                                          </p:spTgt>
                                        </p:tgtEl>
                                        <p:attrNameLst>
                                          <p:attrName>style.visibility</p:attrName>
                                        </p:attrNameLst>
                                      </p:cBhvr>
                                      <p:to>
                                        <p:strVal val="visible"/>
                                      </p:to>
                                    </p:set>
                                    <p:animEffect transition="in" filter="wipe(left)">
                                      <p:cBhvr>
                                        <p:cTn id="31" dur="500"/>
                                        <p:tgtEl>
                                          <p:spTgt spid="60418">
                                            <p:txEl>
                                              <p:pRg st="5" end="5"/>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60418">
                                            <p:txEl>
                                              <p:pRg st="6" end="6"/>
                                            </p:txEl>
                                          </p:spTgt>
                                        </p:tgtEl>
                                        <p:attrNameLst>
                                          <p:attrName>style.visibility</p:attrName>
                                        </p:attrNameLst>
                                      </p:cBhvr>
                                      <p:to>
                                        <p:strVal val="visible"/>
                                      </p:to>
                                    </p:set>
                                    <p:animEffect transition="in" filter="wipe(left)">
                                      <p:cBhvr>
                                        <p:cTn id="35" dur="500"/>
                                        <p:tgtEl>
                                          <p:spTgt spid="60418">
                                            <p:txEl>
                                              <p:pRg st="6" end="6"/>
                                            </p:txEl>
                                          </p:spTgt>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60418">
                                            <p:txEl>
                                              <p:pRg st="7" end="7"/>
                                            </p:txEl>
                                          </p:spTgt>
                                        </p:tgtEl>
                                        <p:attrNameLst>
                                          <p:attrName>style.visibility</p:attrName>
                                        </p:attrNameLst>
                                      </p:cBhvr>
                                      <p:to>
                                        <p:strVal val="visible"/>
                                      </p:to>
                                    </p:set>
                                    <p:animEffect transition="in" filter="wipe(left)">
                                      <p:cBhvr>
                                        <p:cTn id="39" dur="500"/>
                                        <p:tgtEl>
                                          <p:spTgt spid="60418">
                                            <p:txEl>
                                              <p:pRg st="7" end="7"/>
                                            </p:txEl>
                                          </p:spTgt>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60418">
                                            <p:txEl>
                                              <p:pRg st="8" end="8"/>
                                            </p:txEl>
                                          </p:spTgt>
                                        </p:tgtEl>
                                        <p:attrNameLst>
                                          <p:attrName>style.visibility</p:attrName>
                                        </p:attrNameLst>
                                      </p:cBhvr>
                                      <p:to>
                                        <p:strVal val="visible"/>
                                      </p:to>
                                    </p:set>
                                    <p:animEffect transition="in" filter="wipe(left)">
                                      <p:cBhvr>
                                        <p:cTn id="43" dur="500"/>
                                        <p:tgtEl>
                                          <p:spTgt spid="60418">
                                            <p:txEl>
                                              <p:pRg st="8" end="8"/>
                                            </p:txEl>
                                          </p:spTgt>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60418">
                                            <p:txEl>
                                              <p:pRg st="9" end="9"/>
                                            </p:txEl>
                                          </p:spTgt>
                                        </p:tgtEl>
                                        <p:attrNameLst>
                                          <p:attrName>style.visibility</p:attrName>
                                        </p:attrNameLst>
                                      </p:cBhvr>
                                      <p:to>
                                        <p:strVal val="visible"/>
                                      </p:to>
                                    </p:set>
                                    <p:animEffect transition="in" filter="wipe(left)">
                                      <p:cBhvr>
                                        <p:cTn id="47" dur="500"/>
                                        <p:tgtEl>
                                          <p:spTgt spid="60418">
                                            <p:txEl>
                                              <p:pRg st="9" end="9"/>
                                            </p:txEl>
                                          </p:spTgt>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60418">
                                            <p:txEl>
                                              <p:pRg st="10" end="10"/>
                                            </p:txEl>
                                          </p:spTgt>
                                        </p:tgtEl>
                                        <p:attrNameLst>
                                          <p:attrName>style.visibility</p:attrName>
                                        </p:attrNameLst>
                                      </p:cBhvr>
                                      <p:to>
                                        <p:strVal val="visible"/>
                                      </p:to>
                                    </p:set>
                                    <p:animEffect transition="in" filter="wipe(left)">
                                      <p:cBhvr>
                                        <p:cTn id="51" dur="500"/>
                                        <p:tgtEl>
                                          <p:spTgt spid="60418">
                                            <p:txEl>
                                              <p:pRg st="10" end="10"/>
                                            </p:txEl>
                                          </p:spTgt>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60418">
                                            <p:txEl>
                                              <p:pRg st="11" end="11"/>
                                            </p:txEl>
                                          </p:spTgt>
                                        </p:tgtEl>
                                        <p:attrNameLst>
                                          <p:attrName>style.visibility</p:attrName>
                                        </p:attrNameLst>
                                      </p:cBhvr>
                                      <p:to>
                                        <p:strVal val="visible"/>
                                      </p:to>
                                    </p:set>
                                    <p:animEffect transition="in" filter="wipe(left)">
                                      <p:cBhvr>
                                        <p:cTn id="55" dur="500"/>
                                        <p:tgtEl>
                                          <p:spTgt spid="60418">
                                            <p:txEl>
                                              <p:pRg st="11" end="11"/>
                                            </p:txEl>
                                          </p:spTgt>
                                        </p:tgtEl>
                                      </p:cBhvr>
                                    </p:animEffect>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60418">
                                            <p:txEl>
                                              <p:pRg st="12" end="12"/>
                                            </p:txEl>
                                          </p:spTgt>
                                        </p:tgtEl>
                                        <p:attrNameLst>
                                          <p:attrName>style.visibility</p:attrName>
                                        </p:attrNameLst>
                                      </p:cBhvr>
                                      <p:to>
                                        <p:strVal val="visible"/>
                                      </p:to>
                                    </p:set>
                                    <p:animEffect transition="in" filter="wipe(left)">
                                      <p:cBhvr>
                                        <p:cTn id="59" dur="500"/>
                                        <p:tgtEl>
                                          <p:spTgt spid="6041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7" grpId="0" animBg="1"/>
      <p:bldP spid="6041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2"/>
          <p:cNvSpPr>
            <a:spLocks noGrp="1" noChangeArrowheads="1"/>
          </p:cNvSpPr>
          <p:nvPr>
            <p:ph type="title"/>
          </p:nvPr>
        </p:nvSpPr>
        <p:spPr bwMode="auto">
          <a:xfrm>
            <a:off x="1635278" y="751341"/>
            <a:ext cx="1695752" cy="723900"/>
          </a:xfrm>
          <a:ln>
            <a:miter lim="800000"/>
          </a:ln>
        </p:spPr>
        <p:txBody>
          <a:bodyPr vert="horz" wrap="square" lIns="91440" tIns="45720" rIns="91440" bIns="45720" numCol="1" rtlCol="0" anchor="t" anchorCtr="0" compatLnSpc="1">
            <a:normAutofit/>
          </a:bodyPr>
          <a:lstStyle/>
          <a:p>
            <a:pPr>
              <a:defRPr/>
            </a:pPr>
            <a:r>
              <a:rPr lang="zh-CN" altLang="en-US" sz="2400" b="0" dirty="0">
                <a:solidFill>
                  <a:schemeClr val="accent2"/>
                </a:solidFill>
              </a:rPr>
              <a:t>聚合函数</a:t>
            </a:r>
            <a:endParaRPr lang="zh-CN" altLang="en-US" sz="2400" b="0" dirty="0">
              <a:solidFill>
                <a:schemeClr val="accent2"/>
              </a:solidFill>
            </a:endParaRPr>
          </a:p>
        </p:txBody>
      </p:sp>
      <p:sp>
        <p:nvSpPr>
          <p:cNvPr id="61442" name="内容占位符 3"/>
          <p:cNvSpPr>
            <a:spLocks noGrp="1" noChangeArrowheads="1"/>
          </p:cNvSpPr>
          <p:nvPr>
            <p:ph idx="1"/>
          </p:nvPr>
        </p:nvSpPr>
        <p:spPr bwMode="auto">
          <a:xfrm>
            <a:off x="2884715" y="1268413"/>
            <a:ext cx="5377543" cy="278674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normAutofit/>
          </a:bodyPr>
          <a:lstStyle/>
          <a:p>
            <a:pPr marL="571500" indent="-342900">
              <a:spcBef>
                <a:spcPct val="0"/>
              </a:spcBef>
              <a:buClr>
                <a:schemeClr val="accent2"/>
              </a:buClr>
              <a:buFont typeface="Wingdings" panose="05000000000000000000" pitchFamily="2" charset="2"/>
              <a:buChar char="Ø"/>
            </a:pPr>
            <a:r>
              <a:rPr lang="zh-CN" altLang="en-US" sz="2000" dirty="0">
                <a:solidFill>
                  <a:schemeClr val="tx1">
                    <a:lumMod val="65000"/>
                    <a:lumOff val="35000"/>
                  </a:schemeClr>
                </a:solidFill>
              </a:rPr>
              <a:t>AVG(col)：返回指定列的平均值。</a:t>
            </a:r>
            <a:endParaRPr lang="zh-CN" altLang="en-US" sz="2000" dirty="0">
              <a:solidFill>
                <a:schemeClr val="tx1">
                  <a:lumMod val="65000"/>
                  <a:lumOff val="35000"/>
                </a:schemeClr>
              </a:solidFill>
            </a:endParaRPr>
          </a:p>
          <a:p>
            <a:pPr marL="571500" indent="-342900">
              <a:spcBef>
                <a:spcPct val="0"/>
              </a:spcBef>
              <a:buClr>
                <a:schemeClr val="accent2"/>
              </a:buClr>
              <a:buFont typeface="Wingdings" panose="05000000000000000000" pitchFamily="2" charset="2"/>
              <a:buChar char="Ø"/>
            </a:pPr>
            <a:r>
              <a:rPr lang="zh-CN" altLang="en-US" sz="2000" dirty="0">
                <a:solidFill>
                  <a:schemeClr val="tx1">
                    <a:lumMod val="65000"/>
                    <a:lumOff val="35000"/>
                  </a:schemeClr>
                </a:solidFill>
              </a:rPr>
              <a:t>COUNT(col)：返回指定列中非NULL值的个数。</a:t>
            </a:r>
            <a:endParaRPr lang="zh-CN" altLang="en-US" sz="2000" dirty="0">
              <a:solidFill>
                <a:schemeClr val="tx1">
                  <a:lumMod val="65000"/>
                  <a:lumOff val="35000"/>
                </a:schemeClr>
              </a:solidFill>
            </a:endParaRPr>
          </a:p>
          <a:p>
            <a:pPr marL="571500" indent="-342900">
              <a:spcBef>
                <a:spcPct val="0"/>
              </a:spcBef>
              <a:buClr>
                <a:schemeClr val="accent2"/>
              </a:buClr>
              <a:buFont typeface="Wingdings" panose="05000000000000000000" pitchFamily="2" charset="2"/>
              <a:buChar char="Ø"/>
            </a:pPr>
            <a:r>
              <a:rPr lang="zh-CN" altLang="en-US" sz="2000" dirty="0">
                <a:solidFill>
                  <a:schemeClr val="tx1">
                    <a:lumMod val="65000"/>
                    <a:lumOff val="35000"/>
                  </a:schemeClr>
                </a:solidFill>
              </a:rPr>
              <a:t>MIN(col)：返回指定列的最小值。</a:t>
            </a:r>
            <a:endParaRPr lang="zh-CN" altLang="en-US" sz="2000" dirty="0">
              <a:solidFill>
                <a:schemeClr val="tx1">
                  <a:lumMod val="65000"/>
                  <a:lumOff val="35000"/>
                </a:schemeClr>
              </a:solidFill>
            </a:endParaRPr>
          </a:p>
          <a:p>
            <a:pPr marL="571500" indent="-342900">
              <a:spcBef>
                <a:spcPct val="0"/>
              </a:spcBef>
              <a:buClr>
                <a:schemeClr val="accent2"/>
              </a:buClr>
              <a:buFont typeface="Wingdings" panose="05000000000000000000" pitchFamily="2" charset="2"/>
              <a:buChar char="Ø"/>
            </a:pPr>
            <a:r>
              <a:rPr lang="zh-CN" altLang="en-US" sz="2000" dirty="0">
                <a:solidFill>
                  <a:schemeClr val="tx1">
                    <a:lumMod val="65000"/>
                    <a:lumOff val="35000"/>
                  </a:schemeClr>
                </a:solidFill>
              </a:rPr>
              <a:t>MAX(col)：返回指定列的最大值。</a:t>
            </a:r>
            <a:endParaRPr lang="zh-CN" altLang="en-US" sz="2000" dirty="0">
              <a:solidFill>
                <a:schemeClr val="tx1">
                  <a:lumMod val="65000"/>
                  <a:lumOff val="35000"/>
                </a:schemeClr>
              </a:solidFill>
            </a:endParaRPr>
          </a:p>
          <a:p>
            <a:pPr marL="571500" indent="-342900">
              <a:spcBef>
                <a:spcPct val="0"/>
              </a:spcBef>
              <a:buClr>
                <a:schemeClr val="accent2"/>
              </a:buClr>
              <a:buFont typeface="Wingdings" panose="05000000000000000000" pitchFamily="2" charset="2"/>
              <a:buChar char="Ø"/>
            </a:pPr>
            <a:r>
              <a:rPr lang="zh-CN" altLang="en-US" sz="2000" dirty="0">
                <a:solidFill>
                  <a:schemeClr val="tx1">
                    <a:lumMod val="65000"/>
                    <a:lumOff val="35000"/>
                  </a:schemeClr>
                </a:solidFill>
              </a:rPr>
              <a:t>SUM(col)：返回指定列的所有值之和。</a:t>
            </a:r>
            <a:endParaRPr lang="zh-CN" altLang="en-US" sz="2000" dirty="0">
              <a:solidFill>
                <a:schemeClr val="tx1">
                  <a:lumMod val="65000"/>
                  <a:lumOff val="3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6081"/>
                                        </p:tgtEl>
                                        <p:attrNameLst>
                                          <p:attrName>style.visibility</p:attrName>
                                        </p:attrNameLst>
                                      </p:cBhvr>
                                      <p:to>
                                        <p:strVal val="visible"/>
                                      </p:to>
                                    </p:set>
                                    <p:animEffect transition="in" filter="wipe(left)">
                                      <p:cBhvr>
                                        <p:cTn id="7" dur="500"/>
                                        <p:tgtEl>
                                          <p:spTgt spid="4608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442">
                                            <p:txEl>
                                              <p:pRg st="0" end="0"/>
                                            </p:txEl>
                                          </p:spTgt>
                                        </p:tgtEl>
                                        <p:attrNameLst>
                                          <p:attrName>style.visibility</p:attrName>
                                        </p:attrNameLst>
                                      </p:cBhvr>
                                      <p:to>
                                        <p:strVal val="visible"/>
                                      </p:to>
                                    </p:set>
                                    <p:animEffect transition="in" filter="wipe(left)">
                                      <p:cBhvr>
                                        <p:cTn id="11" dur="500"/>
                                        <p:tgtEl>
                                          <p:spTgt spid="61442">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442">
                                            <p:txEl>
                                              <p:pRg st="1" end="1"/>
                                            </p:txEl>
                                          </p:spTgt>
                                        </p:tgtEl>
                                        <p:attrNameLst>
                                          <p:attrName>style.visibility</p:attrName>
                                        </p:attrNameLst>
                                      </p:cBhvr>
                                      <p:to>
                                        <p:strVal val="visible"/>
                                      </p:to>
                                    </p:set>
                                    <p:animEffect transition="in" filter="wipe(left)">
                                      <p:cBhvr>
                                        <p:cTn id="15" dur="500"/>
                                        <p:tgtEl>
                                          <p:spTgt spid="61442">
                                            <p:txEl>
                                              <p:pRg st="1" end="1"/>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442">
                                            <p:txEl>
                                              <p:pRg st="2" end="2"/>
                                            </p:txEl>
                                          </p:spTgt>
                                        </p:tgtEl>
                                        <p:attrNameLst>
                                          <p:attrName>style.visibility</p:attrName>
                                        </p:attrNameLst>
                                      </p:cBhvr>
                                      <p:to>
                                        <p:strVal val="visible"/>
                                      </p:to>
                                    </p:set>
                                    <p:animEffect transition="in" filter="wipe(left)">
                                      <p:cBhvr>
                                        <p:cTn id="19" dur="500"/>
                                        <p:tgtEl>
                                          <p:spTgt spid="61442">
                                            <p:txEl>
                                              <p:pRg st="2" end="2"/>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442">
                                            <p:txEl>
                                              <p:pRg st="3" end="3"/>
                                            </p:txEl>
                                          </p:spTgt>
                                        </p:tgtEl>
                                        <p:attrNameLst>
                                          <p:attrName>style.visibility</p:attrName>
                                        </p:attrNameLst>
                                      </p:cBhvr>
                                      <p:to>
                                        <p:strVal val="visible"/>
                                      </p:to>
                                    </p:set>
                                    <p:animEffect transition="in" filter="wipe(left)">
                                      <p:cBhvr>
                                        <p:cTn id="23" dur="500"/>
                                        <p:tgtEl>
                                          <p:spTgt spid="61442">
                                            <p:txEl>
                                              <p:pRg st="3" end="3"/>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61442">
                                            <p:txEl>
                                              <p:pRg st="4" end="4"/>
                                            </p:txEl>
                                          </p:spTgt>
                                        </p:tgtEl>
                                        <p:attrNameLst>
                                          <p:attrName>style.visibility</p:attrName>
                                        </p:attrNameLst>
                                      </p:cBhvr>
                                      <p:to>
                                        <p:strVal val="visible"/>
                                      </p:to>
                                    </p:set>
                                    <p:animEffect transition="in" filter="wipe(left)">
                                      <p:cBhvr>
                                        <p:cTn id="27" dur="500"/>
                                        <p:tgtEl>
                                          <p:spTgt spid="6144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1" grpId="0" animBg="1"/>
      <p:bldP spid="6144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p:nvPr/>
        </p:nvSpPr>
        <p:spPr>
          <a:xfrm>
            <a:off x="759525" y="633470"/>
            <a:ext cx="2140177" cy="765175"/>
          </a:xfrm>
          <a:prstGeom prst="rect">
            <a:avLst/>
          </a:prstGeom>
          <a:noFill/>
          <a:ln w="9525">
            <a:noFill/>
          </a:ln>
        </p:spPr>
        <p:txBody>
          <a:bodyPr anchor="ctr"/>
          <a:lstStyle/>
          <a:p>
            <a:pPr indent="-571500" algn="ctr" defTabSz="914400"/>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学习目标</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44" name="组合 34"/>
          <p:cNvGrpSpPr/>
          <p:nvPr/>
        </p:nvGrpSpPr>
        <p:grpSpPr>
          <a:xfrm>
            <a:off x="3319623" y="2021365"/>
            <a:ext cx="5133975" cy="3455035"/>
            <a:chOff x="2069339" y="2019808"/>
            <a:chExt cx="5133911" cy="3454972"/>
          </a:xfrm>
        </p:grpSpPr>
        <p:sp>
          <p:nvSpPr>
            <p:cNvPr id="45" name="弧形 44"/>
            <p:cNvSpPr/>
            <p:nvPr/>
          </p:nvSpPr>
          <p:spPr bwMode="auto">
            <a:xfrm rot="5400000">
              <a:off x="3977494" y="3085315"/>
              <a:ext cx="1312838" cy="1314434"/>
            </a:xfrm>
            <a:prstGeom prst="arc">
              <a:avLst>
                <a:gd name="adj1" fmla="val 5382197"/>
                <a:gd name="adj2" fmla="val 0"/>
              </a:avLst>
            </a:prstGeom>
            <a:noFill/>
            <a:ln w="57150" cap="flat" cmpd="sng" algn="ctr">
              <a:solidFill>
                <a:srgbClr val="D5F4FF"/>
              </a:solidFill>
              <a:prstDash val="solid"/>
              <a:round/>
              <a:headEnd type="oval" w="sm" len="sm"/>
              <a:tailEnd type="oval" w="sm" len="sm"/>
            </a:ln>
            <a:effectLst/>
          </p:spPr>
          <p:txBody>
            <a:bodyPr/>
            <a:lstStyle/>
            <a:p>
              <a:pPr fontAlgn="base">
                <a:spcBef>
                  <a:spcPct val="0"/>
                </a:spcBef>
                <a:spcAft>
                  <a:spcPct val="0"/>
                </a:spcAft>
                <a:defRPr/>
              </a:pPr>
              <a:endParaRPr lang="zh-CN" altLang="en-US" dirty="0">
                <a:latin typeface="Arial" panose="020B0604020202020204" pitchFamily="34" charset="0"/>
                <a:ea typeface="微软雅黑" panose="020B0503020204020204" pitchFamily="34" charset="-122"/>
              </a:endParaRPr>
            </a:p>
          </p:txBody>
        </p:sp>
        <p:sp>
          <p:nvSpPr>
            <p:cNvPr id="46" name="弧形 45"/>
            <p:cNvSpPr/>
            <p:nvPr/>
          </p:nvSpPr>
          <p:spPr bwMode="auto">
            <a:xfrm>
              <a:off x="4092582" y="3203585"/>
              <a:ext cx="1082661" cy="1084242"/>
            </a:xfrm>
            <a:prstGeom prst="arc">
              <a:avLst>
                <a:gd name="adj1" fmla="val 10763236"/>
                <a:gd name="adj2" fmla="val 0"/>
              </a:avLst>
            </a:prstGeom>
            <a:noFill/>
            <a:ln w="57150" cap="flat" cmpd="sng" algn="ctr">
              <a:solidFill>
                <a:srgbClr val="D5F4FF"/>
              </a:solidFill>
              <a:prstDash val="solid"/>
              <a:round/>
              <a:headEnd type="none" w="med" len="med"/>
              <a:tailEnd type="none" w="med" len="med"/>
            </a:ln>
            <a:effectLst/>
          </p:spPr>
          <p:txBody>
            <a:bodyPr/>
            <a:lstStyle/>
            <a:p>
              <a:pPr fontAlgn="base">
                <a:spcBef>
                  <a:spcPct val="0"/>
                </a:spcBef>
                <a:spcAft>
                  <a:spcPct val="0"/>
                </a:spcAft>
                <a:defRPr/>
              </a:pPr>
              <a:endParaRPr lang="zh-CN" altLang="en-US" dirty="0">
                <a:latin typeface="Arial" panose="020B0604020202020204" pitchFamily="34" charset="0"/>
                <a:ea typeface="微软雅黑" panose="020B0503020204020204" pitchFamily="34" charset="-122"/>
              </a:endParaRPr>
            </a:p>
          </p:txBody>
        </p:sp>
        <p:sp>
          <p:nvSpPr>
            <p:cNvPr id="47" name="弧形 46"/>
            <p:cNvSpPr/>
            <p:nvPr/>
          </p:nvSpPr>
          <p:spPr bwMode="auto">
            <a:xfrm rot="16200000">
              <a:off x="4172752" y="3347248"/>
              <a:ext cx="898509" cy="823903"/>
            </a:xfrm>
            <a:prstGeom prst="arc">
              <a:avLst>
                <a:gd name="adj1" fmla="val 16251812"/>
                <a:gd name="adj2" fmla="val 0"/>
              </a:avLst>
            </a:prstGeom>
            <a:noFill/>
            <a:ln w="57150" cap="flat" cmpd="sng" algn="ctr">
              <a:solidFill>
                <a:srgbClr val="D5F4FF"/>
              </a:solidFill>
              <a:prstDash val="solid"/>
              <a:round/>
              <a:headEnd type="none" w="med" len="med"/>
              <a:tailEnd type="none" w="med" len="med"/>
            </a:ln>
            <a:effectLst/>
          </p:spPr>
          <p:txBody>
            <a:bodyPr/>
            <a:lstStyle/>
            <a:p>
              <a:pPr fontAlgn="base">
                <a:spcBef>
                  <a:spcPct val="0"/>
                </a:spcBef>
                <a:spcAft>
                  <a:spcPct val="0"/>
                </a:spcAft>
                <a:defRPr/>
              </a:pPr>
              <a:endParaRPr lang="zh-CN" altLang="en-US" dirty="0">
                <a:latin typeface="Arial" panose="020B0604020202020204" pitchFamily="34" charset="0"/>
                <a:ea typeface="微软雅黑" panose="020B0503020204020204" pitchFamily="34" charset="-122"/>
              </a:endParaRPr>
            </a:p>
          </p:txBody>
        </p:sp>
        <p:grpSp>
          <p:nvGrpSpPr>
            <p:cNvPr id="48" name="组合 3"/>
            <p:cNvGrpSpPr/>
            <p:nvPr/>
          </p:nvGrpSpPr>
          <p:grpSpPr>
            <a:xfrm>
              <a:off x="2069339" y="2019808"/>
              <a:ext cx="5133911" cy="3454972"/>
              <a:chOff x="2069339" y="2019808"/>
              <a:chExt cx="5133911" cy="3454972"/>
            </a:xfrm>
          </p:grpSpPr>
          <p:graphicFrame>
            <p:nvGraphicFramePr>
              <p:cNvPr id="49" name="图表 2"/>
              <p:cNvGraphicFramePr>
                <a:graphicFrameLocks noChangeAspect="1"/>
              </p:cNvGraphicFramePr>
              <p:nvPr/>
            </p:nvGraphicFramePr>
            <p:xfrm>
              <a:off x="2069339" y="2019808"/>
              <a:ext cx="5133911" cy="3454972"/>
            </p:xfrm>
            <a:graphic>
              <a:graphicData uri="http://schemas.openxmlformats.org/presentationml/2006/ole">
                <mc:AlternateContent xmlns:mc="http://schemas.openxmlformats.org/markup-compatibility/2006">
                  <mc:Choice xmlns:v="urn:schemas-microsoft-com:vml" Requires="v">
                    <p:oleObj spid="_x0000_s1113" name="Chart" r:id="rId1" imgW="6845300" imgH="4610100" progId="">
                      <p:embed/>
                    </p:oleObj>
                  </mc:Choice>
                  <mc:Fallback>
                    <p:oleObj name="Chart" r:id="rId1" imgW="6845300" imgH="4610100" progId="">
                      <p:embed/>
                      <p:pic>
                        <p:nvPicPr>
                          <p:cNvPr id="0" name="Picture 7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9339" y="2019808"/>
                            <a:ext cx="5133911" cy="3454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 name="TextBox 42"/>
              <p:cNvSpPr txBox="1"/>
              <p:nvPr/>
            </p:nvSpPr>
            <p:spPr>
              <a:xfrm>
                <a:off x="4218945" y="2431052"/>
                <a:ext cx="1041387" cy="461657"/>
              </a:xfrm>
              <a:prstGeom prst="rect">
                <a:avLst/>
              </a:prstGeom>
              <a:noFill/>
            </p:spPr>
            <p:txBody>
              <a:bodyPr>
                <a:spAutoFit/>
              </a:bodyPr>
              <a:lstStyle>
                <a:defPPr>
                  <a:defRPr lang="en-US"/>
                </a:defPPr>
                <a:lvl1pPr>
                  <a:defRPr sz="2400">
                    <a:solidFill>
                      <a:srgbClr val="E8766F"/>
                    </a:solidFill>
                    <a:latin typeface="微软雅黑" panose="020B0503020204020204" pitchFamily="34" charset="-122"/>
                    <a:ea typeface="微软雅黑" panose="020B0503020204020204" pitchFamily="34" charset="-122"/>
                  </a:defRPr>
                </a:lvl1pPr>
              </a:lstStyle>
              <a:p>
                <a:r>
                  <a:rPr lang="zh-CN" altLang="en-US" dirty="0">
                    <a:solidFill>
                      <a:srgbClr val="FFFFFF"/>
                    </a:solidFill>
                  </a:rPr>
                  <a:t>掌 握</a:t>
                </a:r>
                <a:endParaRPr lang="zh-CN" altLang="en-US" dirty="0">
                  <a:solidFill>
                    <a:srgbClr val="FFFFFF"/>
                  </a:solidFill>
                </a:endParaRPr>
              </a:p>
            </p:txBody>
          </p:sp>
        </p:grpSp>
        <p:sp>
          <p:nvSpPr>
            <p:cNvPr id="52" name="TextBox 39"/>
            <p:cNvSpPr txBox="1"/>
            <p:nvPr/>
          </p:nvSpPr>
          <p:spPr>
            <a:xfrm rot="13580827" flipV="1">
              <a:off x="3526650" y="4395129"/>
              <a:ext cx="1041381" cy="461659"/>
            </a:xfrm>
            <a:prstGeom prst="rect">
              <a:avLst/>
            </a:prstGeom>
            <a:noFill/>
          </p:spPr>
          <p:txBody>
            <a:bodyPr>
              <a:spAutoFit/>
            </a:bodyPr>
            <a:lstStyle/>
            <a:p>
              <a:pPr>
                <a:defRPr/>
              </a:pPr>
              <a:r>
                <a:rPr lang="zh-CN" altLang="en-US" sz="2400" dirty="0">
                  <a:solidFill>
                    <a:srgbClr val="E8766F"/>
                  </a:solidFill>
                  <a:latin typeface="微软雅黑" panose="020B0503020204020204" pitchFamily="34" charset="-122"/>
                  <a:ea typeface="微软雅黑" panose="020B0503020204020204" pitchFamily="34" charset="-122"/>
                </a:rPr>
                <a:t>了解</a:t>
              </a:r>
              <a:endParaRPr lang="zh-CN" altLang="en-US" sz="2400" dirty="0">
                <a:solidFill>
                  <a:srgbClr val="E8766F"/>
                </a:solidFill>
                <a:latin typeface="微软雅黑" panose="020B0503020204020204" pitchFamily="34" charset="-122"/>
                <a:ea typeface="微软雅黑" panose="020B0503020204020204" pitchFamily="34" charset="-122"/>
              </a:endParaRPr>
            </a:p>
          </p:txBody>
        </p:sp>
        <p:sp>
          <p:nvSpPr>
            <p:cNvPr id="53" name="TextBox 40"/>
            <p:cNvSpPr txBox="1"/>
            <p:nvPr/>
          </p:nvSpPr>
          <p:spPr>
            <a:xfrm rot="8019173" flipH="1" flipV="1">
              <a:off x="4979987" y="4133197"/>
              <a:ext cx="1041381" cy="461659"/>
            </a:xfrm>
            <a:prstGeom prst="rect">
              <a:avLst/>
            </a:prstGeom>
            <a:noFill/>
          </p:spPr>
          <p:txBody>
            <a:bodyPr>
              <a:spAutoFit/>
            </a:bodyPr>
            <a:lstStyle/>
            <a:p>
              <a:pPr>
                <a:defRPr/>
              </a:pPr>
              <a:r>
                <a:rPr lang="zh-CN" altLang="en-US" sz="2400" dirty="0">
                  <a:solidFill>
                    <a:srgbClr val="FFFF00"/>
                  </a:solidFill>
                  <a:latin typeface="微软雅黑" panose="020B0503020204020204" pitchFamily="34" charset="-122"/>
                  <a:ea typeface="微软雅黑" panose="020B0503020204020204" pitchFamily="34" charset="-122"/>
                </a:rPr>
                <a:t>理解</a:t>
              </a:r>
              <a:endParaRPr lang="zh-CN" altLang="en-US" sz="2400" dirty="0">
                <a:solidFill>
                  <a:srgbClr val="FFFF00"/>
                </a:solidFill>
                <a:latin typeface="微软雅黑" panose="020B0503020204020204" pitchFamily="34" charset="-122"/>
                <a:ea typeface="微软雅黑" panose="020B0503020204020204" pitchFamily="34" charset="-122"/>
              </a:endParaRPr>
            </a:p>
          </p:txBody>
        </p:sp>
      </p:grpSp>
      <p:sp>
        <p:nvSpPr>
          <p:cNvPr id="36" name="MH_Others_1"/>
          <p:cNvSpPr/>
          <p:nvPr>
            <p:custDataLst>
              <p:tags r:id="rId3"/>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3" name="直接连接符 2"/>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3656330" y="613451"/>
            <a:ext cx="5676900" cy="1938020"/>
            <a:chOff x="3656330" y="613451"/>
            <a:chExt cx="5676900" cy="1938020"/>
          </a:xfrm>
        </p:grpSpPr>
        <p:grpSp>
          <p:nvGrpSpPr>
            <p:cNvPr id="11" name="组合 16"/>
            <p:cNvGrpSpPr/>
            <p:nvPr/>
          </p:nvGrpSpPr>
          <p:grpSpPr>
            <a:xfrm>
              <a:off x="3968751" y="1445261"/>
              <a:ext cx="1287145" cy="650875"/>
              <a:chOff x="860198" y="2352244"/>
              <a:chExt cx="1286740" cy="652213"/>
            </a:xfrm>
          </p:grpSpPr>
          <p:cxnSp>
            <p:nvCxnSpPr>
              <p:cNvPr id="13" name="直接连接符 7"/>
              <p:cNvCxnSpPr/>
              <p:nvPr/>
            </p:nvCxnSpPr>
            <p:spPr>
              <a:xfrm>
                <a:off x="860198" y="2352244"/>
                <a:ext cx="372267" cy="652213"/>
              </a:xfrm>
              <a:prstGeom prst="line">
                <a:avLst/>
              </a:prstGeom>
              <a:ln w="28575" cap="flat" cmpd="sng">
                <a:solidFill>
                  <a:srgbClr val="F0882E"/>
                </a:solidFill>
                <a:prstDash val="solid"/>
                <a:headEnd type="none" w="med" len="med"/>
                <a:tailEnd type="none" w="med" len="med"/>
              </a:ln>
            </p:spPr>
          </p:cxnSp>
          <p:cxnSp>
            <p:nvCxnSpPr>
              <p:cNvPr id="14" name="直接连接符 10"/>
              <p:cNvCxnSpPr/>
              <p:nvPr/>
            </p:nvCxnSpPr>
            <p:spPr>
              <a:xfrm>
                <a:off x="1222939" y="3004457"/>
                <a:ext cx="923999" cy="0"/>
              </a:xfrm>
              <a:prstGeom prst="line">
                <a:avLst/>
              </a:prstGeom>
              <a:ln w="28575" cap="flat" cmpd="sng">
                <a:solidFill>
                  <a:srgbClr val="F0882E"/>
                </a:solidFill>
                <a:prstDash val="solid"/>
                <a:headEnd type="none" w="med" len="med"/>
                <a:tailEnd type="oval" w="med" len="med"/>
              </a:ln>
            </p:spPr>
          </p:cxnSp>
        </p:grpSp>
        <p:sp>
          <p:nvSpPr>
            <p:cNvPr id="18" name="椭圆 17"/>
            <p:cNvSpPr/>
            <p:nvPr/>
          </p:nvSpPr>
          <p:spPr bwMode="auto">
            <a:xfrm>
              <a:off x="3656330" y="984885"/>
              <a:ext cx="474980" cy="474980"/>
            </a:xfrm>
            <a:prstGeom prst="ellipse">
              <a:avLst/>
            </a:prstGeom>
            <a:solidFill>
              <a:srgbClr val="F0882E"/>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fontAlgn="base">
                <a:spcBef>
                  <a:spcPct val="0"/>
                </a:spcBef>
                <a:spcAft>
                  <a:spcPct val="0"/>
                </a:spcAft>
                <a:defRPr/>
              </a:pPr>
              <a:endParaRPr lang="zh-CN" altLang="en-US" dirty="0">
                <a:solidFill>
                  <a:srgbClr val="1FA8BB"/>
                </a:solidFill>
                <a:latin typeface="Arial" panose="020B0604020202020204" pitchFamily="34" charset="0"/>
                <a:ea typeface="微软雅黑" panose="020B0503020204020204" pitchFamily="34" charset="-122"/>
              </a:endParaRPr>
            </a:p>
          </p:txBody>
        </p:sp>
        <p:sp>
          <p:nvSpPr>
            <p:cNvPr id="19" name="TextBox 15"/>
            <p:cNvSpPr txBox="1"/>
            <p:nvPr/>
          </p:nvSpPr>
          <p:spPr>
            <a:xfrm>
              <a:off x="3712210" y="956311"/>
              <a:ext cx="335280" cy="522605"/>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 name="矩形 5"/>
            <p:cNvSpPr>
              <a:spLocks noChangeArrowheads="1"/>
            </p:cNvSpPr>
            <p:nvPr/>
          </p:nvSpPr>
          <p:spPr bwMode="auto">
            <a:xfrm>
              <a:off x="4332605" y="613451"/>
              <a:ext cx="5000625"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a:lnSpc>
                  <a:spcPct val="150000"/>
                </a:lnSpc>
              </a:pP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掌握</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存储过程的创建、修改和执行、存储函数的创建和执行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sym typeface="+mn-ea"/>
                </a:rPr>
                <a:t>创建、删除触发器、</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marL="0">
                <a:lnSpc>
                  <a:spcPct val="150000"/>
                </a:lnSpc>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sym typeface="+mn-ea"/>
                </a:rPr>
                <a:t>游标的使用</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0">
                <a:lnSpc>
                  <a:spcPct val="150000"/>
                </a:lnSpc>
              </a:pP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7528876" y="3871330"/>
            <a:ext cx="3547154" cy="1014730"/>
            <a:chOff x="7528876" y="3871330"/>
            <a:chExt cx="3547154" cy="1014730"/>
          </a:xfrm>
        </p:grpSpPr>
        <p:grpSp>
          <p:nvGrpSpPr>
            <p:cNvPr id="29" name="组合 38"/>
            <p:cNvGrpSpPr/>
            <p:nvPr/>
          </p:nvGrpSpPr>
          <p:grpSpPr>
            <a:xfrm rot="10800000">
              <a:off x="7528876" y="3878263"/>
              <a:ext cx="3328989" cy="654050"/>
              <a:chOff x="860198" y="2352244"/>
              <a:chExt cx="2178276" cy="652213"/>
            </a:xfrm>
          </p:grpSpPr>
          <p:cxnSp>
            <p:nvCxnSpPr>
              <p:cNvPr id="30" name="直接连接符 39"/>
              <p:cNvCxnSpPr/>
              <p:nvPr/>
            </p:nvCxnSpPr>
            <p:spPr>
              <a:xfrm>
                <a:off x="860198" y="2352244"/>
                <a:ext cx="372267" cy="652213"/>
              </a:xfrm>
              <a:prstGeom prst="line">
                <a:avLst/>
              </a:prstGeom>
              <a:ln w="28575" cap="flat" cmpd="sng">
                <a:solidFill>
                  <a:srgbClr val="F0882E"/>
                </a:solidFill>
                <a:prstDash val="solid"/>
                <a:headEnd type="none" w="med" len="med"/>
                <a:tailEnd type="none" w="med" len="med"/>
              </a:ln>
            </p:spPr>
          </p:cxnSp>
          <p:cxnSp>
            <p:nvCxnSpPr>
              <p:cNvPr id="33" name="直接连接符 40"/>
              <p:cNvCxnSpPr/>
              <p:nvPr/>
            </p:nvCxnSpPr>
            <p:spPr>
              <a:xfrm>
                <a:off x="1222939" y="3004457"/>
                <a:ext cx="1815535" cy="0"/>
              </a:xfrm>
              <a:prstGeom prst="line">
                <a:avLst/>
              </a:prstGeom>
              <a:ln w="28575" cap="flat" cmpd="sng">
                <a:solidFill>
                  <a:srgbClr val="F0882E"/>
                </a:solidFill>
                <a:prstDash val="solid"/>
                <a:headEnd type="none" w="med" len="med"/>
                <a:tailEnd type="oval" w="med" len="med"/>
              </a:ln>
            </p:spPr>
          </p:cxnSp>
        </p:grpSp>
        <p:sp>
          <p:nvSpPr>
            <p:cNvPr id="35" name="椭圆 34"/>
            <p:cNvSpPr/>
            <p:nvPr/>
          </p:nvSpPr>
          <p:spPr bwMode="auto">
            <a:xfrm flipH="1">
              <a:off x="10602955" y="4294981"/>
              <a:ext cx="473075" cy="474663"/>
            </a:xfrm>
            <a:prstGeom prst="ellipse">
              <a:avLst/>
            </a:prstGeom>
            <a:solidFill>
              <a:srgbClr val="F0882E"/>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fontAlgn="base">
                <a:spcBef>
                  <a:spcPct val="0"/>
                </a:spcBef>
                <a:spcAft>
                  <a:spcPct val="0"/>
                </a:spcAft>
                <a:defRPr/>
              </a:pPr>
              <a:endParaRPr lang="zh-CN" altLang="en-US" dirty="0">
                <a:latin typeface="Arial" panose="020B0604020202020204" pitchFamily="34" charset="0"/>
                <a:ea typeface="微软雅黑" panose="020B0503020204020204" pitchFamily="34" charset="-122"/>
              </a:endParaRPr>
            </a:p>
          </p:txBody>
        </p:sp>
        <p:sp>
          <p:nvSpPr>
            <p:cNvPr id="39" name="TextBox 31"/>
            <p:cNvSpPr txBox="1"/>
            <p:nvPr/>
          </p:nvSpPr>
          <p:spPr>
            <a:xfrm flipH="1">
              <a:off x="10668043" y="4267994"/>
              <a:ext cx="334962" cy="525462"/>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7" name="矩形 51"/>
            <p:cNvSpPr>
              <a:spLocks noChangeArrowheads="1"/>
            </p:cNvSpPr>
            <p:nvPr/>
          </p:nvSpPr>
          <p:spPr bwMode="auto">
            <a:xfrm>
              <a:off x="7703769" y="3871330"/>
              <a:ext cx="2721609"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a:lnSpc>
                  <a:spcPct val="150000"/>
                </a:lnSpc>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理解存储过程的作用、</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sym typeface="+mn-ea"/>
                </a:rPr>
                <a:t>游标</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902797" y="3878263"/>
            <a:ext cx="3471989" cy="972007"/>
            <a:chOff x="902797" y="3878263"/>
            <a:chExt cx="3471989" cy="972007"/>
          </a:xfrm>
        </p:grpSpPr>
        <p:grpSp>
          <p:nvGrpSpPr>
            <p:cNvPr id="20" name="组合 26"/>
            <p:cNvGrpSpPr/>
            <p:nvPr/>
          </p:nvGrpSpPr>
          <p:grpSpPr>
            <a:xfrm rot="10800000" flipH="1">
              <a:off x="1188995" y="3878263"/>
              <a:ext cx="2993433" cy="652462"/>
              <a:chOff x="860198" y="2352244"/>
              <a:chExt cx="2178276" cy="652213"/>
            </a:xfrm>
          </p:grpSpPr>
          <p:cxnSp>
            <p:nvCxnSpPr>
              <p:cNvPr id="21" name="直接连接符 27"/>
              <p:cNvCxnSpPr/>
              <p:nvPr/>
            </p:nvCxnSpPr>
            <p:spPr>
              <a:xfrm>
                <a:off x="860198" y="2352244"/>
                <a:ext cx="372267" cy="652213"/>
              </a:xfrm>
              <a:prstGeom prst="line">
                <a:avLst/>
              </a:prstGeom>
              <a:ln w="28575" cap="flat" cmpd="sng">
                <a:solidFill>
                  <a:srgbClr val="F0882E"/>
                </a:solidFill>
                <a:prstDash val="solid"/>
                <a:headEnd type="none" w="med" len="med"/>
                <a:tailEnd type="none" w="med" len="med"/>
              </a:ln>
            </p:spPr>
          </p:cxnSp>
          <p:cxnSp>
            <p:nvCxnSpPr>
              <p:cNvPr id="22" name="直接连接符 28"/>
              <p:cNvCxnSpPr/>
              <p:nvPr/>
            </p:nvCxnSpPr>
            <p:spPr>
              <a:xfrm>
                <a:off x="1222939" y="3004457"/>
                <a:ext cx="1815535" cy="0"/>
              </a:xfrm>
              <a:prstGeom prst="line">
                <a:avLst/>
              </a:prstGeom>
              <a:ln w="28575" cap="flat" cmpd="sng">
                <a:solidFill>
                  <a:srgbClr val="F0882E"/>
                </a:solidFill>
                <a:prstDash val="solid"/>
                <a:headEnd type="none" w="med" len="med"/>
                <a:tailEnd type="oval" w="med" len="med"/>
              </a:ln>
            </p:spPr>
          </p:cxnSp>
        </p:grpSp>
        <p:grpSp>
          <p:nvGrpSpPr>
            <p:cNvPr id="25" name="组合 29"/>
            <p:cNvGrpSpPr/>
            <p:nvPr/>
          </p:nvGrpSpPr>
          <p:grpSpPr>
            <a:xfrm>
              <a:off x="902797" y="4091477"/>
              <a:ext cx="474663" cy="523875"/>
              <a:chOff x="1232465" y="3533639"/>
              <a:chExt cx="474580" cy="523518"/>
            </a:xfrm>
          </p:grpSpPr>
          <p:sp>
            <p:nvSpPr>
              <p:cNvPr id="26" name="椭圆 25"/>
              <p:cNvSpPr/>
              <p:nvPr/>
            </p:nvSpPr>
            <p:spPr bwMode="auto">
              <a:xfrm>
                <a:off x="1232465" y="3559022"/>
                <a:ext cx="474580" cy="474339"/>
              </a:xfrm>
              <a:prstGeom prst="ellipse">
                <a:avLst/>
              </a:prstGeom>
              <a:solidFill>
                <a:srgbClr val="F0882E"/>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fontAlgn="base">
                  <a:spcBef>
                    <a:spcPct val="0"/>
                  </a:spcBef>
                  <a:spcAft>
                    <a:spcPct val="0"/>
                  </a:spcAft>
                  <a:defRPr/>
                </a:pPr>
                <a:endParaRPr lang="zh-CN" altLang="en-US" dirty="0">
                  <a:latin typeface="Arial" panose="020B0604020202020204" pitchFamily="34" charset="0"/>
                  <a:ea typeface="微软雅黑" panose="020B0503020204020204" pitchFamily="34" charset="-122"/>
                </a:endParaRPr>
              </a:p>
            </p:txBody>
          </p:sp>
          <p:sp>
            <p:nvSpPr>
              <p:cNvPr id="27" name="TextBox 23"/>
              <p:cNvSpPr txBox="1"/>
              <p:nvPr/>
            </p:nvSpPr>
            <p:spPr>
              <a:xfrm>
                <a:off x="1275321" y="3533639"/>
                <a:ext cx="334903" cy="523518"/>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8" name="矩形 21"/>
            <p:cNvSpPr>
              <a:spLocks noChangeArrowheads="1"/>
            </p:cNvSpPr>
            <p:nvPr/>
          </p:nvSpPr>
          <p:spPr bwMode="auto">
            <a:xfrm>
              <a:off x="1612315" y="3888981"/>
              <a:ext cx="2762471" cy="961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a:lnSpc>
                  <a:spcPct val="150000"/>
                </a:lnSpc>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了解存储过程和存储函数、程序存储的类型</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par>
                          <p:cTn id="8" fill="hold">
                            <p:stCondLst>
                              <p:cond delay="500"/>
                            </p:stCondLst>
                            <p:childTnLst>
                              <p:par>
                                <p:cTn id="9" presetID="21" presetClass="entr" presetSubtype="4"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wheel(4)">
                                      <p:cBhvr>
                                        <p:cTn id="11" dur="2000"/>
                                        <p:tgtEl>
                                          <p:spTgt spid="44"/>
                                        </p:tgtEl>
                                      </p:cBhvr>
                                    </p:animEffect>
                                  </p:childTnLst>
                                </p:cTn>
                              </p:par>
                            </p:childTnLst>
                          </p:cTn>
                        </p:par>
                        <p:par>
                          <p:cTn id="12" fill="hold">
                            <p:stCondLst>
                              <p:cond delay="25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3000"/>
                            </p:stCondLst>
                            <p:childTnLst>
                              <p:par>
                                <p:cTn id="17" presetID="22" presetClass="entr" presetSubtype="2"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right)">
                                      <p:cBhvr>
                                        <p:cTn id="19" dur="500"/>
                                        <p:tgtEl>
                                          <p:spTgt spid="4"/>
                                        </p:tgtEl>
                                      </p:cBhvr>
                                    </p:animEffect>
                                  </p:childTnLst>
                                </p:cTn>
                              </p:par>
                            </p:childTnLst>
                          </p:cTn>
                        </p:par>
                        <p:par>
                          <p:cTn id="20" fill="hold">
                            <p:stCondLst>
                              <p:cond delay="3500"/>
                            </p:stCondLst>
                            <p:childTnLst>
                              <p:par>
                                <p:cTn id="21" presetID="22" presetClass="entr" presetSubtype="8"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2"/>
          <p:cNvSpPr>
            <a:spLocks noGrp="1" noChangeArrowheads="1"/>
          </p:cNvSpPr>
          <p:nvPr>
            <p:ph type="title"/>
          </p:nvPr>
        </p:nvSpPr>
        <p:spPr bwMode="auto">
          <a:xfrm>
            <a:off x="1134535" y="731836"/>
            <a:ext cx="1978780" cy="723900"/>
          </a:xfrm>
          <a:ln>
            <a:miter lim="800000"/>
          </a:ln>
        </p:spPr>
        <p:txBody>
          <a:bodyPr vert="horz" wrap="square" lIns="91440" tIns="45720" rIns="91440" bIns="45720" numCol="1" rtlCol="0" anchor="t" anchorCtr="0" compatLnSpc="1">
            <a:normAutofit/>
          </a:bodyPr>
          <a:lstStyle/>
          <a:p>
            <a:pPr>
              <a:defRPr/>
            </a:pPr>
            <a:r>
              <a:rPr lang="zh-CN" altLang="en-US" sz="2400" b="0" dirty="0">
                <a:solidFill>
                  <a:schemeClr val="accent2"/>
                </a:solidFill>
              </a:rPr>
              <a:t>字符串函数</a:t>
            </a:r>
            <a:endParaRPr lang="zh-CN" altLang="en-US" sz="2400" b="0" dirty="0">
              <a:solidFill>
                <a:schemeClr val="accent2"/>
              </a:solidFill>
            </a:endParaRPr>
          </a:p>
        </p:txBody>
      </p:sp>
      <p:sp>
        <p:nvSpPr>
          <p:cNvPr id="62466" name="内容占位符 3"/>
          <p:cNvSpPr>
            <a:spLocks noGrp="1" noChangeArrowheads="1"/>
          </p:cNvSpPr>
          <p:nvPr>
            <p:ph idx="1"/>
          </p:nvPr>
        </p:nvSpPr>
        <p:spPr bwMode="auto">
          <a:xfrm>
            <a:off x="1771650" y="1066801"/>
            <a:ext cx="8751888" cy="5627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noAutofit/>
          </a:bodyPr>
          <a:lstStyle/>
          <a:p>
            <a:pPr marL="514350" indent="-285750">
              <a:spcBef>
                <a:spcPct val="0"/>
              </a:spcBef>
              <a:buClr>
                <a:schemeClr val="accent2"/>
              </a:buClr>
              <a:buFont typeface="Wingdings" panose="05000000000000000000" pitchFamily="2" charset="2"/>
              <a:buChar char="Ø"/>
            </a:pPr>
            <a:r>
              <a:rPr lang="zh-CN" altLang="en-US" sz="1700" dirty="0">
                <a:solidFill>
                  <a:schemeClr val="tx1">
                    <a:lumMod val="65000"/>
                    <a:lumOff val="35000"/>
                  </a:schemeClr>
                </a:solidFill>
              </a:rPr>
              <a:t>ASCII(char)：返回字符的ASCII码值。</a:t>
            </a:r>
            <a:endParaRPr lang="zh-CN" altLang="en-US" sz="1700" dirty="0">
              <a:solidFill>
                <a:schemeClr val="tx1">
                  <a:lumMod val="65000"/>
                  <a:lumOff val="35000"/>
                </a:schemeClr>
              </a:solidFill>
            </a:endParaRPr>
          </a:p>
          <a:p>
            <a:pPr marL="514350" indent="-285750">
              <a:spcBef>
                <a:spcPct val="0"/>
              </a:spcBef>
              <a:buClr>
                <a:schemeClr val="accent2"/>
              </a:buClr>
              <a:buFont typeface="Wingdings" panose="05000000000000000000" pitchFamily="2" charset="2"/>
              <a:buChar char="Ø"/>
            </a:pPr>
            <a:r>
              <a:rPr lang="zh-CN" altLang="en-US" sz="1700" dirty="0">
                <a:solidFill>
                  <a:schemeClr val="tx1">
                    <a:lumMod val="65000"/>
                    <a:lumOff val="35000"/>
                  </a:schemeClr>
                </a:solidFill>
              </a:rPr>
              <a:t>CONCAT(s1,s2...,sn)：将s1,s2...,sn连接成字符串。</a:t>
            </a:r>
            <a:endParaRPr lang="zh-CN" altLang="en-US" sz="1700" dirty="0">
              <a:solidFill>
                <a:schemeClr val="tx1">
                  <a:lumMod val="65000"/>
                  <a:lumOff val="35000"/>
                </a:schemeClr>
              </a:solidFill>
            </a:endParaRPr>
          </a:p>
          <a:p>
            <a:pPr marL="514350" indent="-285750">
              <a:spcBef>
                <a:spcPct val="0"/>
              </a:spcBef>
              <a:buClr>
                <a:schemeClr val="accent2"/>
              </a:buClr>
              <a:buFont typeface="Wingdings" panose="05000000000000000000" pitchFamily="2" charset="2"/>
              <a:buChar char="Ø"/>
            </a:pPr>
            <a:r>
              <a:rPr lang="zh-CN" altLang="en-US" sz="1700" dirty="0">
                <a:solidFill>
                  <a:schemeClr val="tx1">
                    <a:lumMod val="65000"/>
                    <a:lumOff val="35000"/>
                  </a:schemeClr>
                </a:solidFill>
              </a:rPr>
              <a:t>INSERT(str,x,y,instr)：将字符串str从第x位置开始，y个字符长的子串替换为字符串instr，返回结果。</a:t>
            </a:r>
            <a:endParaRPr lang="zh-CN" altLang="en-US" sz="1700" dirty="0">
              <a:solidFill>
                <a:schemeClr val="tx1">
                  <a:lumMod val="65000"/>
                  <a:lumOff val="35000"/>
                </a:schemeClr>
              </a:solidFill>
            </a:endParaRPr>
          </a:p>
          <a:p>
            <a:pPr marL="514350" indent="-285750">
              <a:spcBef>
                <a:spcPct val="0"/>
              </a:spcBef>
              <a:buClr>
                <a:schemeClr val="accent2"/>
              </a:buClr>
              <a:buFont typeface="Wingdings" panose="05000000000000000000" pitchFamily="2" charset="2"/>
              <a:buChar char="Ø"/>
            </a:pPr>
            <a:r>
              <a:rPr lang="zh-CN" altLang="en-US" sz="1700" dirty="0">
                <a:solidFill>
                  <a:schemeClr val="tx1">
                    <a:lumMod val="65000"/>
                    <a:lumOff val="35000"/>
                  </a:schemeClr>
                </a:solidFill>
              </a:rPr>
              <a:t>LCASE(str)或LOWER(str)：返回将字符串str中所有字符改变为小写后的结果。</a:t>
            </a:r>
            <a:endParaRPr lang="zh-CN" altLang="en-US" sz="1700" dirty="0">
              <a:solidFill>
                <a:schemeClr val="tx1">
                  <a:lumMod val="65000"/>
                  <a:lumOff val="35000"/>
                </a:schemeClr>
              </a:solidFill>
            </a:endParaRPr>
          </a:p>
          <a:p>
            <a:pPr marL="514350" indent="-285750">
              <a:spcBef>
                <a:spcPct val="0"/>
              </a:spcBef>
              <a:buClr>
                <a:schemeClr val="accent2"/>
              </a:buClr>
              <a:buFont typeface="Wingdings" panose="05000000000000000000" pitchFamily="2" charset="2"/>
              <a:buChar char="Ø"/>
            </a:pPr>
            <a:r>
              <a:rPr lang="zh-CN" altLang="en-US" sz="1700" dirty="0">
                <a:solidFill>
                  <a:schemeClr val="tx1">
                    <a:lumMod val="65000"/>
                    <a:lumOff val="35000"/>
                  </a:schemeClr>
                </a:solidFill>
              </a:rPr>
              <a:t>LEFT(str,x)：返回字符串str中最左边的x个字符。</a:t>
            </a:r>
            <a:endParaRPr lang="zh-CN" altLang="en-US" sz="1700" dirty="0">
              <a:solidFill>
                <a:schemeClr val="tx1">
                  <a:lumMod val="65000"/>
                  <a:lumOff val="35000"/>
                </a:schemeClr>
              </a:solidFill>
            </a:endParaRPr>
          </a:p>
          <a:p>
            <a:pPr marL="514350" indent="-285750">
              <a:spcBef>
                <a:spcPct val="0"/>
              </a:spcBef>
              <a:buClr>
                <a:schemeClr val="accent2"/>
              </a:buClr>
              <a:buFont typeface="Wingdings" panose="05000000000000000000" pitchFamily="2" charset="2"/>
              <a:buChar char="Ø"/>
            </a:pPr>
            <a:r>
              <a:rPr lang="zh-CN" altLang="en-US" sz="1700" dirty="0">
                <a:solidFill>
                  <a:schemeClr val="tx1">
                    <a:lumMod val="65000"/>
                    <a:lumOff val="35000"/>
                  </a:schemeClr>
                </a:solidFill>
              </a:rPr>
              <a:t>LENGTH(s)：返回字符串str中的字符数。</a:t>
            </a:r>
            <a:endParaRPr lang="zh-CN" altLang="en-US" sz="1700" dirty="0">
              <a:solidFill>
                <a:schemeClr val="tx1">
                  <a:lumMod val="65000"/>
                  <a:lumOff val="35000"/>
                </a:schemeClr>
              </a:solidFill>
            </a:endParaRPr>
          </a:p>
          <a:p>
            <a:pPr marL="514350" indent="-285750">
              <a:spcBef>
                <a:spcPct val="0"/>
              </a:spcBef>
              <a:buClr>
                <a:schemeClr val="accent2"/>
              </a:buClr>
              <a:buFont typeface="Wingdings" panose="05000000000000000000" pitchFamily="2" charset="2"/>
              <a:buChar char="Ø"/>
            </a:pPr>
            <a:r>
              <a:rPr lang="zh-CN" altLang="en-US" sz="1700" dirty="0">
                <a:solidFill>
                  <a:schemeClr val="tx1">
                    <a:lumMod val="65000"/>
                    <a:lumOff val="35000"/>
                  </a:schemeClr>
                </a:solidFill>
              </a:rPr>
              <a:t>LTRIM(str)：从字符串str中切掉开头的空格。</a:t>
            </a:r>
            <a:endParaRPr lang="zh-CN" altLang="en-US" sz="1700" dirty="0">
              <a:solidFill>
                <a:schemeClr val="tx1">
                  <a:lumMod val="65000"/>
                  <a:lumOff val="35000"/>
                </a:schemeClr>
              </a:solidFill>
            </a:endParaRPr>
          </a:p>
          <a:p>
            <a:pPr marL="514350" indent="-285750">
              <a:spcBef>
                <a:spcPct val="0"/>
              </a:spcBef>
              <a:buClr>
                <a:schemeClr val="accent2"/>
              </a:buClr>
              <a:buFont typeface="Wingdings" panose="05000000000000000000" pitchFamily="2" charset="2"/>
              <a:buChar char="Ø"/>
            </a:pPr>
            <a:r>
              <a:rPr lang="zh-CN" altLang="en-US" sz="1700" dirty="0">
                <a:solidFill>
                  <a:schemeClr val="tx1">
                    <a:lumMod val="65000"/>
                    <a:lumOff val="35000"/>
                  </a:schemeClr>
                </a:solidFill>
              </a:rPr>
              <a:t>POSITION(substr,str)：返回子串substr在字符串str中第一次出现的位置。</a:t>
            </a:r>
            <a:endParaRPr lang="zh-CN" altLang="en-US" sz="1700" dirty="0">
              <a:solidFill>
                <a:schemeClr val="tx1">
                  <a:lumMod val="65000"/>
                  <a:lumOff val="35000"/>
                </a:schemeClr>
              </a:solidFill>
            </a:endParaRPr>
          </a:p>
          <a:p>
            <a:pPr marL="514350" indent="-285750">
              <a:spcBef>
                <a:spcPct val="0"/>
              </a:spcBef>
              <a:buClr>
                <a:schemeClr val="accent2"/>
              </a:buClr>
              <a:buFont typeface="Wingdings" panose="05000000000000000000" pitchFamily="2" charset="2"/>
              <a:buChar char="Ø"/>
            </a:pPr>
            <a:r>
              <a:rPr lang="zh-CN" altLang="en-US" sz="1700" dirty="0">
                <a:solidFill>
                  <a:schemeClr val="tx1">
                    <a:lumMod val="65000"/>
                    <a:lumOff val="35000"/>
                  </a:schemeClr>
                </a:solidFill>
              </a:rPr>
              <a:t>REVERSE(str)：返回颠倒字符串str的结果。</a:t>
            </a:r>
            <a:endParaRPr lang="zh-CN" altLang="en-US" sz="1700" dirty="0">
              <a:solidFill>
                <a:schemeClr val="tx1">
                  <a:lumMod val="65000"/>
                  <a:lumOff val="35000"/>
                </a:schemeClr>
              </a:solidFill>
            </a:endParaRPr>
          </a:p>
          <a:p>
            <a:pPr marL="514350" indent="-285750">
              <a:spcBef>
                <a:spcPct val="0"/>
              </a:spcBef>
              <a:buClr>
                <a:schemeClr val="accent2"/>
              </a:buClr>
              <a:buFont typeface="Wingdings" panose="05000000000000000000" pitchFamily="2" charset="2"/>
              <a:buChar char="Ø"/>
            </a:pPr>
            <a:r>
              <a:rPr lang="zh-CN" altLang="en-US" sz="1700" dirty="0">
                <a:solidFill>
                  <a:schemeClr val="tx1">
                    <a:lumMod val="65000"/>
                    <a:lumOff val="35000"/>
                  </a:schemeClr>
                </a:solidFill>
              </a:rPr>
              <a:t>RIGHT(str,x)：返回字符串str中最右边的x个字符。</a:t>
            </a:r>
            <a:endParaRPr lang="zh-CN" altLang="en-US" sz="1700" dirty="0">
              <a:solidFill>
                <a:schemeClr val="tx1">
                  <a:lumMod val="65000"/>
                  <a:lumOff val="35000"/>
                </a:schemeClr>
              </a:solidFill>
            </a:endParaRPr>
          </a:p>
          <a:p>
            <a:pPr marL="514350" indent="-285750">
              <a:spcBef>
                <a:spcPct val="0"/>
              </a:spcBef>
              <a:buClr>
                <a:schemeClr val="accent2"/>
              </a:buClr>
              <a:buFont typeface="Wingdings" panose="05000000000000000000" pitchFamily="2" charset="2"/>
              <a:buChar char="Ø"/>
            </a:pPr>
            <a:r>
              <a:rPr lang="zh-CN" altLang="en-US" sz="1700" dirty="0">
                <a:solidFill>
                  <a:schemeClr val="tx1">
                    <a:lumMod val="65000"/>
                    <a:lumOff val="35000"/>
                  </a:schemeClr>
                </a:solidFill>
              </a:rPr>
              <a:t>STRCMP(s1,s2)：比较字符串s1和s2。</a:t>
            </a:r>
            <a:endParaRPr lang="zh-CN" altLang="en-US" sz="1700" dirty="0">
              <a:solidFill>
                <a:schemeClr val="tx1">
                  <a:lumMod val="65000"/>
                  <a:lumOff val="35000"/>
                </a:schemeClr>
              </a:solidFill>
            </a:endParaRPr>
          </a:p>
          <a:p>
            <a:pPr marL="514350" indent="-285750">
              <a:spcBef>
                <a:spcPct val="0"/>
              </a:spcBef>
              <a:buClr>
                <a:schemeClr val="accent2"/>
              </a:buClr>
              <a:buFont typeface="Wingdings" panose="05000000000000000000" pitchFamily="2" charset="2"/>
              <a:buChar char="Ø"/>
            </a:pPr>
            <a:r>
              <a:rPr lang="zh-CN" altLang="en-US" sz="1700" dirty="0">
                <a:solidFill>
                  <a:schemeClr val="tx1">
                    <a:lumMod val="65000"/>
                    <a:lumOff val="35000"/>
                  </a:schemeClr>
                </a:solidFill>
              </a:rPr>
              <a:t>TRIM(str)：去除字符串首部和尾部的所有空格。</a:t>
            </a:r>
            <a:endParaRPr lang="zh-CN" altLang="en-US" sz="1700" dirty="0">
              <a:solidFill>
                <a:schemeClr val="tx1">
                  <a:lumMod val="65000"/>
                  <a:lumOff val="35000"/>
                </a:schemeClr>
              </a:solidFill>
            </a:endParaRPr>
          </a:p>
          <a:p>
            <a:pPr marL="514350" indent="-285750">
              <a:spcBef>
                <a:spcPct val="0"/>
              </a:spcBef>
              <a:buClr>
                <a:schemeClr val="accent2"/>
              </a:buClr>
              <a:buFont typeface="Wingdings" panose="05000000000000000000" pitchFamily="2" charset="2"/>
              <a:buChar char="Ø"/>
            </a:pPr>
            <a:r>
              <a:rPr lang="zh-CN" altLang="en-US" sz="1700" dirty="0">
                <a:solidFill>
                  <a:schemeClr val="tx1">
                    <a:lumMod val="65000"/>
                    <a:lumOff val="35000"/>
                  </a:schemeClr>
                </a:solidFill>
              </a:rPr>
              <a:t>UCASE(str)或UPPER(str)：返回将字符串str中所有字符转变为大写后的结果</a:t>
            </a:r>
            <a:r>
              <a:rPr lang="zh-CN" altLang="en-US" sz="1800" dirty="0">
                <a:solidFill>
                  <a:schemeClr val="tx1">
                    <a:lumMod val="65000"/>
                    <a:lumOff val="35000"/>
                  </a:schemeClr>
                </a:solidFill>
              </a:rPr>
              <a:t>。</a:t>
            </a:r>
            <a:endParaRPr lang="zh-CN" altLang="en-US" sz="1800" dirty="0">
              <a:solidFill>
                <a:schemeClr val="tx1">
                  <a:lumMod val="65000"/>
                  <a:lumOff val="3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7105"/>
                                        </p:tgtEl>
                                        <p:attrNameLst>
                                          <p:attrName>style.visibility</p:attrName>
                                        </p:attrNameLst>
                                      </p:cBhvr>
                                      <p:to>
                                        <p:strVal val="visible"/>
                                      </p:to>
                                    </p:set>
                                    <p:animEffect transition="in" filter="wipe(left)">
                                      <p:cBhvr>
                                        <p:cTn id="7" dur="500"/>
                                        <p:tgtEl>
                                          <p:spTgt spid="4710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2466">
                                            <p:txEl>
                                              <p:pRg st="0" end="0"/>
                                            </p:txEl>
                                          </p:spTgt>
                                        </p:tgtEl>
                                        <p:attrNameLst>
                                          <p:attrName>style.visibility</p:attrName>
                                        </p:attrNameLst>
                                      </p:cBhvr>
                                      <p:to>
                                        <p:strVal val="visible"/>
                                      </p:to>
                                    </p:set>
                                    <p:animEffect transition="in" filter="wipe(left)">
                                      <p:cBhvr>
                                        <p:cTn id="11" dur="500"/>
                                        <p:tgtEl>
                                          <p:spTgt spid="62466">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2466">
                                            <p:txEl>
                                              <p:pRg st="1" end="1"/>
                                            </p:txEl>
                                          </p:spTgt>
                                        </p:tgtEl>
                                        <p:attrNameLst>
                                          <p:attrName>style.visibility</p:attrName>
                                        </p:attrNameLst>
                                      </p:cBhvr>
                                      <p:to>
                                        <p:strVal val="visible"/>
                                      </p:to>
                                    </p:set>
                                    <p:animEffect transition="in" filter="wipe(left)">
                                      <p:cBhvr>
                                        <p:cTn id="15" dur="500"/>
                                        <p:tgtEl>
                                          <p:spTgt spid="62466">
                                            <p:txEl>
                                              <p:pRg st="1" end="1"/>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2466">
                                            <p:txEl>
                                              <p:pRg st="2" end="2"/>
                                            </p:txEl>
                                          </p:spTgt>
                                        </p:tgtEl>
                                        <p:attrNameLst>
                                          <p:attrName>style.visibility</p:attrName>
                                        </p:attrNameLst>
                                      </p:cBhvr>
                                      <p:to>
                                        <p:strVal val="visible"/>
                                      </p:to>
                                    </p:set>
                                    <p:animEffect transition="in" filter="wipe(left)">
                                      <p:cBhvr>
                                        <p:cTn id="19" dur="500"/>
                                        <p:tgtEl>
                                          <p:spTgt spid="62466">
                                            <p:txEl>
                                              <p:pRg st="2" end="2"/>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2466">
                                            <p:txEl>
                                              <p:pRg st="3" end="3"/>
                                            </p:txEl>
                                          </p:spTgt>
                                        </p:tgtEl>
                                        <p:attrNameLst>
                                          <p:attrName>style.visibility</p:attrName>
                                        </p:attrNameLst>
                                      </p:cBhvr>
                                      <p:to>
                                        <p:strVal val="visible"/>
                                      </p:to>
                                    </p:set>
                                    <p:animEffect transition="in" filter="wipe(left)">
                                      <p:cBhvr>
                                        <p:cTn id="23" dur="500"/>
                                        <p:tgtEl>
                                          <p:spTgt spid="62466">
                                            <p:txEl>
                                              <p:pRg st="3" end="3"/>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62466">
                                            <p:txEl>
                                              <p:pRg st="4" end="4"/>
                                            </p:txEl>
                                          </p:spTgt>
                                        </p:tgtEl>
                                        <p:attrNameLst>
                                          <p:attrName>style.visibility</p:attrName>
                                        </p:attrNameLst>
                                      </p:cBhvr>
                                      <p:to>
                                        <p:strVal val="visible"/>
                                      </p:to>
                                    </p:set>
                                    <p:animEffect transition="in" filter="wipe(left)">
                                      <p:cBhvr>
                                        <p:cTn id="27" dur="500"/>
                                        <p:tgtEl>
                                          <p:spTgt spid="62466">
                                            <p:txEl>
                                              <p:pRg st="4" end="4"/>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62466">
                                            <p:txEl>
                                              <p:pRg st="5" end="5"/>
                                            </p:txEl>
                                          </p:spTgt>
                                        </p:tgtEl>
                                        <p:attrNameLst>
                                          <p:attrName>style.visibility</p:attrName>
                                        </p:attrNameLst>
                                      </p:cBhvr>
                                      <p:to>
                                        <p:strVal val="visible"/>
                                      </p:to>
                                    </p:set>
                                    <p:animEffect transition="in" filter="wipe(left)">
                                      <p:cBhvr>
                                        <p:cTn id="31" dur="500"/>
                                        <p:tgtEl>
                                          <p:spTgt spid="62466">
                                            <p:txEl>
                                              <p:pRg st="5" end="5"/>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62466">
                                            <p:txEl>
                                              <p:pRg st="6" end="6"/>
                                            </p:txEl>
                                          </p:spTgt>
                                        </p:tgtEl>
                                        <p:attrNameLst>
                                          <p:attrName>style.visibility</p:attrName>
                                        </p:attrNameLst>
                                      </p:cBhvr>
                                      <p:to>
                                        <p:strVal val="visible"/>
                                      </p:to>
                                    </p:set>
                                    <p:animEffect transition="in" filter="wipe(left)">
                                      <p:cBhvr>
                                        <p:cTn id="35" dur="500"/>
                                        <p:tgtEl>
                                          <p:spTgt spid="62466">
                                            <p:txEl>
                                              <p:pRg st="6" end="6"/>
                                            </p:txEl>
                                          </p:spTgt>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62466">
                                            <p:txEl>
                                              <p:pRg st="7" end="7"/>
                                            </p:txEl>
                                          </p:spTgt>
                                        </p:tgtEl>
                                        <p:attrNameLst>
                                          <p:attrName>style.visibility</p:attrName>
                                        </p:attrNameLst>
                                      </p:cBhvr>
                                      <p:to>
                                        <p:strVal val="visible"/>
                                      </p:to>
                                    </p:set>
                                    <p:animEffect transition="in" filter="wipe(left)">
                                      <p:cBhvr>
                                        <p:cTn id="39" dur="500"/>
                                        <p:tgtEl>
                                          <p:spTgt spid="62466">
                                            <p:txEl>
                                              <p:pRg st="7" end="7"/>
                                            </p:txEl>
                                          </p:spTgt>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62466">
                                            <p:txEl>
                                              <p:pRg st="8" end="8"/>
                                            </p:txEl>
                                          </p:spTgt>
                                        </p:tgtEl>
                                        <p:attrNameLst>
                                          <p:attrName>style.visibility</p:attrName>
                                        </p:attrNameLst>
                                      </p:cBhvr>
                                      <p:to>
                                        <p:strVal val="visible"/>
                                      </p:to>
                                    </p:set>
                                    <p:animEffect transition="in" filter="wipe(left)">
                                      <p:cBhvr>
                                        <p:cTn id="43" dur="500"/>
                                        <p:tgtEl>
                                          <p:spTgt spid="62466">
                                            <p:txEl>
                                              <p:pRg st="8" end="8"/>
                                            </p:txEl>
                                          </p:spTgt>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62466">
                                            <p:txEl>
                                              <p:pRg st="9" end="9"/>
                                            </p:txEl>
                                          </p:spTgt>
                                        </p:tgtEl>
                                        <p:attrNameLst>
                                          <p:attrName>style.visibility</p:attrName>
                                        </p:attrNameLst>
                                      </p:cBhvr>
                                      <p:to>
                                        <p:strVal val="visible"/>
                                      </p:to>
                                    </p:set>
                                    <p:animEffect transition="in" filter="wipe(left)">
                                      <p:cBhvr>
                                        <p:cTn id="47" dur="500"/>
                                        <p:tgtEl>
                                          <p:spTgt spid="62466">
                                            <p:txEl>
                                              <p:pRg st="9" end="9"/>
                                            </p:txEl>
                                          </p:spTgt>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62466">
                                            <p:txEl>
                                              <p:pRg st="10" end="10"/>
                                            </p:txEl>
                                          </p:spTgt>
                                        </p:tgtEl>
                                        <p:attrNameLst>
                                          <p:attrName>style.visibility</p:attrName>
                                        </p:attrNameLst>
                                      </p:cBhvr>
                                      <p:to>
                                        <p:strVal val="visible"/>
                                      </p:to>
                                    </p:set>
                                    <p:animEffect transition="in" filter="wipe(left)">
                                      <p:cBhvr>
                                        <p:cTn id="51" dur="500"/>
                                        <p:tgtEl>
                                          <p:spTgt spid="62466">
                                            <p:txEl>
                                              <p:pRg st="10" end="10"/>
                                            </p:txEl>
                                          </p:spTgt>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62466">
                                            <p:txEl>
                                              <p:pRg st="11" end="11"/>
                                            </p:txEl>
                                          </p:spTgt>
                                        </p:tgtEl>
                                        <p:attrNameLst>
                                          <p:attrName>style.visibility</p:attrName>
                                        </p:attrNameLst>
                                      </p:cBhvr>
                                      <p:to>
                                        <p:strVal val="visible"/>
                                      </p:to>
                                    </p:set>
                                    <p:animEffect transition="in" filter="wipe(left)">
                                      <p:cBhvr>
                                        <p:cTn id="55" dur="500"/>
                                        <p:tgtEl>
                                          <p:spTgt spid="62466">
                                            <p:txEl>
                                              <p:pRg st="11" end="11"/>
                                            </p:txEl>
                                          </p:spTgt>
                                        </p:tgtEl>
                                      </p:cBhvr>
                                    </p:animEffect>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62466">
                                            <p:txEl>
                                              <p:pRg st="12" end="12"/>
                                            </p:txEl>
                                          </p:spTgt>
                                        </p:tgtEl>
                                        <p:attrNameLst>
                                          <p:attrName>style.visibility</p:attrName>
                                        </p:attrNameLst>
                                      </p:cBhvr>
                                      <p:to>
                                        <p:strVal val="visible"/>
                                      </p:to>
                                    </p:set>
                                    <p:animEffect transition="in" filter="wipe(left)">
                                      <p:cBhvr>
                                        <p:cTn id="59" dur="500"/>
                                        <p:tgtEl>
                                          <p:spTgt spid="6246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5" grpId="0" animBg="1"/>
      <p:bldP spid="6246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2"/>
          <p:cNvSpPr>
            <a:spLocks noGrp="1" noChangeArrowheads="1"/>
          </p:cNvSpPr>
          <p:nvPr>
            <p:ph type="title"/>
          </p:nvPr>
        </p:nvSpPr>
        <p:spPr bwMode="auto">
          <a:xfrm>
            <a:off x="741439" y="731836"/>
            <a:ext cx="2773437" cy="723900"/>
          </a:xfrm>
          <a:ln>
            <a:miter lim="800000"/>
          </a:ln>
        </p:spPr>
        <p:txBody>
          <a:bodyPr vert="horz" wrap="square" lIns="91440" tIns="45720" rIns="91440" bIns="45720" numCol="1" rtlCol="0" anchor="t" anchorCtr="0" compatLnSpc="1">
            <a:normAutofit/>
          </a:bodyPr>
          <a:lstStyle/>
          <a:p>
            <a:pPr>
              <a:defRPr/>
            </a:pPr>
            <a:r>
              <a:rPr lang="zh-CN" altLang="en-US" sz="2400" b="0" dirty="0">
                <a:solidFill>
                  <a:schemeClr val="accent2"/>
                </a:solidFill>
              </a:rPr>
              <a:t>日期和时间函数</a:t>
            </a:r>
            <a:endParaRPr lang="zh-CN" altLang="en-US" sz="2400" b="0" dirty="0">
              <a:solidFill>
                <a:schemeClr val="accent2"/>
              </a:solidFill>
            </a:endParaRPr>
          </a:p>
        </p:txBody>
      </p:sp>
      <p:sp>
        <p:nvSpPr>
          <p:cNvPr id="63490" name="内容占位符 3"/>
          <p:cNvSpPr>
            <a:spLocks noGrp="1" noChangeArrowheads="1"/>
          </p:cNvSpPr>
          <p:nvPr>
            <p:ph idx="1"/>
          </p:nvPr>
        </p:nvSpPr>
        <p:spPr bwMode="auto">
          <a:xfrm>
            <a:off x="2661285" y="1066800"/>
            <a:ext cx="8076565" cy="505968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noAutofit/>
          </a:bodyPr>
          <a:lstStyle/>
          <a:p>
            <a:pPr marL="514350" indent="-285750">
              <a:spcBef>
                <a:spcPct val="0"/>
              </a:spcBef>
              <a:buClr>
                <a:schemeClr val="accent2"/>
              </a:buClr>
              <a:buFont typeface="Wingdings" panose="05000000000000000000" pitchFamily="2" charset="2"/>
              <a:buChar char="Ø"/>
            </a:pPr>
            <a:r>
              <a:rPr lang="zh-CN" altLang="en-US" sz="1900" dirty="0">
                <a:solidFill>
                  <a:schemeClr val="tx1">
                    <a:lumMod val="65000"/>
                    <a:lumOff val="35000"/>
                  </a:schemeClr>
                </a:solidFill>
              </a:rPr>
              <a:t>CURDATE()或CURRENT_DATE()：返回当前的日期。</a:t>
            </a:r>
            <a:endParaRPr lang="zh-CN" altLang="en-US" sz="1900" dirty="0">
              <a:solidFill>
                <a:schemeClr val="tx1">
                  <a:lumMod val="65000"/>
                  <a:lumOff val="35000"/>
                </a:schemeClr>
              </a:solidFill>
            </a:endParaRPr>
          </a:p>
          <a:p>
            <a:pPr marL="514350" indent="-285750">
              <a:spcBef>
                <a:spcPct val="0"/>
              </a:spcBef>
              <a:buClr>
                <a:schemeClr val="accent2"/>
              </a:buClr>
              <a:buFont typeface="Wingdings" panose="05000000000000000000" pitchFamily="2" charset="2"/>
              <a:buChar char="Ø"/>
            </a:pPr>
            <a:r>
              <a:rPr lang="zh-CN" altLang="en-US" sz="1900" dirty="0">
                <a:solidFill>
                  <a:schemeClr val="tx1">
                    <a:lumMod val="65000"/>
                    <a:lumOff val="35000"/>
                  </a:schemeClr>
                </a:solidFill>
              </a:rPr>
              <a:t>CURTIME()或CURRENT_TIME()：返回当前的时间。</a:t>
            </a:r>
            <a:endParaRPr lang="zh-CN" altLang="en-US" sz="1900" dirty="0">
              <a:solidFill>
                <a:schemeClr val="tx1">
                  <a:lumMod val="65000"/>
                  <a:lumOff val="35000"/>
                </a:schemeClr>
              </a:solidFill>
            </a:endParaRPr>
          </a:p>
          <a:p>
            <a:pPr marL="514350" indent="-285750">
              <a:spcBef>
                <a:spcPct val="0"/>
              </a:spcBef>
              <a:buClr>
                <a:schemeClr val="accent2"/>
              </a:buClr>
              <a:buFont typeface="Wingdings" panose="05000000000000000000" pitchFamily="2" charset="2"/>
              <a:buChar char="Ø"/>
            </a:pPr>
            <a:r>
              <a:rPr lang="zh-CN" altLang="en-US" sz="1900" dirty="0">
                <a:solidFill>
                  <a:schemeClr val="tx1">
                    <a:lumMod val="65000"/>
                    <a:lumOff val="35000"/>
                  </a:schemeClr>
                </a:solidFill>
              </a:rPr>
              <a:t>DAYOFWEEK(date)：返回date所代表的一星期中的第几天(1~7)。</a:t>
            </a:r>
            <a:endParaRPr lang="zh-CN" altLang="en-US" sz="1900" dirty="0">
              <a:solidFill>
                <a:schemeClr val="tx1">
                  <a:lumMod val="65000"/>
                  <a:lumOff val="35000"/>
                </a:schemeClr>
              </a:solidFill>
            </a:endParaRPr>
          </a:p>
          <a:p>
            <a:pPr marL="514350" indent="-285750">
              <a:spcBef>
                <a:spcPct val="0"/>
              </a:spcBef>
              <a:buClr>
                <a:schemeClr val="accent2"/>
              </a:buClr>
              <a:buFont typeface="Wingdings" panose="05000000000000000000" pitchFamily="2" charset="2"/>
              <a:buChar char="Ø"/>
            </a:pPr>
            <a:r>
              <a:rPr lang="zh-CN" altLang="en-US" sz="1900" dirty="0">
                <a:solidFill>
                  <a:schemeClr val="tx1">
                    <a:lumMod val="65000"/>
                    <a:lumOff val="35000"/>
                  </a:schemeClr>
                </a:solidFill>
              </a:rPr>
              <a:t>DAYOFMONTH(date)：返回date是一个月的第几天(1~31)。</a:t>
            </a:r>
            <a:endParaRPr lang="zh-CN" altLang="en-US" sz="1900" dirty="0">
              <a:solidFill>
                <a:schemeClr val="tx1">
                  <a:lumMod val="65000"/>
                  <a:lumOff val="35000"/>
                </a:schemeClr>
              </a:solidFill>
            </a:endParaRPr>
          </a:p>
          <a:p>
            <a:pPr marL="514350" indent="-285750">
              <a:spcBef>
                <a:spcPct val="0"/>
              </a:spcBef>
              <a:buClr>
                <a:schemeClr val="accent2"/>
              </a:buClr>
              <a:buFont typeface="Wingdings" panose="05000000000000000000" pitchFamily="2" charset="2"/>
              <a:buChar char="Ø"/>
            </a:pPr>
            <a:r>
              <a:rPr lang="zh-CN" altLang="en-US" sz="1900" dirty="0">
                <a:solidFill>
                  <a:schemeClr val="tx1">
                    <a:lumMod val="65000"/>
                    <a:lumOff val="35000"/>
                  </a:schemeClr>
                </a:solidFill>
              </a:rPr>
              <a:t>DAYOFYEAR(date)：返回date是一年的第几天(1~366)。</a:t>
            </a:r>
            <a:endParaRPr lang="zh-CN" altLang="en-US" sz="1900" dirty="0">
              <a:solidFill>
                <a:schemeClr val="tx1">
                  <a:lumMod val="65000"/>
                  <a:lumOff val="35000"/>
                </a:schemeClr>
              </a:solidFill>
            </a:endParaRPr>
          </a:p>
          <a:p>
            <a:pPr marL="514350" indent="-285750">
              <a:spcBef>
                <a:spcPct val="0"/>
              </a:spcBef>
              <a:buClr>
                <a:schemeClr val="accent2"/>
              </a:buClr>
              <a:buFont typeface="Wingdings" panose="05000000000000000000" pitchFamily="2" charset="2"/>
              <a:buChar char="Ø"/>
            </a:pPr>
            <a:r>
              <a:rPr lang="zh-CN" altLang="en-US" sz="1900" dirty="0">
                <a:solidFill>
                  <a:schemeClr val="tx1">
                    <a:lumMod val="65000"/>
                    <a:lumOff val="35000"/>
                  </a:schemeClr>
                </a:solidFill>
              </a:rPr>
              <a:t>HOUR(time)：返回time的小时值(0~23)。</a:t>
            </a:r>
            <a:endParaRPr lang="zh-CN" altLang="en-US" sz="1900" dirty="0">
              <a:solidFill>
                <a:schemeClr val="tx1">
                  <a:lumMod val="65000"/>
                  <a:lumOff val="35000"/>
                </a:schemeClr>
              </a:solidFill>
            </a:endParaRPr>
          </a:p>
          <a:p>
            <a:pPr marL="514350" indent="-285750">
              <a:spcBef>
                <a:spcPct val="0"/>
              </a:spcBef>
              <a:buClr>
                <a:schemeClr val="accent2"/>
              </a:buClr>
              <a:buFont typeface="Wingdings" panose="05000000000000000000" pitchFamily="2" charset="2"/>
              <a:buChar char="Ø"/>
            </a:pPr>
            <a:r>
              <a:rPr lang="zh-CN" altLang="en-US" sz="1900" dirty="0">
                <a:solidFill>
                  <a:schemeClr val="tx1">
                    <a:lumMod val="65000"/>
                    <a:lumOff val="35000"/>
                  </a:schemeClr>
                </a:solidFill>
              </a:rPr>
              <a:t>MINUTE(time)：返回time的分钟值(0~59)。</a:t>
            </a:r>
            <a:endParaRPr lang="zh-CN" altLang="en-US" sz="1900" dirty="0">
              <a:solidFill>
                <a:schemeClr val="tx1">
                  <a:lumMod val="65000"/>
                  <a:lumOff val="35000"/>
                </a:schemeClr>
              </a:solidFill>
            </a:endParaRPr>
          </a:p>
          <a:p>
            <a:pPr marL="514350" indent="-285750">
              <a:spcBef>
                <a:spcPct val="0"/>
              </a:spcBef>
              <a:buClr>
                <a:schemeClr val="accent2"/>
              </a:buClr>
              <a:buFont typeface="Wingdings" panose="05000000000000000000" pitchFamily="2" charset="2"/>
              <a:buChar char="Ø"/>
            </a:pPr>
            <a:r>
              <a:rPr lang="zh-CN" altLang="en-US" sz="1900" dirty="0">
                <a:solidFill>
                  <a:schemeClr val="tx1">
                    <a:lumMod val="65000"/>
                    <a:lumOff val="35000"/>
                  </a:schemeClr>
                </a:solidFill>
              </a:rPr>
              <a:t>MONTH(date)：返回date的月份值(1~12)。</a:t>
            </a:r>
            <a:endParaRPr lang="zh-CN" altLang="en-US" sz="1900" dirty="0">
              <a:solidFill>
                <a:schemeClr val="tx1">
                  <a:lumMod val="65000"/>
                  <a:lumOff val="35000"/>
                </a:schemeClr>
              </a:solidFill>
            </a:endParaRPr>
          </a:p>
          <a:p>
            <a:pPr marL="514350" indent="-285750">
              <a:spcBef>
                <a:spcPct val="0"/>
              </a:spcBef>
              <a:buClr>
                <a:schemeClr val="accent2"/>
              </a:buClr>
              <a:buFont typeface="Wingdings" panose="05000000000000000000" pitchFamily="2" charset="2"/>
              <a:buChar char="Ø"/>
            </a:pPr>
            <a:r>
              <a:rPr lang="zh-CN" altLang="en-US" sz="1900" dirty="0">
                <a:solidFill>
                  <a:schemeClr val="tx1">
                    <a:lumMod val="65000"/>
                    <a:lumOff val="35000"/>
                  </a:schemeClr>
                </a:solidFill>
              </a:rPr>
              <a:t>MONTHNAME(date)：返回date的月份名。</a:t>
            </a:r>
            <a:endParaRPr lang="zh-CN" altLang="en-US" sz="1900" dirty="0">
              <a:solidFill>
                <a:schemeClr val="tx1">
                  <a:lumMod val="65000"/>
                  <a:lumOff val="35000"/>
                </a:schemeClr>
              </a:solidFill>
            </a:endParaRPr>
          </a:p>
          <a:p>
            <a:pPr marL="514350" indent="-285750">
              <a:spcBef>
                <a:spcPct val="0"/>
              </a:spcBef>
              <a:buClr>
                <a:schemeClr val="accent2"/>
              </a:buClr>
              <a:buFont typeface="Wingdings" panose="05000000000000000000" pitchFamily="2" charset="2"/>
              <a:buChar char="Ø"/>
            </a:pPr>
            <a:r>
              <a:rPr lang="zh-CN" altLang="en-US" sz="1900" dirty="0">
                <a:solidFill>
                  <a:schemeClr val="tx1">
                    <a:lumMod val="65000"/>
                    <a:lumOff val="35000"/>
                  </a:schemeClr>
                </a:solidFill>
              </a:rPr>
              <a:t>NOW()：返回当前的日期和时间。</a:t>
            </a:r>
            <a:endParaRPr lang="zh-CN" altLang="en-US" sz="1900" dirty="0">
              <a:solidFill>
                <a:schemeClr val="tx1">
                  <a:lumMod val="65000"/>
                  <a:lumOff val="35000"/>
                </a:schemeClr>
              </a:solidFill>
            </a:endParaRPr>
          </a:p>
          <a:p>
            <a:pPr marL="514350" indent="-285750">
              <a:spcBef>
                <a:spcPct val="0"/>
              </a:spcBef>
              <a:buClr>
                <a:schemeClr val="accent2"/>
              </a:buClr>
              <a:buFont typeface="Wingdings" panose="05000000000000000000" pitchFamily="2" charset="2"/>
              <a:buChar char="Ø"/>
            </a:pPr>
            <a:r>
              <a:rPr lang="zh-CN" altLang="en-US" sz="1900" dirty="0">
                <a:solidFill>
                  <a:schemeClr val="tx1">
                    <a:lumMod val="65000"/>
                    <a:lumOff val="35000"/>
                  </a:schemeClr>
                </a:solidFill>
              </a:rPr>
              <a:t>QUARTER(date)：返回date在一年中的季度(1~4)。</a:t>
            </a:r>
            <a:endParaRPr lang="zh-CN" altLang="en-US" sz="1900" dirty="0">
              <a:solidFill>
                <a:schemeClr val="tx1">
                  <a:lumMod val="65000"/>
                  <a:lumOff val="35000"/>
                </a:schemeClr>
              </a:solidFill>
            </a:endParaRPr>
          </a:p>
          <a:p>
            <a:pPr marL="514350" indent="-285750">
              <a:spcBef>
                <a:spcPct val="0"/>
              </a:spcBef>
              <a:buClr>
                <a:schemeClr val="accent2"/>
              </a:buClr>
              <a:buFont typeface="Wingdings" panose="05000000000000000000" pitchFamily="2" charset="2"/>
              <a:buChar char="Ø"/>
            </a:pPr>
            <a:r>
              <a:rPr lang="zh-CN" altLang="en-US" sz="1900" dirty="0">
                <a:solidFill>
                  <a:schemeClr val="tx1">
                    <a:lumMod val="65000"/>
                    <a:lumOff val="35000"/>
                  </a:schemeClr>
                </a:solidFill>
              </a:rPr>
              <a:t>WEEK(date)：返回日期date为一年中第几周(0~53)。</a:t>
            </a:r>
            <a:endParaRPr lang="zh-CN" altLang="en-US" sz="1900" dirty="0">
              <a:solidFill>
                <a:schemeClr val="tx1">
                  <a:lumMod val="65000"/>
                  <a:lumOff val="35000"/>
                </a:schemeClr>
              </a:solidFill>
            </a:endParaRPr>
          </a:p>
          <a:p>
            <a:pPr marL="514350" indent="-285750">
              <a:spcBef>
                <a:spcPct val="0"/>
              </a:spcBef>
              <a:buClr>
                <a:schemeClr val="accent2"/>
              </a:buClr>
              <a:buFont typeface="Wingdings" panose="05000000000000000000" pitchFamily="2" charset="2"/>
              <a:buChar char="Ø"/>
            </a:pPr>
            <a:r>
              <a:rPr lang="zh-CN" altLang="en-US" sz="1900" dirty="0">
                <a:solidFill>
                  <a:schemeClr val="tx1">
                    <a:lumMod val="65000"/>
                    <a:lumOff val="35000"/>
                  </a:schemeClr>
                </a:solidFill>
              </a:rPr>
              <a:t>YEAR(date)：返回日期date的年份(1000~9999)。</a:t>
            </a:r>
            <a:endParaRPr lang="zh-CN" altLang="en-US" sz="1900" dirty="0">
              <a:solidFill>
                <a:schemeClr val="tx1">
                  <a:lumMod val="65000"/>
                  <a:lumOff val="3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8129"/>
                                        </p:tgtEl>
                                        <p:attrNameLst>
                                          <p:attrName>style.visibility</p:attrName>
                                        </p:attrNameLst>
                                      </p:cBhvr>
                                      <p:to>
                                        <p:strVal val="visible"/>
                                      </p:to>
                                    </p:set>
                                    <p:animEffect transition="in" filter="wipe(left)">
                                      <p:cBhvr>
                                        <p:cTn id="7" dur="500"/>
                                        <p:tgtEl>
                                          <p:spTgt spid="4812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3490">
                                            <p:txEl>
                                              <p:pRg st="0" end="0"/>
                                            </p:txEl>
                                          </p:spTgt>
                                        </p:tgtEl>
                                        <p:attrNameLst>
                                          <p:attrName>style.visibility</p:attrName>
                                        </p:attrNameLst>
                                      </p:cBhvr>
                                      <p:to>
                                        <p:strVal val="visible"/>
                                      </p:to>
                                    </p:set>
                                    <p:animEffect transition="in" filter="wipe(left)">
                                      <p:cBhvr>
                                        <p:cTn id="11" dur="500"/>
                                        <p:tgtEl>
                                          <p:spTgt spid="63490">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3490">
                                            <p:txEl>
                                              <p:pRg st="1" end="1"/>
                                            </p:txEl>
                                          </p:spTgt>
                                        </p:tgtEl>
                                        <p:attrNameLst>
                                          <p:attrName>style.visibility</p:attrName>
                                        </p:attrNameLst>
                                      </p:cBhvr>
                                      <p:to>
                                        <p:strVal val="visible"/>
                                      </p:to>
                                    </p:set>
                                    <p:animEffect transition="in" filter="wipe(left)">
                                      <p:cBhvr>
                                        <p:cTn id="15" dur="500"/>
                                        <p:tgtEl>
                                          <p:spTgt spid="63490">
                                            <p:txEl>
                                              <p:pRg st="1" end="1"/>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3490">
                                            <p:txEl>
                                              <p:pRg st="2" end="2"/>
                                            </p:txEl>
                                          </p:spTgt>
                                        </p:tgtEl>
                                        <p:attrNameLst>
                                          <p:attrName>style.visibility</p:attrName>
                                        </p:attrNameLst>
                                      </p:cBhvr>
                                      <p:to>
                                        <p:strVal val="visible"/>
                                      </p:to>
                                    </p:set>
                                    <p:animEffect transition="in" filter="wipe(left)">
                                      <p:cBhvr>
                                        <p:cTn id="19" dur="500"/>
                                        <p:tgtEl>
                                          <p:spTgt spid="63490">
                                            <p:txEl>
                                              <p:pRg st="2" end="2"/>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3490">
                                            <p:txEl>
                                              <p:pRg st="3" end="3"/>
                                            </p:txEl>
                                          </p:spTgt>
                                        </p:tgtEl>
                                        <p:attrNameLst>
                                          <p:attrName>style.visibility</p:attrName>
                                        </p:attrNameLst>
                                      </p:cBhvr>
                                      <p:to>
                                        <p:strVal val="visible"/>
                                      </p:to>
                                    </p:set>
                                    <p:animEffect transition="in" filter="wipe(left)">
                                      <p:cBhvr>
                                        <p:cTn id="23" dur="500"/>
                                        <p:tgtEl>
                                          <p:spTgt spid="63490">
                                            <p:txEl>
                                              <p:pRg st="3" end="3"/>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63490">
                                            <p:txEl>
                                              <p:pRg st="4" end="4"/>
                                            </p:txEl>
                                          </p:spTgt>
                                        </p:tgtEl>
                                        <p:attrNameLst>
                                          <p:attrName>style.visibility</p:attrName>
                                        </p:attrNameLst>
                                      </p:cBhvr>
                                      <p:to>
                                        <p:strVal val="visible"/>
                                      </p:to>
                                    </p:set>
                                    <p:animEffect transition="in" filter="wipe(left)">
                                      <p:cBhvr>
                                        <p:cTn id="27" dur="500"/>
                                        <p:tgtEl>
                                          <p:spTgt spid="63490">
                                            <p:txEl>
                                              <p:pRg st="4" end="4"/>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63490">
                                            <p:txEl>
                                              <p:pRg st="5" end="5"/>
                                            </p:txEl>
                                          </p:spTgt>
                                        </p:tgtEl>
                                        <p:attrNameLst>
                                          <p:attrName>style.visibility</p:attrName>
                                        </p:attrNameLst>
                                      </p:cBhvr>
                                      <p:to>
                                        <p:strVal val="visible"/>
                                      </p:to>
                                    </p:set>
                                    <p:animEffect transition="in" filter="wipe(left)">
                                      <p:cBhvr>
                                        <p:cTn id="31" dur="500"/>
                                        <p:tgtEl>
                                          <p:spTgt spid="63490">
                                            <p:txEl>
                                              <p:pRg st="5" end="5"/>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63490">
                                            <p:txEl>
                                              <p:pRg st="6" end="6"/>
                                            </p:txEl>
                                          </p:spTgt>
                                        </p:tgtEl>
                                        <p:attrNameLst>
                                          <p:attrName>style.visibility</p:attrName>
                                        </p:attrNameLst>
                                      </p:cBhvr>
                                      <p:to>
                                        <p:strVal val="visible"/>
                                      </p:to>
                                    </p:set>
                                    <p:animEffect transition="in" filter="wipe(left)">
                                      <p:cBhvr>
                                        <p:cTn id="35" dur="500"/>
                                        <p:tgtEl>
                                          <p:spTgt spid="63490">
                                            <p:txEl>
                                              <p:pRg st="6" end="6"/>
                                            </p:txEl>
                                          </p:spTgt>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63490">
                                            <p:txEl>
                                              <p:pRg st="7" end="7"/>
                                            </p:txEl>
                                          </p:spTgt>
                                        </p:tgtEl>
                                        <p:attrNameLst>
                                          <p:attrName>style.visibility</p:attrName>
                                        </p:attrNameLst>
                                      </p:cBhvr>
                                      <p:to>
                                        <p:strVal val="visible"/>
                                      </p:to>
                                    </p:set>
                                    <p:animEffect transition="in" filter="wipe(left)">
                                      <p:cBhvr>
                                        <p:cTn id="39" dur="500"/>
                                        <p:tgtEl>
                                          <p:spTgt spid="63490">
                                            <p:txEl>
                                              <p:pRg st="7" end="7"/>
                                            </p:txEl>
                                          </p:spTgt>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63490">
                                            <p:txEl>
                                              <p:pRg st="8" end="8"/>
                                            </p:txEl>
                                          </p:spTgt>
                                        </p:tgtEl>
                                        <p:attrNameLst>
                                          <p:attrName>style.visibility</p:attrName>
                                        </p:attrNameLst>
                                      </p:cBhvr>
                                      <p:to>
                                        <p:strVal val="visible"/>
                                      </p:to>
                                    </p:set>
                                    <p:animEffect transition="in" filter="wipe(left)">
                                      <p:cBhvr>
                                        <p:cTn id="43" dur="500"/>
                                        <p:tgtEl>
                                          <p:spTgt spid="63490">
                                            <p:txEl>
                                              <p:pRg st="8" end="8"/>
                                            </p:txEl>
                                          </p:spTgt>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63490">
                                            <p:txEl>
                                              <p:pRg st="9" end="9"/>
                                            </p:txEl>
                                          </p:spTgt>
                                        </p:tgtEl>
                                        <p:attrNameLst>
                                          <p:attrName>style.visibility</p:attrName>
                                        </p:attrNameLst>
                                      </p:cBhvr>
                                      <p:to>
                                        <p:strVal val="visible"/>
                                      </p:to>
                                    </p:set>
                                    <p:animEffect transition="in" filter="wipe(left)">
                                      <p:cBhvr>
                                        <p:cTn id="47" dur="500"/>
                                        <p:tgtEl>
                                          <p:spTgt spid="63490">
                                            <p:txEl>
                                              <p:pRg st="9" end="9"/>
                                            </p:txEl>
                                          </p:spTgt>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63490">
                                            <p:txEl>
                                              <p:pRg st="10" end="10"/>
                                            </p:txEl>
                                          </p:spTgt>
                                        </p:tgtEl>
                                        <p:attrNameLst>
                                          <p:attrName>style.visibility</p:attrName>
                                        </p:attrNameLst>
                                      </p:cBhvr>
                                      <p:to>
                                        <p:strVal val="visible"/>
                                      </p:to>
                                    </p:set>
                                    <p:animEffect transition="in" filter="wipe(left)">
                                      <p:cBhvr>
                                        <p:cTn id="51" dur="500"/>
                                        <p:tgtEl>
                                          <p:spTgt spid="63490">
                                            <p:txEl>
                                              <p:pRg st="10" end="10"/>
                                            </p:txEl>
                                          </p:spTgt>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63490">
                                            <p:txEl>
                                              <p:pRg st="11" end="11"/>
                                            </p:txEl>
                                          </p:spTgt>
                                        </p:tgtEl>
                                        <p:attrNameLst>
                                          <p:attrName>style.visibility</p:attrName>
                                        </p:attrNameLst>
                                      </p:cBhvr>
                                      <p:to>
                                        <p:strVal val="visible"/>
                                      </p:to>
                                    </p:set>
                                    <p:animEffect transition="in" filter="wipe(left)">
                                      <p:cBhvr>
                                        <p:cTn id="55" dur="500"/>
                                        <p:tgtEl>
                                          <p:spTgt spid="63490">
                                            <p:txEl>
                                              <p:pRg st="11" end="11"/>
                                            </p:txEl>
                                          </p:spTgt>
                                        </p:tgtEl>
                                      </p:cBhvr>
                                    </p:animEffect>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63490">
                                            <p:txEl>
                                              <p:pRg st="12" end="12"/>
                                            </p:txEl>
                                          </p:spTgt>
                                        </p:tgtEl>
                                        <p:attrNameLst>
                                          <p:attrName>style.visibility</p:attrName>
                                        </p:attrNameLst>
                                      </p:cBhvr>
                                      <p:to>
                                        <p:strVal val="visible"/>
                                      </p:to>
                                    </p:set>
                                    <p:animEffect transition="in" filter="wipe(left)">
                                      <p:cBhvr>
                                        <p:cTn id="59" dur="500"/>
                                        <p:tgtEl>
                                          <p:spTgt spid="6349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9" grpId="0" animBg="1"/>
      <p:bldP spid="63490"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61344" y="2127974"/>
            <a:ext cx="8469313" cy="2601685"/>
          </a:xfrm>
        </p:spPr>
        <p:txBody>
          <a:bodyPr vert="horz" wrap="square" lIns="91440" tIns="45720" rIns="91440" bIns="45720" numCol="1" rtlCol="0" anchor="t" anchorCtr="0" compatLnSpc="1">
            <a:normAutofit/>
          </a:bodyPr>
          <a:lstStyle/>
          <a:p>
            <a:pPr marL="0" indent="457200">
              <a:spcBef>
                <a:spcPts val="0"/>
              </a:spcBef>
              <a:buNone/>
              <a:defRPr/>
            </a:pPr>
            <a:r>
              <a:rPr lang="zh-CN" altLang="en-US" dirty="0">
                <a:solidFill>
                  <a:schemeClr val="tx1">
                    <a:lumMod val="65000"/>
                    <a:lumOff val="35000"/>
                  </a:schemeClr>
                </a:solidFill>
              </a:rPr>
              <a:t>在编写存储过程和存储函数时，可以使用流程控制语句对SQL语句进行组织，使其成为符合业务逻辑的代码块。MySQL中常见的流程控制语句主要有：IF语句、CASE语句、LOOP语句、WHILE语句、ITERATE语句、REPEAT语句等。</a:t>
            </a:r>
            <a:endParaRPr lang="zh-CN" altLang="en-US" dirty="0">
              <a:solidFill>
                <a:schemeClr val="tx1">
                  <a:lumMod val="65000"/>
                  <a:lumOff val="35000"/>
                </a:schemeClr>
              </a:solidFill>
            </a:endParaRPr>
          </a:p>
        </p:txBody>
      </p:sp>
      <p:sp>
        <p:nvSpPr>
          <p:cNvPr id="7" name="文本框 4"/>
          <p:cNvSpPr txBox="1"/>
          <p:nvPr/>
        </p:nvSpPr>
        <p:spPr>
          <a:xfrm>
            <a:off x="4605021" y="1320922"/>
            <a:ext cx="235140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a:solidFill>
                  <a:srgbClr val="F0882E"/>
                </a:solidFill>
                <a:latin typeface="微软雅黑" panose="020B0503020204020204" pitchFamily="34" charset="-122"/>
                <a:ea typeface="微软雅黑" panose="020B0503020204020204" pitchFamily="34" charset="-122"/>
              </a:rPr>
              <a:t>7.1.4 </a:t>
            </a:r>
            <a:r>
              <a:rPr lang="en-US" altLang="zh-CN" sz="2000" dirty="0" err="1">
                <a:solidFill>
                  <a:srgbClr val="F0882E"/>
                </a:solidFill>
                <a:latin typeface="微软雅黑" panose="020B0503020204020204" pitchFamily="34" charset="-122"/>
                <a:ea typeface="微软雅黑" panose="020B0503020204020204" pitchFamily="34" charset="-122"/>
              </a:rPr>
              <a:t>流程控制语句</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
        <p:nvSpPr>
          <p:cNvPr id="4" name="标题 1"/>
          <p:cNvSpPr/>
          <p:nvPr/>
        </p:nvSpPr>
        <p:spPr>
          <a:xfrm>
            <a:off x="967345" y="633470"/>
            <a:ext cx="4116284"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7.1  </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MySQL程序设计基础</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6" name="直接连接符 5"/>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up)">
                                      <p:cBhvr>
                                        <p:cTn id="10" dur="500"/>
                                        <p:tgtEl>
                                          <p:spTgt spid="3">
                                            <p:txEl>
                                              <p:pRg st="0" end="0"/>
                                            </p:txEl>
                                          </p:spTgt>
                                        </p:tgtEl>
                                      </p:cBhvr>
                                    </p:animEffect>
                                  </p:childTnLst>
                                </p:cTn>
                              </p:par>
                              <p:par>
                                <p:cTn id="11" presetID="26" presetClass="emph" presetSubtype="0" fill="hold" grpId="0" nodeType="withEffect">
                                  <p:stCondLst>
                                    <p:cond delay="0"/>
                                  </p:stCondLst>
                                  <p:childTnLst>
                                    <p:animEffect transition="out" filter="fade">
                                      <p:cBhvr>
                                        <p:cTn id="12" dur="500" tmFilter="0, 0; .2, .5; .8, .5; 1, 0"/>
                                        <p:tgtEl>
                                          <p:spTgt spid="4"/>
                                        </p:tgtEl>
                                      </p:cBhvr>
                                    </p:animEffect>
                                    <p:animScale>
                                      <p:cBhvr>
                                        <p:cTn id="13"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71040" y="1398905"/>
            <a:ext cx="8469630" cy="3926840"/>
          </a:xfrm>
        </p:spPr>
        <p:txBody>
          <a:bodyPr vert="horz" wrap="square" lIns="91440" tIns="45720" rIns="91440" bIns="45720" numCol="1" rtlCol="0" anchor="t" anchorCtr="0" compatLnSpc="1">
            <a:normAutofit lnSpcReduction="10000"/>
          </a:bodyPr>
          <a:lstStyle/>
          <a:p>
            <a:pPr marL="0" indent="457200">
              <a:spcBef>
                <a:spcPts val="0"/>
              </a:spcBef>
              <a:buNone/>
              <a:defRPr/>
            </a:pPr>
            <a:r>
              <a:rPr lang="zh-CN" altLang="en-US" dirty="0">
                <a:solidFill>
                  <a:schemeClr val="accent2"/>
                </a:solidFill>
              </a:rPr>
              <a:t>1.IF语句</a:t>
            </a:r>
            <a:endParaRPr lang="zh-CN" altLang="en-US" dirty="0">
              <a:solidFill>
                <a:schemeClr val="accent2"/>
              </a:solidFill>
            </a:endParaRPr>
          </a:p>
          <a:p>
            <a:pPr marL="0" indent="457200">
              <a:spcBef>
                <a:spcPts val="0"/>
              </a:spcBef>
              <a:buNone/>
              <a:defRPr/>
            </a:pPr>
            <a:r>
              <a:rPr lang="zh-CN" altLang="en-US" dirty="0">
                <a:solidFill>
                  <a:schemeClr val="tx1">
                    <a:lumMod val="65000"/>
                    <a:lumOff val="35000"/>
                  </a:schemeClr>
                </a:solidFill>
              </a:rPr>
              <a:t>IF语句可以通过判断一个逻辑条件是TRUE还是FALSE，转去执行相应的语句，它的语法格式如下：</a:t>
            </a:r>
            <a:endParaRPr lang="zh-CN" altLang="en-US" dirty="0">
              <a:solidFill>
                <a:schemeClr val="tx1">
                  <a:lumMod val="65000"/>
                  <a:lumOff val="35000"/>
                </a:schemeClr>
              </a:solidFill>
            </a:endParaRPr>
          </a:p>
          <a:p>
            <a:pPr marL="0" indent="457200">
              <a:spcBef>
                <a:spcPts val="0"/>
              </a:spcBef>
              <a:buNone/>
              <a:defRPr/>
            </a:pPr>
            <a:r>
              <a:rPr lang="zh-CN" altLang="en-US" dirty="0">
                <a:solidFill>
                  <a:schemeClr val="tx1">
                    <a:lumMod val="65000"/>
                    <a:lumOff val="35000"/>
                  </a:schemeClr>
                </a:solidFill>
              </a:rPr>
              <a:t>IF expr_condition THEN statement_list </a:t>
            </a:r>
            <a:endParaRPr lang="zh-CN" altLang="en-US" dirty="0">
              <a:solidFill>
                <a:schemeClr val="tx1">
                  <a:lumMod val="65000"/>
                  <a:lumOff val="35000"/>
                </a:schemeClr>
              </a:solidFill>
            </a:endParaRPr>
          </a:p>
          <a:p>
            <a:pPr marL="0" indent="457200">
              <a:spcBef>
                <a:spcPts val="0"/>
              </a:spcBef>
              <a:buNone/>
              <a:defRPr/>
            </a:pPr>
            <a:r>
              <a:rPr lang="zh-CN" altLang="en-US" dirty="0">
                <a:solidFill>
                  <a:schemeClr val="tx1">
                    <a:lumMod val="65000"/>
                    <a:lumOff val="35000"/>
                  </a:schemeClr>
                </a:solidFill>
              </a:rPr>
              <a:t>[ELSEIF expr_condition THEN statement_list] </a:t>
            </a:r>
            <a:endParaRPr lang="zh-CN" altLang="en-US" dirty="0">
              <a:solidFill>
                <a:schemeClr val="tx1">
                  <a:lumMod val="65000"/>
                  <a:lumOff val="35000"/>
                </a:schemeClr>
              </a:solidFill>
            </a:endParaRPr>
          </a:p>
          <a:p>
            <a:pPr marL="0" indent="457200">
              <a:spcBef>
                <a:spcPts val="0"/>
              </a:spcBef>
              <a:buNone/>
              <a:defRPr/>
            </a:pPr>
            <a:r>
              <a:rPr lang="zh-CN" altLang="en-US" dirty="0">
                <a:solidFill>
                  <a:schemeClr val="tx1">
                    <a:lumMod val="65000"/>
                    <a:lumOff val="35000"/>
                  </a:schemeClr>
                </a:solidFill>
              </a:rPr>
              <a:t>[ELSE statement_list] </a:t>
            </a:r>
            <a:endParaRPr lang="zh-CN" altLang="en-US" dirty="0">
              <a:solidFill>
                <a:schemeClr val="tx1">
                  <a:lumMod val="65000"/>
                  <a:lumOff val="35000"/>
                </a:schemeClr>
              </a:solidFill>
            </a:endParaRPr>
          </a:p>
          <a:p>
            <a:pPr marL="0" indent="457200">
              <a:spcBef>
                <a:spcPts val="0"/>
              </a:spcBef>
              <a:buNone/>
              <a:defRPr/>
            </a:pPr>
            <a:r>
              <a:rPr lang="zh-CN" altLang="en-US" dirty="0">
                <a:solidFill>
                  <a:schemeClr val="tx1">
                    <a:lumMod val="65000"/>
                    <a:lumOff val="35000"/>
                  </a:schemeClr>
                </a:solidFill>
              </a:rPr>
              <a:t>END IF </a:t>
            </a:r>
            <a:endParaRPr lang="zh-CN" altLang="en-US" dirty="0">
              <a:solidFill>
                <a:schemeClr val="tx1">
                  <a:lumMod val="65000"/>
                  <a:lumOff val="35000"/>
                </a:schemeClr>
              </a:solidFill>
            </a:endParaRPr>
          </a:p>
        </p:txBody>
      </p:sp>
      <p:sp>
        <p:nvSpPr>
          <p:cNvPr id="4" name="标题 1"/>
          <p:cNvSpPr/>
          <p:nvPr/>
        </p:nvSpPr>
        <p:spPr>
          <a:xfrm>
            <a:off x="967345" y="633470"/>
            <a:ext cx="4116284" cy="765175"/>
          </a:xfrm>
          <a:prstGeom prst="rect">
            <a:avLst/>
          </a:prstGeom>
          <a:noFill/>
          <a:ln w="9525">
            <a:noFill/>
          </a:ln>
        </p:spPr>
        <p:txBody>
          <a:bodyPr anchor="ctr"/>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7.1  </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MySQL程序设计基础</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6" name="直接连接符 5"/>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par>
                                <p:cTn id="12" presetID="22" presetClass="entr" presetSubtype="1"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wipe(up)">
                                      <p:cBhvr>
                                        <p:cTn id="14" dur="500"/>
                                        <p:tgtEl>
                                          <p:spTgt spid="3">
                                            <p:txEl>
                                              <p:pRg st="2" end="2"/>
                                            </p:txEl>
                                          </p:spTgt>
                                        </p:tgtEl>
                                      </p:cBhvr>
                                    </p:animEffect>
                                  </p:childTnLst>
                                </p:cTn>
                              </p:par>
                              <p:par>
                                <p:cTn id="15" presetID="22" presetClass="entr" presetSubtype="1"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par>
                                <p:cTn id="18" presetID="22" presetClass="entr" presetSubtype="1"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up)">
                                      <p:cBhvr>
                                        <p:cTn id="20" dur="500"/>
                                        <p:tgtEl>
                                          <p:spTgt spid="3">
                                            <p:txEl>
                                              <p:pRg st="4" end="4"/>
                                            </p:txEl>
                                          </p:spTgt>
                                        </p:tgtEl>
                                      </p:cBhvr>
                                    </p:animEffect>
                                  </p:childTnLst>
                                </p:cTn>
                              </p:par>
                              <p:par>
                                <p:cTn id="21" presetID="22" presetClass="entr" presetSubtype="1"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up)">
                                      <p:cBhvr>
                                        <p:cTn id="23" dur="500"/>
                                        <p:tgtEl>
                                          <p:spTgt spid="3">
                                            <p:txEl>
                                              <p:pRg st="5" end="5"/>
                                            </p:txEl>
                                          </p:spTgt>
                                        </p:tgtEl>
                                      </p:cBhvr>
                                    </p:animEffect>
                                  </p:childTnLst>
                                </p:cTn>
                              </p:par>
                              <p:par>
                                <p:cTn id="24" presetID="26" presetClass="emph" presetSubtype="0" fill="hold" grpId="0" nodeType="withEffect">
                                  <p:stCondLst>
                                    <p:cond delay="0"/>
                                  </p:stCondLst>
                                  <p:childTnLst>
                                    <p:animEffect transition="out" filter="fade">
                                      <p:cBhvr>
                                        <p:cTn id="25" dur="500" tmFilter="0, 0; .2, .5; .8, .5; 1, 0"/>
                                        <p:tgtEl>
                                          <p:spTgt spid="4"/>
                                        </p:tgtEl>
                                      </p:cBhvr>
                                    </p:animEffect>
                                    <p:animScale>
                                      <p:cBhvr>
                                        <p:cTn id="26"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文本占位符 36866"/>
          <p:cNvSpPr>
            <a:spLocks noGrp="1"/>
          </p:cNvSpPr>
          <p:nvPr>
            <p:ph idx="1"/>
          </p:nvPr>
        </p:nvSpPr>
        <p:spPr>
          <a:xfrm>
            <a:off x="2578735" y="1398905"/>
            <a:ext cx="7258685" cy="1939290"/>
          </a:xfrm>
        </p:spPr>
        <p:txBody>
          <a:bodyPr anchor="t">
            <a:noAutofit/>
          </a:bodyPr>
          <a:lstStyle/>
          <a:p>
            <a:pPr indent="508000" fontAlgn="auto">
              <a:buNone/>
              <a:extLst>
                <a:ext uri="{35155182-B16C-46BC-9424-99874614C6A1}">
                  <wpsdc:indentchars xmlns:wpsdc="http://www.wps.cn/officeDocument/2017/drawingmlCustomData" val="200" checksum="282533468"/>
                </a:ext>
              </a:extLst>
            </a:pPr>
            <a:r>
              <a:rPr lang="zh-CN" altLang="zh-CN" sz="2000" dirty="0">
                <a:solidFill>
                  <a:srgbClr val="595959"/>
                </a:solidFill>
                <a:cs typeface="微软雅黑" panose="020B0503020204020204" pitchFamily="34" charset="-122"/>
                <a:sym typeface="+mn-ea"/>
              </a:rPr>
              <a:t>创建函数exam_if，通过if…then…else结构首先判断传入参数的值是否为10，如果是则输出1，如果不是则再判断该传入参数的值是否为20，如果是则输出2，当以上条件都不满足时输出3。然后调用函数exam_if。</a:t>
            </a:r>
            <a:endParaRPr lang="zh-CN" altLang="en-US" sz="2000" noProof="1">
              <a:solidFill>
                <a:srgbClr val="595959"/>
              </a:solidFill>
              <a:cs typeface="微软雅黑" panose="020B0503020204020204" pitchFamily="34" charset="-122"/>
            </a:endParaRPr>
          </a:p>
          <a:p>
            <a:pPr indent="508000" fontAlgn="auto">
              <a:buNone/>
              <a:extLst>
                <a:ext uri="{35155182-B16C-46BC-9424-99874614C6A1}">
                  <wpsdc:indentchars xmlns:wpsdc="http://www.wps.cn/officeDocument/2017/drawingmlCustomData" val="200" checksum="282533468"/>
                </a:ext>
              </a:extLst>
            </a:pPr>
            <a:endParaRPr lang="zh-CN" altLang="zh-CN" sz="2000" noProof="1" dirty="0">
              <a:solidFill>
                <a:srgbClr val="595959"/>
              </a:solidFill>
              <a:cs typeface="微软雅黑" panose="020B0503020204020204" pitchFamily="34" charset="-122"/>
              <a:sym typeface="+mn-ea"/>
            </a:endParaRPr>
          </a:p>
        </p:txBody>
      </p:sp>
      <p:sp>
        <p:nvSpPr>
          <p:cNvPr id="13" name="内容占位符 2"/>
          <p:cNvSpPr txBox="1"/>
          <p:nvPr/>
        </p:nvSpPr>
        <p:spPr bwMode="auto">
          <a:xfrm>
            <a:off x="2719070" y="3338195"/>
            <a:ext cx="6753225" cy="2817495"/>
          </a:xfrm>
          <a:prstGeom prst="rect">
            <a:avLst/>
          </a:prstGeom>
          <a:solidFill>
            <a:schemeClr val="bg1">
              <a:lumMod val="85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delimiter //</a:t>
            </a:r>
            <a:endParaRPr lang="zh-CN" altLang="zh-CN" sz="1800" dirty="0">
              <a:solidFill>
                <a:srgbClr val="595959"/>
              </a:solidFill>
              <a:latin typeface="微软雅黑" panose="020B0503020204020204" pitchFamily="34" charset="-122"/>
              <a:ea typeface="微软雅黑" panose="020B0503020204020204" pitchFamily="34" charset="-122"/>
            </a:endParaRPr>
          </a:p>
          <a:p>
            <a:pPr marL="0"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create function exam_if(x int)</a:t>
            </a:r>
            <a:endParaRPr lang="zh-CN" altLang="zh-CN" sz="1800" dirty="0">
              <a:solidFill>
                <a:srgbClr val="595959"/>
              </a:solidFill>
              <a:latin typeface="微软雅黑" panose="020B0503020204020204" pitchFamily="34" charset="-122"/>
              <a:ea typeface="微软雅黑" panose="020B0503020204020204" pitchFamily="34" charset="-122"/>
            </a:endParaRPr>
          </a:p>
          <a:p>
            <a:pPr marL="0"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returns int</a:t>
            </a:r>
            <a:endParaRPr lang="zh-CN" altLang="zh-CN" sz="1800" dirty="0">
              <a:solidFill>
                <a:srgbClr val="595959"/>
              </a:solidFill>
              <a:latin typeface="微软雅黑" panose="020B0503020204020204" pitchFamily="34" charset="-122"/>
              <a:ea typeface="微软雅黑" panose="020B0503020204020204" pitchFamily="34" charset="-122"/>
            </a:endParaRPr>
          </a:p>
          <a:p>
            <a:pPr marL="0"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begin if x=10 then set x=1;</a:t>
            </a:r>
            <a:endParaRPr lang="zh-CN" altLang="zh-CN" sz="1800" dirty="0">
              <a:solidFill>
                <a:srgbClr val="595959"/>
              </a:solidFill>
              <a:latin typeface="微软雅黑" panose="020B0503020204020204" pitchFamily="34" charset="-122"/>
              <a:ea typeface="微软雅黑" panose="020B0503020204020204" pitchFamily="34" charset="-122"/>
            </a:endParaRPr>
          </a:p>
          <a:p>
            <a:pPr marL="0"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elseif x=20 then set x=2;</a:t>
            </a:r>
            <a:endParaRPr lang="zh-CN" altLang="zh-CN" sz="1800" dirty="0">
              <a:solidFill>
                <a:srgbClr val="595959"/>
              </a:solidFill>
              <a:latin typeface="微软雅黑" panose="020B0503020204020204" pitchFamily="34" charset="-122"/>
              <a:ea typeface="微软雅黑" panose="020B0503020204020204" pitchFamily="34" charset="-122"/>
            </a:endParaRPr>
          </a:p>
          <a:p>
            <a:pPr marL="0"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else  set x=3;</a:t>
            </a:r>
            <a:endParaRPr lang="zh-CN" altLang="zh-CN" sz="1800" dirty="0">
              <a:solidFill>
                <a:srgbClr val="595959"/>
              </a:solidFill>
              <a:latin typeface="微软雅黑" panose="020B0503020204020204" pitchFamily="34" charset="-122"/>
              <a:ea typeface="微软雅黑" panose="020B0503020204020204" pitchFamily="34" charset="-122"/>
            </a:endParaRPr>
          </a:p>
          <a:p>
            <a:pPr marL="0"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end if;</a:t>
            </a:r>
            <a:endParaRPr lang="zh-CN" altLang="zh-CN" sz="1800" dirty="0">
              <a:solidFill>
                <a:srgbClr val="595959"/>
              </a:solidFill>
              <a:latin typeface="微软雅黑" panose="020B0503020204020204" pitchFamily="34" charset="-122"/>
              <a:ea typeface="微软雅黑" panose="020B0503020204020204" pitchFamily="34" charset="-122"/>
            </a:endParaRPr>
          </a:p>
          <a:p>
            <a:pPr marL="0"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 return x;</a:t>
            </a:r>
            <a:endParaRPr lang="zh-CN" altLang="zh-CN" sz="1800" dirty="0">
              <a:solidFill>
                <a:srgbClr val="595959"/>
              </a:solidFill>
              <a:latin typeface="微软雅黑" panose="020B0503020204020204" pitchFamily="34" charset="-122"/>
              <a:ea typeface="微软雅黑" panose="020B0503020204020204" pitchFamily="34" charset="-122"/>
            </a:endParaRPr>
          </a:p>
          <a:p>
            <a:pPr marL="0"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end //</a:t>
            </a:r>
            <a:endParaRPr lang="zh-CN" altLang="zh-CN" sz="1800" dirty="0">
              <a:solidFill>
                <a:srgbClr val="595959"/>
              </a:solidFill>
              <a:latin typeface="微软雅黑" panose="020B0503020204020204" pitchFamily="34" charset="-122"/>
              <a:ea typeface="微软雅黑" panose="020B0503020204020204" pitchFamily="34" charset="-122"/>
            </a:endParaRPr>
          </a:p>
          <a:p>
            <a:pPr marL="0"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delimiter ;</a:t>
            </a:r>
            <a:endParaRPr lang="zh-CN" altLang="zh-CN" sz="1800" dirty="0">
              <a:solidFill>
                <a:srgbClr val="595959"/>
              </a:solidFill>
              <a:latin typeface="微软雅黑" panose="020B0503020204020204" pitchFamily="34" charset="-122"/>
              <a:ea typeface="微软雅黑" panose="020B0503020204020204" pitchFamily="34" charset="-122"/>
            </a:endParaRPr>
          </a:p>
          <a:p>
            <a:pPr marL="0" algn="l">
              <a:lnSpc>
                <a:spcPct val="100000"/>
              </a:lnSpc>
              <a:spcBef>
                <a:spcPts val="0"/>
              </a:spcBef>
              <a:buClrTx/>
              <a:buSzTx/>
              <a:buFontTx/>
              <a:buNone/>
              <a:defRPr/>
            </a:pPr>
            <a:endParaRPr lang="zh-CN" altLang="zh-CN" sz="1800" noProof="1" dirty="0">
              <a:solidFill>
                <a:srgbClr val="595959"/>
              </a:solidFill>
              <a:latin typeface="微软雅黑" panose="020B0503020204020204" pitchFamily="34" charset="-122"/>
              <a:ea typeface="微软雅黑" panose="020B0503020204020204" pitchFamily="34" charset="-122"/>
              <a:sym typeface="+mn-ea"/>
            </a:endParaRPr>
          </a:p>
        </p:txBody>
      </p:sp>
      <p:grpSp>
        <p:nvGrpSpPr>
          <p:cNvPr id="5" name="组合 4"/>
          <p:cNvGrpSpPr/>
          <p:nvPr/>
        </p:nvGrpSpPr>
        <p:grpSpPr>
          <a:xfrm>
            <a:off x="1799801" y="1398814"/>
            <a:ext cx="778511" cy="684530"/>
            <a:chOff x="2075179" y="1685716"/>
            <a:chExt cx="778511" cy="684530"/>
          </a:xfrm>
        </p:grpSpPr>
        <p:sp>
          <p:nvSpPr>
            <p:cNvPr id="6" name="流程图: 延期 5"/>
            <p:cNvSpPr/>
            <p:nvPr/>
          </p:nvSpPr>
          <p:spPr>
            <a:xfrm rot="16200000">
              <a:off x="2122170" y="1638726"/>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9"/>
            <p:cNvSpPr txBox="1"/>
            <p:nvPr/>
          </p:nvSpPr>
          <p:spPr>
            <a:xfrm>
              <a:off x="2075179" y="2001946"/>
              <a:ext cx="778511" cy="368300"/>
            </a:xfrm>
            <a:prstGeom prst="rect">
              <a:avLst/>
            </a:prstGeom>
            <a:noFill/>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9" name="标题 1"/>
          <p:cNvSpPr/>
          <p:nvPr/>
        </p:nvSpPr>
        <p:spPr>
          <a:xfrm>
            <a:off x="967345" y="633470"/>
            <a:ext cx="4116284" cy="765175"/>
          </a:xfrm>
          <a:prstGeom prst="rect">
            <a:avLst/>
          </a:prstGeom>
          <a:noFill/>
          <a:ln w="9525">
            <a:noFill/>
          </a:ln>
        </p:spPr>
        <p:txBody>
          <a:bodyPr anchor="ctr"/>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7.1  </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MySQL程序设计基础</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11" name="直接连接符 10"/>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 name="内容占位符 2"/>
          <p:cNvSpPr txBox="1"/>
          <p:nvPr/>
        </p:nvSpPr>
        <p:spPr bwMode="auto">
          <a:xfrm>
            <a:off x="2719070" y="6396990"/>
            <a:ext cx="6753225" cy="352425"/>
          </a:xfrm>
          <a:prstGeom prst="rect">
            <a:avLst/>
          </a:prstGeom>
          <a:solidFill>
            <a:schemeClr val="bg1">
              <a:lumMod val="85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select exam_if(77);</a:t>
            </a:r>
            <a:endParaRPr lang="en-US" altLang="zh-CN" sz="1800" noProof="1" dirty="0">
              <a:solidFill>
                <a:srgbClr val="595959"/>
              </a:solidFill>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2"/>
          <a:stretch>
            <a:fillRect/>
          </a:stretch>
        </p:blipFill>
        <p:spPr>
          <a:xfrm>
            <a:off x="6831965" y="5581015"/>
            <a:ext cx="2146300" cy="1168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8914">
                                            <p:txEl>
                                              <p:pRg st="0" end="0"/>
                                            </p:txEl>
                                          </p:spTgt>
                                        </p:tgtEl>
                                        <p:attrNameLst>
                                          <p:attrName>style.visibility</p:attrName>
                                        </p:attrNameLst>
                                      </p:cBhvr>
                                      <p:to>
                                        <p:strVal val="visible"/>
                                      </p:to>
                                    </p:set>
                                    <p:animEffect transition="in" filter="wipe(left)">
                                      <p:cBhvr>
                                        <p:cTn id="10" dur="500"/>
                                        <p:tgtEl>
                                          <p:spTgt spid="3891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26" presetClass="emph" presetSubtype="0" fill="hold" grpId="0" nodeType="withEffect">
                                  <p:stCondLst>
                                    <p:cond delay="0"/>
                                  </p:stCondLst>
                                  <p:childTnLst>
                                    <p:animEffect transition="out" filter="fade">
                                      <p:cBhvr>
                                        <p:cTn id="17" dur="500" tmFilter="0, 0; .2, .5; .8, .5; 1, 0"/>
                                        <p:tgtEl>
                                          <p:spTgt spid="9"/>
                                        </p:tgtEl>
                                      </p:cBhvr>
                                    </p:animEffect>
                                    <p:animScale>
                                      <p:cBhvr>
                                        <p:cTn id="18" dur="250" autoRev="1" fill="hold"/>
                                        <p:tgtEl>
                                          <p:spTgt spid="9"/>
                                        </p:tgtEl>
                                      </p:cBhvr>
                                      <p:by x="105000" y="105000"/>
                                    </p:animScale>
                                  </p:childTnLst>
                                </p:cTn>
                              </p:par>
                              <p:par>
                                <p:cTn id="19" presetID="1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par>
                                <p:cTn id="22" presetID="2" presetClass="entr" presetSubtype="4"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ppt_x"/>
                                          </p:val>
                                        </p:tav>
                                        <p:tav tm="100000">
                                          <p:val>
                                            <p:strVal val="#ppt_x"/>
                                          </p:val>
                                        </p:tav>
                                      </p:tavLst>
                                    </p:anim>
                                    <p:anim calcmode="lin" valueType="num">
                                      <p:cBhvr additive="base">
                                        <p:cTn id="2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build="p"/>
      <p:bldP spid="13" grpId="0" bldLvl="0" animBg="1"/>
      <p:bldP spid="9" grpId="0"/>
      <p:bldP spid="2"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81201" y="1275716"/>
            <a:ext cx="8469313" cy="5059363"/>
          </a:xfrm>
        </p:spPr>
        <p:txBody>
          <a:bodyPr vert="horz" wrap="square" lIns="91440" tIns="45720" rIns="91440" bIns="45720" numCol="1" rtlCol="0" anchor="t" anchorCtr="0" compatLnSpc="1">
            <a:normAutofit/>
          </a:bodyPr>
          <a:lstStyle/>
          <a:p>
            <a:pPr marL="0" indent="457200">
              <a:spcBef>
                <a:spcPts val="0"/>
              </a:spcBef>
              <a:buNone/>
              <a:defRPr/>
            </a:pPr>
            <a:r>
              <a:rPr lang="zh-CN" altLang="en-US" dirty="0">
                <a:solidFill>
                  <a:schemeClr val="accent2"/>
                </a:solidFill>
              </a:rPr>
              <a:t>2.CASE语句</a:t>
            </a:r>
            <a:endParaRPr lang="zh-CN" altLang="en-US" dirty="0">
              <a:solidFill>
                <a:schemeClr val="accent2"/>
              </a:solidFill>
            </a:endParaRPr>
          </a:p>
          <a:p>
            <a:pPr marL="0" indent="457200">
              <a:spcBef>
                <a:spcPts val="0"/>
              </a:spcBef>
              <a:buNone/>
              <a:defRPr/>
            </a:pPr>
            <a:r>
              <a:rPr lang="zh-CN" altLang="en-US" dirty="0">
                <a:solidFill>
                  <a:schemeClr val="tx1">
                    <a:lumMod val="65000"/>
                    <a:lumOff val="35000"/>
                  </a:schemeClr>
                </a:solidFill>
              </a:rPr>
              <a:t>CASE也是一个条件判断语句，多用于多分支判断的程序结构，它的常用语法格式如下：</a:t>
            </a:r>
            <a:endParaRPr lang="zh-CN" altLang="en-US" dirty="0">
              <a:solidFill>
                <a:schemeClr val="tx1">
                  <a:lumMod val="65000"/>
                  <a:lumOff val="35000"/>
                </a:schemeClr>
              </a:solidFill>
            </a:endParaRPr>
          </a:p>
          <a:p>
            <a:pPr marL="0" indent="457200">
              <a:spcBef>
                <a:spcPts val="0"/>
              </a:spcBef>
              <a:buNone/>
              <a:defRPr/>
            </a:pPr>
            <a:r>
              <a:rPr lang="zh-CN" altLang="en-US" dirty="0">
                <a:solidFill>
                  <a:schemeClr val="tx1">
                    <a:lumMod val="65000"/>
                    <a:lumOff val="35000"/>
                  </a:schemeClr>
                </a:solidFill>
              </a:rPr>
              <a:t>CASE case_expr </a:t>
            </a:r>
            <a:endParaRPr lang="zh-CN" altLang="en-US" dirty="0">
              <a:solidFill>
                <a:schemeClr val="tx1">
                  <a:lumMod val="65000"/>
                  <a:lumOff val="35000"/>
                </a:schemeClr>
              </a:solidFill>
            </a:endParaRPr>
          </a:p>
          <a:p>
            <a:pPr marL="0" indent="457200">
              <a:spcBef>
                <a:spcPts val="0"/>
              </a:spcBef>
              <a:buNone/>
              <a:defRPr/>
            </a:pPr>
            <a:r>
              <a:rPr lang="zh-CN" altLang="en-US" dirty="0">
                <a:solidFill>
                  <a:schemeClr val="tx1">
                    <a:lumMod val="65000"/>
                    <a:lumOff val="35000"/>
                  </a:schemeClr>
                </a:solidFill>
              </a:rPr>
              <a:t>WHEN when_value THEN statement_list </a:t>
            </a:r>
            <a:endParaRPr lang="zh-CN" altLang="en-US" dirty="0">
              <a:solidFill>
                <a:schemeClr val="tx1">
                  <a:lumMod val="65000"/>
                  <a:lumOff val="35000"/>
                </a:schemeClr>
              </a:solidFill>
            </a:endParaRPr>
          </a:p>
          <a:p>
            <a:pPr marL="0" indent="457200">
              <a:spcBef>
                <a:spcPts val="0"/>
              </a:spcBef>
              <a:buNone/>
              <a:defRPr/>
            </a:pPr>
            <a:r>
              <a:rPr lang="zh-CN" altLang="en-US" dirty="0">
                <a:solidFill>
                  <a:schemeClr val="tx1">
                    <a:lumMod val="65000"/>
                    <a:lumOff val="35000"/>
                  </a:schemeClr>
                </a:solidFill>
              </a:rPr>
              <a:t>[WHEN when_value THEN statement_list]…… </a:t>
            </a:r>
            <a:endParaRPr lang="zh-CN" altLang="en-US" dirty="0">
              <a:solidFill>
                <a:schemeClr val="tx1">
                  <a:lumMod val="65000"/>
                  <a:lumOff val="35000"/>
                </a:schemeClr>
              </a:solidFill>
            </a:endParaRPr>
          </a:p>
          <a:p>
            <a:pPr marL="0" indent="457200">
              <a:spcBef>
                <a:spcPts val="0"/>
              </a:spcBef>
              <a:buNone/>
              <a:defRPr/>
            </a:pPr>
            <a:r>
              <a:rPr lang="zh-CN" altLang="en-US" dirty="0">
                <a:solidFill>
                  <a:schemeClr val="tx1">
                    <a:lumMod val="65000"/>
                    <a:lumOff val="35000"/>
                  </a:schemeClr>
                </a:solidFill>
              </a:rPr>
              <a:t>[ELSE statement_list] </a:t>
            </a:r>
            <a:endParaRPr lang="zh-CN" altLang="en-US" dirty="0">
              <a:solidFill>
                <a:schemeClr val="tx1">
                  <a:lumMod val="65000"/>
                  <a:lumOff val="35000"/>
                </a:schemeClr>
              </a:solidFill>
            </a:endParaRPr>
          </a:p>
          <a:p>
            <a:pPr marL="0" indent="457200">
              <a:spcBef>
                <a:spcPts val="0"/>
              </a:spcBef>
              <a:buNone/>
              <a:defRPr/>
            </a:pPr>
            <a:r>
              <a:rPr lang="zh-CN" altLang="en-US" dirty="0">
                <a:solidFill>
                  <a:schemeClr val="tx1">
                    <a:lumMod val="65000"/>
                    <a:lumOff val="35000"/>
                  </a:schemeClr>
                </a:solidFill>
              </a:rPr>
              <a:t>END CASE</a:t>
            </a:r>
            <a:endParaRPr lang="zh-CN" altLang="en-US" dirty="0">
              <a:solidFill>
                <a:schemeClr val="tx1">
                  <a:lumMod val="65000"/>
                  <a:lumOff val="35000"/>
                </a:schemeClr>
              </a:solidFill>
            </a:endParaRPr>
          </a:p>
        </p:txBody>
      </p:sp>
      <p:sp>
        <p:nvSpPr>
          <p:cNvPr id="4" name="标题 1"/>
          <p:cNvSpPr/>
          <p:nvPr/>
        </p:nvSpPr>
        <p:spPr>
          <a:xfrm>
            <a:off x="967345" y="633470"/>
            <a:ext cx="4116284"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7.1  </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MySQL程序设计基础</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6" name="直接连接符 5"/>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par>
                                <p:cTn id="12" presetID="22" presetClass="entr" presetSubtype="1"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wipe(up)">
                                      <p:cBhvr>
                                        <p:cTn id="14" dur="500"/>
                                        <p:tgtEl>
                                          <p:spTgt spid="3">
                                            <p:txEl>
                                              <p:pRg st="2" end="2"/>
                                            </p:txEl>
                                          </p:spTgt>
                                        </p:tgtEl>
                                      </p:cBhvr>
                                    </p:animEffect>
                                  </p:childTnLst>
                                </p:cTn>
                              </p:par>
                              <p:par>
                                <p:cTn id="15" presetID="22" presetClass="entr" presetSubtype="1"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par>
                                <p:cTn id="18" presetID="22" presetClass="entr" presetSubtype="1"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up)">
                                      <p:cBhvr>
                                        <p:cTn id="20" dur="500"/>
                                        <p:tgtEl>
                                          <p:spTgt spid="3">
                                            <p:txEl>
                                              <p:pRg st="4" end="4"/>
                                            </p:txEl>
                                          </p:spTgt>
                                        </p:tgtEl>
                                      </p:cBhvr>
                                    </p:animEffect>
                                  </p:childTnLst>
                                </p:cTn>
                              </p:par>
                              <p:par>
                                <p:cTn id="21" presetID="22" presetClass="entr" presetSubtype="1"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up)">
                                      <p:cBhvr>
                                        <p:cTn id="23" dur="500"/>
                                        <p:tgtEl>
                                          <p:spTgt spid="3">
                                            <p:txEl>
                                              <p:pRg st="5" end="5"/>
                                            </p:txEl>
                                          </p:spTgt>
                                        </p:tgtEl>
                                      </p:cBhvr>
                                    </p:animEffect>
                                  </p:childTnLst>
                                </p:cTn>
                              </p:par>
                              <p:par>
                                <p:cTn id="24" presetID="22" presetClass="entr" presetSubtype="1"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wipe(up)">
                                      <p:cBhvr>
                                        <p:cTn id="26" dur="500"/>
                                        <p:tgtEl>
                                          <p:spTgt spid="3">
                                            <p:txEl>
                                              <p:pRg st="6" end="6"/>
                                            </p:txEl>
                                          </p:spTgt>
                                        </p:tgtEl>
                                      </p:cBhvr>
                                    </p:animEffect>
                                  </p:childTnLst>
                                </p:cTn>
                              </p:par>
                              <p:par>
                                <p:cTn id="27" presetID="26" presetClass="emph" presetSubtype="0" fill="hold" grpId="0" nodeType="withEffect">
                                  <p:stCondLst>
                                    <p:cond delay="0"/>
                                  </p:stCondLst>
                                  <p:childTnLst>
                                    <p:animEffect transition="out" filter="fade">
                                      <p:cBhvr>
                                        <p:cTn id="28" dur="500" tmFilter="0, 0; .2, .5; .8, .5; 1, 0"/>
                                        <p:tgtEl>
                                          <p:spTgt spid="4"/>
                                        </p:tgtEl>
                                      </p:cBhvr>
                                    </p:animEffect>
                                    <p:animScale>
                                      <p:cBhvr>
                                        <p:cTn id="29"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文本占位符 36866"/>
          <p:cNvSpPr>
            <a:spLocks noGrp="1"/>
          </p:cNvSpPr>
          <p:nvPr>
            <p:ph idx="1"/>
          </p:nvPr>
        </p:nvSpPr>
        <p:spPr>
          <a:xfrm>
            <a:off x="2663190" y="1398905"/>
            <a:ext cx="7482840" cy="1939290"/>
          </a:xfrm>
        </p:spPr>
        <p:txBody>
          <a:bodyPr anchor="t">
            <a:noAutofit/>
          </a:bodyPr>
          <a:lstStyle/>
          <a:p>
            <a:pPr marL="0" algn="l">
              <a:buClrTx/>
              <a:buSzTx/>
              <a:buNone/>
              <a:defRPr/>
            </a:pPr>
            <a:r>
              <a:rPr lang="en-US" altLang="zh-CN" sz="2000" dirty="0">
                <a:solidFill>
                  <a:srgbClr val="595959"/>
                </a:solidFill>
                <a:cs typeface="微软雅黑" panose="020B0503020204020204" pitchFamily="34" charset="-122"/>
                <a:sym typeface="+mn-ea"/>
              </a:rPr>
              <a:t>    </a:t>
            </a:r>
            <a:r>
              <a:rPr lang="zh-CN" altLang="zh-CN" sz="2000" dirty="0">
                <a:solidFill>
                  <a:srgbClr val="595959"/>
                </a:solidFill>
                <a:sym typeface="+mn-ea"/>
              </a:rPr>
              <a:t>创建函数</a:t>
            </a:r>
            <a:r>
              <a:rPr lang="en-US" altLang="zh-CN" sz="2000" dirty="0">
                <a:solidFill>
                  <a:srgbClr val="595959"/>
                </a:solidFill>
                <a:sym typeface="+mn-ea"/>
              </a:rPr>
              <a:t>exam_case</a:t>
            </a:r>
            <a:r>
              <a:rPr lang="zh-CN" altLang="zh-CN" sz="2000" dirty="0">
                <a:solidFill>
                  <a:srgbClr val="595959"/>
                </a:solidFill>
                <a:sym typeface="+mn-ea"/>
              </a:rPr>
              <a:t>，通过</a:t>
            </a:r>
            <a:r>
              <a:rPr lang="en-US" altLang="zh-CN" sz="2000" dirty="0">
                <a:solidFill>
                  <a:srgbClr val="595959"/>
                </a:solidFill>
                <a:sym typeface="+mn-ea"/>
              </a:rPr>
              <a:t>case</a:t>
            </a:r>
            <a:r>
              <a:rPr lang="zh-CN" altLang="zh-CN" sz="2000" dirty="0">
                <a:solidFill>
                  <a:srgbClr val="595959"/>
                </a:solidFill>
                <a:sym typeface="+mn-ea"/>
              </a:rPr>
              <a:t>语句首先判断传入参数的值是否为</a:t>
            </a:r>
            <a:r>
              <a:rPr lang="en-US" altLang="zh-CN" sz="2000" dirty="0">
                <a:solidFill>
                  <a:srgbClr val="595959"/>
                </a:solidFill>
                <a:sym typeface="+mn-ea"/>
              </a:rPr>
              <a:t>10</a:t>
            </a:r>
            <a:r>
              <a:rPr lang="zh-CN" altLang="zh-CN" sz="2000" dirty="0">
                <a:solidFill>
                  <a:srgbClr val="595959"/>
                </a:solidFill>
                <a:sym typeface="+mn-ea"/>
              </a:rPr>
              <a:t>，如果条件成立则输出</a:t>
            </a:r>
            <a:r>
              <a:rPr lang="en-US" altLang="zh-CN" sz="2000" dirty="0">
                <a:solidFill>
                  <a:srgbClr val="595959"/>
                </a:solidFill>
                <a:sym typeface="+mn-ea"/>
              </a:rPr>
              <a:t>1</a:t>
            </a:r>
            <a:r>
              <a:rPr lang="zh-CN" altLang="zh-CN" sz="2000" dirty="0">
                <a:solidFill>
                  <a:srgbClr val="595959"/>
                </a:solidFill>
                <a:sym typeface="+mn-ea"/>
              </a:rPr>
              <a:t>，如果条件不成立则再判断该传入参数的值是否为</a:t>
            </a:r>
            <a:r>
              <a:rPr lang="en-US" altLang="zh-CN" sz="2000" dirty="0">
                <a:solidFill>
                  <a:srgbClr val="595959"/>
                </a:solidFill>
                <a:sym typeface="+mn-ea"/>
              </a:rPr>
              <a:t>20</a:t>
            </a:r>
            <a:r>
              <a:rPr lang="zh-CN" altLang="zh-CN" sz="2000" dirty="0">
                <a:solidFill>
                  <a:srgbClr val="595959"/>
                </a:solidFill>
                <a:sym typeface="+mn-ea"/>
              </a:rPr>
              <a:t>，如果成立则输出</a:t>
            </a:r>
            <a:r>
              <a:rPr lang="en-US" altLang="zh-CN" sz="2000" dirty="0">
                <a:solidFill>
                  <a:srgbClr val="595959"/>
                </a:solidFill>
                <a:sym typeface="+mn-ea"/>
              </a:rPr>
              <a:t>2</a:t>
            </a:r>
            <a:r>
              <a:rPr lang="zh-CN" altLang="zh-CN" sz="2000" dirty="0">
                <a:solidFill>
                  <a:srgbClr val="595959"/>
                </a:solidFill>
                <a:sym typeface="+mn-ea"/>
              </a:rPr>
              <a:t>，当以上条件都不满足时输出</a:t>
            </a:r>
            <a:r>
              <a:rPr lang="en-US" altLang="zh-CN" sz="2000" dirty="0">
                <a:solidFill>
                  <a:srgbClr val="595959"/>
                </a:solidFill>
                <a:sym typeface="+mn-ea"/>
              </a:rPr>
              <a:t>3</a:t>
            </a:r>
            <a:r>
              <a:rPr lang="zh-CN" altLang="zh-CN" sz="2000" dirty="0">
                <a:solidFill>
                  <a:srgbClr val="595959"/>
                </a:solidFill>
                <a:sym typeface="+mn-ea"/>
              </a:rPr>
              <a:t>。</a:t>
            </a:r>
            <a:endParaRPr lang="zh-CN" altLang="en-US" sz="2000" noProof="1">
              <a:solidFill>
                <a:srgbClr val="595959"/>
              </a:solidFill>
              <a:cs typeface="微软雅黑" panose="020B0503020204020204" pitchFamily="34" charset="-122"/>
            </a:endParaRPr>
          </a:p>
        </p:txBody>
      </p:sp>
      <p:sp>
        <p:nvSpPr>
          <p:cNvPr id="13" name="内容占位符 2"/>
          <p:cNvSpPr txBox="1"/>
          <p:nvPr/>
        </p:nvSpPr>
        <p:spPr bwMode="auto">
          <a:xfrm>
            <a:off x="2719070" y="3338195"/>
            <a:ext cx="6753225" cy="3058795"/>
          </a:xfrm>
          <a:prstGeom prst="rect">
            <a:avLst/>
          </a:prstGeom>
          <a:solidFill>
            <a:schemeClr val="bg1">
              <a:lumMod val="85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delimiter //</a:t>
            </a:r>
            <a:endParaRPr lang="zh-CN" altLang="zh-CN" sz="1800" dirty="0">
              <a:solidFill>
                <a:srgbClr val="595959"/>
              </a:solidFill>
              <a:latin typeface="微软雅黑" panose="020B0503020204020204" pitchFamily="34" charset="-122"/>
              <a:ea typeface="微软雅黑" panose="020B0503020204020204" pitchFamily="34" charset="-122"/>
            </a:endParaRPr>
          </a:p>
          <a:p>
            <a:pPr marL="0"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create function exam_case( x int)</a:t>
            </a:r>
            <a:endParaRPr lang="zh-CN" altLang="zh-CN" sz="1800" dirty="0">
              <a:solidFill>
                <a:srgbClr val="595959"/>
              </a:solidFill>
              <a:latin typeface="微软雅黑" panose="020B0503020204020204" pitchFamily="34" charset="-122"/>
              <a:ea typeface="微软雅黑" panose="020B0503020204020204" pitchFamily="34" charset="-122"/>
            </a:endParaRPr>
          </a:p>
          <a:p>
            <a:pPr marL="0"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returns  int</a:t>
            </a:r>
            <a:endParaRPr lang="zh-CN" altLang="zh-CN" sz="1800" dirty="0">
              <a:solidFill>
                <a:srgbClr val="595959"/>
              </a:solidFill>
              <a:latin typeface="微软雅黑" panose="020B0503020204020204" pitchFamily="34" charset="-122"/>
              <a:ea typeface="微软雅黑" panose="020B0503020204020204" pitchFamily="34" charset="-122"/>
            </a:endParaRPr>
          </a:p>
          <a:p>
            <a:pPr marL="0"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begin</a:t>
            </a:r>
            <a:endParaRPr lang="zh-CN" altLang="zh-CN" sz="1800" dirty="0">
              <a:solidFill>
                <a:srgbClr val="595959"/>
              </a:solidFill>
              <a:latin typeface="微软雅黑" panose="020B0503020204020204" pitchFamily="34" charset="-122"/>
              <a:ea typeface="微软雅黑" panose="020B0503020204020204" pitchFamily="34" charset="-122"/>
            </a:endParaRPr>
          </a:p>
          <a:p>
            <a:pPr marL="0"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case  x</a:t>
            </a:r>
            <a:endParaRPr lang="zh-CN" altLang="zh-CN" sz="1800" dirty="0">
              <a:solidFill>
                <a:srgbClr val="595959"/>
              </a:solidFill>
              <a:latin typeface="微软雅黑" panose="020B0503020204020204" pitchFamily="34" charset="-122"/>
              <a:ea typeface="微软雅黑" panose="020B0503020204020204" pitchFamily="34" charset="-122"/>
            </a:endParaRPr>
          </a:p>
          <a:p>
            <a:pPr marL="0"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when 10  then set  x=1;</a:t>
            </a:r>
            <a:endParaRPr lang="zh-CN" altLang="zh-CN" sz="1800" dirty="0">
              <a:solidFill>
                <a:srgbClr val="595959"/>
              </a:solidFill>
              <a:latin typeface="微软雅黑" panose="020B0503020204020204" pitchFamily="34" charset="-122"/>
              <a:ea typeface="微软雅黑" panose="020B0503020204020204" pitchFamily="34" charset="-122"/>
            </a:endParaRPr>
          </a:p>
          <a:p>
            <a:pPr marL="0"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when 20  then set  x=2;</a:t>
            </a:r>
            <a:endParaRPr lang="zh-CN" altLang="zh-CN" sz="1800" dirty="0">
              <a:solidFill>
                <a:srgbClr val="595959"/>
              </a:solidFill>
              <a:latin typeface="微软雅黑" panose="020B0503020204020204" pitchFamily="34" charset="-122"/>
              <a:ea typeface="微软雅黑" panose="020B0503020204020204" pitchFamily="34" charset="-122"/>
            </a:endParaRPr>
          </a:p>
          <a:p>
            <a:pPr marL="0"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else  set  x=3;</a:t>
            </a:r>
            <a:endParaRPr lang="zh-CN" altLang="zh-CN" sz="1800" dirty="0">
              <a:solidFill>
                <a:srgbClr val="595959"/>
              </a:solidFill>
              <a:latin typeface="微软雅黑" panose="020B0503020204020204" pitchFamily="34" charset="-122"/>
              <a:ea typeface="微软雅黑" panose="020B0503020204020204" pitchFamily="34" charset="-122"/>
            </a:endParaRPr>
          </a:p>
          <a:p>
            <a:pPr marL="0"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end case;</a:t>
            </a:r>
            <a:endParaRPr lang="zh-CN" altLang="zh-CN" sz="1800" dirty="0">
              <a:solidFill>
                <a:srgbClr val="595959"/>
              </a:solidFill>
              <a:latin typeface="微软雅黑" panose="020B0503020204020204" pitchFamily="34" charset="-122"/>
              <a:ea typeface="微软雅黑" panose="020B0503020204020204" pitchFamily="34" charset="-122"/>
            </a:endParaRPr>
          </a:p>
          <a:p>
            <a:pPr marL="0"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 return x;</a:t>
            </a:r>
            <a:endParaRPr lang="zh-CN" altLang="zh-CN" sz="1800" dirty="0">
              <a:solidFill>
                <a:srgbClr val="595959"/>
              </a:solidFill>
              <a:latin typeface="微软雅黑" panose="020B0503020204020204" pitchFamily="34" charset="-122"/>
              <a:ea typeface="微软雅黑" panose="020B0503020204020204" pitchFamily="34" charset="-122"/>
            </a:endParaRPr>
          </a:p>
          <a:p>
            <a:pPr marL="0"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end //</a:t>
            </a:r>
            <a:endParaRPr lang="zh-CN" altLang="zh-CN" sz="1800" dirty="0">
              <a:solidFill>
                <a:srgbClr val="595959"/>
              </a:solidFill>
              <a:latin typeface="微软雅黑" panose="020B0503020204020204" pitchFamily="34" charset="-122"/>
              <a:ea typeface="微软雅黑" panose="020B0503020204020204" pitchFamily="34" charset="-122"/>
            </a:endParaRPr>
          </a:p>
          <a:p>
            <a:pPr marL="0"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delimiter ;</a:t>
            </a:r>
            <a:endParaRPr lang="zh-CN" altLang="zh-CN" sz="1800" dirty="0">
              <a:solidFill>
                <a:srgbClr val="595959"/>
              </a:solidFill>
              <a:latin typeface="微软雅黑" panose="020B0503020204020204" pitchFamily="34" charset="-122"/>
              <a:ea typeface="微软雅黑" panose="020B0503020204020204" pitchFamily="34" charset="-122"/>
            </a:endParaRPr>
          </a:p>
          <a:p>
            <a:pPr marL="0" algn="l">
              <a:lnSpc>
                <a:spcPct val="100000"/>
              </a:lnSpc>
              <a:spcBef>
                <a:spcPts val="0"/>
              </a:spcBef>
              <a:buClrTx/>
              <a:buSzTx/>
              <a:buFontTx/>
              <a:buNone/>
              <a:defRPr/>
            </a:pPr>
            <a:endParaRPr lang="zh-CN" altLang="zh-CN" sz="1800" noProof="1" dirty="0">
              <a:solidFill>
                <a:srgbClr val="595959"/>
              </a:solidFill>
              <a:latin typeface="微软雅黑" panose="020B0503020204020204" pitchFamily="34" charset="-122"/>
              <a:ea typeface="微软雅黑" panose="020B0503020204020204" pitchFamily="34" charset="-122"/>
              <a:sym typeface="+mn-ea"/>
            </a:endParaRPr>
          </a:p>
        </p:txBody>
      </p:sp>
      <p:grpSp>
        <p:nvGrpSpPr>
          <p:cNvPr id="5" name="组合 4"/>
          <p:cNvGrpSpPr/>
          <p:nvPr/>
        </p:nvGrpSpPr>
        <p:grpSpPr>
          <a:xfrm>
            <a:off x="1799801" y="1398814"/>
            <a:ext cx="778511" cy="684530"/>
            <a:chOff x="2075179" y="1685716"/>
            <a:chExt cx="778511" cy="684530"/>
          </a:xfrm>
        </p:grpSpPr>
        <p:sp>
          <p:nvSpPr>
            <p:cNvPr id="6" name="流程图: 延期 5"/>
            <p:cNvSpPr/>
            <p:nvPr/>
          </p:nvSpPr>
          <p:spPr>
            <a:xfrm rot="16200000">
              <a:off x="2122170" y="1638726"/>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9"/>
            <p:cNvSpPr txBox="1"/>
            <p:nvPr/>
          </p:nvSpPr>
          <p:spPr>
            <a:xfrm>
              <a:off x="2075179" y="2001946"/>
              <a:ext cx="778511" cy="368300"/>
            </a:xfrm>
            <a:prstGeom prst="rect">
              <a:avLst/>
            </a:prstGeom>
            <a:noFill/>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9" name="标题 1"/>
          <p:cNvSpPr/>
          <p:nvPr/>
        </p:nvSpPr>
        <p:spPr>
          <a:xfrm>
            <a:off x="967345" y="633470"/>
            <a:ext cx="4116284" cy="765175"/>
          </a:xfrm>
          <a:prstGeom prst="rect">
            <a:avLst/>
          </a:prstGeom>
          <a:noFill/>
          <a:ln w="9525">
            <a:noFill/>
          </a:ln>
        </p:spPr>
        <p:txBody>
          <a:bodyPr anchor="ctr"/>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7.1  </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MySQL程序设计基础</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11" name="直接连接符 10"/>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 name="内容占位符 2"/>
          <p:cNvSpPr txBox="1"/>
          <p:nvPr/>
        </p:nvSpPr>
        <p:spPr bwMode="auto">
          <a:xfrm>
            <a:off x="2719070" y="6396990"/>
            <a:ext cx="6753225" cy="352425"/>
          </a:xfrm>
          <a:prstGeom prst="rect">
            <a:avLst/>
          </a:prstGeom>
          <a:solidFill>
            <a:schemeClr val="bg1">
              <a:lumMod val="85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select exam_</a:t>
            </a:r>
            <a:r>
              <a:rPr lang="en-US" altLang="zh-CN" sz="1800" dirty="0">
                <a:solidFill>
                  <a:srgbClr val="595959"/>
                </a:solidFill>
                <a:latin typeface="微软雅黑" panose="020B0503020204020204" pitchFamily="34" charset="-122"/>
                <a:ea typeface="微软雅黑" panose="020B0503020204020204" pitchFamily="34" charset="-122"/>
                <a:sym typeface="+mn-ea"/>
              </a:rPr>
              <a:t>case</a:t>
            </a:r>
            <a:r>
              <a:rPr lang="en-US" altLang="zh-CN" sz="1800" dirty="0">
                <a:solidFill>
                  <a:srgbClr val="595959"/>
                </a:solidFill>
                <a:latin typeface="微软雅黑" panose="020B0503020204020204" pitchFamily="34" charset="-122"/>
                <a:ea typeface="微软雅黑" panose="020B0503020204020204" pitchFamily="34" charset="-122"/>
                <a:sym typeface="+mn-ea"/>
              </a:rPr>
              <a:t>(77);</a:t>
            </a:r>
            <a:endParaRPr lang="en-US" altLang="zh-CN" sz="1800" noProof="1" dirty="0">
              <a:solidFill>
                <a:srgbClr val="595959"/>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8914">
                                            <p:txEl>
                                              <p:pRg st="0" end="0"/>
                                            </p:txEl>
                                          </p:spTgt>
                                        </p:tgtEl>
                                        <p:attrNameLst>
                                          <p:attrName>style.visibility</p:attrName>
                                        </p:attrNameLst>
                                      </p:cBhvr>
                                      <p:to>
                                        <p:strVal val="visible"/>
                                      </p:to>
                                    </p:set>
                                    <p:animEffect transition="in" filter="wipe(left)">
                                      <p:cBhvr>
                                        <p:cTn id="10" dur="500"/>
                                        <p:tgtEl>
                                          <p:spTgt spid="3891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26" presetClass="emph" presetSubtype="0" fill="hold" grpId="0" nodeType="withEffect">
                                  <p:stCondLst>
                                    <p:cond delay="0"/>
                                  </p:stCondLst>
                                  <p:childTnLst>
                                    <p:animEffect transition="out" filter="fade">
                                      <p:cBhvr>
                                        <p:cTn id="17" dur="500" tmFilter="0, 0; .2, .5; .8, .5; 1, 0"/>
                                        <p:tgtEl>
                                          <p:spTgt spid="9"/>
                                        </p:tgtEl>
                                      </p:cBhvr>
                                    </p:animEffect>
                                    <p:animScale>
                                      <p:cBhvr>
                                        <p:cTn id="18" dur="250" autoRev="1" fill="hold"/>
                                        <p:tgtEl>
                                          <p:spTgt spid="9"/>
                                        </p:tgtEl>
                                      </p:cBhvr>
                                      <p:by x="105000" y="105000"/>
                                    </p:animScale>
                                  </p:childTnLst>
                                </p:cTn>
                              </p:par>
                              <p:par>
                                <p:cTn id="19" presetID="1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build="p"/>
      <p:bldP spid="13" grpId="0" bldLvl="0" animBg="1"/>
      <p:bldP spid="9" grpId="0"/>
      <p:bldP spid="2"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01521" y="1296127"/>
            <a:ext cx="8469313" cy="5059363"/>
          </a:xfrm>
        </p:spPr>
        <p:txBody>
          <a:bodyPr vert="horz" wrap="square" lIns="91440" tIns="45720" rIns="91440" bIns="45720" numCol="1" rtlCol="0" anchor="t" anchorCtr="0" compatLnSpc="1">
            <a:normAutofit/>
          </a:bodyPr>
          <a:lstStyle/>
          <a:p>
            <a:pPr marL="0" indent="457200">
              <a:spcBef>
                <a:spcPts val="0"/>
              </a:spcBef>
              <a:buNone/>
              <a:defRPr/>
            </a:pPr>
            <a:r>
              <a:rPr lang="en-US" altLang="zh-CN" dirty="0">
                <a:solidFill>
                  <a:schemeClr val="accent2"/>
                </a:solidFill>
              </a:rPr>
              <a:t>3</a:t>
            </a:r>
            <a:r>
              <a:rPr lang="zh-CN" altLang="en-US" dirty="0">
                <a:solidFill>
                  <a:schemeClr val="accent2"/>
                </a:solidFill>
              </a:rPr>
              <a:t>.WHILE语句</a:t>
            </a:r>
            <a:endParaRPr lang="zh-CN" altLang="en-US" dirty="0">
              <a:solidFill>
                <a:schemeClr val="accent2"/>
              </a:solidFill>
            </a:endParaRPr>
          </a:p>
          <a:p>
            <a:pPr marL="0" indent="457200">
              <a:spcBef>
                <a:spcPts val="0"/>
              </a:spcBef>
              <a:buNone/>
              <a:defRPr/>
            </a:pPr>
            <a:r>
              <a:rPr lang="zh-CN" altLang="en-US" dirty="0">
                <a:solidFill>
                  <a:schemeClr val="tx1">
                    <a:lumMod val="65000"/>
                    <a:lumOff val="35000"/>
                  </a:schemeClr>
                </a:solidFill>
              </a:rPr>
              <a:t>WHILE语句也用于循环执行一个语句块，但是与REPEAT语句不同，WHILE语句执行时首先判断条件表达式是否为真，如果为真则继续执行循环体内语句，否则直接退出循环体。WHILE语句的格式如下：</a:t>
            </a:r>
            <a:endParaRPr lang="zh-CN" altLang="en-US" dirty="0">
              <a:solidFill>
                <a:schemeClr val="tx1">
                  <a:lumMod val="65000"/>
                  <a:lumOff val="35000"/>
                </a:schemeClr>
              </a:solidFill>
            </a:endParaRPr>
          </a:p>
          <a:p>
            <a:pPr marL="0" indent="457200">
              <a:spcBef>
                <a:spcPts val="0"/>
              </a:spcBef>
              <a:buNone/>
              <a:defRPr/>
            </a:pPr>
            <a:r>
              <a:rPr lang="zh-CN" altLang="en-US" dirty="0">
                <a:solidFill>
                  <a:schemeClr val="tx1">
                    <a:lumMod val="65000"/>
                    <a:lumOff val="35000"/>
                  </a:schemeClr>
                </a:solidFill>
              </a:rPr>
              <a:t>[while_lable:] WHILE expr_condition DO </a:t>
            </a:r>
            <a:endParaRPr lang="zh-CN" altLang="en-US" dirty="0">
              <a:solidFill>
                <a:schemeClr val="tx1">
                  <a:lumMod val="65000"/>
                  <a:lumOff val="35000"/>
                </a:schemeClr>
              </a:solidFill>
            </a:endParaRPr>
          </a:p>
          <a:p>
            <a:pPr marL="0" indent="457200">
              <a:spcBef>
                <a:spcPts val="0"/>
              </a:spcBef>
              <a:buNone/>
              <a:defRPr/>
            </a:pPr>
            <a:r>
              <a:rPr lang="zh-CN" altLang="en-US" dirty="0">
                <a:solidFill>
                  <a:schemeClr val="tx1">
                    <a:lumMod val="65000"/>
                    <a:lumOff val="35000"/>
                  </a:schemeClr>
                </a:solidFill>
              </a:rPr>
              <a:t>Statement_list </a:t>
            </a:r>
            <a:endParaRPr lang="zh-CN" altLang="en-US" dirty="0">
              <a:solidFill>
                <a:schemeClr val="tx1">
                  <a:lumMod val="65000"/>
                  <a:lumOff val="35000"/>
                </a:schemeClr>
              </a:solidFill>
            </a:endParaRPr>
          </a:p>
          <a:p>
            <a:pPr marL="0" indent="457200">
              <a:spcBef>
                <a:spcPts val="0"/>
              </a:spcBef>
              <a:buNone/>
              <a:defRPr/>
            </a:pPr>
            <a:r>
              <a:rPr lang="zh-CN" altLang="en-US" dirty="0">
                <a:solidFill>
                  <a:schemeClr val="tx1">
                    <a:lumMod val="65000"/>
                    <a:lumOff val="35000"/>
                  </a:schemeClr>
                </a:solidFill>
              </a:rPr>
              <a:t>END WHILE [while_lable]</a:t>
            </a:r>
            <a:endParaRPr lang="zh-CN" altLang="en-US" dirty="0">
              <a:solidFill>
                <a:schemeClr val="tx1">
                  <a:lumMod val="65000"/>
                  <a:lumOff val="35000"/>
                </a:schemeClr>
              </a:solidFill>
            </a:endParaRPr>
          </a:p>
        </p:txBody>
      </p:sp>
      <p:sp>
        <p:nvSpPr>
          <p:cNvPr id="4" name="标题 1"/>
          <p:cNvSpPr/>
          <p:nvPr/>
        </p:nvSpPr>
        <p:spPr>
          <a:xfrm>
            <a:off x="967345" y="633470"/>
            <a:ext cx="4116284"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7.1  </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MySQL程序设计基础</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6" name="直接连接符 5"/>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par>
                                <p:cTn id="12" presetID="22" presetClass="entr" presetSubtype="1"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wipe(up)">
                                      <p:cBhvr>
                                        <p:cTn id="14" dur="500"/>
                                        <p:tgtEl>
                                          <p:spTgt spid="3">
                                            <p:txEl>
                                              <p:pRg st="2" end="2"/>
                                            </p:txEl>
                                          </p:spTgt>
                                        </p:tgtEl>
                                      </p:cBhvr>
                                    </p:animEffect>
                                  </p:childTnLst>
                                </p:cTn>
                              </p:par>
                              <p:par>
                                <p:cTn id="15" presetID="22" presetClass="entr" presetSubtype="1"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par>
                                <p:cTn id="18" presetID="22" presetClass="entr" presetSubtype="1"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up)">
                                      <p:cBhvr>
                                        <p:cTn id="20" dur="500"/>
                                        <p:tgtEl>
                                          <p:spTgt spid="3">
                                            <p:txEl>
                                              <p:pRg st="4" end="4"/>
                                            </p:txEl>
                                          </p:spTgt>
                                        </p:tgtEl>
                                      </p:cBhvr>
                                    </p:animEffect>
                                  </p:childTnLst>
                                </p:cTn>
                              </p:par>
                              <p:par>
                                <p:cTn id="21" presetID="26" presetClass="emph" presetSubtype="0" fill="hold" grpId="0" nodeType="withEffect">
                                  <p:stCondLst>
                                    <p:cond delay="0"/>
                                  </p:stCondLst>
                                  <p:childTnLst>
                                    <p:animEffect transition="out" filter="fade">
                                      <p:cBhvr>
                                        <p:cTn id="22" dur="500" tmFilter="0, 0; .2, .5; .8, .5; 1, 0"/>
                                        <p:tgtEl>
                                          <p:spTgt spid="4"/>
                                        </p:tgtEl>
                                      </p:cBhvr>
                                    </p:animEffect>
                                    <p:animScale>
                                      <p:cBhvr>
                                        <p:cTn id="23"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文本占位符 36866"/>
          <p:cNvSpPr>
            <a:spLocks noGrp="1"/>
          </p:cNvSpPr>
          <p:nvPr>
            <p:ph idx="1"/>
          </p:nvPr>
        </p:nvSpPr>
        <p:spPr>
          <a:xfrm>
            <a:off x="2663190" y="1398905"/>
            <a:ext cx="7482840" cy="683895"/>
          </a:xfrm>
        </p:spPr>
        <p:txBody>
          <a:bodyPr anchor="t">
            <a:noAutofit/>
          </a:bodyPr>
          <a:lstStyle/>
          <a:p>
            <a:pPr>
              <a:buNone/>
            </a:pPr>
            <a:r>
              <a:rPr lang="en-US" altLang="zh-CN" sz="2000" dirty="0">
                <a:solidFill>
                  <a:srgbClr val="595959"/>
                </a:solidFill>
                <a:cs typeface="微软雅黑" panose="020B0503020204020204" pitchFamily="34" charset="-122"/>
                <a:sym typeface="+mn-ea"/>
              </a:rPr>
              <a:t>    </a:t>
            </a:r>
            <a:r>
              <a:rPr lang="zh-CN" altLang="zh-CN" sz="2000" dirty="0">
                <a:solidFill>
                  <a:srgbClr val="595959"/>
                </a:solidFill>
                <a:sym typeface="+mn-ea"/>
              </a:rPr>
              <a:t>定义函数</a:t>
            </a:r>
            <a:r>
              <a:rPr lang="en-US" altLang="zh-CN" sz="2000" dirty="0">
                <a:solidFill>
                  <a:srgbClr val="595959"/>
                </a:solidFill>
                <a:sym typeface="+mn-ea"/>
              </a:rPr>
              <a:t>exam_while</a:t>
            </a:r>
            <a:r>
              <a:rPr lang="zh-CN" altLang="zh-CN" sz="2000" dirty="0">
                <a:solidFill>
                  <a:srgbClr val="595959"/>
                </a:solidFill>
                <a:sym typeface="+mn-ea"/>
              </a:rPr>
              <a:t>，应用</a:t>
            </a:r>
            <a:r>
              <a:rPr lang="en-US" altLang="zh-CN" sz="2000" dirty="0">
                <a:solidFill>
                  <a:srgbClr val="595959"/>
                </a:solidFill>
                <a:sym typeface="+mn-ea"/>
              </a:rPr>
              <a:t>while</a:t>
            </a:r>
            <a:r>
              <a:rPr lang="zh-CN" altLang="zh-CN" sz="2000" dirty="0">
                <a:solidFill>
                  <a:srgbClr val="595959"/>
                </a:solidFill>
                <a:sym typeface="+mn-ea"/>
              </a:rPr>
              <a:t>语句求</a:t>
            </a:r>
            <a:r>
              <a:rPr lang="en-US" altLang="zh-CN" sz="2000" dirty="0">
                <a:solidFill>
                  <a:srgbClr val="595959"/>
                </a:solidFill>
                <a:sym typeface="+mn-ea"/>
              </a:rPr>
              <a:t>1</a:t>
            </a:r>
            <a:r>
              <a:rPr lang="zh-CN" altLang="zh-CN" sz="2000" dirty="0">
                <a:solidFill>
                  <a:srgbClr val="595959"/>
                </a:solidFill>
                <a:sym typeface="+mn-ea"/>
              </a:rPr>
              <a:t>到</a:t>
            </a:r>
            <a:r>
              <a:rPr lang="en-US" altLang="zh-CN" sz="2000" dirty="0">
                <a:solidFill>
                  <a:srgbClr val="595959"/>
                </a:solidFill>
                <a:sym typeface="+mn-ea"/>
              </a:rPr>
              <a:t>100</a:t>
            </a:r>
            <a:r>
              <a:rPr lang="zh-CN" altLang="zh-CN" sz="2000" dirty="0">
                <a:solidFill>
                  <a:srgbClr val="595959"/>
                </a:solidFill>
                <a:sym typeface="+mn-ea"/>
              </a:rPr>
              <a:t>项的和。</a:t>
            </a:r>
            <a:endParaRPr lang="zh-CN" altLang="zh-CN" sz="2000" noProof="1" dirty="0">
              <a:solidFill>
                <a:srgbClr val="595959"/>
              </a:solidFill>
              <a:cs typeface="微软雅黑" panose="020B0503020204020204" pitchFamily="34" charset="-122"/>
              <a:sym typeface="+mn-ea"/>
            </a:endParaRPr>
          </a:p>
        </p:txBody>
      </p:sp>
      <p:sp>
        <p:nvSpPr>
          <p:cNvPr id="13" name="内容占位符 2"/>
          <p:cNvSpPr txBox="1"/>
          <p:nvPr/>
        </p:nvSpPr>
        <p:spPr bwMode="auto">
          <a:xfrm>
            <a:off x="2663190" y="3079750"/>
            <a:ext cx="6753225" cy="3446780"/>
          </a:xfrm>
          <a:prstGeom prst="rect">
            <a:avLst/>
          </a:prstGeom>
          <a:solidFill>
            <a:schemeClr val="bg1">
              <a:lumMod val="85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delimiter //</a:t>
            </a:r>
            <a:endParaRPr lang="en-US" altLang="zh-CN" sz="1800" dirty="0">
              <a:solidFill>
                <a:srgbClr val="595959"/>
              </a:solidFill>
              <a:latin typeface="微软雅黑" panose="020B0503020204020204" pitchFamily="34" charset="-122"/>
              <a:ea typeface="微软雅黑" panose="020B0503020204020204" pitchFamily="34" charset="-122"/>
            </a:endParaRPr>
          </a:p>
          <a:p>
            <a:pPr marL="0"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create function </a:t>
            </a:r>
            <a:r>
              <a:rPr lang="en-US" altLang="zh-CN" sz="1800" dirty="0">
                <a:solidFill>
                  <a:srgbClr val="595959"/>
                </a:solidFill>
                <a:latin typeface="微软雅黑" panose="020B0503020204020204" pitchFamily="34" charset="-122"/>
                <a:ea typeface="微软雅黑" panose="020B0503020204020204" pitchFamily="34" charset="-122"/>
                <a:sym typeface="+mn-ea"/>
              </a:rPr>
              <a:t>exam_while(n int) returns int</a:t>
            </a:r>
            <a:endParaRPr lang="en-US" altLang="zh-CN" sz="1800" dirty="0">
              <a:solidFill>
                <a:srgbClr val="595959"/>
              </a:solidFill>
              <a:latin typeface="微软雅黑" panose="020B0503020204020204" pitchFamily="34" charset="-122"/>
              <a:ea typeface="微软雅黑" panose="020B0503020204020204" pitchFamily="34" charset="-122"/>
            </a:endParaRPr>
          </a:p>
          <a:p>
            <a:pPr marL="0" lvl="2" indent="-342900" algn="l">
              <a:lnSpc>
                <a:spcPct val="100000"/>
              </a:lnSpc>
              <a:spcBef>
                <a:spcPts val="0"/>
              </a:spcBef>
              <a:buClrTx/>
              <a:buSzTx/>
              <a:buFontTx/>
              <a:buNone/>
              <a:defRPr/>
            </a:pPr>
            <a:r>
              <a:rPr lang="en-US" altLang="zh-CN" dirty="0">
                <a:solidFill>
                  <a:srgbClr val="595959"/>
                </a:solidFill>
                <a:latin typeface="微软雅黑" panose="020B0503020204020204" pitchFamily="34" charset="-122"/>
                <a:ea typeface="微软雅黑" panose="020B0503020204020204" pitchFamily="34" charset="-122"/>
                <a:sym typeface="+mn-ea"/>
              </a:rPr>
              <a:t>begin</a:t>
            </a:r>
            <a:endParaRPr lang="en-US" altLang="zh-CN" dirty="0">
              <a:solidFill>
                <a:srgbClr val="595959"/>
              </a:solidFill>
              <a:latin typeface="微软雅黑" panose="020B0503020204020204" pitchFamily="34" charset="-122"/>
              <a:ea typeface="微软雅黑" panose="020B0503020204020204" pitchFamily="34" charset="-122"/>
            </a:endParaRPr>
          </a:p>
          <a:p>
            <a:pPr marL="0" lvl="2" indent="-342900" algn="l">
              <a:lnSpc>
                <a:spcPct val="100000"/>
              </a:lnSpc>
              <a:spcBef>
                <a:spcPts val="0"/>
              </a:spcBef>
              <a:buClrTx/>
              <a:buSzTx/>
              <a:buFontTx/>
              <a:buNone/>
              <a:defRPr/>
            </a:pPr>
            <a:r>
              <a:rPr lang="en-US" altLang="zh-CN" dirty="0">
                <a:solidFill>
                  <a:srgbClr val="595959"/>
                </a:solidFill>
                <a:latin typeface="微软雅黑" panose="020B0503020204020204" pitchFamily="34" charset="-122"/>
                <a:ea typeface="微软雅黑" panose="020B0503020204020204" pitchFamily="34" charset="-122"/>
                <a:sym typeface="+mn-ea"/>
              </a:rPr>
              <a:t>declare sum int default 0; </a:t>
            </a:r>
            <a:endParaRPr lang="en-US" altLang="zh-CN" dirty="0">
              <a:solidFill>
                <a:srgbClr val="595959"/>
              </a:solidFill>
              <a:latin typeface="微软雅黑" panose="020B0503020204020204" pitchFamily="34" charset="-122"/>
              <a:ea typeface="微软雅黑" panose="020B0503020204020204" pitchFamily="34" charset="-122"/>
            </a:endParaRPr>
          </a:p>
          <a:p>
            <a:pPr marL="0" lvl="2" indent="-342900" algn="l">
              <a:lnSpc>
                <a:spcPct val="100000"/>
              </a:lnSpc>
              <a:spcBef>
                <a:spcPts val="0"/>
              </a:spcBef>
              <a:buClrTx/>
              <a:buSzTx/>
              <a:buFontTx/>
              <a:buNone/>
              <a:defRPr/>
            </a:pPr>
            <a:r>
              <a:rPr lang="en-US" altLang="zh-CN" dirty="0">
                <a:solidFill>
                  <a:srgbClr val="595959"/>
                </a:solidFill>
                <a:latin typeface="微软雅黑" panose="020B0503020204020204" pitchFamily="34" charset="-122"/>
                <a:ea typeface="微软雅黑" panose="020B0503020204020204" pitchFamily="34" charset="-122"/>
                <a:sym typeface="+mn-ea"/>
              </a:rPr>
              <a:t>declare m int default 1;</a:t>
            </a:r>
            <a:endParaRPr lang="en-US" altLang="zh-CN" dirty="0">
              <a:solidFill>
                <a:srgbClr val="595959"/>
              </a:solidFill>
              <a:latin typeface="微软雅黑" panose="020B0503020204020204" pitchFamily="34" charset="-122"/>
              <a:ea typeface="微软雅黑" panose="020B0503020204020204" pitchFamily="34" charset="-122"/>
            </a:endParaRPr>
          </a:p>
          <a:p>
            <a:pPr marL="0" lvl="2" indent="-342900" algn="l">
              <a:lnSpc>
                <a:spcPct val="100000"/>
              </a:lnSpc>
              <a:spcBef>
                <a:spcPts val="0"/>
              </a:spcBef>
              <a:buClrTx/>
              <a:buSzTx/>
              <a:buFontTx/>
              <a:buNone/>
              <a:defRPr/>
            </a:pPr>
            <a:r>
              <a:rPr lang="en-US" altLang="zh-CN" dirty="0">
                <a:solidFill>
                  <a:srgbClr val="595959"/>
                </a:solidFill>
                <a:latin typeface="微软雅黑" panose="020B0503020204020204" pitchFamily="34" charset="-122"/>
                <a:ea typeface="微软雅黑" panose="020B0503020204020204" pitchFamily="34" charset="-122"/>
                <a:sym typeface="+mn-ea"/>
              </a:rPr>
              <a:t>while  m &lt;= n  do</a:t>
            </a:r>
            <a:endParaRPr lang="en-US" altLang="zh-CN" dirty="0">
              <a:solidFill>
                <a:srgbClr val="595959"/>
              </a:solidFill>
              <a:latin typeface="微软雅黑" panose="020B0503020204020204" pitchFamily="34" charset="-122"/>
              <a:ea typeface="微软雅黑" panose="020B0503020204020204" pitchFamily="34" charset="-122"/>
            </a:endParaRPr>
          </a:p>
          <a:p>
            <a:pPr marL="0" lvl="2" indent="-342900" algn="l">
              <a:lnSpc>
                <a:spcPct val="100000"/>
              </a:lnSpc>
              <a:spcBef>
                <a:spcPts val="0"/>
              </a:spcBef>
              <a:buClrTx/>
              <a:buSzTx/>
              <a:buFontTx/>
              <a:buNone/>
              <a:defRPr/>
            </a:pPr>
            <a:r>
              <a:rPr lang="en-US" altLang="zh-CN" dirty="0">
                <a:solidFill>
                  <a:srgbClr val="595959"/>
                </a:solidFill>
                <a:latin typeface="微软雅黑" panose="020B0503020204020204" pitchFamily="34" charset="-122"/>
                <a:ea typeface="微软雅黑" panose="020B0503020204020204" pitchFamily="34" charset="-122"/>
                <a:sym typeface="+mn-ea"/>
              </a:rPr>
              <a:t>set  sum=sum+m;</a:t>
            </a:r>
            <a:endParaRPr lang="en-US" altLang="zh-CN" dirty="0">
              <a:solidFill>
                <a:srgbClr val="595959"/>
              </a:solidFill>
              <a:latin typeface="微软雅黑" panose="020B0503020204020204" pitchFamily="34" charset="-122"/>
              <a:ea typeface="微软雅黑" panose="020B0503020204020204" pitchFamily="34" charset="-122"/>
            </a:endParaRPr>
          </a:p>
          <a:p>
            <a:pPr marL="0" lvl="2" indent="-342900" algn="l">
              <a:lnSpc>
                <a:spcPct val="100000"/>
              </a:lnSpc>
              <a:spcBef>
                <a:spcPts val="0"/>
              </a:spcBef>
              <a:buClrTx/>
              <a:buSzTx/>
              <a:buFontTx/>
              <a:buNone/>
              <a:defRPr/>
            </a:pPr>
            <a:r>
              <a:rPr lang="en-US" altLang="zh-CN" dirty="0">
                <a:solidFill>
                  <a:srgbClr val="595959"/>
                </a:solidFill>
                <a:latin typeface="微软雅黑" panose="020B0503020204020204" pitchFamily="34" charset="-122"/>
                <a:ea typeface="微软雅黑" panose="020B0503020204020204" pitchFamily="34" charset="-122"/>
                <a:sym typeface="+mn-ea"/>
              </a:rPr>
              <a:t>set  m=m+1;</a:t>
            </a:r>
            <a:endParaRPr lang="en-US" altLang="zh-CN" dirty="0">
              <a:solidFill>
                <a:srgbClr val="595959"/>
              </a:solidFill>
              <a:latin typeface="微软雅黑" panose="020B0503020204020204" pitchFamily="34" charset="-122"/>
              <a:ea typeface="微软雅黑" panose="020B0503020204020204" pitchFamily="34" charset="-122"/>
            </a:endParaRPr>
          </a:p>
          <a:p>
            <a:pPr marL="0" lvl="2" indent="-342900" algn="l">
              <a:lnSpc>
                <a:spcPct val="100000"/>
              </a:lnSpc>
              <a:spcBef>
                <a:spcPts val="0"/>
              </a:spcBef>
              <a:buClrTx/>
              <a:buSzTx/>
              <a:buFontTx/>
              <a:buNone/>
              <a:defRPr/>
            </a:pPr>
            <a:r>
              <a:rPr lang="en-US" altLang="zh-CN" dirty="0">
                <a:solidFill>
                  <a:srgbClr val="595959"/>
                </a:solidFill>
                <a:latin typeface="微软雅黑" panose="020B0503020204020204" pitchFamily="34" charset="-122"/>
                <a:ea typeface="微软雅黑" panose="020B0503020204020204" pitchFamily="34" charset="-122"/>
                <a:sym typeface="+mn-ea"/>
              </a:rPr>
              <a:t>end while;</a:t>
            </a:r>
            <a:endParaRPr lang="en-US" altLang="zh-CN" dirty="0">
              <a:solidFill>
                <a:srgbClr val="595959"/>
              </a:solidFill>
              <a:latin typeface="微软雅黑" panose="020B0503020204020204" pitchFamily="34" charset="-122"/>
              <a:ea typeface="微软雅黑" panose="020B0503020204020204" pitchFamily="34" charset="-122"/>
            </a:endParaRPr>
          </a:p>
          <a:p>
            <a:pPr marL="0" lvl="2" indent="-342900" algn="l">
              <a:lnSpc>
                <a:spcPct val="100000"/>
              </a:lnSpc>
              <a:spcBef>
                <a:spcPts val="0"/>
              </a:spcBef>
              <a:buClrTx/>
              <a:buSzTx/>
              <a:buFontTx/>
              <a:buNone/>
              <a:defRPr/>
            </a:pPr>
            <a:r>
              <a:rPr lang="en-US" altLang="zh-CN" dirty="0">
                <a:solidFill>
                  <a:srgbClr val="595959"/>
                </a:solidFill>
                <a:latin typeface="微软雅黑" panose="020B0503020204020204" pitchFamily="34" charset="-122"/>
                <a:ea typeface="微软雅黑" panose="020B0503020204020204" pitchFamily="34" charset="-122"/>
                <a:sym typeface="+mn-ea"/>
              </a:rPr>
              <a:t>return  sum;</a:t>
            </a:r>
            <a:endParaRPr lang="en-US" altLang="zh-CN" dirty="0">
              <a:solidFill>
                <a:srgbClr val="595959"/>
              </a:solidFill>
              <a:latin typeface="微软雅黑" panose="020B0503020204020204" pitchFamily="34" charset="-122"/>
              <a:ea typeface="微软雅黑" panose="020B0503020204020204" pitchFamily="34" charset="-122"/>
            </a:endParaRPr>
          </a:p>
          <a:p>
            <a:pPr marL="0"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end //</a:t>
            </a:r>
            <a:endParaRPr lang="en-US" altLang="zh-CN" sz="1800" dirty="0">
              <a:solidFill>
                <a:srgbClr val="595959"/>
              </a:solidFill>
              <a:latin typeface="微软雅黑" panose="020B0503020204020204" pitchFamily="34" charset="-122"/>
              <a:ea typeface="微软雅黑" panose="020B0503020204020204" pitchFamily="34" charset="-122"/>
            </a:endParaRPr>
          </a:p>
          <a:p>
            <a:pPr marL="0"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delimiter ;</a:t>
            </a:r>
            <a:endParaRPr lang="zh-CN" altLang="zh-CN" sz="1800" dirty="0">
              <a:solidFill>
                <a:srgbClr val="595959"/>
              </a:solidFill>
              <a:latin typeface="微软雅黑" panose="020B0503020204020204" pitchFamily="34" charset="-122"/>
              <a:ea typeface="微软雅黑" panose="020B0503020204020204" pitchFamily="34" charset="-122"/>
            </a:endParaRPr>
          </a:p>
          <a:p>
            <a:pPr marL="0" algn="l">
              <a:lnSpc>
                <a:spcPct val="100000"/>
              </a:lnSpc>
              <a:spcBef>
                <a:spcPts val="0"/>
              </a:spcBef>
              <a:buClrTx/>
              <a:buSzTx/>
              <a:buFontTx/>
              <a:buNone/>
              <a:defRPr/>
            </a:pPr>
            <a:endParaRPr lang="zh-CN" altLang="zh-CN" sz="1800" noProof="1" dirty="0">
              <a:solidFill>
                <a:srgbClr val="595959"/>
              </a:solidFill>
              <a:latin typeface="微软雅黑" panose="020B0503020204020204" pitchFamily="34" charset="-122"/>
              <a:ea typeface="微软雅黑" panose="020B0503020204020204" pitchFamily="34" charset="-122"/>
              <a:sym typeface="+mn-ea"/>
            </a:endParaRPr>
          </a:p>
        </p:txBody>
      </p:sp>
      <p:grpSp>
        <p:nvGrpSpPr>
          <p:cNvPr id="5" name="组合 4"/>
          <p:cNvGrpSpPr/>
          <p:nvPr/>
        </p:nvGrpSpPr>
        <p:grpSpPr>
          <a:xfrm>
            <a:off x="1799801" y="1398814"/>
            <a:ext cx="778511" cy="684530"/>
            <a:chOff x="2075179" y="1685716"/>
            <a:chExt cx="778511" cy="684530"/>
          </a:xfrm>
        </p:grpSpPr>
        <p:sp>
          <p:nvSpPr>
            <p:cNvPr id="6" name="流程图: 延期 5"/>
            <p:cNvSpPr/>
            <p:nvPr/>
          </p:nvSpPr>
          <p:spPr>
            <a:xfrm rot="16200000">
              <a:off x="2122170" y="1638726"/>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9"/>
            <p:cNvSpPr txBox="1"/>
            <p:nvPr/>
          </p:nvSpPr>
          <p:spPr>
            <a:xfrm>
              <a:off x="2075179" y="2001946"/>
              <a:ext cx="778511" cy="368300"/>
            </a:xfrm>
            <a:prstGeom prst="rect">
              <a:avLst/>
            </a:prstGeom>
            <a:noFill/>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9" name="标题 1"/>
          <p:cNvSpPr/>
          <p:nvPr/>
        </p:nvSpPr>
        <p:spPr>
          <a:xfrm>
            <a:off x="967345" y="633470"/>
            <a:ext cx="4116284" cy="765175"/>
          </a:xfrm>
          <a:prstGeom prst="rect">
            <a:avLst/>
          </a:prstGeom>
          <a:noFill/>
          <a:ln w="9525">
            <a:noFill/>
          </a:ln>
        </p:spPr>
        <p:txBody>
          <a:bodyPr anchor="ctr"/>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7.1  </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MySQL程序设计基础</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11" name="直接连接符 10"/>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 name="内容占位符 2"/>
          <p:cNvSpPr txBox="1"/>
          <p:nvPr/>
        </p:nvSpPr>
        <p:spPr bwMode="auto">
          <a:xfrm>
            <a:off x="2663190" y="6505575"/>
            <a:ext cx="6753225" cy="352425"/>
          </a:xfrm>
          <a:prstGeom prst="rect">
            <a:avLst/>
          </a:prstGeom>
          <a:solidFill>
            <a:schemeClr val="bg1">
              <a:lumMod val="85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select exam_</a:t>
            </a:r>
            <a:r>
              <a:rPr lang="en-US" altLang="zh-CN" sz="1800" dirty="0">
                <a:solidFill>
                  <a:srgbClr val="595959"/>
                </a:solidFill>
                <a:latin typeface="微软雅黑" panose="020B0503020204020204" pitchFamily="34" charset="-122"/>
                <a:ea typeface="微软雅黑" panose="020B0503020204020204" pitchFamily="34" charset="-122"/>
                <a:sym typeface="+mn-ea"/>
              </a:rPr>
              <a:t>while</a:t>
            </a:r>
            <a:r>
              <a:rPr lang="en-US" altLang="zh-CN" sz="1800" dirty="0">
                <a:solidFill>
                  <a:srgbClr val="595959"/>
                </a:solidFill>
                <a:latin typeface="微软雅黑" panose="020B0503020204020204" pitchFamily="34" charset="-122"/>
                <a:ea typeface="微软雅黑" panose="020B0503020204020204" pitchFamily="34" charset="-122"/>
                <a:sym typeface="+mn-ea"/>
              </a:rPr>
              <a:t>(100);</a:t>
            </a:r>
            <a:endParaRPr lang="en-US" altLang="zh-CN" sz="1800" noProof="1" dirty="0">
              <a:solidFill>
                <a:srgbClr val="595959"/>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2281555" y="2157730"/>
            <a:ext cx="7628890" cy="922020"/>
          </a:xfrm>
          <a:prstGeom prst="rect">
            <a:avLst/>
          </a:prstGeom>
          <a:noFill/>
        </p:spPr>
        <p:txBody>
          <a:bodyPr wrap="square" rtlCol="0" anchor="t">
            <a:spAutoFit/>
          </a:bodyPr>
          <a:p>
            <a:r>
              <a:rPr lang="zh-CN"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分析：首先定义变量</a:t>
            </a: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m</a:t>
            </a:r>
            <a:r>
              <a:rPr lang="zh-CN"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sum</a:t>
            </a:r>
            <a:r>
              <a:rPr lang="zh-CN"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，分别用来控制循环的次数和保存前</a:t>
            </a: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100</a:t>
            </a:r>
            <a:r>
              <a:rPr lang="zh-CN"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项和，当变量</a:t>
            </a: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m</a:t>
            </a:r>
            <a:r>
              <a:rPr lang="zh-CN"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的值小于或等于</a:t>
            </a: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100</a:t>
            </a:r>
            <a:r>
              <a:rPr lang="zh-CN"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时，使</a:t>
            </a: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sum</a:t>
            </a:r>
            <a:r>
              <a:rPr lang="zh-CN"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的值加</a:t>
            </a: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m</a:t>
            </a:r>
            <a:r>
              <a:rPr lang="zh-CN"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，并同时使</a:t>
            </a: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m</a:t>
            </a:r>
            <a:r>
              <a:rPr lang="zh-CN"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的值增</a:t>
            </a: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。直到</a:t>
            </a: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m</a:t>
            </a:r>
            <a:r>
              <a:rPr lang="zh-CN"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大于</a:t>
            </a: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100</a:t>
            </a:r>
            <a:r>
              <a:rPr lang="zh-CN"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时退出循环并输出结果。</a:t>
            </a:r>
            <a:endParaRPr lang="zh-CN"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6" presetClass="emph" presetSubtype="0" fill="hold" grpId="0" nodeType="withEffect">
                                  <p:stCondLst>
                                    <p:cond delay="0"/>
                                  </p:stCondLst>
                                  <p:childTnLst>
                                    <p:animEffect transition="out" filter="fade">
                                      <p:cBhvr>
                                        <p:cTn id="9" dur="500" tmFilter="0, 0; .2, .5; .8, .5; 1, 0"/>
                                        <p:tgtEl>
                                          <p:spTgt spid="9"/>
                                        </p:tgtEl>
                                      </p:cBhvr>
                                    </p:animEffect>
                                    <p:animScale>
                                      <p:cBhvr>
                                        <p:cTn id="10" dur="250" autoRev="1" fill="hold"/>
                                        <p:tgtEl>
                                          <p:spTgt spid="9"/>
                                        </p:tgtEl>
                                      </p:cBhvr>
                                      <p:by x="105000" y="105000"/>
                                    </p:animScale>
                                  </p:childTnLst>
                                </p:cTn>
                              </p:par>
                              <p:par>
                                <p:cTn id="11" presetID="22" presetClass="entr" presetSubtype="4" fill="hold" grpId="0" nodeType="withEffect">
                                  <p:stCondLst>
                                    <p:cond delay="0"/>
                                  </p:stCondLst>
                                  <p:childTnLst>
                                    <p:set>
                                      <p:cBhvr>
                                        <p:cTn id="12" dur="1" fill="hold">
                                          <p:stCondLst>
                                            <p:cond delay="0"/>
                                          </p:stCondLst>
                                        </p:cTn>
                                        <p:tgtEl>
                                          <p:spTgt spid="38914">
                                            <p:txEl>
                                              <p:pRg st="0" end="0"/>
                                            </p:txEl>
                                          </p:spTgt>
                                        </p:tgtEl>
                                        <p:attrNameLst>
                                          <p:attrName>style.visibility</p:attrName>
                                        </p:attrNameLst>
                                      </p:cBhvr>
                                      <p:to>
                                        <p:strVal val="visible"/>
                                      </p:to>
                                    </p:set>
                                    <p:animEffect transition="in" filter="wipe(down)">
                                      <p:cBhvr>
                                        <p:cTn id="13" dur="500"/>
                                        <p:tgtEl>
                                          <p:spTgt spid="38914">
                                            <p:txEl>
                                              <p:pRg st="0" end="0"/>
                                            </p:txEl>
                                          </p:spTgt>
                                        </p:tgtEl>
                                      </p:cBhvr>
                                    </p:animEffect>
                                  </p:childTnLst>
                                </p:cTn>
                              </p:par>
                              <p:par>
                                <p:cTn id="14" presetID="2" presetClass="entr" presetSubtype="4"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9" grpId="0"/>
      <p:bldP spid="2" grpId="0" bldLvl="0" animBg="1"/>
      <p:bldP spid="38914" grpId="0" build="p"/>
      <p:bldP spid="38914" grpId="1" build="p"/>
      <p:bldP spid="3" grpId="0"/>
      <p:bldP spid="3"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61185" y="1315720"/>
            <a:ext cx="8469630" cy="4324985"/>
          </a:xfrm>
        </p:spPr>
        <p:txBody>
          <a:bodyPr vert="horz" wrap="square" lIns="91440" tIns="45720" rIns="91440" bIns="45720" numCol="1" rtlCol="0" anchor="t" anchorCtr="0" compatLnSpc="1">
            <a:normAutofit lnSpcReduction="10000"/>
          </a:bodyPr>
          <a:lstStyle/>
          <a:p>
            <a:pPr marL="0" indent="457200">
              <a:spcBef>
                <a:spcPts val="0"/>
              </a:spcBef>
              <a:buNone/>
              <a:defRPr/>
            </a:pPr>
            <a:r>
              <a:rPr lang="en-US" altLang="zh-CN" dirty="0">
                <a:solidFill>
                  <a:schemeClr val="accent2"/>
                </a:solidFill>
              </a:rPr>
              <a:t>4</a:t>
            </a:r>
            <a:r>
              <a:rPr lang="zh-CN" altLang="en-US" dirty="0">
                <a:solidFill>
                  <a:schemeClr val="accent2"/>
                </a:solidFill>
              </a:rPr>
              <a:t>.LOOP语句</a:t>
            </a:r>
            <a:endParaRPr lang="zh-CN" altLang="en-US" dirty="0">
              <a:solidFill>
                <a:schemeClr val="accent2"/>
              </a:solidFill>
            </a:endParaRPr>
          </a:p>
          <a:p>
            <a:pPr marL="0" indent="457200">
              <a:spcBef>
                <a:spcPts val="0"/>
              </a:spcBef>
              <a:buNone/>
              <a:defRPr/>
            </a:pPr>
            <a:r>
              <a:rPr lang="zh-CN" altLang="en-US" dirty="0">
                <a:solidFill>
                  <a:schemeClr val="tx1">
                    <a:lumMod val="65000"/>
                    <a:lumOff val="35000"/>
                  </a:schemeClr>
                </a:solidFill>
              </a:rPr>
              <a:t>LOOP是一个循环语句，用来进行一个语句块的循环操作。LOOP语句并</a:t>
            </a:r>
            <a:r>
              <a:rPr lang="zh-CN" altLang="en-US" dirty="0">
                <a:solidFill>
                  <a:srgbClr val="FF0000"/>
                </a:solidFill>
              </a:rPr>
              <a:t>不进行条件判断</a:t>
            </a:r>
            <a:r>
              <a:rPr lang="zh-CN" altLang="en-US" dirty="0">
                <a:solidFill>
                  <a:schemeClr val="tx1">
                    <a:lumMod val="65000"/>
                    <a:lumOff val="35000"/>
                  </a:schemeClr>
                </a:solidFill>
              </a:rPr>
              <a:t>，会一直执行循环体的语句，如果要退出语句的执行，需要使用LEAVE等语句退出循环。LOOP语句的语法格式如下：</a:t>
            </a:r>
            <a:endParaRPr lang="zh-CN" altLang="en-US" dirty="0">
              <a:solidFill>
                <a:schemeClr val="tx1">
                  <a:lumMod val="65000"/>
                  <a:lumOff val="35000"/>
                </a:schemeClr>
              </a:solidFill>
            </a:endParaRPr>
          </a:p>
          <a:p>
            <a:pPr marL="0" indent="457200">
              <a:spcBef>
                <a:spcPts val="0"/>
              </a:spcBef>
              <a:buNone/>
              <a:defRPr/>
            </a:pPr>
            <a:r>
              <a:rPr lang="zh-CN" altLang="en-US" dirty="0">
                <a:solidFill>
                  <a:schemeClr val="tx1">
                    <a:lumMod val="65000"/>
                    <a:lumOff val="35000"/>
                  </a:schemeClr>
                </a:solidFill>
              </a:rPr>
              <a:t>[loop_label:] LOOP </a:t>
            </a:r>
            <a:endParaRPr lang="zh-CN" altLang="en-US" dirty="0">
              <a:solidFill>
                <a:schemeClr val="tx1">
                  <a:lumMod val="65000"/>
                  <a:lumOff val="35000"/>
                </a:schemeClr>
              </a:solidFill>
            </a:endParaRPr>
          </a:p>
          <a:p>
            <a:pPr marL="0" indent="457200">
              <a:spcBef>
                <a:spcPts val="0"/>
              </a:spcBef>
              <a:buNone/>
              <a:defRPr/>
            </a:pPr>
            <a:r>
              <a:rPr lang="zh-CN" altLang="en-US" dirty="0">
                <a:solidFill>
                  <a:schemeClr val="tx1">
                    <a:lumMod val="65000"/>
                    <a:lumOff val="35000"/>
                  </a:schemeClr>
                </a:solidFill>
              </a:rPr>
              <a:t>Statement_list </a:t>
            </a:r>
            <a:endParaRPr lang="zh-CN" altLang="en-US" dirty="0">
              <a:solidFill>
                <a:schemeClr val="tx1">
                  <a:lumMod val="65000"/>
                  <a:lumOff val="35000"/>
                </a:schemeClr>
              </a:solidFill>
            </a:endParaRPr>
          </a:p>
          <a:p>
            <a:pPr marL="0" indent="457200">
              <a:spcBef>
                <a:spcPts val="0"/>
              </a:spcBef>
              <a:buNone/>
              <a:defRPr/>
            </a:pPr>
            <a:r>
              <a:rPr lang="zh-CN" altLang="en-US" dirty="0">
                <a:solidFill>
                  <a:schemeClr val="tx1">
                    <a:lumMod val="65000"/>
                    <a:lumOff val="35000"/>
                  </a:schemeClr>
                </a:solidFill>
              </a:rPr>
              <a:t>END LOOt_listP [loop_label]</a:t>
            </a:r>
            <a:endParaRPr lang="zh-CN" altLang="en-US" dirty="0">
              <a:solidFill>
                <a:schemeClr val="tx1">
                  <a:lumMod val="65000"/>
                  <a:lumOff val="35000"/>
                </a:schemeClr>
              </a:solidFill>
            </a:endParaRPr>
          </a:p>
        </p:txBody>
      </p:sp>
      <p:sp>
        <p:nvSpPr>
          <p:cNvPr id="4" name="标题 1"/>
          <p:cNvSpPr/>
          <p:nvPr/>
        </p:nvSpPr>
        <p:spPr>
          <a:xfrm>
            <a:off x="967345" y="633470"/>
            <a:ext cx="4116284"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7.1  </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MySQL程序设计基础</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6" name="直接连接符 5"/>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par>
                                <p:cTn id="12" presetID="22" presetClass="entr" presetSubtype="1"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wipe(up)">
                                      <p:cBhvr>
                                        <p:cTn id="14" dur="500"/>
                                        <p:tgtEl>
                                          <p:spTgt spid="3">
                                            <p:txEl>
                                              <p:pRg st="2" end="2"/>
                                            </p:txEl>
                                          </p:spTgt>
                                        </p:tgtEl>
                                      </p:cBhvr>
                                    </p:animEffect>
                                  </p:childTnLst>
                                </p:cTn>
                              </p:par>
                              <p:par>
                                <p:cTn id="15" presetID="22" presetClass="entr" presetSubtype="1"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par>
                                <p:cTn id="18" presetID="22" presetClass="entr" presetSubtype="1"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up)">
                                      <p:cBhvr>
                                        <p:cTn id="20" dur="500"/>
                                        <p:tgtEl>
                                          <p:spTgt spid="3">
                                            <p:txEl>
                                              <p:pRg st="4" end="4"/>
                                            </p:txEl>
                                          </p:spTgt>
                                        </p:tgtEl>
                                      </p:cBhvr>
                                    </p:animEffect>
                                  </p:childTnLst>
                                </p:cTn>
                              </p:par>
                              <p:par>
                                <p:cTn id="21" presetID="26" presetClass="emph" presetSubtype="0" fill="hold" grpId="0" nodeType="withEffect">
                                  <p:stCondLst>
                                    <p:cond delay="0"/>
                                  </p:stCondLst>
                                  <p:childTnLst>
                                    <p:animEffect transition="out" filter="fade">
                                      <p:cBhvr>
                                        <p:cTn id="22" dur="500" tmFilter="0, 0; .2, .5; .8, .5; 1, 0"/>
                                        <p:tgtEl>
                                          <p:spTgt spid="4"/>
                                        </p:tgtEl>
                                      </p:cBhvr>
                                    </p:animEffect>
                                    <p:animScale>
                                      <p:cBhvr>
                                        <p:cTn id="23"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p:nvPr/>
        </p:nvSpPr>
        <p:spPr>
          <a:xfrm>
            <a:off x="2044066" y="21591"/>
            <a:ext cx="2475865" cy="765175"/>
          </a:xfrm>
          <a:prstGeom prst="rect">
            <a:avLst/>
          </a:prstGeom>
          <a:noFill/>
          <a:ln w="9525">
            <a:noFill/>
          </a:ln>
        </p:spPr>
        <p:txBody>
          <a:bodyPr anchor="ctr"/>
          <a:lstStyle/>
          <a:p>
            <a:pPr marL="571500" indent="-571500"/>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2" name="组合 1"/>
          <p:cNvGrpSpPr/>
          <p:nvPr/>
        </p:nvGrpSpPr>
        <p:grpSpPr>
          <a:xfrm>
            <a:off x="3278187" y="1382472"/>
            <a:ext cx="4525146" cy="953770"/>
            <a:chOff x="3278187" y="1382472"/>
            <a:chExt cx="4525146" cy="953770"/>
          </a:xfrm>
        </p:grpSpPr>
        <p:cxnSp>
          <p:nvCxnSpPr>
            <p:cNvPr id="46" name="直接连接符 45"/>
            <p:cNvCxnSpPr/>
            <p:nvPr/>
          </p:nvCxnSpPr>
          <p:spPr bwMode="auto">
            <a:xfrm>
              <a:off x="4127710" y="2297741"/>
              <a:ext cx="2943225" cy="0"/>
            </a:xfrm>
            <a:prstGeom prst="line">
              <a:avLst/>
            </a:prstGeom>
            <a:noFill/>
            <a:ln w="3175" cap="flat" cmpd="sng" algn="ctr">
              <a:solidFill>
                <a:srgbClr val="F0882E"/>
              </a:solidFill>
              <a:prstDash val="sysDot"/>
              <a:headEnd type="oval" w="sm" len="sm"/>
              <a:tailEnd type="oval" w="sm" len="sm"/>
            </a:ln>
            <a:effectLst/>
          </p:spPr>
        </p:cxnSp>
        <p:sp>
          <p:nvSpPr>
            <p:cNvPr id="9219" name="矩形 36"/>
            <p:cNvSpPr/>
            <p:nvPr/>
          </p:nvSpPr>
          <p:spPr>
            <a:xfrm flipH="1">
              <a:off x="4328165" y="1637676"/>
              <a:ext cx="3475168" cy="581057"/>
            </a:xfrm>
            <a:prstGeom prst="rect">
              <a:avLst/>
            </a:prstGeom>
            <a:noFill/>
            <a:ln w="9525">
              <a:noFill/>
            </a:ln>
          </p:spPr>
          <p:txBody>
            <a:bodyPr wrap="square">
              <a:spAutoFit/>
            </a:bodyPr>
            <a:lstStyle/>
            <a:p>
              <a:pPr marL="571500" lvl="1" indent="-571500">
                <a:lnSpc>
                  <a:spcPct val="150000"/>
                </a:lnSpc>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MySQL程序设计基础</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1" name="圆角矩形 50"/>
            <p:cNvSpPr/>
            <p:nvPr/>
          </p:nvSpPr>
          <p:spPr>
            <a:xfrm rot="21587233">
              <a:off x="3360737" y="1382472"/>
              <a:ext cx="883920" cy="953770"/>
            </a:xfrm>
            <a:prstGeom prst="roundRect">
              <a:avLst/>
            </a:prstGeom>
            <a:solidFill>
              <a:srgbClr val="F0882E"/>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a:defRPr/>
              </a:pPr>
              <a:r>
                <a:rPr lang="en-US" altLang="zh-CN" sz="3600" b="1" kern="0" dirty="0">
                  <a:solidFill>
                    <a:prstClr val="white"/>
                  </a:solidFill>
                  <a:latin typeface="Cambria Math" panose="02040503050406030204" pitchFamily="18" charset="0"/>
                  <a:ea typeface="汉仪综艺体简" panose="02010609000101010101" pitchFamily="49" charset="-122"/>
                </a:rPr>
                <a:t>7.1</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52" name="圆角矩形 51"/>
            <p:cNvSpPr/>
            <p:nvPr/>
          </p:nvSpPr>
          <p:spPr>
            <a:xfrm rot="21587233">
              <a:off x="3396933" y="1421843"/>
              <a:ext cx="810895" cy="874395"/>
            </a:xfrm>
            <a:prstGeom prst="roundRect">
              <a:avLst/>
            </a:prstGeom>
            <a:noFill/>
            <a:ln w="15875" cap="flat" cmpd="sng" algn="ctr">
              <a:solidFill>
                <a:sysClr val="window" lastClr="FFFFFF"/>
              </a:solidFill>
              <a:prstDash val="solid"/>
            </a:ln>
            <a:effectLst/>
          </p:spPr>
          <p:txBody>
            <a:bodyPr anchor="ctr"/>
            <a:lstStyle/>
            <a:p>
              <a:pPr algn="ctr">
                <a:defRPr/>
              </a:pPr>
              <a:endParaRPr lang="zh-CN" altLang="en-US" b="1" kern="0" dirty="0">
                <a:solidFill>
                  <a:srgbClr val="1FA8BB"/>
                </a:solidFill>
                <a:latin typeface="微软雅黑" panose="020B0503020204020204" pitchFamily="34" charset="-122"/>
                <a:ea typeface="微软雅黑" panose="020B0503020204020204" pitchFamily="34" charset="-122"/>
              </a:endParaRPr>
            </a:p>
          </p:txBody>
        </p:sp>
        <p:sp>
          <p:nvSpPr>
            <p:cNvPr id="50" name="圆角矩形 5"/>
            <p:cNvSpPr/>
            <p:nvPr/>
          </p:nvSpPr>
          <p:spPr>
            <a:xfrm rot="21587233">
              <a:off x="3278187" y="1817448"/>
              <a:ext cx="882650" cy="51752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a:defRPr/>
              </a:pPr>
              <a:endParaRPr lang="zh-CN" altLang="en-US" sz="6000" b="1" kern="0" dirty="0">
                <a:solidFill>
                  <a:prstClr val="white"/>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4211215" y="2807223"/>
            <a:ext cx="3678066" cy="952500"/>
            <a:chOff x="4211215" y="2807223"/>
            <a:chExt cx="3678066" cy="952500"/>
          </a:xfrm>
        </p:grpSpPr>
        <p:cxnSp>
          <p:nvCxnSpPr>
            <p:cNvPr id="7" name="直接连接符 51"/>
            <p:cNvCxnSpPr>
              <a:cxnSpLocks noChangeShapeType="1"/>
            </p:cNvCxnSpPr>
            <p:nvPr/>
          </p:nvCxnSpPr>
          <p:spPr bwMode="auto">
            <a:xfrm>
              <a:off x="4977806" y="3711586"/>
              <a:ext cx="2911475" cy="0"/>
            </a:xfrm>
            <a:prstGeom prst="line">
              <a:avLst/>
            </a:prstGeom>
            <a:noFill/>
            <a:ln w="3175" algn="ctr">
              <a:solidFill>
                <a:srgbClr val="F0882E"/>
              </a:solidFill>
              <a:prstDash val="sysDot"/>
              <a:round/>
              <a:headEnd type="oval" w="sm" len="sm"/>
              <a:tailEnd type="oval" w="sm" len="sm"/>
            </a:ln>
          </p:spPr>
        </p:cxnSp>
        <p:sp>
          <p:nvSpPr>
            <p:cNvPr id="9222" name="矩形 53"/>
            <p:cNvSpPr/>
            <p:nvPr/>
          </p:nvSpPr>
          <p:spPr>
            <a:xfrm flipH="1">
              <a:off x="5240064" y="3084912"/>
              <a:ext cx="1402080" cy="460375"/>
            </a:xfrm>
            <a:prstGeom prst="rect">
              <a:avLst/>
            </a:prstGeom>
            <a:noFill/>
            <a:ln w="9525">
              <a:noFill/>
            </a:ln>
          </p:spPr>
          <p:txBody>
            <a:bodyPr wrap="none">
              <a:spAutoFit/>
            </a:bodyPr>
            <a:lstStyle/>
            <a:p>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存储过程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9223" name="组合 116"/>
            <p:cNvGrpSpPr/>
            <p:nvPr/>
          </p:nvGrpSpPr>
          <p:grpSpPr>
            <a:xfrm rot="-12767">
              <a:off x="4211215" y="2807223"/>
              <a:ext cx="884238" cy="952500"/>
              <a:chOff x="1936620" y="1275606"/>
              <a:chExt cx="1296144" cy="1728192"/>
            </a:xfrm>
          </p:grpSpPr>
          <p:grpSp>
            <p:nvGrpSpPr>
              <p:cNvPr id="9231" name="组合 117"/>
              <p:cNvGrpSpPr/>
              <p:nvPr/>
            </p:nvGrpSpPr>
            <p:grpSpPr>
              <a:xfrm>
                <a:off x="1936620" y="1275606"/>
                <a:ext cx="1296142" cy="1728192"/>
                <a:chOff x="1907704" y="1275606"/>
                <a:chExt cx="1296142" cy="1728192"/>
              </a:xfrm>
            </p:grpSpPr>
            <p:sp>
              <p:nvSpPr>
                <p:cNvPr id="59" name="圆角矩形 58"/>
                <p:cNvSpPr/>
                <p:nvPr/>
              </p:nvSpPr>
              <p:spPr>
                <a:xfrm>
                  <a:off x="1907704" y="1275606"/>
                  <a:ext cx="1296143" cy="1728192"/>
                </a:xfrm>
                <a:prstGeom prst="roundRect">
                  <a:avLst/>
                </a:prstGeom>
                <a:solidFill>
                  <a:srgbClr val="F0882E"/>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a:defRPr/>
                  </a:pPr>
                  <a:r>
                    <a:rPr lang="en-US" altLang="zh-CN" sz="3600" b="1" kern="0" dirty="0">
                      <a:solidFill>
                        <a:prstClr val="white"/>
                      </a:solidFill>
                      <a:latin typeface="Cambria Math" panose="02040503050406030204" pitchFamily="18" charset="0"/>
                      <a:ea typeface="汉仪综艺体简" panose="02010609000101010101" pitchFamily="49" charset="-122"/>
                    </a:rPr>
                    <a:t>7.2</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60" name="圆角矩形 59"/>
                <p:cNvSpPr/>
                <p:nvPr/>
              </p:nvSpPr>
              <p:spPr>
                <a:xfrm>
                  <a:off x="1961226" y="1347615"/>
                  <a:ext cx="1189100" cy="1584176"/>
                </a:xfrm>
                <a:prstGeom prst="roundRect">
                  <a:avLst/>
                </a:prstGeom>
                <a:noFill/>
                <a:ln w="15875" cap="flat" cmpd="sng" algn="ctr">
                  <a:solidFill>
                    <a:sysClr val="window" lastClr="FFFFFF"/>
                  </a:solidFill>
                  <a:prstDash val="solid"/>
                </a:ln>
                <a:effectLst/>
              </p:spPr>
              <p:txBody>
                <a:bodyPr anchor="ctr"/>
                <a:lstStyle/>
                <a:p>
                  <a:pPr algn="ctr">
                    <a:defRPr/>
                  </a:pPr>
                  <a:endParaRPr lang="zh-CN" altLang="en-US" b="1" kern="0" dirty="0">
                    <a:solidFill>
                      <a:prstClr val="white"/>
                    </a:solidFill>
                    <a:latin typeface="微软雅黑" panose="020B0503020204020204" pitchFamily="34" charset="-122"/>
                    <a:ea typeface="微软雅黑" panose="020B0503020204020204" pitchFamily="34" charset="-122"/>
                  </a:endParaRPr>
                </a:p>
              </p:txBody>
            </p:sp>
          </p:grpSp>
          <p:sp>
            <p:nvSpPr>
              <p:cNvPr id="58" name="圆角矩形 5"/>
              <p:cNvSpPr/>
              <p:nvPr/>
            </p:nvSpPr>
            <p:spPr>
              <a:xfrm>
                <a:off x="1814437" y="2064249"/>
                <a:ext cx="1293816" cy="93610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a:defRPr/>
                </a:pPr>
                <a:endParaRPr lang="zh-CN" altLang="en-US" sz="6000" b="1" kern="0" dirty="0">
                  <a:solidFill>
                    <a:prstClr val="white"/>
                  </a:solidFill>
                  <a:latin typeface="微软雅黑" panose="020B0503020204020204" pitchFamily="34" charset="-122"/>
                  <a:ea typeface="微软雅黑" panose="020B0503020204020204" pitchFamily="34" charset="-122"/>
                </a:endParaRPr>
              </a:p>
            </p:txBody>
          </p:sp>
        </p:grpSp>
      </p:grpSp>
      <p:grpSp>
        <p:nvGrpSpPr>
          <p:cNvPr id="4" name="组合 3"/>
          <p:cNvGrpSpPr/>
          <p:nvPr/>
        </p:nvGrpSpPr>
        <p:grpSpPr>
          <a:xfrm>
            <a:off x="5062325" y="4213467"/>
            <a:ext cx="4443781" cy="952500"/>
            <a:chOff x="5062325" y="4213467"/>
            <a:chExt cx="4443781" cy="952500"/>
          </a:xfrm>
        </p:grpSpPr>
        <p:cxnSp>
          <p:nvCxnSpPr>
            <p:cNvPr id="62" name="直接连接符 101"/>
            <p:cNvCxnSpPr>
              <a:cxnSpLocks noChangeShapeType="1"/>
            </p:cNvCxnSpPr>
            <p:nvPr/>
          </p:nvCxnSpPr>
          <p:spPr bwMode="auto">
            <a:xfrm>
              <a:off x="5764368" y="5099691"/>
              <a:ext cx="3741738" cy="0"/>
            </a:xfrm>
            <a:prstGeom prst="line">
              <a:avLst/>
            </a:prstGeom>
            <a:noFill/>
            <a:ln w="3175" algn="ctr">
              <a:solidFill>
                <a:srgbClr val="F0882E"/>
              </a:solidFill>
              <a:prstDash val="sysDot"/>
              <a:round/>
              <a:headEnd type="oval" w="sm" len="sm"/>
              <a:tailEnd type="oval" w="sm" len="sm"/>
            </a:ln>
          </p:spPr>
        </p:cxnSp>
        <p:grpSp>
          <p:nvGrpSpPr>
            <p:cNvPr id="9225" name="组合 121"/>
            <p:cNvGrpSpPr/>
            <p:nvPr/>
          </p:nvGrpSpPr>
          <p:grpSpPr>
            <a:xfrm rot="-12767">
              <a:off x="5062325" y="4213467"/>
              <a:ext cx="884237" cy="952500"/>
              <a:chOff x="1936620" y="1275606"/>
              <a:chExt cx="1296144" cy="1728192"/>
            </a:xfrm>
          </p:grpSpPr>
          <p:grpSp>
            <p:nvGrpSpPr>
              <p:cNvPr id="9227" name="组合 122"/>
              <p:cNvGrpSpPr/>
              <p:nvPr/>
            </p:nvGrpSpPr>
            <p:grpSpPr>
              <a:xfrm>
                <a:off x="1936620" y="1275606"/>
                <a:ext cx="1296142" cy="1728192"/>
                <a:chOff x="1907704" y="1275606"/>
                <a:chExt cx="1296142" cy="1728192"/>
              </a:xfrm>
            </p:grpSpPr>
            <p:sp>
              <p:nvSpPr>
                <p:cNvPr id="67" name="圆角矩形 66"/>
                <p:cNvSpPr/>
                <p:nvPr/>
              </p:nvSpPr>
              <p:spPr>
                <a:xfrm>
                  <a:off x="1907704" y="1275606"/>
                  <a:ext cx="1296143" cy="1728192"/>
                </a:xfrm>
                <a:prstGeom prst="roundRect">
                  <a:avLst/>
                </a:prstGeom>
                <a:solidFill>
                  <a:srgbClr val="F0882E"/>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a:defRPr/>
                  </a:pPr>
                  <a:r>
                    <a:rPr lang="en-US" altLang="zh-CN" sz="3600" b="1" kern="0" dirty="0">
                      <a:solidFill>
                        <a:prstClr val="white"/>
                      </a:solidFill>
                      <a:latin typeface="Cambria Math" panose="02040503050406030204" pitchFamily="18" charset="0"/>
                      <a:ea typeface="汉仪综艺体简" panose="02010609000101010101" pitchFamily="49" charset="-122"/>
                    </a:rPr>
                    <a:t>7.3</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68" name="圆角矩形 67"/>
                <p:cNvSpPr/>
                <p:nvPr/>
              </p:nvSpPr>
              <p:spPr>
                <a:xfrm>
                  <a:off x="1961224" y="1347615"/>
                  <a:ext cx="1189103" cy="1584176"/>
                </a:xfrm>
                <a:prstGeom prst="roundRect">
                  <a:avLst/>
                </a:prstGeom>
                <a:noFill/>
                <a:ln w="15875" cap="flat" cmpd="sng" algn="ctr">
                  <a:solidFill>
                    <a:sysClr val="window" lastClr="FFFFFF"/>
                  </a:solidFill>
                  <a:prstDash val="solid"/>
                </a:ln>
                <a:effectLst/>
              </p:spPr>
              <p:txBody>
                <a:bodyPr anchor="ctr"/>
                <a:lstStyle/>
                <a:p>
                  <a:pPr algn="ctr">
                    <a:defRPr/>
                  </a:pPr>
                  <a:endParaRPr lang="zh-CN" altLang="en-US" b="1" kern="0" dirty="0">
                    <a:solidFill>
                      <a:prstClr val="white"/>
                    </a:solidFill>
                    <a:latin typeface="微软雅黑" panose="020B0503020204020204" pitchFamily="34" charset="-122"/>
                    <a:ea typeface="微软雅黑" panose="020B0503020204020204" pitchFamily="34" charset="-122"/>
                  </a:endParaRPr>
                </a:p>
              </p:txBody>
            </p:sp>
          </p:grpSp>
          <p:sp>
            <p:nvSpPr>
              <p:cNvPr id="66" name="圆角矩形 5"/>
              <p:cNvSpPr/>
              <p:nvPr/>
            </p:nvSpPr>
            <p:spPr>
              <a:xfrm>
                <a:off x="1814437" y="2064249"/>
                <a:ext cx="1293818" cy="93610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a:defRPr/>
                </a:pPr>
                <a:endParaRPr lang="zh-CN" altLang="en-US" sz="6000" b="1" kern="0" dirty="0">
                  <a:solidFill>
                    <a:prstClr val="white"/>
                  </a:solidFill>
                  <a:latin typeface="微软雅黑" panose="020B0503020204020204" pitchFamily="34" charset="-122"/>
                  <a:ea typeface="微软雅黑" panose="020B0503020204020204" pitchFamily="34" charset="-122"/>
                </a:endParaRPr>
              </a:p>
            </p:txBody>
          </p:sp>
        </p:grpSp>
        <p:sp>
          <p:nvSpPr>
            <p:cNvPr id="9226" name="矩形 103"/>
            <p:cNvSpPr/>
            <p:nvPr/>
          </p:nvSpPr>
          <p:spPr>
            <a:xfrm flipH="1">
              <a:off x="6278388" y="4460316"/>
              <a:ext cx="792480" cy="460375"/>
            </a:xfrm>
            <a:prstGeom prst="rect">
              <a:avLst/>
            </a:prstGeom>
            <a:noFill/>
            <a:ln w="9525">
              <a:noFill/>
            </a:ln>
          </p:spPr>
          <p:txBody>
            <a:bodyPr wrap="none">
              <a:spAutoFit/>
            </a:bodyPr>
            <a:lstStyle/>
            <a:p>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游标</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23" name="标题 1"/>
          <p:cNvSpPr/>
          <p:nvPr/>
        </p:nvSpPr>
        <p:spPr>
          <a:xfrm>
            <a:off x="1102428" y="633470"/>
            <a:ext cx="1100445" cy="765175"/>
          </a:xfrm>
          <a:prstGeom prst="rect">
            <a:avLst/>
          </a:prstGeom>
          <a:noFill/>
          <a:ln w="9525">
            <a:noFill/>
          </a:ln>
        </p:spPr>
        <p:txBody>
          <a:bodyPr anchor="ctr"/>
          <a:lstStyle/>
          <a:p>
            <a:pPr marL="571500" indent="-571500"/>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目录</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4"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25" name="直接连接符 24"/>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5948150" y="5453622"/>
            <a:ext cx="4443781" cy="952500"/>
            <a:chOff x="5062325" y="4213467"/>
            <a:chExt cx="4443781" cy="952500"/>
          </a:xfrm>
        </p:grpSpPr>
        <p:cxnSp>
          <p:nvCxnSpPr>
            <p:cNvPr id="8" name="直接连接符 101"/>
            <p:cNvCxnSpPr>
              <a:cxnSpLocks noChangeShapeType="1"/>
            </p:cNvCxnSpPr>
            <p:nvPr/>
          </p:nvCxnSpPr>
          <p:spPr bwMode="auto">
            <a:xfrm>
              <a:off x="5764368" y="5099691"/>
              <a:ext cx="3741738" cy="0"/>
            </a:xfrm>
            <a:prstGeom prst="line">
              <a:avLst/>
            </a:prstGeom>
            <a:noFill/>
            <a:ln w="3175" algn="ctr">
              <a:solidFill>
                <a:srgbClr val="F0882E"/>
              </a:solidFill>
              <a:prstDash val="sysDot"/>
              <a:round/>
              <a:headEnd type="oval" w="sm" len="sm"/>
              <a:tailEnd type="oval" w="sm" len="sm"/>
            </a:ln>
          </p:spPr>
        </p:cxnSp>
        <p:grpSp>
          <p:nvGrpSpPr>
            <p:cNvPr id="9" name="组合 121"/>
            <p:cNvGrpSpPr/>
            <p:nvPr/>
          </p:nvGrpSpPr>
          <p:grpSpPr>
            <a:xfrm rot="-12767">
              <a:off x="5062325" y="4213467"/>
              <a:ext cx="884237" cy="952500"/>
              <a:chOff x="1936620" y="1275606"/>
              <a:chExt cx="1296144" cy="1728192"/>
            </a:xfrm>
          </p:grpSpPr>
          <p:grpSp>
            <p:nvGrpSpPr>
              <p:cNvPr id="10" name="组合 122"/>
              <p:cNvGrpSpPr/>
              <p:nvPr/>
            </p:nvGrpSpPr>
            <p:grpSpPr>
              <a:xfrm>
                <a:off x="1936620" y="1275606"/>
                <a:ext cx="1296142" cy="1728192"/>
                <a:chOff x="1907704" y="1275606"/>
                <a:chExt cx="1296142" cy="1728192"/>
              </a:xfrm>
            </p:grpSpPr>
            <p:sp>
              <p:nvSpPr>
                <p:cNvPr id="11" name="圆角矩形 10"/>
                <p:cNvSpPr/>
                <p:nvPr/>
              </p:nvSpPr>
              <p:spPr>
                <a:xfrm>
                  <a:off x="1907704" y="1275606"/>
                  <a:ext cx="1296143" cy="1728192"/>
                </a:xfrm>
                <a:prstGeom prst="roundRect">
                  <a:avLst/>
                </a:prstGeom>
                <a:solidFill>
                  <a:srgbClr val="F0882E"/>
                </a:solidFill>
                <a:ln w="25400" cap="flat" cmpd="sng" algn="ctr">
                  <a:noFill/>
                  <a:prstDash val="solid"/>
                </a:ln>
                <a:effectLst>
                  <a:outerShdw blurRad="76200" dir="13500000" sy="23000" kx="1200000" algn="br" rotWithShape="0">
                    <a:prstClr val="black">
                      <a:alpha val="20000"/>
                    </a:prstClr>
                  </a:outerShdw>
                </a:effectLst>
              </p:spPr>
              <p:txBody>
                <a:bodyPr anchor="ctr"/>
                <a:p>
                  <a:pPr algn="ctr">
                    <a:defRPr/>
                  </a:pPr>
                  <a:r>
                    <a:rPr lang="en-US" altLang="zh-CN" sz="3600" b="1" kern="0" dirty="0">
                      <a:solidFill>
                        <a:prstClr val="white"/>
                      </a:solidFill>
                      <a:latin typeface="Cambria Math" panose="02040503050406030204" pitchFamily="18" charset="0"/>
                      <a:ea typeface="汉仪综艺体简" panose="02010609000101010101" pitchFamily="49" charset="-122"/>
                    </a:rPr>
                    <a:t>7.4</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12" name="圆角矩形 11"/>
                <p:cNvSpPr/>
                <p:nvPr/>
              </p:nvSpPr>
              <p:spPr>
                <a:xfrm>
                  <a:off x="1961224" y="1347615"/>
                  <a:ext cx="1189103" cy="1584176"/>
                </a:xfrm>
                <a:prstGeom prst="roundRect">
                  <a:avLst/>
                </a:prstGeom>
                <a:noFill/>
                <a:ln w="15875" cap="flat" cmpd="sng" algn="ctr">
                  <a:solidFill>
                    <a:sysClr val="window" lastClr="FFFFFF"/>
                  </a:solidFill>
                  <a:prstDash val="solid"/>
                </a:ln>
                <a:effectLst/>
              </p:spPr>
              <p:txBody>
                <a:bodyPr anchor="ctr"/>
                <a:p>
                  <a:pPr algn="ctr">
                    <a:defRPr/>
                  </a:pPr>
                  <a:endParaRPr lang="zh-CN" altLang="en-US" b="1" kern="0" dirty="0">
                    <a:solidFill>
                      <a:prstClr val="white"/>
                    </a:solidFill>
                    <a:latin typeface="微软雅黑" panose="020B0503020204020204" pitchFamily="34" charset="-122"/>
                    <a:ea typeface="微软雅黑" panose="020B0503020204020204" pitchFamily="34" charset="-122"/>
                  </a:endParaRPr>
                </a:p>
              </p:txBody>
            </p:sp>
          </p:grpSp>
          <p:sp>
            <p:nvSpPr>
              <p:cNvPr id="13" name="圆角矩形 5"/>
              <p:cNvSpPr/>
              <p:nvPr/>
            </p:nvSpPr>
            <p:spPr>
              <a:xfrm>
                <a:off x="1814437" y="2064249"/>
                <a:ext cx="1293818" cy="93610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p>
                <a:pPr algn="ctr">
                  <a:defRPr/>
                </a:pPr>
                <a:endParaRPr lang="zh-CN" altLang="en-US" sz="6000" b="1" kern="0" dirty="0">
                  <a:solidFill>
                    <a:prstClr val="white"/>
                  </a:solidFill>
                  <a:latin typeface="微软雅黑" panose="020B0503020204020204" pitchFamily="34" charset="-122"/>
                  <a:ea typeface="微软雅黑" panose="020B0503020204020204" pitchFamily="34" charset="-122"/>
                </a:endParaRPr>
              </a:p>
            </p:txBody>
          </p:sp>
        </p:grpSp>
        <p:sp>
          <p:nvSpPr>
            <p:cNvPr id="14" name="矩形 103"/>
            <p:cNvSpPr/>
            <p:nvPr/>
          </p:nvSpPr>
          <p:spPr>
            <a:xfrm flipH="1">
              <a:off x="6201553" y="4460316"/>
              <a:ext cx="1097280" cy="460375"/>
            </a:xfrm>
            <a:prstGeom prst="rect">
              <a:avLst/>
            </a:prstGeom>
            <a:noFill/>
            <a:ln w="9525">
              <a:noFill/>
            </a:ln>
          </p:spPr>
          <p:txBody>
            <a:bodyPr wrap="none">
              <a:spAutoFit/>
            </a:bodyPr>
            <a:p>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触发器</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nodePh="1">
                                  <p:stCondLst>
                                    <p:cond delay="0"/>
                                  </p:stCondLst>
                                  <p:endCondLst>
                                    <p:cond evt="begin" delay="0">
                                      <p:tn val="5"/>
                                    </p:cond>
                                  </p:end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23"/>
                                        </p:tgtEl>
                                      </p:cBhvr>
                                    </p:animEffect>
                                    <p:animScale>
                                      <p:cBhvr>
                                        <p:cTn id="10" dur="250" autoRev="1" fill="hold"/>
                                        <p:tgtEl>
                                          <p:spTgt spid="23"/>
                                        </p:tgtEl>
                                      </p:cBhvr>
                                      <p:by x="105000" y="105000"/>
                                    </p:animScale>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71040" y="1474470"/>
            <a:ext cx="8469630" cy="3162300"/>
          </a:xfrm>
        </p:spPr>
        <p:txBody>
          <a:bodyPr vert="horz" wrap="square" lIns="91440" tIns="45720" rIns="91440" bIns="45720" numCol="1" rtlCol="0" anchor="t" anchorCtr="0" compatLnSpc="1">
            <a:normAutofit/>
          </a:bodyPr>
          <a:lstStyle/>
          <a:p>
            <a:pPr marL="0" indent="457200">
              <a:spcBef>
                <a:spcPts val="0"/>
              </a:spcBef>
              <a:buNone/>
              <a:defRPr/>
            </a:pPr>
            <a:r>
              <a:rPr lang="en-US" altLang="zh-CN" dirty="0">
                <a:solidFill>
                  <a:schemeClr val="accent2"/>
                </a:solidFill>
              </a:rPr>
              <a:t>5</a:t>
            </a:r>
            <a:r>
              <a:rPr lang="zh-CN" altLang="en-US" dirty="0">
                <a:solidFill>
                  <a:schemeClr val="accent2"/>
                </a:solidFill>
              </a:rPr>
              <a:t>.LEAVE语句</a:t>
            </a:r>
            <a:endParaRPr lang="zh-CN" altLang="en-US" dirty="0">
              <a:solidFill>
                <a:schemeClr val="accent2"/>
              </a:solidFill>
            </a:endParaRPr>
          </a:p>
          <a:p>
            <a:pPr marL="0" indent="457200">
              <a:spcBef>
                <a:spcPts val="0"/>
              </a:spcBef>
              <a:buNone/>
              <a:defRPr/>
            </a:pPr>
            <a:r>
              <a:rPr lang="zh-CN" altLang="en-US" dirty="0">
                <a:solidFill>
                  <a:schemeClr val="tx1">
                    <a:lumMod val="65000"/>
                    <a:lumOff val="35000"/>
                  </a:schemeClr>
                </a:solidFill>
              </a:rPr>
              <a:t>在循环语句LOOP使用过程中，当循环条件不满足时，可以使用LEAVE语句跳出循环体。LEAVE语句用于跳出有循环标志的流程控制语句，基本语法结构如下：</a:t>
            </a:r>
            <a:endParaRPr lang="zh-CN" altLang="en-US" dirty="0">
              <a:solidFill>
                <a:schemeClr val="tx1">
                  <a:lumMod val="65000"/>
                  <a:lumOff val="35000"/>
                </a:schemeClr>
              </a:solidFill>
            </a:endParaRPr>
          </a:p>
          <a:p>
            <a:pPr marL="0" indent="457200">
              <a:spcBef>
                <a:spcPts val="0"/>
              </a:spcBef>
              <a:buNone/>
              <a:defRPr/>
            </a:pPr>
            <a:r>
              <a:rPr lang="zh-CN" altLang="en-US" dirty="0">
                <a:solidFill>
                  <a:schemeClr val="tx1">
                    <a:lumMod val="65000"/>
                    <a:lumOff val="35000"/>
                  </a:schemeClr>
                </a:solidFill>
              </a:rPr>
              <a:t>LEAVE label</a:t>
            </a:r>
            <a:endParaRPr lang="zh-CN" altLang="en-US" dirty="0">
              <a:solidFill>
                <a:schemeClr val="tx1">
                  <a:lumMod val="65000"/>
                  <a:lumOff val="35000"/>
                </a:schemeClr>
              </a:solidFill>
            </a:endParaRPr>
          </a:p>
        </p:txBody>
      </p:sp>
      <p:sp>
        <p:nvSpPr>
          <p:cNvPr id="4" name="标题 1"/>
          <p:cNvSpPr/>
          <p:nvPr/>
        </p:nvSpPr>
        <p:spPr>
          <a:xfrm>
            <a:off x="967345" y="633470"/>
            <a:ext cx="4116284"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7.1  </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MySQL程序设计基础</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6" name="直接连接符 5"/>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par>
                                <p:cTn id="12" presetID="22" presetClass="entr" presetSubtype="1"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wipe(up)">
                                      <p:cBhvr>
                                        <p:cTn id="14" dur="500"/>
                                        <p:tgtEl>
                                          <p:spTgt spid="3">
                                            <p:txEl>
                                              <p:pRg st="2" end="2"/>
                                            </p:txEl>
                                          </p:spTgt>
                                        </p:tgtEl>
                                      </p:cBhvr>
                                    </p:animEffect>
                                  </p:childTnLst>
                                </p:cTn>
                              </p:par>
                              <p:par>
                                <p:cTn id="15" presetID="26" presetClass="emph" presetSubtype="0" fill="hold" grpId="0" nodeType="withEffect">
                                  <p:stCondLst>
                                    <p:cond delay="0"/>
                                  </p:stCondLst>
                                  <p:childTnLst>
                                    <p:animEffect transition="out" filter="fade">
                                      <p:cBhvr>
                                        <p:cTn id="16" dur="500" tmFilter="0, 0; .2, .5; .8, .5; 1, 0"/>
                                        <p:tgtEl>
                                          <p:spTgt spid="4"/>
                                        </p:tgtEl>
                                      </p:cBhvr>
                                    </p:animEffect>
                                    <p:animScale>
                                      <p:cBhvr>
                                        <p:cTn id="1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文本占位符 36866"/>
          <p:cNvSpPr>
            <a:spLocks noGrp="1"/>
          </p:cNvSpPr>
          <p:nvPr>
            <p:ph idx="1"/>
          </p:nvPr>
        </p:nvSpPr>
        <p:spPr>
          <a:xfrm>
            <a:off x="2663190" y="1398905"/>
            <a:ext cx="7482840" cy="683895"/>
          </a:xfrm>
        </p:spPr>
        <p:txBody>
          <a:bodyPr anchor="t">
            <a:noAutofit/>
          </a:bodyPr>
          <a:lstStyle/>
          <a:p>
            <a:pPr indent="508000" fontAlgn="auto">
              <a:lnSpc>
                <a:spcPct val="100000"/>
              </a:lnSpc>
              <a:buNone/>
              <a:extLst>
                <a:ext uri="{35155182-B16C-46BC-9424-99874614C6A1}">
                  <wpsdc:indentchars xmlns:wpsdc="http://www.wps.cn/officeDocument/2017/drawingmlCustomData" val="200" checksum="282533468"/>
                </a:ext>
              </a:extLst>
            </a:pPr>
            <a:r>
              <a:rPr lang="en-US" altLang="zh-CN" sz="2000" dirty="0">
                <a:solidFill>
                  <a:srgbClr val="595959"/>
                </a:solidFill>
                <a:cs typeface="微软雅黑" panose="020B0503020204020204" pitchFamily="34" charset="-122"/>
                <a:sym typeface="+mn-ea"/>
              </a:rPr>
              <a:t> </a:t>
            </a:r>
            <a:r>
              <a:rPr lang="zh-CN" altLang="zh-CN" sz="2000" dirty="0">
                <a:solidFill>
                  <a:srgbClr val="595959"/>
                </a:solidFill>
                <a:cs typeface="微软雅黑" panose="020B0503020204020204" pitchFamily="34" charset="-122"/>
                <a:sym typeface="+mn-ea"/>
              </a:rPr>
              <a:t>定义函数</a:t>
            </a:r>
            <a:r>
              <a:rPr lang="en-US" altLang="zh-CN" sz="2000" dirty="0">
                <a:solidFill>
                  <a:srgbClr val="595959"/>
                </a:solidFill>
                <a:cs typeface="微软雅黑" panose="020B0503020204020204" pitchFamily="34" charset="-122"/>
                <a:sym typeface="+mn-ea"/>
              </a:rPr>
              <a:t>exam_loop</a:t>
            </a:r>
            <a:r>
              <a:rPr lang="zh-CN" altLang="zh-CN" sz="2000" dirty="0">
                <a:solidFill>
                  <a:srgbClr val="595959"/>
                </a:solidFill>
                <a:cs typeface="微软雅黑" panose="020B0503020204020204" pitchFamily="34" charset="-122"/>
                <a:sym typeface="+mn-ea"/>
              </a:rPr>
              <a:t>，应用</a:t>
            </a:r>
            <a:r>
              <a:rPr lang="en-US" altLang="zh-CN" sz="2000" dirty="0">
                <a:solidFill>
                  <a:srgbClr val="595959"/>
                </a:solidFill>
                <a:cs typeface="微软雅黑" panose="020B0503020204020204" pitchFamily="34" charset="-122"/>
                <a:sym typeface="+mn-ea"/>
              </a:rPr>
              <a:t>loop</a:t>
            </a:r>
            <a:r>
              <a:rPr lang="zh-CN" altLang="zh-CN" sz="2000" dirty="0">
                <a:solidFill>
                  <a:srgbClr val="595959"/>
                </a:solidFill>
                <a:cs typeface="微软雅黑" panose="020B0503020204020204" pitchFamily="34" charset="-122"/>
                <a:sym typeface="+mn-ea"/>
              </a:rPr>
              <a:t>语句求</a:t>
            </a:r>
            <a:r>
              <a:rPr lang="en-US" altLang="zh-CN" sz="2000" dirty="0">
                <a:solidFill>
                  <a:srgbClr val="595959"/>
                </a:solidFill>
                <a:cs typeface="微软雅黑" panose="020B0503020204020204" pitchFamily="34" charset="-122"/>
                <a:sym typeface="+mn-ea"/>
              </a:rPr>
              <a:t>1~100</a:t>
            </a:r>
            <a:r>
              <a:rPr lang="zh-CN" altLang="zh-CN" sz="2000" dirty="0">
                <a:solidFill>
                  <a:srgbClr val="595959"/>
                </a:solidFill>
                <a:cs typeface="微软雅黑" panose="020B0503020204020204" pitchFamily="34" charset="-122"/>
                <a:sym typeface="+mn-ea"/>
              </a:rPr>
              <a:t>之和。通过</a:t>
            </a:r>
            <a:r>
              <a:rPr lang="en-US" altLang="zh-CN" sz="2000" dirty="0">
                <a:solidFill>
                  <a:srgbClr val="595959"/>
                </a:solidFill>
                <a:cs typeface="微软雅黑" panose="020B0503020204020204" pitchFamily="34" charset="-122"/>
                <a:sym typeface="+mn-ea"/>
              </a:rPr>
              <a:t>leave</a:t>
            </a:r>
            <a:r>
              <a:rPr lang="zh-CN" altLang="zh-CN" sz="2000" dirty="0">
                <a:solidFill>
                  <a:srgbClr val="595959"/>
                </a:solidFill>
                <a:cs typeface="微软雅黑" panose="020B0503020204020204" pitchFamily="34" charset="-122"/>
                <a:sym typeface="+mn-ea"/>
              </a:rPr>
              <a:t>语句退出循环并输出结果。</a:t>
            </a:r>
            <a:endParaRPr lang="zh-CN" altLang="zh-CN" sz="2000" dirty="0">
              <a:solidFill>
                <a:srgbClr val="595959"/>
              </a:solidFill>
              <a:cs typeface="微软雅黑" panose="020B0503020204020204" pitchFamily="34" charset="-122"/>
            </a:endParaRPr>
          </a:p>
          <a:p>
            <a:pPr indent="508000" fontAlgn="auto">
              <a:buNone/>
              <a:extLst>
                <a:ext uri="{35155182-B16C-46BC-9424-99874614C6A1}">
                  <wpsdc:indentchars xmlns:wpsdc="http://www.wps.cn/officeDocument/2017/drawingmlCustomData" val="200" checksum="282533468"/>
                </a:ext>
              </a:extLst>
            </a:pPr>
            <a:endParaRPr lang="zh-CN" altLang="zh-CN" sz="2000" noProof="1" dirty="0">
              <a:solidFill>
                <a:srgbClr val="595959"/>
              </a:solidFill>
              <a:cs typeface="微软雅黑" panose="020B0503020204020204" pitchFamily="34" charset="-122"/>
              <a:sym typeface="+mn-ea"/>
            </a:endParaRPr>
          </a:p>
        </p:txBody>
      </p:sp>
      <p:sp>
        <p:nvSpPr>
          <p:cNvPr id="13" name="内容占位符 2"/>
          <p:cNvSpPr txBox="1"/>
          <p:nvPr/>
        </p:nvSpPr>
        <p:spPr bwMode="auto">
          <a:xfrm>
            <a:off x="2663190" y="2374265"/>
            <a:ext cx="6753225" cy="4283710"/>
          </a:xfrm>
          <a:prstGeom prst="rect">
            <a:avLst/>
          </a:prstGeom>
          <a:solidFill>
            <a:schemeClr val="bg1">
              <a:lumMod val="85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lgn="l">
              <a:lnSpc>
                <a:spcPct val="100000"/>
              </a:lnSpc>
              <a:spcBef>
                <a:spcPts val="0"/>
              </a:spcBef>
              <a:buClrTx/>
              <a:buSzTx/>
              <a:buFontTx/>
              <a:buNone/>
              <a:defRPr/>
            </a:pPr>
            <a:r>
              <a:rPr lang="en-US" altLang="zh-CN" sz="1600" dirty="0">
                <a:solidFill>
                  <a:srgbClr val="595959"/>
                </a:solidFill>
                <a:latin typeface="微软雅黑" panose="020B0503020204020204" pitchFamily="34" charset="-122"/>
                <a:ea typeface="微软雅黑" panose="020B0503020204020204" pitchFamily="34" charset="-122"/>
                <a:sym typeface="+mn-ea"/>
              </a:rPr>
              <a:t>delimiter //</a:t>
            </a:r>
            <a:endParaRPr lang="en-US" altLang="zh-CN" sz="1600" dirty="0">
              <a:solidFill>
                <a:srgbClr val="595959"/>
              </a:solidFill>
              <a:latin typeface="微软雅黑" panose="020B0503020204020204" pitchFamily="34" charset="-122"/>
              <a:ea typeface="微软雅黑" panose="020B0503020204020204" pitchFamily="34" charset="-122"/>
            </a:endParaRPr>
          </a:p>
          <a:p>
            <a:pPr marL="0" indent="0" algn="l">
              <a:lnSpc>
                <a:spcPct val="100000"/>
              </a:lnSpc>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create function </a:t>
            </a:r>
            <a:r>
              <a:rPr lang="en-US" altLang="zh-CN" sz="1600" dirty="0">
                <a:solidFill>
                  <a:srgbClr val="595959"/>
                </a:solidFill>
                <a:latin typeface="微软雅黑" panose="020B0503020204020204" pitchFamily="34" charset="-122"/>
                <a:ea typeface="微软雅黑" panose="020B0503020204020204" pitchFamily="34" charset="-122"/>
                <a:sym typeface="+mn-ea"/>
              </a:rPr>
              <a:t>exam_loop(n int) returns int</a:t>
            </a:r>
            <a:endParaRPr lang="zh-CN" altLang="zh-CN" sz="1600" dirty="0">
              <a:solidFill>
                <a:srgbClr val="595959"/>
              </a:solidFill>
              <a:latin typeface="微软雅黑" panose="020B0503020204020204" pitchFamily="34" charset="-122"/>
              <a:ea typeface="微软雅黑" panose="020B0503020204020204" pitchFamily="34" charset="-122"/>
            </a:endParaRPr>
          </a:p>
          <a:p>
            <a:pPr marL="0" lvl="1" indent="0" algn="l">
              <a:lnSpc>
                <a:spcPct val="100000"/>
              </a:lnSpc>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begin</a:t>
            </a:r>
            <a:endParaRPr lang="zh-CN" altLang="zh-CN" sz="1600" dirty="0">
              <a:solidFill>
                <a:srgbClr val="595959"/>
              </a:solidFill>
              <a:latin typeface="微软雅黑" panose="020B0503020204020204" pitchFamily="34" charset="-122"/>
              <a:ea typeface="微软雅黑" panose="020B0503020204020204" pitchFamily="34" charset="-122"/>
            </a:endParaRPr>
          </a:p>
          <a:p>
            <a:pPr marL="0" lvl="1" indent="0" algn="l">
              <a:lnSpc>
                <a:spcPct val="100000"/>
              </a:lnSpc>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declare  sum int default 0;</a:t>
            </a:r>
            <a:endParaRPr lang="zh-CN" altLang="zh-CN" sz="1600" dirty="0">
              <a:solidFill>
                <a:srgbClr val="595959"/>
              </a:solidFill>
              <a:latin typeface="微软雅黑" panose="020B0503020204020204" pitchFamily="34" charset="-122"/>
              <a:ea typeface="微软雅黑" panose="020B0503020204020204" pitchFamily="34" charset="-122"/>
            </a:endParaRPr>
          </a:p>
          <a:p>
            <a:pPr marL="0" lvl="1" indent="0" algn="l">
              <a:lnSpc>
                <a:spcPct val="100000"/>
              </a:lnSpc>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set n=1;</a:t>
            </a:r>
            <a:endParaRPr lang="en-US" altLang="zh-CN" sz="1600" dirty="0">
              <a:solidFill>
                <a:srgbClr val="595959"/>
              </a:solidFill>
              <a:latin typeface="微软雅黑" panose="020B0503020204020204" pitchFamily="34" charset="-122"/>
              <a:ea typeface="微软雅黑" panose="020B0503020204020204" pitchFamily="34" charset="-122"/>
              <a:sym typeface="+mn-ea"/>
            </a:endParaRPr>
          </a:p>
          <a:p>
            <a:pPr marL="0" lvl="1" indent="0" algn="l" eaLnBrk="1" hangingPunct="1">
              <a:lnSpc>
                <a:spcPct val="100000"/>
              </a:lnSpc>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loop_label:loop</a:t>
            </a:r>
            <a:endParaRPr lang="zh-CN" altLang="zh-CN" sz="1600" dirty="0">
              <a:solidFill>
                <a:srgbClr val="595959"/>
              </a:solidFill>
              <a:latin typeface="微软雅黑" panose="020B0503020204020204" pitchFamily="34" charset="-122"/>
              <a:ea typeface="微软雅黑" panose="020B0503020204020204" pitchFamily="34" charset="-122"/>
            </a:endParaRPr>
          </a:p>
          <a:p>
            <a:pPr marL="0" lvl="1" indent="0" algn="l" eaLnBrk="1" hangingPunct="1">
              <a:lnSpc>
                <a:spcPct val="100000"/>
              </a:lnSpc>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set sum=sum+n;</a:t>
            </a:r>
            <a:endParaRPr lang="zh-CN" altLang="zh-CN" sz="1600" dirty="0">
              <a:solidFill>
                <a:srgbClr val="595959"/>
              </a:solidFill>
              <a:latin typeface="微软雅黑" panose="020B0503020204020204" pitchFamily="34" charset="-122"/>
              <a:ea typeface="微软雅黑" panose="020B0503020204020204" pitchFamily="34" charset="-122"/>
            </a:endParaRPr>
          </a:p>
          <a:p>
            <a:pPr marL="0" lvl="1" indent="0" algn="l" eaLnBrk="1" hangingPunct="1">
              <a:lnSpc>
                <a:spcPct val="100000"/>
              </a:lnSpc>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set n=n+1;</a:t>
            </a:r>
            <a:endParaRPr lang="zh-CN" altLang="zh-CN" sz="1600" dirty="0">
              <a:solidFill>
                <a:srgbClr val="595959"/>
              </a:solidFill>
              <a:latin typeface="微软雅黑" panose="020B0503020204020204" pitchFamily="34" charset="-122"/>
              <a:ea typeface="微软雅黑" panose="020B0503020204020204" pitchFamily="34" charset="-122"/>
            </a:endParaRPr>
          </a:p>
          <a:p>
            <a:pPr marL="0" lvl="1" indent="0" algn="l" eaLnBrk="1" hangingPunct="1">
              <a:lnSpc>
                <a:spcPct val="100000"/>
              </a:lnSpc>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if  n&gt;100  then</a:t>
            </a:r>
            <a:endParaRPr lang="zh-CN" altLang="zh-CN" sz="1600" dirty="0">
              <a:solidFill>
                <a:srgbClr val="595959"/>
              </a:solidFill>
              <a:latin typeface="微软雅黑" panose="020B0503020204020204" pitchFamily="34" charset="-122"/>
              <a:ea typeface="微软雅黑" panose="020B0503020204020204" pitchFamily="34" charset="-122"/>
            </a:endParaRPr>
          </a:p>
          <a:p>
            <a:pPr marL="0" lvl="1" indent="0" algn="l" eaLnBrk="1" hangingPunct="1">
              <a:lnSpc>
                <a:spcPct val="100000"/>
              </a:lnSpc>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leave  loop_label;</a:t>
            </a:r>
            <a:endParaRPr lang="zh-CN" altLang="zh-CN" sz="1600" dirty="0">
              <a:solidFill>
                <a:srgbClr val="595959"/>
              </a:solidFill>
              <a:latin typeface="微软雅黑" panose="020B0503020204020204" pitchFamily="34" charset="-122"/>
              <a:ea typeface="微软雅黑" panose="020B0503020204020204" pitchFamily="34" charset="-122"/>
            </a:endParaRPr>
          </a:p>
          <a:p>
            <a:pPr marL="0" lvl="1" indent="0" algn="l" eaLnBrk="1" hangingPunct="1">
              <a:lnSpc>
                <a:spcPct val="100000"/>
              </a:lnSpc>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end if;</a:t>
            </a:r>
            <a:endParaRPr lang="zh-CN" altLang="zh-CN" sz="1600" dirty="0">
              <a:solidFill>
                <a:srgbClr val="595959"/>
              </a:solidFill>
              <a:latin typeface="微软雅黑" panose="020B0503020204020204" pitchFamily="34" charset="-122"/>
              <a:ea typeface="微软雅黑" panose="020B0503020204020204" pitchFamily="34" charset="-122"/>
            </a:endParaRPr>
          </a:p>
          <a:p>
            <a:pPr marL="0" lvl="1" indent="0" algn="l" eaLnBrk="1" hangingPunct="1">
              <a:lnSpc>
                <a:spcPct val="100000"/>
              </a:lnSpc>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end loop;</a:t>
            </a:r>
            <a:endParaRPr lang="zh-CN" altLang="zh-CN" sz="1600" dirty="0">
              <a:solidFill>
                <a:srgbClr val="595959"/>
              </a:solidFill>
              <a:latin typeface="微软雅黑" panose="020B0503020204020204" pitchFamily="34" charset="-122"/>
              <a:ea typeface="微软雅黑" panose="020B0503020204020204" pitchFamily="34" charset="-122"/>
            </a:endParaRPr>
          </a:p>
          <a:p>
            <a:pPr marL="0" indent="0" algn="l">
              <a:lnSpc>
                <a:spcPct val="100000"/>
              </a:lnSpc>
              <a:spcBef>
                <a:spcPts val="0"/>
              </a:spcBef>
              <a:buClrTx/>
              <a:buSzTx/>
              <a:buFontTx/>
              <a:buNone/>
              <a:defRPr/>
            </a:pPr>
            <a:r>
              <a:rPr lang="en-US" altLang="zh-CN" sz="1600" dirty="0">
                <a:solidFill>
                  <a:srgbClr val="595959"/>
                </a:solidFill>
                <a:latin typeface="微软雅黑" panose="020B0503020204020204" pitchFamily="34" charset="-122"/>
                <a:ea typeface="微软雅黑" panose="020B0503020204020204" pitchFamily="34" charset="-122"/>
                <a:sym typeface="+mn-ea"/>
              </a:rPr>
              <a:t>return  sum;</a:t>
            </a:r>
            <a:endParaRPr lang="en-US" altLang="zh-CN" sz="1600" dirty="0">
              <a:solidFill>
                <a:srgbClr val="595959"/>
              </a:solidFill>
              <a:latin typeface="微软雅黑" panose="020B0503020204020204" pitchFamily="34" charset="-122"/>
              <a:ea typeface="微软雅黑" panose="020B0503020204020204" pitchFamily="34" charset="-122"/>
            </a:endParaRPr>
          </a:p>
          <a:p>
            <a:pPr marL="0" indent="0" algn="l">
              <a:lnSpc>
                <a:spcPct val="100000"/>
              </a:lnSpc>
              <a:spcBef>
                <a:spcPts val="0"/>
              </a:spcBef>
              <a:buClrTx/>
              <a:buSzTx/>
              <a:buFontTx/>
              <a:buNone/>
              <a:defRPr/>
            </a:pPr>
            <a:r>
              <a:rPr lang="en-US" altLang="zh-CN" sz="1600" dirty="0">
                <a:solidFill>
                  <a:srgbClr val="595959"/>
                </a:solidFill>
                <a:latin typeface="微软雅黑" panose="020B0503020204020204" pitchFamily="34" charset="-122"/>
                <a:ea typeface="微软雅黑" panose="020B0503020204020204" pitchFamily="34" charset="-122"/>
                <a:sym typeface="+mn-ea"/>
              </a:rPr>
              <a:t>end //</a:t>
            </a:r>
            <a:endParaRPr lang="en-US" altLang="zh-CN" sz="1600" dirty="0">
              <a:solidFill>
                <a:srgbClr val="595959"/>
              </a:solidFill>
              <a:latin typeface="微软雅黑" panose="020B0503020204020204" pitchFamily="34" charset="-122"/>
              <a:ea typeface="微软雅黑" panose="020B0503020204020204" pitchFamily="34" charset="-122"/>
            </a:endParaRPr>
          </a:p>
          <a:p>
            <a:pPr marL="0" indent="0" algn="l">
              <a:lnSpc>
                <a:spcPct val="100000"/>
              </a:lnSpc>
              <a:spcBef>
                <a:spcPts val="0"/>
              </a:spcBef>
              <a:buClrTx/>
              <a:buSzTx/>
              <a:buFontTx/>
              <a:buNone/>
              <a:defRPr/>
            </a:pPr>
            <a:r>
              <a:rPr lang="en-US" altLang="zh-CN" sz="1600" dirty="0">
                <a:solidFill>
                  <a:srgbClr val="595959"/>
                </a:solidFill>
                <a:latin typeface="微软雅黑" panose="020B0503020204020204" pitchFamily="34" charset="-122"/>
                <a:ea typeface="微软雅黑" panose="020B0503020204020204" pitchFamily="34" charset="-122"/>
                <a:sym typeface="+mn-ea"/>
              </a:rPr>
              <a:t>delimiter ;</a:t>
            </a:r>
            <a:endParaRPr lang="zh-CN" altLang="zh-CN" sz="1600" noProof="1" dirty="0">
              <a:solidFill>
                <a:srgbClr val="595959"/>
              </a:solidFill>
              <a:latin typeface="微软雅黑" panose="020B0503020204020204" pitchFamily="34" charset="-122"/>
              <a:ea typeface="微软雅黑" panose="020B0503020204020204" pitchFamily="34" charset="-122"/>
              <a:sym typeface="+mn-ea"/>
            </a:endParaRPr>
          </a:p>
        </p:txBody>
      </p:sp>
      <p:grpSp>
        <p:nvGrpSpPr>
          <p:cNvPr id="5" name="组合 4"/>
          <p:cNvGrpSpPr/>
          <p:nvPr/>
        </p:nvGrpSpPr>
        <p:grpSpPr>
          <a:xfrm>
            <a:off x="1799801" y="1398814"/>
            <a:ext cx="778511" cy="684530"/>
            <a:chOff x="2075179" y="1685716"/>
            <a:chExt cx="778511" cy="684530"/>
          </a:xfrm>
        </p:grpSpPr>
        <p:sp>
          <p:nvSpPr>
            <p:cNvPr id="6" name="流程图: 延期 5"/>
            <p:cNvSpPr/>
            <p:nvPr/>
          </p:nvSpPr>
          <p:spPr>
            <a:xfrm rot="16200000">
              <a:off x="2122170" y="1638726"/>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9"/>
            <p:cNvSpPr txBox="1"/>
            <p:nvPr/>
          </p:nvSpPr>
          <p:spPr>
            <a:xfrm>
              <a:off x="2075179" y="2001946"/>
              <a:ext cx="778511" cy="368300"/>
            </a:xfrm>
            <a:prstGeom prst="rect">
              <a:avLst/>
            </a:prstGeom>
            <a:noFill/>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9" name="标题 1"/>
          <p:cNvSpPr/>
          <p:nvPr/>
        </p:nvSpPr>
        <p:spPr>
          <a:xfrm>
            <a:off x="967345" y="633470"/>
            <a:ext cx="4116284" cy="765175"/>
          </a:xfrm>
          <a:prstGeom prst="rect">
            <a:avLst/>
          </a:prstGeom>
          <a:noFill/>
          <a:ln w="9525">
            <a:noFill/>
          </a:ln>
        </p:spPr>
        <p:txBody>
          <a:bodyPr anchor="ctr"/>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7.1  </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MySQL程序设计基础</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11" name="直接连接符 10"/>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6" presetClass="emph" presetSubtype="0" fill="hold" grpId="0" nodeType="withEffect">
                                  <p:stCondLst>
                                    <p:cond delay="0"/>
                                  </p:stCondLst>
                                  <p:childTnLst>
                                    <p:animEffect transition="out" filter="fade">
                                      <p:cBhvr>
                                        <p:cTn id="9" dur="500" tmFilter="0, 0; .2, .5; .8, .5; 1, 0"/>
                                        <p:tgtEl>
                                          <p:spTgt spid="9"/>
                                        </p:tgtEl>
                                      </p:cBhvr>
                                    </p:animEffect>
                                    <p:animScale>
                                      <p:cBhvr>
                                        <p:cTn id="10" dur="250" autoRev="1" fill="hold"/>
                                        <p:tgtEl>
                                          <p:spTgt spid="9"/>
                                        </p:tgtEl>
                                      </p:cBhvr>
                                      <p:by x="105000" y="105000"/>
                                    </p:animScale>
                                  </p:childTnLst>
                                </p:cTn>
                              </p:par>
                              <p:par>
                                <p:cTn id="11" presetID="22" presetClass="entr" presetSubtype="4" fill="hold" grpId="0" nodeType="withEffect">
                                  <p:stCondLst>
                                    <p:cond delay="0"/>
                                  </p:stCondLst>
                                  <p:childTnLst>
                                    <p:set>
                                      <p:cBhvr>
                                        <p:cTn id="12" dur="1" fill="hold">
                                          <p:stCondLst>
                                            <p:cond delay="0"/>
                                          </p:stCondLst>
                                        </p:cTn>
                                        <p:tgtEl>
                                          <p:spTgt spid="38914">
                                            <p:txEl>
                                              <p:pRg st="0" end="0"/>
                                            </p:txEl>
                                          </p:spTgt>
                                        </p:tgtEl>
                                        <p:attrNameLst>
                                          <p:attrName>style.visibility</p:attrName>
                                        </p:attrNameLst>
                                      </p:cBhvr>
                                      <p:to>
                                        <p:strVal val="visible"/>
                                      </p:to>
                                    </p:set>
                                    <p:animEffect transition="in" filter="wipe(down)">
                                      <p:cBhvr>
                                        <p:cTn id="13" dur="500"/>
                                        <p:tgtEl>
                                          <p:spTgt spid="3891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9" grpId="0"/>
      <p:bldP spid="38914" grpId="0" build="p"/>
      <p:bldP spid="38914" grpI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91360" y="1583690"/>
            <a:ext cx="8469630" cy="2764155"/>
          </a:xfrm>
        </p:spPr>
        <p:txBody>
          <a:bodyPr vert="horz" wrap="square" lIns="91440" tIns="45720" rIns="91440" bIns="45720" numCol="1" rtlCol="0" anchor="t" anchorCtr="0" compatLnSpc="1">
            <a:normAutofit lnSpcReduction="10000"/>
          </a:bodyPr>
          <a:lstStyle/>
          <a:p>
            <a:pPr marL="0" indent="457200">
              <a:spcBef>
                <a:spcPts val="0"/>
              </a:spcBef>
              <a:buNone/>
              <a:defRPr/>
            </a:pPr>
            <a:r>
              <a:rPr lang="en-US" altLang="zh-CN" dirty="0">
                <a:solidFill>
                  <a:schemeClr val="accent2"/>
                </a:solidFill>
              </a:rPr>
              <a:t>6</a:t>
            </a:r>
            <a:r>
              <a:rPr lang="zh-CN" altLang="en-US" dirty="0">
                <a:solidFill>
                  <a:schemeClr val="accent2"/>
                </a:solidFill>
              </a:rPr>
              <a:t>.ITERATE语句</a:t>
            </a:r>
            <a:endParaRPr lang="zh-CN" altLang="en-US" dirty="0">
              <a:solidFill>
                <a:schemeClr val="accent2"/>
              </a:solidFill>
            </a:endParaRPr>
          </a:p>
          <a:p>
            <a:pPr marL="0" indent="457200">
              <a:spcBef>
                <a:spcPts val="0"/>
              </a:spcBef>
              <a:buNone/>
              <a:defRPr/>
            </a:pPr>
            <a:r>
              <a:rPr lang="zh-CN" altLang="en-US" dirty="0">
                <a:solidFill>
                  <a:schemeClr val="tx1">
                    <a:lumMod val="65000"/>
                    <a:lumOff val="35000"/>
                  </a:schemeClr>
                </a:solidFill>
              </a:rPr>
              <a:t>与LEAVE语句结束整个循环不同，ITERATE语句用于无条件转到语句段的开头处</a:t>
            </a:r>
            <a:r>
              <a:rPr lang="en-US" altLang="zh-CN" dirty="0">
                <a:solidFill>
                  <a:srgbClr val="595959"/>
                </a:solidFill>
              </a:rPr>
              <a:t>,</a:t>
            </a:r>
            <a:r>
              <a:rPr lang="zh-CN" altLang="zh-CN" dirty="0">
                <a:solidFill>
                  <a:srgbClr val="595959"/>
                </a:solidFill>
                <a:sym typeface="+mn-ea"/>
              </a:rPr>
              <a:t>结束本次循环</a:t>
            </a:r>
            <a:r>
              <a:rPr lang="zh-CN" altLang="en-US" dirty="0">
                <a:solidFill>
                  <a:srgbClr val="595959"/>
                </a:solidFill>
              </a:rPr>
              <a:t>。</a:t>
            </a:r>
            <a:endParaRPr lang="en-US" altLang="zh-CN" dirty="0">
              <a:solidFill>
                <a:srgbClr val="595959"/>
              </a:solidFill>
            </a:endParaRPr>
          </a:p>
          <a:p>
            <a:pPr marL="0" indent="457200">
              <a:spcBef>
                <a:spcPts val="0"/>
              </a:spcBef>
              <a:buNone/>
              <a:defRPr/>
            </a:pPr>
            <a:r>
              <a:rPr lang="zh-CN" altLang="en-US" dirty="0">
                <a:solidFill>
                  <a:srgbClr val="595959"/>
                </a:solidFill>
              </a:rPr>
              <a:t>ITERATE语句的格式如下：</a:t>
            </a:r>
            <a:endParaRPr lang="zh-CN" altLang="en-US" dirty="0">
              <a:solidFill>
                <a:srgbClr val="595959"/>
              </a:solidFill>
            </a:endParaRPr>
          </a:p>
          <a:p>
            <a:pPr marL="0" indent="457200">
              <a:spcBef>
                <a:spcPts val="0"/>
              </a:spcBef>
              <a:buNone/>
              <a:defRPr/>
            </a:pPr>
            <a:r>
              <a:rPr lang="zh-CN" altLang="en-US" dirty="0">
                <a:solidFill>
                  <a:schemeClr val="tx1">
                    <a:lumMod val="65000"/>
                    <a:lumOff val="35000"/>
                  </a:schemeClr>
                </a:solidFill>
              </a:rPr>
              <a:t>ITERATE lable</a:t>
            </a:r>
            <a:endParaRPr lang="zh-CN" altLang="en-US" dirty="0">
              <a:solidFill>
                <a:schemeClr val="tx1">
                  <a:lumMod val="65000"/>
                  <a:lumOff val="35000"/>
                </a:schemeClr>
              </a:solidFill>
            </a:endParaRPr>
          </a:p>
        </p:txBody>
      </p:sp>
      <p:sp>
        <p:nvSpPr>
          <p:cNvPr id="4" name="标题 1"/>
          <p:cNvSpPr/>
          <p:nvPr/>
        </p:nvSpPr>
        <p:spPr>
          <a:xfrm>
            <a:off x="967345" y="633470"/>
            <a:ext cx="4116284"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7.1  </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MySQL程序设计基础</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6" name="直接连接符 5"/>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par>
                                <p:cTn id="16" presetID="22" presetClass="entr" presetSubtype="1"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up)">
                                      <p:cBhvr>
                                        <p:cTn id="18" dur="500"/>
                                        <p:tgtEl>
                                          <p:spTgt spid="3">
                                            <p:txEl>
                                              <p:pRg st="3" end="3"/>
                                            </p:txEl>
                                          </p:spTgt>
                                        </p:tgtEl>
                                      </p:cBhvr>
                                    </p:animEffect>
                                  </p:childTnLst>
                                </p:cTn>
                              </p:par>
                              <p:par>
                                <p:cTn id="19" presetID="26" presetClass="emph" presetSubtype="0" fill="hold" grpId="0" nodeType="withEffect">
                                  <p:stCondLst>
                                    <p:cond delay="0"/>
                                  </p:stCondLst>
                                  <p:childTnLst>
                                    <p:animEffect transition="out" filter="fade">
                                      <p:cBhvr>
                                        <p:cTn id="20" dur="500" tmFilter="0, 0; .2, .5; .8, .5; 1, 0"/>
                                        <p:tgtEl>
                                          <p:spTgt spid="4"/>
                                        </p:tgtEl>
                                      </p:cBhvr>
                                    </p:animEffect>
                                    <p:animScale>
                                      <p:cBhvr>
                                        <p:cTn id="21"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文本占位符 36866"/>
          <p:cNvSpPr>
            <a:spLocks noGrp="1"/>
          </p:cNvSpPr>
          <p:nvPr>
            <p:ph idx="1"/>
          </p:nvPr>
        </p:nvSpPr>
        <p:spPr>
          <a:xfrm>
            <a:off x="2663190" y="1398905"/>
            <a:ext cx="7482840" cy="683895"/>
          </a:xfrm>
        </p:spPr>
        <p:txBody>
          <a:bodyPr anchor="t">
            <a:noAutofit/>
          </a:bodyPr>
          <a:lstStyle/>
          <a:p>
            <a:pPr indent="508000" algn="l" fontAlgn="auto">
              <a:lnSpc>
                <a:spcPct val="100000"/>
              </a:lnSpc>
              <a:buClrTx/>
              <a:buSzTx/>
              <a:buNone/>
              <a:extLst>
                <a:ext uri="{35155182-B16C-46BC-9424-99874614C6A1}">
                  <wpsdc:indentchars xmlns:wpsdc="http://www.wps.cn/officeDocument/2017/drawingmlCustomData" val="200" checksum="282533468"/>
                </a:ext>
              </a:extLst>
            </a:pPr>
            <a:r>
              <a:rPr lang="en-US" altLang="zh-CN" sz="2000" dirty="0">
                <a:solidFill>
                  <a:srgbClr val="595959"/>
                </a:solidFill>
                <a:cs typeface="微软雅黑" panose="020B0503020204020204" pitchFamily="34" charset="-122"/>
                <a:sym typeface="+mn-ea"/>
              </a:rPr>
              <a:t> </a:t>
            </a:r>
            <a:r>
              <a:rPr lang="en-US" altLang="zh-CN" sz="2000" dirty="0">
                <a:solidFill>
                  <a:srgbClr val="595959"/>
                </a:solidFill>
                <a:cs typeface="微软雅黑" panose="020B0503020204020204" pitchFamily="34" charset="-122"/>
                <a:sym typeface="+mn-ea"/>
              </a:rPr>
              <a:t>定义函数exam_iterate，应用while语句和iterate语句求1~100间的偶数之和。通过leave语句退出循环并输出结果。</a:t>
            </a:r>
            <a:endParaRPr lang="en-US" altLang="zh-CN" sz="2000" dirty="0">
              <a:solidFill>
                <a:srgbClr val="595959"/>
              </a:solidFill>
              <a:cs typeface="微软雅黑" panose="020B0503020204020204" pitchFamily="34" charset="-122"/>
            </a:endParaRPr>
          </a:p>
          <a:p>
            <a:pPr indent="508000" algn="l" fontAlgn="auto">
              <a:lnSpc>
                <a:spcPct val="100000"/>
              </a:lnSpc>
              <a:buClrTx/>
              <a:buSzTx/>
              <a:buNone/>
              <a:extLst>
                <a:ext uri="{35155182-B16C-46BC-9424-99874614C6A1}">
                  <wpsdc:indentchars xmlns:wpsdc="http://www.wps.cn/officeDocument/2017/drawingmlCustomData" val="200" checksum="282533468"/>
                </a:ext>
              </a:extLst>
            </a:pPr>
            <a:endParaRPr lang="en-US" altLang="zh-CN" sz="2000" dirty="0">
              <a:solidFill>
                <a:srgbClr val="595959"/>
              </a:solidFill>
              <a:cs typeface="微软雅黑" panose="020B0503020204020204" pitchFamily="34" charset="-122"/>
            </a:endParaRPr>
          </a:p>
          <a:p>
            <a:pPr indent="508000" algn="l" fontAlgn="auto">
              <a:lnSpc>
                <a:spcPct val="100000"/>
              </a:lnSpc>
              <a:buClrTx/>
              <a:buSzTx/>
              <a:buNone/>
              <a:extLst>
                <a:ext uri="{35155182-B16C-46BC-9424-99874614C6A1}">
                  <wpsdc:indentchars xmlns:wpsdc="http://www.wps.cn/officeDocument/2017/drawingmlCustomData" val="200" checksum="282533468"/>
                </a:ext>
              </a:extLst>
            </a:pPr>
            <a:endParaRPr lang="en-US" altLang="zh-CN" sz="2000" noProof="1" dirty="0">
              <a:solidFill>
                <a:srgbClr val="595959"/>
              </a:solidFill>
              <a:cs typeface="微软雅黑" panose="020B0503020204020204" pitchFamily="34" charset="-122"/>
              <a:sym typeface="+mn-ea"/>
            </a:endParaRPr>
          </a:p>
        </p:txBody>
      </p:sp>
      <p:sp>
        <p:nvSpPr>
          <p:cNvPr id="13" name="内容占位符 2"/>
          <p:cNvSpPr txBox="1"/>
          <p:nvPr/>
        </p:nvSpPr>
        <p:spPr bwMode="auto">
          <a:xfrm>
            <a:off x="2663190" y="2374265"/>
            <a:ext cx="6753225" cy="4423410"/>
          </a:xfrm>
          <a:prstGeom prst="rect">
            <a:avLst/>
          </a:prstGeom>
          <a:solidFill>
            <a:schemeClr val="bg1">
              <a:lumMod val="85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delimiter //</a:t>
            </a:r>
            <a:endParaRPr lang="en-US" altLang="zh-CN" sz="1800" dirty="0">
              <a:solidFill>
                <a:srgbClr val="595959"/>
              </a:solidFill>
              <a:latin typeface="微软雅黑" panose="020B0503020204020204" pitchFamily="34" charset="-122"/>
              <a:ea typeface="微软雅黑" panose="020B0503020204020204" pitchFamily="34" charset="-122"/>
            </a:endParaRPr>
          </a:p>
          <a:p>
            <a:pPr marL="0"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create function </a:t>
            </a:r>
            <a:r>
              <a:rPr lang="en-US" altLang="zh-CN" sz="1800" dirty="0">
                <a:solidFill>
                  <a:srgbClr val="595959"/>
                </a:solidFill>
                <a:latin typeface="微软雅黑" panose="020B0503020204020204" pitchFamily="34" charset="-122"/>
                <a:ea typeface="微软雅黑" panose="020B0503020204020204" pitchFamily="34" charset="-122"/>
                <a:sym typeface="+mn-ea"/>
              </a:rPr>
              <a:t>exam_iterate(n int) returns int</a:t>
            </a:r>
            <a:endParaRPr lang="en-US" altLang="zh-CN" sz="1800" dirty="0">
              <a:solidFill>
                <a:srgbClr val="595959"/>
              </a:solidFill>
              <a:latin typeface="微软雅黑" panose="020B0503020204020204" pitchFamily="34" charset="-122"/>
              <a:ea typeface="微软雅黑" panose="020B0503020204020204" pitchFamily="34" charset="-122"/>
            </a:endParaRPr>
          </a:p>
          <a:p>
            <a:pPr marL="0"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begin</a:t>
            </a:r>
            <a:r>
              <a:rPr lang="en-US" altLang="zh-CN" sz="1800" dirty="0">
                <a:solidFill>
                  <a:srgbClr val="595959"/>
                </a:solidFill>
                <a:latin typeface="微软雅黑" panose="020B0503020204020204" pitchFamily="34" charset="-122"/>
                <a:ea typeface="微软雅黑" panose="020B0503020204020204" pitchFamily="34" charset="-122"/>
              </a:rPr>
              <a:t> </a:t>
            </a:r>
            <a:r>
              <a:rPr lang="en-US" altLang="zh-CN" sz="1800" dirty="0">
                <a:solidFill>
                  <a:srgbClr val="595959"/>
                </a:solidFill>
                <a:latin typeface="微软雅黑" panose="020B0503020204020204" pitchFamily="34" charset="-122"/>
                <a:ea typeface="微软雅黑" panose="020B0503020204020204" pitchFamily="34" charset="-122"/>
                <a:sym typeface="+mn-ea"/>
              </a:rPr>
              <a:t>declare sum char(20) default 0;</a:t>
            </a:r>
            <a:endParaRPr lang="en-US" altLang="zh-CN" sz="1800" dirty="0">
              <a:solidFill>
                <a:srgbClr val="595959"/>
              </a:solidFill>
              <a:latin typeface="微软雅黑" panose="020B0503020204020204" pitchFamily="34" charset="-122"/>
              <a:ea typeface="微软雅黑" panose="020B0503020204020204" pitchFamily="34" charset="-122"/>
            </a:endParaRPr>
          </a:p>
          <a:p>
            <a:pPr marL="0"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declare s int default 0;</a:t>
            </a:r>
            <a:endParaRPr lang="en-US" altLang="zh-CN" sz="1800" dirty="0">
              <a:solidFill>
                <a:srgbClr val="595959"/>
              </a:solidFill>
              <a:latin typeface="微软雅黑" panose="020B0503020204020204" pitchFamily="34" charset="-122"/>
              <a:ea typeface="微软雅黑" panose="020B0503020204020204" pitchFamily="34" charset="-122"/>
            </a:endParaRPr>
          </a:p>
          <a:p>
            <a:pPr marL="0"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add_num: while  true  do</a:t>
            </a:r>
            <a:endParaRPr lang="en-US" altLang="zh-CN" sz="1800" dirty="0">
              <a:solidFill>
                <a:srgbClr val="595959"/>
              </a:solidFill>
              <a:latin typeface="微软雅黑" panose="020B0503020204020204" pitchFamily="34" charset="-122"/>
              <a:ea typeface="微软雅黑" panose="020B0503020204020204" pitchFamily="34" charset="-122"/>
            </a:endParaRPr>
          </a:p>
          <a:p>
            <a:pPr marL="0"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set s=s+1;</a:t>
            </a:r>
            <a:endParaRPr lang="en-US" altLang="zh-CN" sz="1800" dirty="0">
              <a:solidFill>
                <a:srgbClr val="595959"/>
              </a:solidFill>
              <a:latin typeface="微软雅黑" panose="020B0503020204020204" pitchFamily="34" charset="-122"/>
              <a:ea typeface="微软雅黑" panose="020B0503020204020204" pitchFamily="34" charset="-122"/>
            </a:endParaRPr>
          </a:p>
          <a:p>
            <a:pPr marL="0"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if (s%2=0) then   set sum=sum+s;</a:t>
            </a:r>
            <a:endParaRPr lang="en-US" altLang="zh-CN" sz="1800" dirty="0">
              <a:solidFill>
                <a:srgbClr val="595959"/>
              </a:solidFill>
              <a:latin typeface="微软雅黑" panose="020B0503020204020204" pitchFamily="34" charset="-122"/>
              <a:ea typeface="微软雅黑" panose="020B0503020204020204" pitchFamily="34" charset="-122"/>
            </a:endParaRPr>
          </a:p>
          <a:p>
            <a:pPr marL="0"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else</a:t>
            </a:r>
            <a:r>
              <a:rPr lang="en-US" altLang="zh-CN" sz="1800" dirty="0">
                <a:solidFill>
                  <a:srgbClr val="595959"/>
                </a:solidFill>
                <a:latin typeface="微软雅黑" panose="020B0503020204020204" pitchFamily="34" charset="-122"/>
                <a:ea typeface="微软雅黑" panose="020B0503020204020204" pitchFamily="34" charset="-122"/>
              </a:rPr>
              <a:t>     </a:t>
            </a:r>
            <a:r>
              <a:rPr lang="en-US" altLang="zh-CN" sz="1800" dirty="0">
                <a:solidFill>
                  <a:srgbClr val="595959"/>
                </a:solidFill>
                <a:latin typeface="微软雅黑" panose="020B0503020204020204" pitchFamily="34" charset="-122"/>
                <a:ea typeface="微软雅黑" panose="020B0503020204020204" pitchFamily="34" charset="-122"/>
                <a:sym typeface="+mn-ea"/>
              </a:rPr>
              <a:t>iterate  add_num;</a:t>
            </a:r>
            <a:endParaRPr lang="en-US" altLang="zh-CN" sz="1800" dirty="0">
              <a:solidFill>
                <a:srgbClr val="595959"/>
              </a:solidFill>
              <a:latin typeface="微软雅黑" panose="020B0503020204020204" pitchFamily="34" charset="-122"/>
              <a:ea typeface="微软雅黑" panose="020B0503020204020204" pitchFamily="34" charset="-122"/>
            </a:endParaRPr>
          </a:p>
          <a:p>
            <a:pPr marL="0"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end if;</a:t>
            </a:r>
            <a:endParaRPr lang="en-US" altLang="zh-CN" sz="1800" dirty="0">
              <a:solidFill>
                <a:srgbClr val="595959"/>
              </a:solidFill>
              <a:latin typeface="微软雅黑" panose="020B0503020204020204" pitchFamily="34" charset="-122"/>
              <a:ea typeface="微软雅黑" panose="020B0503020204020204" pitchFamily="34" charset="-122"/>
              <a:sym typeface="+mn-ea"/>
            </a:endParaRPr>
          </a:p>
          <a:p>
            <a:pPr marL="0"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if (s=n) then</a:t>
            </a:r>
            <a:r>
              <a:rPr lang="en-US" altLang="zh-CN" sz="1800" dirty="0">
                <a:solidFill>
                  <a:srgbClr val="595959"/>
                </a:solidFill>
                <a:latin typeface="微软雅黑" panose="020B0503020204020204" pitchFamily="34" charset="-122"/>
                <a:ea typeface="微软雅黑" panose="020B0503020204020204" pitchFamily="34" charset="-122"/>
              </a:rPr>
              <a:t>  </a:t>
            </a:r>
            <a:r>
              <a:rPr lang="en-US" altLang="zh-CN" sz="1800" dirty="0">
                <a:solidFill>
                  <a:srgbClr val="595959"/>
                </a:solidFill>
                <a:latin typeface="微软雅黑" panose="020B0503020204020204" pitchFamily="34" charset="-122"/>
                <a:ea typeface="微软雅黑" panose="020B0503020204020204" pitchFamily="34" charset="-122"/>
                <a:sym typeface="+mn-ea"/>
              </a:rPr>
              <a:t>leave  add_num;</a:t>
            </a:r>
            <a:endParaRPr lang="en-US" altLang="zh-CN" sz="1800" dirty="0">
              <a:solidFill>
                <a:srgbClr val="595959"/>
              </a:solidFill>
              <a:latin typeface="微软雅黑" panose="020B0503020204020204" pitchFamily="34" charset="-122"/>
              <a:ea typeface="微软雅黑" panose="020B0503020204020204" pitchFamily="34" charset="-122"/>
            </a:endParaRPr>
          </a:p>
          <a:p>
            <a:pPr marL="0"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end if;</a:t>
            </a:r>
            <a:endParaRPr lang="en-US" altLang="zh-CN" sz="1800" dirty="0">
              <a:solidFill>
                <a:srgbClr val="595959"/>
              </a:solidFill>
              <a:latin typeface="微软雅黑" panose="020B0503020204020204" pitchFamily="34" charset="-122"/>
              <a:ea typeface="微软雅黑" panose="020B0503020204020204" pitchFamily="34" charset="-122"/>
            </a:endParaRPr>
          </a:p>
          <a:p>
            <a:pPr marL="0"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end while add_num;</a:t>
            </a:r>
            <a:endParaRPr lang="en-US" altLang="zh-CN" sz="1800" dirty="0">
              <a:solidFill>
                <a:srgbClr val="595959"/>
              </a:solidFill>
              <a:latin typeface="微软雅黑" panose="020B0503020204020204" pitchFamily="34" charset="-122"/>
              <a:ea typeface="微软雅黑" panose="020B0503020204020204" pitchFamily="34" charset="-122"/>
            </a:endParaRPr>
          </a:p>
          <a:p>
            <a:pPr marL="0"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return  sum;</a:t>
            </a:r>
            <a:endParaRPr lang="en-US" altLang="zh-CN" sz="1800" dirty="0">
              <a:solidFill>
                <a:srgbClr val="595959"/>
              </a:solidFill>
              <a:latin typeface="微软雅黑" panose="020B0503020204020204" pitchFamily="34" charset="-122"/>
              <a:ea typeface="微软雅黑" panose="020B0503020204020204" pitchFamily="34" charset="-122"/>
            </a:endParaRPr>
          </a:p>
          <a:p>
            <a:pPr marL="0" indent="0"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end //</a:t>
            </a:r>
            <a:endParaRPr lang="en-US" altLang="zh-CN" sz="1800" dirty="0">
              <a:solidFill>
                <a:srgbClr val="595959"/>
              </a:solidFill>
              <a:latin typeface="微软雅黑" panose="020B0503020204020204" pitchFamily="34" charset="-122"/>
              <a:ea typeface="微软雅黑" panose="020B0503020204020204" pitchFamily="34" charset="-122"/>
            </a:endParaRPr>
          </a:p>
          <a:p>
            <a:pPr marL="0" indent="0"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delimiter ;</a:t>
            </a:r>
            <a:endParaRPr lang="zh-CN" altLang="zh-CN" sz="1800" noProof="1" dirty="0">
              <a:solidFill>
                <a:srgbClr val="595959"/>
              </a:solidFill>
              <a:latin typeface="微软雅黑" panose="020B0503020204020204" pitchFamily="34" charset="-122"/>
              <a:ea typeface="微软雅黑" panose="020B0503020204020204" pitchFamily="34" charset="-122"/>
              <a:sym typeface="+mn-ea"/>
            </a:endParaRPr>
          </a:p>
        </p:txBody>
      </p:sp>
      <p:grpSp>
        <p:nvGrpSpPr>
          <p:cNvPr id="5" name="组合 4"/>
          <p:cNvGrpSpPr/>
          <p:nvPr/>
        </p:nvGrpSpPr>
        <p:grpSpPr>
          <a:xfrm>
            <a:off x="1799801" y="1398814"/>
            <a:ext cx="778511" cy="684530"/>
            <a:chOff x="2075179" y="1685716"/>
            <a:chExt cx="778511" cy="684530"/>
          </a:xfrm>
        </p:grpSpPr>
        <p:sp>
          <p:nvSpPr>
            <p:cNvPr id="6" name="流程图: 延期 5"/>
            <p:cNvSpPr/>
            <p:nvPr/>
          </p:nvSpPr>
          <p:spPr>
            <a:xfrm rot="16200000">
              <a:off x="2122170" y="1638726"/>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9"/>
            <p:cNvSpPr txBox="1"/>
            <p:nvPr/>
          </p:nvSpPr>
          <p:spPr>
            <a:xfrm>
              <a:off x="2075179" y="2001946"/>
              <a:ext cx="778511" cy="368300"/>
            </a:xfrm>
            <a:prstGeom prst="rect">
              <a:avLst/>
            </a:prstGeom>
            <a:noFill/>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9" name="标题 1"/>
          <p:cNvSpPr/>
          <p:nvPr/>
        </p:nvSpPr>
        <p:spPr>
          <a:xfrm>
            <a:off x="967345" y="633470"/>
            <a:ext cx="4116284" cy="765175"/>
          </a:xfrm>
          <a:prstGeom prst="rect">
            <a:avLst/>
          </a:prstGeom>
          <a:noFill/>
          <a:ln w="9525">
            <a:noFill/>
          </a:ln>
        </p:spPr>
        <p:txBody>
          <a:bodyPr anchor="ctr"/>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7.1  </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MySQL程序设计基础</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11" name="直接连接符 10"/>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6" presetClass="emph" presetSubtype="0" fill="hold" grpId="0" nodeType="withEffect">
                                  <p:stCondLst>
                                    <p:cond delay="0"/>
                                  </p:stCondLst>
                                  <p:childTnLst>
                                    <p:animEffect transition="out" filter="fade">
                                      <p:cBhvr>
                                        <p:cTn id="9" dur="500" tmFilter="0, 0; .2, .5; .8, .5; 1, 0"/>
                                        <p:tgtEl>
                                          <p:spTgt spid="9"/>
                                        </p:tgtEl>
                                      </p:cBhvr>
                                    </p:animEffect>
                                    <p:animScale>
                                      <p:cBhvr>
                                        <p:cTn id="10" dur="250" autoRev="1" fill="hold"/>
                                        <p:tgtEl>
                                          <p:spTgt spid="9"/>
                                        </p:tgtEl>
                                      </p:cBhvr>
                                      <p:by x="105000" y="105000"/>
                                    </p:animScale>
                                  </p:childTnLst>
                                </p:cTn>
                              </p:par>
                              <p:par>
                                <p:cTn id="11" presetID="22" presetClass="entr" presetSubtype="4" fill="hold" grpId="0" nodeType="withEffect">
                                  <p:stCondLst>
                                    <p:cond delay="0"/>
                                  </p:stCondLst>
                                  <p:childTnLst>
                                    <p:set>
                                      <p:cBhvr>
                                        <p:cTn id="12" dur="1" fill="hold">
                                          <p:stCondLst>
                                            <p:cond delay="0"/>
                                          </p:stCondLst>
                                        </p:cTn>
                                        <p:tgtEl>
                                          <p:spTgt spid="38914">
                                            <p:txEl>
                                              <p:pRg st="0" end="0"/>
                                            </p:txEl>
                                          </p:spTgt>
                                        </p:tgtEl>
                                        <p:attrNameLst>
                                          <p:attrName>style.visibility</p:attrName>
                                        </p:attrNameLst>
                                      </p:cBhvr>
                                      <p:to>
                                        <p:strVal val="visible"/>
                                      </p:to>
                                    </p:set>
                                    <p:animEffect transition="in" filter="wipe(down)">
                                      <p:cBhvr>
                                        <p:cTn id="13" dur="500"/>
                                        <p:tgtEl>
                                          <p:spTgt spid="3891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9" grpId="0"/>
      <p:bldP spid="38914" grpId="0" build="p"/>
      <p:bldP spid="38914" grpI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37385" y="1517015"/>
            <a:ext cx="8469630" cy="4648200"/>
          </a:xfrm>
        </p:spPr>
        <p:txBody>
          <a:bodyPr vert="horz" wrap="square" lIns="91440" tIns="45720" rIns="91440" bIns="45720" numCol="1" rtlCol="0" anchor="t" anchorCtr="0" compatLnSpc="1">
            <a:normAutofit/>
          </a:bodyPr>
          <a:lstStyle/>
          <a:p>
            <a:pPr marL="0" indent="457200">
              <a:lnSpc>
                <a:spcPct val="100000"/>
              </a:lnSpc>
              <a:spcBef>
                <a:spcPts val="0"/>
              </a:spcBef>
              <a:buNone/>
              <a:defRPr/>
            </a:pPr>
            <a:r>
              <a:rPr lang="en-US" altLang="zh-CN" dirty="0">
                <a:solidFill>
                  <a:schemeClr val="accent2"/>
                </a:solidFill>
              </a:rPr>
              <a:t>7</a:t>
            </a:r>
            <a:r>
              <a:rPr lang="zh-CN" altLang="en-US" dirty="0">
                <a:solidFill>
                  <a:schemeClr val="accent2"/>
                </a:solidFill>
              </a:rPr>
              <a:t>.REPEAT语句</a:t>
            </a:r>
            <a:endParaRPr lang="zh-CN" altLang="en-US" dirty="0">
              <a:solidFill>
                <a:schemeClr val="accent2"/>
              </a:solidFill>
            </a:endParaRPr>
          </a:p>
          <a:p>
            <a:pPr marL="0" indent="457200" fontAlgn="auto">
              <a:lnSpc>
                <a:spcPct val="150000"/>
              </a:lnSpc>
              <a:spcBef>
                <a:spcPts val="0"/>
              </a:spcBef>
              <a:buNone/>
              <a:defRPr/>
            </a:pPr>
            <a:r>
              <a:rPr lang="zh-CN" altLang="en-US" dirty="0">
                <a:solidFill>
                  <a:schemeClr val="tx1">
                    <a:lumMod val="65000"/>
                    <a:lumOff val="35000"/>
                  </a:schemeClr>
                </a:solidFill>
              </a:rPr>
              <a:t>REPEAT语句用于循环执行一个语句块，采用的方式是先无条件执行语句块后再进行条件表达式判断，如果表达式为真，则循环结束，否则重复执行语句块。REPEAT语句的格式如下：</a:t>
            </a:r>
            <a:endParaRPr lang="zh-CN" altLang="en-US" dirty="0">
              <a:solidFill>
                <a:schemeClr val="tx1">
                  <a:lumMod val="65000"/>
                  <a:lumOff val="35000"/>
                </a:schemeClr>
              </a:solidFill>
            </a:endParaRPr>
          </a:p>
          <a:p>
            <a:pPr marL="0" indent="457200" fontAlgn="auto">
              <a:lnSpc>
                <a:spcPct val="150000"/>
              </a:lnSpc>
              <a:spcBef>
                <a:spcPts val="0"/>
              </a:spcBef>
              <a:buNone/>
              <a:defRPr/>
            </a:pPr>
            <a:r>
              <a:rPr lang="zh-CN" altLang="en-US" dirty="0">
                <a:solidFill>
                  <a:schemeClr val="tx1">
                    <a:lumMod val="65000"/>
                    <a:lumOff val="35000"/>
                  </a:schemeClr>
                </a:solidFill>
              </a:rPr>
              <a:t>[repeat_lable:] REPEAT </a:t>
            </a:r>
            <a:endParaRPr lang="zh-CN" altLang="en-US" dirty="0">
              <a:solidFill>
                <a:schemeClr val="tx1">
                  <a:lumMod val="65000"/>
                  <a:lumOff val="35000"/>
                </a:schemeClr>
              </a:solidFill>
            </a:endParaRPr>
          </a:p>
          <a:p>
            <a:pPr marL="0" indent="457200" fontAlgn="auto">
              <a:lnSpc>
                <a:spcPct val="150000"/>
              </a:lnSpc>
              <a:spcBef>
                <a:spcPts val="0"/>
              </a:spcBef>
              <a:buNone/>
              <a:defRPr/>
            </a:pPr>
            <a:r>
              <a:rPr lang="zh-CN" altLang="en-US" dirty="0">
                <a:solidFill>
                  <a:schemeClr val="tx1">
                    <a:lumMod val="65000"/>
                    <a:lumOff val="35000"/>
                  </a:schemeClr>
                </a:solidFill>
              </a:rPr>
              <a:t>statement_list </a:t>
            </a:r>
            <a:endParaRPr lang="zh-CN" altLang="en-US" dirty="0">
              <a:solidFill>
                <a:schemeClr val="tx1">
                  <a:lumMod val="65000"/>
                  <a:lumOff val="35000"/>
                </a:schemeClr>
              </a:solidFill>
            </a:endParaRPr>
          </a:p>
          <a:p>
            <a:pPr marL="0" indent="457200" fontAlgn="auto">
              <a:lnSpc>
                <a:spcPct val="150000"/>
              </a:lnSpc>
              <a:spcBef>
                <a:spcPts val="0"/>
              </a:spcBef>
              <a:buNone/>
              <a:defRPr/>
            </a:pPr>
            <a:r>
              <a:rPr lang="zh-CN" altLang="en-US" dirty="0">
                <a:solidFill>
                  <a:schemeClr val="tx1">
                    <a:lumMod val="65000"/>
                    <a:lumOff val="35000"/>
                  </a:schemeClr>
                </a:solidFill>
              </a:rPr>
              <a:t>UNTIL expr_condition </a:t>
            </a:r>
            <a:endParaRPr lang="zh-CN" altLang="en-US" dirty="0">
              <a:solidFill>
                <a:schemeClr val="tx1">
                  <a:lumMod val="65000"/>
                  <a:lumOff val="35000"/>
                </a:schemeClr>
              </a:solidFill>
            </a:endParaRPr>
          </a:p>
          <a:p>
            <a:pPr marL="0" indent="457200" fontAlgn="auto">
              <a:lnSpc>
                <a:spcPct val="150000"/>
              </a:lnSpc>
              <a:spcBef>
                <a:spcPts val="0"/>
              </a:spcBef>
              <a:buNone/>
              <a:defRPr/>
            </a:pPr>
            <a:r>
              <a:rPr lang="zh-CN" altLang="en-US" dirty="0">
                <a:solidFill>
                  <a:schemeClr val="tx1">
                    <a:lumMod val="65000"/>
                    <a:lumOff val="35000"/>
                  </a:schemeClr>
                </a:solidFill>
              </a:rPr>
              <a:t>END REPEAT [repeat_lable]</a:t>
            </a:r>
            <a:endParaRPr lang="zh-CN" altLang="en-US" dirty="0">
              <a:solidFill>
                <a:schemeClr val="tx1">
                  <a:lumMod val="65000"/>
                  <a:lumOff val="35000"/>
                </a:schemeClr>
              </a:solidFill>
            </a:endParaRPr>
          </a:p>
        </p:txBody>
      </p:sp>
      <p:sp>
        <p:nvSpPr>
          <p:cNvPr id="4" name="标题 1"/>
          <p:cNvSpPr/>
          <p:nvPr/>
        </p:nvSpPr>
        <p:spPr>
          <a:xfrm>
            <a:off x="967345" y="633470"/>
            <a:ext cx="4116284"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7.1  </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MySQL程序设计基础</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6" name="直接连接符 5"/>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par>
                                <p:cTn id="12" presetID="22" presetClass="entr" presetSubtype="1"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wipe(up)">
                                      <p:cBhvr>
                                        <p:cTn id="14" dur="500"/>
                                        <p:tgtEl>
                                          <p:spTgt spid="3">
                                            <p:txEl>
                                              <p:pRg st="2" end="2"/>
                                            </p:txEl>
                                          </p:spTgt>
                                        </p:tgtEl>
                                      </p:cBhvr>
                                    </p:animEffect>
                                  </p:childTnLst>
                                </p:cTn>
                              </p:par>
                              <p:par>
                                <p:cTn id="15" presetID="22" presetClass="entr" presetSubtype="1"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par>
                                <p:cTn id="18" presetID="22" presetClass="entr" presetSubtype="1"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up)">
                                      <p:cBhvr>
                                        <p:cTn id="20" dur="500"/>
                                        <p:tgtEl>
                                          <p:spTgt spid="3">
                                            <p:txEl>
                                              <p:pRg st="4" end="4"/>
                                            </p:txEl>
                                          </p:spTgt>
                                        </p:tgtEl>
                                      </p:cBhvr>
                                    </p:animEffect>
                                  </p:childTnLst>
                                </p:cTn>
                              </p:par>
                              <p:par>
                                <p:cTn id="21" presetID="22" presetClass="entr" presetSubtype="1"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up)">
                                      <p:cBhvr>
                                        <p:cTn id="23" dur="500"/>
                                        <p:tgtEl>
                                          <p:spTgt spid="3">
                                            <p:txEl>
                                              <p:pRg st="5" end="5"/>
                                            </p:txEl>
                                          </p:spTgt>
                                        </p:tgtEl>
                                      </p:cBhvr>
                                    </p:animEffect>
                                  </p:childTnLst>
                                </p:cTn>
                              </p:par>
                              <p:par>
                                <p:cTn id="24" presetID="26" presetClass="emph" presetSubtype="0" fill="hold" grpId="0" nodeType="withEffect">
                                  <p:stCondLst>
                                    <p:cond delay="0"/>
                                  </p:stCondLst>
                                  <p:childTnLst>
                                    <p:animEffect transition="out" filter="fade">
                                      <p:cBhvr>
                                        <p:cTn id="25" dur="500" tmFilter="0, 0; .2, .5; .8, .5; 1, 0"/>
                                        <p:tgtEl>
                                          <p:spTgt spid="4"/>
                                        </p:tgtEl>
                                      </p:cBhvr>
                                    </p:animEffect>
                                    <p:animScale>
                                      <p:cBhvr>
                                        <p:cTn id="26"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文本占位符 36866"/>
          <p:cNvSpPr>
            <a:spLocks noGrp="1"/>
          </p:cNvSpPr>
          <p:nvPr>
            <p:ph idx="1"/>
          </p:nvPr>
        </p:nvSpPr>
        <p:spPr>
          <a:xfrm>
            <a:off x="2354580" y="1398905"/>
            <a:ext cx="7482840" cy="683895"/>
          </a:xfrm>
        </p:spPr>
        <p:txBody>
          <a:bodyPr anchor="t">
            <a:noAutofit/>
          </a:bodyPr>
          <a:lstStyle/>
          <a:p>
            <a:pPr indent="508000" algn="l" fontAlgn="auto">
              <a:lnSpc>
                <a:spcPct val="100000"/>
              </a:lnSpc>
              <a:buClrTx/>
              <a:buSzTx/>
              <a:buNone/>
              <a:extLst>
                <a:ext uri="{35155182-B16C-46BC-9424-99874614C6A1}">
                  <wpsdc:indentchars xmlns:wpsdc="http://www.wps.cn/officeDocument/2017/drawingmlCustomData" val="200" checksum="282533468"/>
                </a:ext>
              </a:extLst>
            </a:pPr>
            <a:r>
              <a:rPr lang="zh-CN" altLang="zh-CN" sz="2000" dirty="0">
                <a:solidFill>
                  <a:srgbClr val="595959"/>
                </a:solidFill>
                <a:sym typeface="+mn-ea"/>
              </a:rPr>
              <a:t>定义函数</a:t>
            </a:r>
            <a:r>
              <a:rPr lang="en-US" altLang="zh-CN" sz="2000" dirty="0">
                <a:solidFill>
                  <a:srgbClr val="595959"/>
                </a:solidFill>
                <a:sym typeface="+mn-ea"/>
              </a:rPr>
              <a:t>exam_repeat</a:t>
            </a:r>
            <a:r>
              <a:rPr lang="zh-CN" altLang="zh-CN" sz="2000" dirty="0">
                <a:solidFill>
                  <a:srgbClr val="595959"/>
                </a:solidFill>
                <a:sym typeface="+mn-ea"/>
              </a:rPr>
              <a:t>，应用</a:t>
            </a:r>
            <a:r>
              <a:rPr lang="en-US" altLang="zh-CN" sz="2000" dirty="0">
                <a:solidFill>
                  <a:srgbClr val="595959"/>
                </a:solidFill>
                <a:sym typeface="+mn-ea"/>
              </a:rPr>
              <a:t>repeat</a:t>
            </a:r>
            <a:r>
              <a:rPr lang="zh-CN" altLang="zh-CN" sz="2000" dirty="0">
                <a:solidFill>
                  <a:srgbClr val="595959"/>
                </a:solidFill>
                <a:sym typeface="+mn-ea"/>
              </a:rPr>
              <a:t>语句求前</a:t>
            </a:r>
            <a:r>
              <a:rPr lang="en-US" altLang="zh-CN" sz="2000" dirty="0">
                <a:solidFill>
                  <a:srgbClr val="595959"/>
                </a:solidFill>
                <a:sym typeface="+mn-ea"/>
              </a:rPr>
              <a:t>1~50</a:t>
            </a:r>
            <a:r>
              <a:rPr lang="zh-CN" altLang="zh-CN" sz="2000" dirty="0">
                <a:solidFill>
                  <a:srgbClr val="595959"/>
                </a:solidFill>
                <a:sym typeface="+mn-ea"/>
              </a:rPr>
              <a:t>的和。</a:t>
            </a:r>
            <a:endParaRPr lang="en-US" altLang="zh-CN" sz="2000" dirty="0">
              <a:solidFill>
                <a:srgbClr val="595959"/>
              </a:solidFill>
              <a:cs typeface="微软雅黑" panose="020B0503020204020204" pitchFamily="34" charset="-122"/>
            </a:endParaRPr>
          </a:p>
          <a:p>
            <a:pPr indent="508000" algn="l" fontAlgn="auto">
              <a:lnSpc>
                <a:spcPct val="100000"/>
              </a:lnSpc>
              <a:buClrTx/>
              <a:buSzTx/>
              <a:buNone/>
              <a:extLst>
                <a:ext uri="{35155182-B16C-46BC-9424-99874614C6A1}">
                  <wpsdc:indentchars xmlns:wpsdc="http://www.wps.cn/officeDocument/2017/drawingmlCustomData" val="200" checksum="282533468"/>
                </a:ext>
              </a:extLst>
            </a:pPr>
            <a:endParaRPr lang="en-US" altLang="zh-CN" sz="2000" noProof="1" dirty="0">
              <a:solidFill>
                <a:srgbClr val="595959"/>
              </a:solidFill>
              <a:cs typeface="微软雅黑" panose="020B0503020204020204" pitchFamily="34" charset="-122"/>
              <a:sym typeface="+mn-ea"/>
            </a:endParaRPr>
          </a:p>
        </p:txBody>
      </p:sp>
      <p:sp>
        <p:nvSpPr>
          <p:cNvPr id="13" name="内容占位符 2"/>
          <p:cNvSpPr txBox="1"/>
          <p:nvPr/>
        </p:nvSpPr>
        <p:spPr bwMode="auto">
          <a:xfrm>
            <a:off x="2719070" y="2205355"/>
            <a:ext cx="6753225" cy="4423410"/>
          </a:xfrm>
          <a:prstGeom prst="rect">
            <a:avLst/>
          </a:prstGeom>
          <a:solidFill>
            <a:schemeClr val="bg1">
              <a:lumMod val="85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delimiter //</a:t>
            </a:r>
            <a:endParaRPr lang="en-US" altLang="zh-CN" sz="1800" dirty="0">
              <a:solidFill>
                <a:srgbClr val="595959"/>
              </a:solidFill>
              <a:latin typeface="微软雅黑" panose="020B0503020204020204" pitchFamily="34" charset="-122"/>
              <a:ea typeface="微软雅黑" panose="020B0503020204020204" pitchFamily="34" charset="-122"/>
            </a:endParaRPr>
          </a:p>
          <a:p>
            <a:pPr marL="0"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create function </a:t>
            </a:r>
            <a:r>
              <a:rPr lang="en-US" altLang="zh-CN" sz="1800" dirty="0">
                <a:solidFill>
                  <a:srgbClr val="595959"/>
                </a:solidFill>
                <a:latin typeface="微软雅黑" panose="020B0503020204020204" pitchFamily="34" charset="-122"/>
                <a:ea typeface="微软雅黑" panose="020B0503020204020204" pitchFamily="34" charset="-122"/>
                <a:sym typeface="+mn-ea"/>
              </a:rPr>
              <a:t>exam_repeat (n int) returns int</a:t>
            </a:r>
            <a:endParaRPr lang="en-US" altLang="zh-CN" sz="1800" dirty="0">
              <a:solidFill>
                <a:srgbClr val="595959"/>
              </a:solidFill>
              <a:latin typeface="微软雅黑" panose="020B0503020204020204" pitchFamily="34" charset="-122"/>
              <a:ea typeface="微软雅黑" panose="020B0503020204020204" pitchFamily="34" charset="-122"/>
              <a:sym typeface="+mn-ea"/>
            </a:endParaRPr>
          </a:p>
          <a:p>
            <a:pPr marL="0"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begin</a:t>
            </a:r>
            <a:endParaRPr lang="en-US" altLang="zh-CN" sz="1800" dirty="0">
              <a:solidFill>
                <a:srgbClr val="595959"/>
              </a:solidFill>
              <a:latin typeface="微软雅黑" panose="020B0503020204020204" pitchFamily="34" charset="-122"/>
              <a:ea typeface="微软雅黑" panose="020B0503020204020204" pitchFamily="34" charset="-122"/>
            </a:endParaRPr>
          </a:p>
          <a:p>
            <a:pPr marL="0" lvl="1"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declare sum int default 0;</a:t>
            </a:r>
            <a:endParaRPr lang="en-US" altLang="zh-CN" sz="1800" dirty="0">
              <a:solidFill>
                <a:srgbClr val="595959"/>
              </a:solidFill>
              <a:latin typeface="微软雅黑" panose="020B0503020204020204" pitchFamily="34" charset="-122"/>
              <a:ea typeface="微软雅黑" panose="020B0503020204020204" pitchFamily="34" charset="-122"/>
              <a:sym typeface="+mn-ea"/>
            </a:endParaRPr>
          </a:p>
          <a:p>
            <a:pPr marL="0" lvl="1"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set  n=1;</a:t>
            </a:r>
            <a:endParaRPr lang="en-US" altLang="zh-CN" sz="1800" dirty="0">
              <a:solidFill>
                <a:srgbClr val="595959"/>
              </a:solidFill>
              <a:latin typeface="微软雅黑" panose="020B0503020204020204" pitchFamily="34" charset="-122"/>
              <a:ea typeface="微软雅黑" panose="020B0503020204020204" pitchFamily="34" charset="-122"/>
            </a:endParaRPr>
          </a:p>
          <a:p>
            <a:pPr marL="0" lvl="1"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repeat</a:t>
            </a:r>
            <a:endParaRPr lang="en-US" altLang="zh-CN" sz="1800" dirty="0">
              <a:solidFill>
                <a:srgbClr val="595959"/>
              </a:solidFill>
              <a:latin typeface="微软雅黑" panose="020B0503020204020204" pitchFamily="34" charset="-122"/>
              <a:ea typeface="微软雅黑" panose="020B0503020204020204" pitchFamily="34" charset="-122"/>
            </a:endParaRPr>
          </a:p>
          <a:p>
            <a:pPr marL="0" lvl="1"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set sum=sum+n;</a:t>
            </a:r>
            <a:endParaRPr lang="en-US" altLang="zh-CN" sz="1800" dirty="0">
              <a:solidFill>
                <a:srgbClr val="595959"/>
              </a:solidFill>
              <a:latin typeface="微软雅黑" panose="020B0503020204020204" pitchFamily="34" charset="-122"/>
              <a:ea typeface="微软雅黑" panose="020B0503020204020204" pitchFamily="34" charset="-122"/>
            </a:endParaRPr>
          </a:p>
          <a:p>
            <a:pPr marL="0" lvl="1"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set n=n+1;</a:t>
            </a:r>
            <a:endParaRPr lang="en-US" altLang="zh-CN" sz="1800" dirty="0">
              <a:solidFill>
                <a:srgbClr val="595959"/>
              </a:solidFill>
              <a:latin typeface="微软雅黑" panose="020B0503020204020204" pitchFamily="34" charset="-122"/>
              <a:ea typeface="微软雅黑" panose="020B0503020204020204" pitchFamily="34" charset="-122"/>
            </a:endParaRPr>
          </a:p>
          <a:p>
            <a:pPr marL="0" lvl="1"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until n&gt;50</a:t>
            </a:r>
            <a:endParaRPr lang="en-US" altLang="zh-CN" sz="1800" dirty="0">
              <a:solidFill>
                <a:srgbClr val="595959"/>
              </a:solidFill>
              <a:latin typeface="微软雅黑" panose="020B0503020204020204" pitchFamily="34" charset="-122"/>
              <a:ea typeface="微软雅黑" panose="020B0503020204020204" pitchFamily="34" charset="-122"/>
            </a:endParaRPr>
          </a:p>
          <a:p>
            <a:pPr marL="0" lvl="1"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end repeat;</a:t>
            </a:r>
            <a:endParaRPr lang="en-US" altLang="zh-CN" sz="1800" dirty="0">
              <a:solidFill>
                <a:srgbClr val="595959"/>
              </a:solidFill>
              <a:latin typeface="微软雅黑" panose="020B0503020204020204" pitchFamily="34" charset="-122"/>
              <a:ea typeface="微软雅黑" panose="020B0503020204020204" pitchFamily="34" charset="-122"/>
            </a:endParaRPr>
          </a:p>
          <a:p>
            <a:pPr marL="0"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return  sum;</a:t>
            </a:r>
            <a:endParaRPr lang="en-US" altLang="zh-CN" sz="1800" dirty="0">
              <a:solidFill>
                <a:srgbClr val="595959"/>
              </a:solidFill>
              <a:latin typeface="微软雅黑" panose="020B0503020204020204" pitchFamily="34" charset="-122"/>
              <a:ea typeface="微软雅黑" panose="020B0503020204020204" pitchFamily="34" charset="-122"/>
            </a:endParaRPr>
          </a:p>
          <a:p>
            <a:pPr marL="0" indent="0"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end //</a:t>
            </a:r>
            <a:endParaRPr lang="en-US" altLang="zh-CN" sz="1800" dirty="0">
              <a:solidFill>
                <a:srgbClr val="595959"/>
              </a:solidFill>
              <a:latin typeface="微软雅黑" panose="020B0503020204020204" pitchFamily="34" charset="-122"/>
              <a:ea typeface="微软雅黑" panose="020B0503020204020204" pitchFamily="34" charset="-122"/>
            </a:endParaRPr>
          </a:p>
          <a:p>
            <a:pPr marL="0" indent="0" algn="l">
              <a:lnSpc>
                <a:spcPct val="100000"/>
              </a:lnSpc>
              <a:spcBef>
                <a:spcPts val="0"/>
              </a:spcBef>
              <a:buClrTx/>
              <a:buSzTx/>
              <a:buFontTx/>
              <a:buNone/>
              <a:defRPr/>
            </a:pPr>
            <a:r>
              <a:rPr lang="en-US" altLang="zh-CN" sz="1800" dirty="0">
                <a:solidFill>
                  <a:srgbClr val="595959"/>
                </a:solidFill>
                <a:latin typeface="微软雅黑" panose="020B0503020204020204" pitchFamily="34" charset="-122"/>
                <a:ea typeface="微软雅黑" panose="020B0503020204020204" pitchFamily="34" charset="-122"/>
                <a:sym typeface="+mn-ea"/>
              </a:rPr>
              <a:t>delimiter ;</a:t>
            </a:r>
            <a:endParaRPr lang="en-US" altLang="zh-CN" sz="1800" dirty="0">
              <a:solidFill>
                <a:srgbClr val="595959"/>
              </a:solidFill>
              <a:latin typeface="微软雅黑" panose="020B0503020204020204" pitchFamily="34" charset="-122"/>
              <a:ea typeface="微软雅黑" panose="020B0503020204020204" pitchFamily="34" charset="-122"/>
              <a:sym typeface="+mn-ea"/>
            </a:endParaRPr>
          </a:p>
          <a:p>
            <a:pPr marL="0" indent="0" algn="l">
              <a:lnSpc>
                <a:spcPct val="100000"/>
              </a:lnSpc>
              <a:spcBef>
                <a:spcPts val="0"/>
              </a:spcBef>
              <a:buClrTx/>
              <a:buSzTx/>
              <a:buFontTx/>
              <a:buNone/>
              <a:defRPr/>
            </a:pPr>
            <a:endParaRPr lang="zh-CN" altLang="zh-CN" sz="1800" noProof="1" dirty="0">
              <a:solidFill>
                <a:srgbClr val="595959"/>
              </a:solidFill>
              <a:latin typeface="微软雅黑" panose="020B0503020204020204" pitchFamily="34" charset="-122"/>
              <a:ea typeface="微软雅黑" panose="020B0503020204020204" pitchFamily="34" charset="-122"/>
              <a:sym typeface="+mn-ea"/>
            </a:endParaRPr>
          </a:p>
          <a:p>
            <a:pPr marL="0" indent="0" algn="l">
              <a:lnSpc>
                <a:spcPct val="100000"/>
              </a:lnSpc>
              <a:spcBef>
                <a:spcPts val="0"/>
              </a:spcBef>
              <a:buClrTx/>
              <a:buSzTx/>
              <a:buFontTx/>
              <a:buNone/>
              <a:defRPr/>
            </a:pPr>
            <a:r>
              <a:rPr lang="en-US" altLang="zh-CN" sz="1800" dirty="0">
                <a:solidFill>
                  <a:srgbClr val="595959"/>
                </a:solidFill>
                <a:latin typeface="Arial" panose="020B0604020202020204" pitchFamily="34" charset="0"/>
                <a:sym typeface="+mn-ea"/>
              </a:rPr>
              <a:t>select exam_repeat(50);</a:t>
            </a:r>
            <a:endParaRPr lang="zh-CN" altLang="zh-CN" sz="1800" dirty="0">
              <a:solidFill>
                <a:srgbClr val="595959"/>
              </a:solidFill>
              <a:latin typeface="Arial" panose="020B0604020202020204" pitchFamily="34" charset="0"/>
            </a:endParaRPr>
          </a:p>
          <a:p>
            <a:pPr marL="0" indent="0" algn="l">
              <a:lnSpc>
                <a:spcPct val="100000"/>
              </a:lnSpc>
              <a:spcBef>
                <a:spcPts val="0"/>
              </a:spcBef>
              <a:buClrTx/>
              <a:buSzTx/>
              <a:buFontTx/>
              <a:buNone/>
              <a:defRPr/>
            </a:pPr>
            <a:endParaRPr lang="zh-CN" altLang="zh-CN" sz="1800" noProof="1" dirty="0">
              <a:solidFill>
                <a:srgbClr val="595959"/>
              </a:solidFill>
              <a:latin typeface="Arial" panose="020B0604020202020204" pitchFamily="34" charset="0"/>
              <a:ea typeface="微软雅黑" panose="020B0503020204020204" pitchFamily="34" charset="-122"/>
              <a:sym typeface="+mn-ea"/>
            </a:endParaRPr>
          </a:p>
        </p:txBody>
      </p:sp>
      <p:grpSp>
        <p:nvGrpSpPr>
          <p:cNvPr id="5" name="组合 4"/>
          <p:cNvGrpSpPr/>
          <p:nvPr/>
        </p:nvGrpSpPr>
        <p:grpSpPr>
          <a:xfrm>
            <a:off x="1799801" y="1398814"/>
            <a:ext cx="778511" cy="684530"/>
            <a:chOff x="2075179" y="1685716"/>
            <a:chExt cx="778511" cy="684530"/>
          </a:xfrm>
        </p:grpSpPr>
        <p:sp>
          <p:nvSpPr>
            <p:cNvPr id="6" name="流程图: 延期 5"/>
            <p:cNvSpPr/>
            <p:nvPr/>
          </p:nvSpPr>
          <p:spPr>
            <a:xfrm rot="16200000">
              <a:off x="2122170" y="1638726"/>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9"/>
            <p:cNvSpPr txBox="1"/>
            <p:nvPr/>
          </p:nvSpPr>
          <p:spPr>
            <a:xfrm>
              <a:off x="2075179" y="2001946"/>
              <a:ext cx="778511" cy="368300"/>
            </a:xfrm>
            <a:prstGeom prst="rect">
              <a:avLst/>
            </a:prstGeom>
            <a:noFill/>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9" name="标题 1"/>
          <p:cNvSpPr/>
          <p:nvPr/>
        </p:nvSpPr>
        <p:spPr>
          <a:xfrm>
            <a:off x="967345" y="633470"/>
            <a:ext cx="4116284" cy="765175"/>
          </a:xfrm>
          <a:prstGeom prst="rect">
            <a:avLst/>
          </a:prstGeom>
          <a:noFill/>
          <a:ln w="9525">
            <a:noFill/>
          </a:ln>
        </p:spPr>
        <p:txBody>
          <a:bodyPr anchor="ctr"/>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7.1  </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MySQL程序设计基础</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11" name="直接连接符 10"/>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889760" y="3632200"/>
            <a:ext cx="8700770" cy="645160"/>
          </a:xfrm>
          <a:prstGeom prst="rect">
            <a:avLst/>
          </a:prstGeom>
          <a:noFill/>
        </p:spPr>
        <p:txBody>
          <a:bodyPr wrap="square" rtlCol="0" anchor="t">
            <a:spAutoFit/>
          </a:bodyPr>
          <a:p>
            <a:r>
              <a:rPr lang="zh-CN" altLang="zh-CN" b="1" dirty="0">
                <a:solidFill>
                  <a:srgbClr val="0000FF"/>
                </a:solidFill>
                <a:latin typeface="Arial" panose="020B0604020202020204" pitchFamily="34" charset="0"/>
                <a:sym typeface="+mn-ea"/>
              </a:rPr>
              <a:t>在编写循环类的程序时，应特别注意函数参数和函数体内的变量值得变化情况，稍有不慎，就会出现问题，诸如数据错误、死循环等等。</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6" presetClass="emph" presetSubtype="0" fill="hold" grpId="0" nodeType="withEffect">
                                  <p:stCondLst>
                                    <p:cond delay="0"/>
                                  </p:stCondLst>
                                  <p:childTnLst>
                                    <p:animEffect transition="out" filter="fade">
                                      <p:cBhvr>
                                        <p:cTn id="9" dur="500" tmFilter="0, 0; .2, .5; .8, .5; 1, 0"/>
                                        <p:tgtEl>
                                          <p:spTgt spid="9"/>
                                        </p:tgtEl>
                                      </p:cBhvr>
                                    </p:animEffect>
                                    <p:animScale>
                                      <p:cBhvr>
                                        <p:cTn id="10" dur="250" autoRev="1" fill="hold"/>
                                        <p:tgtEl>
                                          <p:spTgt spid="9"/>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xit" presetSubtype="4" fill="hold" grpId="2" nodeType="clickEffect">
                                  <p:stCondLst>
                                    <p:cond delay="0"/>
                                  </p:stCondLst>
                                  <p:childTnLst>
                                    <p:animEffect transition="out" filter="wipe(down)">
                                      <p:cBhvr>
                                        <p:cTn id="20" dur="500"/>
                                        <p:tgtEl>
                                          <p:spTgt spid="13"/>
                                        </p:tgtEl>
                                      </p:cBhvr>
                                    </p:animEffect>
                                    <p:set>
                                      <p:cBhvr>
                                        <p:cTn id="21" dur="1" fill="hold">
                                          <p:stCondLst>
                                            <p:cond delay="499"/>
                                          </p:stCondLst>
                                        </p:cTn>
                                        <p:tgtEl>
                                          <p:spTgt spid="13"/>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fill="hold"/>
                                        <p:tgtEl>
                                          <p:spTgt spid="2"/>
                                        </p:tgtEl>
                                        <p:attrNameLst>
                                          <p:attrName>ppt_x</p:attrName>
                                        </p:attrNameLst>
                                      </p:cBhvr>
                                      <p:tavLst>
                                        <p:tav tm="0">
                                          <p:val>
                                            <p:strVal val="#ppt_x"/>
                                          </p:val>
                                        </p:tav>
                                        <p:tav tm="100000">
                                          <p:val>
                                            <p:strVal val="#ppt_x"/>
                                          </p:val>
                                        </p:tav>
                                      </p:tavLst>
                                    </p:anim>
                                    <p:anim calcmode="lin" valueType="num">
                                      <p:cBhvr additive="base">
                                        <p:cTn id="2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8914" grpId="1" build="p"/>
      <p:bldP spid="13" grpId="0" animBg="1"/>
      <p:bldP spid="13" grpId="1" animBg="1"/>
      <p:bldP spid="2" grpId="0"/>
      <p:bldP spid="2" grpId="1"/>
      <p:bldP spid="13" grpId="2"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74825" y="1906270"/>
            <a:ext cx="8642350" cy="2415540"/>
          </a:xfrm>
        </p:spPr>
        <p:txBody>
          <a:bodyPr vert="horz" wrap="square" lIns="91440" tIns="45720" rIns="91440" bIns="45720" numCol="1" rtlCol="0" anchor="t" anchorCtr="0" compatLnSpc="1">
            <a:noAutofit/>
          </a:bodyPr>
          <a:lstStyle/>
          <a:p>
            <a:pPr marL="0" indent="457200">
              <a:spcBef>
                <a:spcPts val="0"/>
              </a:spcBef>
              <a:buNone/>
              <a:defRPr/>
            </a:pPr>
            <a:r>
              <a:rPr lang="zh-CN" altLang="en-US" dirty="0">
                <a:solidFill>
                  <a:schemeClr val="tx1">
                    <a:lumMod val="65000"/>
                    <a:lumOff val="35000"/>
                  </a:schemeClr>
                </a:solidFill>
              </a:rPr>
              <a:t>存储过程是数据库服务器上一组预先编译好的SQL语句的集合，作为一个单元存储在数据库中，可以被应用程序作为一个整体来进行调用。在调用过程中，存储过程可以接收参数，执行后返回参数值。</a:t>
            </a:r>
            <a:endParaRPr lang="zh-CN" altLang="en-US" dirty="0">
              <a:solidFill>
                <a:schemeClr val="tx1">
                  <a:lumMod val="65000"/>
                  <a:lumOff val="35000"/>
                </a:schemeClr>
              </a:solidFill>
            </a:endParaRPr>
          </a:p>
        </p:txBody>
      </p:sp>
      <p:sp>
        <p:nvSpPr>
          <p:cNvPr id="4"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7.2  </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存储过程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6" name="直接连接符 5"/>
          <p:cNvCxnSpPr/>
          <p:nvPr/>
        </p:nvCxnSpPr>
        <p:spPr>
          <a:xfrm>
            <a:off x="649366" y="740311"/>
            <a:ext cx="2895500"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par>
                                <p:cTn id="8" presetID="22" presetClass="entr" presetSubtype="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up)">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2"/>
          <p:cNvSpPr>
            <a:spLocks noGrp="1"/>
          </p:cNvSpPr>
          <p:nvPr>
            <p:ph idx="1"/>
          </p:nvPr>
        </p:nvSpPr>
        <p:spPr>
          <a:xfrm>
            <a:off x="1774825" y="1893520"/>
            <a:ext cx="8642350" cy="5059363"/>
          </a:xfrm>
        </p:spPr>
        <p:txBody>
          <a:bodyPr vert="horz" wrap="square" lIns="91440" tIns="45720" rIns="91440" bIns="45720" numCol="1" rtlCol="0" anchor="t" anchorCtr="0" compatLnSpc="1">
            <a:normAutofit/>
          </a:bodyPr>
          <a:lstStyle/>
          <a:p>
            <a:pPr algn="just">
              <a:buClr>
                <a:schemeClr val="accent2"/>
              </a:buClr>
              <a:buFont typeface="Wingdings" panose="05000000000000000000" pitchFamily="2" charset="2"/>
              <a:buChar char="Ø"/>
              <a:defRPr/>
            </a:pPr>
            <a:r>
              <a:rPr lang="zh-CN" altLang="zh-CN" noProof="1">
                <a:solidFill>
                  <a:schemeClr val="tx1">
                    <a:lumMod val="65000"/>
                    <a:lumOff val="35000"/>
                  </a:schemeClr>
                </a:solidFill>
              </a:rPr>
              <a:t>数据库开发人员在进行数据库开发时，为了实现一定的功能，经常会将负责不同功能的语句集中起来而且按照用途分别独立放置，以便能够反复调用，而这些独立放置且拥有不同功能的语句块，称之为“过程”（</a:t>
            </a:r>
            <a:r>
              <a:rPr lang="en-US" altLang="zh-CN" noProof="1">
                <a:solidFill>
                  <a:schemeClr val="tx1">
                    <a:lumMod val="65000"/>
                    <a:lumOff val="35000"/>
                  </a:schemeClr>
                </a:solidFill>
              </a:rPr>
              <a:t>Procedure</a:t>
            </a:r>
            <a:r>
              <a:rPr lang="zh-CN" altLang="en-US" noProof="1">
                <a:solidFill>
                  <a:schemeClr val="tx1">
                    <a:lumMod val="65000"/>
                    <a:lumOff val="35000"/>
                  </a:schemeClr>
                </a:solidFill>
              </a:rPr>
              <a:t>）。</a:t>
            </a:r>
            <a:endParaRPr lang="zh-CN" altLang="en-US" noProof="1">
              <a:solidFill>
                <a:schemeClr val="tx1">
                  <a:lumMod val="65000"/>
                  <a:lumOff val="35000"/>
                </a:schemeClr>
              </a:solidFill>
            </a:endParaRPr>
          </a:p>
          <a:p>
            <a:pPr algn="just">
              <a:buClr>
                <a:schemeClr val="accent2"/>
              </a:buClr>
              <a:buFont typeface="Wingdings" panose="05000000000000000000" pitchFamily="2" charset="2"/>
              <a:buChar char="Ø"/>
              <a:defRPr/>
            </a:pPr>
            <a:r>
              <a:rPr lang="zh-CN" altLang="en-US" noProof="1">
                <a:solidFill>
                  <a:schemeClr val="tx1">
                    <a:lumMod val="65000"/>
                    <a:lumOff val="35000"/>
                  </a:schemeClr>
                </a:solidFill>
              </a:rPr>
              <a:t>存储过程（</a:t>
            </a:r>
            <a:r>
              <a:rPr lang="en-US" altLang="zh-CN" noProof="1">
                <a:solidFill>
                  <a:schemeClr val="tx1">
                    <a:lumMod val="65000"/>
                    <a:lumOff val="35000"/>
                  </a:schemeClr>
                </a:solidFill>
              </a:rPr>
              <a:t>Stored Procedure</a:t>
            </a:r>
            <a:r>
              <a:rPr lang="zh-CN" altLang="en-US" noProof="1">
                <a:solidFill>
                  <a:schemeClr val="tx1">
                    <a:lumMod val="65000"/>
                    <a:lumOff val="35000"/>
                  </a:schemeClr>
                </a:solidFill>
              </a:rPr>
              <a:t>）是一组完成特定功能的</a:t>
            </a:r>
            <a:r>
              <a:rPr lang="en-US" altLang="zh-CN" noProof="1">
                <a:solidFill>
                  <a:schemeClr val="tx1">
                    <a:lumMod val="65000"/>
                    <a:lumOff val="35000"/>
                  </a:schemeClr>
                </a:solidFill>
              </a:rPr>
              <a:t>SQL</a:t>
            </a:r>
            <a:r>
              <a:rPr lang="zh-CN" altLang="en-US" noProof="1">
                <a:solidFill>
                  <a:schemeClr val="tx1">
                    <a:lumMod val="65000"/>
                    <a:lumOff val="35000"/>
                  </a:schemeClr>
                </a:solidFill>
              </a:rPr>
              <a:t>语句集，经编译后存储在数据库中，用户通过过程名和给出参数值来调用它们。</a:t>
            </a:r>
            <a:endParaRPr lang="zh-CN" altLang="zh-CN" noProof="1">
              <a:solidFill>
                <a:schemeClr val="tx1">
                  <a:lumMod val="65000"/>
                  <a:lumOff val="35000"/>
                </a:schemeClr>
              </a:solidFill>
            </a:endParaRPr>
          </a:p>
        </p:txBody>
      </p:sp>
      <p:sp>
        <p:nvSpPr>
          <p:cNvPr id="4" name="文本框 4"/>
          <p:cNvSpPr txBox="1"/>
          <p:nvPr/>
        </p:nvSpPr>
        <p:spPr>
          <a:xfrm>
            <a:off x="4658361" y="1062477"/>
            <a:ext cx="285940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a:solidFill>
                  <a:srgbClr val="F0882E"/>
                </a:solidFill>
                <a:latin typeface="微软雅黑" panose="020B0503020204020204" pitchFamily="34" charset="-122"/>
                <a:ea typeface="微软雅黑" panose="020B0503020204020204" pitchFamily="34" charset="-122"/>
              </a:rPr>
              <a:t>7.2.1 </a:t>
            </a:r>
            <a:r>
              <a:rPr lang="en-US" altLang="zh-CN" sz="2000" dirty="0" err="1">
                <a:solidFill>
                  <a:srgbClr val="F0882E"/>
                </a:solidFill>
                <a:latin typeface="微软雅黑" panose="020B0503020204020204" pitchFamily="34" charset="-122"/>
                <a:ea typeface="微软雅黑" panose="020B0503020204020204" pitchFamily="34" charset="-122"/>
              </a:rPr>
              <a:t>存储过程基本概念</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
        <p:nvSpPr>
          <p:cNvPr id="2" name="标题 1"/>
          <p:cNvSpPr/>
          <p:nvPr/>
        </p:nvSpPr>
        <p:spPr>
          <a:xfrm>
            <a:off x="967345" y="633470"/>
            <a:ext cx="3615045" cy="765175"/>
          </a:xfrm>
          <a:prstGeom prst="rect">
            <a:avLst/>
          </a:prstGeom>
          <a:noFill/>
          <a:ln w="9525">
            <a:noFill/>
          </a:ln>
        </p:spPr>
        <p:txBody>
          <a:bodyPr anchor="ctr"/>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7.2  </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存储过程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cs typeface="+mn-ea"/>
              <a:sym typeface="+mn-lt"/>
            </a:endParaRPr>
          </a:p>
        </p:txBody>
      </p:sp>
      <p:cxnSp>
        <p:nvCxnSpPr>
          <p:cNvPr id="6" name="直接连接符 5"/>
          <p:cNvCxnSpPr/>
          <p:nvPr/>
        </p:nvCxnSpPr>
        <p:spPr>
          <a:xfrm>
            <a:off x="649366" y="740311"/>
            <a:ext cx="2895500"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123">
                                            <p:txEl>
                                              <p:pRg st="0" end="0"/>
                                            </p:txEl>
                                          </p:spTgt>
                                        </p:tgtEl>
                                        <p:attrNameLst>
                                          <p:attrName>style.visibility</p:attrName>
                                        </p:attrNameLst>
                                      </p:cBhvr>
                                      <p:to>
                                        <p:strVal val="visible"/>
                                      </p:to>
                                    </p:set>
                                    <p:animEffect transition="in" filter="wipe(up)">
                                      <p:cBhvr>
                                        <p:cTn id="10" dur="500"/>
                                        <p:tgtEl>
                                          <p:spTgt spid="5123">
                                            <p:txEl>
                                              <p:pRg st="0" end="0"/>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123">
                                            <p:txEl>
                                              <p:pRg st="1" end="1"/>
                                            </p:txEl>
                                          </p:spTgt>
                                        </p:tgtEl>
                                        <p:attrNameLst>
                                          <p:attrName>style.visibility</p:attrName>
                                        </p:attrNameLst>
                                      </p:cBhvr>
                                      <p:to>
                                        <p:strVal val="visible"/>
                                      </p:to>
                                    </p:set>
                                    <p:animEffect transition="in" filter="wipe(up)">
                                      <p:cBhvr>
                                        <p:cTn id="13" dur="500"/>
                                        <p:tgtEl>
                                          <p:spTgt spid="5123">
                                            <p:txEl>
                                              <p:pRg st="1" end="1"/>
                                            </p:txEl>
                                          </p:spTgt>
                                        </p:tgtEl>
                                      </p:cBhvr>
                                    </p:animEffect>
                                  </p:childTnLst>
                                </p:cTn>
                              </p:par>
                              <p:par>
                                <p:cTn id="14" presetID="26" presetClass="emph" presetSubtype="0" fill="hold" grpId="0" nodeType="withEffect">
                                  <p:stCondLst>
                                    <p:cond delay="0"/>
                                  </p:stCondLst>
                                  <p:childTnLst>
                                    <p:animEffect transition="out" filter="fade">
                                      <p:cBhvr>
                                        <p:cTn id="15" dur="500" tmFilter="0, 0; .2, .5; .8, .5; 1, 0"/>
                                        <p:tgtEl>
                                          <p:spTgt spid="2"/>
                                        </p:tgtEl>
                                      </p:cBhvr>
                                    </p:animEffect>
                                    <p:animScale>
                                      <p:cBhvr>
                                        <p:cTn id="16"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P spid="4" grpId="0"/>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内容占位符 2"/>
          <p:cNvSpPr>
            <a:spLocks noGrp="1"/>
          </p:cNvSpPr>
          <p:nvPr>
            <p:ph idx="4294967295"/>
          </p:nvPr>
        </p:nvSpPr>
        <p:spPr>
          <a:xfrm>
            <a:off x="1793112" y="1617272"/>
            <a:ext cx="8624063" cy="5259517"/>
          </a:xfrm>
        </p:spPr>
        <p:txBody>
          <a:bodyPr vert="horz" wrap="square" lIns="91440" tIns="45720" rIns="91440" bIns="45720" numCol="1" rtlCol="0" anchor="t" anchorCtr="0" compatLnSpc="1">
            <a:normAutofit/>
          </a:bodyPr>
          <a:lstStyle/>
          <a:p>
            <a:pPr marL="0" indent="0">
              <a:lnSpc>
                <a:spcPct val="150000"/>
              </a:lnSpc>
              <a:buClr>
                <a:schemeClr val="accent2"/>
              </a:buClr>
              <a:buNone/>
              <a:defRPr/>
            </a:pPr>
            <a:r>
              <a:rPr lang="en-US" altLang="zh-CN" sz="2400" noProof="1">
                <a:solidFill>
                  <a:schemeClr val="accent2"/>
                </a:solidFill>
              </a:rPr>
              <a:t>MySQL</a:t>
            </a:r>
            <a:r>
              <a:rPr lang="zh-CN" altLang="en-US" sz="2400" noProof="1">
                <a:solidFill>
                  <a:schemeClr val="accent2"/>
                </a:solidFill>
              </a:rPr>
              <a:t>的存储程序可分以下四大类</a:t>
            </a:r>
            <a:r>
              <a:rPr lang="en-US" altLang="zh-CN" sz="2400" noProof="1">
                <a:solidFill>
                  <a:schemeClr val="accent2"/>
                </a:solidFill>
              </a:rPr>
              <a:t>:</a:t>
            </a:r>
            <a:endParaRPr lang="en-US" altLang="zh-CN" sz="2400" noProof="1">
              <a:solidFill>
                <a:schemeClr val="accent2"/>
              </a:solidFill>
            </a:endParaRPr>
          </a:p>
          <a:p>
            <a:pPr>
              <a:lnSpc>
                <a:spcPct val="150000"/>
              </a:lnSpc>
              <a:buClr>
                <a:schemeClr val="accent2"/>
              </a:buClr>
              <a:buFont typeface="Wingdings" panose="05000000000000000000" pitchFamily="2" charset="2"/>
              <a:buChar char="Ø"/>
              <a:defRPr/>
            </a:pPr>
            <a:r>
              <a:rPr lang="en-US" altLang="zh-CN" sz="2400" noProof="1">
                <a:solidFill>
                  <a:schemeClr val="tx1">
                    <a:lumMod val="65000"/>
                    <a:lumOff val="35000"/>
                  </a:schemeClr>
                </a:solidFill>
              </a:rPr>
              <a:t>(1)</a:t>
            </a:r>
            <a:r>
              <a:rPr lang="zh-CN" altLang="en-US" sz="2400" noProof="1">
                <a:solidFill>
                  <a:schemeClr val="tx1">
                    <a:lumMod val="65000"/>
                    <a:lumOff val="35000"/>
                  </a:schemeClr>
                </a:solidFill>
              </a:rPr>
              <a:t>存储函数</a:t>
            </a:r>
            <a:r>
              <a:rPr lang="en-US" altLang="zh-CN" sz="2400" noProof="1">
                <a:solidFill>
                  <a:schemeClr val="tx1">
                    <a:lumMod val="65000"/>
                    <a:lumOff val="35000"/>
                  </a:schemeClr>
                </a:solidFill>
              </a:rPr>
              <a:t>(stored function)</a:t>
            </a:r>
            <a:r>
              <a:rPr lang="zh-CN" altLang="en-US" sz="2400" noProof="1">
                <a:solidFill>
                  <a:schemeClr val="tx1">
                    <a:lumMod val="65000"/>
                    <a:lumOff val="35000"/>
                  </a:schemeClr>
                </a:solidFill>
              </a:rPr>
              <a:t>。返回一个计算结果，该结果可以用在表达式里。</a:t>
            </a:r>
            <a:endParaRPr lang="zh-CN" altLang="en-US" sz="2400" noProof="1">
              <a:solidFill>
                <a:schemeClr val="tx1">
                  <a:lumMod val="65000"/>
                  <a:lumOff val="35000"/>
                </a:schemeClr>
              </a:solidFill>
            </a:endParaRPr>
          </a:p>
          <a:p>
            <a:pPr>
              <a:lnSpc>
                <a:spcPct val="150000"/>
              </a:lnSpc>
              <a:buClr>
                <a:schemeClr val="accent2"/>
              </a:buClr>
              <a:buFont typeface="Wingdings" panose="05000000000000000000" pitchFamily="2" charset="2"/>
              <a:buChar char="Ø"/>
              <a:defRPr/>
            </a:pPr>
            <a:r>
              <a:rPr lang="en-US" altLang="zh-CN" sz="2400" noProof="1">
                <a:solidFill>
                  <a:schemeClr val="tx1">
                    <a:lumMod val="65000"/>
                    <a:lumOff val="35000"/>
                  </a:schemeClr>
                </a:solidFill>
              </a:rPr>
              <a:t>(2)</a:t>
            </a:r>
            <a:r>
              <a:rPr lang="zh-CN" altLang="en-US" sz="2400" noProof="1">
                <a:solidFill>
                  <a:schemeClr val="tx1">
                    <a:lumMod val="65000"/>
                    <a:lumOff val="35000"/>
                  </a:schemeClr>
                </a:solidFill>
              </a:rPr>
              <a:t>存储过程</a:t>
            </a:r>
            <a:r>
              <a:rPr lang="en-US" altLang="zh-CN" sz="2400" noProof="1">
                <a:solidFill>
                  <a:schemeClr val="tx1">
                    <a:lumMod val="65000"/>
                    <a:lumOff val="35000"/>
                  </a:schemeClr>
                </a:solidFill>
              </a:rPr>
              <a:t>(stored procedure)</a:t>
            </a:r>
            <a:r>
              <a:rPr lang="zh-CN" altLang="en-US" sz="2400" noProof="1">
                <a:solidFill>
                  <a:schemeClr val="tx1">
                    <a:lumMod val="65000"/>
                    <a:lumOff val="35000"/>
                  </a:schemeClr>
                </a:solidFill>
              </a:rPr>
              <a:t>。不直接返回一个结果，但可以用来完成一般的运算或是生成一个结果集并传递回客户。</a:t>
            </a:r>
            <a:endParaRPr lang="zh-CN" altLang="en-US" sz="2400" noProof="1">
              <a:solidFill>
                <a:schemeClr val="tx1">
                  <a:lumMod val="65000"/>
                  <a:lumOff val="35000"/>
                </a:schemeClr>
              </a:solidFill>
            </a:endParaRPr>
          </a:p>
          <a:p>
            <a:pPr>
              <a:lnSpc>
                <a:spcPct val="150000"/>
              </a:lnSpc>
              <a:buClr>
                <a:schemeClr val="accent2"/>
              </a:buClr>
              <a:buFont typeface="Wingdings" panose="05000000000000000000" pitchFamily="2" charset="2"/>
              <a:buChar char="Ø"/>
              <a:defRPr/>
            </a:pPr>
            <a:r>
              <a:rPr lang="en-US" altLang="zh-CN" sz="2400" noProof="1">
                <a:solidFill>
                  <a:schemeClr val="tx1">
                    <a:lumMod val="65000"/>
                    <a:lumOff val="35000"/>
                  </a:schemeClr>
                </a:solidFill>
              </a:rPr>
              <a:t>(3)</a:t>
            </a:r>
            <a:r>
              <a:rPr lang="zh-CN" altLang="en-US" sz="2400" noProof="1">
                <a:solidFill>
                  <a:schemeClr val="tx1">
                    <a:lumMod val="65000"/>
                    <a:lumOff val="35000"/>
                  </a:schemeClr>
                </a:solidFill>
              </a:rPr>
              <a:t>触发器</a:t>
            </a:r>
            <a:r>
              <a:rPr lang="en-US" altLang="zh-CN" sz="2400" noProof="1">
                <a:solidFill>
                  <a:schemeClr val="tx1">
                    <a:lumMod val="65000"/>
                    <a:lumOff val="35000"/>
                  </a:schemeClr>
                </a:solidFill>
              </a:rPr>
              <a:t>(trigger)</a:t>
            </a:r>
            <a:r>
              <a:rPr lang="zh-CN" altLang="en-US" sz="2400" noProof="1">
                <a:solidFill>
                  <a:schemeClr val="tx1">
                    <a:lumMod val="65000"/>
                    <a:lumOff val="35000"/>
                  </a:schemeClr>
                </a:solidFill>
              </a:rPr>
              <a:t>。与数据表相关联，当那个数据表被</a:t>
            </a:r>
            <a:r>
              <a:rPr lang="en-US" altLang="zh-CN" sz="2400" noProof="1">
                <a:solidFill>
                  <a:schemeClr val="tx1">
                    <a:lumMod val="65000"/>
                    <a:lumOff val="35000"/>
                  </a:schemeClr>
                </a:solidFill>
              </a:rPr>
              <a:t>INSERT</a:t>
            </a:r>
            <a:r>
              <a:rPr lang="zh-CN" altLang="en-US" sz="2400" noProof="1">
                <a:solidFill>
                  <a:schemeClr val="tx1">
                    <a:lumMod val="65000"/>
                    <a:lumOff val="35000"/>
                  </a:schemeClr>
                </a:solidFill>
              </a:rPr>
              <a:t>、</a:t>
            </a:r>
            <a:r>
              <a:rPr lang="en-US" altLang="zh-CN" sz="2400" noProof="1">
                <a:solidFill>
                  <a:schemeClr val="tx1">
                    <a:lumMod val="65000"/>
                    <a:lumOff val="35000"/>
                  </a:schemeClr>
                </a:solidFill>
              </a:rPr>
              <a:t>DELETE</a:t>
            </a:r>
            <a:r>
              <a:rPr lang="zh-CN" altLang="en-US" sz="2400" noProof="1">
                <a:solidFill>
                  <a:schemeClr val="tx1">
                    <a:lumMod val="65000"/>
                    <a:lumOff val="35000"/>
                  </a:schemeClr>
                </a:solidFill>
              </a:rPr>
              <a:t>、</a:t>
            </a:r>
            <a:r>
              <a:rPr lang="en-US" altLang="zh-CN" sz="2400" noProof="1">
                <a:solidFill>
                  <a:schemeClr val="tx1">
                    <a:lumMod val="65000"/>
                    <a:lumOff val="35000"/>
                  </a:schemeClr>
                </a:solidFill>
              </a:rPr>
              <a:t>UPDATE</a:t>
            </a:r>
            <a:r>
              <a:rPr lang="zh-CN" altLang="en-US" sz="2400" noProof="1">
                <a:solidFill>
                  <a:schemeClr val="tx1">
                    <a:lumMod val="65000"/>
                    <a:lumOff val="35000"/>
                  </a:schemeClr>
                </a:solidFill>
              </a:rPr>
              <a:t>语句修改时，触发器将自动执行。</a:t>
            </a:r>
            <a:endParaRPr lang="zh-CN" altLang="en-US" sz="2400" noProof="1">
              <a:solidFill>
                <a:schemeClr val="tx1">
                  <a:lumMod val="65000"/>
                  <a:lumOff val="35000"/>
                </a:schemeClr>
              </a:solidFill>
            </a:endParaRPr>
          </a:p>
          <a:p>
            <a:pPr>
              <a:lnSpc>
                <a:spcPct val="150000"/>
              </a:lnSpc>
              <a:buClr>
                <a:schemeClr val="accent2"/>
              </a:buClr>
              <a:buFont typeface="Wingdings" panose="05000000000000000000" pitchFamily="2" charset="2"/>
              <a:buChar char="Ø"/>
              <a:defRPr/>
            </a:pPr>
            <a:r>
              <a:rPr lang="en-US" altLang="zh-CN" sz="2400" noProof="1">
                <a:solidFill>
                  <a:schemeClr val="tx1">
                    <a:lumMod val="65000"/>
                    <a:lumOff val="35000"/>
                  </a:schemeClr>
                </a:solidFill>
              </a:rPr>
              <a:t>(4)</a:t>
            </a:r>
            <a:r>
              <a:rPr lang="zh-CN" altLang="en-US" sz="2400" noProof="1">
                <a:solidFill>
                  <a:schemeClr val="tx1">
                    <a:lumMod val="65000"/>
                    <a:lumOff val="35000"/>
                  </a:schemeClr>
                </a:solidFill>
              </a:rPr>
              <a:t>事件</a:t>
            </a:r>
            <a:r>
              <a:rPr lang="en-US" altLang="zh-CN" sz="2400" noProof="1">
                <a:solidFill>
                  <a:schemeClr val="tx1">
                    <a:lumMod val="65000"/>
                    <a:lumOff val="35000"/>
                  </a:schemeClr>
                </a:solidFill>
              </a:rPr>
              <a:t>(event)</a:t>
            </a:r>
            <a:r>
              <a:rPr lang="zh-CN" altLang="en-US" sz="2400" noProof="1">
                <a:solidFill>
                  <a:schemeClr val="tx1">
                    <a:lumMod val="65000"/>
                    <a:lumOff val="35000"/>
                  </a:schemeClr>
                </a:solidFill>
              </a:rPr>
              <a:t>。根据时间表在预订时刻自动执行。</a:t>
            </a:r>
            <a:endParaRPr lang="zh-CN" altLang="zh-CN" sz="2400" noProof="1">
              <a:solidFill>
                <a:schemeClr val="tx1">
                  <a:lumMod val="65000"/>
                  <a:lumOff val="35000"/>
                </a:schemeClr>
              </a:solidFill>
            </a:endParaRPr>
          </a:p>
        </p:txBody>
      </p:sp>
      <p:sp>
        <p:nvSpPr>
          <p:cNvPr id="4" name="文本框 4"/>
          <p:cNvSpPr txBox="1"/>
          <p:nvPr/>
        </p:nvSpPr>
        <p:spPr>
          <a:xfrm>
            <a:off x="4658361" y="1037425"/>
            <a:ext cx="260540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a:solidFill>
                  <a:srgbClr val="F0882E"/>
                </a:solidFill>
                <a:latin typeface="微软雅黑" panose="020B0503020204020204" pitchFamily="34" charset="-122"/>
                <a:ea typeface="微软雅黑" panose="020B0503020204020204" pitchFamily="34" charset="-122"/>
              </a:rPr>
              <a:t>7.2.2 </a:t>
            </a:r>
            <a:r>
              <a:rPr lang="en-US" altLang="zh-CN" sz="2000" dirty="0" err="1">
                <a:solidFill>
                  <a:srgbClr val="F0882E"/>
                </a:solidFill>
                <a:latin typeface="微软雅黑" panose="020B0503020204020204" pitchFamily="34" charset="-122"/>
                <a:ea typeface="微软雅黑" panose="020B0503020204020204" pitchFamily="34" charset="-122"/>
              </a:rPr>
              <a:t>存储过程的类型</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
        <p:nvSpPr>
          <p:cNvPr id="2"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7.2  </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存储过程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6" name="直接连接符 5"/>
          <p:cNvCxnSpPr/>
          <p:nvPr/>
        </p:nvCxnSpPr>
        <p:spPr>
          <a:xfrm>
            <a:off x="649366" y="740311"/>
            <a:ext cx="2895500"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147">
                                            <p:txEl>
                                              <p:pRg st="0" end="0"/>
                                            </p:txEl>
                                          </p:spTgt>
                                        </p:tgtEl>
                                        <p:attrNameLst>
                                          <p:attrName>style.visibility</p:attrName>
                                        </p:attrNameLst>
                                      </p:cBhvr>
                                      <p:to>
                                        <p:strVal val="visible"/>
                                      </p:to>
                                    </p:set>
                                    <p:animEffect transition="in" filter="wipe(up)">
                                      <p:cBhvr>
                                        <p:cTn id="10" dur="700"/>
                                        <p:tgtEl>
                                          <p:spTgt spid="6147">
                                            <p:txEl>
                                              <p:pRg st="0" end="0"/>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6147">
                                            <p:txEl>
                                              <p:pRg st="1" end="1"/>
                                            </p:txEl>
                                          </p:spTgt>
                                        </p:tgtEl>
                                        <p:attrNameLst>
                                          <p:attrName>style.visibility</p:attrName>
                                        </p:attrNameLst>
                                      </p:cBhvr>
                                      <p:to>
                                        <p:strVal val="visible"/>
                                      </p:to>
                                    </p:set>
                                    <p:animEffect transition="in" filter="wipe(up)">
                                      <p:cBhvr>
                                        <p:cTn id="13" dur="700"/>
                                        <p:tgtEl>
                                          <p:spTgt spid="6147">
                                            <p:txEl>
                                              <p:pRg st="1" end="1"/>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6147">
                                            <p:txEl>
                                              <p:pRg st="2" end="2"/>
                                            </p:txEl>
                                          </p:spTgt>
                                        </p:tgtEl>
                                        <p:attrNameLst>
                                          <p:attrName>style.visibility</p:attrName>
                                        </p:attrNameLst>
                                      </p:cBhvr>
                                      <p:to>
                                        <p:strVal val="visible"/>
                                      </p:to>
                                    </p:set>
                                    <p:animEffect transition="in" filter="wipe(up)">
                                      <p:cBhvr>
                                        <p:cTn id="16" dur="700"/>
                                        <p:tgtEl>
                                          <p:spTgt spid="6147">
                                            <p:txEl>
                                              <p:pRg st="2" end="2"/>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animEffect transition="in" filter="wipe(up)">
                                      <p:cBhvr>
                                        <p:cTn id="19" dur="700"/>
                                        <p:tgtEl>
                                          <p:spTgt spid="6147">
                                            <p:txEl>
                                              <p:pRg st="3" end="3"/>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6147">
                                            <p:txEl>
                                              <p:pRg st="4" end="4"/>
                                            </p:txEl>
                                          </p:spTgt>
                                        </p:tgtEl>
                                        <p:attrNameLst>
                                          <p:attrName>style.visibility</p:attrName>
                                        </p:attrNameLst>
                                      </p:cBhvr>
                                      <p:to>
                                        <p:strVal val="visible"/>
                                      </p:to>
                                    </p:set>
                                    <p:animEffect transition="in" filter="wipe(up)">
                                      <p:cBhvr>
                                        <p:cTn id="22" dur="700"/>
                                        <p:tgtEl>
                                          <p:spTgt spid="6147">
                                            <p:txEl>
                                              <p:pRg st="4" end="4"/>
                                            </p:txEl>
                                          </p:spTgt>
                                        </p:tgtEl>
                                      </p:cBhvr>
                                    </p:animEffect>
                                  </p:childTnLst>
                                </p:cTn>
                              </p:par>
                              <p:par>
                                <p:cTn id="23" presetID="26" presetClass="emph" presetSubtype="0" fill="hold" grpId="0" nodeType="withEffect">
                                  <p:stCondLst>
                                    <p:cond delay="0"/>
                                  </p:stCondLst>
                                  <p:childTnLst>
                                    <p:animEffect transition="out" filter="fade">
                                      <p:cBhvr>
                                        <p:cTn id="24" dur="500" tmFilter="0, 0; .2, .5; .8, .5; 1, 0"/>
                                        <p:tgtEl>
                                          <p:spTgt spid="2"/>
                                        </p:tgtEl>
                                      </p:cBhvr>
                                    </p:animEffect>
                                    <p:animScale>
                                      <p:cBhvr>
                                        <p:cTn id="25"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P spid="4" grpId="0"/>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a:xfrm>
            <a:off x="1774825" y="1668049"/>
            <a:ext cx="8642350" cy="5059363"/>
          </a:xfrm>
        </p:spPr>
        <p:txBody>
          <a:bodyPr vert="horz" wrap="square" lIns="91440" tIns="45720" rIns="91440" bIns="45720" numCol="1" rtlCol="0" anchor="t" anchorCtr="0" compatLnSpc="1">
            <a:normAutofit/>
          </a:bodyPr>
          <a:lstStyle/>
          <a:p>
            <a:pPr>
              <a:buClr>
                <a:schemeClr val="accent2"/>
              </a:buClr>
              <a:buFont typeface="Wingdings" panose="05000000000000000000" pitchFamily="2" charset="2"/>
              <a:buChar char="Ø"/>
              <a:defRPr/>
            </a:pPr>
            <a:r>
              <a:rPr lang="zh-CN" altLang="en-US" dirty="0">
                <a:solidFill>
                  <a:schemeClr val="tx1">
                    <a:lumMod val="65000"/>
                    <a:lumOff val="35000"/>
                  </a:schemeClr>
                </a:solidFill>
              </a:rPr>
              <a:t>(1)存储过程的使用，提高了程序设计的灵活性，增强了SQL语言的功能。</a:t>
            </a:r>
            <a:endParaRPr lang="zh-CN" altLang="en-US" dirty="0">
              <a:solidFill>
                <a:schemeClr val="tx1">
                  <a:lumMod val="65000"/>
                  <a:lumOff val="35000"/>
                </a:schemeClr>
              </a:solidFill>
            </a:endParaRPr>
          </a:p>
          <a:p>
            <a:pPr>
              <a:buClr>
                <a:schemeClr val="accent2"/>
              </a:buClr>
              <a:buFont typeface="Wingdings" panose="05000000000000000000" pitchFamily="2" charset="2"/>
              <a:buChar char="Ø"/>
              <a:defRPr/>
            </a:pPr>
            <a:r>
              <a:rPr lang="zh-CN" altLang="en-US" dirty="0">
                <a:solidFill>
                  <a:schemeClr val="tx1">
                    <a:lumMod val="65000"/>
                    <a:lumOff val="35000"/>
                  </a:schemeClr>
                </a:solidFill>
              </a:rPr>
              <a:t>(2)存储过程把一组功能代码作为单位组件</a:t>
            </a:r>
            <a:r>
              <a:rPr lang="en-US" altLang="zh-CN" dirty="0">
                <a:solidFill>
                  <a:schemeClr val="tx1">
                    <a:lumMod val="65000"/>
                    <a:lumOff val="35000"/>
                  </a:schemeClr>
                </a:solidFill>
              </a:rPr>
              <a:t>,</a:t>
            </a:r>
            <a:r>
              <a:rPr lang="zh-CN" altLang="en-US" dirty="0">
                <a:solidFill>
                  <a:schemeClr val="tx1">
                    <a:lumMod val="65000"/>
                    <a:lumOff val="35000"/>
                  </a:schemeClr>
                </a:solidFill>
              </a:rPr>
              <a:t>增强代码复用。</a:t>
            </a:r>
            <a:endParaRPr lang="zh-CN" altLang="en-US" dirty="0">
              <a:solidFill>
                <a:schemeClr val="tx1">
                  <a:lumMod val="65000"/>
                  <a:lumOff val="35000"/>
                </a:schemeClr>
              </a:solidFill>
            </a:endParaRPr>
          </a:p>
          <a:p>
            <a:pPr>
              <a:buClr>
                <a:schemeClr val="accent2"/>
              </a:buClr>
              <a:buFont typeface="Wingdings" panose="05000000000000000000" pitchFamily="2" charset="2"/>
              <a:buChar char="Ø"/>
              <a:defRPr/>
            </a:pPr>
            <a:r>
              <a:rPr lang="zh-CN" altLang="en-US" dirty="0">
                <a:solidFill>
                  <a:schemeClr val="tx1">
                    <a:lumMod val="65000"/>
                    <a:lumOff val="35000"/>
                  </a:schemeClr>
                </a:solidFill>
              </a:rPr>
              <a:t>(3)使用存储过程有利于提高程序的执行速度，在服务器注册，创建时编译一次。</a:t>
            </a:r>
            <a:endParaRPr lang="zh-CN" altLang="en-US" dirty="0">
              <a:solidFill>
                <a:schemeClr val="tx1">
                  <a:lumMod val="65000"/>
                  <a:lumOff val="35000"/>
                </a:schemeClr>
              </a:solidFill>
            </a:endParaRPr>
          </a:p>
          <a:p>
            <a:pPr>
              <a:buClr>
                <a:schemeClr val="accent2"/>
              </a:buClr>
              <a:buFont typeface="Wingdings" panose="05000000000000000000" pitchFamily="2" charset="2"/>
              <a:buChar char="Ø"/>
              <a:defRPr/>
            </a:pPr>
            <a:r>
              <a:rPr lang="zh-CN" altLang="en-US" dirty="0">
                <a:solidFill>
                  <a:schemeClr val="tx1">
                    <a:lumMod val="65000"/>
                    <a:lumOff val="35000"/>
                  </a:schemeClr>
                </a:solidFill>
              </a:rPr>
              <a:t>(4)使用存储过程能减少网络访问的负荷。</a:t>
            </a:r>
            <a:endParaRPr lang="zh-CN" altLang="en-US" dirty="0">
              <a:solidFill>
                <a:schemeClr val="tx1">
                  <a:lumMod val="65000"/>
                  <a:lumOff val="35000"/>
                </a:schemeClr>
              </a:solidFill>
            </a:endParaRPr>
          </a:p>
          <a:p>
            <a:pPr>
              <a:buClr>
                <a:schemeClr val="accent2"/>
              </a:buClr>
              <a:buFont typeface="Wingdings" panose="05000000000000000000" pitchFamily="2" charset="2"/>
              <a:buChar char="Ø"/>
              <a:defRPr/>
            </a:pPr>
            <a:r>
              <a:rPr lang="zh-CN" altLang="en-US" dirty="0">
                <a:solidFill>
                  <a:schemeClr val="tx1">
                    <a:lumMod val="65000"/>
                    <a:lumOff val="35000"/>
                  </a:schemeClr>
                </a:solidFill>
              </a:rPr>
              <a:t>(5) 作为一种安全机制，系统管理员可以充分利用存储过程对相应的数据的访问权限的进行限制。</a:t>
            </a:r>
            <a:endParaRPr lang="zh-CN" altLang="en-US" dirty="0">
              <a:solidFill>
                <a:schemeClr val="tx1">
                  <a:lumMod val="65000"/>
                  <a:lumOff val="35000"/>
                </a:schemeClr>
              </a:solidFill>
            </a:endParaRPr>
          </a:p>
        </p:txBody>
      </p:sp>
      <p:sp>
        <p:nvSpPr>
          <p:cNvPr id="4" name="文本框 4"/>
          <p:cNvSpPr txBox="1"/>
          <p:nvPr/>
        </p:nvSpPr>
        <p:spPr>
          <a:xfrm>
            <a:off x="4658361" y="1062477"/>
            <a:ext cx="260540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a:solidFill>
                  <a:srgbClr val="F0882E"/>
                </a:solidFill>
                <a:latin typeface="微软雅黑" panose="020B0503020204020204" pitchFamily="34" charset="-122"/>
                <a:ea typeface="微软雅黑" panose="020B0503020204020204" pitchFamily="34" charset="-122"/>
              </a:rPr>
              <a:t>7.2.3 </a:t>
            </a:r>
            <a:r>
              <a:rPr lang="en-US" altLang="zh-CN" sz="2000" dirty="0" err="1">
                <a:solidFill>
                  <a:srgbClr val="F0882E"/>
                </a:solidFill>
                <a:latin typeface="微软雅黑" panose="020B0503020204020204" pitchFamily="34" charset="-122"/>
                <a:ea typeface="微软雅黑" panose="020B0503020204020204" pitchFamily="34" charset="-122"/>
              </a:rPr>
              <a:t>存储过程的作用</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
        <p:nvSpPr>
          <p:cNvPr id="2"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7.2  </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存储过程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6" name="直接连接符 5"/>
          <p:cNvCxnSpPr/>
          <p:nvPr/>
        </p:nvCxnSpPr>
        <p:spPr>
          <a:xfrm>
            <a:off x="649366" y="740311"/>
            <a:ext cx="2895500"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171">
                                            <p:txEl>
                                              <p:pRg st="0" end="0"/>
                                            </p:txEl>
                                          </p:spTgt>
                                        </p:tgtEl>
                                        <p:attrNameLst>
                                          <p:attrName>style.visibility</p:attrName>
                                        </p:attrNameLst>
                                      </p:cBhvr>
                                      <p:to>
                                        <p:strVal val="visible"/>
                                      </p:to>
                                    </p:set>
                                    <p:animEffect transition="in" filter="wipe(left)">
                                      <p:cBhvr>
                                        <p:cTn id="10" dur="700"/>
                                        <p:tgtEl>
                                          <p:spTgt spid="7171">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171">
                                            <p:txEl>
                                              <p:pRg st="1" end="1"/>
                                            </p:txEl>
                                          </p:spTgt>
                                        </p:tgtEl>
                                        <p:attrNameLst>
                                          <p:attrName>style.visibility</p:attrName>
                                        </p:attrNameLst>
                                      </p:cBhvr>
                                      <p:to>
                                        <p:strVal val="visible"/>
                                      </p:to>
                                    </p:set>
                                    <p:animEffect transition="in" filter="wipe(left)">
                                      <p:cBhvr>
                                        <p:cTn id="13" dur="700"/>
                                        <p:tgtEl>
                                          <p:spTgt spid="7171">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171">
                                            <p:txEl>
                                              <p:pRg st="2" end="2"/>
                                            </p:txEl>
                                          </p:spTgt>
                                        </p:tgtEl>
                                        <p:attrNameLst>
                                          <p:attrName>style.visibility</p:attrName>
                                        </p:attrNameLst>
                                      </p:cBhvr>
                                      <p:to>
                                        <p:strVal val="visible"/>
                                      </p:to>
                                    </p:set>
                                    <p:animEffect transition="in" filter="wipe(left)">
                                      <p:cBhvr>
                                        <p:cTn id="16" dur="700"/>
                                        <p:tgtEl>
                                          <p:spTgt spid="7171">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animEffect transition="in" filter="wipe(left)">
                                      <p:cBhvr>
                                        <p:cTn id="19" dur="700"/>
                                        <p:tgtEl>
                                          <p:spTgt spid="7171">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7171">
                                            <p:txEl>
                                              <p:pRg st="4" end="4"/>
                                            </p:txEl>
                                          </p:spTgt>
                                        </p:tgtEl>
                                        <p:attrNameLst>
                                          <p:attrName>style.visibility</p:attrName>
                                        </p:attrNameLst>
                                      </p:cBhvr>
                                      <p:to>
                                        <p:strVal val="visible"/>
                                      </p:to>
                                    </p:set>
                                    <p:animEffect transition="in" filter="wipe(left)">
                                      <p:cBhvr>
                                        <p:cTn id="22" dur="700"/>
                                        <p:tgtEl>
                                          <p:spTgt spid="7171">
                                            <p:txEl>
                                              <p:pRg st="4" end="4"/>
                                            </p:txEl>
                                          </p:spTgt>
                                        </p:tgtEl>
                                      </p:cBhvr>
                                    </p:animEffect>
                                  </p:childTnLst>
                                </p:cTn>
                              </p:par>
                              <p:par>
                                <p:cTn id="23" presetID="26" presetClass="emph" presetSubtype="0" fill="hold" grpId="0" nodeType="withEffect">
                                  <p:stCondLst>
                                    <p:cond delay="0"/>
                                  </p:stCondLst>
                                  <p:childTnLst>
                                    <p:animEffect transition="out" filter="fade">
                                      <p:cBhvr>
                                        <p:cTn id="24" dur="500" tmFilter="0, 0; .2, .5; .8, .5; 1, 0"/>
                                        <p:tgtEl>
                                          <p:spTgt spid="2"/>
                                        </p:tgtEl>
                                      </p:cBhvr>
                                    </p:animEffect>
                                    <p:animScale>
                                      <p:cBhvr>
                                        <p:cTn id="25"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P spid="4"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61344" y="1604666"/>
            <a:ext cx="8861085" cy="5059363"/>
          </a:xfrm>
        </p:spPr>
        <p:txBody>
          <a:bodyPr vert="horz" wrap="square" lIns="91440" tIns="45720" rIns="91440" bIns="45720" numCol="1" rtlCol="0" anchor="t" anchorCtr="0" compatLnSpc="1">
            <a:normAutofit/>
          </a:bodyPr>
          <a:lstStyle/>
          <a:p>
            <a:pPr marL="0" indent="457200">
              <a:spcBef>
                <a:spcPts val="0"/>
              </a:spcBef>
              <a:buNone/>
              <a:defRPr/>
            </a:pPr>
            <a:r>
              <a:rPr lang="zh-CN" altLang="en-US" sz="2200" dirty="0">
                <a:solidFill>
                  <a:schemeClr val="tx1">
                    <a:lumMod val="65000"/>
                    <a:lumOff val="35000"/>
                  </a:schemeClr>
                </a:solidFill>
              </a:rPr>
              <a:t>在MySQL中最常见的变量类型有局部变量和用户自定义变量两种。</a:t>
            </a:r>
            <a:endParaRPr lang="zh-CN" altLang="en-US" sz="2200" dirty="0">
              <a:solidFill>
                <a:schemeClr val="tx1">
                  <a:lumMod val="65000"/>
                  <a:lumOff val="35000"/>
                </a:schemeClr>
              </a:solidFill>
            </a:endParaRPr>
          </a:p>
          <a:p>
            <a:pPr marL="0" indent="457200">
              <a:spcBef>
                <a:spcPts val="0"/>
              </a:spcBef>
              <a:buNone/>
              <a:defRPr/>
            </a:pPr>
            <a:r>
              <a:rPr lang="zh-CN" altLang="en-US" dirty="0">
                <a:solidFill>
                  <a:schemeClr val="accent2"/>
                </a:solidFill>
              </a:rPr>
              <a:t>1.局部变量</a:t>
            </a:r>
            <a:endParaRPr lang="zh-CN" altLang="en-US" dirty="0">
              <a:solidFill>
                <a:schemeClr val="accent2"/>
              </a:solidFill>
            </a:endParaRPr>
          </a:p>
          <a:p>
            <a:pPr>
              <a:spcBef>
                <a:spcPts val="0"/>
              </a:spcBef>
              <a:buClr>
                <a:schemeClr val="accent2"/>
              </a:buClr>
              <a:buFont typeface="Wingdings" panose="05000000000000000000" pitchFamily="2" charset="2"/>
              <a:buChar char="Ø"/>
              <a:defRPr/>
            </a:pPr>
            <a:r>
              <a:rPr lang="zh-CN" altLang="en-US" dirty="0">
                <a:solidFill>
                  <a:schemeClr val="tx1">
                    <a:lumMod val="65000"/>
                    <a:lumOff val="35000"/>
                  </a:schemeClr>
                </a:solidFill>
              </a:rPr>
              <a:t>要定义局部变量必须使用DECLARE来声明，定义的同时可以使用default对局部变量初始化赋值。DECLARE语句格式如下：</a:t>
            </a:r>
            <a:endParaRPr lang="zh-CN" altLang="en-US" dirty="0">
              <a:solidFill>
                <a:schemeClr val="tx1">
                  <a:lumMod val="65000"/>
                  <a:lumOff val="35000"/>
                </a:schemeClr>
              </a:solidFill>
            </a:endParaRPr>
          </a:p>
          <a:p>
            <a:pPr marL="0" indent="457200">
              <a:spcBef>
                <a:spcPts val="0"/>
              </a:spcBef>
              <a:buNone/>
              <a:defRPr/>
            </a:pPr>
            <a:r>
              <a:rPr lang="zh-CN" altLang="en-US" dirty="0">
                <a:solidFill>
                  <a:schemeClr val="tx1">
                    <a:lumMod val="65000"/>
                    <a:lumOff val="35000"/>
                  </a:schemeClr>
                </a:solidFill>
              </a:rPr>
              <a:t>DECLARE var_name[,…] type [DEFAULT value] </a:t>
            </a:r>
            <a:endParaRPr lang="zh-CN" altLang="en-US" dirty="0">
              <a:solidFill>
                <a:schemeClr val="tx1">
                  <a:lumMod val="65000"/>
                  <a:lumOff val="35000"/>
                </a:schemeClr>
              </a:solidFill>
            </a:endParaRPr>
          </a:p>
          <a:p>
            <a:pPr>
              <a:spcBef>
                <a:spcPts val="0"/>
              </a:spcBef>
              <a:buClr>
                <a:schemeClr val="accent2"/>
              </a:buClr>
              <a:buFont typeface="Wingdings" panose="05000000000000000000" pitchFamily="2" charset="2"/>
              <a:buChar char="Ø"/>
              <a:defRPr/>
            </a:pPr>
            <a:r>
              <a:rPr lang="zh-CN" altLang="en-US" dirty="0">
                <a:solidFill>
                  <a:schemeClr val="tx1">
                    <a:lumMod val="65000"/>
                    <a:lumOff val="35000"/>
                  </a:schemeClr>
                </a:solidFill>
              </a:rPr>
              <a:t>value是给变量提供一个默认值，包含在一个DEFAULT子句中，它的值可以被指定为一个表达式，如果没有DEFAULT子句，初始值为NULL。例如：</a:t>
            </a:r>
            <a:endParaRPr lang="zh-CN" altLang="en-US" dirty="0">
              <a:solidFill>
                <a:schemeClr val="tx1">
                  <a:lumMod val="65000"/>
                  <a:lumOff val="35000"/>
                </a:schemeClr>
              </a:solidFill>
            </a:endParaRPr>
          </a:p>
          <a:p>
            <a:pPr marL="0" indent="457200">
              <a:spcBef>
                <a:spcPts val="0"/>
              </a:spcBef>
              <a:buNone/>
              <a:defRPr/>
            </a:pPr>
            <a:r>
              <a:rPr lang="zh-CN" altLang="en-US" dirty="0">
                <a:solidFill>
                  <a:schemeClr val="tx1">
                    <a:lumMod val="65000"/>
                    <a:lumOff val="35000"/>
                  </a:schemeClr>
                </a:solidFill>
              </a:rPr>
              <a:t>DECLARE num  int  DEFAULT 0;</a:t>
            </a:r>
            <a:endParaRPr lang="zh-CN" altLang="en-US" dirty="0">
              <a:solidFill>
                <a:schemeClr val="tx1">
                  <a:lumMod val="65000"/>
                  <a:lumOff val="35000"/>
                </a:schemeClr>
              </a:solidFill>
            </a:endParaRPr>
          </a:p>
        </p:txBody>
      </p:sp>
      <p:sp>
        <p:nvSpPr>
          <p:cNvPr id="4" name="标题 1"/>
          <p:cNvSpPr/>
          <p:nvPr/>
        </p:nvSpPr>
        <p:spPr>
          <a:xfrm>
            <a:off x="967345" y="633470"/>
            <a:ext cx="4116284"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7.1  </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MySQL程序设计基础</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6" name="直接连接符 5"/>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0" name="文本框 4"/>
          <p:cNvSpPr txBox="1"/>
          <p:nvPr/>
        </p:nvSpPr>
        <p:spPr>
          <a:xfrm>
            <a:off x="4658361" y="1062477"/>
            <a:ext cx="1792605" cy="553085"/>
          </a:xfrm>
          <a:prstGeom prst="rect">
            <a:avLst/>
          </a:prstGeom>
          <a:noFill/>
        </p:spPr>
        <p:txBody>
          <a:bodyPr wrap="none" rtlCol="0" anchor="t">
            <a:spAutoFit/>
          </a:bodyPr>
          <a:lstStyle/>
          <a:p>
            <a:pPr marL="0" lvl="2" indent="457200" eaLnBrk="0" fontAlgn="base" hangingPunct="0">
              <a:lnSpc>
                <a:spcPct val="150000"/>
              </a:lnSpc>
              <a:spcBef>
                <a:spcPct val="20000"/>
              </a:spcBef>
              <a:spcAft>
                <a:spcPct val="0"/>
              </a:spcAft>
              <a:defRPr/>
            </a:pPr>
            <a:r>
              <a:rPr lang="en-US" altLang="zh-CN" sz="2000" dirty="0">
                <a:solidFill>
                  <a:srgbClr val="F0882E"/>
                </a:solidFill>
                <a:latin typeface="微软雅黑" panose="020B0503020204020204" pitchFamily="34" charset="-122"/>
                <a:ea typeface="微软雅黑" panose="020B0503020204020204" pitchFamily="34" charset="-122"/>
              </a:rPr>
              <a:t>7</a:t>
            </a:r>
            <a:r>
              <a:rPr lang="zh-CN" altLang="en-US" sz="2000" dirty="0">
                <a:solidFill>
                  <a:srgbClr val="F0882E"/>
                </a:solidFill>
                <a:latin typeface="微软雅黑" panose="020B0503020204020204" pitchFamily="34" charset="-122"/>
                <a:ea typeface="微软雅黑" panose="020B0503020204020204" pitchFamily="34" charset="-122"/>
              </a:rPr>
              <a:t>.1.1 变量</a:t>
            </a:r>
            <a:endParaRPr lang="zh-CN" altLang="en-US" sz="2000" dirty="0">
              <a:solidFill>
                <a:srgbClr val="F0882E"/>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left)">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left)">
                                      <p:cBhvr>
                                        <p:cTn id="21" dur="500"/>
                                        <p:tgtEl>
                                          <p:spTgt spid="3">
                                            <p:txEl>
                                              <p:pRg st="2" end="2"/>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wipe(left)">
                                      <p:cBhvr>
                                        <p:cTn id="24" dur="500"/>
                                        <p:tgtEl>
                                          <p:spTgt spid="3">
                                            <p:txEl>
                                              <p:pRg st="3" end="3"/>
                                            </p:txEl>
                                          </p:spTgt>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wipe(left)">
                                      <p:cBhvr>
                                        <p:cTn id="28" dur="500"/>
                                        <p:tgtEl>
                                          <p:spTgt spid="3">
                                            <p:txEl>
                                              <p:pRg st="4" end="4"/>
                                            </p:txEl>
                                          </p:spTgt>
                                        </p:tgtEl>
                                      </p:cBhvr>
                                    </p:animEffect>
                                  </p:childTnLst>
                                </p:cTn>
                              </p:par>
                              <p:par>
                                <p:cTn id="29" presetID="22" presetClass="entr" presetSubtype="8"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left)">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17111" y="1705902"/>
            <a:ext cx="8229600" cy="884289"/>
          </a:xfrm>
        </p:spPr>
        <p:txBody>
          <a:bodyPr vert="horz" wrap="square" lIns="91440" tIns="45720" rIns="91440" bIns="45720" numCol="1" rtlCol="0" anchor="t" anchorCtr="0" compatLnSpc="1">
            <a:normAutofit/>
          </a:bodyPr>
          <a:lstStyle/>
          <a:p>
            <a:pPr>
              <a:buFontTx/>
              <a:buNone/>
              <a:defRPr/>
            </a:pPr>
            <a:r>
              <a:rPr lang="zh-CN" altLang="zh-CN" sz="2200" dirty="0">
                <a:solidFill>
                  <a:schemeClr val="tx1">
                    <a:lumMod val="65000"/>
                    <a:lumOff val="35000"/>
                  </a:schemeClr>
                </a:solidFill>
              </a:rPr>
              <a:t>创建存储过程语法格式如下：</a:t>
            </a:r>
            <a:endParaRPr lang="zh-CN" altLang="zh-CN" sz="2200" dirty="0">
              <a:solidFill>
                <a:schemeClr val="tx1">
                  <a:lumMod val="65000"/>
                  <a:lumOff val="35000"/>
                </a:schemeClr>
              </a:solidFill>
            </a:endParaRPr>
          </a:p>
          <a:p>
            <a:pPr>
              <a:defRPr/>
            </a:pPr>
            <a:endParaRPr lang="zh-CN" altLang="zh-CN" b="1" dirty="0">
              <a:effectLst>
                <a:outerShdw blurRad="38100" dist="38100" dir="2700000" algn="tl">
                  <a:srgbClr val="C0C0C0"/>
                </a:outerShdw>
              </a:effectLst>
            </a:endParaRPr>
          </a:p>
        </p:txBody>
      </p:sp>
      <p:sp>
        <p:nvSpPr>
          <p:cNvPr id="13" name="内容占位符 2"/>
          <p:cNvSpPr txBox="1"/>
          <p:nvPr/>
        </p:nvSpPr>
        <p:spPr bwMode="auto">
          <a:xfrm>
            <a:off x="1774825" y="2389775"/>
            <a:ext cx="8640718" cy="4161338"/>
          </a:xfrm>
          <a:prstGeom prst="rect">
            <a:avLst/>
          </a:prstGeom>
          <a:solidFill>
            <a:schemeClr val="bg1">
              <a:lumMod val="85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defRPr/>
            </a:pPr>
            <a:r>
              <a:rPr lang="en-US" altLang="zh-CN" sz="1800" noProof="1">
                <a:solidFill>
                  <a:schemeClr val="tx1">
                    <a:lumMod val="65000"/>
                    <a:lumOff val="35000"/>
                  </a:schemeClr>
                </a:solidFill>
                <a:effectLst>
                  <a:outerShdw blurRad="38100" dist="38100" dir="2700000">
                    <a:srgbClr val="FFFFFF"/>
                  </a:outerShdw>
                </a:effectLst>
                <a:latin typeface="微软雅黑" panose="020B0503020204020204" pitchFamily="34" charset="-122"/>
                <a:ea typeface="微软雅黑" panose="020B0503020204020204" pitchFamily="34" charset="-122"/>
                <a:sym typeface="+mn-ea"/>
              </a:rPr>
              <a:t>CREATE PROCEDURE sp_name ([proc_parameter[,...]])</a:t>
            </a:r>
            <a:endParaRPr lang="en-US" altLang="zh-CN" sz="1800" noProof="1">
              <a:solidFill>
                <a:schemeClr val="tx1">
                  <a:lumMod val="65000"/>
                  <a:lumOff val="35000"/>
                </a:schemeClr>
              </a:solidFill>
              <a:effectLst>
                <a:outerShdw blurRad="38100" dist="38100" dir="2700000">
                  <a:srgbClr val="FFFFFF"/>
                </a:outerShdw>
              </a:effectLst>
              <a:latin typeface="微软雅黑" panose="020B0503020204020204" pitchFamily="34" charset="-122"/>
              <a:ea typeface="微软雅黑" panose="020B0503020204020204" pitchFamily="34" charset="-122"/>
            </a:endParaRPr>
          </a:p>
          <a:p>
            <a:pPr marL="0" indent="0">
              <a:buNone/>
              <a:defRPr/>
            </a:pPr>
            <a:r>
              <a:rPr lang="en-US" altLang="zh-CN" sz="1800" noProof="1">
                <a:solidFill>
                  <a:schemeClr val="tx1">
                    <a:lumMod val="65000"/>
                    <a:lumOff val="35000"/>
                  </a:schemeClr>
                </a:solidFill>
                <a:effectLst>
                  <a:outerShdw blurRad="38100" dist="38100" dir="2700000">
                    <a:srgbClr val="FFFFFF"/>
                  </a:outerShdw>
                </a:effectLst>
                <a:latin typeface="微软雅黑" panose="020B0503020204020204" pitchFamily="34" charset="-122"/>
                <a:ea typeface="微软雅黑" panose="020B0503020204020204" pitchFamily="34" charset="-122"/>
                <a:sym typeface="+mn-ea"/>
              </a:rPr>
              <a:t>    [characteristic ...] routine_body</a:t>
            </a:r>
            <a:endParaRPr lang="en-US" altLang="zh-CN" sz="1800" noProof="1">
              <a:solidFill>
                <a:schemeClr val="tx1">
                  <a:lumMod val="65000"/>
                  <a:lumOff val="35000"/>
                </a:schemeClr>
              </a:solidFill>
              <a:effectLst>
                <a:outerShdw blurRad="38100" dist="38100" dir="2700000">
                  <a:srgbClr val="FFFFFF"/>
                </a:outerShdw>
              </a:effectLst>
              <a:latin typeface="微软雅黑" panose="020B0503020204020204" pitchFamily="34" charset="-122"/>
              <a:ea typeface="微软雅黑" panose="020B0503020204020204" pitchFamily="34" charset="-122"/>
            </a:endParaRPr>
          </a:p>
          <a:p>
            <a:pPr marL="0" indent="0">
              <a:buNone/>
              <a:defRPr/>
            </a:pPr>
            <a:r>
              <a:rPr lang="zh-CN" altLang="en-US" sz="1800" noProof="1">
                <a:solidFill>
                  <a:schemeClr val="tx1">
                    <a:lumMod val="65000"/>
                    <a:lumOff val="35000"/>
                  </a:schemeClr>
                </a:solidFill>
                <a:effectLst>
                  <a:outerShdw blurRad="38100" dist="38100" dir="2700000">
                    <a:srgbClr val="FFFFFF"/>
                  </a:outerShdw>
                </a:effectLst>
                <a:latin typeface="微软雅黑" panose="020B0503020204020204" pitchFamily="34" charset="-122"/>
                <a:ea typeface="微软雅黑" panose="020B0503020204020204" pitchFamily="34" charset="-122"/>
                <a:sym typeface="+mn-ea"/>
              </a:rPr>
              <a:t>其中：</a:t>
            </a:r>
            <a:endParaRPr lang="zh-CN" altLang="en-US" sz="1800" noProof="1">
              <a:solidFill>
                <a:schemeClr val="tx1">
                  <a:lumMod val="65000"/>
                  <a:lumOff val="35000"/>
                </a:schemeClr>
              </a:solidFill>
              <a:effectLst>
                <a:outerShdw blurRad="38100" dist="38100" dir="2700000">
                  <a:srgbClr val="FFFFFF"/>
                </a:outerShdw>
              </a:effectLst>
              <a:latin typeface="微软雅黑" panose="020B0503020204020204" pitchFamily="34" charset="-122"/>
              <a:ea typeface="微软雅黑" panose="020B0503020204020204" pitchFamily="34" charset="-122"/>
            </a:endParaRPr>
          </a:p>
          <a:p>
            <a:pPr marL="0" indent="0">
              <a:buNone/>
              <a:defRPr/>
            </a:pPr>
            <a:r>
              <a:rPr lang="zh-CN" altLang="en-US" sz="1800" noProof="1">
                <a:solidFill>
                  <a:schemeClr val="tx1">
                    <a:lumMod val="65000"/>
                    <a:lumOff val="35000"/>
                  </a:schemeClr>
                </a:solidFill>
                <a:effectLst>
                  <a:outerShdw blurRad="38100" dist="38100" dir="2700000">
                    <a:srgbClr val="FFFFFF"/>
                  </a:outerShdw>
                </a:effectLst>
                <a:latin typeface="微软雅黑" panose="020B0503020204020204" pitchFamily="34" charset="-122"/>
                <a:ea typeface="微软雅黑" panose="020B0503020204020204" pitchFamily="34" charset="-122"/>
                <a:sym typeface="+mn-ea"/>
              </a:rPr>
              <a:t> </a:t>
            </a:r>
            <a:r>
              <a:rPr lang="en-US" altLang="zh-CN" sz="1800" noProof="1">
                <a:solidFill>
                  <a:schemeClr val="tx1">
                    <a:lumMod val="65000"/>
                    <a:lumOff val="35000"/>
                  </a:schemeClr>
                </a:solidFill>
                <a:effectLst>
                  <a:outerShdw blurRad="38100" dist="38100" dir="2700000">
                    <a:srgbClr val="FFFFFF"/>
                  </a:outerShdw>
                </a:effectLst>
                <a:latin typeface="微软雅黑" panose="020B0503020204020204" pitchFamily="34" charset="-122"/>
                <a:ea typeface="微软雅黑" panose="020B0503020204020204" pitchFamily="34" charset="-122"/>
                <a:sym typeface="+mn-ea"/>
              </a:rPr>
              <a:t>proc_parameter:    [ IN | OUT | INOUT ] param_name type</a:t>
            </a:r>
            <a:endParaRPr lang="en-US" altLang="zh-CN" sz="1800" noProof="1">
              <a:solidFill>
                <a:schemeClr val="tx1">
                  <a:lumMod val="65000"/>
                  <a:lumOff val="35000"/>
                </a:schemeClr>
              </a:solidFill>
              <a:effectLst>
                <a:outerShdw blurRad="38100" dist="38100" dir="2700000">
                  <a:srgbClr val="FFFFFF"/>
                </a:outerShdw>
              </a:effectLst>
              <a:latin typeface="微软雅黑" panose="020B0503020204020204" pitchFamily="34" charset="-122"/>
              <a:ea typeface="微软雅黑" panose="020B0503020204020204" pitchFamily="34" charset="-122"/>
              <a:sym typeface="+mn-ea"/>
            </a:endParaRPr>
          </a:p>
          <a:p>
            <a:pPr marL="0" indent="0">
              <a:buNone/>
              <a:defRPr/>
            </a:pPr>
            <a:r>
              <a:rPr lang="en-US" altLang="zh-CN" sz="1800" noProof="1">
                <a:solidFill>
                  <a:schemeClr val="tx1">
                    <a:lumMod val="65000"/>
                    <a:lumOff val="35000"/>
                  </a:schemeClr>
                </a:solidFill>
                <a:effectLst>
                  <a:outerShdw blurRad="38100" dist="38100" dir="2700000">
                    <a:srgbClr val="FFFFFF"/>
                  </a:outerShdw>
                </a:effectLst>
                <a:latin typeface="微软雅黑" panose="020B0503020204020204" pitchFamily="34" charset="-122"/>
                <a:ea typeface="微软雅黑" panose="020B0503020204020204" pitchFamily="34" charset="-122"/>
              </a:rPr>
              <a:t>characteristic: LANGUAGE SQL  | [NOT] DETERMINISTIC</a:t>
            </a:r>
            <a:endParaRPr lang="en-US" altLang="zh-CN" sz="1800" noProof="1">
              <a:solidFill>
                <a:schemeClr val="tx1">
                  <a:lumMod val="65000"/>
                  <a:lumOff val="35000"/>
                </a:schemeClr>
              </a:solidFill>
              <a:effectLst>
                <a:outerShdw blurRad="38100" dist="38100" dir="2700000">
                  <a:srgbClr val="FFFFFF"/>
                </a:outerShdw>
              </a:effectLst>
              <a:latin typeface="微软雅黑" panose="020B0503020204020204" pitchFamily="34" charset="-122"/>
              <a:ea typeface="微软雅黑" panose="020B0503020204020204" pitchFamily="34" charset="-122"/>
            </a:endParaRPr>
          </a:p>
          <a:p>
            <a:pPr marL="0" indent="0">
              <a:buNone/>
              <a:defRPr/>
            </a:pPr>
            <a:r>
              <a:rPr lang="en-US" altLang="zh-CN" sz="1800" noProof="1">
                <a:solidFill>
                  <a:schemeClr val="tx1">
                    <a:lumMod val="65000"/>
                    <a:lumOff val="35000"/>
                  </a:schemeClr>
                </a:solidFill>
                <a:effectLst>
                  <a:outerShdw blurRad="38100" dist="38100" dir="2700000">
                    <a:srgbClr val="FFFFFF"/>
                  </a:outerShdw>
                </a:effectLst>
                <a:latin typeface="微软雅黑" panose="020B0503020204020204" pitchFamily="34" charset="-122"/>
                <a:ea typeface="微软雅黑" panose="020B0503020204020204" pitchFamily="34" charset="-122"/>
              </a:rPr>
              <a:t>| { CONTAINS SQL | NO SQL | READS SQL DATA | MODIFIES SQL DATA }</a:t>
            </a:r>
            <a:endParaRPr lang="en-US" altLang="zh-CN" sz="1800" noProof="1">
              <a:solidFill>
                <a:schemeClr val="tx1">
                  <a:lumMod val="65000"/>
                  <a:lumOff val="35000"/>
                </a:schemeClr>
              </a:solidFill>
              <a:effectLst>
                <a:outerShdw blurRad="38100" dist="38100" dir="2700000">
                  <a:srgbClr val="FFFFFF"/>
                </a:outerShdw>
              </a:effectLst>
              <a:latin typeface="微软雅黑" panose="020B0503020204020204" pitchFamily="34" charset="-122"/>
              <a:ea typeface="微软雅黑" panose="020B0503020204020204" pitchFamily="34" charset="-122"/>
            </a:endParaRPr>
          </a:p>
          <a:p>
            <a:pPr marL="0" indent="0">
              <a:buNone/>
              <a:defRPr/>
            </a:pPr>
            <a:r>
              <a:rPr lang="en-US" altLang="zh-CN" sz="1800" noProof="1">
                <a:solidFill>
                  <a:schemeClr val="tx1">
                    <a:lumMod val="65000"/>
                    <a:lumOff val="35000"/>
                  </a:schemeClr>
                </a:solidFill>
                <a:effectLst>
                  <a:outerShdw blurRad="38100" dist="38100" dir="2700000">
                    <a:srgbClr val="FFFFFF"/>
                  </a:outerShdw>
                </a:effectLst>
                <a:latin typeface="微软雅黑" panose="020B0503020204020204" pitchFamily="34" charset="-122"/>
                <a:ea typeface="微软雅黑" panose="020B0503020204020204" pitchFamily="34" charset="-122"/>
              </a:rPr>
              <a:t>  | SQL SECURITY { DEFINER | INVOKER }</a:t>
            </a:r>
            <a:endParaRPr lang="en-US" altLang="zh-CN" sz="1800" noProof="1">
              <a:solidFill>
                <a:schemeClr val="tx1">
                  <a:lumMod val="65000"/>
                  <a:lumOff val="35000"/>
                </a:schemeClr>
              </a:solidFill>
              <a:effectLst>
                <a:outerShdw blurRad="38100" dist="38100" dir="2700000">
                  <a:srgbClr val="FFFFFF"/>
                </a:outerShdw>
              </a:effectLst>
              <a:latin typeface="微软雅黑" panose="020B0503020204020204" pitchFamily="34" charset="-122"/>
              <a:ea typeface="微软雅黑" panose="020B0503020204020204" pitchFamily="34" charset="-122"/>
            </a:endParaRPr>
          </a:p>
          <a:p>
            <a:pPr marL="0" indent="0">
              <a:buNone/>
              <a:defRPr/>
            </a:pPr>
            <a:r>
              <a:rPr lang="en-US" altLang="zh-CN" sz="1800" noProof="1">
                <a:solidFill>
                  <a:schemeClr val="tx1">
                    <a:lumMod val="65000"/>
                    <a:lumOff val="35000"/>
                  </a:schemeClr>
                </a:solidFill>
                <a:effectLst>
                  <a:outerShdw blurRad="38100" dist="38100" dir="2700000">
                    <a:srgbClr val="FFFFFF"/>
                  </a:outerShdw>
                </a:effectLst>
                <a:latin typeface="微软雅黑" panose="020B0503020204020204" pitchFamily="34" charset="-122"/>
                <a:ea typeface="微软雅黑" panose="020B0503020204020204" pitchFamily="34" charset="-122"/>
              </a:rPr>
              <a:t>  | COMMENT 'string'</a:t>
            </a:r>
            <a:endParaRPr lang="en-US" altLang="zh-CN" sz="1800" noProof="1">
              <a:solidFill>
                <a:schemeClr val="tx1">
                  <a:lumMod val="65000"/>
                  <a:lumOff val="35000"/>
                </a:schemeClr>
              </a:solidFill>
              <a:effectLst>
                <a:outerShdw blurRad="38100" dist="38100" dir="2700000">
                  <a:srgbClr val="FFFFFF"/>
                </a:outerShdw>
              </a:effectLst>
              <a:latin typeface="微软雅黑" panose="020B0503020204020204" pitchFamily="34" charset="-122"/>
              <a:ea typeface="微软雅黑" panose="020B0503020204020204" pitchFamily="34" charset="-122"/>
            </a:endParaRPr>
          </a:p>
          <a:p>
            <a:pPr marL="0" indent="0">
              <a:buNone/>
              <a:defRPr/>
            </a:pPr>
            <a:r>
              <a:rPr lang="en-US" altLang="zh-CN" sz="1800" noProof="1">
                <a:solidFill>
                  <a:schemeClr val="tx1">
                    <a:lumMod val="65000"/>
                    <a:lumOff val="35000"/>
                  </a:schemeClr>
                </a:solidFill>
                <a:effectLst>
                  <a:outerShdw blurRad="38100" dist="38100" dir="2700000">
                    <a:srgbClr val="FFFFFF"/>
                  </a:outerShdw>
                </a:effectLst>
                <a:latin typeface="微软雅黑" panose="020B0503020204020204" pitchFamily="34" charset="-122"/>
                <a:ea typeface="微软雅黑" panose="020B0503020204020204" pitchFamily="34" charset="-122"/>
                <a:sym typeface="+mn-ea"/>
              </a:rPr>
              <a:t>routine_body: Valid SQL procedure statement or statements</a:t>
            </a:r>
            <a:endPar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7.2 </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存储过程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7" name="直接连接符 6"/>
          <p:cNvCxnSpPr/>
          <p:nvPr/>
        </p:nvCxnSpPr>
        <p:spPr>
          <a:xfrm>
            <a:off x="649366" y="740311"/>
            <a:ext cx="3784848"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1" name="文本框 4"/>
          <p:cNvSpPr txBox="1"/>
          <p:nvPr/>
        </p:nvSpPr>
        <p:spPr>
          <a:xfrm>
            <a:off x="4658361" y="1062477"/>
            <a:ext cx="344233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a:solidFill>
                  <a:srgbClr val="F0882E"/>
                </a:solidFill>
                <a:latin typeface="微软雅黑" panose="020B0503020204020204" pitchFamily="34" charset="-122"/>
                <a:ea typeface="微软雅黑" panose="020B0503020204020204" pitchFamily="34" charset="-122"/>
              </a:rPr>
              <a:t>7.2.</a:t>
            </a:r>
            <a:r>
              <a:rPr lang="en-US" sz="2000" dirty="0">
                <a:solidFill>
                  <a:srgbClr val="F0882E"/>
                </a:solidFill>
                <a:latin typeface="微软雅黑" panose="020B0503020204020204" pitchFamily="34" charset="-122"/>
                <a:ea typeface="微软雅黑" panose="020B0503020204020204" pitchFamily="34" charset="-122"/>
              </a:rPr>
              <a:t>4  </a:t>
            </a:r>
            <a:r>
              <a:rPr lang="zh-CN" altLang="en-US" sz="2000" dirty="0">
                <a:solidFill>
                  <a:srgbClr val="F0882E"/>
                </a:solidFill>
                <a:latin typeface="微软雅黑" panose="020B0503020204020204" pitchFamily="34" charset="-122"/>
                <a:ea typeface="微软雅黑" panose="020B0503020204020204" pitchFamily="34" charset="-122"/>
              </a:rPr>
              <a:t>存储过程的创建和执行</a:t>
            </a:r>
            <a:endParaRPr lang="zh-CN" altLang="en-US" sz="2000" dirty="0">
              <a:solidFill>
                <a:srgbClr val="F0882E"/>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left)">
                                      <p:cBhvr>
                                        <p:cTn id="13" dur="500"/>
                                        <p:tgtEl>
                                          <p:spTgt spid="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animBg="1"/>
      <p:bldP spid="5" grpId="0"/>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17111" y="1795437"/>
            <a:ext cx="8229600" cy="884289"/>
          </a:xfrm>
        </p:spPr>
        <p:txBody>
          <a:bodyPr vert="horz" wrap="square" lIns="91440" tIns="45720" rIns="91440" bIns="45720" numCol="1" rtlCol="0" anchor="t" anchorCtr="0" compatLnSpc="1">
            <a:normAutofit/>
          </a:bodyPr>
          <a:lstStyle/>
          <a:p>
            <a:pPr>
              <a:buFontTx/>
              <a:buNone/>
              <a:defRPr/>
            </a:pPr>
            <a:r>
              <a:rPr lang="zh-CN" altLang="zh-CN" dirty="0">
                <a:solidFill>
                  <a:schemeClr val="tx1">
                    <a:lumMod val="65000"/>
                    <a:lumOff val="35000"/>
                  </a:schemeClr>
                </a:solidFill>
              </a:rPr>
              <a:t>调用存储过程必须要有</a:t>
            </a:r>
            <a:r>
              <a:rPr lang="en-US" altLang="zh-CN" dirty="0">
                <a:solidFill>
                  <a:schemeClr val="tx1">
                    <a:lumMod val="65000"/>
                    <a:lumOff val="35000"/>
                  </a:schemeClr>
                </a:solidFill>
              </a:rPr>
              <a:t>execute</a:t>
            </a:r>
            <a:r>
              <a:rPr lang="zh-CN" altLang="en-US" dirty="0">
                <a:solidFill>
                  <a:schemeClr val="tx1">
                    <a:lumMod val="65000"/>
                    <a:lumOff val="35000"/>
                  </a:schemeClr>
                </a:solidFill>
              </a:rPr>
              <a:t>权限，</a:t>
            </a:r>
            <a:r>
              <a:rPr lang="zh-CN" altLang="zh-CN" dirty="0">
                <a:solidFill>
                  <a:schemeClr val="tx1">
                    <a:lumMod val="65000"/>
                    <a:lumOff val="35000"/>
                  </a:schemeClr>
                </a:solidFill>
              </a:rPr>
              <a:t>语法格式如下：</a:t>
            </a:r>
            <a:endParaRPr lang="zh-CN" altLang="zh-CN" b="1" dirty="0">
              <a:effectLst>
                <a:outerShdw blurRad="38100" dist="38100" dir="2700000" algn="tl">
                  <a:srgbClr val="C0C0C0"/>
                </a:outerShdw>
              </a:effectLst>
            </a:endParaRPr>
          </a:p>
        </p:txBody>
      </p:sp>
      <p:sp>
        <p:nvSpPr>
          <p:cNvPr id="13" name="内容占位符 2"/>
          <p:cNvSpPr txBox="1"/>
          <p:nvPr/>
        </p:nvSpPr>
        <p:spPr bwMode="auto">
          <a:xfrm>
            <a:off x="1776095" y="2985770"/>
            <a:ext cx="8640445" cy="713740"/>
          </a:xfrm>
          <a:prstGeom prst="rect">
            <a:avLst/>
          </a:prstGeom>
          <a:solidFill>
            <a:schemeClr val="bg1">
              <a:lumMod val="85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defRPr/>
            </a:pPr>
            <a:r>
              <a:rPr lang="en-US" noProof="1">
                <a:solidFill>
                  <a:schemeClr val="tx1">
                    <a:lumMod val="65000"/>
                    <a:lumOff val="35000"/>
                  </a:schemeClr>
                </a:solidFill>
                <a:effectLst>
                  <a:outerShdw blurRad="38100" dist="38100" dir="2700000">
                    <a:srgbClr val="FFFFFF"/>
                  </a:outerShdw>
                </a:effectLst>
                <a:latin typeface="微软雅黑" panose="020B0503020204020204" pitchFamily="34" charset="-122"/>
                <a:ea typeface="微软雅黑" panose="020B0503020204020204" pitchFamily="34" charset="-122"/>
                <a:sym typeface="+mn-ea"/>
              </a:rPr>
              <a:t>CALL [db_name] sp_name([</a:t>
            </a:r>
            <a:r>
              <a:rPr lang="en-US" altLang="zh-CN">
                <a:solidFill>
                  <a:schemeClr val="tx1">
                    <a:lumMod val="65000"/>
                    <a:lumOff val="35000"/>
                  </a:schemeClr>
                </a:solidFill>
                <a:effectLst>
                  <a:outerShdw blurRad="38100" dist="38100" dir="2700000">
                    <a:srgbClr val="FFFFFF"/>
                  </a:outerShdw>
                </a:effectLst>
                <a:latin typeface="微软雅黑" panose="020B0503020204020204" pitchFamily="34" charset="-122"/>
                <a:ea typeface="微软雅黑" panose="020B0503020204020204" pitchFamily="34" charset="-122"/>
                <a:sym typeface="+mn-ea"/>
              </a:rPr>
              <a:t>proc_parameter[,...]</a:t>
            </a:r>
            <a:r>
              <a:rPr lang="en-US" noProof="1">
                <a:solidFill>
                  <a:schemeClr val="tx1">
                    <a:lumMod val="65000"/>
                    <a:lumOff val="35000"/>
                  </a:schemeClr>
                </a:solidFill>
                <a:effectLst>
                  <a:outerShdw blurRad="38100" dist="38100" dir="2700000">
                    <a:srgbClr val="FFFFFF"/>
                  </a:outerShdw>
                </a:effectLst>
                <a:latin typeface="微软雅黑" panose="020B0503020204020204" pitchFamily="34" charset="-122"/>
                <a:ea typeface="微软雅黑" panose="020B0503020204020204" pitchFamily="34" charset="-122"/>
                <a:sym typeface="+mn-ea"/>
              </a:rPr>
              <a:t>]);</a:t>
            </a:r>
            <a:endParaRPr lang="zh-CN" altLang="en-US" noProof="1" dirty="0">
              <a:solidFill>
                <a:schemeClr val="tx1">
                  <a:lumMod val="65000"/>
                  <a:lumOff val="35000"/>
                </a:schemeClr>
              </a:solidFill>
              <a:effectLst>
                <a:outerShdw blurRad="38100" dist="38100" dir="2700000">
                  <a:srgbClr val="FFFFFF"/>
                </a:outerShdw>
              </a:effectLst>
              <a:latin typeface="微软雅黑" panose="020B0503020204020204" pitchFamily="34" charset="-122"/>
              <a:ea typeface="微软雅黑" panose="020B0503020204020204" pitchFamily="34" charset="-122"/>
              <a:sym typeface="+mn-ea"/>
            </a:endParaRPr>
          </a:p>
        </p:txBody>
      </p:sp>
      <p:sp>
        <p:nvSpPr>
          <p:cNvPr id="5"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7.2 </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存储过程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7" name="直接连接符 6"/>
          <p:cNvCxnSpPr/>
          <p:nvPr/>
        </p:nvCxnSpPr>
        <p:spPr>
          <a:xfrm>
            <a:off x="649366" y="740311"/>
            <a:ext cx="3784848"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1" name="文本框 4"/>
          <p:cNvSpPr txBox="1"/>
          <p:nvPr/>
        </p:nvSpPr>
        <p:spPr>
          <a:xfrm>
            <a:off x="4658361" y="1062477"/>
            <a:ext cx="344233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a:solidFill>
                  <a:srgbClr val="F0882E"/>
                </a:solidFill>
                <a:latin typeface="微软雅黑" panose="020B0503020204020204" pitchFamily="34" charset="-122"/>
                <a:ea typeface="微软雅黑" panose="020B0503020204020204" pitchFamily="34" charset="-122"/>
              </a:rPr>
              <a:t>7.2.</a:t>
            </a:r>
            <a:r>
              <a:rPr lang="en-US" sz="2000" dirty="0">
                <a:solidFill>
                  <a:srgbClr val="F0882E"/>
                </a:solidFill>
                <a:latin typeface="微软雅黑" panose="020B0503020204020204" pitchFamily="34" charset="-122"/>
                <a:ea typeface="微软雅黑" panose="020B0503020204020204" pitchFamily="34" charset="-122"/>
              </a:rPr>
              <a:t>4  </a:t>
            </a:r>
            <a:r>
              <a:rPr lang="zh-CN" altLang="en-US" sz="2000" dirty="0">
                <a:solidFill>
                  <a:srgbClr val="F0882E"/>
                </a:solidFill>
                <a:latin typeface="微软雅黑" panose="020B0503020204020204" pitchFamily="34" charset="-122"/>
                <a:ea typeface="微软雅黑" panose="020B0503020204020204" pitchFamily="34" charset="-122"/>
              </a:rPr>
              <a:t>存储过程的创建和执行</a:t>
            </a:r>
            <a:endParaRPr lang="zh-CN" altLang="en-US" sz="2000" dirty="0">
              <a:solidFill>
                <a:srgbClr val="F0882E"/>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left)">
                                      <p:cBhvr>
                                        <p:cTn id="13" dur="500"/>
                                        <p:tgtEl>
                                          <p:spTgt spid="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bldLvl="0" animBg="1"/>
      <p:bldP spid="5" grpId="0"/>
      <p:bldP spid="1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内容占位符 2"/>
          <p:cNvSpPr>
            <a:spLocks noGrp="1"/>
          </p:cNvSpPr>
          <p:nvPr>
            <p:ph idx="4294967295"/>
          </p:nvPr>
        </p:nvSpPr>
        <p:spPr>
          <a:xfrm>
            <a:off x="1981200" y="1401445"/>
            <a:ext cx="8229600" cy="1184910"/>
          </a:xfrm>
        </p:spPr>
        <p:txBody>
          <a:bodyPr vert="horz" wrap="square" lIns="91440" tIns="45720" rIns="91440" bIns="45720" numCol="1" rtlCol="0" anchor="t" anchorCtr="0" compatLnSpc="1">
            <a:normAutofit/>
          </a:bodyPr>
          <a:lstStyle/>
          <a:p>
            <a:pPr marL="0" indent="0">
              <a:lnSpc>
                <a:spcPct val="150000"/>
              </a:lnSpc>
              <a:buNone/>
              <a:defRPr/>
            </a:pPr>
            <a:r>
              <a:rPr lang="zh-CN" altLang="zh-CN" sz="2000" dirty="0">
                <a:solidFill>
                  <a:srgbClr val="595959"/>
                </a:solidFill>
                <a:sym typeface="+mn-ea"/>
              </a:rPr>
              <a:t>创建存储过程</a:t>
            </a:r>
            <a:r>
              <a:rPr lang="en-US" altLang="zh-CN" sz="2000" dirty="0">
                <a:solidFill>
                  <a:srgbClr val="595959"/>
                </a:solidFill>
                <a:sym typeface="+mn-ea"/>
              </a:rPr>
              <a:t>avg_score</a:t>
            </a:r>
            <a:r>
              <a:rPr lang="zh-CN" altLang="zh-CN" sz="2000" dirty="0">
                <a:solidFill>
                  <a:srgbClr val="595959"/>
                </a:solidFill>
                <a:sym typeface="+mn-ea"/>
              </a:rPr>
              <a:t>，输入课程号后，统计该课程的平均成绩。</a:t>
            </a:r>
            <a:endParaRPr lang="zh-CN" altLang="zh-CN" sz="2000" dirty="0">
              <a:solidFill>
                <a:srgbClr val="595959"/>
              </a:solidFill>
            </a:endParaRPr>
          </a:p>
          <a:p>
            <a:pPr marL="0" indent="0">
              <a:lnSpc>
                <a:spcPct val="150000"/>
              </a:lnSpc>
              <a:buNone/>
              <a:defRPr/>
            </a:pPr>
            <a:r>
              <a:rPr altLang="zh-CN" sz="2000" dirty="0">
                <a:solidFill>
                  <a:srgbClr val="595959"/>
                </a:solidFill>
              </a:rPr>
              <a:t>对应的SQL语句如下：</a:t>
            </a:r>
            <a:endParaRPr altLang="zh-CN" sz="2000" dirty="0">
              <a:solidFill>
                <a:srgbClr val="595959"/>
              </a:solidFill>
            </a:endParaRPr>
          </a:p>
          <a:p>
            <a:pPr marL="0" indent="0">
              <a:buNone/>
              <a:defRPr/>
            </a:pPr>
            <a:endParaRPr altLang="zh-CN" sz="2000" b="1" dirty="0">
              <a:solidFill>
                <a:srgbClr val="595959"/>
              </a:solidFill>
              <a:effectLst>
                <a:outerShdw blurRad="38100" dist="38100" dir="2700000" algn="tl">
                  <a:srgbClr val="000000">
                    <a:alpha val="43137"/>
                  </a:srgbClr>
                </a:outerShdw>
              </a:effectLst>
            </a:endParaRPr>
          </a:p>
        </p:txBody>
      </p:sp>
      <p:sp>
        <p:nvSpPr>
          <p:cNvPr id="13" name="内容占位符 2"/>
          <p:cNvSpPr txBox="1"/>
          <p:nvPr/>
        </p:nvSpPr>
        <p:spPr bwMode="auto">
          <a:xfrm>
            <a:off x="2106930" y="2586355"/>
            <a:ext cx="7586345" cy="2687320"/>
          </a:xfrm>
          <a:prstGeom prst="rect">
            <a:avLst/>
          </a:prstGeom>
          <a:solidFill>
            <a:schemeClr val="bg1">
              <a:lumMod val="85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algn="l">
              <a:lnSpc>
                <a:spcPct val="100000"/>
              </a:lnSpc>
              <a:buClrTx/>
              <a:buSzTx/>
              <a:buFontTx/>
              <a:buNone/>
              <a:defRPr/>
            </a:pPr>
            <a:r>
              <a:rPr altLang="zh-CN" sz="1800" dirty="0">
                <a:solidFill>
                  <a:schemeClr val="tx1">
                    <a:lumMod val="65000"/>
                    <a:lumOff val="35000"/>
                  </a:schemeClr>
                </a:solidFill>
                <a:latin typeface="微软雅黑" panose="020B0503020204020204" pitchFamily="34" charset="-122"/>
                <a:ea typeface="微软雅黑" panose="020B0503020204020204" pitchFamily="34" charset="-122"/>
                <a:sym typeface="+mn-ea"/>
              </a:rPr>
              <a:t>DELIMITER //</a:t>
            </a:r>
            <a:endParaRPr altLang="zh-CN" sz="1800" dirty="0">
              <a:solidFill>
                <a:schemeClr val="tx1">
                  <a:lumMod val="65000"/>
                  <a:lumOff val="35000"/>
                </a:schemeClr>
              </a:solidFill>
              <a:latin typeface="微软雅黑" panose="020B0503020204020204" pitchFamily="34" charset="-122"/>
              <a:ea typeface="微软雅黑" panose="020B0503020204020204" pitchFamily="34" charset="-122"/>
            </a:endParaRPr>
          </a:p>
          <a:p>
            <a:pPr marL="0" lvl="1" algn="l">
              <a:lnSpc>
                <a:spcPct val="100000"/>
              </a:lnSpc>
              <a:buClrTx/>
              <a:buSzTx/>
              <a:buFontTx/>
              <a:buNone/>
              <a:defRPr/>
            </a:pPr>
            <a:r>
              <a:rPr altLang="zh-CN" sz="1800" dirty="0">
                <a:solidFill>
                  <a:schemeClr val="tx1">
                    <a:lumMod val="65000"/>
                    <a:lumOff val="35000"/>
                  </a:schemeClr>
                </a:solidFill>
                <a:latin typeface="微软雅黑" panose="020B0503020204020204" pitchFamily="34" charset="-122"/>
                <a:ea typeface="微软雅黑" panose="020B0503020204020204" pitchFamily="34" charset="-122"/>
                <a:sym typeface="+mn-ea"/>
              </a:rPr>
              <a:t>CREATE PROCEDURE </a:t>
            </a:r>
            <a:r>
              <a:rPr altLang="zh-CN" sz="1800" dirty="0">
                <a:solidFill>
                  <a:schemeClr val="tx1">
                    <a:lumMod val="65000"/>
                    <a:lumOff val="35000"/>
                  </a:schemeClr>
                </a:solidFill>
                <a:latin typeface="微软雅黑" panose="020B0503020204020204" pitchFamily="34" charset="-122"/>
                <a:ea typeface="微软雅黑" panose="020B0503020204020204" pitchFamily="34" charset="-122"/>
                <a:sym typeface="+mn-ea"/>
              </a:rPr>
              <a:t>avg_score(in c_no char(6))</a:t>
            </a:r>
            <a:endParaRPr altLang="zh-CN" sz="1800" dirty="0">
              <a:solidFill>
                <a:schemeClr val="tx1">
                  <a:lumMod val="65000"/>
                  <a:lumOff val="35000"/>
                </a:schemeClr>
              </a:solidFill>
              <a:latin typeface="微软雅黑" panose="020B0503020204020204" pitchFamily="34" charset="-122"/>
              <a:ea typeface="微软雅黑" panose="020B0503020204020204" pitchFamily="34" charset="-122"/>
            </a:endParaRPr>
          </a:p>
          <a:p>
            <a:pPr marL="0" lvl="1" algn="l">
              <a:lnSpc>
                <a:spcPct val="100000"/>
              </a:lnSpc>
              <a:buClrTx/>
              <a:buSzTx/>
              <a:buFontTx/>
              <a:buNone/>
              <a:defRPr/>
            </a:pPr>
            <a:r>
              <a:rPr altLang="zh-CN" sz="1800" dirty="0">
                <a:solidFill>
                  <a:schemeClr val="tx1">
                    <a:lumMod val="65000"/>
                    <a:lumOff val="35000"/>
                  </a:schemeClr>
                </a:solidFill>
                <a:latin typeface="微软雅黑" panose="020B0503020204020204" pitchFamily="34" charset="-122"/>
                <a:ea typeface="微软雅黑" panose="020B0503020204020204" pitchFamily="34" charset="-122"/>
                <a:sym typeface="+mn-ea"/>
              </a:rPr>
              <a:t>begin</a:t>
            </a:r>
            <a:endParaRPr altLang="zh-CN" sz="1800" dirty="0">
              <a:solidFill>
                <a:schemeClr val="tx1">
                  <a:lumMod val="65000"/>
                  <a:lumOff val="35000"/>
                </a:schemeClr>
              </a:solidFill>
              <a:latin typeface="微软雅黑" panose="020B0503020204020204" pitchFamily="34" charset="-122"/>
              <a:ea typeface="微软雅黑" panose="020B0503020204020204" pitchFamily="34" charset="-122"/>
            </a:endParaRPr>
          </a:p>
          <a:p>
            <a:pPr marL="0" lvl="1" algn="l">
              <a:lnSpc>
                <a:spcPct val="100000"/>
              </a:lnSpc>
              <a:buClrTx/>
              <a:buSzTx/>
              <a:buFontTx/>
              <a:buNone/>
              <a:defRPr/>
            </a:pPr>
            <a:r>
              <a:rPr altLang="zh-CN" sz="1800" dirty="0">
                <a:solidFill>
                  <a:schemeClr val="tx1">
                    <a:lumMod val="65000"/>
                    <a:lumOff val="35000"/>
                  </a:schemeClr>
                </a:solidFill>
                <a:latin typeface="微软雅黑" panose="020B0503020204020204" pitchFamily="34" charset="-122"/>
                <a:ea typeface="微软雅黑" panose="020B0503020204020204" pitchFamily="34" charset="-122"/>
                <a:sym typeface="+mn-ea"/>
              </a:rPr>
              <a:t>select courseno,avg(final)</a:t>
            </a:r>
            <a:endParaRPr altLang="zh-CN" sz="1800" dirty="0">
              <a:solidFill>
                <a:schemeClr val="tx1">
                  <a:lumMod val="65000"/>
                  <a:lumOff val="35000"/>
                </a:schemeClr>
              </a:solidFill>
              <a:latin typeface="微软雅黑" panose="020B0503020204020204" pitchFamily="34" charset="-122"/>
              <a:ea typeface="微软雅黑" panose="020B0503020204020204" pitchFamily="34" charset="-122"/>
            </a:endParaRPr>
          </a:p>
          <a:p>
            <a:pPr marL="0" lvl="1" algn="l">
              <a:lnSpc>
                <a:spcPct val="100000"/>
              </a:lnSpc>
              <a:buClrTx/>
              <a:buSzTx/>
              <a:buFontTx/>
              <a:buNone/>
              <a:defRPr/>
            </a:pPr>
            <a:r>
              <a:rPr altLang="zh-CN" sz="1800" dirty="0">
                <a:solidFill>
                  <a:schemeClr val="tx1">
                    <a:lumMod val="65000"/>
                    <a:lumOff val="35000"/>
                  </a:schemeClr>
                </a:solidFill>
                <a:latin typeface="微软雅黑" panose="020B0503020204020204" pitchFamily="34" charset="-122"/>
                <a:ea typeface="微软雅黑" panose="020B0503020204020204" pitchFamily="34" charset="-122"/>
                <a:sym typeface="+mn-ea"/>
              </a:rPr>
              <a:t>from score</a:t>
            </a:r>
            <a:endParaRPr altLang="zh-CN" sz="18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marL="0" lvl="1" algn="l">
              <a:lnSpc>
                <a:spcPct val="100000"/>
              </a:lnSpc>
              <a:buClrTx/>
              <a:buSzTx/>
              <a:buFontTx/>
              <a:buNone/>
              <a:defRPr/>
            </a:pPr>
            <a:r>
              <a:rPr altLang="zh-CN" sz="1800" dirty="0">
                <a:solidFill>
                  <a:schemeClr val="tx1">
                    <a:lumMod val="65000"/>
                    <a:lumOff val="35000"/>
                  </a:schemeClr>
                </a:solidFill>
                <a:latin typeface="微软雅黑" panose="020B0503020204020204" pitchFamily="34" charset="-122"/>
                <a:ea typeface="微软雅黑" panose="020B0503020204020204" pitchFamily="34" charset="-122"/>
                <a:sym typeface="+mn-ea"/>
              </a:rPr>
              <a:t>where courseno=c_no ;</a:t>
            </a:r>
            <a:endParaRPr altLang="zh-CN" sz="1800" dirty="0">
              <a:solidFill>
                <a:schemeClr val="tx1">
                  <a:lumMod val="65000"/>
                  <a:lumOff val="35000"/>
                </a:schemeClr>
              </a:solidFill>
              <a:latin typeface="微软雅黑" panose="020B0503020204020204" pitchFamily="34" charset="-122"/>
              <a:ea typeface="微软雅黑" panose="020B0503020204020204" pitchFamily="34" charset="-122"/>
            </a:endParaRPr>
          </a:p>
          <a:p>
            <a:pPr marL="0" lvl="1" algn="l">
              <a:lnSpc>
                <a:spcPct val="100000"/>
              </a:lnSpc>
              <a:buClrTx/>
              <a:buSzTx/>
              <a:buFontTx/>
              <a:buNone/>
              <a:defRPr/>
            </a:pPr>
            <a:r>
              <a:rPr altLang="zh-CN" sz="1800" dirty="0">
                <a:solidFill>
                  <a:schemeClr val="tx1">
                    <a:lumMod val="65000"/>
                    <a:lumOff val="35000"/>
                  </a:schemeClr>
                </a:solidFill>
                <a:latin typeface="微软雅黑" panose="020B0503020204020204" pitchFamily="34" charset="-122"/>
                <a:ea typeface="微软雅黑" panose="020B0503020204020204" pitchFamily="34" charset="-122"/>
                <a:sym typeface="+mn-ea"/>
              </a:rPr>
              <a:t>END//</a:t>
            </a:r>
            <a:endParaRPr altLang="zh-CN" sz="1800" dirty="0">
              <a:solidFill>
                <a:schemeClr val="tx1">
                  <a:lumMod val="65000"/>
                  <a:lumOff val="35000"/>
                </a:schemeClr>
              </a:solidFill>
              <a:latin typeface="微软雅黑" panose="020B0503020204020204" pitchFamily="34" charset="-122"/>
              <a:ea typeface="微软雅黑" panose="020B0503020204020204" pitchFamily="34" charset="-122"/>
            </a:endParaRPr>
          </a:p>
          <a:p>
            <a:pPr marL="0" lvl="1" algn="l">
              <a:lnSpc>
                <a:spcPct val="100000"/>
              </a:lnSpc>
              <a:buClrTx/>
              <a:buSzTx/>
              <a:buFontTx/>
              <a:buNone/>
              <a:defRPr/>
            </a:pPr>
            <a:r>
              <a:rPr altLang="zh-CN" sz="1800" dirty="0">
                <a:solidFill>
                  <a:schemeClr val="tx1">
                    <a:lumMod val="65000"/>
                    <a:lumOff val="35000"/>
                  </a:schemeClr>
                </a:solidFill>
                <a:latin typeface="微软雅黑" panose="020B0503020204020204" pitchFamily="34" charset="-122"/>
                <a:ea typeface="微软雅黑" panose="020B0503020204020204" pitchFamily="34" charset="-122"/>
                <a:sym typeface="+mn-ea"/>
              </a:rPr>
              <a:t>DELIMITER ;  </a:t>
            </a:r>
            <a:endParaRPr altLang="zh-CN"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066798" y="1561103"/>
            <a:ext cx="914402" cy="684530"/>
            <a:chOff x="2075180" y="1685716"/>
            <a:chExt cx="914402" cy="684530"/>
          </a:xfrm>
        </p:grpSpPr>
        <p:sp>
          <p:nvSpPr>
            <p:cNvPr id="3" name="流程图: 延期 2"/>
            <p:cNvSpPr/>
            <p:nvPr/>
          </p:nvSpPr>
          <p:spPr>
            <a:xfrm rot="16200000">
              <a:off x="2122170" y="1638726"/>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9"/>
            <p:cNvSpPr txBox="1"/>
            <p:nvPr/>
          </p:nvSpPr>
          <p:spPr>
            <a:xfrm>
              <a:off x="2141857" y="1938446"/>
              <a:ext cx="847725" cy="368300"/>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5" name="标题 1"/>
          <p:cNvSpPr/>
          <p:nvPr/>
        </p:nvSpPr>
        <p:spPr>
          <a:xfrm>
            <a:off x="967345" y="633470"/>
            <a:ext cx="3615045" cy="765175"/>
          </a:xfrm>
          <a:prstGeom prst="rect">
            <a:avLst/>
          </a:prstGeom>
          <a:noFill/>
          <a:ln w="9525">
            <a:noFill/>
          </a:ln>
        </p:spPr>
        <p:txBody>
          <a:bodyPr anchor="ctr"/>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7.2 </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存储过程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cs typeface="+mn-ea"/>
              <a:sym typeface="+mn-lt"/>
            </a:endParaRPr>
          </a:p>
        </p:txBody>
      </p:sp>
      <p:cxnSp>
        <p:nvCxnSpPr>
          <p:cNvPr id="7" name="直接连接符 6"/>
          <p:cNvCxnSpPr/>
          <p:nvPr/>
        </p:nvCxnSpPr>
        <p:spPr>
          <a:xfrm>
            <a:off x="649366" y="740311"/>
            <a:ext cx="3784848"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8" name="内容占位符 2"/>
          <p:cNvSpPr txBox="1"/>
          <p:nvPr/>
        </p:nvSpPr>
        <p:spPr bwMode="auto">
          <a:xfrm>
            <a:off x="2106930" y="5486400"/>
            <a:ext cx="7586345" cy="918845"/>
          </a:xfrm>
          <a:prstGeom prst="rect">
            <a:avLst/>
          </a:prstGeom>
          <a:solidFill>
            <a:schemeClr val="bg1">
              <a:lumMod val="85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lvl="1" eaLnBrk="1" hangingPunct="1"/>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调用存储过程</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avg_score ()</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的代码和执行结果如下：</a:t>
            </a:r>
            <a:endPar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eaLnBrk="1" hangingPunct="1">
              <a:buNone/>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call avg_score('c05109');</a:t>
            </a:r>
            <a:endPar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9" name="图片 8"/>
          <p:cNvPicPr>
            <a:picLocks noChangeAspect="1"/>
          </p:cNvPicPr>
          <p:nvPr/>
        </p:nvPicPr>
        <p:blipFill>
          <a:blip r:embed="rId2"/>
          <a:stretch>
            <a:fillRect/>
          </a:stretch>
        </p:blipFill>
        <p:spPr>
          <a:xfrm>
            <a:off x="5311140" y="4781550"/>
            <a:ext cx="2463800" cy="1111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wipe(up)">
                                      <p:cBhvr>
                                        <p:cTn id="7" dur="500"/>
                                        <p:tgtEl>
                                          <p:spTgt spid="9219">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wipe(up)">
                                      <p:cBhvr>
                                        <p:cTn id="10" dur="500"/>
                                        <p:tgtEl>
                                          <p:spTgt spid="9219">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26" presetClass="emph" presetSubtype="0" fill="hold" grpId="0" nodeType="withEffect">
                                  <p:stCondLst>
                                    <p:cond delay="0"/>
                                  </p:stCondLst>
                                  <p:childTnLst>
                                    <p:animEffect transition="out" filter="fade">
                                      <p:cBhvr>
                                        <p:cTn id="20" dur="500" tmFilter="0, 0; .2, .5; .8, .5; 1, 0"/>
                                        <p:tgtEl>
                                          <p:spTgt spid="5"/>
                                        </p:tgtEl>
                                      </p:cBhvr>
                                    </p:animEffect>
                                    <p:animScale>
                                      <p:cBhvr>
                                        <p:cTn id="21" dur="250" autoRev="1" fill="hold"/>
                                        <p:tgtEl>
                                          <p:spTgt spid="5"/>
                                        </p:tgtEl>
                                      </p:cBhvr>
                                      <p:by x="105000" y="105000"/>
                                    </p:animScale>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2" presetClass="entr" presetSubtype="4"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uiExpand="1" build="p"/>
      <p:bldP spid="13" grpId="0" bldLvl="0" animBg="1"/>
      <p:bldP spid="5" grpId="0"/>
      <p:bldP spid="8"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内容占位符 2"/>
          <p:cNvSpPr>
            <a:spLocks noGrp="1"/>
          </p:cNvSpPr>
          <p:nvPr>
            <p:ph idx="4294967295"/>
          </p:nvPr>
        </p:nvSpPr>
        <p:spPr>
          <a:xfrm>
            <a:off x="2293620" y="1440180"/>
            <a:ext cx="8291830" cy="505460"/>
          </a:xfrm>
        </p:spPr>
        <p:txBody>
          <a:bodyPr vert="horz" wrap="square" lIns="91440" tIns="45720" rIns="91440" bIns="45720" numCol="1" rtlCol="0" anchor="t" anchorCtr="0" compatLnSpc="1">
            <a:normAutofit/>
          </a:bodyPr>
          <a:lstStyle/>
          <a:p>
            <a:pPr marL="0" indent="0">
              <a:buNone/>
              <a:defRPr/>
            </a:pPr>
            <a:r>
              <a:rPr lang="zh-CN" altLang="zh-CN" sz="2000" dirty="0">
                <a:solidFill>
                  <a:srgbClr val="595959"/>
                </a:solidFill>
                <a:sym typeface="+mn-ea"/>
              </a:rPr>
              <a:t>创建存储过程</a:t>
            </a:r>
            <a:r>
              <a:rPr lang="en-US" altLang="zh-CN" sz="2000" dirty="0">
                <a:solidFill>
                  <a:srgbClr val="595959"/>
                </a:solidFill>
                <a:sym typeface="+mn-ea"/>
              </a:rPr>
              <a:t>stu_score</a:t>
            </a:r>
            <a:r>
              <a:rPr lang="zh-CN" altLang="zh-CN" sz="2000" dirty="0">
                <a:solidFill>
                  <a:srgbClr val="595959"/>
                </a:solidFill>
                <a:sym typeface="+mn-ea"/>
              </a:rPr>
              <a:t>的，统计指定同学的考试门数</a:t>
            </a:r>
            <a:endParaRPr lang="zh-CN" altLang="zh-CN" sz="2000" dirty="0">
              <a:solidFill>
                <a:srgbClr val="595959"/>
              </a:solidFill>
              <a:sym typeface="+mn-ea"/>
            </a:endParaRPr>
          </a:p>
          <a:p>
            <a:pPr marL="0" indent="0">
              <a:buNone/>
              <a:defRPr/>
            </a:pPr>
            <a:endParaRPr lang="zh-CN" altLang="zh-CN" sz="1600" b="1" dirty="0">
              <a:effectLst>
                <a:outerShdw blurRad="38100" dist="38100" dir="2700000" algn="tl">
                  <a:srgbClr val="C0C0C0"/>
                </a:outerShdw>
              </a:effectLst>
            </a:endParaRPr>
          </a:p>
        </p:txBody>
      </p:sp>
      <p:sp>
        <p:nvSpPr>
          <p:cNvPr id="13" name="内容占位符 2"/>
          <p:cNvSpPr txBox="1"/>
          <p:nvPr/>
        </p:nvSpPr>
        <p:spPr bwMode="auto">
          <a:xfrm>
            <a:off x="1924050" y="2973070"/>
            <a:ext cx="7324725" cy="2470785"/>
          </a:xfrm>
          <a:prstGeom prst="rect">
            <a:avLst/>
          </a:prstGeom>
          <a:solidFill>
            <a:schemeClr val="bg1">
              <a:lumMod val="85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algn="l">
              <a:lnSpc>
                <a:spcPct val="100000"/>
              </a:lnSpc>
              <a:buClrTx/>
              <a:buSzTx/>
              <a:buFontTx/>
              <a:buNone/>
              <a:defRPr/>
            </a:pPr>
            <a:r>
              <a:rPr altLang="zh-CN"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DELIMITER //</a:t>
            </a:r>
            <a:endParaRPr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0" lvl="1" algn="l">
              <a:lnSpc>
                <a:spcPct val="100000"/>
              </a:lnSpc>
              <a:buClrTx/>
              <a:buSzTx/>
              <a:buFontTx/>
              <a:buNone/>
              <a:defRPr/>
            </a:pPr>
            <a:r>
              <a:rPr altLang="zh-CN"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CREATE PROCEDURE </a:t>
            </a:r>
            <a:r>
              <a:rPr altLang="zh-CN"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stu_scores(in s_no char(11), out count_num int)</a:t>
            </a:r>
            <a:endParaRPr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0" lvl="1" algn="l">
              <a:lnSpc>
                <a:spcPct val="100000"/>
              </a:lnSpc>
              <a:buClrTx/>
              <a:buSzTx/>
              <a:buFontTx/>
              <a:buNone/>
              <a:defRPr/>
            </a:pPr>
            <a:r>
              <a:rPr altLang="zh-CN"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reads SQL data</a:t>
            </a:r>
            <a:endParaRPr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0" lvl="1" algn="l">
              <a:lnSpc>
                <a:spcPct val="100000"/>
              </a:lnSpc>
              <a:buClrTx/>
              <a:buSzTx/>
              <a:buFontTx/>
              <a:buNone/>
              <a:defRPr/>
            </a:pPr>
            <a:r>
              <a:rPr altLang="zh-CN"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begin</a:t>
            </a:r>
            <a:endParaRPr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0" lvl="1" algn="l">
              <a:lnSpc>
                <a:spcPct val="100000"/>
              </a:lnSpc>
              <a:buClrTx/>
              <a:buSzTx/>
              <a:buFontTx/>
              <a:buNone/>
              <a:defRPr/>
            </a:pPr>
            <a:r>
              <a:rPr altLang="zh-CN"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select  count(*)  into count_num  from  score</a:t>
            </a:r>
            <a:endParaRPr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0" lvl="1" algn="l">
              <a:lnSpc>
                <a:spcPct val="100000"/>
              </a:lnSpc>
              <a:buClrTx/>
              <a:buSzTx/>
              <a:buFontTx/>
              <a:buNone/>
              <a:defRPr/>
            </a:pPr>
            <a:r>
              <a:rPr altLang="zh-CN"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where  studentno=s_no;</a:t>
            </a:r>
            <a:endParaRPr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0" lvl="1" algn="l">
              <a:lnSpc>
                <a:spcPct val="100000"/>
              </a:lnSpc>
              <a:buClrTx/>
              <a:buSzTx/>
              <a:buFontTx/>
              <a:buNone/>
              <a:defRPr/>
            </a:pPr>
            <a:r>
              <a:rPr altLang="zh-CN"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END//</a:t>
            </a:r>
            <a:endParaRPr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0" lvl="1" algn="l">
              <a:lnSpc>
                <a:spcPct val="100000"/>
              </a:lnSpc>
              <a:buClrTx/>
              <a:buSzTx/>
              <a:buFontTx/>
              <a:buNone/>
              <a:defRPr/>
            </a:pPr>
            <a:r>
              <a:rPr altLang="zh-CN"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DELIMITER </a:t>
            </a:r>
            <a:r>
              <a:rPr lang="en-US"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endParaRPr lang="en-US" sz="16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grpSp>
        <p:nvGrpSpPr>
          <p:cNvPr id="7" name="组合 6"/>
          <p:cNvGrpSpPr/>
          <p:nvPr/>
        </p:nvGrpSpPr>
        <p:grpSpPr>
          <a:xfrm>
            <a:off x="1145537" y="1350714"/>
            <a:ext cx="778511" cy="684530"/>
            <a:chOff x="2075179" y="1685716"/>
            <a:chExt cx="778511" cy="684530"/>
          </a:xfrm>
        </p:grpSpPr>
        <p:sp>
          <p:nvSpPr>
            <p:cNvPr id="8" name="流程图: 延期 7"/>
            <p:cNvSpPr/>
            <p:nvPr/>
          </p:nvSpPr>
          <p:spPr>
            <a:xfrm rot="16200000">
              <a:off x="2122170" y="1638726"/>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9"/>
            <p:cNvSpPr txBox="1"/>
            <p:nvPr/>
          </p:nvSpPr>
          <p:spPr>
            <a:xfrm>
              <a:off x="2075179" y="2001946"/>
              <a:ext cx="778511" cy="368300"/>
            </a:xfrm>
            <a:prstGeom prst="rect">
              <a:avLst/>
            </a:prstGeom>
            <a:noFill/>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2" name="文本框 1"/>
          <p:cNvSpPr txBox="1"/>
          <p:nvPr/>
        </p:nvSpPr>
        <p:spPr>
          <a:xfrm>
            <a:off x="1428750" y="2035175"/>
            <a:ext cx="8649970" cy="922020"/>
          </a:xfrm>
          <a:prstGeom prst="rect">
            <a:avLst/>
          </a:prstGeom>
          <a:noFill/>
        </p:spPr>
        <p:txBody>
          <a:bodyPr wrap="square" rtlCol="0" anchor="t">
            <a:spAutoFit/>
          </a:bodyPr>
          <a:p>
            <a:pPr>
              <a:buNone/>
            </a:pPr>
            <a:r>
              <a:rPr lang="zh-CN"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分析：在本存储过程中，输入参数为学号</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s_no</a:t>
            </a:r>
            <a:r>
              <a:rPr lang="zh-CN"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，输出参数为</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count_num</a:t>
            </a:r>
            <a:r>
              <a:rPr lang="zh-CN"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select</a:t>
            </a:r>
            <a:r>
              <a:rPr lang="zh-CN"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语句用</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count(*)</a:t>
            </a:r>
            <a:r>
              <a:rPr lang="zh-CN"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计算指定学生的考试门数，最后将计算结果存入</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count_num</a:t>
            </a:r>
            <a:r>
              <a:rPr lang="zh-CN"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中。 调用有输出参数的存储过程时，可以通过会话变量</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@c_num</a:t>
            </a:r>
            <a:r>
              <a:rPr lang="zh-CN"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实现。</a:t>
            </a:r>
            <a:endParaRPr lang="zh-CN"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文本框 2"/>
          <p:cNvSpPr txBox="1"/>
          <p:nvPr/>
        </p:nvSpPr>
        <p:spPr>
          <a:xfrm>
            <a:off x="1743075" y="5638800"/>
            <a:ext cx="6054090" cy="922020"/>
          </a:xfrm>
          <a:prstGeom prst="rect">
            <a:avLst/>
          </a:prstGeom>
          <a:noFill/>
        </p:spPr>
        <p:txBody>
          <a:bodyPr wrap="square" rtlCol="0" anchor="t">
            <a:spAutoFit/>
          </a:bodyPr>
          <a:p>
            <a:r>
              <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调用存储过程</a:t>
            </a:r>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stu_scores ()</a:t>
            </a:r>
            <a:r>
              <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的代码和执行结果如下：</a:t>
            </a:r>
            <a:endPar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call stu_scores('18125121107', @c_num );</a:t>
            </a:r>
            <a:endPar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select @c_num;</a:t>
            </a:r>
            <a:endParaRPr lang="en-US"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标题 1"/>
          <p:cNvSpPr/>
          <p:nvPr/>
        </p:nvSpPr>
        <p:spPr>
          <a:xfrm>
            <a:off x="967345" y="633470"/>
            <a:ext cx="3615045" cy="765175"/>
          </a:xfrm>
          <a:prstGeom prst="rect">
            <a:avLst/>
          </a:prstGeom>
          <a:noFill/>
          <a:ln w="9525">
            <a:noFill/>
          </a:ln>
        </p:spPr>
        <p:txBody>
          <a:bodyPr anchor="ctr"/>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7.2 </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存储过程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cs typeface="+mn-ea"/>
              <a:sym typeface="+mn-lt"/>
            </a:endParaRPr>
          </a:p>
        </p:txBody>
      </p:sp>
      <p:cxnSp>
        <p:nvCxnSpPr>
          <p:cNvPr id="10" name="直接连接符 9"/>
          <p:cNvCxnSpPr/>
          <p:nvPr/>
        </p:nvCxnSpPr>
        <p:spPr>
          <a:xfrm>
            <a:off x="649366" y="740311"/>
            <a:ext cx="3784848"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2"/>
          <a:stretch>
            <a:fillRect/>
          </a:stretch>
        </p:blipFill>
        <p:spPr>
          <a:xfrm>
            <a:off x="4582160" y="3800475"/>
            <a:ext cx="5127625" cy="22371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0243">
                                            <p:txEl>
                                              <p:pRg st="0" end="0"/>
                                            </p:txEl>
                                          </p:spTgt>
                                        </p:tgtEl>
                                        <p:attrNameLst>
                                          <p:attrName>style.visibility</p:attrName>
                                        </p:attrNameLst>
                                      </p:cBhvr>
                                      <p:to>
                                        <p:strVal val="visible"/>
                                      </p:to>
                                    </p:set>
                                    <p:animEffect transition="in" filter="wipe(up)">
                                      <p:cBhvr>
                                        <p:cTn id="10" dur="500"/>
                                        <p:tgtEl>
                                          <p:spTgt spid="10243">
                                            <p:txEl>
                                              <p:pRg st="0" end="0"/>
                                            </p:txEl>
                                          </p:spTgt>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26" presetClass="emph" presetSubtype="0" fill="hold" grpId="0" nodeType="withEffect">
                                  <p:stCondLst>
                                    <p:cond delay="0"/>
                                  </p:stCondLst>
                                  <p:childTnLst>
                                    <p:animEffect transition="out" filter="fade">
                                      <p:cBhvr>
                                        <p:cTn id="21" dur="500" tmFilter="0, 0; .2, .5; .8, .5; 1, 0"/>
                                        <p:tgtEl>
                                          <p:spTgt spid="5"/>
                                        </p:tgtEl>
                                      </p:cBhvr>
                                    </p:animEffect>
                                    <p:animScale>
                                      <p:cBhvr>
                                        <p:cTn id="22" dur="250" autoRev="1" fill="hold"/>
                                        <p:tgtEl>
                                          <p:spTgt spid="5"/>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P spid="13" grpId="0" bldLvl="0" animBg="1"/>
      <p:bldP spid="2" grpId="0"/>
      <p:bldP spid="2" grpId="1"/>
      <p:bldP spid="5" grpId="0"/>
      <p:bldP spid="3" grpId="0"/>
      <p:bldP spid="3"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内容占位符 2"/>
          <p:cNvSpPr>
            <a:spLocks noGrp="1"/>
          </p:cNvSpPr>
          <p:nvPr>
            <p:ph idx="1"/>
          </p:nvPr>
        </p:nvSpPr>
        <p:spPr>
          <a:xfrm>
            <a:off x="1774825" y="1615440"/>
            <a:ext cx="8642350" cy="5443855"/>
          </a:xfrm>
        </p:spPr>
        <p:txBody>
          <a:bodyPr vert="horz" wrap="square" lIns="91440" tIns="45720" rIns="91440" bIns="45720" numCol="1" rtlCol="0" anchor="t" anchorCtr="0" compatLnSpc="1">
            <a:normAutofit fontScale="80000"/>
          </a:bodyPr>
          <a:lstStyle/>
          <a:p>
            <a:pPr marL="571500" indent="-342900" fontAlgn="auto">
              <a:buFont typeface="Arial" panose="020B0604020202020204" pitchFamily="34" charset="0"/>
              <a:buChar char="•"/>
              <a:defRPr/>
            </a:pPr>
            <a:r>
              <a:rPr lang="zh-CN" altLang="zh-CN" sz="2665" dirty="0">
                <a:solidFill>
                  <a:srgbClr val="595959"/>
                </a:solidFill>
                <a:sym typeface="+mn-ea"/>
              </a:rPr>
              <a:t>通过</a:t>
            </a:r>
            <a:r>
              <a:rPr lang="en-US" altLang="zh-CN" sz="2665" dirty="0">
                <a:solidFill>
                  <a:srgbClr val="595959"/>
                </a:solidFill>
                <a:sym typeface="+mn-ea"/>
              </a:rPr>
              <a:t>show status</a:t>
            </a:r>
            <a:r>
              <a:rPr lang="zh-CN" altLang="zh-CN" sz="2665" dirty="0">
                <a:solidFill>
                  <a:srgbClr val="595959"/>
                </a:solidFill>
                <a:sym typeface="+mn-ea"/>
              </a:rPr>
              <a:t>语句来查看存储过程和函数的状态</a:t>
            </a:r>
            <a:endParaRPr lang="zh-CN" altLang="zh-CN" sz="2665" dirty="0">
              <a:solidFill>
                <a:srgbClr val="595959"/>
              </a:solidFill>
              <a:sym typeface="+mn-ea"/>
            </a:endParaRPr>
          </a:p>
          <a:p>
            <a:pPr indent="0" fontAlgn="auto">
              <a:buFont typeface="Arial" panose="020B0604020202020204" pitchFamily="34" charset="0"/>
              <a:buNone/>
              <a:defRPr/>
            </a:pPr>
            <a:r>
              <a:rPr lang="en-US" altLang="zh-CN" sz="2665" dirty="0">
                <a:solidFill>
                  <a:srgbClr val="595959"/>
                </a:solidFill>
                <a:sym typeface="+mn-ea"/>
              </a:rPr>
              <a:t>    show  procedure  status like 'stu_%';</a:t>
            </a:r>
            <a:endParaRPr lang="zh-CN" altLang="zh-CN" sz="2665" dirty="0">
              <a:solidFill>
                <a:srgbClr val="595959"/>
              </a:solidFill>
              <a:sym typeface="+mn-ea"/>
            </a:endParaRPr>
          </a:p>
          <a:p>
            <a:pPr marL="571500" indent="-342900" fontAlgn="auto">
              <a:buFont typeface="Arial" panose="020B0604020202020204" pitchFamily="34" charset="0"/>
              <a:buChar char="•"/>
              <a:defRPr/>
            </a:pPr>
            <a:r>
              <a:rPr lang="zh-CN" altLang="zh-CN" sz="2665" dirty="0">
                <a:solidFill>
                  <a:srgbClr val="595959"/>
                </a:solidFill>
                <a:sym typeface="+mn-ea"/>
              </a:rPr>
              <a:t>通过</a:t>
            </a:r>
            <a:r>
              <a:rPr lang="en-US" altLang="zh-CN" sz="2665" dirty="0">
                <a:solidFill>
                  <a:srgbClr val="595959"/>
                </a:solidFill>
                <a:sym typeface="+mn-ea"/>
              </a:rPr>
              <a:t>show create</a:t>
            </a:r>
            <a:r>
              <a:rPr lang="zh-CN" altLang="zh-CN" sz="2665" dirty="0">
                <a:solidFill>
                  <a:srgbClr val="595959"/>
                </a:solidFill>
                <a:sym typeface="+mn-ea"/>
              </a:rPr>
              <a:t>语句来查看存储过程和函数的定义</a:t>
            </a:r>
            <a:endParaRPr lang="zh-CN" altLang="zh-CN" sz="2665" dirty="0">
              <a:solidFill>
                <a:srgbClr val="595959"/>
              </a:solidFill>
              <a:sym typeface="+mn-ea"/>
            </a:endParaRPr>
          </a:p>
          <a:p>
            <a:pPr indent="0" fontAlgn="auto">
              <a:buFont typeface="Arial" panose="020B0604020202020204" pitchFamily="34" charset="0"/>
              <a:buNone/>
              <a:defRPr/>
            </a:pPr>
            <a:r>
              <a:rPr lang="en-US" altLang="zh-CN" sz="2665" dirty="0">
                <a:solidFill>
                  <a:srgbClr val="595959"/>
                </a:solidFill>
                <a:sym typeface="+mn-ea"/>
              </a:rPr>
              <a:t>    show  create  procedure  'stu_scores;</a:t>
            </a:r>
            <a:endParaRPr lang="zh-CN" altLang="zh-CN" sz="2665" dirty="0">
              <a:solidFill>
                <a:srgbClr val="595959"/>
              </a:solidFill>
              <a:sym typeface="+mn-ea"/>
            </a:endParaRPr>
          </a:p>
          <a:p>
            <a:pPr marL="571500" indent="-342900" fontAlgn="auto">
              <a:buFont typeface="Arial" panose="020B0604020202020204" pitchFamily="34" charset="0"/>
              <a:buChar char="•"/>
              <a:defRPr/>
            </a:pPr>
            <a:r>
              <a:rPr lang="zh-CN" altLang="zh-CN" sz="2665" dirty="0">
                <a:solidFill>
                  <a:srgbClr val="595959"/>
                </a:solidFill>
                <a:sym typeface="+mn-ea"/>
              </a:rPr>
              <a:t>通过查询</a:t>
            </a:r>
            <a:r>
              <a:rPr lang="en-US" altLang="zh-CN" sz="2665" dirty="0">
                <a:solidFill>
                  <a:srgbClr val="595959"/>
                </a:solidFill>
                <a:sym typeface="+mn-ea"/>
              </a:rPr>
              <a:t>information_schema</a:t>
            </a:r>
            <a:r>
              <a:rPr lang="zh-CN" altLang="zh-CN" sz="2665" dirty="0">
                <a:solidFill>
                  <a:srgbClr val="595959"/>
                </a:solidFill>
                <a:sym typeface="+mn-ea"/>
              </a:rPr>
              <a:t>数据库下的</a:t>
            </a:r>
            <a:r>
              <a:rPr lang="en-US" altLang="zh-CN" sz="2665" dirty="0">
                <a:solidFill>
                  <a:srgbClr val="595959"/>
                </a:solidFill>
                <a:sym typeface="+mn-ea"/>
              </a:rPr>
              <a:t>Routines</a:t>
            </a:r>
            <a:r>
              <a:rPr lang="zh-CN" altLang="zh-CN" sz="2665" dirty="0">
                <a:solidFill>
                  <a:srgbClr val="595959"/>
                </a:solidFill>
                <a:sym typeface="+mn-ea"/>
              </a:rPr>
              <a:t>表来查看存储过程和函数的信息。</a:t>
            </a:r>
            <a:endParaRPr lang="zh-CN" altLang="en-US" sz="2665" b="1" noProof="1">
              <a:solidFill>
                <a:srgbClr val="595959"/>
              </a:solidFill>
              <a:effectLst>
                <a:outerShdw blurRad="38100" dist="38100" dir="2700000">
                  <a:srgbClr val="FFFFFF"/>
                </a:outerShdw>
              </a:effectLst>
            </a:endParaRPr>
          </a:p>
          <a:p>
            <a:pPr marL="0" indent="533400" algn="l" fontAlgn="auto">
              <a:buClrTx/>
              <a:buSzTx/>
              <a:buNone/>
              <a:defRPr/>
              <a:extLst>
                <a:ext uri="{35155182-B16C-46BC-9424-99874614C6A1}">
                  <wpsdc:indentchars xmlns:wpsdc="http://www.wps.cn/officeDocument/2017/drawingmlCustomData" val="200" checksum="2370871155"/>
                </a:ext>
              </a:extLst>
            </a:pPr>
            <a:r>
              <a:rPr lang="en-US" altLang="zh-CN" sz="2665" dirty="0">
                <a:solidFill>
                  <a:srgbClr val="595959"/>
                </a:solidFill>
                <a:sym typeface="+mn-ea"/>
              </a:rPr>
              <a:t>select *from information_schema.routines </a:t>
            </a:r>
            <a:endParaRPr lang="en-US" altLang="zh-CN" sz="2665" dirty="0">
              <a:solidFill>
                <a:srgbClr val="595959"/>
              </a:solidFill>
            </a:endParaRPr>
          </a:p>
          <a:p>
            <a:pPr marL="0" indent="533400" algn="l" fontAlgn="auto">
              <a:buClrTx/>
              <a:buSzTx/>
              <a:buNone/>
              <a:defRPr/>
              <a:extLst>
                <a:ext uri="{35155182-B16C-46BC-9424-99874614C6A1}">
                  <wpsdc:indentchars xmlns:wpsdc="http://www.wps.cn/officeDocument/2017/drawingmlCustomData" val="200" checksum="2370871155"/>
                </a:ext>
              </a:extLst>
            </a:pPr>
            <a:r>
              <a:rPr lang="en-US" altLang="zh-CN" sz="2665" dirty="0">
                <a:solidFill>
                  <a:srgbClr val="595959"/>
                </a:solidFill>
                <a:sym typeface="+mn-ea"/>
              </a:rPr>
              <a:t>where  routine_name='stu_scores;</a:t>
            </a:r>
            <a:endParaRPr lang="en-US" altLang="zh-CN" sz="2665" dirty="0">
              <a:solidFill>
                <a:srgbClr val="595959"/>
              </a:solidFill>
              <a:sym typeface="+mn-ea"/>
            </a:endParaRPr>
          </a:p>
          <a:p>
            <a:pPr marL="0" indent="406400" algn="l" fontAlgn="auto">
              <a:buClrTx/>
              <a:buSzTx/>
              <a:buNone/>
              <a:defRPr/>
            </a:pPr>
            <a:r>
              <a:rPr altLang="zh-CN" sz="2665" dirty="0">
                <a:solidFill>
                  <a:schemeClr val="tx1">
                    <a:lumMod val="65000"/>
                    <a:lumOff val="35000"/>
                  </a:schemeClr>
                </a:solidFill>
                <a:sym typeface="+mn-ea"/>
              </a:rPr>
              <a:t>SELECT * from mysql.proc WHERE db='</a:t>
            </a:r>
            <a:r>
              <a:rPr lang="en-US" sz="2665" dirty="0">
                <a:solidFill>
                  <a:schemeClr val="tx1">
                    <a:lumMod val="65000"/>
                    <a:lumOff val="35000"/>
                  </a:schemeClr>
                </a:solidFill>
                <a:sym typeface="+mn-ea"/>
              </a:rPr>
              <a:t>teaching</a:t>
            </a:r>
            <a:r>
              <a:rPr altLang="zh-CN" sz="2665" dirty="0">
                <a:solidFill>
                  <a:schemeClr val="tx1">
                    <a:lumMod val="65000"/>
                    <a:lumOff val="35000"/>
                  </a:schemeClr>
                </a:solidFill>
                <a:sym typeface="+mn-ea"/>
              </a:rPr>
              <a:t>'</a:t>
            </a:r>
            <a:r>
              <a:rPr lang="en-US" sz="2665" dirty="0">
                <a:solidFill>
                  <a:schemeClr val="tx1">
                    <a:lumMod val="65000"/>
                    <a:lumOff val="35000"/>
                  </a:schemeClr>
                </a:solidFill>
                <a:sym typeface="+mn-ea"/>
              </a:rPr>
              <a:t>\G</a:t>
            </a:r>
            <a:r>
              <a:rPr altLang="zh-CN" sz="2665" dirty="0">
                <a:solidFill>
                  <a:schemeClr val="tx1">
                    <a:lumMod val="65000"/>
                    <a:lumOff val="35000"/>
                  </a:schemeClr>
                </a:solidFill>
                <a:sym typeface="+mn-ea"/>
              </a:rPr>
              <a:t>;</a:t>
            </a:r>
            <a:endParaRPr lang="en-US" altLang="zh-CN" sz="2665" dirty="0">
              <a:solidFill>
                <a:schemeClr val="tx1">
                  <a:lumMod val="65000"/>
                  <a:lumOff val="35000"/>
                </a:schemeClr>
              </a:solidFill>
              <a:latin typeface="微软雅黑" panose="020B0503020204020204" pitchFamily="34" charset="-122"/>
              <a:ea typeface="微软雅黑" panose="020B0503020204020204" pitchFamily="34" charset="-122"/>
            </a:endParaRPr>
          </a:p>
          <a:p>
            <a:pPr marL="0" indent="482600" algn="l" fontAlgn="auto">
              <a:buClrTx/>
              <a:buSzTx/>
              <a:buNone/>
              <a:defRPr/>
              <a:extLst>
                <a:ext uri="{35155182-B16C-46BC-9424-99874614C6A1}">
                  <wpsdc:indentchars xmlns:wpsdc="http://www.wps.cn/officeDocument/2017/drawingmlCustomData" val="200" checksum="2980959856"/>
                </a:ext>
              </a:extLst>
            </a:pPr>
            <a:endParaRPr lang="en-US" altLang="zh-CN" dirty="0">
              <a:solidFill>
                <a:srgbClr val="595959"/>
              </a:solidFill>
            </a:endParaRPr>
          </a:p>
          <a:p>
            <a:pPr marL="0" indent="0">
              <a:buNone/>
              <a:defRPr/>
            </a:pPr>
            <a:endParaRPr lang="zh-CN" altLang="en-US" b="1" noProof="1">
              <a:solidFill>
                <a:srgbClr val="595959"/>
              </a:solidFill>
              <a:effectLst>
                <a:outerShdw blurRad="38100" dist="38100" dir="2700000">
                  <a:srgbClr val="FFFFFF"/>
                </a:outerShdw>
              </a:effectLst>
            </a:endParaRPr>
          </a:p>
        </p:txBody>
      </p:sp>
      <p:sp>
        <p:nvSpPr>
          <p:cNvPr id="4" name="文本框 4"/>
          <p:cNvSpPr txBox="1"/>
          <p:nvPr/>
        </p:nvSpPr>
        <p:spPr>
          <a:xfrm>
            <a:off x="4658361" y="1062477"/>
            <a:ext cx="235140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a:solidFill>
                  <a:srgbClr val="F0882E"/>
                </a:solidFill>
                <a:latin typeface="微软雅黑" panose="020B0503020204020204" pitchFamily="34" charset="-122"/>
                <a:ea typeface="微软雅黑" panose="020B0503020204020204" pitchFamily="34" charset="-122"/>
              </a:rPr>
              <a:t>7.2.5 </a:t>
            </a:r>
            <a:r>
              <a:rPr lang="zh-CN" altLang="en-US" sz="2000" dirty="0">
                <a:solidFill>
                  <a:srgbClr val="F0882E"/>
                </a:solidFill>
                <a:latin typeface="微软雅黑" panose="020B0503020204020204" pitchFamily="34" charset="-122"/>
                <a:ea typeface="微软雅黑" panose="020B0503020204020204" pitchFamily="34" charset="-122"/>
              </a:rPr>
              <a:t>查看</a:t>
            </a:r>
            <a:r>
              <a:rPr lang="en-US" altLang="zh-CN" sz="2000" dirty="0" err="1">
                <a:solidFill>
                  <a:srgbClr val="F0882E"/>
                </a:solidFill>
                <a:latin typeface="微软雅黑" panose="020B0503020204020204" pitchFamily="34" charset="-122"/>
                <a:ea typeface="微软雅黑" panose="020B0503020204020204" pitchFamily="34" charset="-122"/>
              </a:rPr>
              <a:t>存储过程</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
        <p:nvSpPr>
          <p:cNvPr id="2" name="标题 1"/>
          <p:cNvSpPr/>
          <p:nvPr/>
        </p:nvSpPr>
        <p:spPr>
          <a:xfrm>
            <a:off x="967345" y="633470"/>
            <a:ext cx="3615045" cy="765175"/>
          </a:xfrm>
          <a:prstGeom prst="rect">
            <a:avLst/>
          </a:prstGeom>
          <a:noFill/>
          <a:ln w="9525">
            <a:noFill/>
          </a:ln>
        </p:spPr>
        <p:txBody>
          <a:bodyPr anchor="ctr"/>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7.2 </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存储过程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cs typeface="+mn-ea"/>
              <a:sym typeface="+mn-lt"/>
            </a:endParaRPr>
          </a:p>
        </p:txBody>
      </p:sp>
      <p:cxnSp>
        <p:nvCxnSpPr>
          <p:cNvPr id="10" name="直接连接符 9"/>
          <p:cNvCxnSpPr/>
          <p:nvPr/>
        </p:nvCxnSpPr>
        <p:spPr>
          <a:xfrm>
            <a:off x="649366" y="740311"/>
            <a:ext cx="3784848"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20140" y="1398905"/>
            <a:ext cx="9951085" cy="5059680"/>
          </a:xfrm>
        </p:spPr>
        <p:txBody>
          <a:bodyPr vert="horz" wrap="square" lIns="91440" tIns="45720" rIns="91440" bIns="45720" numCol="1" rtlCol="0" anchor="t" anchorCtr="0" compatLnSpc="1">
            <a:noAutofit/>
          </a:bodyPr>
          <a:lstStyle/>
          <a:p>
            <a:pPr marL="0" indent="0">
              <a:buClr>
                <a:schemeClr val="accent2"/>
              </a:buClr>
              <a:buNone/>
              <a:defRPr/>
            </a:pPr>
            <a:r>
              <a:rPr lang="zh-CN" altLang="zh-CN" noProof="1">
                <a:solidFill>
                  <a:schemeClr val="tx1">
                    <a:lumMod val="65000"/>
                    <a:lumOff val="35000"/>
                  </a:schemeClr>
                </a:solidFill>
              </a:rPr>
              <a:t>修改存储过程是由</a:t>
            </a:r>
            <a:r>
              <a:rPr lang="en-US" altLang="zh-CN" noProof="1">
                <a:solidFill>
                  <a:schemeClr val="tx1">
                    <a:lumMod val="65000"/>
                    <a:lumOff val="35000"/>
                  </a:schemeClr>
                </a:solidFill>
              </a:rPr>
              <a:t>ALTER PROCEDURE</a:t>
            </a:r>
            <a:r>
              <a:rPr lang="zh-CN" altLang="en-US" noProof="1">
                <a:solidFill>
                  <a:schemeClr val="tx1">
                    <a:lumMod val="65000"/>
                    <a:lumOff val="35000"/>
                  </a:schemeClr>
                </a:solidFill>
              </a:rPr>
              <a:t>语句来完成的，其语法格式如下：</a:t>
            </a:r>
            <a:endParaRPr lang="zh-CN" altLang="en-US" noProof="1">
              <a:solidFill>
                <a:schemeClr val="tx1">
                  <a:lumMod val="65000"/>
                  <a:lumOff val="35000"/>
                </a:schemeClr>
              </a:solidFill>
            </a:endParaRPr>
          </a:p>
          <a:p>
            <a:pPr>
              <a:buClr>
                <a:schemeClr val="accent2"/>
              </a:buClr>
              <a:buFont typeface="Wingdings" panose="05000000000000000000" pitchFamily="2" charset="2"/>
              <a:buChar char="Ø"/>
              <a:defRPr/>
            </a:pPr>
            <a:r>
              <a:rPr lang="en-US" altLang="zh-CN" noProof="1">
                <a:solidFill>
                  <a:schemeClr val="tx1">
                    <a:lumMod val="65000"/>
                    <a:lumOff val="35000"/>
                  </a:schemeClr>
                </a:solidFill>
              </a:rPr>
              <a:t>ALTER {PROCEDURE | FUNCTION} sp_name [characteristic ...]</a:t>
            </a:r>
            <a:endParaRPr lang="en-US" altLang="zh-CN" noProof="1">
              <a:solidFill>
                <a:schemeClr val="tx1">
                  <a:lumMod val="65000"/>
                  <a:lumOff val="35000"/>
                </a:schemeClr>
              </a:solidFill>
            </a:endParaRPr>
          </a:p>
          <a:p>
            <a:pPr>
              <a:buClr>
                <a:schemeClr val="accent2"/>
              </a:buClr>
              <a:buFont typeface="Wingdings" panose="05000000000000000000" pitchFamily="2" charset="2"/>
              <a:buChar char="Ø"/>
              <a:defRPr/>
            </a:pPr>
            <a:r>
              <a:rPr lang="en-US" altLang="zh-CN" noProof="1">
                <a:solidFill>
                  <a:schemeClr val="tx1">
                    <a:lumMod val="65000"/>
                    <a:lumOff val="35000"/>
                  </a:schemeClr>
                </a:solidFill>
              </a:rPr>
              <a:t>characteristic:</a:t>
            </a:r>
            <a:endParaRPr lang="en-US" altLang="zh-CN" noProof="1">
              <a:solidFill>
                <a:schemeClr val="tx1">
                  <a:lumMod val="65000"/>
                  <a:lumOff val="35000"/>
                </a:schemeClr>
              </a:solidFill>
            </a:endParaRPr>
          </a:p>
          <a:p>
            <a:pPr>
              <a:buClr>
                <a:schemeClr val="accent2"/>
              </a:buClr>
              <a:buFont typeface="Wingdings" panose="05000000000000000000" pitchFamily="2" charset="2"/>
              <a:buChar char="Ø"/>
              <a:defRPr/>
            </a:pPr>
            <a:r>
              <a:rPr lang="en-US" altLang="zh-CN" noProof="1">
                <a:solidFill>
                  <a:schemeClr val="tx1">
                    <a:lumMod val="65000"/>
                    <a:lumOff val="35000"/>
                  </a:schemeClr>
                </a:solidFill>
              </a:rPr>
              <a:t>    { CONTAINS SQL | NO SQL | READS SQL DATA | MODIFIES SQL DATA }</a:t>
            </a:r>
            <a:endParaRPr lang="en-US" altLang="zh-CN" noProof="1">
              <a:solidFill>
                <a:schemeClr val="tx1">
                  <a:lumMod val="65000"/>
                  <a:lumOff val="35000"/>
                </a:schemeClr>
              </a:solidFill>
            </a:endParaRPr>
          </a:p>
          <a:p>
            <a:pPr>
              <a:buClr>
                <a:schemeClr val="accent2"/>
              </a:buClr>
              <a:buFont typeface="Wingdings" panose="05000000000000000000" pitchFamily="2" charset="2"/>
              <a:buChar char="Ø"/>
              <a:defRPr/>
            </a:pPr>
            <a:r>
              <a:rPr lang="en-US" altLang="zh-CN" noProof="1">
                <a:solidFill>
                  <a:schemeClr val="tx1">
                    <a:lumMod val="65000"/>
                    <a:lumOff val="35000"/>
                  </a:schemeClr>
                </a:solidFill>
              </a:rPr>
              <a:t>  | SQL SECURITY { DEFINER | INVOKER }</a:t>
            </a:r>
            <a:endParaRPr lang="en-US" altLang="zh-CN" noProof="1">
              <a:solidFill>
                <a:schemeClr val="tx1">
                  <a:lumMod val="65000"/>
                  <a:lumOff val="35000"/>
                </a:schemeClr>
              </a:solidFill>
            </a:endParaRPr>
          </a:p>
          <a:p>
            <a:pPr>
              <a:buClr>
                <a:schemeClr val="accent2"/>
              </a:buClr>
              <a:buFont typeface="Wingdings" panose="05000000000000000000" pitchFamily="2" charset="2"/>
              <a:buChar char="Ø"/>
              <a:defRPr/>
            </a:pPr>
            <a:r>
              <a:rPr lang="en-US" altLang="zh-CN" noProof="1">
                <a:solidFill>
                  <a:schemeClr val="tx1">
                    <a:lumMod val="65000"/>
                    <a:lumOff val="35000"/>
                  </a:schemeClr>
                </a:solidFill>
              </a:rPr>
              <a:t>  | COMMENT 'string’</a:t>
            </a:r>
            <a:endParaRPr lang="en-US" altLang="zh-CN" noProof="1">
              <a:solidFill>
                <a:schemeClr val="tx1">
                  <a:lumMod val="65000"/>
                  <a:lumOff val="35000"/>
                </a:schemeClr>
              </a:solidFill>
            </a:endParaRPr>
          </a:p>
        </p:txBody>
      </p:sp>
      <p:sp>
        <p:nvSpPr>
          <p:cNvPr id="4" name="文本框 4"/>
          <p:cNvSpPr txBox="1"/>
          <p:nvPr/>
        </p:nvSpPr>
        <p:spPr>
          <a:xfrm>
            <a:off x="4658361" y="812106"/>
            <a:ext cx="2351405" cy="553085"/>
          </a:xfrm>
          <a:prstGeom prst="rect">
            <a:avLst/>
          </a:prstGeom>
          <a:noFill/>
        </p:spPr>
        <p:txBody>
          <a:bodyPr wrap="none" rtlCol="0" anchor="t">
            <a:spAutoFit/>
          </a:bodyPr>
          <a:lstStyle/>
          <a:p>
            <a:pPr marL="0" lvl="2" algn="l" eaLnBrk="0" fontAlgn="base" hangingPunct="0">
              <a:lnSpc>
                <a:spcPct val="150000"/>
              </a:lnSpc>
              <a:spcBef>
                <a:spcPct val="20000"/>
              </a:spcBef>
              <a:spcAft>
                <a:spcPct val="0"/>
              </a:spcAft>
              <a:defRPr/>
            </a:pPr>
            <a:r>
              <a:rPr lang="en-US" altLang="zh-CN" sz="2000" dirty="0">
                <a:solidFill>
                  <a:srgbClr val="F0882E"/>
                </a:solidFill>
                <a:latin typeface="微软雅黑" panose="020B0503020204020204" pitchFamily="34" charset="-122"/>
                <a:ea typeface="微软雅黑" panose="020B0503020204020204" pitchFamily="34" charset="-122"/>
                <a:sym typeface="+mn-ea"/>
              </a:rPr>
              <a:t>7.2.6 </a:t>
            </a:r>
            <a:r>
              <a:rPr lang="zh-CN" altLang="en-US" sz="2000" dirty="0">
                <a:solidFill>
                  <a:srgbClr val="F0882E"/>
                </a:solidFill>
                <a:latin typeface="微软雅黑" panose="020B0503020204020204" pitchFamily="34" charset="-122"/>
                <a:ea typeface="微软雅黑" panose="020B0503020204020204" pitchFamily="34" charset="-122"/>
                <a:sym typeface="+mn-ea"/>
              </a:rPr>
              <a:t>修改</a:t>
            </a:r>
            <a:r>
              <a:rPr lang="en-US" altLang="zh-CN" sz="2000" dirty="0" err="1">
                <a:solidFill>
                  <a:srgbClr val="F0882E"/>
                </a:solidFill>
                <a:latin typeface="微软雅黑" panose="020B0503020204020204" pitchFamily="34" charset="-122"/>
                <a:ea typeface="微软雅黑" panose="020B0503020204020204" pitchFamily="34" charset="-122"/>
                <a:sym typeface="+mn-ea"/>
              </a:rPr>
              <a:t>存储过程</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
        <p:nvSpPr>
          <p:cNvPr id="11" name="标题 1"/>
          <p:cNvSpPr/>
          <p:nvPr/>
        </p:nvSpPr>
        <p:spPr>
          <a:xfrm>
            <a:off x="967345" y="633470"/>
            <a:ext cx="3615045" cy="765175"/>
          </a:xfrm>
          <a:prstGeom prst="rect">
            <a:avLst/>
          </a:prstGeom>
          <a:noFill/>
          <a:ln w="9525">
            <a:noFill/>
          </a:ln>
        </p:spPr>
        <p:txBody>
          <a:bodyPr anchor="ctr"/>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7.2 </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存储过程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2"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cs typeface="+mn-ea"/>
              <a:sym typeface="+mn-lt"/>
            </a:endParaRPr>
          </a:p>
        </p:txBody>
      </p:sp>
      <p:cxnSp>
        <p:nvCxnSpPr>
          <p:cNvPr id="13" name="直接连接符 12"/>
          <p:cNvCxnSpPr/>
          <p:nvPr/>
        </p:nvCxnSpPr>
        <p:spPr>
          <a:xfrm>
            <a:off x="649366" y="740311"/>
            <a:ext cx="3784848"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left)">
                                      <p:cBhvr>
                                        <p:cTn id="13" dur="500"/>
                                        <p:tgtEl>
                                          <p:spTgt spid="3">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500"/>
                                        <p:tgtEl>
                                          <p:spTgt spid="3">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left)">
                                      <p:cBhvr>
                                        <p:cTn id="25" dur="500"/>
                                        <p:tgtEl>
                                          <p:spTgt spid="3">
                                            <p:txEl>
                                              <p:pRg st="5" end="5"/>
                                            </p:txEl>
                                          </p:spTgt>
                                        </p:tgtEl>
                                      </p:cBhvr>
                                    </p:animEffect>
                                  </p:childTnLst>
                                </p:cTn>
                              </p:par>
                              <p:par>
                                <p:cTn id="26" presetID="26" presetClass="emph" presetSubtype="0" fill="hold" grpId="0" nodeType="withEffect">
                                  <p:stCondLst>
                                    <p:cond delay="0"/>
                                  </p:stCondLst>
                                  <p:childTnLst>
                                    <p:animEffect transition="out" filter="fade">
                                      <p:cBhvr>
                                        <p:cTn id="27" dur="500" tmFilter="0, 0; .2, .5; .8, .5; 1, 0"/>
                                        <p:tgtEl>
                                          <p:spTgt spid="11"/>
                                        </p:tgtEl>
                                      </p:cBhvr>
                                    </p:animEffect>
                                    <p:animScale>
                                      <p:cBhvr>
                                        <p:cTn id="28"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1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5"/>
          <p:cNvSpPr>
            <a:spLocks noGrp="1" noChangeArrowheads="1"/>
          </p:cNvSpPr>
          <p:nvPr>
            <p:ph idx="1"/>
          </p:nvPr>
        </p:nvSpPr>
        <p:spPr bwMode="auto">
          <a:xfrm>
            <a:off x="2701925" y="1311910"/>
            <a:ext cx="7861300" cy="174053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normAutofit/>
          </a:bodyPr>
          <a:lstStyle/>
          <a:p>
            <a:pPr marL="0" indent="457200">
              <a:spcBef>
                <a:spcPct val="0"/>
              </a:spcBef>
              <a:buNone/>
            </a:pPr>
            <a:r>
              <a:rPr lang="zh-CN" altLang="en-US" sz="2200" dirty="0">
                <a:solidFill>
                  <a:schemeClr val="tx1">
                    <a:lumMod val="65000"/>
                    <a:lumOff val="35000"/>
                  </a:schemeClr>
                </a:solidFill>
              </a:rPr>
              <a:t>修改存储过程</a:t>
            </a:r>
            <a:r>
              <a:rPr lang="en-US" altLang="zh-CN" sz="2200" dirty="0">
                <a:solidFill>
                  <a:srgbClr val="595959"/>
                </a:solidFill>
                <a:sym typeface="+mn-ea"/>
              </a:rPr>
              <a:t>stu_score</a:t>
            </a:r>
            <a:r>
              <a:rPr lang="zh-CN" altLang="en-US" sz="2200" dirty="0">
                <a:solidFill>
                  <a:schemeClr val="tx1">
                    <a:lumMod val="65000"/>
                    <a:lumOff val="35000"/>
                  </a:schemeClr>
                </a:solidFill>
              </a:rPr>
              <a:t>的定义。将读写权限改为MODIFIES SQL DATA，并指明调用者可以执行。</a:t>
            </a:r>
            <a:endParaRPr lang="zh-CN" altLang="en-US" sz="2200" dirty="0">
              <a:solidFill>
                <a:schemeClr val="tx1">
                  <a:lumMod val="65000"/>
                  <a:lumOff val="35000"/>
                </a:schemeClr>
              </a:solidFill>
            </a:endParaRPr>
          </a:p>
          <a:p>
            <a:pPr marL="0" indent="457200">
              <a:spcBef>
                <a:spcPct val="0"/>
              </a:spcBef>
              <a:buNone/>
            </a:pPr>
            <a:r>
              <a:rPr lang="zh-CN" altLang="en-US" sz="2200" dirty="0">
                <a:solidFill>
                  <a:schemeClr val="tx1">
                    <a:lumMod val="65000"/>
                    <a:lumOff val="35000"/>
                  </a:schemeClr>
                </a:solidFill>
              </a:rPr>
              <a:t>对应的SQL语句如下：</a:t>
            </a:r>
            <a:endParaRPr lang="zh-CN" altLang="en-US" sz="2200" dirty="0">
              <a:solidFill>
                <a:schemeClr val="tx1">
                  <a:lumMod val="65000"/>
                  <a:lumOff val="35000"/>
                </a:schemeClr>
              </a:solidFill>
            </a:endParaRPr>
          </a:p>
          <a:p>
            <a:pPr marL="0" indent="457200">
              <a:spcBef>
                <a:spcPct val="0"/>
              </a:spcBef>
              <a:buNone/>
            </a:pPr>
            <a:endParaRPr lang="zh-CN" altLang="en-US" dirty="0"/>
          </a:p>
        </p:txBody>
      </p:sp>
      <p:sp>
        <p:nvSpPr>
          <p:cNvPr id="13" name="内容占位符 2"/>
          <p:cNvSpPr txBox="1"/>
          <p:nvPr/>
        </p:nvSpPr>
        <p:spPr bwMode="auto">
          <a:xfrm>
            <a:off x="3077845" y="3446145"/>
            <a:ext cx="6035675" cy="1642745"/>
          </a:xfrm>
          <a:prstGeom prst="rect">
            <a:avLst/>
          </a:prstGeom>
          <a:solidFill>
            <a:schemeClr val="bg1">
              <a:lumMod val="85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lnSpc>
                <a:spcPct val="100000"/>
              </a:lnSpc>
              <a:buNone/>
              <a:defRPr/>
            </a:pPr>
            <a:r>
              <a:rPr lang="zh-CN" altLang="en-US" noProof="1">
                <a:solidFill>
                  <a:schemeClr val="tx1">
                    <a:lumMod val="65000"/>
                    <a:lumOff val="35000"/>
                  </a:schemeClr>
                </a:solidFill>
                <a:latin typeface="微软雅黑" panose="020B0503020204020204" pitchFamily="34" charset="-122"/>
                <a:ea typeface="微软雅黑" panose="020B0503020204020204" pitchFamily="34" charset="-122"/>
                <a:sym typeface="+mn-ea"/>
              </a:rPr>
              <a:t>ALTER  PROCEDURE  </a:t>
            </a:r>
            <a:r>
              <a:rPr lang="en-US" altLang="zh-CN" dirty="0">
                <a:solidFill>
                  <a:srgbClr val="595959"/>
                </a:solidFill>
                <a:sym typeface="+mn-ea"/>
              </a:rPr>
              <a:t>stu_score</a:t>
            </a:r>
            <a:endParaRPr lang="zh-CN" altLang="en-US" noProof="1">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lnSpc>
                <a:spcPct val="100000"/>
              </a:lnSpc>
              <a:buNone/>
              <a:defRPr/>
            </a:pPr>
            <a:r>
              <a:rPr lang="zh-CN" altLang="en-US" noProof="1">
                <a:solidFill>
                  <a:schemeClr val="tx1">
                    <a:lumMod val="65000"/>
                    <a:lumOff val="35000"/>
                  </a:schemeClr>
                </a:solidFill>
                <a:latin typeface="微软雅黑" panose="020B0503020204020204" pitchFamily="34" charset="-122"/>
                <a:ea typeface="微软雅黑" panose="020B0503020204020204" pitchFamily="34" charset="-122"/>
                <a:sym typeface="+mn-ea"/>
              </a:rPr>
              <a:t>      MODIFIES SQL DATA </a:t>
            </a:r>
            <a:endParaRPr lang="zh-CN" altLang="en-US" noProof="1">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lnSpc>
                <a:spcPct val="100000"/>
              </a:lnSpc>
              <a:buNone/>
              <a:defRPr/>
            </a:pPr>
            <a:r>
              <a:rPr lang="zh-CN" altLang="en-US" noProof="1">
                <a:solidFill>
                  <a:schemeClr val="tx1">
                    <a:lumMod val="65000"/>
                    <a:lumOff val="35000"/>
                  </a:schemeClr>
                </a:solidFill>
                <a:latin typeface="微软雅黑" panose="020B0503020204020204" pitchFamily="34" charset="-122"/>
                <a:ea typeface="微软雅黑" panose="020B0503020204020204" pitchFamily="34" charset="-122"/>
                <a:sym typeface="+mn-ea"/>
              </a:rPr>
              <a:t>          SQL SECURITY INVOKER ;</a:t>
            </a:r>
            <a:endParaRPr altLang="zh-CN"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grpSp>
        <p:nvGrpSpPr>
          <p:cNvPr id="6" name="组合 5"/>
          <p:cNvGrpSpPr/>
          <p:nvPr/>
        </p:nvGrpSpPr>
        <p:grpSpPr>
          <a:xfrm>
            <a:off x="1617979" y="1462837"/>
            <a:ext cx="778511" cy="684530"/>
            <a:chOff x="2075179" y="1685716"/>
            <a:chExt cx="778511" cy="684530"/>
          </a:xfrm>
        </p:grpSpPr>
        <p:sp>
          <p:nvSpPr>
            <p:cNvPr id="7" name="流程图: 延期 6"/>
            <p:cNvSpPr/>
            <p:nvPr/>
          </p:nvSpPr>
          <p:spPr>
            <a:xfrm rot="16200000">
              <a:off x="2122170" y="1638726"/>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9"/>
            <p:cNvSpPr txBox="1"/>
            <p:nvPr/>
          </p:nvSpPr>
          <p:spPr>
            <a:xfrm>
              <a:off x="2075179" y="2001946"/>
              <a:ext cx="778511" cy="368300"/>
            </a:xfrm>
            <a:prstGeom prst="rect">
              <a:avLst/>
            </a:prstGeom>
            <a:noFill/>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11" name="标题 1"/>
          <p:cNvSpPr/>
          <p:nvPr/>
        </p:nvSpPr>
        <p:spPr>
          <a:xfrm>
            <a:off x="967345" y="633470"/>
            <a:ext cx="3615045" cy="765175"/>
          </a:xfrm>
          <a:prstGeom prst="rect">
            <a:avLst/>
          </a:prstGeom>
          <a:noFill/>
          <a:ln w="9525">
            <a:noFill/>
          </a:ln>
        </p:spPr>
        <p:txBody>
          <a:bodyPr anchor="ctr"/>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7.2 </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存储过程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2"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cs typeface="+mn-ea"/>
              <a:sym typeface="+mn-lt"/>
            </a:endParaRPr>
          </a:p>
        </p:txBody>
      </p:sp>
      <p:cxnSp>
        <p:nvCxnSpPr>
          <p:cNvPr id="2" name="直接连接符 1"/>
          <p:cNvCxnSpPr/>
          <p:nvPr/>
        </p:nvCxnSpPr>
        <p:spPr>
          <a:xfrm>
            <a:off x="649366" y="740311"/>
            <a:ext cx="3784848"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1202">
                                            <p:txEl>
                                              <p:pRg st="0" end="0"/>
                                            </p:txEl>
                                          </p:spTgt>
                                        </p:tgtEl>
                                        <p:attrNameLst>
                                          <p:attrName>style.visibility</p:attrName>
                                        </p:attrNameLst>
                                      </p:cBhvr>
                                      <p:to>
                                        <p:strVal val="visible"/>
                                      </p:to>
                                    </p:set>
                                    <p:animEffect transition="in" filter="wipe(up)">
                                      <p:cBhvr>
                                        <p:cTn id="10" dur="500"/>
                                        <p:tgtEl>
                                          <p:spTgt spid="51202">
                                            <p:txEl>
                                              <p:pRg st="0" end="0"/>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1202">
                                            <p:txEl>
                                              <p:pRg st="1" end="1"/>
                                            </p:txEl>
                                          </p:spTgt>
                                        </p:tgtEl>
                                        <p:attrNameLst>
                                          <p:attrName>style.visibility</p:attrName>
                                        </p:attrNameLst>
                                      </p:cBhvr>
                                      <p:to>
                                        <p:strVal val="visible"/>
                                      </p:to>
                                    </p:set>
                                    <p:animEffect transition="in" filter="wipe(up)">
                                      <p:cBhvr>
                                        <p:cTn id="13" dur="500"/>
                                        <p:tgtEl>
                                          <p:spTgt spid="51202">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26" presetClass="emph" presetSubtype="0" fill="hold" grpId="0" nodeType="withEffect">
                                  <p:stCondLst>
                                    <p:cond delay="0"/>
                                  </p:stCondLst>
                                  <p:childTnLst>
                                    <p:animEffect transition="out" filter="fade">
                                      <p:cBhvr>
                                        <p:cTn id="20" dur="500" tmFilter="0, 0; .2, .5; .8, .5; 1, 0"/>
                                        <p:tgtEl>
                                          <p:spTgt spid="11"/>
                                        </p:tgtEl>
                                      </p:cBhvr>
                                    </p:animEffect>
                                    <p:animScale>
                                      <p:cBhvr>
                                        <p:cTn id="21"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build="p"/>
      <p:bldP spid="13" grpId="0" bldLvl="0" animBg="1"/>
      <p:bldP spid="1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内容占位符 2"/>
          <p:cNvSpPr>
            <a:spLocks noGrp="1"/>
          </p:cNvSpPr>
          <p:nvPr>
            <p:ph idx="1"/>
          </p:nvPr>
        </p:nvSpPr>
        <p:spPr>
          <a:xfrm>
            <a:off x="1774825" y="1936750"/>
            <a:ext cx="8642350" cy="3183890"/>
          </a:xfrm>
        </p:spPr>
        <p:txBody>
          <a:bodyPr vert="horz" wrap="square" lIns="91440" tIns="45720" rIns="91440" bIns="45720" numCol="1" rtlCol="0" anchor="t" anchorCtr="0" compatLnSpc="1">
            <a:normAutofit/>
          </a:bodyPr>
          <a:lstStyle/>
          <a:p>
            <a:pPr>
              <a:buClr>
                <a:schemeClr val="accent2"/>
              </a:buClr>
              <a:buFont typeface="Wingdings" panose="05000000000000000000" pitchFamily="2" charset="2"/>
              <a:buChar char="Ø"/>
              <a:defRPr/>
            </a:pPr>
            <a:r>
              <a:rPr lang="zh-CN" altLang="zh-CN" noProof="1">
                <a:solidFill>
                  <a:schemeClr val="tx1">
                    <a:lumMod val="65000"/>
                    <a:lumOff val="35000"/>
                  </a:schemeClr>
                </a:solidFill>
              </a:rPr>
              <a:t>存储过程的删除是通过</a:t>
            </a:r>
            <a:r>
              <a:rPr lang="en-US" altLang="zh-CN" noProof="1">
                <a:solidFill>
                  <a:schemeClr val="tx1">
                    <a:lumMod val="65000"/>
                    <a:lumOff val="35000"/>
                  </a:schemeClr>
                </a:solidFill>
              </a:rPr>
              <a:t>DROP PROCEDURE</a:t>
            </a:r>
            <a:r>
              <a:rPr lang="zh-CN" altLang="en-US" noProof="1">
                <a:solidFill>
                  <a:schemeClr val="tx1">
                    <a:lumMod val="65000"/>
                    <a:lumOff val="35000"/>
                  </a:schemeClr>
                </a:solidFill>
              </a:rPr>
              <a:t>语句来实现的。其语法格式为：</a:t>
            </a:r>
            <a:endParaRPr lang="zh-CN" altLang="en-US" noProof="1">
              <a:solidFill>
                <a:schemeClr val="tx1">
                  <a:lumMod val="65000"/>
                  <a:lumOff val="35000"/>
                </a:schemeClr>
              </a:solidFill>
            </a:endParaRPr>
          </a:p>
          <a:p>
            <a:pPr marL="0" indent="0">
              <a:buNone/>
              <a:defRPr/>
            </a:pPr>
            <a:r>
              <a:rPr lang="en-US" altLang="zh-CN" noProof="1">
                <a:solidFill>
                  <a:schemeClr val="tx1">
                    <a:lumMod val="65000"/>
                    <a:lumOff val="35000"/>
                  </a:schemeClr>
                </a:solidFill>
              </a:rPr>
              <a:t>DROP {PROCEDURE | FUNCTION} [IF EXISTS] sp_name</a:t>
            </a:r>
            <a:endParaRPr lang="en-US" altLang="zh-CN" noProof="1">
              <a:solidFill>
                <a:schemeClr val="tx1">
                  <a:lumMod val="65000"/>
                  <a:lumOff val="35000"/>
                </a:schemeClr>
              </a:solidFill>
            </a:endParaRPr>
          </a:p>
          <a:p>
            <a:pPr marL="0" indent="0">
              <a:buNone/>
              <a:defRPr/>
            </a:pPr>
            <a:r>
              <a:rPr lang="en-US" altLang="zh-CN" noProof="1">
                <a:solidFill>
                  <a:schemeClr val="tx1">
                    <a:lumMod val="65000"/>
                    <a:lumOff val="35000"/>
                  </a:schemeClr>
                </a:solidFill>
              </a:rPr>
              <a:t>IF EXISTS</a:t>
            </a:r>
            <a:r>
              <a:rPr lang="zh-CN" altLang="en-US" noProof="1">
                <a:solidFill>
                  <a:schemeClr val="tx1">
                    <a:lumMod val="65000"/>
                    <a:lumOff val="35000"/>
                  </a:schemeClr>
                </a:solidFill>
              </a:rPr>
              <a:t>子句是一个</a:t>
            </a:r>
            <a:r>
              <a:rPr lang="en-US" altLang="zh-CN" noProof="1">
                <a:solidFill>
                  <a:schemeClr val="tx1">
                    <a:lumMod val="65000"/>
                    <a:lumOff val="35000"/>
                  </a:schemeClr>
                </a:solidFill>
              </a:rPr>
              <a:t>MySQL</a:t>
            </a:r>
            <a:r>
              <a:rPr lang="zh-CN" altLang="en-US" noProof="1">
                <a:solidFill>
                  <a:schemeClr val="tx1">
                    <a:lumMod val="65000"/>
                    <a:lumOff val="35000"/>
                  </a:schemeClr>
                </a:solidFill>
              </a:rPr>
              <a:t>的扩展。如果程序或函数不存储，它防止发生错误。</a:t>
            </a:r>
            <a:endParaRPr lang="zh-CN" altLang="zh-CN" noProof="1">
              <a:solidFill>
                <a:schemeClr val="tx1">
                  <a:lumMod val="65000"/>
                  <a:lumOff val="35000"/>
                </a:schemeClr>
              </a:solidFill>
            </a:endParaRPr>
          </a:p>
        </p:txBody>
      </p:sp>
      <p:sp>
        <p:nvSpPr>
          <p:cNvPr id="4" name="文本框 4"/>
          <p:cNvSpPr txBox="1"/>
          <p:nvPr/>
        </p:nvSpPr>
        <p:spPr>
          <a:xfrm>
            <a:off x="4658361" y="1016439"/>
            <a:ext cx="235140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a:solidFill>
                  <a:srgbClr val="F0882E"/>
                </a:solidFill>
                <a:latin typeface="微软雅黑" panose="020B0503020204020204" pitchFamily="34" charset="-122"/>
                <a:ea typeface="微软雅黑" panose="020B0503020204020204" pitchFamily="34" charset="-122"/>
              </a:rPr>
              <a:t>7.2.7 </a:t>
            </a:r>
            <a:r>
              <a:rPr lang="en-US" altLang="zh-CN" sz="2000" dirty="0" err="1">
                <a:solidFill>
                  <a:srgbClr val="F0882E"/>
                </a:solidFill>
                <a:latin typeface="微软雅黑" panose="020B0503020204020204" pitchFamily="34" charset="-122"/>
                <a:ea typeface="微软雅黑" panose="020B0503020204020204" pitchFamily="34" charset="-122"/>
              </a:rPr>
              <a:t>删除存储过程</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
        <p:nvSpPr>
          <p:cNvPr id="2"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7.2 </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存储过程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6" name="直接连接符 5"/>
          <p:cNvCxnSpPr/>
          <p:nvPr/>
        </p:nvCxnSpPr>
        <p:spPr>
          <a:xfrm>
            <a:off x="649366" y="740311"/>
            <a:ext cx="2834063"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9699">
                                            <p:txEl>
                                              <p:pRg st="0" end="0"/>
                                            </p:txEl>
                                          </p:spTgt>
                                        </p:tgtEl>
                                        <p:attrNameLst>
                                          <p:attrName>style.visibility</p:attrName>
                                        </p:attrNameLst>
                                      </p:cBhvr>
                                      <p:to>
                                        <p:strVal val="visible"/>
                                      </p:to>
                                    </p:set>
                                    <p:animEffect transition="in" filter="wipe(left)">
                                      <p:cBhvr>
                                        <p:cTn id="10" dur="500"/>
                                        <p:tgtEl>
                                          <p:spTgt spid="29699">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9699">
                                            <p:txEl>
                                              <p:pRg st="1" end="1"/>
                                            </p:txEl>
                                          </p:spTgt>
                                        </p:tgtEl>
                                        <p:attrNameLst>
                                          <p:attrName>style.visibility</p:attrName>
                                        </p:attrNameLst>
                                      </p:cBhvr>
                                      <p:to>
                                        <p:strVal val="visible"/>
                                      </p:to>
                                    </p:set>
                                    <p:animEffect transition="in" filter="wipe(left)">
                                      <p:cBhvr>
                                        <p:cTn id="13" dur="500"/>
                                        <p:tgtEl>
                                          <p:spTgt spid="29699">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9699">
                                            <p:txEl>
                                              <p:pRg st="2" end="2"/>
                                            </p:txEl>
                                          </p:spTgt>
                                        </p:tgtEl>
                                        <p:attrNameLst>
                                          <p:attrName>style.visibility</p:attrName>
                                        </p:attrNameLst>
                                      </p:cBhvr>
                                      <p:to>
                                        <p:strVal val="visible"/>
                                      </p:to>
                                    </p:set>
                                    <p:animEffect transition="in" filter="wipe(left)">
                                      <p:cBhvr>
                                        <p:cTn id="16" dur="500"/>
                                        <p:tgtEl>
                                          <p:spTgt spid="29699">
                                            <p:txEl>
                                              <p:pRg st="2" end="2"/>
                                            </p:txEl>
                                          </p:spTgt>
                                        </p:tgtEl>
                                      </p:cBhvr>
                                    </p:animEffect>
                                  </p:childTnLst>
                                </p:cTn>
                              </p:par>
                              <p:par>
                                <p:cTn id="17" presetID="26" presetClass="emph" presetSubtype="0" fill="hold" grpId="0" nodeType="withEffect">
                                  <p:stCondLst>
                                    <p:cond delay="0"/>
                                  </p:stCondLst>
                                  <p:childTnLst>
                                    <p:animEffect transition="out" filter="fade">
                                      <p:cBhvr>
                                        <p:cTn id="18" dur="500" tmFilter="0, 0; .2, .5; .8, .5; 1, 0"/>
                                        <p:tgtEl>
                                          <p:spTgt spid="2"/>
                                        </p:tgtEl>
                                      </p:cBhvr>
                                    </p:animEffect>
                                    <p:animScale>
                                      <p:cBhvr>
                                        <p:cTn id="19"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P spid="4" grpId="0"/>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77440" y="1360170"/>
            <a:ext cx="6034405" cy="1235075"/>
          </a:xfrm>
        </p:spPr>
        <p:txBody>
          <a:bodyPr vert="horz" wrap="square" lIns="91440" tIns="45720" rIns="91440" bIns="45720" numCol="1" rtlCol="0" anchor="t" anchorCtr="0" compatLnSpc="1">
            <a:noAutofit/>
          </a:bodyPr>
          <a:lstStyle/>
          <a:p>
            <a:pPr marL="0" indent="0">
              <a:buNone/>
              <a:defRPr/>
            </a:pPr>
            <a:r>
              <a:rPr lang="zh-CN" altLang="en-US" noProof="1">
                <a:solidFill>
                  <a:schemeClr val="tx1">
                    <a:lumMod val="65000"/>
                    <a:lumOff val="35000"/>
                  </a:schemeClr>
                </a:solidFill>
                <a:effectLst>
                  <a:outerShdw blurRad="38100" dist="38100" dir="2700000">
                    <a:srgbClr val="FFFFFF"/>
                  </a:outerShdw>
                </a:effectLst>
              </a:rPr>
              <a:t>删除存储过程</a:t>
            </a:r>
            <a:r>
              <a:rPr lang="en-US" altLang="zh-CN" dirty="0">
                <a:solidFill>
                  <a:srgbClr val="595959"/>
                </a:solidFill>
                <a:sym typeface="+mn-ea"/>
              </a:rPr>
              <a:t>stu_score</a:t>
            </a:r>
            <a:r>
              <a:rPr lang="zh-CN" altLang="en-US" noProof="1">
                <a:solidFill>
                  <a:schemeClr val="tx1">
                    <a:lumMod val="65000"/>
                    <a:lumOff val="35000"/>
                  </a:schemeClr>
                </a:solidFill>
                <a:effectLst>
                  <a:outerShdw blurRad="38100" dist="38100" dir="2700000">
                    <a:srgbClr val="FFFFFF"/>
                  </a:outerShdw>
                </a:effectLst>
              </a:rPr>
              <a:t>。</a:t>
            </a:r>
            <a:endParaRPr lang="zh-CN" altLang="en-US" noProof="1">
              <a:solidFill>
                <a:schemeClr val="tx1">
                  <a:lumMod val="65000"/>
                  <a:lumOff val="35000"/>
                </a:schemeClr>
              </a:solidFill>
              <a:effectLst>
                <a:outerShdw blurRad="38100" dist="38100" dir="2700000">
                  <a:srgbClr val="FFFFFF"/>
                </a:outerShdw>
              </a:effectLst>
            </a:endParaRPr>
          </a:p>
          <a:p>
            <a:pPr marL="0" indent="0">
              <a:buNone/>
              <a:defRPr/>
            </a:pPr>
            <a:r>
              <a:rPr lang="zh-CN" altLang="en-US" noProof="1">
                <a:solidFill>
                  <a:schemeClr val="tx1">
                    <a:lumMod val="65000"/>
                    <a:lumOff val="35000"/>
                  </a:schemeClr>
                </a:solidFill>
                <a:effectLst>
                  <a:outerShdw blurRad="38100" dist="38100" dir="2700000">
                    <a:srgbClr val="FFFFFF"/>
                  </a:outerShdw>
                </a:effectLst>
              </a:rPr>
              <a:t>对应的</a:t>
            </a:r>
            <a:r>
              <a:rPr lang="en-US" altLang="zh-CN" noProof="1">
                <a:solidFill>
                  <a:schemeClr val="tx1">
                    <a:lumMod val="65000"/>
                    <a:lumOff val="35000"/>
                  </a:schemeClr>
                </a:solidFill>
                <a:effectLst>
                  <a:outerShdw blurRad="38100" dist="38100" dir="2700000">
                    <a:srgbClr val="FFFFFF"/>
                  </a:outerShdw>
                </a:effectLst>
              </a:rPr>
              <a:t>SQL</a:t>
            </a:r>
            <a:r>
              <a:rPr lang="zh-CN" altLang="en-US" noProof="1">
                <a:solidFill>
                  <a:schemeClr val="tx1">
                    <a:lumMod val="65000"/>
                    <a:lumOff val="35000"/>
                  </a:schemeClr>
                </a:solidFill>
                <a:effectLst>
                  <a:outerShdw blurRad="38100" dist="38100" dir="2700000">
                    <a:srgbClr val="FFFFFF"/>
                  </a:outerShdw>
                </a:effectLst>
              </a:rPr>
              <a:t>语句如下：</a:t>
            </a:r>
            <a:endParaRPr lang="zh-CN" altLang="en-US" noProof="1">
              <a:solidFill>
                <a:schemeClr val="tx1">
                  <a:lumMod val="65000"/>
                  <a:lumOff val="35000"/>
                </a:schemeClr>
              </a:solidFill>
              <a:effectLst>
                <a:outerShdw blurRad="38100" dist="38100" dir="2700000">
                  <a:srgbClr val="FFFFFF"/>
                </a:outerShdw>
              </a:effectLst>
            </a:endParaRPr>
          </a:p>
          <a:p>
            <a:pPr marL="0" indent="0">
              <a:buNone/>
              <a:defRPr/>
            </a:pPr>
            <a:endParaRPr lang="zh-CN" altLang="en-US" b="1" noProof="1">
              <a:solidFill>
                <a:schemeClr val="tx1">
                  <a:lumMod val="65000"/>
                  <a:lumOff val="35000"/>
                </a:schemeClr>
              </a:solidFill>
              <a:effectLst>
                <a:outerShdw blurRad="38100" dist="38100" dir="2700000">
                  <a:srgbClr val="FFFFFF"/>
                </a:outerShdw>
              </a:effectLst>
            </a:endParaRPr>
          </a:p>
        </p:txBody>
      </p:sp>
      <p:sp>
        <p:nvSpPr>
          <p:cNvPr id="13" name="内容占位符 2"/>
          <p:cNvSpPr txBox="1"/>
          <p:nvPr/>
        </p:nvSpPr>
        <p:spPr bwMode="auto">
          <a:xfrm>
            <a:off x="2377440" y="2955290"/>
            <a:ext cx="6033770" cy="548005"/>
          </a:xfrm>
          <a:prstGeom prst="rect">
            <a:avLst/>
          </a:prstGeom>
          <a:solidFill>
            <a:schemeClr val="bg1">
              <a:lumMod val="85000"/>
            </a:schemeClr>
          </a:solidFill>
          <a:ln w="12700">
            <a:noFill/>
          </a:ln>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defRPr/>
            </a:pPr>
            <a:r>
              <a:rPr lang="en-US" altLang="zh-CN" noProof="1">
                <a:solidFill>
                  <a:schemeClr val="tx1">
                    <a:lumMod val="65000"/>
                    <a:lumOff val="35000"/>
                  </a:schemeClr>
                </a:solidFill>
                <a:latin typeface="微软雅黑" panose="020B0503020204020204" pitchFamily="34" charset="-122"/>
                <a:ea typeface="微软雅黑" panose="020B0503020204020204" pitchFamily="34" charset="-122"/>
                <a:sym typeface="+mn-ea"/>
              </a:rPr>
              <a:t>DROP PROCEDURE </a:t>
            </a:r>
            <a:r>
              <a:rPr lang="en-US" altLang="zh-CN" dirty="0">
                <a:solidFill>
                  <a:srgbClr val="595959"/>
                </a:solidFill>
                <a:sym typeface="+mn-ea"/>
              </a:rPr>
              <a:t>stu_score</a:t>
            </a:r>
            <a:r>
              <a:rPr lang="en-US" altLang="zh-CN" noProof="1">
                <a:solidFill>
                  <a:schemeClr val="tx1">
                    <a:lumMod val="65000"/>
                    <a:lumOff val="35000"/>
                  </a:schemeClr>
                </a:solidFill>
                <a:latin typeface="微软雅黑" panose="020B0503020204020204" pitchFamily="34" charset="-122"/>
                <a:ea typeface="微软雅黑" panose="020B0503020204020204" pitchFamily="34" charset="-122"/>
                <a:sym typeface="+mn-ea"/>
              </a:rPr>
              <a:t>;</a:t>
            </a:r>
            <a:endParaRPr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grpSp>
        <p:nvGrpSpPr>
          <p:cNvPr id="5" name="组合 4"/>
          <p:cNvGrpSpPr/>
          <p:nvPr/>
        </p:nvGrpSpPr>
        <p:grpSpPr>
          <a:xfrm>
            <a:off x="1311274" y="1360382"/>
            <a:ext cx="798831" cy="684530"/>
            <a:chOff x="2054859" y="1868596"/>
            <a:chExt cx="798831" cy="684530"/>
          </a:xfrm>
        </p:grpSpPr>
        <p:sp>
          <p:nvSpPr>
            <p:cNvPr id="6" name="流程图: 延期 5"/>
            <p:cNvSpPr/>
            <p:nvPr/>
          </p:nvSpPr>
          <p:spPr>
            <a:xfrm rot="16200000">
              <a:off x="2122170" y="1821606"/>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9"/>
            <p:cNvSpPr txBox="1"/>
            <p:nvPr/>
          </p:nvSpPr>
          <p:spPr>
            <a:xfrm>
              <a:off x="2054859" y="2170856"/>
              <a:ext cx="778511" cy="368300"/>
            </a:xfrm>
            <a:prstGeom prst="rect">
              <a:avLst/>
            </a:prstGeom>
            <a:noFill/>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2" name="标题 1"/>
          <p:cNvSpPr/>
          <p:nvPr/>
        </p:nvSpPr>
        <p:spPr>
          <a:xfrm>
            <a:off x="967345" y="633470"/>
            <a:ext cx="3615045" cy="765175"/>
          </a:xfrm>
          <a:prstGeom prst="rect">
            <a:avLst/>
          </a:prstGeom>
          <a:noFill/>
          <a:ln w="9525">
            <a:noFill/>
          </a:ln>
        </p:spPr>
        <p:txBody>
          <a:bodyPr anchor="ctr"/>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7.2 </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存储过程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cs typeface="+mn-ea"/>
              <a:sym typeface="+mn-lt"/>
            </a:endParaRPr>
          </a:p>
        </p:txBody>
      </p:sp>
      <p:cxnSp>
        <p:nvCxnSpPr>
          <p:cNvPr id="8" name="直接连接符 7"/>
          <p:cNvCxnSpPr/>
          <p:nvPr/>
        </p:nvCxnSpPr>
        <p:spPr>
          <a:xfrm>
            <a:off x="649366" y="740311"/>
            <a:ext cx="2834063"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left)">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26" presetClass="emph" presetSubtype="0" fill="hold" grpId="0" nodeType="withEffect">
                                  <p:stCondLst>
                                    <p:cond delay="0"/>
                                  </p:stCondLst>
                                  <p:childTnLst>
                                    <p:animEffect transition="out" filter="fade">
                                      <p:cBhvr>
                                        <p:cTn id="18" dur="500" tmFilter="0, 0; .2, .5; .8, .5; 1, 0"/>
                                        <p:tgtEl>
                                          <p:spTgt spid="2"/>
                                        </p:tgtEl>
                                      </p:cBhvr>
                                    </p:animEffect>
                                    <p:animScale>
                                      <p:cBhvr>
                                        <p:cTn id="19"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bldLvl="0" animBg="1"/>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文本占位符 34818"/>
          <p:cNvSpPr>
            <a:spLocks noGrp="1" noChangeArrowheads="1"/>
          </p:cNvSpPr>
          <p:nvPr>
            <p:ph idx="1"/>
          </p:nvPr>
        </p:nvSpPr>
        <p:spPr bwMode="auto">
          <a:xfrm>
            <a:off x="1774825" y="2169795"/>
            <a:ext cx="8642350" cy="291274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noAutofit/>
          </a:bodyPr>
          <a:lstStyle/>
          <a:p>
            <a:pPr>
              <a:buNone/>
            </a:pPr>
            <a:r>
              <a:rPr lang="zh-CN" altLang="zh-CN" dirty="0">
                <a:solidFill>
                  <a:srgbClr val="595959"/>
                </a:solidFill>
                <a:sym typeface="+mn-ea"/>
              </a:rPr>
              <a:t>（</a:t>
            </a:r>
            <a:r>
              <a:rPr lang="en-US" altLang="zh-CN" dirty="0">
                <a:solidFill>
                  <a:srgbClr val="595959"/>
                </a:solidFill>
                <a:sym typeface="+mn-ea"/>
              </a:rPr>
              <a:t>1</a:t>
            </a:r>
            <a:r>
              <a:rPr lang="zh-CN" altLang="zh-CN" dirty="0">
                <a:solidFill>
                  <a:srgbClr val="595959"/>
                </a:solidFill>
                <a:sym typeface="+mn-ea"/>
              </a:rPr>
              <a:t>）存储过程或者函数可以重复使用，可以减少数据库开发人员，尤其是应用程序开发人员的工作量。</a:t>
            </a:r>
            <a:r>
              <a:rPr lang="en-US" altLang="zh-CN" dirty="0">
                <a:solidFill>
                  <a:srgbClr val="595959"/>
                </a:solidFill>
                <a:sym typeface="+mn-ea"/>
              </a:rPr>
              <a:t> </a:t>
            </a:r>
            <a:endParaRPr lang="zh-CN" altLang="zh-CN" dirty="0">
              <a:solidFill>
                <a:srgbClr val="595959"/>
              </a:solidFill>
            </a:endParaRPr>
          </a:p>
          <a:p>
            <a:pPr>
              <a:buNone/>
            </a:pPr>
            <a:r>
              <a:rPr lang="zh-CN" altLang="zh-CN" dirty="0">
                <a:solidFill>
                  <a:srgbClr val="595959"/>
                </a:solidFill>
                <a:sym typeface="+mn-ea"/>
              </a:rPr>
              <a:t>（</a:t>
            </a:r>
            <a:r>
              <a:rPr lang="en-US" altLang="zh-CN" dirty="0">
                <a:solidFill>
                  <a:srgbClr val="595959"/>
                </a:solidFill>
                <a:sym typeface="+mn-ea"/>
              </a:rPr>
              <a:t>2</a:t>
            </a:r>
            <a:r>
              <a:rPr lang="zh-CN" altLang="zh-CN" dirty="0">
                <a:solidFill>
                  <a:srgbClr val="595959"/>
                </a:solidFill>
                <a:sym typeface="+mn-ea"/>
              </a:rPr>
              <a:t>）使用存储过程或者函数可以增强数据的安全访问控制。可以设定只有某些数据库用户才具有某些存储过程或者函数的执行权。</a:t>
            </a:r>
            <a:r>
              <a:rPr lang="en-US" altLang="zh-CN" sz="2200" dirty="0">
                <a:solidFill>
                  <a:srgbClr val="595959"/>
                </a:solidFill>
                <a:sym typeface="+mn-ea"/>
              </a:rPr>
              <a:t> </a:t>
            </a:r>
            <a:endParaRPr lang="en-US" altLang="zh-CN" sz="2200" dirty="0">
              <a:solidFill>
                <a:srgbClr val="595959"/>
              </a:solidFill>
              <a:sym typeface="+mn-ea"/>
            </a:endParaRPr>
          </a:p>
        </p:txBody>
      </p:sp>
      <p:sp>
        <p:nvSpPr>
          <p:cNvPr id="10" name="文本框 4"/>
          <p:cNvSpPr txBox="1"/>
          <p:nvPr/>
        </p:nvSpPr>
        <p:spPr>
          <a:xfrm>
            <a:off x="3904656" y="1517546"/>
            <a:ext cx="438340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a:solidFill>
                  <a:srgbClr val="F0882E"/>
                </a:solidFill>
                <a:latin typeface="微软雅黑" panose="020B0503020204020204" pitchFamily="34" charset="-122"/>
                <a:ea typeface="微软雅黑" panose="020B0503020204020204" pitchFamily="34" charset="-122"/>
              </a:rPr>
              <a:t>7.2.8 </a:t>
            </a:r>
            <a:r>
              <a:rPr lang="zh-CN" altLang="en-US" sz="2000" dirty="0">
                <a:solidFill>
                  <a:srgbClr val="F0882E"/>
                </a:solidFill>
                <a:latin typeface="微软雅黑" panose="020B0503020204020204" pitchFamily="34" charset="-122"/>
                <a:ea typeface="微软雅黑" panose="020B0503020204020204" pitchFamily="34" charset="-122"/>
              </a:rPr>
              <a:t>存储过程与存储函数联系与区别</a:t>
            </a:r>
            <a:endParaRPr lang="zh-CN" altLang="en-US" sz="2000" dirty="0">
              <a:solidFill>
                <a:srgbClr val="F0882E"/>
              </a:solidFill>
              <a:latin typeface="微软雅黑" panose="020B0503020204020204" pitchFamily="34" charset="-122"/>
              <a:ea typeface="微软雅黑" panose="020B0503020204020204" pitchFamily="34" charset="-122"/>
            </a:endParaRPr>
          </a:p>
        </p:txBody>
      </p:sp>
      <p:sp>
        <p:nvSpPr>
          <p:cNvPr id="2" name="标题 1"/>
          <p:cNvSpPr/>
          <p:nvPr/>
        </p:nvSpPr>
        <p:spPr>
          <a:xfrm>
            <a:off x="967345" y="633470"/>
            <a:ext cx="3615045" cy="765175"/>
          </a:xfrm>
          <a:prstGeom prst="rect">
            <a:avLst/>
          </a:prstGeom>
          <a:noFill/>
          <a:ln w="9525">
            <a:noFill/>
          </a:ln>
        </p:spPr>
        <p:txBody>
          <a:bodyPr anchor="ctr"/>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7.2 </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存储过程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cs typeface="+mn-ea"/>
              <a:sym typeface="+mn-lt"/>
            </a:endParaRPr>
          </a:p>
        </p:txBody>
      </p:sp>
      <p:cxnSp>
        <p:nvCxnSpPr>
          <p:cNvPr id="8" name="直接连接符 7"/>
          <p:cNvCxnSpPr/>
          <p:nvPr/>
        </p:nvCxnSpPr>
        <p:spPr>
          <a:xfrm>
            <a:off x="649366" y="740311"/>
            <a:ext cx="2834063"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5298">
                                            <p:txEl>
                                              <p:pRg st="0" end="0"/>
                                            </p:txEl>
                                          </p:spTgt>
                                        </p:tgtEl>
                                        <p:attrNameLst>
                                          <p:attrName>style.visibility</p:attrName>
                                        </p:attrNameLst>
                                      </p:cBhvr>
                                      <p:to>
                                        <p:strVal val="visible"/>
                                      </p:to>
                                    </p:set>
                                    <p:animEffect transition="in" filter="wipe(up)">
                                      <p:cBhvr>
                                        <p:cTn id="10" dur="500"/>
                                        <p:tgtEl>
                                          <p:spTgt spid="55298">
                                            <p:txEl>
                                              <p:pRg st="0" end="0"/>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5298">
                                            <p:txEl>
                                              <p:pRg st="1" end="1"/>
                                            </p:txEl>
                                          </p:spTgt>
                                        </p:tgtEl>
                                        <p:attrNameLst>
                                          <p:attrName>style.visibility</p:attrName>
                                        </p:attrNameLst>
                                      </p:cBhvr>
                                      <p:to>
                                        <p:strVal val="visible"/>
                                      </p:to>
                                    </p:set>
                                    <p:animEffect transition="in" filter="wipe(up)">
                                      <p:cBhvr>
                                        <p:cTn id="13" dur="500"/>
                                        <p:tgtEl>
                                          <p:spTgt spid="55298">
                                            <p:txEl>
                                              <p:pRg st="1" end="1"/>
                                            </p:txEl>
                                          </p:spTgt>
                                        </p:tgtEl>
                                      </p:cBhvr>
                                    </p:animEffect>
                                  </p:childTnLst>
                                </p:cTn>
                              </p:par>
                              <p:par>
                                <p:cTn id="14" presetID="26" presetClass="emph" presetSubtype="0" fill="hold" grpId="0" nodeType="withEffect">
                                  <p:stCondLst>
                                    <p:cond delay="0"/>
                                  </p:stCondLst>
                                  <p:childTnLst>
                                    <p:animEffect transition="out" filter="fade">
                                      <p:cBhvr>
                                        <p:cTn id="15" dur="500" tmFilter="0, 0; .2, .5; .8, .5; 1, 0"/>
                                        <p:tgtEl>
                                          <p:spTgt spid="2"/>
                                        </p:tgtEl>
                                      </p:cBhvr>
                                    </p:animEffect>
                                    <p:animScale>
                                      <p:cBhvr>
                                        <p:cTn id="16"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build="p"/>
      <p:bldP spid="10"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16965" y="1110615"/>
            <a:ext cx="9958705" cy="5747385"/>
          </a:xfrm>
        </p:spPr>
        <p:txBody>
          <a:bodyPr vert="horz" wrap="square" lIns="91440" tIns="45720" rIns="91440" bIns="45720" numCol="1" rtlCol="0" anchor="t" anchorCtr="0" compatLnSpc="1">
            <a:normAutofit fontScale="70000"/>
          </a:bodyPr>
          <a:lstStyle/>
          <a:p>
            <a:pPr>
              <a:buNone/>
            </a:pPr>
            <a:r>
              <a:rPr lang="zh-CN" altLang="zh-CN" sz="3000" b="1" dirty="0">
                <a:solidFill>
                  <a:srgbClr val="F0882E"/>
                </a:solidFill>
                <a:sym typeface="+mn-ea"/>
              </a:rPr>
              <a:t>注意：</a:t>
            </a:r>
            <a:endParaRPr lang="zh-CN" altLang="zh-CN" sz="3000" b="1" dirty="0">
              <a:solidFill>
                <a:srgbClr val="F0882E"/>
              </a:solidFill>
              <a:sym typeface="+mn-ea"/>
            </a:endParaRPr>
          </a:p>
          <a:p>
            <a:pPr indent="482600" fontAlgn="auto">
              <a:buNone/>
              <a:extLst>
                <a:ext uri="{35155182-B16C-46BC-9424-99874614C6A1}">
                  <wpsdc:indentchars xmlns:wpsdc="http://www.wps.cn/officeDocument/2017/drawingmlCustomData" val="200" checksum="2980959856"/>
                </a:ext>
              </a:extLst>
            </a:pPr>
            <a:r>
              <a:rPr lang="zh-CN" altLang="zh-CN" sz="2665" dirty="0">
                <a:solidFill>
                  <a:srgbClr val="595959"/>
                </a:solidFill>
                <a:sym typeface="+mn-ea"/>
              </a:rPr>
              <a:t>局部变量必须定义在函数、触发器、存储过程等存储程序，局部变量的作用范围仅仅局限于存储程序中。局部变量主要用于下面</a:t>
            </a:r>
            <a:r>
              <a:rPr lang="en-US" altLang="zh-CN" sz="2665" dirty="0">
                <a:solidFill>
                  <a:srgbClr val="595959"/>
                </a:solidFill>
                <a:sym typeface="+mn-ea"/>
              </a:rPr>
              <a:t>3</a:t>
            </a:r>
            <a:r>
              <a:rPr lang="zh-CN" altLang="zh-CN" sz="2665" dirty="0">
                <a:solidFill>
                  <a:srgbClr val="595959"/>
                </a:solidFill>
                <a:sym typeface="+mn-ea"/>
              </a:rPr>
              <a:t>种场合：</a:t>
            </a:r>
            <a:endParaRPr lang="zh-CN" altLang="zh-CN" sz="2665" dirty="0">
              <a:solidFill>
                <a:srgbClr val="595959"/>
              </a:solidFill>
            </a:endParaRPr>
          </a:p>
          <a:p>
            <a:pPr lvl="1"/>
            <a:r>
              <a:rPr lang="zh-CN" altLang="zh-CN" sz="2665" dirty="0">
                <a:solidFill>
                  <a:srgbClr val="595959"/>
                </a:solidFill>
                <a:sym typeface="+mn-ea"/>
              </a:rPr>
              <a:t>局部变量必须先定义，才可以使用</a:t>
            </a:r>
            <a:r>
              <a:rPr lang="en-US" altLang="zh-CN" sz="2665" dirty="0">
                <a:solidFill>
                  <a:srgbClr val="595959"/>
                </a:solidFill>
                <a:sym typeface="+mn-ea"/>
              </a:rPr>
              <a:t>set</a:t>
            </a:r>
            <a:r>
              <a:rPr lang="zh-CN" altLang="zh-CN" sz="2665" dirty="0">
                <a:solidFill>
                  <a:srgbClr val="595959"/>
                </a:solidFill>
                <a:sym typeface="+mn-ea"/>
              </a:rPr>
              <a:t>命令或者</a:t>
            </a:r>
            <a:r>
              <a:rPr lang="en-US" altLang="zh-CN" sz="2665" dirty="0">
                <a:solidFill>
                  <a:srgbClr val="595959"/>
                </a:solidFill>
                <a:sym typeface="+mn-ea"/>
              </a:rPr>
              <a:t>select</a:t>
            </a:r>
            <a:r>
              <a:rPr lang="zh-CN" altLang="zh-CN" sz="2665" dirty="0">
                <a:solidFill>
                  <a:srgbClr val="595959"/>
                </a:solidFill>
                <a:sym typeface="+mn-ea"/>
              </a:rPr>
              <a:t>语句为其赋值。局部变量定义在</a:t>
            </a:r>
            <a:r>
              <a:rPr lang="en-US" altLang="zh-CN" sz="2665" dirty="0">
                <a:solidFill>
                  <a:srgbClr val="595959"/>
                </a:solidFill>
                <a:sym typeface="+mn-ea"/>
              </a:rPr>
              <a:t>begin-end</a:t>
            </a:r>
            <a:r>
              <a:rPr lang="zh-CN" altLang="zh-CN" sz="2665" dirty="0">
                <a:solidFill>
                  <a:srgbClr val="595959"/>
                </a:solidFill>
                <a:sym typeface="+mn-ea"/>
              </a:rPr>
              <a:t>语句块之间。此时局部变量首先必须使用</a:t>
            </a:r>
            <a:r>
              <a:rPr lang="en-US" altLang="zh-CN" sz="2665" dirty="0">
                <a:solidFill>
                  <a:srgbClr val="595959"/>
                </a:solidFill>
                <a:sym typeface="+mn-ea"/>
              </a:rPr>
              <a:t>declare</a:t>
            </a:r>
            <a:r>
              <a:rPr lang="zh-CN" altLang="zh-CN" sz="2665" dirty="0">
                <a:solidFill>
                  <a:srgbClr val="595959"/>
                </a:solidFill>
                <a:sym typeface="+mn-ea"/>
              </a:rPr>
              <a:t>命令定义，并且必须指定局部变量的数据类型。</a:t>
            </a:r>
            <a:endParaRPr lang="zh-CN" altLang="zh-CN" sz="2665" dirty="0">
              <a:solidFill>
                <a:srgbClr val="595959"/>
              </a:solidFill>
            </a:endParaRPr>
          </a:p>
          <a:p>
            <a:pPr lvl="1" algn="l">
              <a:buClrTx/>
              <a:buSzTx/>
            </a:pPr>
            <a:r>
              <a:rPr lang="zh-CN" altLang="zh-CN" sz="2665" dirty="0">
                <a:solidFill>
                  <a:srgbClr val="595959"/>
                </a:solidFill>
                <a:sym typeface="+mn-ea"/>
              </a:rPr>
              <a:t>局部变量作为存储过程或者函数的参数使用。此时虽然不需要使用</a:t>
            </a:r>
            <a:r>
              <a:rPr lang="en-US" altLang="zh-CN" sz="2665" dirty="0">
                <a:solidFill>
                  <a:srgbClr val="595959"/>
                </a:solidFill>
                <a:sym typeface="+mn-ea"/>
              </a:rPr>
              <a:t>dec</a:t>
            </a:r>
            <a:r>
              <a:rPr lang="zh-CN" altLang="zh-CN" sz="2665" dirty="0">
                <a:solidFill>
                  <a:srgbClr val="595959"/>
                </a:solidFill>
                <a:sym typeface="+mn-ea"/>
              </a:rPr>
              <a:t>lare命令定义，但需要指定参数的数据类型。</a:t>
            </a:r>
            <a:endParaRPr lang="zh-CN" altLang="zh-CN" sz="2665" dirty="0">
              <a:solidFill>
                <a:srgbClr val="595959"/>
              </a:solidFill>
              <a:sym typeface="+mn-ea"/>
            </a:endParaRPr>
          </a:p>
          <a:p>
            <a:pPr lvl="1" algn="l">
              <a:buClrTx/>
              <a:buSzTx/>
            </a:pPr>
            <a:r>
              <a:rPr lang="zh-CN" altLang="zh-CN" sz="2665" dirty="0">
                <a:solidFill>
                  <a:srgbClr val="595959"/>
                </a:solidFill>
                <a:sym typeface="+mn-ea"/>
              </a:rPr>
              <a:t>在SQL语句中使用局部变量。数据检索时，如果select语句的结果集是单个值，可以将select语句的返回结果赋予局部变量，局部变量也可以直接嵌入到select、insert、update以及delete语句的条件表达式中。</a:t>
            </a:r>
            <a:endParaRPr lang="zh-CN" altLang="zh-CN" sz="2665" dirty="0">
              <a:solidFill>
                <a:srgbClr val="595959"/>
              </a:solidFill>
              <a:sym typeface="+mn-ea"/>
            </a:endParaRPr>
          </a:p>
        </p:txBody>
      </p:sp>
      <p:sp>
        <p:nvSpPr>
          <p:cNvPr id="7" name="标题 1"/>
          <p:cNvSpPr/>
          <p:nvPr/>
        </p:nvSpPr>
        <p:spPr>
          <a:xfrm>
            <a:off x="967345" y="633470"/>
            <a:ext cx="4116284" cy="765175"/>
          </a:xfrm>
          <a:prstGeom prst="rect">
            <a:avLst/>
          </a:prstGeom>
          <a:noFill/>
          <a:ln w="9525">
            <a:noFill/>
          </a:ln>
        </p:spPr>
        <p:txBody>
          <a:bodyPr anchor="ctr"/>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7.1  </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MySQL程序设计基础</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8"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9" name="直接连接符 8"/>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wipe(left)">
                                      <p:cBhvr>
                                        <p:cTn id="14" dur="500"/>
                                        <p:tgtEl>
                                          <p:spTgt spid="3">
                                            <p:txEl>
                                              <p:pRg st="2" end="2"/>
                                            </p:txEl>
                                          </p:spTgt>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par>
                                <p:cTn id="23" presetID="26" presetClass="emph" presetSubtype="0" fill="hold" grpId="0" nodeType="withEffect">
                                  <p:stCondLst>
                                    <p:cond delay="0"/>
                                  </p:stCondLst>
                                  <p:childTnLst>
                                    <p:animEffect transition="out" filter="fade">
                                      <p:cBhvr>
                                        <p:cTn id="24" dur="500" tmFilter="0, 0; .2, .5; .8, .5; 1, 0"/>
                                        <p:tgtEl>
                                          <p:spTgt spid="7"/>
                                        </p:tgtEl>
                                      </p:cBhvr>
                                    </p:animEffect>
                                    <p:animScale>
                                      <p:cBhvr>
                                        <p:cTn id="25"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文本占位符 34818"/>
          <p:cNvSpPr>
            <a:spLocks noGrp="1" noChangeArrowheads="1"/>
          </p:cNvSpPr>
          <p:nvPr>
            <p:ph idx="1"/>
          </p:nvPr>
        </p:nvSpPr>
        <p:spPr bwMode="auto">
          <a:xfrm>
            <a:off x="1804035" y="1822450"/>
            <a:ext cx="8780145" cy="48380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noAutofit/>
          </a:bodyPr>
          <a:lstStyle/>
          <a:p>
            <a:pPr marL="0" indent="0" fontAlgn="auto">
              <a:lnSpc>
                <a:spcPct val="150000"/>
              </a:lnSpc>
              <a:spcBef>
                <a:spcPct val="0"/>
              </a:spcBef>
              <a:buNone/>
            </a:pPr>
            <a:r>
              <a:rPr lang="zh-CN" altLang="en-US" sz="2000" dirty="0">
                <a:solidFill>
                  <a:srgbClr val="595959"/>
                </a:solidFill>
                <a:cs typeface="微软雅黑" panose="020B0503020204020204" pitchFamily="34" charset="-122"/>
              </a:rPr>
              <a:t>它们之间的区别在于：</a:t>
            </a:r>
            <a:endParaRPr lang="zh-CN" altLang="en-US" sz="2000" dirty="0">
              <a:solidFill>
                <a:srgbClr val="595959"/>
              </a:solidFill>
              <a:cs typeface="微软雅黑" panose="020B0503020204020204" pitchFamily="34" charset="-122"/>
            </a:endParaRPr>
          </a:p>
          <a:p>
            <a:pPr marL="0" indent="0" fontAlgn="auto">
              <a:lnSpc>
                <a:spcPct val="150000"/>
              </a:lnSpc>
              <a:spcBef>
                <a:spcPct val="0"/>
              </a:spcBef>
              <a:buNone/>
            </a:pPr>
            <a:r>
              <a:rPr lang="zh-CN" altLang="en-US" sz="2000" dirty="0">
                <a:solidFill>
                  <a:srgbClr val="595959"/>
                </a:solidFill>
                <a:cs typeface="微软雅黑" panose="020B0503020204020204" pitchFamily="34" charset="-122"/>
              </a:rPr>
              <a:t>（</a:t>
            </a:r>
            <a:r>
              <a:rPr lang="en-US" altLang="zh-CN" sz="2000" dirty="0">
                <a:solidFill>
                  <a:srgbClr val="595959"/>
                </a:solidFill>
                <a:cs typeface="微软雅黑" panose="020B0503020204020204" pitchFamily="34" charset="-122"/>
              </a:rPr>
              <a:t>1</a:t>
            </a:r>
            <a:r>
              <a:rPr lang="zh-CN" altLang="en-US" sz="2000" dirty="0">
                <a:solidFill>
                  <a:srgbClr val="595959"/>
                </a:solidFill>
                <a:cs typeface="微软雅黑" panose="020B0503020204020204" pitchFamily="34" charset="-122"/>
              </a:rPr>
              <a:t>）</a:t>
            </a:r>
            <a:r>
              <a:rPr lang="zh-CN" altLang="zh-CN" sz="2000" dirty="0">
                <a:solidFill>
                  <a:srgbClr val="595959"/>
                </a:solidFill>
                <a:cs typeface="微软雅黑" panose="020B0503020204020204" pitchFamily="34" charset="-122"/>
                <a:sym typeface="+mn-ea"/>
              </a:rPr>
              <a:t>函数必须有且仅有一个返回值，且必须指定返回值为字符串、数值</a:t>
            </a:r>
            <a:r>
              <a:rPr lang="en-US" altLang="zh-CN" sz="2000" dirty="0">
                <a:solidFill>
                  <a:srgbClr val="595959"/>
                </a:solidFill>
                <a:cs typeface="微软雅黑" panose="020B0503020204020204" pitchFamily="34" charset="-122"/>
                <a:sym typeface="+mn-ea"/>
              </a:rPr>
              <a:t>2</a:t>
            </a:r>
            <a:r>
              <a:rPr lang="zh-CN" altLang="zh-CN" sz="2000" dirty="0">
                <a:solidFill>
                  <a:srgbClr val="595959"/>
                </a:solidFill>
                <a:cs typeface="微软雅黑" panose="020B0503020204020204" pitchFamily="34" charset="-122"/>
                <a:sym typeface="+mn-ea"/>
              </a:rPr>
              <a:t>个数据类型。存储过程可以没有返回值，也可以有返回值，甚至可以有多个返回值，所有的返回值需要使用</a:t>
            </a:r>
            <a:r>
              <a:rPr lang="en-US" altLang="zh-CN" sz="2000" dirty="0">
                <a:solidFill>
                  <a:srgbClr val="595959"/>
                </a:solidFill>
                <a:cs typeface="微软雅黑" panose="020B0503020204020204" pitchFamily="34" charset="-122"/>
                <a:sym typeface="+mn-ea"/>
              </a:rPr>
              <a:t>out</a:t>
            </a:r>
            <a:r>
              <a:rPr lang="zh-CN" altLang="zh-CN" sz="2000" dirty="0">
                <a:solidFill>
                  <a:srgbClr val="595959"/>
                </a:solidFill>
                <a:cs typeface="微软雅黑" panose="020B0503020204020204" pitchFamily="34" charset="-122"/>
                <a:sym typeface="+mn-ea"/>
              </a:rPr>
              <a:t>或者</a:t>
            </a:r>
            <a:r>
              <a:rPr lang="en-US" altLang="zh-CN" sz="2000" dirty="0">
                <a:solidFill>
                  <a:srgbClr val="595959"/>
                </a:solidFill>
                <a:cs typeface="微软雅黑" panose="020B0503020204020204" pitchFamily="34" charset="-122"/>
                <a:sym typeface="+mn-ea"/>
              </a:rPr>
              <a:t>inout</a:t>
            </a:r>
            <a:r>
              <a:rPr lang="zh-CN" altLang="zh-CN" sz="2000" dirty="0">
                <a:solidFill>
                  <a:srgbClr val="595959"/>
                </a:solidFill>
                <a:cs typeface="微软雅黑" panose="020B0503020204020204" pitchFamily="34" charset="-122"/>
                <a:sym typeface="+mn-ea"/>
              </a:rPr>
              <a:t>参数定义。</a:t>
            </a:r>
            <a:endParaRPr lang="zh-CN" altLang="zh-CN" sz="2000" dirty="0">
              <a:solidFill>
                <a:srgbClr val="595959"/>
              </a:solidFill>
              <a:cs typeface="微软雅黑" panose="020B0503020204020204" pitchFamily="34" charset="-122"/>
            </a:endParaRPr>
          </a:p>
          <a:p>
            <a:pPr marL="0" indent="0" fontAlgn="auto">
              <a:lnSpc>
                <a:spcPct val="150000"/>
              </a:lnSpc>
              <a:spcBef>
                <a:spcPct val="0"/>
              </a:spcBef>
              <a:buNone/>
            </a:pPr>
            <a:r>
              <a:rPr lang="zh-CN" altLang="zh-CN" sz="2000" dirty="0">
                <a:solidFill>
                  <a:srgbClr val="595959"/>
                </a:solidFill>
                <a:cs typeface="微软雅黑" panose="020B0503020204020204" pitchFamily="34" charset="-122"/>
                <a:sym typeface="+mn-ea"/>
              </a:rPr>
              <a:t>（</a:t>
            </a:r>
            <a:r>
              <a:rPr lang="en-US" altLang="zh-CN" sz="2000" dirty="0">
                <a:solidFill>
                  <a:srgbClr val="595959"/>
                </a:solidFill>
                <a:cs typeface="微软雅黑" panose="020B0503020204020204" pitchFamily="34" charset="-122"/>
                <a:sym typeface="+mn-ea"/>
              </a:rPr>
              <a:t>2</a:t>
            </a:r>
            <a:r>
              <a:rPr lang="zh-CN" altLang="zh-CN" sz="2000" dirty="0">
                <a:solidFill>
                  <a:srgbClr val="595959"/>
                </a:solidFill>
                <a:cs typeface="微软雅黑" panose="020B0503020204020204" pitchFamily="34" charset="-122"/>
                <a:sym typeface="+mn-ea"/>
              </a:rPr>
              <a:t>）函数体内可以使用</a:t>
            </a:r>
            <a:r>
              <a:rPr lang="en-US" altLang="zh-CN" sz="2000" dirty="0">
                <a:solidFill>
                  <a:srgbClr val="595959"/>
                </a:solidFill>
                <a:cs typeface="微软雅黑" panose="020B0503020204020204" pitchFamily="34" charset="-122"/>
                <a:sym typeface="+mn-ea"/>
              </a:rPr>
              <a:t>select…into</a:t>
            </a:r>
            <a:r>
              <a:rPr lang="zh-CN" altLang="zh-CN" sz="2000" dirty="0">
                <a:solidFill>
                  <a:srgbClr val="595959"/>
                </a:solidFill>
                <a:cs typeface="微软雅黑" panose="020B0503020204020204" pitchFamily="34" charset="-122"/>
                <a:sym typeface="+mn-ea"/>
              </a:rPr>
              <a:t>语句为某个变量赋值，但不能使用</a:t>
            </a:r>
            <a:r>
              <a:rPr lang="en-US" altLang="zh-CN" sz="2000" dirty="0">
                <a:solidFill>
                  <a:srgbClr val="595959"/>
                </a:solidFill>
                <a:cs typeface="微软雅黑" panose="020B0503020204020204" pitchFamily="34" charset="-122"/>
                <a:sym typeface="+mn-ea"/>
              </a:rPr>
              <a:t>select</a:t>
            </a:r>
            <a:r>
              <a:rPr lang="zh-CN" altLang="zh-CN" sz="2000" dirty="0">
                <a:solidFill>
                  <a:srgbClr val="595959"/>
                </a:solidFill>
                <a:cs typeface="微软雅黑" panose="020B0503020204020204" pitchFamily="34" charset="-122"/>
                <a:sym typeface="+mn-ea"/>
              </a:rPr>
              <a:t>语句返回结果集。存储过程则没有这方面的限制，存储过程甚至可以返回多个结果集。</a:t>
            </a:r>
            <a:endParaRPr lang="zh-CN" altLang="zh-CN" sz="2000" dirty="0">
              <a:solidFill>
                <a:srgbClr val="595959"/>
              </a:solidFill>
              <a:cs typeface="微软雅黑" panose="020B0503020204020204" pitchFamily="34" charset="-122"/>
            </a:endParaRPr>
          </a:p>
          <a:p>
            <a:pPr marL="0" indent="0" fontAlgn="auto">
              <a:lnSpc>
                <a:spcPct val="150000"/>
              </a:lnSpc>
              <a:spcBef>
                <a:spcPct val="0"/>
              </a:spcBef>
              <a:buNone/>
            </a:pPr>
            <a:r>
              <a:rPr lang="zh-CN" altLang="zh-CN" sz="2000" dirty="0">
                <a:solidFill>
                  <a:srgbClr val="595959"/>
                </a:solidFill>
                <a:cs typeface="微软雅黑" panose="020B0503020204020204" pitchFamily="34" charset="-122"/>
                <a:sym typeface="+mn-ea"/>
              </a:rPr>
              <a:t>（</a:t>
            </a:r>
            <a:r>
              <a:rPr lang="en-US" altLang="zh-CN" sz="2000" dirty="0">
                <a:solidFill>
                  <a:srgbClr val="595959"/>
                </a:solidFill>
                <a:cs typeface="微软雅黑" panose="020B0503020204020204" pitchFamily="34" charset="-122"/>
                <a:sym typeface="+mn-ea"/>
              </a:rPr>
              <a:t>3</a:t>
            </a:r>
            <a:r>
              <a:rPr lang="zh-CN" altLang="zh-CN" sz="2000" dirty="0">
                <a:solidFill>
                  <a:srgbClr val="595959"/>
                </a:solidFill>
                <a:cs typeface="微软雅黑" panose="020B0503020204020204" pitchFamily="34" charset="-122"/>
                <a:sym typeface="+mn-ea"/>
              </a:rPr>
              <a:t>）函数可以直接嵌入到</a:t>
            </a:r>
            <a:r>
              <a:rPr lang="en-US" altLang="zh-CN" sz="2000" dirty="0">
                <a:solidFill>
                  <a:srgbClr val="595959"/>
                </a:solidFill>
                <a:cs typeface="微软雅黑" panose="020B0503020204020204" pitchFamily="34" charset="-122"/>
                <a:sym typeface="+mn-ea"/>
              </a:rPr>
              <a:t>SQL</a:t>
            </a:r>
            <a:r>
              <a:rPr lang="zh-CN" altLang="zh-CN" sz="2000" dirty="0">
                <a:solidFill>
                  <a:srgbClr val="595959"/>
                </a:solidFill>
                <a:cs typeface="微软雅黑" panose="020B0503020204020204" pitchFamily="34" charset="-122"/>
                <a:sym typeface="+mn-ea"/>
              </a:rPr>
              <a:t>语句或者</a:t>
            </a:r>
            <a:r>
              <a:rPr lang="en-US" altLang="zh-CN" sz="2000" dirty="0">
                <a:solidFill>
                  <a:srgbClr val="595959"/>
                </a:solidFill>
                <a:cs typeface="微软雅黑" panose="020B0503020204020204" pitchFamily="34" charset="-122"/>
                <a:sym typeface="+mn-ea"/>
              </a:rPr>
              <a:t>MySQL</a:t>
            </a:r>
            <a:r>
              <a:rPr lang="zh-CN" altLang="zh-CN" sz="2000" dirty="0">
                <a:solidFill>
                  <a:srgbClr val="595959"/>
                </a:solidFill>
                <a:cs typeface="微软雅黑" panose="020B0503020204020204" pitchFamily="34" charset="-122"/>
                <a:sym typeface="+mn-ea"/>
              </a:rPr>
              <a:t>表达式中，最重要的是函数可以用于扩展标准的</a:t>
            </a:r>
            <a:r>
              <a:rPr lang="en-US" altLang="zh-CN" sz="2000" dirty="0">
                <a:solidFill>
                  <a:srgbClr val="595959"/>
                </a:solidFill>
                <a:cs typeface="微软雅黑" panose="020B0503020204020204" pitchFamily="34" charset="-122"/>
                <a:sym typeface="+mn-ea"/>
              </a:rPr>
              <a:t>SQL</a:t>
            </a:r>
            <a:r>
              <a:rPr lang="zh-CN" altLang="zh-CN" sz="2000" dirty="0">
                <a:solidFill>
                  <a:srgbClr val="595959"/>
                </a:solidFill>
                <a:cs typeface="微软雅黑" panose="020B0503020204020204" pitchFamily="34" charset="-122"/>
                <a:sym typeface="+mn-ea"/>
              </a:rPr>
              <a:t>语句。存储过程一般需要单独调用，并不会嵌入到</a:t>
            </a:r>
            <a:r>
              <a:rPr lang="en-US" altLang="zh-CN" sz="2000" dirty="0">
                <a:solidFill>
                  <a:srgbClr val="595959"/>
                </a:solidFill>
                <a:cs typeface="微软雅黑" panose="020B0503020204020204" pitchFamily="34" charset="-122"/>
                <a:sym typeface="+mn-ea"/>
              </a:rPr>
              <a:t>SQL</a:t>
            </a:r>
            <a:r>
              <a:rPr lang="zh-CN" altLang="zh-CN" sz="2000" dirty="0">
                <a:solidFill>
                  <a:srgbClr val="595959"/>
                </a:solidFill>
                <a:cs typeface="微软雅黑" panose="020B0503020204020204" pitchFamily="34" charset="-122"/>
                <a:sym typeface="+mn-ea"/>
              </a:rPr>
              <a:t>语句中使用，调用时需要使用</a:t>
            </a:r>
            <a:r>
              <a:rPr lang="en-US" altLang="zh-CN" sz="2000" dirty="0">
                <a:solidFill>
                  <a:srgbClr val="595959"/>
                </a:solidFill>
                <a:cs typeface="微软雅黑" panose="020B0503020204020204" pitchFamily="34" charset="-122"/>
                <a:sym typeface="+mn-ea"/>
              </a:rPr>
              <a:t>call</a:t>
            </a:r>
            <a:r>
              <a:rPr lang="zh-CN" altLang="zh-CN" sz="2000" dirty="0">
                <a:solidFill>
                  <a:srgbClr val="595959"/>
                </a:solidFill>
                <a:cs typeface="微软雅黑" panose="020B0503020204020204" pitchFamily="34" charset="-122"/>
                <a:sym typeface="+mn-ea"/>
              </a:rPr>
              <a:t>关键字。</a:t>
            </a:r>
            <a:r>
              <a:rPr lang="en-US" altLang="zh-CN" sz="2000" dirty="0">
                <a:solidFill>
                  <a:srgbClr val="595959"/>
                </a:solidFill>
                <a:cs typeface="微软雅黑" panose="020B0503020204020204" pitchFamily="34" charset="-122"/>
                <a:sym typeface="+mn-ea"/>
              </a:rPr>
              <a:t> </a:t>
            </a:r>
            <a:endParaRPr lang="zh-CN" altLang="zh-CN" sz="2000" dirty="0">
              <a:solidFill>
                <a:srgbClr val="595959"/>
              </a:solidFill>
              <a:cs typeface="微软雅黑" panose="020B0503020204020204" pitchFamily="34" charset="-122"/>
            </a:endParaRPr>
          </a:p>
          <a:p>
            <a:pPr marL="0" indent="0" fontAlgn="auto">
              <a:lnSpc>
                <a:spcPct val="100000"/>
              </a:lnSpc>
              <a:spcBef>
                <a:spcPct val="0"/>
              </a:spcBef>
              <a:buNone/>
            </a:pPr>
            <a:endParaRPr lang="zh-CN" altLang="zh-CN" sz="2000" dirty="0">
              <a:solidFill>
                <a:srgbClr val="595959"/>
              </a:solidFill>
              <a:cs typeface="微软雅黑" panose="020B0503020204020204" pitchFamily="34" charset="-122"/>
            </a:endParaRPr>
          </a:p>
        </p:txBody>
      </p:sp>
      <p:sp>
        <p:nvSpPr>
          <p:cNvPr id="10" name="文本框 4"/>
          <p:cNvSpPr txBox="1"/>
          <p:nvPr/>
        </p:nvSpPr>
        <p:spPr>
          <a:xfrm>
            <a:off x="3904656" y="1398801"/>
            <a:ext cx="438340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a:solidFill>
                  <a:srgbClr val="F0882E"/>
                </a:solidFill>
                <a:latin typeface="微软雅黑" panose="020B0503020204020204" pitchFamily="34" charset="-122"/>
                <a:ea typeface="微软雅黑" panose="020B0503020204020204" pitchFamily="34" charset="-122"/>
              </a:rPr>
              <a:t>7.2.8 </a:t>
            </a:r>
            <a:r>
              <a:rPr lang="zh-CN" altLang="en-US" sz="2000" dirty="0">
                <a:solidFill>
                  <a:srgbClr val="F0882E"/>
                </a:solidFill>
                <a:latin typeface="微软雅黑" panose="020B0503020204020204" pitchFamily="34" charset="-122"/>
                <a:ea typeface="微软雅黑" panose="020B0503020204020204" pitchFamily="34" charset="-122"/>
              </a:rPr>
              <a:t>存储过程与存储函数联系与区别</a:t>
            </a:r>
            <a:endParaRPr lang="zh-CN" altLang="en-US" sz="2000" dirty="0">
              <a:solidFill>
                <a:srgbClr val="F0882E"/>
              </a:solidFill>
              <a:latin typeface="微软雅黑" panose="020B0503020204020204" pitchFamily="34" charset="-122"/>
              <a:ea typeface="微软雅黑" panose="020B0503020204020204" pitchFamily="34" charset="-122"/>
            </a:endParaRPr>
          </a:p>
        </p:txBody>
      </p:sp>
      <p:sp>
        <p:nvSpPr>
          <p:cNvPr id="2" name="标题 1"/>
          <p:cNvSpPr/>
          <p:nvPr/>
        </p:nvSpPr>
        <p:spPr>
          <a:xfrm>
            <a:off x="967345" y="633470"/>
            <a:ext cx="3615045" cy="765175"/>
          </a:xfrm>
          <a:prstGeom prst="rect">
            <a:avLst/>
          </a:prstGeom>
          <a:noFill/>
          <a:ln w="9525">
            <a:noFill/>
          </a:ln>
        </p:spPr>
        <p:txBody>
          <a:bodyPr anchor="ctr"/>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7.2 </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存储过程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cs typeface="+mn-ea"/>
              <a:sym typeface="+mn-lt"/>
            </a:endParaRPr>
          </a:p>
        </p:txBody>
      </p:sp>
      <p:cxnSp>
        <p:nvCxnSpPr>
          <p:cNvPr id="8" name="直接连接符 7"/>
          <p:cNvCxnSpPr/>
          <p:nvPr/>
        </p:nvCxnSpPr>
        <p:spPr>
          <a:xfrm>
            <a:off x="649366" y="740311"/>
            <a:ext cx="2834063"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5298">
                                            <p:txEl>
                                              <p:pRg st="0" end="0"/>
                                            </p:txEl>
                                          </p:spTgt>
                                        </p:tgtEl>
                                        <p:attrNameLst>
                                          <p:attrName>style.visibility</p:attrName>
                                        </p:attrNameLst>
                                      </p:cBhvr>
                                      <p:to>
                                        <p:strVal val="visible"/>
                                      </p:to>
                                    </p:set>
                                    <p:animEffect transition="in" filter="wipe(up)">
                                      <p:cBhvr>
                                        <p:cTn id="10" dur="500"/>
                                        <p:tgtEl>
                                          <p:spTgt spid="55298">
                                            <p:txEl>
                                              <p:pRg st="0" end="0"/>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5298">
                                            <p:txEl>
                                              <p:pRg st="1" end="1"/>
                                            </p:txEl>
                                          </p:spTgt>
                                        </p:tgtEl>
                                        <p:attrNameLst>
                                          <p:attrName>style.visibility</p:attrName>
                                        </p:attrNameLst>
                                      </p:cBhvr>
                                      <p:to>
                                        <p:strVal val="visible"/>
                                      </p:to>
                                    </p:set>
                                    <p:animEffect transition="in" filter="wipe(up)">
                                      <p:cBhvr>
                                        <p:cTn id="13" dur="500"/>
                                        <p:tgtEl>
                                          <p:spTgt spid="55298">
                                            <p:txEl>
                                              <p:pRg st="1" end="1"/>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5298">
                                            <p:txEl>
                                              <p:pRg st="2" end="2"/>
                                            </p:txEl>
                                          </p:spTgt>
                                        </p:tgtEl>
                                        <p:attrNameLst>
                                          <p:attrName>style.visibility</p:attrName>
                                        </p:attrNameLst>
                                      </p:cBhvr>
                                      <p:to>
                                        <p:strVal val="visible"/>
                                      </p:to>
                                    </p:set>
                                    <p:animEffect transition="in" filter="wipe(up)">
                                      <p:cBhvr>
                                        <p:cTn id="16" dur="500"/>
                                        <p:tgtEl>
                                          <p:spTgt spid="55298">
                                            <p:txEl>
                                              <p:pRg st="2" end="2"/>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55298">
                                            <p:txEl>
                                              <p:pRg st="3" end="3"/>
                                            </p:txEl>
                                          </p:spTgt>
                                        </p:tgtEl>
                                        <p:attrNameLst>
                                          <p:attrName>style.visibility</p:attrName>
                                        </p:attrNameLst>
                                      </p:cBhvr>
                                      <p:to>
                                        <p:strVal val="visible"/>
                                      </p:to>
                                    </p:set>
                                    <p:animEffect transition="in" filter="wipe(up)">
                                      <p:cBhvr>
                                        <p:cTn id="19" dur="500"/>
                                        <p:tgtEl>
                                          <p:spTgt spid="55298">
                                            <p:txEl>
                                              <p:pRg st="3" end="3"/>
                                            </p:txEl>
                                          </p:spTgt>
                                        </p:tgtEl>
                                      </p:cBhvr>
                                    </p:animEffect>
                                  </p:childTnLst>
                                </p:cTn>
                              </p:par>
                              <p:par>
                                <p:cTn id="20" presetID="26" presetClass="emph" presetSubtype="0" fill="hold" grpId="0" nodeType="withEffect">
                                  <p:stCondLst>
                                    <p:cond delay="0"/>
                                  </p:stCondLst>
                                  <p:childTnLst>
                                    <p:animEffect transition="out" filter="fade">
                                      <p:cBhvr>
                                        <p:cTn id="21" dur="500" tmFilter="0, 0; .2, .5; .8, .5; 1, 0"/>
                                        <p:tgtEl>
                                          <p:spTgt spid="2"/>
                                        </p:tgtEl>
                                      </p:cBhvr>
                                    </p:animEffect>
                                    <p:animScale>
                                      <p:cBhvr>
                                        <p:cTn id="22"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uiExpand="1" build="p"/>
      <p:bldP spid="10" grpId="0"/>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文本占位符 34818"/>
          <p:cNvSpPr>
            <a:spLocks noGrp="1" noChangeArrowheads="1"/>
          </p:cNvSpPr>
          <p:nvPr>
            <p:ph idx="1"/>
          </p:nvPr>
        </p:nvSpPr>
        <p:spPr bwMode="auto">
          <a:xfrm>
            <a:off x="1749425" y="2080260"/>
            <a:ext cx="8864600" cy="485965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noAutofit/>
          </a:bodyPr>
          <a:lstStyle/>
          <a:p>
            <a:pPr marL="0" indent="0" fontAlgn="auto">
              <a:lnSpc>
                <a:spcPct val="150000"/>
              </a:lnSpc>
              <a:spcBef>
                <a:spcPct val="0"/>
              </a:spcBef>
              <a:buNone/>
            </a:pPr>
            <a:r>
              <a:rPr lang="zh-CN" altLang="zh-CN" sz="2000" dirty="0">
                <a:solidFill>
                  <a:srgbClr val="595959"/>
                </a:solidFill>
                <a:cs typeface="微软雅黑" panose="020B0503020204020204" pitchFamily="34" charset="-122"/>
                <a:sym typeface="+mn-ea"/>
              </a:rPr>
              <a:t>（</a:t>
            </a:r>
            <a:r>
              <a:rPr lang="en-US" altLang="zh-CN" sz="2000" dirty="0">
                <a:solidFill>
                  <a:srgbClr val="595959"/>
                </a:solidFill>
                <a:cs typeface="微软雅黑" panose="020B0503020204020204" pitchFamily="34" charset="-122"/>
                <a:sym typeface="+mn-ea"/>
              </a:rPr>
              <a:t>4</a:t>
            </a:r>
            <a:r>
              <a:rPr lang="zh-CN" altLang="zh-CN" sz="2000" dirty="0">
                <a:solidFill>
                  <a:srgbClr val="595959"/>
                </a:solidFill>
                <a:cs typeface="微软雅黑" panose="020B0503020204020204" pitchFamily="34" charset="-122"/>
                <a:sym typeface="+mn-ea"/>
              </a:rPr>
              <a:t>） 函数中的函数体限制比较多，比如函数体内不能使用以显式或隐式方式打开、开始或结束事务的语句，如</a:t>
            </a:r>
            <a:r>
              <a:rPr lang="en-US" altLang="zh-CN" sz="2000" dirty="0">
                <a:solidFill>
                  <a:srgbClr val="595959"/>
                </a:solidFill>
                <a:cs typeface="微软雅黑" panose="020B0503020204020204" pitchFamily="34" charset="-122"/>
                <a:sym typeface="+mn-ea"/>
              </a:rPr>
              <a:t>start transaction</a:t>
            </a:r>
            <a:r>
              <a:rPr lang="zh-CN" altLang="zh-CN" sz="2000" dirty="0">
                <a:solidFill>
                  <a:srgbClr val="595959"/>
                </a:solidFill>
                <a:cs typeface="微软雅黑" panose="020B0503020204020204" pitchFamily="34" charset="-122"/>
                <a:sym typeface="+mn-ea"/>
              </a:rPr>
              <a:t>、</a:t>
            </a:r>
            <a:r>
              <a:rPr lang="en-US" altLang="zh-CN" sz="2000" dirty="0">
                <a:solidFill>
                  <a:srgbClr val="595959"/>
                </a:solidFill>
                <a:cs typeface="微软雅黑" panose="020B0503020204020204" pitchFamily="34" charset="-122"/>
                <a:sym typeface="+mn-ea"/>
              </a:rPr>
              <a:t>commit</a:t>
            </a:r>
            <a:r>
              <a:rPr lang="zh-CN" altLang="zh-CN" sz="2000" dirty="0">
                <a:solidFill>
                  <a:srgbClr val="595959"/>
                </a:solidFill>
                <a:cs typeface="微软雅黑" panose="020B0503020204020204" pitchFamily="34" charset="-122"/>
                <a:sym typeface="+mn-ea"/>
              </a:rPr>
              <a:t>、</a:t>
            </a:r>
            <a:r>
              <a:rPr lang="en-US" altLang="zh-CN" sz="2000" dirty="0">
                <a:solidFill>
                  <a:srgbClr val="595959"/>
                </a:solidFill>
                <a:cs typeface="微软雅黑" panose="020B0503020204020204" pitchFamily="34" charset="-122"/>
                <a:sym typeface="+mn-ea"/>
              </a:rPr>
              <a:t>rollback</a:t>
            </a:r>
            <a:r>
              <a:rPr lang="zh-CN" altLang="zh-CN" sz="2000" dirty="0">
                <a:solidFill>
                  <a:srgbClr val="595959"/>
                </a:solidFill>
                <a:cs typeface="微软雅黑" panose="020B0503020204020204" pitchFamily="34" charset="-122"/>
                <a:sym typeface="+mn-ea"/>
              </a:rPr>
              <a:t>或者</a:t>
            </a:r>
            <a:r>
              <a:rPr lang="en-US" altLang="zh-CN" sz="2000" dirty="0">
                <a:solidFill>
                  <a:srgbClr val="595959"/>
                </a:solidFill>
                <a:cs typeface="微软雅黑" panose="020B0503020204020204" pitchFamily="34" charset="-122"/>
                <a:sym typeface="+mn-ea"/>
              </a:rPr>
              <a:t>set autocommit=0</a:t>
            </a:r>
            <a:r>
              <a:rPr lang="zh-CN" altLang="zh-CN" sz="2000" dirty="0">
                <a:solidFill>
                  <a:srgbClr val="595959"/>
                </a:solidFill>
                <a:cs typeface="微软雅黑" panose="020B0503020204020204" pitchFamily="34" charset="-122"/>
                <a:sym typeface="+mn-ea"/>
              </a:rPr>
              <a:t>等语句；不能在函数体内使用预处理</a:t>
            </a:r>
            <a:r>
              <a:rPr lang="en-US" altLang="zh-CN" sz="2000" dirty="0">
                <a:solidFill>
                  <a:srgbClr val="595959"/>
                </a:solidFill>
                <a:cs typeface="微软雅黑" panose="020B0503020204020204" pitchFamily="34" charset="-122"/>
                <a:sym typeface="+mn-ea"/>
              </a:rPr>
              <a:t>SQL</a:t>
            </a:r>
            <a:r>
              <a:rPr lang="zh-CN" altLang="zh-CN" sz="2000" dirty="0">
                <a:solidFill>
                  <a:srgbClr val="595959"/>
                </a:solidFill>
                <a:cs typeface="微软雅黑" panose="020B0503020204020204" pitchFamily="34" charset="-122"/>
                <a:sym typeface="+mn-ea"/>
              </a:rPr>
              <a:t>语句。存储过程的限制相对就比较少，基本上所有的</a:t>
            </a:r>
            <a:r>
              <a:rPr lang="en-US" altLang="zh-CN" sz="2000" dirty="0">
                <a:solidFill>
                  <a:srgbClr val="595959"/>
                </a:solidFill>
                <a:cs typeface="微软雅黑" panose="020B0503020204020204" pitchFamily="34" charset="-122"/>
                <a:sym typeface="+mn-ea"/>
              </a:rPr>
              <a:t>SQL</a:t>
            </a:r>
            <a:r>
              <a:rPr lang="zh-CN" altLang="zh-CN" sz="2000" dirty="0">
                <a:solidFill>
                  <a:srgbClr val="595959"/>
                </a:solidFill>
                <a:cs typeface="微软雅黑" panose="020B0503020204020204" pitchFamily="34" charset="-122"/>
                <a:sym typeface="+mn-ea"/>
              </a:rPr>
              <a:t>语句或</a:t>
            </a:r>
            <a:r>
              <a:rPr lang="en-US" altLang="zh-CN" sz="2000" dirty="0">
                <a:solidFill>
                  <a:srgbClr val="595959"/>
                </a:solidFill>
                <a:cs typeface="微软雅黑" panose="020B0503020204020204" pitchFamily="34" charset="-122"/>
                <a:sym typeface="+mn-ea"/>
              </a:rPr>
              <a:t>MySQL</a:t>
            </a:r>
            <a:r>
              <a:rPr lang="zh-CN" altLang="zh-CN" sz="2000" dirty="0">
                <a:solidFill>
                  <a:srgbClr val="595959"/>
                </a:solidFill>
                <a:cs typeface="微软雅黑" panose="020B0503020204020204" pitchFamily="34" charset="-122"/>
                <a:sym typeface="+mn-ea"/>
              </a:rPr>
              <a:t>命令都可以在存储过程中使用。</a:t>
            </a:r>
            <a:endParaRPr lang="zh-CN" altLang="zh-CN" sz="2000" dirty="0">
              <a:solidFill>
                <a:srgbClr val="595959"/>
              </a:solidFill>
              <a:cs typeface="微软雅黑" panose="020B0503020204020204" pitchFamily="34" charset="-122"/>
            </a:endParaRPr>
          </a:p>
          <a:p>
            <a:pPr marL="0" indent="0" fontAlgn="auto">
              <a:lnSpc>
                <a:spcPct val="150000"/>
              </a:lnSpc>
              <a:spcBef>
                <a:spcPct val="0"/>
              </a:spcBef>
              <a:buNone/>
            </a:pPr>
            <a:r>
              <a:rPr lang="zh-CN" altLang="zh-CN" sz="2000" dirty="0">
                <a:solidFill>
                  <a:srgbClr val="595959"/>
                </a:solidFill>
                <a:cs typeface="微软雅黑" panose="020B0503020204020204" pitchFamily="34" charset="-122"/>
                <a:sym typeface="+mn-ea"/>
              </a:rPr>
              <a:t>（</a:t>
            </a:r>
            <a:r>
              <a:rPr lang="en-US" altLang="zh-CN" sz="2000" dirty="0">
                <a:solidFill>
                  <a:srgbClr val="595959"/>
                </a:solidFill>
                <a:cs typeface="微软雅黑" panose="020B0503020204020204" pitchFamily="34" charset="-122"/>
                <a:sym typeface="+mn-ea"/>
              </a:rPr>
              <a:t>5</a:t>
            </a:r>
            <a:r>
              <a:rPr lang="zh-CN" altLang="zh-CN" sz="2000" dirty="0">
                <a:solidFill>
                  <a:srgbClr val="595959"/>
                </a:solidFill>
                <a:cs typeface="微软雅黑" panose="020B0503020204020204" pitchFamily="34" charset="-122"/>
                <a:sym typeface="+mn-ea"/>
              </a:rPr>
              <a:t>）</a:t>
            </a:r>
            <a:r>
              <a:rPr lang="en-US" altLang="zh-CN" sz="2000" dirty="0">
                <a:solidFill>
                  <a:srgbClr val="595959"/>
                </a:solidFill>
                <a:cs typeface="微软雅黑" panose="020B0503020204020204" pitchFamily="34" charset="-122"/>
                <a:sym typeface="+mn-ea"/>
              </a:rPr>
              <a:t>Java</a:t>
            </a:r>
            <a:r>
              <a:rPr lang="zh-CN" altLang="zh-CN" sz="2000" dirty="0">
                <a:solidFill>
                  <a:srgbClr val="595959"/>
                </a:solidFill>
                <a:cs typeface="微软雅黑" panose="020B0503020204020204" pitchFamily="34" charset="-122"/>
                <a:sym typeface="+mn-ea"/>
              </a:rPr>
              <a:t>、</a:t>
            </a:r>
            <a:r>
              <a:rPr lang="en-US" altLang="zh-CN" sz="2000" dirty="0">
                <a:solidFill>
                  <a:srgbClr val="595959"/>
                </a:solidFill>
                <a:cs typeface="微软雅黑" panose="020B0503020204020204" pitchFamily="34" charset="-122"/>
                <a:sym typeface="+mn-ea"/>
              </a:rPr>
              <a:t>PHP</a:t>
            </a:r>
            <a:r>
              <a:rPr lang="zh-CN" altLang="zh-CN" sz="2000" dirty="0">
                <a:solidFill>
                  <a:srgbClr val="595959"/>
                </a:solidFill>
                <a:cs typeface="微软雅黑" panose="020B0503020204020204" pitchFamily="34" charset="-122"/>
                <a:sym typeface="+mn-ea"/>
              </a:rPr>
              <a:t>等应用程序调用函数时，通常将函数封装到</a:t>
            </a:r>
            <a:r>
              <a:rPr lang="en-US" altLang="zh-CN" sz="2000" dirty="0">
                <a:solidFill>
                  <a:srgbClr val="595959"/>
                </a:solidFill>
                <a:cs typeface="微软雅黑" panose="020B0503020204020204" pitchFamily="34" charset="-122"/>
                <a:sym typeface="+mn-ea"/>
              </a:rPr>
              <a:t>SQL</a:t>
            </a:r>
            <a:r>
              <a:rPr lang="zh-CN" altLang="zh-CN" sz="2000" dirty="0">
                <a:solidFill>
                  <a:srgbClr val="595959"/>
                </a:solidFill>
                <a:cs typeface="微软雅黑" panose="020B0503020204020204" pitchFamily="34" charset="-122"/>
                <a:sym typeface="+mn-ea"/>
              </a:rPr>
              <a:t>字符串中进行调用；而调用存储过程时，必须使用</a:t>
            </a:r>
            <a:r>
              <a:rPr lang="en-US" altLang="zh-CN" sz="2000" dirty="0">
                <a:solidFill>
                  <a:srgbClr val="595959"/>
                </a:solidFill>
                <a:cs typeface="微软雅黑" panose="020B0503020204020204" pitchFamily="34" charset="-122"/>
                <a:sym typeface="+mn-ea"/>
              </a:rPr>
              <a:t>call</a:t>
            </a:r>
            <a:r>
              <a:rPr lang="zh-CN" altLang="zh-CN" sz="2000" dirty="0">
                <a:solidFill>
                  <a:srgbClr val="595959"/>
                </a:solidFill>
                <a:cs typeface="微软雅黑" panose="020B0503020204020204" pitchFamily="34" charset="-122"/>
                <a:sym typeface="+mn-ea"/>
              </a:rPr>
              <a:t>关键字进行调用，如果应用程序希望获取存储过程的返回值，应用程序必须给存储过程的</a:t>
            </a:r>
            <a:r>
              <a:rPr lang="en-US" altLang="zh-CN" sz="2000" dirty="0">
                <a:solidFill>
                  <a:srgbClr val="595959"/>
                </a:solidFill>
                <a:cs typeface="微软雅黑" panose="020B0503020204020204" pitchFamily="34" charset="-122"/>
                <a:sym typeface="+mn-ea"/>
              </a:rPr>
              <a:t>out</a:t>
            </a:r>
            <a:r>
              <a:rPr lang="zh-CN" altLang="zh-CN" sz="2000" dirty="0">
                <a:solidFill>
                  <a:srgbClr val="595959"/>
                </a:solidFill>
                <a:cs typeface="微软雅黑" panose="020B0503020204020204" pitchFamily="34" charset="-122"/>
                <a:sym typeface="+mn-ea"/>
              </a:rPr>
              <a:t>参数或者</a:t>
            </a:r>
            <a:r>
              <a:rPr lang="en-US" altLang="zh-CN" sz="2000" dirty="0">
                <a:solidFill>
                  <a:srgbClr val="595959"/>
                </a:solidFill>
                <a:cs typeface="微软雅黑" panose="020B0503020204020204" pitchFamily="34" charset="-122"/>
                <a:sym typeface="+mn-ea"/>
              </a:rPr>
              <a:t>inout</a:t>
            </a:r>
            <a:r>
              <a:rPr lang="zh-CN" altLang="zh-CN" sz="2000" dirty="0">
                <a:solidFill>
                  <a:srgbClr val="595959"/>
                </a:solidFill>
                <a:cs typeface="微软雅黑" panose="020B0503020204020204" pitchFamily="34" charset="-122"/>
                <a:sym typeface="+mn-ea"/>
              </a:rPr>
              <a:t>参数传递</a:t>
            </a:r>
            <a:r>
              <a:rPr lang="en-US" altLang="zh-CN" sz="2000" dirty="0">
                <a:solidFill>
                  <a:srgbClr val="595959"/>
                </a:solidFill>
                <a:cs typeface="微软雅黑" panose="020B0503020204020204" pitchFamily="34" charset="-122"/>
                <a:sym typeface="+mn-ea"/>
              </a:rPr>
              <a:t>MySQL</a:t>
            </a:r>
            <a:r>
              <a:rPr lang="zh-CN" altLang="zh-CN" sz="2000" dirty="0">
                <a:solidFill>
                  <a:srgbClr val="595959"/>
                </a:solidFill>
                <a:cs typeface="微软雅黑" panose="020B0503020204020204" pitchFamily="34" charset="-122"/>
                <a:sym typeface="+mn-ea"/>
              </a:rPr>
              <a:t>会话变量，才能通过该会话变量获取存储过程的返回值。</a:t>
            </a:r>
            <a:r>
              <a:rPr lang="en-US" altLang="zh-CN" sz="2000" dirty="0">
                <a:solidFill>
                  <a:srgbClr val="595959"/>
                </a:solidFill>
                <a:cs typeface="微软雅黑" panose="020B0503020204020204" pitchFamily="34" charset="-122"/>
                <a:sym typeface="+mn-ea"/>
              </a:rPr>
              <a:t> </a:t>
            </a:r>
            <a:endParaRPr lang="zh-CN" altLang="zh-CN" sz="2000" dirty="0">
              <a:solidFill>
                <a:srgbClr val="595959"/>
              </a:solidFill>
              <a:cs typeface="微软雅黑" panose="020B0503020204020204" pitchFamily="34" charset="-122"/>
            </a:endParaRPr>
          </a:p>
          <a:p>
            <a:pPr marL="0" indent="0" fontAlgn="auto">
              <a:lnSpc>
                <a:spcPct val="100000"/>
              </a:lnSpc>
              <a:spcBef>
                <a:spcPct val="0"/>
              </a:spcBef>
              <a:buNone/>
            </a:pPr>
            <a:endParaRPr lang="zh-CN" altLang="zh-CN" sz="2000" dirty="0">
              <a:solidFill>
                <a:srgbClr val="595959"/>
              </a:solidFill>
              <a:cs typeface="微软雅黑" panose="020B0503020204020204" pitchFamily="34" charset="-122"/>
            </a:endParaRPr>
          </a:p>
        </p:txBody>
      </p:sp>
      <p:sp>
        <p:nvSpPr>
          <p:cNvPr id="10" name="文本框 4"/>
          <p:cNvSpPr txBox="1"/>
          <p:nvPr/>
        </p:nvSpPr>
        <p:spPr>
          <a:xfrm>
            <a:off x="3904656" y="1398801"/>
            <a:ext cx="438340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a:solidFill>
                  <a:srgbClr val="F0882E"/>
                </a:solidFill>
                <a:latin typeface="微软雅黑" panose="020B0503020204020204" pitchFamily="34" charset="-122"/>
                <a:ea typeface="微软雅黑" panose="020B0503020204020204" pitchFamily="34" charset="-122"/>
              </a:rPr>
              <a:t>7.2.8 </a:t>
            </a:r>
            <a:r>
              <a:rPr lang="zh-CN" altLang="en-US" sz="2000" dirty="0">
                <a:solidFill>
                  <a:srgbClr val="F0882E"/>
                </a:solidFill>
                <a:latin typeface="微软雅黑" panose="020B0503020204020204" pitchFamily="34" charset="-122"/>
                <a:ea typeface="微软雅黑" panose="020B0503020204020204" pitchFamily="34" charset="-122"/>
              </a:rPr>
              <a:t>存储过程与存储函数联系与区别</a:t>
            </a:r>
            <a:endParaRPr lang="zh-CN" altLang="en-US" sz="2000" dirty="0">
              <a:solidFill>
                <a:srgbClr val="F0882E"/>
              </a:solidFill>
              <a:latin typeface="微软雅黑" panose="020B0503020204020204" pitchFamily="34" charset="-122"/>
              <a:ea typeface="微软雅黑" panose="020B0503020204020204" pitchFamily="34" charset="-122"/>
            </a:endParaRPr>
          </a:p>
        </p:txBody>
      </p:sp>
      <p:sp>
        <p:nvSpPr>
          <p:cNvPr id="2" name="标题 1"/>
          <p:cNvSpPr/>
          <p:nvPr/>
        </p:nvSpPr>
        <p:spPr>
          <a:xfrm>
            <a:off x="967345" y="633470"/>
            <a:ext cx="3615045" cy="765175"/>
          </a:xfrm>
          <a:prstGeom prst="rect">
            <a:avLst/>
          </a:prstGeom>
          <a:noFill/>
          <a:ln w="9525">
            <a:noFill/>
          </a:ln>
        </p:spPr>
        <p:txBody>
          <a:bodyPr anchor="ctr"/>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7.2 </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存储过程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cs typeface="+mn-ea"/>
              <a:sym typeface="+mn-lt"/>
            </a:endParaRPr>
          </a:p>
        </p:txBody>
      </p:sp>
      <p:cxnSp>
        <p:nvCxnSpPr>
          <p:cNvPr id="8" name="直接连接符 7"/>
          <p:cNvCxnSpPr/>
          <p:nvPr/>
        </p:nvCxnSpPr>
        <p:spPr>
          <a:xfrm>
            <a:off x="649366" y="740311"/>
            <a:ext cx="2834063"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5298">
                                            <p:txEl>
                                              <p:pRg st="0" end="0"/>
                                            </p:txEl>
                                          </p:spTgt>
                                        </p:tgtEl>
                                        <p:attrNameLst>
                                          <p:attrName>style.visibility</p:attrName>
                                        </p:attrNameLst>
                                      </p:cBhvr>
                                      <p:to>
                                        <p:strVal val="visible"/>
                                      </p:to>
                                    </p:set>
                                    <p:animEffect transition="in" filter="wipe(up)">
                                      <p:cBhvr>
                                        <p:cTn id="10" dur="500"/>
                                        <p:tgtEl>
                                          <p:spTgt spid="55298">
                                            <p:txEl>
                                              <p:pRg st="0" end="0"/>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5298">
                                            <p:txEl>
                                              <p:pRg st="1" end="1"/>
                                            </p:txEl>
                                          </p:spTgt>
                                        </p:tgtEl>
                                        <p:attrNameLst>
                                          <p:attrName>style.visibility</p:attrName>
                                        </p:attrNameLst>
                                      </p:cBhvr>
                                      <p:to>
                                        <p:strVal val="visible"/>
                                      </p:to>
                                    </p:set>
                                    <p:animEffect transition="in" filter="wipe(up)">
                                      <p:cBhvr>
                                        <p:cTn id="13" dur="500"/>
                                        <p:tgtEl>
                                          <p:spTgt spid="55298">
                                            <p:txEl>
                                              <p:pRg st="1" end="1"/>
                                            </p:txEl>
                                          </p:spTgt>
                                        </p:tgtEl>
                                      </p:cBhvr>
                                    </p:animEffect>
                                  </p:childTnLst>
                                </p:cTn>
                              </p:par>
                              <p:par>
                                <p:cTn id="14" presetID="26" presetClass="emph" presetSubtype="0" fill="hold" grpId="0" nodeType="withEffect">
                                  <p:stCondLst>
                                    <p:cond delay="0"/>
                                  </p:stCondLst>
                                  <p:childTnLst>
                                    <p:animEffect transition="out" filter="fade">
                                      <p:cBhvr>
                                        <p:cTn id="15" dur="500" tmFilter="0, 0; .2, .5; .8, .5; 1, 0"/>
                                        <p:tgtEl>
                                          <p:spTgt spid="2"/>
                                        </p:tgtEl>
                                      </p:cBhvr>
                                    </p:animEffect>
                                    <p:animScale>
                                      <p:cBhvr>
                                        <p:cTn id="16"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uiExpand="1" build="p"/>
      <p:bldP spid="10" grpId="0"/>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74825" y="1883410"/>
            <a:ext cx="8642350" cy="2418715"/>
          </a:xfrm>
        </p:spPr>
        <p:txBody>
          <a:bodyPr vert="horz" wrap="square" lIns="91440" tIns="45720" rIns="91440" bIns="45720" numCol="1" rtlCol="0" anchor="t" anchorCtr="0" compatLnSpc="1">
            <a:normAutofit/>
          </a:bodyPr>
          <a:lstStyle/>
          <a:p>
            <a:pPr marL="0" indent="457200" algn="l">
              <a:spcBef>
                <a:spcPts val="0"/>
              </a:spcBef>
              <a:buClrTx/>
              <a:buSzTx/>
              <a:buNone/>
              <a:defRPr/>
            </a:pPr>
            <a:r>
              <a:rPr lang="zh-CN" altLang="en-US" dirty="0">
                <a:solidFill>
                  <a:schemeClr val="tx1">
                    <a:lumMod val="65000"/>
                    <a:lumOff val="35000"/>
                  </a:schemeClr>
                </a:solidFill>
              </a:rPr>
              <a:t>使用</a:t>
            </a:r>
            <a:r>
              <a:rPr lang="en-US" altLang="zh-CN" dirty="0">
                <a:solidFill>
                  <a:schemeClr val="tx1">
                    <a:lumMod val="65000"/>
                    <a:lumOff val="35000"/>
                  </a:schemeClr>
                </a:solidFill>
              </a:rPr>
              <a:t>S</a:t>
            </a:r>
            <a:r>
              <a:rPr lang="zh-CN" altLang="en-US" dirty="0">
                <a:solidFill>
                  <a:schemeClr val="tx1">
                    <a:lumMod val="65000"/>
                    <a:lumOff val="35000"/>
                  </a:schemeClr>
                </a:solidFill>
              </a:rPr>
              <a:t>QL语句进行查询过程中，查询结果将返回很多记录，如果记录量很大时，需要使用</a:t>
            </a:r>
            <a:r>
              <a:rPr lang="zh-CN" altLang="en-US" dirty="0">
                <a:solidFill>
                  <a:schemeClr val="tx1">
                    <a:lumMod val="65000"/>
                    <a:lumOff val="35000"/>
                  </a:schemeClr>
                </a:solidFill>
                <a:sym typeface="+mn-ea"/>
              </a:rPr>
              <a:t>游标</a:t>
            </a:r>
            <a:r>
              <a:rPr lang="zh-CN" altLang="en-US" dirty="0">
                <a:solidFill>
                  <a:schemeClr val="tx1">
                    <a:lumMod val="65000"/>
                    <a:lumOff val="35000"/>
                  </a:schemeClr>
                </a:solidFill>
              </a:rPr>
              <a:t>来对查询结果集中的记录进行逐条读取，它可以对多行数据进行轻松的处理。</a:t>
            </a:r>
            <a:r>
              <a:rPr lang="zh-CN" altLang="en-US" dirty="0">
                <a:solidFill>
                  <a:schemeClr val="tx1">
                    <a:lumMod val="65000"/>
                    <a:lumOff val="35000"/>
                  </a:schemeClr>
                </a:solidFill>
                <a:sym typeface="+mn-ea"/>
              </a:rPr>
              <a:t>能够实现允许用户访问单独的数据行，而不是只能对整个结果集进行操作。</a:t>
            </a:r>
            <a:endParaRPr lang="zh-CN" altLang="en-US" dirty="0">
              <a:solidFill>
                <a:schemeClr val="tx1">
                  <a:lumMod val="65000"/>
                  <a:lumOff val="35000"/>
                </a:schemeClr>
              </a:solidFill>
            </a:endParaRPr>
          </a:p>
          <a:p>
            <a:pPr marL="0" indent="457200" algn="l">
              <a:spcBef>
                <a:spcPts val="0"/>
              </a:spcBef>
              <a:buClrTx/>
              <a:buSzTx/>
              <a:buNone/>
              <a:defRPr/>
            </a:pPr>
            <a:endParaRPr lang="zh-CN" altLang="en-US" dirty="0">
              <a:solidFill>
                <a:schemeClr val="tx1">
                  <a:lumMod val="65000"/>
                  <a:lumOff val="35000"/>
                </a:schemeClr>
              </a:solidFill>
            </a:endParaRPr>
          </a:p>
        </p:txBody>
      </p:sp>
      <p:sp>
        <p:nvSpPr>
          <p:cNvPr id="4" name="标题 1"/>
          <p:cNvSpPr/>
          <p:nvPr/>
        </p:nvSpPr>
        <p:spPr>
          <a:xfrm>
            <a:off x="967105" y="633730"/>
            <a:ext cx="1815465"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7.3 </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游</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标</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6" name="直接连接符 5"/>
          <p:cNvCxnSpPr/>
          <p:nvPr/>
        </p:nvCxnSpPr>
        <p:spPr>
          <a:xfrm>
            <a:off x="649366" y="740311"/>
            <a:ext cx="1887005"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par>
                                <p:cTn id="8" presetID="22" presetClass="entr" presetSubtype="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up)">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74825" y="1398905"/>
            <a:ext cx="8642350" cy="2860675"/>
          </a:xfrm>
        </p:spPr>
        <p:txBody>
          <a:bodyPr vert="horz" wrap="square" lIns="91440" tIns="45720" rIns="91440" bIns="45720" numCol="1" rtlCol="0" anchor="t" anchorCtr="0" compatLnSpc="1">
            <a:noAutofit/>
          </a:bodyPr>
          <a:lstStyle/>
          <a:p>
            <a:pPr marL="0" indent="457200" algn="l">
              <a:spcBef>
                <a:spcPts val="0"/>
              </a:spcBef>
              <a:buClrTx/>
              <a:buSzTx/>
              <a:buNone/>
              <a:defRPr/>
            </a:pPr>
            <a:r>
              <a:rPr lang="zh-CN" altLang="zh-CN" dirty="0">
                <a:solidFill>
                  <a:srgbClr val="595959"/>
                </a:solidFill>
                <a:sym typeface="+mn-ea"/>
              </a:rPr>
              <a:t>游标主要包括结果集和游标位置两部分，游标结果集是由定义游标的select语句的结果集，游标位置则是指向这个结果集中的某一行的指针。</a:t>
            </a:r>
            <a:endParaRPr lang="zh-CN" altLang="zh-CN" dirty="0">
              <a:solidFill>
                <a:srgbClr val="595959"/>
              </a:solidFill>
            </a:endParaRPr>
          </a:p>
          <a:p>
            <a:pPr marL="0" indent="457200" algn="l">
              <a:spcBef>
                <a:spcPts val="0"/>
              </a:spcBef>
              <a:buClrTx/>
              <a:buSzTx/>
              <a:buNone/>
              <a:defRPr/>
            </a:pPr>
            <a:r>
              <a:rPr lang="zh-CN" altLang="zh-CN" dirty="0">
                <a:solidFill>
                  <a:srgbClr val="595959"/>
                </a:solidFill>
                <a:sym typeface="+mn-ea"/>
              </a:rPr>
              <a:t>游标的使用过程如图8-14所示，可以概括为声明游标、打开游标、从游标中提取数据以及关闭游标。</a:t>
            </a:r>
            <a:endParaRPr lang="zh-CN" altLang="zh-CN" dirty="0">
              <a:solidFill>
                <a:srgbClr val="595959"/>
              </a:solidFill>
            </a:endParaRPr>
          </a:p>
          <a:p>
            <a:pPr marL="0" indent="457200" algn="l">
              <a:spcBef>
                <a:spcPts val="0"/>
              </a:spcBef>
              <a:buClrTx/>
              <a:buSzTx/>
              <a:buNone/>
              <a:defRPr/>
            </a:pPr>
            <a:endParaRPr lang="zh-CN" altLang="zh-CN" dirty="0">
              <a:solidFill>
                <a:srgbClr val="595959"/>
              </a:solidFill>
            </a:endParaRPr>
          </a:p>
        </p:txBody>
      </p:sp>
      <p:sp>
        <p:nvSpPr>
          <p:cNvPr id="4" name="标题 1"/>
          <p:cNvSpPr/>
          <p:nvPr/>
        </p:nvSpPr>
        <p:spPr>
          <a:xfrm>
            <a:off x="967105" y="633730"/>
            <a:ext cx="1815465"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7.3 </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游</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标</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6" name="直接连接符 5"/>
          <p:cNvCxnSpPr/>
          <p:nvPr/>
        </p:nvCxnSpPr>
        <p:spPr>
          <a:xfrm>
            <a:off x="649366" y="740311"/>
            <a:ext cx="1887005"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pic>
        <p:nvPicPr>
          <p:cNvPr id="81922" name="Picture 2"/>
          <p:cNvPicPr>
            <a:picLocks noChangeAspect="1"/>
          </p:cNvPicPr>
          <p:nvPr>
            <p:custDataLst>
              <p:tags r:id="rId2"/>
            </p:custDataLst>
          </p:nvPr>
        </p:nvPicPr>
        <p:blipFill>
          <a:blip r:embed="rId3"/>
          <a:stretch>
            <a:fillRect/>
          </a:stretch>
        </p:blipFill>
        <p:spPr>
          <a:xfrm>
            <a:off x="3997643" y="2797810"/>
            <a:ext cx="4195762" cy="3857625"/>
          </a:xfrm>
          <a:prstGeom prst="rect">
            <a:avLst/>
          </a:prstGeom>
          <a:noFill/>
          <a:ln w="9525" cap="flat" cmpd="sng">
            <a:solidFill>
              <a:srgbClr val="FF0000"/>
            </a:solidFill>
            <a:prstDash val="solid"/>
            <a:miter/>
            <a:headEnd type="none" w="med" len="med"/>
            <a:tailEnd type="none" w="med" len="me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par>
                                <p:cTn id="8" presetID="22" presetClass="entr" presetSubtype="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up)">
                                      <p:cBhvr>
                                        <p:cTn id="10" dur="500"/>
                                        <p:tgtEl>
                                          <p:spTgt spid="3">
                                            <p:txEl>
                                              <p:pRg st="0" end="0"/>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up)">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81922"/>
                                        </p:tgtEl>
                                        <p:attrNameLst>
                                          <p:attrName>style.visibility</p:attrName>
                                        </p:attrNameLst>
                                      </p:cBhvr>
                                      <p:to>
                                        <p:strVal val="visible"/>
                                      </p:to>
                                    </p:set>
                                    <p:anim calcmode="lin" valueType="num">
                                      <p:cBhvr additive="base">
                                        <p:cTn id="18" dur="500" fill="hold"/>
                                        <p:tgtEl>
                                          <p:spTgt spid="81922"/>
                                        </p:tgtEl>
                                        <p:attrNameLst>
                                          <p:attrName>ppt_x</p:attrName>
                                        </p:attrNameLst>
                                      </p:cBhvr>
                                      <p:tavLst>
                                        <p:tav tm="0">
                                          <p:val>
                                            <p:strVal val="#ppt_x"/>
                                          </p:val>
                                        </p:tav>
                                        <p:tav tm="100000">
                                          <p:val>
                                            <p:strVal val="#ppt_x"/>
                                          </p:val>
                                        </p:tav>
                                      </p:tavLst>
                                    </p:anim>
                                    <p:anim calcmode="lin" valueType="num">
                                      <p:cBhvr additive="base">
                                        <p:cTn id="19" dur="500" fill="hold"/>
                                        <p:tgtEl>
                                          <p:spTgt spid="819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61185" y="1586230"/>
            <a:ext cx="8469630" cy="4154170"/>
          </a:xfrm>
        </p:spPr>
        <p:txBody>
          <a:bodyPr vert="horz" wrap="square" lIns="91440" tIns="45720" rIns="91440" bIns="45720" numCol="1" rtlCol="0" anchor="t" anchorCtr="0" compatLnSpc="1">
            <a:normAutofit lnSpcReduction="20000"/>
          </a:bodyPr>
          <a:lstStyle/>
          <a:p>
            <a:pPr marL="0" indent="457200">
              <a:spcBef>
                <a:spcPts val="0"/>
              </a:spcBef>
              <a:buNone/>
              <a:defRPr/>
            </a:pPr>
            <a:r>
              <a:rPr lang="zh-CN" altLang="en-US" sz="2200" dirty="0">
                <a:solidFill>
                  <a:schemeClr val="tx1">
                    <a:lumMod val="65000"/>
                    <a:lumOff val="35000"/>
                  </a:schemeClr>
                </a:solidFill>
              </a:rPr>
              <a:t>在使用游标对结果集中的数据进行处理时，需要首先声明游标，游标的声明必须在声明变量、条件之后，声明处理程序之前。游标的声明格式如下：</a:t>
            </a:r>
            <a:endParaRPr lang="zh-CN" altLang="en-US" sz="2200" dirty="0">
              <a:solidFill>
                <a:schemeClr val="tx1">
                  <a:lumMod val="65000"/>
                  <a:lumOff val="35000"/>
                </a:schemeClr>
              </a:solidFill>
            </a:endParaRPr>
          </a:p>
          <a:p>
            <a:pPr marL="0" indent="457200">
              <a:spcBef>
                <a:spcPts val="0"/>
              </a:spcBef>
              <a:buNone/>
              <a:defRPr/>
            </a:pPr>
            <a:r>
              <a:rPr lang="zh-CN" altLang="en-US" sz="2200" dirty="0">
                <a:solidFill>
                  <a:schemeClr val="tx1">
                    <a:lumMod val="65000"/>
                    <a:lumOff val="35000"/>
                  </a:schemeClr>
                </a:solidFill>
              </a:rPr>
              <a:t>DECLARE cursor_name CURSOR FOR select_statement</a:t>
            </a:r>
            <a:endParaRPr lang="zh-CN" altLang="en-US" sz="2200" dirty="0">
              <a:solidFill>
                <a:schemeClr val="tx1">
                  <a:lumMod val="65000"/>
                  <a:lumOff val="35000"/>
                </a:schemeClr>
              </a:solidFill>
            </a:endParaRPr>
          </a:p>
          <a:p>
            <a:pPr marL="0" indent="457200">
              <a:spcBef>
                <a:spcPts val="0"/>
              </a:spcBef>
              <a:buNone/>
              <a:defRPr/>
            </a:pPr>
            <a:r>
              <a:rPr lang="zh-CN" altLang="en-US" sz="2200" dirty="0">
                <a:solidFill>
                  <a:schemeClr val="tx1">
                    <a:lumMod val="65000"/>
                    <a:lumOff val="35000"/>
                  </a:schemeClr>
                </a:solidFill>
              </a:rPr>
              <a:t>其中cursor_name表示游标的名字，select_statement代表SELECT语句的内容，返回一个用于创建游标的结果集。下面声明一个名为cur_teacher的游标。代码如下：</a:t>
            </a:r>
            <a:endParaRPr lang="zh-CN" altLang="en-US" sz="2200" dirty="0">
              <a:solidFill>
                <a:schemeClr val="tx1">
                  <a:lumMod val="65000"/>
                  <a:lumOff val="35000"/>
                </a:schemeClr>
              </a:solidFill>
            </a:endParaRPr>
          </a:p>
          <a:p>
            <a:pPr marL="0" lvl="1" indent="457200" algn="l">
              <a:spcBef>
                <a:spcPts val="0"/>
              </a:spcBef>
              <a:buClrTx/>
              <a:buSzTx/>
              <a:buNone/>
              <a:defRPr/>
            </a:pPr>
            <a:r>
              <a:rPr lang="zh-CN" altLang="en-US" sz="2200" dirty="0">
                <a:solidFill>
                  <a:schemeClr val="tx1">
                    <a:lumMod val="65000"/>
                    <a:lumOff val="35000"/>
                  </a:schemeClr>
                </a:solidFill>
              </a:rPr>
              <a:t>DECLARE cur_teacher CURSOR FOR SELECT  </a:t>
            </a:r>
            <a:r>
              <a:rPr lang="zh-CN" altLang="en-US" sz="2200" dirty="0">
                <a:solidFill>
                  <a:schemeClr val="tx1">
                    <a:lumMod val="65000"/>
                    <a:lumOff val="35000"/>
                  </a:schemeClr>
                </a:solidFill>
                <a:sym typeface="+mn-ea"/>
              </a:rPr>
              <a:t>teacherno,tname </a:t>
            </a:r>
            <a:r>
              <a:rPr lang="zh-CN" altLang="en-US" sz="2200" dirty="0">
                <a:solidFill>
                  <a:schemeClr val="tx1">
                    <a:lumMod val="65000"/>
                    <a:lumOff val="35000"/>
                  </a:schemeClr>
                </a:solidFill>
              </a:rPr>
              <a:t>FROM teacher ;</a:t>
            </a:r>
            <a:endParaRPr lang="zh-CN" altLang="en-US" sz="2200" dirty="0">
              <a:solidFill>
                <a:schemeClr val="tx1">
                  <a:lumMod val="65000"/>
                  <a:lumOff val="35000"/>
                </a:schemeClr>
              </a:solidFill>
            </a:endParaRPr>
          </a:p>
        </p:txBody>
      </p:sp>
      <p:sp>
        <p:nvSpPr>
          <p:cNvPr id="2" name="标题 1"/>
          <p:cNvSpPr/>
          <p:nvPr/>
        </p:nvSpPr>
        <p:spPr>
          <a:xfrm>
            <a:off x="967105" y="633730"/>
            <a:ext cx="1815465" cy="765175"/>
          </a:xfrm>
          <a:prstGeom prst="rect">
            <a:avLst/>
          </a:prstGeom>
          <a:noFill/>
          <a:ln w="9525">
            <a:noFill/>
          </a:ln>
        </p:spPr>
        <p:txBody>
          <a:bodyPr anchor="ctr"/>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7.3 </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游</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标</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cs typeface="+mn-ea"/>
              <a:sym typeface="+mn-lt"/>
            </a:endParaRPr>
          </a:p>
        </p:txBody>
      </p:sp>
      <p:cxnSp>
        <p:nvCxnSpPr>
          <p:cNvPr id="8" name="直接连接符 7"/>
          <p:cNvCxnSpPr/>
          <p:nvPr/>
        </p:nvCxnSpPr>
        <p:spPr>
          <a:xfrm>
            <a:off x="649366" y="740311"/>
            <a:ext cx="1887005"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0" name="文本框 4"/>
          <p:cNvSpPr txBox="1"/>
          <p:nvPr/>
        </p:nvSpPr>
        <p:spPr>
          <a:xfrm>
            <a:off x="4292006" y="1033041"/>
            <a:ext cx="2097405" cy="553085"/>
          </a:xfrm>
          <a:prstGeom prst="rect">
            <a:avLst/>
          </a:prstGeom>
          <a:noFill/>
        </p:spPr>
        <p:txBody>
          <a:bodyPr wrap="none" rtlCol="0" anchor="t">
            <a:spAutoFit/>
          </a:bodyPr>
          <a:p>
            <a:pPr marL="0" lvl="2" algn="l" eaLnBrk="0" fontAlgn="base" hangingPunct="0">
              <a:lnSpc>
                <a:spcPct val="150000"/>
              </a:lnSpc>
              <a:spcBef>
                <a:spcPct val="20000"/>
              </a:spcBef>
              <a:buClrTx/>
              <a:buSzTx/>
              <a:buFontTx/>
              <a:defRPr/>
            </a:pPr>
            <a:r>
              <a:rPr lang="en-US" altLang="zh-CN" sz="2000" dirty="0">
                <a:solidFill>
                  <a:srgbClr val="F0882E"/>
                </a:solidFill>
                <a:latin typeface="微软雅黑" panose="020B0503020204020204" pitchFamily="34" charset="-122"/>
                <a:ea typeface="微软雅黑" panose="020B0503020204020204" pitchFamily="34" charset="-122"/>
              </a:rPr>
              <a:t>7.</a:t>
            </a:r>
            <a:r>
              <a:rPr lang="en-US" sz="2000" dirty="0">
                <a:solidFill>
                  <a:srgbClr val="F0882E"/>
                </a:solidFill>
                <a:latin typeface="微软雅黑" panose="020B0503020204020204" pitchFamily="34" charset="-122"/>
                <a:ea typeface="微软雅黑" panose="020B0503020204020204" pitchFamily="34" charset="-122"/>
              </a:rPr>
              <a:t>3.1 游</a:t>
            </a:r>
            <a:r>
              <a:rPr lang="en-US" sz="2000" dirty="0">
                <a:solidFill>
                  <a:srgbClr val="F0882E"/>
                </a:solidFill>
                <a:latin typeface="微软雅黑" panose="020B0503020204020204" pitchFamily="34" charset="-122"/>
                <a:ea typeface="微软雅黑" panose="020B0503020204020204" pitchFamily="34" charset="-122"/>
                <a:sym typeface="+mn-ea"/>
              </a:rPr>
              <a:t>标的声明</a:t>
            </a:r>
            <a:endParaRPr lang="en-US" sz="2000" dirty="0">
              <a:solidFill>
                <a:srgbClr val="F0882E"/>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536825" y="5829300"/>
            <a:ext cx="7341870" cy="645160"/>
          </a:xfrm>
          <a:prstGeom prst="rect">
            <a:avLst/>
          </a:prstGeom>
          <a:noFill/>
        </p:spPr>
        <p:txBody>
          <a:bodyPr wrap="square" rtlCol="0" anchor="t">
            <a:spAutoFit/>
          </a:bodyPr>
          <a:p>
            <a:r>
              <a:rPr lang="zh-CN" altLang="zh-CN"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使用declare语句声明游标后，此时与该游标对应的select语句并没有执行，MySQL服务器内存中并不存在与select语句对应的结果集。</a:t>
            </a:r>
            <a:endParaRPr lang="zh-CN" altLang="zh-CN"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up)">
                                      <p:cBhvr>
                                        <p:cTn id="10" dur="500"/>
                                        <p:tgtEl>
                                          <p:spTgt spid="3">
                                            <p:txEl>
                                              <p:pRg st="1" end="1"/>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up)">
                                      <p:cBhvr>
                                        <p:cTn id="13" dur="500"/>
                                        <p:tgtEl>
                                          <p:spTgt spid="3">
                                            <p:txEl>
                                              <p:pRg st="2" end="2"/>
                                            </p:txEl>
                                          </p:spTgt>
                                        </p:tgtEl>
                                      </p:cBhvr>
                                    </p:animEffect>
                                  </p:childTnLst>
                                </p:cTn>
                              </p:par>
                              <p:par>
                                <p:cTn id="14" presetID="22" presetClass="entr" presetSubtype="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up)">
                                      <p:cBhvr>
                                        <p:cTn id="16" dur="500"/>
                                        <p:tgtEl>
                                          <p:spTgt spid="3">
                                            <p:txEl>
                                              <p:pRg st="3" end="3"/>
                                            </p:txEl>
                                          </p:spTgt>
                                        </p:tgtEl>
                                      </p:cBhvr>
                                    </p:animEffect>
                                  </p:childTnLst>
                                </p:cTn>
                              </p:par>
                              <p:par>
                                <p:cTn id="17" presetID="26" presetClass="emph" presetSubtype="0" fill="hold" grpId="0" nodeType="withEffect">
                                  <p:stCondLst>
                                    <p:cond delay="0"/>
                                  </p:stCondLst>
                                  <p:childTnLst>
                                    <p:animEffect transition="out" filter="fade">
                                      <p:cBhvr>
                                        <p:cTn id="18" dur="500" tmFilter="0, 0; .2, .5; .8, .5; 1, 0"/>
                                        <p:tgtEl>
                                          <p:spTgt spid="2"/>
                                        </p:tgtEl>
                                      </p:cBhvr>
                                    </p:animEffect>
                                    <p:animScale>
                                      <p:cBhvr>
                                        <p:cTn id="19" dur="250" autoRev="1" fill="hold"/>
                                        <p:tgtEl>
                                          <p:spTgt spid="2"/>
                                        </p:tgtEl>
                                      </p:cBhvr>
                                      <p:by x="105000" y="105000"/>
                                    </p:animScale>
                                  </p:childTnLst>
                                </p:cTn>
                              </p:par>
                              <p:par>
                                <p:cTn id="20" presetID="22" presetClass="entr" presetSubtype="8"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13585" y="1725295"/>
            <a:ext cx="8469630" cy="4498975"/>
          </a:xfrm>
        </p:spPr>
        <p:txBody>
          <a:bodyPr vert="horz" wrap="square" lIns="91440" tIns="45720" rIns="91440" bIns="45720" numCol="1" rtlCol="0" anchor="t" anchorCtr="0" compatLnSpc="1">
            <a:normAutofit lnSpcReduction="20000"/>
          </a:bodyPr>
          <a:lstStyle/>
          <a:p>
            <a:pPr marL="0" indent="457200">
              <a:spcBef>
                <a:spcPts val="0"/>
              </a:spcBef>
              <a:buNone/>
              <a:defRPr/>
            </a:pPr>
            <a:r>
              <a:rPr lang="zh-CN" altLang="en-US" sz="2200" dirty="0">
                <a:solidFill>
                  <a:schemeClr val="tx1">
                    <a:lumMod val="65000"/>
                    <a:lumOff val="35000"/>
                  </a:schemeClr>
                </a:solidFill>
              </a:rPr>
              <a:t>MySQL中使用OPEN关键字来打开游标,打开游标之后就可以使用游标了。其语法的基本形式如下：</a:t>
            </a:r>
            <a:endParaRPr lang="zh-CN" altLang="en-US" sz="2200" dirty="0">
              <a:solidFill>
                <a:schemeClr val="tx1">
                  <a:lumMod val="65000"/>
                  <a:lumOff val="35000"/>
                </a:schemeClr>
              </a:solidFill>
            </a:endParaRPr>
          </a:p>
          <a:p>
            <a:pPr marL="0" indent="457200">
              <a:spcBef>
                <a:spcPts val="0"/>
              </a:spcBef>
              <a:buNone/>
              <a:defRPr/>
            </a:pPr>
            <a:r>
              <a:rPr lang="zh-CN" altLang="en-US" sz="2200" dirty="0">
                <a:solidFill>
                  <a:schemeClr val="tx1">
                    <a:lumMod val="65000"/>
                    <a:lumOff val="35000"/>
                  </a:schemeClr>
                </a:solidFill>
              </a:rPr>
              <a:t>OPEN cursor_name ;</a:t>
            </a:r>
            <a:endParaRPr lang="zh-CN" altLang="en-US" sz="2200" dirty="0">
              <a:solidFill>
                <a:schemeClr val="tx1">
                  <a:lumMod val="65000"/>
                  <a:lumOff val="35000"/>
                </a:schemeClr>
              </a:solidFill>
            </a:endParaRPr>
          </a:p>
          <a:p>
            <a:pPr marL="0" indent="457200" algn="l">
              <a:spcBef>
                <a:spcPts val="0"/>
              </a:spcBef>
              <a:buClrTx/>
              <a:buSzTx/>
              <a:buNone/>
              <a:defRPr/>
            </a:pPr>
            <a:r>
              <a:rPr lang="zh-CN" altLang="en-US" sz="2200" dirty="0">
                <a:solidFill>
                  <a:schemeClr val="tx1">
                    <a:lumMod val="65000"/>
                    <a:lumOff val="35000"/>
                  </a:schemeClr>
                </a:solidFill>
              </a:rPr>
              <a:t>FETCH cursor_name INTO var_name[,var_name…] ;</a:t>
            </a:r>
            <a:endParaRPr lang="zh-CN" altLang="en-US" sz="2200" dirty="0">
              <a:solidFill>
                <a:schemeClr val="tx1">
                  <a:lumMod val="65000"/>
                  <a:lumOff val="35000"/>
                </a:schemeClr>
              </a:solidFill>
            </a:endParaRPr>
          </a:p>
          <a:p>
            <a:pPr marL="0" indent="457200" algn="l">
              <a:spcBef>
                <a:spcPts val="0"/>
              </a:spcBef>
              <a:buClrTx/>
              <a:buSzTx/>
              <a:buNone/>
              <a:defRPr/>
            </a:pPr>
            <a:r>
              <a:rPr lang="zh-CN" altLang="en-US" sz="2200" dirty="0">
                <a:solidFill>
                  <a:schemeClr val="tx1">
                    <a:lumMod val="65000"/>
                    <a:lumOff val="35000"/>
                  </a:schemeClr>
                </a:solidFill>
                <a:sym typeface="+mn-ea"/>
              </a:rPr>
              <a:t>使用open语句打开游标后，与该游标对应的select语句将被执行，MySQL服务器内存中将存放与select语句对应的结果集。</a:t>
            </a:r>
            <a:endParaRPr lang="zh-CN" altLang="en-US" sz="2200" dirty="0">
              <a:solidFill>
                <a:schemeClr val="tx1">
                  <a:lumMod val="65000"/>
                  <a:lumOff val="35000"/>
                </a:schemeClr>
              </a:solidFill>
              <a:sym typeface="+mn-ea"/>
            </a:endParaRPr>
          </a:p>
          <a:p>
            <a:pPr marL="0" indent="457200" algn="l">
              <a:spcBef>
                <a:spcPts val="0"/>
              </a:spcBef>
              <a:buClrTx/>
              <a:buSzTx/>
              <a:buNone/>
              <a:defRPr/>
            </a:pPr>
            <a:r>
              <a:rPr lang="zh-CN" altLang="en-US" sz="2200" dirty="0">
                <a:solidFill>
                  <a:schemeClr val="tx1">
                    <a:lumMod val="65000"/>
                    <a:lumOff val="35000"/>
                  </a:schemeClr>
                </a:solidFill>
                <a:sym typeface="+mn-ea"/>
              </a:rPr>
              <a:t>var_name的个数必须与声明游标时使用的select语句结果集中的字段个数保持一致。第一次执行fetch语句时，fetch语句从结果集中提取第一条记录，再次执行fetch语句时，fetch语句从结果集中提取第二条记录，…以此类推。</a:t>
            </a:r>
            <a:endParaRPr lang="zh-CN" altLang="en-US" sz="2200" dirty="0">
              <a:solidFill>
                <a:schemeClr val="tx1">
                  <a:lumMod val="65000"/>
                  <a:lumOff val="35000"/>
                </a:schemeClr>
              </a:solidFill>
            </a:endParaRPr>
          </a:p>
        </p:txBody>
      </p:sp>
      <p:sp>
        <p:nvSpPr>
          <p:cNvPr id="4"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7.3 </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游标</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6" name="直接连接符 5"/>
          <p:cNvCxnSpPr/>
          <p:nvPr/>
        </p:nvCxnSpPr>
        <p:spPr>
          <a:xfrm>
            <a:off x="649366" y="740311"/>
            <a:ext cx="1887005"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0" name="文本框 4"/>
          <p:cNvSpPr txBox="1"/>
          <p:nvPr/>
        </p:nvSpPr>
        <p:spPr>
          <a:xfrm>
            <a:off x="4271686" y="1172106"/>
            <a:ext cx="2097405" cy="553085"/>
          </a:xfrm>
          <a:prstGeom prst="rect">
            <a:avLst/>
          </a:prstGeom>
          <a:noFill/>
        </p:spPr>
        <p:txBody>
          <a:bodyPr wrap="none" rtlCol="0" anchor="t">
            <a:spAutoFit/>
          </a:bodyPr>
          <a:p>
            <a:pPr marL="0" lvl="2" algn="l" eaLnBrk="0" fontAlgn="base" hangingPunct="0">
              <a:lnSpc>
                <a:spcPct val="150000"/>
              </a:lnSpc>
              <a:spcBef>
                <a:spcPct val="20000"/>
              </a:spcBef>
              <a:buClrTx/>
              <a:buSzTx/>
              <a:buFontTx/>
              <a:defRPr/>
            </a:pPr>
            <a:r>
              <a:rPr lang="en-US" altLang="zh-CN" sz="2000" dirty="0">
                <a:solidFill>
                  <a:srgbClr val="F0882E"/>
                </a:solidFill>
                <a:latin typeface="微软雅黑" panose="020B0503020204020204" pitchFamily="34" charset="-122"/>
                <a:ea typeface="微软雅黑" panose="020B0503020204020204" pitchFamily="34" charset="-122"/>
              </a:rPr>
              <a:t>7.</a:t>
            </a:r>
            <a:r>
              <a:rPr lang="en-US" sz="2000" dirty="0">
                <a:solidFill>
                  <a:srgbClr val="F0882E"/>
                </a:solidFill>
                <a:latin typeface="微软雅黑" panose="020B0503020204020204" pitchFamily="34" charset="-122"/>
                <a:ea typeface="微软雅黑" panose="020B0503020204020204" pitchFamily="34" charset="-122"/>
              </a:rPr>
              <a:t>3.2 游</a:t>
            </a:r>
            <a:r>
              <a:rPr lang="en-US" sz="2000" dirty="0">
                <a:solidFill>
                  <a:srgbClr val="F0882E"/>
                </a:solidFill>
                <a:latin typeface="微软雅黑" panose="020B0503020204020204" pitchFamily="34" charset="-122"/>
                <a:ea typeface="微软雅黑" panose="020B0503020204020204" pitchFamily="34" charset="-122"/>
                <a:sym typeface="+mn-ea"/>
              </a:rPr>
              <a:t>标的</a:t>
            </a:r>
            <a:r>
              <a:rPr lang="zh-CN" altLang="en-US" sz="2000" dirty="0">
                <a:solidFill>
                  <a:srgbClr val="F0882E"/>
                </a:solidFill>
                <a:latin typeface="微软雅黑" panose="020B0503020204020204" pitchFamily="34" charset="-122"/>
                <a:ea typeface="微软雅黑" panose="020B0503020204020204" pitchFamily="34" charset="-122"/>
                <a:sym typeface="+mn-ea"/>
              </a:rPr>
              <a:t>使用</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up)">
                                      <p:cBhvr>
                                        <p:cTn id="11" dur="500"/>
                                        <p:tgtEl>
                                          <p:spTgt spid="3">
                                            <p:txEl>
                                              <p:pRg st="0" end="0"/>
                                            </p:txEl>
                                          </p:spTgt>
                                        </p:tgtEl>
                                      </p:cBhvr>
                                    </p:animEffect>
                                  </p:childTnLst>
                                </p:cTn>
                              </p:par>
                              <p:par>
                                <p:cTn id="12" presetID="22" presetClass="entr" presetSubtype="1"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ipe(up)">
                                      <p:cBhvr>
                                        <p:cTn id="14" dur="500"/>
                                        <p:tgtEl>
                                          <p:spTgt spid="3">
                                            <p:txEl>
                                              <p:pRg st="1" end="1"/>
                                            </p:txEl>
                                          </p:spTgt>
                                        </p:tgtEl>
                                      </p:cBhvr>
                                    </p:animEffect>
                                  </p:childTnLst>
                                </p:cTn>
                              </p:par>
                              <p:par>
                                <p:cTn id="15" presetID="22" presetClass="entr" presetSubtype="1"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par>
                                <p:cTn id="18" presetID="22" presetClass="entr" presetSubtype="1"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500"/>
                                        <p:tgtEl>
                                          <p:spTgt spid="3">
                                            <p:txEl>
                                              <p:pRg st="3" end="3"/>
                                            </p:txEl>
                                          </p:spTgt>
                                        </p:tgtEl>
                                      </p:cBhvr>
                                    </p:animEffect>
                                  </p:childTnLst>
                                </p:cTn>
                              </p:par>
                              <p:par>
                                <p:cTn id="21" presetID="22" presetClass="entr" presetSubtype="1"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par>
                                <p:cTn id="24" presetID="26" presetClass="emph" presetSubtype="0" fill="hold" grpId="0" nodeType="withEffect">
                                  <p:stCondLst>
                                    <p:cond delay="0"/>
                                  </p:stCondLst>
                                  <p:childTnLst>
                                    <p:animEffect transition="out" filter="fade">
                                      <p:cBhvr>
                                        <p:cTn id="25" dur="500" tmFilter="0, 0; .2, .5; .8, .5; 1, 0"/>
                                        <p:tgtEl>
                                          <p:spTgt spid="4"/>
                                        </p:tgtEl>
                                      </p:cBhvr>
                                    </p:animEffect>
                                    <p:animScale>
                                      <p:cBhvr>
                                        <p:cTn id="26"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11300" y="1584960"/>
            <a:ext cx="9170035" cy="5318125"/>
          </a:xfrm>
        </p:spPr>
        <p:txBody>
          <a:bodyPr vert="horz" wrap="square" lIns="91440" tIns="45720" rIns="91440" bIns="45720" numCol="1" rtlCol="0" anchor="t" anchorCtr="0" compatLnSpc="1">
            <a:normAutofit/>
          </a:bodyPr>
          <a:lstStyle/>
          <a:p>
            <a:pPr marL="0" indent="457200">
              <a:spcBef>
                <a:spcPts val="0"/>
              </a:spcBef>
              <a:buNone/>
              <a:defRPr/>
            </a:pPr>
            <a:r>
              <a:rPr lang="zh-CN" altLang="zh-CN" sz="2000" dirty="0">
                <a:solidFill>
                  <a:srgbClr val="595959"/>
                </a:solidFill>
                <a:cs typeface="微软雅黑" panose="020B0503020204020204" pitchFamily="34" charset="-122"/>
                <a:sym typeface="+mn-ea"/>
              </a:rPr>
              <a:t>fetch语句每次从结果集中仅仅提取一条记录，因此fetch语句需要循环语句的配合，才能实现整个结果集的遍历。fetch离不开循环语句。一般使用Loop和while比较清楚，而且代码简单。这里使用Loop为例，代码如下。</a:t>
            </a:r>
            <a:endParaRPr lang="zh-CN" altLang="zh-CN" sz="2000" dirty="0">
              <a:solidFill>
                <a:srgbClr val="595959"/>
              </a:solidFill>
              <a:cs typeface="微软雅黑" panose="020B0503020204020204" pitchFamily="34" charset="-122"/>
            </a:endParaRPr>
          </a:p>
          <a:p>
            <a:pPr lvl="1" eaLnBrk="1" hangingPunct="1"/>
            <a:r>
              <a:rPr lang="en-US" altLang="zh-CN" sz="2000" dirty="0">
                <a:solidFill>
                  <a:srgbClr val="595959"/>
                </a:solidFill>
                <a:cs typeface="微软雅黑" panose="020B0503020204020204" pitchFamily="34" charset="-122"/>
                <a:sym typeface="+mn-ea"/>
              </a:rPr>
              <a:t>fetchLoop:Loop </a:t>
            </a:r>
            <a:endParaRPr lang="zh-CN" altLang="zh-CN" sz="2000" dirty="0">
              <a:solidFill>
                <a:srgbClr val="595959"/>
              </a:solidFill>
              <a:cs typeface="微软雅黑" panose="020B0503020204020204" pitchFamily="34" charset="-122"/>
            </a:endParaRPr>
          </a:p>
          <a:p>
            <a:pPr lvl="1" eaLnBrk="1" hangingPunct="1"/>
            <a:r>
              <a:rPr lang="en-US" altLang="zh-CN" sz="2000" dirty="0">
                <a:solidFill>
                  <a:srgbClr val="595959"/>
                </a:solidFill>
                <a:cs typeface="微软雅黑" panose="020B0503020204020204" pitchFamily="34" charset="-122"/>
                <a:sym typeface="+mn-ea"/>
              </a:rPr>
              <a:t>fetch teach_cursor into v_tno,v_tname; </a:t>
            </a:r>
            <a:endParaRPr lang="zh-CN" altLang="zh-CN" sz="2000" dirty="0">
              <a:solidFill>
                <a:srgbClr val="595959"/>
              </a:solidFill>
              <a:cs typeface="微软雅黑" panose="020B0503020204020204" pitchFamily="34" charset="-122"/>
            </a:endParaRPr>
          </a:p>
          <a:p>
            <a:pPr lvl="1" eaLnBrk="1" hangingPunct="1"/>
            <a:r>
              <a:rPr lang="en-US" altLang="zh-CN" sz="2000" dirty="0">
                <a:solidFill>
                  <a:srgbClr val="595959"/>
                </a:solidFill>
                <a:cs typeface="微软雅黑" panose="020B0503020204020204" pitchFamily="34" charset="-122"/>
                <a:sym typeface="+mn-ea"/>
              </a:rPr>
              <a:t>end Loop; </a:t>
            </a:r>
            <a:endParaRPr lang="en-US" altLang="zh-CN" sz="2000" dirty="0">
              <a:solidFill>
                <a:srgbClr val="595959"/>
              </a:solidFill>
              <a:cs typeface="微软雅黑" panose="020B0503020204020204" pitchFamily="34" charset="-122"/>
              <a:sym typeface="+mn-ea"/>
            </a:endParaRPr>
          </a:p>
          <a:p>
            <a:pPr lvl="1" indent="0" fontAlgn="auto">
              <a:buNone/>
            </a:pPr>
            <a:r>
              <a:rPr lang="zh-CN" altLang="zh-CN" dirty="0">
                <a:solidFill>
                  <a:srgbClr val="0000FF"/>
                </a:solidFill>
                <a:sym typeface="+mn-ea"/>
              </a:rPr>
              <a:t>当使用</a:t>
            </a:r>
            <a:r>
              <a:rPr lang="en-US" altLang="zh-CN" dirty="0">
                <a:solidFill>
                  <a:srgbClr val="0000FF"/>
                </a:solidFill>
                <a:sym typeface="+mn-ea"/>
              </a:rPr>
              <a:t>fetch</a:t>
            </a:r>
            <a:r>
              <a:rPr lang="zh-CN" altLang="zh-CN" dirty="0">
                <a:solidFill>
                  <a:srgbClr val="0000FF"/>
                </a:solidFill>
                <a:sym typeface="+mn-ea"/>
              </a:rPr>
              <a:t>语句从游标中提取最后一条记录后，再次执行</a:t>
            </a:r>
            <a:r>
              <a:rPr lang="en-US" altLang="zh-CN" dirty="0">
                <a:solidFill>
                  <a:srgbClr val="0000FF"/>
                </a:solidFill>
                <a:sym typeface="+mn-ea"/>
              </a:rPr>
              <a:t>fetch</a:t>
            </a:r>
            <a:r>
              <a:rPr lang="zh-CN" altLang="zh-CN" dirty="0">
                <a:solidFill>
                  <a:srgbClr val="0000FF"/>
                </a:solidFill>
                <a:sym typeface="+mn-ea"/>
              </a:rPr>
              <a:t>语句时，将产生</a:t>
            </a:r>
            <a:r>
              <a:rPr lang="en-US" altLang="zh-CN" dirty="0">
                <a:solidFill>
                  <a:srgbClr val="0000FF"/>
                </a:solidFill>
                <a:sym typeface="+mn-ea"/>
              </a:rPr>
              <a:t>“ERROR 1329 (02000): No data to fetch”</a:t>
            </a:r>
            <a:r>
              <a:rPr lang="zh-CN" altLang="zh-CN" dirty="0">
                <a:solidFill>
                  <a:srgbClr val="0000FF"/>
                </a:solidFill>
                <a:sym typeface="+mn-ea"/>
              </a:rPr>
              <a:t>错误信息。</a:t>
            </a:r>
            <a:r>
              <a:rPr lang="en-US" altLang="zh-CN" sz="2000" dirty="0">
                <a:solidFill>
                  <a:srgbClr val="595959"/>
                </a:solidFill>
                <a:cs typeface="微软雅黑" panose="020B0503020204020204" pitchFamily="34" charset="-122"/>
                <a:sym typeface="+mn-ea"/>
              </a:rPr>
              <a:t>MySQL</a:t>
            </a:r>
            <a:r>
              <a:rPr lang="zh-CN" altLang="zh-CN" sz="2000" dirty="0">
                <a:solidFill>
                  <a:srgbClr val="595959"/>
                </a:solidFill>
                <a:cs typeface="微软雅黑" panose="020B0503020204020204" pitchFamily="34" charset="-122"/>
                <a:sym typeface="+mn-ea"/>
              </a:rPr>
              <a:t>是通过一个</a:t>
            </a:r>
            <a:r>
              <a:rPr lang="en-US" altLang="zh-CN" sz="2000" dirty="0">
                <a:solidFill>
                  <a:srgbClr val="595959"/>
                </a:solidFill>
                <a:cs typeface="微软雅黑" panose="020B0503020204020204" pitchFamily="34" charset="-122"/>
                <a:sym typeface="+mn-ea"/>
              </a:rPr>
              <a:t>Error handler</a:t>
            </a:r>
            <a:r>
              <a:rPr lang="zh-CN" altLang="zh-CN" sz="2000" dirty="0">
                <a:solidFill>
                  <a:srgbClr val="595959"/>
                </a:solidFill>
                <a:cs typeface="微软雅黑" panose="020B0503020204020204" pitchFamily="34" charset="-122"/>
                <a:sym typeface="+mn-ea"/>
              </a:rPr>
              <a:t>的声明来进行判断的。该语句语法格式如下：</a:t>
            </a:r>
            <a:endParaRPr lang="zh-CN" altLang="zh-CN" sz="2000" dirty="0">
              <a:solidFill>
                <a:srgbClr val="595959"/>
              </a:solidFill>
              <a:cs typeface="微软雅黑" panose="020B0503020204020204" pitchFamily="34" charset="-122"/>
            </a:endParaRPr>
          </a:p>
          <a:p>
            <a:pPr lvl="1">
              <a:buNone/>
            </a:pPr>
            <a:r>
              <a:rPr lang="en-US" altLang="zh-CN" sz="2000" dirty="0">
                <a:solidFill>
                  <a:srgbClr val="595959"/>
                </a:solidFill>
                <a:cs typeface="微软雅黑" panose="020B0503020204020204" pitchFamily="34" charset="-122"/>
                <a:sym typeface="+mn-ea"/>
              </a:rPr>
              <a:t>declare continue handler for not found …; </a:t>
            </a:r>
            <a:endParaRPr lang="zh-CN" altLang="zh-CN" sz="2000" dirty="0">
              <a:solidFill>
                <a:srgbClr val="595959"/>
              </a:solidFill>
              <a:cs typeface="微软雅黑" panose="020B0503020204020204" pitchFamily="34" charset="-122"/>
            </a:endParaRPr>
          </a:p>
        </p:txBody>
      </p:sp>
      <p:sp>
        <p:nvSpPr>
          <p:cNvPr id="4"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7.3 </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游标</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6" name="直接连接符 5"/>
          <p:cNvCxnSpPr/>
          <p:nvPr/>
        </p:nvCxnSpPr>
        <p:spPr>
          <a:xfrm>
            <a:off x="649366" y="740311"/>
            <a:ext cx="1887005"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0" name="文本框 4"/>
          <p:cNvSpPr txBox="1"/>
          <p:nvPr/>
        </p:nvSpPr>
        <p:spPr>
          <a:xfrm>
            <a:off x="4271686" y="1031771"/>
            <a:ext cx="2097405" cy="553085"/>
          </a:xfrm>
          <a:prstGeom prst="rect">
            <a:avLst/>
          </a:prstGeom>
          <a:noFill/>
        </p:spPr>
        <p:txBody>
          <a:bodyPr wrap="none" rtlCol="0" anchor="t">
            <a:spAutoFit/>
          </a:bodyPr>
          <a:p>
            <a:pPr marL="0" lvl="2" algn="l" eaLnBrk="0" fontAlgn="base" hangingPunct="0">
              <a:lnSpc>
                <a:spcPct val="150000"/>
              </a:lnSpc>
              <a:spcBef>
                <a:spcPct val="20000"/>
              </a:spcBef>
              <a:buClrTx/>
              <a:buSzTx/>
              <a:buFontTx/>
              <a:defRPr/>
            </a:pPr>
            <a:r>
              <a:rPr lang="en-US" altLang="zh-CN" sz="2000" dirty="0">
                <a:solidFill>
                  <a:srgbClr val="F0882E"/>
                </a:solidFill>
                <a:latin typeface="微软雅黑" panose="020B0503020204020204" pitchFamily="34" charset="-122"/>
                <a:ea typeface="微软雅黑" panose="020B0503020204020204" pitchFamily="34" charset="-122"/>
              </a:rPr>
              <a:t>7.</a:t>
            </a:r>
            <a:r>
              <a:rPr lang="en-US" sz="2000" dirty="0">
                <a:solidFill>
                  <a:srgbClr val="F0882E"/>
                </a:solidFill>
                <a:latin typeface="微软雅黑" panose="020B0503020204020204" pitchFamily="34" charset="-122"/>
                <a:ea typeface="微软雅黑" panose="020B0503020204020204" pitchFamily="34" charset="-122"/>
              </a:rPr>
              <a:t>3.2 游</a:t>
            </a:r>
            <a:r>
              <a:rPr lang="en-US" sz="2000" dirty="0">
                <a:solidFill>
                  <a:srgbClr val="F0882E"/>
                </a:solidFill>
                <a:latin typeface="微软雅黑" panose="020B0503020204020204" pitchFamily="34" charset="-122"/>
                <a:ea typeface="微软雅黑" panose="020B0503020204020204" pitchFamily="34" charset="-122"/>
                <a:sym typeface="+mn-ea"/>
              </a:rPr>
              <a:t>标的</a:t>
            </a:r>
            <a:r>
              <a:rPr lang="zh-CN" altLang="en-US" sz="2000" dirty="0">
                <a:solidFill>
                  <a:srgbClr val="F0882E"/>
                </a:solidFill>
                <a:latin typeface="微软雅黑" panose="020B0503020204020204" pitchFamily="34" charset="-122"/>
                <a:ea typeface="微软雅黑" panose="020B0503020204020204" pitchFamily="34" charset="-122"/>
                <a:sym typeface="+mn-ea"/>
              </a:rPr>
              <a:t>使用</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up)">
                                      <p:cBhvr>
                                        <p:cTn id="14" dur="500"/>
                                        <p:tgtEl>
                                          <p:spTgt spid="3">
                                            <p:txEl>
                                              <p:pRg st="0" end="0"/>
                                            </p:txEl>
                                          </p:spTgt>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up)">
                                      <p:cBhvr>
                                        <p:cTn id="18" dur="500"/>
                                        <p:tgtEl>
                                          <p:spTgt spid="3">
                                            <p:txEl>
                                              <p:pRg st="1" end="1"/>
                                            </p:txEl>
                                          </p:spTgt>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up)">
                                      <p:cBhvr>
                                        <p:cTn id="22" dur="500"/>
                                        <p:tgtEl>
                                          <p:spTgt spid="3">
                                            <p:txEl>
                                              <p:pRg st="2" end="2"/>
                                            </p:txEl>
                                          </p:spTgt>
                                        </p:tgtEl>
                                      </p:cBhvr>
                                    </p:animEffect>
                                  </p:childTnLst>
                                </p:cTn>
                              </p:par>
                            </p:childTnLst>
                          </p:cTn>
                        </p:par>
                        <p:par>
                          <p:cTn id="23" fill="hold">
                            <p:stCondLst>
                              <p:cond delay="2000"/>
                            </p:stCondLst>
                            <p:childTnLst>
                              <p:par>
                                <p:cTn id="24" presetID="22" presetClass="entr" presetSubtype="1" fill="hold"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wipe(up)">
                                      <p:cBhvr>
                                        <p:cTn id="26" dur="500"/>
                                        <p:tgtEl>
                                          <p:spTgt spid="3">
                                            <p:txEl>
                                              <p:pRg st="3" end="3"/>
                                            </p:txEl>
                                          </p:spTgt>
                                        </p:tgtEl>
                                      </p:cBhvr>
                                    </p:animEffect>
                                  </p:childTnLst>
                                </p:cTn>
                              </p:par>
                            </p:childTnLst>
                          </p:cTn>
                        </p:par>
                        <p:par>
                          <p:cTn id="27" fill="hold">
                            <p:stCondLst>
                              <p:cond delay="2500"/>
                            </p:stCondLst>
                            <p:childTnLst>
                              <p:par>
                                <p:cTn id="28" presetID="22" presetClass="entr" presetSubtype="1" fill="hold" nodeType="after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up)">
                                      <p:cBhvr>
                                        <p:cTn id="30" dur="500"/>
                                        <p:tgtEl>
                                          <p:spTgt spid="3">
                                            <p:txEl>
                                              <p:pRg st="4" end="4"/>
                                            </p:txEl>
                                          </p:spTgt>
                                        </p:tgtEl>
                                      </p:cBhvr>
                                    </p:animEffect>
                                  </p:childTnLst>
                                </p:cTn>
                              </p:par>
                            </p:childTnLst>
                          </p:cTn>
                        </p:par>
                        <p:par>
                          <p:cTn id="31" fill="hold">
                            <p:stCondLst>
                              <p:cond delay="3000"/>
                            </p:stCondLst>
                            <p:childTnLst>
                              <p:par>
                                <p:cTn id="32" presetID="22" presetClass="entr" presetSubtype="1" fill="hold" nodeType="after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wipe(up)">
                                      <p:cBhvr>
                                        <p:cTn id="3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48634" y="1519461"/>
            <a:ext cx="8469313" cy="5410199"/>
          </a:xfrm>
        </p:spPr>
        <p:txBody>
          <a:bodyPr vert="horz" wrap="square" lIns="91440" tIns="45720" rIns="91440" bIns="45720" numCol="1" rtlCol="0" anchor="t" anchorCtr="0" compatLnSpc="1">
            <a:normAutofit/>
          </a:bodyPr>
          <a:lstStyle/>
          <a:p>
            <a:pPr marL="0" indent="457200" algn="l">
              <a:spcBef>
                <a:spcPts val="0"/>
              </a:spcBef>
              <a:buClrTx/>
              <a:buSzTx/>
              <a:buNone/>
              <a:defRPr/>
            </a:pPr>
            <a:r>
              <a:rPr lang="zh-CN" altLang="en-US" dirty="0">
                <a:solidFill>
                  <a:schemeClr val="tx1">
                    <a:lumMod val="65000"/>
                    <a:lumOff val="35000"/>
                  </a:schemeClr>
                </a:solidFill>
              </a:rPr>
              <a:t>MySQL中使用CLOSE关键字来关闭游标，</a:t>
            </a:r>
            <a:r>
              <a:rPr lang="zh-CN" altLang="en-US" dirty="0">
                <a:solidFill>
                  <a:schemeClr val="tx1">
                    <a:lumMod val="65000"/>
                    <a:lumOff val="35000"/>
                  </a:schemeClr>
                </a:solidFill>
                <a:sym typeface="+mn-ea"/>
              </a:rPr>
              <a:t>释放游标打开时产生的结果集，以通知服务器释放游标所占用的资源，节省MySQL服务器的内存空间。游标如果没有被明确地关闭，游标将在它被声明的begin-end语句块的末尾关闭。</a:t>
            </a:r>
            <a:endParaRPr lang="zh-CN" altLang="en-US" dirty="0">
              <a:solidFill>
                <a:schemeClr val="tx1">
                  <a:lumMod val="65000"/>
                  <a:lumOff val="35000"/>
                </a:schemeClr>
              </a:solidFill>
            </a:endParaRPr>
          </a:p>
          <a:p>
            <a:pPr marL="0" indent="457200" algn="l">
              <a:spcBef>
                <a:spcPts val="0"/>
              </a:spcBef>
              <a:buClrTx/>
              <a:buSzTx/>
              <a:buNone/>
              <a:defRPr/>
            </a:pPr>
            <a:r>
              <a:rPr lang="zh-CN" altLang="en-US" dirty="0">
                <a:solidFill>
                  <a:schemeClr val="tx1">
                    <a:lumMod val="65000"/>
                    <a:lumOff val="35000"/>
                  </a:schemeClr>
                </a:solidFill>
              </a:rPr>
              <a:t>其语法的基本形式如下：</a:t>
            </a:r>
            <a:endParaRPr lang="zh-CN" altLang="en-US" dirty="0">
              <a:solidFill>
                <a:schemeClr val="tx1">
                  <a:lumMod val="65000"/>
                  <a:lumOff val="35000"/>
                </a:schemeClr>
              </a:solidFill>
            </a:endParaRPr>
          </a:p>
          <a:p>
            <a:pPr marL="0" indent="457200">
              <a:spcBef>
                <a:spcPts val="0"/>
              </a:spcBef>
              <a:buNone/>
              <a:defRPr/>
            </a:pPr>
            <a:r>
              <a:rPr lang="zh-CN" altLang="en-US" dirty="0">
                <a:solidFill>
                  <a:schemeClr val="tx1">
                    <a:lumMod val="65000"/>
                    <a:lumOff val="35000"/>
                  </a:schemeClr>
                </a:solidFill>
              </a:rPr>
              <a:t>CLOSE cursor_name ;</a:t>
            </a:r>
            <a:endParaRPr lang="zh-CN" altLang="en-US" dirty="0">
              <a:solidFill>
                <a:schemeClr val="tx1">
                  <a:lumMod val="65000"/>
                  <a:lumOff val="35000"/>
                </a:schemeClr>
              </a:solidFill>
            </a:endParaRPr>
          </a:p>
          <a:p>
            <a:pPr marL="0" indent="457200">
              <a:spcBef>
                <a:spcPts val="0"/>
              </a:spcBef>
              <a:buNone/>
              <a:defRPr/>
            </a:pPr>
            <a:r>
              <a:rPr lang="zh-CN" altLang="en-US" dirty="0">
                <a:solidFill>
                  <a:schemeClr val="tx1">
                    <a:lumMod val="65000"/>
                    <a:lumOff val="35000"/>
                  </a:schemeClr>
                </a:solidFill>
              </a:rPr>
              <a:t>其中，cursor_name参数表示游标的名称。</a:t>
            </a:r>
            <a:endParaRPr lang="zh-CN" altLang="en-US" dirty="0">
              <a:solidFill>
                <a:schemeClr val="tx1">
                  <a:lumMod val="65000"/>
                  <a:lumOff val="35000"/>
                </a:schemeClr>
              </a:solidFill>
            </a:endParaRPr>
          </a:p>
          <a:p>
            <a:pPr marL="0" indent="457200">
              <a:spcBef>
                <a:spcPts val="0"/>
              </a:spcBef>
              <a:buNone/>
              <a:defRPr/>
            </a:pPr>
            <a:r>
              <a:rPr lang="zh-CN" altLang="en-US" dirty="0">
                <a:solidFill>
                  <a:schemeClr val="tx1">
                    <a:lumMod val="65000"/>
                    <a:lumOff val="35000"/>
                  </a:schemeClr>
                </a:solidFill>
              </a:rPr>
              <a:t>示例：下面关闭一个名为cur_teacher的游标。代码如下：</a:t>
            </a:r>
            <a:endParaRPr lang="zh-CN" altLang="en-US" dirty="0">
              <a:solidFill>
                <a:schemeClr val="tx1">
                  <a:lumMod val="65000"/>
                  <a:lumOff val="35000"/>
                </a:schemeClr>
              </a:solidFill>
            </a:endParaRPr>
          </a:p>
          <a:p>
            <a:pPr marL="0" indent="457200">
              <a:spcBef>
                <a:spcPts val="0"/>
              </a:spcBef>
              <a:buNone/>
              <a:defRPr/>
            </a:pPr>
            <a:r>
              <a:rPr lang="zh-CN" altLang="en-US" dirty="0">
                <a:solidFill>
                  <a:schemeClr val="tx1">
                    <a:lumMod val="65000"/>
                    <a:lumOff val="35000"/>
                  </a:schemeClr>
                </a:solidFill>
              </a:rPr>
              <a:t>CLOSE cur_teacher;</a:t>
            </a:r>
            <a:endParaRPr lang="zh-CN" altLang="en-US" dirty="0">
              <a:solidFill>
                <a:schemeClr val="tx1">
                  <a:lumMod val="65000"/>
                  <a:lumOff val="35000"/>
                </a:schemeClr>
              </a:solidFill>
            </a:endParaRPr>
          </a:p>
        </p:txBody>
      </p:sp>
      <p:sp>
        <p:nvSpPr>
          <p:cNvPr id="4" name="标题 1"/>
          <p:cNvSpPr/>
          <p:nvPr/>
        </p:nvSpPr>
        <p:spPr>
          <a:xfrm>
            <a:off x="967345" y="633470"/>
            <a:ext cx="3615045"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7.3 </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游标</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6" name="直接连接符 5"/>
          <p:cNvCxnSpPr/>
          <p:nvPr/>
        </p:nvCxnSpPr>
        <p:spPr>
          <a:xfrm>
            <a:off x="649366" y="740311"/>
            <a:ext cx="1887005"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0" name="文本框 4"/>
          <p:cNvSpPr txBox="1"/>
          <p:nvPr/>
        </p:nvSpPr>
        <p:spPr>
          <a:xfrm>
            <a:off x="4271686" y="1031771"/>
            <a:ext cx="2097405" cy="553085"/>
          </a:xfrm>
          <a:prstGeom prst="rect">
            <a:avLst/>
          </a:prstGeom>
          <a:noFill/>
        </p:spPr>
        <p:txBody>
          <a:bodyPr wrap="none" rtlCol="0" anchor="t">
            <a:spAutoFit/>
          </a:bodyPr>
          <a:p>
            <a:pPr marL="0" lvl="2" algn="l" eaLnBrk="0" fontAlgn="base" hangingPunct="0">
              <a:lnSpc>
                <a:spcPct val="150000"/>
              </a:lnSpc>
              <a:spcBef>
                <a:spcPct val="20000"/>
              </a:spcBef>
              <a:buClrTx/>
              <a:buSzTx/>
              <a:buFontTx/>
              <a:defRPr/>
            </a:pPr>
            <a:r>
              <a:rPr lang="en-US" altLang="zh-CN" sz="2000" dirty="0">
                <a:solidFill>
                  <a:srgbClr val="F0882E"/>
                </a:solidFill>
                <a:latin typeface="微软雅黑" panose="020B0503020204020204" pitchFamily="34" charset="-122"/>
                <a:ea typeface="微软雅黑" panose="020B0503020204020204" pitchFamily="34" charset="-122"/>
              </a:rPr>
              <a:t>7.</a:t>
            </a:r>
            <a:r>
              <a:rPr lang="en-US" sz="2000" dirty="0">
                <a:solidFill>
                  <a:srgbClr val="F0882E"/>
                </a:solidFill>
                <a:latin typeface="微软雅黑" panose="020B0503020204020204" pitchFamily="34" charset="-122"/>
                <a:ea typeface="微软雅黑" panose="020B0503020204020204" pitchFamily="34" charset="-122"/>
              </a:rPr>
              <a:t>3.3 游</a:t>
            </a:r>
            <a:r>
              <a:rPr lang="en-US" sz="2000" dirty="0">
                <a:solidFill>
                  <a:srgbClr val="F0882E"/>
                </a:solidFill>
                <a:latin typeface="微软雅黑" panose="020B0503020204020204" pitchFamily="34" charset="-122"/>
                <a:ea typeface="微软雅黑" panose="020B0503020204020204" pitchFamily="34" charset="-122"/>
                <a:sym typeface="+mn-ea"/>
              </a:rPr>
              <a:t>标的</a:t>
            </a:r>
            <a:r>
              <a:rPr lang="zh-CN" altLang="en-US" sz="2000" dirty="0">
                <a:solidFill>
                  <a:srgbClr val="F0882E"/>
                </a:solidFill>
                <a:latin typeface="微软雅黑" panose="020B0503020204020204" pitchFamily="34" charset="-122"/>
                <a:ea typeface="微软雅黑" panose="020B0503020204020204" pitchFamily="34" charset="-122"/>
                <a:sym typeface="+mn-ea"/>
              </a:rPr>
              <a:t>关闭</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par>
                                <p:cTn id="12" presetID="22" presetClass="entr" presetSubtype="1"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wipe(up)">
                                      <p:cBhvr>
                                        <p:cTn id="14" dur="500"/>
                                        <p:tgtEl>
                                          <p:spTgt spid="3">
                                            <p:txEl>
                                              <p:pRg st="2" end="2"/>
                                            </p:txEl>
                                          </p:spTgt>
                                        </p:tgtEl>
                                      </p:cBhvr>
                                    </p:animEffect>
                                  </p:childTnLst>
                                </p:cTn>
                              </p:par>
                              <p:par>
                                <p:cTn id="15" presetID="22" presetClass="entr" presetSubtype="1"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par>
                                <p:cTn id="18" presetID="22" presetClass="entr" presetSubtype="1"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up)">
                                      <p:cBhvr>
                                        <p:cTn id="20" dur="500"/>
                                        <p:tgtEl>
                                          <p:spTgt spid="3">
                                            <p:txEl>
                                              <p:pRg st="4" end="4"/>
                                            </p:txEl>
                                          </p:spTgt>
                                        </p:tgtEl>
                                      </p:cBhvr>
                                    </p:animEffect>
                                  </p:childTnLst>
                                </p:cTn>
                              </p:par>
                              <p:par>
                                <p:cTn id="21" presetID="22" presetClass="entr" presetSubtype="1"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up)">
                                      <p:cBhvr>
                                        <p:cTn id="23" dur="500"/>
                                        <p:tgtEl>
                                          <p:spTgt spid="3">
                                            <p:txEl>
                                              <p:pRg st="5" end="5"/>
                                            </p:txEl>
                                          </p:spTgt>
                                        </p:tgtEl>
                                      </p:cBhvr>
                                    </p:animEffect>
                                  </p:childTnLst>
                                </p:cTn>
                              </p:par>
                              <p:par>
                                <p:cTn id="24" presetID="26" presetClass="emph" presetSubtype="0" fill="hold" grpId="0" nodeType="withEffect">
                                  <p:stCondLst>
                                    <p:cond delay="0"/>
                                  </p:stCondLst>
                                  <p:childTnLst>
                                    <p:animEffect transition="out" filter="fade">
                                      <p:cBhvr>
                                        <p:cTn id="25" dur="500" tmFilter="0, 0; .2, .5; .8, .5; 1, 0"/>
                                        <p:tgtEl>
                                          <p:spTgt spid="4"/>
                                        </p:tgtEl>
                                      </p:cBhvr>
                                    </p:animEffect>
                                    <p:animScale>
                                      <p:cBhvr>
                                        <p:cTn id="26" dur="250" autoRev="1" fill="hold"/>
                                        <p:tgtEl>
                                          <p:spTgt spid="4"/>
                                        </p:tgtEl>
                                      </p:cBhvr>
                                      <p:by x="105000" y="105000"/>
                                    </p:animScale>
                                  </p:childTnLst>
                                </p:cTn>
                              </p:par>
                              <p:par>
                                <p:cTn id="27" presetID="22" presetClass="entr" presetSubtype="8"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8310" y="108585"/>
            <a:ext cx="11294745" cy="6421755"/>
          </a:xfrm>
        </p:spPr>
        <p:txBody>
          <a:bodyPr vert="horz" wrap="square" lIns="91440" tIns="45720" rIns="91440" bIns="45720" numCol="1" rtlCol="0" anchor="t" anchorCtr="0" compatLnSpc="1">
            <a:noAutofit/>
          </a:bodyPr>
          <a:lstStyle/>
          <a:p>
            <a:pPr marL="0" indent="0" fontAlgn="auto">
              <a:lnSpc>
                <a:spcPct val="100000"/>
              </a:lnSpc>
              <a:spcBef>
                <a:spcPts val="0"/>
              </a:spcBef>
              <a:buNone/>
              <a:defRPr/>
            </a:pPr>
            <a:r>
              <a:rPr lang="zh-CN" altLang="zh-CN" sz="2200" dirty="0">
                <a:solidFill>
                  <a:srgbClr val="595959"/>
                </a:solidFill>
                <a:sym typeface="+mn-ea"/>
              </a:rPr>
              <a:t>创建存储过程，利用循环语句控制</a:t>
            </a:r>
            <a:r>
              <a:rPr lang="en-US" altLang="zh-CN" sz="2200" dirty="0">
                <a:solidFill>
                  <a:srgbClr val="595959"/>
                </a:solidFill>
                <a:sym typeface="+mn-ea"/>
              </a:rPr>
              <a:t>fetch</a:t>
            </a:r>
            <a:r>
              <a:rPr lang="zh-CN" altLang="zh-CN" sz="2200" dirty="0">
                <a:solidFill>
                  <a:srgbClr val="595959"/>
                </a:solidFill>
                <a:sym typeface="+mn-ea"/>
              </a:rPr>
              <a:t>语句来检索游标</a:t>
            </a:r>
            <a:r>
              <a:rPr lang="en-US" altLang="zh-CN" sz="2200" dirty="0">
                <a:solidFill>
                  <a:srgbClr val="595959"/>
                </a:solidFill>
                <a:sym typeface="+mn-ea"/>
              </a:rPr>
              <a:t>teach_cursor</a:t>
            </a:r>
            <a:r>
              <a:rPr lang="zh-CN" altLang="zh-CN" sz="2200" dirty="0">
                <a:solidFill>
                  <a:srgbClr val="595959"/>
                </a:solidFill>
                <a:sym typeface="+mn-ea"/>
              </a:rPr>
              <a:t>中可用的数据的示例。</a:t>
            </a:r>
            <a:endParaRPr lang="zh-CN" altLang="en-US" sz="2200" dirty="0">
              <a:solidFill>
                <a:srgbClr val="595959"/>
              </a:solidFill>
            </a:endParaRPr>
          </a:p>
          <a:p>
            <a:pPr marL="0" lvl="1" indent="0" fontAlgn="auto">
              <a:lnSpc>
                <a:spcPct val="100000"/>
              </a:lnSpc>
              <a:buNone/>
            </a:pPr>
            <a:r>
              <a:rPr lang="zh-CN" altLang="en-US" sz="1800" dirty="0">
                <a:solidFill>
                  <a:srgbClr val="595959"/>
                </a:solidFill>
              </a:rPr>
              <a:t> </a:t>
            </a:r>
            <a:r>
              <a:rPr lang="en-US" altLang="zh-CN" sz="1800" dirty="0">
                <a:solidFill>
                  <a:srgbClr val="595959"/>
                </a:solidFill>
                <a:sym typeface="+mn-ea"/>
              </a:rPr>
              <a:t>delimiter //</a:t>
            </a:r>
            <a:endParaRPr lang="zh-CN" altLang="zh-CN" sz="1800" dirty="0">
              <a:solidFill>
                <a:srgbClr val="595959"/>
              </a:solidFill>
            </a:endParaRPr>
          </a:p>
          <a:p>
            <a:pPr marL="0" lvl="1" indent="0" fontAlgn="auto">
              <a:lnSpc>
                <a:spcPct val="100000"/>
              </a:lnSpc>
              <a:buNone/>
            </a:pPr>
            <a:r>
              <a:rPr lang="en-US" altLang="zh-CN" sz="1800" dirty="0">
                <a:solidFill>
                  <a:srgbClr val="595959"/>
                </a:solidFill>
                <a:sym typeface="+mn-ea"/>
              </a:rPr>
              <a:t>create procedure proc_cursor()</a:t>
            </a:r>
            <a:endParaRPr lang="zh-CN" altLang="zh-CN" sz="1800" dirty="0">
              <a:solidFill>
                <a:srgbClr val="595959"/>
              </a:solidFill>
            </a:endParaRPr>
          </a:p>
          <a:p>
            <a:pPr marL="0" lvl="2" indent="0" fontAlgn="auto">
              <a:lnSpc>
                <a:spcPct val="100000"/>
              </a:lnSpc>
              <a:buNone/>
            </a:pPr>
            <a:r>
              <a:rPr lang="en-US" altLang="zh-CN" sz="1800" dirty="0">
                <a:solidFill>
                  <a:srgbClr val="595959"/>
                </a:solidFill>
                <a:sym typeface="+mn-ea"/>
              </a:rPr>
              <a:t>begin</a:t>
            </a:r>
            <a:r>
              <a:rPr lang="zh-CN" altLang="zh-CN" sz="1800" dirty="0">
                <a:solidFill>
                  <a:srgbClr val="595959"/>
                </a:solidFill>
              </a:rPr>
              <a:t>     </a:t>
            </a:r>
            <a:r>
              <a:rPr lang="en-US" altLang="zh-CN" sz="1800" dirty="0">
                <a:solidFill>
                  <a:srgbClr val="595959"/>
                </a:solidFill>
                <a:sym typeface="+mn-ea"/>
              </a:rPr>
              <a:t>declare  v_tno varchar(6) default  '';</a:t>
            </a:r>
            <a:r>
              <a:rPr lang="zh-CN" altLang="zh-CN" sz="1800" dirty="0">
                <a:solidFill>
                  <a:srgbClr val="595959"/>
                </a:solidFill>
              </a:rPr>
              <a:t> </a:t>
            </a:r>
            <a:r>
              <a:rPr lang="en-US" altLang="zh-CN" sz="1800" dirty="0">
                <a:solidFill>
                  <a:srgbClr val="595959"/>
                </a:solidFill>
                <a:sym typeface="+mn-ea"/>
              </a:rPr>
              <a:t>declare  v_tname varchar(8)  default '';</a:t>
            </a:r>
            <a:endParaRPr lang="en-US" altLang="zh-CN" sz="1800" dirty="0">
              <a:solidFill>
                <a:srgbClr val="595959"/>
              </a:solidFill>
              <a:sym typeface="+mn-ea"/>
            </a:endParaRPr>
          </a:p>
          <a:p>
            <a:pPr marL="0" lvl="2" indent="0" fontAlgn="auto">
              <a:lnSpc>
                <a:spcPct val="100000"/>
              </a:lnSpc>
              <a:buNone/>
            </a:pPr>
            <a:r>
              <a:rPr lang="en-US" altLang="zh-CN" sz="1800" dirty="0">
                <a:solidFill>
                  <a:srgbClr val="595959"/>
                </a:solidFill>
                <a:latin typeface="Arial" panose="020B0604020202020204" pitchFamily="34" charset="0"/>
                <a:sym typeface="+mn-ea"/>
              </a:rPr>
              <a:t>declare teach_cursor cursor for  select teacherno, tname from teacher</a:t>
            </a:r>
            <a:r>
              <a:rPr lang="en-US" sz="1800" dirty="0">
                <a:solidFill>
                  <a:srgbClr val="595959"/>
                </a:solidFill>
                <a:latin typeface="Arial" panose="020B0604020202020204" pitchFamily="34" charset="0"/>
                <a:sym typeface="+mn-ea"/>
              </a:rPr>
              <a:t>;</a:t>
            </a:r>
            <a:endParaRPr lang="en-US" sz="1800" dirty="0">
              <a:solidFill>
                <a:srgbClr val="595959"/>
              </a:solidFill>
              <a:latin typeface="Arial" panose="020B0604020202020204" pitchFamily="34" charset="0"/>
              <a:sym typeface="+mn-ea"/>
            </a:endParaRPr>
          </a:p>
          <a:p>
            <a:pPr marL="0" lvl="1" indent="0" fontAlgn="auto">
              <a:lnSpc>
                <a:spcPct val="100000"/>
              </a:lnSpc>
              <a:buNone/>
            </a:pPr>
            <a:r>
              <a:rPr lang="en-US" altLang="zh-CN" sz="1800" dirty="0">
                <a:solidFill>
                  <a:srgbClr val="595959"/>
                </a:solidFill>
                <a:latin typeface="Arial" panose="020B0604020202020204" pitchFamily="34" charset="0"/>
                <a:sym typeface="+mn-ea"/>
              </a:rPr>
              <a:t>declare continue  handler for not found  set @dovar=1;</a:t>
            </a:r>
            <a:r>
              <a:rPr lang="zh-CN" altLang="en-US" sz="1800" dirty="0">
                <a:solidFill>
                  <a:schemeClr val="tx1">
                    <a:lumMod val="65000"/>
                    <a:lumOff val="35000"/>
                  </a:schemeClr>
                </a:solidFill>
                <a:sym typeface="+mn-ea"/>
              </a:rPr>
              <a:t>/*条件处理,针对NOT FOUND的条件,当没有记录时</a:t>
            </a:r>
            <a:r>
              <a:rPr lang="en-US" altLang="zh-CN" sz="1800" b="1" dirty="0">
                <a:sym typeface="+mn-ea"/>
              </a:rPr>
              <a:t>dovar</a:t>
            </a:r>
            <a:r>
              <a:rPr lang="zh-CN" altLang="en-US" sz="1800" dirty="0">
                <a:solidFill>
                  <a:schemeClr val="tx1">
                    <a:lumMod val="65000"/>
                    <a:lumOff val="35000"/>
                  </a:schemeClr>
                </a:solidFill>
                <a:sym typeface="+mn-ea"/>
              </a:rPr>
              <a:t>赋值为1*/</a:t>
            </a:r>
            <a:endParaRPr lang="en-US" altLang="zh-CN" sz="1800" dirty="0">
              <a:solidFill>
                <a:srgbClr val="595959"/>
              </a:solidFill>
              <a:latin typeface="Arial" panose="020B0604020202020204" pitchFamily="34" charset="0"/>
              <a:sym typeface="+mn-ea"/>
            </a:endParaRPr>
          </a:p>
          <a:p>
            <a:pPr marL="0" lvl="1" indent="0" fontAlgn="auto">
              <a:lnSpc>
                <a:spcPct val="100000"/>
              </a:lnSpc>
              <a:buNone/>
            </a:pPr>
            <a:r>
              <a:rPr lang="en-US" altLang="zh-CN" sz="1800" dirty="0">
                <a:solidFill>
                  <a:srgbClr val="595959"/>
                </a:solidFill>
                <a:latin typeface="Arial" panose="020B0604020202020204" pitchFamily="34" charset="0"/>
                <a:sym typeface="+mn-ea"/>
              </a:rPr>
              <a:t>set @dovar =0;</a:t>
            </a:r>
            <a:endParaRPr lang="zh-CN" altLang="zh-CN" sz="1800" dirty="0">
              <a:solidFill>
                <a:srgbClr val="595959"/>
              </a:solidFill>
              <a:latin typeface="Arial" panose="020B0604020202020204" pitchFamily="34" charset="0"/>
            </a:endParaRPr>
          </a:p>
          <a:p>
            <a:pPr marL="0" lvl="1" indent="0" fontAlgn="auto">
              <a:lnSpc>
                <a:spcPct val="100000"/>
              </a:lnSpc>
              <a:buNone/>
            </a:pPr>
            <a:r>
              <a:rPr lang="en-US" altLang="zh-CN" sz="1800" dirty="0">
                <a:solidFill>
                  <a:srgbClr val="595959"/>
                </a:solidFill>
                <a:latin typeface="Arial" panose="020B0604020202020204" pitchFamily="34" charset="0"/>
                <a:sym typeface="+mn-ea"/>
              </a:rPr>
              <a:t>open teach_cursor;</a:t>
            </a:r>
            <a:r>
              <a:rPr lang="zh-CN" altLang="en-US" sz="1800" dirty="0">
                <a:solidFill>
                  <a:srgbClr val="595959"/>
                </a:solidFill>
                <a:sym typeface="+mn-ea"/>
              </a:rPr>
              <a:t> /*使用OPEN打开游标*/</a:t>
            </a:r>
            <a:endParaRPr lang="zh-CN" altLang="zh-CN" sz="1800" dirty="0">
              <a:solidFill>
                <a:srgbClr val="595959"/>
              </a:solidFill>
              <a:latin typeface="Arial" panose="020B0604020202020204" pitchFamily="34" charset="0"/>
            </a:endParaRPr>
          </a:p>
          <a:p>
            <a:pPr marL="0" lvl="1" indent="0" fontAlgn="auto">
              <a:lnSpc>
                <a:spcPct val="100000"/>
              </a:lnSpc>
              <a:buNone/>
            </a:pPr>
            <a:r>
              <a:rPr lang="en-US" altLang="zh-CN" sz="1800" dirty="0">
                <a:solidFill>
                  <a:srgbClr val="595959"/>
                </a:solidFill>
                <a:latin typeface="Arial" panose="020B0604020202020204" pitchFamily="34" charset="0"/>
                <a:sym typeface="+mn-ea"/>
              </a:rPr>
              <a:t>fetch_Loop:LOOP</a:t>
            </a:r>
            <a:endParaRPr lang="zh-CN" altLang="zh-CN" sz="1800" dirty="0">
              <a:solidFill>
                <a:srgbClr val="595959"/>
              </a:solidFill>
              <a:latin typeface="Arial" panose="020B0604020202020204" pitchFamily="34" charset="0"/>
            </a:endParaRPr>
          </a:p>
          <a:p>
            <a:pPr marL="0" lvl="1" indent="0" fontAlgn="auto">
              <a:lnSpc>
                <a:spcPct val="100000"/>
              </a:lnSpc>
              <a:buNone/>
            </a:pPr>
            <a:r>
              <a:rPr lang="en-US" altLang="zh-CN" sz="1800" dirty="0">
                <a:solidFill>
                  <a:srgbClr val="595959"/>
                </a:solidFill>
                <a:latin typeface="Arial" panose="020B0604020202020204" pitchFamily="34" charset="0"/>
                <a:sym typeface="+mn-ea"/>
              </a:rPr>
              <a:t>fetch teach_cursor into v_tno,v_tname;</a:t>
            </a:r>
            <a:endParaRPr lang="en-US" altLang="zh-CN" sz="1800" dirty="0">
              <a:solidFill>
                <a:srgbClr val="595959"/>
              </a:solidFill>
              <a:latin typeface="Arial" panose="020B0604020202020204" pitchFamily="34" charset="0"/>
              <a:sym typeface="+mn-ea"/>
            </a:endParaRPr>
          </a:p>
          <a:p>
            <a:pPr marL="0" lvl="1" indent="0" fontAlgn="auto">
              <a:lnSpc>
                <a:spcPct val="100000"/>
              </a:lnSpc>
              <a:buNone/>
            </a:pPr>
            <a:r>
              <a:rPr lang="en-US" altLang="zh-CN" sz="1800" dirty="0">
                <a:solidFill>
                  <a:srgbClr val="595959"/>
                </a:solidFill>
                <a:latin typeface="Arial" panose="020B0604020202020204" pitchFamily="34" charset="0"/>
                <a:sym typeface="+mn-ea"/>
              </a:rPr>
              <a:t> if      @dovar=1    then    leave fetch_Loop;</a:t>
            </a:r>
            <a:endParaRPr lang="zh-CN" altLang="zh-CN" sz="1800" dirty="0">
              <a:solidFill>
                <a:srgbClr val="595959"/>
              </a:solidFill>
              <a:latin typeface="Arial" panose="020B0604020202020204" pitchFamily="34" charset="0"/>
            </a:endParaRPr>
          </a:p>
          <a:p>
            <a:pPr marL="0" lvl="1" indent="0" fontAlgn="auto">
              <a:lnSpc>
                <a:spcPct val="100000"/>
              </a:lnSpc>
              <a:buNone/>
            </a:pPr>
            <a:r>
              <a:rPr lang="en-US" altLang="zh-CN" sz="1800" dirty="0">
                <a:solidFill>
                  <a:srgbClr val="595959"/>
                </a:solidFill>
                <a:latin typeface="Arial" panose="020B0604020202020204" pitchFamily="34" charset="0"/>
                <a:sym typeface="+mn-ea"/>
              </a:rPr>
              <a:t>else    select v_tno,v_tname;</a:t>
            </a:r>
            <a:endParaRPr lang="zh-CN" altLang="zh-CN" sz="1800" dirty="0">
              <a:solidFill>
                <a:srgbClr val="595959"/>
              </a:solidFill>
              <a:latin typeface="Arial" panose="020B0604020202020204" pitchFamily="34" charset="0"/>
            </a:endParaRPr>
          </a:p>
          <a:p>
            <a:pPr marL="0" lvl="1" indent="0" fontAlgn="auto">
              <a:lnSpc>
                <a:spcPct val="100000"/>
              </a:lnSpc>
              <a:buNone/>
            </a:pPr>
            <a:r>
              <a:rPr lang="en-US" altLang="zh-CN" sz="1800" dirty="0">
                <a:solidFill>
                  <a:srgbClr val="595959"/>
                </a:solidFill>
                <a:latin typeface="Arial" panose="020B0604020202020204" pitchFamily="34" charset="0"/>
                <a:sym typeface="+mn-ea"/>
              </a:rPr>
              <a:t>end IF;</a:t>
            </a:r>
            <a:endParaRPr lang="zh-CN" altLang="zh-CN" sz="1800" dirty="0">
              <a:solidFill>
                <a:srgbClr val="595959"/>
              </a:solidFill>
              <a:latin typeface="Arial" panose="020B0604020202020204" pitchFamily="34" charset="0"/>
            </a:endParaRPr>
          </a:p>
          <a:p>
            <a:pPr marL="0" lvl="1" indent="0" fontAlgn="auto">
              <a:lnSpc>
                <a:spcPct val="100000"/>
              </a:lnSpc>
              <a:buNone/>
            </a:pPr>
            <a:r>
              <a:rPr lang="en-US" altLang="zh-CN" sz="1800" dirty="0">
                <a:solidFill>
                  <a:srgbClr val="595959"/>
                </a:solidFill>
                <a:latin typeface="Arial" panose="020B0604020202020204" pitchFamily="34" charset="0"/>
                <a:sym typeface="+mn-ea"/>
              </a:rPr>
              <a:t>end LOOP fetch_Loop;</a:t>
            </a:r>
            <a:endParaRPr lang="zh-CN" altLang="zh-CN" sz="1800" dirty="0">
              <a:solidFill>
                <a:srgbClr val="595959"/>
              </a:solidFill>
              <a:latin typeface="Arial" panose="020B0604020202020204" pitchFamily="34" charset="0"/>
            </a:endParaRPr>
          </a:p>
          <a:p>
            <a:pPr marL="0" lvl="1" indent="0" fontAlgn="auto">
              <a:lnSpc>
                <a:spcPct val="100000"/>
              </a:lnSpc>
              <a:buNone/>
            </a:pPr>
            <a:r>
              <a:rPr lang="en-US" altLang="zh-CN" sz="1800" dirty="0">
                <a:solidFill>
                  <a:srgbClr val="595959"/>
                </a:solidFill>
                <a:latin typeface="Arial" panose="020B0604020202020204" pitchFamily="34" charset="0"/>
                <a:sym typeface="+mn-ea"/>
              </a:rPr>
              <a:t>close teach_cursor;</a:t>
            </a:r>
            <a:endParaRPr lang="en-US" altLang="zh-CN" sz="1800" dirty="0">
              <a:solidFill>
                <a:srgbClr val="595959"/>
              </a:solidFill>
              <a:latin typeface="Arial" panose="020B0604020202020204" pitchFamily="34" charset="0"/>
              <a:sym typeface="+mn-ea"/>
            </a:endParaRPr>
          </a:p>
          <a:p>
            <a:pPr marL="0" lvl="1" indent="0" fontAlgn="auto">
              <a:lnSpc>
                <a:spcPct val="100000"/>
              </a:lnSpc>
              <a:buNone/>
            </a:pPr>
            <a:r>
              <a:rPr lang="en-US" altLang="zh-CN" sz="1800" dirty="0">
                <a:solidFill>
                  <a:srgbClr val="595959"/>
                </a:solidFill>
                <a:latin typeface="Arial" panose="020B0604020202020204" pitchFamily="34" charset="0"/>
                <a:sym typeface="+mn-ea"/>
              </a:rPr>
              <a:t>select @dovar;</a:t>
            </a:r>
            <a:endParaRPr lang="zh-CN" altLang="zh-CN" sz="1800" dirty="0">
              <a:solidFill>
                <a:srgbClr val="595959"/>
              </a:solidFill>
              <a:latin typeface="Arial" panose="020B0604020202020204" pitchFamily="34" charset="0"/>
            </a:endParaRPr>
          </a:p>
          <a:p>
            <a:pPr marL="0" lvl="1" algn="l">
              <a:lnSpc>
                <a:spcPct val="100000"/>
              </a:lnSpc>
              <a:buClrTx/>
              <a:buSzTx/>
              <a:buFontTx/>
              <a:buNone/>
              <a:defRPr/>
            </a:pPr>
            <a:r>
              <a:rPr altLang="zh-CN" sz="1800" dirty="0">
                <a:solidFill>
                  <a:schemeClr val="tx1">
                    <a:lumMod val="65000"/>
                    <a:lumOff val="35000"/>
                  </a:schemeClr>
                </a:solidFill>
                <a:sym typeface="+mn-ea"/>
              </a:rPr>
              <a:t>END//</a:t>
            </a:r>
            <a:endParaRPr altLang="zh-CN" sz="1800" dirty="0">
              <a:solidFill>
                <a:schemeClr val="tx1">
                  <a:lumMod val="65000"/>
                  <a:lumOff val="35000"/>
                </a:schemeClr>
              </a:solidFill>
              <a:latin typeface="微软雅黑" panose="020B0503020204020204" pitchFamily="34" charset="-122"/>
              <a:ea typeface="微软雅黑" panose="020B0503020204020204" pitchFamily="34" charset="-122"/>
            </a:endParaRPr>
          </a:p>
          <a:p>
            <a:pPr marL="0" lvl="1" algn="l">
              <a:lnSpc>
                <a:spcPct val="100000"/>
              </a:lnSpc>
              <a:buClrTx/>
              <a:buSzTx/>
              <a:buFontTx/>
              <a:buNone/>
              <a:defRPr/>
            </a:pPr>
            <a:r>
              <a:rPr altLang="zh-CN" sz="1800" dirty="0">
                <a:solidFill>
                  <a:schemeClr val="tx1">
                    <a:lumMod val="65000"/>
                    <a:lumOff val="35000"/>
                  </a:schemeClr>
                </a:solidFill>
                <a:sym typeface="+mn-ea"/>
              </a:rPr>
              <a:t>DELIMITER ;  </a:t>
            </a:r>
            <a:endParaRPr lang="zh-CN" altLang="zh-CN" sz="1800" b="1" dirty="0">
              <a:latin typeface="Arial" panose="020B0604020202020204" pitchFamily="34" charset="0"/>
            </a:endParaRPr>
          </a:p>
          <a:p>
            <a:pPr marL="0" lvl="1" indent="0" fontAlgn="auto">
              <a:lnSpc>
                <a:spcPct val="100000"/>
              </a:lnSpc>
              <a:buNone/>
            </a:pPr>
            <a:r>
              <a:rPr lang="zh-CN" altLang="zh-CN" sz="1800" b="1" dirty="0">
                <a:solidFill>
                  <a:srgbClr val="0000FF"/>
                </a:solidFill>
                <a:latin typeface="Arial" panose="020B0604020202020204" pitchFamily="34" charset="0"/>
                <a:sym typeface="+mn-ea"/>
              </a:rPr>
              <a:t>调用存储过程</a:t>
            </a:r>
            <a:r>
              <a:rPr lang="en-US" altLang="zh-CN" sz="1800" b="1" dirty="0">
                <a:solidFill>
                  <a:srgbClr val="0000FF"/>
                </a:solidFill>
                <a:latin typeface="Arial" panose="020B0604020202020204" pitchFamily="34" charset="0"/>
                <a:sym typeface="+mn-ea"/>
              </a:rPr>
              <a:t>proc_cursor()</a:t>
            </a:r>
            <a:r>
              <a:rPr lang="zh-CN" altLang="zh-CN" sz="1800" b="1" dirty="0">
                <a:solidFill>
                  <a:srgbClr val="0000FF"/>
                </a:solidFill>
                <a:latin typeface="Arial" panose="020B0604020202020204" pitchFamily="34" charset="0"/>
                <a:sym typeface="+mn-ea"/>
              </a:rPr>
              <a:t>的代码和执行结果如下：</a:t>
            </a:r>
            <a:r>
              <a:rPr lang="en-US" altLang="zh-CN" sz="1800" b="1" dirty="0">
                <a:solidFill>
                  <a:srgbClr val="0000FF"/>
                </a:solidFill>
                <a:latin typeface="Arial" panose="020B0604020202020204" pitchFamily="34" charset="0"/>
                <a:sym typeface="+mn-ea"/>
              </a:rPr>
              <a:t>call proc_cursor();</a:t>
            </a:r>
            <a:endParaRPr lang="zh-CN" altLang="zh-CN" sz="1800" b="1" dirty="0">
              <a:solidFill>
                <a:srgbClr val="0000FF"/>
              </a:solidFill>
              <a:latin typeface="Arial" panose="020B0604020202020204" pitchFamily="34" charset="0"/>
            </a:endParaRPr>
          </a:p>
          <a:p>
            <a:pPr marL="0" lvl="2" indent="0" fontAlgn="auto">
              <a:lnSpc>
                <a:spcPct val="100000"/>
              </a:lnSpc>
              <a:buNone/>
            </a:pPr>
            <a:endParaRPr lang="zh-CN" altLang="en-US" sz="1800" dirty="0">
              <a:solidFill>
                <a:schemeClr val="tx1">
                  <a:lumMod val="65000"/>
                  <a:lumOff val="3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ph idx="4294967295"/>
          </p:nvPr>
        </p:nvSpPr>
        <p:spPr>
          <a:xfrm>
            <a:off x="1332934" y="1756391"/>
            <a:ext cx="9799093" cy="4475163"/>
          </a:xfrm>
        </p:spPr>
        <p:txBody>
          <a:bodyPr>
            <a:normAutofit/>
          </a:bodyPr>
          <a:lstStyle/>
          <a:p>
            <a:pPr fontAlgn="auto" latinLnBrk="1">
              <a:lnSpc>
                <a:spcPct val="150000"/>
              </a:lnSpc>
              <a:buClr>
                <a:schemeClr val="accent2"/>
              </a:buClr>
              <a:buFont typeface="Wingdings" panose="05000000000000000000" pitchFamily="2" charset="2"/>
              <a:buChar char="Ø"/>
            </a:pPr>
            <a:r>
              <a:rPr lang="en-US" altLang="zh-CN" sz="2000" dirty="0">
                <a:solidFill>
                  <a:schemeClr val="tx1">
                    <a:lumMod val="65000"/>
                    <a:lumOff val="35000"/>
                  </a:schemeClr>
                </a:solidFill>
                <a:latin typeface="微软雅黑" panose="020B0503020204020204" pitchFamily="34" charset="-122"/>
              </a:rPr>
              <a:t>    </a:t>
            </a:r>
            <a:r>
              <a:rPr lang="zh-CN" altLang="zh-CN" sz="2400" dirty="0">
                <a:solidFill>
                  <a:schemeClr val="tx1">
                    <a:lumMod val="65000"/>
                    <a:lumOff val="35000"/>
                  </a:schemeClr>
                </a:solidFill>
                <a:latin typeface="微软雅黑" panose="020B0503020204020204" pitchFamily="34" charset="-122"/>
              </a:rPr>
              <a:t>触发器是一种与表操作（</a:t>
            </a:r>
            <a:r>
              <a:rPr lang="en-US" altLang="zh-CN" sz="2400" dirty="0">
                <a:solidFill>
                  <a:schemeClr val="tx1">
                    <a:lumMod val="65000"/>
                    <a:lumOff val="35000"/>
                  </a:schemeClr>
                </a:solidFill>
                <a:latin typeface="微软雅黑" panose="020B0503020204020204" pitchFamily="34" charset="-122"/>
              </a:rPr>
              <a:t>INSERT</a:t>
            </a:r>
            <a:r>
              <a:rPr lang="zh-CN" altLang="zh-CN" sz="2400" dirty="0">
                <a:solidFill>
                  <a:schemeClr val="tx1">
                    <a:lumMod val="65000"/>
                    <a:lumOff val="35000"/>
                  </a:schemeClr>
                </a:solidFill>
                <a:latin typeface="微软雅黑" panose="020B0503020204020204" pitchFamily="34" charset="-122"/>
              </a:rPr>
              <a:t>、</a:t>
            </a:r>
            <a:r>
              <a:rPr lang="en-US" altLang="zh-CN" sz="2400" dirty="0">
                <a:solidFill>
                  <a:schemeClr val="tx1">
                    <a:lumMod val="65000"/>
                    <a:lumOff val="35000"/>
                  </a:schemeClr>
                </a:solidFill>
                <a:latin typeface="微软雅黑" panose="020B0503020204020204" pitchFamily="34" charset="-122"/>
              </a:rPr>
              <a:t>UPDATE</a:t>
            </a:r>
            <a:r>
              <a:rPr lang="zh-CN" altLang="zh-CN" sz="2400" dirty="0">
                <a:solidFill>
                  <a:schemeClr val="tx1">
                    <a:lumMod val="65000"/>
                    <a:lumOff val="35000"/>
                  </a:schemeClr>
                </a:solidFill>
                <a:latin typeface="微软雅黑" panose="020B0503020204020204" pitchFamily="34" charset="-122"/>
              </a:rPr>
              <a:t>、</a:t>
            </a:r>
            <a:r>
              <a:rPr lang="en-US" altLang="zh-CN" sz="2400" dirty="0">
                <a:solidFill>
                  <a:schemeClr val="tx1">
                    <a:lumMod val="65000"/>
                    <a:lumOff val="35000"/>
                  </a:schemeClr>
                </a:solidFill>
                <a:latin typeface="微软雅黑" panose="020B0503020204020204" pitchFamily="34" charset="-122"/>
              </a:rPr>
              <a:t>DELETE</a:t>
            </a:r>
            <a:r>
              <a:rPr lang="zh-CN" altLang="zh-CN" sz="2400" dirty="0">
                <a:solidFill>
                  <a:schemeClr val="tx1">
                    <a:lumMod val="65000"/>
                    <a:lumOff val="35000"/>
                  </a:schemeClr>
                </a:solidFill>
                <a:latin typeface="微软雅黑" panose="020B0503020204020204" pitchFamily="34" charset="-122"/>
              </a:rPr>
              <a:t>）有关的数据库对象。触发器定义了一系列操作，这一系列操作称为触发程序。当触发器所在表上出现</a:t>
            </a:r>
            <a:r>
              <a:rPr lang="en-US" altLang="zh-CN" sz="2400" dirty="0">
                <a:solidFill>
                  <a:schemeClr val="tx1">
                    <a:lumMod val="65000"/>
                    <a:lumOff val="35000"/>
                  </a:schemeClr>
                </a:solidFill>
                <a:latin typeface="微软雅黑" panose="020B0503020204020204" pitchFamily="34" charset="-122"/>
              </a:rPr>
              <a:t>INSERT</a:t>
            </a:r>
            <a:r>
              <a:rPr lang="zh-CN" altLang="zh-CN" sz="2400" dirty="0">
                <a:solidFill>
                  <a:schemeClr val="tx1">
                    <a:lumMod val="65000"/>
                    <a:lumOff val="35000"/>
                  </a:schemeClr>
                </a:solidFill>
                <a:latin typeface="微软雅黑" panose="020B0503020204020204" pitchFamily="34" charset="-122"/>
              </a:rPr>
              <a:t>、</a:t>
            </a:r>
            <a:r>
              <a:rPr lang="en-US" altLang="zh-CN" sz="2400" dirty="0">
                <a:solidFill>
                  <a:schemeClr val="tx1">
                    <a:lumMod val="65000"/>
                    <a:lumOff val="35000"/>
                  </a:schemeClr>
                </a:solidFill>
                <a:latin typeface="微软雅黑" panose="020B0503020204020204" pitchFamily="34" charset="-122"/>
              </a:rPr>
              <a:t>UPDATE</a:t>
            </a:r>
            <a:r>
              <a:rPr lang="zh-CN" altLang="zh-CN" sz="2400" dirty="0">
                <a:solidFill>
                  <a:schemeClr val="tx1">
                    <a:lumMod val="65000"/>
                    <a:lumOff val="35000"/>
                  </a:schemeClr>
                </a:solidFill>
                <a:latin typeface="微软雅黑" panose="020B0503020204020204" pitchFamily="34" charset="-122"/>
              </a:rPr>
              <a:t>以及</a:t>
            </a:r>
            <a:r>
              <a:rPr lang="en-US" altLang="zh-CN" sz="2400" dirty="0">
                <a:solidFill>
                  <a:schemeClr val="tx1">
                    <a:lumMod val="65000"/>
                    <a:lumOff val="35000"/>
                  </a:schemeClr>
                </a:solidFill>
                <a:latin typeface="微软雅黑" panose="020B0503020204020204" pitchFamily="34" charset="-122"/>
              </a:rPr>
              <a:t>DETETE</a:t>
            </a:r>
            <a:r>
              <a:rPr lang="zh-CN" altLang="zh-CN" sz="2400" dirty="0">
                <a:solidFill>
                  <a:schemeClr val="tx1">
                    <a:lumMod val="65000"/>
                    <a:lumOff val="35000"/>
                  </a:schemeClr>
                </a:solidFill>
                <a:latin typeface="微软雅黑" panose="020B0503020204020204" pitchFamily="34" charset="-122"/>
              </a:rPr>
              <a:t>操作时，将激活触发器，即表的操作事件触发表上的触发程序的执行。</a:t>
            </a:r>
            <a:endParaRPr lang="zh-CN" altLang="zh-CN" sz="2400" dirty="0">
              <a:solidFill>
                <a:schemeClr val="tx1">
                  <a:lumMod val="65000"/>
                  <a:lumOff val="35000"/>
                </a:schemeClr>
              </a:solidFill>
              <a:latin typeface="微软雅黑" panose="020B0503020204020204" pitchFamily="34" charset="-122"/>
            </a:endParaRPr>
          </a:p>
          <a:p>
            <a:pPr latinLnBrk="1">
              <a:lnSpc>
                <a:spcPct val="150000"/>
              </a:lnSpc>
              <a:buClr>
                <a:schemeClr val="accent2"/>
              </a:buClr>
              <a:buFont typeface="Wingdings" panose="05000000000000000000" pitchFamily="2" charset="2"/>
              <a:buChar char="Ø"/>
            </a:pPr>
            <a:r>
              <a:rPr lang="en-US" altLang="zh-CN" sz="2400" dirty="0">
                <a:solidFill>
                  <a:schemeClr val="tx1">
                    <a:lumMod val="65000"/>
                    <a:lumOff val="35000"/>
                  </a:schemeClr>
                </a:solidFill>
                <a:latin typeface="微软雅黑" panose="020B0503020204020204" pitchFamily="34" charset="-122"/>
              </a:rPr>
              <a:t>   </a:t>
            </a:r>
            <a:r>
              <a:rPr lang="zh-CN" altLang="zh-CN" sz="2400" dirty="0">
                <a:solidFill>
                  <a:schemeClr val="tx1">
                    <a:lumMod val="65000"/>
                    <a:lumOff val="35000"/>
                  </a:schemeClr>
                </a:solidFill>
                <a:latin typeface="微软雅黑" panose="020B0503020204020204" pitchFamily="34" charset="-122"/>
              </a:rPr>
              <a:t>触发器基于一个表创建，但是可以针对多个表进行操作，所以触发器可以用来对表实施复杂的完整性约束。</a:t>
            </a:r>
            <a:endParaRPr lang="zh-CN" altLang="zh-CN" sz="2400" dirty="0">
              <a:solidFill>
                <a:schemeClr val="tx1">
                  <a:lumMod val="65000"/>
                  <a:lumOff val="35000"/>
                </a:schemeClr>
              </a:solidFill>
              <a:latin typeface="微软雅黑" panose="020B0503020204020204" pitchFamily="34" charset="-122"/>
            </a:endParaRPr>
          </a:p>
          <a:p>
            <a:endParaRPr lang="zh-CN" altLang="en-US" sz="2400" dirty="0">
              <a:latin typeface="微软雅黑" panose="020B0503020204020204" pitchFamily="34" charset="-122"/>
            </a:endParaRPr>
          </a:p>
        </p:txBody>
      </p:sp>
      <p:sp>
        <p:nvSpPr>
          <p:cNvPr id="7" name="标题 1"/>
          <p:cNvSpPr/>
          <p:nvPr/>
        </p:nvSpPr>
        <p:spPr>
          <a:xfrm>
            <a:off x="967345" y="633470"/>
            <a:ext cx="5501694"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7.4 </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触发器</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8"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9" name="直接连接符 8"/>
          <p:cNvCxnSpPr/>
          <p:nvPr/>
        </p:nvCxnSpPr>
        <p:spPr>
          <a:xfrm>
            <a:off x="649366" y="740311"/>
            <a:ext cx="431841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4968174" y="1172328"/>
            <a:ext cx="202247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a:solidFill>
                  <a:srgbClr val="F0882E"/>
                </a:solidFill>
                <a:latin typeface="微软雅黑" panose="020B0503020204020204" pitchFamily="34" charset="-122"/>
                <a:ea typeface="微软雅黑" panose="020B0503020204020204" pitchFamily="34" charset="-122"/>
              </a:rPr>
              <a:t>7.4.1</a:t>
            </a:r>
            <a:r>
              <a:rPr lang="zh-CN" altLang="en-US" sz="2000" dirty="0">
                <a:solidFill>
                  <a:srgbClr val="F0882E"/>
                </a:solidFill>
                <a:latin typeface="微软雅黑" panose="020B0503020204020204" pitchFamily="34" charset="-122"/>
                <a:ea typeface="微软雅黑" panose="020B0503020204020204" pitchFamily="34" charset="-122"/>
              </a:rPr>
              <a:t>触发器概述</a:t>
            </a:r>
            <a:endParaRPr lang="zh-CN" altLang="en-US" sz="2000" dirty="0">
              <a:solidFill>
                <a:srgbClr val="F0882E"/>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2"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up)">
                                      <p:cBhvr>
                                        <p:cTn id="7" dur="500"/>
                                        <p:tgtEl>
                                          <p:spTgt spid="10">
                                            <p:txEl>
                                              <p:pRg st="0" end="0"/>
                                            </p:txEl>
                                          </p:spTgt>
                                        </p:tgtEl>
                                      </p:cBhvr>
                                    </p:animEffect>
                                  </p:childTnLst>
                                </p:cTn>
                              </p:par>
                              <p:par>
                                <p:cTn id="8" presetID="22" presetClass="entr" presetSubtype="1" fill="hold" grpId="2"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wipe(up)">
                                      <p:cBhvr>
                                        <p:cTn id="10"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0" grpId="1" build="p"/>
      <p:bldP spid="10" grpId="2"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61344" y="1398634"/>
            <a:ext cx="8469313" cy="5059363"/>
          </a:xfrm>
        </p:spPr>
        <p:txBody>
          <a:bodyPr vert="horz" wrap="square" lIns="91440" tIns="45720" rIns="91440" bIns="45720" numCol="1" rtlCol="0" anchor="t" anchorCtr="0" compatLnSpc="1">
            <a:normAutofit/>
          </a:bodyPr>
          <a:lstStyle/>
          <a:p>
            <a:pPr marL="0" indent="457200">
              <a:spcBef>
                <a:spcPts val="0"/>
              </a:spcBef>
              <a:buNone/>
              <a:defRPr/>
            </a:pPr>
            <a:r>
              <a:rPr lang="zh-CN" altLang="en-US" dirty="0">
                <a:solidFill>
                  <a:schemeClr val="accent2"/>
                </a:solidFill>
              </a:rPr>
              <a:t>2.用户自定义变量</a:t>
            </a:r>
            <a:endParaRPr lang="zh-CN" altLang="en-US" dirty="0">
              <a:solidFill>
                <a:schemeClr val="accent2"/>
              </a:solidFill>
            </a:endParaRPr>
          </a:p>
          <a:p>
            <a:pPr>
              <a:spcBef>
                <a:spcPts val="0"/>
              </a:spcBef>
              <a:buClr>
                <a:schemeClr val="accent2"/>
              </a:buClr>
              <a:buFont typeface="Wingdings" panose="05000000000000000000" pitchFamily="2" charset="2"/>
              <a:buChar char="Ø"/>
              <a:defRPr/>
            </a:pPr>
            <a:r>
              <a:rPr lang="zh-CN" altLang="en-US" dirty="0">
                <a:solidFill>
                  <a:schemeClr val="tx1">
                    <a:lumMod val="65000"/>
                    <a:lumOff val="35000"/>
                  </a:schemeClr>
                </a:solidFill>
              </a:rPr>
              <a:t>用户自定义变量的声明以“@”开头，形如：@var_name。为了实现不同SQL语句中进行值的传递，可以把一些数值存储在自定义的用户变量中，不同的SQL语句都可以对它进行访问。用户变量在客户端和数据库的连接建立时被定义，当连接断开时，用户变量将会被释放。</a:t>
            </a:r>
            <a:endParaRPr lang="zh-CN" altLang="en-US" dirty="0">
              <a:solidFill>
                <a:schemeClr val="tx1">
                  <a:lumMod val="65000"/>
                  <a:lumOff val="35000"/>
                </a:schemeClr>
              </a:solidFill>
            </a:endParaRPr>
          </a:p>
          <a:p>
            <a:pPr>
              <a:spcBef>
                <a:spcPts val="0"/>
              </a:spcBef>
              <a:buClr>
                <a:schemeClr val="accent2"/>
              </a:buClr>
              <a:buFont typeface="Wingdings" panose="05000000000000000000" pitchFamily="2" charset="2"/>
              <a:buChar char="Ø"/>
              <a:defRPr/>
            </a:pPr>
            <a:r>
              <a:rPr lang="zh-CN" altLang="zh-CN" dirty="0">
                <a:solidFill>
                  <a:srgbClr val="595959"/>
                </a:solidFill>
                <a:sym typeface="+mn-ea"/>
              </a:rPr>
              <a:t>一般情况下，用户会话变量的定义与赋值会同时进行。定义和初始化一个用户会话变量可以使用</a:t>
            </a:r>
            <a:r>
              <a:rPr lang="en-US" altLang="zh-CN" dirty="0">
                <a:solidFill>
                  <a:srgbClr val="595959"/>
                </a:solidFill>
                <a:sym typeface="+mn-ea"/>
              </a:rPr>
              <a:t>set</a:t>
            </a:r>
            <a:r>
              <a:rPr lang="zh-CN" altLang="zh-CN" dirty="0">
                <a:solidFill>
                  <a:srgbClr val="595959"/>
                </a:solidFill>
                <a:sym typeface="+mn-ea"/>
              </a:rPr>
              <a:t>或</a:t>
            </a:r>
            <a:r>
              <a:rPr lang="en-US" altLang="zh-CN" dirty="0">
                <a:solidFill>
                  <a:srgbClr val="595959"/>
                </a:solidFill>
                <a:sym typeface="+mn-ea"/>
              </a:rPr>
              <a:t>select</a:t>
            </a:r>
            <a:r>
              <a:rPr lang="zh-CN" altLang="zh-CN" dirty="0">
                <a:solidFill>
                  <a:srgbClr val="595959"/>
                </a:solidFill>
                <a:sym typeface="+mn-ea"/>
              </a:rPr>
              <a:t>语句。</a:t>
            </a:r>
            <a:endParaRPr lang="zh-CN" altLang="zh-CN" dirty="0">
              <a:solidFill>
                <a:srgbClr val="595959"/>
              </a:solidFill>
              <a:sym typeface="+mn-ea"/>
            </a:endParaRPr>
          </a:p>
        </p:txBody>
      </p:sp>
      <p:sp>
        <p:nvSpPr>
          <p:cNvPr id="5" name="标题 1"/>
          <p:cNvSpPr/>
          <p:nvPr/>
        </p:nvSpPr>
        <p:spPr>
          <a:xfrm>
            <a:off x="967345" y="633470"/>
            <a:ext cx="4116284"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7.1  </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MySQL程序设计基础</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7" name="直接连接符 6"/>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up)">
                                      <p:cBhvr>
                                        <p:cTn id="10" dur="500"/>
                                        <p:tgtEl>
                                          <p:spTgt spid="3">
                                            <p:txEl>
                                              <p:pRg st="1" end="1"/>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up)">
                                      <p:cBhvr>
                                        <p:cTn id="13" dur="500"/>
                                        <p:tgtEl>
                                          <p:spTgt spid="3">
                                            <p:txEl>
                                              <p:pRg st="2" end="2"/>
                                            </p:txEl>
                                          </p:spTgt>
                                        </p:tgtEl>
                                      </p:cBhvr>
                                    </p:animEffect>
                                  </p:childTnLst>
                                </p:cTn>
                              </p:par>
                              <p:par>
                                <p:cTn id="14" presetID="26" presetClass="emph" presetSubtype="0" fill="hold" grpId="0" nodeType="withEffect">
                                  <p:stCondLst>
                                    <p:cond delay="0"/>
                                  </p:stCondLst>
                                  <p:childTnLst>
                                    <p:animEffect transition="out" filter="fade">
                                      <p:cBhvr>
                                        <p:cTn id="15" dur="500" tmFilter="0, 0; .2, .5; .8, .5; 1, 0"/>
                                        <p:tgtEl>
                                          <p:spTgt spid="5"/>
                                        </p:tgtEl>
                                      </p:cBhvr>
                                    </p:animEffect>
                                    <p:animScale>
                                      <p:cBhvr>
                                        <p:cTn id="16"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ph idx="4294967295"/>
          </p:nvPr>
        </p:nvSpPr>
        <p:spPr>
          <a:xfrm>
            <a:off x="1332934" y="1756391"/>
            <a:ext cx="9799093" cy="4475163"/>
          </a:xfrm>
        </p:spPr>
        <p:txBody>
          <a:bodyPr>
            <a:normAutofit/>
          </a:bodyPr>
          <a:lstStyle/>
          <a:p>
            <a:pPr fontAlgn="auto" latinLnBrk="1">
              <a:lnSpc>
                <a:spcPct val="150000"/>
              </a:lnSpc>
              <a:buClr>
                <a:schemeClr val="accent2"/>
              </a:buClr>
              <a:buFont typeface="Wingdings" panose="05000000000000000000" pitchFamily="2" charset="2"/>
              <a:buChar char="Ø"/>
            </a:pPr>
            <a:r>
              <a:rPr lang="en-US" altLang="zh-CN" sz="2000" dirty="0">
                <a:solidFill>
                  <a:schemeClr val="tx1">
                    <a:lumMod val="65000"/>
                    <a:lumOff val="35000"/>
                  </a:schemeClr>
                </a:solidFill>
                <a:latin typeface="微软雅黑" panose="020B0503020204020204" pitchFamily="34" charset="-122"/>
              </a:rPr>
              <a:t> </a:t>
            </a:r>
            <a:r>
              <a:rPr lang="en-US" altLang="zh-CN" sz="2400" dirty="0">
                <a:solidFill>
                  <a:srgbClr val="595959"/>
                </a:solidFill>
                <a:latin typeface="微软雅黑" panose="020B0503020204020204" pitchFamily="34" charset="-122"/>
              </a:rPr>
              <a:t>   </a:t>
            </a:r>
            <a:r>
              <a:rPr lang="zh-CN" altLang="zh-CN" sz="2400" dirty="0">
                <a:solidFill>
                  <a:srgbClr val="595959"/>
                </a:solidFill>
                <a:sym typeface="+mn-ea"/>
              </a:rPr>
              <a:t>触发器可以分为</a:t>
            </a:r>
            <a:r>
              <a:rPr lang="en-US" altLang="zh-CN" sz="2400" dirty="0">
                <a:solidFill>
                  <a:srgbClr val="595959"/>
                </a:solidFill>
                <a:sym typeface="+mn-ea"/>
              </a:rPr>
              <a:t>insert</a:t>
            </a:r>
            <a:r>
              <a:rPr lang="zh-CN" altLang="zh-CN" sz="2400" dirty="0">
                <a:solidFill>
                  <a:srgbClr val="595959"/>
                </a:solidFill>
                <a:sym typeface="+mn-ea"/>
              </a:rPr>
              <a:t>、</a:t>
            </a:r>
            <a:r>
              <a:rPr lang="en-US" altLang="zh-CN" sz="2400" dirty="0">
                <a:solidFill>
                  <a:srgbClr val="595959"/>
                </a:solidFill>
                <a:sym typeface="+mn-ea"/>
              </a:rPr>
              <a:t>update</a:t>
            </a:r>
            <a:r>
              <a:rPr lang="zh-CN" altLang="zh-CN" sz="2400" dirty="0">
                <a:solidFill>
                  <a:srgbClr val="595959"/>
                </a:solidFill>
                <a:sym typeface="+mn-ea"/>
              </a:rPr>
              <a:t>和</a:t>
            </a:r>
            <a:r>
              <a:rPr lang="en-US" altLang="zh-CN" sz="2400" dirty="0">
                <a:solidFill>
                  <a:srgbClr val="595959"/>
                </a:solidFill>
                <a:sym typeface="+mn-ea"/>
              </a:rPr>
              <a:t>delete</a:t>
            </a:r>
            <a:r>
              <a:rPr lang="zh-CN" altLang="zh-CN" sz="2400" dirty="0">
                <a:solidFill>
                  <a:srgbClr val="595959"/>
                </a:solidFill>
                <a:sym typeface="+mn-ea"/>
              </a:rPr>
              <a:t>等</a:t>
            </a:r>
            <a:r>
              <a:rPr lang="en-US" altLang="zh-CN" sz="2400" dirty="0">
                <a:solidFill>
                  <a:srgbClr val="595959"/>
                </a:solidFill>
                <a:sym typeface="+mn-ea"/>
              </a:rPr>
              <a:t>3</a:t>
            </a:r>
            <a:r>
              <a:rPr lang="zh-CN" altLang="zh-CN" sz="2400" dirty="0">
                <a:solidFill>
                  <a:srgbClr val="595959"/>
                </a:solidFill>
                <a:sym typeface="+mn-ea"/>
              </a:rPr>
              <a:t>类，每一类根据执行的先后顺序又可以分成</a:t>
            </a:r>
            <a:r>
              <a:rPr lang="en-US" altLang="zh-CN" sz="2400" dirty="0">
                <a:solidFill>
                  <a:srgbClr val="595959"/>
                </a:solidFill>
                <a:sym typeface="+mn-ea"/>
              </a:rPr>
              <a:t>before</a:t>
            </a:r>
            <a:r>
              <a:rPr lang="zh-CN" altLang="zh-CN" sz="2400" dirty="0">
                <a:solidFill>
                  <a:srgbClr val="595959"/>
                </a:solidFill>
                <a:sym typeface="+mn-ea"/>
              </a:rPr>
              <a:t>和</a:t>
            </a:r>
            <a:r>
              <a:rPr lang="en-US" altLang="zh-CN" sz="2400" dirty="0">
                <a:solidFill>
                  <a:srgbClr val="595959"/>
                </a:solidFill>
                <a:sym typeface="+mn-ea"/>
              </a:rPr>
              <a:t>arfter</a:t>
            </a:r>
            <a:r>
              <a:rPr lang="zh-CN" altLang="zh-CN" sz="2400" dirty="0">
                <a:solidFill>
                  <a:srgbClr val="595959"/>
                </a:solidFill>
                <a:sym typeface="+mn-ea"/>
              </a:rPr>
              <a:t>触发器。</a:t>
            </a:r>
            <a:endParaRPr lang="zh-CN" altLang="zh-CN" sz="2000" dirty="0"/>
          </a:p>
          <a:p>
            <a:pPr fontAlgn="auto" latinLnBrk="1">
              <a:lnSpc>
                <a:spcPct val="150000"/>
              </a:lnSpc>
              <a:buClr>
                <a:schemeClr val="accent2"/>
              </a:buClr>
              <a:buFont typeface="Wingdings" panose="05000000000000000000" pitchFamily="2" charset="2"/>
              <a:buChar char="Ø"/>
            </a:pPr>
            <a:endParaRPr lang="zh-CN" altLang="en-US" sz="2200" dirty="0">
              <a:latin typeface="微软雅黑" panose="020B0503020204020204" pitchFamily="34" charset="-122"/>
            </a:endParaRPr>
          </a:p>
        </p:txBody>
      </p:sp>
      <p:sp>
        <p:nvSpPr>
          <p:cNvPr id="7" name="标题 1"/>
          <p:cNvSpPr/>
          <p:nvPr/>
        </p:nvSpPr>
        <p:spPr>
          <a:xfrm>
            <a:off x="967345" y="633470"/>
            <a:ext cx="5501694"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7.4 </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触发器</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8"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9" name="直接连接符 8"/>
          <p:cNvCxnSpPr/>
          <p:nvPr/>
        </p:nvCxnSpPr>
        <p:spPr>
          <a:xfrm>
            <a:off x="649366" y="740311"/>
            <a:ext cx="431841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4968174" y="1172328"/>
            <a:ext cx="202247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a:solidFill>
                  <a:srgbClr val="F0882E"/>
                </a:solidFill>
                <a:latin typeface="微软雅黑" panose="020B0503020204020204" pitchFamily="34" charset="-122"/>
                <a:ea typeface="微软雅黑" panose="020B0503020204020204" pitchFamily="34" charset="-122"/>
              </a:rPr>
              <a:t>7.4.1</a:t>
            </a:r>
            <a:r>
              <a:rPr lang="zh-CN" altLang="en-US" sz="2000" dirty="0">
                <a:solidFill>
                  <a:srgbClr val="F0882E"/>
                </a:solidFill>
                <a:latin typeface="微软雅黑" panose="020B0503020204020204" pitchFamily="34" charset="-122"/>
                <a:ea typeface="微软雅黑" panose="020B0503020204020204" pitchFamily="34" charset="-122"/>
              </a:rPr>
              <a:t>触发器概述</a:t>
            </a:r>
            <a:endParaRPr lang="zh-CN" altLang="en-US" sz="2000" dirty="0">
              <a:solidFill>
                <a:srgbClr val="F0882E"/>
              </a:solidFill>
              <a:latin typeface="微软雅黑" panose="020B0503020204020204" pitchFamily="34" charset="-122"/>
              <a:ea typeface="微软雅黑" panose="020B0503020204020204" pitchFamily="34" charset="-122"/>
            </a:endParaRPr>
          </a:p>
        </p:txBody>
      </p:sp>
      <p:pic>
        <p:nvPicPr>
          <p:cNvPr id="82946" name="Picture 2"/>
          <p:cNvPicPr>
            <a:picLocks noChangeAspect="1"/>
          </p:cNvPicPr>
          <p:nvPr/>
        </p:nvPicPr>
        <p:blipFill>
          <a:blip r:embed="rId2"/>
          <a:stretch>
            <a:fillRect/>
          </a:stretch>
        </p:blipFill>
        <p:spPr>
          <a:xfrm>
            <a:off x="3257233" y="3063240"/>
            <a:ext cx="5238750" cy="2771775"/>
          </a:xfrm>
          <a:prstGeom prst="rect">
            <a:avLst/>
          </a:prstGeom>
          <a:noFill/>
          <a:ln w="9525" cap="flat" cmpd="sng">
            <a:solidFill>
              <a:srgbClr val="FF0000"/>
            </a:solidFill>
            <a:prstDash val="solid"/>
            <a:miter/>
            <a:headEnd type="none" w="med" len="med"/>
            <a:tailEnd type="none" w="med" len="me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2"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up)">
                                      <p:cBhvr>
                                        <p:cTn id="7" dur="500"/>
                                        <p:tgtEl>
                                          <p:spTgt spid="10">
                                            <p:txEl>
                                              <p:pRg st="0" end="0"/>
                                            </p:txEl>
                                          </p:spTgt>
                                        </p:tgtEl>
                                      </p:cBhvr>
                                    </p:animEffect>
                                  </p:childTnLst>
                                </p:cTn>
                              </p:par>
                              <p:par>
                                <p:cTn id="8" presetID="2" presetClass="entr" presetSubtype="4" fill="hold" nodeType="withEffect">
                                  <p:stCondLst>
                                    <p:cond delay="0"/>
                                  </p:stCondLst>
                                  <p:childTnLst>
                                    <p:set>
                                      <p:cBhvr>
                                        <p:cTn id="9" dur="1" fill="hold">
                                          <p:stCondLst>
                                            <p:cond delay="0"/>
                                          </p:stCondLst>
                                        </p:cTn>
                                        <p:tgtEl>
                                          <p:spTgt spid="82946"/>
                                        </p:tgtEl>
                                        <p:attrNameLst>
                                          <p:attrName>style.visibility</p:attrName>
                                        </p:attrNameLst>
                                      </p:cBhvr>
                                      <p:to>
                                        <p:strVal val="visible"/>
                                      </p:to>
                                    </p:set>
                                    <p:anim calcmode="lin" valueType="num">
                                      <p:cBhvr additive="base">
                                        <p:cTn id="10" dur="500" fill="hold"/>
                                        <p:tgtEl>
                                          <p:spTgt spid="82946"/>
                                        </p:tgtEl>
                                        <p:attrNameLst>
                                          <p:attrName>ppt_x</p:attrName>
                                        </p:attrNameLst>
                                      </p:cBhvr>
                                      <p:tavLst>
                                        <p:tav tm="0">
                                          <p:val>
                                            <p:strVal val="#ppt_x"/>
                                          </p:val>
                                        </p:tav>
                                        <p:tav tm="100000">
                                          <p:val>
                                            <p:strVal val="#ppt_x"/>
                                          </p:val>
                                        </p:tav>
                                      </p:tavLst>
                                    </p:anim>
                                    <p:anim calcmode="lin" valueType="num">
                                      <p:cBhvr additive="base">
                                        <p:cTn id="11" dur="500" fill="hold"/>
                                        <p:tgtEl>
                                          <p:spTgt spid="829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0" grpId="1" build="p"/>
      <p:bldP spid="10" grpId="2"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240155" y="1725295"/>
            <a:ext cx="9492615" cy="4478655"/>
          </a:xfrm>
        </p:spPr>
        <p:txBody>
          <a:bodyPr>
            <a:noAutofit/>
          </a:bodyPr>
          <a:lstStyle/>
          <a:p>
            <a:pPr latinLnBrk="1">
              <a:lnSpc>
                <a:spcPct val="150000"/>
              </a:lnSpc>
              <a:buNone/>
            </a:pPr>
            <a:r>
              <a:rPr lang="zh-CN" altLang="zh-CN" sz="2400" dirty="0">
                <a:solidFill>
                  <a:schemeClr val="tx1">
                    <a:lumMod val="65000"/>
                    <a:lumOff val="35000"/>
                  </a:schemeClr>
                </a:solidFill>
                <a:latin typeface="微软雅黑" panose="020B0503020204020204" pitchFamily="34" charset="-122"/>
              </a:rPr>
              <a:t>触发器具有以下优点：</a:t>
            </a:r>
            <a:endParaRPr lang="zh-CN" altLang="zh-CN" sz="2400" dirty="0">
              <a:solidFill>
                <a:schemeClr val="tx1">
                  <a:lumMod val="65000"/>
                  <a:lumOff val="35000"/>
                </a:schemeClr>
              </a:solidFill>
              <a:latin typeface="微软雅黑" panose="020B0503020204020204" pitchFamily="34" charset="-122"/>
            </a:endParaRPr>
          </a:p>
          <a:p>
            <a:pPr latinLnBrk="1">
              <a:lnSpc>
                <a:spcPct val="150000"/>
              </a:lnSpc>
              <a:buClr>
                <a:schemeClr val="accent2"/>
              </a:buClr>
              <a:buFont typeface="Wingdings" panose="05000000000000000000" pitchFamily="2" charset="2"/>
              <a:buChar char="Ø"/>
            </a:pPr>
            <a:r>
              <a:rPr lang="zh-CN" altLang="zh-CN" sz="2400" dirty="0">
                <a:solidFill>
                  <a:schemeClr val="tx1">
                    <a:lumMod val="65000"/>
                    <a:lumOff val="35000"/>
                  </a:schemeClr>
                </a:solidFill>
                <a:latin typeface="微软雅黑" panose="020B0503020204020204" pitchFamily="34" charset="-122"/>
              </a:rPr>
              <a:t>（</a:t>
            </a:r>
            <a:r>
              <a:rPr lang="en-US" altLang="zh-CN" sz="2400" dirty="0">
                <a:solidFill>
                  <a:schemeClr val="tx1">
                    <a:lumMod val="65000"/>
                    <a:lumOff val="35000"/>
                  </a:schemeClr>
                </a:solidFill>
                <a:latin typeface="微软雅黑" panose="020B0503020204020204" pitchFamily="34" charset="-122"/>
              </a:rPr>
              <a:t>1</a:t>
            </a:r>
            <a:r>
              <a:rPr lang="zh-CN" altLang="zh-CN" sz="2400" dirty="0">
                <a:solidFill>
                  <a:schemeClr val="tx1">
                    <a:lumMod val="65000"/>
                    <a:lumOff val="35000"/>
                  </a:schemeClr>
                </a:solidFill>
                <a:latin typeface="微软雅黑" panose="020B0503020204020204" pitchFamily="34" charset="-122"/>
              </a:rPr>
              <a:t>）触发器自动执行。当对表进行</a:t>
            </a:r>
            <a:r>
              <a:rPr lang="en-US" altLang="zh-CN" sz="2400" dirty="0">
                <a:solidFill>
                  <a:schemeClr val="tx1">
                    <a:lumMod val="65000"/>
                    <a:lumOff val="35000"/>
                  </a:schemeClr>
                </a:solidFill>
                <a:latin typeface="微软雅黑" panose="020B0503020204020204" pitchFamily="34" charset="-122"/>
              </a:rPr>
              <a:t>INSERT</a:t>
            </a:r>
            <a:r>
              <a:rPr lang="zh-CN" altLang="zh-CN" sz="2400" dirty="0">
                <a:solidFill>
                  <a:schemeClr val="tx1">
                    <a:lumMod val="65000"/>
                    <a:lumOff val="35000"/>
                  </a:schemeClr>
                </a:solidFill>
                <a:latin typeface="微软雅黑" panose="020B0503020204020204" pitchFamily="34" charset="-122"/>
              </a:rPr>
              <a:t>、 </a:t>
            </a:r>
            <a:r>
              <a:rPr lang="en-US" altLang="zh-CN" sz="2400" dirty="0">
                <a:solidFill>
                  <a:schemeClr val="tx1">
                    <a:lumMod val="65000"/>
                    <a:lumOff val="35000"/>
                  </a:schemeClr>
                </a:solidFill>
                <a:latin typeface="微软雅黑" panose="020B0503020204020204" pitchFamily="34" charset="-122"/>
              </a:rPr>
              <a:t>UPDATE</a:t>
            </a:r>
            <a:r>
              <a:rPr lang="zh-CN" altLang="zh-CN" sz="2400" dirty="0">
                <a:solidFill>
                  <a:schemeClr val="tx1">
                    <a:lumMod val="65000"/>
                    <a:lumOff val="35000"/>
                  </a:schemeClr>
                </a:solidFill>
                <a:latin typeface="微软雅黑" panose="020B0503020204020204" pitchFamily="34" charset="-122"/>
              </a:rPr>
              <a:t>以及</a:t>
            </a:r>
            <a:r>
              <a:rPr lang="en-US" altLang="zh-CN" sz="2400" dirty="0">
                <a:solidFill>
                  <a:schemeClr val="tx1">
                    <a:lumMod val="65000"/>
                    <a:lumOff val="35000"/>
                  </a:schemeClr>
                </a:solidFill>
                <a:latin typeface="微软雅黑" panose="020B0503020204020204" pitchFamily="34" charset="-122"/>
              </a:rPr>
              <a:t>DETETE</a:t>
            </a:r>
            <a:r>
              <a:rPr lang="zh-CN" altLang="zh-CN" sz="2400" dirty="0">
                <a:solidFill>
                  <a:schemeClr val="tx1">
                    <a:lumMod val="65000"/>
                    <a:lumOff val="35000"/>
                  </a:schemeClr>
                </a:solidFill>
                <a:latin typeface="微软雅黑" panose="020B0503020204020204" pitchFamily="34" charset="-122"/>
              </a:rPr>
              <a:t>操作，试图修改表中的数据时，相应操作的触发器立即自动执行。</a:t>
            </a:r>
            <a:endParaRPr lang="zh-CN" altLang="zh-CN" sz="2400" dirty="0">
              <a:solidFill>
                <a:schemeClr val="tx1">
                  <a:lumMod val="65000"/>
                  <a:lumOff val="35000"/>
                </a:schemeClr>
              </a:solidFill>
              <a:latin typeface="微软雅黑" panose="020B0503020204020204" pitchFamily="34" charset="-122"/>
            </a:endParaRPr>
          </a:p>
          <a:p>
            <a:pPr latinLnBrk="1">
              <a:lnSpc>
                <a:spcPct val="150000"/>
              </a:lnSpc>
              <a:buClr>
                <a:schemeClr val="accent2"/>
              </a:buClr>
              <a:buFont typeface="Wingdings" panose="05000000000000000000" pitchFamily="2" charset="2"/>
              <a:buChar char="Ø"/>
            </a:pPr>
            <a:r>
              <a:rPr lang="zh-CN" altLang="zh-CN" sz="2400" dirty="0">
                <a:solidFill>
                  <a:schemeClr val="tx1">
                    <a:lumMod val="65000"/>
                    <a:lumOff val="35000"/>
                  </a:schemeClr>
                </a:solidFill>
                <a:latin typeface="微软雅黑" panose="020B0503020204020204" pitchFamily="34" charset="-122"/>
              </a:rPr>
              <a:t>（</a:t>
            </a:r>
            <a:r>
              <a:rPr lang="en-US" altLang="zh-CN" sz="2400" dirty="0">
                <a:solidFill>
                  <a:schemeClr val="tx1">
                    <a:lumMod val="65000"/>
                    <a:lumOff val="35000"/>
                  </a:schemeClr>
                </a:solidFill>
                <a:latin typeface="微软雅黑" panose="020B0503020204020204" pitchFamily="34" charset="-122"/>
              </a:rPr>
              <a:t>2</a:t>
            </a:r>
            <a:r>
              <a:rPr lang="zh-CN" altLang="zh-CN" sz="2400" dirty="0">
                <a:solidFill>
                  <a:schemeClr val="tx1">
                    <a:lumMod val="65000"/>
                    <a:lumOff val="35000"/>
                  </a:schemeClr>
                </a:solidFill>
                <a:latin typeface="微软雅黑" panose="020B0503020204020204" pitchFamily="34" charset="-122"/>
              </a:rPr>
              <a:t>）触发器可以通过数据库中相关表进行层叠更改。这比直接把代码写在前台的做法更安全合理。</a:t>
            </a:r>
            <a:endParaRPr lang="zh-CN" altLang="zh-CN" sz="2400" dirty="0">
              <a:solidFill>
                <a:schemeClr val="tx1">
                  <a:lumMod val="65000"/>
                  <a:lumOff val="35000"/>
                </a:schemeClr>
              </a:solidFill>
              <a:latin typeface="微软雅黑" panose="020B0503020204020204" pitchFamily="34" charset="-122"/>
            </a:endParaRPr>
          </a:p>
          <a:p>
            <a:pPr latinLnBrk="1">
              <a:lnSpc>
                <a:spcPct val="150000"/>
              </a:lnSpc>
              <a:buClr>
                <a:schemeClr val="accent2"/>
              </a:buClr>
              <a:buFont typeface="Wingdings" panose="05000000000000000000" pitchFamily="2" charset="2"/>
              <a:buChar char="Ø"/>
            </a:pPr>
            <a:r>
              <a:rPr lang="zh-CN" altLang="zh-CN" sz="2400" dirty="0">
                <a:solidFill>
                  <a:schemeClr val="tx1">
                    <a:lumMod val="65000"/>
                    <a:lumOff val="35000"/>
                  </a:schemeClr>
                </a:solidFill>
                <a:latin typeface="微软雅黑" panose="020B0503020204020204" pitchFamily="34" charset="-122"/>
              </a:rPr>
              <a:t>（</a:t>
            </a:r>
            <a:r>
              <a:rPr lang="en-US" altLang="zh-CN" sz="2400" dirty="0">
                <a:solidFill>
                  <a:schemeClr val="tx1">
                    <a:lumMod val="65000"/>
                    <a:lumOff val="35000"/>
                  </a:schemeClr>
                </a:solidFill>
                <a:latin typeface="微软雅黑" panose="020B0503020204020204" pitchFamily="34" charset="-122"/>
              </a:rPr>
              <a:t>3</a:t>
            </a:r>
            <a:r>
              <a:rPr lang="zh-CN" altLang="zh-CN" sz="2400" dirty="0">
                <a:solidFill>
                  <a:schemeClr val="tx1">
                    <a:lumMod val="65000"/>
                    <a:lumOff val="35000"/>
                  </a:schemeClr>
                </a:solidFill>
                <a:latin typeface="微软雅黑" panose="020B0503020204020204" pitchFamily="34" charset="-122"/>
              </a:rPr>
              <a:t>）触发器可以实现用</a:t>
            </a:r>
            <a:r>
              <a:rPr lang="en-US" altLang="zh-CN" sz="2400" dirty="0">
                <a:solidFill>
                  <a:schemeClr val="tx1">
                    <a:lumMod val="65000"/>
                    <a:lumOff val="35000"/>
                  </a:schemeClr>
                </a:solidFill>
                <a:latin typeface="微软雅黑" panose="020B0503020204020204" pitchFamily="34" charset="-122"/>
              </a:rPr>
              <a:t>CHECK</a:t>
            </a:r>
            <a:r>
              <a:rPr lang="zh-CN" altLang="zh-CN" sz="2400" dirty="0">
                <a:solidFill>
                  <a:schemeClr val="tx1">
                    <a:lumMod val="65000"/>
                    <a:lumOff val="35000"/>
                  </a:schemeClr>
                </a:solidFill>
                <a:latin typeface="微软雅黑" panose="020B0503020204020204" pitchFamily="34" charset="-122"/>
              </a:rPr>
              <a:t>约束实现不了的复杂约束。与</a:t>
            </a:r>
            <a:r>
              <a:rPr lang="en-US" altLang="zh-CN" sz="2400" dirty="0">
                <a:solidFill>
                  <a:schemeClr val="tx1">
                    <a:lumMod val="65000"/>
                    <a:lumOff val="35000"/>
                  </a:schemeClr>
                </a:solidFill>
                <a:latin typeface="微软雅黑" panose="020B0503020204020204" pitchFamily="34" charset="-122"/>
              </a:rPr>
              <a:t>CHECK</a:t>
            </a:r>
            <a:r>
              <a:rPr lang="zh-CN" altLang="zh-CN" sz="2400" dirty="0">
                <a:solidFill>
                  <a:schemeClr val="tx1">
                    <a:lumMod val="65000"/>
                    <a:lumOff val="35000"/>
                  </a:schemeClr>
                </a:solidFill>
                <a:latin typeface="微软雅黑" panose="020B0503020204020204" pitchFamily="34" charset="-122"/>
              </a:rPr>
              <a:t>约束相比，触发器可以引用其他表中的列。</a:t>
            </a:r>
            <a:endParaRPr lang="zh-CN" altLang="zh-CN" sz="2400" dirty="0">
              <a:solidFill>
                <a:schemeClr val="tx1">
                  <a:lumMod val="65000"/>
                  <a:lumOff val="35000"/>
                </a:schemeClr>
              </a:solidFill>
              <a:latin typeface="微软雅黑" panose="020B0503020204020204" pitchFamily="34" charset="-122"/>
            </a:endParaRPr>
          </a:p>
          <a:p>
            <a:pPr latinLnBrk="1">
              <a:lnSpc>
                <a:spcPct val="150000"/>
              </a:lnSpc>
              <a:buClr>
                <a:schemeClr val="accent2"/>
              </a:buClr>
              <a:buFont typeface="Wingdings" panose="05000000000000000000" pitchFamily="2" charset="2"/>
              <a:buChar char="Ø"/>
            </a:pPr>
            <a:r>
              <a:rPr lang="zh-CN" altLang="zh-CN" sz="2400" dirty="0">
                <a:solidFill>
                  <a:schemeClr val="tx1">
                    <a:lumMod val="65000"/>
                    <a:lumOff val="35000"/>
                  </a:schemeClr>
                </a:solidFill>
                <a:latin typeface="微软雅黑" panose="020B0503020204020204" pitchFamily="34" charset="-122"/>
              </a:rPr>
              <a:t>（</a:t>
            </a:r>
            <a:r>
              <a:rPr lang="en-US" altLang="zh-CN" sz="2400" dirty="0">
                <a:solidFill>
                  <a:schemeClr val="tx1">
                    <a:lumMod val="65000"/>
                    <a:lumOff val="35000"/>
                  </a:schemeClr>
                </a:solidFill>
                <a:latin typeface="微软雅黑" panose="020B0503020204020204" pitchFamily="34" charset="-122"/>
              </a:rPr>
              <a:t>4</a:t>
            </a:r>
            <a:r>
              <a:rPr lang="zh-CN" altLang="zh-CN" sz="2400" dirty="0">
                <a:solidFill>
                  <a:schemeClr val="tx1">
                    <a:lumMod val="65000"/>
                    <a:lumOff val="35000"/>
                  </a:schemeClr>
                </a:solidFill>
                <a:latin typeface="微软雅黑" panose="020B0503020204020204" pitchFamily="34" charset="-122"/>
              </a:rPr>
              <a:t>）触发器可以维护冗余数据，实现外键级联选项等。</a:t>
            </a:r>
            <a:endParaRPr lang="zh-CN" altLang="zh-CN" sz="2400" dirty="0">
              <a:solidFill>
                <a:schemeClr val="tx1">
                  <a:lumMod val="65000"/>
                  <a:lumOff val="35000"/>
                </a:schemeClr>
              </a:solidFill>
              <a:latin typeface="微软雅黑" panose="020B0503020204020204" pitchFamily="34" charset="-122"/>
            </a:endParaRPr>
          </a:p>
          <a:p>
            <a:pPr>
              <a:buNone/>
            </a:pPr>
            <a:endParaRPr lang="zh-CN" altLang="zh-CN" sz="2400" dirty="0">
              <a:solidFill>
                <a:schemeClr val="tx1">
                  <a:lumMod val="65000"/>
                  <a:lumOff val="35000"/>
                </a:schemeClr>
              </a:solidFill>
              <a:latin typeface="微软雅黑" panose="020B0503020204020204" pitchFamily="34" charset="-122"/>
            </a:endParaRPr>
          </a:p>
        </p:txBody>
      </p:sp>
      <p:sp>
        <p:nvSpPr>
          <p:cNvPr id="7" name="标题 1"/>
          <p:cNvSpPr/>
          <p:nvPr/>
        </p:nvSpPr>
        <p:spPr>
          <a:xfrm>
            <a:off x="967345" y="633470"/>
            <a:ext cx="5501694"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7.4 </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触发器</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8"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9" name="直接连接符 8"/>
          <p:cNvCxnSpPr/>
          <p:nvPr/>
        </p:nvCxnSpPr>
        <p:spPr>
          <a:xfrm>
            <a:off x="649366" y="740311"/>
            <a:ext cx="431841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4810694" y="1172328"/>
            <a:ext cx="235140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a:solidFill>
                  <a:srgbClr val="F0882E"/>
                </a:solidFill>
                <a:latin typeface="微软雅黑" panose="020B0503020204020204" pitchFamily="34" charset="-122"/>
                <a:ea typeface="微软雅黑" panose="020B0503020204020204" pitchFamily="34" charset="-122"/>
              </a:rPr>
              <a:t>7.4.2 </a:t>
            </a:r>
            <a:r>
              <a:rPr lang="zh-CN" altLang="en-US" sz="2000" dirty="0">
                <a:solidFill>
                  <a:srgbClr val="F0882E"/>
                </a:solidFill>
                <a:latin typeface="微软雅黑" panose="020B0503020204020204" pitchFamily="34" charset="-122"/>
                <a:ea typeface="微软雅黑" panose="020B0503020204020204" pitchFamily="34" charset="-122"/>
              </a:rPr>
              <a:t>触发器的优点</a:t>
            </a:r>
            <a:endParaRPr lang="zh-CN" altLang="en-US" sz="2000" dirty="0">
              <a:solidFill>
                <a:srgbClr val="F0882E"/>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up)">
                                      <p:cBhvr>
                                        <p:cTn id="10" dur="500"/>
                                        <p:tgtEl>
                                          <p:spTgt spid="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up)">
                                      <p:cBhvr>
                                        <p:cTn id="13" dur="500"/>
                                        <p:tgtEl>
                                          <p:spTgt spid="3">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up)">
                                      <p:cBhvr>
                                        <p:cTn id="16" dur="500"/>
                                        <p:tgtEl>
                                          <p:spTgt spid="3">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up)">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4294967295"/>
          </p:nvPr>
        </p:nvSpPr>
        <p:spPr>
          <a:xfrm>
            <a:off x="2593340" y="1828800"/>
            <a:ext cx="7437120" cy="4351655"/>
          </a:xfrm>
        </p:spPr>
        <p:txBody>
          <a:bodyPr>
            <a:normAutofit lnSpcReduction="20000"/>
          </a:bodyPr>
          <a:lstStyle/>
          <a:p>
            <a:pPr fontAlgn="auto" latinLnBrk="1">
              <a:lnSpc>
                <a:spcPct val="150000"/>
              </a:lnSpc>
              <a:buNone/>
            </a:pPr>
            <a:r>
              <a:rPr lang="en-US" altLang="zh-CN" sz="2400" dirty="0">
                <a:solidFill>
                  <a:srgbClr val="595959"/>
                </a:solidFill>
                <a:cs typeface="微软雅黑" panose="020B0503020204020204" pitchFamily="34" charset="-122"/>
              </a:rPr>
              <a:t>CREATE TRIGGER</a:t>
            </a:r>
            <a:r>
              <a:rPr lang="zh-CN" altLang="zh-CN" sz="2400" dirty="0">
                <a:solidFill>
                  <a:srgbClr val="595959"/>
                </a:solidFill>
                <a:cs typeface="微软雅黑" panose="020B0503020204020204" pitchFamily="34" charset="-122"/>
              </a:rPr>
              <a:t>语句语法格式如下：</a:t>
            </a:r>
            <a:endParaRPr lang="zh-CN" altLang="zh-CN" sz="2400" dirty="0">
              <a:solidFill>
                <a:srgbClr val="595959"/>
              </a:solidFill>
              <a:cs typeface="微软雅黑" panose="020B0503020204020204" pitchFamily="34" charset="-122"/>
            </a:endParaRPr>
          </a:p>
          <a:p>
            <a:pPr lvl="1" fontAlgn="auto">
              <a:lnSpc>
                <a:spcPct val="150000"/>
              </a:lnSpc>
              <a:buNone/>
            </a:pPr>
            <a:r>
              <a:rPr lang="en-US" altLang="zh-CN" sz="2400" dirty="0">
                <a:solidFill>
                  <a:srgbClr val="595959"/>
                </a:solidFill>
                <a:cs typeface="微软雅黑" panose="020B0503020204020204" pitchFamily="34" charset="-122"/>
                <a:sym typeface="+mn-ea"/>
              </a:rPr>
              <a:t>create trigger trigger_name trigger_time trigger_event</a:t>
            </a:r>
            <a:endParaRPr lang="zh-CN" altLang="zh-CN" sz="2400" dirty="0">
              <a:solidFill>
                <a:srgbClr val="595959"/>
              </a:solidFill>
              <a:cs typeface="微软雅黑" panose="020B0503020204020204" pitchFamily="34" charset="-122"/>
            </a:endParaRPr>
          </a:p>
          <a:p>
            <a:pPr lvl="1" fontAlgn="auto">
              <a:lnSpc>
                <a:spcPct val="150000"/>
              </a:lnSpc>
              <a:buNone/>
            </a:pPr>
            <a:r>
              <a:rPr lang="en-US" altLang="zh-CN" sz="2400" dirty="0">
                <a:solidFill>
                  <a:srgbClr val="595959"/>
                </a:solidFill>
                <a:cs typeface="微软雅黑" panose="020B0503020204020204" pitchFamily="34" charset="-122"/>
                <a:sym typeface="+mn-ea"/>
              </a:rPr>
              <a:t>on table_name for each row trigger_statement </a:t>
            </a:r>
            <a:endParaRPr lang="en-US" altLang="zh-CN" sz="2400" dirty="0">
              <a:solidFill>
                <a:srgbClr val="595959"/>
              </a:solidFill>
              <a:cs typeface="微软雅黑" panose="020B0503020204020204" pitchFamily="34" charset="-122"/>
            </a:endParaRPr>
          </a:p>
          <a:p>
            <a:pPr fontAlgn="auto">
              <a:lnSpc>
                <a:spcPct val="150000"/>
              </a:lnSpc>
              <a:buNone/>
            </a:pPr>
            <a:r>
              <a:rPr lang="zh-CN" altLang="zh-CN" sz="2400" dirty="0">
                <a:solidFill>
                  <a:srgbClr val="595959"/>
                </a:solidFill>
                <a:cs typeface="微软雅黑" panose="020B0503020204020204" pitchFamily="34" charset="-122"/>
                <a:sym typeface="+mn-ea"/>
              </a:rPr>
              <a:t>使用触发器时，触发器执行的顺序是</a:t>
            </a:r>
            <a:r>
              <a:rPr lang="en-US" altLang="zh-CN" sz="2400" dirty="0">
                <a:solidFill>
                  <a:srgbClr val="595959"/>
                </a:solidFill>
                <a:cs typeface="微软雅黑" panose="020B0503020204020204" pitchFamily="34" charset="-122"/>
                <a:sym typeface="+mn-ea"/>
              </a:rPr>
              <a:t>before</a:t>
            </a:r>
            <a:r>
              <a:rPr lang="zh-CN" altLang="zh-CN" sz="2400" dirty="0">
                <a:solidFill>
                  <a:srgbClr val="595959"/>
                </a:solidFill>
                <a:cs typeface="微软雅黑" panose="020B0503020204020204" pitchFamily="34" charset="-122"/>
                <a:sym typeface="+mn-ea"/>
              </a:rPr>
              <a:t>触发器、表数据修改操作、</a:t>
            </a:r>
            <a:r>
              <a:rPr lang="en-US" altLang="zh-CN" sz="2400" dirty="0">
                <a:solidFill>
                  <a:srgbClr val="595959"/>
                </a:solidFill>
                <a:cs typeface="微软雅黑" panose="020B0503020204020204" pitchFamily="34" charset="-122"/>
                <a:sym typeface="+mn-ea"/>
              </a:rPr>
              <a:t>after</a:t>
            </a:r>
            <a:r>
              <a:rPr lang="zh-CN" altLang="zh-CN" sz="2400" dirty="0">
                <a:solidFill>
                  <a:srgbClr val="595959"/>
                </a:solidFill>
                <a:cs typeface="微软雅黑" panose="020B0503020204020204" pitchFamily="34" charset="-122"/>
                <a:sym typeface="+mn-ea"/>
              </a:rPr>
              <a:t>触发器。其中，</a:t>
            </a:r>
            <a:r>
              <a:rPr lang="en-US" altLang="zh-CN" sz="2400" dirty="0">
                <a:solidFill>
                  <a:srgbClr val="595959"/>
                </a:solidFill>
                <a:cs typeface="微软雅黑" panose="020B0503020204020204" pitchFamily="34" charset="-122"/>
                <a:sym typeface="+mn-ea"/>
              </a:rPr>
              <a:t>before</a:t>
            </a:r>
            <a:r>
              <a:rPr lang="zh-CN" altLang="zh-CN" sz="2400" dirty="0">
                <a:solidFill>
                  <a:srgbClr val="595959"/>
                </a:solidFill>
                <a:cs typeface="微软雅黑" panose="020B0503020204020204" pitchFamily="34" charset="-122"/>
                <a:sym typeface="+mn-ea"/>
              </a:rPr>
              <a:t>表示在触发事件发生之前执行触发程序，</a:t>
            </a:r>
            <a:r>
              <a:rPr lang="en-US" altLang="zh-CN" sz="2400" dirty="0">
                <a:solidFill>
                  <a:srgbClr val="595959"/>
                </a:solidFill>
                <a:cs typeface="微软雅黑" panose="020B0503020204020204" pitchFamily="34" charset="-122"/>
                <a:sym typeface="+mn-ea"/>
              </a:rPr>
              <a:t>after</a:t>
            </a:r>
            <a:r>
              <a:rPr lang="zh-CN" altLang="zh-CN" sz="2400" dirty="0">
                <a:solidFill>
                  <a:srgbClr val="595959"/>
                </a:solidFill>
                <a:cs typeface="微软雅黑" panose="020B0503020204020204" pitchFamily="34" charset="-122"/>
                <a:sym typeface="+mn-ea"/>
              </a:rPr>
              <a:t>表示在触发事件发生之后执行触发器。</a:t>
            </a:r>
            <a:endParaRPr lang="zh-CN" altLang="zh-CN" sz="2400" dirty="0">
              <a:solidFill>
                <a:srgbClr val="595959"/>
              </a:solidFill>
              <a:cs typeface="微软雅黑" panose="020B0503020204020204" pitchFamily="34" charset="-122"/>
              <a:sym typeface="+mn-ea"/>
            </a:endParaRPr>
          </a:p>
        </p:txBody>
      </p:sp>
      <p:sp>
        <p:nvSpPr>
          <p:cNvPr id="8" name="标题 1"/>
          <p:cNvSpPr/>
          <p:nvPr/>
        </p:nvSpPr>
        <p:spPr>
          <a:xfrm>
            <a:off x="967345" y="633470"/>
            <a:ext cx="5501694"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7.4 </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触发器</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9"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0" name="直接连接符 9"/>
          <p:cNvCxnSpPr/>
          <p:nvPr/>
        </p:nvCxnSpPr>
        <p:spPr>
          <a:xfrm>
            <a:off x="649366" y="740311"/>
            <a:ext cx="431841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4968174" y="1172328"/>
            <a:ext cx="209740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a:solidFill>
                  <a:srgbClr val="F0882E"/>
                </a:solidFill>
                <a:latin typeface="微软雅黑" panose="020B0503020204020204" pitchFamily="34" charset="-122"/>
                <a:ea typeface="微软雅黑" panose="020B0503020204020204" pitchFamily="34" charset="-122"/>
              </a:rPr>
              <a:t>7.4.3 </a:t>
            </a:r>
            <a:r>
              <a:rPr lang="zh-CN" altLang="en-US" sz="2000" dirty="0">
                <a:solidFill>
                  <a:srgbClr val="F0882E"/>
                </a:solidFill>
                <a:latin typeface="微软雅黑" panose="020B0503020204020204" pitchFamily="34" charset="-122"/>
                <a:ea typeface="微软雅黑" panose="020B0503020204020204" pitchFamily="34" charset="-122"/>
              </a:rPr>
              <a:t>创建触发器</a:t>
            </a:r>
            <a:endParaRPr lang="zh-CN" altLang="en-US" sz="2000" dirty="0">
              <a:solidFill>
                <a:srgbClr val="F0882E"/>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500"/>
                                        <p:tgtEl>
                                          <p:spTgt spid="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wipe(up)">
                                      <p:cBhvr>
                                        <p:cTn id="10" dur="500"/>
                                        <p:tgtEl>
                                          <p:spTgt spid="7">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wipe(up)">
                                      <p:cBhvr>
                                        <p:cTn id="13" dur="500"/>
                                        <p:tgtEl>
                                          <p:spTgt spid="7">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wipe(up)">
                                      <p:cBhvr>
                                        <p:cTn id="16"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572260" y="1943100"/>
            <a:ext cx="9046210" cy="2971165"/>
          </a:xfrm>
        </p:spPr>
        <p:txBody>
          <a:bodyPr>
            <a:noAutofit/>
          </a:bodyPr>
          <a:lstStyle/>
          <a:p>
            <a:pPr latinLnBrk="1">
              <a:lnSpc>
                <a:spcPct val="160000"/>
              </a:lnSpc>
              <a:buNone/>
            </a:pPr>
            <a:r>
              <a:rPr lang="zh-CN" altLang="zh-CN" sz="2300" dirty="0">
                <a:solidFill>
                  <a:schemeClr val="tx1">
                    <a:lumMod val="65000"/>
                    <a:lumOff val="35000"/>
                  </a:schemeClr>
                </a:solidFill>
                <a:latin typeface="微软雅黑" panose="020B0503020204020204" pitchFamily="34" charset="-122"/>
              </a:rPr>
              <a:t>需要说明的是：</a:t>
            </a:r>
            <a:endParaRPr lang="zh-CN" altLang="zh-CN" sz="2300" dirty="0">
              <a:solidFill>
                <a:schemeClr val="tx1">
                  <a:lumMod val="65000"/>
                  <a:lumOff val="35000"/>
                </a:schemeClr>
              </a:solidFill>
              <a:latin typeface="微软雅黑" panose="020B0503020204020204" pitchFamily="34" charset="-122"/>
            </a:endParaRPr>
          </a:p>
          <a:p>
            <a:pPr>
              <a:lnSpc>
                <a:spcPct val="160000"/>
              </a:lnSpc>
              <a:buClr>
                <a:schemeClr val="accent2"/>
              </a:buClr>
              <a:buFont typeface="Wingdings" panose="05000000000000000000" pitchFamily="2" charset="2"/>
              <a:buChar char="Ø"/>
            </a:pPr>
            <a:r>
              <a:rPr lang="zh-CN" altLang="zh-CN" sz="2300" dirty="0">
                <a:solidFill>
                  <a:schemeClr val="tx1">
                    <a:lumMod val="65000"/>
                    <a:lumOff val="35000"/>
                  </a:schemeClr>
                </a:solidFill>
                <a:latin typeface="微软雅黑" panose="020B0503020204020204" pitchFamily="34" charset="-122"/>
              </a:rPr>
              <a:t>（</a:t>
            </a:r>
            <a:r>
              <a:rPr lang="en-US" altLang="zh-CN" sz="2300" dirty="0">
                <a:solidFill>
                  <a:schemeClr val="tx1">
                    <a:lumMod val="65000"/>
                    <a:lumOff val="35000"/>
                  </a:schemeClr>
                </a:solidFill>
                <a:latin typeface="微软雅黑" panose="020B0503020204020204" pitchFamily="34" charset="-122"/>
              </a:rPr>
              <a:t>1</a:t>
            </a:r>
            <a:r>
              <a:rPr lang="zh-CN" altLang="zh-CN" sz="2300" dirty="0">
                <a:solidFill>
                  <a:schemeClr val="tx1">
                    <a:lumMod val="65000"/>
                    <a:lumOff val="35000"/>
                  </a:schemeClr>
                </a:solidFill>
                <a:latin typeface="微软雅黑" panose="020B0503020204020204" pitchFamily="34" charset="-122"/>
              </a:rPr>
              <a:t>）触发器是数据库对象，因此创建触发器时，需要指定该触发器属于哪一个数据库。</a:t>
            </a:r>
            <a:endParaRPr lang="zh-CN" altLang="zh-CN" sz="2300" dirty="0">
              <a:solidFill>
                <a:schemeClr val="tx1">
                  <a:lumMod val="65000"/>
                  <a:lumOff val="35000"/>
                </a:schemeClr>
              </a:solidFill>
              <a:latin typeface="微软雅黑" panose="020B0503020204020204" pitchFamily="34" charset="-122"/>
            </a:endParaRPr>
          </a:p>
          <a:p>
            <a:pPr>
              <a:lnSpc>
                <a:spcPct val="160000"/>
              </a:lnSpc>
              <a:buClr>
                <a:schemeClr val="accent2"/>
              </a:buClr>
              <a:buFont typeface="Wingdings" panose="05000000000000000000" pitchFamily="2" charset="2"/>
              <a:buChar char="Ø"/>
            </a:pPr>
            <a:r>
              <a:rPr lang="zh-CN" altLang="zh-CN" sz="2300" dirty="0">
                <a:solidFill>
                  <a:schemeClr val="tx1">
                    <a:lumMod val="65000"/>
                    <a:lumOff val="35000"/>
                  </a:schemeClr>
                </a:solidFill>
                <a:latin typeface="微软雅黑" panose="020B0503020204020204" pitchFamily="34" charset="-122"/>
              </a:rPr>
              <a:t>（</a:t>
            </a:r>
            <a:r>
              <a:rPr lang="en-US" altLang="zh-CN" sz="2300" dirty="0">
                <a:solidFill>
                  <a:schemeClr val="tx1">
                    <a:lumMod val="65000"/>
                    <a:lumOff val="35000"/>
                  </a:schemeClr>
                </a:solidFill>
                <a:latin typeface="微软雅黑" panose="020B0503020204020204" pitchFamily="34" charset="-122"/>
              </a:rPr>
              <a:t>2</a:t>
            </a:r>
            <a:r>
              <a:rPr lang="zh-CN" altLang="zh-CN" sz="2300" dirty="0">
                <a:solidFill>
                  <a:schemeClr val="tx1">
                    <a:lumMod val="65000"/>
                    <a:lumOff val="35000"/>
                  </a:schemeClr>
                </a:solidFill>
                <a:latin typeface="微软雅黑" panose="020B0503020204020204" pitchFamily="34" charset="-122"/>
              </a:rPr>
              <a:t>）触发器是在表是创建的。这个表必须是基表，不能是临时表，也不能是视图。</a:t>
            </a:r>
            <a:endParaRPr lang="zh-CN" altLang="zh-CN" sz="2300" dirty="0">
              <a:solidFill>
                <a:schemeClr val="tx1">
                  <a:lumMod val="65000"/>
                  <a:lumOff val="35000"/>
                </a:schemeClr>
              </a:solidFill>
              <a:latin typeface="微软雅黑" panose="020B0503020204020204" pitchFamily="34" charset="-122"/>
            </a:endParaRPr>
          </a:p>
          <a:p>
            <a:endParaRPr lang="zh-CN" altLang="zh-CN" sz="2100" dirty="0">
              <a:solidFill>
                <a:schemeClr val="tx1">
                  <a:lumMod val="65000"/>
                  <a:lumOff val="35000"/>
                </a:schemeClr>
              </a:solidFill>
              <a:latin typeface="微软雅黑" panose="020B0503020204020204" pitchFamily="34" charset="-122"/>
            </a:endParaRPr>
          </a:p>
        </p:txBody>
      </p:sp>
      <p:sp>
        <p:nvSpPr>
          <p:cNvPr id="7" name="标题 1"/>
          <p:cNvSpPr/>
          <p:nvPr/>
        </p:nvSpPr>
        <p:spPr>
          <a:xfrm>
            <a:off x="967345" y="633470"/>
            <a:ext cx="5501694"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7.4 </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触发器</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8"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9" name="直接连接符 8"/>
          <p:cNvCxnSpPr/>
          <p:nvPr/>
        </p:nvCxnSpPr>
        <p:spPr>
          <a:xfrm>
            <a:off x="649366" y="740311"/>
            <a:ext cx="431841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046914" y="1172328"/>
            <a:ext cx="209740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a:solidFill>
                  <a:srgbClr val="F0882E"/>
                </a:solidFill>
                <a:latin typeface="微软雅黑" panose="020B0503020204020204" pitchFamily="34" charset="-122"/>
                <a:ea typeface="微软雅黑" panose="020B0503020204020204" pitchFamily="34" charset="-122"/>
              </a:rPr>
              <a:t>7.4.3 </a:t>
            </a:r>
            <a:r>
              <a:rPr lang="zh-CN" altLang="en-US" sz="2000" dirty="0">
                <a:solidFill>
                  <a:srgbClr val="F0882E"/>
                </a:solidFill>
                <a:latin typeface="微软雅黑" panose="020B0503020204020204" pitchFamily="34" charset="-122"/>
                <a:ea typeface="微软雅黑" panose="020B0503020204020204" pitchFamily="34" charset="-122"/>
              </a:rPr>
              <a:t>创建触发器</a:t>
            </a:r>
            <a:endParaRPr lang="zh-CN" altLang="en-US" sz="2000" dirty="0">
              <a:solidFill>
                <a:srgbClr val="F0882E"/>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up)">
                                      <p:cBhvr>
                                        <p:cTn id="10" dur="500"/>
                                        <p:tgtEl>
                                          <p:spTgt spid="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up)">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78890" y="1172210"/>
            <a:ext cx="9634220" cy="5262245"/>
          </a:xfrm>
          <a:prstGeom prst="rect">
            <a:avLst/>
          </a:prstGeom>
        </p:spPr>
        <p:txBody>
          <a:bodyPr wrap="square">
            <a:spAutoFit/>
          </a:bodyPr>
          <a:lstStyle/>
          <a:p>
            <a:pPr marL="342900" indent="-342900">
              <a:lnSpc>
                <a:spcPct val="200000"/>
              </a:lnSpc>
              <a:buClr>
                <a:schemeClr val="accent2"/>
              </a:buClr>
              <a:buFont typeface="Wingdings" panose="05000000000000000000" pitchFamily="2" charset="2"/>
              <a:buChar char="Ø"/>
            </a:pP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MySQL</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的触发事件有三种：</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INSERT</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UPDATE</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及</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DELETE</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lvl="0">
              <a:lnSpc>
                <a:spcPct val="200000"/>
              </a:lnSpc>
              <a:buClr>
                <a:schemeClr val="accent2"/>
              </a:buClr>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               INSERT</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：将新记录插入表时激活触发程序。</a:t>
            </a:r>
            <a:endPar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lvl="0">
              <a:lnSpc>
                <a:spcPct val="200000"/>
              </a:lnSpc>
              <a:buClr>
                <a:schemeClr val="accent2"/>
              </a:buClr>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               UPDATE</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：更改表中的记录时激活触发程序。</a:t>
            </a:r>
            <a:endPar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lvl="0">
              <a:lnSpc>
                <a:spcPct val="200000"/>
              </a:lnSpc>
              <a:buClr>
                <a:schemeClr val="accent2"/>
              </a:buClr>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               DELETE</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：从表中删除记录叶激活触发程序。</a:t>
            </a:r>
            <a:endPar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200000"/>
              </a:lnSpc>
              <a:buClr>
                <a:schemeClr val="accent2"/>
              </a:buClr>
              <a:buFont typeface="Wingdings" panose="05000000000000000000" pitchFamily="2" charset="2"/>
              <a:buChar char="Ø"/>
            </a:pP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4</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）触发器的触发时间有两种：</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BEFORE</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和</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AFTER</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200000"/>
              </a:lnSpc>
              <a:buClr>
                <a:schemeClr val="accent2"/>
              </a:buClr>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              BEFORE</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表示在触发事件发生之前执行触发程序，</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AFTER</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表示在触发事件发生之后执行触发程序。</a:t>
            </a:r>
            <a:endPar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标题 1"/>
          <p:cNvSpPr/>
          <p:nvPr/>
        </p:nvSpPr>
        <p:spPr>
          <a:xfrm>
            <a:off x="967345" y="633470"/>
            <a:ext cx="5501694" cy="765175"/>
          </a:xfrm>
          <a:prstGeom prst="rect">
            <a:avLst/>
          </a:prstGeom>
          <a:noFill/>
          <a:ln w="9525">
            <a:noFill/>
          </a:ln>
        </p:spPr>
        <p:txBody>
          <a:bodyPr anchor="ctr"/>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7.4 </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触发器</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8"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cs typeface="+mn-ea"/>
              <a:sym typeface="+mn-lt"/>
            </a:endParaRPr>
          </a:p>
        </p:txBody>
      </p:sp>
      <p:cxnSp>
        <p:nvCxnSpPr>
          <p:cNvPr id="9" name="直接连接符 8"/>
          <p:cNvCxnSpPr/>
          <p:nvPr/>
        </p:nvCxnSpPr>
        <p:spPr>
          <a:xfrm>
            <a:off x="649366" y="740311"/>
            <a:ext cx="431841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4294967295"/>
          </p:nvPr>
        </p:nvSpPr>
        <p:spPr>
          <a:xfrm>
            <a:off x="1647825" y="1901190"/>
            <a:ext cx="8896350" cy="4221480"/>
          </a:xfrm>
        </p:spPr>
        <p:txBody>
          <a:bodyPr/>
          <a:lstStyle/>
          <a:p>
            <a:pPr>
              <a:lnSpc>
                <a:spcPct val="200000"/>
              </a:lnSpc>
              <a:buClr>
                <a:schemeClr val="accent2"/>
              </a:buClr>
              <a:buFont typeface="Wingdings" panose="05000000000000000000" pitchFamily="2" charset="2"/>
              <a:buChar char="Ø"/>
            </a:pPr>
            <a:r>
              <a:rPr lang="zh-CN" altLang="zh-CN" sz="2400" dirty="0">
                <a:solidFill>
                  <a:schemeClr val="tx1">
                    <a:lumMod val="65000"/>
                    <a:lumOff val="35000"/>
                  </a:schemeClr>
                </a:solidFill>
                <a:latin typeface="微软雅黑" panose="020B0503020204020204" pitchFamily="34" charset="-122"/>
              </a:rPr>
              <a:t>（</a:t>
            </a:r>
            <a:r>
              <a:rPr lang="en-US" altLang="zh-CN" sz="2400" dirty="0">
                <a:solidFill>
                  <a:schemeClr val="tx1">
                    <a:lumMod val="65000"/>
                    <a:lumOff val="35000"/>
                  </a:schemeClr>
                </a:solidFill>
                <a:latin typeface="微软雅黑" panose="020B0503020204020204" pitchFamily="34" charset="-122"/>
              </a:rPr>
              <a:t>5</a:t>
            </a:r>
            <a:r>
              <a:rPr lang="zh-CN" altLang="zh-CN" sz="2400" dirty="0">
                <a:solidFill>
                  <a:schemeClr val="tx1">
                    <a:lumMod val="65000"/>
                    <a:lumOff val="35000"/>
                  </a:schemeClr>
                </a:solidFill>
                <a:latin typeface="微软雅黑" panose="020B0503020204020204" pitchFamily="34" charset="-122"/>
              </a:rPr>
              <a:t>）</a:t>
            </a:r>
            <a:r>
              <a:rPr lang="en-US" altLang="zh-CN" sz="2400" dirty="0">
                <a:solidFill>
                  <a:schemeClr val="tx1">
                    <a:lumMod val="65000"/>
                    <a:lumOff val="35000"/>
                  </a:schemeClr>
                </a:solidFill>
                <a:latin typeface="微软雅黑" panose="020B0503020204020204" pitchFamily="34" charset="-122"/>
              </a:rPr>
              <a:t>FOR EACH ROW</a:t>
            </a:r>
            <a:r>
              <a:rPr lang="zh-CN" altLang="zh-CN" sz="2400" dirty="0">
                <a:solidFill>
                  <a:schemeClr val="tx1">
                    <a:lumMod val="65000"/>
                    <a:lumOff val="35000"/>
                  </a:schemeClr>
                </a:solidFill>
                <a:latin typeface="微软雅黑" panose="020B0503020204020204" pitchFamily="34" charset="-122"/>
              </a:rPr>
              <a:t>表示行级触发器。</a:t>
            </a:r>
            <a:endParaRPr lang="zh-CN" altLang="zh-CN" sz="2400" dirty="0">
              <a:solidFill>
                <a:schemeClr val="tx1">
                  <a:lumMod val="65000"/>
                  <a:lumOff val="35000"/>
                </a:schemeClr>
              </a:solidFill>
              <a:latin typeface="微软雅黑" panose="020B0503020204020204" pitchFamily="34" charset="-122"/>
            </a:endParaRPr>
          </a:p>
          <a:p>
            <a:pPr>
              <a:lnSpc>
                <a:spcPct val="200000"/>
              </a:lnSpc>
              <a:buNone/>
            </a:pPr>
            <a:r>
              <a:rPr lang="en-US" altLang="zh-CN" sz="2400" dirty="0">
                <a:solidFill>
                  <a:schemeClr val="tx1">
                    <a:lumMod val="65000"/>
                    <a:lumOff val="35000"/>
                  </a:schemeClr>
                </a:solidFill>
                <a:latin typeface="微软雅黑" panose="020B0503020204020204" pitchFamily="34" charset="-122"/>
              </a:rPr>
              <a:t>   </a:t>
            </a:r>
            <a:r>
              <a:rPr lang="zh-CN" altLang="zh-CN" sz="2400" dirty="0">
                <a:solidFill>
                  <a:schemeClr val="tx1">
                    <a:lumMod val="65000"/>
                    <a:lumOff val="35000"/>
                  </a:schemeClr>
                </a:solidFill>
                <a:latin typeface="微软雅黑" panose="020B0503020204020204" pitchFamily="34" charset="-122"/>
              </a:rPr>
              <a:t>目前，</a:t>
            </a:r>
            <a:r>
              <a:rPr lang="en-US" altLang="zh-CN" sz="2400" dirty="0" err="1">
                <a:solidFill>
                  <a:schemeClr val="tx1">
                    <a:lumMod val="65000"/>
                    <a:lumOff val="35000"/>
                  </a:schemeClr>
                </a:solidFill>
                <a:latin typeface="微软雅黑" panose="020B0503020204020204" pitchFamily="34" charset="-122"/>
              </a:rPr>
              <a:t>MySQL</a:t>
            </a:r>
            <a:r>
              <a:rPr lang="zh-CN" altLang="zh-CN" sz="2400" dirty="0">
                <a:solidFill>
                  <a:schemeClr val="tx1">
                    <a:lumMod val="65000"/>
                    <a:lumOff val="35000"/>
                  </a:schemeClr>
                </a:solidFill>
                <a:latin typeface="微软雅黑" panose="020B0503020204020204" pitchFamily="34" charset="-122"/>
              </a:rPr>
              <a:t>仅支持行级触发器，不支持语句级别的触发器。</a:t>
            </a:r>
            <a:r>
              <a:rPr lang="en-US" altLang="zh-CN" sz="2400" dirty="0">
                <a:solidFill>
                  <a:schemeClr val="tx1">
                    <a:lumMod val="65000"/>
                    <a:lumOff val="35000"/>
                  </a:schemeClr>
                </a:solidFill>
                <a:latin typeface="微软雅黑" panose="020B0503020204020204" pitchFamily="34" charset="-122"/>
              </a:rPr>
              <a:t>FOR EACH ROW</a:t>
            </a:r>
            <a:r>
              <a:rPr lang="zh-CN" altLang="zh-CN" sz="2400" dirty="0">
                <a:solidFill>
                  <a:schemeClr val="tx1">
                    <a:lumMod val="65000"/>
                    <a:lumOff val="35000"/>
                  </a:schemeClr>
                </a:solidFill>
                <a:latin typeface="微软雅黑" panose="020B0503020204020204" pitchFamily="34" charset="-122"/>
              </a:rPr>
              <a:t>表示</a:t>
            </a:r>
            <a:r>
              <a:rPr lang="en-US" altLang="zh-CN" sz="2400" dirty="0">
                <a:solidFill>
                  <a:schemeClr val="tx1">
                    <a:lumMod val="65000"/>
                    <a:lumOff val="35000"/>
                  </a:schemeClr>
                </a:solidFill>
                <a:latin typeface="微软雅黑" panose="020B0503020204020204" pitchFamily="34" charset="-122"/>
              </a:rPr>
              <a:t>INSERT</a:t>
            </a:r>
            <a:r>
              <a:rPr lang="zh-CN" altLang="zh-CN" sz="2400" dirty="0">
                <a:solidFill>
                  <a:schemeClr val="tx1">
                    <a:lumMod val="65000"/>
                    <a:lumOff val="35000"/>
                  </a:schemeClr>
                </a:solidFill>
                <a:latin typeface="微软雅黑" panose="020B0503020204020204" pitchFamily="34" charset="-122"/>
              </a:rPr>
              <a:t>、</a:t>
            </a:r>
            <a:r>
              <a:rPr lang="en-US" altLang="zh-CN" sz="2400" dirty="0">
                <a:solidFill>
                  <a:schemeClr val="tx1">
                    <a:lumMod val="65000"/>
                    <a:lumOff val="35000"/>
                  </a:schemeClr>
                </a:solidFill>
                <a:latin typeface="微软雅黑" panose="020B0503020204020204" pitchFamily="34" charset="-122"/>
              </a:rPr>
              <a:t>UPDATE</a:t>
            </a:r>
            <a:r>
              <a:rPr lang="zh-CN" altLang="zh-CN" sz="2400" dirty="0">
                <a:solidFill>
                  <a:schemeClr val="tx1">
                    <a:lumMod val="65000"/>
                    <a:lumOff val="35000"/>
                  </a:schemeClr>
                </a:solidFill>
                <a:latin typeface="微软雅黑" panose="020B0503020204020204" pitchFamily="34" charset="-122"/>
              </a:rPr>
              <a:t>及</a:t>
            </a:r>
            <a:r>
              <a:rPr lang="en-US" altLang="zh-CN" sz="2400" dirty="0">
                <a:solidFill>
                  <a:schemeClr val="tx1">
                    <a:lumMod val="65000"/>
                    <a:lumOff val="35000"/>
                  </a:schemeClr>
                </a:solidFill>
                <a:latin typeface="微软雅黑" panose="020B0503020204020204" pitchFamily="34" charset="-122"/>
              </a:rPr>
              <a:t>DELETE</a:t>
            </a:r>
            <a:r>
              <a:rPr lang="zh-CN" altLang="zh-CN" sz="2400" dirty="0">
                <a:solidFill>
                  <a:schemeClr val="tx1">
                    <a:lumMod val="65000"/>
                    <a:lumOff val="35000"/>
                  </a:schemeClr>
                </a:solidFill>
                <a:latin typeface="微软雅黑" panose="020B0503020204020204" pitchFamily="34" charset="-122"/>
              </a:rPr>
              <a:t>操作影响的每一条记录都会执行一次触发程序。</a:t>
            </a:r>
            <a:endParaRPr lang="zh-CN" altLang="zh-CN" sz="2400" dirty="0">
              <a:solidFill>
                <a:schemeClr val="tx1">
                  <a:lumMod val="65000"/>
                  <a:lumOff val="35000"/>
                </a:schemeClr>
              </a:solidFill>
              <a:latin typeface="微软雅黑" panose="020B0503020204020204" pitchFamily="34" charset="-122"/>
            </a:endParaRPr>
          </a:p>
          <a:p>
            <a:pPr>
              <a:lnSpc>
                <a:spcPct val="200000"/>
              </a:lnSpc>
              <a:buClr>
                <a:schemeClr val="accent2"/>
              </a:buClr>
              <a:buFont typeface="Wingdings" panose="05000000000000000000" pitchFamily="2" charset="2"/>
              <a:buChar char="Ø"/>
            </a:pPr>
            <a:r>
              <a:rPr lang="zh-CN" altLang="zh-CN" sz="2400" dirty="0">
                <a:solidFill>
                  <a:schemeClr val="tx1">
                    <a:lumMod val="65000"/>
                    <a:lumOff val="35000"/>
                  </a:schemeClr>
                </a:solidFill>
                <a:latin typeface="微软雅黑" panose="020B0503020204020204" pitchFamily="34" charset="-122"/>
              </a:rPr>
              <a:t>（</a:t>
            </a:r>
            <a:r>
              <a:rPr lang="en-US" altLang="zh-CN" sz="2400" dirty="0">
                <a:solidFill>
                  <a:schemeClr val="tx1">
                    <a:lumMod val="65000"/>
                    <a:lumOff val="35000"/>
                  </a:schemeClr>
                </a:solidFill>
                <a:latin typeface="微软雅黑" panose="020B0503020204020204" pitchFamily="34" charset="-122"/>
              </a:rPr>
              <a:t>6</a:t>
            </a:r>
            <a:r>
              <a:rPr lang="zh-CN" altLang="zh-CN" sz="2400" dirty="0">
                <a:solidFill>
                  <a:schemeClr val="tx1">
                    <a:lumMod val="65000"/>
                    <a:lumOff val="35000"/>
                  </a:schemeClr>
                </a:solidFill>
                <a:latin typeface="微软雅黑" panose="020B0503020204020204" pitchFamily="34" charset="-122"/>
              </a:rPr>
              <a:t>）触发程序中的</a:t>
            </a:r>
            <a:r>
              <a:rPr lang="en-US" altLang="zh-CN" sz="2400" dirty="0">
                <a:solidFill>
                  <a:schemeClr val="tx1">
                    <a:lumMod val="65000"/>
                    <a:lumOff val="35000"/>
                  </a:schemeClr>
                </a:solidFill>
                <a:latin typeface="微软雅黑" panose="020B0503020204020204" pitchFamily="34" charset="-122"/>
              </a:rPr>
              <a:t>SELECT</a:t>
            </a:r>
            <a:r>
              <a:rPr lang="zh-CN" altLang="zh-CN" sz="2400" dirty="0">
                <a:solidFill>
                  <a:schemeClr val="tx1">
                    <a:lumMod val="65000"/>
                    <a:lumOff val="35000"/>
                  </a:schemeClr>
                </a:solidFill>
                <a:latin typeface="微软雅黑" panose="020B0503020204020204" pitchFamily="34" charset="-122"/>
              </a:rPr>
              <a:t>语句不能产生结果集。</a:t>
            </a:r>
            <a:endParaRPr lang="en-US" altLang="zh-CN" sz="2400" dirty="0">
              <a:solidFill>
                <a:schemeClr val="tx1">
                  <a:lumMod val="65000"/>
                  <a:lumOff val="35000"/>
                </a:schemeClr>
              </a:solidFill>
              <a:latin typeface="微软雅黑" panose="020B0503020204020204" pitchFamily="34" charset="-122"/>
            </a:endParaRPr>
          </a:p>
          <a:p>
            <a:pPr>
              <a:lnSpc>
                <a:spcPct val="150000"/>
              </a:lnSpc>
              <a:buNone/>
            </a:pPr>
            <a:endParaRPr lang="zh-CN" altLang="zh-CN" sz="2000" dirty="0">
              <a:solidFill>
                <a:schemeClr val="tx1">
                  <a:lumMod val="65000"/>
                  <a:lumOff val="35000"/>
                </a:schemeClr>
              </a:solidFill>
              <a:latin typeface="微软雅黑" panose="020B0503020204020204" pitchFamily="34" charset="-122"/>
            </a:endParaRPr>
          </a:p>
          <a:p>
            <a:endParaRPr lang="zh-CN" altLang="en-US" sz="2200" dirty="0">
              <a:latin typeface="微软雅黑" panose="020B0503020204020204" pitchFamily="34" charset="-122"/>
            </a:endParaRPr>
          </a:p>
        </p:txBody>
      </p:sp>
      <p:sp>
        <p:nvSpPr>
          <p:cNvPr id="8" name="标题 1"/>
          <p:cNvSpPr/>
          <p:nvPr/>
        </p:nvSpPr>
        <p:spPr>
          <a:xfrm>
            <a:off x="967345" y="633470"/>
            <a:ext cx="5501694"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7.4 </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触发器</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9"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0" name="直接连接符 9"/>
          <p:cNvCxnSpPr/>
          <p:nvPr/>
        </p:nvCxnSpPr>
        <p:spPr>
          <a:xfrm>
            <a:off x="649366" y="740311"/>
            <a:ext cx="431841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5046914" y="1172328"/>
            <a:ext cx="209740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a:solidFill>
                  <a:srgbClr val="F0882E"/>
                </a:solidFill>
                <a:latin typeface="微软雅黑" panose="020B0503020204020204" pitchFamily="34" charset="-122"/>
                <a:ea typeface="微软雅黑" panose="020B0503020204020204" pitchFamily="34" charset="-122"/>
              </a:rPr>
              <a:t>7.4.3 </a:t>
            </a:r>
            <a:r>
              <a:rPr lang="zh-CN" altLang="en-US" sz="2000" dirty="0">
                <a:solidFill>
                  <a:srgbClr val="F0882E"/>
                </a:solidFill>
                <a:latin typeface="微软雅黑" panose="020B0503020204020204" pitchFamily="34" charset="-122"/>
                <a:ea typeface="微软雅黑" panose="020B0503020204020204" pitchFamily="34" charset="-122"/>
              </a:rPr>
              <a:t>创建触发器</a:t>
            </a:r>
            <a:endParaRPr lang="zh-CN" altLang="en-US" sz="2000" dirty="0">
              <a:solidFill>
                <a:srgbClr val="F0882E"/>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wipe(left)">
                                      <p:cBhvr>
                                        <p:cTn id="10" dur="500"/>
                                        <p:tgtEl>
                                          <p:spTgt spid="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wipe(left)">
                                      <p:cBhvr>
                                        <p:cTn id="13"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603375" y="1838325"/>
            <a:ext cx="8840470" cy="3535680"/>
          </a:xfrm>
        </p:spPr>
        <p:txBody>
          <a:bodyPr>
            <a:noAutofit/>
          </a:bodyPr>
          <a:lstStyle/>
          <a:p>
            <a:pPr>
              <a:lnSpc>
                <a:spcPct val="150000"/>
              </a:lnSpc>
              <a:buClr>
                <a:schemeClr val="accent2"/>
              </a:buClr>
              <a:buFont typeface="Wingdings" panose="05000000000000000000" pitchFamily="2" charset="2"/>
              <a:buChar char="Ø"/>
            </a:pPr>
            <a:r>
              <a:rPr lang="zh-CN" altLang="zh-CN" sz="2400" dirty="0">
                <a:solidFill>
                  <a:schemeClr val="tx1">
                    <a:lumMod val="65000"/>
                    <a:lumOff val="35000"/>
                  </a:schemeClr>
                </a:solidFill>
                <a:latin typeface="微软雅黑" panose="020B0503020204020204" pitchFamily="34" charset="-122"/>
              </a:rPr>
              <a:t>（</a:t>
            </a:r>
            <a:r>
              <a:rPr lang="en-US" altLang="zh-CN" sz="2400" dirty="0">
                <a:solidFill>
                  <a:schemeClr val="tx1">
                    <a:lumMod val="65000"/>
                    <a:lumOff val="35000"/>
                  </a:schemeClr>
                </a:solidFill>
                <a:latin typeface="微软雅黑" panose="020B0503020204020204" pitchFamily="34" charset="-122"/>
              </a:rPr>
              <a:t>7</a:t>
            </a:r>
            <a:r>
              <a:rPr lang="zh-CN" altLang="zh-CN" sz="2400" dirty="0">
                <a:solidFill>
                  <a:schemeClr val="tx1">
                    <a:lumMod val="65000"/>
                    <a:lumOff val="35000"/>
                  </a:schemeClr>
                </a:solidFill>
                <a:latin typeface="微软雅黑" panose="020B0503020204020204" pitchFamily="34" charset="-122"/>
              </a:rPr>
              <a:t>）触发程序中可以使用</a:t>
            </a:r>
            <a:r>
              <a:rPr lang="en-US" altLang="zh-CN" sz="2400" dirty="0">
                <a:solidFill>
                  <a:schemeClr val="tx1">
                    <a:lumMod val="65000"/>
                    <a:lumOff val="35000"/>
                  </a:schemeClr>
                </a:solidFill>
                <a:latin typeface="微软雅黑" panose="020B0503020204020204" pitchFamily="34" charset="-122"/>
              </a:rPr>
              <a:t>old</a:t>
            </a:r>
            <a:r>
              <a:rPr lang="zh-CN" altLang="zh-CN" sz="2400" dirty="0">
                <a:solidFill>
                  <a:schemeClr val="tx1">
                    <a:lumMod val="65000"/>
                    <a:lumOff val="35000"/>
                  </a:schemeClr>
                </a:solidFill>
                <a:latin typeface="微软雅黑" panose="020B0503020204020204" pitchFamily="34" charset="-122"/>
              </a:rPr>
              <a:t>关键字与</a:t>
            </a:r>
            <a:r>
              <a:rPr lang="en-US" altLang="zh-CN" sz="2400" dirty="0">
                <a:solidFill>
                  <a:schemeClr val="tx1">
                    <a:lumMod val="65000"/>
                    <a:lumOff val="35000"/>
                  </a:schemeClr>
                </a:solidFill>
                <a:latin typeface="微软雅黑" panose="020B0503020204020204" pitchFamily="34" charset="-122"/>
              </a:rPr>
              <a:t>new</a:t>
            </a:r>
            <a:r>
              <a:rPr lang="zh-CN" altLang="zh-CN" sz="2400" dirty="0">
                <a:solidFill>
                  <a:schemeClr val="tx1">
                    <a:lumMod val="65000"/>
                    <a:lumOff val="35000"/>
                  </a:schemeClr>
                </a:solidFill>
                <a:latin typeface="微软雅黑" panose="020B0503020204020204" pitchFamily="34" charset="-122"/>
              </a:rPr>
              <a:t>关键字。</a:t>
            </a:r>
            <a:endParaRPr lang="zh-CN" altLang="zh-CN" sz="2400" dirty="0">
              <a:solidFill>
                <a:schemeClr val="tx1">
                  <a:lumMod val="65000"/>
                  <a:lumOff val="35000"/>
                </a:schemeClr>
              </a:solidFill>
              <a:latin typeface="微软雅黑" panose="020B0503020204020204" pitchFamily="34" charset="-122"/>
            </a:endParaRPr>
          </a:p>
          <a:p>
            <a:pPr lvl="0">
              <a:lnSpc>
                <a:spcPct val="150000"/>
              </a:lnSpc>
              <a:buNone/>
            </a:pPr>
            <a:r>
              <a:rPr lang="zh-CN" altLang="en-US" sz="2400" dirty="0">
                <a:solidFill>
                  <a:schemeClr val="tx1">
                    <a:lumMod val="65000"/>
                    <a:lumOff val="35000"/>
                  </a:schemeClr>
                </a:solidFill>
                <a:latin typeface="微软雅黑" panose="020B0503020204020204" pitchFamily="34" charset="-122"/>
              </a:rPr>
              <a:t>①</a:t>
            </a:r>
            <a:r>
              <a:rPr lang="zh-CN" altLang="zh-CN" sz="2400" dirty="0">
                <a:solidFill>
                  <a:schemeClr val="tx1">
                    <a:lumMod val="65000"/>
                    <a:lumOff val="35000"/>
                  </a:schemeClr>
                </a:solidFill>
                <a:latin typeface="微软雅黑" panose="020B0503020204020204" pitchFamily="34" charset="-122"/>
              </a:rPr>
              <a:t>当向表中插入新记录时，在触发程序中可以使用</a:t>
            </a:r>
            <a:r>
              <a:rPr lang="en-US" altLang="zh-CN" sz="2400" dirty="0">
                <a:solidFill>
                  <a:schemeClr val="tx1">
                    <a:lumMod val="65000"/>
                    <a:lumOff val="35000"/>
                  </a:schemeClr>
                </a:solidFill>
                <a:latin typeface="微软雅黑" panose="020B0503020204020204" pitchFamily="34" charset="-122"/>
              </a:rPr>
              <a:t>new</a:t>
            </a:r>
            <a:r>
              <a:rPr lang="zh-CN" altLang="zh-CN" sz="2400" dirty="0">
                <a:solidFill>
                  <a:schemeClr val="tx1">
                    <a:lumMod val="65000"/>
                    <a:lumOff val="35000"/>
                  </a:schemeClr>
                </a:solidFill>
                <a:latin typeface="微软雅黑" panose="020B0503020204020204" pitchFamily="34" charset="-122"/>
              </a:rPr>
              <a:t>关键字表示新记录。当需要访问新记录中的某个字段时，可以使用“</a:t>
            </a:r>
            <a:r>
              <a:rPr lang="en-US" altLang="zh-CN" sz="2400" dirty="0">
                <a:solidFill>
                  <a:schemeClr val="tx1">
                    <a:lumMod val="65000"/>
                    <a:lumOff val="35000"/>
                  </a:schemeClr>
                </a:solidFill>
                <a:latin typeface="微软雅黑" panose="020B0503020204020204" pitchFamily="34" charset="-122"/>
              </a:rPr>
              <a:t>new.</a:t>
            </a:r>
            <a:r>
              <a:rPr lang="zh-CN" altLang="zh-CN" sz="2400" dirty="0">
                <a:solidFill>
                  <a:schemeClr val="tx1">
                    <a:lumMod val="65000"/>
                    <a:lumOff val="35000"/>
                  </a:schemeClr>
                </a:solidFill>
                <a:latin typeface="微软雅黑" panose="020B0503020204020204" pitchFamily="34" charset="-122"/>
              </a:rPr>
              <a:t>字段名”进行访问。</a:t>
            </a:r>
            <a:endParaRPr lang="zh-CN" altLang="zh-CN" sz="2400" dirty="0">
              <a:solidFill>
                <a:schemeClr val="tx1">
                  <a:lumMod val="65000"/>
                  <a:lumOff val="35000"/>
                </a:schemeClr>
              </a:solidFill>
              <a:latin typeface="微软雅黑" panose="020B0503020204020204" pitchFamily="34" charset="-122"/>
            </a:endParaRPr>
          </a:p>
          <a:p>
            <a:pPr lvl="0">
              <a:lnSpc>
                <a:spcPct val="150000"/>
              </a:lnSpc>
              <a:buNone/>
            </a:pPr>
            <a:r>
              <a:rPr lang="zh-CN" altLang="en-US" sz="2400" dirty="0">
                <a:solidFill>
                  <a:schemeClr val="tx1">
                    <a:lumMod val="65000"/>
                    <a:lumOff val="35000"/>
                  </a:schemeClr>
                </a:solidFill>
                <a:latin typeface="微软雅黑" panose="020B0503020204020204" pitchFamily="34" charset="-122"/>
              </a:rPr>
              <a:t>②</a:t>
            </a:r>
            <a:r>
              <a:rPr lang="zh-CN" altLang="zh-CN" sz="2400" dirty="0">
                <a:solidFill>
                  <a:schemeClr val="tx1">
                    <a:lumMod val="65000"/>
                    <a:lumOff val="35000"/>
                  </a:schemeClr>
                </a:solidFill>
                <a:latin typeface="微软雅黑" panose="020B0503020204020204" pitchFamily="34" charset="-122"/>
              </a:rPr>
              <a:t>当从表中删除某条旧记录时，在触发程序中可以使用</a:t>
            </a:r>
            <a:r>
              <a:rPr lang="en-US" altLang="zh-CN" sz="2400" dirty="0">
                <a:solidFill>
                  <a:schemeClr val="tx1">
                    <a:lumMod val="65000"/>
                    <a:lumOff val="35000"/>
                  </a:schemeClr>
                </a:solidFill>
                <a:latin typeface="微软雅黑" panose="020B0503020204020204" pitchFamily="34" charset="-122"/>
              </a:rPr>
              <a:t>old</a:t>
            </a:r>
            <a:r>
              <a:rPr lang="zh-CN" altLang="zh-CN" sz="2400" dirty="0">
                <a:solidFill>
                  <a:schemeClr val="tx1">
                    <a:lumMod val="65000"/>
                    <a:lumOff val="35000"/>
                  </a:schemeClr>
                </a:solidFill>
                <a:latin typeface="微软雅黑" panose="020B0503020204020204" pitchFamily="34" charset="-122"/>
              </a:rPr>
              <a:t>关键字表示旧记录。当需要访问旧记录中的某个字段时，可以使用“</a:t>
            </a:r>
            <a:r>
              <a:rPr lang="en-US" altLang="zh-CN" sz="2400" dirty="0">
                <a:solidFill>
                  <a:schemeClr val="tx1">
                    <a:lumMod val="65000"/>
                    <a:lumOff val="35000"/>
                  </a:schemeClr>
                </a:solidFill>
                <a:latin typeface="微软雅黑" panose="020B0503020204020204" pitchFamily="34" charset="-122"/>
              </a:rPr>
              <a:t>old.</a:t>
            </a:r>
            <a:r>
              <a:rPr lang="zh-CN" altLang="zh-CN" sz="2400" dirty="0">
                <a:solidFill>
                  <a:schemeClr val="tx1">
                    <a:lumMod val="65000"/>
                    <a:lumOff val="35000"/>
                  </a:schemeClr>
                </a:solidFill>
                <a:latin typeface="微软雅黑" panose="020B0503020204020204" pitchFamily="34" charset="-122"/>
              </a:rPr>
              <a:t>字段名”进行访问。</a:t>
            </a:r>
            <a:endParaRPr lang="zh-CN" altLang="zh-CN" sz="2400" dirty="0">
              <a:solidFill>
                <a:schemeClr val="tx1">
                  <a:lumMod val="65000"/>
                  <a:lumOff val="35000"/>
                </a:schemeClr>
              </a:solidFill>
              <a:latin typeface="微软雅黑" panose="020B0503020204020204" pitchFamily="34" charset="-122"/>
            </a:endParaRPr>
          </a:p>
        </p:txBody>
      </p:sp>
      <p:sp>
        <p:nvSpPr>
          <p:cNvPr id="7" name="标题 1"/>
          <p:cNvSpPr/>
          <p:nvPr/>
        </p:nvSpPr>
        <p:spPr>
          <a:xfrm>
            <a:off x="967345" y="633470"/>
            <a:ext cx="5501694"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7.4 </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触发器</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8"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9" name="直接连接符 8"/>
          <p:cNvCxnSpPr/>
          <p:nvPr/>
        </p:nvCxnSpPr>
        <p:spPr>
          <a:xfrm>
            <a:off x="649366" y="740311"/>
            <a:ext cx="431841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5046914" y="1172328"/>
            <a:ext cx="209740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a:solidFill>
                  <a:srgbClr val="F0882E"/>
                </a:solidFill>
                <a:latin typeface="微软雅黑" panose="020B0503020204020204" pitchFamily="34" charset="-122"/>
                <a:ea typeface="微软雅黑" panose="020B0503020204020204" pitchFamily="34" charset="-122"/>
              </a:rPr>
              <a:t>7.4.3 </a:t>
            </a:r>
            <a:r>
              <a:rPr lang="zh-CN" altLang="en-US" sz="2000" dirty="0">
                <a:solidFill>
                  <a:srgbClr val="F0882E"/>
                </a:solidFill>
                <a:latin typeface="微软雅黑" panose="020B0503020204020204" pitchFamily="34" charset="-122"/>
                <a:ea typeface="微软雅黑" panose="020B0503020204020204" pitchFamily="34" charset="-122"/>
              </a:rPr>
              <a:t>创建触发器</a:t>
            </a:r>
            <a:endParaRPr lang="zh-CN" altLang="en-US" sz="2000" dirty="0">
              <a:solidFill>
                <a:srgbClr val="F0882E"/>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49350" y="1398905"/>
            <a:ext cx="10669905" cy="5077460"/>
          </a:xfrm>
          <a:prstGeom prst="rect">
            <a:avLst/>
          </a:prstGeom>
        </p:spPr>
        <p:txBody>
          <a:bodyPr wrap="square">
            <a:spAutoFit/>
          </a:bodyPr>
          <a:lstStyle/>
          <a:p>
            <a:pPr lvl="0">
              <a:lnSpc>
                <a:spcPct val="150000"/>
              </a:lnSpc>
              <a:buNone/>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③</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当修改表中的某条记录时，在触发程序中可以使用</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new</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关键字表示修改后的记录。使用</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old</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关键字表示修改前的记录。当需要访问修改后的记录中的某个字段时，可以使用“</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new.</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字段名”进行访问。当需要访问旧记录中的某个字段时，可以使用“</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old.</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字段名”进行访问。</a:t>
            </a:r>
            <a:endPar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lvl="0">
              <a:lnSpc>
                <a:spcPct val="150000"/>
              </a:lnSpc>
              <a:buNone/>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④</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old</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记录是只读的，在触发程序中只能引用它，但不能更改它。在</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BEFORE</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触发程序中，可使用“</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SET new.</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字段名</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值”更改</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new</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记录的值。但在</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AFTER</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触发程序中，不能使用“</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SET new.</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字段名</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值”更改</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new</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记录的值。</a:t>
            </a:r>
            <a:endPar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lvl="0">
              <a:lnSpc>
                <a:spcPct val="150000"/>
              </a:lnSpc>
              <a:buNone/>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⑤</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对于</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INSERT</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操作，只有</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new</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是合法的。对于</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DELETE</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操作，只有</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old</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是合法的。对于</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UPDATE</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操作，</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new</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和</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old</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都是合法的</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标题 1"/>
          <p:cNvSpPr/>
          <p:nvPr/>
        </p:nvSpPr>
        <p:spPr>
          <a:xfrm>
            <a:off x="967345" y="633470"/>
            <a:ext cx="5501694" cy="765175"/>
          </a:xfrm>
          <a:prstGeom prst="rect">
            <a:avLst/>
          </a:prstGeom>
          <a:noFill/>
          <a:ln w="9525">
            <a:noFill/>
          </a:ln>
        </p:spPr>
        <p:txBody>
          <a:bodyPr anchor="ctr"/>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7.4 </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触发器</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8"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cs typeface="+mn-ea"/>
              <a:sym typeface="+mn-lt"/>
            </a:endParaRPr>
          </a:p>
        </p:txBody>
      </p:sp>
      <p:cxnSp>
        <p:nvCxnSpPr>
          <p:cNvPr id="9" name="直接连接符 8"/>
          <p:cNvCxnSpPr/>
          <p:nvPr/>
        </p:nvCxnSpPr>
        <p:spPr>
          <a:xfrm>
            <a:off x="649366" y="740311"/>
            <a:ext cx="4318419"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4294967295"/>
          </p:nvPr>
        </p:nvSpPr>
        <p:spPr>
          <a:xfrm>
            <a:off x="2493010" y="2013585"/>
            <a:ext cx="7465060" cy="854710"/>
          </a:xfrm>
        </p:spPr>
        <p:txBody>
          <a:bodyPr>
            <a:normAutofit/>
          </a:bodyPr>
          <a:lstStyle/>
          <a:p>
            <a:pPr indent="0" fontAlgn="auto">
              <a:lnSpc>
                <a:spcPct val="100000"/>
              </a:lnSpc>
              <a:buNone/>
            </a:pPr>
            <a:r>
              <a:rPr lang="zh-CN" altLang="zh-CN" sz="2400" dirty="0">
                <a:solidFill>
                  <a:srgbClr val="595959"/>
                </a:solidFill>
                <a:sym typeface="+mn-ea"/>
              </a:rPr>
              <a:t>创建一个触发器，当更改表</a:t>
            </a:r>
            <a:r>
              <a:rPr lang="en-US" altLang="zh-CN" sz="2400" dirty="0">
                <a:solidFill>
                  <a:srgbClr val="595959"/>
                </a:solidFill>
                <a:sym typeface="+mn-ea"/>
              </a:rPr>
              <a:t>course</a:t>
            </a:r>
            <a:r>
              <a:rPr lang="zh-CN" altLang="zh-CN" sz="2400" dirty="0">
                <a:solidFill>
                  <a:srgbClr val="595959"/>
                </a:solidFill>
                <a:sym typeface="+mn-ea"/>
              </a:rPr>
              <a:t>中某门课的课程号时，同时将</a:t>
            </a:r>
            <a:r>
              <a:rPr lang="en-US" altLang="zh-CN" sz="2400" dirty="0">
                <a:solidFill>
                  <a:srgbClr val="595959"/>
                </a:solidFill>
                <a:sym typeface="+mn-ea"/>
              </a:rPr>
              <a:t>score</a:t>
            </a:r>
            <a:r>
              <a:rPr lang="zh-CN" altLang="zh-CN" sz="2400" dirty="0">
                <a:solidFill>
                  <a:srgbClr val="595959"/>
                </a:solidFill>
                <a:sym typeface="+mn-ea"/>
              </a:rPr>
              <a:t>表课程号全部更新。</a:t>
            </a:r>
            <a:endParaRPr lang="zh-CN" altLang="zh-CN" sz="2400" dirty="0">
              <a:solidFill>
                <a:srgbClr val="595959"/>
              </a:solidFill>
              <a:latin typeface="微软雅黑" panose="020B0503020204020204" pitchFamily="34" charset="-122"/>
              <a:sym typeface="+mn-ea"/>
            </a:endParaRPr>
          </a:p>
        </p:txBody>
      </p:sp>
      <p:sp>
        <p:nvSpPr>
          <p:cNvPr id="8" name="标题 1"/>
          <p:cNvSpPr/>
          <p:nvPr/>
        </p:nvSpPr>
        <p:spPr>
          <a:xfrm>
            <a:off x="967345" y="633470"/>
            <a:ext cx="4587294"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7.4 </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触发器</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9"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0" name="直接连接符 9"/>
          <p:cNvCxnSpPr/>
          <p:nvPr/>
        </p:nvCxnSpPr>
        <p:spPr>
          <a:xfrm>
            <a:off x="649366" y="740311"/>
            <a:ext cx="4359362"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446964" y="1148833"/>
            <a:ext cx="235140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a:solidFill>
                  <a:srgbClr val="F0882E"/>
                </a:solidFill>
                <a:latin typeface="微软雅黑" panose="020B0503020204020204" pitchFamily="34" charset="-122"/>
                <a:ea typeface="微软雅黑" panose="020B0503020204020204" pitchFamily="34" charset="-122"/>
              </a:rPr>
              <a:t>7.4.4 </a:t>
            </a:r>
            <a:r>
              <a:rPr lang="zh-CN" altLang="en-US" sz="2000" dirty="0">
                <a:solidFill>
                  <a:srgbClr val="F0882E"/>
                </a:solidFill>
                <a:latin typeface="微软雅黑" panose="020B0503020204020204" pitchFamily="34" charset="-122"/>
                <a:ea typeface="微软雅黑" panose="020B0503020204020204" pitchFamily="34" charset="-122"/>
              </a:rPr>
              <a:t>触发器的使用</a:t>
            </a:r>
            <a:endParaRPr lang="zh-CN" altLang="en-US" sz="2000" dirty="0">
              <a:solidFill>
                <a:srgbClr val="F0882E"/>
              </a:solidFill>
              <a:latin typeface="微软雅黑" panose="020B0503020204020204" pitchFamily="34" charset="-122"/>
              <a:ea typeface="微软雅黑" panose="020B0503020204020204" pitchFamily="34" charset="-122"/>
            </a:endParaRPr>
          </a:p>
        </p:txBody>
      </p:sp>
      <p:sp>
        <p:nvSpPr>
          <p:cNvPr id="13" name="流程图: 延期 12"/>
          <p:cNvSpPr/>
          <p:nvPr/>
        </p:nvSpPr>
        <p:spPr>
          <a:xfrm rot="16200000">
            <a:off x="1625607" y="2253615"/>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9"/>
          <p:cNvSpPr txBox="1"/>
          <p:nvPr/>
        </p:nvSpPr>
        <p:spPr>
          <a:xfrm>
            <a:off x="1645294" y="2384425"/>
            <a:ext cx="847725" cy="645160"/>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实例</a:t>
            </a:r>
            <a:endParaRPr lang="en-US" altLang="zh-CN"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eaLnBrk="0" hangingPunct="0">
              <a:defRPr/>
            </a:pP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文本框 1"/>
          <p:cNvSpPr txBox="1"/>
          <p:nvPr/>
        </p:nvSpPr>
        <p:spPr>
          <a:xfrm>
            <a:off x="2907030" y="2794635"/>
            <a:ext cx="5460365" cy="3784600"/>
          </a:xfrm>
          <a:prstGeom prst="rect">
            <a:avLst/>
          </a:prstGeom>
          <a:noFill/>
        </p:spPr>
        <p:txBody>
          <a:bodyPr wrap="square" rtlCol="0" anchor="t">
            <a:spAutoFit/>
          </a:bodyPr>
          <a:p>
            <a:r>
              <a:rPr lang="en-US" altLang="zh-CN" sz="2400" dirty="0">
                <a:solidFill>
                  <a:srgbClr val="595959"/>
                </a:solidFill>
                <a:latin typeface="微软雅黑" panose="020B0503020204020204" pitchFamily="34" charset="-122"/>
                <a:ea typeface="微软雅黑" panose="020B0503020204020204" pitchFamily="34" charset="-122"/>
                <a:sym typeface="+mn-ea"/>
              </a:rPr>
              <a:t>delimiter $$</a:t>
            </a:r>
            <a:endParaRPr lang="zh-CN" altLang="zh-CN" sz="2400" dirty="0">
              <a:solidFill>
                <a:srgbClr val="595959"/>
              </a:solidFill>
              <a:latin typeface="微软雅黑" panose="020B0503020204020204" pitchFamily="34" charset="-122"/>
              <a:ea typeface="微软雅黑" panose="020B0503020204020204" pitchFamily="34" charset="-122"/>
            </a:endParaRPr>
          </a:p>
          <a:p>
            <a:r>
              <a:rPr lang="en-US" altLang="zh-CN" sz="2400" dirty="0">
                <a:solidFill>
                  <a:srgbClr val="595959"/>
                </a:solidFill>
                <a:latin typeface="微软雅黑" panose="020B0503020204020204" pitchFamily="34" charset="-122"/>
                <a:ea typeface="微软雅黑" panose="020B0503020204020204" pitchFamily="34" charset="-122"/>
                <a:sym typeface="+mn-ea"/>
              </a:rPr>
              <a:t>create trigger cno_update after update</a:t>
            </a:r>
            <a:endParaRPr lang="zh-CN" altLang="zh-CN" sz="2400" dirty="0">
              <a:solidFill>
                <a:srgbClr val="595959"/>
              </a:solidFill>
              <a:latin typeface="微软雅黑" panose="020B0503020204020204" pitchFamily="34" charset="-122"/>
              <a:ea typeface="微软雅黑" panose="020B0503020204020204" pitchFamily="34" charset="-122"/>
            </a:endParaRPr>
          </a:p>
          <a:p>
            <a:pPr lvl="1" eaLnBrk="1" hangingPunct="1"/>
            <a:r>
              <a:rPr lang="en-US" altLang="zh-CN" sz="2400" dirty="0">
                <a:solidFill>
                  <a:srgbClr val="595959"/>
                </a:solidFill>
                <a:latin typeface="微软雅黑" panose="020B0503020204020204" pitchFamily="34" charset="-122"/>
                <a:ea typeface="微软雅黑" panose="020B0503020204020204" pitchFamily="34" charset="-122"/>
                <a:sym typeface="+mn-ea"/>
              </a:rPr>
              <a:t>on course for each row</a:t>
            </a:r>
            <a:endParaRPr lang="zh-CN" altLang="zh-CN" sz="2400" dirty="0">
              <a:solidFill>
                <a:srgbClr val="595959"/>
              </a:solidFill>
              <a:latin typeface="微软雅黑" panose="020B0503020204020204" pitchFamily="34" charset="-122"/>
              <a:ea typeface="微软雅黑" panose="020B0503020204020204" pitchFamily="34" charset="-122"/>
            </a:endParaRPr>
          </a:p>
          <a:p>
            <a:pPr lvl="1" eaLnBrk="1" hangingPunct="1"/>
            <a:r>
              <a:rPr lang="en-US" altLang="zh-CN" sz="2400" dirty="0">
                <a:solidFill>
                  <a:srgbClr val="595959"/>
                </a:solidFill>
                <a:latin typeface="微软雅黑" panose="020B0503020204020204" pitchFamily="34" charset="-122"/>
                <a:ea typeface="微软雅黑" panose="020B0503020204020204" pitchFamily="34" charset="-122"/>
                <a:sym typeface="+mn-ea"/>
              </a:rPr>
              <a:t>begin</a:t>
            </a:r>
            <a:endParaRPr lang="zh-CN" altLang="zh-CN" sz="2400" dirty="0">
              <a:solidFill>
                <a:srgbClr val="595959"/>
              </a:solidFill>
              <a:latin typeface="微软雅黑" panose="020B0503020204020204" pitchFamily="34" charset="-122"/>
              <a:ea typeface="微软雅黑" panose="020B0503020204020204" pitchFamily="34" charset="-122"/>
            </a:endParaRPr>
          </a:p>
          <a:p>
            <a:pPr lvl="1" eaLnBrk="1" hangingPunct="1"/>
            <a:r>
              <a:rPr lang="en-US" altLang="zh-CN" sz="2400" dirty="0">
                <a:solidFill>
                  <a:srgbClr val="595959"/>
                </a:solidFill>
                <a:latin typeface="微软雅黑" panose="020B0503020204020204" pitchFamily="34" charset="-122"/>
                <a:ea typeface="微软雅黑" panose="020B0503020204020204" pitchFamily="34" charset="-122"/>
                <a:sym typeface="+mn-ea"/>
              </a:rPr>
              <a:t>update  score set courseno=new.courseno </a:t>
            </a:r>
            <a:endParaRPr lang="zh-CN" altLang="zh-CN" sz="2400" dirty="0">
              <a:solidFill>
                <a:srgbClr val="595959"/>
              </a:solidFill>
              <a:latin typeface="微软雅黑" panose="020B0503020204020204" pitchFamily="34" charset="-122"/>
              <a:ea typeface="微软雅黑" panose="020B0503020204020204" pitchFamily="34" charset="-122"/>
            </a:endParaRPr>
          </a:p>
          <a:p>
            <a:pPr lvl="1" eaLnBrk="1" hangingPunct="1"/>
            <a:r>
              <a:rPr lang="en-US" altLang="zh-CN" sz="2400" dirty="0">
                <a:solidFill>
                  <a:srgbClr val="595959"/>
                </a:solidFill>
                <a:latin typeface="微软雅黑" panose="020B0503020204020204" pitchFamily="34" charset="-122"/>
                <a:ea typeface="微软雅黑" panose="020B0503020204020204" pitchFamily="34" charset="-122"/>
                <a:sym typeface="+mn-ea"/>
              </a:rPr>
              <a:t>where courseno=old.courseno;</a:t>
            </a:r>
            <a:endParaRPr lang="en-US" altLang="zh-CN" sz="2400" dirty="0">
              <a:solidFill>
                <a:srgbClr val="595959"/>
              </a:solidFill>
              <a:latin typeface="微软雅黑" panose="020B0503020204020204" pitchFamily="34" charset="-122"/>
              <a:ea typeface="微软雅黑" panose="020B0503020204020204" pitchFamily="34" charset="-122"/>
              <a:sym typeface="+mn-ea"/>
            </a:endParaRPr>
          </a:p>
          <a:p>
            <a:pPr lvl="1" eaLnBrk="1" hangingPunct="1"/>
            <a:r>
              <a:rPr lang="en-US" altLang="zh-CN" sz="2400" dirty="0">
                <a:solidFill>
                  <a:srgbClr val="595959"/>
                </a:solidFill>
                <a:latin typeface="微软雅黑" panose="020B0503020204020204" pitchFamily="34" charset="-122"/>
                <a:ea typeface="微软雅黑" panose="020B0503020204020204" pitchFamily="34" charset="-122"/>
                <a:sym typeface="+mn-ea"/>
              </a:rPr>
              <a:t>end $$</a:t>
            </a:r>
            <a:endParaRPr lang="zh-CN" altLang="zh-CN" sz="2400" dirty="0">
              <a:solidFill>
                <a:srgbClr val="595959"/>
              </a:solidFill>
              <a:latin typeface="微软雅黑" panose="020B0503020204020204" pitchFamily="34" charset="-122"/>
              <a:ea typeface="微软雅黑" panose="020B0503020204020204" pitchFamily="34" charset="-122"/>
            </a:endParaRPr>
          </a:p>
          <a:p>
            <a:r>
              <a:rPr lang="en-US" altLang="zh-CN" sz="2400" dirty="0">
                <a:solidFill>
                  <a:srgbClr val="595959"/>
                </a:solidFill>
                <a:latin typeface="微软雅黑" panose="020B0503020204020204" pitchFamily="34" charset="-122"/>
                <a:ea typeface="微软雅黑" panose="020B0503020204020204" pitchFamily="34" charset="-122"/>
                <a:sym typeface="+mn-ea"/>
              </a:rPr>
              <a:t>delimiter ;</a:t>
            </a:r>
            <a:endParaRPr lang="en-US" altLang="zh-CN" sz="2400" dirty="0">
              <a:solidFill>
                <a:srgbClr val="595959"/>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up)">
                                      <p:cBhvr>
                                        <p:cTn id="13"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13" grpId="0" bldLvl="0" animBg="1"/>
      <p:bldP spid="1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4294967295"/>
          </p:nvPr>
        </p:nvSpPr>
        <p:spPr>
          <a:xfrm>
            <a:off x="2244725" y="1715135"/>
            <a:ext cx="9177655" cy="1543685"/>
          </a:xfrm>
        </p:spPr>
        <p:txBody>
          <a:bodyPr>
            <a:normAutofit lnSpcReduction="10000"/>
          </a:bodyPr>
          <a:lstStyle/>
          <a:p>
            <a:pPr indent="0" fontAlgn="auto">
              <a:lnSpc>
                <a:spcPct val="100000"/>
              </a:lnSpc>
              <a:buNone/>
            </a:pPr>
            <a:r>
              <a:rPr lang="zh-CN" altLang="zh-CN" sz="2000" dirty="0">
                <a:solidFill>
                  <a:srgbClr val="595959"/>
                </a:solidFill>
                <a:latin typeface="Arial" panose="020B0604020202020204" pitchFamily="34" charset="0"/>
                <a:sym typeface="+mn-ea"/>
              </a:rPr>
              <a:t>验证触发器</a:t>
            </a:r>
            <a:r>
              <a:rPr lang="en-US" altLang="zh-CN" sz="2000" dirty="0">
                <a:solidFill>
                  <a:srgbClr val="595959"/>
                </a:solidFill>
                <a:latin typeface="Arial" panose="020B0604020202020204" pitchFamily="34" charset="0"/>
                <a:sym typeface="+mn-ea"/>
              </a:rPr>
              <a:t>cno_update</a:t>
            </a:r>
            <a:r>
              <a:rPr lang="zh-CN" altLang="zh-CN" sz="2000" dirty="0">
                <a:solidFill>
                  <a:srgbClr val="595959"/>
                </a:solidFill>
                <a:latin typeface="Arial" panose="020B0604020202020204" pitchFamily="34" charset="0"/>
                <a:sym typeface="+mn-ea"/>
              </a:rPr>
              <a:t>的功能，代码和执行结果如下。</a:t>
            </a:r>
            <a:endParaRPr lang="zh-CN" altLang="zh-CN" sz="2000" dirty="0">
              <a:solidFill>
                <a:srgbClr val="595959"/>
              </a:solidFill>
              <a:latin typeface="Arial" panose="020B0604020202020204" pitchFamily="34" charset="0"/>
            </a:endParaRPr>
          </a:p>
          <a:p>
            <a:pPr indent="0" fontAlgn="auto">
              <a:lnSpc>
                <a:spcPct val="100000"/>
              </a:lnSpc>
              <a:buNone/>
            </a:pPr>
            <a:r>
              <a:rPr lang="en-US" altLang="zh-CN" sz="2000" dirty="0">
                <a:solidFill>
                  <a:srgbClr val="595959"/>
                </a:solidFill>
                <a:latin typeface="Arial" panose="020B0604020202020204" pitchFamily="34" charset="0"/>
                <a:sym typeface="+mn-ea"/>
              </a:rPr>
              <a:t>update  course  set   courseno ='c07123'  where  courseno='c08123';</a:t>
            </a:r>
            <a:endParaRPr lang="en-US" altLang="zh-CN" sz="2000" dirty="0">
              <a:solidFill>
                <a:srgbClr val="595959"/>
              </a:solidFill>
              <a:latin typeface="Arial" panose="020B0604020202020204" pitchFamily="34" charset="0"/>
              <a:sym typeface="+mn-ea"/>
            </a:endParaRPr>
          </a:p>
          <a:p>
            <a:pPr indent="0" fontAlgn="auto">
              <a:lnSpc>
                <a:spcPct val="100000"/>
              </a:lnSpc>
              <a:buNone/>
            </a:pPr>
            <a:r>
              <a:rPr lang="en-US" altLang="zh-CN" sz="2000" dirty="0">
                <a:solidFill>
                  <a:srgbClr val="595959"/>
                </a:solidFill>
                <a:latin typeface="Arial" panose="020B0604020202020204" pitchFamily="34" charset="0"/>
                <a:sym typeface="+mn-ea"/>
              </a:rPr>
              <a:t>select  *  from  score  where courseno ='c07123';</a:t>
            </a:r>
            <a:endParaRPr lang="en-US" altLang="zh-CN" sz="2000" dirty="0">
              <a:solidFill>
                <a:srgbClr val="595959"/>
              </a:solidFill>
              <a:latin typeface="Arial" panose="020B0604020202020204" pitchFamily="34" charset="0"/>
              <a:sym typeface="+mn-ea"/>
            </a:endParaRPr>
          </a:p>
        </p:txBody>
      </p:sp>
      <p:sp>
        <p:nvSpPr>
          <p:cNvPr id="8" name="标题 1"/>
          <p:cNvSpPr/>
          <p:nvPr/>
        </p:nvSpPr>
        <p:spPr>
          <a:xfrm>
            <a:off x="967345" y="633470"/>
            <a:ext cx="4587294"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7.4 </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触发器</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9"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0" name="直接连接符 9"/>
          <p:cNvCxnSpPr/>
          <p:nvPr/>
        </p:nvCxnSpPr>
        <p:spPr>
          <a:xfrm>
            <a:off x="649366" y="740311"/>
            <a:ext cx="4359362"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446964" y="1148833"/>
            <a:ext cx="235140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a:solidFill>
                  <a:srgbClr val="F0882E"/>
                </a:solidFill>
                <a:latin typeface="微软雅黑" panose="020B0503020204020204" pitchFamily="34" charset="-122"/>
                <a:ea typeface="微软雅黑" panose="020B0503020204020204" pitchFamily="34" charset="-122"/>
              </a:rPr>
              <a:t>7.4.4 </a:t>
            </a:r>
            <a:r>
              <a:rPr lang="zh-CN" altLang="en-US" sz="2000" dirty="0">
                <a:solidFill>
                  <a:srgbClr val="F0882E"/>
                </a:solidFill>
                <a:latin typeface="微软雅黑" panose="020B0503020204020204" pitchFamily="34" charset="-122"/>
                <a:ea typeface="微软雅黑" panose="020B0503020204020204" pitchFamily="34" charset="-122"/>
              </a:rPr>
              <a:t>触发器的使用</a:t>
            </a:r>
            <a:endParaRPr lang="zh-CN" altLang="en-US" sz="2000" dirty="0">
              <a:solidFill>
                <a:srgbClr val="F0882E"/>
              </a:solidFill>
              <a:latin typeface="微软雅黑" panose="020B0503020204020204" pitchFamily="34" charset="-122"/>
              <a:ea typeface="微软雅黑" panose="020B0503020204020204" pitchFamily="34" charset="-122"/>
            </a:endParaRPr>
          </a:p>
        </p:txBody>
      </p:sp>
      <p:sp>
        <p:nvSpPr>
          <p:cNvPr id="13" name="流程图: 延期 12"/>
          <p:cNvSpPr/>
          <p:nvPr/>
        </p:nvSpPr>
        <p:spPr>
          <a:xfrm rot="16200000">
            <a:off x="1625607" y="1584325"/>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9"/>
          <p:cNvSpPr txBox="1"/>
          <p:nvPr/>
        </p:nvSpPr>
        <p:spPr>
          <a:xfrm>
            <a:off x="1645294" y="1715135"/>
            <a:ext cx="847725" cy="645160"/>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实例</a:t>
            </a:r>
            <a:endParaRPr lang="en-US" altLang="zh-CN"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eaLnBrk="0" hangingPunct="0">
              <a:defRPr/>
            </a:pP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文本框 1"/>
          <p:cNvSpPr txBox="1"/>
          <p:nvPr/>
        </p:nvSpPr>
        <p:spPr>
          <a:xfrm>
            <a:off x="1863725" y="3073400"/>
            <a:ext cx="8465185" cy="3784600"/>
          </a:xfrm>
          <a:prstGeom prst="rect">
            <a:avLst/>
          </a:prstGeom>
          <a:noFill/>
        </p:spPr>
        <p:txBody>
          <a:bodyPr wrap="square" rtlCol="0" anchor="t">
            <a:spAutoFit/>
          </a:bodyPr>
          <a:p>
            <a:pPr marL="0" marR="0" lvl="0" indent="0" algn="l" defTabSz="914400" rtl="0" eaLnBrk="1" fontAlgn="base" latinLnBrk="0" hangingPunct="1">
              <a:lnSpc>
                <a:spcPct val="100000"/>
              </a:lnSpc>
              <a:spcBef>
                <a:spcPct val="0"/>
              </a:spcBef>
              <a:spcAft>
                <a:spcPct val="0"/>
              </a:spcAft>
              <a:buClrTx/>
              <a:buSzTx/>
              <a:buFontTx/>
              <a:buNone/>
              <a:defRPr/>
            </a:pPr>
            <a:r>
              <a:rPr lang="zh-CN" altLang="zh-CN" sz="240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说明：</a:t>
            </a:r>
            <a:endParaRPr kumimoji="0" lang="zh-CN" altLang="zh-CN" sz="240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lang="zh-CN" altLang="zh-CN" sz="240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zh-CN" sz="240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）在本例中，</a:t>
            </a:r>
            <a:r>
              <a:rPr lang="en-US" altLang="zh-CN" sz="240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update course</a:t>
            </a:r>
            <a:r>
              <a:rPr lang="zh-CN" altLang="zh-CN" sz="240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是触发事件，</a:t>
            </a:r>
            <a:r>
              <a:rPr lang="en-US" altLang="zh-CN" sz="240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after</a:t>
            </a:r>
            <a:r>
              <a:rPr lang="zh-CN" altLang="zh-CN" sz="240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是触发程序的动作时间，激发触发器</a:t>
            </a:r>
            <a:r>
              <a:rPr lang="en-US" altLang="zh-CN" sz="240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update score</a:t>
            </a:r>
            <a:r>
              <a:rPr lang="zh-CN" altLang="zh-CN" sz="240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表相应记录。使用</a:t>
            </a:r>
            <a:r>
              <a:rPr lang="en-US" altLang="zh-CN" sz="240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select</a:t>
            </a:r>
            <a:r>
              <a:rPr lang="zh-CN" altLang="zh-CN" sz="240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语句查看</a:t>
            </a:r>
            <a:r>
              <a:rPr lang="en-US" altLang="zh-CN" sz="240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score</a:t>
            </a:r>
            <a:r>
              <a:rPr lang="zh-CN" altLang="zh-CN" sz="240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表中的情况，发现所有原</a:t>
            </a:r>
            <a:r>
              <a:rPr lang="en-US" altLang="zh-CN" sz="240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c08123</a:t>
            </a:r>
            <a:r>
              <a:rPr lang="zh-CN" altLang="zh-CN" sz="240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课程编号的记录已更新为</a:t>
            </a:r>
            <a:r>
              <a:rPr lang="en-US" altLang="zh-CN" sz="240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c07123</a:t>
            </a:r>
            <a:r>
              <a:rPr lang="zh-CN" altLang="zh-CN" sz="240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0" lang="zh-CN" altLang="zh-CN" sz="240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lang="zh-CN" altLang="zh-CN" sz="240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zh-CN" sz="240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）在</a:t>
            </a:r>
            <a:r>
              <a:rPr lang="en-US" altLang="zh-CN" sz="240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MySQL</a:t>
            </a:r>
            <a:r>
              <a:rPr lang="zh-CN" altLang="zh-CN" sz="240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触发器中的</a:t>
            </a:r>
            <a:r>
              <a:rPr lang="en-US" altLang="zh-CN" sz="240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SQL</a:t>
            </a:r>
            <a:r>
              <a:rPr lang="zh-CN" altLang="zh-CN" sz="240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语句可以关联表中的任意列。但不能直接使用列的名称标识，那会使系统混淆。</a:t>
            </a:r>
            <a:endParaRPr kumimoji="0" lang="zh-CN" altLang="zh-CN" sz="240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lang="zh-CN" altLang="zh-CN" sz="240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zh-CN" sz="240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）在本例中，</a:t>
            </a:r>
            <a:r>
              <a:rPr lang="en-US" altLang="zh-CN" sz="240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new</a:t>
            </a:r>
            <a:r>
              <a:rPr lang="zh-CN" altLang="zh-CN" sz="240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en-US" altLang="zh-CN" sz="240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old</a:t>
            </a:r>
            <a:r>
              <a:rPr lang="zh-CN" altLang="zh-CN" sz="240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同时使用。当在</a:t>
            </a:r>
            <a:r>
              <a:rPr lang="en-US" altLang="zh-CN" sz="240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course</a:t>
            </a:r>
            <a:r>
              <a:rPr lang="zh-CN" altLang="zh-CN" sz="240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表更新</a:t>
            </a:r>
            <a:r>
              <a:rPr lang="en-US" altLang="zh-CN" sz="2400" noProof="0" dirty="0" err="1">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courseno</a:t>
            </a:r>
            <a:r>
              <a:rPr lang="en-US" altLang="zh-CN" sz="240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40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原来的</a:t>
            </a:r>
            <a:r>
              <a:rPr lang="en-US" altLang="zh-CN" sz="2400" noProof="0" dirty="0" err="1">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courseno</a:t>
            </a:r>
            <a:r>
              <a:rPr lang="zh-CN" altLang="zh-CN" sz="240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变为</a:t>
            </a:r>
            <a:r>
              <a:rPr lang="en-US" altLang="zh-CN" sz="240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old. </a:t>
            </a:r>
            <a:r>
              <a:rPr lang="en-US" altLang="zh-CN" sz="2400" noProof="0" dirty="0" err="1">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courseno</a:t>
            </a:r>
            <a:r>
              <a:rPr lang="zh-CN" altLang="zh-CN" sz="240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，把</a:t>
            </a:r>
            <a:r>
              <a:rPr lang="en-US" altLang="zh-CN" sz="240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score</a:t>
            </a:r>
            <a:r>
              <a:rPr lang="zh-CN" altLang="zh-CN" sz="240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表</a:t>
            </a:r>
            <a:r>
              <a:rPr lang="en-US" altLang="zh-CN" sz="240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old. </a:t>
            </a:r>
            <a:r>
              <a:rPr lang="en-US" altLang="zh-CN" sz="2400" noProof="0" dirty="0" err="1">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courseno</a:t>
            </a:r>
            <a:r>
              <a:rPr lang="zh-CN" altLang="zh-CN" sz="240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的记录要更新为</a:t>
            </a:r>
            <a:r>
              <a:rPr lang="en-US" altLang="zh-CN" sz="240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new. </a:t>
            </a:r>
            <a:r>
              <a:rPr lang="en-US" altLang="zh-CN" sz="2400" noProof="0" dirty="0" err="1">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courseno</a:t>
            </a:r>
            <a:r>
              <a:rPr lang="zh-CN" altLang="zh-CN" sz="240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zh-CN" sz="240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3" name="图片 2"/>
          <p:cNvPicPr>
            <a:picLocks noChangeAspect="1"/>
          </p:cNvPicPr>
          <p:nvPr/>
        </p:nvPicPr>
        <p:blipFill>
          <a:blip r:embed="rId2"/>
          <a:stretch>
            <a:fillRect/>
          </a:stretch>
        </p:blipFill>
        <p:spPr>
          <a:xfrm>
            <a:off x="4659630" y="2601595"/>
            <a:ext cx="5835650" cy="40259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up)">
                                      <p:cBhvr>
                                        <p:cTn id="13" dur="5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wipe(up)">
                                      <p:cBhvr>
                                        <p:cTn id="18" dur="500"/>
                                        <p:tgtEl>
                                          <p:spTgt spid="7">
                                            <p:txEl>
                                              <p:pRg st="1" end="1"/>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wipe(up)">
                                      <p:cBhvr>
                                        <p:cTn id="21" dur="500"/>
                                        <p:tgtEl>
                                          <p:spTgt spid="7">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ppt_x"/>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xit" presetSubtype="4" fill="hold" nodeType="clickEffect">
                                  <p:stCondLst>
                                    <p:cond delay="0"/>
                                  </p:stCondLst>
                                  <p:childTnLst>
                                    <p:anim calcmode="lin" valueType="num">
                                      <p:cBhvr additive="base">
                                        <p:cTn id="31" dur="500"/>
                                        <p:tgtEl>
                                          <p:spTgt spid="3"/>
                                        </p:tgtEl>
                                        <p:attrNameLst>
                                          <p:attrName>ppt_x</p:attrName>
                                        </p:attrNameLst>
                                      </p:cBhvr>
                                      <p:tavLst>
                                        <p:tav tm="0">
                                          <p:val>
                                            <p:strVal val="ppt_x"/>
                                          </p:val>
                                        </p:tav>
                                        <p:tav tm="100000">
                                          <p:val>
                                            <p:strVal val="ppt_x"/>
                                          </p:val>
                                        </p:tav>
                                      </p:tavLst>
                                    </p:anim>
                                    <p:anim calcmode="lin" valueType="num">
                                      <p:cBhvr additive="base">
                                        <p:cTn id="32" dur="500"/>
                                        <p:tgtEl>
                                          <p:spTgt spid="3"/>
                                        </p:tgtEl>
                                        <p:attrNameLst>
                                          <p:attrName>ppt_y</p:attrName>
                                        </p:attrNameLst>
                                      </p:cBhvr>
                                      <p:tavLst>
                                        <p:tav tm="0">
                                          <p:val>
                                            <p:strVal val="ppt_y"/>
                                          </p:val>
                                        </p:tav>
                                        <p:tav tm="100000">
                                          <p:val>
                                            <p:strVal val="1+ppt_h/2"/>
                                          </p:val>
                                        </p:tav>
                                      </p:tavLst>
                                    </p:anim>
                                    <p:set>
                                      <p:cBhvr>
                                        <p:cTn id="33" dur="1" fill="hold">
                                          <p:stCondLst>
                                            <p:cond delay="499"/>
                                          </p:stCondLst>
                                        </p:cTn>
                                        <p:tgtEl>
                                          <p:spTgt spid="3"/>
                                        </p:tgtEl>
                                        <p:attrNameLst>
                                          <p:attrName>style.visibility</p:attrName>
                                        </p:attrNameLst>
                                      </p:cBhvr>
                                      <p:to>
                                        <p:strVal val="hidden"/>
                                      </p:to>
                                    </p:set>
                                  </p:childTnLst>
                                </p:cTn>
                              </p:par>
                              <p:par>
                                <p:cTn id="34" presetID="2" presetClass="entr" presetSubtype="4" fill="hold" grpId="0" nodeType="with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additive="base">
                                        <p:cTn id="36" dur="500" fill="hold"/>
                                        <p:tgtEl>
                                          <p:spTgt spid="2"/>
                                        </p:tgtEl>
                                        <p:attrNameLst>
                                          <p:attrName>ppt_x</p:attrName>
                                        </p:attrNameLst>
                                      </p:cBhvr>
                                      <p:tavLst>
                                        <p:tav tm="0">
                                          <p:val>
                                            <p:strVal val="#ppt_x"/>
                                          </p:val>
                                        </p:tav>
                                        <p:tav tm="100000">
                                          <p:val>
                                            <p:strVal val="#ppt_x"/>
                                          </p:val>
                                        </p:tav>
                                      </p:tavLst>
                                    </p:anim>
                                    <p:anim calcmode="lin" valueType="num">
                                      <p:cBhvr additive="base">
                                        <p:cTn id="3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13" grpId="0" bldLvl="0" animBg="1"/>
      <p:bldP spid="14" grpId="0"/>
      <p:bldP spid="2" grpId="0"/>
      <p:bldP spid="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61185" y="1398905"/>
            <a:ext cx="9361170" cy="4512945"/>
          </a:xfrm>
        </p:spPr>
        <p:txBody>
          <a:bodyPr vert="horz" wrap="square" lIns="91440" tIns="45720" rIns="91440" bIns="45720" numCol="1" rtlCol="0" anchor="t" anchorCtr="0" compatLnSpc="1">
            <a:noAutofit/>
          </a:bodyPr>
          <a:lstStyle/>
          <a:p>
            <a:pPr marL="0" indent="457200">
              <a:spcBef>
                <a:spcPts val="0"/>
              </a:spcBef>
              <a:buNone/>
              <a:defRPr/>
            </a:pPr>
            <a:r>
              <a:rPr lang="zh-CN" altLang="en-US" dirty="0">
                <a:solidFill>
                  <a:schemeClr val="accent2"/>
                </a:solidFill>
              </a:rPr>
              <a:t>2.用户自定义变量</a:t>
            </a:r>
            <a:endParaRPr lang="zh-CN" altLang="en-US" dirty="0">
              <a:solidFill>
                <a:schemeClr val="accent2"/>
              </a:solidFill>
            </a:endParaRPr>
          </a:p>
          <a:p>
            <a:pPr marL="228600" lvl="1" algn="l">
              <a:spcBef>
                <a:spcPts val="0"/>
              </a:spcBef>
              <a:buClr>
                <a:schemeClr val="accent2"/>
              </a:buClr>
              <a:buSzTx/>
              <a:buFont typeface="Wingdings" panose="05000000000000000000" pitchFamily="2" charset="2"/>
              <a:buChar char="Ø"/>
              <a:defRPr/>
            </a:pPr>
            <a:r>
              <a:rPr lang="zh-CN" altLang="en-US" sz="2400" dirty="0">
                <a:solidFill>
                  <a:schemeClr val="tx1">
                    <a:lumMod val="65000"/>
                    <a:lumOff val="35000"/>
                  </a:schemeClr>
                </a:solidFill>
                <a:sym typeface="+mn-ea"/>
              </a:rPr>
              <a:t>使用set命令定义用户会话变量，并为其赋值，语法格式如下：</a:t>
            </a:r>
            <a:endParaRPr lang="zh-CN" altLang="en-US" sz="2400" dirty="0">
              <a:solidFill>
                <a:schemeClr val="tx1">
                  <a:lumMod val="65000"/>
                  <a:lumOff val="35000"/>
                </a:schemeClr>
              </a:solidFill>
            </a:endParaRPr>
          </a:p>
          <a:p>
            <a:pPr marL="0" lvl="1" indent="0" algn="l">
              <a:spcBef>
                <a:spcPts val="0"/>
              </a:spcBef>
              <a:buClr>
                <a:schemeClr val="accent2"/>
              </a:buClr>
              <a:buSzTx/>
              <a:buFont typeface="Wingdings" panose="05000000000000000000" pitchFamily="2" charset="2"/>
              <a:buNone/>
              <a:defRPr/>
            </a:pPr>
            <a:r>
              <a:rPr lang="zh-CN" altLang="en-US" sz="2400" dirty="0">
                <a:solidFill>
                  <a:schemeClr val="tx1">
                    <a:lumMod val="65000"/>
                    <a:lumOff val="35000"/>
                  </a:schemeClr>
                </a:solidFill>
                <a:sym typeface="+mn-ea"/>
              </a:rPr>
              <a:t>    set @user_variable1＝expression1 [,@user_variable2= expression2 , …] </a:t>
            </a:r>
            <a:endParaRPr lang="zh-CN" altLang="en-US" sz="2400" dirty="0">
              <a:solidFill>
                <a:schemeClr val="tx1">
                  <a:lumMod val="65000"/>
                  <a:lumOff val="35000"/>
                </a:schemeClr>
              </a:solidFill>
            </a:endParaRPr>
          </a:p>
          <a:p>
            <a:pPr marL="228600" lvl="1" algn="l">
              <a:spcBef>
                <a:spcPts val="0"/>
              </a:spcBef>
              <a:buClr>
                <a:schemeClr val="accent2"/>
              </a:buClr>
              <a:buSzTx/>
              <a:buFont typeface="Wingdings" panose="05000000000000000000" pitchFamily="2" charset="2"/>
              <a:buChar char="Ø"/>
              <a:defRPr/>
            </a:pPr>
            <a:r>
              <a:rPr lang="zh-CN" altLang="en-US" sz="2400" dirty="0">
                <a:solidFill>
                  <a:schemeClr val="tx1">
                    <a:lumMod val="65000"/>
                    <a:lumOff val="35000"/>
                  </a:schemeClr>
                </a:solidFill>
                <a:sym typeface="+mn-ea"/>
              </a:rPr>
              <a:t>使用select语句定义用户会话变量，并为其赋值，语法格式有两种。</a:t>
            </a:r>
            <a:endParaRPr lang="zh-CN" altLang="en-US" sz="2400" dirty="0">
              <a:solidFill>
                <a:schemeClr val="tx1">
                  <a:lumMod val="65000"/>
                  <a:lumOff val="35000"/>
                </a:schemeClr>
              </a:solidFill>
            </a:endParaRPr>
          </a:p>
          <a:p>
            <a:pPr marL="0" lvl="1" indent="0" algn="l">
              <a:spcBef>
                <a:spcPts val="0"/>
              </a:spcBef>
              <a:buClr>
                <a:schemeClr val="accent2"/>
              </a:buClr>
              <a:buSzTx/>
              <a:buFont typeface="Wingdings" panose="05000000000000000000" pitchFamily="2" charset="2"/>
              <a:buNone/>
              <a:defRPr/>
            </a:pPr>
            <a:r>
              <a:rPr lang="zh-CN" altLang="en-US" sz="2400" dirty="0">
                <a:solidFill>
                  <a:schemeClr val="tx1">
                    <a:lumMod val="65000"/>
                    <a:lumOff val="35000"/>
                  </a:schemeClr>
                </a:solidFill>
                <a:sym typeface="+mn-ea"/>
              </a:rPr>
              <a:t>  select @user_variable1:＝expression1 [,user_variable2:= expression2 , …]</a:t>
            </a:r>
            <a:endParaRPr lang="zh-CN" altLang="en-US" sz="2400" dirty="0">
              <a:solidFill>
                <a:schemeClr val="tx1">
                  <a:lumMod val="65000"/>
                  <a:lumOff val="35000"/>
                </a:schemeClr>
              </a:solidFill>
              <a:sym typeface="+mn-ea"/>
            </a:endParaRPr>
          </a:p>
          <a:p>
            <a:pPr marL="0" lvl="1" indent="0" algn="l">
              <a:spcBef>
                <a:spcPts val="0"/>
              </a:spcBef>
              <a:buClr>
                <a:schemeClr val="accent2"/>
              </a:buClr>
              <a:buSzTx/>
              <a:buFont typeface="Wingdings" panose="05000000000000000000" pitchFamily="2" charset="2"/>
              <a:buNone/>
              <a:defRPr/>
            </a:pPr>
            <a:r>
              <a:rPr lang="zh-CN" altLang="en-US" sz="2400" dirty="0">
                <a:solidFill>
                  <a:schemeClr val="tx1">
                    <a:lumMod val="65000"/>
                    <a:lumOff val="35000"/>
                  </a:schemeClr>
                </a:solidFill>
                <a:sym typeface="+mn-ea"/>
              </a:rPr>
              <a:t>  select expression1 into @user_variable1, expression2 into @user_variable2,…</a:t>
            </a:r>
            <a:endParaRPr lang="zh-CN" altLang="en-US" sz="2400" dirty="0">
              <a:solidFill>
                <a:schemeClr val="tx1">
                  <a:lumMod val="65000"/>
                  <a:lumOff val="35000"/>
                </a:schemeClr>
              </a:solidFill>
            </a:endParaRPr>
          </a:p>
          <a:p>
            <a:pPr algn="l">
              <a:spcBef>
                <a:spcPts val="0"/>
              </a:spcBef>
              <a:buClr>
                <a:schemeClr val="accent2"/>
              </a:buClr>
              <a:buSzTx/>
              <a:buFont typeface="Wingdings" panose="05000000000000000000" pitchFamily="2" charset="2"/>
              <a:buChar char="Ø"/>
              <a:defRPr/>
            </a:pPr>
            <a:endParaRPr lang="zh-CN" altLang="en-US" dirty="0">
              <a:solidFill>
                <a:schemeClr val="tx1">
                  <a:lumMod val="65000"/>
                  <a:lumOff val="35000"/>
                </a:schemeClr>
              </a:solidFill>
            </a:endParaRPr>
          </a:p>
        </p:txBody>
      </p:sp>
      <p:sp>
        <p:nvSpPr>
          <p:cNvPr id="4" name="标题 1"/>
          <p:cNvSpPr/>
          <p:nvPr/>
        </p:nvSpPr>
        <p:spPr>
          <a:xfrm>
            <a:off x="967345" y="633470"/>
            <a:ext cx="4116284"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7.1  </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MySQL程序设计基础</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6" name="直接连接符 5"/>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up)">
                                      <p:cBhvr>
                                        <p:cTn id="10" dur="500"/>
                                        <p:tgtEl>
                                          <p:spTgt spid="3">
                                            <p:txEl>
                                              <p:pRg st="1" end="1"/>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up)">
                                      <p:cBhvr>
                                        <p:cTn id="13" dur="500"/>
                                        <p:tgtEl>
                                          <p:spTgt spid="3">
                                            <p:txEl>
                                              <p:pRg st="2" end="2"/>
                                            </p:txEl>
                                          </p:spTgt>
                                        </p:tgtEl>
                                      </p:cBhvr>
                                    </p:animEffect>
                                  </p:childTnLst>
                                </p:cTn>
                              </p:par>
                              <p:par>
                                <p:cTn id="14" presetID="22" presetClass="entr" presetSubtype="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up)">
                                      <p:cBhvr>
                                        <p:cTn id="16" dur="500"/>
                                        <p:tgtEl>
                                          <p:spTgt spid="3">
                                            <p:txEl>
                                              <p:pRg st="3" end="3"/>
                                            </p:txEl>
                                          </p:spTgt>
                                        </p:tgtEl>
                                      </p:cBhvr>
                                    </p:animEffect>
                                  </p:childTnLst>
                                </p:cTn>
                              </p:par>
                              <p:par>
                                <p:cTn id="17" presetID="22" presetClass="entr" presetSubtype="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up)">
                                      <p:cBhvr>
                                        <p:cTn id="19" dur="500"/>
                                        <p:tgtEl>
                                          <p:spTgt spid="3">
                                            <p:txEl>
                                              <p:pRg st="4" end="4"/>
                                            </p:txEl>
                                          </p:spTgt>
                                        </p:tgtEl>
                                      </p:cBhvr>
                                    </p:animEffect>
                                  </p:childTnLst>
                                </p:cTn>
                              </p:par>
                              <p:par>
                                <p:cTn id="20" presetID="22" presetClass="entr" presetSubtype="1"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up)">
                                      <p:cBhvr>
                                        <p:cTn id="22" dur="500"/>
                                        <p:tgtEl>
                                          <p:spTgt spid="3">
                                            <p:txEl>
                                              <p:pRg st="5" end="5"/>
                                            </p:txEl>
                                          </p:spTgt>
                                        </p:tgtEl>
                                      </p:cBhvr>
                                    </p:animEffect>
                                  </p:childTnLst>
                                </p:cTn>
                              </p:par>
                              <p:par>
                                <p:cTn id="23" presetID="26" presetClass="emph" presetSubtype="0" fill="hold" grpId="0" nodeType="withEffect">
                                  <p:stCondLst>
                                    <p:cond delay="0"/>
                                  </p:stCondLst>
                                  <p:childTnLst>
                                    <p:animEffect transition="out" filter="fade">
                                      <p:cBhvr>
                                        <p:cTn id="24" dur="500" tmFilter="0, 0; .2, .5; .8, .5; 1, 0"/>
                                        <p:tgtEl>
                                          <p:spTgt spid="4"/>
                                        </p:tgtEl>
                                      </p:cBhvr>
                                    </p:animEffect>
                                    <p:animScale>
                                      <p:cBhvr>
                                        <p:cTn id="25"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100705" y="1599565"/>
            <a:ext cx="7018020" cy="706755"/>
          </a:xfrm>
          <a:prstGeom prst="rect">
            <a:avLst/>
          </a:prstGeom>
          <a:noFill/>
        </p:spPr>
        <p:txBody>
          <a:bodyPr wrap="square" rtlCol="0" anchor="t">
            <a:spAutoFit/>
          </a:bodyPr>
          <a:lstStyle/>
          <a:p>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在</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teacher</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表中，定义一个触发器，当一个教师的信息被删除时，把该教师的编号和姓名添加到</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de_teacher</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表中。</a:t>
            </a:r>
            <a:endPar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文本框 7"/>
          <p:cNvSpPr txBox="1"/>
          <p:nvPr/>
        </p:nvSpPr>
        <p:spPr>
          <a:xfrm>
            <a:off x="3074670" y="2374265"/>
            <a:ext cx="6638925" cy="1198880"/>
          </a:xfrm>
          <a:prstGeom prst="rect">
            <a:avLst/>
          </a:prstGeom>
          <a:noFill/>
        </p:spPr>
        <p:txBody>
          <a:bodyPr wrap="square" rtlCol="0" anchor="t">
            <a:spAutoFit/>
          </a:bodyPr>
          <a:lstStyle/>
          <a:p>
            <a:pPr lvl="1">
              <a:buNone/>
            </a:pPr>
            <a:r>
              <a:rPr lang="en-US" altLang="zh-CN" sz="2400" dirty="0">
                <a:solidFill>
                  <a:srgbClr val="595959"/>
                </a:solidFill>
                <a:latin typeface="微软雅黑" panose="020B0503020204020204" pitchFamily="34" charset="-122"/>
                <a:ea typeface="微软雅黑" panose="020B0503020204020204" pitchFamily="34" charset="-122"/>
                <a:sym typeface="+mn-ea"/>
              </a:rPr>
              <a:t>create table  de_teacher select teacherno, tname</a:t>
            </a:r>
            <a:r>
              <a:rPr lang="en-US" sz="2400" dirty="0">
                <a:solidFill>
                  <a:srgbClr val="595959"/>
                </a:solidFill>
                <a:latin typeface="微软雅黑" panose="020B0503020204020204" pitchFamily="34" charset="-122"/>
                <a:ea typeface="微软雅黑" panose="020B0503020204020204" pitchFamily="34" charset="-122"/>
                <a:sym typeface="+mn-ea"/>
              </a:rPr>
              <a:t> </a:t>
            </a:r>
            <a:r>
              <a:rPr lang="en-US" altLang="zh-CN" sz="2400" dirty="0">
                <a:solidFill>
                  <a:srgbClr val="595959"/>
                </a:solidFill>
                <a:latin typeface="微软雅黑" panose="020B0503020204020204" pitchFamily="34" charset="-122"/>
                <a:ea typeface="微软雅黑" panose="020B0503020204020204" pitchFamily="34" charset="-122"/>
                <a:sym typeface="+mn-ea"/>
              </a:rPr>
              <a:t>from teacher where 1=0;</a:t>
            </a:r>
            <a:endParaRPr lang="zh-CN" altLang="zh-CN" sz="2400" dirty="0">
              <a:solidFill>
                <a:srgbClr val="595959"/>
              </a:solidFill>
              <a:latin typeface="微软雅黑" panose="020B0503020204020204" pitchFamily="34" charset="-122"/>
              <a:ea typeface="微软雅黑" panose="020B0503020204020204" pitchFamily="34" charset="-122"/>
            </a:endParaRPr>
          </a:p>
          <a:p>
            <a:endParaRPr lang="zh-CN" altLang="zh-CN" sz="2400" dirty="0">
              <a:solidFill>
                <a:srgbClr val="595959"/>
              </a:solidFill>
              <a:latin typeface="微软雅黑" panose="020B0503020204020204" pitchFamily="34" charset="-122"/>
              <a:ea typeface="微软雅黑" panose="020B0503020204020204" pitchFamily="34" charset="-122"/>
            </a:endParaRPr>
          </a:p>
        </p:txBody>
      </p:sp>
      <p:sp>
        <p:nvSpPr>
          <p:cNvPr id="7" name="标题 1"/>
          <p:cNvSpPr/>
          <p:nvPr/>
        </p:nvSpPr>
        <p:spPr>
          <a:xfrm>
            <a:off x="967345" y="633470"/>
            <a:ext cx="4587294"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7.4 </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触发器</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9"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0" name="直接连接符 9"/>
          <p:cNvCxnSpPr/>
          <p:nvPr/>
        </p:nvCxnSpPr>
        <p:spPr>
          <a:xfrm>
            <a:off x="649366" y="740311"/>
            <a:ext cx="4359362"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1" name="流程图: 延期 10"/>
          <p:cNvSpPr/>
          <p:nvPr/>
        </p:nvSpPr>
        <p:spPr>
          <a:xfrm rot="16200000">
            <a:off x="2233159" y="1642935"/>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9"/>
          <p:cNvSpPr txBox="1"/>
          <p:nvPr/>
        </p:nvSpPr>
        <p:spPr>
          <a:xfrm>
            <a:off x="2226811" y="1935670"/>
            <a:ext cx="847725" cy="368300"/>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文本框 1"/>
          <p:cNvSpPr txBox="1"/>
          <p:nvPr/>
        </p:nvSpPr>
        <p:spPr>
          <a:xfrm>
            <a:off x="3592830" y="3295650"/>
            <a:ext cx="6033770" cy="1568450"/>
          </a:xfrm>
          <a:prstGeom prst="rect">
            <a:avLst/>
          </a:prstGeom>
          <a:noFill/>
        </p:spPr>
        <p:txBody>
          <a:bodyPr wrap="square" rtlCol="0" anchor="t">
            <a:spAutoFit/>
          </a:bodyPr>
          <a:p>
            <a:r>
              <a:rPr lang="en-US" altLang="zh-CN" sz="2400" dirty="0">
                <a:solidFill>
                  <a:srgbClr val="595959"/>
                </a:solidFill>
                <a:latin typeface="Arial" panose="020B0604020202020204" pitchFamily="34" charset="0"/>
                <a:sym typeface="+mn-ea"/>
              </a:rPr>
              <a:t>create trigger trig_teacher</a:t>
            </a:r>
            <a:endParaRPr lang="en-US" altLang="zh-CN" sz="2400" dirty="0">
              <a:solidFill>
                <a:srgbClr val="595959"/>
              </a:solidFill>
              <a:latin typeface="Arial" panose="020B0604020202020204" pitchFamily="34" charset="0"/>
              <a:sym typeface="+mn-ea"/>
            </a:endParaRPr>
          </a:p>
          <a:p>
            <a:r>
              <a:rPr lang="en-US" altLang="zh-CN" sz="2400" dirty="0">
                <a:solidFill>
                  <a:srgbClr val="595959"/>
                </a:solidFill>
                <a:latin typeface="Arial" panose="020B0604020202020204" pitchFamily="34" charset="0"/>
                <a:sym typeface="+mn-ea"/>
              </a:rPr>
              <a:t>after  delete on teacher for each row</a:t>
            </a:r>
            <a:endParaRPr lang="en-US" altLang="zh-CN" sz="2400" dirty="0">
              <a:solidFill>
                <a:srgbClr val="595959"/>
              </a:solidFill>
              <a:latin typeface="Arial" panose="020B0604020202020204" pitchFamily="34" charset="0"/>
              <a:sym typeface="+mn-ea"/>
            </a:endParaRPr>
          </a:p>
          <a:p>
            <a:r>
              <a:rPr lang="en-US" altLang="zh-CN" sz="2400" dirty="0">
                <a:solidFill>
                  <a:srgbClr val="595959"/>
                </a:solidFill>
                <a:latin typeface="Arial" panose="020B0604020202020204" pitchFamily="34" charset="0"/>
                <a:sym typeface="+mn-ea"/>
              </a:rPr>
              <a:t>insert  into  de_teacher(teacherno,tname)</a:t>
            </a:r>
            <a:endParaRPr lang="en-US" altLang="zh-CN" sz="2400" dirty="0">
              <a:solidFill>
                <a:srgbClr val="595959"/>
              </a:solidFill>
              <a:latin typeface="Arial" panose="020B0604020202020204" pitchFamily="34" charset="0"/>
              <a:sym typeface="+mn-ea"/>
            </a:endParaRPr>
          </a:p>
          <a:p>
            <a:r>
              <a:rPr lang="en-US" altLang="zh-CN" sz="2400" dirty="0">
                <a:solidFill>
                  <a:srgbClr val="595959"/>
                </a:solidFill>
                <a:latin typeface="Arial" panose="020B0604020202020204" pitchFamily="34" charset="0"/>
                <a:sym typeface="+mn-ea"/>
              </a:rPr>
              <a:t>values(old.teacherno, old.tname);</a:t>
            </a:r>
            <a:endParaRPr lang="en-US" altLang="zh-CN" sz="2400" dirty="0">
              <a:solidFill>
                <a:srgbClr val="595959"/>
              </a:solidFill>
              <a:latin typeface="Arial" panose="020B0604020202020204" pitchFamily="34" charset="0"/>
              <a:sym typeface="+mn-ea"/>
            </a:endParaRPr>
          </a:p>
        </p:txBody>
      </p:sp>
      <p:sp>
        <p:nvSpPr>
          <p:cNvPr id="4" name="文本框 3"/>
          <p:cNvSpPr txBox="1"/>
          <p:nvPr/>
        </p:nvSpPr>
        <p:spPr>
          <a:xfrm>
            <a:off x="2796540" y="5207000"/>
            <a:ext cx="7625715" cy="1198880"/>
          </a:xfrm>
          <a:prstGeom prst="rect">
            <a:avLst/>
          </a:prstGeom>
          <a:noFill/>
        </p:spPr>
        <p:txBody>
          <a:bodyPr wrap="square" rtlCol="0" anchor="t">
            <a:spAutoFit/>
          </a:bodyPr>
          <a:p>
            <a:r>
              <a:rPr lang="zh-CN" altLang="zh-CN" sz="2400" dirty="0">
                <a:solidFill>
                  <a:srgbClr val="595959"/>
                </a:solidFill>
                <a:latin typeface="Arial" panose="020B0604020202020204" pitchFamily="34" charset="0"/>
                <a:sym typeface="+mn-ea"/>
              </a:rPr>
              <a:t>验证触发器</a:t>
            </a:r>
            <a:r>
              <a:rPr lang="en-US" altLang="zh-CN" sz="2400" dirty="0">
                <a:solidFill>
                  <a:srgbClr val="595959"/>
                </a:solidFill>
                <a:latin typeface="Arial" panose="020B0604020202020204" pitchFamily="34" charset="0"/>
                <a:sym typeface="+mn-ea"/>
              </a:rPr>
              <a:t>trig_teacher </a:t>
            </a:r>
            <a:r>
              <a:rPr lang="zh-CN" altLang="zh-CN" sz="2400" dirty="0">
                <a:solidFill>
                  <a:srgbClr val="595959"/>
                </a:solidFill>
                <a:latin typeface="Arial" panose="020B0604020202020204" pitchFamily="34" charset="0"/>
                <a:sym typeface="+mn-ea"/>
              </a:rPr>
              <a:t>的功能，代码和执行结果如下。</a:t>
            </a:r>
            <a:endParaRPr lang="zh-CN" altLang="zh-CN" sz="2400" dirty="0">
              <a:solidFill>
                <a:srgbClr val="595959"/>
              </a:solidFill>
              <a:latin typeface="Arial" panose="020B0604020202020204" pitchFamily="34" charset="0"/>
            </a:endParaRPr>
          </a:p>
          <a:p>
            <a:r>
              <a:rPr lang="en-US" altLang="zh-CN" sz="2400" dirty="0">
                <a:solidFill>
                  <a:srgbClr val="595959"/>
                </a:solidFill>
                <a:latin typeface="Arial" panose="020B0604020202020204" pitchFamily="34" charset="0"/>
                <a:sym typeface="+mn-ea"/>
              </a:rPr>
              <a:t>delete  from  teacher  where  tname='</a:t>
            </a:r>
            <a:r>
              <a:rPr lang="zh-CN" altLang="zh-CN" sz="2400" dirty="0">
                <a:solidFill>
                  <a:srgbClr val="595959"/>
                </a:solidFill>
                <a:latin typeface="Arial" panose="020B0604020202020204" pitchFamily="34" charset="0"/>
                <a:sym typeface="+mn-ea"/>
              </a:rPr>
              <a:t>时观</a:t>
            </a:r>
            <a:r>
              <a:rPr lang="en-US" altLang="zh-CN" sz="2400" dirty="0">
                <a:solidFill>
                  <a:srgbClr val="595959"/>
                </a:solidFill>
                <a:latin typeface="Arial" panose="020B0604020202020204" pitchFamily="34" charset="0"/>
                <a:sym typeface="+mn-ea"/>
              </a:rPr>
              <a:t>';</a:t>
            </a:r>
            <a:endParaRPr lang="zh-CN" altLang="zh-CN" sz="2400" dirty="0">
              <a:solidFill>
                <a:srgbClr val="595959"/>
              </a:solidFill>
              <a:latin typeface="Arial" panose="020B0604020202020204" pitchFamily="34" charset="0"/>
            </a:endParaRPr>
          </a:p>
          <a:p>
            <a:r>
              <a:rPr lang="en-US" altLang="zh-CN" sz="2400" dirty="0">
                <a:solidFill>
                  <a:srgbClr val="595959"/>
                </a:solidFill>
                <a:latin typeface="Arial" panose="020B0604020202020204" pitchFamily="34" charset="0"/>
                <a:sym typeface="+mn-ea"/>
              </a:rPr>
              <a:t>select * from de_teacher;</a:t>
            </a:r>
            <a:endParaRPr lang="en-US" altLang="zh-CN" sz="2400" dirty="0">
              <a:solidFill>
                <a:srgbClr val="595959"/>
              </a:solidFill>
              <a:latin typeface="Arial" panose="020B0604020202020204" pitchFamily="34" charset="0"/>
              <a:sym typeface="+mn-ea"/>
            </a:endParaRPr>
          </a:p>
        </p:txBody>
      </p:sp>
      <p:pic>
        <p:nvPicPr>
          <p:cNvPr id="5" name="图片 4"/>
          <p:cNvPicPr>
            <a:picLocks noChangeAspect="1"/>
          </p:cNvPicPr>
          <p:nvPr/>
        </p:nvPicPr>
        <p:blipFill>
          <a:blip r:embed="rId2"/>
          <a:stretch>
            <a:fillRect/>
          </a:stretch>
        </p:blipFill>
        <p:spPr>
          <a:xfrm>
            <a:off x="4137025" y="3295650"/>
            <a:ext cx="3917950" cy="21209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down)">
                                      <p:cBhvr>
                                        <p:cTn id="20" dur="500"/>
                                        <p:tgtEl>
                                          <p:spTgt spid="2"/>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ppt_x"/>
                                          </p:val>
                                        </p:tav>
                                        <p:tav tm="100000">
                                          <p:val>
                                            <p:strVal val="#ppt_x"/>
                                          </p:val>
                                        </p:tav>
                                      </p:tavLst>
                                    </p:anim>
                                    <p:anim calcmode="lin" valueType="num">
                                      <p:cBhvr additive="base">
                                        <p:cTn id="2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1" grpId="0" bldLvl="0" animBg="1"/>
      <p:bldP spid="12" grpId="0"/>
      <p:bldP spid="2" grpId="0"/>
      <p:bldP spid="2" grpId="1"/>
      <p:bldP spid="4" grpId="0"/>
      <p:bldP spid="4" grpId="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4294967295"/>
          </p:nvPr>
        </p:nvSpPr>
        <p:spPr>
          <a:xfrm>
            <a:off x="1913255" y="1268095"/>
            <a:ext cx="8366125" cy="1248410"/>
          </a:xfrm>
        </p:spPr>
        <p:txBody>
          <a:bodyPr>
            <a:normAutofit/>
          </a:bodyPr>
          <a:lstStyle/>
          <a:p>
            <a:pPr indent="0" fontAlgn="auto">
              <a:lnSpc>
                <a:spcPct val="150000"/>
              </a:lnSpc>
              <a:buNone/>
            </a:pPr>
            <a:r>
              <a:rPr lang="en-US" altLang="zh-CN" sz="2000" dirty="0">
                <a:solidFill>
                  <a:srgbClr val="595959"/>
                </a:solidFill>
                <a:cs typeface="微软雅黑" panose="020B0503020204020204" pitchFamily="34" charset="-122"/>
                <a:sym typeface="+mn-ea"/>
              </a:rPr>
              <a:t>    </a:t>
            </a:r>
            <a:r>
              <a:rPr lang="zh-CN" altLang="zh-CN" sz="2000" dirty="0">
                <a:solidFill>
                  <a:srgbClr val="595959"/>
                </a:solidFill>
                <a:cs typeface="微软雅黑" panose="020B0503020204020204" pitchFamily="34" charset="-122"/>
                <a:sym typeface="+mn-ea"/>
              </a:rPr>
              <a:t>在</a:t>
            </a:r>
            <a:r>
              <a:rPr lang="en-US" altLang="zh-CN" sz="2000" dirty="0">
                <a:solidFill>
                  <a:srgbClr val="595959"/>
                </a:solidFill>
                <a:cs typeface="微软雅黑" panose="020B0503020204020204" pitchFamily="34" charset="-122"/>
                <a:sym typeface="+mn-ea"/>
              </a:rPr>
              <a:t>de_teacher</a:t>
            </a:r>
            <a:r>
              <a:rPr lang="zh-CN" altLang="zh-CN" sz="2000" dirty="0">
                <a:solidFill>
                  <a:srgbClr val="595959"/>
                </a:solidFill>
                <a:cs typeface="微软雅黑" panose="020B0503020204020204" pitchFamily="34" charset="-122"/>
                <a:sym typeface="+mn-ea"/>
              </a:rPr>
              <a:t>表上创建</a:t>
            </a:r>
            <a:r>
              <a:rPr lang="en-US" altLang="zh-CN" sz="2000" dirty="0">
                <a:solidFill>
                  <a:srgbClr val="595959"/>
                </a:solidFill>
                <a:cs typeface="微软雅黑" panose="020B0503020204020204" pitchFamily="34" charset="-122"/>
                <a:sym typeface="+mn-ea"/>
              </a:rPr>
              <a:t>before insert</a:t>
            </a:r>
            <a:r>
              <a:rPr lang="zh-CN" altLang="zh-CN" sz="2000" dirty="0">
                <a:solidFill>
                  <a:srgbClr val="595959"/>
                </a:solidFill>
                <a:cs typeface="微软雅黑" panose="020B0503020204020204" pitchFamily="34" charset="-122"/>
                <a:sym typeface="+mn-ea"/>
              </a:rPr>
              <a:t>和</a:t>
            </a:r>
            <a:r>
              <a:rPr lang="en-US" altLang="zh-CN" sz="2000" dirty="0">
                <a:solidFill>
                  <a:srgbClr val="595959"/>
                </a:solidFill>
                <a:cs typeface="微软雅黑" panose="020B0503020204020204" pitchFamily="34" charset="-122"/>
                <a:sym typeface="+mn-ea"/>
              </a:rPr>
              <a:t>after insert</a:t>
            </a:r>
            <a:r>
              <a:rPr lang="zh-CN" altLang="zh-CN" sz="2000" dirty="0">
                <a:solidFill>
                  <a:srgbClr val="595959"/>
                </a:solidFill>
                <a:cs typeface="微软雅黑" panose="020B0503020204020204" pitchFamily="34" charset="-122"/>
                <a:sym typeface="+mn-ea"/>
              </a:rPr>
              <a:t>这两个触发器。在向</a:t>
            </a:r>
            <a:r>
              <a:rPr lang="en-US" altLang="zh-CN" sz="2000" dirty="0">
                <a:solidFill>
                  <a:srgbClr val="595959"/>
                </a:solidFill>
                <a:cs typeface="微软雅黑" panose="020B0503020204020204" pitchFamily="34" charset="-122"/>
                <a:sym typeface="+mn-ea"/>
              </a:rPr>
              <a:t>de_teacher</a:t>
            </a:r>
            <a:r>
              <a:rPr lang="zh-CN" altLang="zh-CN" sz="2000" dirty="0">
                <a:solidFill>
                  <a:srgbClr val="595959"/>
                </a:solidFill>
                <a:cs typeface="微软雅黑" panose="020B0503020204020204" pitchFamily="34" charset="-122"/>
                <a:sym typeface="+mn-ea"/>
              </a:rPr>
              <a:t>表中插入数据时，观察这两个触发器的触发顺序。</a:t>
            </a:r>
            <a:endParaRPr lang="zh-CN" altLang="zh-CN" sz="2000" dirty="0">
              <a:solidFill>
                <a:srgbClr val="595959"/>
              </a:solidFill>
              <a:cs typeface="微软雅黑" panose="020B0503020204020204" pitchFamily="34" charset="-122"/>
              <a:sym typeface="+mn-ea"/>
            </a:endParaRPr>
          </a:p>
        </p:txBody>
      </p:sp>
      <p:sp>
        <p:nvSpPr>
          <p:cNvPr id="8" name="标题 1"/>
          <p:cNvSpPr/>
          <p:nvPr/>
        </p:nvSpPr>
        <p:spPr>
          <a:xfrm>
            <a:off x="967345" y="633470"/>
            <a:ext cx="4587294"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7.4 </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触发器</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9"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0" name="直接连接符 9"/>
          <p:cNvCxnSpPr/>
          <p:nvPr/>
        </p:nvCxnSpPr>
        <p:spPr>
          <a:xfrm>
            <a:off x="649366" y="740311"/>
            <a:ext cx="4359362"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159404" y="1702400"/>
            <a:ext cx="847727" cy="955675"/>
            <a:chOff x="1159404" y="1702400"/>
            <a:chExt cx="847727" cy="955675"/>
          </a:xfrm>
        </p:grpSpPr>
        <p:sp>
          <p:nvSpPr>
            <p:cNvPr id="6" name="流程图: 延期 5"/>
            <p:cNvSpPr/>
            <p:nvPr/>
          </p:nvSpPr>
          <p:spPr>
            <a:xfrm rot="16200000">
              <a:off x="1206394" y="1655410"/>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9"/>
            <p:cNvSpPr txBox="1"/>
            <p:nvPr/>
          </p:nvSpPr>
          <p:spPr>
            <a:xfrm>
              <a:off x="1159406" y="2012915"/>
              <a:ext cx="847725" cy="645160"/>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实例</a:t>
              </a:r>
              <a:endParaRPr lang="en-US" altLang="zh-CN"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eaLnBrk="0" hangingPunct="0">
                <a:defRPr/>
              </a:pP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3" name="文本框 2"/>
          <p:cNvSpPr txBox="1"/>
          <p:nvPr/>
        </p:nvSpPr>
        <p:spPr>
          <a:xfrm>
            <a:off x="1716405" y="2367915"/>
            <a:ext cx="9718675" cy="706755"/>
          </a:xfrm>
          <a:prstGeom prst="rect">
            <a:avLst/>
          </a:prstGeom>
          <a:noFill/>
        </p:spPr>
        <p:txBody>
          <a:bodyPr wrap="square" rtlCol="0" anchor="t">
            <a:spAutoFit/>
          </a:bodyPr>
          <a:p>
            <a:pPr lvl="1">
              <a:buNone/>
            </a:pPr>
            <a:r>
              <a:rPr lang="en-US" altLang="zh-CN" sz="2000" dirty="0">
                <a:solidFill>
                  <a:srgbClr val="595959"/>
                </a:solidFill>
                <a:latin typeface="微软雅黑" panose="020B0503020204020204" pitchFamily="34" charset="-122"/>
                <a:ea typeface="微软雅黑" panose="020B0503020204020204" pitchFamily="34" charset="-122"/>
                <a:sym typeface="+mn-ea"/>
              </a:rPr>
              <a:t>create table  bef_after select teacherno,tname</a:t>
            </a:r>
            <a:r>
              <a:rPr lang="zh-CN" altLang="zh-CN" sz="2000" dirty="0">
                <a:solidFill>
                  <a:srgbClr val="595959"/>
                </a:solidFill>
                <a:latin typeface="微软雅黑" panose="020B0503020204020204" pitchFamily="34" charset="-122"/>
                <a:ea typeface="微软雅黑" panose="020B0503020204020204" pitchFamily="34" charset="-122"/>
              </a:rPr>
              <a:t> </a:t>
            </a:r>
            <a:r>
              <a:rPr lang="en-US" altLang="zh-CN" sz="2000" dirty="0">
                <a:solidFill>
                  <a:srgbClr val="595959"/>
                </a:solidFill>
                <a:latin typeface="微软雅黑" panose="020B0503020204020204" pitchFamily="34" charset="-122"/>
                <a:ea typeface="微软雅黑" panose="020B0503020204020204" pitchFamily="34" charset="-122"/>
                <a:sym typeface="+mn-ea"/>
              </a:rPr>
              <a:t>from teacher where 1=0;</a:t>
            </a:r>
            <a:endParaRPr lang="zh-CN" altLang="zh-CN" sz="2000" dirty="0">
              <a:solidFill>
                <a:srgbClr val="595959"/>
              </a:solidFill>
              <a:latin typeface="微软雅黑" panose="020B0503020204020204" pitchFamily="34" charset="-122"/>
              <a:ea typeface="微软雅黑" panose="020B0503020204020204" pitchFamily="34" charset="-122"/>
            </a:endParaRPr>
          </a:p>
          <a:p>
            <a:pPr lvl="1">
              <a:buNone/>
            </a:pPr>
            <a:r>
              <a:rPr lang="en-US" altLang="zh-CN" sz="2000" dirty="0">
                <a:solidFill>
                  <a:srgbClr val="595959"/>
                </a:solidFill>
                <a:latin typeface="微软雅黑" panose="020B0503020204020204" pitchFamily="34" charset="-122"/>
                <a:ea typeface="微软雅黑" panose="020B0503020204020204" pitchFamily="34" charset="-122"/>
                <a:sym typeface="+mn-ea"/>
              </a:rPr>
              <a:t>alter table  bef_after add tig_time timestamp not NULL DEFAULT NOW();</a:t>
            </a:r>
            <a:endParaRPr lang="en-US" altLang="zh-CN" sz="2000" dirty="0">
              <a:solidFill>
                <a:srgbClr val="595959"/>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3112135" y="3074670"/>
            <a:ext cx="5967095" cy="2861310"/>
          </a:xfrm>
          <a:prstGeom prst="rect">
            <a:avLst/>
          </a:prstGeom>
          <a:noFill/>
        </p:spPr>
        <p:txBody>
          <a:bodyPr wrap="square" rtlCol="0" anchor="t">
            <a:spAutoFit/>
          </a:bodyPr>
          <a:p>
            <a:r>
              <a:rPr lang="en-US" altLang="zh-CN" sz="2000" dirty="0">
                <a:solidFill>
                  <a:srgbClr val="595959"/>
                </a:solidFill>
                <a:latin typeface="Arial" panose="020B0604020202020204" pitchFamily="34" charset="0"/>
                <a:sym typeface="+mn-ea"/>
              </a:rPr>
              <a:t>create  trigger  before_insert  before insert</a:t>
            </a:r>
            <a:endParaRPr lang="en-US" altLang="zh-CN" sz="2000" dirty="0">
              <a:solidFill>
                <a:srgbClr val="595959"/>
              </a:solidFill>
              <a:latin typeface="Arial" panose="020B0604020202020204" pitchFamily="34" charset="0"/>
              <a:sym typeface="+mn-ea"/>
            </a:endParaRPr>
          </a:p>
          <a:p>
            <a:r>
              <a:rPr lang="en-US" altLang="zh-CN" sz="2000" dirty="0">
                <a:solidFill>
                  <a:srgbClr val="595959"/>
                </a:solidFill>
                <a:latin typeface="Arial" panose="020B0604020202020204" pitchFamily="34" charset="0"/>
                <a:sym typeface="+mn-ea"/>
              </a:rPr>
              <a:t>on  de_teacher for each row</a:t>
            </a:r>
            <a:endParaRPr lang="en-US" altLang="zh-CN" sz="2000" dirty="0">
              <a:solidFill>
                <a:srgbClr val="595959"/>
              </a:solidFill>
              <a:latin typeface="Arial" panose="020B0604020202020204" pitchFamily="34" charset="0"/>
              <a:sym typeface="+mn-ea"/>
            </a:endParaRPr>
          </a:p>
          <a:p>
            <a:r>
              <a:rPr lang="en-US" altLang="zh-CN" sz="2000" dirty="0">
                <a:solidFill>
                  <a:srgbClr val="595959"/>
                </a:solidFill>
                <a:latin typeface="Arial" panose="020B0604020202020204" pitchFamily="34" charset="0"/>
                <a:sym typeface="+mn-ea"/>
              </a:rPr>
              <a:t>insert into  bef_after</a:t>
            </a:r>
            <a:endParaRPr lang="en-US" altLang="zh-CN" sz="2000" dirty="0">
              <a:solidFill>
                <a:srgbClr val="595959"/>
              </a:solidFill>
              <a:latin typeface="Arial" panose="020B0604020202020204" pitchFamily="34" charset="0"/>
              <a:sym typeface="+mn-ea"/>
            </a:endParaRPr>
          </a:p>
          <a:p>
            <a:r>
              <a:rPr lang="en-US" altLang="zh-CN" sz="2000" dirty="0">
                <a:solidFill>
                  <a:srgbClr val="595959"/>
                </a:solidFill>
                <a:latin typeface="Arial" panose="020B0604020202020204" pitchFamily="34" charset="0"/>
                <a:sym typeface="+mn-ea"/>
              </a:rPr>
              <a:t>set teacherno ='t11111', tname ='</a:t>
            </a:r>
            <a:r>
              <a:rPr lang="zh-CN" altLang="zh-CN" sz="2000" dirty="0">
                <a:solidFill>
                  <a:srgbClr val="595959"/>
                </a:solidFill>
                <a:latin typeface="Arial" panose="020B0604020202020204" pitchFamily="34" charset="0"/>
                <a:sym typeface="+mn-ea"/>
              </a:rPr>
              <a:t>卫小林</a:t>
            </a:r>
            <a:r>
              <a:rPr lang="en-US" altLang="zh-CN" sz="2000" dirty="0">
                <a:solidFill>
                  <a:srgbClr val="595959"/>
                </a:solidFill>
                <a:latin typeface="Arial" panose="020B0604020202020204" pitchFamily="34" charset="0"/>
                <a:sym typeface="+mn-ea"/>
              </a:rPr>
              <a:t>';</a:t>
            </a:r>
            <a:endParaRPr lang="en-US" altLang="zh-CN" sz="2000" dirty="0">
              <a:solidFill>
                <a:srgbClr val="595959"/>
              </a:solidFill>
              <a:latin typeface="Arial" panose="020B0604020202020204" pitchFamily="34" charset="0"/>
              <a:sym typeface="+mn-ea"/>
            </a:endParaRPr>
          </a:p>
          <a:p>
            <a:endParaRPr lang="zh-CN" altLang="zh-CN" sz="2000" dirty="0">
              <a:solidFill>
                <a:srgbClr val="595959"/>
              </a:solidFill>
              <a:latin typeface="Arial" panose="020B0604020202020204" pitchFamily="34" charset="0"/>
            </a:endParaRPr>
          </a:p>
          <a:p>
            <a:r>
              <a:rPr lang="en-US" altLang="zh-CN" sz="2000" dirty="0">
                <a:solidFill>
                  <a:srgbClr val="595959"/>
                </a:solidFill>
                <a:latin typeface="Arial" panose="020B0604020202020204" pitchFamily="34" charset="0"/>
                <a:sym typeface="+mn-ea"/>
              </a:rPr>
              <a:t>create  trigger  after_insert  after  insert</a:t>
            </a:r>
            <a:endParaRPr lang="zh-CN" altLang="zh-CN" sz="2000" dirty="0">
              <a:solidFill>
                <a:srgbClr val="595959"/>
              </a:solidFill>
              <a:latin typeface="Arial" panose="020B0604020202020204" pitchFamily="34" charset="0"/>
            </a:endParaRPr>
          </a:p>
          <a:p>
            <a:r>
              <a:rPr lang="en-US" altLang="zh-CN" sz="2000" dirty="0">
                <a:solidFill>
                  <a:srgbClr val="595959"/>
                </a:solidFill>
                <a:latin typeface="Arial" panose="020B0604020202020204" pitchFamily="34" charset="0"/>
                <a:sym typeface="+mn-ea"/>
              </a:rPr>
              <a:t>on  de_teacher  for each row</a:t>
            </a:r>
            <a:endParaRPr lang="zh-CN" altLang="zh-CN" sz="2000" dirty="0">
              <a:solidFill>
                <a:srgbClr val="595959"/>
              </a:solidFill>
              <a:latin typeface="Arial" panose="020B0604020202020204" pitchFamily="34" charset="0"/>
            </a:endParaRPr>
          </a:p>
          <a:p>
            <a:r>
              <a:rPr lang="en-US" altLang="zh-CN" sz="2000" dirty="0">
                <a:solidFill>
                  <a:srgbClr val="595959"/>
                </a:solidFill>
                <a:latin typeface="Arial" panose="020B0604020202020204" pitchFamily="34" charset="0"/>
                <a:sym typeface="+mn-ea"/>
              </a:rPr>
              <a:t>insert into  bef_after</a:t>
            </a:r>
            <a:endParaRPr lang="zh-CN" altLang="zh-CN" sz="2000" dirty="0">
              <a:solidFill>
                <a:srgbClr val="595959"/>
              </a:solidFill>
              <a:latin typeface="Arial" panose="020B0604020202020204" pitchFamily="34" charset="0"/>
            </a:endParaRPr>
          </a:p>
          <a:p>
            <a:r>
              <a:rPr lang="en-US" altLang="zh-CN" sz="2000" dirty="0">
                <a:solidFill>
                  <a:srgbClr val="595959"/>
                </a:solidFill>
                <a:latin typeface="Arial" panose="020B0604020202020204" pitchFamily="34" charset="0"/>
                <a:sym typeface="+mn-ea"/>
              </a:rPr>
              <a:t>set teacherno ='t22222', tname ='</a:t>
            </a:r>
            <a:r>
              <a:rPr lang="zh-CN" altLang="zh-CN" sz="2000" dirty="0">
                <a:solidFill>
                  <a:srgbClr val="595959"/>
                </a:solidFill>
                <a:latin typeface="Arial" panose="020B0604020202020204" pitchFamily="34" charset="0"/>
                <a:sym typeface="+mn-ea"/>
              </a:rPr>
              <a:t>泰小林</a:t>
            </a:r>
            <a:r>
              <a:rPr lang="en-US" altLang="zh-CN" sz="2000" dirty="0">
                <a:solidFill>
                  <a:srgbClr val="595959"/>
                </a:solidFill>
                <a:latin typeface="Arial" panose="020B0604020202020204" pitchFamily="34" charset="0"/>
                <a:sym typeface="+mn-ea"/>
              </a:rPr>
              <a:t>';</a:t>
            </a:r>
            <a:endParaRPr lang="en-US" altLang="zh-CN" sz="2000" dirty="0">
              <a:solidFill>
                <a:srgbClr val="595959"/>
              </a:solidFill>
              <a:latin typeface="Arial" panose="020B0604020202020204" pitchFamily="34" charset="0"/>
              <a:sym typeface="+mn-ea"/>
            </a:endParaRPr>
          </a:p>
        </p:txBody>
      </p:sp>
      <p:sp>
        <p:nvSpPr>
          <p:cNvPr id="5" name="文本框 4"/>
          <p:cNvSpPr txBox="1"/>
          <p:nvPr/>
        </p:nvSpPr>
        <p:spPr>
          <a:xfrm>
            <a:off x="2335530" y="5935980"/>
            <a:ext cx="8480425" cy="1014730"/>
          </a:xfrm>
          <a:prstGeom prst="rect">
            <a:avLst/>
          </a:prstGeom>
          <a:noFill/>
        </p:spPr>
        <p:txBody>
          <a:bodyPr wrap="square" rtlCol="0" anchor="t">
            <a:spAutoFit/>
          </a:bodyPr>
          <a:p>
            <a:r>
              <a:rPr lang="zh-CN" altLang="zh-CN" sz="2000" dirty="0">
                <a:solidFill>
                  <a:srgbClr val="595959"/>
                </a:solidFill>
                <a:latin typeface="Arial" panose="020B0604020202020204" pitchFamily="34" charset="0"/>
                <a:sym typeface="+mn-ea"/>
              </a:rPr>
              <a:t>验证触发器</a:t>
            </a:r>
            <a:r>
              <a:rPr lang="en-US" altLang="zh-CN" sz="2000" dirty="0">
                <a:solidFill>
                  <a:srgbClr val="595959"/>
                </a:solidFill>
                <a:latin typeface="Arial" panose="020B0604020202020204" pitchFamily="34" charset="0"/>
                <a:sym typeface="+mn-ea"/>
              </a:rPr>
              <a:t>before_insert</a:t>
            </a:r>
            <a:r>
              <a:rPr lang="zh-CN" altLang="zh-CN" sz="2000" dirty="0">
                <a:solidFill>
                  <a:srgbClr val="595959"/>
                </a:solidFill>
                <a:latin typeface="Arial" panose="020B0604020202020204" pitchFamily="34" charset="0"/>
                <a:sym typeface="+mn-ea"/>
              </a:rPr>
              <a:t>和</a:t>
            </a:r>
            <a:r>
              <a:rPr lang="en-US" altLang="zh-CN" sz="2000" dirty="0">
                <a:solidFill>
                  <a:srgbClr val="595959"/>
                </a:solidFill>
                <a:latin typeface="Arial" panose="020B0604020202020204" pitchFamily="34" charset="0"/>
                <a:sym typeface="+mn-ea"/>
              </a:rPr>
              <a:t>after_insert </a:t>
            </a:r>
            <a:r>
              <a:rPr lang="zh-CN" altLang="zh-CN" sz="2000" dirty="0">
                <a:solidFill>
                  <a:srgbClr val="595959"/>
                </a:solidFill>
                <a:latin typeface="Arial" panose="020B0604020202020204" pitchFamily="34" charset="0"/>
                <a:sym typeface="+mn-ea"/>
              </a:rPr>
              <a:t>的功能，代码和执行结果如下。</a:t>
            </a:r>
            <a:endParaRPr lang="zh-CN" altLang="zh-CN" sz="2000" dirty="0">
              <a:solidFill>
                <a:srgbClr val="595959"/>
              </a:solidFill>
              <a:latin typeface="Arial" panose="020B0604020202020204" pitchFamily="34" charset="0"/>
            </a:endParaRPr>
          </a:p>
          <a:p>
            <a:pPr lvl="1" eaLnBrk="1" hangingPunct="1"/>
            <a:r>
              <a:rPr lang="en-US" altLang="zh-CN" sz="2000" dirty="0">
                <a:solidFill>
                  <a:srgbClr val="595959"/>
                </a:solidFill>
                <a:latin typeface="Arial" panose="020B0604020202020204" pitchFamily="34" charset="0"/>
                <a:sym typeface="+mn-ea"/>
              </a:rPr>
              <a:t>insert  into de_teacher values('t12345','</a:t>
            </a:r>
            <a:r>
              <a:rPr lang="zh-CN" altLang="zh-CN" sz="2000" dirty="0">
                <a:solidFill>
                  <a:srgbClr val="595959"/>
                </a:solidFill>
                <a:latin typeface="Arial" panose="020B0604020202020204" pitchFamily="34" charset="0"/>
                <a:sym typeface="+mn-ea"/>
              </a:rPr>
              <a:t>王含晨</a:t>
            </a:r>
            <a:r>
              <a:rPr lang="en-US" altLang="zh-CN" sz="2000" dirty="0">
                <a:solidFill>
                  <a:srgbClr val="595959"/>
                </a:solidFill>
                <a:latin typeface="Arial" panose="020B0604020202020204" pitchFamily="34" charset="0"/>
                <a:sym typeface="+mn-ea"/>
              </a:rPr>
              <a:t>');</a:t>
            </a:r>
            <a:endParaRPr lang="zh-CN" altLang="zh-CN" sz="2000" dirty="0">
              <a:solidFill>
                <a:srgbClr val="595959"/>
              </a:solidFill>
              <a:latin typeface="Arial" panose="020B0604020202020204" pitchFamily="34" charset="0"/>
            </a:endParaRPr>
          </a:p>
          <a:p>
            <a:pPr lvl="1" eaLnBrk="1" hangingPunct="1"/>
            <a:r>
              <a:rPr lang="en-US" altLang="zh-CN" sz="2000" dirty="0">
                <a:solidFill>
                  <a:srgbClr val="595959"/>
                </a:solidFill>
                <a:latin typeface="Arial" panose="020B0604020202020204" pitchFamily="34" charset="0"/>
                <a:sym typeface="+mn-ea"/>
              </a:rPr>
              <a:t>select * from bef_after;</a:t>
            </a:r>
            <a:endParaRPr lang="en-US" altLang="zh-CN" sz="2000" dirty="0">
              <a:solidFill>
                <a:srgbClr val="595959"/>
              </a:solidFill>
              <a:latin typeface="Arial" panose="020B0604020202020204" pitchFamily="34" charset="0"/>
              <a:sym typeface="+mn-ea"/>
            </a:endParaRPr>
          </a:p>
        </p:txBody>
      </p:sp>
      <p:pic>
        <p:nvPicPr>
          <p:cNvPr id="12" name="图片 11"/>
          <p:cNvPicPr>
            <a:picLocks noChangeAspect="1"/>
          </p:cNvPicPr>
          <p:nvPr/>
        </p:nvPicPr>
        <p:blipFill>
          <a:blip r:embed="rId2"/>
          <a:stretch>
            <a:fillRect/>
          </a:stretch>
        </p:blipFill>
        <p:spPr>
          <a:xfrm>
            <a:off x="5887720" y="3074670"/>
            <a:ext cx="5547360" cy="29019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wipe(up)">
                                      <p:cBhvr>
                                        <p:cTn id="10" dur="50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3" grpId="0"/>
      <p:bldP spid="3" grpId="1"/>
      <p:bldP spid="4" grpId="0"/>
      <p:bldP spid="4" grpId="1"/>
      <p:bldP spid="5" grpId="0"/>
      <p:bldP spid="5" grpId="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4294967295"/>
          </p:nvPr>
        </p:nvSpPr>
        <p:spPr>
          <a:xfrm>
            <a:off x="1434465" y="1259840"/>
            <a:ext cx="9693275" cy="5490210"/>
          </a:xfrm>
        </p:spPr>
        <p:txBody>
          <a:bodyPr>
            <a:noAutofit/>
          </a:bodyPr>
          <a:lstStyle/>
          <a:p>
            <a:pPr fontAlgn="auto" latinLnBrk="1">
              <a:lnSpc>
                <a:spcPct val="120000"/>
              </a:lnSpc>
              <a:buNone/>
            </a:pPr>
            <a:r>
              <a:rPr lang="en-US" altLang="zh-CN" sz="1900" dirty="0">
                <a:solidFill>
                  <a:schemeClr val="tx1">
                    <a:lumMod val="65000"/>
                    <a:lumOff val="35000"/>
                  </a:schemeClr>
                </a:solidFill>
                <a:latin typeface="微软雅黑" panose="020B0503020204020204" pitchFamily="34" charset="-122"/>
                <a:sym typeface="+mn-ea"/>
              </a:rPr>
              <a:t>   </a:t>
            </a:r>
            <a:r>
              <a:rPr lang="en-US" altLang="zh-CN" sz="2400" dirty="0">
                <a:solidFill>
                  <a:schemeClr val="tx1">
                    <a:lumMod val="65000"/>
                    <a:lumOff val="35000"/>
                  </a:schemeClr>
                </a:solidFill>
                <a:latin typeface="微软雅黑" panose="020B0503020204020204" pitchFamily="34" charset="-122"/>
                <a:sym typeface="+mn-ea"/>
              </a:rPr>
              <a:t>     </a:t>
            </a:r>
            <a:r>
              <a:rPr lang="zh-CN" altLang="zh-CN" sz="2400" dirty="0">
                <a:solidFill>
                  <a:schemeClr val="accent2"/>
                </a:solidFill>
                <a:latin typeface="微软雅黑" panose="020B0503020204020204" pitchFamily="34" charset="-122"/>
                <a:sym typeface="+mn-ea"/>
              </a:rPr>
              <a:t> </a:t>
            </a:r>
            <a:r>
              <a:rPr lang="zh-CN" altLang="zh-CN" sz="2400" dirty="0">
                <a:solidFill>
                  <a:schemeClr val="accent2"/>
                </a:solidFill>
                <a:sym typeface="+mn-ea"/>
              </a:rPr>
              <a:t>使用触发器的注意事项</a:t>
            </a:r>
            <a:endParaRPr lang="zh-CN" altLang="zh-CN" sz="2400" dirty="0"/>
          </a:p>
          <a:p>
            <a:pPr fontAlgn="auto">
              <a:lnSpc>
                <a:spcPct val="120000"/>
              </a:lnSpc>
              <a:buNone/>
            </a:pPr>
            <a:r>
              <a:rPr lang="zh-CN" altLang="zh-CN" sz="2400" dirty="0">
                <a:solidFill>
                  <a:srgbClr val="595959"/>
                </a:solidFill>
                <a:sym typeface="+mn-ea"/>
              </a:rPr>
              <a:t>（</a:t>
            </a:r>
            <a:r>
              <a:rPr lang="en-US" altLang="zh-CN" sz="2400" dirty="0">
                <a:solidFill>
                  <a:srgbClr val="595959"/>
                </a:solidFill>
                <a:sym typeface="+mn-ea"/>
              </a:rPr>
              <a:t>1</a:t>
            </a:r>
            <a:r>
              <a:rPr lang="zh-CN" altLang="zh-CN" sz="2400" dirty="0">
                <a:solidFill>
                  <a:srgbClr val="595959"/>
                </a:solidFill>
                <a:sym typeface="+mn-ea"/>
              </a:rPr>
              <a:t>）触发程序中如果包含</a:t>
            </a:r>
            <a:r>
              <a:rPr lang="en-US" altLang="zh-CN" sz="2400" dirty="0">
                <a:solidFill>
                  <a:srgbClr val="595959"/>
                </a:solidFill>
                <a:sym typeface="+mn-ea"/>
              </a:rPr>
              <a:t>select</a:t>
            </a:r>
            <a:r>
              <a:rPr lang="zh-CN" altLang="zh-CN" sz="2400" dirty="0">
                <a:solidFill>
                  <a:srgbClr val="595959"/>
                </a:solidFill>
                <a:sym typeface="+mn-ea"/>
              </a:rPr>
              <a:t>语句，该</a:t>
            </a:r>
            <a:r>
              <a:rPr lang="en-US" altLang="zh-CN" sz="2400" dirty="0">
                <a:solidFill>
                  <a:srgbClr val="595959"/>
                </a:solidFill>
                <a:sym typeface="+mn-ea"/>
              </a:rPr>
              <a:t>select</a:t>
            </a:r>
            <a:r>
              <a:rPr lang="zh-CN" altLang="zh-CN" sz="2400" dirty="0">
                <a:solidFill>
                  <a:srgbClr val="595959"/>
                </a:solidFill>
                <a:sym typeface="+mn-ea"/>
              </a:rPr>
              <a:t>语句不能返回结果集。</a:t>
            </a:r>
            <a:endParaRPr lang="zh-CN" altLang="zh-CN" sz="2400" dirty="0">
              <a:solidFill>
                <a:srgbClr val="595959"/>
              </a:solidFill>
            </a:endParaRPr>
          </a:p>
          <a:p>
            <a:pPr fontAlgn="auto">
              <a:lnSpc>
                <a:spcPct val="120000"/>
              </a:lnSpc>
              <a:buNone/>
            </a:pPr>
            <a:r>
              <a:rPr lang="zh-CN" altLang="zh-CN" sz="2400" dirty="0">
                <a:solidFill>
                  <a:srgbClr val="595959"/>
                </a:solidFill>
                <a:sym typeface="+mn-ea"/>
              </a:rPr>
              <a:t>（</a:t>
            </a:r>
            <a:r>
              <a:rPr lang="en-US" altLang="zh-CN" sz="2400" dirty="0">
                <a:solidFill>
                  <a:srgbClr val="595959"/>
                </a:solidFill>
                <a:sym typeface="+mn-ea"/>
              </a:rPr>
              <a:t>2</a:t>
            </a:r>
            <a:r>
              <a:rPr lang="zh-CN" altLang="zh-CN" sz="2400" dirty="0">
                <a:solidFill>
                  <a:srgbClr val="595959"/>
                </a:solidFill>
                <a:sym typeface="+mn-ea"/>
              </a:rPr>
              <a:t>）同一个表不能创建两个相同触发时间、触发事件的触发程序。</a:t>
            </a:r>
            <a:endParaRPr lang="zh-CN" altLang="zh-CN" sz="2400" dirty="0">
              <a:solidFill>
                <a:srgbClr val="595959"/>
              </a:solidFill>
            </a:endParaRPr>
          </a:p>
          <a:p>
            <a:pPr fontAlgn="auto">
              <a:lnSpc>
                <a:spcPct val="120000"/>
              </a:lnSpc>
              <a:buNone/>
            </a:pPr>
            <a:r>
              <a:rPr lang="zh-CN" altLang="zh-CN" sz="2400" dirty="0">
                <a:solidFill>
                  <a:srgbClr val="595959"/>
                </a:solidFill>
                <a:sym typeface="+mn-ea"/>
              </a:rPr>
              <a:t>（</a:t>
            </a:r>
            <a:r>
              <a:rPr lang="en-US" altLang="zh-CN" sz="2400" dirty="0">
                <a:solidFill>
                  <a:srgbClr val="595959"/>
                </a:solidFill>
                <a:sym typeface="+mn-ea"/>
              </a:rPr>
              <a:t>3</a:t>
            </a:r>
            <a:r>
              <a:rPr lang="zh-CN" altLang="zh-CN" sz="2400" dirty="0">
                <a:solidFill>
                  <a:srgbClr val="595959"/>
                </a:solidFill>
                <a:sym typeface="+mn-ea"/>
              </a:rPr>
              <a:t>）触发程序中不能使用以显式或隐式方式打开、开始或结束事务的语句，如</a:t>
            </a:r>
            <a:r>
              <a:rPr lang="en-US" altLang="zh-CN" sz="2400" dirty="0">
                <a:solidFill>
                  <a:srgbClr val="595959"/>
                </a:solidFill>
                <a:sym typeface="+mn-ea"/>
              </a:rPr>
              <a:t>start transaction</a:t>
            </a:r>
            <a:r>
              <a:rPr lang="zh-CN" altLang="zh-CN" sz="2400" dirty="0">
                <a:solidFill>
                  <a:srgbClr val="595959"/>
                </a:solidFill>
                <a:sym typeface="+mn-ea"/>
              </a:rPr>
              <a:t>、</a:t>
            </a:r>
            <a:r>
              <a:rPr lang="en-US" altLang="zh-CN" sz="2400" dirty="0">
                <a:solidFill>
                  <a:srgbClr val="595959"/>
                </a:solidFill>
                <a:sym typeface="+mn-ea"/>
              </a:rPr>
              <a:t>commit</a:t>
            </a:r>
            <a:r>
              <a:rPr lang="zh-CN" altLang="zh-CN" sz="2400" dirty="0">
                <a:solidFill>
                  <a:srgbClr val="595959"/>
                </a:solidFill>
                <a:sym typeface="+mn-ea"/>
              </a:rPr>
              <a:t>、</a:t>
            </a:r>
            <a:r>
              <a:rPr lang="en-US" altLang="zh-CN" sz="2400" dirty="0">
                <a:solidFill>
                  <a:srgbClr val="595959"/>
                </a:solidFill>
                <a:sym typeface="+mn-ea"/>
              </a:rPr>
              <a:t>rollback</a:t>
            </a:r>
            <a:r>
              <a:rPr lang="zh-CN" altLang="zh-CN" sz="2400" dirty="0">
                <a:solidFill>
                  <a:srgbClr val="595959"/>
                </a:solidFill>
                <a:sym typeface="+mn-ea"/>
              </a:rPr>
              <a:t>或者</a:t>
            </a:r>
            <a:r>
              <a:rPr lang="en-US" altLang="zh-CN" sz="2400" dirty="0">
                <a:solidFill>
                  <a:srgbClr val="595959"/>
                </a:solidFill>
                <a:sym typeface="+mn-ea"/>
              </a:rPr>
              <a:t>set autocommit=0</a:t>
            </a:r>
            <a:r>
              <a:rPr lang="zh-CN" altLang="zh-CN" sz="2400" dirty="0">
                <a:solidFill>
                  <a:srgbClr val="595959"/>
                </a:solidFill>
                <a:sym typeface="+mn-ea"/>
              </a:rPr>
              <a:t>等语句。</a:t>
            </a:r>
            <a:endParaRPr lang="zh-CN" altLang="zh-CN" sz="2400" dirty="0">
              <a:solidFill>
                <a:srgbClr val="595959"/>
              </a:solidFill>
            </a:endParaRPr>
          </a:p>
          <a:p>
            <a:pPr fontAlgn="auto">
              <a:lnSpc>
                <a:spcPct val="120000"/>
              </a:lnSpc>
              <a:buNone/>
            </a:pPr>
            <a:r>
              <a:rPr lang="zh-CN" altLang="zh-CN" sz="2400" dirty="0">
                <a:solidFill>
                  <a:srgbClr val="595959"/>
                </a:solidFill>
                <a:sym typeface="+mn-ea"/>
              </a:rPr>
              <a:t>（</a:t>
            </a:r>
            <a:r>
              <a:rPr lang="en-US" altLang="zh-CN" sz="2400" dirty="0">
                <a:solidFill>
                  <a:srgbClr val="595959"/>
                </a:solidFill>
                <a:sym typeface="+mn-ea"/>
              </a:rPr>
              <a:t>4</a:t>
            </a:r>
            <a:r>
              <a:rPr lang="zh-CN" altLang="zh-CN" sz="2400" dirty="0">
                <a:solidFill>
                  <a:srgbClr val="595959"/>
                </a:solidFill>
                <a:sym typeface="+mn-ea"/>
              </a:rPr>
              <a:t>）</a:t>
            </a:r>
            <a:r>
              <a:rPr lang="en-US" altLang="zh-CN" sz="2400" dirty="0">
                <a:solidFill>
                  <a:srgbClr val="595959"/>
                </a:solidFill>
                <a:sym typeface="+mn-ea"/>
              </a:rPr>
              <a:t>MySQL</a:t>
            </a:r>
            <a:r>
              <a:rPr lang="zh-CN" altLang="zh-CN" sz="2400" dirty="0">
                <a:solidFill>
                  <a:srgbClr val="595959"/>
                </a:solidFill>
                <a:sym typeface="+mn-ea"/>
              </a:rPr>
              <a:t>触发器针对记录进行操作，当批量更新数据时，引入触发器会导致更新操作性能降低。</a:t>
            </a:r>
            <a:endParaRPr lang="zh-CN" altLang="zh-CN" sz="2400" dirty="0">
              <a:solidFill>
                <a:srgbClr val="595959"/>
              </a:solidFill>
            </a:endParaRPr>
          </a:p>
          <a:p>
            <a:pPr fontAlgn="auto">
              <a:lnSpc>
                <a:spcPct val="120000"/>
              </a:lnSpc>
              <a:buNone/>
            </a:pPr>
            <a:r>
              <a:rPr lang="zh-CN" altLang="zh-CN" sz="2400" dirty="0">
                <a:solidFill>
                  <a:srgbClr val="595959"/>
                </a:solidFill>
                <a:sym typeface="+mn-ea"/>
              </a:rPr>
              <a:t>（</a:t>
            </a:r>
            <a:r>
              <a:rPr lang="en-US" altLang="zh-CN" sz="2400" dirty="0">
                <a:solidFill>
                  <a:srgbClr val="595959"/>
                </a:solidFill>
                <a:sym typeface="+mn-ea"/>
              </a:rPr>
              <a:t>5</a:t>
            </a:r>
            <a:r>
              <a:rPr lang="zh-CN" altLang="zh-CN" sz="2400" dirty="0">
                <a:solidFill>
                  <a:srgbClr val="595959"/>
                </a:solidFill>
                <a:sym typeface="+mn-ea"/>
              </a:rPr>
              <a:t>）在</a:t>
            </a:r>
            <a:r>
              <a:rPr lang="en-US" altLang="zh-CN" sz="2400" dirty="0">
                <a:solidFill>
                  <a:srgbClr val="595959"/>
                </a:solidFill>
                <a:sym typeface="+mn-ea"/>
              </a:rPr>
              <a:t>MyISAM</a:t>
            </a:r>
            <a:r>
              <a:rPr lang="zh-CN" altLang="zh-CN" sz="2400" dirty="0">
                <a:solidFill>
                  <a:srgbClr val="595959"/>
                </a:solidFill>
                <a:sym typeface="+mn-ea"/>
              </a:rPr>
              <a:t>存储引擎中，触发器不能保证原子性。</a:t>
            </a:r>
            <a:r>
              <a:rPr lang="en-US" altLang="zh-CN" sz="2400" dirty="0">
                <a:solidFill>
                  <a:srgbClr val="595959"/>
                </a:solidFill>
                <a:sym typeface="+mn-ea"/>
              </a:rPr>
              <a:t>InnoDB</a:t>
            </a:r>
            <a:r>
              <a:rPr lang="zh-CN" altLang="zh-CN" sz="2400" dirty="0">
                <a:solidFill>
                  <a:srgbClr val="595959"/>
                </a:solidFill>
                <a:sym typeface="+mn-ea"/>
              </a:rPr>
              <a:t>存储引擎支持事务，使用触发器可以保证更新操作与触发程序的原子性，此时触发程序和更新操作是在同一个事务中完成。</a:t>
            </a:r>
            <a:endParaRPr lang="en-US" altLang="zh-CN" sz="2400" dirty="0">
              <a:solidFill>
                <a:schemeClr val="tx1">
                  <a:lumMod val="65000"/>
                  <a:lumOff val="35000"/>
                </a:schemeClr>
              </a:solidFill>
              <a:latin typeface="微软雅黑" panose="020B0503020204020204" pitchFamily="34" charset="-122"/>
            </a:endParaRPr>
          </a:p>
        </p:txBody>
      </p:sp>
      <p:sp>
        <p:nvSpPr>
          <p:cNvPr id="8" name="标题 1"/>
          <p:cNvSpPr/>
          <p:nvPr/>
        </p:nvSpPr>
        <p:spPr>
          <a:xfrm>
            <a:off x="967345" y="633470"/>
            <a:ext cx="4587294"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7.4 </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触发器</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9"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0" name="直接连接符 9"/>
          <p:cNvCxnSpPr/>
          <p:nvPr/>
        </p:nvCxnSpPr>
        <p:spPr>
          <a:xfrm>
            <a:off x="649366" y="740311"/>
            <a:ext cx="4359362"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500"/>
                                        <p:tgtEl>
                                          <p:spTgt spid="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wipe(up)">
                                      <p:cBhvr>
                                        <p:cTn id="10" dur="500"/>
                                        <p:tgtEl>
                                          <p:spTgt spid="7">
                                            <p:txEl>
                                              <p:pRg st="1" end="1"/>
                                            </p:txEl>
                                          </p:spTgt>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wipe(up)">
                                      <p:cBhvr>
                                        <p:cTn id="14" dur="500"/>
                                        <p:tgtEl>
                                          <p:spTgt spid="7">
                                            <p:txEl>
                                              <p:pRg st="2" end="2"/>
                                            </p:txEl>
                                          </p:spTgt>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wipe(up)">
                                      <p:cBhvr>
                                        <p:cTn id="18" dur="500"/>
                                        <p:tgtEl>
                                          <p:spTgt spid="7">
                                            <p:txEl>
                                              <p:pRg st="3" end="3"/>
                                            </p:txEl>
                                          </p:spTgt>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wipe(up)">
                                      <p:cBhvr>
                                        <p:cTn id="22" dur="500"/>
                                        <p:tgtEl>
                                          <p:spTgt spid="7">
                                            <p:txEl>
                                              <p:pRg st="4" end="4"/>
                                            </p:txEl>
                                          </p:spTgt>
                                        </p:tgtEl>
                                      </p:cBhvr>
                                    </p:animEffec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wipe(up)">
                                      <p:cBhvr>
                                        <p:cTn id="26"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4294967295"/>
          </p:nvPr>
        </p:nvSpPr>
        <p:spPr>
          <a:xfrm>
            <a:off x="1434465" y="1304925"/>
            <a:ext cx="9772015" cy="5681980"/>
          </a:xfrm>
        </p:spPr>
        <p:txBody>
          <a:bodyPr>
            <a:noAutofit/>
          </a:bodyPr>
          <a:lstStyle/>
          <a:p>
            <a:pPr fontAlgn="auto" latinLnBrk="1">
              <a:lnSpc>
                <a:spcPct val="130000"/>
              </a:lnSpc>
              <a:buNone/>
            </a:pPr>
            <a:r>
              <a:rPr lang="en-US" altLang="zh-CN" sz="2000" dirty="0">
                <a:solidFill>
                  <a:schemeClr val="tx1">
                    <a:lumMod val="65000"/>
                    <a:lumOff val="35000"/>
                  </a:schemeClr>
                </a:solidFill>
                <a:latin typeface="微软雅黑" panose="020B0503020204020204" pitchFamily="34" charset="-122"/>
                <a:sym typeface="+mn-ea"/>
              </a:rPr>
              <a:t>        </a:t>
            </a:r>
            <a:r>
              <a:rPr lang="zh-CN" altLang="zh-CN" sz="2000" dirty="0">
                <a:solidFill>
                  <a:schemeClr val="accent2"/>
                </a:solidFill>
                <a:latin typeface="微软雅黑" panose="020B0503020204020204" pitchFamily="34" charset="-122"/>
                <a:sym typeface="+mn-ea"/>
              </a:rPr>
              <a:t> </a:t>
            </a:r>
            <a:r>
              <a:rPr lang="zh-CN" altLang="zh-CN" sz="2000" dirty="0">
                <a:solidFill>
                  <a:schemeClr val="accent2"/>
                </a:solidFill>
                <a:sym typeface="+mn-ea"/>
              </a:rPr>
              <a:t>使用触发器的注意事项</a:t>
            </a:r>
            <a:endParaRPr lang="zh-CN" altLang="zh-CN" sz="2000" dirty="0"/>
          </a:p>
          <a:p>
            <a:pPr fontAlgn="auto">
              <a:lnSpc>
                <a:spcPct val="130000"/>
              </a:lnSpc>
              <a:buNone/>
            </a:pPr>
            <a:r>
              <a:rPr lang="zh-CN" altLang="zh-CN" sz="2000" dirty="0">
                <a:solidFill>
                  <a:srgbClr val="595959"/>
                </a:solidFill>
                <a:cs typeface="微软雅黑" panose="020B0503020204020204" pitchFamily="34" charset="-122"/>
                <a:sym typeface="+mn-ea"/>
              </a:rPr>
              <a:t>（</a:t>
            </a:r>
            <a:r>
              <a:rPr lang="en-US" altLang="zh-CN" sz="2000" dirty="0">
                <a:solidFill>
                  <a:srgbClr val="595959"/>
                </a:solidFill>
                <a:cs typeface="微软雅黑" panose="020B0503020204020204" pitchFamily="34" charset="-122"/>
                <a:sym typeface="+mn-ea"/>
              </a:rPr>
              <a:t>6</a:t>
            </a:r>
            <a:r>
              <a:rPr lang="zh-CN" altLang="zh-CN" sz="2000" dirty="0">
                <a:solidFill>
                  <a:srgbClr val="595959"/>
                </a:solidFill>
                <a:cs typeface="微软雅黑" panose="020B0503020204020204" pitchFamily="34" charset="-122"/>
                <a:sym typeface="+mn-ea"/>
              </a:rPr>
              <a:t>）</a:t>
            </a:r>
            <a:r>
              <a:rPr lang="en-US" altLang="zh-CN" sz="2000" dirty="0">
                <a:solidFill>
                  <a:srgbClr val="595959"/>
                </a:solidFill>
                <a:cs typeface="微软雅黑" panose="020B0503020204020204" pitchFamily="34" charset="-122"/>
                <a:sym typeface="+mn-ea"/>
              </a:rPr>
              <a:t>InnoDB</a:t>
            </a:r>
            <a:r>
              <a:rPr lang="zh-CN" altLang="zh-CN" sz="2000" dirty="0">
                <a:solidFill>
                  <a:srgbClr val="595959"/>
                </a:solidFill>
                <a:cs typeface="微软雅黑" panose="020B0503020204020204" pitchFamily="34" charset="-122"/>
                <a:sym typeface="+mn-ea"/>
              </a:rPr>
              <a:t>存储引擎实现外键约束关系时，建议使用级联选项维护外键数据；</a:t>
            </a:r>
            <a:r>
              <a:rPr lang="en-US" altLang="zh-CN" sz="2000" dirty="0">
                <a:solidFill>
                  <a:srgbClr val="595959"/>
                </a:solidFill>
                <a:cs typeface="微软雅黑" panose="020B0503020204020204" pitchFamily="34" charset="-122"/>
                <a:sym typeface="+mn-ea"/>
              </a:rPr>
              <a:t>MyISAM</a:t>
            </a:r>
            <a:r>
              <a:rPr lang="zh-CN" altLang="zh-CN" sz="2000" dirty="0">
                <a:solidFill>
                  <a:srgbClr val="595959"/>
                </a:solidFill>
                <a:cs typeface="微软雅黑" panose="020B0503020204020204" pitchFamily="34" charset="-122"/>
                <a:sym typeface="+mn-ea"/>
              </a:rPr>
              <a:t>存储引擎虽然不支持外键约束关系时，但可以使用触发器实现级联修改和级联删除，进而维护</a:t>
            </a:r>
            <a:r>
              <a:rPr lang="en-US" altLang="zh-CN" sz="2000" dirty="0">
                <a:solidFill>
                  <a:srgbClr val="595959"/>
                </a:solidFill>
                <a:cs typeface="微软雅黑" panose="020B0503020204020204" pitchFamily="34" charset="-122"/>
                <a:sym typeface="+mn-ea"/>
              </a:rPr>
              <a:t>“</a:t>
            </a:r>
            <a:r>
              <a:rPr lang="zh-CN" altLang="zh-CN" sz="2000" dirty="0">
                <a:solidFill>
                  <a:srgbClr val="595959"/>
                </a:solidFill>
                <a:cs typeface="微软雅黑" panose="020B0503020204020204" pitchFamily="34" charset="-122"/>
                <a:sym typeface="+mn-ea"/>
              </a:rPr>
              <a:t>外键</a:t>
            </a:r>
            <a:r>
              <a:rPr lang="en-US" altLang="zh-CN" sz="2000" dirty="0">
                <a:solidFill>
                  <a:srgbClr val="595959"/>
                </a:solidFill>
                <a:cs typeface="微软雅黑" panose="020B0503020204020204" pitchFamily="34" charset="-122"/>
                <a:sym typeface="+mn-ea"/>
              </a:rPr>
              <a:t>”</a:t>
            </a:r>
            <a:r>
              <a:rPr lang="zh-CN" altLang="zh-CN" sz="2000" dirty="0">
                <a:solidFill>
                  <a:srgbClr val="595959"/>
                </a:solidFill>
                <a:cs typeface="微软雅黑" panose="020B0503020204020204" pitchFamily="34" charset="-122"/>
                <a:sym typeface="+mn-ea"/>
              </a:rPr>
              <a:t>数据，模拟实现外键约束关系。</a:t>
            </a:r>
            <a:endParaRPr lang="zh-CN" altLang="zh-CN" sz="2000" dirty="0">
              <a:solidFill>
                <a:srgbClr val="595959"/>
              </a:solidFill>
              <a:cs typeface="微软雅黑" panose="020B0503020204020204" pitchFamily="34" charset="-122"/>
            </a:endParaRPr>
          </a:p>
          <a:p>
            <a:pPr fontAlgn="auto">
              <a:lnSpc>
                <a:spcPct val="130000"/>
              </a:lnSpc>
              <a:buNone/>
            </a:pPr>
            <a:r>
              <a:rPr lang="zh-CN" altLang="zh-CN" sz="2000" dirty="0">
                <a:solidFill>
                  <a:srgbClr val="595959"/>
                </a:solidFill>
                <a:cs typeface="微软雅黑" panose="020B0503020204020204" pitchFamily="34" charset="-122"/>
                <a:sym typeface="+mn-ea"/>
              </a:rPr>
              <a:t>（</a:t>
            </a:r>
            <a:r>
              <a:rPr lang="en-US" altLang="zh-CN" sz="2000" dirty="0">
                <a:solidFill>
                  <a:srgbClr val="595959"/>
                </a:solidFill>
                <a:cs typeface="微软雅黑" panose="020B0503020204020204" pitchFamily="34" charset="-122"/>
                <a:sym typeface="+mn-ea"/>
              </a:rPr>
              <a:t>7</a:t>
            </a:r>
            <a:r>
              <a:rPr lang="zh-CN" altLang="zh-CN" sz="2000" dirty="0">
                <a:solidFill>
                  <a:srgbClr val="595959"/>
                </a:solidFill>
                <a:cs typeface="微软雅黑" panose="020B0503020204020204" pitchFamily="34" charset="-122"/>
                <a:sym typeface="+mn-ea"/>
              </a:rPr>
              <a:t>）使用触发器维护</a:t>
            </a:r>
            <a:r>
              <a:rPr lang="en-US" altLang="zh-CN" sz="2000" dirty="0">
                <a:solidFill>
                  <a:srgbClr val="595959"/>
                </a:solidFill>
                <a:cs typeface="微软雅黑" panose="020B0503020204020204" pitchFamily="34" charset="-122"/>
                <a:sym typeface="+mn-ea"/>
              </a:rPr>
              <a:t>InnoDB</a:t>
            </a:r>
            <a:r>
              <a:rPr lang="zh-CN" altLang="zh-CN" sz="2000" dirty="0">
                <a:solidFill>
                  <a:srgbClr val="595959"/>
                </a:solidFill>
                <a:cs typeface="微软雅黑" panose="020B0503020204020204" pitchFamily="34" charset="-122"/>
                <a:sym typeface="+mn-ea"/>
              </a:rPr>
              <a:t>外键约束的级联选项时，数据库开发人员究竟应该选择</a:t>
            </a:r>
            <a:r>
              <a:rPr lang="en-US" altLang="zh-CN" sz="2000" dirty="0">
                <a:solidFill>
                  <a:srgbClr val="595959"/>
                </a:solidFill>
                <a:cs typeface="微软雅黑" panose="020B0503020204020204" pitchFamily="34" charset="-122"/>
                <a:sym typeface="+mn-ea"/>
              </a:rPr>
              <a:t>after</a:t>
            </a:r>
            <a:r>
              <a:rPr lang="zh-CN" altLang="zh-CN" sz="2000" dirty="0">
                <a:solidFill>
                  <a:srgbClr val="595959"/>
                </a:solidFill>
                <a:cs typeface="微软雅黑" panose="020B0503020204020204" pitchFamily="34" charset="-122"/>
                <a:sym typeface="+mn-ea"/>
              </a:rPr>
              <a:t>触发器还是</a:t>
            </a:r>
            <a:r>
              <a:rPr lang="en-US" altLang="zh-CN" sz="2000" dirty="0">
                <a:solidFill>
                  <a:srgbClr val="595959"/>
                </a:solidFill>
                <a:cs typeface="微软雅黑" panose="020B0503020204020204" pitchFamily="34" charset="-122"/>
                <a:sym typeface="+mn-ea"/>
              </a:rPr>
              <a:t>before</a:t>
            </a:r>
            <a:r>
              <a:rPr lang="zh-CN" altLang="zh-CN" sz="2000" dirty="0">
                <a:solidFill>
                  <a:srgbClr val="595959"/>
                </a:solidFill>
                <a:cs typeface="微软雅黑" panose="020B0503020204020204" pitchFamily="34" charset="-122"/>
                <a:sym typeface="+mn-ea"/>
              </a:rPr>
              <a:t>触发器？答案是：应该首先维护子表的数据，然后再维护父表的数据，否则可能出现错误。</a:t>
            </a:r>
            <a:endParaRPr lang="zh-CN" altLang="zh-CN" sz="2000" dirty="0">
              <a:solidFill>
                <a:srgbClr val="595959"/>
              </a:solidFill>
              <a:cs typeface="微软雅黑" panose="020B0503020204020204" pitchFamily="34" charset="-122"/>
              <a:sym typeface="+mn-ea"/>
            </a:endParaRPr>
          </a:p>
          <a:p>
            <a:pPr fontAlgn="auto">
              <a:lnSpc>
                <a:spcPct val="130000"/>
              </a:lnSpc>
              <a:buNone/>
            </a:pPr>
            <a:r>
              <a:rPr lang="zh-CN" altLang="zh-CN" sz="2000" dirty="0">
                <a:solidFill>
                  <a:srgbClr val="595959"/>
                </a:solidFill>
                <a:cs typeface="微软雅黑" panose="020B0503020204020204" pitchFamily="34" charset="-122"/>
                <a:sym typeface="+mn-ea"/>
              </a:rPr>
              <a:t>（</a:t>
            </a:r>
            <a:r>
              <a:rPr lang="en-US" altLang="zh-CN" sz="2000" dirty="0">
                <a:solidFill>
                  <a:srgbClr val="595959"/>
                </a:solidFill>
                <a:cs typeface="微软雅黑" panose="020B0503020204020204" pitchFamily="34" charset="-122"/>
                <a:sym typeface="+mn-ea"/>
              </a:rPr>
              <a:t>8</a:t>
            </a:r>
            <a:r>
              <a:rPr lang="zh-CN" altLang="zh-CN" sz="2000" dirty="0">
                <a:solidFill>
                  <a:srgbClr val="595959"/>
                </a:solidFill>
                <a:cs typeface="微软雅黑" panose="020B0503020204020204" pitchFamily="34" charset="-122"/>
                <a:sym typeface="+mn-ea"/>
              </a:rPr>
              <a:t>）</a:t>
            </a:r>
            <a:r>
              <a:rPr lang="en-US" altLang="zh-CN" sz="2000" dirty="0">
                <a:solidFill>
                  <a:srgbClr val="595959"/>
                </a:solidFill>
                <a:cs typeface="微软雅黑" panose="020B0503020204020204" pitchFamily="34" charset="-122"/>
                <a:sym typeface="+mn-ea"/>
              </a:rPr>
              <a:t>MySQL</a:t>
            </a:r>
            <a:r>
              <a:rPr lang="zh-CN" altLang="zh-CN" sz="2000" dirty="0">
                <a:solidFill>
                  <a:srgbClr val="595959"/>
                </a:solidFill>
                <a:cs typeface="微软雅黑" panose="020B0503020204020204" pitchFamily="34" charset="-122"/>
                <a:sym typeface="+mn-ea"/>
              </a:rPr>
              <a:t>的触发程序不能对本表进行更新语句（例如</a:t>
            </a:r>
            <a:r>
              <a:rPr lang="en-US" altLang="zh-CN" sz="2000" dirty="0">
                <a:solidFill>
                  <a:srgbClr val="595959"/>
                </a:solidFill>
                <a:cs typeface="微软雅黑" panose="020B0503020204020204" pitchFamily="34" charset="-122"/>
                <a:sym typeface="+mn-ea"/>
              </a:rPr>
              <a:t>update</a:t>
            </a:r>
            <a:r>
              <a:rPr lang="zh-CN" altLang="zh-CN" sz="2000" dirty="0">
                <a:solidFill>
                  <a:srgbClr val="595959"/>
                </a:solidFill>
                <a:cs typeface="微软雅黑" panose="020B0503020204020204" pitchFamily="34" charset="-122"/>
                <a:sym typeface="+mn-ea"/>
              </a:rPr>
              <a:t>语句）。触发程序中的更新操作可以直接使用</a:t>
            </a:r>
            <a:r>
              <a:rPr lang="en-US" altLang="zh-CN" sz="2000" dirty="0">
                <a:solidFill>
                  <a:srgbClr val="595959"/>
                </a:solidFill>
                <a:cs typeface="微软雅黑" panose="020B0503020204020204" pitchFamily="34" charset="-122"/>
                <a:sym typeface="+mn-ea"/>
              </a:rPr>
              <a:t>set</a:t>
            </a:r>
            <a:r>
              <a:rPr lang="zh-CN" altLang="zh-CN" sz="2000" dirty="0">
                <a:solidFill>
                  <a:srgbClr val="595959"/>
                </a:solidFill>
                <a:cs typeface="微软雅黑" panose="020B0503020204020204" pitchFamily="34" charset="-122"/>
                <a:sym typeface="+mn-ea"/>
              </a:rPr>
              <a:t>命令替代，否则可能出现错误信息，甚至陷入死循环。</a:t>
            </a:r>
            <a:endParaRPr lang="zh-CN" altLang="zh-CN" sz="2000" dirty="0">
              <a:solidFill>
                <a:srgbClr val="595959"/>
              </a:solidFill>
              <a:cs typeface="微软雅黑" panose="020B0503020204020204" pitchFamily="34" charset="-122"/>
            </a:endParaRPr>
          </a:p>
          <a:p>
            <a:pPr fontAlgn="auto">
              <a:lnSpc>
                <a:spcPct val="130000"/>
              </a:lnSpc>
              <a:buNone/>
            </a:pPr>
            <a:r>
              <a:rPr lang="zh-CN" altLang="zh-CN" sz="2000" dirty="0">
                <a:solidFill>
                  <a:srgbClr val="595959"/>
                </a:solidFill>
                <a:cs typeface="微软雅黑" panose="020B0503020204020204" pitchFamily="34" charset="-122"/>
                <a:sym typeface="+mn-ea"/>
              </a:rPr>
              <a:t>（</a:t>
            </a:r>
            <a:r>
              <a:rPr lang="en-US" altLang="zh-CN" sz="2000" dirty="0">
                <a:solidFill>
                  <a:srgbClr val="595959"/>
                </a:solidFill>
                <a:cs typeface="微软雅黑" panose="020B0503020204020204" pitchFamily="34" charset="-122"/>
                <a:sym typeface="+mn-ea"/>
              </a:rPr>
              <a:t>9</a:t>
            </a:r>
            <a:r>
              <a:rPr lang="zh-CN" altLang="zh-CN" sz="2000" dirty="0">
                <a:solidFill>
                  <a:srgbClr val="595959"/>
                </a:solidFill>
                <a:cs typeface="微软雅黑" panose="020B0503020204020204" pitchFamily="34" charset="-122"/>
                <a:sym typeface="+mn-ea"/>
              </a:rPr>
              <a:t>）在</a:t>
            </a:r>
            <a:r>
              <a:rPr lang="en-US" altLang="zh-CN" sz="2000" dirty="0">
                <a:solidFill>
                  <a:srgbClr val="595959"/>
                </a:solidFill>
                <a:cs typeface="微软雅黑" panose="020B0503020204020204" pitchFamily="34" charset="-122"/>
                <a:sym typeface="+mn-ea"/>
              </a:rPr>
              <a:t>before</a:t>
            </a:r>
            <a:r>
              <a:rPr lang="zh-CN" altLang="zh-CN" sz="2000" dirty="0">
                <a:solidFill>
                  <a:srgbClr val="595959"/>
                </a:solidFill>
                <a:cs typeface="微软雅黑" panose="020B0503020204020204" pitchFamily="34" charset="-122"/>
                <a:sym typeface="+mn-ea"/>
              </a:rPr>
              <a:t>触发程序中，</a:t>
            </a:r>
            <a:r>
              <a:rPr lang="en-US" altLang="zh-CN" sz="2000" dirty="0">
                <a:solidFill>
                  <a:srgbClr val="595959"/>
                </a:solidFill>
                <a:cs typeface="微软雅黑" panose="020B0503020204020204" pitchFamily="34" charset="-122"/>
                <a:sym typeface="+mn-ea"/>
              </a:rPr>
              <a:t>auto_increment</a:t>
            </a:r>
            <a:r>
              <a:rPr lang="zh-CN" altLang="zh-CN" sz="2000" dirty="0">
                <a:solidFill>
                  <a:srgbClr val="595959"/>
                </a:solidFill>
                <a:cs typeface="微软雅黑" panose="020B0503020204020204" pitchFamily="34" charset="-122"/>
                <a:sym typeface="+mn-ea"/>
              </a:rPr>
              <a:t>字段的</a:t>
            </a:r>
            <a:r>
              <a:rPr lang="en-US" altLang="zh-CN" sz="2000" dirty="0">
                <a:solidFill>
                  <a:srgbClr val="595959"/>
                </a:solidFill>
                <a:cs typeface="微软雅黑" panose="020B0503020204020204" pitchFamily="34" charset="-122"/>
                <a:sym typeface="+mn-ea"/>
              </a:rPr>
              <a:t>new</a:t>
            </a:r>
            <a:r>
              <a:rPr lang="zh-CN" altLang="zh-CN" sz="2000" dirty="0">
                <a:solidFill>
                  <a:srgbClr val="595959"/>
                </a:solidFill>
                <a:cs typeface="微软雅黑" panose="020B0503020204020204" pitchFamily="34" charset="-122"/>
                <a:sym typeface="+mn-ea"/>
              </a:rPr>
              <a:t>值为</a:t>
            </a:r>
            <a:r>
              <a:rPr lang="en-US" altLang="zh-CN" sz="2000" dirty="0">
                <a:solidFill>
                  <a:srgbClr val="595959"/>
                </a:solidFill>
                <a:cs typeface="微软雅黑" panose="020B0503020204020204" pitchFamily="34" charset="-122"/>
                <a:sym typeface="+mn-ea"/>
              </a:rPr>
              <a:t>0</a:t>
            </a:r>
            <a:r>
              <a:rPr lang="zh-CN" altLang="zh-CN" sz="2000" dirty="0">
                <a:solidFill>
                  <a:srgbClr val="595959"/>
                </a:solidFill>
                <a:cs typeface="微软雅黑" panose="020B0503020204020204" pitchFamily="34" charset="-122"/>
                <a:sym typeface="+mn-ea"/>
              </a:rPr>
              <a:t>，不是实际插入新记录时自动生成的自增型字段值。</a:t>
            </a:r>
            <a:endParaRPr lang="zh-CN" altLang="zh-CN" sz="2000" dirty="0">
              <a:solidFill>
                <a:srgbClr val="595959"/>
              </a:solidFill>
              <a:cs typeface="微软雅黑" panose="020B0503020204020204" pitchFamily="34" charset="-122"/>
            </a:endParaRPr>
          </a:p>
          <a:p>
            <a:pPr fontAlgn="auto">
              <a:lnSpc>
                <a:spcPct val="130000"/>
              </a:lnSpc>
              <a:buNone/>
            </a:pPr>
            <a:r>
              <a:rPr lang="zh-CN" altLang="zh-CN" sz="2000" dirty="0">
                <a:solidFill>
                  <a:srgbClr val="595959"/>
                </a:solidFill>
                <a:cs typeface="微软雅黑" panose="020B0503020204020204" pitchFamily="34" charset="-122"/>
                <a:sym typeface="+mn-ea"/>
              </a:rPr>
              <a:t>（</a:t>
            </a:r>
            <a:r>
              <a:rPr lang="en-US" altLang="zh-CN" sz="2000" dirty="0">
                <a:solidFill>
                  <a:srgbClr val="595959"/>
                </a:solidFill>
                <a:cs typeface="微软雅黑" panose="020B0503020204020204" pitchFamily="34" charset="-122"/>
                <a:sym typeface="+mn-ea"/>
              </a:rPr>
              <a:t>10</a:t>
            </a:r>
            <a:r>
              <a:rPr lang="zh-CN" altLang="zh-CN" sz="2000" dirty="0">
                <a:solidFill>
                  <a:srgbClr val="595959"/>
                </a:solidFill>
                <a:cs typeface="微软雅黑" panose="020B0503020204020204" pitchFamily="34" charset="-122"/>
                <a:sym typeface="+mn-ea"/>
              </a:rPr>
              <a:t>）添加触发器后，建议对其进行详细的测试，测试通过后再决定是否使用触发器。</a:t>
            </a:r>
            <a:endParaRPr lang="zh-CN" altLang="zh-CN" sz="2000" dirty="0">
              <a:solidFill>
                <a:srgbClr val="595959"/>
              </a:solidFill>
              <a:cs typeface="微软雅黑" panose="020B0503020204020204" pitchFamily="34" charset="-122"/>
            </a:endParaRPr>
          </a:p>
        </p:txBody>
      </p:sp>
      <p:sp>
        <p:nvSpPr>
          <p:cNvPr id="8" name="标题 1"/>
          <p:cNvSpPr/>
          <p:nvPr/>
        </p:nvSpPr>
        <p:spPr>
          <a:xfrm>
            <a:off x="967345" y="633470"/>
            <a:ext cx="4587294"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7.4 </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触发器</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9"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0" name="直接连接符 9"/>
          <p:cNvCxnSpPr/>
          <p:nvPr/>
        </p:nvCxnSpPr>
        <p:spPr>
          <a:xfrm>
            <a:off x="649366" y="740311"/>
            <a:ext cx="4359362"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500"/>
                                        <p:tgtEl>
                                          <p:spTgt spid="7">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wipe(up)">
                                      <p:cBhvr>
                                        <p:cTn id="11" dur="500"/>
                                        <p:tgtEl>
                                          <p:spTgt spid="7">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wipe(up)">
                                      <p:cBhvr>
                                        <p:cTn id="15" dur="500"/>
                                        <p:tgtEl>
                                          <p:spTgt spid="7">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wipe(up)">
                                      <p:cBhvr>
                                        <p:cTn id="19" dur="500"/>
                                        <p:tgtEl>
                                          <p:spTgt spid="7">
                                            <p:txEl>
                                              <p:pRg st="3" end="3"/>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wipe(up)">
                                      <p:cBhvr>
                                        <p:cTn id="23" dur="500"/>
                                        <p:tgtEl>
                                          <p:spTgt spid="7">
                                            <p:txEl>
                                              <p:pRg st="4" end="4"/>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wipe(up)">
                                      <p:cBhvr>
                                        <p:cTn id="27"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4294967295"/>
          </p:nvPr>
        </p:nvSpPr>
        <p:spPr>
          <a:xfrm>
            <a:off x="1956837" y="1776393"/>
            <a:ext cx="9184406" cy="5620382"/>
          </a:xfrm>
        </p:spPr>
        <p:txBody>
          <a:bodyPr>
            <a:normAutofit/>
          </a:bodyPr>
          <a:lstStyle/>
          <a:p>
            <a:pPr>
              <a:buNone/>
            </a:pPr>
            <a:r>
              <a:rPr lang="zh-CN" altLang="zh-CN" sz="2200" dirty="0">
                <a:solidFill>
                  <a:schemeClr val="accent2"/>
                </a:solidFill>
                <a:latin typeface="微软雅黑" panose="020B0503020204020204" pitchFamily="34" charset="-122"/>
                <a:sym typeface="+mn-ea"/>
              </a:rPr>
              <a:t>（</a:t>
            </a:r>
            <a:r>
              <a:rPr lang="en-US" altLang="zh-CN" sz="2200" dirty="0">
                <a:solidFill>
                  <a:schemeClr val="accent2"/>
                </a:solidFill>
                <a:latin typeface="微软雅黑" panose="020B0503020204020204" pitchFamily="34" charset="-122"/>
                <a:sym typeface="+mn-ea"/>
              </a:rPr>
              <a:t>1</a:t>
            </a:r>
            <a:r>
              <a:rPr lang="zh-CN" altLang="zh-CN" sz="2200" dirty="0">
                <a:solidFill>
                  <a:schemeClr val="accent2"/>
                </a:solidFill>
                <a:latin typeface="微软雅黑" panose="020B0503020204020204" pitchFamily="34" charset="-122"/>
                <a:sym typeface="+mn-ea"/>
              </a:rPr>
              <a:t>）使用</a:t>
            </a:r>
            <a:r>
              <a:rPr lang="en-US" altLang="zh-CN" sz="2200" dirty="0">
                <a:solidFill>
                  <a:schemeClr val="accent2"/>
                </a:solidFill>
                <a:latin typeface="微软雅黑" panose="020B0503020204020204" pitchFamily="34" charset="-122"/>
                <a:sym typeface="+mn-ea"/>
              </a:rPr>
              <a:t>SHOW TRIGGERS</a:t>
            </a:r>
            <a:r>
              <a:rPr lang="zh-CN" altLang="zh-CN" sz="2200" dirty="0">
                <a:solidFill>
                  <a:schemeClr val="accent2"/>
                </a:solidFill>
                <a:latin typeface="微软雅黑" panose="020B0503020204020204" pitchFamily="34" charset="-122"/>
                <a:sym typeface="+mn-ea"/>
              </a:rPr>
              <a:t>命令查看触发器的定义。</a:t>
            </a:r>
            <a:endParaRPr lang="zh-CN" altLang="zh-CN" sz="2200" dirty="0">
              <a:solidFill>
                <a:schemeClr val="accent2"/>
              </a:solidFill>
              <a:latin typeface="微软雅黑" panose="020B0503020204020204" pitchFamily="34" charset="-122"/>
              <a:sym typeface="+mn-ea"/>
            </a:endParaRPr>
          </a:p>
          <a:p>
            <a:pPr>
              <a:lnSpc>
                <a:spcPct val="150000"/>
              </a:lnSpc>
              <a:buNone/>
            </a:pPr>
            <a:r>
              <a:rPr lang="en-US" altLang="zh-CN" sz="2000" dirty="0">
                <a:solidFill>
                  <a:schemeClr val="tx1">
                    <a:lumMod val="65000"/>
                    <a:lumOff val="35000"/>
                  </a:schemeClr>
                </a:solidFill>
                <a:latin typeface="微软雅黑" panose="020B0503020204020204" pitchFamily="34" charset="-122"/>
                <a:sym typeface="+mn-ea"/>
              </a:rPr>
              <a:t>         </a:t>
            </a:r>
            <a:r>
              <a:rPr lang="zh-CN" altLang="zh-CN" sz="2000" dirty="0">
                <a:solidFill>
                  <a:schemeClr val="tx1">
                    <a:lumMod val="65000"/>
                    <a:lumOff val="35000"/>
                  </a:schemeClr>
                </a:solidFill>
                <a:latin typeface="微软雅黑" panose="020B0503020204020204" pitchFamily="34" charset="-122"/>
                <a:sym typeface="+mn-ea"/>
              </a:rPr>
              <a:t>使用“</a:t>
            </a:r>
            <a:r>
              <a:rPr lang="en-US" altLang="zh-CN" sz="2000" dirty="0">
                <a:solidFill>
                  <a:schemeClr val="tx1">
                    <a:lumMod val="65000"/>
                    <a:lumOff val="35000"/>
                  </a:schemeClr>
                </a:solidFill>
                <a:latin typeface="微软雅黑" panose="020B0503020204020204" pitchFamily="34" charset="-122"/>
                <a:sym typeface="+mn-ea"/>
              </a:rPr>
              <a:t>SHOW TRIGGERS\G</a:t>
            </a:r>
            <a:r>
              <a:rPr lang="zh-CN" altLang="zh-CN" sz="2000" dirty="0">
                <a:solidFill>
                  <a:schemeClr val="tx1">
                    <a:lumMod val="65000"/>
                    <a:lumOff val="35000"/>
                  </a:schemeClr>
                </a:solidFill>
                <a:latin typeface="微软雅黑" panose="020B0503020204020204" pitchFamily="34" charset="-122"/>
                <a:sym typeface="+mn-ea"/>
              </a:rPr>
              <a:t>”命令可以查看当前数据库中所有触发器的信息。使用“</a:t>
            </a:r>
            <a:r>
              <a:rPr lang="en-US" altLang="zh-CN" sz="2000" dirty="0">
                <a:solidFill>
                  <a:schemeClr val="tx1">
                    <a:lumMod val="65000"/>
                    <a:lumOff val="35000"/>
                  </a:schemeClr>
                </a:solidFill>
                <a:latin typeface="微软雅黑" panose="020B0503020204020204" pitchFamily="34" charset="-122"/>
                <a:sym typeface="+mn-ea"/>
              </a:rPr>
              <a:t>SHOW TRIGGERs LIKE </a:t>
            </a:r>
            <a:r>
              <a:rPr lang="zh-CN" altLang="zh-CN" sz="2000" dirty="0">
                <a:solidFill>
                  <a:schemeClr val="tx1">
                    <a:lumMod val="65000"/>
                    <a:lumOff val="35000"/>
                  </a:schemeClr>
                </a:solidFill>
                <a:latin typeface="微软雅黑" panose="020B0503020204020204" pitchFamily="34" charset="-122"/>
                <a:sym typeface="+mn-ea"/>
              </a:rPr>
              <a:t>模式</a:t>
            </a:r>
            <a:r>
              <a:rPr lang="en-US" altLang="zh-CN" sz="2000" dirty="0">
                <a:solidFill>
                  <a:schemeClr val="tx1">
                    <a:lumMod val="65000"/>
                    <a:lumOff val="35000"/>
                  </a:schemeClr>
                </a:solidFill>
                <a:latin typeface="微软雅黑" panose="020B0503020204020204" pitchFamily="34" charset="-122"/>
                <a:sym typeface="+mn-ea"/>
              </a:rPr>
              <a:t>\G</a:t>
            </a:r>
            <a:r>
              <a:rPr lang="zh-CN" altLang="zh-CN" sz="2000" dirty="0">
                <a:solidFill>
                  <a:schemeClr val="tx1">
                    <a:lumMod val="65000"/>
                    <a:lumOff val="35000"/>
                  </a:schemeClr>
                </a:solidFill>
                <a:latin typeface="微软雅黑" panose="020B0503020204020204" pitchFamily="34" charset="-122"/>
                <a:sym typeface="+mn-ea"/>
              </a:rPr>
              <a:t>”命令查看与模式模糊匹配的触发器的信息。</a:t>
            </a:r>
            <a:endParaRPr lang="zh-CN" altLang="zh-CN" sz="2000" dirty="0">
              <a:solidFill>
                <a:schemeClr val="tx1">
                  <a:lumMod val="65000"/>
                  <a:lumOff val="35000"/>
                </a:schemeClr>
              </a:solidFill>
              <a:latin typeface="微软雅黑" panose="020B0503020204020204" pitchFamily="34" charset="-122"/>
            </a:endParaRPr>
          </a:p>
          <a:p>
            <a:pPr>
              <a:lnSpc>
                <a:spcPct val="150000"/>
              </a:lnSpc>
              <a:buNone/>
            </a:pPr>
            <a:r>
              <a:rPr lang="en-US" altLang="zh-CN" sz="2000" dirty="0">
                <a:solidFill>
                  <a:schemeClr val="tx1">
                    <a:lumMod val="65000"/>
                    <a:lumOff val="35000"/>
                  </a:schemeClr>
                </a:solidFill>
                <a:latin typeface="微软雅黑" panose="020B0503020204020204" pitchFamily="34" charset="-122"/>
                <a:sym typeface="+mn-ea"/>
              </a:rPr>
              <a:t>      </a:t>
            </a:r>
            <a:r>
              <a:rPr lang="zh-CN" altLang="zh-CN" sz="2000" dirty="0">
                <a:solidFill>
                  <a:schemeClr val="tx1">
                    <a:lumMod val="65000"/>
                    <a:lumOff val="35000"/>
                  </a:schemeClr>
                </a:solidFill>
                <a:latin typeface="微软雅黑" panose="020B0503020204020204" pitchFamily="34" charset="-122"/>
                <a:sym typeface="+mn-ea"/>
              </a:rPr>
              <a:t>查看前面</a:t>
            </a:r>
            <a:r>
              <a:rPr lang="en-US" altLang="zh-CN" sz="2000" dirty="0" err="1">
                <a:solidFill>
                  <a:schemeClr val="tx1">
                    <a:lumMod val="65000"/>
                    <a:lumOff val="35000"/>
                  </a:schemeClr>
                </a:solidFill>
                <a:latin typeface="微软雅黑" panose="020B0503020204020204" pitchFamily="34" charset="-122"/>
                <a:sym typeface="+mn-ea"/>
              </a:rPr>
              <a:t>de_teacher</a:t>
            </a:r>
            <a:r>
              <a:rPr lang="zh-CN" altLang="zh-CN" sz="2000" dirty="0">
                <a:solidFill>
                  <a:schemeClr val="tx1">
                    <a:lumMod val="65000"/>
                    <a:lumOff val="35000"/>
                  </a:schemeClr>
                </a:solidFill>
                <a:latin typeface="微软雅黑" panose="020B0503020204020204" pitchFamily="34" charset="-122"/>
                <a:sym typeface="+mn-ea"/>
              </a:rPr>
              <a:t>表上创建的触发器的信息。</a:t>
            </a:r>
            <a:endParaRPr lang="zh-CN" altLang="zh-CN" sz="2000" dirty="0">
              <a:solidFill>
                <a:schemeClr val="tx1">
                  <a:lumMod val="65000"/>
                  <a:lumOff val="35000"/>
                </a:schemeClr>
              </a:solidFill>
              <a:latin typeface="微软雅黑" panose="020B0503020204020204" pitchFamily="34" charset="-122"/>
              <a:sym typeface="+mn-ea"/>
            </a:endParaRPr>
          </a:p>
          <a:p>
            <a:pPr>
              <a:lnSpc>
                <a:spcPct val="150000"/>
              </a:lnSpc>
              <a:buNone/>
            </a:pPr>
            <a:r>
              <a:rPr lang="en-US" altLang="zh-CN" sz="2000" dirty="0">
                <a:solidFill>
                  <a:schemeClr val="tx1">
                    <a:lumMod val="65000"/>
                    <a:lumOff val="35000"/>
                  </a:schemeClr>
                </a:solidFill>
                <a:latin typeface="微软雅黑" panose="020B0503020204020204" pitchFamily="34" charset="-122"/>
                <a:sym typeface="+mn-ea"/>
              </a:rPr>
              <a:t>      </a:t>
            </a:r>
            <a:r>
              <a:rPr lang="zh-CN" altLang="zh-CN" sz="2000" dirty="0">
                <a:solidFill>
                  <a:schemeClr val="tx1">
                    <a:lumMod val="65000"/>
                    <a:lumOff val="35000"/>
                  </a:schemeClr>
                </a:solidFill>
                <a:latin typeface="微软雅黑" panose="020B0503020204020204" pitchFamily="34" charset="-122"/>
                <a:sym typeface="+mn-ea"/>
              </a:rPr>
              <a:t>对应的</a:t>
            </a:r>
            <a:r>
              <a:rPr lang="en-US" altLang="zh-CN" sz="2000" dirty="0">
                <a:solidFill>
                  <a:schemeClr val="tx1">
                    <a:lumMod val="65000"/>
                    <a:lumOff val="35000"/>
                  </a:schemeClr>
                </a:solidFill>
                <a:latin typeface="微软雅黑" panose="020B0503020204020204" pitchFamily="34" charset="-122"/>
                <a:sym typeface="+mn-ea"/>
              </a:rPr>
              <a:t>SQL</a:t>
            </a:r>
            <a:r>
              <a:rPr lang="zh-CN" altLang="zh-CN" sz="2000" dirty="0">
                <a:solidFill>
                  <a:schemeClr val="tx1">
                    <a:lumMod val="65000"/>
                    <a:lumOff val="35000"/>
                  </a:schemeClr>
                </a:solidFill>
                <a:latin typeface="微软雅黑" panose="020B0503020204020204" pitchFamily="34" charset="-122"/>
                <a:sym typeface="+mn-ea"/>
              </a:rPr>
              <a:t>语句如下：</a:t>
            </a:r>
            <a:endParaRPr lang="zh-CN" altLang="zh-CN" sz="2000" dirty="0">
              <a:solidFill>
                <a:schemeClr val="tx1">
                  <a:lumMod val="65000"/>
                  <a:lumOff val="35000"/>
                </a:schemeClr>
              </a:solidFill>
              <a:latin typeface="微软雅黑" panose="020B0503020204020204" pitchFamily="34" charset="-122"/>
            </a:endParaRPr>
          </a:p>
          <a:p>
            <a:pPr>
              <a:lnSpc>
                <a:spcPct val="150000"/>
              </a:lnSpc>
              <a:buNone/>
            </a:pPr>
            <a:r>
              <a:rPr lang="en-US" altLang="zh-CN" sz="2000" dirty="0">
                <a:solidFill>
                  <a:schemeClr val="tx1">
                    <a:lumMod val="65000"/>
                    <a:lumOff val="35000"/>
                  </a:schemeClr>
                </a:solidFill>
                <a:latin typeface="微软雅黑" panose="020B0503020204020204" pitchFamily="34" charset="-122"/>
                <a:sym typeface="+mn-ea"/>
              </a:rPr>
              <a:t>  SHOW TRIGGERS LIKE  'de_teacher'\G</a:t>
            </a:r>
            <a:endParaRPr lang="en-US" altLang="zh-CN" sz="2000" dirty="0">
              <a:solidFill>
                <a:schemeClr val="tx1">
                  <a:lumMod val="65000"/>
                  <a:lumOff val="35000"/>
                </a:schemeClr>
              </a:solidFill>
              <a:latin typeface="微软雅黑" panose="020B0503020204020204" pitchFamily="34" charset="-122"/>
            </a:endParaRPr>
          </a:p>
          <a:p>
            <a:pPr>
              <a:lnSpc>
                <a:spcPct val="150000"/>
              </a:lnSpc>
              <a:buNone/>
            </a:pPr>
            <a:r>
              <a:rPr lang="zh-CN" altLang="zh-CN" sz="2000" dirty="0">
                <a:solidFill>
                  <a:schemeClr val="tx1">
                    <a:lumMod val="65000"/>
                    <a:lumOff val="35000"/>
                  </a:schemeClr>
                </a:solidFill>
                <a:latin typeface="微软雅黑" panose="020B0503020204020204" pitchFamily="34" charset="-122"/>
                <a:sym typeface="+mn-ea"/>
              </a:rPr>
              <a:t>注意：当使用一个含有</a:t>
            </a:r>
            <a:r>
              <a:rPr lang="en-US" altLang="zh-CN" sz="2000" dirty="0">
                <a:solidFill>
                  <a:schemeClr val="tx1">
                    <a:lumMod val="65000"/>
                    <a:lumOff val="35000"/>
                  </a:schemeClr>
                </a:solidFill>
                <a:latin typeface="微软雅黑" panose="020B0503020204020204" pitchFamily="34" charset="-122"/>
                <a:sym typeface="+mn-ea"/>
              </a:rPr>
              <a:t>SHOW TRIGGERS</a:t>
            </a:r>
            <a:r>
              <a:rPr lang="zh-CN" altLang="zh-CN" sz="2000" dirty="0">
                <a:solidFill>
                  <a:schemeClr val="tx1">
                    <a:lumMod val="65000"/>
                    <a:lumOff val="35000"/>
                  </a:schemeClr>
                </a:solidFill>
                <a:latin typeface="微软雅黑" panose="020B0503020204020204" pitchFamily="34" charset="-122"/>
                <a:sym typeface="+mn-ea"/>
              </a:rPr>
              <a:t>的</a:t>
            </a:r>
            <a:r>
              <a:rPr lang="en-US" altLang="zh-CN" sz="2000" dirty="0">
                <a:solidFill>
                  <a:schemeClr val="tx1">
                    <a:lumMod val="65000"/>
                    <a:lumOff val="35000"/>
                  </a:schemeClr>
                </a:solidFill>
                <a:latin typeface="微软雅黑" panose="020B0503020204020204" pitchFamily="34" charset="-122"/>
                <a:sym typeface="+mn-ea"/>
              </a:rPr>
              <a:t>LIKE</a:t>
            </a:r>
            <a:r>
              <a:rPr lang="zh-CN" altLang="zh-CN" sz="2000" dirty="0">
                <a:solidFill>
                  <a:schemeClr val="tx1">
                    <a:lumMod val="65000"/>
                    <a:lumOff val="35000"/>
                  </a:schemeClr>
                </a:solidFill>
                <a:latin typeface="微软雅黑" panose="020B0503020204020204" pitchFamily="34" charset="-122"/>
                <a:sym typeface="+mn-ea"/>
              </a:rPr>
              <a:t>子句时，待匹配的表达式（</a:t>
            </a:r>
            <a:r>
              <a:rPr lang="en-US" altLang="zh-CN" sz="2000" dirty="0" err="1">
                <a:solidFill>
                  <a:schemeClr val="tx1">
                    <a:lumMod val="65000"/>
                    <a:lumOff val="35000"/>
                  </a:schemeClr>
                </a:solidFill>
                <a:latin typeface="微软雅黑" panose="020B0503020204020204" pitchFamily="34" charset="-122"/>
                <a:sym typeface="+mn-ea"/>
              </a:rPr>
              <a:t>expr</a:t>
            </a:r>
            <a:r>
              <a:rPr lang="zh-CN" altLang="zh-CN" sz="2000" dirty="0">
                <a:solidFill>
                  <a:schemeClr val="tx1">
                    <a:lumMod val="65000"/>
                    <a:lumOff val="35000"/>
                  </a:schemeClr>
                </a:solidFill>
                <a:latin typeface="微软雅黑" panose="020B0503020204020204" pitchFamily="34" charset="-122"/>
                <a:sym typeface="+mn-ea"/>
              </a:rPr>
              <a:t>）会与触发器定义时所在的</a:t>
            </a:r>
            <a:r>
              <a:rPr lang="zh-CN" altLang="zh-CN" sz="2000" dirty="0">
                <a:solidFill>
                  <a:srgbClr val="FF0000"/>
                </a:solidFill>
                <a:latin typeface="微软雅黑" panose="020B0503020204020204" pitchFamily="34" charset="-122"/>
                <a:sym typeface="+mn-ea"/>
              </a:rPr>
              <a:t>表的名称</a:t>
            </a:r>
            <a:r>
              <a:rPr lang="zh-CN" altLang="zh-CN" sz="2000" dirty="0">
                <a:solidFill>
                  <a:schemeClr val="tx1">
                    <a:lumMod val="65000"/>
                    <a:lumOff val="35000"/>
                  </a:schemeClr>
                </a:solidFill>
                <a:latin typeface="微软雅黑" panose="020B0503020204020204" pitchFamily="34" charset="-122"/>
                <a:sym typeface="+mn-ea"/>
              </a:rPr>
              <a:t>相比较，而不与触发器的名称相比较。</a:t>
            </a:r>
            <a:endParaRPr lang="zh-CN" altLang="zh-CN" sz="2000" dirty="0">
              <a:solidFill>
                <a:schemeClr val="tx1">
                  <a:lumMod val="65000"/>
                  <a:lumOff val="35000"/>
                </a:schemeClr>
              </a:solidFill>
              <a:latin typeface="微软雅黑" panose="020B0503020204020204" pitchFamily="34" charset="-122"/>
            </a:endParaRPr>
          </a:p>
          <a:p>
            <a:pPr>
              <a:lnSpc>
                <a:spcPct val="150000"/>
              </a:lnSpc>
              <a:buNone/>
            </a:pPr>
            <a:endParaRPr lang="en-US" altLang="zh-CN" sz="2000" dirty="0">
              <a:solidFill>
                <a:schemeClr val="tx1">
                  <a:lumMod val="65000"/>
                  <a:lumOff val="35000"/>
                </a:schemeClr>
              </a:solidFill>
              <a:latin typeface="微软雅黑" panose="020B0503020204020204" pitchFamily="34" charset="-122"/>
            </a:endParaRPr>
          </a:p>
          <a:p>
            <a:pPr>
              <a:lnSpc>
                <a:spcPct val="150000"/>
              </a:lnSpc>
              <a:buNone/>
            </a:pPr>
            <a:endParaRPr lang="zh-CN" altLang="zh-CN" sz="2000" dirty="0">
              <a:solidFill>
                <a:schemeClr val="tx1">
                  <a:lumMod val="65000"/>
                  <a:lumOff val="35000"/>
                </a:schemeClr>
              </a:solidFill>
              <a:latin typeface="微软雅黑" panose="020B0503020204020204" pitchFamily="34" charset="-122"/>
            </a:endParaRPr>
          </a:p>
          <a:p>
            <a:endParaRPr lang="zh-CN" altLang="en-US" sz="2200" dirty="0">
              <a:latin typeface="微软雅黑" panose="020B0503020204020204" pitchFamily="34" charset="-122"/>
            </a:endParaRPr>
          </a:p>
        </p:txBody>
      </p:sp>
      <p:sp>
        <p:nvSpPr>
          <p:cNvPr id="8" name="标题 1"/>
          <p:cNvSpPr/>
          <p:nvPr/>
        </p:nvSpPr>
        <p:spPr>
          <a:xfrm>
            <a:off x="967345" y="633470"/>
            <a:ext cx="4587294"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7.4 </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触发器</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9"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0" name="直接连接符 9"/>
          <p:cNvCxnSpPr/>
          <p:nvPr/>
        </p:nvCxnSpPr>
        <p:spPr>
          <a:xfrm>
            <a:off x="649366" y="740311"/>
            <a:ext cx="4359362"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5446964" y="1148833"/>
            <a:ext cx="285940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a:solidFill>
                  <a:srgbClr val="F0882E"/>
                </a:solidFill>
                <a:latin typeface="微软雅黑" panose="020B0503020204020204" pitchFamily="34" charset="-122"/>
                <a:ea typeface="微软雅黑" panose="020B0503020204020204" pitchFamily="34" charset="-122"/>
              </a:rPr>
              <a:t>7.4.5 </a:t>
            </a:r>
            <a:r>
              <a:rPr lang="zh-CN" altLang="en-US" sz="2000" dirty="0">
                <a:solidFill>
                  <a:srgbClr val="F0882E"/>
                </a:solidFill>
                <a:latin typeface="微软雅黑" panose="020B0503020204020204" pitchFamily="34" charset="-122"/>
                <a:ea typeface="微软雅黑" panose="020B0503020204020204" pitchFamily="34" charset="-122"/>
              </a:rPr>
              <a:t>查看触发器的定义</a:t>
            </a:r>
            <a:endParaRPr lang="zh-CN" altLang="en-US" sz="2000" dirty="0">
              <a:solidFill>
                <a:srgbClr val="F0882E"/>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567582" y="3717624"/>
            <a:ext cx="778511" cy="685063"/>
            <a:chOff x="1567582" y="3717624"/>
            <a:chExt cx="778511" cy="685063"/>
          </a:xfrm>
        </p:grpSpPr>
        <p:sp>
          <p:nvSpPr>
            <p:cNvPr id="12" name="流程图: 延期 11"/>
            <p:cNvSpPr/>
            <p:nvPr/>
          </p:nvSpPr>
          <p:spPr>
            <a:xfrm rot="16200000">
              <a:off x="1614572" y="3670634"/>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9"/>
            <p:cNvSpPr txBox="1"/>
            <p:nvPr/>
          </p:nvSpPr>
          <p:spPr>
            <a:xfrm>
              <a:off x="1567582" y="4034387"/>
              <a:ext cx="778511" cy="368300"/>
            </a:xfrm>
            <a:prstGeom prst="rect">
              <a:avLst/>
            </a:prstGeom>
            <a:noFill/>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2"/>
          <a:stretch>
            <a:fillRect/>
          </a:stretch>
        </p:blipFill>
        <p:spPr>
          <a:xfrm>
            <a:off x="2686685" y="2109470"/>
            <a:ext cx="6527800" cy="43307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500"/>
                                        <p:tgtEl>
                                          <p:spTgt spid="7">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wipe(up)">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par>
                                <p:cTn id="16" presetID="22" presetClass="entr" presetSubtype="1" fill="hold" nodeType="with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wipe(up)">
                                      <p:cBhvr>
                                        <p:cTn id="18" dur="500"/>
                                        <p:tgtEl>
                                          <p:spTgt spid="7">
                                            <p:txEl>
                                              <p:pRg st="2" end="2"/>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wipe(up)">
                                      <p:cBhvr>
                                        <p:cTn id="21" dur="500"/>
                                        <p:tgtEl>
                                          <p:spTgt spid="7">
                                            <p:txEl>
                                              <p:pRg st="3" end="3"/>
                                            </p:txEl>
                                          </p:spTgt>
                                        </p:tgtEl>
                                      </p:cBhvr>
                                    </p:animEffect>
                                  </p:childTnLst>
                                </p:cTn>
                              </p:par>
                              <p:par>
                                <p:cTn id="22" presetID="22" presetClass="entr" presetSubtype="1"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wipe(up)">
                                      <p:cBhvr>
                                        <p:cTn id="24" dur="500"/>
                                        <p:tgtEl>
                                          <p:spTgt spid="7">
                                            <p:txEl>
                                              <p:pRg st="4" end="4"/>
                                            </p:txEl>
                                          </p:spTgt>
                                        </p:tgtEl>
                                      </p:cBhvr>
                                    </p:animEffect>
                                  </p:childTnLst>
                                </p:cTn>
                              </p:par>
                              <p:par>
                                <p:cTn id="25" presetID="22" presetClass="entr" presetSubtype="1" fill="hold"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wipe(up)">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additive="base">
                                        <p:cTn id="32" dur="500" fill="hold"/>
                                        <p:tgtEl>
                                          <p:spTgt spid="3"/>
                                        </p:tgtEl>
                                        <p:attrNameLst>
                                          <p:attrName>ppt_x</p:attrName>
                                        </p:attrNameLst>
                                      </p:cBhvr>
                                      <p:tavLst>
                                        <p:tav tm="0">
                                          <p:val>
                                            <p:strVal val="#ppt_x"/>
                                          </p:val>
                                        </p:tav>
                                        <p:tav tm="100000">
                                          <p:val>
                                            <p:strVal val="#ppt_x"/>
                                          </p:val>
                                        </p:tav>
                                      </p:tavLst>
                                    </p:anim>
                                    <p:anim calcmode="lin" valueType="num">
                                      <p:cBhvr additive="base">
                                        <p:cTn id="3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4294967295"/>
          </p:nvPr>
        </p:nvSpPr>
        <p:spPr>
          <a:xfrm>
            <a:off x="1672386" y="1508936"/>
            <a:ext cx="9565105" cy="5878451"/>
          </a:xfrm>
        </p:spPr>
        <p:txBody>
          <a:bodyPr>
            <a:normAutofit/>
          </a:bodyPr>
          <a:lstStyle/>
          <a:p>
            <a:pPr>
              <a:lnSpc>
                <a:spcPct val="150000"/>
              </a:lnSpc>
              <a:buNone/>
            </a:pPr>
            <a:r>
              <a:rPr lang="zh-CN" altLang="zh-CN" sz="2200" dirty="0">
                <a:solidFill>
                  <a:schemeClr val="accent2"/>
                </a:solidFill>
                <a:latin typeface="微软雅黑" panose="020B0503020204020204" pitchFamily="34" charset="-122"/>
                <a:sym typeface="+mn-ea"/>
              </a:rPr>
              <a:t>（</a:t>
            </a:r>
            <a:r>
              <a:rPr lang="en-US" altLang="zh-CN" sz="2200" dirty="0">
                <a:solidFill>
                  <a:schemeClr val="accent2"/>
                </a:solidFill>
                <a:latin typeface="微软雅黑" panose="020B0503020204020204" pitchFamily="34" charset="-122"/>
                <a:sym typeface="+mn-ea"/>
              </a:rPr>
              <a:t>2</a:t>
            </a:r>
            <a:r>
              <a:rPr lang="zh-CN" altLang="zh-CN" sz="2200" dirty="0">
                <a:solidFill>
                  <a:schemeClr val="accent2"/>
                </a:solidFill>
                <a:latin typeface="微软雅黑" panose="020B0503020204020204" pitchFamily="34" charset="-122"/>
                <a:sym typeface="+mn-ea"/>
              </a:rPr>
              <a:t>）使用</a:t>
            </a:r>
            <a:r>
              <a:rPr lang="en-US" altLang="zh-CN" sz="2200" dirty="0">
                <a:solidFill>
                  <a:schemeClr val="accent2"/>
                </a:solidFill>
                <a:latin typeface="微软雅黑" panose="020B0503020204020204" pitchFamily="34" charset="-122"/>
                <a:sym typeface="+mn-ea"/>
              </a:rPr>
              <a:t>SHOW CREATE TRIGGER</a:t>
            </a:r>
            <a:r>
              <a:rPr lang="zh-CN" altLang="zh-CN" sz="2200" dirty="0">
                <a:solidFill>
                  <a:schemeClr val="accent2"/>
                </a:solidFill>
                <a:latin typeface="微软雅黑" panose="020B0503020204020204" pitchFamily="34" charset="-122"/>
                <a:sym typeface="+mn-ea"/>
              </a:rPr>
              <a:t>命令查看触发器的定义。</a:t>
            </a:r>
            <a:endParaRPr lang="zh-CN" altLang="zh-CN" sz="2200" dirty="0">
              <a:solidFill>
                <a:schemeClr val="accent2"/>
              </a:solidFill>
              <a:latin typeface="微软雅黑" panose="020B0503020204020204" pitchFamily="34" charset="-122"/>
              <a:sym typeface="+mn-ea"/>
            </a:endParaRPr>
          </a:p>
          <a:p>
            <a:pPr>
              <a:lnSpc>
                <a:spcPct val="150000"/>
              </a:lnSpc>
              <a:buNone/>
            </a:pPr>
            <a:r>
              <a:rPr lang="en-US" altLang="zh-CN" sz="2200" dirty="0">
                <a:latin typeface="微软雅黑" panose="020B0503020204020204" pitchFamily="34" charset="-122"/>
                <a:sym typeface="+mn-ea"/>
              </a:rPr>
              <a:t> </a:t>
            </a:r>
            <a:r>
              <a:rPr lang="en-US" altLang="zh-CN" sz="2200" dirty="0">
                <a:solidFill>
                  <a:schemeClr val="tx1">
                    <a:lumMod val="65000"/>
                    <a:lumOff val="35000"/>
                  </a:schemeClr>
                </a:solidFill>
                <a:latin typeface="微软雅黑" panose="020B0503020204020204" pitchFamily="34" charset="-122"/>
                <a:sym typeface="+mn-ea"/>
              </a:rPr>
              <a:t>    </a:t>
            </a:r>
            <a:r>
              <a:rPr lang="zh-CN" altLang="zh-CN" sz="2200" dirty="0">
                <a:solidFill>
                  <a:schemeClr val="tx1">
                    <a:lumMod val="65000"/>
                    <a:lumOff val="35000"/>
                  </a:schemeClr>
                </a:solidFill>
                <a:latin typeface="微软雅黑" panose="020B0503020204020204" pitchFamily="34" charset="-122"/>
                <a:sym typeface="+mn-ea"/>
              </a:rPr>
              <a:t>使用“</a:t>
            </a:r>
            <a:r>
              <a:rPr lang="en-US" altLang="zh-CN" sz="2200" dirty="0">
                <a:solidFill>
                  <a:schemeClr val="tx1">
                    <a:lumMod val="65000"/>
                    <a:lumOff val="35000"/>
                  </a:schemeClr>
                </a:solidFill>
                <a:latin typeface="微软雅黑" panose="020B0503020204020204" pitchFamily="34" charset="-122"/>
                <a:sym typeface="+mn-ea"/>
              </a:rPr>
              <a:t>SHOW CREATE TRIGGER </a:t>
            </a:r>
            <a:r>
              <a:rPr lang="zh-CN" altLang="zh-CN" sz="2200" dirty="0">
                <a:solidFill>
                  <a:schemeClr val="tx1">
                    <a:lumMod val="65000"/>
                    <a:lumOff val="35000"/>
                  </a:schemeClr>
                </a:solidFill>
                <a:latin typeface="微软雅黑" panose="020B0503020204020204" pitchFamily="34" charset="-122"/>
                <a:sym typeface="+mn-ea"/>
              </a:rPr>
              <a:t>触发器名”命令可以查看指定名称的触发器的定义。</a:t>
            </a:r>
            <a:endParaRPr lang="zh-CN" altLang="zh-CN" sz="2200" dirty="0">
              <a:latin typeface="微软雅黑" panose="020B0503020204020204" pitchFamily="34" charset="-122"/>
              <a:sym typeface="+mn-ea"/>
            </a:endParaRPr>
          </a:p>
          <a:p>
            <a:pPr>
              <a:lnSpc>
                <a:spcPct val="150000"/>
              </a:lnSpc>
              <a:buNone/>
            </a:pPr>
            <a:r>
              <a:rPr lang="zh-CN" altLang="zh-CN" sz="2200" dirty="0">
                <a:solidFill>
                  <a:schemeClr val="accent2"/>
                </a:solidFill>
                <a:latin typeface="微软雅黑" panose="020B0503020204020204" pitchFamily="34" charset="-122"/>
                <a:sym typeface="+mn-ea"/>
              </a:rPr>
              <a:t>（</a:t>
            </a:r>
            <a:r>
              <a:rPr lang="en-US" altLang="zh-CN" sz="2200" dirty="0">
                <a:solidFill>
                  <a:schemeClr val="accent2"/>
                </a:solidFill>
                <a:latin typeface="微软雅黑" panose="020B0503020204020204" pitchFamily="34" charset="-122"/>
                <a:sym typeface="+mn-ea"/>
              </a:rPr>
              <a:t>3</a:t>
            </a:r>
            <a:r>
              <a:rPr lang="zh-CN" altLang="zh-CN" sz="2200" dirty="0">
                <a:solidFill>
                  <a:schemeClr val="accent2"/>
                </a:solidFill>
                <a:latin typeface="微软雅黑" panose="020B0503020204020204" pitchFamily="34" charset="-122"/>
                <a:sym typeface="+mn-ea"/>
              </a:rPr>
              <a:t>）通过查询</a:t>
            </a:r>
            <a:r>
              <a:rPr lang="en-US" altLang="zh-CN" sz="2200" dirty="0" err="1">
                <a:solidFill>
                  <a:schemeClr val="accent2"/>
                </a:solidFill>
                <a:latin typeface="微软雅黑" panose="020B0503020204020204" pitchFamily="34" charset="-122"/>
                <a:sym typeface="+mn-ea"/>
              </a:rPr>
              <a:t>information_schema</a:t>
            </a:r>
            <a:r>
              <a:rPr lang="zh-CN" altLang="zh-CN" sz="2200" dirty="0">
                <a:solidFill>
                  <a:schemeClr val="accent2"/>
                </a:solidFill>
                <a:latin typeface="微软雅黑" panose="020B0503020204020204" pitchFamily="34" charset="-122"/>
                <a:sym typeface="+mn-ea"/>
              </a:rPr>
              <a:t>数据库中的</a:t>
            </a:r>
            <a:r>
              <a:rPr lang="en-US" altLang="zh-CN" sz="2200" dirty="0">
                <a:solidFill>
                  <a:schemeClr val="accent2"/>
                </a:solidFill>
                <a:latin typeface="微软雅黑" panose="020B0503020204020204" pitchFamily="34" charset="-122"/>
                <a:sym typeface="+mn-ea"/>
              </a:rPr>
              <a:t>triggers</a:t>
            </a:r>
            <a:r>
              <a:rPr lang="zh-CN" altLang="zh-CN" sz="2200" dirty="0">
                <a:solidFill>
                  <a:schemeClr val="accent2"/>
                </a:solidFill>
                <a:latin typeface="微软雅黑" panose="020B0503020204020204" pitchFamily="34" charset="-122"/>
                <a:sym typeface="+mn-ea"/>
              </a:rPr>
              <a:t>表，可以查看触发器的定义。</a:t>
            </a:r>
            <a:endParaRPr lang="zh-CN" altLang="zh-CN" sz="2200" dirty="0">
              <a:solidFill>
                <a:schemeClr val="accent2"/>
              </a:solidFill>
              <a:latin typeface="微软雅黑" panose="020B0503020204020204" pitchFamily="34" charset="-122"/>
            </a:endParaRPr>
          </a:p>
          <a:p>
            <a:pPr>
              <a:lnSpc>
                <a:spcPct val="150000"/>
              </a:lnSpc>
              <a:buNone/>
            </a:pPr>
            <a:r>
              <a:rPr lang="en-US" altLang="zh-CN" sz="2200" dirty="0">
                <a:solidFill>
                  <a:schemeClr val="tx1">
                    <a:lumMod val="65000"/>
                    <a:lumOff val="35000"/>
                  </a:schemeClr>
                </a:solidFill>
                <a:latin typeface="微软雅黑" panose="020B0503020204020204" pitchFamily="34" charset="-122"/>
                <a:sym typeface="+mn-ea"/>
              </a:rPr>
              <a:t>     </a:t>
            </a:r>
            <a:r>
              <a:rPr lang="en-US" altLang="zh-CN" sz="2200" dirty="0" err="1">
                <a:solidFill>
                  <a:schemeClr val="tx1">
                    <a:lumMod val="65000"/>
                    <a:lumOff val="35000"/>
                  </a:schemeClr>
                </a:solidFill>
                <a:latin typeface="微软雅黑" panose="020B0503020204020204" pitchFamily="34" charset="-122"/>
                <a:sym typeface="+mn-ea"/>
              </a:rPr>
              <a:t>MySQL</a:t>
            </a:r>
            <a:r>
              <a:rPr lang="zh-CN" altLang="zh-CN" sz="2200" dirty="0">
                <a:solidFill>
                  <a:schemeClr val="tx1">
                    <a:lumMod val="65000"/>
                    <a:lumOff val="35000"/>
                  </a:schemeClr>
                </a:solidFill>
                <a:latin typeface="微软雅黑" panose="020B0503020204020204" pitchFamily="34" charset="-122"/>
                <a:sym typeface="+mn-ea"/>
              </a:rPr>
              <a:t>中所有触发器的定义都存放在</a:t>
            </a:r>
            <a:r>
              <a:rPr lang="en-US" altLang="zh-CN" sz="2200" dirty="0" err="1">
                <a:solidFill>
                  <a:schemeClr val="tx1">
                    <a:lumMod val="65000"/>
                    <a:lumOff val="35000"/>
                  </a:schemeClr>
                </a:solidFill>
                <a:latin typeface="微软雅黑" panose="020B0503020204020204" pitchFamily="34" charset="-122"/>
                <a:sym typeface="+mn-ea"/>
              </a:rPr>
              <a:t>information_schema</a:t>
            </a:r>
            <a:r>
              <a:rPr lang="zh-CN" altLang="zh-CN" sz="2200" dirty="0">
                <a:solidFill>
                  <a:schemeClr val="tx1">
                    <a:lumMod val="65000"/>
                    <a:lumOff val="35000"/>
                  </a:schemeClr>
                </a:solidFill>
                <a:latin typeface="微软雅黑" panose="020B0503020204020204" pitchFamily="34" charset="-122"/>
                <a:sym typeface="+mn-ea"/>
              </a:rPr>
              <a:t>数据库里的</a:t>
            </a:r>
            <a:r>
              <a:rPr lang="en-US" altLang="zh-CN" sz="2200" dirty="0">
                <a:solidFill>
                  <a:schemeClr val="tx1">
                    <a:lumMod val="65000"/>
                    <a:lumOff val="35000"/>
                  </a:schemeClr>
                </a:solidFill>
                <a:latin typeface="微软雅黑" panose="020B0503020204020204" pitchFamily="34" charset="-122"/>
                <a:sym typeface="+mn-ea"/>
              </a:rPr>
              <a:t>triggers</a:t>
            </a:r>
            <a:r>
              <a:rPr lang="zh-CN" altLang="zh-CN" sz="2200" dirty="0">
                <a:solidFill>
                  <a:schemeClr val="tx1">
                    <a:lumMod val="65000"/>
                    <a:lumOff val="35000"/>
                  </a:schemeClr>
                </a:solidFill>
                <a:latin typeface="微软雅黑" panose="020B0503020204020204" pitchFamily="34" charset="-122"/>
                <a:sym typeface="+mn-ea"/>
              </a:rPr>
              <a:t>表中，查询</a:t>
            </a:r>
            <a:r>
              <a:rPr lang="en-US" altLang="zh-CN" sz="2200" dirty="0">
                <a:solidFill>
                  <a:schemeClr val="tx1">
                    <a:lumMod val="65000"/>
                    <a:lumOff val="35000"/>
                  </a:schemeClr>
                </a:solidFill>
                <a:latin typeface="微软雅黑" panose="020B0503020204020204" pitchFamily="34" charset="-122"/>
                <a:sym typeface="+mn-ea"/>
              </a:rPr>
              <a:t>triggers</a:t>
            </a:r>
            <a:r>
              <a:rPr lang="zh-CN" altLang="zh-CN" sz="2200" dirty="0">
                <a:solidFill>
                  <a:schemeClr val="tx1">
                    <a:lumMod val="65000"/>
                    <a:lumOff val="35000"/>
                  </a:schemeClr>
                </a:solidFill>
                <a:latin typeface="微软雅黑" panose="020B0503020204020204" pitchFamily="34" charset="-122"/>
                <a:sym typeface="+mn-ea"/>
              </a:rPr>
              <a:t>表时，可以查看所有数据库中所有触发器的详细信息，查询语句如下：</a:t>
            </a:r>
            <a:endParaRPr lang="zh-CN" altLang="zh-CN" sz="2200" dirty="0">
              <a:solidFill>
                <a:schemeClr val="tx1">
                  <a:lumMod val="65000"/>
                  <a:lumOff val="35000"/>
                </a:schemeClr>
              </a:solidFill>
              <a:latin typeface="微软雅黑" panose="020B0503020204020204" pitchFamily="34" charset="-122"/>
            </a:endParaRPr>
          </a:p>
          <a:p>
            <a:pPr>
              <a:lnSpc>
                <a:spcPct val="150000"/>
              </a:lnSpc>
              <a:buNone/>
            </a:pPr>
            <a:r>
              <a:rPr lang="en-US" altLang="zh-CN" sz="2200" dirty="0">
                <a:solidFill>
                  <a:schemeClr val="tx1">
                    <a:lumMod val="65000"/>
                    <a:lumOff val="35000"/>
                  </a:schemeClr>
                </a:solidFill>
                <a:latin typeface="微软雅黑" panose="020B0503020204020204" pitchFamily="34" charset="-122"/>
                <a:sym typeface="+mn-ea"/>
              </a:rPr>
              <a:t>SELECT * FROM </a:t>
            </a:r>
            <a:r>
              <a:rPr lang="en-US" altLang="zh-CN" sz="2200" dirty="0" err="1">
                <a:solidFill>
                  <a:schemeClr val="tx1">
                    <a:lumMod val="65000"/>
                    <a:lumOff val="35000"/>
                  </a:schemeClr>
                </a:solidFill>
                <a:latin typeface="微软雅黑" panose="020B0503020204020204" pitchFamily="34" charset="-122"/>
                <a:sym typeface="+mn-ea"/>
              </a:rPr>
              <a:t>information_schema.triggers</a:t>
            </a:r>
            <a:r>
              <a:rPr lang="en-US" altLang="zh-CN" sz="2200" dirty="0">
                <a:solidFill>
                  <a:schemeClr val="tx1">
                    <a:lumMod val="65000"/>
                    <a:lumOff val="35000"/>
                  </a:schemeClr>
                </a:solidFill>
                <a:latin typeface="微软雅黑" panose="020B0503020204020204" pitchFamily="34" charset="-122"/>
                <a:sym typeface="+mn-ea"/>
              </a:rPr>
              <a:t>\G</a:t>
            </a:r>
            <a:endParaRPr lang="zh-CN" altLang="zh-CN" sz="2200" dirty="0">
              <a:solidFill>
                <a:schemeClr val="tx1">
                  <a:lumMod val="65000"/>
                  <a:lumOff val="35000"/>
                </a:schemeClr>
              </a:solidFill>
              <a:latin typeface="微软雅黑" panose="020B0503020204020204" pitchFamily="34" charset="-122"/>
            </a:endParaRPr>
          </a:p>
          <a:p>
            <a:endParaRPr lang="zh-CN" altLang="en-US" sz="2200" dirty="0">
              <a:latin typeface="微软雅黑" panose="020B0503020204020204" pitchFamily="34" charset="-122"/>
            </a:endParaRPr>
          </a:p>
        </p:txBody>
      </p:sp>
      <p:sp>
        <p:nvSpPr>
          <p:cNvPr id="8" name="标题 1"/>
          <p:cNvSpPr/>
          <p:nvPr/>
        </p:nvSpPr>
        <p:spPr>
          <a:xfrm>
            <a:off x="967345" y="633470"/>
            <a:ext cx="4587294"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7.4 </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触发器</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9"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0" name="直接连接符 9"/>
          <p:cNvCxnSpPr/>
          <p:nvPr/>
        </p:nvCxnSpPr>
        <p:spPr>
          <a:xfrm>
            <a:off x="649366" y="740311"/>
            <a:ext cx="4359362"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500"/>
                                        <p:tgtEl>
                                          <p:spTgt spid="7">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wipe(up)">
                                      <p:cBhvr>
                                        <p:cTn id="10" dur="500"/>
                                        <p:tgtEl>
                                          <p:spTgt spid="7">
                                            <p:txEl>
                                              <p:pRg st="1" end="1"/>
                                            </p:txEl>
                                          </p:spTgt>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wipe(up)">
                                      <p:cBhvr>
                                        <p:cTn id="14" dur="500"/>
                                        <p:tgtEl>
                                          <p:spTgt spid="7">
                                            <p:txEl>
                                              <p:pRg st="2" end="2"/>
                                            </p:txEl>
                                          </p:spTgt>
                                        </p:tgtEl>
                                      </p:cBhvr>
                                    </p:animEffect>
                                  </p:childTnLst>
                                </p:cTn>
                              </p:par>
                              <p:par>
                                <p:cTn id="15" presetID="22" presetClass="entr" presetSubtype="1"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wipe(up)">
                                      <p:cBhvr>
                                        <p:cTn id="17" dur="500"/>
                                        <p:tgtEl>
                                          <p:spTgt spid="7">
                                            <p:txEl>
                                              <p:pRg st="3" end="3"/>
                                            </p:txEl>
                                          </p:spTgt>
                                        </p:tgtEl>
                                      </p:cBhvr>
                                    </p:animEffect>
                                  </p:childTnLst>
                                </p:cTn>
                              </p:par>
                              <p:par>
                                <p:cTn id="18" presetID="22" presetClass="entr" presetSubtype="1" fill="hold" nodeType="with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wipe(up)">
                                      <p:cBhvr>
                                        <p:cTn id="20"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2731084" y="1995375"/>
            <a:ext cx="7772483" cy="4351337"/>
          </a:xfrm>
        </p:spPr>
        <p:txBody>
          <a:bodyPr/>
          <a:lstStyle/>
          <a:p>
            <a:pPr>
              <a:lnSpc>
                <a:spcPct val="150000"/>
              </a:lnSpc>
              <a:buClr>
                <a:schemeClr val="accent2"/>
              </a:buClr>
              <a:buFont typeface="Wingdings" panose="05000000000000000000" pitchFamily="2" charset="2"/>
              <a:buChar char="Ø"/>
            </a:pPr>
            <a:r>
              <a:rPr lang="zh-CN" altLang="zh-CN" sz="2400" dirty="0">
                <a:solidFill>
                  <a:schemeClr val="tx1">
                    <a:lumMod val="65000"/>
                    <a:lumOff val="35000"/>
                  </a:schemeClr>
                </a:solidFill>
                <a:latin typeface="微软雅黑" panose="020B0503020204020204" pitchFamily="34" charset="-122"/>
              </a:rPr>
              <a:t>如果某个触发器不再使用，可以使用</a:t>
            </a:r>
            <a:r>
              <a:rPr lang="en-US" altLang="zh-CN" sz="2400" dirty="0">
                <a:solidFill>
                  <a:schemeClr val="tx1">
                    <a:lumMod val="65000"/>
                    <a:lumOff val="35000"/>
                  </a:schemeClr>
                </a:solidFill>
                <a:latin typeface="微软雅黑" panose="020B0503020204020204" pitchFamily="34" charset="-122"/>
              </a:rPr>
              <a:t>DROP TRIGGER</a:t>
            </a:r>
            <a:r>
              <a:rPr lang="zh-CN" altLang="zh-CN" sz="2400" dirty="0">
                <a:solidFill>
                  <a:schemeClr val="tx1">
                    <a:lumMod val="65000"/>
                    <a:lumOff val="35000"/>
                  </a:schemeClr>
                </a:solidFill>
                <a:latin typeface="微软雅黑" panose="020B0503020204020204" pitchFamily="34" charset="-122"/>
              </a:rPr>
              <a:t>语句将其删除。</a:t>
            </a:r>
            <a:r>
              <a:rPr lang="en-US" altLang="zh-CN" sz="2400" dirty="0">
                <a:solidFill>
                  <a:schemeClr val="tx1">
                    <a:lumMod val="65000"/>
                    <a:lumOff val="35000"/>
                  </a:schemeClr>
                </a:solidFill>
                <a:latin typeface="微软雅黑" panose="020B0503020204020204" pitchFamily="34" charset="-122"/>
              </a:rPr>
              <a:t>DROP TRIGGER</a:t>
            </a:r>
            <a:r>
              <a:rPr lang="zh-CN" altLang="zh-CN" sz="2400" dirty="0">
                <a:solidFill>
                  <a:schemeClr val="tx1">
                    <a:lumMod val="65000"/>
                    <a:lumOff val="35000"/>
                  </a:schemeClr>
                </a:solidFill>
                <a:latin typeface="微软雅黑" panose="020B0503020204020204" pitchFamily="34" charset="-122"/>
              </a:rPr>
              <a:t>语句语法如下</a:t>
            </a:r>
            <a:endParaRPr lang="zh-CN" altLang="zh-CN" sz="2400" dirty="0">
              <a:solidFill>
                <a:schemeClr val="tx1">
                  <a:lumMod val="65000"/>
                  <a:lumOff val="35000"/>
                </a:schemeClr>
              </a:solidFill>
              <a:latin typeface="微软雅黑" panose="020B0503020204020204" pitchFamily="34" charset="-122"/>
            </a:endParaRPr>
          </a:p>
          <a:p>
            <a:pPr marL="0" indent="0">
              <a:lnSpc>
                <a:spcPct val="150000"/>
              </a:lnSpc>
              <a:buClr>
                <a:schemeClr val="accent2"/>
              </a:buClr>
              <a:buNone/>
            </a:pPr>
            <a:r>
              <a:rPr lang="en-US" altLang="zh-CN" sz="2400" dirty="0">
                <a:solidFill>
                  <a:schemeClr val="tx1">
                    <a:lumMod val="65000"/>
                    <a:lumOff val="35000"/>
                  </a:schemeClr>
                </a:solidFill>
                <a:latin typeface="微软雅黑" panose="020B0503020204020204" pitchFamily="34" charset="-122"/>
              </a:rPr>
              <a:t>    </a:t>
            </a:r>
            <a:endParaRPr lang="en-US" altLang="zh-CN" sz="2400" dirty="0">
              <a:solidFill>
                <a:schemeClr val="tx1">
                  <a:lumMod val="65000"/>
                  <a:lumOff val="35000"/>
                </a:schemeClr>
              </a:solidFill>
              <a:latin typeface="微软雅黑" panose="020B0503020204020204" pitchFamily="34" charset="-122"/>
            </a:endParaRPr>
          </a:p>
          <a:p>
            <a:pPr marL="0" indent="0">
              <a:lnSpc>
                <a:spcPct val="150000"/>
              </a:lnSpc>
              <a:buClr>
                <a:schemeClr val="accent2"/>
              </a:buClr>
              <a:buNone/>
            </a:pPr>
            <a:r>
              <a:rPr lang="en-US" altLang="zh-CN" sz="2400" dirty="0">
                <a:solidFill>
                  <a:schemeClr val="tx1">
                    <a:lumMod val="65000"/>
                    <a:lumOff val="35000"/>
                  </a:schemeClr>
                </a:solidFill>
                <a:latin typeface="微软雅黑" panose="020B0503020204020204" pitchFamily="34" charset="-122"/>
              </a:rPr>
              <a:t>     DROP TRIGGER </a:t>
            </a:r>
            <a:r>
              <a:rPr lang="zh-CN" altLang="zh-CN" sz="2400" dirty="0">
                <a:solidFill>
                  <a:schemeClr val="tx1">
                    <a:lumMod val="65000"/>
                    <a:lumOff val="35000"/>
                  </a:schemeClr>
                </a:solidFill>
                <a:latin typeface="微软雅黑" panose="020B0503020204020204" pitchFamily="34" charset="-122"/>
              </a:rPr>
              <a:t>触发器名</a:t>
            </a:r>
            <a:r>
              <a:rPr lang="en-US" altLang="zh-CN" sz="2400" dirty="0">
                <a:solidFill>
                  <a:schemeClr val="tx1">
                    <a:lumMod val="65000"/>
                    <a:lumOff val="35000"/>
                  </a:schemeClr>
                </a:solidFill>
                <a:latin typeface="微软雅黑" panose="020B0503020204020204" pitchFamily="34" charset="-122"/>
              </a:rPr>
              <a:t>;</a:t>
            </a:r>
            <a:endParaRPr lang="zh-CN" altLang="zh-CN" sz="2400" dirty="0">
              <a:solidFill>
                <a:schemeClr val="tx1">
                  <a:lumMod val="65000"/>
                  <a:lumOff val="35000"/>
                </a:schemeClr>
              </a:solidFill>
              <a:latin typeface="微软雅黑" panose="020B0503020204020204" pitchFamily="34" charset="-122"/>
            </a:endParaRPr>
          </a:p>
          <a:p>
            <a:endParaRPr lang="zh-CN" altLang="en-US" sz="2400" dirty="0">
              <a:latin typeface="微软雅黑" panose="020B0503020204020204" pitchFamily="34" charset="-122"/>
            </a:endParaRPr>
          </a:p>
        </p:txBody>
      </p:sp>
      <p:sp>
        <p:nvSpPr>
          <p:cNvPr id="7" name="标题 1"/>
          <p:cNvSpPr/>
          <p:nvPr/>
        </p:nvSpPr>
        <p:spPr>
          <a:xfrm>
            <a:off x="967345" y="633470"/>
            <a:ext cx="4587294"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7.6 </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触发器</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8"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9" name="直接连接符 8"/>
          <p:cNvCxnSpPr/>
          <p:nvPr/>
        </p:nvCxnSpPr>
        <p:spPr>
          <a:xfrm>
            <a:off x="649366" y="740311"/>
            <a:ext cx="4359362"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446964" y="1148833"/>
            <a:ext cx="2097405" cy="553085"/>
          </a:xfrm>
          <a:prstGeom prst="rect">
            <a:avLst/>
          </a:prstGeom>
          <a:noFill/>
        </p:spPr>
        <p:txBody>
          <a:bodyPr wrap="none" rtlCol="0" anchor="t">
            <a:spAutoFit/>
          </a:bodyPr>
          <a:lstStyle/>
          <a:p>
            <a:pPr marL="0" lvl="2" eaLnBrk="0" fontAlgn="base" hangingPunct="0">
              <a:lnSpc>
                <a:spcPct val="150000"/>
              </a:lnSpc>
              <a:spcBef>
                <a:spcPct val="20000"/>
              </a:spcBef>
              <a:spcAft>
                <a:spcPct val="0"/>
              </a:spcAft>
              <a:defRPr/>
            </a:pPr>
            <a:r>
              <a:rPr lang="en-US" altLang="zh-CN" sz="2000" dirty="0">
                <a:solidFill>
                  <a:srgbClr val="F0882E"/>
                </a:solidFill>
                <a:latin typeface="微软雅黑" panose="020B0503020204020204" pitchFamily="34" charset="-122"/>
                <a:ea typeface="微软雅黑" panose="020B0503020204020204" pitchFamily="34" charset="-122"/>
              </a:rPr>
              <a:t>7.6.5 </a:t>
            </a:r>
            <a:r>
              <a:rPr lang="zh-CN" altLang="en-US" sz="2000" dirty="0">
                <a:solidFill>
                  <a:srgbClr val="F0882E"/>
                </a:solidFill>
                <a:latin typeface="微软雅黑" panose="020B0503020204020204" pitchFamily="34" charset="-122"/>
                <a:ea typeface="微软雅黑" panose="020B0503020204020204" pitchFamily="34" charset="-122"/>
              </a:rPr>
              <a:t>删除触发器</a:t>
            </a:r>
            <a:endParaRPr lang="zh-CN" altLang="en-US" sz="2000" dirty="0">
              <a:solidFill>
                <a:srgbClr val="F0882E"/>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203325" y="1627505"/>
            <a:ext cx="10291445" cy="4652645"/>
          </a:xfrm>
        </p:spPr>
        <p:txBody>
          <a:bodyPr>
            <a:noAutofit/>
          </a:bodyPr>
          <a:lstStyle/>
          <a:p>
            <a:pPr lvl="0" algn="l">
              <a:lnSpc>
                <a:spcPct val="150000"/>
              </a:lnSpc>
              <a:buClr>
                <a:schemeClr val="accent2"/>
              </a:buClr>
              <a:buSzTx/>
              <a:buFont typeface="Wingdings" panose="05000000000000000000" pitchFamily="2" charset="2"/>
              <a:buChar char="Ø"/>
            </a:pPr>
            <a:r>
              <a:rPr lang="zh-CN" altLang="zh-CN" sz="2400" dirty="0">
                <a:solidFill>
                  <a:schemeClr val="tx1">
                    <a:lumMod val="65000"/>
                    <a:lumOff val="35000"/>
                  </a:schemeClr>
                </a:solidFill>
                <a:sym typeface="+mn-ea"/>
              </a:rPr>
              <a:t>控制流语句的语句格式和使用方法。特别是选择结构和循环结构的各类语句，是MySQL语句的主要组成部分，是MySQL实现较为复杂算法的基础。</a:t>
            </a:r>
            <a:endParaRPr lang="zh-CN" altLang="zh-CN" sz="2400" dirty="0">
              <a:solidFill>
                <a:schemeClr val="tx1">
                  <a:lumMod val="65000"/>
                  <a:lumOff val="35000"/>
                </a:schemeClr>
              </a:solidFill>
            </a:endParaRPr>
          </a:p>
          <a:p>
            <a:pPr lvl="0" algn="l">
              <a:lnSpc>
                <a:spcPct val="150000"/>
              </a:lnSpc>
              <a:buClr>
                <a:schemeClr val="accent2"/>
              </a:buClr>
              <a:buSzTx/>
              <a:buFont typeface="Wingdings" panose="05000000000000000000" pitchFamily="2" charset="2"/>
              <a:buChar char="Ø"/>
            </a:pPr>
            <a:r>
              <a:rPr lang="zh-CN" altLang="zh-CN" sz="2400" dirty="0">
                <a:solidFill>
                  <a:schemeClr val="tx1">
                    <a:lumMod val="65000"/>
                    <a:lumOff val="35000"/>
                  </a:schemeClr>
                </a:solidFill>
                <a:sym typeface="+mn-ea"/>
              </a:rPr>
              <a:t>选择结构分为if语句和case语句，适合判断类的算法处理。循环语句包括while、repeat、loop等方式，适合处理重复执行的语句块。</a:t>
            </a:r>
            <a:endParaRPr lang="zh-CN" altLang="zh-CN" sz="2400" dirty="0">
              <a:solidFill>
                <a:schemeClr val="tx1">
                  <a:lumMod val="65000"/>
                  <a:lumOff val="35000"/>
                </a:schemeClr>
              </a:solidFill>
              <a:sym typeface="+mn-ea"/>
            </a:endParaRPr>
          </a:p>
          <a:p>
            <a:pPr lvl="0" algn="l">
              <a:lnSpc>
                <a:spcPct val="150000"/>
              </a:lnSpc>
              <a:buClr>
                <a:schemeClr val="accent2"/>
              </a:buClr>
              <a:buSzTx/>
              <a:buFont typeface="Wingdings" panose="05000000000000000000" pitchFamily="2" charset="2"/>
              <a:buChar char="Ø"/>
            </a:pPr>
            <a:r>
              <a:rPr lang="zh-CN" altLang="zh-CN" sz="2400" dirty="0">
                <a:solidFill>
                  <a:schemeClr val="tx1">
                    <a:lumMod val="65000"/>
                    <a:lumOff val="35000"/>
                  </a:schemeClr>
                </a:solidFill>
                <a:sym typeface="+mn-ea"/>
              </a:rPr>
              <a:t>存储过程的创建和使用</a:t>
            </a:r>
            <a:endParaRPr lang="zh-CN" altLang="zh-CN" sz="2400" dirty="0">
              <a:solidFill>
                <a:schemeClr val="tx1">
                  <a:lumMod val="65000"/>
                  <a:lumOff val="35000"/>
                </a:schemeClr>
              </a:solidFill>
              <a:sym typeface="+mn-ea"/>
            </a:endParaRPr>
          </a:p>
          <a:p>
            <a:pPr lvl="0" algn="l">
              <a:lnSpc>
                <a:spcPct val="150000"/>
              </a:lnSpc>
              <a:buClr>
                <a:schemeClr val="accent2"/>
              </a:buClr>
              <a:buSzTx/>
              <a:buFont typeface="Wingdings" panose="05000000000000000000" pitchFamily="2" charset="2"/>
              <a:buChar char="Ø"/>
            </a:pPr>
            <a:r>
              <a:rPr lang="zh-CN" altLang="zh-CN" sz="2400" dirty="0">
                <a:solidFill>
                  <a:schemeClr val="tx1">
                    <a:lumMod val="65000"/>
                    <a:lumOff val="35000"/>
                  </a:schemeClr>
                </a:solidFill>
                <a:sym typeface="+mn-ea"/>
              </a:rPr>
              <a:t>游标有什么作用，如何利用游标访问结果集。</a:t>
            </a:r>
            <a:endParaRPr lang="zh-CN" altLang="zh-CN" sz="2400" dirty="0">
              <a:solidFill>
                <a:schemeClr val="tx1">
                  <a:lumMod val="65000"/>
                  <a:lumOff val="35000"/>
                </a:schemeClr>
              </a:solidFill>
            </a:endParaRPr>
          </a:p>
          <a:p>
            <a:pPr lvl="0">
              <a:lnSpc>
                <a:spcPct val="150000"/>
              </a:lnSpc>
              <a:buClr>
                <a:schemeClr val="accent2"/>
              </a:buClr>
              <a:buFont typeface="Wingdings" panose="05000000000000000000" pitchFamily="2" charset="2"/>
              <a:buChar char="Ø"/>
            </a:pPr>
            <a:r>
              <a:rPr lang="zh-CN" altLang="zh-CN" sz="2400" dirty="0">
                <a:solidFill>
                  <a:schemeClr val="tx1">
                    <a:lumMod val="65000"/>
                    <a:lumOff val="35000"/>
                  </a:schemeClr>
                </a:solidFill>
                <a:latin typeface="微软雅黑" panose="020B0503020204020204" pitchFamily="34" charset="-122"/>
              </a:rPr>
              <a:t>触发器是一种特殊类型的存储过程，是在某个指定的事件发生时被激活。</a:t>
            </a:r>
            <a:endParaRPr lang="zh-CN" altLang="zh-CN" sz="2400" dirty="0">
              <a:solidFill>
                <a:schemeClr val="tx1">
                  <a:lumMod val="65000"/>
                  <a:lumOff val="35000"/>
                </a:schemeClr>
              </a:solidFill>
              <a:latin typeface="微软雅黑" panose="020B0503020204020204" pitchFamily="34" charset="-122"/>
            </a:endParaRPr>
          </a:p>
        </p:txBody>
      </p:sp>
      <p:sp>
        <p:nvSpPr>
          <p:cNvPr id="7"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8" name="直接连接符 7"/>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9" name="标题 1"/>
          <p:cNvSpPr/>
          <p:nvPr/>
        </p:nvSpPr>
        <p:spPr>
          <a:xfrm>
            <a:off x="967345" y="633470"/>
            <a:ext cx="3615045" cy="765175"/>
          </a:xfrm>
          <a:prstGeom prst="rect">
            <a:avLst/>
          </a:prstGeom>
          <a:noFill/>
          <a:ln w="9525">
            <a:noFill/>
          </a:ln>
        </p:spPr>
        <p:txBody>
          <a:bodyPr anchor="ctr"/>
          <a:lstStyle/>
          <a:p>
            <a:pPr marL="571500" indent="-571500"/>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Wingdings" panose="05000000000000000000" pitchFamily="2" charset="2"/>
              </a:rPr>
              <a:t>本章小结</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42704" y="1226519"/>
            <a:ext cx="10106526" cy="5631180"/>
          </a:xfrm>
          <a:prstGeom prst="rect">
            <a:avLst/>
          </a:prstGeom>
        </p:spPr>
        <p:txBody>
          <a:bodyPr wrap="square">
            <a:spAutoFit/>
          </a:bodyPr>
          <a:lstStyle/>
          <a:p>
            <a:pPr marL="342900" lvl="0" indent="-342900" algn="l">
              <a:lnSpc>
                <a:spcPct val="150000"/>
              </a:lnSpc>
              <a:buClr>
                <a:schemeClr val="accent2"/>
              </a:buClr>
              <a:buSzTx/>
              <a:buFont typeface="Wingdings" panose="05000000000000000000" pitchFamily="2" charset="2"/>
              <a:buChar char="Ø"/>
            </a:pP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触发器的两种类型：AFTER触发器和BEFORE触发器。AFTER触发器是先执行触发事件，再执行触发程序。BEFORE触发器是先执行触发程序，再执行触发事件。</a:t>
            </a:r>
            <a:endPar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0" indent="-342900" algn="l">
              <a:lnSpc>
                <a:spcPct val="150000"/>
              </a:lnSpc>
              <a:buClr>
                <a:schemeClr val="accent2"/>
              </a:buClr>
              <a:buSzTx/>
              <a:buFont typeface="Wingdings" panose="05000000000000000000" pitchFamily="2" charset="2"/>
              <a:buChar char="Ø"/>
            </a:pP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INSERT触发器是在对触发器表执行插入记录操作时被触发。</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UPDATE</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触发器是在对触发器表执行更新记录操作时被触发。</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DELETE</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触发器是在对触发器表执行删除记录操作时被触发。</a:t>
            </a:r>
            <a:endPar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0" indent="-342900">
              <a:lnSpc>
                <a:spcPct val="150000"/>
              </a:lnSpc>
              <a:buClr>
                <a:schemeClr val="accent2"/>
              </a:buClr>
              <a:buFont typeface="Wingdings" panose="05000000000000000000" pitchFamily="2" charset="2"/>
              <a:buChar char="Ø"/>
            </a:pP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在触发程序中可以使用</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new</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关键字和</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old</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关键字。</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new</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关键字表示新插入的记录或更新后的记录。</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old</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关键字表示删除的记录或更新前的记录。</a:t>
            </a:r>
            <a:endPar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0" indent="-342900">
              <a:lnSpc>
                <a:spcPct val="150000"/>
              </a:lnSpc>
              <a:buClr>
                <a:schemeClr val="accent2"/>
              </a:buClr>
              <a:buFont typeface="Wingdings" panose="05000000000000000000" pitchFamily="2" charset="2"/>
              <a:buChar char="Ø"/>
            </a:pP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创建触发器使用</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CREATE TRIGGER</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命令，删除触发器使用</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DROP TRIGGER</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命令。</a:t>
            </a:r>
            <a:endPar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4" name="直接连接符 3"/>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5" name="标题 1"/>
          <p:cNvSpPr/>
          <p:nvPr/>
        </p:nvSpPr>
        <p:spPr>
          <a:xfrm>
            <a:off x="967345" y="633470"/>
            <a:ext cx="3615045" cy="765175"/>
          </a:xfrm>
          <a:prstGeom prst="rect">
            <a:avLst/>
          </a:prstGeom>
          <a:noFill/>
          <a:ln w="9525">
            <a:noFill/>
          </a:ln>
        </p:spPr>
        <p:txBody>
          <a:bodyPr anchor="ctr"/>
          <a:lstStyle/>
          <a:p>
            <a:pPr marL="571500" indent="-571500"/>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Wingdings" panose="05000000000000000000" pitchFamily="2" charset="2"/>
              </a:rPr>
              <a:t>本章小结</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left)">
                                      <p:cBhvr>
                                        <p:cTn id="11" dur="500"/>
                                        <p:tgtEl>
                                          <p:spTgt spid="2">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500"/>
                                        <p:tgtEl>
                                          <p:spTgt spid="2">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34490" y="1289685"/>
            <a:ext cx="8922385" cy="5347970"/>
          </a:xfrm>
        </p:spPr>
        <p:txBody>
          <a:bodyPr vert="horz" wrap="square" lIns="91440" tIns="45720" rIns="91440" bIns="45720" numCol="1" rtlCol="0" anchor="t" anchorCtr="0" compatLnSpc="1">
            <a:normAutofit fontScale="70000"/>
          </a:bodyPr>
          <a:lstStyle/>
          <a:p>
            <a:pPr marL="0" indent="0" algn="l">
              <a:spcBef>
                <a:spcPts val="0"/>
              </a:spcBef>
              <a:buClr>
                <a:schemeClr val="accent2"/>
              </a:buClr>
              <a:buSzTx/>
              <a:buFont typeface="Wingdings" panose="05000000000000000000" pitchFamily="2" charset="2"/>
              <a:buNone/>
              <a:defRPr/>
            </a:pPr>
            <a:r>
              <a:rPr lang="zh-CN" altLang="zh-CN" sz="3000" b="1" dirty="0">
                <a:solidFill>
                  <a:srgbClr val="F0882E"/>
                </a:solidFill>
                <a:sym typeface="+mn-ea"/>
              </a:rPr>
              <a:t>说明：</a:t>
            </a:r>
            <a:endParaRPr lang="zh-CN" altLang="zh-CN" sz="3000" b="1" dirty="0">
              <a:solidFill>
                <a:srgbClr val="F0882E"/>
              </a:solidFill>
            </a:endParaRPr>
          </a:p>
          <a:p>
            <a:pPr marL="228600" lvl="1" algn="l">
              <a:spcBef>
                <a:spcPts val="0"/>
              </a:spcBef>
              <a:buClr>
                <a:schemeClr val="accent2"/>
              </a:buClr>
              <a:buSzTx/>
              <a:buFont typeface="Wingdings" panose="05000000000000000000" pitchFamily="2" charset="2"/>
              <a:buChar char="Ø"/>
              <a:defRPr/>
            </a:pPr>
            <a:r>
              <a:rPr lang="zh-CN" altLang="zh-CN" sz="3000" dirty="0">
                <a:solidFill>
                  <a:srgbClr val="595959"/>
                </a:solidFill>
                <a:sym typeface="+mn-ea"/>
              </a:rPr>
              <a:t>用户会话变量的数据类型是根据赋值运算符“=”右边表达式的计算结果自动分配的。</a:t>
            </a:r>
            <a:endParaRPr lang="zh-CN" altLang="zh-CN" sz="3000" dirty="0">
              <a:solidFill>
                <a:srgbClr val="595959"/>
              </a:solidFill>
            </a:endParaRPr>
          </a:p>
          <a:p>
            <a:pPr marL="228600" lvl="1" algn="l">
              <a:spcBef>
                <a:spcPts val="0"/>
              </a:spcBef>
              <a:buClr>
                <a:schemeClr val="accent2"/>
              </a:buClr>
              <a:buSzTx/>
              <a:buFont typeface="Wingdings" panose="05000000000000000000" pitchFamily="2" charset="2"/>
              <a:buChar char="Ø"/>
              <a:defRPr/>
            </a:pPr>
            <a:r>
              <a:rPr lang="zh-CN" altLang="zh-CN" sz="3000" dirty="0">
                <a:solidFill>
                  <a:srgbClr val="595959"/>
                </a:solidFill>
                <a:sym typeface="+mn-ea"/>
              </a:rPr>
              <a:t>利用使用select语句定义用户会话变量时，赋值号采用“:＝”形式，能够产生结果集。而利用into赋值的方式的select语句，仅仅用于会话变量的定义及赋值，但不会产生结果集</a:t>
            </a:r>
            <a:endParaRPr lang="zh-CN" altLang="zh-CN" sz="3000" dirty="0">
              <a:solidFill>
                <a:srgbClr val="595959"/>
              </a:solidFill>
            </a:endParaRPr>
          </a:p>
          <a:p>
            <a:pPr marL="228600" lvl="1" algn="l">
              <a:spcBef>
                <a:spcPts val="0"/>
              </a:spcBef>
              <a:buClr>
                <a:schemeClr val="accent2"/>
              </a:buClr>
              <a:buSzTx/>
              <a:buFont typeface="Wingdings" panose="05000000000000000000" pitchFamily="2" charset="2"/>
              <a:buChar char="Ø"/>
              <a:defRPr/>
            </a:pPr>
            <a:r>
              <a:rPr lang="zh-CN" altLang="zh-CN" sz="3000" dirty="0">
                <a:solidFill>
                  <a:srgbClr val="595959"/>
                </a:solidFill>
                <a:sym typeface="+mn-ea"/>
              </a:rPr>
              <a:t>赋值号“:= ”与“=”的总结比较：</a:t>
            </a:r>
            <a:endParaRPr lang="zh-CN" altLang="zh-CN" sz="3000" dirty="0">
              <a:solidFill>
                <a:srgbClr val="595959"/>
              </a:solidFill>
            </a:endParaRPr>
          </a:p>
          <a:p>
            <a:pPr marL="285750" lvl="2" indent="-285750" algn="l">
              <a:spcBef>
                <a:spcPts val="0"/>
              </a:spcBef>
              <a:buClr>
                <a:schemeClr val="accent2"/>
              </a:buClr>
              <a:buSzTx/>
              <a:buFont typeface="Wingdings" panose="05000000000000000000" charset="0"/>
              <a:buChar char="l"/>
              <a:defRPr/>
            </a:pPr>
            <a:r>
              <a:rPr lang="zh-CN" altLang="zh-CN" sz="3000" dirty="0">
                <a:solidFill>
                  <a:srgbClr val="595959"/>
                </a:solidFill>
                <a:sym typeface="+mn-ea"/>
              </a:rPr>
              <a:t>“:= ”是赋值号，能够实现赋值操作，即将右边的值赋值给左边的变量。</a:t>
            </a:r>
            <a:endParaRPr lang="zh-CN" altLang="zh-CN" sz="3000" dirty="0">
              <a:solidFill>
                <a:srgbClr val="595959"/>
              </a:solidFill>
            </a:endParaRPr>
          </a:p>
          <a:p>
            <a:pPr marL="285750" lvl="2" indent="-285750" algn="l">
              <a:spcBef>
                <a:spcPts val="0"/>
              </a:spcBef>
              <a:buClr>
                <a:schemeClr val="accent2"/>
              </a:buClr>
              <a:buSzTx/>
              <a:buFont typeface="Wingdings" panose="05000000000000000000" charset="0"/>
              <a:buChar char="l"/>
              <a:defRPr/>
            </a:pPr>
            <a:r>
              <a:rPr lang="zh-CN" altLang="zh-CN" sz="3000" dirty="0">
                <a:solidFill>
                  <a:srgbClr val="595959"/>
                </a:solidFill>
                <a:sym typeface="+mn-ea"/>
              </a:rPr>
              <a:t>“=”一般情况下是作为比较操作符使用的。特殊情况下，“=” 则只在set语句里面作为赋值号使用，包括update语句里面的set子句。</a:t>
            </a:r>
            <a:endParaRPr lang="zh-CN" altLang="zh-CN" sz="3000" dirty="0">
              <a:solidFill>
                <a:srgbClr val="595959"/>
              </a:solidFill>
            </a:endParaRPr>
          </a:p>
        </p:txBody>
      </p:sp>
      <p:sp>
        <p:nvSpPr>
          <p:cNvPr id="4" name="标题 1"/>
          <p:cNvSpPr/>
          <p:nvPr/>
        </p:nvSpPr>
        <p:spPr>
          <a:xfrm>
            <a:off x="967345" y="633470"/>
            <a:ext cx="4116284" cy="765175"/>
          </a:xfrm>
          <a:prstGeom prst="rect">
            <a:avLst/>
          </a:prstGeom>
          <a:noFill/>
          <a:ln w="9525">
            <a:noFill/>
          </a:ln>
        </p:spPr>
        <p:txBody>
          <a:bodyPr anchor="ctr"/>
          <a:lstStyle/>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7.1  </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MySQL程序设计基础</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6" name="直接连接符 5"/>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500"/>
                                        <p:tgtEl>
                                          <p:spTgt spid="3">
                                            <p:txEl>
                                              <p:pRg st="4" end="4"/>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left)">
                                      <p:cBhvr>
                                        <p:cTn id="22" dur="500"/>
                                        <p:tgtEl>
                                          <p:spTgt spid="3">
                                            <p:txEl>
                                              <p:pRg st="5" end="5"/>
                                            </p:txEl>
                                          </p:spTgt>
                                        </p:tgtEl>
                                      </p:cBhvr>
                                    </p:animEffect>
                                  </p:childTnLst>
                                </p:cTn>
                              </p:par>
                              <p:par>
                                <p:cTn id="23" presetID="26" presetClass="emph" presetSubtype="0" fill="hold" grpId="0" nodeType="withEffect">
                                  <p:stCondLst>
                                    <p:cond delay="0"/>
                                  </p:stCondLst>
                                  <p:childTnLst>
                                    <p:animEffect transition="out" filter="fade">
                                      <p:cBhvr>
                                        <p:cTn id="24" dur="500" tmFilter="0, 0; .2, .5; .8, .5; 1, 0"/>
                                        <p:tgtEl>
                                          <p:spTgt spid="4"/>
                                        </p:tgtEl>
                                      </p:cBhvr>
                                    </p:animEffect>
                                    <p:animScale>
                                      <p:cBhvr>
                                        <p:cTn id="25"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30220" y="1727200"/>
            <a:ext cx="7078345" cy="2287270"/>
          </a:xfrm>
        </p:spPr>
        <p:txBody>
          <a:bodyPr vert="horz" wrap="square" lIns="91440" tIns="45720" rIns="91440" bIns="45720" numCol="1" rtlCol="0" anchor="t" anchorCtr="0" compatLnSpc="1">
            <a:noAutofit/>
          </a:bodyPr>
          <a:lstStyle/>
          <a:p>
            <a:pPr lvl="1">
              <a:buNone/>
            </a:pPr>
            <a:r>
              <a:rPr lang="en-US" altLang="zh-CN" sz="2400" dirty="0">
                <a:solidFill>
                  <a:srgbClr val="595959"/>
                </a:solidFill>
                <a:sym typeface="+mn-ea"/>
              </a:rPr>
              <a:t>set @sname=(select sname from student</a:t>
            </a:r>
            <a:endParaRPr lang="zh-CN" altLang="zh-CN" sz="2400" dirty="0">
              <a:solidFill>
                <a:srgbClr val="595959"/>
              </a:solidFill>
              <a:sym typeface="+mn-ea"/>
            </a:endParaRPr>
          </a:p>
          <a:p>
            <a:pPr lvl="1">
              <a:buNone/>
            </a:pPr>
            <a:r>
              <a:rPr lang="en-US" altLang="zh-CN" sz="2400" dirty="0">
                <a:solidFill>
                  <a:srgbClr val="595959"/>
                </a:solidFill>
                <a:sym typeface="+mn-ea"/>
              </a:rPr>
              <a:t>where studentno='19126113307');</a:t>
            </a:r>
            <a:endParaRPr lang="zh-CN" altLang="zh-CN" sz="2400" dirty="0">
              <a:solidFill>
                <a:srgbClr val="595959"/>
              </a:solidFill>
            </a:endParaRPr>
          </a:p>
          <a:p>
            <a:pPr lvl="1">
              <a:buNone/>
            </a:pPr>
            <a:r>
              <a:rPr lang="en-US" altLang="zh-CN" sz="2400" dirty="0">
                <a:solidFill>
                  <a:srgbClr val="595959"/>
                </a:solidFill>
                <a:sym typeface="+mn-ea"/>
              </a:rPr>
              <a:t>select studentno, sname, birthdate</a:t>
            </a:r>
            <a:endParaRPr lang="zh-CN" altLang="zh-CN" sz="2400" dirty="0">
              <a:solidFill>
                <a:srgbClr val="595959"/>
              </a:solidFill>
              <a:sym typeface="+mn-ea"/>
            </a:endParaRPr>
          </a:p>
          <a:p>
            <a:pPr lvl="1">
              <a:buNone/>
            </a:pPr>
            <a:r>
              <a:rPr lang="en-US" altLang="zh-CN" sz="2400" dirty="0">
                <a:solidFill>
                  <a:srgbClr val="595959"/>
                </a:solidFill>
                <a:sym typeface="+mn-ea"/>
              </a:rPr>
              <a:t>from student where sname=@sname;</a:t>
            </a:r>
            <a:endParaRPr lang="zh-CN" altLang="zh-CN" sz="2400" dirty="0">
              <a:solidFill>
                <a:srgbClr val="595959"/>
              </a:solidFill>
            </a:endParaRPr>
          </a:p>
          <a:p>
            <a:pPr algn="l">
              <a:spcBef>
                <a:spcPts val="0"/>
              </a:spcBef>
              <a:buClr>
                <a:schemeClr val="accent2"/>
              </a:buClr>
              <a:buSzTx/>
              <a:buFont typeface="Wingdings" panose="05000000000000000000" pitchFamily="2" charset="2"/>
              <a:buChar char="Ø"/>
              <a:defRPr/>
            </a:pPr>
            <a:endParaRPr lang="zh-CN" altLang="zh-CN" dirty="0">
              <a:solidFill>
                <a:srgbClr val="595959"/>
              </a:solidFill>
            </a:endParaRPr>
          </a:p>
        </p:txBody>
      </p:sp>
      <p:sp>
        <p:nvSpPr>
          <p:cNvPr id="2" name="文本框 1"/>
          <p:cNvSpPr txBox="1"/>
          <p:nvPr/>
        </p:nvSpPr>
        <p:spPr>
          <a:xfrm>
            <a:off x="2441575" y="1398905"/>
            <a:ext cx="3840480" cy="460375"/>
          </a:xfrm>
          <a:prstGeom prst="rect">
            <a:avLst/>
          </a:prstGeom>
          <a:noFill/>
        </p:spPr>
        <p:txBody>
          <a:bodyPr wrap="none" rtlCol="0" anchor="t">
            <a:spAutoFit/>
          </a:bodyPr>
          <a:p>
            <a:r>
              <a:rPr lang="zh-CN" altLang="zh-CN" sz="2400" dirty="0">
                <a:solidFill>
                  <a:srgbClr val="595959"/>
                </a:solidFill>
                <a:latin typeface="微软雅黑" panose="020B0503020204020204" pitchFamily="34" charset="-122"/>
                <a:ea typeface="微软雅黑" panose="020B0503020204020204" pitchFamily="34" charset="-122"/>
                <a:sym typeface="+mn-ea"/>
              </a:rPr>
              <a:t>使用查询结果给变量赋值。</a:t>
            </a:r>
            <a:endParaRPr lang="zh-CN" altLang="zh-CN" sz="2400" dirty="0">
              <a:solidFill>
                <a:srgbClr val="595959"/>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3384550" y="4924425"/>
            <a:ext cx="6949440" cy="460375"/>
          </a:xfrm>
          <a:prstGeom prst="rect">
            <a:avLst/>
          </a:prstGeom>
          <a:noFill/>
        </p:spPr>
        <p:txBody>
          <a:bodyPr wrap="none" rtlCol="0" anchor="t">
            <a:spAutoFit/>
          </a:bodyPr>
          <a:p>
            <a:pPr marL="0" lvl="1" algn="l">
              <a:buClrTx/>
              <a:buSzTx/>
              <a:buFontTx/>
              <a:buNone/>
            </a:pPr>
            <a:r>
              <a:rPr lang="zh-CN" altLang="zh-CN" sz="2400" dirty="0">
                <a:solidFill>
                  <a:srgbClr val="595959"/>
                </a:solidFill>
                <a:latin typeface="微软雅黑" panose="020B0503020204020204" pitchFamily="34" charset="-122"/>
                <a:ea typeface="微软雅黑" panose="020B0503020204020204" pitchFamily="34" charset="-122"/>
                <a:sym typeface="+mn-ea"/>
              </a:rPr>
              <a:t>select @sname:=sname from student limit 0,1;</a:t>
            </a:r>
            <a:endParaRPr lang="zh-CN" altLang="zh-CN" sz="2400" dirty="0">
              <a:solidFill>
                <a:srgbClr val="595959"/>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566035" y="4334510"/>
            <a:ext cx="5589270" cy="460375"/>
          </a:xfrm>
          <a:prstGeom prst="rect">
            <a:avLst/>
          </a:prstGeom>
          <a:noFill/>
        </p:spPr>
        <p:txBody>
          <a:bodyPr wrap="none" rtlCol="0" anchor="t">
            <a:spAutoFit/>
          </a:bodyPr>
          <a:p>
            <a:r>
              <a:rPr lang="zh-CN" altLang="zh-CN" sz="2400" dirty="0">
                <a:solidFill>
                  <a:srgbClr val="595959"/>
                </a:solidFill>
                <a:latin typeface="微软雅黑" panose="020B0503020204020204" pitchFamily="34" charset="-122"/>
                <a:ea typeface="微软雅黑" panose="020B0503020204020204" pitchFamily="34" charset="-122"/>
                <a:sym typeface="+mn-ea"/>
              </a:rPr>
              <a:t>利用select语句将表中数据赋值给变量。</a:t>
            </a:r>
            <a:r>
              <a:rPr lang="en-US" altLang="zh-CN" sz="2400" dirty="0">
                <a:sym typeface="+mn-ea"/>
              </a:rPr>
              <a:t> </a:t>
            </a:r>
            <a:endParaRPr lang="zh-CN" altLang="en-US" sz="2400"/>
          </a:p>
        </p:txBody>
      </p:sp>
      <p:grpSp>
        <p:nvGrpSpPr>
          <p:cNvPr id="6" name="组合 5"/>
          <p:cNvGrpSpPr/>
          <p:nvPr/>
        </p:nvGrpSpPr>
        <p:grpSpPr>
          <a:xfrm>
            <a:off x="1277618" y="1315358"/>
            <a:ext cx="914402" cy="728980"/>
            <a:chOff x="2075180" y="1685716"/>
            <a:chExt cx="914402" cy="728980"/>
          </a:xfrm>
        </p:grpSpPr>
        <p:sp>
          <p:nvSpPr>
            <p:cNvPr id="7" name="流程图: 延期 6"/>
            <p:cNvSpPr/>
            <p:nvPr/>
          </p:nvSpPr>
          <p:spPr>
            <a:xfrm rot="16200000">
              <a:off x="2122170" y="1638726"/>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9"/>
            <p:cNvSpPr txBox="1"/>
            <p:nvPr/>
          </p:nvSpPr>
          <p:spPr>
            <a:xfrm>
              <a:off x="2141857" y="1769536"/>
              <a:ext cx="847725" cy="645160"/>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实例</a:t>
              </a:r>
              <a:endParaRPr lang="en-US" altLang="zh-CN"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eaLnBrk="0" hangingPunct="0">
                <a:defRPr/>
              </a:pPr>
              <a:r>
                <a:rPr lang="en-US" altLang="zh-CN"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7-1</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9" name="标题 1"/>
          <p:cNvSpPr/>
          <p:nvPr/>
        </p:nvSpPr>
        <p:spPr>
          <a:xfrm>
            <a:off x="967345" y="633470"/>
            <a:ext cx="4116284" cy="765175"/>
          </a:xfrm>
          <a:prstGeom prst="rect">
            <a:avLst/>
          </a:prstGeom>
          <a:noFill/>
          <a:ln w="9525">
            <a:noFill/>
          </a:ln>
        </p:spPr>
        <p:txBody>
          <a:bodyPr anchor="ctr"/>
          <a:p>
            <a:pPr marL="571500" indent="-571500"/>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7.1  </a:t>
            </a: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MySQL程序设计基础</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MH_Others_1"/>
          <p:cNvSpPr/>
          <p:nvPr>
            <p:custDataLst>
              <p:tags r:id="rId1"/>
            </p:custDataLst>
          </p:nvPr>
        </p:nvSpPr>
        <p:spPr>
          <a:xfrm>
            <a:off x="5350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11" name="直接连接符 10"/>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fill="hold"/>
                                        <p:tgtEl>
                                          <p:spTgt spid="5"/>
                                        </p:tgtEl>
                                        <p:attrNameLst>
                                          <p:attrName>ppt_x</p:attrName>
                                        </p:attrNameLst>
                                      </p:cBhvr>
                                      <p:tavLst>
                                        <p:tav tm="0">
                                          <p:val>
                                            <p:strVal val="#ppt_x"/>
                                          </p:val>
                                        </p:tav>
                                        <p:tav tm="100000">
                                          <p:val>
                                            <p:strVal val="#ppt_x"/>
                                          </p:val>
                                        </p:tav>
                                      </p:tavLst>
                                    </p:anim>
                                    <p:anim calcmode="lin" valueType="num">
                                      <p:cBhvr additive="base">
                                        <p:cTn id="33" dur="500" fill="hold"/>
                                        <p:tgtEl>
                                          <p:spTgt spid="5"/>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additive="base">
                                        <p:cTn id="36" dur="500" fill="hold"/>
                                        <p:tgtEl>
                                          <p:spTgt spid="4"/>
                                        </p:tgtEl>
                                        <p:attrNameLst>
                                          <p:attrName>ppt_x</p:attrName>
                                        </p:attrNameLst>
                                      </p:cBhvr>
                                      <p:tavLst>
                                        <p:tav tm="0">
                                          <p:val>
                                            <p:strVal val="#ppt_x"/>
                                          </p:val>
                                        </p:tav>
                                        <p:tav tm="100000">
                                          <p:val>
                                            <p:strVal val="#ppt_x"/>
                                          </p:val>
                                        </p:tav>
                                      </p:tavLst>
                                    </p:anim>
                                    <p:anim calcmode="lin" valueType="num">
                                      <p:cBhvr additive="base">
                                        <p:cTn id="37" dur="500" fill="hold"/>
                                        <p:tgtEl>
                                          <p:spTgt spid="4"/>
                                        </p:tgtEl>
                                        <p:attrNameLst>
                                          <p:attrName>ppt_y</p:attrName>
                                        </p:attrNameLst>
                                      </p:cBhvr>
                                      <p:tavLst>
                                        <p:tav tm="0">
                                          <p:val>
                                            <p:strVal val="1+#ppt_h/2"/>
                                          </p:val>
                                        </p:tav>
                                        <p:tav tm="100000">
                                          <p:val>
                                            <p:strVal val="#ppt_y"/>
                                          </p:val>
                                        </p:tav>
                                      </p:tavLst>
                                    </p:anim>
                                  </p:childTnLst>
                                </p:cTn>
                              </p:par>
                              <p:par>
                                <p:cTn id="38" presetID="26" presetClass="emph" presetSubtype="0" fill="hold" grpId="0" nodeType="withEffect">
                                  <p:stCondLst>
                                    <p:cond delay="0"/>
                                  </p:stCondLst>
                                  <p:childTnLst>
                                    <p:animEffect transition="out" filter="fade">
                                      <p:cBhvr>
                                        <p:cTn id="39" dur="500" tmFilter="0, 0; .2, .5; .8, .5; 1, 0"/>
                                        <p:tgtEl>
                                          <p:spTgt spid="9"/>
                                        </p:tgtEl>
                                      </p:cBhvr>
                                    </p:animEffect>
                                    <p:animScale>
                                      <p:cBhvr>
                                        <p:cTn id="40"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P spid="5" grpId="0"/>
      <p:bldP spid="5" grpId="1"/>
      <p:bldP spid="4" grpId="0"/>
      <p:bldP spid="4" grpId="1"/>
      <p:bldP spid="9" grpId="0"/>
    </p:bldLst>
  </p:timing>
</p:sld>
</file>

<file path=ppt/tags/tag1.xml><?xml version="1.0" encoding="utf-8"?>
<p:tagLst xmlns:p="http://schemas.openxmlformats.org/presentationml/2006/main">
  <p:tag name="MH" val="20170712104315"/>
  <p:tag name="MH_LIBRARY" val="CONTENTS"/>
  <p:tag name="MH_TYPE" val="OTHERS"/>
  <p:tag name="ID" val="553519"/>
</p:tagLst>
</file>

<file path=ppt/tags/tag10.xml><?xml version="1.0" encoding="utf-8"?>
<p:tagLst xmlns:p="http://schemas.openxmlformats.org/presentationml/2006/main">
  <p:tag name="MH" val="20170712104315"/>
  <p:tag name="MH_LIBRARY" val="CONTENTS"/>
  <p:tag name="MH_TYPE" val="OTHERS"/>
  <p:tag name="ID" val="553519"/>
</p:tagLst>
</file>

<file path=ppt/tags/tag11.xml><?xml version="1.0" encoding="utf-8"?>
<p:tagLst xmlns:p="http://schemas.openxmlformats.org/presentationml/2006/main">
  <p:tag name="MH" val="20170712104315"/>
  <p:tag name="MH_LIBRARY" val="CONTENTS"/>
  <p:tag name="MH_TYPE" val="OTHERS"/>
  <p:tag name="ID" val="553519"/>
</p:tagLst>
</file>

<file path=ppt/tags/tag12.xml><?xml version="1.0" encoding="utf-8"?>
<p:tagLst xmlns:p="http://schemas.openxmlformats.org/presentationml/2006/main">
  <p:tag name="MH" val="20170712104315"/>
  <p:tag name="MH_LIBRARY" val="CONTENTS"/>
  <p:tag name="MH_TYPE" val="OTHERS"/>
  <p:tag name="ID" val="553519"/>
</p:tagLst>
</file>

<file path=ppt/tags/tag13.xml><?xml version="1.0" encoding="utf-8"?>
<p:tagLst xmlns:p="http://schemas.openxmlformats.org/presentationml/2006/main">
  <p:tag name="MH" val="20170712104315"/>
  <p:tag name="MH_LIBRARY" val="CONTENTS"/>
  <p:tag name="MH_TYPE" val="OTHERS"/>
  <p:tag name="ID" val="553519"/>
</p:tagLst>
</file>

<file path=ppt/tags/tag14.xml><?xml version="1.0" encoding="utf-8"?>
<p:tagLst xmlns:p="http://schemas.openxmlformats.org/presentationml/2006/main">
  <p:tag name="MH" val="20170712104315"/>
  <p:tag name="MH_LIBRARY" val="CONTENTS"/>
  <p:tag name="MH_TYPE" val="OTHERS"/>
  <p:tag name="ID" val="553519"/>
</p:tagLst>
</file>

<file path=ppt/tags/tag15.xml><?xml version="1.0" encoding="utf-8"?>
<p:tagLst xmlns:p="http://schemas.openxmlformats.org/presentationml/2006/main">
  <p:tag name="MH" val="20170712104315"/>
  <p:tag name="MH_LIBRARY" val="CONTENTS"/>
  <p:tag name="MH_TYPE" val="OTHERS"/>
  <p:tag name="ID" val="553519"/>
</p:tagLst>
</file>

<file path=ppt/tags/tag16.xml><?xml version="1.0" encoding="utf-8"?>
<p:tagLst xmlns:p="http://schemas.openxmlformats.org/presentationml/2006/main">
  <p:tag name="MH" val="20170712104315"/>
  <p:tag name="MH_LIBRARY" val="CONTENTS"/>
  <p:tag name="MH_TYPE" val="OTHERS"/>
  <p:tag name="ID" val="553519"/>
</p:tagLst>
</file>

<file path=ppt/tags/tag17.xml><?xml version="1.0" encoding="utf-8"?>
<p:tagLst xmlns:p="http://schemas.openxmlformats.org/presentationml/2006/main">
  <p:tag name="MH" val="20170712104315"/>
  <p:tag name="MH_LIBRARY" val="CONTENTS"/>
  <p:tag name="MH_TYPE" val="OTHERS"/>
  <p:tag name="ID" val="553519"/>
</p:tagLst>
</file>

<file path=ppt/tags/tag18.xml><?xml version="1.0" encoding="utf-8"?>
<p:tagLst xmlns:p="http://schemas.openxmlformats.org/presentationml/2006/main">
  <p:tag name="MH" val="20170712104315"/>
  <p:tag name="MH_LIBRARY" val="CONTENTS"/>
  <p:tag name="MH_TYPE" val="OTHERS"/>
  <p:tag name="ID" val="553519"/>
</p:tagLst>
</file>

<file path=ppt/tags/tag19.xml><?xml version="1.0" encoding="utf-8"?>
<p:tagLst xmlns:p="http://schemas.openxmlformats.org/presentationml/2006/main">
  <p:tag name="MH" val="20170712104315"/>
  <p:tag name="MH_LIBRARY" val="CONTENTS"/>
  <p:tag name="MH_TYPE" val="OTHERS"/>
  <p:tag name="ID" val="553519"/>
</p:tagLst>
</file>

<file path=ppt/tags/tag2.xml><?xml version="1.0" encoding="utf-8"?>
<p:tagLst xmlns:p="http://schemas.openxmlformats.org/presentationml/2006/main">
  <p:tag name="MH" val="20170712104315"/>
  <p:tag name="MH_LIBRARY" val="CONTENTS"/>
  <p:tag name="MH_TYPE" val="OTHERS"/>
  <p:tag name="ID" val="553519"/>
</p:tagLst>
</file>

<file path=ppt/tags/tag20.xml><?xml version="1.0" encoding="utf-8"?>
<p:tagLst xmlns:p="http://schemas.openxmlformats.org/presentationml/2006/main">
  <p:tag name="MH" val="20170712104315"/>
  <p:tag name="MH_LIBRARY" val="CONTENTS"/>
  <p:tag name="MH_TYPE" val="OTHERS"/>
  <p:tag name="ID" val="553519"/>
</p:tagLst>
</file>

<file path=ppt/tags/tag21.xml><?xml version="1.0" encoding="utf-8"?>
<p:tagLst xmlns:p="http://schemas.openxmlformats.org/presentationml/2006/main">
  <p:tag name="MH" val="20170712104315"/>
  <p:tag name="MH_LIBRARY" val="CONTENTS"/>
  <p:tag name="MH_TYPE" val="OTHERS"/>
  <p:tag name="ID" val="553519"/>
</p:tagLst>
</file>

<file path=ppt/tags/tag22.xml><?xml version="1.0" encoding="utf-8"?>
<p:tagLst xmlns:p="http://schemas.openxmlformats.org/presentationml/2006/main">
  <p:tag name="MH" val="20170712104315"/>
  <p:tag name="MH_LIBRARY" val="CONTENTS"/>
  <p:tag name="MH_TYPE" val="OTHERS"/>
  <p:tag name="ID" val="553519"/>
</p:tagLst>
</file>

<file path=ppt/tags/tag23.xml><?xml version="1.0" encoding="utf-8"?>
<p:tagLst xmlns:p="http://schemas.openxmlformats.org/presentationml/2006/main">
  <p:tag name="MH" val="20170712104315"/>
  <p:tag name="MH_LIBRARY" val="CONTENTS"/>
  <p:tag name="MH_TYPE" val="OTHERS"/>
  <p:tag name="ID" val="553519"/>
</p:tagLst>
</file>

<file path=ppt/tags/tag24.xml><?xml version="1.0" encoding="utf-8"?>
<p:tagLst xmlns:p="http://schemas.openxmlformats.org/presentationml/2006/main">
  <p:tag name="MH" val="20170712104315"/>
  <p:tag name="MH_LIBRARY" val="CONTENTS"/>
  <p:tag name="MH_TYPE" val="OTHERS"/>
  <p:tag name="ID" val="553519"/>
</p:tagLst>
</file>

<file path=ppt/tags/tag25.xml><?xml version="1.0" encoding="utf-8"?>
<p:tagLst xmlns:p="http://schemas.openxmlformats.org/presentationml/2006/main">
  <p:tag name="MH" val="20170712104315"/>
  <p:tag name="MH_LIBRARY" val="CONTENTS"/>
  <p:tag name="MH_TYPE" val="OTHERS"/>
  <p:tag name="ID" val="553519"/>
</p:tagLst>
</file>

<file path=ppt/tags/tag26.xml><?xml version="1.0" encoding="utf-8"?>
<p:tagLst xmlns:p="http://schemas.openxmlformats.org/presentationml/2006/main">
  <p:tag name="MH" val="20170712104315"/>
  <p:tag name="MH_LIBRARY" val="CONTENTS"/>
  <p:tag name="MH_TYPE" val="OTHERS"/>
  <p:tag name="ID" val="553519"/>
</p:tagLst>
</file>

<file path=ppt/tags/tag27.xml><?xml version="1.0" encoding="utf-8"?>
<p:tagLst xmlns:p="http://schemas.openxmlformats.org/presentationml/2006/main">
  <p:tag name="MH" val="20170712104315"/>
  <p:tag name="MH_LIBRARY" val="CONTENTS"/>
  <p:tag name="MH_TYPE" val="OTHERS"/>
  <p:tag name="ID" val="553519"/>
</p:tagLst>
</file>

<file path=ppt/tags/tag28.xml><?xml version="1.0" encoding="utf-8"?>
<p:tagLst xmlns:p="http://schemas.openxmlformats.org/presentationml/2006/main">
  <p:tag name="MH" val="20170712104315"/>
  <p:tag name="MH_LIBRARY" val="CONTENTS"/>
  <p:tag name="MH_TYPE" val="OTHERS"/>
  <p:tag name="ID" val="553519"/>
</p:tagLst>
</file>

<file path=ppt/tags/tag29.xml><?xml version="1.0" encoding="utf-8"?>
<p:tagLst xmlns:p="http://schemas.openxmlformats.org/presentationml/2006/main">
  <p:tag name="MH" val="20170712104315"/>
  <p:tag name="MH_LIBRARY" val="CONTENTS"/>
  <p:tag name="MH_TYPE" val="OTHERS"/>
  <p:tag name="ID" val="553519"/>
</p:tagLst>
</file>

<file path=ppt/tags/tag3.xml><?xml version="1.0" encoding="utf-8"?>
<p:tagLst xmlns:p="http://schemas.openxmlformats.org/presentationml/2006/main">
  <p:tag name="MH" val="20170712104315"/>
  <p:tag name="MH_LIBRARY" val="CONTENTS"/>
  <p:tag name="MH_TYPE" val="OTHERS"/>
  <p:tag name="ID" val="553519"/>
</p:tagLst>
</file>

<file path=ppt/tags/tag30.xml><?xml version="1.0" encoding="utf-8"?>
<p:tagLst xmlns:p="http://schemas.openxmlformats.org/presentationml/2006/main">
  <p:tag name="MH" val="20170712104315"/>
  <p:tag name="MH_LIBRARY" val="CONTENTS"/>
  <p:tag name="MH_TYPE" val="OTHERS"/>
  <p:tag name="ID" val="553519"/>
</p:tagLst>
</file>

<file path=ppt/tags/tag31.xml><?xml version="1.0" encoding="utf-8"?>
<p:tagLst xmlns:p="http://schemas.openxmlformats.org/presentationml/2006/main">
  <p:tag name="MH" val="20170712104315"/>
  <p:tag name="MH_LIBRARY" val="CONTENTS"/>
  <p:tag name="MH_TYPE" val="OTHERS"/>
  <p:tag name="ID" val="553519"/>
</p:tagLst>
</file>

<file path=ppt/tags/tag32.xml><?xml version="1.0" encoding="utf-8"?>
<p:tagLst xmlns:p="http://schemas.openxmlformats.org/presentationml/2006/main">
  <p:tag name="MH" val="20170712104315"/>
  <p:tag name="MH_LIBRARY" val="CONTENTS"/>
  <p:tag name="MH_TYPE" val="OTHERS"/>
  <p:tag name="ID" val="553519"/>
</p:tagLst>
</file>

<file path=ppt/tags/tag33.xml><?xml version="1.0" encoding="utf-8"?>
<p:tagLst xmlns:p="http://schemas.openxmlformats.org/presentationml/2006/main">
  <p:tag name="MH" val="20170712104315"/>
  <p:tag name="MH_LIBRARY" val="CONTENTS"/>
  <p:tag name="MH_TYPE" val="OTHERS"/>
  <p:tag name="ID" val="553519"/>
</p:tagLst>
</file>

<file path=ppt/tags/tag34.xml><?xml version="1.0" encoding="utf-8"?>
<p:tagLst xmlns:p="http://schemas.openxmlformats.org/presentationml/2006/main">
  <p:tag name="MH" val="20170712104315"/>
  <p:tag name="MH_LIBRARY" val="CONTENTS"/>
  <p:tag name="MH_TYPE" val="OTHERS"/>
  <p:tag name="ID" val="553519"/>
</p:tagLst>
</file>

<file path=ppt/tags/tag35.xml><?xml version="1.0" encoding="utf-8"?>
<p:tagLst xmlns:p="http://schemas.openxmlformats.org/presentationml/2006/main">
  <p:tag name="MH" val="20170712104315"/>
  <p:tag name="MH_LIBRARY" val="CONTENTS"/>
  <p:tag name="MH_TYPE" val="OTHERS"/>
  <p:tag name="ID" val="553519"/>
</p:tagLst>
</file>

<file path=ppt/tags/tag36.xml><?xml version="1.0" encoding="utf-8"?>
<p:tagLst xmlns:p="http://schemas.openxmlformats.org/presentationml/2006/main">
  <p:tag name="MH" val="20170712104315"/>
  <p:tag name="MH_LIBRARY" val="CONTENTS"/>
  <p:tag name="MH_TYPE" val="OTHERS"/>
  <p:tag name="ID" val="553519"/>
</p:tagLst>
</file>

<file path=ppt/tags/tag37.xml><?xml version="1.0" encoding="utf-8"?>
<p:tagLst xmlns:p="http://schemas.openxmlformats.org/presentationml/2006/main">
  <p:tag name="MH" val="20170712104315"/>
  <p:tag name="MH_LIBRARY" val="CONTENTS"/>
  <p:tag name="MH_TYPE" val="OTHERS"/>
  <p:tag name="ID" val="553519"/>
</p:tagLst>
</file>

<file path=ppt/tags/tag38.xml><?xml version="1.0" encoding="utf-8"?>
<p:tagLst xmlns:p="http://schemas.openxmlformats.org/presentationml/2006/main">
  <p:tag name="MH" val="20170712104315"/>
  <p:tag name="MH_LIBRARY" val="CONTENTS"/>
  <p:tag name="MH_TYPE" val="OTHERS"/>
  <p:tag name="ID" val="553519"/>
</p:tagLst>
</file>

<file path=ppt/tags/tag39.xml><?xml version="1.0" encoding="utf-8"?>
<p:tagLst xmlns:p="http://schemas.openxmlformats.org/presentationml/2006/main">
  <p:tag name="MH" val="20170712104315"/>
  <p:tag name="MH_LIBRARY" val="CONTENTS"/>
  <p:tag name="MH_TYPE" val="OTHERS"/>
  <p:tag name="ID" val="553519"/>
</p:tagLst>
</file>

<file path=ppt/tags/tag4.xml><?xml version="1.0" encoding="utf-8"?>
<p:tagLst xmlns:p="http://schemas.openxmlformats.org/presentationml/2006/main">
  <p:tag name="MH" val="20170712104315"/>
  <p:tag name="MH_LIBRARY" val="CONTENTS"/>
  <p:tag name="MH_TYPE" val="OTHERS"/>
  <p:tag name="ID" val="553519"/>
</p:tagLst>
</file>

<file path=ppt/tags/tag40.xml><?xml version="1.0" encoding="utf-8"?>
<p:tagLst xmlns:p="http://schemas.openxmlformats.org/presentationml/2006/main">
  <p:tag name="MH" val="20170712104315"/>
  <p:tag name="MH_LIBRARY" val="CONTENTS"/>
  <p:tag name="MH_TYPE" val="OTHERS"/>
  <p:tag name="ID" val="553519"/>
</p:tagLst>
</file>

<file path=ppt/tags/tag41.xml><?xml version="1.0" encoding="utf-8"?>
<p:tagLst xmlns:p="http://schemas.openxmlformats.org/presentationml/2006/main">
  <p:tag name="MH" val="20170712104315"/>
  <p:tag name="MH_LIBRARY" val="CONTENTS"/>
  <p:tag name="MH_TYPE" val="OTHERS"/>
  <p:tag name="ID" val="553519"/>
</p:tagLst>
</file>

<file path=ppt/tags/tag42.xml><?xml version="1.0" encoding="utf-8"?>
<p:tagLst xmlns:p="http://schemas.openxmlformats.org/presentationml/2006/main">
  <p:tag name="MH" val="20170712104315"/>
  <p:tag name="MH_LIBRARY" val="CONTENTS"/>
  <p:tag name="MH_TYPE" val="OTHERS"/>
  <p:tag name="ID" val="553519"/>
</p:tagLst>
</file>

<file path=ppt/tags/tag43.xml><?xml version="1.0" encoding="utf-8"?>
<p:tagLst xmlns:p="http://schemas.openxmlformats.org/presentationml/2006/main">
  <p:tag name="MH" val="20170712104315"/>
  <p:tag name="MH_LIBRARY" val="CONTENTS"/>
  <p:tag name="MH_TYPE" val="OTHERS"/>
  <p:tag name="ID" val="553519"/>
</p:tagLst>
</file>

<file path=ppt/tags/tag44.xml><?xml version="1.0" encoding="utf-8"?>
<p:tagLst xmlns:p="http://schemas.openxmlformats.org/presentationml/2006/main">
  <p:tag name="MH" val="20170712104315"/>
  <p:tag name="MH_LIBRARY" val="CONTENTS"/>
  <p:tag name="MH_TYPE" val="OTHERS"/>
  <p:tag name="ID" val="553519"/>
</p:tagLst>
</file>

<file path=ppt/tags/tag45.xml><?xml version="1.0" encoding="utf-8"?>
<p:tagLst xmlns:p="http://schemas.openxmlformats.org/presentationml/2006/main">
  <p:tag name="MH" val="20170712104315"/>
  <p:tag name="MH_LIBRARY" val="CONTENTS"/>
  <p:tag name="MH_TYPE" val="OTHERS"/>
  <p:tag name="ID" val="553519"/>
</p:tagLst>
</file>

<file path=ppt/tags/tag46.xml><?xml version="1.0" encoding="utf-8"?>
<p:tagLst xmlns:p="http://schemas.openxmlformats.org/presentationml/2006/main">
  <p:tag name="MH" val="20170712104315"/>
  <p:tag name="MH_LIBRARY" val="CONTENTS"/>
  <p:tag name="MH_TYPE" val="OTHERS"/>
  <p:tag name="ID" val="553519"/>
</p:tagLst>
</file>

<file path=ppt/tags/tag47.xml><?xml version="1.0" encoding="utf-8"?>
<p:tagLst xmlns:p="http://schemas.openxmlformats.org/presentationml/2006/main">
  <p:tag name="MH" val="20170712104315"/>
  <p:tag name="MH_LIBRARY" val="CONTENTS"/>
  <p:tag name="MH_TYPE" val="OTHERS"/>
  <p:tag name="ID" val="553519"/>
</p:tagLst>
</file>

<file path=ppt/tags/tag48.xml><?xml version="1.0" encoding="utf-8"?>
<p:tagLst xmlns:p="http://schemas.openxmlformats.org/presentationml/2006/main">
  <p:tag name="MH" val="20170712104315"/>
  <p:tag name="MH_LIBRARY" val="CONTENTS"/>
  <p:tag name="MH_TYPE" val="OTHERS"/>
  <p:tag name="ID" val="553519"/>
</p:tagLst>
</file>

<file path=ppt/tags/tag49.xml><?xml version="1.0" encoding="utf-8"?>
<p:tagLst xmlns:p="http://schemas.openxmlformats.org/presentationml/2006/main">
  <p:tag name="REFSHAPE" val="593080164"/>
  <p:tag name="KSO_WM_UNIT_PLACING_PICTURE_USER_VIEWPORT" val="{&quot;height&quot;:6075,&quot;width&quot;:6607.4992125984254}"/>
</p:tagLst>
</file>

<file path=ppt/tags/tag5.xml><?xml version="1.0" encoding="utf-8"?>
<p:tagLst xmlns:p="http://schemas.openxmlformats.org/presentationml/2006/main">
  <p:tag name="MH" val="20170712104315"/>
  <p:tag name="MH_LIBRARY" val="CONTENTS"/>
  <p:tag name="MH_TYPE" val="OTHERS"/>
  <p:tag name="ID" val="553519"/>
</p:tagLst>
</file>

<file path=ppt/tags/tag50.xml><?xml version="1.0" encoding="utf-8"?>
<p:tagLst xmlns:p="http://schemas.openxmlformats.org/presentationml/2006/main">
  <p:tag name="MH" val="20170712104315"/>
  <p:tag name="MH_LIBRARY" val="CONTENTS"/>
  <p:tag name="MH_TYPE" val="OTHERS"/>
  <p:tag name="ID" val="553519"/>
</p:tagLst>
</file>

<file path=ppt/tags/tag51.xml><?xml version="1.0" encoding="utf-8"?>
<p:tagLst xmlns:p="http://schemas.openxmlformats.org/presentationml/2006/main">
  <p:tag name="MH" val="20170712104315"/>
  <p:tag name="MH_LIBRARY" val="CONTENTS"/>
  <p:tag name="MH_TYPE" val="OTHERS"/>
  <p:tag name="ID" val="553519"/>
</p:tagLst>
</file>

<file path=ppt/tags/tag52.xml><?xml version="1.0" encoding="utf-8"?>
<p:tagLst xmlns:p="http://schemas.openxmlformats.org/presentationml/2006/main">
  <p:tag name="MH" val="20170712104315"/>
  <p:tag name="MH_LIBRARY" val="CONTENTS"/>
  <p:tag name="MH_TYPE" val="OTHERS"/>
  <p:tag name="ID" val="553519"/>
</p:tagLst>
</file>

<file path=ppt/tags/tag53.xml><?xml version="1.0" encoding="utf-8"?>
<p:tagLst xmlns:p="http://schemas.openxmlformats.org/presentationml/2006/main">
  <p:tag name="MH" val="20170712104315"/>
  <p:tag name="MH_LIBRARY" val="CONTENTS"/>
  <p:tag name="MH_TYPE" val="OTHERS"/>
  <p:tag name="ID" val="553519"/>
</p:tagLst>
</file>

<file path=ppt/tags/tag54.xml><?xml version="1.0" encoding="utf-8"?>
<p:tagLst xmlns:p="http://schemas.openxmlformats.org/presentationml/2006/main">
  <p:tag name="MH" val="20170712104315"/>
  <p:tag name="MH_LIBRARY" val="CONTENTS"/>
  <p:tag name="MH_TYPE" val="OTHERS"/>
  <p:tag name="ID" val="553519"/>
</p:tagLst>
</file>

<file path=ppt/tags/tag55.xml><?xml version="1.0" encoding="utf-8"?>
<p:tagLst xmlns:p="http://schemas.openxmlformats.org/presentationml/2006/main">
  <p:tag name="MH" val="20170712104315"/>
  <p:tag name="MH_LIBRARY" val="CONTENTS"/>
  <p:tag name="MH_TYPE" val="OTHERS"/>
  <p:tag name="ID" val="553519"/>
</p:tagLst>
</file>

<file path=ppt/tags/tag56.xml><?xml version="1.0" encoding="utf-8"?>
<p:tagLst xmlns:p="http://schemas.openxmlformats.org/presentationml/2006/main">
  <p:tag name="MH" val="20170712104315"/>
  <p:tag name="MH_LIBRARY" val="CONTENTS"/>
  <p:tag name="MH_TYPE" val="OTHERS"/>
  <p:tag name="ID" val="553519"/>
</p:tagLst>
</file>

<file path=ppt/tags/tag57.xml><?xml version="1.0" encoding="utf-8"?>
<p:tagLst xmlns:p="http://schemas.openxmlformats.org/presentationml/2006/main">
  <p:tag name="MH" val="20170712104315"/>
  <p:tag name="MH_LIBRARY" val="CONTENTS"/>
  <p:tag name="MH_TYPE" val="OTHERS"/>
  <p:tag name="ID" val="553519"/>
</p:tagLst>
</file>

<file path=ppt/tags/tag58.xml><?xml version="1.0" encoding="utf-8"?>
<p:tagLst xmlns:p="http://schemas.openxmlformats.org/presentationml/2006/main">
  <p:tag name="MH" val="20170712104315"/>
  <p:tag name="MH_LIBRARY" val="CONTENTS"/>
  <p:tag name="MH_TYPE" val="OTHERS"/>
  <p:tag name="ID" val="553519"/>
</p:tagLst>
</file>

<file path=ppt/tags/tag59.xml><?xml version="1.0" encoding="utf-8"?>
<p:tagLst xmlns:p="http://schemas.openxmlformats.org/presentationml/2006/main">
  <p:tag name="MH" val="20170712104315"/>
  <p:tag name="MH_LIBRARY" val="CONTENTS"/>
  <p:tag name="MH_TYPE" val="OTHERS"/>
  <p:tag name="ID" val="553519"/>
</p:tagLst>
</file>

<file path=ppt/tags/tag6.xml><?xml version="1.0" encoding="utf-8"?>
<p:tagLst xmlns:p="http://schemas.openxmlformats.org/presentationml/2006/main">
  <p:tag name="MH" val="20170712104315"/>
  <p:tag name="MH_LIBRARY" val="CONTENTS"/>
  <p:tag name="MH_TYPE" val="OTHERS"/>
  <p:tag name="ID" val="553519"/>
</p:tagLst>
</file>

<file path=ppt/tags/tag60.xml><?xml version="1.0" encoding="utf-8"?>
<p:tagLst xmlns:p="http://schemas.openxmlformats.org/presentationml/2006/main">
  <p:tag name="MH" val="20170712104315"/>
  <p:tag name="MH_LIBRARY" val="CONTENTS"/>
  <p:tag name="MH_TYPE" val="OTHERS"/>
  <p:tag name="ID" val="553519"/>
</p:tagLst>
</file>

<file path=ppt/tags/tag61.xml><?xml version="1.0" encoding="utf-8"?>
<p:tagLst xmlns:p="http://schemas.openxmlformats.org/presentationml/2006/main">
  <p:tag name="MH" val="20170712104315"/>
  <p:tag name="MH_LIBRARY" val="CONTENTS"/>
  <p:tag name="MH_TYPE" val="OTHERS"/>
  <p:tag name="ID" val="553519"/>
</p:tagLst>
</file>

<file path=ppt/tags/tag62.xml><?xml version="1.0" encoding="utf-8"?>
<p:tagLst xmlns:p="http://schemas.openxmlformats.org/presentationml/2006/main">
  <p:tag name="MH" val="20170712104315"/>
  <p:tag name="MH_LIBRARY" val="CONTENTS"/>
  <p:tag name="MH_TYPE" val="OTHERS"/>
  <p:tag name="ID" val="553519"/>
</p:tagLst>
</file>

<file path=ppt/tags/tag63.xml><?xml version="1.0" encoding="utf-8"?>
<p:tagLst xmlns:p="http://schemas.openxmlformats.org/presentationml/2006/main">
  <p:tag name="MH" val="20170712104315"/>
  <p:tag name="MH_LIBRARY" val="CONTENTS"/>
  <p:tag name="MH_TYPE" val="OTHERS"/>
  <p:tag name="ID" val="553519"/>
</p:tagLst>
</file>

<file path=ppt/tags/tag64.xml><?xml version="1.0" encoding="utf-8"?>
<p:tagLst xmlns:p="http://schemas.openxmlformats.org/presentationml/2006/main">
  <p:tag name="MH" val="20170712104315"/>
  <p:tag name="MH_LIBRARY" val="CONTENTS"/>
  <p:tag name="MH_TYPE" val="OTHERS"/>
  <p:tag name="ID" val="553519"/>
</p:tagLst>
</file>

<file path=ppt/tags/tag65.xml><?xml version="1.0" encoding="utf-8"?>
<p:tagLst xmlns:p="http://schemas.openxmlformats.org/presentationml/2006/main">
  <p:tag name="MH" val="20170712104315"/>
  <p:tag name="MH_LIBRARY" val="CONTENTS"/>
  <p:tag name="MH_TYPE" val="OTHERS"/>
  <p:tag name="ID" val="553519"/>
</p:tagLst>
</file>

<file path=ppt/tags/tag66.xml><?xml version="1.0" encoding="utf-8"?>
<p:tagLst xmlns:p="http://schemas.openxmlformats.org/presentationml/2006/main">
  <p:tag name="MH" val="20170712104315"/>
  <p:tag name="MH_LIBRARY" val="CONTENTS"/>
  <p:tag name="MH_TYPE" val="OTHERS"/>
  <p:tag name="ID" val="553519"/>
</p:tagLst>
</file>

<file path=ppt/tags/tag67.xml><?xml version="1.0" encoding="utf-8"?>
<p:tagLst xmlns:p="http://schemas.openxmlformats.org/presentationml/2006/main">
  <p:tag name="MH" val="20170712104315"/>
  <p:tag name="MH_LIBRARY" val="CONTENTS"/>
  <p:tag name="MH_TYPE" val="OTHERS"/>
  <p:tag name="ID" val="553519"/>
</p:tagLst>
</file>

<file path=ppt/tags/tag68.xml><?xml version="1.0" encoding="utf-8"?>
<p:tagLst xmlns:p="http://schemas.openxmlformats.org/presentationml/2006/main">
  <p:tag name="MH" val="20170712104315"/>
  <p:tag name="MH_LIBRARY" val="CONTENTS"/>
  <p:tag name="MH_TYPE" val="OTHERS"/>
  <p:tag name="ID" val="553519"/>
</p:tagLst>
</file>

<file path=ppt/tags/tag69.xml><?xml version="1.0" encoding="utf-8"?>
<p:tagLst xmlns:p="http://schemas.openxmlformats.org/presentationml/2006/main">
  <p:tag name="MH" val="20170712104315"/>
  <p:tag name="MH_LIBRARY" val="CONTENTS"/>
  <p:tag name="MH_TYPE" val="OTHERS"/>
  <p:tag name="ID" val="553519"/>
</p:tagLst>
</file>

<file path=ppt/tags/tag7.xml><?xml version="1.0" encoding="utf-8"?>
<p:tagLst xmlns:p="http://schemas.openxmlformats.org/presentationml/2006/main">
  <p:tag name="MH" val="20170712104315"/>
  <p:tag name="MH_LIBRARY" val="CONTENTS"/>
  <p:tag name="MH_TYPE" val="OTHERS"/>
  <p:tag name="ID" val="553519"/>
</p:tagLst>
</file>

<file path=ppt/tags/tag70.xml><?xml version="1.0" encoding="utf-8"?>
<p:tagLst xmlns:p="http://schemas.openxmlformats.org/presentationml/2006/main">
  <p:tag name="MH" val="20170712104315"/>
  <p:tag name="MH_LIBRARY" val="CONTENTS"/>
  <p:tag name="MH_TYPE" val="OTHERS"/>
  <p:tag name="ID" val="553519"/>
</p:tagLst>
</file>

<file path=ppt/tags/tag71.xml><?xml version="1.0" encoding="utf-8"?>
<p:tagLst xmlns:p="http://schemas.openxmlformats.org/presentationml/2006/main">
  <p:tag name="MH" val="20170712104315"/>
  <p:tag name="MH_LIBRARY" val="CONTENTS"/>
  <p:tag name="MH_TYPE" val="OTHERS"/>
  <p:tag name="ID" val="553519"/>
</p:tagLst>
</file>

<file path=ppt/tags/tag72.xml><?xml version="1.0" encoding="utf-8"?>
<p:tagLst xmlns:p="http://schemas.openxmlformats.org/presentationml/2006/main">
  <p:tag name="MH" val="20170712104315"/>
  <p:tag name="MH_LIBRARY" val="CONTENTS"/>
  <p:tag name="MH_TYPE" val="OTHERS"/>
  <p:tag name="ID" val="553519"/>
</p:tagLst>
</file>

<file path=ppt/tags/tag73.xml><?xml version="1.0" encoding="utf-8"?>
<p:tagLst xmlns:p="http://schemas.openxmlformats.org/presentationml/2006/main">
  <p:tag name="MH" val="20170712104315"/>
  <p:tag name="MH_LIBRARY" val="CONTENTS"/>
  <p:tag name="MH_TYPE" val="OTHERS"/>
  <p:tag name="ID" val="553519"/>
</p:tagLst>
</file>

<file path=ppt/tags/tag8.xml><?xml version="1.0" encoding="utf-8"?>
<p:tagLst xmlns:p="http://schemas.openxmlformats.org/presentationml/2006/main">
  <p:tag name="MH" val="20170712104315"/>
  <p:tag name="MH_LIBRARY" val="CONTENTS"/>
  <p:tag name="MH_TYPE" val="OTHERS"/>
  <p:tag name="ID" val="553519"/>
</p:tagLst>
</file>

<file path=ppt/tags/tag9.xml><?xml version="1.0" encoding="utf-8"?>
<p:tagLst xmlns:p="http://schemas.openxmlformats.org/presentationml/2006/main">
  <p:tag name="MH" val="20170712104315"/>
  <p:tag name="MH_LIBRARY" val="CONTENTS"/>
  <p:tag name="MH_TYPE" val="OTHERS"/>
  <p:tag name="ID" val="553519"/>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19688</Words>
  <Application>WPS 演示</Application>
  <PresentationFormat>宽屏</PresentationFormat>
  <Paragraphs>962</Paragraphs>
  <Slides>78</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0</vt:i4>
      </vt:variant>
      <vt:variant>
        <vt:lpstr>幻灯片标题</vt:lpstr>
      </vt:variant>
      <vt:variant>
        <vt:i4>78</vt:i4>
      </vt:variant>
    </vt:vector>
  </HeadingPairs>
  <TitlesOfParts>
    <vt:vector size="90" baseType="lpstr">
      <vt:lpstr>Arial</vt:lpstr>
      <vt:lpstr>宋体</vt:lpstr>
      <vt:lpstr>Wingdings</vt:lpstr>
      <vt:lpstr>微软雅黑</vt:lpstr>
      <vt:lpstr>Calibri</vt:lpstr>
      <vt:lpstr>Times New Roman</vt:lpstr>
      <vt:lpstr>Cambria Math</vt:lpstr>
      <vt:lpstr>汉仪综艺体简</vt:lpstr>
      <vt:lpstr>Wingdings</vt:lpstr>
      <vt:lpstr>Arial Unicode MS</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数学函数</vt:lpstr>
      <vt:lpstr>聚合函数</vt:lpstr>
      <vt:lpstr>字符串函数</vt:lpstr>
      <vt:lpstr>日期和时间函数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坚果kx</cp:lastModifiedBy>
  <cp:revision>334</cp:revision>
  <dcterms:created xsi:type="dcterms:W3CDTF">2018-02-07T05:27:00Z</dcterms:created>
  <dcterms:modified xsi:type="dcterms:W3CDTF">2020-03-12T07:53:42Z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