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5" r:id="rId3"/>
    <p:sldId id="278" r:id="rId5"/>
    <p:sldId id="283" r:id="rId6"/>
    <p:sldId id="284" r:id="rId7"/>
    <p:sldId id="285" r:id="rId8"/>
    <p:sldId id="286" r:id="rId9"/>
    <p:sldId id="288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297" r:id="rId44"/>
  </p:sldIdLst>
  <p:sldSz cx="12192000" cy="6858000"/>
  <p:notesSz cx="7103745" cy="1023429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82E"/>
    <a:srgbClr val="FFFFFF"/>
    <a:srgbClr val="265AA7"/>
    <a:srgbClr val="E8766F"/>
    <a:srgbClr val="5BC5F1"/>
    <a:srgbClr val="49C0F6"/>
    <a:srgbClr val="48AC92"/>
    <a:srgbClr val="2B5CA9"/>
    <a:srgbClr val="595959"/>
    <a:srgbClr val="3DBC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6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102" y="498"/>
      </p:cViewPr>
      <p:guideLst>
        <p:guide orient="horz" pos="2183"/>
        <p:guide pos="3883"/>
        <p:guide pos="854"/>
        <p:guide pos="7003"/>
        <p:guide orient="horz" pos="1344"/>
      </p:guideLst>
    </p:cSldViewPr>
  </p:slideViewPr>
  <p:outlineViewPr>
    <p:cViewPr>
      <p:scale>
        <a:sx n="33" d="100"/>
        <a:sy n="33" d="100"/>
      </p:scale>
      <p:origin x="0" y="39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934" y="114300"/>
            <a:ext cx="10354733" cy="723900"/>
          </a:xfrm>
          <a:prstGeom prst="rect">
            <a:avLst/>
          </a:prstGeom>
        </p:spPr>
        <p:txBody>
          <a:bodyPr/>
          <a:lstStyle>
            <a:lvl1pPr algn="l">
              <a:defRPr sz="3600" b="1" spc="3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66801"/>
            <a:ext cx="10972800" cy="50593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箭头: V 形 1">
            <a:hlinkClick r:id="rId2" action="ppaction://hlinksldjump"/>
          </p:cNvPr>
          <p:cNvSpPr/>
          <p:nvPr userDrawn="1"/>
        </p:nvSpPr>
        <p:spPr>
          <a:xfrm>
            <a:off x="9354588" y="5271310"/>
            <a:ext cx="997528" cy="382385"/>
          </a:xfrm>
          <a:prstGeom prst="chevron">
            <a:avLst/>
          </a:prstGeom>
          <a:solidFill>
            <a:srgbClr val="F08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5.xml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7.xml"/><Relationship Id="rId1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9"/>
          <p:cNvSpPr>
            <a:spLocks noChangeArrowheads="1"/>
          </p:cNvSpPr>
          <p:nvPr/>
        </p:nvSpPr>
        <p:spPr bwMode="auto">
          <a:xfrm>
            <a:off x="0" y="4849653"/>
            <a:ext cx="12192000" cy="125029"/>
          </a:xfrm>
          <a:prstGeom prst="rect">
            <a:avLst/>
          </a:prstGeom>
          <a:gradFill>
            <a:gsLst>
              <a:gs pos="53000">
                <a:srgbClr val="49C0F6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614616" y="2645439"/>
            <a:ext cx="3608894" cy="2283194"/>
            <a:chOff x="1890695" y="2725829"/>
            <a:chExt cx="2992477" cy="1893213"/>
          </a:xfrm>
        </p:grpSpPr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695" y="2916555"/>
              <a:ext cx="2992477" cy="1702487"/>
            </a:xfrm>
            <a:prstGeom prst="rect">
              <a:avLst/>
            </a:prstGeom>
          </p:spPr>
        </p:pic>
        <p:sp>
          <p:nvSpPr>
            <p:cNvPr id="72" name="椭圆 71"/>
            <p:cNvSpPr/>
            <p:nvPr/>
          </p:nvSpPr>
          <p:spPr>
            <a:xfrm>
              <a:off x="4144791" y="2725829"/>
              <a:ext cx="310052" cy="310052"/>
            </a:xfrm>
            <a:prstGeom prst="ellipse">
              <a:avLst/>
            </a:prstGeom>
            <a:solidFill>
              <a:srgbClr val="49C0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114829" y="3466896"/>
              <a:ext cx="528102" cy="5658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020481" y="4038527"/>
              <a:ext cx="528102" cy="3990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252138" y="3965179"/>
              <a:ext cx="300358" cy="3990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6" name="Freeform 16"/>
          <p:cNvSpPr>
            <a:spLocks noEditPoints="1"/>
          </p:cNvSpPr>
          <p:nvPr/>
        </p:nvSpPr>
        <p:spPr bwMode="auto">
          <a:xfrm flipV="1">
            <a:off x="6933976" y="2394109"/>
            <a:ext cx="5268913" cy="2466974"/>
          </a:xfrm>
          <a:custGeom>
            <a:avLst/>
            <a:gdLst>
              <a:gd name="T0" fmla="*/ 742 w 1660"/>
              <a:gd name="T1" fmla="*/ 624 h 777"/>
              <a:gd name="T2" fmla="*/ 444 w 1660"/>
              <a:gd name="T3" fmla="*/ 612 h 777"/>
              <a:gd name="T4" fmla="*/ 450 w 1660"/>
              <a:gd name="T5" fmla="*/ 615 h 777"/>
              <a:gd name="T6" fmla="*/ 550 w 1660"/>
              <a:gd name="T7" fmla="*/ 679 h 777"/>
              <a:gd name="T8" fmla="*/ 556 w 1660"/>
              <a:gd name="T9" fmla="*/ 668 h 777"/>
              <a:gd name="T10" fmla="*/ 464 w 1660"/>
              <a:gd name="T11" fmla="*/ 744 h 777"/>
              <a:gd name="T12" fmla="*/ 601 w 1660"/>
              <a:gd name="T13" fmla="*/ 567 h 777"/>
              <a:gd name="T14" fmla="*/ 612 w 1660"/>
              <a:gd name="T15" fmla="*/ 573 h 777"/>
              <a:gd name="T16" fmla="*/ 833 w 1660"/>
              <a:gd name="T17" fmla="*/ 546 h 777"/>
              <a:gd name="T18" fmla="*/ 860 w 1660"/>
              <a:gd name="T19" fmla="*/ 502 h 777"/>
              <a:gd name="T20" fmla="*/ 775 w 1660"/>
              <a:gd name="T21" fmla="*/ 504 h 777"/>
              <a:gd name="T22" fmla="*/ 804 w 1660"/>
              <a:gd name="T23" fmla="*/ 699 h 777"/>
              <a:gd name="T24" fmla="*/ 814 w 1660"/>
              <a:gd name="T25" fmla="*/ 706 h 777"/>
              <a:gd name="T26" fmla="*/ 1350 w 1660"/>
              <a:gd name="T27" fmla="*/ 376 h 777"/>
              <a:gd name="T28" fmla="*/ 1344 w 1660"/>
              <a:gd name="T29" fmla="*/ 387 h 777"/>
              <a:gd name="T30" fmla="*/ 6 w 1660"/>
              <a:gd name="T31" fmla="*/ 717 h 777"/>
              <a:gd name="T32" fmla="*/ 344 w 1660"/>
              <a:gd name="T33" fmla="*/ 663 h 777"/>
              <a:gd name="T34" fmla="*/ 366 w 1660"/>
              <a:gd name="T35" fmla="*/ 676 h 777"/>
              <a:gd name="T36" fmla="*/ 972 w 1660"/>
              <a:gd name="T37" fmla="*/ 400 h 777"/>
              <a:gd name="T38" fmla="*/ 983 w 1660"/>
              <a:gd name="T39" fmla="*/ 407 h 777"/>
              <a:gd name="T40" fmla="*/ 1080 w 1660"/>
              <a:gd name="T41" fmla="*/ 337 h 777"/>
              <a:gd name="T42" fmla="*/ 296 w 1660"/>
              <a:gd name="T43" fmla="*/ 768 h 777"/>
              <a:gd name="T44" fmla="*/ 301 w 1660"/>
              <a:gd name="T45" fmla="*/ 771 h 777"/>
              <a:gd name="T46" fmla="*/ 163 w 1660"/>
              <a:gd name="T47" fmla="*/ 664 h 777"/>
              <a:gd name="T48" fmla="*/ 167 w 1660"/>
              <a:gd name="T49" fmla="*/ 659 h 777"/>
              <a:gd name="T50" fmla="*/ 105 w 1660"/>
              <a:gd name="T51" fmla="*/ 767 h 777"/>
              <a:gd name="T52" fmla="*/ 1455 w 1660"/>
              <a:gd name="T53" fmla="*/ 100 h 777"/>
              <a:gd name="T54" fmla="*/ 1444 w 1660"/>
              <a:gd name="T55" fmla="*/ 93 h 777"/>
              <a:gd name="T56" fmla="*/ 1526 w 1660"/>
              <a:gd name="T57" fmla="*/ 505 h 777"/>
              <a:gd name="T58" fmla="*/ 1526 w 1660"/>
              <a:gd name="T59" fmla="*/ 492 h 777"/>
              <a:gd name="T60" fmla="*/ 992 w 1660"/>
              <a:gd name="T61" fmla="*/ 612 h 777"/>
              <a:gd name="T62" fmla="*/ 1481 w 1660"/>
              <a:gd name="T63" fmla="*/ 200 h 777"/>
              <a:gd name="T64" fmla="*/ 1454 w 1660"/>
              <a:gd name="T65" fmla="*/ 244 h 777"/>
              <a:gd name="T66" fmla="*/ 1515 w 1660"/>
              <a:gd name="T67" fmla="*/ 355 h 777"/>
              <a:gd name="T68" fmla="*/ 1528 w 1660"/>
              <a:gd name="T69" fmla="*/ 333 h 777"/>
              <a:gd name="T70" fmla="*/ 1660 w 1660"/>
              <a:gd name="T71" fmla="*/ 188 h 777"/>
              <a:gd name="T72" fmla="*/ 1344 w 1660"/>
              <a:gd name="T73" fmla="*/ 509 h 777"/>
              <a:gd name="T74" fmla="*/ 1350 w 1660"/>
              <a:gd name="T75" fmla="*/ 510 h 777"/>
              <a:gd name="T76" fmla="*/ 1660 w 1660"/>
              <a:gd name="T77" fmla="*/ 567 h 777"/>
              <a:gd name="T78" fmla="*/ 1598 w 1660"/>
              <a:gd name="T79" fmla="*/ 515 h 777"/>
              <a:gd name="T80" fmla="*/ 1588 w 1660"/>
              <a:gd name="T81" fmla="*/ 207 h 777"/>
              <a:gd name="T82" fmla="*/ 1478 w 1660"/>
              <a:gd name="T83" fmla="*/ 597 h 777"/>
              <a:gd name="T84" fmla="*/ 1484 w 1660"/>
              <a:gd name="T85" fmla="*/ 597 h 777"/>
              <a:gd name="T86" fmla="*/ 1328 w 1660"/>
              <a:gd name="T87" fmla="*/ 583 h 777"/>
              <a:gd name="T88" fmla="*/ 1334 w 1660"/>
              <a:gd name="T89" fmla="*/ 572 h 777"/>
              <a:gd name="T90" fmla="*/ 1198 w 1660"/>
              <a:gd name="T91" fmla="*/ 583 h 777"/>
              <a:gd name="T92" fmla="*/ 1052 w 1660"/>
              <a:gd name="T93" fmla="*/ 680 h 777"/>
              <a:gd name="T94" fmla="*/ 1057 w 1660"/>
              <a:gd name="T95" fmla="*/ 683 h 777"/>
              <a:gd name="T96" fmla="*/ 1038 w 1660"/>
              <a:gd name="T97" fmla="*/ 523 h 777"/>
              <a:gd name="T98" fmla="*/ 1079 w 1660"/>
              <a:gd name="T99" fmla="*/ 457 h 777"/>
              <a:gd name="T100" fmla="*/ 1275 w 1660"/>
              <a:gd name="T101" fmla="*/ 282 h 777"/>
              <a:gd name="T102" fmla="*/ 1183 w 1660"/>
              <a:gd name="T103" fmla="*/ 349 h 777"/>
              <a:gd name="T104" fmla="*/ 1205 w 1660"/>
              <a:gd name="T105" fmla="*/ 363 h 777"/>
              <a:gd name="T106" fmla="*/ 1234 w 1660"/>
              <a:gd name="T107" fmla="*/ 482 h 777"/>
              <a:gd name="T108" fmla="*/ 1237 w 1660"/>
              <a:gd name="T109" fmla="*/ 477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60" h="777">
                <a:moveTo>
                  <a:pt x="733" y="588"/>
                </a:moveTo>
                <a:cubicBezTo>
                  <a:pt x="724" y="591"/>
                  <a:pt x="718" y="600"/>
                  <a:pt x="720" y="610"/>
                </a:cubicBezTo>
                <a:cubicBezTo>
                  <a:pt x="722" y="620"/>
                  <a:pt x="732" y="626"/>
                  <a:pt x="742" y="624"/>
                </a:cubicBezTo>
                <a:cubicBezTo>
                  <a:pt x="752" y="621"/>
                  <a:pt x="758" y="611"/>
                  <a:pt x="755" y="602"/>
                </a:cubicBezTo>
                <a:cubicBezTo>
                  <a:pt x="753" y="592"/>
                  <a:pt x="743" y="586"/>
                  <a:pt x="733" y="588"/>
                </a:cubicBezTo>
                <a:close/>
                <a:moveTo>
                  <a:pt x="444" y="612"/>
                </a:moveTo>
                <a:cubicBezTo>
                  <a:pt x="442" y="612"/>
                  <a:pt x="440" y="615"/>
                  <a:pt x="441" y="617"/>
                </a:cubicBezTo>
                <a:cubicBezTo>
                  <a:pt x="441" y="619"/>
                  <a:pt x="444" y="621"/>
                  <a:pt x="446" y="620"/>
                </a:cubicBezTo>
                <a:cubicBezTo>
                  <a:pt x="449" y="620"/>
                  <a:pt x="450" y="617"/>
                  <a:pt x="450" y="615"/>
                </a:cubicBezTo>
                <a:cubicBezTo>
                  <a:pt x="449" y="612"/>
                  <a:pt x="447" y="611"/>
                  <a:pt x="444" y="612"/>
                </a:cubicBezTo>
                <a:close/>
                <a:moveTo>
                  <a:pt x="556" y="668"/>
                </a:moveTo>
                <a:cubicBezTo>
                  <a:pt x="551" y="669"/>
                  <a:pt x="548" y="674"/>
                  <a:pt x="550" y="679"/>
                </a:cubicBezTo>
                <a:cubicBezTo>
                  <a:pt x="551" y="684"/>
                  <a:pt x="556" y="687"/>
                  <a:pt x="560" y="686"/>
                </a:cubicBezTo>
                <a:cubicBezTo>
                  <a:pt x="565" y="684"/>
                  <a:pt x="568" y="680"/>
                  <a:pt x="567" y="675"/>
                </a:cubicBezTo>
                <a:cubicBezTo>
                  <a:pt x="566" y="670"/>
                  <a:pt x="561" y="667"/>
                  <a:pt x="556" y="668"/>
                </a:cubicBezTo>
                <a:close/>
                <a:moveTo>
                  <a:pt x="462" y="735"/>
                </a:moveTo>
                <a:cubicBezTo>
                  <a:pt x="460" y="735"/>
                  <a:pt x="458" y="738"/>
                  <a:pt x="459" y="740"/>
                </a:cubicBezTo>
                <a:cubicBezTo>
                  <a:pt x="459" y="743"/>
                  <a:pt x="462" y="744"/>
                  <a:pt x="464" y="744"/>
                </a:cubicBezTo>
                <a:cubicBezTo>
                  <a:pt x="467" y="743"/>
                  <a:pt x="468" y="741"/>
                  <a:pt x="467" y="738"/>
                </a:cubicBezTo>
                <a:cubicBezTo>
                  <a:pt x="467" y="736"/>
                  <a:pt x="464" y="734"/>
                  <a:pt x="462" y="735"/>
                </a:cubicBezTo>
                <a:close/>
                <a:moveTo>
                  <a:pt x="601" y="567"/>
                </a:moveTo>
                <a:cubicBezTo>
                  <a:pt x="596" y="568"/>
                  <a:pt x="593" y="573"/>
                  <a:pt x="594" y="577"/>
                </a:cubicBezTo>
                <a:cubicBezTo>
                  <a:pt x="596" y="582"/>
                  <a:pt x="600" y="585"/>
                  <a:pt x="605" y="584"/>
                </a:cubicBezTo>
                <a:cubicBezTo>
                  <a:pt x="610" y="583"/>
                  <a:pt x="613" y="578"/>
                  <a:pt x="612" y="573"/>
                </a:cubicBezTo>
                <a:cubicBezTo>
                  <a:pt x="611" y="568"/>
                  <a:pt x="606" y="565"/>
                  <a:pt x="601" y="567"/>
                </a:cubicBezTo>
                <a:close/>
                <a:moveTo>
                  <a:pt x="860" y="502"/>
                </a:moveTo>
                <a:cubicBezTo>
                  <a:pt x="840" y="507"/>
                  <a:pt x="828" y="527"/>
                  <a:pt x="833" y="546"/>
                </a:cubicBezTo>
                <a:cubicBezTo>
                  <a:pt x="838" y="565"/>
                  <a:pt x="857" y="577"/>
                  <a:pt x="876" y="573"/>
                </a:cubicBezTo>
                <a:cubicBezTo>
                  <a:pt x="896" y="568"/>
                  <a:pt x="908" y="549"/>
                  <a:pt x="903" y="529"/>
                </a:cubicBezTo>
                <a:cubicBezTo>
                  <a:pt x="899" y="510"/>
                  <a:pt x="879" y="498"/>
                  <a:pt x="860" y="502"/>
                </a:cubicBezTo>
                <a:close/>
                <a:moveTo>
                  <a:pt x="771" y="487"/>
                </a:moveTo>
                <a:cubicBezTo>
                  <a:pt x="766" y="488"/>
                  <a:pt x="763" y="493"/>
                  <a:pt x="764" y="497"/>
                </a:cubicBezTo>
                <a:cubicBezTo>
                  <a:pt x="765" y="502"/>
                  <a:pt x="770" y="505"/>
                  <a:pt x="775" y="504"/>
                </a:cubicBezTo>
                <a:cubicBezTo>
                  <a:pt x="780" y="503"/>
                  <a:pt x="783" y="498"/>
                  <a:pt x="781" y="493"/>
                </a:cubicBezTo>
                <a:cubicBezTo>
                  <a:pt x="780" y="488"/>
                  <a:pt x="775" y="485"/>
                  <a:pt x="771" y="487"/>
                </a:cubicBezTo>
                <a:close/>
                <a:moveTo>
                  <a:pt x="804" y="699"/>
                </a:moveTo>
                <a:cubicBezTo>
                  <a:pt x="799" y="701"/>
                  <a:pt x="796" y="705"/>
                  <a:pt x="797" y="710"/>
                </a:cubicBezTo>
                <a:cubicBezTo>
                  <a:pt x="798" y="715"/>
                  <a:pt x="803" y="718"/>
                  <a:pt x="808" y="717"/>
                </a:cubicBezTo>
                <a:cubicBezTo>
                  <a:pt x="813" y="716"/>
                  <a:pt x="816" y="711"/>
                  <a:pt x="814" y="706"/>
                </a:cubicBezTo>
                <a:cubicBezTo>
                  <a:pt x="813" y="701"/>
                  <a:pt x="808" y="698"/>
                  <a:pt x="804" y="699"/>
                </a:cubicBezTo>
                <a:close/>
                <a:moveTo>
                  <a:pt x="1344" y="387"/>
                </a:moveTo>
                <a:cubicBezTo>
                  <a:pt x="1349" y="386"/>
                  <a:pt x="1352" y="381"/>
                  <a:pt x="1350" y="376"/>
                </a:cubicBezTo>
                <a:cubicBezTo>
                  <a:pt x="1349" y="371"/>
                  <a:pt x="1344" y="368"/>
                  <a:pt x="1340" y="369"/>
                </a:cubicBezTo>
                <a:cubicBezTo>
                  <a:pt x="1335" y="371"/>
                  <a:pt x="1332" y="375"/>
                  <a:pt x="1333" y="380"/>
                </a:cubicBezTo>
                <a:cubicBezTo>
                  <a:pt x="1334" y="385"/>
                  <a:pt x="1339" y="388"/>
                  <a:pt x="1344" y="387"/>
                </a:cubicBezTo>
                <a:close/>
                <a:moveTo>
                  <a:pt x="4" y="708"/>
                </a:moveTo>
                <a:cubicBezTo>
                  <a:pt x="2" y="708"/>
                  <a:pt x="0" y="711"/>
                  <a:pt x="1" y="713"/>
                </a:cubicBezTo>
                <a:cubicBezTo>
                  <a:pt x="1" y="716"/>
                  <a:pt x="4" y="717"/>
                  <a:pt x="6" y="717"/>
                </a:cubicBezTo>
                <a:cubicBezTo>
                  <a:pt x="9" y="716"/>
                  <a:pt x="10" y="714"/>
                  <a:pt x="9" y="711"/>
                </a:cubicBezTo>
                <a:cubicBezTo>
                  <a:pt x="9" y="709"/>
                  <a:pt x="6" y="707"/>
                  <a:pt x="4" y="708"/>
                </a:cubicBezTo>
                <a:close/>
                <a:moveTo>
                  <a:pt x="344" y="663"/>
                </a:moveTo>
                <a:cubicBezTo>
                  <a:pt x="334" y="665"/>
                  <a:pt x="328" y="675"/>
                  <a:pt x="331" y="685"/>
                </a:cubicBezTo>
                <a:cubicBezTo>
                  <a:pt x="333" y="695"/>
                  <a:pt x="343" y="701"/>
                  <a:pt x="352" y="698"/>
                </a:cubicBezTo>
                <a:cubicBezTo>
                  <a:pt x="362" y="696"/>
                  <a:pt x="368" y="686"/>
                  <a:pt x="366" y="676"/>
                </a:cubicBezTo>
                <a:cubicBezTo>
                  <a:pt x="363" y="667"/>
                  <a:pt x="354" y="661"/>
                  <a:pt x="344" y="663"/>
                </a:cubicBezTo>
                <a:close/>
                <a:moveTo>
                  <a:pt x="983" y="407"/>
                </a:moveTo>
                <a:cubicBezTo>
                  <a:pt x="982" y="402"/>
                  <a:pt x="977" y="399"/>
                  <a:pt x="972" y="400"/>
                </a:cubicBezTo>
                <a:cubicBezTo>
                  <a:pt x="967" y="401"/>
                  <a:pt x="964" y="406"/>
                  <a:pt x="965" y="411"/>
                </a:cubicBezTo>
                <a:cubicBezTo>
                  <a:pt x="967" y="416"/>
                  <a:pt x="971" y="419"/>
                  <a:pt x="976" y="418"/>
                </a:cubicBezTo>
                <a:cubicBezTo>
                  <a:pt x="981" y="416"/>
                  <a:pt x="984" y="412"/>
                  <a:pt x="983" y="407"/>
                </a:cubicBezTo>
                <a:close/>
                <a:moveTo>
                  <a:pt x="1084" y="355"/>
                </a:moveTo>
                <a:cubicBezTo>
                  <a:pt x="1089" y="354"/>
                  <a:pt x="1092" y="349"/>
                  <a:pt x="1091" y="344"/>
                </a:cubicBezTo>
                <a:cubicBezTo>
                  <a:pt x="1089" y="339"/>
                  <a:pt x="1085" y="336"/>
                  <a:pt x="1080" y="337"/>
                </a:cubicBezTo>
                <a:cubicBezTo>
                  <a:pt x="1075" y="339"/>
                  <a:pt x="1072" y="343"/>
                  <a:pt x="1073" y="348"/>
                </a:cubicBezTo>
                <a:cubicBezTo>
                  <a:pt x="1074" y="353"/>
                  <a:pt x="1079" y="356"/>
                  <a:pt x="1084" y="355"/>
                </a:cubicBezTo>
                <a:close/>
                <a:moveTo>
                  <a:pt x="296" y="768"/>
                </a:moveTo>
                <a:cubicBezTo>
                  <a:pt x="293" y="769"/>
                  <a:pt x="292" y="771"/>
                  <a:pt x="292" y="774"/>
                </a:cubicBezTo>
                <a:cubicBezTo>
                  <a:pt x="293" y="776"/>
                  <a:pt x="295" y="777"/>
                  <a:pt x="298" y="777"/>
                </a:cubicBezTo>
                <a:cubicBezTo>
                  <a:pt x="300" y="776"/>
                  <a:pt x="302" y="774"/>
                  <a:pt x="301" y="771"/>
                </a:cubicBezTo>
                <a:cubicBezTo>
                  <a:pt x="300" y="769"/>
                  <a:pt x="298" y="768"/>
                  <a:pt x="296" y="768"/>
                </a:cubicBezTo>
                <a:close/>
                <a:moveTo>
                  <a:pt x="167" y="659"/>
                </a:moveTo>
                <a:cubicBezTo>
                  <a:pt x="164" y="659"/>
                  <a:pt x="163" y="662"/>
                  <a:pt x="163" y="664"/>
                </a:cubicBezTo>
                <a:cubicBezTo>
                  <a:pt x="164" y="666"/>
                  <a:pt x="166" y="668"/>
                  <a:pt x="169" y="667"/>
                </a:cubicBezTo>
                <a:cubicBezTo>
                  <a:pt x="171" y="667"/>
                  <a:pt x="173" y="664"/>
                  <a:pt x="172" y="662"/>
                </a:cubicBezTo>
                <a:cubicBezTo>
                  <a:pt x="171" y="659"/>
                  <a:pt x="169" y="658"/>
                  <a:pt x="167" y="659"/>
                </a:cubicBezTo>
                <a:close/>
                <a:moveTo>
                  <a:pt x="101" y="749"/>
                </a:moveTo>
                <a:cubicBezTo>
                  <a:pt x="96" y="750"/>
                  <a:pt x="93" y="755"/>
                  <a:pt x="94" y="760"/>
                </a:cubicBezTo>
                <a:cubicBezTo>
                  <a:pt x="95" y="765"/>
                  <a:pt x="100" y="768"/>
                  <a:pt x="105" y="767"/>
                </a:cubicBezTo>
                <a:cubicBezTo>
                  <a:pt x="110" y="766"/>
                  <a:pt x="113" y="761"/>
                  <a:pt x="111" y="756"/>
                </a:cubicBezTo>
                <a:cubicBezTo>
                  <a:pt x="110" y="751"/>
                  <a:pt x="105" y="748"/>
                  <a:pt x="101" y="749"/>
                </a:cubicBezTo>
                <a:close/>
                <a:moveTo>
                  <a:pt x="1455" y="100"/>
                </a:moveTo>
                <a:cubicBezTo>
                  <a:pt x="1460" y="98"/>
                  <a:pt x="1463" y="94"/>
                  <a:pt x="1462" y="89"/>
                </a:cubicBezTo>
                <a:cubicBezTo>
                  <a:pt x="1461" y="84"/>
                  <a:pt x="1456" y="81"/>
                  <a:pt x="1451" y="82"/>
                </a:cubicBezTo>
                <a:cubicBezTo>
                  <a:pt x="1446" y="83"/>
                  <a:pt x="1443" y="88"/>
                  <a:pt x="1444" y="93"/>
                </a:cubicBezTo>
                <a:cubicBezTo>
                  <a:pt x="1446" y="98"/>
                  <a:pt x="1451" y="101"/>
                  <a:pt x="1455" y="100"/>
                </a:cubicBezTo>
                <a:close/>
                <a:moveTo>
                  <a:pt x="1526" y="492"/>
                </a:moveTo>
                <a:cubicBezTo>
                  <a:pt x="1523" y="496"/>
                  <a:pt x="1522" y="501"/>
                  <a:pt x="1526" y="505"/>
                </a:cubicBezTo>
                <a:cubicBezTo>
                  <a:pt x="1529" y="509"/>
                  <a:pt x="1535" y="509"/>
                  <a:pt x="1539" y="505"/>
                </a:cubicBezTo>
                <a:cubicBezTo>
                  <a:pt x="1542" y="502"/>
                  <a:pt x="1542" y="496"/>
                  <a:pt x="1539" y="493"/>
                </a:cubicBezTo>
                <a:cubicBezTo>
                  <a:pt x="1536" y="489"/>
                  <a:pt x="1530" y="489"/>
                  <a:pt x="1526" y="492"/>
                </a:cubicBezTo>
                <a:close/>
                <a:moveTo>
                  <a:pt x="988" y="595"/>
                </a:moveTo>
                <a:cubicBezTo>
                  <a:pt x="983" y="596"/>
                  <a:pt x="980" y="601"/>
                  <a:pt x="981" y="606"/>
                </a:cubicBezTo>
                <a:cubicBezTo>
                  <a:pt x="982" y="611"/>
                  <a:pt x="987" y="614"/>
                  <a:pt x="992" y="612"/>
                </a:cubicBezTo>
                <a:cubicBezTo>
                  <a:pt x="997" y="611"/>
                  <a:pt x="1000" y="606"/>
                  <a:pt x="999" y="602"/>
                </a:cubicBezTo>
                <a:cubicBezTo>
                  <a:pt x="998" y="597"/>
                  <a:pt x="993" y="594"/>
                  <a:pt x="988" y="595"/>
                </a:cubicBezTo>
                <a:close/>
                <a:moveTo>
                  <a:pt x="1481" y="200"/>
                </a:moveTo>
                <a:cubicBezTo>
                  <a:pt x="1476" y="181"/>
                  <a:pt x="1457" y="169"/>
                  <a:pt x="1437" y="174"/>
                </a:cubicBezTo>
                <a:cubicBezTo>
                  <a:pt x="1418" y="178"/>
                  <a:pt x="1406" y="198"/>
                  <a:pt x="1410" y="217"/>
                </a:cubicBezTo>
                <a:cubicBezTo>
                  <a:pt x="1415" y="237"/>
                  <a:pt x="1435" y="249"/>
                  <a:pt x="1454" y="244"/>
                </a:cubicBezTo>
                <a:cubicBezTo>
                  <a:pt x="1473" y="239"/>
                  <a:pt x="1485" y="220"/>
                  <a:pt x="1481" y="200"/>
                </a:cubicBezTo>
                <a:close/>
                <a:moveTo>
                  <a:pt x="1528" y="333"/>
                </a:moveTo>
                <a:cubicBezTo>
                  <a:pt x="1519" y="336"/>
                  <a:pt x="1513" y="346"/>
                  <a:pt x="1515" y="355"/>
                </a:cubicBezTo>
                <a:cubicBezTo>
                  <a:pt x="1517" y="365"/>
                  <a:pt x="1527" y="371"/>
                  <a:pt x="1537" y="369"/>
                </a:cubicBezTo>
                <a:cubicBezTo>
                  <a:pt x="1547" y="366"/>
                  <a:pt x="1553" y="356"/>
                  <a:pt x="1550" y="347"/>
                </a:cubicBezTo>
                <a:cubicBezTo>
                  <a:pt x="1548" y="337"/>
                  <a:pt x="1538" y="331"/>
                  <a:pt x="1528" y="333"/>
                </a:cubicBezTo>
                <a:close/>
                <a:moveTo>
                  <a:pt x="1624" y="3"/>
                </a:moveTo>
                <a:cubicBezTo>
                  <a:pt x="1573" y="15"/>
                  <a:pt x="1542" y="66"/>
                  <a:pt x="1554" y="116"/>
                </a:cubicBezTo>
                <a:cubicBezTo>
                  <a:pt x="1566" y="164"/>
                  <a:pt x="1612" y="195"/>
                  <a:pt x="1660" y="188"/>
                </a:cubicBezTo>
                <a:cubicBezTo>
                  <a:pt x="1660" y="2"/>
                  <a:pt x="1660" y="2"/>
                  <a:pt x="1660" y="2"/>
                </a:cubicBezTo>
                <a:cubicBezTo>
                  <a:pt x="1648" y="0"/>
                  <a:pt x="1636" y="0"/>
                  <a:pt x="1624" y="3"/>
                </a:cubicBezTo>
                <a:close/>
                <a:moveTo>
                  <a:pt x="1344" y="509"/>
                </a:moveTo>
                <a:cubicBezTo>
                  <a:pt x="1342" y="511"/>
                  <a:pt x="1342" y="514"/>
                  <a:pt x="1344" y="516"/>
                </a:cubicBezTo>
                <a:cubicBezTo>
                  <a:pt x="1345" y="518"/>
                  <a:pt x="1348" y="518"/>
                  <a:pt x="1350" y="516"/>
                </a:cubicBezTo>
                <a:cubicBezTo>
                  <a:pt x="1352" y="514"/>
                  <a:pt x="1352" y="511"/>
                  <a:pt x="1350" y="510"/>
                </a:cubicBezTo>
                <a:cubicBezTo>
                  <a:pt x="1349" y="508"/>
                  <a:pt x="1346" y="508"/>
                  <a:pt x="1344" y="509"/>
                </a:cubicBezTo>
                <a:close/>
                <a:moveTo>
                  <a:pt x="1598" y="515"/>
                </a:moveTo>
                <a:cubicBezTo>
                  <a:pt x="1605" y="545"/>
                  <a:pt x="1631" y="565"/>
                  <a:pt x="1660" y="567"/>
                </a:cubicBezTo>
                <a:cubicBezTo>
                  <a:pt x="1660" y="432"/>
                  <a:pt x="1660" y="432"/>
                  <a:pt x="1660" y="432"/>
                </a:cubicBezTo>
                <a:cubicBezTo>
                  <a:pt x="1656" y="432"/>
                  <a:pt x="1652" y="432"/>
                  <a:pt x="1648" y="433"/>
                </a:cubicBezTo>
                <a:cubicBezTo>
                  <a:pt x="1612" y="442"/>
                  <a:pt x="1589" y="479"/>
                  <a:pt x="1598" y="515"/>
                </a:cubicBezTo>
                <a:close/>
                <a:moveTo>
                  <a:pt x="1586" y="198"/>
                </a:moveTo>
                <a:cubicBezTo>
                  <a:pt x="1584" y="199"/>
                  <a:pt x="1582" y="201"/>
                  <a:pt x="1583" y="204"/>
                </a:cubicBezTo>
                <a:cubicBezTo>
                  <a:pt x="1583" y="206"/>
                  <a:pt x="1586" y="208"/>
                  <a:pt x="1588" y="207"/>
                </a:cubicBezTo>
                <a:cubicBezTo>
                  <a:pt x="1591" y="206"/>
                  <a:pt x="1592" y="204"/>
                  <a:pt x="1591" y="202"/>
                </a:cubicBezTo>
                <a:cubicBezTo>
                  <a:pt x="1591" y="199"/>
                  <a:pt x="1588" y="198"/>
                  <a:pt x="1586" y="198"/>
                </a:cubicBezTo>
                <a:close/>
                <a:moveTo>
                  <a:pt x="1478" y="597"/>
                </a:moveTo>
                <a:cubicBezTo>
                  <a:pt x="1476" y="599"/>
                  <a:pt x="1476" y="602"/>
                  <a:pt x="1477" y="603"/>
                </a:cubicBezTo>
                <a:cubicBezTo>
                  <a:pt x="1479" y="605"/>
                  <a:pt x="1482" y="605"/>
                  <a:pt x="1484" y="604"/>
                </a:cubicBezTo>
                <a:cubicBezTo>
                  <a:pt x="1486" y="602"/>
                  <a:pt x="1486" y="599"/>
                  <a:pt x="1484" y="597"/>
                </a:cubicBezTo>
                <a:cubicBezTo>
                  <a:pt x="1482" y="595"/>
                  <a:pt x="1479" y="595"/>
                  <a:pt x="1478" y="597"/>
                </a:cubicBezTo>
                <a:close/>
                <a:moveTo>
                  <a:pt x="1334" y="572"/>
                </a:moveTo>
                <a:cubicBezTo>
                  <a:pt x="1329" y="574"/>
                  <a:pt x="1326" y="578"/>
                  <a:pt x="1328" y="583"/>
                </a:cubicBezTo>
                <a:cubicBezTo>
                  <a:pt x="1329" y="588"/>
                  <a:pt x="1334" y="591"/>
                  <a:pt x="1338" y="590"/>
                </a:cubicBezTo>
                <a:cubicBezTo>
                  <a:pt x="1343" y="589"/>
                  <a:pt x="1346" y="584"/>
                  <a:pt x="1345" y="579"/>
                </a:cubicBezTo>
                <a:cubicBezTo>
                  <a:pt x="1344" y="574"/>
                  <a:pt x="1339" y="571"/>
                  <a:pt x="1334" y="572"/>
                </a:cubicBezTo>
                <a:close/>
                <a:moveTo>
                  <a:pt x="1196" y="575"/>
                </a:moveTo>
                <a:cubicBezTo>
                  <a:pt x="1194" y="575"/>
                  <a:pt x="1192" y="578"/>
                  <a:pt x="1193" y="580"/>
                </a:cubicBezTo>
                <a:cubicBezTo>
                  <a:pt x="1194" y="583"/>
                  <a:pt x="1196" y="584"/>
                  <a:pt x="1198" y="583"/>
                </a:cubicBezTo>
                <a:cubicBezTo>
                  <a:pt x="1201" y="583"/>
                  <a:pt x="1202" y="580"/>
                  <a:pt x="1202" y="578"/>
                </a:cubicBezTo>
                <a:cubicBezTo>
                  <a:pt x="1201" y="576"/>
                  <a:pt x="1199" y="574"/>
                  <a:pt x="1196" y="575"/>
                </a:cubicBezTo>
                <a:close/>
                <a:moveTo>
                  <a:pt x="1052" y="680"/>
                </a:moveTo>
                <a:cubicBezTo>
                  <a:pt x="1049" y="680"/>
                  <a:pt x="1048" y="683"/>
                  <a:pt x="1048" y="685"/>
                </a:cubicBezTo>
                <a:cubicBezTo>
                  <a:pt x="1049" y="688"/>
                  <a:pt x="1051" y="689"/>
                  <a:pt x="1054" y="689"/>
                </a:cubicBezTo>
                <a:cubicBezTo>
                  <a:pt x="1056" y="688"/>
                  <a:pt x="1058" y="685"/>
                  <a:pt x="1057" y="683"/>
                </a:cubicBezTo>
                <a:cubicBezTo>
                  <a:pt x="1056" y="681"/>
                  <a:pt x="1054" y="679"/>
                  <a:pt x="1052" y="680"/>
                </a:cubicBezTo>
                <a:close/>
                <a:moveTo>
                  <a:pt x="1079" y="457"/>
                </a:moveTo>
                <a:cubicBezTo>
                  <a:pt x="1049" y="464"/>
                  <a:pt x="1031" y="494"/>
                  <a:pt x="1038" y="523"/>
                </a:cubicBezTo>
                <a:cubicBezTo>
                  <a:pt x="1045" y="553"/>
                  <a:pt x="1075" y="571"/>
                  <a:pt x="1104" y="564"/>
                </a:cubicBezTo>
                <a:cubicBezTo>
                  <a:pt x="1134" y="557"/>
                  <a:pt x="1152" y="527"/>
                  <a:pt x="1145" y="498"/>
                </a:cubicBezTo>
                <a:cubicBezTo>
                  <a:pt x="1138" y="468"/>
                  <a:pt x="1108" y="450"/>
                  <a:pt x="1079" y="457"/>
                </a:cubicBezTo>
                <a:close/>
                <a:moveTo>
                  <a:pt x="1273" y="273"/>
                </a:moveTo>
                <a:cubicBezTo>
                  <a:pt x="1271" y="274"/>
                  <a:pt x="1269" y="276"/>
                  <a:pt x="1270" y="279"/>
                </a:cubicBezTo>
                <a:cubicBezTo>
                  <a:pt x="1270" y="281"/>
                  <a:pt x="1273" y="283"/>
                  <a:pt x="1275" y="282"/>
                </a:cubicBezTo>
                <a:cubicBezTo>
                  <a:pt x="1278" y="281"/>
                  <a:pt x="1279" y="279"/>
                  <a:pt x="1279" y="276"/>
                </a:cubicBezTo>
                <a:cubicBezTo>
                  <a:pt x="1278" y="274"/>
                  <a:pt x="1276" y="273"/>
                  <a:pt x="1273" y="273"/>
                </a:cubicBezTo>
                <a:close/>
                <a:moveTo>
                  <a:pt x="1183" y="349"/>
                </a:moveTo>
                <a:cubicBezTo>
                  <a:pt x="1174" y="352"/>
                  <a:pt x="1168" y="362"/>
                  <a:pt x="1170" y="371"/>
                </a:cubicBezTo>
                <a:cubicBezTo>
                  <a:pt x="1172" y="381"/>
                  <a:pt x="1182" y="387"/>
                  <a:pt x="1192" y="385"/>
                </a:cubicBezTo>
                <a:cubicBezTo>
                  <a:pt x="1202" y="382"/>
                  <a:pt x="1208" y="373"/>
                  <a:pt x="1205" y="363"/>
                </a:cubicBezTo>
                <a:cubicBezTo>
                  <a:pt x="1203" y="353"/>
                  <a:pt x="1193" y="347"/>
                  <a:pt x="1183" y="349"/>
                </a:cubicBezTo>
                <a:close/>
                <a:moveTo>
                  <a:pt x="1237" y="477"/>
                </a:moveTo>
                <a:cubicBezTo>
                  <a:pt x="1235" y="478"/>
                  <a:pt x="1233" y="480"/>
                  <a:pt x="1234" y="482"/>
                </a:cubicBezTo>
                <a:cubicBezTo>
                  <a:pt x="1234" y="485"/>
                  <a:pt x="1237" y="486"/>
                  <a:pt x="1239" y="486"/>
                </a:cubicBezTo>
                <a:cubicBezTo>
                  <a:pt x="1242" y="485"/>
                  <a:pt x="1243" y="483"/>
                  <a:pt x="1243" y="480"/>
                </a:cubicBezTo>
                <a:cubicBezTo>
                  <a:pt x="1242" y="478"/>
                  <a:pt x="1240" y="476"/>
                  <a:pt x="1237" y="477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73" name="Freeform 16"/>
          <p:cNvSpPr>
            <a:spLocks noEditPoints="1"/>
          </p:cNvSpPr>
          <p:nvPr/>
        </p:nvSpPr>
        <p:spPr bwMode="auto">
          <a:xfrm>
            <a:off x="6923087" y="743056"/>
            <a:ext cx="5268913" cy="2466975"/>
          </a:xfrm>
          <a:custGeom>
            <a:avLst/>
            <a:gdLst>
              <a:gd name="T0" fmla="*/ 742 w 1660"/>
              <a:gd name="T1" fmla="*/ 624 h 777"/>
              <a:gd name="T2" fmla="*/ 444 w 1660"/>
              <a:gd name="T3" fmla="*/ 612 h 777"/>
              <a:gd name="T4" fmla="*/ 450 w 1660"/>
              <a:gd name="T5" fmla="*/ 615 h 777"/>
              <a:gd name="T6" fmla="*/ 550 w 1660"/>
              <a:gd name="T7" fmla="*/ 679 h 777"/>
              <a:gd name="T8" fmla="*/ 556 w 1660"/>
              <a:gd name="T9" fmla="*/ 668 h 777"/>
              <a:gd name="T10" fmla="*/ 464 w 1660"/>
              <a:gd name="T11" fmla="*/ 744 h 777"/>
              <a:gd name="T12" fmla="*/ 601 w 1660"/>
              <a:gd name="T13" fmla="*/ 567 h 777"/>
              <a:gd name="T14" fmla="*/ 612 w 1660"/>
              <a:gd name="T15" fmla="*/ 573 h 777"/>
              <a:gd name="T16" fmla="*/ 833 w 1660"/>
              <a:gd name="T17" fmla="*/ 546 h 777"/>
              <a:gd name="T18" fmla="*/ 860 w 1660"/>
              <a:gd name="T19" fmla="*/ 502 h 777"/>
              <a:gd name="T20" fmla="*/ 775 w 1660"/>
              <a:gd name="T21" fmla="*/ 504 h 777"/>
              <a:gd name="T22" fmla="*/ 804 w 1660"/>
              <a:gd name="T23" fmla="*/ 699 h 777"/>
              <a:gd name="T24" fmla="*/ 814 w 1660"/>
              <a:gd name="T25" fmla="*/ 706 h 777"/>
              <a:gd name="T26" fmla="*/ 1350 w 1660"/>
              <a:gd name="T27" fmla="*/ 376 h 777"/>
              <a:gd name="T28" fmla="*/ 1344 w 1660"/>
              <a:gd name="T29" fmla="*/ 387 h 777"/>
              <a:gd name="T30" fmla="*/ 6 w 1660"/>
              <a:gd name="T31" fmla="*/ 717 h 777"/>
              <a:gd name="T32" fmla="*/ 344 w 1660"/>
              <a:gd name="T33" fmla="*/ 663 h 777"/>
              <a:gd name="T34" fmla="*/ 366 w 1660"/>
              <a:gd name="T35" fmla="*/ 676 h 777"/>
              <a:gd name="T36" fmla="*/ 972 w 1660"/>
              <a:gd name="T37" fmla="*/ 400 h 777"/>
              <a:gd name="T38" fmla="*/ 983 w 1660"/>
              <a:gd name="T39" fmla="*/ 407 h 777"/>
              <a:gd name="T40" fmla="*/ 1080 w 1660"/>
              <a:gd name="T41" fmla="*/ 337 h 777"/>
              <a:gd name="T42" fmla="*/ 296 w 1660"/>
              <a:gd name="T43" fmla="*/ 768 h 777"/>
              <a:gd name="T44" fmla="*/ 301 w 1660"/>
              <a:gd name="T45" fmla="*/ 771 h 777"/>
              <a:gd name="T46" fmla="*/ 163 w 1660"/>
              <a:gd name="T47" fmla="*/ 664 h 777"/>
              <a:gd name="T48" fmla="*/ 167 w 1660"/>
              <a:gd name="T49" fmla="*/ 659 h 777"/>
              <a:gd name="T50" fmla="*/ 105 w 1660"/>
              <a:gd name="T51" fmla="*/ 767 h 777"/>
              <a:gd name="T52" fmla="*/ 1455 w 1660"/>
              <a:gd name="T53" fmla="*/ 100 h 777"/>
              <a:gd name="T54" fmla="*/ 1444 w 1660"/>
              <a:gd name="T55" fmla="*/ 93 h 777"/>
              <a:gd name="T56" fmla="*/ 1526 w 1660"/>
              <a:gd name="T57" fmla="*/ 505 h 777"/>
              <a:gd name="T58" fmla="*/ 1526 w 1660"/>
              <a:gd name="T59" fmla="*/ 492 h 777"/>
              <a:gd name="T60" fmla="*/ 992 w 1660"/>
              <a:gd name="T61" fmla="*/ 612 h 777"/>
              <a:gd name="T62" fmla="*/ 1481 w 1660"/>
              <a:gd name="T63" fmla="*/ 200 h 777"/>
              <a:gd name="T64" fmla="*/ 1454 w 1660"/>
              <a:gd name="T65" fmla="*/ 244 h 777"/>
              <a:gd name="T66" fmla="*/ 1515 w 1660"/>
              <a:gd name="T67" fmla="*/ 355 h 777"/>
              <a:gd name="T68" fmla="*/ 1528 w 1660"/>
              <a:gd name="T69" fmla="*/ 333 h 777"/>
              <a:gd name="T70" fmla="*/ 1660 w 1660"/>
              <a:gd name="T71" fmla="*/ 188 h 777"/>
              <a:gd name="T72" fmla="*/ 1344 w 1660"/>
              <a:gd name="T73" fmla="*/ 509 h 777"/>
              <a:gd name="T74" fmla="*/ 1350 w 1660"/>
              <a:gd name="T75" fmla="*/ 510 h 777"/>
              <a:gd name="T76" fmla="*/ 1660 w 1660"/>
              <a:gd name="T77" fmla="*/ 567 h 777"/>
              <a:gd name="T78" fmla="*/ 1598 w 1660"/>
              <a:gd name="T79" fmla="*/ 515 h 777"/>
              <a:gd name="T80" fmla="*/ 1588 w 1660"/>
              <a:gd name="T81" fmla="*/ 207 h 777"/>
              <a:gd name="T82" fmla="*/ 1478 w 1660"/>
              <a:gd name="T83" fmla="*/ 597 h 777"/>
              <a:gd name="T84" fmla="*/ 1484 w 1660"/>
              <a:gd name="T85" fmla="*/ 597 h 777"/>
              <a:gd name="T86" fmla="*/ 1328 w 1660"/>
              <a:gd name="T87" fmla="*/ 583 h 777"/>
              <a:gd name="T88" fmla="*/ 1334 w 1660"/>
              <a:gd name="T89" fmla="*/ 572 h 777"/>
              <a:gd name="T90" fmla="*/ 1198 w 1660"/>
              <a:gd name="T91" fmla="*/ 583 h 777"/>
              <a:gd name="T92" fmla="*/ 1052 w 1660"/>
              <a:gd name="T93" fmla="*/ 680 h 777"/>
              <a:gd name="T94" fmla="*/ 1057 w 1660"/>
              <a:gd name="T95" fmla="*/ 683 h 777"/>
              <a:gd name="T96" fmla="*/ 1038 w 1660"/>
              <a:gd name="T97" fmla="*/ 523 h 777"/>
              <a:gd name="T98" fmla="*/ 1079 w 1660"/>
              <a:gd name="T99" fmla="*/ 457 h 777"/>
              <a:gd name="T100" fmla="*/ 1275 w 1660"/>
              <a:gd name="T101" fmla="*/ 282 h 777"/>
              <a:gd name="T102" fmla="*/ 1183 w 1660"/>
              <a:gd name="T103" fmla="*/ 349 h 777"/>
              <a:gd name="T104" fmla="*/ 1205 w 1660"/>
              <a:gd name="T105" fmla="*/ 363 h 777"/>
              <a:gd name="T106" fmla="*/ 1234 w 1660"/>
              <a:gd name="T107" fmla="*/ 482 h 777"/>
              <a:gd name="T108" fmla="*/ 1237 w 1660"/>
              <a:gd name="T109" fmla="*/ 477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60" h="777">
                <a:moveTo>
                  <a:pt x="733" y="588"/>
                </a:moveTo>
                <a:cubicBezTo>
                  <a:pt x="724" y="591"/>
                  <a:pt x="718" y="600"/>
                  <a:pt x="720" y="610"/>
                </a:cubicBezTo>
                <a:cubicBezTo>
                  <a:pt x="722" y="620"/>
                  <a:pt x="732" y="626"/>
                  <a:pt x="742" y="624"/>
                </a:cubicBezTo>
                <a:cubicBezTo>
                  <a:pt x="752" y="621"/>
                  <a:pt x="758" y="611"/>
                  <a:pt x="755" y="602"/>
                </a:cubicBezTo>
                <a:cubicBezTo>
                  <a:pt x="753" y="592"/>
                  <a:pt x="743" y="586"/>
                  <a:pt x="733" y="588"/>
                </a:cubicBezTo>
                <a:close/>
                <a:moveTo>
                  <a:pt x="444" y="612"/>
                </a:moveTo>
                <a:cubicBezTo>
                  <a:pt x="442" y="612"/>
                  <a:pt x="440" y="615"/>
                  <a:pt x="441" y="617"/>
                </a:cubicBezTo>
                <a:cubicBezTo>
                  <a:pt x="441" y="619"/>
                  <a:pt x="444" y="621"/>
                  <a:pt x="446" y="620"/>
                </a:cubicBezTo>
                <a:cubicBezTo>
                  <a:pt x="449" y="620"/>
                  <a:pt x="450" y="617"/>
                  <a:pt x="450" y="615"/>
                </a:cubicBezTo>
                <a:cubicBezTo>
                  <a:pt x="449" y="612"/>
                  <a:pt x="447" y="611"/>
                  <a:pt x="444" y="612"/>
                </a:cubicBezTo>
                <a:close/>
                <a:moveTo>
                  <a:pt x="556" y="668"/>
                </a:moveTo>
                <a:cubicBezTo>
                  <a:pt x="551" y="669"/>
                  <a:pt x="548" y="674"/>
                  <a:pt x="550" y="679"/>
                </a:cubicBezTo>
                <a:cubicBezTo>
                  <a:pt x="551" y="684"/>
                  <a:pt x="556" y="687"/>
                  <a:pt x="560" y="686"/>
                </a:cubicBezTo>
                <a:cubicBezTo>
                  <a:pt x="565" y="684"/>
                  <a:pt x="568" y="680"/>
                  <a:pt x="567" y="675"/>
                </a:cubicBezTo>
                <a:cubicBezTo>
                  <a:pt x="566" y="670"/>
                  <a:pt x="561" y="667"/>
                  <a:pt x="556" y="668"/>
                </a:cubicBezTo>
                <a:close/>
                <a:moveTo>
                  <a:pt x="462" y="735"/>
                </a:moveTo>
                <a:cubicBezTo>
                  <a:pt x="460" y="735"/>
                  <a:pt x="458" y="738"/>
                  <a:pt x="459" y="740"/>
                </a:cubicBezTo>
                <a:cubicBezTo>
                  <a:pt x="459" y="743"/>
                  <a:pt x="462" y="744"/>
                  <a:pt x="464" y="744"/>
                </a:cubicBezTo>
                <a:cubicBezTo>
                  <a:pt x="467" y="743"/>
                  <a:pt x="468" y="741"/>
                  <a:pt x="467" y="738"/>
                </a:cubicBezTo>
                <a:cubicBezTo>
                  <a:pt x="467" y="736"/>
                  <a:pt x="464" y="734"/>
                  <a:pt x="462" y="735"/>
                </a:cubicBezTo>
                <a:close/>
                <a:moveTo>
                  <a:pt x="601" y="567"/>
                </a:moveTo>
                <a:cubicBezTo>
                  <a:pt x="596" y="568"/>
                  <a:pt x="593" y="573"/>
                  <a:pt x="594" y="577"/>
                </a:cubicBezTo>
                <a:cubicBezTo>
                  <a:pt x="596" y="582"/>
                  <a:pt x="600" y="585"/>
                  <a:pt x="605" y="584"/>
                </a:cubicBezTo>
                <a:cubicBezTo>
                  <a:pt x="610" y="583"/>
                  <a:pt x="613" y="578"/>
                  <a:pt x="612" y="573"/>
                </a:cubicBezTo>
                <a:cubicBezTo>
                  <a:pt x="611" y="568"/>
                  <a:pt x="606" y="565"/>
                  <a:pt x="601" y="567"/>
                </a:cubicBezTo>
                <a:close/>
                <a:moveTo>
                  <a:pt x="860" y="502"/>
                </a:moveTo>
                <a:cubicBezTo>
                  <a:pt x="840" y="507"/>
                  <a:pt x="828" y="527"/>
                  <a:pt x="833" y="546"/>
                </a:cubicBezTo>
                <a:cubicBezTo>
                  <a:pt x="838" y="565"/>
                  <a:pt x="857" y="577"/>
                  <a:pt x="876" y="573"/>
                </a:cubicBezTo>
                <a:cubicBezTo>
                  <a:pt x="896" y="568"/>
                  <a:pt x="908" y="549"/>
                  <a:pt x="903" y="529"/>
                </a:cubicBezTo>
                <a:cubicBezTo>
                  <a:pt x="899" y="510"/>
                  <a:pt x="879" y="498"/>
                  <a:pt x="860" y="502"/>
                </a:cubicBezTo>
                <a:close/>
                <a:moveTo>
                  <a:pt x="771" y="487"/>
                </a:moveTo>
                <a:cubicBezTo>
                  <a:pt x="766" y="488"/>
                  <a:pt x="763" y="493"/>
                  <a:pt x="764" y="497"/>
                </a:cubicBezTo>
                <a:cubicBezTo>
                  <a:pt x="765" y="502"/>
                  <a:pt x="770" y="505"/>
                  <a:pt x="775" y="504"/>
                </a:cubicBezTo>
                <a:cubicBezTo>
                  <a:pt x="780" y="503"/>
                  <a:pt x="783" y="498"/>
                  <a:pt x="781" y="493"/>
                </a:cubicBezTo>
                <a:cubicBezTo>
                  <a:pt x="780" y="488"/>
                  <a:pt x="775" y="485"/>
                  <a:pt x="771" y="487"/>
                </a:cubicBezTo>
                <a:close/>
                <a:moveTo>
                  <a:pt x="804" y="699"/>
                </a:moveTo>
                <a:cubicBezTo>
                  <a:pt x="799" y="701"/>
                  <a:pt x="796" y="705"/>
                  <a:pt x="797" y="710"/>
                </a:cubicBezTo>
                <a:cubicBezTo>
                  <a:pt x="798" y="715"/>
                  <a:pt x="803" y="718"/>
                  <a:pt x="808" y="717"/>
                </a:cubicBezTo>
                <a:cubicBezTo>
                  <a:pt x="813" y="716"/>
                  <a:pt x="816" y="711"/>
                  <a:pt x="814" y="706"/>
                </a:cubicBezTo>
                <a:cubicBezTo>
                  <a:pt x="813" y="701"/>
                  <a:pt x="808" y="698"/>
                  <a:pt x="804" y="699"/>
                </a:cubicBezTo>
                <a:close/>
                <a:moveTo>
                  <a:pt x="1344" y="387"/>
                </a:moveTo>
                <a:cubicBezTo>
                  <a:pt x="1349" y="386"/>
                  <a:pt x="1352" y="381"/>
                  <a:pt x="1350" y="376"/>
                </a:cubicBezTo>
                <a:cubicBezTo>
                  <a:pt x="1349" y="371"/>
                  <a:pt x="1344" y="368"/>
                  <a:pt x="1340" y="369"/>
                </a:cubicBezTo>
                <a:cubicBezTo>
                  <a:pt x="1335" y="371"/>
                  <a:pt x="1332" y="375"/>
                  <a:pt x="1333" y="380"/>
                </a:cubicBezTo>
                <a:cubicBezTo>
                  <a:pt x="1334" y="385"/>
                  <a:pt x="1339" y="388"/>
                  <a:pt x="1344" y="387"/>
                </a:cubicBezTo>
                <a:close/>
                <a:moveTo>
                  <a:pt x="4" y="708"/>
                </a:moveTo>
                <a:cubicBezTo>
                  <a:pt x="2" y="708"/>
                  <a:pt x="0" y="711"/>
                  <a:pt x="1" y="713"/>
                </a:cubicBezTo>
                <a:cubicBezTo>
                  <a:pt x="1" y="716"/>
                  <a:pt x="4" y="717"/>
                  <a:pt x="6" y="717"/>
                </a:cubicBezTo>
                <a:cubicBezTo>
                  <a:pt x="9" y="716"/>
                  <a:pt x="10" y="714"/>
                  <a:pt x="9" y="711"/>
                </a:cubicBezTo>
                <a:cubicBezTo>
                  <a:pt x="9" y="709"/>
                  <a:pt x="6" y="707"/>
                  <a:pt x="4" y="708"/>
                </a:cubicBezTo>
                <a:close/>
                <a:moveTo>
                  <a:pt x="344" y="663"/>
                </a:moveTo>
                <a:cubicBezTo>
                  <a:pt x="334" y="665"/>
                  <a:pt x="328" y="675"/>
                  <a:pt x="331" y="685"/>
                </a:cubicBezTo>
                <a:cubicBezTo>
                  <a:pt x="333" y="695"/>
                  <a:pt x="343" y="701"/>
                  <a:pt x="352" y="698"/>
                </a:cubicBezTo>
                <a:cubicBezTo>
                  <a:pt x="362" y="696"/>
                  <a:pt x="368" y="686"/>
                  <a:pt x="366" y="676"/>
                </a:cubicBezTo>
                <a:cubicBezTo>
                  <a:pt x="363" y="667"/>
                  <a:pt x="354" y="661"/>
                  <a:pt x="344" y="663"/>
                </a:cubicBezTo>
                <a:close/>
                <a:moveTo>
                  <a:pt x="983" y="407"/>
                </a:moveTo>
                <a:cubicBezTo>
                  <a:pt x="982" y="402"/>
                  <a:pt x="977" y="399"/>
                  <a:pt x="972" y="400"/>
                </a:cubicBezTo>
                <a:cubicBezTo>
                  <a:pt x="967" y="401"/>
                  <a:pt x="964" y="406"/>
                  <a:pt x="965" y="411"/>
                </a:cubicBezTo>
                <a:cubicBezTo>
                  <a:pt x="967" y="416"/>
                  <a:pt x="971" y="419"/>
                  <a:pt x="976" y="418"/>
                </a:cubicBezTo>
                <a:cubicBezTo>
                  <a:pt x="981" y="416"/>
                  <a:pt x="984" y="412"/>
                  <a:pt x="983" y="407"/>
                </a:cubicBezTo>
                <a:close/>
                <a:moveTo>
                  <a:pt x="1084" y="355"/>
                </a:moveTo>
                <a:cubicBezTo>
                  <a:pt x="1089" y="354"/>
                  <a:pt x="1092" y="349"/>
                  <a:pt x="1091" y="344"/>
                </a:cubicBezTo>
                <a:cubicBezTo>
                  <a:pt x="1089" y="339"/>
                  <a:pt x="1085" y="336"/>
                  <a:pt x="1080" y="337"/>
                </a:cubicBezTo>
                <a:cubicBezTo>
                  <a:pt x="1075" y="339"/>
                  <a:pt x="1072" y="343"/>
                  <a:pt x="1073" y="348"/>
                </a:cubicBezTo>
                <a:cubicBezTo>
                  <a:pt x="1074" y="353"/>
                  <a:pt x="1079" y="356"/>
                  <a:pt x="1084" y="355"/>
                </a:cubicBezTo>
                <a:close/>
                <a:moveTo>
                  <a:pt x="296" y="768"/>
                </a:moveTo>
                <a:cubicBezTo>
                  <a:pt x="293" y="769"/>
                  <a:pt x="292" y="771"/>
                  <a:pt x="292" y="774"/>
                </a:cubicBezTo>
                <a:cubicBezTo>
                  <a:pt x="293" y="776"/>
                  <a:pt x="295" y="777"/>
                  <a:pt x="298" y="777"/>
                </a:cubicBezTo>
                <a:cubicBezTo>
                  <a:pt x="300" y="776"/>
                  <a:pt x="302" y="774"/>
                  <a:pt x="301" y="771"/>
                </a:cubicBezTo>
                <a:cubicBezTo>
                  <a:pt x="300" y="769"/>
                  <a:pt x="298" y="768"/>
                  <a:pt x="296" y="768"/>
                </a:cubicBezTo>
                <a:close/>
                <a:moveTo>
                  <a:pt x="167" y="659"/>
                </a:moveTo>
                <a:cubicBezTo>
                  <a:pt x="164" y="659"/>
                  <a:pt x="163" y="662"/>
                  <a:pt x="163" y="664"/>
                </a:cubicBezTo>
                <a:cubicBezTo>
                  <a:pt x="164" y="666"/>
                  <a:pt x="166" y="668"/>
                  <a:pt x="169" y="667"/>
                </a:cubicBezTo>
                <a:cubicBezTo>
                  <a:pt x="171" y="667"/>
                  <a:pt x="173" y="664"/>
                  <a:pt x="172" y="662"/>
                </a:cubicBezTo>
                <a:cubicBezTo>
                  <a:pt x="171" y="659"/>
                  <a:pt x="169" y="658"/>
                  <a:pt x="167" y="659"/>
                </a:cubicBezTo>
                <a:close/>
                <a:moveTo>
                  <a:pt x="101" y="749"/>
                </a:moveTo>
                <a:cubicBezTo>
                  <a:pt x="96" y="750"/>
                  <a:pt x="93" y="755"/>
                  <a:pt x="94" y="760"/>
                </a:cubicBezTo>
                <a:cubicBezTo>
                  <a:pt x="95" y="765"/>
                  <a:pt x="100" y="768"/>
                  <a:pt x="105" y="767"/>
                </a:cubicBezTo>
                <a:cubicBezTo>
                  <a:pt x="110" y="766"/>
                  <a:pt x="113" y="761"/>
                  <a:pt x="111" y="756"/>
                </a:cubicBezTo>
                <a:cubicBezTo>
                  <a:pt x="110" y="751"/>
                  <a:pt x="105" y="748"/>
                  <a:pt x="101" y="749"/>
                </a:cubicBezTo>
                <a:close/>
                <a:moveTo>
                  <a:pt x="1455" y="100"/>
                </a:moveTo>
                <a:cubicBezTo>
                  <a:pt x="1460" y="98"/>
                  <a:pt x="1463" y="94"/>
                  <a:pt x="1462" y="89"/>
                </a:cubicBezTo>
                <a:cubicBezTo>
                  <a:pt x="1461" y="84"/>
                  <a:pt x="1456" y="81"/>
                  <a:pt x="1451" y="82"/>
                </a:cubicBezTo>
                <a:cubicBezTo>
                  <a:pt x="1446" y="83"/>
                  <a:pt x="1443" y="88"/>
                  <a:pt x="1444" y="93"/>
                </a:cubicBezTo>
                <a:cubicBezTo>
                  <a:pt x="1446" y="98"/>
                  <a:pt x="1451" y="101"/>
                  <a:pt x="1455" y="100"/>
                </a:cubicBezTo>
                <a:close/>
                <a:moveTo>
                  <a:pt x="1526" y="492"/>
                </a:moveTo>
                <a:cubicBezTo>
                  <a:pt x="1523" y="496"/>
                  <a:pt x="1522" y="501"/>
                  <a:pt x="1526" y="505"/>
                </a:cubicBezTo>
                <a:cubicBezTo>
                  <a:pt x="1529" y="509"/>
                  <a:pt x="1535" y="509"/>
                  <a:pt x="1539" y="505"/>
                </a:cubicBezTo>
                <a:cubicBezTo>
                  <a:pt x="1542" y="502"/>
                  <a:pt x="1542" y="496"/>
                  <a:pt x="1539" y="493"/>
                </a:cubicBezTo>
                <a:cubicBezTo>
                  <a:pt x="1536" y="489"/>
                  <a:pt x="1530" y="489"/>
                  <a:pt x="1526" y="492"/>
                </a:cubicBezTo>
                <a:close/>
                <a:moveTo>
                  <a:pt x="988" y="595"/>
                </a:moveTo>
                <a:cubicBezTo>
                  <a:pt x="983" y="596"/>
                  <a:pt x="980" y="601"/>
                  <a:pt x="981" y="606"/>
                </a:cubicBezTo>
                <a:cubicBezTo>
                  <a:pt x="982" y="611"/>
                  <a:pt x="987" y="614"/>
                  <a:pt x="992" y="612"/>
                </a:cubicBezTo>
                <a:cubicBezTo>
                  <a:pt x="997" y="611"/>
                  <a:pt x="1000" y="606"/>
                  <a:pt x="999" y="602"/>
                </a:cubicBezTo>
                <a:cubicBezTo>
                  <a:pt x="998" y="597"/>
                  <a:pt x="993" y="594"/>
                  <a:pt x="988" y="595"/>
                </a:cubicBezTo>
                <a:close/>
                <a:moveTo>
                  <a:pt x="1481" y="200"/>
                </a:moveTo>
                <a:cubicBezTo>
                  <a:pt x="1476" y="181"/>
                  <a:pt x="1457" y="169"/>
                  <a:pt x="1437" y="174"/>
                </a:cubicBezTo>
                <a:cubicBezTo>
                  <a:pt x="1418" y="178"/>
                  <a:pt x="1406" y="198"/>
                  <a:pt x="1410" y="217"/>
                </a:cubicBezTo>
                <a:cubicBezTo>
                  <a:pt x="1415" y="237"/>
                  <a:pt x="1435" y="249"/>
                  <a:pt x="1454" y="244"/>
                </a:cubicBezTo>
                <a:cubicBezTo>
                  <a:pt x="1473" y="239"/>
                  <a:pt x="1485" y="220"/>
                  <a:pt x="1481" y="200"/>
                </a:cubicBezTo>
                <a:close/>
                <a:moveTo>
                  <a:pt x="1528" y="333"/>
                </a:moveTo>
                <a:cubicBezTo>
                  <a:pt x="1519" y="336"/>
                  <a:pt x="1513" y="346"/>
                  <a:pt x="1515" y="355"/>
                </a:cubicBezTo>
                <a:cubicBezTo>
                  <a:pt x="1517" y="365"/>
                  <a:pt x="1527" y="371"/>
                  <a:pt x="1537" y="369"/>
                </a:cubicBezTo>
                <a:cubicBezTo>
                  <a:pt x="1547" y="366"/>
                  <a:pt x="1553" y="356"/>
                  <a:pt x="1550" y="347"/>
                </a:cubicBezTo>
                <a:cubicBezTo>
                  <a:pt x="1548" y="337"/>
                  <a:pt x="1538" y="331"/>
                  <a:pt x="1528" y="333"/>
                </a:cubicBezTo>
                <a:close/>
                <a:moveTo>
                  <a:pt x="1624" y="3"/>
                </a:moveTo>
                <a:cubicBezTo>
                  <a:pt x="1573" y="15"/>
                  <a:pt x="1542" y="66"/>
                  <a:pt x="1554" y="116"/>
                </a:cubicBezTo>
                <a:cubicBezTo>
                  <a:pt x="1566" y="164"/>
                  <a:pt x="1612" y="195"/>
                  <a:pt x="1660" y="188"/>
                </a:cubicBezTo>
                <a:cubicBezTo>
                  <a:pt x="1660" y="2"/>
                  <a:pt x="1660" y="2"/>
                  <a:pt x="1660" y="2"/>
                </a:cubicBezTo>
                <a:cubicBezTo>
                  <a:pt x="1648" y="0"/>
                  <a:pt x="1636" y="0"/>
                  <a:pt x="1624" y="3"/>
                </a:cubicBezTo>
                <a:close/>
                <a:moveTo>
                  <a:pt x="1344" y="509"/>
                </a:moveTo>
                <a:cubicBezTo>
                  <a:pt x="1342" y="511"/>
                  <a:pt x="1342" y="514"/>
                  <a:pt x="1344" y="516"/>
                </a:cubicBezTo>
                <a:cubicBezTo>
                  <a:pt x="1345" y="518"/>
                  <a:pt x="1348" y="518"/>
                  <a:pt x="1350" y="516"/>
                </a:cubicBezTo>
                <a:cubicBezTo>
                  <a:pt x="1352" y="514"/>
                  <a:pt x="1352" y="511"/>
                  <a:pt x="1350" y="510"/>
                </a:cubicBezTo>
                <a:cubicBezTo>
                  <a:pt x="1349" y="508"/>
                  <a:pt x="1346" y="508"/>
                  <a:pt x="1344" y="509"/>
                </a:cubicBezTo>
                <a:close/>
                <a:moveTo>
                  <a:pt x="1598" y="515"/>
                </a:moveTo>
                <a:cubicBezTo>
                  <a:pt x="1605" y="545"/>
                  <a:pt x="1631" y="565"/>
                  <a:pt x="1660" y="567"/>
                </a:cubicBezTo>
                <a:cubicBezTo>
                  <a:pt x="1660" y="432"/>
                  <a:pt x="1660" y="432"/>
                  <a:pt x="1660" y="432"/>
                </a:cubicBezTo>
                <a:cubicBezTo>
                  <a:pt x="1656" y="432"/>
                  <a:pt x="1652" y="432"/>
                  <a:pt x="1648" y="433"/>
                </a:cubicBezTo>
                <a:cubicBezTo>
                  <a:pt x="1612" y="442"/>
                  <a:pt x="1589" y="479"/>
                  <a:pt x="1598" y="515"/>
                </a:cubicBezTo>
                <a:close/>
                <a:moveTo>
                  <a:pt x="1586" y="198"/>
                </a:moveTo>
                <a:cubicBezTo>
                  <a:pt x="1584" y="199"/>
                  <a:pt x="1582" y="201"/>
                  <a:pt x="1583" y="204"/>
                </a:cubicBezTo>
                <a:cubicBezTo>
                  <a:pt x="1583" y="206"/>
                  <a:pt x="1586" y="208"/>
                  <a:pt x="1588" y="207"/>
                </a:cubicBezTo>
                <a:cubicBezTo>
                  <a:pt x="1591" y="206"/>
                  <a:pt x="1592" y="204"/>
                  <a:pt x="1591" y="202"/>
                </a:cubicBezTo>
                <a:cubicBezTo>
                  <a:pt x="1591" y="199"/>
                  <a:pt x="1588" y="198"/>
                  <a:pt x="1586" y="198"/>
                </a:cubicBezTo>
                <a:close/>
                <a:moveTo>
                  <a:pt x="1478" y="597"/>
                </a:moveTo>
                <a:cubicBezTo>
                  <a:pt x="1476" y="599"/>
                  <a:pt x="1476" y="602"/>
                  <a:pt x="1477" y="603"/>
                </a:cubicBezTo>
                <a:cubicBezTo>
                  <a:pt x="1479" y="605"/>
                  <a:pt x="1482" y="605"/>
                  <a:pt x="1484" y="604"/>
                </a:cubicBezTo>
                <a:cubicBezTo>
                  <a:pt x="1486" y="602"/>
                  <a:pt x="1486" y="599"/>
                  <a:pt x="1484" y="597"/>
                </a:cubicBezTo>
                <a:cubicBezTo>
                  <a:pt x="1482" y="595"/>
                  <a:pt x="1479" y="595"/>
                  <a:pt x="1478" y="597"/>
                </a:cubicBezTo>
                <a:close/>
                <a:moveTo>
                  <a:pt x="1334" y="572"/>
                </a:moveTo>
                <a:cubicBezTo>
                  <a:pt x="1329" y="574"/>
                  <a:pt x="1326" y="578"/>
                  <a:pt x="1328" y="583"/>
                </a:cubicBezTo>
                <a:cubicBezTo>
                  <a:pt x="1329" y="588"/>
                  <a:pt x="1334" y="591"/>
                  <a:pt x="1338" y="590"/>
                </a:cubicBezTo>
                <a:cubicBezTo>
                  <a:pt x="1343" y="589"/>
                  <a:pt x="1346" y="584"/>
                  <a:pt x="1345" y="579"/>
                </a:cubicBezTo>
                <a:cubicBezTo>
                  <a:pt x="1344" y="574"/>
                  <a:pt x="1339" y="571"/>
                  <a:pt x="1334" y="572"/>
                </a:cubicBezTo>
                <a:close/>
                <a:moveTo>
                  <a:pt x="1196" y="575"/>
                </a:moveTo>
                <a:cubicBezTo>
                  <a:pt x="1194" y="575"/>
                  <a:pt x="1192" y="578"/>
                  <a:pt x="1193" y="580"/>
                </a:cubicBezTo>
                <a:cubicBezTo>
                  <a:pt x="1194" y="583"/>
                  <a:pt x="1196" y="584"/>
                  <a:pt x="1198" y="583"/>
                </a:cubicBezTo>
                <a:cubicBezTo>
                  <a:pt x="1201" y="583"/>
                  <a:pt x="1202" y="580"/>
                  <a:pt x="1202" y="578"/>
                </a:cubicBezTo>
                <a:cubicBezTo>
                  <a:pt x="1201" y="576"/>
                  <a:pt x="1199" y="574"/>
                  <a:pt x="1196" y="575"/>
                </a:cubicBezTo>
                <a:close/>
                <a:moveTo>
                  <a:pt x="1052" y="680"/>
                </a:moveTo>
                <a:cubicBezTo>
                  <a:pt x="1049" y="680"/>
                  <a:pt x="1048" y="683"/>
                  <a:pt x="1048" y="685"/>
                </a:cubicBezTo>
                <a:cubicBezTo>
                  <a:pt x="1049" y="688"/>
                  <a:pt x="1051" y="689"/>
                  <a:pt x="1054" y="689"/>
                </a:cubicBezTo>
                <a:cubicBezTo>
                  <a:pt x="1056" y="688"/>
                  <a:pt x="1058" y="685"/>
                  <a:pt x="1057" y="683"/>
                </a:cubicBezTo>
                <a:cubicBezTo>
                  <a:pt x="1056" y="681"/>
                  <a:pt x="1054" y="679"/>
                  <a:pt x="1052" y="680"/>
                </a:cubicBezTo>
                <a:close/>
                <a:moveTo>
                  <a:pt x="1079" y="457"/>
                </a:moveTo>
                <a:cubicBezTo>
                  <a:pt x="1049" y="464"/>
                  <a:pt x="1031" y="494"/>
                  <a:pt x="1038" y="523"/>
                </a:cubicBezTo>
                <a:cubicBezTo>
                  <a:pt x="1045" y="553"/>
                  <a:pt x="1075" y="571"/>
                  <a:pt x="1104" y="564"/>
                </a:cubicBezTo>
                <a:cubicBezTo>
                  <a:pt x="1134" y="557"/>
                  <a:pt x="1152" y="527"/>
                  <a:pt x="1145" y="498"/>
                </a:cubicBezTo>
                <a:cubicBezTo>
                  <a:pt x="1138" y="468"/>
                  <a:pt x="1108" y="450"/>
                  <a:pt x="1079" y="457"/>
                </a:cubicBezTo>
                <a:close/>
                <a:moveTo>
                  <a:pt x="1273" y="273"/>
                </a:moveTo>
                <a:cubicBezTo>
                  <a:pt x="1271" y="274"/>
                  <a:pt x="1269" y="276"/>
                  <a:pt x="1270" y="279"/>
                </a:cubicBezTo>
                <a:cubicBezTo>
                  <a:pt x="1270" y="281"/>
                  <a:pt x="1273" y="283"/>
                  <a:pt x="1275" y="282"/>
                </a:cubicBezTo>
                <a:cubicBezTo>
                  <a:pt x="1278" y="281"/>
                  <a:pt x="1279" y="279"/>
                  <a:pt x="1279" y="276"/>
                </a:cubicBezTo>
                <a:cubicBezTo>
                  <a:pt x="1278" y="274"/>
                  <a:pt x="1276" y="273"/>
                  <a:pt x="1273" y="273"/>
                </a:cubicBezTo>
                <a:close/>
                <a:moveTo>
                  <a:pt x="1183" y="349"/>
                </a:moveTo>
                <a:cubicBezTo>
                  <a:pt x="1174" y="352"/>
                  <a:pt x="1168" y="362"/>
                  <a:pt x="1170" y="371"/>
                </a:cubicBezTo>
                <a:cubicBezTo>
                  <a:pt x="1172" y="381"/>
                  <a:pt x="1182" y="387"/>
                  <a:pt x="1192" y="385"/>
                </a:cubicBezTo>
                <a:cubicBezTo>
                  <a:pt x="1202" y="382"/>
                  <a:pt x="1208" y="373"/>
                  <a:pt x="1205" y="363"/>
                </a:cubicBezTo>
                <a:cubicBezTo>
                  <a:pt x="1203" y="353"/>
                  <a:pt x="1193" y="347"/>
                  <a:pt x="1183" y="349"/>
                </a:cubicBezTo>
                <a:close/>
                <a:moveTo>
                  <a:pt x="1237" y="477"/>
                </a:moveTo>
                <a:cubicBezTo>
                  <a:pt x="1235" y="478"/>
                  <a:pt x="1233" y="480"/>
                  <a:pt x="1234" y="482"/>
                </a:cubicBezTo>
                <a:cubicBezTo>
                  <a:pt x="1234" y="485"/>
                  <a:pt x="1237" y="486"/>
                  <a:pt x="1239" y="486"/>
                </a:cubicBezTo>
                <a:cubicBezTo>
                  <a:pt x="1242" y="485"/>
                  <a:pt x="1243" y="483"/>
                  <a:pt x="1243" y="480"/>
                </a:cubicBezTo>
                <a:cubicBezTo>
                  <a:pt x="1242" y="478"/>
                  <a:pt x="1240" y="476"/>
                  <a:pt x="1237" y="477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89" y="82063"/>
            <a:ext cx="4056509" cy="3241566"/>
          </a:xfrm>
          <a:prstGeom prst="rect">
            <a:avLst/>
          </a:prstGeom>
        </p:spPr>
      </p:pic>
      <p:sp>
        <p:nvSpPr>
          <p:cNvPr id="92" name="Rectangle 9"/>
          <p:cNvSpPr>
            <a:spLocks noChangeArrowheads="1"/>
          </p:cNvSpPr>
          <p:nvPr/>
        </p:nvSpPr>
        <p:spPr bwMode="auto">
          <a:xfrm>
            <a:off x="0" y="5026433"/>
            <a:ext cx="12192000" cy="72000"/>
          </a:xfrm>
          <a:prstGeom prst="rect">
            <a:avLst/>
          </a:prstGeom>
          <a:gradFill>
            <a:gsLst>
              <a:gs pos="53000">
                <a:srgbClr val="49C0F6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93" name="Rectangle 9"/>
          <p:cNvSpPr>
            <a:spLocks noChangeArrowheads="1"/>
          </p:cNvSpPr>
          <p:nvPr/>
        </p:nvSpPr>
        <p:spPr bwMode="auto">
          <a:xfrm>
            <a:off x="0" y="5133659"/>
            <a:ext cx="12192000" cy="36000"/>
          </a:xfrm>
          <a:prstGeom prst="rect">
            <a:avLst/>
          </a:prstGeom>
          <a:gradFill>
            <a:gsLst>
              <a:gs pos="53000">
                <a:srgbClr val="49C0F6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6" name="副标题 3"/>
          <p:cNvSpPr txBox="1"/>
          <p:nvPr/>
        </p:nvSpPr>
        <p:spPr bwMode="auto">
          <a:xfrm>
            <a:off x="6107341" y="3778703"/>
            <a:ext cx="3816350" cy="10588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0882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数据备份恢复</a:t>
            </a:r>
            <a:endParaRPr lang="en-US" altLang="zh-CN" sz="2000" b="1" dirty="0">
              <a:solidFill>
                <a:srgbClr val="F0882E"/>
              </a:solidFill>
              <a:effectLst>
                <a:outerShdw dist="25400" dir="2700000" algn="tl" rotWithShape="0">
                  <a:prstClr val="black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  <a:p>
            <a:pPr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0882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用户管理</a:t>
            </a:r>
            <a:endParaRPr lang="en-US" altLang="zh-CN" sz="2000" b="1" dirty="0">
              <a:solidFill>
                <a:srgbClr val="F0882E"/>
              </a:solidFill>
              <a:effectLst>
                <a:outerShdw dist="25400" dir="2700000" algn="tl" rotWithShape="0">
                  <a:prstClr val="black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  <a:p>
            <a:pPr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0882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权限管理</a:t>
            </a:r>
            <a:endParaRPr lang="en-US" altLang="zh-CN" sz="2000" b="1" dirty="0">
              <a:solidFill>
                <a:srgbClr val="F0882E"/>
              </a:solidFill>
              <a:effectLst>
                <a:outerShdw dist="25400" dir="2700000" algn="tl" rotWithShape="0">
                  <a:prstClr val="black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17" name="TextBox 5"/>
          <p:cNvSpPr txBox="1"/>
          <p:nvPr/>
        </p:nvSpPr>
        <p:spPr>
          <a:xfrm>
            <a:off x="4810125" y="2130528"/>
            <a:ext cx="6184445" cy="906887"/>
          </a:xfrm>
          <a:prstGeom prst="rect">
            <a:avLst/>
          </a:prstGeom>
          <a:noFill/>
        </p:spPr>
        <p:txBody>
          <a:bodyPr wrap="square" lIns="91412" tIns="45706" rIns="91412" bIns="4570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rgbClr val="F0882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第八章  数据库高级管理</a:t>
            </a:r>
            <a:endParaRPr lang="zh-CN" altLang="en-US" sz="4000" b="1" dirty="0">
              <a:solidFill>
                <a:srgbClr val="F0882E"/>
              </a:solidFill>
              <a:effectLst>
                <a:outerShdw dist="25400" dir="2700000" algn="tl" rotWithShape="0">
                  <a:prstClr val="black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Box 7"/>
          <p:cNvSpPr txBox="1"/>
          <p:nvPr/>
        </p:nvSpPr>
        <p:spPr>
          <a:xfrm>
            <a:off x="1198863" y="2099505"/>
            <a:ext cx="9484784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txBody>
          <a:bodyPr anchor="t">
            <a:spAutoFit/>
          </a:bodyPr>
          <a:lstStyle/>
          <a:p>
            <a:pPr defTabSz="1219200" eaLnBrk="0" hangingPunct="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+--------------------+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 eaLnBrk="0" hangingPunct="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| Database           |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 eaLnBrk="0" hangingPunct="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+--------------------+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 eaLnBrk="0" hangingPunct="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|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information_schema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|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 eaLnBrk="0" hangingPunct="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| address            |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 eaLnBrk="0" hangingPunct="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| master             |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 eaLnBrk="0" hangingPunct="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|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mysql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        |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 eaLnBrk="0" hangingPunct="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| person             |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 eaLnBrk="0" hangingPunct="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| student            |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 eaLnBrk="0" hangingPunct="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| test               |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 eaLnBrk="0" hangingPunct="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+--------------------+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 eaLnBrk="0" hangingPunct="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7 rows in set (0.00 sec)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8746" y="1441172"/>
            <a:ext cx="10587567" cy="12169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609600" lvl="1" defTabSz="1219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可以使用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SHOW DATABASES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语句查询数据库，查询结果如下：</a:t>
            </a:r>
            <a:endParaRPr lang="en-US" altLang="zh-CN" sz="22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1219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/>
          <p:nvPr/>
        </p:nvSpPr>
        <p:spPr>
          <a:xfrm>
            <a:off x="967345" y="633470"/>
            <a:ext cx="4116284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数据库的备份与恢复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9366" y="740311"/>
            <a:ext cx="395529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4"/>
          <p:cNvSpPr txBox="1"/>
          <p:nvPr/>
        </p:nvSpPr>
        <p:spPr>
          <a:xfrm>
            <a:off x="6222799" y="1062477"/>
            <a:ext cx="2119491" cy="4996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8.1.2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数据的恢复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0" grpId="0"/>
      <p:bldP spid="7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49366" y="1657949"/>
            <a:ext cx="10096500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1219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 创建数据库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08455" y="2402516"/>
            <a:ext cx="9927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由于库是不能恢复的，因此先要创建一个数据库“学生选课”，具体语句如下：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TextBox 5"/>
          <p:cNvSpPr txBox="1"/>
          <p:nvPr/>
        </p:nvSpPr>
        <p:spPr>
          <a:xfrm>
            <a:off x="2038131" y="3480083"/>
            <a:ext cx="8188763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CREATE  DATABASE  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学生选课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;</a:t>
            </a:r>
            <a:endParaRPr lang="zh-CN" altLang="en-US" sz="2200" kern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00207" y="4284594"/>
            <a:ext cx="9517380" cy="54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上述语句执行成功后，接下来就可以还原数据库中的数据。</a:t>
            </a:r>
            <a:endParaRPr lang="zh-CN" altLang="en-US" sz="2200" kern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标题 1"/>
          <p:cNvSpPr/>
          <p:nvPr/>
        </p:nvSpPr>
        <p:spPr>
          <a:xfrm>
            <a:off x="967345" y="633470"/>
            <a:ext cx="4116284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数据库的备份与恢复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4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95529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4"/>
          <p:cNvSpPr txBox="1"/>
          <p:nvPr/>
        </p:nvSpPr>
        <p:spPr>
          <a:xfrm>
            <a:off x="6222799" y="1062477"/>
            <a:ext cx="2119491" cy="4996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8.1.2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数据的恢复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1" grpId="1" animBg="1"/>
      <p:bldP spid="12" grpId="0"/>
      <p:bldP spid="12" grpId="1"/>
      <p:bldP spid="13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25687" y="1650808"/>
            <a:ext cx="10096500" cy="58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1219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 恢复数据</a:t>
            </a:r>
            <a:endParaRPr lang="zh-CN" altLang="en-US" sz="2400" kern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5"/>
          <p:cNvSpPr txBox="1"/>
          <p:nvPr/>
        </p:nvSpPr>
        <p:spPr>
          <a:xfrm>
            <a:off x="1437640" y="3606800"/>
            <a:ext cx="9699413" cy="988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-</a:t>
            </a:r>
            <a:r>
              <a:rPr lang="en-US" altLang="zh-CN" sz="2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uroot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-p 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学生选课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&lt;D:/bak/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学生选课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_20170805.sql</a:t>
            </a:r>
            <a:endParaRPr lang="zh-CN" altLang="en-US" sz="22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Enter password: ******</a:t>
            </a:r>
            <a:endParaRPr lang="zh-CN" altLang="en-US" sz="22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7734" y="2285154"/>
            <a:ext cx="9517380" cy="98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sz="2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语句恢复</a:t>
            </a:r>
            <a:r>
              <a:rPr 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D:/bak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目录下的“学生选课</a:t>
            </a:r>
            <a:r>
              <a:rPr 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_20170805.sql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“文件 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，具体语句如下：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37640" y="4970650"/>
            <a:ext cx="9517380" cy="514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上述语句执行成功后，数据库中的数据就会被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恢复。</a:t>
            </a:r>
            <a:endParaRPr lang="zh-CN" altLang="en-US" sz="22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/>
          <p:nvPr/>
        </p:nvSpPr>
        <p:spPr>
          <a:xfrm>
            <a:off x="967345" y="633470"/>
            <a:ext cx="4116284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数据库的备份与恢复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49366" y="740311"/>
            <a:ext cx="395529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4"/>
          <p:cNvSpPr txBox="1"/>
          <p:nvPr/>
        </p:nvSpPr>
        <p:spPr>
          <a:xfrm>
            <a:off x="6222799" y="1062477"/>
            <a:ext cx="2119491" cy="4996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8.1.2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数据的恢复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  <p:bldP spid="3" grpId="0"/>
      <p:bldP spid="9" grpId="0"/>
      <p:bldP spid="10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49366" y="1655983"/>
            <a:ext cx="10096500" cy="58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1219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 查看数据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7310" y="2242691"/>
            <a:ext cx="9517380" cy="104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为了验证数据已经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恢复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成功，可以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SELECT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语句查询“学生选课”中</a:t>
            </a:r>
            <a:r>
              <a:rPr 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teacher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表的数据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，查询结果如下：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0" name="TextBox 5"/>
          <p:cNvSpPr txBox="1"/>
          <p:nvPr/>
        </p:nvSpPr>
        <p:spPr>
          <a:xfrm>
            <a:off x="1308100" y="3339867"/>
            <a:ext cx="9828213" cy="325287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indent="355600" algn="just" defTabSz="1219200" eaLnBrk="0" hangingPunct="0"/>
            <a:r>
              <a:rPr lang="en-US" altLang="zh-CN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SELECT * FROM teacher;</a:t>
            </a:r>
            <a:endParaRPr lang="zh-CN" altLang="zh-CN" sz="18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55600" algn="just" defTabSz="1219200" eaLnBrk="0" hangingPunct="0"/>
            <a:r>
              <a:rPr lang="en-US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+------+--------+---------+------------+----------+</a:t>
            </a:r>
            <a:endParaRPr lang="zh-CN" altLang="zh-CN" sz="18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55600" algn="just" defTabSz="1219200" eaLnBrk="0" hangingPunct="0"/>
            <a:r>
              <a:rPr lang="en-US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tno</a:t>
            </a:r>
            <a:r>
              <a:rPr lang="en-US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| </a:t>
            </a:r>
            <a:r>
              <a:rPr lang="en-US" altLang="zh-CN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tname</a:t>
            </a:r>
            <a:r>
              <a:rPr lang="en-US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| </a:t>
            </a:r>
            <a:r>
              <a:rPr lang="en-US" altLang="zh-CN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tgender</a:t>
            </a:r>
            <a:r>
              <a:rPr lang="en-US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tedu</a:t>
            </a:r>
            <a:r>
              <a:rPr lang="en-US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| </a:t>
            </a:r>
            <a:r>
              <a:rPr lang="en-US" altLang="zh-CN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tpro</a:t>
            </a:r>
            <a:r>
              <a:rPr lang="en-US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|</a:t>
            </a:r>
            <a:endParaRPr lang="zh-CN" altLang="zh-CN" sz="18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55600" algn="just" defTabSz="1219200" eaLnBrk="0" hangingPunct="0"/>
            <a:r>
              <a:rPr lang="en-US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+------+--------+---------+------------+----------+</a:t>
            </a:r>
            <a:endParaRPr lang="zh-CN" altLang="zh-CN" sz="18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55600" algn="just" defTabSz="1219200" eaLnBrk="0" hangingPunct="0"/>
            <a:r>
              <a:rPr lang="en-US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t001 | </a:t>
            </a:r>
            <a:r>
              <a:rPr lang="zh-CN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吴亚飞</a:t>
            </a:r>
            <a:r>
              <a:rPr lang="en-US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zh-CN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</a:t>
            </a:r>
            <a:r>
              <a:rPr lang="en-US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| </a:t>
            </a:r>
            <a:r>
              <a:rPr lang="zh-CN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本科</a:t>
            </a:r>
            <a:r>
              <a:rPr lang="en-US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| </a:t>
            </a:r>
            <a:r>
              <a:rPr lang="zh-CN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  <a:r>
              <a:rPr lang="en-US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|</a:t>
            </a:r>
            <a:endParaRPr lang="zh-CN" altLang="zh-CN" sz="18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55600" algn="just" defTabSz="1219200" eaLnBrk="0" hangingPunct="0"/>
            <a:r>
              <a:rPr lang="en-US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t002 | </a:t>
            </a:r>
            <a:r>
              <a:rPr lang="zh-CN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李琦</a:t>
            </a:r>
            <a:r>
              <a:rPr lang="en-US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| </a:t>
            </a:r>
            <a:r>
              <a:rPr lang="zh-CN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</a:t>
            </a:r>
            <a:r>
              <a:rPr lang="en-US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| </a:t>
            </a:r>
            <a:r>
              <a:rPr lang="zh-CN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硕士研究生</a:t>
            </a:r>
            <a:r>
              <a:rPr lang="en-US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zh-CN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副教授</a:t>
            </a:r>
            <a:r>
              <a:rPr lang="en-US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|</a:t>
            </a:r>
            <a:endParaRPr lang="zh-CN" altLang="zh-CN" sz="18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55600" algn="just" defTabSz="1219200" eaLnBrk="0" hangingPunct="0"/>
            <a:r>
              <a:rPr lang="en-US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t003 | </a:t>
            </a:r>
            <a:r>
              <a:rPr lang="zh-CN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王艳红</a:t>
            </a:r>
            <a:r>
              <a:rPr lang="en-US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zh-CN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</a:t>
            </a:r>
            <a:r>
              <a:rPr lang="en-US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| </a:t>
            </a:r>
            <a:r>
              <a:rPr lang="zh-CN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硕士研究生</a:t>
            </a:r>
            <a:r>
              <a:rPr lang="en-US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zh-CN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  <a:r>
              <a:rPr lang="en-US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|</a:t>
            </a:r>
            <a:endParaRPr lang="zh-CN" altLang="zh-CN" sz="18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55600" algn="just" defTabSz="1219200" eaLnBrk="0" hangingPunct="0"/>
            <a:r>
              <a:rPr lang="en-US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t004 | </a:t>
            </a:r>
            <a:r>
              <a:rPr lang="zh-CN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马志超</a:t>
            </a:r>
            <a:r>
              <a:rPr lang="en-US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zh-CN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</a:t>
            </a:r>
            <a:r>
              <a:rPr lang="en-US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| </a:t>
            </a:r>
            <a:r>
              <a:rPr lang="zh-CN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博士研究生</a:t>
            </a:r>
            <a:r>
              <a:rPr lang="en-US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zh-CN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教授</a:t>
            </a:r>
            <a:r>
              <a:rPr lang="en-US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|</a:t>
            </a:r>
            <a:endParaRPr lang="zh-CN" altLang="zh-CN" sz="18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55600" algn="just" defTabSz="1219200" eaLnBrk="0" hangingPunct="0"/>
            <a:r>
              <a:rPr lang="en-US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t005 | </a:t>
            </a:r>
            <a:r>
              <a:rPr lang="zh-CN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万丽</a:t>
            </a:r>
            <a:r>
              <a:rPr lang="en-US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| </a:t>
            </a:r>
            <a:r>
              <a:rPr lang="zh-CN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</a:t>
            </a:r>
            <a:r>
              <a:rPr lang="en-US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| </a:t>
            </a:r>
            <a:r>
              <a:rPr lang="zh-CN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硕士研究生</a:t>
            </a:r>
            <a:r>
              <a:rPr lang="en-US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zh-CN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助理讲师</a:t>
            </a:r>
            <a:r>
              <a:rPr lang="en-US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</a:t>
            </a:r>
            <a:endParaRPr lang="zh-CN" altLang="zh-CN" sz="18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55600" algn="just" defTabSz="1219200" eaLnBrk="0" hangingPunct="0"/>
            <a:r>
              <a:rPr lang="en-US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+------+--------+---------+------------+----------+</a:t>
            </a:r>
            <a:endParaRPr lang="zh-CN" altLang="zh-CN" sz="18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55600" algn="just" defTabSz="1219200" eaLnBrk="0" hangingPunct="0"/>
            <a:r>
              <a:rPr lang="en-US" altLang="zh-CN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rows in set (0.00 sec)</a:t>
            </a:r>
            <a:endParaRPr lang="zh-CN" altLang="zh-CN" sz="18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/>
          <p:nvPr/>
        </p:nvSpPr>
        <p:spPr>
          <a:xfrm>
            <a:off x="967345" y="633470"/>
            <a:ext cx="4116284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数据库的备份与恢复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49366" y="740311"/>
            <a:ext cx="395529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4"/>
          <p:cNvSpPr txBox="1"/>
          <p:nvPr/>
        </p:nvSpPr>
        <p:spPr>
          <a:xfrm>
            <a:off x="6222799" y="1062477"/>
            <a:ext cx="2119491" cy="4996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8.1.2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数据的恢复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3" grpId="1"/>
      <p:bldP spid="3" grpId="2"/>
      <p:bldP spid="3" grpId="3"/>
      <p:bldP spid="19460" grpId="0" animBg="1"/>
      <p:bldP spid="9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13697" y="1962524"/>
            <a:ext cx="9922615" cy="104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以上恢复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方式只是其中的一种，我们还可以登录到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数据库，使用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source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命令来还原数据，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source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命令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恢复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数据的语法格式如下：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4" name="TextBox 5"/>
          <p:cNvSpPr txBox="1"/>
          <p:nvPr/>
        </p:nvSpPr>
        <p:spPr>
          <a:xfrm>
            <a:off x="2058664" y="3282187"/>
            <a:ext cx="8328269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defTabSz="1219200" eaLnBrk="0" hangingPunct="0"/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source </a:t>
            </a:r>
            <a:r>
              <a:rPr lang="en-US" altLang="zh-CN" sz="2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filename.sql</a:t>
            </a:r>
            <a:endParaRPr lang="zh-CN" altLang="en-US" sz="2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41833" y="4257137"/>
            <a:ext cx="9922615" cy="1556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source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命令的语法格式比较简单，只需要在导人文件的时候指定文件名字为全路径名称即可。按照该语句执行，效果和在命令行执行</a:t>
            </a:r>
            <a:r>
              <a:rPr lang="en-US" sz="2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命令是一样的，这里不再详述。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/>
          <p:nvPr/>
        </p:nvSpPr>
        <p:spPr>
          <a:xfrm>
            <a:off x="967345" y="633470"/>
            <a:ext cx="4116284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数据库的备份与恢复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49366" y="740311"/>
            <a:ext cx="395529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4"/>
          <p:cNvSpPr txBox="1"/>
          <p:nvPr/>
        </p:nvSpPr>
        <p:spPr>
          <a:xfrm>
            <a:off x="6222799" y="1062477"/>
            <a:ext cx="2119491" cy="4996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8.1.2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数据的恢复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484" grpId="0" animBg="1"/>
      <p:bldP spid="9" grpId="0"/>
      <p:bldP spid="8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66" y="2106655"/>
            <a:ext cx="9891184" cy="25716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 defTabSz="1219200" eaLnBrk="0" fontAlgn="base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在安装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时，会自动安装一个名为</a:t>
            </a:r>
            <a:r>
              <a:rPr lang="en-US" altLang="zh-CN" sz="2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的数据库，该数据库中的表都是权限表，如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user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db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host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tables_priv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column_priv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procs_priv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，其中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user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表是最重要的一个权限表，它记录了允许连接到服务器的账号信息以及一些全局级的权限信息，通过操作该表就可以对这些信息进行修改。</a:t>
            </a:r>
            <a:endParaRPr lang="zh-CN" altLang="zh-CN" sz="2200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/>
          <p:nvPr/>
        </p:nvSpPr>
        <p:spPr>
          <a:xfrm>
            <a:off x="967345" y="633470"/>
            <a:ext cx="4116284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9366" y="740311"/>
            <a:ext cx="237612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4"/>
          <p:cNvSpPr txBox="1"/>
          <p:nvPr/>
        </p:nvSpPr>
        <p:spPr>
          <a:xfrm>
            <a:off x="6222799" y="1062477"/>
            <a:ext cx="1614545" cy="4996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8.2.1 user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07740" y="2144672"/>
            <a:ext cx="9832340" cy="234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 defTabSz="1219200" eaLnBrk="0" fontAlgn="base" hangingPunct="0">
              <a:lnSpc>
                <a:spcPct val="200000"/>
              </a:lnSpc>
              <a:spcBef>
                <a:spcPct val="0"/>
              </a:spcBef>
              <a:defRPr/>
            </a:pPr>
            <a:r>
              <a:rPr lang="zh-CN" altLang="en-US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）使用</a:t>
            </a:r>
            <a:r>
              <a:rPr lang="en-US" altLang="zh-CN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CREATE USER</a:t>
            </a:r>
            <a:r>
              <a:rPr lang="zh-CN" altLang="en-US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语句创建用户</a:t>
            </a:r>
            <a:endParaRPr lang="zh-CN" altLang="en-US" sz="2400" kern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55600" algn="just" defTabSz="1219200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kern="0" dirty="0"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CREATE USER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语句创建新用户时，服务器会自动修改相应的授权</a:t>
            </a:r>
            <a:endParaRPr lang="zh-CN" altLang="en-US" sz="22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55600" algn="just" defTabSz="1219200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表，但需要注意的是，该语句创建的新用户是没有任何权限的。</a:t>
            </a:r>
            <a:endParaRPr lang="zh-CN" altLang="en-US" sz="22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55600" algn="just" defTabSz="1219200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CREATE USER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语句创建用户的语法格式如下：</a:t>
            </a:r>
            <a:endParaRPr lang="zh-CN" altLang="zh-CN" sz="2200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9267" y="1792981"/>
            <a:ext cx="59461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创建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新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用户有三种方式：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8198" name="Picture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08100" y="4647965"/>
            <a:ext cx="9854353" cy="1344507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8" name="标题 1"/>
          <p:cNvSpPr/>
          <p:nvPr/>
        </p:nvSpPr>
        <p:spPr>
          <a:xfrm>
            <a:off x="967345" y="633470"/>
            <a:ext cx="4116284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49366" y="740311"/>
            <a:ext cx="237612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4"/>
          <p:cNvSpPr txBox="1"/>
          <p:nvPr/>
        </p:nvSpPr>
        <p:spPr>
          <a:xfrm>
            <a:off x="6222799" y="1062477"/>
            <a:ext cx="2119491" cy="4996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8.2.2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创建新用户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08101" y="1328498"/>
            <a:ext cx="9650634" cy="1048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defTabSz="1219200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使用语句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CREATE USER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创建一个新用户，用户名为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zdp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，密码为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123,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首先使用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语句，选择数据库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，然后键入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CREATE USER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语句如下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zh-CN" altLang="zh-CN" sz="2200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7"/>
          <p:cNvSpPr txBox="1"/>
          <p:nvPr/>
        </p:nvSpPr>
        <p:spPr>
          <a:xfrm>
            <a:off x="1561320" y="2515464"/>
            <a:ext cx="9397415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76200" defTabSz="1219200"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CREATE USER '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zdp'@'localhost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' IDENTIFIED BY '123';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1366" y="2998113"/>
            <a:ext cx="8336943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/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语句执行成功后，可以通过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SELECT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语句验证用户是否创建成功：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1320" y="3567794"/>
            <a:ext cx="9397414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76200" defTabSz="1219200">
              <a:defRPr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mysql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&gt; SELECT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host,user,password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FROM user;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6200"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+-----------+------+-------------------------------------------+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6200"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| host      | user | password                                  |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6200"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+-----------+------+-------------------------------------------+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6200"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|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localhost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| root | *6BB4837EB74329105EE4568DDA7DC67ED2CA2AD9 |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6200"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|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localhost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|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zwz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| *23AE809DDACAF96AF0FD78ED04B6A265E05AA257 |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6200"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|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localhost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|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zdp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| *23AE809DDACAF96AF0FD78ED04B6A265E05AA257 |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6200"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+-----------+------+-------------------------------------------+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6200"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 rows in set (0.00 sec)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/>
          <p:nvPr/>
        </p:nvSpPr>
        <p:spPr>
          <a:xfrm>
            <a:off x="967345" y="633470"/>
            <a:ext cx="4116284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49366" y="740311"/>
            <a:ext cx="237612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874449" y="1271391"/>
            <a:ext cx="778511" cy="730151"/>
            <a:chOff x="2075179" y="1685716"/>
            <a:chExt cx="778511" cy="730151"/>
          </a:xfrm>
        </p:grpSpPr>
        <p:sp>
          <p:nvSpPr>
            <p:cNvPr id="13" name="流程图: 延期 12"/>
            <p:cNvSpPr/>
            <p:nvPr/>
          </p:nvSpPr>
          <p:spPr>
            <a:xfrm rot="16200000">
              <a:off x="2122170" y="1638726"/>
              <a:ext cx="684530" cy="778510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075179" y="1769536"/>
              <a:ext cx="7785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8-2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6" grpId="0"/>
      <p:bldP spid="9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08100" y="1294723"/>
            <a:ext cx="9803553" cy="2937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 defTabSz="1219200" eaLnBrk="0" fontAlgn="base" hangingPunct="0">
              <a:lnSpc>
                <a:spcPct val="200000"/>
              </a:lnSpc>
              <a:spcBef>
                <a:spcPct val="0"/>
              </a:spcBef>
              <a:defRPr/>
            </a:pPr>
            <a:r>
              <a:rPr lang="zh-CN" altLang="en-US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zh-CN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GRANT</a:t>
            </a:r>
            <a:r>
              <a:rPr lang="zh-CN" altLang="zh-CN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语句创建用户</a:t>
            </a:r>
            <a:endParaRPr lang="zh-CN" altLang="en-US" sz="2400" kern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09600" lvl="1" defTabSz="1219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GRANT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语句不仅可以创建新用户，还可以对用户进行授权（将在后面讲解），该语句会自动加载权限表，不需要手动刷新，而且安全、准确、错误少，因此，使用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GRANT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语句是创建用户最常用的方法。</a:t>
            </a:r>
            <a:endParaRPr lang="zh-CN" altLang="zh-CN" sz="22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0600" lvl="1" indent="-381000" defTabSz="1219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GRANT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语句创建用户的语法格式如下：</a:t>
            </a:r>
            <a:endParaRPr lang="zh-CN" altLang="zh-CN" sz="2200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6" name="Picture 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32760" y="4561579"/>
            <a:ext cx="9803553" cy="17034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标题 1"/>
          <p:cNvSpPr/>
          <p:nvPr/>
        </p:nvSpPr>
        <p:spPr>
          <a:xfrm>
            <a:off x="967345" y="633470"/>
            <a:ext cx="4116284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49366" y="740311"/>
            <a:ext cx="237612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4"/>
          <p:cNvSpPr txBox="1"/>
          <p:nvPr/>
        </p:nvSpPr>
        <p:spPr>
          <a:xfrm>
            <a:off x="6222799" y="1062477"/>
            <a:ext cx="2119491" cy="4996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8.2.2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创建新用户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96442" y="1413752"/>
            <a:ext cx="9828213" cy="1048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defTabSz="1219200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GRANT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语句创建一个新用户，用户名为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hnzj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，密码为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123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，并授予该用户对“学生选课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.teacher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”表有查询权限，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GRANT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语句如下：</a:t>
            </a:r>
            <a:endParaRPr lang="zh-CN" altLang="zh-CN" sz="2200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2363" y="2637168"/>
            <a:ext cx="981395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1219200">
              <a:defRPr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GRANT SELECT 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学生选课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.teacher </a:t>
            </a:r>
            <a:r>
              <a:rPr lang="en-US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TO'hnzj'@'localhost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 IDENTIFIED BY '123';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1485504" y="3686357"/>
            <a:ext cx="9220992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1219200">
              <a:defRPr/>
            </a:pPr>
            <a:r>
              <a:rPr lang="en-US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SELECT </a:t>
            </a:r>
            <a:r>
              <a:rPr lang="en-US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host,user,password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FROM user;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+-----------+------+-------------------------------------------+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host      | user | password                                  |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+-----------+------+-------------------------------------------+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localhost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 root | *6BB4837EB74329105EE4568DDA7DC67ED2CA2AD9 |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localhost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zwz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| *23AE809DDACAF96AF0FD78ED04B6A265E05AA257 |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localhost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zdp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| *23AE809DDACAF96AF0FD78ED04B6A265E05AA257 |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localhost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hnzj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 *23AE809DDACAF96AF0FD78ED04B6A265E05AA257 |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+-----------+------+------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7345" y="3182502"/>
            <a:ext cx="8669361" cy="4308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1" algn="l"/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语句执行成功后，可以通过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SELECT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语句验证用户是否创建成功：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/>
          <p:nvPr/>
        </p:nvSpPr>
        <p:spPr>
          <a:xfrm>
            <a:off x="967345" y="633470"/>
            <a:ext cx="4116284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49366" y="740311"/>
            <a:ext cx="237612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947175" y="1303934"/>
            <a:ext cx="778511" cy="730151"/>
            <a:chOff x="2075179" y="1685716"/>
            <a:chExt cx="778511" cy="730151"/>
          </a:xfrm>
        </p:grpSpPr>
        <p:sp>
          <p:nvSpPr>
            <p:cNvPr id="13" name="流程图: 延期 12"/>
            <p:cNvSpPr/>
            <p:nvPr/>
          </p:nvSpPr>
          <p:spPr>
            <a:xfrm rot="16200000">
              <a:off x="2122170" y="1638726"/>
              <a:ext cx="684530" cy="778510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075179" y="1769536"/>
              <a:ext cx="7785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8-3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7" grpId="0" animBg="1"/>
      <p:bldP spid="7" grpId="1" animBg="1"/>
      <p:bldP spid="7" grpId="2" animBg="1"/>
      <p:bldP spid="6" grpId="0"/>
      <p:bldP spid="6" grpId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50663" y="1618827"/>
            <a:ext cx="10290674" cy="1032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 defTabSz="1219200" eaLnBrk="0" fontAlgn="base" hangingPunct="0">
              <a:lnSpc>
                <a:spcPct val="140000"/>
              </a:lnSpc>
              <a:spcBef>
                <a:spcPct val="0"/>
              </a:spcBef>
              <a:defRPr/>
            </a:pP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提供了一个</a:t>
            </a:r>
            <a:r>
              <a:rPr lang="en-US" altLang="zh-CN" sz="2400" kern="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mysqldump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命令，它可以</a:t>
            </a:r>
            <a:r>
              <a:rPr lang="zh-CN" altLang="zh-CN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实现数据的备份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en-US" altLang="zh-CN" sz="2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mysqldump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命令可以备份单个数据库、多个数据库和所有数据库，具体如下：</a:t>
            </a:r>
            <a:endParaRPr lang="zh-CN" altLang="zh-CN" sz="2200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3025" y="2958525"/>
            <a:ext cx="311014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）备份单个数据库</a:t>
            </a:r>
            <a:endParaRPr lang="zh-CN" altLang="en-US" sz="2400" kern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77846" y="3790791"/>
            <a:ext cx="6014788" cy="4308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mysqldump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命令备份数据库的语法格式如下：</a:t>
            </a:r>
            <a:endParaRPr lang="zh-CN" altLang="en-US" sz="22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77846" y="4469732"/>
            <a:ext cx="8256032" cy="7694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1219200" eaLnBrk="0" hangingPunct="0">
              <a:defRPr/>
            </a:pPr>
            <a:r>
              <a:rPr lang="en-US" altLang="zh-CN" sz="2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mysqldump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–u username  –p password </a:t>
            </a:r>
            <a:r>
              <a:rPr lang="en-US" altLang="zh-CN" sz="2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dbname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[tbname1 [tbname2…]] &gt; </a:t>
            </a:r>
            <a:r>
              <a:rPr lang="en-US" altLang="zh-CN" sz="2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filename.sql</a:t>
            </a:r>
            <a:endParaRPr lang="zh-CN" altLang="en-US" sz="22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/>
          <p:nvPr/>
        </p:nvSpPr>
        <p:spPr>
          <a:xfrm>
            <a:off x="967345" y="633470"/>
            <a:ext cx="4116284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数据库的备份与恢复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49366" y="740311"/>
            <a:ext cx="395529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4"/>
          <p:cNvSpPr txBox="1"/>
          <p:nvPr/>
        </p:nvSpPr>
        <p:spPr>
          <a:xfrm>
            <a:off x="6222799" y="1062477"/>
            <a:ext cx="2119491" cy="4996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8.1.1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数据的备份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 animBg="1"/>
      <p:bldP spid="10" grpId="1" animBg="1"/>
      <p:bldP spid="10" grpId="2" animBg="1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33774" y="1533622"/>
            <a:ext cx="9832340" cy="2937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 defTabSz="1219200" eaLnBrk="0" fontAlgn="base" hangingPunct="0">
              <a:lnSpc>
                <a:spcPct val="200000"/>
              </a:lnSpc>
              <a:spcBef>
                <a:spcPct val="0"/>
              </a:spcBef>
              <a:defRPr/>
            </a:pPr>
            <a:r>
              <a:rPr lang="zh-CN" altLang="en-US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）使用</a:t>
            </a:r>
            <a:r>
              <a:rPr lang="en-US" altLang="zh-CN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INSERT</a:t>
            </a:r>
            <a:r>
              <a:rPr lang="zh-CN" altLang="en-US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语句创建用户</a:t>
            </a:r>
            <a:endParaRPr lang="zh-CN" altLang="en-US" sz="2400" kern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09600" lvl="1" defTabSz="1219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不管是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CREATE USER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语句还是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GRANT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语句，在创建用户时，实际上都是在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user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表中添加一条新的记录，因此，也可以使用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INSERT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语句直接在该表中添加一个用户。</a:t>
            </a:r>
            <a:endParaRPr lang="en-US" altLang="zh-CN" sz="22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0600" lvl="1" indent="-381000" defTabSz="1219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INSERT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语句创建用户的语法格式如下：</a:t>
            </a:r>
            <a:endParaRPr lang="zh-CN" altLang="zh-CN" sz="2200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4" name="Picture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08100" y="4663400"/>
            <a:ext cx="9832340" cy="1191260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8" name="标题 1"/>
          <p:cNvSpPr/>
          <p:nvPr/>
        </p:nvSpPr>
        <p:spPr>
          <a:xfrm>
            <a:off x="967345" y="633470"/>
            <a:ext cx="4116284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49366" y="740311"/>
            <a:ext cx="237612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4"/>
          <p:cNvSpPr txBox="1"/>
          <p:nvPr/>
        </p:nvSpPr>
        <p:spPr>
          <a:xfrm>
            <a:off x="6222799" y="1062477"/>
            <a:ext cx="2119491" cy="4996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8.2.2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创建新用户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54621" y="1134569"/>
            <a:ext cx="9828213" cy="10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defTabSz="1219200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INSERT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语句在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mysql.user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表中创建一个新用户，用户名为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mythird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，密码为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123,INSERT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语句如下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:</a:t>
            </a:r>
            <a:endParaRPr lang="zh-CN" altLang="zh-CN" sz="2200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8100" y="2133600"/>
            <a:ext cx="9636565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1219200">
              <a:defRPr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mysql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&gt; INSERT INTO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mysql.user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(Host, User, Password,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ssl_cipher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, x509_issuer, x509_subject) VALUES ('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localhost','mythird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', PASSWORD('123'),'','','');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7345" y="2998113"/>
            <a:ext cx="7540847" cy="4308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1" algn="l"/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以通过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SELECT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语句验证用户是否创建成功，具体如下：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1081366" y="3515037"/>
            <a:ext cx="10384171" cy="31700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1219200">
              <a:defRPr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mysql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&gt; SELECT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host,user,password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FROM user;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+-----------+---------+-------------------------------------------+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| host      | user    | password                                  |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+-----------+---------+-------------------------------------------+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|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localhost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| root    | *6BB4837EB74329105EE4568DDA7DC67ED2CA2AD9 |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|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localhost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|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zwz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| *23AE809DDACAF96AF0FD78ED04B6A265E05AA257 |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|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localhost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|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zdp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| *23AE809DDACAF96AF0FD78ED04B6A265E05AA257 |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|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localhost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|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hnzj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| *23AE809DDACAF96AF0FD78ED04B6A265E05AA257 |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|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localhost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|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mythird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| *23AE809DDACAF96AF0FD78ED04B6A265E05AA257 5 rows in set (0.00 sec)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/>
          <p:nvPr/>
        </p:nvSpPr>
        <p:spPr>
          <a:xfrm>
            <a:off x="967345" y="633470"/>
            <a:ext cx="4116284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49366" y="740311"/>
            <a:ext cx="237612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419100" y="1331997"/>
            <a:ext cx="778511" cy="730151"/>
            <a:chOff x="2075179" y="1685716"/>
            <a:chExt cx="778511" cy="730151"/>
          </a:xfrm>
        </p:grpSpPr>
        <p:sp>
          <p:nvSpPr>
            <p:cNvPr id="13" name="流程图: 延期 12"/>
            <p:cNvSpPr/>
            <p:nvPr/>
          </p:nvSpPr>
          <p:spPr>
            <a:xfrm rot="16200000">
              <a:off x="2122170" y="1638726"/>
              <a:ext cx="684530" cy="778510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075179" y="1769536"/>
              <a:ext cx="7785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8-4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2" grpId="0"/>
      <p:bldP spid="2" grpId="1"/>
      <p:bldP spid="7" grpId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45129" y="2074134"/>
            <a:ext cx="9891184" cy="2750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 defTabSz="1219200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由于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INSERT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语句没有刷新权限表的功能，因此，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mythird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用户暂时是不能使用的，为了让当前用户生效，还需要手动刷新当前的权限表或重新启动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服务，刷新权限表的语句如下：</a:t>
            </a:r>
            <a:endParaRPr lang="zh-CN" altLang="zh-CN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355600" algn="just" defTabSz="1219200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55600" algn="just" defTabSz="1219200" eaLnBrk="0" fontAlgn="base" hangingPunct="0">
              <a:lnSpc>
                <a:spcPct val="200000"/>
              </a:lnSpc>
              <a:spcBef>
                <a:spcPct val="0"/>
              </a:spcBef>
              <a:defRPr/>
            </a:pP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7345" y="1512605"/>
            <a:ext cx="888385" cy="58105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defTabSz="1219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</a:t>
            </a:r>
            <a:r>
              <a:rPr lang="en-US" altLang="zh-CN" sz="2400" b="1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zh-CN" altLang="en-US" sz="2400" b="1" kern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335087" y="4003454"/>
            <a:ext cx="9711267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defTabSz="1219200">
              <a:defRPr/>
            </a:pP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FLUSH PRIVILEGES;</a:t>
            </a:r>
            <a:endParaRPr lang="zh-CN" altLang="en-US" sz="2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45129" y="4764339"/>
            <a:ext cx="9565640" cy="667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执行成功后，就可以使用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mythird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用户登录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数据库。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/>
          <p:nvPr/>
        </p:nvSpPr>
        <p:spPr>
          <a:xfrm>
            <a:off x="967345" y="633470"/>
            <a:ext cx="4116284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3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49366" y="740311"/>
            <a:ext cx="237612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5" grpId="0" animBg="1"/>
      <p:bldP spid="8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2002" y="1979556"/>
            <a:ext cx="10521527" cy="2575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55600" algn="just" defTabSz="1219200" eaLnBrk="0" fontAlgn="base" hangingPunct="0">
              <a:lnSpc>
                <a:spcPct val="200000"/>
              </a:lnSpc>
              <a:spcBef>
                <a:spcPct val="0"/>
              </a:spcBef>
              <a:defRPr/>
            </a:pPr>
            <a:r>
              <a:rPr lang="zh-CN" altLang="en-US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）使用</a:t>
            </a:r>
            <a:r>
              <a:rPr lang="en-US" altLang="zh-CN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DROP USER</a:t>
            </a:r>
            <a:r>
              <a:rPr lang="zh-CN" altLang="en-US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语句删除用户</a:t>
            </a:r>
            <a:endParaRPr lang="zh-CN" altLang="en-US" sz="2400" kern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09600" lvl="1" defTabSz="1219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如果要删除某个用户，只需在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DROP USER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后面指定要删除的用户信息即可。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DROP USER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语句删除用户的语法格式如下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2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1219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5366" y="1589766"/>
            <a:ext cx="8981946" cy="54611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609600" lvl="1" defTabSz="1219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删除用户有两种方式，接下来将针对这两种方式进行详细地讲解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15366" name="Picture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46147" y="3939541"/>
            <a:ext cx="9461500" cy="469900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984249" y="4409441"/>
            <a:ext cx="10025380" cy="2266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lvl="1" defTabSz="1219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上述语法格式中，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username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标示要删除的用户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hostname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表示主机名，</a:t>
            </a:r>
            <a:endParaRPr lang="en-US" altLang="zh-CN" sz="22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09600" lvl="1" defTabSz="1219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DROP USER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可以同时删除一个或多个用户，多个用户之间用逗号</a:t>
            </a:r>
            <a:endParaRPr lang="zh-CN" altLang="zh-CN" sz="22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09600" lvl="1" defTabSz="1219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隔开。值得注意的是，使用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DROP USER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语句来删除用户时，必须拥有</a:t>
            </a:r>
            <a:endParaRPr lang="zh-CN" altLang="zh-CN" sz="22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09600" lvl="1" defTabSz="1219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DROP USER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的权限。</a:t>
            </a:r>
            <a:endParaRPr lang="zh-CN" altLang="en-US" sz="22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标题 1"/>
          <p:cNvSpPr/>
          <p:nvPr/>
        </p:nvSpPr>
        <p:spPr>
          <a:xfrm>
            <a:off x="967345" y="633470"/>
            <a:ext cx="4116284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3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49366" y="740311"/>
            <a:ext cx="237612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4"/>
          <p:cNvSpPr txBox="1"/>
          <p:nvPr/>
        </p:nvSpPr>
        <p:spPr>
          <a:xfrm>
            <a:off x="6222799" y="1062477"/>
            <a:ext cx="2375971" cy="4996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8.2.3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删除普通用户</a:t>
            </a: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8" grpId="1"/>
      <p:bldP spid="12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04500" y="2137498"/>
            <a:ext cx="8772766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DROP USER '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zwz'@'localhost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';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1308100" y="3382363"/>
            <a:ext cx="9719291" cy="31700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1219200">
              <a:defRPr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mysql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&gt; SELECT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host,user,password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FROM user;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+-----------+---------+-------------------------------------------+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| host      | user    | password                                  |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+-----------+---------+-------------------------------------------+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|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localhost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| root    | *6BB4837EB74329105EE4568DDA7DC67ED2CA2AD9 |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|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localhost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|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zdp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| *23AE809DDACAF96AF0FD78ED04B6A265E05AA257 |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|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localhost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|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hnzj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| *23AE809DDACAF96AF0FD78ED04B6A265E05AA257 |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|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localhost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|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mythird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| *23AE809DDACAF96AF0FD78ED04B6A265E05AA257 |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+-----------+---------+-------------------------------------------+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4 rows in set (0.00 sec)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32147" y="1312011"/>
            <a:ext cx="10230264" cy="546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defTabSz="1219200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root用户登陆数据库服务器，使用DROP USER语句删除用户zwz,SQL语句如下:</a:t>
            </a:r>
            <a:endParaRPr lang="zh-CN" altLang="zh-CN" sz="2200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5965" y="2688485"/>
            <a:ext cx="6950942" cy="5403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990600" lvl="1" indent="-381000" defTabSz="1219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可以通过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SELECT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语句验证用户是否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成功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/>
          <p:nvPr/>
        </p:nvSpPr>
        <p:spPr>
          <a:xfrm>
            <a:off x="967345" y="633470"/>
            <a:ext cx="4116284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49366" y="740311"/>
            <a:ext cx="237612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918844" y="1570674"/>
            <a:ext cx="778511" cy="774499"/>
            <a:chOff x="2075179" y="1685716"/>
            <a:chExt cx="778511" cy="730151"/>
          </a:xfrm>
        </p:grpSpPr>
        <p:sp>
          <p:nvSpPr>
            <p:cNvPr id="13" name="流程图: 延期 12"/>
            <p:cNvSpPr/>
            <p:nvPr/>
          </p:nvSpPr>
          <p:spPr>
            <a:xfrm rot="16200000">
              <a:off x="2122170" y="1638726"/>
              <a:ext cx="684530" cy="778510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075179" y="1769536"/>
              <a:ext cx="7785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8-5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5" grpId="0"/>
      <p:bldP spid="2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5366" y="1146007"/>
            <a:ext cx="10270947" cy="3492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55600" algn="just" defTabSz="1219200" eaLnBrk="0" fontAlgn="base" hangingPunct="0">
              <a:lnSpc>
                <a:spcPct val="200000"/>
              </a:lnSpc>
              <a:spcBef>
                <a:spcPct val="0"/>
              </a:spcBef>
              <a:defRPr/>
            </a:pPr>
            <a:r>
              <a:rPr lang="zh-CN" altLang="en-US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）使用</a:t>
            </a:r>
            <a:r>
              <a:rPr lang="en-US" altLang="zh-CN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DELETE</a:t>
            </a:r>
            <a:r>
              <a:rPr lang="zh-CN" altLang="en-US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语句删除用户</a:t>
            </a:r>
            <a:endParaRPr lang="zh-CN" altLang="en-US" sz="2400" kern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09600" lvl="1" defTabSz="1219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DELETE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语句不仅可以删除普通表中的数据，还可以删除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user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表中的数据，使用该语句删除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user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表中的数据时，只需指定表名为</a:t>
            </a:r>
            <a:r>
              <a:rPr lang="en-US" altLang="zh-CN" sz="2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mysql.user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，以及要删除的用户信息即可。同样的，在使用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DELETE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语句时必须拥有对</a:t>
            </a:r>
            <a:r>
              <a:rPr lang="en-US" altLang="zh-CN" sz="2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mysql.user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表的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DELETE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权限。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DELETE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语句的语法格式如下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2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1219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7365" y="5151167"/>
            <a:ext cx="10486947" cy="104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lvl="1" defTabSz="1219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上述语法格式中，</a:t>
            </a:r>
            <a:r>
              <a:rPr lang="en-US" altLang="zh-CN" sz="2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mysql.user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参数指定要操作的表，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WHERE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指定条件语句，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Host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User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都是</a:t>
            </a:r>
            <a:r>
              <a:rPr lang="en-US" altLang="zh-CN" sz="2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mysql.user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表的字段，这两个字段可以确定唯一的一条记录。</a:t>
            </a:r>
            <a:endParaRPr lang="zh-CN" altLang="en-US" sz="22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7414" name="Picture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22600" y="4296865"/>
            <a:ext cx="9813713" cy="656167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7" name="标题 1"/>
          <p:cNvSpPr/>
          <p:nvPr/>
        </p:nvSpPr>
        <p:spPr>
          <a:xfrm>
            <a:off x="967345" y="633470"/>
            <a:ext cx="4116284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49366" y="740311"/>
            <a:ext cx="237612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"/>
          <p:cNvSpPr txBox="1"/>
          <p:nvPr/>
        </p:nvSpPr>
        <p:spPr>
          <a:xfrm>
            <a:off x="1899264" y="3613910"/>
            <a:ext cx="8856702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1219200">
              <a:defRPr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mysql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&gt; SELECT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host,user,password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FROM user;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+-----------+------+-------------------------------------------+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| host      | user | password                                  |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+-----------+------+-------------------------------------------+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|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localhost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| root | *6BB4837EB74329105EE4568DDA7DC67ED2CA2AD9 |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|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localhost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|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zdp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| *23AE809DDACAF96AF0FD78ED04B6A265E05AA257 |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|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localhost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|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hnzj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| *23AE809DDACAF96AF0FD78ED04B6A265E05AA257 |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+-----------+------+-------------------------------------------+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3 rows in set (0.00 sec)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extBox 6"/>
          <p:cNvSpPr txBox="1"/>
          <p:nvPr/>
        </p:nvSpPr>
        <p:spPr>
          <a:xfrm>
            <a:off x="1837426" y="2211550"/>
            <a:ext cx="8980379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DELETE FROM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mysql.user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WHERE Host='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localhost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' AND User='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mythird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';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65366" y="1416190"/>
            <a:ext cx="11457093" cy="54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defTabSz="1219200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root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用户登陆数据库服务器，使用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DELETE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语句删除用户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mythird,SQL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语句如下：</a:t>
            </a:r>
            <a:endParaRPr lang="zh-CN" altLang="zh-CN" sz="2200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97611" y="2845950"/>
            <a:ext cx="6412333" cy="4308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1" algn="l"/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可以通过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SELECT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语句验证用户是否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成功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/>
          <p:nvPr/>
        </p:nvSpPr>
        <p:spPr>
          <a:xfrm>
            <a:off x="967345" y="633470"/>
            <a:ext cx="4116284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49366" y="740311"/>
            <a:ext cx="237612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419100" y="1263564"/>
            <a:ext cx="778511" cy="730151"/>
            <a:chOff x="2075179" y="1685716"/>
            <a:chExt cx="778511" cy="730151"/>
          </a:xfrm>
        </p:grpSpPr>
        <p:sp>
          <p:nvSpPr>
            <p:cNvPr id="12" name="流程图: 延期 11"/>
            <p:cNvSpPr/>
            <p:nvPr/>
          </p:nvSpPr>
          <p:spPr>
            <a:xfrm rot="16200000">
              <a:off x="2122170" y="1638726"/>
              <a:ext cx="684530" cy="778510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TextBox 9"/>
            <p:cNvSpPr txBox="1"/>
            <p:nvPr/>
          </p:nvSpPr>
          <p:spPr>
            <a:xfrm>
              <a:off x="2075179" y="1769536"/>
              <a:ext cx="7785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8-6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2" grpId="0" animBg="1"/>
      <p:bldP spid="5" grpId="0"/>
      <p:bldP spid="6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5366" y="1076544"/>
            <a:ext cx="9832340" cy="14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55600" algn="just" defTabSz="1219200" eaLnBrk="0" fontAlgn="base" hangingPunct="0">
              <a:lnSpc>
                <a:spcPct val="200000"/>
              </a:lnSpc>
              <a:spcBef>
                <a:spcPct val="0"/>
              </a:spcBef>
              <a:defRPr/>
            </a:pPr>
            <a:r>
              <a:rPr lang="zh-CN" altLang="en-US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）修改用户名</a:t>
            </a:r>
            <a:endParaRPr lang="en-US" altLang="zh-CN" sz="2400" kern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355600" algn="just" defTabSz="1219200" eaLnBrk="0" fontAlgn="base" hangingPunct="0">
              <a:lnSpc>
                <a:spcPct val="200000"/>
              </a:lnSpc>
              <a:spcBef>
                <a:spcPct val="0"/>
              </a:spcBef>
              <a:defRPr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修改已有用户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zdp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的用户名称为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king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语句如下：</a:t>
            </a:r>
            <a:endParaRPr lang="zh-CN" altLang="zh-CN" sz="2200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85268" y="2504775"/>
            <a:ext cx="779596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RENAME USER ‘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zdp’@’localhost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’ TO ‘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king’@’localhost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’;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7345" y="2778761"/>
            <a:ext cx="6309741" cy="6672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1" indent="355600" algn="just" defTabSz="1219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可以通过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SELECT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语句验证用户是否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成功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29924" y="3552117"/>
            <a:ext cx="9405177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1219200">
              <a:defRPr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mysql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&gt; SELECT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host,user,password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FROM user;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+-----------+------+-------------------------------------------+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| host      | user | password                                  |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+-----------+------+-------------------------------------------+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|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localhost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| root | *6BB4837EB74329105EE4568DDA7DC67ED2CA2AD9 |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|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localhost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| king | *23AE809DDACAF96AF0FD78ED04B6A265E05AA257 |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|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localhost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|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hnzj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| *23AE809DDACAF96AF0FD78ED04B6A265E05AA257 |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+-----------+------+-------------------------------------------+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3 rows in set (0.00 sec)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/>
          <p:nvPr/>
        </p:nvSpPr>
        <p:spPr>
          <a:xfrm>
            <a:off x="967345" y="633470"/>
            <a:ext cx="4116284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49366" y="740311"/>
            <a:ext cx="237612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429924" y="1995581"/>
            <a:ext cx="778511" cy="730151"/>
            <a:chOff x="2075179" y="1685716"/>
            <a:chExt cx="778511" cy="730151"/>
          </a:xfrm>
        </p:grpSpPr>
        <p:sp>
          <p:nvSpPr>
            <p:cNvPr id="14" name="流程图: 延期 13"/>
            <p:cNvSpPr/>
            <p:nvPr/>
          </p:nvSpPr>
          <p:spPr>
            <a:xfrm rot="16200000">
              <a:off x="2122170" y="1638726"/>
              <a:ext cx="684530" cy="778510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5" name="TextBox 9"/>
            <p:cNvSpPr txBox="1"/>
            <p:nvPr/>
          </p:nvSpPr>
          <p:spPr>
            <a:xfrm>
              <a:off x="2075179" y="1769536"/>
              <a:ext cx="7785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8-7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5" grpId="0"/>
      <p:bldP spid="9" grpId="0" animBg="1"/>
      <p:bldP spid="9" grpId="1" animBg="1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51386" y="1513509"/>
            <a:ext cx="9784927" cy="3437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55600" algn="just" defTabSz="1219200" eaLnBrk="0" fontAlgn="base" hangingPunct="0">
              <a:lnSpc>
                <a:spcPct val="200000"/>
              </a:lnSpc>
              <a:spcBef>
                <a:spcPct val="0"/>
              </a:spcBef>
              <a:defRPr/>
            </a:pPr>
            <a:r>
              <a:rPr lang="zh-CN" altLang="en-US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）修改用户名密码</a:t>
            </a:r>
            <a:endParaRPr lang="zh-CN" altLang="en-US" sz="2400" kern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355600" algn="just" defTabSz="1219200" eaLnBrk="0" fontAlgn="base" hangingPunct="0">
              <a:lnSpc>
                <a:spcPct val="200000"/>
              </a:lnSpc>
              <a:spcBef>
                <a:spcPct val="0"/>
              </a:spcBef>
              <a:defRPr/>
            </a:pP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mysqladmin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命令修改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root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用户密码：</a:t>
            </a:r>
            <a:endParaRPr lang="en-US" altLang="zh-CN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355600" algn="just" defTabSz="1219200" eaLnBrk="0" fontAlgn="base" hangingPunct="0">
              <a:lnSpc>
                <a:spcPct val="200000"/>
              </a:lnSpc>
              <a:spcBef>
                <a:spcPct val="0"/>
              </a:spcBef>
              <a:defRPr/>
            </a:pP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mysqladmin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命令通常用于执行一些管理性的工作，以及显示服务器状态等，在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中可以使用该命令修改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root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用户的密码。</a:t>
            </a:r>
            <a:endParaRPr lang="zh-CN" altLang="zh-CN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355600" algn="just" defTabSz="1219200" eaLnBrk="0" fontAlgn="base" hangingPunct="0">
              <a:lnSpc>
                <a:spcPct val="200000"/>
              </a:lnSpc>
              <a:spcBef>
                <a:spcPct val="0"/>
              </a:spcBef>
              <a:defRPr/>
            </a:pPr>
            <a:r>
              <a:rPr lang="en-US" altLang="zh-CN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mysqladmin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命令修改密码的语法格式如下：</a:t>
            </a:r>
            <a:endParaRPr lang="zh-CN" altLang="zh-CN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631792" y="5276760"/>
            <a:ext cx="8928415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1219200"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mysqladmin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–u username [–h hostname] –p password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new_password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/>
          <p:nvPr/>
        </p:nvSpPr>
        <p:spPr>
          <a:xfrm>
            <a:off x="967345" y="633470"/>
            <a:ext cx="4116284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49366" y="740311"/>
            <a:ext cx="237612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638898" y="2825733"/>
            <a:ext cx="739890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C:\Users\lenovo&gt;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mysqladmin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-u root -p password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newpwd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;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Enter password: ******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67929" y="4700285"/>
            <a:ext cx="8940838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lstStyle/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C:\Users\lenovo&gt;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mysql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-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hlocalhost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-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uroot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-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pnewpwd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;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Welcome to the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MySQL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monitor.  Commands end with ; or \g.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Your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MySQL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connection id is 6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Server version: 5.1.35-community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MySQL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Community Server (GPL)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Type 'help;' or '\h' for help. Type '\c' to clear the current input statement.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mysql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&gt;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08100" y="769603"/>
            <a:ext cx="9828213" cy="1905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55600" algn="just" defTabSz="1219200" eaLnBrk="0" fontAlgn="base" hangingPunct="0">
              <a:lnSpc>
                <a:spcPct val="200000"/>
              </a:lnSpc>
              <a:spcBef>
                <a:spcPct val="0"/>
              </a:spcBef>
              <a:defRPr/>
            </a:pPr>
            <a:endParaRPr lang="zh-CN" altLang="en-US" sz="2400" b="1" kern="0" dirty="0">
              <a:solidFill>
                <a:srgbClr val="3BCCFF"/>
              </a:solidFill>
              <a:ea typeface="微软雅黑" panose="020B0503020204020204" pitchFamily="34" charset="-122"/>
              <a:sym typeface="+mn-ea"/>
            </a:endParaRPr>
          </a:p>
          <a:p>
            <a:pPr marL="0" lvl="1" indent="355600" algn="just" defTabSz="1219200" eaLnBrk="0" fontAlgn="base" hangingPunct="0">
              <a:lnSpc>
                <a:spcPct val="170000"/>
              </a:lnSpc>
              <a:spcBef>
                <a:spcPct val="0"/>
              </a:spcBef>
              <a:defRPr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在命令行窗口，使用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mysqladmin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命令，将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root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用户的密码修改为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newpwd,SQL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语句如下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修改为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newpwd,SQL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语句如下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zh-CN" altLang="zh-CN" sz="2200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56600" y="3479027"/>
            <a:ext cx="9828213" cy="1166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355600" algn="just" defTabSz="12192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密码为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root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用户的旧密码，密码输入后，该语句执行完毕，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root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用户的密码被修改，下次登录时使用新的密码。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/>
          <p:nvPr/>
        </p:nvSpPr>
        <p:spPr>
          <a:xfrm>
            <a:off x="967345" y="633470"/>
            <a:ext cx="4116284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49366" y="740311"/>
            <a:ext cx="237612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4"/>
          <p:cNvSpPr txBox="1"/>
          <p:nvPr/>
        </p:nvSpPr>
        <p:spPr>
          <a:xfrm>
            <a:off x="6222799" y="1062477"/>
            <a:ext cx="2375971" cy="4996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8.2.4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修改用户信息</a:t>
            </a: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48467" y="1505486"/>
            <a:ext cx="778511" cy="730151"/>
            <a:chOff x="2075179" y="1685716"/>
            <a:chExt cx="778511" cy="730151"/>
          </a:xfrm>
        </p:grpSpPr>
        <p:sp>
          <p:nvSpPr>
            <p:cNvPr id="16" name="流程图: 延期 15"/>
            <p:cNvSpPr/>
            <p:nvPr/>
          </p:nvSpPr>
          <p:spPr>
            <a:xfrm rot="16200000">
              <a:off x="2122170" y="1638726"/>
              <a:ext cx="684530" cy="778510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" name="TextBox 9"/>
            <p:cNvSpPr txBox="1"/>
            <p:nvPr/>
          </p:nvSpPr>
          <p:spPr>
            <a:xfrm>
              <a:off x="2075179" y="1769536"/>
              <a:ext cx="7785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8-8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1" grpId="1" animBg="1"/>
      <p:bldP spid="2" grpId="0"/>
      <p:bldP spid="8" grpId="0"/>
      <p:bldP spid="8" grpId="1"/>
      <p:bldP spid="9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756611" y="2801309"/>
            <a:ext cx="9384632" cy="104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defTabSz="1219200" eaLnBrk="0" fontAlgn="base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创建一个名称为“学生选课”的数据库，并在数据库中创建表</a:t>
            </a:r>
            <a:r>
              <a:rPr lang="en-US" sz="2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teahcer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，插人相应数据，</a:t>
            </a:r>
            <a:r>
              <a:rPr 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语句如下：</a:t>
            </a:r>
            <a:endParaRPr lang="zh-CN" altLang="en-US" sz="22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56611" y="893641"/>
            <a:ext cx="9252284" cy="1786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 defTabSz="1219200" eaLnBrk="0" fontAlgn="base" hangingPunct="0">
              <a:lnSpc>
                <a:spcPct val="200000"/>
              </a:lnSpc>
              <a:spcBef>
                <a:spcPct val="0"/>
              </a:spcBef>
              <a:defRPr/>
            </a:pPr>
            <a:endParaRPr lang="zh-CN" altLang="en-US" sz="2400" b="1" kern="0" dirty="0">
              <a:solidFill>
                <a:srgbClr val="3BCCFF"/>
              </a:solidFill>
              <a:ea typeface="微软雅黑" panose="020B0503020204020204" pitchFamily="34" charset="-122"/>
              <a:sym typeface="+mn-ea"/>
            </a:endParaRPr>
          </a:p>
          <a:p>
            <a:pPr marL="342900" indent="-342900" defTabSz="1219200" eaLnBrk="0" fontAlgn="base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需要注意的是，在使用</a:t>
            </a:r>
            <a:r>
              <a:rPr lang="en-US" altLang="zh-CN" sz="2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mysqldump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命令备份数据库时，直接在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Dos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命令行窗口执行该命令即可，不需要登录到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数据库。</a:t>
            </a:r>
            <a:endParaRPr lang="zh-CN" altLang="zh-CN" sz="2200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7522" y="3849481"/>
            <a:ext cx="5133205" cy="28736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indent="355600" algn="just" defTabSz="1219200" eaLnBrk="0" fontAlgn="base" hangingPunct="0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1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登录服务器：</a:t>
            </a:r>
            <a:endParaRPr lang="zh-CN" altLang="en-US" sz="10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55600" algn="just" defTabSz="1219200" eaLnBrk="0" fontAlgn="base" hangingPunct="0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sz="1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en-US" altLang="zh-CN" sz="1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-h </a:t>
            </a:r>
            <a:r>
              <a:rPr lang="en-US" altLang="zh-CN" sz="1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localhost</a:t>
            </a:r>
            <a:r>
              <a:rPr lang="en-US" altLang="zh-CN" sz="1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-u root -p</a:t>
            </a:r>
            <a:endParaRPr lang="en-US" altLang="zh-CN" sz="10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55600" algn="just" defTabSz="1219200" eaLnBrk="0" fontAlgn="base" hangingPunct="0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sz="1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Enter password:******</a:t>
            </a:r>
            <a:endParaRPr lang="en-US" altLang="zh-CN" sz="10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55600" algn="just" defTabSz="1219200" eaLnBrk="0" fontAlgn="base" hangingPunct="0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1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创建数据库以及表：</a:t>
            </a:r>
            <a:endParaRPr lang="zh-CN" altLang="en-US" sz="10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55600" algn="just" defTabSz="1219200" eaLnBrk="0" fontAlgn="base" hangingPunct="0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sz="1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CREATE DATABASE </a:t>
            </a:r>
            <a:r>
              <a:rPr lang="zh-CN" altLang="en-US" sz="1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学生选课</a:t>
            </a:r>
            <a:r>
              <a:rPr lang="en-US" altLang="zh-CN" sz="1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lang="en-US" altLang="zh-CN" sz="10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55600" algn="just" defTabSz="1219200" eaLnBrk="0" fontAlgn="base" hangingPunct="0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sz="1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 </a:t>
            </a:r>
            <a:r>
              <a:rPr lang="zh-CN" altLang="en-US" sz="1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学生选课</a:t>
            </a:r>
            <a:r>
              <a:rPr lang="en-US" altLang="zh-CN" sz="1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lang="en-US" altLang="zh-CN" sz="10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55600" algn="just" defTabSz="1219200" eaLnBrk="0" fontAlgn="base" hangingPunct="0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sz="1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create table teacher</a:t>
            </a:r>
            <a:endParaRPr lang="en-US" altLang="zh-CN" sz="10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55600" algn="just" defTabSz="1219200" eaLnBrk="0" fontAlgn="base" hangingPunct="0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sz="1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endParaRPr lang="en-US" altLang="zh-CN" sz="10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55600" algn="just" defTabSz="1219200" eaLnBrk="0" fontAlgn="base" hangingPunct="0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sz="1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tno</a:t>
            </a:r>
            <a:r>
              <a:rPr lang="en-US" altLang="zh-CN" sz="1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char(4) not null primary key,</a:t>
            </a:r>
            <a:endParaRPr lang="en-US" altLang="zh-CN" sz="10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55600" algn="just" defTabSz="1219200" eaLnBrk="0" fontAlgn="base" hangingPunct="0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sz="1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tname</a:t>
            </a:r>
            <a:r>
              <a:rPr lang="en-US" altLang="zh-CN" sz="1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varchar</a:t>
            </a:r>
            <a:r>
              <a:rPr lang="en-US" altLang="zh-CN" sz="1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(10) not null,</a:t>
            </a:r>
            <a:endParaRPr lang="en-US" altLang="zh-CN" sz="10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55600" algn="just" defTabSz="1219200" eaLnBrk="0" fontAlgn="base" hangingPunct="0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sz="1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tgender</a:t>
            </a:r>
            <a:r>
              <a:rPr lang="en-US" altLang="zh-CN" sz="1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char(1),</a:t>
            </a:r>
            <a:endParaRPr lang="en-US" altLang="zh-CN" sz="10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55600" algn="just" defTabSz="1219200" eaLnBrk="0" fontAlgn="base" hangingPunct="0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sz="1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tedu</a:t>
            </a:r>
            <a:r>
              <a:rPr lang="en-US" altLang="zh-CN" sz="1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varchar</a:t>
            </a:r>
            <a:r>
              <a:rPr lang="en-US" altLang="zh-CN" sz="1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(10),</a:t>
            </a:r>
            <a:endParaRPr lang="en-US" altLang="zh-CN" sz="10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55600" algn="just" defTabSz="1219200" eaLnBrk="0" fontAlgn="base" hangingPunct="0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sz="1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tpro</a:t>
            </a:r>
            <a:r>
              <a:rPr lang="en-US" altLang="zh-CN" sz="1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varchar</a:t>
            </a:r>
            <a:r>
              <a:rPr lang="en-US" altLang="zh-CN" sz="1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(8)</a:t>
            </a:r>
            <a:endParaRPr lang="en-US" altLang="zh-CN" sz="10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55600" algn="just" defTabSz="1219200" eaLnBrk="0" fontAlgn="base" hangingPunct="0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sz="1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); </a:t>
            </a:r>
            <a:endParaRPr lang="en-US" altLang="zh-CN" sz="10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标题 1"/>
          <p:cNvSpPr/>
          <p:nvPr/>
        </p:nvSpPr>
        <p:spPr>
          <a:xfrm>
            <a:off x="967345" y="633470"/>
            <a:ext cx="4116284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数据库的备份与恢复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4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95529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4"/>
          <p:cNvSpPr txBox="1"/>
          <p:nvPr/>
        </p:nvSpPr>
        <p:spPr>
          <a:xfrm>
            <a:off x="5035984" y="1084702"/>
            <a:ext cx="2119491" cy="4996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8.1.1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数据的备份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12" grpId="0" animBg="1"/>
      <p:bldP spid="12" grpId="1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20212" y="794405"/>
            <a:ext cx="9984604" cy="3498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55600" algn="just" defTabSz="1219200" eaLnBrk="0" fontAlgn="base" hangingPunct="0">
              <a:lnSpc>
                <a:spcPct val="200000"/>
              </a:lnSpc>
              <a:spcBef>
                <a:spcPct val="0"/>
              </a:spcBef>
              <a:defRPr/>
            </a:pPr>
            <a:endParaRPr lang="zh-CN" altLang="en-US" sz="2400" b="1" kern="0" dirty="0">
              <a:solidFill>
                <a:srgbClr val="3BCCFF"/>
              </a:solidFill>
              <a:ea typeface="微软雅黑" panose="020B0503020204020204" pitchFamily="34" charset="-122"/>
              <a:sym typeface="+mn-ea"/>
            </a:endParaRPr>
          </a:p>
          <a:p>
            <a:pPr marL="0" lvl="1" indent="355600" algn="just" defTabSz="1219200" eaLnBrk="0" fontAlgn="base" hangingPunct="0">
              <a:lnSpc>
                <a:spcPct val="200000"/>
              </a:lnSpc>
              <a:spcBef>
                <a:spcPct val="0"/>
              </a:spcBef>
              <a:defRPr/>
            </a:pPr>
            <a:r>
              <a:rPr lang="en-US" altLang="zh-CN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zh-CN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UPDATE</a:t>
            </a:r>
            <a:r>
              <a:rPr lang="zh-CN" altLang="zh-CN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语句修改</a:t>
            </a:r>
            <a:r>
              <a:rPr lang="en-US" altLang="zh-CN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root</a:t>
            </a:r>
            <a:r>
              <a:rPr lang="zh-CN" altLang="zh-CN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用户密码</a:t>
            </a:r>
            <a:endParaRPr lang="zh-CN" altLang="zh-CN" sz="2400" kern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1" indent="-342900" algn="just" defTabSz="1219200" eaLnBrk="0" fontAlgn="base" hangingPunct="0">
              <a:lnSpc>
                <a:spcPct val="20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由于所有的用户信息都存放在</a:t>
            </a:r>
            <a:r>
              <a:rPr lang="en-US" altLang="zh-CN" sz="2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mysql.user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表中，因此，只要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root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 登录到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MySQL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服务器，使用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UPDATE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语句就可以直接修改自己的密码。</a:t>
            </a:r>
            <a:endParaRPr lang="zh-CN" altLang="zh-CN" sz="22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1" indent="-342900" algn="just" defTabSz="1219200" eaLnBrk="0" fontAlgn="base" hangingPunct="0">
              <a:lnSpc>
                <a:spcPct val="20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UPDATE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语句修改密码的语法格式如下：</a:t>
            </a:r>
            <a:endParaRPr lang="zh-CN" altLang="zh-CN" sz="2200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3025487" y="4643158"/>
            <a:ext cx="7561403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1219200"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UPDATE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mysql.user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set  Password=PASSWORD('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new_password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')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WHERE User='username' and Host='hostname';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/>
          <p:nvPr/>
        </p:nvSpPr>
        <p:spPr>
          <a:xfrm>
            <a:off x="967345" y="633470"/>
            <a:ext cx="4116284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49366" y="740311"/>
            <a:ext cx="237612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4"/>
          <p:cNvSpPr txBox="1"/>
          <p:nvPr/>
        </p:nvSpPr>
        <p:spPr>
          <a:xfrm>
            <a:off x="6222799" y="1062477"/>
            <a:ext cx="2375971" cy="4996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8.2.4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修改用户信息</a:t>
            </a: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8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99345" y="680389"/>
            <a:ext cx="9736968" cy="1786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55600" algn="just" defTabSz="1219200" eaLnBrk="0" fontAlgn="base" hangingPunct="0">
              <a:lnSpc>
                <a:spcPct val="200000"/>
              </a:lnSpc>
              <a:spcBef>
                <a:spcPct val="0"/>
              </a:spcBef>
              <a:defRPr/>
            </a:pPr>
            <a:endParaRPr lang="zh-CN" altLang="en-US" sz="2400" b="1" kern="0" dirty="0">
              <a:solidFill>
                <a:srgbClr val="3BCCFF"/>
              </a:solidFill>
              <a:ea typeface="微软雅黑" panose="020B0503020204020204" pitchFamily="34" charset="-122"/>
              <a:sym typeface="+mn-ea"/>
            </a:endParaRPr>
          </a:p>
          <a:p>
            <a:pPr marL="0" lvl="1" indent="355600" algn="just" defTabSz="1219200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root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用户登录到</a:t>
            </a:r>
            <a:r>
              <a:rPr lang="en-US" sz="2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服务器，通过</a:t>
            </a:r>
            <a:r>
              <a:rPr 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UPDATE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语句将自身的密码修改为</a:t>
            </a:r>
            <a:r>
              <a:rPr 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newpwd2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UPDATE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语句如下：</a:t>
            </a:r>
            <a:endParaRPr lang="zh-CN" altLang="zh-CN" sz="2200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9344" y="2646681"/>
            <a:ext cx="9736969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UPDATE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mysql.user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SET Password= PASSWORD('newpwd2') WHERE User='root' and Host='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localhost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';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3018" y="3469017"/>
            <a:ext cx="10223295" cy="109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1219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solidFill>
                  <a:schemeClr val="accent2"/>
                </a:solidFill>
                <a:ea typeface="微软雅黑" panose="020B0503020204020204" pitchFamily="34" charset="-122"/>
                <a:sym typeface="+mn-ea"/>
              </a:rPr>
              <a:t>注意：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还需使用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FLUSH PRIVILEGES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重新加载权限表，然后就可以使用新密码登录</a:t>
            </a:r>
            <a:r>
              <a:rPr lang="en-US" altLang="zh-CN" sz="2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39059" y="4681777"/>
            <a:ext cx="9057538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lstStyle/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C:\Users\lenovo&gt;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mysql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-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uroot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-pnewpwd2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Welcome to the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MySQL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monitor.  Commands end with ; or \g.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Your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MySQL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connection id is 24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Server version: 5.1.35-community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MySQL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Community Server (GPL)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Type 'help;' or '\h' for help. Type '\c' to clear the current input statement.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mysql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&gt;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/>
          <p:nvPr/>
        </p:nvSpPr>
        <p:spPr>
          <a:xfrm>
            <a:off x="967345" y="633470"/>
            <a:ext cx="4116284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49366" y="740311"/>
            <a:ext cx="237612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4"/>
          <p:cNvSpPr txBox="1"/>
          <p:nvPr/>
        </p:nvSpPr>
        <p:spPr>
          <a:xfrm>
            <a:off x="6222799" y="1062477"/>
            <a:ext cx="2375971" cy="4996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8.2.4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修改用户信息</a:t>
            </a: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67345" y="1312289"/>
            <a:ext cx="778511" cy="730151"/>
            <a:chOff x="2075179" y="1685716"/>
            <a:chExt cx="778511" cy="730151"/>
          </a:xfrm>
        </p:grpSpPr>
        <p:sp>
          <p:nvSpPr>
            <p:cNvPr id="16" name="流程图: 延期 15"/>
            <p:cNvSpPr/>
            <p:nvPr/>
          </p:nvSpPr>
          <p:spPr>
            <a:xfrm rot="16200000">
              <a:off x="2122170" y="1638726"/>
              <a:ext cx="684530" cy="778510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" name="TextBox 9"/>
            <p:cNvSpPr txBox="1"/>
            <p:nvPr/>
          </p:nvSpPr>
          <p:spPr>
            <a:xfrm>
              <a:off x="2075179" y="1769536"/>
              <a:ext cx="7785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8-9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8" grpId="0"/>
      <p:bldP spid="11" grpId="0" animBg="1"/>
      <p:bldP spid="9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4453" y="740310"/>
            <a:ext cx="10436119" cy="2584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55600" algn="just" defTabSz="1219200" eaLnBrk="0" fontAlgn="base" hangingPunct="0">
              <a:lnSpc>
                <a:spcPct val="200000"/>
              </a:lnSpc>
              <a:spcBef>
                <a:spcPct val="0"/>
              </a:spcBef>
              <a:defRPr/>
            </a:pPr>
            <a:endParaRPr lang="zh-CN" altLang="en-US" sz="2400" b="1" kern="0" dirty="0">
              <a:solidFill>
                <a:srgbClr val="3BCCFF"/>
              </a:solidFill>
              <a:ea typeface="微软雅黑" panose="020B0503020204020204" pitchFamily="34" charset="-122"/>
              <a:sym typeface="+mn-ea"/>
            </a:endParaRPr>
          </a:p>
          <a:p>
            <a:pPr marL="0" lvl="1" indent="355600" algn="just" defTabSz="1219200" eaLnBrk="0" fontAlgn="base" hangingPunct="0">
              <a:lnSpc>
                <a:spcPct val="200000"/>
              </a:lnSpc>
              <a:spcBef>
                <a:spcPct val="0"/>
              </a:spcBef>
              <a:defRPr/>
            </a:pPr>
            <a:r>
              <a:rPr lang="en-US" altLang="zh-CN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zh-CN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</a:t>
            </a:r>
            <a:r>
              <a:rPr lang="zh-CN" altLang="zh-CN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语句修改</a:t>
            </a:r>
            <a:r>
              <a:rPr lang="en-US" altLang="zh-CN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root</a:t>
            </a:r>
            <a:r>
              <a:rPr lang="zh-CN" altLang="zh-CN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用户的密码</a:t>
            </a:r>
            <a:endParaRPr lang="zh-CN" altLang="zh-CN" sz="2400" kern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355600" algn="just" defTabSz="1219200" eaLnBrk="0" fontAlgn="base" hangingPunct="0">
              <a:lnSpc>
                <a:spcPct val="160000"/>
              </a:lnSpc>
              <a:spcBef>
                <a:spcPct val="0"/>
              </a:spcBef>
              <a:defRPr/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root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登陆到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服务器后，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还可以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</a:t>
            </a: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语句来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自己的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密码。</a:t>
            </a:r>
            <a:endParaRPr lang="zh-CN" altLang="zh-CN" sz="22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355600" algn="just" defTabSz="1219200" eaLnBrk="0" fontAlgn="base" hangingPunct="0">
              <a:lnSpc>
                <a:spcPct val="160000"/>
              </a:lnSpc>
              <a:spcBef>
                <a:spcPct val="0"/>
              </a:spcBef>
              <a:defRPr/>
            </a:pPr>
            <a:r>
              <a:rPr lang="en-US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语句修改密码的语法格式如下：</a:t>
            </a:r>
            <a:endParaRPr lang="zh-CN" altLang="zh-CN" sz="2200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838949" y="3647224"/>
            <a:ext cx="858712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1219200"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SET PASSWORD = PASSWORD('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new_password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');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38949" y="4576234"/>
            <a:ext cx="9385311" cy="10481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root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用户登录到</a:t>
            </a:r>
            <a:r>
              <a:rPr lang="en-US" sz="2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服务器，使用</a:t>
            </a:r>
            <a:r>
              <a:rPr 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语句将</a:t>
            </a:r>
            <a:r>
              <a:rPr 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root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用户的密码修改为</a:t>
            </a:r>
            <a:r>
              <a:rPr 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123456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语句如下</a:t>
            </a:r>
            <a:r>
              <a:rPr 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zh-CN" altLang="en-US" sz="22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1952755" y="5886856"/>
            <a:ext cx="749217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1219200"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SET PASSWORD=password('123456');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/>
          <p:nvPr/>
        </p:nvSpPr>
        <p:spPr>
          <a:xfrm>
            <a:off x="967345" y="633470"/>
            <a:ext cx="4116284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49366" y="740311"/>
            <a:ext cx="237612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4"/>
          <p:cNvSpPr txBox="1"/>
          <p:nvPr/>
        </p:nvSpPr>
        <p:spPr>
          <a:xfrm>
            <a:off x="6222799" y="1062477"/>
            <a:ext cx="2375971" cy="4996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8.2.4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修改用户信息</a:t>
            </a: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81366" y="4576234"/>
            <a:ext cx="778511" cy="730151"/>
            <a:chOff x="2075179" y="1685716"/>
            <a:chExt cx="778511" cy="730151"/>
          </a:xfrm>
        </p:grpSpPr>
        <p:sp>
          <p:nvSpPr>
            <p:cNvPr id="15" name="流程图: 延期 14"/>
            <p:cNvSpPr/>
            <p:nvPr/>
          </p:nvSpPr>
          <p:spPr>
            <a:xfrm rot="16200000">
              <a:off x="2122170" y="1638726"/>
              <a:ext cx="684530" cy="778510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" name="TextBox 9"/>
            <p:cNvSpPr txBox="1"/>
            <p:nvPr/>
          </p:nvSpPr>
          <p:spPr>
            <a:xfrm>
              <a:off x="2075179" y="1769536"/>
              <a:ext cx="7785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8-10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8" grpId="0"/>
      <p:bldP spid="9" grpId="0" animBg="1"/>
      <p:bldP spid="9" grpId="1" animBg="1"/>
      <p:bldP spid="10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43025" y="2133600"/>
            <a:ext cx="9942848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lvl="1" indent="-381000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 err="1"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数据库中有多种类型的权限，这些权限信息被存储在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数据库的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db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host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tables_priv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column_priv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procs_priv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表中。在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启动时，服务器将这些数据库中的权限信息读取到内存中。</a:t>
            </a:r>
            <a:endParaRPr lang="zh-CN" altLang="zh-CN" sz="2400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/>
          <p:nvPr/>
        </p:nvSpPr>
        <p:spPr>
          <a:xfrm>
            <a:off x="967345" y="633470"/>
            <a:ext cx="4116284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权限管理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9366" y="740311"/>
            <a:ext cx="237612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4"/>
          <p:cNvSpPr txBox="1"/>
          <p:nvPr/>
        </p:nvSpPr>
        <p:spPr>
          <a:xfrm>
            <a:off x="6222799" y="1062477"/>
            <a:ext cx="2993127" cy="4996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8.3.1 </a:t>
            </a:r>
            <a:r>
              <a:rPr lang="en-US" altLang="zh-CN" sz="2000" dirty="0" err="1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MySQL的权限类型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973904" y="3665089"/>
            <a:ext cx="6973867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1219200">
              <a:defRPr/>
            </a:pP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SHOW GRANTS FOR '</a:t>
            </a:r>
            <a:r>
              <a:rPr lang="en-US" altLang="zh-CN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username'@'hostname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';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43024" y="4119034"/>
            <a:ext cx="9793289" cy="1331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从上述语法格式可以看出，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SHOW GRANTS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语法格式比较简单，只需要指定查询的用户名和主机名即可。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50251" y="1215466"/>
            <a:ext cx="9686062" cy="2083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 defTabSz="1219200" eaLnBrk="0" fontAlgn="base" hangingPunct="0">
              <a:lnSpc>
                <a:spcPct val="200000"/>
              </a:lnSpc>
              <a:spcBef>
                <a:spcPct val="0"/>
              </a:spcBef>
              <a:defRPr/>
            </a:pPr>
            <a:endParaRPr lang="zh-CN" altLang="en-US" sz="2400" b="1" kern="0" dirty="0">
              <a:solidFill>
                <a:srgbClr val="3BCCFF"/>
              </a:solidFill>
              <a:ea typeface="微软雅黑" panose="020B0503020204020204" pitchFamily="34" charset="-122"/>
              <a:sym typeface="+mn-ea"/>
            </a:endParaRPr>
          </a:p>
          <a:p>
            <a:pPr indent="355600" algn="just" defTabSz="1219200" eaLnBrk="0" fontAlgn="base" hangingPunct="0">
              <a:lnSpc>
                <a:spcPct val="200000"/>
              </a:lnSpc>
              <a:spcBef>
                <a:spcPct val="0"/>
              </a:spcBef>
              <a:defRPr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为了方便查询用户的权限信息，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还提供了一个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SHOW GRANTS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语句。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SHOW GRANTS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的语法格式如下：</a:t>
            </a:r>
            <a:endParaRPr lang="zh-CN" altLang="zh-CN" sz="2200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/>
          <p:nvPr/>
        </p:nvSpPr>
        <p:spPr>
          <a:xfrm>
            <a:off x="967345" y="633470"/>
            <a:ext cx="4116284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权限管理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49366" y="740311"/>
            <a:ext cx="237612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4"/>
          <p:cNvSpPr txBox="1"/>
          <p:nvPr/>
        </p:nvSpPr>
        <p:spPr>
          <a:xfrm>
            <a:off x="6222799" y="1062477"/>
            <a:ext cx="1863011" cy="4996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8.3.2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权限查询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/>
      <p:bldP spid="8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43025" y="2245361"/>
            <a:ext cx="9793288" cy="3477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1219200">
              <a:defRPr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 SHOW  GRANTS  FOR '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root'@'localhost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';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+----------------------------------------------------------------------------------------------+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 Grants for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root@localhost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+-------------------------------------------------------------------------------------+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 GRANT ALL PRIVILEGES ON *.* TO '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root'@'localhost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 IDENTIFIED BY PASSWORD '*633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B5898492ADFB22FB272BD8F047574F383F043' WITH GRANT OPTION |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+----------------------------------------------------------------------------------------------+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43883" y="1519951"/>
            <a:ext cx="93837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defTabSz="1219200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135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2135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SHOW GRANTS</a:t>
            </a:r>
            <a:r>
              <a:rPr lang="zh-CN" altLang="en-US" sz="2135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语句查看用户</a:t>
            </a:r>
            <a:r>
              <a:rPr lang="en-US" altLang="zh-CN" sz="2135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root</a:t>
            </a:r>
            <a:r>
              <a:rPr lang="zh-CN" altLang="en-US" sz="2135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的权限信息，语句执行结果如下：</a:t>
            </a:r>
            <a:endParaRPr lang="zh-CN" altLang="zh-CN" sz="2135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43025" y="5882053"/>
            <a:ext cx="7780676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/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root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用户拥有所有权限，并且可以为其他用户赋予权限。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/>
          <p:nvPr/>
        </p:nvSpPr>
        <p:spPr>
          <a:xfrm>
            <a:off x="967345" y="633470"/>
            <a:ext cx="4116284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权限管理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49366" y="740311"/>
            <a:ext cx="237612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343025" y="1384839"/>
            <a:ext cx="778511" cy="730151"/>
            <a:chOff x="2075179" y="1685716"/>
            <a:chExt cx="778511" cy="730151"/>
          </a:xfrm>
        </p:grpSpPr>
        <p:sp>
          <p:nvSpPr>
            <p:cNvPr id="12" name="流程图: 延期 11"/>
            <p:cNvSpPr/>
            <p:nvPr/>
          </p:nvSpPr>
          <p:spPr>
            <a:xfrm rot="16200000">
              <a:off x="2122170" y="1638726"/>
              <a:ext cx="684530" cy="778510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TextBox 9"/>
            <p:cNvSpPr txBox="1"/>
            <p:nvPr/>
          </p:nvSpPr>
          <p:spPr>
            <a:xfrm>
              <a:off x="2075179" y="1769536"/>
              <a:ext cx="7785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8-11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5" grpId="1"/>
      <p:bldP spid="5" grpId="2"/>
      <p:bldP spid="5" grpId="3"/>
      <p:bldP spid="5" grpId="4"/>
      <p:bldP spid="3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9366" y="633470"/>
            <a:ext cx="10486947" cy="2513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 defTabSz="1219200" eaLnBrk="0" fontAlgn="base" hangingPunct="0">
              <a:lnSpc>
                <a:spcPct val="200000"/>
              </a:lnSpc>
              <a:spcBef>
                <a:spcPct val="0"/>
              </a:spcBef>
              <a:defRPr/>
            </a:pPr>
            <a:endParaRPr lang="zh-CN" altLang="en-US" sz="2400" b="1" kern="0" dirty="0">
              <a:solidFill>
                <a:srgbClr val="3BCCFF"/>
              </a:solidFill>
              <a:ea typeface="微软雅黑" panose="020B0503020204020204" pitchFamily="34" charset="-122"/>
              <a:sym typeface="+mn-ea"/>
            </a:endParaRPr>
          </a:p>
          <a:p>
            <a:pPr marL="609600" lvl="1" defTabSz="1219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数据库中的用户拥有不同的权限，合理的授权可以保证数据库的安全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中提供了一个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GRANT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语句，该语句可以为用户授权。</a:t>
            </a:r>
            <a:endParaRPr lang="zh-CN" altLang="zh-CN" sz="22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1219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6155" y="4166007"/>
            <a:ext cx="9793288" cy="257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上述语法格式中，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privileges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表示权限类型，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columns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参数表示权限作用于某一列，该参数可以省略不写，此时权限作用于整个表，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username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表示用户名，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hostname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表示主机名，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IDENTIFIED BY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参数为用户设置密码，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PASSWORD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参数为关键字，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password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为用户的新密码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WITH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关键字后面可以带有多个参数</a:t>
            </a:r>
            <a:r>
              <a:rPr lang="en-US" altLang="zh-CN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with_option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64746" y="2517134"/>
            <a:ext cx="8916106" cy="1823732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8" name="标题 1"/>
          <p:cNvSpPr/>
          <p:nvPr/>
        </p:nvSpPr>
        <p:spPr>
          <a:xfrm>
            <a:off x="967345" y="633470"/>
            <a:ext cx="4116284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权限管理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49366" y="740311"/>
            <a:ext cx="237612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4"/>
          <p:cNvSpPr txBox="1"/>
          <p:nvPr/>
        </p:nvSpPr>
        <p:spPr>
          <a:xfrm>
            <a:off x="6222799" y="1062477"/>
            <a:ext cx="1863011" cy="4996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8.3.3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权限授予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43025" y="1326008"/>
            <a:ext cx="10039208" cy="1556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defTabSz="1219200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GRANT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语句创建一个新的用户</a:t>
            </a:r>
            <a:r>
              <a:rPr lang="en-US" altLang="zh-CN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hnzj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，密码为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123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hnzj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用户对所有数据库有查询、插入权限，并使用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WITH GRANT OPTION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子句将自己的权限赋予其他用户。</a:t>
            </a:r>
            <a:endParaRPr lang="zh-CN" altLang="zh-CN" sz="2200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2429" y="2425397"/>
            <a:ext cx="8386546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GRANT INSERT,SELECT ON *.* TO '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hnzj'@'localhost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' IDENTIFIED BY '123' WITH GRANT OPTION; 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1643877" y="3847132"/>
            <a:ext cx="9287980" cy="27238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1219200">
              <a:defRPr/>
            </a:pPr>
            <a:r>
              <a:rPr lang="en-US" sz="1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 USE </a:t>
            </a:r>
            <a:r>
              <a:rPr lang="en-US" sz="1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lang="zh-CN" altLang="en-US" sz="1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Database changed</a:t>
            </a:r>
            <a:endParaRPr lang="zh-CN" altLang="en-US" sz="1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1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 SELECT </a:t>
            </a:r>
            <a:r>
              <a:rPr lang="en-US" sz="1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Host,User,Password,insert_priv,select_priv,grant_priv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FROM </a:t>
            </a:r>
            <a:r>
              <a:rPr lang="en-US" sz="1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mysql.user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WHERE user=‘</a:t>
            </a:r>
            <a:r>
              <a:rPr lang="en-US" sz="1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hnzj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’;</a:t>
            </a:r>
            <a:endParaRPr lang="zh-CN" altLang="en-US" sz="1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 Host      | User | Password                               | </a:t>
            </a:r>
            <a:r>
              <a:rPr lang="en-US" sz="1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insert_priv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| </a:t>
            </a:r>
            <a:r>
              <a:rPr lang="en-US" sz="1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select_priv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| </a:t>
            </a:r>
            <a:r>
              <a:rPr lang="en-US" sz="1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grant_priv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|   </a:t>
            </a:r>
            <a:endParaRPr lang="zh-CN" altLang="en-US" sz="1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 </a:t>
            </a:r>
            <a:r>
              <a:rPr lang="en-US" sz="1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localhost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| </a:t>
            </a:r>
            <a:r>
              <a:rPr lang="en-US" sz="1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hnzj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| *23AE809DDACAF96AF0FD78ED04B6A265E05AA257 | Y           | Y</a:t>
            </a:r>
            <a:endParaRPr lang="zh-CN" altLang="en-US" sz="1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 Y          |</a:t>
            </a:r>
            <a:endParaRPr lang="zh-CN" altLang="en-US" sz="1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5366" y="3274764"/>
            <a:ext cx="8111516" cy="4308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1" algn="l"/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SELECT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语句来查询</a:t>
            </a:r>
            <a:r>
              <a:rPr 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user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表中的用户权限，查询结果如下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/>
          <p:nvPr/>
        </p:nvSpPr>
        <p:spPr>
          <a:xfrm>
            <a:off x="967345" y="633470"/>
            <a:ext cx="4116284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权限管理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49366" y="740311"/>
            <a:ext cx="237612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865366" y="1224237"/>
            <a:ext cx="778511" cy="1007150"/>
            <a:chOff x="2075179" y="1685716"/>
            <a:chExt cx="778511" cy="1007150"/>
          </a:xfrm>
        </p:grpSpPr>
        <p:sp>
          <p:nvSpPr>
            <p:cNvPr id="13" name="流程图: 延期 12"/>
            <p:cNvSpPr/>
            <p:nvPr/>
          </p:nvSpPr>
          <p:spPr>
            <a:xfrm rot="16200000">
              <a:off x="2122170" y="1638726"/>
              <a:ext cx="684530" cy="778510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075179" y="1769536"/>
              <a:ext cx="77851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8-12</a:t>
              </a:r>
              <a:endPara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hangingPunct="0">
                <a:defRPr/>
              </a:pP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2" presetClass="entr" presetSubtype="8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7" grpId="10" animBg="1"/>
      <p:bldP spid="7" grpId="11" animBg="1"/>
      <p:bldP spid="7" grpId="12" animBg="1"/>
      <p:bldP spid="7" grpId="13" animBg="1"/>
      <p:bldP spid="7" grpId="14" animBg="1"/>
      <p:bldP spid="3" grpId="0"/>
      <p:bldP spid="3" grpId="1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3026" y="1503336"/>
            <a:ext cx="9793288" cy="3845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355600" algn="just" defTabSz="1219200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中，为了保证数据库的安全性，需要将用户不必要的权限收回，例如数据管理员发现某个用户不应该具有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DELETE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权限，就应该及时将其收回，为了完成这种功能，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提供一个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REVOKE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语句，该语句可以收回用户的权限。</a:t>
            </a:r>
            <a:endParaRPr lang="zh-CN" altLang="zh-CN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2" indent="355600" algn="just" defTabSz="1219200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REVOKE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的语法格式如下：</a:t>
            </a:r>
            <a:endParaRPr lang="zh-CN" altLang="zh-CN" sz="2200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355600" algn="just" defTabSz="1219200" eaLnBrk="0" fontAlgn="base" hangingPunct="0">
              <a:lnSpc>
                <a:spcPct val="200000"/>
              </a:lnSpc>
              <a:spcBef>
                <a:spcPct val="0"/>
              </a:spcBef>
              <a:defRPr/>
            </a:pPr>
            <a:endParaRPr lang="zh-CN" altLang="zh-CN" sz="2135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 indent="355600" algn="just" defTabSz="1219200" eaLnBrk="0" fontAlgn="base" hangingPunct="0">
              <a:lnSpc>
                <a:spcPct val="200000"/>
              </a:lnSpc>
              <a:spcBef>
                <a:spcPct val="0"/>
              </a:spcBef>
              <a:defRPr/>
            </a:pPr>
            <a:endParaRPr lang="zh-CN" altLang="zh-CN" sz="2135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70" name="Picture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916830" y="4095396"/>
            <a:ext cx="8717736" cy="990600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729658" y="5220793"/>
            <a:ext cx="11007450" cy="104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REVOKE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语法格式中的参数与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GRANT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语句中的参数意思相同，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privileges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参数表示收回的权限，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columns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表示权限作用于哪列上，如果不指定该参数表示作用于整个表。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/>
          <p:nvPr/>
        </p:nvSpPr>
        <p:spPr>
          <a:xfrm>
            <a:off x="967345" y="633470"/>
            <a:ext cx="4116284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权限管理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49366" y="740311"/>
            <a:ext cx="237612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4"/>
          <p:cNvSpPr txBox="1"/>
          <p:nvPr/>
        </p:nvSpPr>
        <p:spPr>
          <a:xfrm>
            <a:off x="6275698" y="1062477"/>
            <a:ext cx="2270173" cy="4996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indent="355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8.3.4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收回权限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8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8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8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7345" y="1183910"/>
            <a:ext cx="6504080" cy="1969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55600" algn="just" defTabSz="1219200" eaLnBrk="0" fontAlgn="base" hangingPunct="0">
              <a:lnSpc>
                <a:spcPct val="200000"/>
              </a:lnSpc>
              <a:spcBef>
                <a:spcPct val="0"/>
              </a:spcBef>
              <a:defRPr/>
            </a:pPr>
            <a:r>
              <a:rPr lang="en-US" altLang="zh-CN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）收回指定权限</a:t>
            </a:r>
            <a:endParaRPr lang="zh-CN" altLang="en-US" sz="2400" kern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09600" lvl="1" defTabSz="1219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REVOKE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语句收回用户</a:t>
            </a:r>
            <a:r>
              <a:rPr lang="en-US" altLang="zh-CN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hnzj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的插入权限。</a:t>
            </a:r>
            <a:endParaRPr lang="en-US" altLang="zh-CN" sz="22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1219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1037" y="2541077"/>
            <a:ext cx="6869321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REVOKE INSERT ON *.* FROM '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hnzj'@'localhost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';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05161" y="3009332"/>
            <a:ext cx="8435126" cy="9074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上述语句执行成功后，可以使用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SELECT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语句来查询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user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表中的用户信息，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查询结果如下：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70621" y="3984905"/>
            <a:ext cx="9567889" cy="26782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lstStyle/>
          <a:p>
            <a:pPr defTabSz="1219200"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mysql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&gt; USE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mysql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;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Database changed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mysql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&gt; SELECT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Host,User,Password,insert_priv,select_priv,grant_priv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FROM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mysql.user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WHERE user=‘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hnzj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’;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| Host      | User | Password                                  |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insert_priv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| s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elect_priv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|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grant_priv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|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|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localhost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|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hnzj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| *23AE809DDACAF96AF0FD78ED04B6A265E05AA257 | N           | Y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   | Y          |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1 row in set (0.00 sec)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/>
          <p:nvPr/>
        </p:nvSpPr>
        <p:spPr>
          <a:xfrm>
            <a:off x="967345" y="633470"/>
            <a:ext cx="4116284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权限管理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49366" y="740311"/>
            <a:ext cx="237612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4"/>
          <p:cNvSpPr txBox="1"/>
          <p:nvPr/>
        </p:nvSpPr>
        <p:spPr>
          <a:xfrm>
            <a:off x="6275698" y="1062477"/>
            <a:ext cx="2270173" cy="4996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indent="355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8.3.4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收回权限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92110" y="1710119"/>
            <a:ext cx="778511" cy="730151"/>
            <a:chOff x="2075179" y="1685716"/>
            <a:chExt cx="778511" cy="730151"/>
          </a:xfrm>
        </p:grpSpPr>
        <p:sp>
          <p:nvSpPr>
            <p:cNvPr id="16" name="流程图: 延期 15"/>
            <p:cNvSpPr/>
            <p:nvPr/>
          </p:nvSpPr>
          <p:spPr>
            <a:xfrm rot="16200000">
              <a:off x="2122170" y="1638726"/>
              <a:ext cx="684530" cy="778510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" name="TextBox 9"/>
            <p:cNvSpPr txBox="1"/>
            <p:nvPr/>
          </p:nvSpPr>
          <p:spPr>
            <a:xfrm>
              <a:off x="2075179" y="1769536"/>
              <a:ext cx="7785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8-13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  <p:bldP spid="3" grpId="2" animBg="1"/>
      <p:bldP spid="9" grpId="0"/>
      <p:bldP spid="10" grpId="0" animBg="1"/>
      <p:bldP spid="1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65366" y="1981481"/>
            <a:ext cx="6851556" cy="4308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1" algn="l"/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SELECT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语句查询表</a:t>
            </a:r>
            <a:r>
              <a:rPr 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teacher</a:t>
            </a:r>
            <a:r>
              <a:rPr lang="zh-CN" alt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，查询结果如下：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2627011" y="2639814"/>
            <a:ext cx="7912946" cy="3477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1219200" eaLnBrk="0" hangingPunct="0">
              <a:defRPr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 SELECT * FROM teacher;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1219200" eaLnBrk="0" hangingPunct="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+------+--------+---------+------------+----------+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1219200" eaLnBrk="0" hangingPunct="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tno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|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tname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|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tgender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|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tedu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|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tpro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|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1219200" eaLnBrk="0" hangingPunct="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+------+--------+---------+------------+----------+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1219200" eaLnBrk="0" hangingPunct="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 t001 |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吴亚飞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|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男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|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本科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|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讲师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|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1219200" eaLnBrk="0" hangingPunct="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 t002 |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李琦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|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男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|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硕士研究生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|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副教授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|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1219200" eaLnBrk="0" hangingPunct="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 t003 |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王艳红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|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女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|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硕士研究生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|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讲师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|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1219200" eaLnBrk="0" hangingPunct="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 t004 |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马志超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|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男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|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博士研究生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|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教授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|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1219200" eaLnBrk="0" hangingPunct="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 t005 |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万丽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|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女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|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硕士研究生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|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助理讲师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|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1219200" eaLnBrk="0" hangingPunct="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+------+--------+---------+------------+----------+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1219200" eaLnBrk="0" hangingPunct="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rows in set (0.00 sec)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标题 1"/>
          <p:cNvSpPr/>
          <p:nvPr/>
        </p:nvSpPr>
        <p:spPr>
          <a:xfrm>
            <a:off x="967345" y="633470"/>
            <a:ext cx="4116284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数据库的备份与恢复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49366" y="740311"/>
            <a:ext cx="395529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4"/>
          <p:cNvSpPr txBox="1"/>
          <p:nvPr/>
        </p:nvSpPr>
        <p:spPr>
          <a:xfrm>
            <a:off x="6222799" y="1062477"/>
            <a:ext cx="2119491" cy="4996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8.1.1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数据的备份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7" grpId="1" animBg="1"/>
      <p:bldP spid="8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17366" y="1270158"/>
            <a:ext cx="10182013" cy="1836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55600" algn="just" defTabSz="1219200" eaLnBrk="0" fontAlgn="base" hangingPunct="0">
              <a:lnSpc>
                <a:spcPct val="160000"/>
              </a:lnSpc>
              <a:spcBef>
                <a:spcPct val="0"/>
              </a:spcBef>
              <a:defRPr/>
            </a:pPr>
            <a:r>
              <a:rPr lang="zh-CN" altLang="zh-CN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）收回所有权限</a:t>
            </a:r>
            <a:endParaRPr lang="zh-CN" altLang="en-US" sz="2400" kern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355600" algn="just" defTabSz="1219200" eaLnBrk="0" fontAlgn="base" hangingPunct="0">
              <a:lnSpc>
                <a:spcPct val="160000"/>
              </a:lnSpc>
              <a:spcBef>
                <a:spcPct val="0"/>
              </a:spcBef>
              <a:defRPr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REVOKE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语句收回用户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hnzj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的所有权限。</a:t>
            </a:r>
            <a:endParaRPr lang="en-US" altLang="zh-CN" sz="22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1219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67590" y="2454717"/>
            <a:ext cx="8434091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1219200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REVOKE INSERT ON *.* FROM '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hnzj'@'localhost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';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7426" y="3999559"/>
            <a:ext cx="9234250" cy="26782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1219200"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mysql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&gt; USE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mysql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;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Database changed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mysql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&gt; SELECT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Host,User,Password,insert_priv,select_priv,grant_priv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FROM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mysql.u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ser WHERE user=‘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hnzj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’;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| Host      | User | Password                                  |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insert_priv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| s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elect_priv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|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grant_priv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|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|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localhost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|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hnzj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| *23AE809DDACAF96AF0FD78ED04B6A265E05AA257 | N           | N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     | N          |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 row in set (0.00 sec)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2022" y="2883181"/>
            <a:ext cx="9756269" cy="10481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defTabSz="1219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上述语句执行成功后，可以使用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SELECT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语句来查询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user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表中的用户信息，查询结果如下：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/>
          <p:nvPr/>
        </p:nvSpPr>
        <p:spPr>
          <a:xfrm>
            <a:off x="967345" y="633470"/>
            <a:ext cx="4116284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权限管理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49366" y="740311"/>
            <a:ext cx="237612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4"/>
          <p:cNvSpPr txBox="1"/>
          <p:nvPr/>
        </p:nvSpPr>
        <p:spPr>
          <a:xfrm>
            <a:off x="6275698" y="1062477"/>
            <a:ext cx="2270173" cy="4996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indent="355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8.3.4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收回权限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433994" y="1853475"/>
            <a:ext cx="806864" cy="836783"/>
            <a:chOff x="2075179" y="1685716"/>
            <a:chExt cx="778511" cy="730151"/>
          </a:xfrm>
        </p:grpSpPr>
        <p:sp>
          <p:nvSpPr>
            <p:cNvPr id="15" name="流程图: 延期 14"/>
            <p:cNvSpPr/>
            <p:nvPr/>
          </p:nvSpPr>
          <p:spPr>
            <a:xfrm rot="16200000">
              <a:off x="2122170" y="1638726"/>
              <a:ext cx="684530" cy="778510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" name="TextBox 9"/>
            <p:cNvSpPr txBox="1"/>
            <p:nvPr/>
          </p:nvSpPr>
          <p:spPr>
            <a:xfrm>
              <a:off x="2075179" y="1769536"/>
              <a:ext cx="7785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8-14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5" grpId="0"/>
      <p:bldP spid="10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3026" y="1881502"/>
            <a:ext cx="9793288" cy="20830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主要讲解了</a:t>
            </a:r>
            <a:r>
              <a:rPr lang="zh-CN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数据的备份与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恢复、</a:t>
            </a:r>
            <a:r>
              <a:rPr lang="zh-CN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管理用户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权限管理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。通过本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的学习，初学者可以掌握如何备份数据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以及数据遭到破坏时如何还原数据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如何管理用户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如何并对用户进行授权。 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242082" y="717532"/>
            <a:ext cx="7766050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3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defTabSz="457200" eaLnBrk="0" fontAlgn="base" hangingPunct="0">
              <a:lnSpc>
                <a:spcPct val="100000"/>
              </a:lnSpc>
              <a:spcAft>
                <a:spcPct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</a:t>
            </a:r>
            <a:r>
              <a:rPr lang="en-US" altLang="zh-CN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本章小结</a:t>
            </a:r>
            <a:endParaRPr lang="zh-CN" alt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49366" y="740311"/>
            <a:ext cx="2644677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6947" y="1246228"/>
            <a:ext cx="10117708" cy="4744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 defTabSz="1219200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endParaRPr lang="zh-CN" altLang="en-US" sz="2400" b="1" kern="0" dirty="0">
              <a:solidFill>
                <a:srgbClr val="3BCCFF"/>
              </a:solidFill>
              <a:ea typeface="微软雅黑" panose="020B0503020204020204" pitchFamily="34" charset="-122"/>
              <a:sym typeface="+mn-ea"/>
            </a:endParaRPr>
          </a:p>
          <a:p>
            <a:pPr marL="0" lvl="1" defTabSz="1219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首先在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盘创建一个文件夹，用来存储数据库的备份文件，该文件夹命名为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bak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，然后重新开启一个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D0S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命令行窗口，注意这里是不用登录到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数据库，命令行切换到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安装路径的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bin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包下面，使用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mysqldump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命令对数据库“学生选课”数据库进行备份，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mysqldump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语句如下：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lvl="1" defTabSz="1219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zh-CN" altLang="zh-CN" sz="2400" kern="0" dirty="0">
              <a:ea typeface="微软雅黑" panose="020B0503020204020204" pitchFamily="34" charset="-122"/>
            </a:endParaRPr>
          </a:p>
          <a:p>
            <a:pPr lvl="1" defTabSz="1219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1212992" y="4914990"/>
            <a:ext cx="9905082" cy="8299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1219200" eaLnBrk="0" hangingPunct="0">
              <a:defRPr/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mysqldump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-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uroot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-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hlocalhost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--default-character-set=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gbk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-p123456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学生选课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&gt;D:/bak/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学生选课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_20170805.sql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标题 1"/>
          <p:cNvSpPr/>
          <p:nvPr/>
        </p:nvSpPr>
        <p:spPr>
          <a:xfrm>
            <a:off x="967345" y="633470"/>
            <a:ext cx="4116284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数据库的备份与恢复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49366" y="740311"/>
            <a:ext cx="395529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4"/>
          <p:cNvSpPr txBox="1"/>
          <p:nvPr/>
        </p:nvSpPr>
        <p:spPr>
          <a:xfrm>
            <a:off x="6222799" y="1062477"/>
            <a:ext cx="2119491" cy="4996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8.1.1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数据的备份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967345" y="1872492"/>
            <a:ext cx="778511" cy="730151"/>
            <a:chOff x="2075179" y="1685716"/>
            <a:chExt cx="778511" cy="730151"/>
          </a:xfrm>
        </p:grpSpPr>
        <p:sp>
          <p:nvSpPr>
            <p:cNvPr id="13" name="流程图: 延期 12"/>
            <p:cNvSpPr/>
            <p:nvPr/>
          </p:nvSpPr>
          <p:spPr>
            <a:xfrm rot="16200000">
              <a:off x="2122170" y="1638726"/>
              <a:ext cx="684530" cy="778510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075179" y="1769536"/>
              <a:ext cx="7785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8-1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bldLvl="0" animBg="1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33119" y="1759533"/>
            <a:ext cx="9678832" cy="4861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1219200" eaLnBrk="0" hangingPunct="0"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--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MySQL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dump 10.13 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Distrib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5.1.35, for Win32 (ia32)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defTabSz="1219200" eaLnBrk="0" hangingPunct="0"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-- Host: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localhost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Database: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学生选课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defTabSz="1219200" eaLnBrk="0" hangingPunct="0"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-- Server version	5.1.35-community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defTabSz="1219200" eaLnBrk="0" hangingPunct="0"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 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defTabSz="1219200" eaLnBrk="0" hangingPunct="0"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/*!40101 SET @OLD_CHARACTER_SET_CLIENT=@@CHARACTER_SET_CLIENT */;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defTabSz="1219200" eaLnBrk="0" hangingPunct="0"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.......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信息省略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defTabSz="1219200" eaLnBrk="0" hangingPunct="0"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-- Table structure for table `teacher`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defTabSz="1219200" eaLnBrk="0" hangingPunct="0"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DROP TABLE IF EXISTS `teacher`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defTabSz="1219200" eaLnBrk="0" hangingPunct="0"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/*!40101 SET @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saved_cs_client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= @@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character_set_client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*/;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defTabSz="1219200" eaLnBrk="0" hangingPunct="0"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/*!40101 SET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character_set_client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= utf8 */;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defTabSz="1219200" eaLnBrk="0" hangingPunct="0"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CREATE TABLE `teacher` (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defTabSz="1219200" eaLnBrk="0" hangingPunct="0"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`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tno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` char(4) NOT NULL,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defTabSz="1219200" eaLnBrk="0" hangingPunct="0"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`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tname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`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varchar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(10) NOT NULL,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defTabSz="1219200" eaLnBrk="0" hangingPunct="0"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`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tgender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` char(1) DEFAULT NULL,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defTabSz="1219200" eaLnBrk="0" hangingPunct="0"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`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tedu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`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varchar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(10) DEFAULT NULL,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defTabSz="1219200" eaLnBrk="0" hangingPunct="0"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`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tpro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`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varchar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(8) DEFAULT NULL,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defTabSz="1219200" eaLnBrk="0" hangingPunct="0"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PRIMARY KEY (`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tno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`)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defTabSz="1219200" eaLnBrk="0" hangingPunct="0"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) ENGINE=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InnoDB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DEFAULT CHARSET=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gbk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;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defTabSz="1219200" eaLnBrk="0" hangingPunct="0"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/*!40101 SET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character_set_client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= @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saved_cs_client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*/;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defTabSz="1219200" eaLnBrk="0" hangingPunct="0"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-- Dumping data for table `teacher`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defTabSz="1219200" eaLnBrk="0" hangingPunct="0"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LOCK TABLES `teacher` WRITE;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defTabSz="1219200" eaLnBrk="0" hangingPunct="0"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/*!40000 ALTER TABLE `teacher` DISABLE KEYS */;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defTabSz="1219200" eaLnBrk="0" hangingPunct="0"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INSERT INTO `teacher` VALUES ('t001','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吴亚飞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','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男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','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本科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','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讲师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'),('t002','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李琦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','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男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','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硕士研究生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','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副教授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'),('t003','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王艳红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','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女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','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硕士研究生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','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讲师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'),('t004','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马志超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','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男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','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博士研究生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','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教授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'),('t005','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万丽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','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女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','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硕士研究生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','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助理讲师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');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defTabSz="1219200" eaLnBrk="0" hangingPunct="0"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/*!40000 ALTER TABLE `teacher` ENABLE KEYS */;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defTabSz="1219200" eaLnBrk="0" hangingPunct="0"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UNLOCK TABLES;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defTabSz="1219200" eaLnBrk="0" hangingPunct="0"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/*!40103 SET TIME_ZONE=@OLD_TIME_ZONE */;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defTabSz="1219200" eaLnBrk="0" hangingPunct="0"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 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defTabSz="1219200" eaLnBrk="0" hangingPunct="0"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/*!40101 SET SQL_MODE=@OLD_SQL_MODE */;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defTabSz="1219200" eaLnBrk="0" hangingPunct="0"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.......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信息省略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defTabSz="1219200" eaLnBrk="0" hangingPunct="0"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-- Dump completed on 2020-01-20  7:24:19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标题 1"/>
          <p:cNvSpPr/>
          <p:nvPr/>
        </p:nvSpPr>
        <p:spPr>
          <a:xfrm>
            <a:off x="967345" y="633470"/>
            <a:ext cx="4116284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数据库的备份与恢复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49366" y="740311"/>
            <a:ext cx="395529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710545" y="1297868"/>
            <a:ext cx="611738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用记事本打开备份文件，文件内容如下所示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5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3714" y="1369907"/>
            <a:ext cx="10016913" cy="2575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 defTabSz="1219200" eaLnBrk="0" fontAlgn="base" hangingPunct="0">
              <a:lnSpc>
                <a:spcPct val="200000"/>
              </a:lnSpc>
              <a:spcBef>
                <a:spcPct val="0"/>
              </a:spcBef>
              <a:defRPr/>
            </a:pPr>
            <a:r>
              <a:rPr lang="zh-CN" altLang="en-US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）备份所有数据库</a:t>
            </a:r>
            <a:endParaRPr lang="zh-CN" altLang="en-US" sz="2400" kern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09600" lvl="1" defTabSz="1219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mysqldump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命令</a:t>
            </a:r>
            <a:r>
              <a:rPr lang="zh-CN" altLang="zh-CN" sz="24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备份所有数据库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时，只需在该命令后使用“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--all-databases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”参数即可，其语法格式如下：</a:t>
            </a:r>
            <a:endParaRPr lang="en-US" altLang="zh-CN" sz="22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1219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1460" y="3421789"/>
            <a:ext cx="890016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1219200" eaLnBrk="0" hangingPunct="0"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mysqldump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–u username –p password --all-databases 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defTabSz="1219200" eaLnBrk="0" hangingPunct="0"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&gt;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filename.sql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3435" y="4575175"/>
            <a:ext cx="100177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需要注意的是，如果使用“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--all-databases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”参数备份了所有的数据库，那么在还原数据库时，不需要创建数据库并指定要操作的数据库，因为，对应的备份文件中包含了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CREATE DATABASE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语句和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USE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语句。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/>
          <p:nvPr/>
        </p:nvSpPr>
        <p:spPr>
          <a:xfrm>
            <a:off x="967345" y="633470"/>
            <a:ext cx="4116284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数据库的备份与恢复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49366" y="740311"/>
            <a:ext cx="395529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4"/>
          <p:cNvSpPr txBox="1"/>
          <p:nvPr/>
        </p:nvSpPr>
        <p:spPr>
          <a:xfrm>
            <a:off x="6222799" y="1062477"/>
            <a:ext cx="2119491" cy="4996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8.1.1 </a:t>
            </a:r>
            <a:r>
              <a:rPr lang="zh-CN" altLang="en-US" sz="200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数据的备份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  <p:bldP spid="8" grpId="0"/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347893" y="2860562"/>
            <a:ext cx="949452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1219200" eaLnBrk="0" hangingPunct="0"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mysql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–u username –p password [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dbname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] &lt; 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filename.sql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47894" y="2008490"/>
            <a:ext cx="4934364" cy="4308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zh-CN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命令还原数据的语法格式如下：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47893" y="3698565"/>
            <a:ext cx="96389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上述语法格式中，</a:t>
            </a:r>
            <a:r>
              <a:rPr lang="en-US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username</a:t>
            </a:r>
            <a:r>
              <a:rPr lang="zh-CN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表示登录的用户名，</a:t>
            </a:r>
            <a:r>
              <a:rPr lang="en-US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password</a:t>
            </a:r>
            <a:r>
              <a:rPr lang="zh-CN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表示用户 的密码，</a:t>
            </a:r>
            <a:r>
              <a:rPr lang="en-US" altLang="zh-CN" sz="24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dbname</a:t>
            </a:r>
            <a:r>
              <a:rPr lang="zh-CN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表示要还原的数据库名称，如果使用</a:t>
            </a:r>
            <a:r>
              <a:rPr lang="en-US" altLang="zh-CN" sz="24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mysqldump</a:t>
            </a:r>
            <a:r>
              <a:rPr lang="zh-CN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命令备份的</a:t>
            </a:r>
            <a:r>
              <a:rPr lang="en-US" altLang="zh-CN" sz="24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filename.sql</a:t>
            </a:r>
            <a:r>
              <a:rPr lang="zh-CN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文件中包含创建数据库的语句，则不需要指定数据库。</a:t>
            </a:r>
            <a:endParaRPr lang="zh-CN" altLang="en-US" sz="24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1"/>
          <p:cNvSpPr/>
          <p:nvPr/>
        </p:nvSpPr>
        <p:spPr>
          <a:xfrm>
            <a:off x="967345" y="633470"/>
            <a:ext cx="4116284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数据库的备份与恢复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49366" y="740311"/>
            <a:ext cx="395529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4"/>
          <p:cNvSpPr txBox="1"/>
          <p:nvPr/>
        </p:nvSpPr>
        <p:spPr>
          <a:xfrm>
            <a:off x="6222799" y="1062477"/>
            <a:ext cx="2119491" cy="4996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8.1.2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数据的恢复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1" grpId="1"/>
      <p:bldP spid="14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96085" y="1062355"/>
            <a:ext cx="9697720" cy="3193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 defTabSz="1219200" eaLnBrk="0" fontAlgn="base" hangingPunct="0">
              <a:lnSpc>
                <a:spcPct val="200000"/>
              </a:lnSpc>
              <a:spcBef>
                <a:spcPct val="0"/>
              </a:spcBef>
              <a:defRPr/>
            </a:pPr>
            <a:endParaRPr lang="zh-CN" altLang="en-US" sz="2400" b="1" kern="0" dirty="0">
              <a:solidFill>
                <a:srgbClr val="3BCCFF"/>
              </a:solidFill>
              <a:ea typeface="微软雅黑" panose="020B0503020204020204" pitchFamily="34" charset="-122"/>
              <a:sym typeface="+mn-ea"/>
            </a:endParaRPr>
          </a:p>
          <a:p>
            <a:pPr marL="609600" lvl="1" defTabSz="1219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我们知道数据库中的库是不能被还原的，因此在还原数据之前必须先创建数据库。接下来通过一个案例来学习数据的还原，具体操作步骤如下：</a:t>
            </a:r>
            <a:endParaRPr lang="en-US" altLang="zh-CN" sz="24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1219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81088" y="3525567"/>
            <a:ext cx="4354054" cy="58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1219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400" kern="0" dirty="0">
                <a:solidFill>
                  <a:schemeClr val="accent2"/>
                </a:solidFill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kern="0" dirty="0">
                <a:solidFill>
                  <a:schemeClr val="accent2"/>
                </a:solidFill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400" kern="0" dirty="0">
                <a:solidFill>
                  <a:schemeClr val="accent2"/>
                </a:solidFill>
                <a:ea typeface="微软雅黑" panose="020B0503020204020204" pitchFamily="34" charset="-122"/>
                <a:sym typeface="+mn-ea"/>
              </a:rPr>
              <a:t>） 删除数据库</a:t>
            </a:r>
            <a:endParaRPr lang="zh-CN" altLang="en-US" sz="2400" kern="0" dirty="0">
              <a:solidFill>
                <a:schemeClr val="accent2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2929421" y="4427376"/>
            <a:ext cx="6333158" cy="460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1219200" eaLnBrk="0" hangingPunct="0"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DROP  DATABASE 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学生选课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; 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标题 1"/>
          <p:cNvSpPr/>
          <p:nvPr/>
        </p:nvSpPr>
        <p:spPr>
          <a:xfrm>
            <a:off x="967345" y="633470"/>
            <a:ext cx="4116284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数据库的备份与恢复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49366" y="740311"/>
            <a:ext cx="395529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4"/>
          <p:cNvSpPr txBox="1"/>
          <p:nvPr/>
        </p:nvSpPr>
        <p:spPr>
          <a:xfrm>
            <a:off x="6222799" y="1062477"/>
            <a:ext cx="2119491" cy="4996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8.1.2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数据的恢复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 animBg="1"/>
      <p:bldP spid="12" grpId="1" bldLvl="0" animBg="1"/>
      <p:bldP spid="8" grpId="0"/>
      <p:bldP spid="14" grpId="0"/>
    </p:bldLst>
  </p:timing>
</p:sld>
</file>

<file path=ppt/tags/tag1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0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1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2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3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4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5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6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7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8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9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2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20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21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22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23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24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25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26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27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28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29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3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30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31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32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33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34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35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36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37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38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39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4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40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5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6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7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8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9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14768</Words>
  <Application>WPS 演示</Application>
  <PresentationFormat>宽屏</PresentationFormat>
  <Paragraphs>603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坚果kx</cp:lastModifiedBy>
  <cp:revision>192</cp:revision>
  <dcterms:created xsi:type="dcterms:W3CDTF">2018-02-07T05:27:00Z</dcterms:created>
  <dcterms:modified xsi:type="dcterms:W3CDTF">2020-03-12T08:19:14Z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