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06" r:id="rId2"/>
    <p:sldId id="415" r:id="rId3"/>
    <p:sldId id="380" r:id="rId4"/>
    <p:sldId id="405" r:id="rId5"/>
    <p:sldId id="403" r:id="rId6"/>
    <p:sldId id="404" r:id="rId7"/>
    <p:sldId id="407" r:id="rId8"/>
    <p:sldId id="408" r:id="rId9"/>
    <p:sldId id="413" r:id="rId10"/>
    <p:sldId id="409" r:id="rId11"/>
    <p:sldId id="410" r:id="rId12"/>
    <p:sldId id="411" r:id="rId13"/>
    <p:sldId id="416" r:id="rId14"/>
    <p:sldId id="414" r:id="rId15"/>
    <p:sldId id="412" r:id="rId16"/>
    <p:sldId id="379" r:id="rId17"/>
    <p:sldId id="322"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俊成 陳" initials="俊成" lastIdx="3" clrIdx="0">
    <p:extLst>
      <p:ext uri="{19B8F6BF-5375-455C-9EA6-DF929625EA0E}">
        <p15:presenceInfo xmlns:p15="http://schemas.microsoft.com/office/powerpoint/2012/main" userId="935ed0b854bf5d89" providerId="Windows Live"/>
      </p:ext>
    </p:extLst>
  </p:cmAuthor>
  <p:cmAuthor id="2" name="陳俊成" initials="陳俊成" lastIdx="1" clrIdx="1">
    <p:extLst>
      <p:ext uri="{19B8F6BF-5375-455C-9EA6-DF929625EA0E}">
        <p15:presenceInfo xmlns:p15="http://schemas.microsoft.com/office/powerpoint/2012/main" userId="S-1-5-21-4201979951-1377727113-375252608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9474" autoAdjust="0"/>
  </p:normalViewPr>
  <p:slideViewPr>
    <p:cSldViewPr snapToGrid="0">
      <p:cViewPr varScale="1">
        <p:scale>
          <a:sx n="57" d="100"/>
          <a:sy n="57" d="100"/>
        </p:scale>
        <p:origin x="90" y="76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C555C-C8D4-46A4-88FA-E25BAA9653F1}" type="datetimeFigureOut">
              <a:rPr lang="zh-TW" altLang="en-US" smtClean="0"/>
              <a:t>2023/6/10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56DA3-5FE4-4F47-B240-295AD0E38AEF}" type="slidenum">
              <a:rPr lang="zh-TW" altLang="en-US" smtClean="0"/>
              <a:t>‹#›</a:t>
            </a:fld>
            <a:endParaRPr lang="zh-TW" altLang="en-US"/>
          </a:p>
        </p:txBody>
      </p:sp>
    </p:spTree>
    <p:extLst>
      <p:ext uri="{BB962C8B-B14F-4D97-AF65-F5344CB8AC3E}">
        <p14:creationId xmlns:p14="http://schemas.microsoft.com/office/powerpoint/2010/main" val="144561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br>
              <a:rPr lang="en-US" altLang="zh-TW" dirty="0"/>
            </a:br>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a:t>
            </a:fld>
            <a:endParaRPr lang="zh-TW" altLang="en-US"/>
          </a:p>
        </p:txBody>
      </p:sp>
    </p:spTree>
    <p:extLst>
      <p:ext uri="{BB962C8B-B14F-4D97-AF65-F5344CB8AC3E}">
        <p14:creationId xmlns:p14="http://schemas.microsoft.com/office/powerpoint/2010/main" val="3358849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10</a:t>
            </a:fld>
            <a:endParaRPr lang="zh-TW" altLang="en-US"/>
          </a:p>
        </p:txBody>
      </p:sp>
    </p:spTree>
    <p:extLst>
      <p:ext uri="{BB962C8B-B14F-4D97-AF65-F5344CB8AC3E}">
        <p14:creationId xmlns:p14="http://schemas.microsoft.com/office/powerpoint/2010/main" val="2246227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Supplement: We will replace the GRU model with LSTM for testing.</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11</a:t>
            </a:fld>
            <a:endParaRPr lang="zh-TW" altLang="en-US"/>
          </a:p>
        </p:txBody>
      </p:sp>
    </p:spTree>
    <p:extLst>
      <p:ext uri="{BB962C8B-B14F-4D97-AF65-F5344CB8AC3E}">
        <p14:creationId xmlns:p14="http://schemas.microsoft.com/office/powerpoint/2010/main" val="3504945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We can see that according to the forecast results after 5 days, </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GRU is closer to the actual data.</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But</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when we switch to the 20-day result, LSTM is closer to the actual result than GRU</a:t>
            </a:r>
          </a:p>
          <a:p>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Let see the average box when the date result is short the GRU will be better but when the database is large LSTM</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will be better</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12</a:t>
            </a:fld>
            <a:endParaRPr lang="zh-TW" altLang="en-US"/>
          </a:p>
        </p:txBody>
      </p:sp>
    </p:spTree>
    <p:extLst>
      <p:ext uri="{BB962C8B-B14F-4D97-AF65-F5344CB8AC3E}">
        <p14:creationId xmlns:p14="http://schemas.microsoft.com/office/powerpoint/2010/main" val="77768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Let’s take a look at the results on the 20th and 60th.</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It can be found that the effect of LSTM is better than that of GRU.</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13</a:t>
            </a:fld>
            <a:endParaRPr lang="zh-TW" altLang="en-US"/>
          </a:p>
        </p:txBody>
      </p:sp>
    </p:spTree>
    <p:extLst>
      <p:ext uri="{BB962C8B-B14F-4D97-AF65-F5344CB8AC3E}">
        <p14:creationId xmlns:p14="http://schemas.microsoft.com/office/powerpoint/2010/main" val="2535991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2800" b="0" i="0" dirty="0">
                <a:solidFill>
                  <a:srgbClr val="0C0C0C"/>
                </a:solidFill>
                <a:effectLst/>
                <a:latin typeface="Tinos"/>
              </a:rPr>
              <a:t>Input Gate</a:t>
            </a:r>
          </a:p>
          <a:p>
            <a:pPr algn="l"/>
            <a:r>
              <a:rPr lang="en-US" altLang="zh-TW" sz="2800" b="0" i="0" dirty="0">
                <a:solidFill>
                  <a:srgbClr val="0C0C0C"/>
                </a:solidFill>
                <a:effectLst/>
                <a:latin typeface="Tinos"/>
              </a:rPr>
              <a:t>The input gate decides what information will be stored in long term memory. It only works with the information from the current input and short term memory from the previous step. At this gate, it filters out the information from variables that are not useful.</a:t>
            </a:r>
          </a:p>
          <a:p>
            <a:pPr algn="l"/>
            <a:r>
              <a:rPr lang="en-US" altLang="zh-TW" sz="2800" b="0" i="0" dirty="0">
                <a:solidFill>
                  <a:srgbClr val="0C0C0C"/>
                </a:solidFill>
                <a:effectLst/>
                <a:latin typeface="Tinos"/>
              </a:rPr>
              <a:t>Forget Gate</a:t>
            </a:r>
          </a:p>
          <a:p>
            <a:pPr algn="l"/>
            <a:r>
              <a:rPr lang="en-US" altLang="zh-TW" sz="2800" b="0" i="0" dirty="0">
                <a:solidFill>
                  <a:srgbClr val="0C0C0C"/>
                </a:solidFill>
                <a:effectLst/>
                <a:latin typeface="Tinos"/>
              </a:rPr>
              <a:t>The forget decides which information from long term memory be kept or discarded and this is done by multiplying the incoming long term memory by a forget vector generated by the current input and incoming short memory.</a:t>
            </a:r>
          </a:p>
          <a:p>
            <a:pPr algn="l"/>
            <a:r>
              <a:rPr lang="en-US" altLang="zh-TW" sz="2800" b="0" i="0" dirty="0">
                <a:solidFill>
                  <a:srgbClr val="0C0C0C"/>
                </a:solidFill>
                <a:effectLst/>
                <a:latin typeface="Tinos"/>
              </a:rPr>
              <a:t>Output Gate</a:t>
            </a:r>
          </a:p>
          <a:p>
            <a:pPr algn="l"/>
            <a:r>
              <a:rPr lang="en-US" altLang="zh-TW" sz="2800" b="0" i="0" dirty="0">
                <a:solidFill>
                  <a:srgbClr val="0C0C0C"/>
                </a:solidFill>
                <a:effectLst/>
                <a:latin typeface="Tinos"/>
              </a:rPr>
              <a:t>The output gate will take the current input, the previous short term memory and newly computed long term memory to produce new short term memory which will be passed on to the cell in the next time step. The output of the current time step can also be drawn from this hidden state. </a:t>
            </a:r>
          </a:p>
          <a:p>
            <a:pPr algn="l"/>
            <a:endParaRPr lang="en-US" altLang="zh-TW" sz="2800" b="0" i="0" dirty="0">
              <a:solidFill>
                <a:srgbClr val="0C0C0C"/>
              </a:solidFill>
              <a:effectLst/>
              <a:latin typeface="Tinos"/>
            </a:endParaRPr>
          </a:p>
          <a:p>
            <a:pPr algn="l"/>
            <a:r>
              <a:rPr lang="en-US" altLang="zh-TW" sz="2800" b="0" i="0" dirty="0">
                <a:solidFill>
                  <a:srgbClr val="0C0C0C"/>
                </a:solidFill>
                <a:effectLst/>
                <a:latin typeface="Tinos"/>
              </a:rPr>
              <a:t>And why we need dose gate?</a:t>
            </a:r>
          </a:p>
          <a:p>
            <a:pPr algn="l"/>
            <a:endParaRPr lang="en-US" altLang="zh-TW" sz="2800" b="0" i="0" dirty="0">
              <a:solidFill>
                <a:srgbClr val="0C0C0C"/>
              </a:solidFill>
              <a:effectLst/>
              <a:latin typeface="Tinos"/>
            </a:endParaRPr>
          </a:p>
          <a:p>
            <a:pPr algn="l"/>
            <a:r>
              <a:rPr lang="en-US" altLang="zh-TW" sz="2800" b="0" i="0" dirty="0">
                <a:solidFill>
                  <a:srgbClr val="0C0C0C"/>
                </a:solidFill>
                <a:effectLst/>
                <a:latin typeface="Tinos"/>
              </a:rPr>
              <a:t>RNN is limited by short-term memory. If a sequence is long enough, its difficult for them to transfer information from an earlier time step to a later time step. SO RNN may miss important information at the beginning</a:t>
            </a:r>
          </a:p>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14</a:t>
            </a:fld>
            <a:endParaRPr lang="zh-TW" altLang="en-US"/>
          </a:p>
        </p:txBody>
      </p:sp>
    </p:spTree>
    <p:extLst>
      <p:ext uri="{BB962C8B-B14F-4D97-AF65-F5344CB8AC3E}">
        <p14:creationId xmlns:p14="http://schemas.microsoft.com/office/powerpoint/2010/main" val="3713205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The first supplement: As mentioned earlier, LSTM has input gates, forget gates and output gates, GRU update gates and recovery gates.</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The third point is added: GRU is a fast improved version of LSTM. When we ran the experimental results, we clearly felt that GRU is approximately 1.25 times faster than LSTM.</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But the information we inquired shows that the two are used in different places, just like the estimated long-term stock market data this time.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15</a:t>
            </a:fld>
            <a:endParaRPr lang="zh-TW" altLang="en-US"/>
          </a:p>
        </p:txBody>
      </p:sp>
    </p:spTree>
    <p:extLst>
      <p:ext uri="{BB962C8B-B14F-4D97-AF65-F5344CB8AC3E}">
        <p14:creationId xmlns:p14="http://schemas.microsoft.com/office/powerpoint/2010/main" val="4003892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dirty="0">
                <a:effectLst/>
                <a:highlight>
                  <a:srgbClr val="FFFF00"/>
                </a:highlight>
                <a:latin typeface="Calibri" panose="020F0502020204030204" pitchFamily="34" charset="0"/>
                <a:ea typeface="新細明體" panose="02020500000000000000" pitchFamily="18" charset="-120"/>
                <a:cs typeface="Times New Roman" panose="02020603050405020304" pitchFamily="18" charset="0"/>
              </a:rPr>
              <a:t>GRU uses less training parameter and therefore uses less memory and executes faster than LSTM whereas LSTM is more accurate on a larger dataset. One can choose LSTM if we are dealing with large sequences and accuracy is concerned,</a:t>
            </a:r>
          </a:p>
          <a:p>
            <a:r>
              <a:rPr lang="en-US" altLang="zh-TW" sz="1800" dirty="0">
                <a:effectLst/>
                <a:highlight>
                  <a:srgbClr val="FFFF00"/>
                </a:highlight>
                <a:latin typeface="Calibri" panose="020F0502020204030204" pitchFamily="34" charset="0"/>
                <a:ea typeface="新細明體" panose="02020500000000000000" pitchFamily="18" charset="-120"/>
                <a:cs typeface="Times New Roman" panose="02020603050405020304" pitchFamily="18" charset="0"/>
              </a:rPr>
              <a:t>GRU is used when we have less memory consumption and want faster results. </a:t>
            </a: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16</a:t>
            </a:fld>
            <a:endParaRPr lang="zh-TW" altLang="en-US"/>
          </a:p>
        </p:txBody>
      </p:sp>
    </p:spTree>
    <p:extLst>
      <p:ext uri="{BB962C8B-B14F-4D97-AF65-F5344CB8AC3E}">
        <p14:creationId xmlns:p14="http://schemas.microsoft.com/office/powerpoint/2010/main" val="3327957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17</a:t>
            </a:fld>
            <a:endParaRPr lang="zh-TW" altLang="en-US"/>
          </a:p>
        </p:txBody>
      </p:sp>
    </p:spTree>
    <p:extLst>
      <p:ext uri="{BB962C8B-B14F-4D97-AF65-F5344CB8AC3E}">
        <p14:creationId xmlns:p14="http://schemas.microsoft.com/office/powerpoint/2010/main" val="367238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本次報告重點</a:t>
            </a:r>
            <a:endParaRPr lang="en-US" altLang="zh-TW"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2</a:t>
            </a:fld>
            <a:endParaRPr lang="zh-TW" altLang="en-US"/>
          </a:p>
        </p:txBody>
      </p:sp>
    </p:spTree>
    <p:extLst>
      <p:ext uri="{BB962C8B-B14F-4D97-AF65-F5344CB8AC3E}">
        <p14:creationId xmlns:p14="http://schemas.microsoft.com/office/powerpoint/2010/main" val="170203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3</a:t>
            </a:fld>
            <a:endParaRPr lang="zh-TW" altLang="en-US"/>
          </a:p>
        </p:txBody>
      </p:sp>
    </p:spTree>
    <p:extLst>
      <p:ext uri="{BB962C8B-B14F-4D97-AF65-F5344CB8AC3E}">
        <p14:creationId xmlns:p14="http://schemas.microsoft.com/office/powerpoint/2010/main" val="3370138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4</a:t>
            </a:fld>
            <a:endParaRPr lang="zh-TW" altLang="en-US"/>
          </a:p>
        </p:txBody>
      </p:sp>
    </p:spTree>
    <p:extLst>
      <p:ext uri="{BB962C8B-B14F-4D97-AF65-F5344CB8AC3E}">
        <p14:creationId xmlns:p14="http://schemas.microsoft.com/office/powerpoint/2010/main" val="3772223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5</a:t>
            </a:fld>
            <a:endParaRPr lang="zh-TW" altLang="en-US"/>
          </a:p>
        </p:txBody>
      </p:sp>
    </p:spTree>
    <p:extLst>
      <p:ext uri="{BB962C8B-B14F-4D97-AF65-F5344CB8AC3E}">
        <p14:creationId xmlns:p14="http://schemas.microsoft.com/office/powerpoint/2010/main" val="1757312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As we can see, take July to December of each month as an example.</a:t>
            </a: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Since it is the beginning and end of the peak season, it can be seen that in early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DecemberMost</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closing prices are rising.</a:t>
            </a:r>
          </a:p>
          <a:p>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IN the TSMC sheet we can see there is only one season is green so for the peak season this will be a good date </a:t>
            </a:r>
            <a:r>
              <a:rPr lang="en-US" altLang="zh-TW" sz="1800" kern="100">
                <a:effectLst/>
                <a:latin typeface="Calibri" panose="020F0502020204030204" pitchFamily="34" charset="0"/>
                <a:ea typeface="新細明體" panose="02020500000000000000" pitchFamily="18" charset="-120"/>
                <a:cs typeface="Times New Roman" panose="02020603050405020304" pitchFamily="18" charset="0"/>
              </a:rPr>
              <a:t>to training and predict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6</a:t>
            </a:fld>
            <a:endParaRPr lang="zh-TW" altLang="en-US"/>
          </a:p>
        </p:txBody>
      </p:sp>
    </p:spTree>
    <p:extLst>
      <p:ext uri="{BB962C8B-B14F-4D97-AF65-F5344CB8AC3E}">
        <p14:creationId xmlns:p14="http://schemas.microsoft.com/office/powerpoint/2010/main" val="3479955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Here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Im</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going to compare the example from teacher and our work </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first sample from teacher are using 16 floors GRU and a dense and our is using 256 floors LSTM and a dense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7</a:t>
            </a:fld>
            <a:endParaRPr lang="zh-TW" altLang="en-US"/>
          </a:p>
        </p:txBody>
      </p:sp>
    </p:spTree>
    <p:extLst>
      <p:ext uri="{BB962C8B-B14F-4D97-AF65-F5344CB8AC3E}">
        <p14:creationId xmlns:p14="http://schemas.microsoft.com/office/powerpoint/2010/main" val="43429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8</a:t>
            </a:fld>
            <a:endParaRPr lang="zh-TW" altLang="en-US"/>
          </a:p>
        </p:txBody>
      </p:sp>
    </p:spTree>
    <p:extLst>
      <p:ext uri="{BB962C8B-B14F-4D97-AF65-F5344CB8AC3E}">
        <p14:creationId xmlns:p14="http://schemas.microsoft.com/office/powerpoint/2010/main" val="658135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9</a:t>
            </a:fld>
            <a:endParaRPr lang="zh-TW" altLang="en-US"/>
          </a:p>
        </p:txBody>
      </p:sp>
    </p:spTree>
    <p:extLst>
      <p:ext uri="{BB962C8B-B14F-4D97-AF65-F5344CB8AC3E}">
        <p14:creationId xmlns:p14="http://schemas.microsoft.com/office/powerpoint/2010/main" val="154298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CA974-4E1C-4A5F-9078-846F07EDDC4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507C357-FA39-4F64-9A4F-F4D98C2AA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A0A256E-196C-4908-B1DE-05DA441706A2}"/>
              </a:ext>
            </a:extLst>
          </p:cNvPr>
          <p:cNvSpPr>
            <a:spLocks noGrp="1"/>
          </p:cNvSpPr>
          <p:nvPr>
            <p:ph type="dt" sz="half" idx="10"/>
          </p:nvPr>
        </p:nvSpPr>
        <p:spPr/>
        <p:txBody>
          <a:bodyPr/>
          <a:lstStyle/>
          <a:p>
            <a:fld id="{B1308B4A-C9D3-442B-850E-531684F78A75}" type="datetime1">
              <a:rPr lang="zh-TW" altLang="en-US" smtClean="0"/>
              <a:t>2023/6/10</a:t>
            </a:fld>
            <a:endParaRPr lang="zh-TW" altLang="en-US"/>
          </a:p>
        </p:txBody>
      </p:sp>
      <p:sp>
        <p:nvSpPr>
          <p:cNvPr id="5" name="頁尾版面配置區 4">
            <a:extLst>
              <a:ext uri="{FF2B5EF4-FFF2-40B4-BE49-F238E27FC236}">
                <a16:creationId xmlns:a16="http://schemas.microsoft.com/office/drawing/2014/main" id="{5A95B372-590A-4149-BF8F-A1FDC4B75F8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4E30BC5-516A-4E47-B064-03997AF70AD6}"/>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34421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5AAF0D-A502-4D8E-97F9-29AB48A151D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3BC938-94FD-453F-9B3D-6345A46EF22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F251758-4B2F-43C8-9633-93405C8EFB2E}"/>
              </a:ext>
            </a:extLst>
          </p:cNvPr>
          <p:cNvSpPr>
            <a:spLocks noGrp="1"/>
          </p:cNvSpPr>
          <p:nvPr>
            <p:ph type="dt" sz="half" idx="10"/>
          </p:nvPr>
        </p:nvSpPr>
        <p:spPr/>
        <p:txBody>
          <a:bodyPr/>
          <a:lstStyle/>
          <a:p>
            <a:fld id="{D8839D67-2033-406A-AC0D-1D499E80A076}" type="datetime1">
              <a:rPr lang="zh-TW" altLang="en-US" smtClean="0"/>
              <a:t>2023/6/10</a:t>
            </a:fld>
            <a:endParaRPr lang="zh-TW" altLang="en-US"/>
          </a:p>
        </p:txBody>
      </p:sp>
      <p:sp>
        <p:nvSpPr>
          <p:cNvPr id="5" name="頁尾版面配置區 4">
            <a:extLst>
              <a:ext uri="{FF2B5EF4-FFF2-40B4-BE49-F238E27FC236}">
                <a16:creationId xmlns:a16="http://schemas.microsoft.com/office/drawing/2014/main" id="{B119CE37-BE00-49B3-8F11-F7605FE13AB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80D2CD-7413-4DC7-9690-39CD3EB527E9}"/>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0209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14B1C32-1605-417B-AE96-D7331C42173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0DC12AB-B788-454E-8D62-E7D4393FAED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2D860A-04C1-4096-95FF-A431EBB549CF}"/>
              </a:ext>
            </a:extLst>
          </p:cNvPr>
          <p:cNvSpPr>
            <a:spLocks noGrp="1"/>
          </p:cNvSpPr>
          <p:nvPr>
            <p:ph type="dt" sz="half" idx="10"/>
          </p:nvPr>
        </p:nvSpPr>
        <p:spPr/>
        <p:txBody>
          <a:bodyPr/>
          <a:lstStyle/>
          <a:p>
            <a:fld id="{B947D01D-9344-4676-8E5C-A619F2602F8A}" type="datetime1">
              <a:rPr lang="zh-TW" altLang="en-US" smtClean="0"/>
              <a:t>2023/6/10</a:t>
            </a:fld>
            <a:endParaRPr lang="zh-TW" altLang="en-US"/>
          </a:p>
        </p:txBody>
      </p:sp>
      <p:sp>
        <p:nvSpPr>
          <p:cNvPr id="5" name="頁尾版面配置區 4">
            <a:extLst>
              <a:ext uri="{FF2B5EF4-FFF2-40B4-BE49-F238E27FC236}">
                <a16:creationId xmlns:a16="http://schemas.microsoft.com/office/drawing/2014/main" id="{E9F53B9A-9912-459B-9687-2110B24142F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642E7B-03E7-47DB-902F-78615AEC6257}"/>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5208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1857AD-8FB2-4A90-B1A9-C66B929A288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53C695-CC84-4FB8-8E8E-E9FB2E5FF0BF}"/>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811395-E522-467E-893A-42F6F745F280}"/>
              </a:ext>
            </a:extLst>
          </p:cNvPr>
          <p:cNvSpPr>
            <a:spLocks noGrp="1"/>
          </p:cNvSpPr>
          <p:nvPr>
            <p:ph type="dt" sz="half" idx="10"/>
          </p:nvPr>
        </p:nvSpPr>
        <p:spPr/>
        <p:txBody>
          <a:bodyPr/>
          <a:lstStyle/>
          <a:p>
            <a:fld id="{38F80F59-0C0C-44CE-8FE4-5DAB9D27B5D8}" type="datetime1">
              <a:rPr lang="zh-TW" altLang="en-US" smtClean="0"/>
              <a:t>2023/6/10</a:t>
            </a:fld>
            <a:endParaRPr lang="zh-TW" altLang="en-US"/>
          </a:p>
        </p:txBody>
      </p:sp>
      <p:sp>
        <p:nvSpPr>
          <p:cNvPr id="5" name="頁尾版面配置區 4">
            <a:extLst>
              <a:ext uri="{FF2B5EF4-FFF2-40B4-BE49-F238E27FC236}">
                <a16:creationId xmlns:a16="http://schemas.microsoft.com/office/drawing/2014/main" id="{374CAB8F-6379-4116-BDC1-A07A01B815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616659-39BF-4667-A28B-806D3FBFBBB2}"/>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14958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8680CB-99EE-4671-9B6D-132C8810D5F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28E4FF2-C875-44DD-A90F-6F27B4922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22A5B89-6612-4B05-9084-26D9D3885B37}"/>
              </a:ext>
            </a:extLst>
          </p:cNvPr>
          <p:cNvSpPr>
            <a:spLocks noGrp="1"/>
          </p:cNvSpPr>
          <p:nvPr>
            <p:ph type="dt" sz="half" idx="10"/>
          </p:nvPr>
        </p:nvSpPr>
        <p:spPr/>
        <p:txBody>
          <a:bodyPr/>
          <a:lstStyle/>
          <a:p>
            <a:fld id="{34F85E57-A571-40FB-92DB-955704E8395E}" type="datetime1">
              <a:rPr lang="zh-TW" altLang="en-US" smtClean="0"/>
              <a:t>2023/6/10</a:t>
            </a:fld>
            <a:endParaRPr lang="zh-TW" altLang="en-US"/>
          </a:p>
        </p:txBody>
      </p:sp>
      <p:sp>
        <p:nvSpPr>
          <p:cNvPr id="5" name="頁尾版面配置區 4">
            <a:extLst>
              <a:ext uri="{FF2B5EF4-FFF2-40B4-BE49-F238E27FC236}">
                <a16:creationId xmlns:a16="http://schemas.microsoft.com/office/drawing/2014/main" id="{EDE67662-5C59-4C78-B8C8-74405FF9988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95DAF50-1BEC-4F22-A939-78CD11FBC09C}"/>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96602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A4FBD5-E7F2-451A-9399-53BABB1D5C6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B4C0FD7-A37A-4D36-BE7B-2428598C1D06}"/>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F38A861-E715-4152-AB4C-43015656F52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B10A0F5-9E24-4EEF-9FF0-01F3681AC370}"/>
              </a:ext>
            </a:extLst>
          </p:cNvPr>
          <p:cNvSpPr>
            <a:spLocks noGrp="1"/>
          </p:cNvSpPr>
          <p:nvPr>
            <p:ph type="dt" sz="half" idx="10"/>
          </p:nvPr>
        </p:nvSpPr>
        <p:spPr/>
        <p:txBody>
          <a:bodyPr/>
          <a:lstStyle/>
          <a:p>
            <a:fld id="{EFB2324B-A265-4AAE-9AEF-DAE2B84FFFE5}" type="datetime1">
              <a:rPr lang="zh-TW" altLang="en-US" smtClean="0"/>
              <a:t>2023/6/10</a:t>
            </a:fld>
            <a:endParaRPr lang="zh-TW" altLang="en-US"/>
          </a:p>
        </p:txBody>
      </p:sp>
      <p:sp>
        <p:nvSpPr>
          <p:cNvPr id="6" name="頁尾版面配置區 5">
            <a:extLst>
              <a:ext uri="{FF2B5EF4-FFF2-40B4-BE49-F238E27FC236}">
                <a16:creationId xmlns:a16="http://schemas.microsoft.com/office/drawing/2014/main" id="{CE2DF607-CE7F-452C-8186-3346F1B2A21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655C5C0-E65A-4862-AFE4-E394275DEB01}"/>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02589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3F6C57-637F-48CA-8ED7-D35A4D4F466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89776EA-CDEB-4623-90E8-8F00EB0A6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3AE2EAA-A12A-4759-BBAE-F1AF15C127AE}"/>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82F8CD-581B-46A2-B7AD-60310EA2E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72763B74-7992-4B9D-AA7F-FE4D92AF7B7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11654BD-614C-4FE8-A495-D48A6FE55341}"/>
              </a:ext>
            </a:extLst>
          </p:cNvPr>
          <p:cNvSpPr>
            <a:spLocks noGrp="1"/>
          </p:cNvSpPr>
          <p:nvPr>
            <p:ph type="dt" sz="half" idx="10"/>
          </p:nvPr>
        </p:nvSpPr>
        <p:spPr/>
        <p:txBody>
          <a:bodyPr/>
          <a:lstStyle/>
          <a:p>
            <a:fld id="{25637398-2214-42BB-8EA4-B5496B81BFB5}" type="datetime1">
              <a:rPr lang="zh-TW" altLang="en-US" smtClean="0"/>
              <a:t>2023/6/10</a:t>
            </a:fld>
            <a:endParaRPr lang="zh-TW" altLang="en-US"/>
          </a:p>
        </p:txBody>
      </p:sp>
      <p:sp>
        <p:nvSpPr>
          <p:cNvPr id="8" name="頁尾版面配置區 7">
            <a:extLst>
              <a:ext uri="{FF2B5EF4-FFF2-40B4-BE49-F238E27FC236}">
                <a16:creationId xmlns:a16="http://schemas.microsoft.com/office/drawing/2014/main" id="{907FAC4B-C57F-4502-854F-82E5FAFB303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510C20F-8E64-40A2-9726-EF19FFFF9B79}"/>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25916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7A71A6-11E7-4831-A730-9EC29ABE8B5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C540BD2-F233-46C6-ACAF-53061147CDA2}"/>
              </a:ext>
            </a:extLst>
          </p:cNvPr>
          <p:cNvSpPr>
            <a:spLocks noGrp="1"/>
          </p:cNvSpPr>
          <p:nvPr>
            <p:ph type="dt" sz="half" idx="10"/>
          </p:nvPr>
        </p:nvSpPr>
        <p:spPr/>
        <p:txBody>
          <a:bodyPr/>
          <a:lstStyle/>
          <a:p>
            <a:fld id="{3B861ECF-C252-4837-B131-2AB53F09FBB2}" type="datetime1">
              <a:rPr lang="zh-TW" altLang="en-US" smtClean="0"/>
              <a:t>2023/6/10</a:t>
            </a:fld>
            <a:endParaRPr lang="zh-TW" altLang="en-US"/>
          </a:p>
        </p:txBody>
      </p:sp>
      <p:sp>
        <p:nvSpPr>
          <p:cNvPr id="4" name="頁尾版面配置區 3">
            <a:extLst>
              <a:ext uri="{FF2B5EF4-FFF2-40B4-BE49-F238E27FC236}">
                <a16:creationId xmlns:a16="http://schemas.microsoft.com/office/drawing/2014/main" id="{37560742-C5E2-48C9-B33F-9C5CEA9B45D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98DF401-ADA0-4EAE-AFDE-086D319BC1BC}"/>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021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7B66003-53AB-4621-9C8F-F32E2DD424B6}"/>
              </a:ext>
            </a:extLst>
          </p:cNvPr>
          <p:cNvSpPr>
            <a:spLocks noGrp="1"/>
          </p:cNvSpPr>
          <p:nvPr>
            <p:ph type="dt" sz="half" idx="10"/>
          </p:nvPr>
        </p:nvSpPr>
        <p:spPr/>
        <p:txBody>
          <a:bodyPr/>
          <a:lstStyle/>
          <a:p>
            <a:fld id="{ED7D686D-E6FB-466E-86C1-384ECDBB1A3F}" type="datetime1">
              <a:rPr lang="zh-TW" altLang="en-US" smtClean="0"/>
              <a:t>2023/6/10</a:t>
            </a:fld>
            <a:endParaRPr lang="zh-TW" altLang="en-US"/>
          </a:p>
        </p:txBody>
      </p:sp>
      <p:sp>
        <p:nvSpPr>
          <p:cNvPr id="3" name="頁尾版面配置區 2">
            <a:extLst>
              <a:ext uri="{FF2B5EF4-FFF2-40B4-BE49-F238E27FC236}">
                <a16:creationId xmlns:a16="http://schemas.microsoft.com/office/drawing/2014/main" id="{3050C0CD-DF19-439F-8A24-579FBF8ADA4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82362CD-1C9D-469D-85B0-95828071BB33}"/>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8376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A62DDB-8DA0-4350-9E4A-82D5A9E241B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78458BB-7709-4467-8410-B7451FADE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D0F651C-302D-4D86-857D-F92169852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79B2045-3C3E-45B5-A1F1-1EBD0E973017}"/>
              </a:ext>
            </a:extLst>
          </p:cNvPr>
          <p:cNvSpPr>
            <a:spLocks noGrp="1"/>
          </p:cNvSpPr>
          <p:nvPr>
            <p:ph type="dt" sz="half" idx="10"/>
          </p:nvPr>
        </p:nvSpPr>
        <p:spPr/>
        <p:txBody>
          <a:bodyPr/>
          <a:lstStyle/>
          <a:p>
            <a:fld id="{C0701292-0B4F-4B27-9C97-F727B4BA6546}" type="datetime1">
              <a:rPr lang="zh-TW" altLang="en-US" smtClean="0"/>
              <a:t>2023/6/10</a:t>
            </a:fld>
            <a:endParaRPr lang="zh-TW" altLang="en-US"/>
          </a:p>
        </p:txBody>
      </p:sp>
      <p:sp>
        <p:nvSpPr>
          <p:cNvPr id="6" name="頁尾版面配置區 5">
            <a:extLst>
              <a:ext uri="{FF2B5EF4-FFF2-40B4-BE49-F238E27FC236}">
                <a16:creationId xmlns:a16="http://schemas.microsoft.com/office/drawing/2014/main" id="{76475895-518A-4CF5-BA50-212EBB8A396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4FD743A-B720-496D-B56C-FC3359689F3D}"/>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37891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BAD8CC-813D-4DA4-ABDE-C2583ACAF4A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BD17F77-7D01-41C4-8A5A-0E6C27594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9DB2D58-635E-442B-BF5D-388057853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CF169C5-73A4-43CC-9687-7318E3DFFA0D}"/>
              </a:ext>
            </a:extLst>
          </p:cNvPr>
          <p:cNvSpPr>
            <a:spLocks noGrp="1"/>
          </p:cNvSpPr>
          <p:nvPr>
            <p:ph type="dt" sz="half" idx="10"/>
          </p:nvPr>
        </p:nvSpPr>
        <p:spPr/>
        <p:txBody>
          <a:bodyPr/>
          <a:lstStyle/>
          <a:p>
            <a:fld id="{4054AEA8-64D4-4E96-AE9C-84BC3C327DA7}" type="datetime1">
              <a:rPr lang="zh-TW" altLang="en-US" smtClean="0"/>
              <a:t>2023/6/10</a:t>
            </a:fld>
            <a:endParaRPr lang="zh-TW" altLang="en-US"/>
          </a:p>
        </p:txBody>
      </p:sp>
      <p:sp>
        <p:nvSpPr>
          <p:cNvPr id="6" name="頁尾版面配置區 5">
            <a:extLst>
              <a:ext uri="{FF2B5EF4-FFF2-40B4-BE49-F238E27FC236}">
                <a16:creationId xmlns:a16="http://schemas.microsoft.com/office/drawing/2014/main" id="{BAEE2905-6CCA-40AB-BF3A-9BA12639C6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ED1D4A3-3570-4C30-B103-7ECB54C79035}"/>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1705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39C4560-7E31-4C5A-A557-3D8D6BFA0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F061C99-AF98-4727-9458-1D262B81BD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8E51949-2A5A-4F2B-8A4D-F86F49160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999AF-89F0-44A7-81F6-C5ED69F7EB7E}" type="datetime1">
              <a:rPr lang="zh-TW" altLang="en-US" smtClean="0"/>
              <a:t>2023/6/10</a:t>
            </a:fld>
            <a:endParaRPr lang="zh-TW" altLang="en-US"/>
          </a:p>
        </p:txBody>
      </p:sp>
      <p:sp>
        <p:nvSpPr>
          <p:cNvPr id="5" name="頁尾版面配置區 4">
            <a:extLst>
              <a:ext uri="{FF2B5EF4-FFF2-40B4-BE49-F238E27FC236}">
                <a16:creationId xmlns:a16="http://schemas.microsoft.com/office/drawing/2014/main" id="{A2F2E62B-46CF-4AF2-9BE5-D19AD0900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FF46270-7C00-40AF-B823-417798FB6C6E}"/>
              </a:ext>
            </a:extLst>
          </p:cNvPr>
          <p:cNvSpPr>
            <a:spLocks noGrp="1"/>
          </p:cNvSpPr>
          <p:nvPr>
            <p:ph type="sldNum" sz="quarter" idx="4"/>
          </p:nvPr>
        </p:nvSpPr>
        <p:spPr>
          <a:xfrm>
            <a:off x="11353800" y="6366221"/>
            <a:ext cx="679764"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5DA7D2CD-C5AC-417C-9415-712BEC30EEEB}" type="slidenum">
              <a:rPr lang="zh-TW" altLang="en-US" smtClean="0"/>
              <a:pPr/>
              <a:t>‹#›</a:t>
            </a:fld>
            <a:endParaRPr lang="zh-TW" altLang="en-US" dirty="0"/>
          </a:p>
        </p:txBody>
      </p:sp>
    </p:spTree>
    <p:extLst>
      <p:ext uri="{BB962C8B-B14F-4D97-AF65-F5344CB8AC3E}">
        <p14:creationId xmlns:p14="http://schemas.microsoft.com/office/powerpoint/2010/main" val="387266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nalyticsindiamag.com/lstm-vs-gru-in-recurrent-neural-network-a-comparative-stud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zhuanlan.zhihu.com/p/32085405" TargetMode="External"/><Relationship Id="rId5" Type="http://schemas.openxmlformats.org/officeDocument/2006/relationships/hyperlink" Target="https://brohrer.mcknote.com/zh-Hant/how_machine_learning_works/how_rnns_lstm_work.html" TargetMode="External"/><Relationship Id="rId4" Type="http://schemas.openxmlformats.org/officeDocument/2006/relationships/hyperlink" Target="https://tengyuanchang.medium.com/%E6%AF%94%E8%BC%83%E9%95%B7%E7%9F%AD%E6%9C%9F%E8%A8%98%E6%86%B6%E6%A8%A1%E5%9E%8B-lstm-%E8%88%87%E6%94%B9%E8%89%AF%E5%BE%8C%E7%9A%84%E9%81%9E%E6%AD%B8%E7%A5%9E%E7%B6%93%E7%B6%B2%E8%B7%AF%E6%A8%A1%E5%9E%8B-gru-813dec22ec6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BDE2FC-0A3E-4759-8074-B554A3922B31}"/>
              </a:ext>
            </a:extLst>
          </p:cNvPr>
          <p:cNvSpPr>
            <a:spLocks noGrp="1"/>
          </p:cNvSpPr>
          <p:nvPr>
            <p:ph type="ctrTitle"/>
          </p:nvPr>
        </p:nvSpPr>
        <p:spPr>
          <a:xfrm>
            <a:off x="793687" y="1122363"/>
            <a:ext cx="10604626" cy="1601787"/>
          </a:xfrm>
        </p:spPr>
        <p:txBody>
          <a:bodyPr>
            <a:normAutofit/>
          </a:bodyPr>
          <a:lstStyle/>
          <a:p>
            <a:pPr>
              <a:lnSpc>
                <a:spcPct val="100000"/>
              </a:lnSpc>
              <a:spcAft>
                <a:spcPts val="1200"/>
              </a:spcAft>
            </a:pPr>
            <a:r>
              <a:rPr lang="en-US" altLang="zh-TW" sz="4900" dirty="0"/>
              <a:t>stock closing price prediction using matching learning</a:t>
            </a:r>
            <a:endParaRPr lang="zh-TW" altLang="en-US" sz="4900" dirty="0"/>
          </a:p>
        </p:txBody>
      </p:sp>
      <p:sp>
        <p:nvSpPr>
          <p:cNvPr id="7" name="副標題 4">
            <a:extLst>
              <a:ext uri="{FF2B5EF4-FFF2-40B4-BE49-F238E27FC236}">
                <a16:creationId xmlns:a16="http://schemas.microsoft.com/office/drawing/2014/main" id="{E1A399C7-2000-424C-A8EB-0A678C22EE6D}"/>
              </a:ext>
            </a:extLst>
          </p:cNvPr>
          <p:cNvSpPr>
            <a:spLocks noGrp="1"/>
          </p:cNvSpPr>
          <p:nvPr>
            <p:ph type="subTitle" idx="1"/>
          </p:nvPr>
        </p:nvSpPr>
        <p:spPr>
          <a:xfrm>
            <a:off x="651859" y="3523380"/>
            <a:ext cx="11095381" cy="3334620"/>
          </a:xfrm>
        </p:spPr>
        <p:txBody>
          <a:bodyPr>
            <a:normAutofit/>
          </a:bodyPr>
          <a:lstStyle/>
          <a:p>
            <a:pPr algn="l">
              <a:lnSpc>
                <a:spcPct val="150000"/>
              </a:lnSpc>
            </a:pPr>
            <a:r>
              <a:rPr lang="en-US" altLang="zh-TW" sz="2400" dirty="0">
                <a:latin typeface="Noto Sans CJK TC Regular" panose="020B0500000000000000" pitchFamily="34" charset="-120"/>
                <a:ea typeface="Noto Sans CJK TC Regular" panose="020B0500000000000000" pitchFamily="34" charset="-120"/>
              </a:rPr>
              <a:t>Group name</a:t>
            </a:r>
            <a:r>
              <a:rPr lang="zh-TW" altLang="en-US" sz="2400" dirty="0">
                <a:latin typeface="Noto Sans CJK TC Regular" panose="020B0500000000000000" pitchFamily="34" charset="-120"/>
                <a:ea typeface="Noto Sans CJK TC Regular" panose="020B0500000000000000" pitchFamily="34" charset="-120"/>
              </a:rPr>
              <a:t>：</a:t>
            </a:r>
            <a:r>
              <a:rPr lang="en-US" altLang="zh-TW" sz="2400" dirty="0">
                <a:latin typeface="Noto Sans CJK TC Regular" panose="020B0500000000000000" pitchFamily="34" charset="-120"/>
                <a:ea typeface="Noto Sans CJK TC Regular" panose="020B0500000000000000" pitchFamily="34" charset="-120"/>
              </a:rPr>
              <a:t>stock market prediction</a:t>
            </a:r>
          </a:p>
          <a:p>
            <a:pPr algn="l">
              <a:lnSpc>
                <a:spcPct val="150000"/>
              </a:lnSpc>
            </a:pPr>
            <a:r>
              <a:rPr lang="en-US" altLang="zh-TW" sz="2400" dirty="0">
                <a:latin typeface="Noto Sans CJK TC Regular" panose="020B0500000000000000" pitchFamily="34" charset="-120"/>
                <a:ea typeface="Noto Sans CJK TC Regular" panose="020B0500000000000000" pitchFamily="34" charset="-120"/>
              </a:rPr>
              <a:t>Group member</a:t>
            </a:r>
            <a:r>
              <a:rPr lang="zh-TW" altLang="en-US" sz="2400" dirty="0">
                <a:latin typeface="Noto Sans CJK TC Regular" panose="020B0500000000000000" pitchFamily="34" charset="-120"/>
                <a:ea typeface="Noto Sans CJK TC Regular" panose="020B0500000000000000" pitchFamily="34" charset="-120"/>
              </a:rPr>
              <a:t>：</a:t>
            </a:r>
            <a:endParaRPr lang="en-US" altLang="zh-TW" sz="2400" dirty="0">
              <a:latin typeface="Noto Sans CJK TC Regular" panose="020B0500000000000000" pitchFamily="34" charset="-120"/>
              <a:ea typeface="Noto Sans CJK TC Regular" panose="020B0500000000000000" pitchFamily="34" charset="-120"/>
            </a:endParaRPr>
          </a:p>
          <a:p>
            <a:pPr algn="l">
              <a:lnSpc>
                <a:spcPct val="150000"/>
              </a:lnSpc>
            </a:pPr>
            <a:r>
              <a:rPr lang="en-US" altLang="zh-TW" sz="2400" dirty="0">
                <a:latin typeface="Noto Sans CJK TC Regular" panose="020B0500000000000000" pitchFamily="34" charset="-120"/>
                <a:ea typeface="Noto Sans CJK TC Regular" panose="020B0500000000000000" pitchFamily="34" charset="-120"/>
              </a:rPr>
              <a:t>110368019</a:t>
            </a:r>
            <a:r>
              <a:rPr lang="zh-TW" altLang="en-US" sz="2400" dirty="0">
                <a:latin typeface="Noto Sans CJK TC Regular" panose="020B0500000000000000" pitchFamily="34" charset="-120"/>
                <a:ea typeface="Noto Sans CJK TC Regular" panose="020B0500000000000000" pitchFamily="34" charset="-120"/>
              </a:rPr>
              <a:t>陳俊成</a:t>
            </a:r>
            <a:r>
              <a:rPr lang="en-US" altLang="zh-TW" sz="2400" dirty="0">
                <a:latin typeface="Noto Sans CJK TC Regular" panose="020B0500000000000000" pitchFamily="34" charset="-120"/>
                <a:ea typeface="Noto Sans CJK TC Regular" panose="020B0500000000000000" pitchFamily="34" charset="-120"/>
              </a:rPr>
              <a:t>	110368151</a:t>
            </a:r>
            <a:r>
              <a:rPr lang="zh-TW" altLang="en-US" sz="2400" dirty="0">
                <a:latin typeface="Noto Sans CJK TC Regular" panose="020B0500000000000000" pitchFamily="34" charset="-120"/>
                <a:ea typeface="Noto Sans CJK TC Regular" panose="020B0500000000000000" pitchFamily="34" charset="-120"/>
              </a:rPr>
              <a:t>呂彥旻</a:t>
            </a:r>
            <a:r>
              <a:rPr lang="en-US" altLang="zh-TW" sz="2400" dirty="0">
                <a:latin typeface="Noto Sans CJK TC Regular" panose="020B0500000000000000" pitchFamily="34" charset="-120"/>
                <a:ea typeface="Noto Sans CJK TC Regular" panose="020B0500000000000000" pitchFamily="34" charset="-120"/>
              </a:rPr>
              <a:t>	110658020</a:t>
            </a:r>
            <a:r>
              <a:rPr lang="zh-TW" altLang="en-US" sz="2400" dirty="0">
                <a:latin typeface="Noto Sans CJK TC Regular" panose="020B0500000000000000" pitchFamily="34" charset="-120"/>
                <a:ea typeface="Noto Sans CJK TC Regular" panose="020B0500000000000000" pitchFamily="34" charset="-120"/>
              </a:rPr>
              <a:t>黃伯洋</a:t>
            </a:r>
            <a:r>
              <a:rPr lang="en-US" altLang="zh-TW" sz="2400" dirty="0">
                <a:latin typeface="Noto Sans CJK TC Regular" panose="020B0500000000000000" pitchFamily="34" charset="-120"/>
                <a:ea typeface="Noto Sans CJK TC Regular" panose="020B0500000000000000" pitchFamily="34" charset="-120"/>
              </a:rPr>
              <a:t>	110658041</a:t>
            </a:r>
            <a:r>
              <a:rPr lang="zh-TW" altLang="en-US" sz="2400" dirty="0">
                <a:latin typeface="Noto Sans CJK TC Regular" panose="020B0500000000000000" pitchFamily="34" charset="-120"/>
                <a:ea typeface="Noto Sans CJK TC Regular" panose="020B0500000000000000" pitchFamily="34" charset="-120"/>
              </a:rPr>
              <a:t>鄧宇傑</a:t>
            </a:r>
            <a:endParaRPr lang="en-US" altLang="zh-TW" sz="2400" dirty="0">
              <a:latin typeface="Noto Sans CJK TC Regular" panose="020B0500000000000000" pitchFamily="34" charset="-120"/>
              <a:ea typeface="Noto Sans CJK TC Regular" panose="020B0500000000000000" pitchFamily="34" charset="-120"/>
            </a:endParaRPr>
          </a:p>
          <a:p>
            <a:pPr algn="l">
              <a:lnSpc>
                <a:spcPct val="150000"/>
              </a:lnSpc>
            </a:pPr>
            <a:r>
              <a:rPr lang="en-US" altLang="zh-TW">
                <a:latin typeface="Noto Sans CJK TC Regular" panose="020B0500000000000000" pitchFamily="34" charset="-120"/>
                <a:ea typeface="Noto Sans CJK TC Regular" panose="020B0500000000000000" pitchFamily="34" charset="-120"/>
              </a:rPr>
              <a:t>Video Link : https://youtu.be/hqi7OChZM9A</a:t>
            </a:r>
            <a:endParaRPr lang="en-US" altLang="zh-TW" dirty="0">
              <a:latin typeface="Noto Sans CJK TC Regular" panose="020B0500000000000000" pitchFamily="34" charset="-120"/>
              <a:ea typeface="Noto Sans CJK TC Regular" panose="020B0500000000000000" pitchFamily="34" charset="-120"/>
            </a:endParaRPr>
          </a:p>
          <a:p>
            <a:pPr algn="l">
              <a:lnSpc>
                <a:spcPct val="150000"/>
              </a:lnSpc>
            </a:pPr>
            <a:endParaRPr lang="en-US" altLang="zh-TW" sz="2400" dirty="0">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322544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Medium" panose="020B0600000000000000" pitchFamily="34" charset="-120"/>
              </a:rPr>
              <a:t>Question discussion</a:t>
            </a:r>
            <a:endParaRPr lang="zh-TW" altLang="en-US" sz="4000" dirty="0">
              <a:latin typeface="+mn-lt"/>
              <a:ea typeface="Noto Sans CJK TC Medium" panose="020B06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10</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4" y="1543512"/>
            <a:ext cx="11042916" cy="196451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ea typeface="Noto Sans CJK TC Medium" panose="020B0600000000000000"/>
              </a:rPr>
              <a:t>If we want to make long-term investments and evaluate the stock market from the perspective of monthly or quarterly lines, what methods can achieve the results we want?</a:t>
            </a:r>
            <a:endParaRPr lang="zh-TW" altLang="en-US" sz="2800" dirty="0">
              <a:ea typeface="Noto Sans CJK TC Medium" panose="020B0600000000000000"/>
            </a:endParaRPr>
          </a:p>
        </p:txBody>
      </p:sp>
      <p:pic>
        <p:nvPicPr>
          <p:cNvPr id="9" name="圖片 8">
            <a:extLst>
              <a:ext uri="{FF2B5EF4-FFF2-40B4-BE49-F238E27FC236}">
                <a16:creationId xmlns:a16="http://schemas.microsoft.com/office/drawing/2014/main" id="{17855E6E-BF8F-4081-AE45-41E6AA5DE587}"/>
              </a:ext>
            </a:extLst>
          </p:cNvPr>
          <p:cNvPicPr>
            <a:picLocks noChangeAspect="1"/>
          </p:cNvPicPr>
          <p:nvPr/>
        </p:nvPicPr>
        <p:blipFill>
          <a:blip r:embed="rId3"/>
          <a:stretch>
            <a:fillRect/>
          </a:stretch>
        </p:blipFill>
        <p:spPr>
          <a:xfrm>
            <a:off x="4752979" y="3508024"/>
            <a:ext cx="2686042" cy="3132027"/>
          </a:xfrm>
          <a:prstGeom prst="rect">
            <a:avLst/>
          </a:prstGeom>
        </p:spPr>
      </p:pic>
    </p:spTree>
    <p:extLst>
      <p:ext uri="{BB962C8B-B14F-4D97-AF65-F5344CB8AC3E}">
        <p14:creationId xmlns:p14="http://schemas.microsoft.com/office/powerpoint/2010/main" val="3426380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Production results</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11</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4" y="1543512"/>
            <a:ext cx="11042916" cy="196451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ea typeface="Noto Sans CJK TC Medium" panose="020B0600000000000000"/>
              </a:rPr>
              <a:t>We changed the content of the assignment, used the LSTM model, and adjusted the training parameters to complete this challenge.</a:t>
            </a:r>
          </a:p>
          <a:p>
            <a:pPr>
              <a:lnSpc>
                <a:spcPct val="150000"/>
              </a:lnSpc>
            </a:pPr>
            <a:r>
              <a:rPr lang="en-US" altLang="zh-TW" sz="2800" dirty="0">
                <a:ea typeface="Noto Sans CJK TC Medium" panose="020B0600000000000000"/>
              </a:rPr>
              <a:t>Ps. We use Taiwan Stocks 0050 to experiment</a:t>
            </a:r>
          </a:p>
        </p:txBody>
      </p:sp>
      <p:pic>
        <p:nvPicPr>
          <p:cNvPr id="5" name="圖片 4">
            <a:extLst>
              <a:ext uri="{FF2B5EF4-FFF2-40B4-BE49-F238E27FC236}">
                <a16:creationId xmlns:a16="http://schemas.microsoft.com/office/drawing/2014/main" id="{8FB8D83C-7B6F-412C-B1D2-E5DB92864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529" y="3429000"/>
            <a:ext cx="7372942" cy="3097660"/>
          </a:xfrm>
          <a:prstGeom prst="rect">
            <a:avLst/>
          </a:prstGeom>
        </p:spPr>
      </p:pic>
    </p:spTree>
    <p:extLst>
      <p:ext uri="{BB962C8B-B14F-4D97-AF65-F5344CB8AC3E}">
        <p14:creationId xmlns:p14="http://schemas.microsoft.com/office/powerpoint/2010/main" val="20088701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Production results </a:t>
            </a:r>
            <a:r>
              <a:rPr lang="en-US" altLang="zh-TW" sz="4000" dirty="0">
                <a:latin typeface="+mn-lt"/>
                <a:ea typeface="Noto Sans CJK TC Medium" panose="020B0600000000000000"/>
              </a:rPr>
              <a:t>(Cont'd)</a:t>
            </a:r>
            <a:endParaRPr lang="zh-TW" altLang="en-US" sz="4000" dirty="0">
              <a:latin typeface="+mn-lt"/>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12</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pic>
        <p:nvPicPr>
          <p:cNvPr id="6" name="圖片 5">
            <a:extLst>
              <a:ext uri="{FF2B5EF4-FFF2-40B4-BE49-F238E27FC236}">
                <a16:creationId xmlns:a16="http://schemas.microsoft.com/office/drawing/2014/main" id="{11FA135A-D971-4FA3-B904-EEEF9BF8646B}"/>
              </a:ext>
            </a:extLst>
          </p:cNvPr>
          <p:cNvPicPr>
            <a:picLocks noChangeAspect="1"/>
          </p:cNvPicPr>
          <p:nvPr/>
        </p:nvPicPr>
        <p:blipFill>
          <a:blip r:embed="rId3"/>
          <a:stretch>
            <a:fillRect/>
          </a:stretch>
        </p:blipFill>
        <p:spPr>
          <a:xfrm>
            <a:off x="889861" y="2170586"/>
            <a:ext cx="10412278" cy="3915321"/>
          </a:xfrm>
          <a:prstGeom prst="rect">
            <a:avLst/>
          </a:prstGeom>
        </p:spPr>
      </p:pic>
      <p:sp>
        <p:nvSpPr>
          <p:cNvPr id="8" name="矩形 7">
            <a:extLst>
              <a:ext uri="{FF2B5EF4-FFF2-40B4-BE49-F238E27FC236}">
                <a16:creationId xmlns:a16="http://schemas.microsoft.com/office/drawing/2014/main" id="{6108EBE4-7E1D-4877-811A-620AB273E0B9}"/>
              </a:ext>
            </a:extLst>
          </p:cNvPr>
          <p:cNvSpPr/>
          <p:nvPr/>
        </p:nvSpPr>
        <p:spPr>
          <a:xfrm>
            <a:off x="889861" y="5674659"/>
            <a:ext cx="3924186" cy="50202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dirty="0"/>
          </a:p>
        </p:txBody>
      </p:sp>
      <p:sp>
        <p:nvSpPr>
          <p:cNvPr id="9" name="矩形 8">
            <a:extLst>
              <a:ext uri="{FF2B5EF4-FFF2-40B4-BE49-F238E27FC236}">
                <a16:creationId xmlns:a16="http://schemas.microsoft.com/office/drawing/2014/main" id="{5015CF25-1E35-41B7-8827-12618702A64D}"/>
              </a:ext>
            </a:extLst>
          </p:cNvPr>
          <p:cNvSpPr/>
          <p:nvPr/>
        </p:nvSpPr>
        <p:spPr>
          <a:xfrm>
            <a:off x="6403156" y="5674659"/>
            <a:ext cx="3924186" cy="50202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89666C9-82FD-4F46-B9AD-E4F1E9D85712}"/>
              </a:ext>
            </a:extLst>
          </p:cNvPr>
          <p:cNvSpPr/>
          <p:nvPr/>
        </p:nvSpPr>
        <p:spPr>
          <a:xfrm>
            <a:off x="827108" y="2079811"/>
            <a:ext cx="1916092" cy="85164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80B53F4-C9AA-4F27-9477-089C2E153FBF}"/>
              </a:ext>
            </a:extLst>
          </p:cNvPr>
          <p:cNvSpPr/>
          <p:nvPr/>
        </p:nvSpPr>
        <p:spPr>
          <a:xfrm>
            <a:off x="6331437" y="2079811"/>
            <a:ext cx="1916092" cy="85164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Tree>
    <p:extLst>
      <p:ext uri="{BB962C8B-B14F-4D97-AF65-F5344CB8AC3E}">
        <p14:creationId xmlns:p14="http://schemas.microsoft.com/office/powerpoint/2010/main" val="4284915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100CAB4A-3FBA-4143-8CB3-72C1E8D9703C}"/>
              </a:ext>
            </a:extLst>
          </p:cNvPr>
          <p:cNvPicPr>
            <a:picLocks noChangeAspect="1"/>
          </p:cNvPicPr>
          <p:nvPr/>
        </p:nvPicPr>
        <p:blipFill>
          <a:blip r:embed="rId3"/>
          <a:stretch>
            <a:fillRect/>
          </a:stretch>
        </p:blipFill>
        <p:spPr>
          <a:xfrm>
            <a:off x="756492" y="2157628"/>
            <a:ext cx="10545647" cy="3867690"/>
          </a:xfrm>
          <a:prstGeom prst="rect">
            <a:avLst/>
          </a:prstGeom>
        </p:spPr>
      </p:pic>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Production results (Cont'd)</a:t>
            </a:r>
            <a:endParaRPr lang="zh-TW" altLang="en-US" sz="4000" dirty="0">
              <a:latin typeface="+mn-lt"/>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13</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8" name="矩形 7">
            <a:extLst>
              <a:ext uri="{FF2B5EF4-FFF2-40B4-BE49-F238E27FC236}">
                <a16:creationId xmlns:a16="http://schemas.microsoft.com/office/drawing/2014/main" id="{6108EBE4-7E1D-4877-811A-620AB273E0B9}"/>
              </a:ext>
            </a:extLst>
          </p:cNvPr>
          <p:cNvSpPr/>
          <p:nvPr/>
        </p:nvSpPr>
        <p:spPr>
          <a:xfrm>
            <a:off x="827108" y="5601112"/>
            <a:ext cx="3924186" cy="50202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dirty="0"/>
          </a:p>
        </p:txBody>
      </p:sp>
      <p:sp>
        <p:nvSpPr>
          <p:cNvPr id="9" name="矩形 8">
            <a:extLst>
              <a:ext uri="{FF2B5EF4-FFF2-40B4-BE49-F238E27FC236}">
                <a16:creationId xmlns:a16="http://schemas.microsoft.com/office/drawing/2014/main" id="{5015CF25-1E35-41B7-8827-12618702A64D}"/>
              </a:ext>
            </a:extLst>
          </p:cNvPr>
          <p:cNvSpPr/>
          <p:nvPr/>
        </p:nvSpPr>
        <p:spPr>
          <a:xfrm>
            <a:off x="6543116" y="5601112"/>
            <a:ext cx="3924186" cy="502023"/>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89666C9-82FD-4F46-B9AD-E4F1E9D85712}"/>
              </a:ext>
            </a:extLst>
          </p:cNvPr>
          <p:cNvSpPr/>
          <p:nvPr/>
        </p:nvSpPr>
        <p:spPr>
          <a:xfrm>
            <a:off x="827108" y="2079811"/>
            <a:ext cx="1916092" cy="85164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80B53F4-C9AA-4F27-9477-089C2E153FBF}"/>
              </a:ext>
            </a:extLst>
          </p:cNvPr>
          <p:cNvSpPr/>
          <p:nvPr/>
        </p:nvSpPr>
        <p:spPr>
          <a:xfrm>
            <a:off x="6449157" y="2079811"/>
            <a:ext cx="1916092" cy="85164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Tree>
    <p:extLst>
      <p:ext uri="{BB962C8B-B14F-4D97-AF65-F5344CB8AC3E}">
        <p14:creationId xmlns:p14="http://schemas.microsoft.com/office/powerpoint/2010/main" val="1281687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en-US" altLang="zh-TW" dirty="0">
                <a:latin typeface="Noto Sans CJK TC Regular" panose="020B0500000000000000" pitchFamily="34" charset="-120"/>
                <a:ea typeface="Noto Sans CJK TC Regular" panose="020B0500000000000000" pitchFamily="34" charset="-120"/>
              </a:rPr>
              <a:t>LSTM</a:t>
            </a:r>
            <a:endParaRPr lang="zh-TW" altLang="en-US" dirty="0">
              <a:latin typeface="Noto Sans CJK TC Regular" panose="020B0500000000000000" pitchFamily="34" charset="-120"/>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14</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333833" cy="5088444"/>
          </a:xfrm>
          <a:prstGeom prst="rect">
            <a:avLst/>
          </a:prstGeom>
          <a:noFill/>
        </p:spPr>
        <p:txBody>
          <a:bodyPr wrap="square" rtlCol="0">
            <a:spAutoFit/>
          </a:bodyPr>
          <a:lstStyle/>
          <a:p>
            <a:pPr marL="457200" indent="-457200">
              <a:lnSpc>
                <a:spcPct val="130000"/>
              </a:lnSpc>
              <a:buFont typeface="Arial" panose="020B0604020202020204" pitchFamily="34" charset="0"/>
              <a:buChar char="•"/>
            </a:pPr>
            <a:r>
              <a:rPr lang="en-US" altLang="zh-TW" sz="2800" dirty="0">
                <a:ea typeface="Noto Sans CJK TC Medium" panose="020B0600000000000000"/>
              </a:rPr>
              <a:t>Long Short Term Memory is a special RNN that can learn long-term sequences.</a:t>
            </a:r>
          </a:p>
          <a:p>
            <a:pPr marL="457200" indent="-457200">
              <a:lnSpc>
                <a:spcPct val="130000"/>
              </a:lnSpc>
              <a:buFont typeface="Arial" panose="020B0604020202020204" pitchFamily="34" charset="0"/>
              <a:buChar char="•"/>
            </a:pPr>
            <a:r>
              <a:rPr lang="en-US" altLang="zh-TW" sz="2800" dirty="0">
                <a:ea typeface="Noto Sans CJK TC Medium" panose="020B0600000000000000"/>
              </a:rPr>
              <a:t>LSTM uses a total of three gates as input gates, forget gates, and output gates.</a:t>
            </a:r>
          </a:p>
          <a:p>
            <a:pPr marL="457200" indent="-457200">
              <a:lnSpc>
                <a:spcPct val="130000"/>
              </a:lnSpc>
              <a:buFont typeface="Arial" panose="020B0604020202020204" pitchFamily="34" charset="0"/>
              <a:buChar char="•"/>
            </a:pPr>
            <a:r>
              <a:rPr lang="en-US" altLang="zh-TW" sz="2800" dirty="0">
                <a:ea typeface="Noto Sans CJK TC Medium" panose="020B0600000000000000"/>
              </a:rPr>
              <a:t>Input Gate: Decide which messages need to be stored in long-term memory.</a:t>
            </a:r>
          </a:p>
          <a:p>
            <a:pPr marL="457200" indent="-457200">
              <a:lnSpc>
                <a:spcPct val="130000"/>
              </a:lnSpc>
              <a:buFont typeface="Arial" panose="020B0604020202020204" pitchFamily="34" charset="0"/>
              <a:buChar char="•"/>
            </a:pPr>
            <a:r>
              <a:rPr lang="en-US" altLang="zh-TW" sz="2800" dirty="0">
                <a:ea typeface="Noto Sans CJK TC Medium" panose="020B0600000000000000"/>
              </a:rPr>
              <a:t>Forget Gate: The forget decides which information in long-term memory is retained or discarded.</a:t>
            </a:r>
          </a:p>
          <a:p>
            <a:pPr marL="457200" indent="-457200">
              <a:lnSpc>
                <a:spcPct val="130000"/>
              </a:lnSpc>
              <a:buFont typeface="Arial" panose="020B0604020202020204" pitchFamily="34" charset="0"/>
              <a:buChar char="•"/>
            </a:pPr>
            <a:r>
              <a:rPr lang="en-US" altLang="zh-TW" sz="2800" dirty="0">
                <a:ea typeface="Noto Sans CJK TC Medium" panose="020B0600000000000000"/>
              </a:rPr>
              <a:t>Output Gate: Use previous data to calculate new short-term memory.</a:t>
            </a:r>
          </a:p>
        </p:txBody>
      </p:sp>
    </p:spTree>
    <p:extLst>
      <p:ext uri="{BB962C8B-B14F-4D97-AF65-F5344CB8AC3E}">
        <p14:creationId xmlns:p14="http://schemas.microsoft.com/office/powerpoint/2010/main" val="1696667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en-US" altLang="zh-TW" dirty="0">
                <a:latin typeface="Noto Sans CJK TC Regular" panose="020B0500000000000000" pitchFamily="34" charset="-120"/>
                <a:ea typeface="Noto Sans CJK TC Regular" panose="020B0500000000000000" pitchFamily="34" charset="-120"/>
              </a:rPr>
              <a:t>GRU vs.</a:t>
            </a:r>
            <a:r>
              <a:rPr lang="zh-TW" altLang="en-US" dirty="0">
                <a:latin typeface="Noto Sans CJK TC Regular" panose="020B0500000000000000" pitchFamily="34" charset="-120"/>
                <a:ea typeface="Noto Sans CJK TC Regular" panose="020B0500000000000000" pitchFamily="34" charset="-120"/>
              </a:rPr>
              <a:t> </a:t>
            </a:r>
            <a:r>
              <a:rPr lang="en-US" altLang="zh-TW" dirty="0">
                <a:latin typeface="Noto Sans CJK TC Regular" panose="020B0500000000000000" pitchFamily="34" charset="-120"/>
                <a:ea typeface="Noto Sans CJK TC Regular" panose="020B0500000000000000" pitchFamily="34" charset="-120"/>
              </a:rPr>
              <a:t>LSTM</a:t>
            </a:r>
            <a:endParaRPr lang="zh-TW" altLang="en-US" dirty="0">
              <a:latin typeface="Noto Sans CJK TC Regular" panose="020B0500000000000000" pitchFamily="34" charset="-120"/>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15</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4" y="1543512"/>
            <a:ext cx="11042916" cy="4118948"/>
          </a:xfrm>
          <a:prstGeom prst="rect">
            <a:avLst/>
          </a:prstGeom>
          <a:noFill/>
        </p:spPr>
        <p:txBody>
          <a:bodyPr wrap="square" rtlCol="0">
            <a:spAutoFit/>
          </a:bodyPr>
          <a:lstStyle/>
          <a:p>
            <a:pPr marL="457200" indent="-457200">
              <a:buFont typeface="Arial" panose="020B0604020202020204" pitchFamily="34" charset="0"/>
              <a:buChar char="•"/>
            </a:pPr>
            <a:r>
              <a:rPr lang="en-US" altLang="zh-TW" sz="2800" dirty="0">
                <a:ea typeface="Noto Sans CJK TC Medium" panose="020B0600000000000000"/>
              </a:rPr>
              <a:t>What is the difference between GRU &amp; LSTM?</a:t>
            </a:r>
          </a:p>
          <a:p>
            <a:pPr marL="457200" indent="-457200">
              <a:buFont typeface="Arial" panose="020B0604020202020204" pitchFamily="34" charset="0"/>
              <a:buChar char="•"/>
            </a:pPr>
            <a:endParaRPr lang="en-US" altLang="zh-TW" sz="2800" dirty="0">
              <a:ea typeface="Noto Sans CJK TC Medium" panose="020B0600000000000000"/>
            </a:endParaRPr>
          </a:p>
          <a:p>
            <a:pPr marL="457200" indent="-457200">
              <a:lnSpc>
                <a:spcPct val="150000"/>
              </a:lnSpc>
              <a:buFont typeface="Arial" panose="020B0604020202020204" pitchFamily="34" charset="0"/>
              <a:buChar char="•"/>
            </a:pPr>
            <a:r>
              <a:rPr lang="en-US" altLang="zh-TW" sz="2800" dirty="0">
                <a:ea typeface="Noto Sans CJK TC Medium" panose="020B0600000000000000"/>
              </a:rPr>
              <a:t>The GRU has two gates, LSTM has three gates.</a:t>
            </a:r>
          </a:p>
          <a:p>
            <a:pPr marL="457200" indent="-457200">
              <a:lnSpc>
                <a:spcPct val="150000"/>
              </a:lnSpc>
              <a:buFont typeface="Arial" panose="020B0604020202020204" pitchFamily="34" charset="0"/>
              <a:buChar char="•"/>
            </a:pPr>
            <a:r>
              <a:rPr lang="en-US" altLang="zh-TW" sz="2800" dirty="0">
                <a:ea typeface="Noto Sans CJK TC Medium" panose="020B0600000000000000"/>
              </a:rPr>
              <a:t>GRU doesn’t possess any internal memory, they don’t have an output gate that is present in LSTM.</a:t>
            </a:r>
          </a:p>
          <a:p>
            <a:pPr marL="457200" indent="-457200">
              <a:lnSpc>
                <a:spcPct val="150000"/>
              </a:lnSpc>
              <a:buFont typeface="Arial" panose="020B0604020202020204" pitchFamily="34" charset="0"/>
              <a:buChar char="•"/>
            </a:pPr>
            <a:r>
              <a:rPr lang="en-US" altLang="zh-TW" sz="2800" dirty="0">
                <a:ea typeface="Noto Sans CJK TC Medium" panose="020B0600000000000000"/>
              </a:rPr>
              <a:t>LSTM is suitable for long-term memory data operations. GRU is a fast-improved version of LSTM.</a:t>
            </a:r>
          </a:p>
        </p:txBody>
      </p:sp>
    </p:spTree>
    <p:extLst>
      <p:ext uri="{BB962C8B-B14F-4D97-AF65-F5344CB8AC3E}">
        <p14:creationId xmlns:p14="http://schemas.microsoft.com/office/powerpoint/2010/main" val="4149040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Conclusion</a:t>
            </a:r>
            <a:endParaRPr lang="zh-TW" altLang="en-US" sz="4800" dirty="0">
              <a:latin typeface="Noto Sans CJK TC Medium" panose="020B0600000000000000" pitchFamily="34" charset="-120"/>
              <a:ea typeface="Noto Sans CJK TC Medium" panose="020B060000000000000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16</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235649" y="1543512"/>
            <a:ext cx="11527267" cy="325717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TW" sz="2800" dirty="0">
                <a:ea typeface="Noto Sans CJK TC Medium" panose="020B0600000000000000"/>
              </a:rPr>
              <a:t>GRU can use fewer training parameters, so it uses less memory and is faster to execute than LSTM, while LSTM is more accurate on large data sets.</a:t>
            </a:r>
          </a:p>
          <a:p>
            <a:pPr marL="457200" indent="-457200">
              <a:lnSpc>
                <a:spcPct val="150000"/>
              </a:lnSpc>
              <a:buFont typeface="Arial" panose="020B0604020202020204" pitchFamily="34" charset="0"/>
              <a:buChar char="•"/>
            </a:pPr>
            <a:r>
              <a:rPr lang="en-US" altLang="zh-TW" sz="2800" dirty="0">
                <a:ea typeface="Noto Sans CJK TC Medium" panose="020B0600000000000000"/>
              </a:rPr>
              <a:t>If we deal with large sequences and care about accuracy, we can consider LSTM.</a:t>
            </a:r>
          </a:p>
        </p:txBody>
      </p:sp>
    </p:spTree>
    <p:extLst>
      <p:ext uri="{BB962C8B-B14F-4D97-AF65-F5344CB8AC3E}">
        <p14:creationId xmlns:p14="http://schemas.microsoft.com/office/powerpoint/2010/main" val="3886887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dirty="0">
                <a:latin typeface="Noto Sans CJK TC Medium" panose="020B0600000000000000" pitchFamily="34" charset="-120"/>
                <a:ea typeface="Noto Sans CJK TC Medium" panose="020B0600000000000000" pitchFamily="34" charset="-120"/>
              </a:rPr>
              <a:t>References</a:t>
            </a:r>
            <a:endParaRPr lang="zh-TW" altLang="en-US" sz="4400" dirty="0">
              <a:latin typeface="Noto Sans CJK TC Medium" panose="020B0600000000000000" pitchFamily="34" charset="-120"/>
              <a:ea typeface="Noto Sans CJK TC Medium" panose="020B0600000000000000" pitchFamily="34" charset="-120"/>
            </a:endParaRPr>
          </a:p>
        </p:txBody>
      </p:sp>
      <p:sp>
        <p:nvSpPr>
          <p:cNvPr id="3" name="內容版面配置區 2">
            <a:extLst>
              <a:ext uri="{FF2B5EF4-FFF2-40B4-BE49-F238E27FC236}">
                <a16:creationId xmlns:a16="http://schemas.microsoft.com/office/drawing/2014/main" id="{BA811E59-1E2D-40FF-8385-5A2D746AAACC}"/>
              </a:ext>
            </a:extLst>
          </p:cNvPr>
          <p:cNvSpPr>
            <a:spLocks noGrp="1"/>
          </p:cNvSpPr>
          <p:nvPr>
            <p:ph idx="1"/>
          </p:nvPr>
        </p:nvSpPr>
        <p:spPr>
          <a:xfrm>
            <a:off x="429083" y="1476375"/>
            <a:ext cx="11476074" cy="5265801"/>
          </a:xfrm>
        </p:spPr>
        <p:txBody>
          <a:bodyPr>
            <a:normAutofit/>
          </a:bodyPr>
          <a:lstStyle/>
          <a:p>
            <a:pPr marL="355600" indent="-355600">
              <a:lnSpc>
                <a:spcPts val="4500"/>
              </a:lnSpc>
              <a:buClr>
                <a:schemeClr val="accent1"/>
              </a:buClr>
            </a:pPr>
            <a:r>
              <a:rPr lang="en-US" altLang="zh-TW" sz="2000" dirty="0">
                <a:latin typeface="Noto Sans CJK TC Regular" panose="020B0500000000000000" pitchFamily="34" charset="-120"/>
                <a:ea typeface="Noto Sans CJK TC Regular" panose="020B0500000000000000" pitchFamily="34" charset="-120"/>
                <a:hlinkClick r:id="rId3"/>
              </a:rPr>
              <a:t>https://analyticsindiamag.com/lstm-vs-gru-in-recurrent-neural-network-a-comparative-study/</a:t>
            </a:r>
            <a:endParaRPr lang="en-US" altLang="zh-TW" sz="20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r>
              <a:rPr lang="en-US" altLang="zh-TW" sz="1800" dirty="0">
                <a:latin typeface="Noto Sans CJK TC Regular" panose="020B0500000000000000" pitchFamily="34" charset="-120"/>
                <a:ea typeface="Noto Sans CJK TC Regular" panose="020B0500000000000000" pitchFamily="34" charset="-120"/>
                <a:hlinkClick r:id="rId4"/>
              </a:rPr>
              <a:t>https://tengyuanchang.medium.com/%E6%AF%94%E8%BC%83%E9%95%B7%E7%9F%AD%E6%9C%9F%E8%A8%98%E6%86%B6%E6%A8%A1%E5%9E%8B-lstm-%E8%88%87%E6%94%B9%E8%89%AF%E5%BE%8C%E7%9A%84%E9%81%9E%E6%AD%B8%E7%A5%9E%E7%B6%93%E7%B6%B2%E8%B7%AF%E6%A8%A1%E5%9E%8B-gru-813dec22ec6d</a:t>
            </a: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r>
              <a:rPr lang="en-US" altLang="zh-TW" sz="1800" dirty="0">
                <a:latin typeface="Noto Sans CJK TC Regular" panose="020B0500000000000000" pitchFamily="34" charset="-120"/>
                <a:ea typeface="Noto Sans CJK TC Regular" panose="020B0500000000000000" pitchFamily="34" charset="-120"/>
                <a:hlinkClick r:id="rId5"/>
              </a:rPr>
              <a:t>https://brohrer.mcknote.com/zh-Hant/how_machine_learning_works/how_rnns_lstm_work.html</a:t>
            </a: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r>
              <a:rPr lang="en-US" altLang="zh-TW" sz="1800" dirty="0">
                <a:latin typeface="Noto Sans CJK TC Regular" panose="020B0500000000000000" pitchFamily="34" charset="-120"/>
                <a:ea typeface="Noto Sans CJK TC Regular" panose="020B0500000000000000" pitchFamily="34" charset="-120"/>
                <a:hlinkClick r:id="rId6"/>
              </a:rPr>
              <a:t>https://zhuanlan.zhihu.com/p/32085405</a:t>
            </a: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18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40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40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sz="4000"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a:p>
            <a:pPr marL="355600" indent="-355600">
              <a:lnSpc>
                <a:spcPts val="4500"/>
              </a:lnSpc>
              <a:buClr>
                <a:schemeClr val="accent1"/>
              </a:buClr>
            </a:pPr>
            <a:endParaRPr lang="en-US" altLang="zh-TW" dirty="0">
              <a:latin typeface="Noto Sans CJK TC Regular" panose="020B0500000000000000" pitchFamily="34" charset="-120"/>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17</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Tree>
    <p:extLst>
      <p:ext uri="{BB962C8B-B14F-4D97-AF65-F5344CB8AC3E}">
        <p14:creationId xmlns:p14="http://schemas.microsoft.com/office/powerpoint/2010/main" val="345260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rPr>
              <a:t>Outline</a:t>
            </a:r>
            <a:endParaRPr lang="zh-TW" altLang="en-US" sz="4000" dirty="0">
              <a:latin typeface="+mn-lt"/>
              <a:ea typeface="Noto Sans CJK TC Medium" panose="020B0600000000000000" pitchFamily="34" charset="-120"/>
            </a:endParaRPr>
          </a:p>
        </p:txBody>
      </p:sp>
      <p:sp>
        <p:nvSpPr>
          <p:cNvPr id="3" name="內容版面配置區 2">
            <a:extLst>
              <a:ext uri="{FF2B5EF4-FFF2-40B4-BE49-F238E27FC236}">
                <a16:creationId xmlns:a16="http://schemas.microsoft.com/office/drawing/2014/main" id="{BA811E59-1E2D-40FF-8385-5A2D746AAACC}"/>
              </a:ext>
            </a:extLst>
          </p:cNvPr>
          <p:cNvSpPr>
            <a:spLocks noGrp="1"/>
          </p:cNvSpPr>
          <p:nvPr>
            <p:ph idx="1"/>
          </p:nvPr>
        </p:nvSpPr>
        <p:spPr>
          <a:xfrm>
            <a:off x="429083" y="1476375"/>
            <a:ext cx="11476074" cy="5016500"/>
          </a:xfrm>
        </p:spPr>
        <p:txBody>
          <a:bodyPr>
            <a:normAutofit/>
          </a:bodyPr>
          <a:lstStyle/>
          <a:p>
            <a:pPr marL="355600" indent="-355600">
              <a:lnSpc>
                <a:spcPct val="200000"/>
              </a:lnSpc>
            </a:pPr>
            <a:r>
              <a:rPr lang="en-US" altLang="zh-TW" dirty="0">
                <a:latin typeface="Noto Sans CJK TC Regular" panose="020B0500000000000000" pitchFamily="34" charset="-120"/>
                <a:ea typeface="Noto Sans CJK TC Regular" panose="020B0500000000000000" pitchFamily="34" charset="-120"/>
              </a:rPr>
              <a:t>Introduction to stock forecasts</a:t>
            </a:r>
          </a:p>
          <a:p>
            <a:pPr marL="355600" indent="-355600">
              <a:lnSpc>
                <a:spcPct val="200000"/>
              </a:lnSpc>
            </a:pPr>
            <a:r>
              <a:rPr lang="en-US" altLang="zh-TW" dirty="0">
                <a:latin typeface="Noto Sans CJK TC Regular" panose="020B0500000000000000" pitchFamily="34" charset="-120"/>
                <a:ea typeface="Noto Sans CJK TC Regular" panose="020B0500000000000000" pitchFamily="34" charset="-120"/>
              </a:rPr>
              <a:t>Introduction to home work model</a:t>
            </a:r>
          </a:p>
          <a:p>
            <a:pPr marL="355600" indent="-355600">
              <a:lnSpc>
                <a:spcPct val="200000"/>
              </a:lnSpc>
            </a:pPr>
            <a:r>
              <a:rPr lang="en-US" altLang="zh-TW" dirty="0">
                <a:latin typeface="Noto Sans CJK TC Regular" panose="020B0500000000000000" pitchFamily="34" charset="-120"/>
                <a:ea typeface="Noto Sans CJK TC Regular" panose="020B0500000000000000" pitchFamily="34" charset="-120"/>
              </a:rPr>
              <a:t>Production results</a:t>
            </a:r>
          </a:p>
          <a:p>
            <a:pPr marL="355600" indent="-355600">
              <a:lnSpc>
                <a:spcPct val="200000"/>
              </a:lnSpc>
            </a:pPr>
            <a:r>
              <a:rPr lang="en-US" altLang="zh-TW" dirty="0">
                <a:latin typeface="Noto Sans CJK TC Regular" panose="020B0500000000000000" pitchFamily="34" charset="-120"/>
                <a:ea typeface="Noto Sans CJK TC Regular" panose="020B0500000000000000" pitchFamily="34" charset="-120"/>
              </a:rPr>
              <a:t>Conclusion</a:t>
            </a:r>
          </a:p>
          <a:p>
            <a:pPr marL="355600" indent="-355600">
              <a:lnSpc>
                <a:spcPct val="200000"/>
              </a:lnSpc>
            </a:pPr>
            <a:r>
              <a:rPr lang="en-US" altLang="zh-TW" dirty="0">
                <a:latin typeface="Noto Sans CJK TC Medium" panose="020B0600000000000000" pitchFamily="34" charset="-120"/>
                <a:ea typeface="Noto Sans CJK TC Medium" panose="020B0600000000000000" pitchFamily="34" charset="-120"/>
              </a:rPr>
              <a:t>References</a:t>
            </a:r>
            <a:endParaRPr lang="en-US" altLang="zh-TW" dirty="0">
              <a:latin typeface="Noto Sans CJK TC Regular" panose="020B0500000000000000" pitchFamily="34" charset="-120"/>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2</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Tree>
    <p:extLst>
      <p:ext uri="{BB962C8B-B14F-4D97-AF65-F5344CB8AC3E}">
        <p14:creationId xmlns:p14="http://schemas.microsoft.com/office/powerpoint/2010/main" val="3225562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Medium" panose="020B0600000000000000" pitchFamily="34" charset="-120"/>
              </a:rPr>
              <a:t>Introduction to stock forecasts</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3</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4420890"/>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400" dirty="0">
                <a:ea typeface="Noto Sans CJK TC Medium" panose="020B0600000000000000"/>
              </a:rPr>
              <a:t>Stock trading is now the mainstream investment method; with the operation of the market industry chain, stock market analysis has always been regarded as a very hot topic.</a:t>
            </a:r>
          </a:p>
          <a:p>
            <a:pPr marL="457200" indent="-457200">
              <a:lnSpc>
                <a:spcPct val="200000"/>
              </a:lnSpc>
              <a:buFont typeface="Arial" panose="020B0604020202020204" pitchFamily="34" charset="0"/>
              <a:buChar char="•"/>
            </a:pPr>
            <a:r>
              <a:rPr lang="en-US" altLang="zh-TW" sz="2400" dirty="0">
                <a:ea typeface="Noto Sans CJK TC Medium" panose="020B0600000000000000"/>
              </a:rPr>
              <a:t>What we can know is that each type of industry will belong to its peak season and low season. We can follow the logic of the past and use deep learning to predict the future of the stock market.</a:t>
            </a:r>
            <a:endParaRPr lang="zh-TW" altLang="en-US" sz="2800" dirty="0">
              <a:ea typeface="Noto Sans CJK TC Medium" panose="020B0600000000000000"/>
            </a:endParaRPr>
          </a:p>
        </p:txBody>
      </p:sp>
    </p:spTree>
    <p:extLst>
      <p:ext uri="{BB962C8B-B14F-4D97-AF65-F5344CB8AC3E}">
        <p14:creationId xmlns:p14="http://schemas.microsoft.com/office/powerpoint/2010/main" val="455745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Medium" panose="020B0600000000000000" pitchFamily="34" charset="-120"/>
              </a:rPr>
              <a:t>Introduction to stock forecasts</a:t>
            </a:r>
            <a:r>
              <a:rPr lang="zh-TW" altLang="en-US" sz="4000" dirty="0">
                <a:latin typeface="+mn-lt"/>
                <a:ea typeface="Noto Sans CJK TC Medium" panose="020B0600000000000000" pitchFamily="34" charset="-120"/>
              </a:rPr>
              <a:t> </a:t>
            </a:r>
            <a:r>
              <a:rPr lang="en-US" altLang="zh-TW" sz="4000" dirty="0">
                <a:latin typeface="+mn-lt"/>
                <a:ea typeface="Noto Sans CJK TC Medium" panose="020B0600000000000000"/>
              </a:rPr>
              <a:t>(Cont'd)</a:t>
            </a:r>
            <a:endParaRPr lang="zh-TW" altLang="en-US" sz="4000" dirty="0">
              <a:latin typeface="+mn-lt"/>
              <a:ea typeface="Noto Sans CJK TC Medium" panose="020B06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4</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428053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ea typeface="Noto Sans CJK TC Medium" panose="020B0600000000000000"/>
              </a:rPr>
              <a:t>If we can make judgments based on past closing prices and industry chain cycles, we have the opportunity to make models judge future stock prices. We hope that through deep learning, the data produced can be a simple model with an error value within ±5% to show the future direction of the stock market.</a:t>
            </a:r>
            <a:endParaRPr lang="zh-TW" altLang="en-US" sz="2800" dirty="0">
              <a:ea typeface="Noto Sans CJK TC Medium" panose="020B0600000000000000"/>
            </a:endParaRPr>
          </a:p>
        </p:txBody>
      </p:sp>
    </p:spTree>
    <p:extLst>
      <p:ext uri="{BB962C8B-B14F-4D97-AF65-F5344CB8AC3E}">
        <p14:creationId xmlns:p14="http://schemas.microsoft.com/office/powerpoint/2010/main" val="4232309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Medium" panose="020B0600000000000000"/>
              </a:rPr>
              <a:t>TSMC's historical trend</a:t>
            </a:r>
            <a:endParaRPr lang="zh-TW" altLang="en-US" sz="4000" dirty="0">
              <a:latin typeface="+mn-lt"/>
              <a:ea typeface="Noto Sans CJK TC Medium" panose="020B06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5</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11476074" cy="169520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ea typeface="Noto Sans CJK TC Medium" panose="020B0600000000000000"/>
              </a:rPr>
              <a:t>Take TSMC (2330) as an example, look at the closing price from July to December of each year.</a:t>
            </a:r>
            <a:endParaRPr lang="zh-TW" altLang="en-US" sz="2800" dirty="0">
              <a:ea typeface="Noto Sans CJK TC Medium" panose="020B0600000000000000"/>
            </a:endParaRPr>
          </a:p>
        </p:txBody>
      </p:sp>
      <p:pic>
        <p:nvPicPr>
          <p:cNvPr id="5" name="圖片 4">
            <a:extLst>
              <a:ext uri="{FF2B5EF4-FFF2-40B4-BE49-F238E27FC236}">
                <a16:creationId xmlns:a16="http://schemas.microsoft.com/office/drawing/2014/main" id="{2BAD5B2B-E5F4-4985-A7AF-7E9060A580EF}"/>
              </a:ext>
            </a:extLst>
          </p:cNvPr>
          <p:cNvPicPr>
            <a:picLocks noChangeAspect="1"/>
          </p:cNvPicPr>
          <p:nvPr/>
        </p:nvPicPr>
        <p:blipFill>
          <a:blip r:embed="rId3"/>
          <a:stretch>
            <a:fillRect/>
          </a:stretch>
        </p:blipFill>
        <p:spPr>
          <a:xfrm>
            <a:off x="2447088" y="3448510"/>
            <a:ext cx="7440063" cy="2943636"/>
          </a:xfrm>
          <a:prstGeom prst="rect">
            <a:avLst/>
          </a:prstGeom>
        </p:spPr>
      </p:pic>
    </p:spTree>
    <p:extLst>
      <p:ext uri="{BB962C8B-B14F-4D97-AF65-F5344CB8AC3E}">
        <p14:creationId xmlns:p14="http://schemas.microsoft.com/office/powerpoint/2010/main" val="2772364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Medium" panose="020B0600000000000000"/>
              </a:rPr>
              <a:t>TSMC‘s historical trend</a:t>
            </a:r>
            <a:r>
              <a:rPr lang="zh-TW" altLang="en-US" sz="4000" dirty="0">
                <a:latin typeface="+mn-lt"/>
                <a:ea typeface="Noto Sans CJK TC Medium" panose="020B0600000000000000"/>
              </a:rPr>
              <a:t> </a:t>
            </a:r>
            <a:r>
              <a:rPr lang="en-US" altLang="zh-TW" sz="4000" dirty="0">
                <a:latin typeface="+mn-lt"/>
                <a:ea typeface="Noto Sans CJK TC Medium" panose="020B0600000000000000"/>
              </a:rPr>
              <a:t>(Cont'd)</a:t>
            </a:r>
            <a:endParaRPr lang="zh-TW" altLang="en-US" sz="4000" dirty="0">
              <a:latin typeface="+mn-lt"/>
              <a:ea typeface="Noto Sans CJK TC Medium" panose="020B06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6</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graphicFrame>
        <p:nvGraphicFramePr>
          <p:cNvPr id="6" name="表格 7">
            <a:extLst>
              <a:ext uri="{FF2B5EF4-FFF2-40B4-BE49-F238E27FC236}">
                <a16:creationId xmlns:a16="http://schemas.microsoft.com/office/drawing/2014/main" id="{BEBFF63A-E354-48FD-BAE8-CEC73DA5D184}"/>
              </a:ext>
            </a:extLst>
          </p:cNvPr>
          <p:cNvGraphicFramePr>
            <a:graphicFrameLocks noGrp="1"/>
          </p:cNvGraphicFramePr>
          <p:nvPr/>
        </p:nvGraphicFramePr>
        <p:xfrm>
          <a:off x="1392000" y="1403282"/>
          <a:ext cx="10080000" cy="5454718"/>
        </p:xfrm>
        <a:graphic>
          <a:graphicData uri="http://schemas.openxmlformats.org/drawingml/2006/table">
            <a:tbl>
              <a:tblPr firstRow="1" bandRow="1">
                <a:tableStyleId>{8A107856-5554-42FB-B03E-39F5DBC370BA}</a:tableStyleId>
              </a:tblPr>
              <a:tblGrid>
                <a:gridCol w="2520000">
                  <a:extLst>
                    <a:ext uri="{9D8B030D-6E8A-4147-A177-3AD203B41FA5}">
                      <a16:colId xmlns:a16="http://schemas.microsoft.com/office/drawing/2014/main" val="3055917112"/>
                    </a:ext>
                  </a:extLst>
                </a:gridCol>
                <a:gridCol w="2520000">
                  <a:extLst>
                    <a:ext uri="{9D8B030D-6E8A-4147-A177-3AD203B41FA5}">
                      <a16:colId xmlns:a16="http://schemas.microsoft.com/office/drawing/2014/main" val="3658416036"/>
                    </a:ext>
                  </a:extLst>
                </a:gridCol>
                <a:gridCol w="2520000">
                  <a:extLst>
                    <a:ext uri="{9D8B030D-6E8A-4147-A177-3AD203B41FA5}">
                      <a16:colId xmlns:a16="http://schemas.microsoft.com/office/drawing/2014/main" val="3639370764"/>
                    </a:ext>
                  </a:extLst>
                </a:gridCol>
                <a:gridCol w="2520000">
                  <a:extLst>
                    <a:ext uri="{9D8B030D-6E8A-4147-A177-3AD203B41FA5}">
                      <a16:colId xmlns:a16="http://schemas.microsoft.com/office/drawing/2014/main" val="988373177"/>
                    </a:ext>
                  </a:extLst>
                </a:gridCol>
              </a:tblGrid>
              <a:tr h="414719">
                <a:tc>
                  <a:txBody>
                    <a:bodyPr/>
                    <a:lstStyle/>
                    <a:p>
                      <a:pPr algn="ctr"/>
                      <a:r>
                        <a:rPr lang="en-US" altLang="zh-TW" sz="2000" b="1" dirty="0"/>
                        <a:t>Data</a:t>
                      </a:r>
                      <a:endParaRPr lang="zh-TW" altLang="en-US" sz="2000" b="1" dirty="0"/>
                    </a:p>
                  </a:txBody>
                  <a:tcPr/>
                </a:tc>
                <a:tc>
                  <a:txBody>
                    <a:bodyPr/>
                    <a:lstStyle/>
                    <a:p>
                      <a:pPr algn="ctr"/>
                      <a:r>
                        <a:rPr lang="en-US" altLang="zh-TW" sz="2000" b="1" dirty="0"/>
                        <a:t>Closing price</a:t>
                      </a:r>
                      <a:endParaRPr lang="zh-TW" altLang="en-US" sz="2000" b="1" dirty="0"/>
                    </a:p>
                  </a:txBody>
                  <a:tcPr/>
                </a:tc>
                <a:tc>
                  <a:txBody>
                    <a:bodyPr/>
                    <a:lstStyle/>
                    <a:p>
                      <a:pPr algn="ctr"/>
                      <a:r>
                        <a:rPr lang="en-US" altLang="zh-TW" sz="2000" b="1" dirty="0"/>
                        <a:t>Data</a:t>
                      </a:r>
                      <a:endParaRPr lang="zh-TW" altLang="en-US" sz="2000" b="1" dirty="0"/>
                    </a:p>
                  </a:txBody>
                  <a:tcPr/>
                </a:tc>
                <a:tc>
                  <a:txBody>
                    <a:bodyPr/>
                    <a:lstStyle/>
                    <a:p>
                      <a:pPr algn="ctr"/>
                      <a:r>
                        <a:rPr lang="en-US" altLang="zh-TW" sz="2000" b="1" dirty="0"/>
                        <a:t>Closing price</a:t>
                      </a:r>
                      <a:endParaRPr lang="zh-TW" altLang="en-US" sz="2000" b="1" dirty="0"/>
                    </a:p>
                  </a:txBody>
                  <a:tcPr/>
                </a:tc>
                <a:extLst>
                  <a:ext uri="{0D108BD9-81ED-4DB2-BD59-A6C34878D82A}">
                    <a16:rowId xmlns:a16="http://schemas.microsoft.com/office/drawing/2014/main" val="1178687206"/>
                  </a:ext>
                </a:extLst>
              </a:tr>
              <a:tr h="414719">
                <a:tc>
                  <a:txBody>
                    <a:bodyPr/>
                    <a:lstStyle/>
                    <a:p>
                      <a:pPr algn="ctr"/>
                      <a:r>
                        <a:rPr lang="en-US" altLang="zh-TW" sz="2000" b="1" dirty="0"/>
                        <a:t>2010/7/2</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60.3</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2016/7/7</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164.5</a:t>
                      </a:r>
                      <a:endParaRPr lang="zh-TW" altLang="en-US" sz="2000" b="1" dirty="0"/>
                    </a:p>
                  </a:txBody>
                  <a:tcPr/>
                </a:tc>
                <a:extLst>
                  <a:ext uri="{0D108BD9-81ED-4DB2-BD59-A6C34878D82A}">
                    <a16:rowId xmlns:a16="http://schemas.microsoft.com/office/drawing/2014/main" val="1163797821"/>
                  </a:ext>
                </a:extLst>
              </a:tr>
              <a:tr h="420480">
                <a:tc>
                  <a:txBody>
                    <a:bodyPr/>
                    <a:lstStyle/>
                    <a:p>
                      <a:pPr algn="ctr"/>
                      <a:r>
                        <a:rPr lang="en-US" altLang="zh-TW" sz="2000" b="1" dirty="0"/>
                        <a:t>2010/12/3</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68.3</a:t>
                      </a:r>
                      <a:endParaRPr lang="zh-TW" altLang="en-US" sz="2000" b="1" dirty="0">
                        <a:solidFill>
                          <a:srgbClr val="FF0000"/>
                        </a:solidFill>
                      </a:endParaRPr>
                    </a:p>
                  </a:txBody>
                  <a:tcPr/>
                </a:tc>
                <a:tc>
                  <a:txBody>
                    <a:bodyPr/>
                    <a:lstStyle/>
                    <a:p>
                      <a:pPr algn="ctr"/>
                      <a:r>
                        <a:rPr lang="en-US" altLang="zh-TW" sz="2000" b="1" kern="1200" dirty="0">
                          <a:solidFill>
                            <a:schemeClr val="dk1"/>
                          </a:solidFill>
                          <a:effectLst/>
                          <a:latin typeface="+mn-lt"/>
                          <a:ea typeface="+mn-ea"/>
                          <a:cs typeface="+mn-cs"/>
                        </a:rPr>
                        <a:t>2016/12/2</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178.1</a:t>
                      </a:r>
                      <a:endParaRPr lang="zh-TW" altLang="en-US" sz="2000" b="1" dirty="0">
                        <a:solidFill>
                          <a:srgbClr val="FF0000"/>
                        </a:solidFill>
                      </a:endParaRPr>
                    </a:p>
                  </a:txBody>
                  <a:tcPr/>
                </a:tc>
                <a:extLst>
                  <a:ext uri="{0D108BD9-81ED-4DB2-BD59-A6C34878D82A}">
                    <a16:rowId xmlns:a16="http://schemas.microsoft.com/office/drawing/2014/main" val="3183742736"/>
                  </a:ext>
                </a:extLst>
              </a:tr>
              <a:tr h="420480">
                <a:tc>
                  <a:txBody>
                    <a:bodyPr/>
                    <a:lstStyle/>
                    <a:p>
                      <a:pPr algn="ctr"/>
                      <a:r>
                        <a:rPr lang="en-US" altLang="zh-TW" sz="2000" b="1" kern="1200" dirty="0">
                          <a:solidFill>
                            <a:schemeClr val="dk1"/>
                          </a:solidFill>
                          <a:effectLst/>
                          <a:latin typeface="+mn-lt"/>
                          <a:ea typeface="+mn-ea"/>
                          <a:cs typeface="+mn-cs"/>
                        </a:rPr>
                        <a:t>2011/7/8</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72.5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2017/6/30</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208.5</a:t>
                      </a:r>
                      <a:endParaRPr lang="zh-TW" altLang="en-US" sz="2000" b="1" dirty="0"/>
                    </a:p>
                  </a:txBody>
                  <a:tcPr/>
                </a:tc>
                <a:extLst>
                  <a:ext uri="{0D108BD9-81ED-4DB2-BD59-A6C34878D82A}">
                    <a16:rowId xmlns:a16="http://schemas.microsoft.com/office/drawing/2014/main" val="2246815375"/>
                  </a:ext>
                </a:extLst>
              </a:tr>
              <a:tr h="420480">
                <a:tc>
                  <a:txBody>
                    <a:bodyPr/>
                    <a:lstStyle/>
                    <a:p>
                      <a:pPr algn="ctr"/>
                      <a:r>
                        <a:rPr lang="en-US" altLang="zh-TW" sz="2000" b="1" kern="1200" dirty="0">
                          <a:solidFill>
                            <a:schemeClr val="dk1"/>
                          </a:solidFill>
                          <a:effectLst/>
                          <a:latin typeface="+mn-lt"/>
                          <a:ea typeface="+mn-ea"/>
                          <a:cs typeface="+mn-cs"/>
                        </a:rPr>
                        <a:t>2011/12/2</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76</a:t>
                      </a:r>
                      <a:endParaRPr lang="zh-TW" altLang="en-US" sz="2000" b="1" dirty="0">
                        <a:solidFill>
                          <a:srgbClr val="FF0000"/>
                        </a:solidFill>
                      </a:endParaRPr>
                    </a:p>
                  </a:txBody>
                  <a:tcPr/>
                </a:tc>
                <a:tc>
                  <a:txBody>
                    <a:bodyPr/>
                    <a:lstStyle/>
                    <a:p>
                      <a:pPr algn="ctr"/>
                      <a:r>
                        <a:rPr lang="en-US" altLang="zh-TW" sz="2000" b="1" kern="1200" dirty="0">
                          <a:solidFill>
                            <a:schemeClr val="dk1"/>
                          </a:solidFill>
                          <a:effectLst/>
                          <a:latin typeface="+mn-lt"/>
                          <a:ea typeface="+mn-ea"/>
                          <a:cs typeface="+mn-cs"/>
                        </a:rPr>
                        <a:t>2017/12/1</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231</a:t>
                      </a:r>
                      <a:endParaRPr lang="zh-TW" altLang="en-US" sz="2000" b="1" dirty="0">
                        <a:solidFill>
                          <a:srgbClr val="FF0000"/>
                        </a:solidFill>
                      </a:endParaRPr>
                    </a:p>
                  </a:txBody>
                  <a:tcPr/>
                </a:tc>
                <a:extLst>
                  <a:ext uri="{0D108BD9-81ED-4DB2-BD59-A6C34878D82A}">
                    <a16:rowId xmlns:a16="http://schemas.microsoft.com/office/drawing/2014/main" val="2734762440"/>
                  </a:ext>
                </a:extLst>
              </a:tr>
              <a:tr h="420480">
                <a:tc>
                  <a:txBody>
                    <a:bodyPr/>
                    <a:lstStyle/>
                    <a:p>
                      <a:pPr algn="ctr"/>
                      <a:r>
                        <a:rPr lang="en-US" altLang="zh-TW" sz="2000" b="1" kern="1200" dirty="0">
                          <a:solidFill>
                            <a:schemeClr val="dk1"/>
                          </a:solidFill>
                          <a:effectLst/>
                          <a:latin typeface="+mn-lt"/>
                          <a:ea typeface="+mn-ea"/>
                          <a:cs typeface="+mn-cs"/>
                        </a:rPr>
                        <a:t>2012/7/6</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80.9</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2018/6/29</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216.5</a:t>
                      </a:r>
                      <a:endParaRPr lang="zh-TW" altLang="en-US" sz="2000" b="1" dirty="0"/>
                    </a:p>
                  </a:txBody>
                  <a:tcPr/>
                </a:tc>
                <a:extLst>
                  <a:ext uri="{0D108BD9-81ED-4DB2-BD59-A6C34878D82A}">
                    <a16:rowId xmlns:a16="http://schemas.microsoft.com/office/drawing/2014/main" val="2779256480"/>
                  </a:ext>
                </a:extLst>
              </a:tr>
              <a:tr h="420480">
                <a:tc>
                  <a:txBody>
                    <a:bodyPr/>
                    <a:lstStyle/>
                    <a:p>
                      <a:pPr algn="ctr"/>
                      <a:r>
                        <a:rPr lang="en-US" altLang="zh-TW" sz="2000" b="1" kern="1200" dirty="0">
                          <a:solidFill>
                            <a:schemeClr val="dk1"/>
                          </a:solidFill>
                          <a:effectLst/>
                          <a:latin typeface="+mn-lt"/>
                          <a:ea typeface="+mn-ea"/>
                          <a:cs typeface="+mn-cs"/>
                        </a:rPr>
                        <a:t>2012/12/7</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98.1</a:t>
                      </a:r>
                      <a:endParaRPr lang="zh-TW" altLang="en-US" sz="2000" b="1" dirty="0">
                        <a:solidFill>
                          <a:srgbClr val="FF0000"/>
                        </a:solidFill>
                      </a:endParaRPr>
                    </a:p>
                  </a:txBody>
                  <a:tcPr/>
                </a:tc>
                <a:tc>
                  <a:txBody>
                    <a:bodyPr/>
                    <a:lstStyle/>
                    <a:p>
                      <a:pPr algn="ctr"/>
                      <a:r>
                        <a:rPr lang="en-US" altLang="zh-TW" sz="2000" b="1" kern="1200" dirty="0">
                          <a:solidFill>
                            <a:schemeClr val="dk1"/>
                          </a:solidFill>
                          <a:effectLst/>
                          <a:latin typeface="+mn-lt"/>
                          <a:ea typeface="+mn-ea"/>
                          <a:cs typeface="+mn-cs"/>
                        </a:rPr>
                        <a:t>2018/12/7</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221</a:t>
                      </a:r>
                      <a:endParaRPr lang="zh-TW" altLang="en-US" sz="2000" b="1" dirty="0">
                        <a:solidFill>
                          <a:srgbClr val="FF0000"/>
                        </a:solidFill>
                      </a:endParaRPr>
                    </a:p>
                  </a:txBody>
                  <a:tcPr/>
                </a:tc>
                <a:extLst>
                  <a:ext uri="{0D108BD9-81ED-4DB2-BD59-A6C34878D82A}">
                    <a16:rowId xmlns:a16="http://schemas.microsoft.com/office/drawing/2014/main" val="1017607822"/>
                  </a:ext>
                </a:extLst>
              </a:tr>
              <a:tr h="420480">
                <a:tc>
                  <a:txBody>
                    <a:bodyPr/>
                    <a:lstStyle/>
                    <a:p>
                      <a:pPr algn="ctr"/>
                      <a:r>
                        <a:rPr lang="en-US" altLang="zh-TW" sz="2000" b="1" kern="1200" dirty="0">
                          <a:solidFill>
                            <a:schemeClr val="dk1"/>
                          </a:solidFill>
                          <a:effectLst/>
                          <a:latin typeface="+mn-lt"/>
                          <a:ea typeface="+mn-ea"/>
                          <a:cs typeface="+mn-cs"/>
                        </a:rPr>
                        <a:t>2013/7/5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109</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2019/7/5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243</a:t>
                      </a:r>
                      <a:endParaRPr lang="zh-TW" altLang="en-US" sz="2000" b="1" dirty="0"/>
                    </a:p>
                  </a:txBody>
                  <a:tcPr/>
                </a:tc>
                <a:extLst>
                  <a:ext uri="{0D108BD9-81ED-4DB2-BD59-A6C34878D82A}">
                    <a16:rowId xmlns:a16="http://schemas.microsoft.com/office/drawing/2014/main" val="1582938023"/>
                  </a:ext>
                </a:extLst>
              </a:tr>
              <a:tr h="420480">
                <a:tc>
                  <a:txBody>
                    <a:bodyPr/>
                    <a:lstStyle/>
                    <a:p>
                      <a:pPr algn="ctr"/>
                      <a:r>
                        <a:rPr lang="en-US" altLang="zh-TW" sz="2000" b="1" kern="1200" dirty="0">
                          <a:solidFill>
                            <a:schemeClr val="dk1"/>
                          </a:solidFill>
                          <a:effectLst/>
                          <a:latin typeface="+mn-lt"/>
                          <a:ea typeface="+mn-ea"/>
                          <a:cs typeface="+mn-cs"/>
                        </a:rPr>
                        <a:t>2013/12/6</a:t>
                      </a:r>
                      <a:endParaRPr lang="zh-TW" altLang="en-US"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1" kern="1200" dirty="0">
                          <a:solidFill>
                            <a:srgbClr val="00B050"/>
                          </a:solidFill>
                          <a:effectLst/>
                          <a:latin typeface="+mn-lt"/>
                          <a:ea typeface="+mn-ea"/>
                          <a:cs typeface="+mn-cs"/>
                        </a:rPr>
                        <a:t>103</a:t>
                      </a:r>
                      <a:endParaRPr lang="zh-TW" altLang="zh-TW" sz="2000" b="1" kern="1200" dirty="0">
                        <a:solidFill>
                          <a:srgbClr val="00B050"/>
                        </a:solidFill>
                        <a:effectLst/>
                        <a:latin typeface="+mn-lt"/>
                        <a:ea typeface="+mn-ea"/>
                        <a:cs typeface="+mn-cs"/>
                      </a:endParaRPr>
                    </a:p>
                  </a:txBody>
                  <a:tcPr/>
                </a:tc>
                <a:tc>
                  <a:txBody>
                    <a:bodyPr/>
                    <a:lstStyle/>
                    <a:p>
                      <a:pPr algn="ctr"/>
                      <a:r>
                        <a:rPr lang="en-US" altLang="zh-TW" sz="2000" b="1" kern="1200" dirty="0">
                          <a:solidFill>
                            <a:schemeClr val="dk1"/>
                          </a:solidFill>
                          <a:effectLst/>
                          <a:latin typeface="+mn-lt"/>
                          <a:ea typeface="+mn-ea"/>
                          <a:cs typeface="+mn-cs"/>
                        </a:rPr>
                        <a:t>2019/12/6</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313</a:t>
                      </a:r>
                      <a:endParaRPr lang="zh-TW" altLang="en-US" sz="2000" b="1" dirty="0">
                        <a:solidFill>
                          <a:srgbClr val="FF0000"/>
                        </a:solidFill>
                      </a:endParaRPr>
                    </a:p>
                  </a:txBody>
                  <a:tcPr/>
                </a:tc>
                <a:extLst>
                  <a:ext uri="{0D108BD9-81ED-4DB2-BD59-A6C34878D82A}">
                    <a16:rowId xmlns:a16="http://schemas.microsoft.com/office/drawing/2014/main" val="403607950"/>
                  </a:ext>
                </a:extLst>
              </a:tr>
              <a:tr h="420480">
                <a:tc>
                  <a:txBody>
                    <a:bodyPr/>
                    <a:lstStyle/>
                    <a:p>
                      <a:pPr algn="ctr"/>
                      <a:r>
                        <a:rPr lang="en-US" altLang="zh-TW" sz="2000" b="1" kern="1200" dirty="0">
                          <a:solidFill>
                            <a:schemeClr val="dk1"/>
                          </a:solidFill>
                          <a:effectLst/>
                          <a:latin typeface="+mn-lt"/>
                          <a:ea typeface="+mn-ea"/>
                          <a:cs typeface="+mn-cs"/>
                        </a:rPr>
                        <a:t>2014/7/4</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135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2020/7/5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329.5</a:t>
                      </a:r>
                      <a:endParaRPr lang="zh-TW" altLang="en-US" sz="2000" b="1" dirty="0"/>
                    </a:p>
                  </a:txBody>
                  <a:tcPr/>
                </a:tc>
                <a:extLst>
                  <a:ext uri="{0D108BD9-81ED-4DB2-BD59-A6C34878D82A}">
                    <a16:rowId xmlns:a16="http://schemas.microsoft.com/office/drawing/2014/main" val="1905010065"/>
                  </a:ext>
                </a:extLst>
              </a:tr>
              <a:tr h="420480">
                <a:tc>
                  <a:txBody>
                    <a:bodyPr/>
                    <a:lstStyle/>
                    <a:p>
                      <a:pPr algn="ctr"/>
                      <a:r>
                        <a:rPr lang="en-US" altLang="zh-TW" sz="2000" b="1" kern="1200" dirty="0">
                          <a:solidFill>
                            <a:schemeClr val="dk1"/>
                          </a:solidFill>
                          <a:effectLst/>
                          <a:latin typeface="+mn-lt"/>
                          <a:ea typeface="+mn-ea"/>
                          <a:cs typeface="+mn-cs"/>
                        </a:rPr>
                        <a:t>2014/12/5</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137.5</a:t>
                      </a:r>
                      <a:endParaRPr lang="zh-TW" altLang="en-US" sz="2000" b="1" dirty="0">
                        <a:solidFill>
                          <a:srgbClr val="FF0000"/>
                        </a:solidFill>
                      </a:endParaRPr>
                    </a:p>
                  </a:txBody>
                  <a:tcPr/>
                </a:tc>
                <a:tc>
                  <a:txBody>
                    <a:bodyPr/>
                    <a:lstStyle/>
                    <a:p>
                      <a:pPr algn="ctr"/>
                      <a:r>
                        <a:rPr lang="en-US" altLang="zh-TW" sz="2000" b="1" kern="1200" dirty="0">
                          <a:solidFill>
                            <a:schemeClr val="dk1"/>
                          </a:solidFill>
                          <a:effectLst/>
                          <a:latin typeface="+mn-lt"/>
                          <a:ea typeface="+mn-ea"/>
                          <a:cs typeface="+mn-cs"/>
                        </a:rPr>
                        <a:t>2020/12/4</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504</a:t>
                      </a:r>
                      <a:endParaRPr lang="zh-TW" altLang="en-US" sz="2000" b="1" dirty="0">
                        <a:solidFill>
                          <a:srgbClr val="FF0000"/>
                        </a:solidFill>
                      </a:endParaRPr>
                    </a:p>
                  </a:txBody>
                  <a:tcPr/>
                </a:tc>
                <a:extLst>
                  <a:ext uri="{0D108BD9-81ED-4DB2-BD59-A6C34878D82A}">
                    <a16:rowId xmlns:a16="http://schemas.microsoft.com/office/drawing/2014/main" val="850054829"/>
                  </a:ext>
                </a:extLst>
              </a:tr>
              <a:tr h="420480">
                <a:tc>
                  <a:txBody>
                    <a:bodyPr/>
                    <a:lstStyle/>
                    <a:p>
                      <a:pPr algn="ctr"/>
                      <a:r>
                        <a:rPr lang="en-US" altLang="zh-TW" sz="2000" b="1" kern="1200" dirty="0">
                          <a:solidFill>
                            <a:schemeClr val="dk1"/>
                          </a:solidFill>
                          <a:effectLst/>
                          <a:latin typeface="+mn-lt"/>
                          <a:ea typeface="+mn-ea"/>
                          <a:cs typeface="+mn-cs"/>
                        </a:rPr>
                        <a:t>2015/7/9</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136.5</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2021/7/2</a:t>
                      </a:r>
                      <a:endParaRPr lang="zh-TW" altLang="en-US" sz="2000" b="1" dirty="0"/>
                    </a:p>
                  </a:txBody>
                  <a:tcPr/>
                </a:tc>
                <a:tc>
                  <a:txBody>
                    <a:bodyPr/>
                    <a:lstStyle/>
                    <a:p>
                      <a:pPr algn="ctr"/>
                      <a:r>
                        <a:rPr lang="en-US" altLang="zh-TW" sz="2000" b="1" kern="1200" dirty="0">
                          <a:solidFill>
                            <a:schemeClr val="dk1"/>
                          </a:solidFill>
                          <a:effectLst/>
                          <a:latin typeface="+mn-lt"/>
                          <a:ea typeface="+mn-ea"/>
                          <a:cs typeface="+mn-cs"/>
                        </a:rPr>
                        <a:t>589</a:t>
                      </a:r>
                      <a:endParaRPr lang="zh-TW" altLang="en-US" sz="2000" b="1" dirty="0"/>
                    </a:p>
                  </a:txBody>
                  <a:tcPr/>
                </a:tc>
                <a:extLst>
                  <a:ext uri="{0D108BD9-81ED-4DB2-BD59-A6C34878D82A}">
                    <a16:rowId xmlns:a16="http://schemas.microsoft.com/office/drawing/2014/main" val="1446733436"/>
                  </a:ext>
                </a:extLst>
              </a:tr>
              <a:tr h="420480">
                <a:tc>
                  <a:txBody>
                    <a:bodyPr/>
                    <a:lstStyle/>
                    <a:p>
                      <a:pPr algn="ctr"/>
                      <a:r>
                        <a:rPr lang="en-US" altLang="zh-TW" sz="2000" b="1" kern="1200" dirty="0">
                          <a:solidFill>
                            <a:schemeClr val="dk1"/>
                          </a:solidFill>
                          <a:effectLst/>
                          <a:latin typeface="+mn-lt"/>
                          <a:ea typeface="+mn-ea"/>
                          <a:cs typeface="+mn-cs"/>
                        </a:rPr>
                        <a:t>2015/12/4</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140.5</a:t>
                      </a:r>
                      <a:endParaRPr lang="zh-TW" altLang="en-US" sz="2000" b="1" dirty="0">
                        <a:solidFill>
                          <a:srgbClr val="FF0000"/>
                        </a:solidFill>
                      </a:endParaRPr>
                    </a:p>
                  </a:txBody>
                  <a:tcPr/>
                </a:tc>
                <a:tc>
                  <a:txBody>
                    <a:bodyPr/>
                    <a:lstStyle/>
                    <a:p>
                      <a:pPr algn="ctr"/>
                      <a:r>
                        <a:rPr lang="en-US" altLang="zh-TW" sz="2000" b="1" kern="1200" dirty="0">
                          <a:solidFill>
                            <a:schemeClr val="dk1"/>
                          </a:solidFill>
                          <a:effectLst/>
                          <a:latin typeface="+mn-lt"/>
                          <a:ea typeface="+mn-ea"/>
                          <a:cs typeface="+mn-cs"/>
                        </a:rPr>
                        <a:t>2021/12/3</a:t>
                      </a:r>
                      <a:endParaRPr lang="zh-TW" altLang="en-US" sz="2000" b="1" dirty="0"/>
                    </a:p>
                  </a:txBody>
                  <a:tcPr/>
                </a:tc>
                <a:tc>
                  <a:txBody>
                    <a:bodyPr/>
                    <a:lstStyle/>
                    <a:p>
                      <a:pPr algn="ctr"/>
                      <a:r>
                        <a:rPr lang="en-US" altLang="zh-TW" sz="2000" b="1" kern="1200" dirty="0">
                          <a:solidFill>
                            <a:srgbClr val="FF0000"/>
                          </a:solidFill>
                          <a:effectLst/>
                          <a:latin typeface="+mn-lt"/>
                          <a:ea typeface="+mn-ea"/>
                          <a:cs typeface="+mn-cs"/>
                        </a:rPr>
                        <a:t>608</a:t>
                      </a:r>
                      <a:endParaRPr lang="zh-TW" altLang="en-US" sz="2000" b="1" dirty="0">
                        <a:solidFill>
                          <a:srgbClr val="FF0000"/>
                        </a:solidFill>
                      </a:endParaRPr>
                    </a:p>
                  </a:txBody>
                  <a:tcPr/>
                </a:tc>
                <a:extLst>
                  <a:ext uri="{0D108BD9-81ED-4DB2-BD59-A6C34878D82A}">
                    <a16:rowId xmlns:a16="http://schemas.microsoft.com/office/drawing/2014/main" val="2705581857"/>
                  </a:ext>
                </a:extLst>
              </a:tr>
            </a:tbl>
          </a:graphicData>
        </a:graphic>
      </p:graphicFrame>
    </p:spTree>
    <p:extLst>
      <p:ext uri="{BB962C8B-B14F-4D97-AF65-F5344CB8AC3E}">
        <p14:creationId xmlns:p14="http://schemas.microsoft.com/office/powerpoint/2010/main" val="787105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Introduction to home work model</a:t>
            </a: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7</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3" y="1543512"/>
            <a:ext cx="5021457" cy="255698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ea typeface="Noto Sans CJK TC Medium" panose="020B0600000000000000"/>
              </a:rPr>
              <a:t>In the homework, the teacher uses Gated RNN-GRU to edit the program.</a:t>
            </a:r>
            <a:endParaRPr lang="zh-TW" altLang="en-US" sz="2800" dirty="0">
              <a:ea typeface="Noto Sans CJK TC Medium" panose="020B0600000000000000"/>
            </a:endParaRPr>
          </a:p>
        </p:txBody>
      </p:sp>
      <p:pic>
        <p:nvPicPr>
          <p:cNvPr id="6" name="圖片 5">
            <a:extLst>
              <a:ext uri="{FF2B5EF4-FFF2-40B4-BE49-F238E27FC236}">
                <a16:creationId xmlns:a16="http://schemas.microsoft.com/office/drawing/2014/main" id="{A68E1E67-7F64-4043-891D-06C1B1994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183" y="1295513"/>
            <a:ext cx="5808816" cy="5197362"/>
          </a:xfrm>
          <a:prstGeom prst="rect">
            <a:avLst/>
          </a:prstGeom>
        </p:spPr>
      </p:pic>
      <p:sp>
        <p:nvSpPr>
          <p:cNvPr id="3" name="矩形 2">
            <a:extLst>
              <a:ext uri="{FF2B5EF4-FFF2-40B4-BE49-F238E27FC236}">
                <a16:creationId xmlns:a16="http://schemas.microsoft.com/office/drawing/2014/main" id="{698F55B1-2B14-4EEE-84E2-F7F7F4CFC587}"/>
              </a:ext>
            </a:extLst>
          </p:cNvPr>
          <p:cNvSpPr/>
          <p:nvPr/>
        </p:nvSpPr>
        <p:spPr>
          <a:xfrm>
            <a:off x="5961529" y="1613647"/>
            <a:ext cx="5244353" cy="86061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dirty="0"/>
          </a:p>
        </p:txBody>
      </p:sp>
    </p:spTree>
    <p:extLst>
      <p:ext uri="{BB962C8B-B14F-4D97-AF65-F5344CB8AC3E}">
        <p14:creationId xmlns:p14="http://schemas.microsoft.com/office/powerpoint/2010/main" val="972576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Introduction to home work model </a:t>
            </a:r>
            <a:r>
              <a:rPr lang="en-US" altLang="zh-TW" sz="4000" dirty="0">
                <a:latin typeface="+mn-lt"/>
                <a:ea typeface="Noto Sans CJK TC Medium" panose="020B0600000000000000"/>
              </a:rPr>
              <a:t>(Cont'd)</a:t>
            </a:r>
            <a:endParaRPr lang="zh-TW" altLang="en-US" sz="4000" dirty="0">
              <a:latin typeface="+mn-lt"/>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8</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pic>
        <p:nvPicPr>
          <p:cNvPr id="6" name="圖片 5">
            <a:extLst>
              <a:ext uri="{FF2B5EF4-FFF2-40B4-BE49-F238E27FC236}">
                <a16:creationId xmlns:a16="http://schemas.microsoft.com/office/drawing/2014/main" id="{AD7C28B1-19DC-411E-BD80-8BC6498D22A7}"/>
              </a:ext>
            </a:extLst>
          </p:cNvPr>
          <p:cNvPicPr>
            <a:picLocks noChangeAspect="1"/>
          </p:cNvPicPr>
          <p:nvPr/>
        </p:nvPicPr>
        <p:blipFill>
          <a:blip r:embed="rId3"/>
          <a:stretch>
            <a:fillRect/>
          </a:stretch>
        </p:blipFill>
        <p:spPr>
          <a:xfrm>
            <a:off x="2702374" y="4467292"/>
            <a:ext cx="6449325" cy="504895"/>
          </a:xfrm>
          <a:prstGeom prst="rect">
            <a:avLst/>
          </a:prstGeom>
        </p:spPr>
      </p:pic>
      <p:pic>
        <p:nvPicPr>
          <p:cNvPr id="8" name="圖片 7">
            <a:extLst>
              <a:ext uri="{FF2B5EF4-FFF2-40B4-BE49-F238E27FC236}">
                <a16:creationId xmlns:a16="http://schemas.microsoft.com/office/drawing/2014/main" id="{CB133DE6-1A7E-42DA-9150-FD76532FD233}"/>
              </a:ext>
            </a:extLst>
          </p:cNvPr>
          <p:cNvPicPr>
            <a:picLocks noChangeAspect="1"/>
          </p:cNvPicPr>
          <p:nvPr/>
        </p:nvPicPr>
        <p:blipFill>
          <a:blip r:embed="rId4"/>
          <a:stretch>
            <a:fillRect/>
          </a:stretch>
        </p:blipFill>
        <p:spPr>
          <a:xfrm>
            <a:off x="2702374" y="5129086"/>
            <a:ext cx="8611802" cy="409632"/>
          </a:xfrm>
          <a:prstGeom prst="rect">
            <a:avLst/>
          </a:prstGeom>
        </p:spPr>
      </p:pic>
      <p:sp>
        <p:nvSpPr>
          <p:cNvPr id="9" name="矩形 8">
            <a:extLst>
              <a:ext uri="{FF2B5EF4-FFF2-40B4-BE49-F238E27FC236}">
                <a16:creationId xmlns:a16="http://schemas.microsoft.com/office/drawing/2014/main" id="{68DAE759-C1AC-4552-B231-7412E5EAA14A}"/>
              </a:ext>
            </a:extLst>
          </p:cNvPr>
          <p:cNvSpPr/>
          <p:nvPr/>
        </p:nvSpPr>
        <p:spPr>
          <a:xfrm>
            <a:off x="7177239" y="4432852"/>
            <a:ext cx="1888435" cy="110586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49FB2FF0-6347-457B-AE48-1D7E5E0BE7E3}"/>
              </a:ext>
            </a:extLst>
          </p:cNvPr>
          <p:cNvSpPr txBox="1"/>
          <p:nvPr/>
        </p:nvSpPr>
        <p:spPr>
          <a:xfrm>
            <a:off x="429084" y="1543512"/>
            <a:ext cx="11042916" cy="833433"/>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ea typeface="Noto Sans CJK TC Medium" panose="020B0600000000000000"/>
              </a:rPr>
              <a:t>The result of using GRU to judge is quite close.</a:t>
            </a:r>
            <a:endParaRPr lang="zh-TW" altLang="en-US" sz="2800" dirty="0">
              <a:ea typeface="Noto Sans CJK TC Medium" panose="020B0600000000000000"/>
            </a:endParaRPr>
          </a:p>
        </p:txBody>
      </p:sp>
      <p:sp>
        <p:nvSpPr>
          <p:cNvPr id="11" name="文字方塊 10">
            <a:extLst>
              <a:ext uri="{FF2B5EF4-FFF2-40B4-BE49-F238E27FC236}">
                <a16:creationId xmlns:a16="http://schemas.microsoft.com/office/drawing/2014/main" id="{CCB7D275-F30B-4E28-B81A-5A050927DF12}"/>
              </a:ext>
            </a:extLst>
          </p:cNvPr>
          <p:cNvSpPr txBox="1"/>
          <p:nvPr/>
        </p:nvSpPr>
        <p:spPr>
          <a:xfrm>
            <a:off x="639044" y="4477231"/>
            <a:ext cx="1756287" cy="369332"/>
          </a:xfrm>
          <a:prstGeom prst="rect">
            <a:avLst/>
          </a:prstGeom>
          <a:noFill/>
        </p:spPr>
        <p:txBody>
          <a:bodyPr wrap="square" rtlCol="0">
            <a:spAutoFit/>
          </a:bodyPr>
          <a:lstStyle/>
          <a:p>
            <a:r>
              <a:rPr lang="en-US" altLang="zh-TW" dirty="0"/>
              <a:t>Estimated value</a:t>
            </a:r>
            <a:endParaRPr lang="zh-TW" altLang="en-US" dirty="0"/>
          </a:p>
        </p:txBody>
      </p:sp>
      <p:sp>
        <p:nvSpPr>
          <p:cNvPr id="12" name="文字方塊 11">
            <a:extLst>
              <a:ext uri="{FF2B5EF4-FFF2-40B4-BE49-F238E27FC236}">
                <a16:creationId xmlns:a16="http://schemas.microsoft.com/office/drawing/2014/main" id="{F1004CAA-DE0C-4F99-95B3-39C6B7EEE30C}"/>
              </a:ext>
            </a:extLst>
          </p:cNvPr>
          <p:cNvSpPr txBox="1"/>
          <p:nvPr/>
        </p:nvSpPr>
        <p:spPr>
          <a:xfrm>
            <a:off x="639044" y="5139025"/>
            <a:ext cx="1888435" cy="369332"/>
          </a:xfrm>
          <a:prstGeom prst="rect">
            <a:avLst/>
          </a:prstGeom>
          <a:noFill/>
        </p:spPr>
        <p:txBody>
          <a:bodyPr wrap="square" rtlCol="0">
            <a:spAutoFit/>
          </a:bodyPr>
          <a:lstStyle/>
          <a:p>
            <a:r>
              <a:rPr lang="en-US" altLang="zh-TW" dirty="0"/>
              <a:t>Actual value</a:t>
            </a:r>
            <a:endParaRPr lang="zh-TW" altLang="en-US" dirty="0"/>
          </a:p>
        </p:txBody>
      </p:sp>
    </p:spTree>
    <p:extLst>
      <p:ext uri="{BB962C8B-B14F-4D97-AF65-F5344CB8AC3E}">
        <p14:creationId xmlns:p14="http://schemas.microsoft.com/office/powerpoint/2010/main" val="577706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000" dirty="0">
                <a:latin typeface="+mn-lt"/>
                <a:ea typeface="Noto Sans CJK TC Regular" panose="020B0500000000000000" pitchFamily="34" charset="-120"/>
              </a:rPr>
              <a:t>Introduction to home work model </a:t>
            </a:r>
            <a:r>
              <a:rPr lang="en-US" altLang="zh-TW" sz="4000" dirty="0">
                <a:latin typeface="+mn-lt"/>
                <a:ea typeface="Noto Sans CJK TC Medium" panose="020B0600000000000000"/>
              </a:rPr>
              <a:t>(Cont'd)</a:t>
            </a:r>
            <a:endParaRPr lang="zh-TW" altLang="en-US" sz="4000" dirty="0">
              <a:latin typeface="Noto Sans CJK TC Regular" panose="020B0500000000000000" pitchFamily="34" charset="-120"/>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9</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10" name="文字方塊 9">
            <a:extLst>
              <a:ext uri="{FF2B5EF4-FFF2-40B4-BE49-F238E27FC236}">
                <a16:creationId xmlns:a16="http://schemas.microsoft.com/office/drawing/2014/main" id="{49FB2FF0-6347-457B-AE48-1D7E5E0BE7E3}"/>
              </a:ext>
            </a:extLst>
          </p:cNvPr>
          <p:cNvSpPr txBox="1"/>
          <p:nvPr/>
        </p:nvSpPr>
        <p:spPr>
          <a:xfrm>
            <a:off x="429084" y="1543512"/>
            <a:ext cx="11042916" cy="169520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ea typeface="Noto Sans CJK TC Medium" panose="020B0600000000000000"/>
              </a:rPr>
              <a:t>But if GRU is used to predict the closing price of 2 weeks, the error will become larger.</a:t>
            </a:r>
            <a:endParaRPr lang="zh-TW" altLang="en-US" sz="2800" dirty="0">
              <a:ea typeface="Noto Sans CJK TC Medium" panose="020B0600000000000000"/>
            </a:endParaRPr>
          </a:p>
        </p:txBody>
      </p:sp>
      <p:pic>
        <p:nvPicPr>
          <p:cNvPr id="5" name="圖片 4">
            <a:extLst>
              <a:ext uri="{FF2B5EF4-FFF2-40B4-BE49-F238E27FC236}">
                <a16:creationId xmlns:a16="http://schemas.microsoft.com/office/drawing/2014/main" id="{7EFC35F4-D56C-40FC-A101-FB96A3ACD61F}"/>
              </a:ext>
            </a:extLst>
          </p:cNvPr>
          <p:cNvPicPr>
            <a:picLocks noChangeAspect="1"/>
          </p:cNvPicPr>
          <p:nvPr/>
        </p:nvPicPr>
        <p:blipFill>
          <a:blip r:embed="rId3"/>
          <a:stretch>
            <a:fillRect/>
          </a:stretch>
        </p:blipFill>
        <p:spPr>
          <a:xfrm>
            <a:off x="3895449" y="4481056"/>
            <a:ext cx="6925642" cy="704948"/>
          </a:xfrm>
          <a:prstGeom prst="rect">
            <a:avLst/>
          </a:prstGeom>
        </p:spPr>
      </p:pic>
      <p:pic>
        <p:nvPicPr>
          <p:cNvPr id="13" name="圖片 12">
            <a:extLst>
              <a:ext uri="{FF2B5EF4-FFF2-40B4-BE49-F238E27FC236}">
                <a16:creationId xmlns:a16="http://schemas.microsoft.com/office/drawing/2014/main" id="{9423123C-A499-4307-A97E-422E70FA8562}"/>
              </a:ext>
            </a:extLst>
          </p:cNvPr>
          <p:cNvPicPr>
            <a:picLocks noChangeAspect="1"/>
          </p:cNvPicPr>
          <p:nvPr/>
        </p:nvPicPr>
        <p:blipFill>
          <a:blip r:embed="rId4"/>
          <a:stretch>
            <a:fillRect/>
          </a:stretch>
        </p:blipFill>
        <p:spPr>
          <a:xfrm>
            <a:off x="2749815" y="5314489"/>
            <a:ext cx="8535591" cy="390580"/>
          </a:xfrm>
          <a:prstGeom prst="rect">
            <a:avLst/>
          </a:prstGeom>
        </p:spPr>
      </p:pic>
      <p:sp>
        <p:nvSpPr>
          <p:cNvPr id="9" name="矩形 8">
            <a:extLst>
              <a:ext uri="{FF2B5EF4-FFF2-40B4-BE49-F238E27FC236}">
                <a16:creationId xmlns:a16="http://schemas.microsoft.com/office/drawing/2014/main" id="{68DAE759-C1AC-4552-B231-7412E5EAA14A}"/>
              </a:ext>
            </a:extLst>
          </p:cNvPr>
          <p:cNvSpPr/>
          <p:nvPr/>
        </p:nvSpPr>
        <p:spPr>
          <a:xfrm>
            <a:off x="7545931" y="5216778"/>
            <a:ext cx="1102659" cy="586002"/>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dirty="0"/>
          </a:p>
        </p:txBody>
      </p:sp>
      <p:sp>
        <p:nvSpPr>
          <p:cNvPr id="14" name="文字方塊 13">
            <a:extLst>
              <a:ext uri="{FF2B5EF4-FFF2-40B4-BE49-F238E27FC236}">
                <a16:creationId xmlns:a16="http://schemas.microsoft.com/office/drawing/2014/main" id="{AB55BA08-2077-442D-8788-77C0B1CB2AE2}"/>
              </a:ext>
            </a:extLst>
          </p:cNvPr>
          <p:cNvSpPr txBox="1"/>
          <p:nvPr/>
        </p:nvSpPr>
        <p:spPr>
          <a:xfrm>
            <a:off x="639044" y="4481056"/>
            <a:ext cx="1756287" cy="369332"/>
          </a:xfrm>
          <a:prstGeom prst="rect">
            <a:avLst/>
          </a:prstGeom>
          <a:noFill/>
        </p:spPr>
        <p:txBody>
          <a:bodyPr wrap="square" rtlCol="0">
            <a:spAutoFit/>
          </a:bodyPr>
          <a:lstStyle/>
          <a:p>
            <a:r>
              <a:rPr lang="en-US" altLang="zh-TW" dirty="0"/>
              <a:t>Estimated value</a:t>
            </a:r>
            <a:endParaRPr lang="zh-TW" altLang="en-US" dirty="0"/>
          </a:p>
        </p:txBody>
      </p:sp>
      <p:sp>
        <p:nvSpPr>
          <p:cNvPr id="15" name="文字方塊 14">
            <a:extLst>
              <a:ext uri="{FF2B5EF4-FFF2-40B4-BE49-F238E27FC236}">
                <a16:creationId xmlns:a16="http://schemas.microsoft.com/office/drawing/2014/main" id="{52982E5B-5857-4F9C-8F55-52FC43B0BC02}"/>
              </a:ext>
            </a:extLst>
          </p:cNvPr>
          <p:cNvSpPr txBox="1"/>
          <p:nvPr/>
        </p:nvSpPr>
        <p:spPr>
          <a:xfrm>
            <a:off x="639044" y="5142850"/>
            <a:ext cx="1888435" cy="369332"/>
          </a:xfrm>
          <a:prstGeom prst="rect">
            <a:avLst/>
          </a:prstGeom>
          <a:noFill/>
        </p:spPr>
        <p:txBody>
          <a:bodyPr wrap="square" rtlCol="0">
            <a:spAutoFit/>
          </a:bodyPr>
          <a:lstStyle/>
          <a:p>
            <a:r>
              <a:rPr lang="en-US" altLang="zh-TW" dirty="0"/>
              <a:t>Actual value</a:t>
            </a:r>
            <a:endParaRPr lang="zh-TW" altLang="en-US" dirty="0"/>
          </a:p>
        </p:txBody>
      </p:sp>
    </p:spTree>
    <p:extLst>
      <p:ext uri="{BB962C8B-B14F-4D97-AF65-F5344CB8AC3E}">
        <p14:creationId xmlns:p14="http://schemas.microsoft.com/office/powerpoint/2010/main" val="1654320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17383</TotalTime>
  <Words>1358</Words>
  <Application>Microsoft Office PowerPoint</Application>
  <PresentationFormat>寬螢幕</PresentationFormat>
  <Paragraphs>183</Paragraphs>
  <Slides>17</Slides>
  <Notes>17</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17</vt:i4>
      </vt:variant>
    </vt:vector>
  </HeadingPairs>
  <TitlesOfParts>
    <vt:vector size="25" baseType="lpstr">
      <vt:lpstr>Noto Sans CJK TC Medium</vt:lpstr>
      <vt:lpstr>Noto Sans CJK TC Regular</vt:lpstr>
      <vt:lpstr>Noto Sans CJK TC Thin</vt:lpstr>
      <vt:lpstr>Tinos</vt:lpstr>
      <vt:lpstr>Arial</vt:lpstr>
      <vt:lpstr>Calibri</vt:lpstr>
      <vt:lpstr>Calibri Light</vt:lpstr>
      <vt:lpstr>Office 佈景主題</vt:lpstr>
      <vt:lpstr>stock closing price prediction using matching learning</vt:lpstr>
      <vt:lpstr>Outline</vt:lpstr>
      <vt:lpstr>Introduction to stock forecasts</vt:lpstr>
      <vt:lpstr>Introduction to stock forecasts (Cont'd)</vt:lpstr>
      <vt:lpstr>TSMC's historical trend</vt:lpstr>
      <vt:lpstr>TSMC‘s historical trend (Cont'd)</vt:lpstr>
      <vt:lpstr>Introduction to home work model</vt:lpstr>
      <vt:lpstr>Introduction to home work model (Cont'd)</vt:lpstr>
      <vt:lpstr>Introduction to home work model (Cont'd)</vt:lpstr>
      <vt:lpstr>Question discussion</vt:lpstr>
      <vt:lpstr>Production results</vt:lpstr>
      <vt:lpstr>Production results (Cont'd)</vt:lpstr>
      <vt:lpstr>Production results (Cont'd)</vt:lpstr>
      <vt:lpstr>LSTM</vt:lpstr>
      <vt:lpstr>GRU vs. LSTM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DESL Lab Meeting 2020/12/16 Tamper Detection in Cassandra and Redis Database—A Comparative Study</dc:title>
  <dc:creator>陳俊成</dc:creator>
  <cp:lastModifiedBy>呂彥旻</cp:lastModifiedBy>
  <cp:revision>312</cp:revision>
  <dcterms:created xsi:type="dcterms:W3CDTF">2021-05-19T10:59:49Z</dcterms:created>
  <dcterms:modified xsi:type="dcterms:W3CDTF">2023-06-10T07:17:07Z</dcterms:modified>
</cp:coreProperties>
</file>