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y="6858000" cx="9144000"/>
  <p:notesSz cx="7099300" cy="10234600"/>
  <p:embeddedFontLst>
    <p:embeddedFont>
      <p:font typeface="Constantia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1" roundtripDataSignature="AMtx7mi9ViNuKhE1sML/nga2MKcaReNO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6DF6AD-2821-428B-87B2-670A7ACFAD55}">
  <a:tblStyle styleId="{266DF6AD-2821-428B-87B2-670A7ACFAD55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AC86B82-F756-4EFD-8030-AFC3776DBF2E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customschemas.google.com/relationships/presentationmetadata" Target="metadata"/><Relationship Id="rId70" Type="http://schemas.openxmlformats.org/officeDocument/2006/relationships/font" Target="fonts/Constantia-bold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Constantia-bold.fntdata"/><Relationship Id="rId23" Type="http://schemas.openxmlformats.org/officeDocument/2006/relationships/slide" Target="slides/slide16.xml"/><Relationship Id="rId67" Type="http://schemas.openxmlformats.org/officeDocument/2006/relationships/font" Target="fonts/Constantia-regular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Constantia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5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721107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6" name="Google Shape;396;p29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:notes"/>
          <p:cNvSpPr txBox="1"/>
          <p:nvPr>
            <p:ph idx="12" type="sldNum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2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4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5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7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7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0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1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1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2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3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4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4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5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5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6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6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7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7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8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8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9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9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0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0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1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1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2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2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3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3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4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4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5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55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6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6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7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7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8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8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9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3" name="Google Shape;753;p59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9:notes"/>
          <p:cNvSpPr txBox="1"/>
          <p:nvPr>
            <p:ph idx="12" type="sldNum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992188" y="769938"/>
            <a:ext cx="5114925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3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3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1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1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1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1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1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71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1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71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2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3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3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7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7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8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68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68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8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9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0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0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70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6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6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6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0E9E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6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6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0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60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6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6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6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60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60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0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inux.vbird.org/" TargetMode="External"/><Relationship Id="rId4" Type="http://schemas.openxmlformats.org/officeDocument/2006/relationships/hyperlink" Target="http://linux.vbird.org/" TargetMode="External"/><Relationship Id="rId5" Type="http://schemas.openxmlformats.org/officeDocument/2006/relationships/hyperlink" Target="http://linux.vbird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jpg"/><Relationship Id="rId4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4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9.png"/><Relationship Id="rId4" Type="http://schemas.openxmlformats.org/officeDocument/2006/relationships/image" Target="../media/image45.gif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7.png"/><Relationship Id="rId4" Type="http://schemas.openxmlformats.org/officeDocument/2006/relationships/image" Target="../media/image4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000">
              <a:schemeClr val="lt1"/>
            </a:gs>
            <a:gs pos="100000">
              <a:srgbClr val="68DAF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608784" y="1412776"/>
            <a:ext cx="813968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Times New Roman"/>
              <a:buNone/>
            </a:pPr>
            <a:r>
              <a:rPr b="1"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1 補充講義</a:t>
            </a:r>
            <a:endParaRPr sz="4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-396552" y="3861048"/>
            <a:ext cx="950505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1" marL="457200" rtl="0" algn="ctr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1" sz="2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ctr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</a:t>
            </a:r>
            <a:endParaRPr/>
          </a:p>
          <a:p>
            <a:pPr indent="0" lvl="1" marL="457200" rtl="0" algn="ctr"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rPr lang="en-US" sz="2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Taipei University of  Technology, Taipei, Taiwan</a:t>
            </a:r>
            <a:endParaRPr sz="26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395536" y="1556792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資料處理相關指令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mkdir	（Make Directory）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mkdir 目錄名稱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，可在當前工作目錄建立出對應的資料夾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rm	（Remove）	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 檔案名稱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，可針對單一檔案刪除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 –r 目錄名稱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，可刪除整個資料夾，但務必謹慎使用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cp	（Copy），如同Windows系統中的複製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 來源 目標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，來源與目標以相對路徑或絕對路徑來表示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 –r 來源 目標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，加入-r參數可以複製整個資料夾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mv	（Move），如同Windows系統中的剪下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 來源 目標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，與cp的使用方式相同，同樣可以利用-r參數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DFKai-SB"/>
                <a:ea typeface="DFKai-SB"/>
                <a:cs typeface="DFKai-SB"/>
                <a:sym typeface="DFKai-SB"/>
              </a:rPr>
              <a:t>常用的基本指令集</a:t>
            </a:r>
            <a:endParaRPr b="1" sz="4000">
              <a:solidFill>
                <a:srgbClr val="0000CC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相關輔助資訊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pwd	（Print Work Directory）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在螢幕上列印出當前工作目錄之絕對路徑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ls	（List）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在螢幕上列印出存在於當前工作目錄中所有檔案資訊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 –a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可以連同隱藏檔案一同列出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 –l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可以印出檔案的詳細資料，例如檔案權限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 –la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完整功能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DFKai-SB"/>
                <a:ea typeface="DFKai-SB"/>
                <a:cs typeface="DFKai-SB"/>
                <a:sym typeface="DFKai-SB"/>
              </a:rPr>
              <a:t>常用的基本指令集</a:t>
            </a:r>
            <a:endParaRPr b="1" sz="4000">
              <a:solidFill>
                <a:srgbClr val="0000CC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idx="1" type="body"/>
          </p:nvPr>
        </p:nvSpPr>
        <p:spPr>
          <a:xfrm>
            <a:off x="457200" y="1219200"/>
            <a:ext cx="8291264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請大家務必遵循正常方式登出，以免在不正常登出後，使得個人帳號程序無法正常登出工作站，進而遺失個人工作資料。</a:t>
            </a:r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DFKai-SB"/>
                <a:ea typeface="DFKai-SB"/>
                <a:cs typeface="DFKai-SB"/>
                <a:sym typeface="DFKai-SB"/>
              </a:rPr>
              <a:t>注意事項</a:t>
            </a:r>
            <a:endParaRPr/>
          </a:p>
        </p:txBody>
      </p:sp>
      <p:sp>
        <p:nvSpPr>
          <p:cNvPr id="214" name="Google Shape;214;p12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25722" t="0"/>
          <a:stretch/>
        </p:blipFill>
        <p:spPr>
          <a:xfrm>
            <a:off x="1765700" y="3140968"/>
            <a:ext cx="5612600" cy="294334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vi編輯器雖然在初學時較為麻煩，且必須記住一些常用指令，與Windows系統的文字編輯方式有所差異，但在熟悉之後，可以非常直覺且快速地針對文件做編輯，甚至是進行系統操作和設定。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vi 文件名稱，透過這樣的指令輸入，即可開啟vi文字編輯器，vi主要分為兩種模式，文字編輯模式以及指令模式</a:t>
            </a:r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Vi編輯器的使用</a:t>
            </a:r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啟動vi編輯器後，即進入指令模式，我們必須透過指令進入文字編輯模式，如i、a、r、o等…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0" name="Google Shape;230;p14"/>
          <p:cNvGraphicFramePr/>
          <p:nvPr/>
        </p:nvGraphicFramePr>
        <p:xfrm>
          <a:off x="900113" y="22764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{266DF6AD-2821-428B-87B2-670A7ACFAD55}</a:tableStyleId>
              </a:tblPr>
              <a:tblGrid>
                <a:gridCol w="1368150"/>
                <a:gridCol w="6048675"/>
              </a:tblGrid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2400" u="none" cap="none" strike="noStrik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從目前游標所在處插入，進入文字編輯模式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400" u="none" cap="none" strike="noStrik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從目前游標所在的下一個字元處插入，進入文字編輯模式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2400" u="none" cap="none" strike="noStrik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取代游標所在處的字元一次，R則可持續取代模式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2400" u="none" cap="none" strike="noStrik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於游標所在的下一行處插入新的一行，O則可於游標所在的上一行處插入新的一行，進入文字編輯模式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</a:t>
                      </a:r>
                      <a:endParaRPr sz="2400" u="none" cap="none" strike="noStrik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退出文字編輯模式，回到指令模式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1" name="Google Shape;231;p14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Vi編輯器的使用</a:t>
            </a:r>
            <a:endParaRPr/>
          </a:p>
        </p:txBody>
      </p:sp>
      <p:sp>
        <p:nvSpPr>
          <p:cNvPr id="232" name="Google Shape;232;p14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常用的指令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在指令模式下除了進入文字編輯模式的指令之外，部分須先按冒號“： ”接著輸入操作指令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9" name="Google Shape;239;p15"/>
          <p:cNvGraphicFramePr/>
          <p:nvPr/>
        </p:nvGraphicFramePr>
        <p:xfrm>
          <a:off x="611560" y="263691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{266DF6AD-2821-428B-87B2-670A7ACFAD55}</a:tableStyleId>
              </a:tblPr>
              <a:tblGrid>
                <a:gridCol w="1368150"/>
                <a:gridCol w="6720000"/>
              </a:tblGrid>
              <a:tr h="482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:w</a:t>
                      </a:r>
                      <a:endParaRPr sz="2400" u="none" cap="none" strike="noStrik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650" marB="60650" marR="121325" marL="121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儲存目前編輯進度</a:t>
                      </a:r>
                      <a:endParaRPr/>
                    </a:p>
                  </a:txBody>
                  <a:tcPr marT="60650" marB="60650" marR="121325" marL="121325" anchor="ctr"/>
                </a:tc>
              </a:tr>
              <a:tr h="482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:q</a:t>
                      </a:r>
                      <a:endParaRPr sz="24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650" marB="60650" marR="121325" marL="121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離開vi文字編輯器，在尚未儲存時無法離開</a:t>
                      </a:r>
                      <a:endParaRPr/>
                    </a:p>
                  </a:txBody>
                  <a:tcPr marT="60650" marB="60650" marR="121325" marL="121325" anchor="ctr"/>
                </a:tc>
              </a:tr>
              <a:tr h="482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:q!</a:t>
                      </a:r>
                      <a:endParaRPr sz="24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650" marB="60650" marR="121325" marL="121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加入驚嘆號則能於未儲存的狀態下強制離開</a:t>
                      </a:r>
                      <a:endParaRPr/>
                    </a:p>
                  </a:txBody>
                  <a:tcPr marT="60650" marB="60650" marR="121325" marL="121325" anchor="ctr"/>
                </a:tc>
              </a:tr>
              <a:tr h="482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:wq</a:t>
                      </a:r>
                      <a:endParaRPr sz="24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650" marB="60650" marR="121325" marL="121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先將編輯進度儲存後，離開vi文字編輯器</a:t>
                      </a:r>
                      <a:endParaRPr/>
                    </a:p>
                  </a:txBody>
                  <a:tcPr marT="60650" marB="60650" marR="121325" marL="121325" anchor="ctr"/>
                </a:tc>
              </a:tr>
              <a:tr h="482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gg</a:t>
                      </a:r>
                      <a:endParaRPr sz="24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650" marB="60650" marR="121325" marL="121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移動到該文件的第一行</a:t>
                      </a:r>
                      <a:endParaRPr/>
                    </a:p>
                  </a:txBody>
                  <a:tcPr marT="60650" marB="60650" marR="121325" marL="121325" anchor="ctr"/>
                </a:tc>
              </a:tr>
              <a:tr h="482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endParaRPr sz="24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650" marB="60650" marR="121325" marL="121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移動到該文件的最後一行</a:t>
                      </a:r>
                      <a:endParaRPr/>
                    </a:p>
                  </a:txBody>
                  <a:tcPr marT="60650" marB="60650" marR="121325" marL="121325" anchor="ctr"/>
                </a:tc>
              </a:tr>
              <a:tr h="836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</a:t>
                      </a:r>
                      <a:endParaRPr sz="24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650" marB="60650" marR="121325" marL="121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n為任意數字，若輸入100G則是移動至該文件中第100行</a:t>
                      </a:r>
                      <a:endParaRPr/>
                    </a:p>
                  </a:txBody>
                  <a:tcPr marT="60650" marB="60650" marR="121325" marL="121325" anchor="ctr"/>
                </a:tc>
              </a:tr>
            </a:tbl>
          </a:graphicData>
        </a:graphic>
      </p:graphicFrame>
      <p:sp>
        <p:nvSpPr>
          <p:cNvPr id="240" name="Google Shape;240;p15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Vi編輯器的使用</a:t>
            </a:r>
            <a:endParaRPr/>
          </a:p>
        </p:txBody>
      </p:sp>
      <p:sp>
        <p:nvSpPr>
          <p:cNvPr id="241" name="Google Shape;241;p15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graphicFrame>
        <p:nvGraphicFramePr>
          <p:cNvPr id="248" name="Google Shape;248;p16"/>
          <p:cNvGraphicFramePr/>
          <p:nvPr/>
        </p:nvGraphicFramePr>
        <p:xfrm>
          <a:off x="611188" y="18494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{266DF6AD-2821-428B-87B2-670A7ACFAD55}</a:tableStyleId>
              </a:tblPr>
              <a:tblGrid>
                <a:gridCol w="1368150"/>
                <a:gridCol w="6720000"/>
              </a:tblGrid>
              <a:tr h="492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/word</a:t>
                      </a:r>
                      <a:endParaRPr sz="24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650" marB="60650" marR="121325" marL="121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word為任意文字，搜尋是否存在於該文件中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利用n則可搜尋下一個word的位置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利用N則可找到上一個word的位置</a:t>
                      </a:r>
                      <a:endParaRPr/>
                    </a:p>
                  </a:txBody>
                  <a:tcPr marT="60650" marB="60650" marR="121325" marL="121325" anchor="ctr"/>
                </a:tc>
              </a:tr>
              <a:tr h="492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dd</a:t>
                      </a:r>
                      <a:endParaRPr sz="24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650" marB="60650" marR="121325" marL="121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刪除游標所在處整行文字，但實際上會將這些資料放入資料暫存區內，即等同於剪下的效果</a:t>
                      </a:r>
                      <a:endParaRPr/>
                    </a:p>
                  </a:txBody>
                  <a:tcPr marT="60650" marB="60650" marR="121325" marL="121325" anchor="ctr"/>
                </a:tc>
              </a:tr>
              <a:tr h="492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yy</a:t>
                      </a:r>
                      <a:endParaRPr sz="24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650" marB="60650" marR="121325" marL="121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複製游標所在處整行文字，放入資料暫存區內</a:t>
                      </a:r>
                      <a:endParaRPr/>
                    </a:p>
                  </a:txBody>
                  <a:tcPr marT="60650" marB="60650" marR="121325" marL="121325" anchor="ctr"/>
                </a:tc>
              </a:tr>
              <a:tr h="492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650" marB="60650" marR="121325" marL="121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dd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及 yy 皆可與n (數量，n為任意數字)搭配，做多行資料的處理</a:t>
                      </a:r>
                      <a:endParaRPr sz="2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650" marB="60650" marR="121325" marL="121325" anchor="ctr"/>
                </a:tc>
              </a:tr>
              <a:tr h="492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 sz="24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0650" marB="60650" marR="121325" marL="1213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將資料暫存區內的資料貼到游標所在的下一行處</a:t>
                      </a:r>
                      <a:endParaRPr/>
                    </a:p>
                  </a:txBody>
                  <a:tcPr marT="60650" marB="60650" marR="121325" marL="121325" anchor="ctr"/>
                </a:tc>
              </a:tr>
            </a:tbl>
          </a:graphicData>
        </a:graphic>
      </p:graphicFrame>
      <p:sp>
        <p:nvSpPr>
          <p:cNvPr id="249" name="Google Shape;249;p16"/>
          <p:cNvSpPr txBox="1"/>
          <p:nvPr/>
        </p:nvSpPr>
        <p:spPr>
          <a:xfrm>
            <a:off x="467544" y="47667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Vi編輯器的使用</a:t>
            </a:r>
            <a:endParaRPr/>
          </a:p>
        </p:txBody>
      </p:sp>
      <p:sp>
        <p:nvSpPr>
          <p:cNvPr id="250" name="Google Shape;250;p16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http://linux.vbird.org/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鳥哥的Linux私房菜</a:t>
            </a:r>
            <a:endParaRPr/>
          </a:p>
        </p:txBody>
      </p:sp>
      <p:sp>
        <p:nvSpPr>
          <p:cNvPr id="257" name="Google Shape;257;p17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/>
        </p:nvSpPr>
        <p:spPr>
          <a:xfrm>
            <a:off x="395288" y="1360314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 – Subtractor (H.S.)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inputs (X, Y) and two outputs (D, B).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“D” means “Difference”.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“B” means “Borrow”.</a:t>
            </a:r>
            <a:endParaRPr/>
          </a:p>
          <a:p>
            <a:pPr indent="-241618" lvl="1" marL="669925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3998" lvl="1" marL="669925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://content.saihs.edu.tw/contentbook/shu_web/chapter_htm/chapter5/5c/img/fig5-11.jpg" id="265" name="Google Shape;2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1705" y="3501008"/>
            <a:ext cx="2968527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8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Circuit of Half – Subtractor 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7" name="Google Shape;267;p18"/>
          <p:cNvGraphicFramePr/>
          <p:nvPr/>
        </p:nvGraphicFramePr>
        <p:xfrm>
          <a:off x="1664329" y="35010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{266DF6AD-2821-428B-87B2-670A7ACFAD55}</a:tableStyleId>
              </a:tblPr>
              <a:tblGrid>
                <a:gridCol w="380825"/>
                <a:gridCol w="380825"/>
                <a:gridCol w="380825"/>
                <a:gridCol w="380825"/>
              </a:tblGrid>
              <a:tr h="47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C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C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C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C5F7"/>
                    </a:solidFill>
                  </a:tcPr>
                </a:tc>
              </a:tr>
              <a:tr h="47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18"/>
          <p:cNvSpPr txBox="1"/>
          <p:nvPr/>
        </p:nvSpPr>
        <p:spPr>
          <a:xfrm>
            <a:off x="1809972" y="3174876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4555801" y="3182352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280" y="2936791"/>
            <a:ext cx="5797976" cy="344453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9"/>
          <p:cNvSpPr txBox="1"/>
          <p:nvPr/>
        </p:nvSpPr>
        <p:spPr>
          <a:xfrm>
            <a:off x="395288" y="1360314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the verilog file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verilog/Lab1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 hs.v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gedit hs.v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618" lvl="1" marL="669925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3998" lvl="1" marL="669925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1054760" y="6215034"/>
            <a:ext cx="576064" cy="20403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of Editor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ctrTitle"/>
          </p:nvPr>
        </p:nvSpPr>
        <p:spPr>
          <a:xfrm>
            <a:off x="0" y="2348880"/>
            <a:ext cx="9144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Times New Roman"/>
              <a:buNone/>
            </a:pPr>
            <a:br>
              <a:rPr b="1"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of Workstation</a:t>
            </a:r>
            <a:br>
              <a:rPr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0826" y="3005222"/>
            <a:ext cx="2941630" cy="33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0"/>
          <p:cNvSpPr txBox="1"/>
          <p:nvPr/>
        </p:nvSpPr>
        <p:spPr>
          <a:xfrm>
            <a:off x="395288" y="1360314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vi editor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: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1B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&lt;filename&gt;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Mode =&gt; Press ‘a’ =&gt; Edited Mode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Edited Mode =&gt; Press ‘Esc’ =&gt; Normal Mode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3998" lvl="1" marL="669925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125" y="2996952"/>
            <a:ext cx="3139146" cy="332795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0"/>
          <p:cNvSpPr/>
          <p:nvPr/>
        </p:nvSpPr>
        <p:spPr>
          <a:xfrm>
            <a:off x="179512" y="5991404"/>
            <a:ext cx="1092336" cy="33727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3451279" y="6042774"/>
            <a:ext cx="1092336" cy="33727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1228193" y="5990123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Mode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4498766" y="6042774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Edited Mode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3" name="Google Shape;293;p20"/>
          <p:cNvGraphicFramePr/>
          <p:nvPr/>
        </p:nvGraphicFramePr>
        <p:xfrm>
          <a:off x="6084168" y="380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{DAC86B82-F756-4EFD-8030-AFC3776DBF2E}</a:tableStyleId>
              </a:tblPr>
              <a:tblGrid>
                <a:gridCol w="830150"/>
                <a:gridCol w="2090775"/>
              </a:tblGrid>
              <a:tr h="29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:w</a:t>
                      </a:r>
                      <a:endParaRPr b="1" i="0" sz="1200" u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</a:t>
                      </a:r>
                      <a:endParaRPr b="1" i="0" sz="1200" u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:q</a:t>
                      </a:r>
                      <a:endParaRPr b="1" i="0" sz="1200" u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Exit (without save)</a:t>
                      </a:r>
                      <a:endParaRPr b="1" i="0" sz="1200" u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:wq</a:t>
                      </a:r>
                      <a:endParaRPr b="1" i="0" sz="1200" u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 and Exit</a:t>
                      </a:r>
                      <a:endParaRPr b="1" i="0" sz="1200" u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:x</a:t>
                      </a:r>
                      <a:endParaRPr b="1" i="0" sz="1200" u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9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/keyword</a:t>
                      </a:r>
                      <a:endParaRPr b="1" i="0" sz="1200" u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 the “keyword” word</a:t>
                      </a:r>
                      <a:endParaRPr b="1" i="0" sz="1200" u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20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of Editor (cont.)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846" y="2133336"/>
            <a:ext cx="4298178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1"/>
          <p:cNvSpPr txBox="1"/>
          <p:nvPr/>
        </p:nvSpPr>
        <p:spPr>
          <a:xfrm>
            <a:off x="395288" y="1268413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gedit editor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: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gedit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1B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&lt;filename&gt;</a:t>
            </a: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3563864" y="4855259"/>
            <a:ext cx="598390" cy="241076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1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of Editor (cont.)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5" name="Google Shape;305;p21"/>
          <p:cNvCxnSpPr/>
          <p:nvPr/>
        </p:nvCxnSpPr>
        <p:spPr>
          <a:xfrm>
            <a:off x="4824090" y="4462164"/>
            <a:ext cx="323974" cy="0"/>
          </a:xfrm>
          <a:prstGeom prst="straightConnector1">
            <a:avLst/>
          </a:prstGeom>
          <a:noFill/>
          <a:ln cap="flat" cmpd="sng" w="349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06" name="Google Shape;3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2514" y="2133336"/>
            <a:ext cx="3287918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1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/>
          <p:nvPr/>
        </p:nvSpPr>
        <p:spPr>
          <a:xfrm>
            <a:off x="395288" y="1360314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compile the verilog code</a:t>
            </a:r>
            <a:endParaRPr/>
          </a:p>
          <a:p>
            <a:pPr indent="-325438" lvl="1" marL="669925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NC-Verilog Compiler.</a:t>
            </a:r>
            <a:endParaRPr/>
          </a:p>
          <a:p>
            <a:pPr indent="-325438" lvl="1" marL="669925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: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ncverilog testbench.v hs.v +access+r +FSDB</a:t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of Verilog Compiler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037" y="2742372"/>
            <a:ext cx="5604259" cy="362026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2"/>
          <p:cNvSpPr/>
          <p:nvPr/>
        </p:nvSpPr>
        <p:spPr>
          <a:xfrm>
            <a:off x="2821506" y="5262653"/>
            <a:ext cx="2520280" cy="7200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/>
        </p:nvSpPr>
        <p:spPr>
          <a:xfrm>
            <a:off x="395288" y="1393276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: Verdi - nWave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: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nWave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=&gt; Open</a:t>
            </a:r>
            <a:endParaRPr/>
          </a:p>
        </p:txBody>
      </p:sp>
      <p:pic>
        <p:nvPicPr>
          <p:cNvPr id="324" name="Google Shape;3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169" y="2789755"/>
            <a:ext cx="8710319" cy="321238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3"/>
          <p:cNvSpPr/>
          <p:nvPr/>
        </p:nvSpPr>
        <p:spPr>
          <a:xfrm>
            <a:off x="251520" y="2977799"/>
            <a:ext cx="387199" cy="216024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323528" y="3265831"/>
            <a:ext cx="387199" cy="216024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24345" y="2896499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3"/>
          <p:cNvSpPr txBox="1"/>
          <p:nvPr/>
        </p:nvSpPr>
        <p:spPr>
          <a:xfrm>
            <a:off x="85202" y="3173380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of Waveform Browser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3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834" y="2088252"/>
            <a:ext cx="5015726" cy="43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4"/>
          <p:cNvSpPr txBox="1"/>
          <p:nvPr/>
        </p:nvSpPr>
        <p:spPr>
          <a:xfrm>
            <a:off x="395288" y="1268413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 the waveform file.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click the hs.fsdb  =&gt;  Press ‘OK’</a:t>
            </a: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4565951" y="3379294"/>
            <a:ext cx="737280" cy="216024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4815428" y="6192708"/>
            <a:ext cx="655052" cy="216024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 txBox="1"/>
          <p:nvPr/>
        </p:nvSpPr>
        <p:spPr>
          <a:xfrm>
            <a:off x="4577102" y="6120700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4339723" y="3296135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4594302" y="3552573"/>
            <a:ext cx="12961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Click</a:t>
            </a:r>
            <a:endParaRPr b="1"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457199" y="455522"/>
            <a:ext cx="850741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of Waveform Browser (cont.)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24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6" y="2328733"/>
            <a:ext cx="9058808" cy="333251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5"/>
          <p:cNvSpPr txBox="1"/>
          <p:nvPr/>
        </p:nvSpPr>
        <p:spPr>
          <a:xfrm>
            <a:off x="395288" y="1412453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signals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 =&gt;  Get Signals</a:t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391530" y="2493594"/>
            <a:ext cx="449248" cy="216024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536493" y="2947246"/>
            <a:ext cx="727060" cy="280333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298167" y="2902642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154151" y="2400445"/>
            <a:ext cx="963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of Waveform Browser (cont.)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5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814" y="2388920"/>
            <a:ext cx="5776370" cy="39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/>
          <p:nvPr/>
        </p:nvSpPr>
        <p:spPr>
          <a:xfrm>
            <a:off x="395288" y="1393276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signals (cont.)</a:t>
            </a:r>
            <a:endParaRPr/>
          </a:p>
          <a:p>
            <a:pPr indent="-325438" lvl="1" marL="66992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these signals =&gt; Double click =&gt; Press “OK”</a:t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565584" y="2817280"/>
            <a:ext cx="1109419" cy="48105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1784024" y="3485399"/>
            <a:ext cx="2340198" cy="87970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1498481" y="3659324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307798" y="2864087"/>
            <a:ext cx="963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9" name="Google Shape;369;p26"/>
          <p:cNvCxnSpPr/>
          <p:nvPr/>
        </p:nvCxnSpPr>
        <p:spPr>
          <a:xfrm rot="10800000">
            <a:off x="4093258" y="3933056"/>
            <a:ext cx="209295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0" name="Google Shape;370;p26"/>
          <p:cNvSpPr/>
          <p:nvPr/>
        </p:nvSpPr>
        <p:spPr>
          <a:xfrm>
            <a:off x="4859013" y="5909416"/>
            <a:ext cx="612006" cy="30364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4606923" y="5866027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6084168" y="3059668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these signals as below.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of Waveform Browser (cont.)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4" name="Google Shape;37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5588" y="3479421"/>
            <a:ext cx="2811018" cy="74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6"/>
          <p:cNvSpPr/>
          <p:nvPr/>
        </p:nvSpPr>
        <p:spPr>
          <a:xfrm>
            <a:off x="6189629" y="3411455"/>
            <a:ext cx="2536220" cy="881641"/>
          </a:xfrm>
          <a:prstGeom prst="rect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6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2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132856"/>
            <a:ext cx="853244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7"/>
          <p:cNvSpPr txBox="1"/>
          <p:nvPr/>
        </p:nvSpPr>
        <p:spPr>
          <a:xfrm>
            <a:off x="395288" y="1412453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view the signals.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4662264" y="2564904"/>
            <a:ext cx="485800" cy="28803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5958408" y="2564904"/>
            <a:ext cx="485800" cy="28803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of Waveform Browser (cont.)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27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>
            <p:ph type="ctrTitle"/>
          </p:nvPr>
        </p:nvSpPr>
        <p:spPr>
          <a:xfrm>
            <a:off x="0" y="2348880"/>
            <a:ext cx="9144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Times New Roman"/>
              <a:buNone/>
            </a:pPr>
            <a:br>
              <a:rPr b="1"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NC-Verilog</a:t>
            </a:r>
            <a:br>
              <a:rPr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idx="1" type="body"/>
          </p:nvPr>
        </p:nvSpPr>
        <p:spPr>
          <a:xfrm>
            <a:off x="457200" y="1557338"/>
            <a:ext cx="8229600" cy="4607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Introduction to HDL(Hardware Description Languages)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Verilog Operator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Main Structure of Verilog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Circuit Description by Verilog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7" lvl="2" marL="9144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Combinational Circuit with wire</a:t>
            </a:r>
            <a:endParaRPr/>
          </a:p>
          <a:p>
            <a:pPr indent="-246887" lvl="2" marL="9144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Combinational Circuit with reg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7" lvl="2" marL="9144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Sequential Circuit with reg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Labs</a:t>
            </a:r>
            <a:endParaRPr/>
          </a:p>
        </p:txBody>
      </p:sp>
      <p:sp>
        <p:nvSpPr>
          <p:cNvPr id="400" name="Google Shape;400;p29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323528" y="1571612"/>
            <a:ext cx="8591848" cy="42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Software : XManager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32" y="2603897"/>
            <a:ext cx="3384376" cy="24352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orrentdown.kr/zbxe/files/attach/images/225963/151/470/005/100701061353901983.png"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8" y="2603897"/>
            <a:ext cx="428625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5033912" y="4572000"/>
            <a:ext cx="3210495" cy="28280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of Worksation 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HDL,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ardware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escription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anguage, is a high-level programming language used to</a:t>
            </a:r>
            <a:endParaRPr/>
          </a:p>
          <a:p>
            <a:pPr indent="-246888" lvl="1" marL="64008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connectivity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of circuits</a:t>
            </a:r>
            <a:endParaRPr/>
          </a:p>
          <a:p>
            <a:pPr indent="-246888" lvl="1" marL="64008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of circuits</a:t>
            </a:r>
            <a:endParaRPr/>
          </a:p>
          <a:p>
            <a:pPr indent="-246888" lvl="1" marL="64008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 of abstraction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of circuits</a:t>
            </a:r>
            <a:endParaRPr/>
          </a:p>
          <a:p>
            <a:pPr indent="-246888" lvl="1" marL="64008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of circuits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Common Hardware Description Language</a:t>
            </a:r>
            <a:endParaRPr/>
          </a:p>
          <a:p>
            <a:pPr indent="-246888" lvl="1" marL="64008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VHDL</a:t>
            </a:r>
            <a:endParaRPr/>
          </a:p>
        </p:txBody>
      </p:sp>
      <p:sp>
        <p:nvSpPr>
          <p:cNvPr id="408" name="Google Shape;408;p30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3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/>
          <p:nvPr>
            <p:ph idx="1" type="body"/>
          </p:nvPr>
        </p:nvSpPr>
        <p:spPr>
          <a:xfrm>
            <a:off x="457200" y="1566863"/>
            <a:ext cx="8229600" cy="3629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Verilog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Verilog is used to express the circuit of FPGA or ASIC</a:t>
            </a:r>
            <a:endParaRPr/>
          </a:p>
          <a:p>
            <a:pPr indent="-246888" lvl="1" marL="64008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Verilog designer intends to design a HDL based on C language to simplify the learning of engineer</a:t>
            </a:r>
            <a:endParaRPr/>
          </a:p>
          <a:p>
            <a:pPr indent="-246888" lvl="1" marL="64008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Verilog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 programming language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PC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but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HDL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6888" lvl="1" marL="64008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Verilog is able to describe the testing model to verify your circuit</a:t>
            </a:r>
            <a:endParaRPr/>
          </a:p>
          <a:p>
            <a:pPr indent="-246888" lvl="1" marL="64008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verilog code of circuit must be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synthesizable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 implement</a:t>
            </a: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5249090" y="4941888"/>
            <a:ext cx="9476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31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Labachen\Desktop\圖片12 副本.png" id="424" name="Google Shape;4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5500" y="3363491"/>
            <a:ext cx="12255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abachen\Desktop\圖片1 副本.png" id="425" name="Google Shape;42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263" y="1877591"/>
            <a:ext cx="12255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2"/>
          <p:cNvSpPr/>
          <p:nvPr/>
        </p:nvSpPr>
        <p:spPr>
          <a:xfrm>
            <a:off x="2771800" y="1772816"/>
            <a:ext cx="1512888" cy="71913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2"/>
          <p:cNvSpPr txBox="1"/>
          <p:nvPr/>
        </p:nvSpPr>
        <p:spPr>
          <a:xfrm>
            <a:off x="4003700" y="2688804"/>
            <a:ext cx="19558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←Synthesizable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2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Cell-Based Design Flow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32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3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/>
          <p:nvPr>
            <p:ph idx="1" type="body"/>
          </p:nvPr>
        </p:nvSpPr>
        <p:spPr>
          <a:xfrm>
            <a:off x="457200" y="1600200"/>
            <a:ext cx="2601913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Operator of Verilog</a:t>
            </a:r>
            <a:endParaRPr/>
          </a:p>
        </p:txBody>
      </p:sp>
      <p:sp>
        <p:nvSpPr>
          <p:cNvPr id="436" name="Google Shape;436;p33"/>
          <p:cNvSpPr txBox="1"/>
          <p:nvPr/>
        </p:nvSpPr>
        <p:spPr>
          <a:xfrm>
            <a:off x="906463" y="2133600"/>
            <a:ext cx="1952625" cy="226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27432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</a:t>
            </a:r>
            <a:endParaRPr/>
          </a:p>
          <a:p>
            <a:pPr indent="-12700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+</a:t>
            </a:r>
            <a:endParaRPr/>
          </a:p>
          <a:p>
            <a:pPr indent="-12700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</a:t>
            </a:r>
            <a:endParaRPr/>
          </a:p>
          <a:p>
            <a:pPr indent="-12700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B050"/>
                </a:solidFill>
                <a:latin typeface="Constantia"/>
                <a:ea typeface="Constantia"/>
                <a:cs typeface="Constantia"/>
                <a:sym typeface="Constantia"/>
              </a:rPr>
              <a:t>*</a:t>
            </a:r>
            <a:endParaRPr/>
          </a:p>
          <a:p>
            <a:pPr indent="-12700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B050"/>
                </a:solidFill>
                <a:latin typeface="Constantia"/>
                <a:ea typeface="Constantia"/>
                <a:cs typeface="Constantia"/>
                <a:sym typeface="Constantia"/>
              </a:rPr>
              <a:t>/</a:t>
            </a:r>
            <a:endParaRPr/>
          </a:p>
          <a:p>
            <a:pPr indent="-12700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B050"/>
                </a:solidFill>
                <a:latin typeface="Constantia"/>
                <a:ea typeface="Constantia"/>
                <a:cs typeface="Constantia"/>
                <a:sym typeface="Constantia"/>
              </a:rPr>
              <a:t>%</a:t>
            </a:r>
            <a:endParaRPr/>
          </a:p>
        </p:txBody>
      </p:sp>
      <p:sp>
        <p:nvSpPr>
          <p:cNvPr id="437" name="Google Shape;437;p33"/>
          <p:cNvSpPr txBox="1"/>
          <p:nvPr/>
        </p:nvSpPr>
        <p:spPr>
          <a:xfrm>
            <a:off x="2417763" y="2133600"/>
            <a:ext cx="1935162" cy="338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27432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Comparative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&gt;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&gt;=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&lt;=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==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!=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===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!==</a:t>
            </a:r>
            <a:endParaRPr/>
          </a:p>
        </p:txBody>
      </p:sp>
      <p:sp>
        <p:nvSpPr>
          <p:cNvPr id="438" name="Google Shape;438;p33"/>
          <p:cNvSpPr txBox="1"/>
          <p:nvPr/>
        </p:nvSpPr>
        <p:spPr>
          <a:xfrm>
            <a:off x="4146550" y="2133600"/>
            <a:ext cx="1404938" cy="197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27432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!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&amp;&amp;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||</a:t>
            </a:r>
            <a:endParaRPr/>
          </a:p>
        </p:txBody>
      </p:sp>
      <p:sp>
        <p:nvSpPr>
          <p:cNvPr id="439" name="Google Shape;439;p33"/>
          <p:cNvSpPr txBox="1"/>
          <p:nvPr/>
        </p:nvSpPr>
        <p:spPr>
          <a:xfrm>
            <a:off x="5297488" y="2133600"/>
            <a:ext cx="1225550" cy="226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27432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~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&amp;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|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^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~^</a:t>
            </a:r>
            <a:endParaRPr/>
          </a:p>
        </p:txBody>
      </p:sp>
      <p:sp>
        <p:nvSpPr>
          <p:cNvPr id="440" name="Google Shape;440;p33"/>
          <p:cNvSpPr txBox="1"/>
          <p:nvPr/>
        </p:nvSpPr>
        <p:spPr>
          <a:xfrm>
            <a:off x="6300788" y="2133600"/>
            <a:ext cx="1223962" cy="197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27432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&gt;&gt;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&lt;&lt;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{}</a:t>
            </a:r>
            <a:endParaRPr/>
          </a:p>
          <a:p>
            <a:pPr indent="-182880" lvl="1" marL="457200" marR="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?:</a:t>
            </a:r>
            <a:endParaRPr/>
          </a:p>
        </p:txBody>
      </p:sp>
      <p:sp>
        <p:nvSpPr>
          <p:cNvPr id="441" name="Google Shape;441;p33"/>
          <p:cNvSpPr txBox="1"/>
          <p:nvPr/>
        </p:nvSpPr>
        <p:spPr>
          <a:xfrm>
            <a:off x="2771800" y="5373216"/>
            <a:ext cx="3490913" cy="119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30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－：Synthesizable</a:t>
            </a:r>
            <a:endParaRPr/>
          </a:p>
          <a:p>
            <a:pPr indent="0" lvl="1" marL="2730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－：Synthesizer Decided</a:t>
            </a:r>
            <a:endParaRPr/>
          </a:p>
          <a:p>
            <a:pPr indent="0" lvl="1" marL="2730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－：Non-synthesizable</a:t>
            </a:r>
            <a:endParaRPr/>
          </a:p>
          <a:p>
            <a:pPr indent="0" lvl="1" marL="2730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3"/>
          <p:cNvSpPr/>
          <p:nvPr/>
        </p:nvSpPr>
        <p:spPr>
          <a:xfrm>
            <a:off x="1331913" y="2133600"/>
            <a:ext cx="1368425" cy="22637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3"/>
          <p:cNvSpPr/>
          <p:nvPr/>
        </p:nvSpPr>
        <p:spPr>
          <a:xfrm>
            <a:off x="6588125" y="2133600"/>
            <a:ext cx="936625" cy="105568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3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3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"/>
          <p:cNvSpPr txBox="1"/>
          <p:nvPr>
            <p:ph idx="1" type="body"/>
          </p:nvPr>
        </p:nvSpPr>
        <p:spPr>
          <a:xfrm>
            <a:off x="457200" y="1557338"/>
            <a:ext cx="52673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Main Structure of Verilog – Module Based</a:t>
            </a:r>
            <a:endParaRPr/>
          </a:p>
        </p:txBody>
      </p:sp>
      <p:sp>
        <p:nvSpPr>
          <p:cNvPr id="452" name="Google Shape;452;p34"/>
          <p:cNvSpPr txBox="1"/>
          <p:nvPr/>
        </p:nvSpPr>
        <p:spPr>
          <a:xfrm>
            <a:off x="827088" y="2276475"/>
            <a:ext cx="3024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ModuleName</a:t>
            </a: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　　．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　　．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　　．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98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sz="1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3708400" y="2276475"/>
            <a:ext cx="489585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3" lvl="1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input or output ports</a:t>
            </a:r>
            <a:endParaRPr/>
          </a:p>
          <a:p>
            <a:pPr indent="-182563" lvl="1" marL="4572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used to design the testbench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611188" y="5616575"/>
            <a:ext cx="244792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30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－：Fixed Syntax</a:t>
            </a:r>
            <a:endParaRPr/>
          </a:p>
          <a:p>
            <a:pPr indent="0" lvl="1" marL="27305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－：User Defined</a:t>
            </a:r>
            <a:endParaRPr/>
          </a:p>
          <a:p>
            <a:pPr indent="0" lvl="1" marL="2730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3492500" y="4076700"/>
            <a:ext cx="4895850" cy="2232025"/>
          </a:xfrm>
          <a:prstGeom prst="rect">
            <a:avLst/>
          </a:prstGeom>
          <a:solidFill>
            <a:srgbClr val="B1EEFE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Testbench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</a:t>
            </a:r>
            <a:r>
              <a:rPr b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</a:t>
            </a: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designed circuit. Testbench will send the </a:t>
            </a:r>
            <a:r>
              <a:rPr b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signals</a:t>
            </a: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“clk”, “rst” or “enable” to the circuit and send </a:t>
            </a:r>
            <a:r>
              <a:rPr b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patterns </a:t>
            </a: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circuit. And it’ll </a:t>
            </a:r>
            <a:r>
              <a:rPr b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 the output signal</a:t>
            </a: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circuit and </a:t>
            </a:r>
            <a:r>
              <a:rPr b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it</a:t>
            </a:r>
            <a:r>
              <a:rPr b="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correct answer.</a:t>
            </a:r>
            <a:endParaRPr/>
          </a:p>
        </p:txBody>
      </p:sp>
      <p:sp>
        <p:nvSpPr>
          <p:cNvPr id="456" name="Google Shape;456;p34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34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3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"/>
          <p:cNvSpPr txBox="1"/>
          <p:nvPr>
            <p:ph idx="1" type="body"/>
          </p:nvPr>
        </p:nvSpPr>
        <p:spPr>
          <a:xfrm>
            <a:off x="457200" y="1557338"/>
            <a:ext cx="52673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Main Structure of Verilog – Module Based</a:t>
            </a:r>
            <a:endParaRPr/>
          </a:p>
        </p:txBody>
      </p:sp>
      <p:sp>
        <p:nvSpPr>
          <p:cNvPr id="464" name="Google Shape;464;p35"/>
          <p:cNvSpPr txBox="1"/>
          <p:nvPr/>
        </p:nvSpPr>
        <p:spPr>
          <a:xfrm>
            <a:off x="827088" y="2276475"/>
            <a:ext cx="6408737" cy="400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ModuleName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input1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input2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...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inputN</a:t>
            </a:r>
            <a:endParaRPr b="0" sz="2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97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output1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output2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...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outputN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spcBef>
                <a:spcPts val="97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[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input1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input2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//n bits input port</a:t>
            </a:r>
            <a:endParaRPr/>
          </a:p>
          <a:p>
            <a:pPr indent="0" lvl="0" marL="0" marR="0" rtl="0" algn="l">
              <a:spcBef>
                <a:spcPts val="988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input3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lang="en-US" sz="2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 bit input port</a:t>
            </a:r>
            <a:endParaRPr/>
          </a:p>
          <a:p>
            <a:pPr indent="0" lvl="0" marL="0" marR="0" rtl="0" algn="l">
              <a:spcBef>
                <a:spcPts val="988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output1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lang="en-US" sz="2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//n bits output port</a:t>
            </a:r>
            <a:endParaRPr/>
          </a:p>
          <a:p>
            <a:pPr indent="0" lvl="0" marL="0" marR="0" rtl="0" algn="l">
              <a:spcBef>
                <a:spcPts val="988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output2</a:t>
            </a: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b="0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lang="en-US" sz="2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 bit output port</a:t>
            </a:r>
            <a:endParaRPr/>
          </a:p>
          <a:p>
            <a:pPr indent="0" lvl="0" marL="0" marR="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　　．</a:t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　　．</a:t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　　．</a:t>
            </a:r>
            <a:endParaRPr b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97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b="0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4413250" y="5516563"/>
            <a:ext cx="2447925" cy="90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30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－：Fixed Syntax</a:t>
            </a:r>
            <a:endParaRPr/>
          </a:p>
          <a:p>
            <a:pPr indent="0" lvl="1" marL="27305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－：User Defined</a:t>
            </a:r>
            <a:endParaRPr/>
          </a:p>
          <a:p>
            <a:pPr indent="0" lvl="1" marL="2730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 txBox="1"/>
          <p:nvPr/>
        </p:nvSpPr>
        <p:spPr>
          <a:xfrm>
            <a:off x="457200" y="1566863"/>
            <a:ext cx="8229600" cy="214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Description by Verilog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1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2 common data type in verilog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Only used to design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circuit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Used to design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&amp; sequential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</a:t>
            </a:r>
            <a:endParaRPr/>
          </a:p>
        </p:txBody>
      </p:sp>
      <p:sp>
        <p:nvSpPr>
          <p:cNvPr id="474" name="Google Shape;474;p36"/>
          <p:cNvSpPr txBox="1"/>
          <p:nvPr/>
        </p:nvSpPr>
        <p:spPr>
          <a:xfrm>
            <a:off x="457200" y="3794125"/>
            <a:ext cx="8229600" cy="1074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Circuit Design with wire</a:t>
            </a:r>
            <a:endParaRPr/>
          </a:p>
          <a:p>
            <a:pPr indent="-182563" lvl="1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wire?</a:t>
            </a:r>
            <a:endParaRPr/>
          </a:p>
        </p:txBody>
      </p:sp>
      <p:pic>
        <p:nvPicPr>
          <p:cNvPr descr="http://t2.gstatic.com/images?q=tbn:ANd9GcSp5gwni68e53sS43G8QvkAUMi3OUhoWTmNulck8G_dWHg79_Oa&amp;t=1" id="475" name="Google Shape;47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425" y="4581525"/>
            <a:ext cx="2015951" cy="1828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mi.ac.uk/courses/ami4460_fpga/u03/images/AOICircuit.gif" id="476" name="Google Shape;47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4797152"/>
            <a:ext cx="3448173" cy="15946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Google Shape;477;p36"/>
          <p:cNvCxnSpPr/>
          <p:nvPr/>
        </p:nvCxnSpPr>
        <p:spPr>
          <a:xfrm>
            <a:off x="3923928" y="5589240"/>
            <a:ext cx="325437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8" name="Google Shape;478;p36"/>
          <p:cNvGrpSpPr/>
          <p:nvPr/>
        </p:nvGrpSpPr>
        <p:grpSpPr>
          <a:xfrm>
            <a:off x="1547664" y="5157192"/>
            <a:ext cx="2016224" cy="864096"/>
            <a:chOff x="1799208" y="5237954"/>
            <a:chExt cx="2196728" cy="969270"/>
          </a:xfrm>
        </p:grpSpPr>
        <p:cxnSp>
          <p:nvCxnSpPr>
            <p:cNvPr id="479" name="Google Shape;479;p36"/>
            <p:cNvCxnSpPr/>
            <p:nvPr/>
          </p:nvCxnSpPr>
          <p:spPr>
            <a:xfrm>
              <a:off x="3635634" y="5723382"/>
              <a:ext cx="360302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36"/>
            <p:cNvCxnSpPr/>
            <p:nvPr/>
          </p:nvCxnSpPr>
          <p:spPr>
            <a:xfrm>
              <a:off x="2486479" y="5341067"/>
              <a:ext cx="663463" cy="282373"/>
            </a:xfrm>
            <a:prstGeom prst="bentConnector3">
              <a:avLst>
                <a:gd fmla="val 92547" name="adj1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36"/>
            <p:cNvCxnSpPr/>
            <p:nvPr/>
          </p:nvCxnSpPr>
          <p:spPr>
            <a:xfrm flipH="1" rot="10800000">
              <a:off x="2486479" y="5821737"/>
              <a:ext cx="663463" cy="282373"/>
            </a:xfrm>
            <a:prstGeom prst="bentConnector3">
              <a:avLst>
                <a:gd fmla="val 92547" name="adj1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2" name="Google Shape;482;p36"/>
            <p:cNvCxnSpPr/>
            <p:nvPr/>
          </p:nvCxnSpPr>
          <p:spPr>
            <a:xfrm>
              <a:off x="1799208" y="5237954"/>
              <a:ext cx="163484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3" name="Google Shape;483;p36"/>
            <p:cNvCxnSpPr/>
            <p:nvPr/>
          </p:nvCxnSpPr>
          <p:spPr>
            <a:xfrm>
              <a:off x="1799208" y="5445768"/>
              <a:ext cx="163484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36"/>
            <p:cNvCxnSpPr/>
            <p:nvPr/>
          </p:nvCxnSpPr>
          <p:spPr>
            <a:xfrm>
              <a:off x="1799208" y="5999410"/>
              <a:ext cx="163484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5" name="Google Shape;485;p36"/>
            <p:cNvCxnSpPr/>
            <p:nvPr/>
          </p:nvCxnSpPr>
          <p:spPr>
            <a:xfrm>
              <a:off x="1799208" y="6207224"/>
              <a:ext cx="163484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6" name="Google Shape;486;p36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3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7"/>
          <p:cNvSpPr txBox="1"/>
          <p:nvPr/>
        </p:nvSpPr>
        <p:spPr>
          <a:xfrm>
            <a:off x="827088" y="3168650"/>
            <a:ext cx="777716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AOI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b, c, d, y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a, b, c, d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 bit input port</a:t>
            </a:r>
            <a:endParaRPr/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1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//1 bit output port</a:t>
            </a:r>
            <a:endParaRPr/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~((a &amp; b) | (c &amp; d))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457200" y="1566863"/>
            <a:ext cx="8229600" cy="171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Circuit Design with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</a:t>
            </a:r>
            <a:endParaRPr/>
          </a:p>
          <a:p>
            <a:pPr indent="-182563" lvl="1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 is the default data type in verilog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1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assign circuits of a wire :</a:t>
            </a:r>
            <a:endParaRPr/>
          </a:p>
        </p:txBody>
      </p:sp>
      <p:pic>
        <p:nvPicPr>
          <p:cNvPr descr="http://www.ami.ac.uk/courses/ami4460_fpga/u03/images/AOICircuit.gif" id="495" name="Google Shape;4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7038" y="1566863"/>
            <a:ext cx="3179762" cy="1439862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7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37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3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8"/>
          <p:cNvSpPr txBox="1"/>
          <p:nvPr/>
        </p:nvSpPr>
        <p:spPr>
          <a:xfrm>
            <a:off x="827088" y="2565400"/>
            <a:ext cx="7777162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AOI(a, b, c, d, y);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	a, b, c, d;	//1 bit input port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	y;		//1 bit output port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1ECAF8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1EC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endmodule</a:t>
            </a:r>
            <a:endParaRPr b="0" sz="2000">
              <a:solidFill>
                <a:srgbClr val="1ECA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457200" y="1566863"/>
            <a:ext cx="8229600" cy="171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Circuit Design with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</a:t>
            </a:r>
            <a:endParaRPr b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1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composed of reg data type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in always block</a:t>
            </a:r>
            <a:endParaRPr/>
          </a:p>
        </p:txBody>
      </p:sp>
      <p:pic>
        <p:nvPicPr>
          <p:cNvPr descr="http://www.ami.ac.uk/courses/ami4460_fpga/u03/images/AOICircuit.gif" id="505" name="Google Shape;50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800" y="4868863"/>
            <a:ext cx="3179763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8"/>
          <p:cNvSpPr/>
          <p:nvPr/>
        </p:nvSpPr>
        <p:spPr>
          <a:xfrm>
            <a:off x="827088" y="4005263"/>
            <a:ext cx="45720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</a:t>
            </a: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always@(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~((a &amp; b) | (c &amp; d))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/>
          </a:p>
        </p:txBody>
      </p:sp>
      <p:sp>
        <p:nvSpPr>
          <p:cNvPr id="507" name="Google Shape;507;p38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38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3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/>
          <p:cNvSpPr txBox="1"/>
          <p:nvPr/>
        </p:nvSpPr>
        <p:spPr>
          <a:xfrm>
            <a:off x="457200" y="1566863"/>
            <a:ext cx="8229600" cy="114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Circuit Design with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</a:t>
            </a:r>
            <a:endParaRPr b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1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register?</a:t>
            </a:r>
            <a:endParaRPr/>
          </a:p>
        </p:txBody>
      </p:sp>
      <p:pic>
        <p:nvPicPr>
          <p:cNvPr id="515" name="Google Shape;51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4221088"/>
            <a:ext cx="4968875" cy="112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760" y="5373216"/>
            <a:ext cx="4968875" cy="1122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" name="Google Shape;517;p39"/>
          <p:cNvGrpSpPr/>
          <p:nvPr/>
        </p:nvGrpSpPr>
        <p:grpSpPr>
          <a:xfrm>
            <a:off x="2915816" y="2276872"/>
            <a:ext cx="3024188" cy="1871786"/>
            <a:chOff x="2987675" y="2636714"/>
            <a:chExt cx="3024188" cy="1871786"/>
          </a:xfrm>
        </p:grpSpPr>
        <p:grpSp>
          <p:nvGrpSpPr>
            <p:cNvPr id="518" name="Google Shape;518;p39"/>
            <p:cNvGrpSpPr/>
            <p:nvPr/>
          </p:nvGrpSpPr>
          <p:grpSpPr>
            <a:xfrm>
              <a:off x="3132138" y="2636714"/>
              <a:ext cx="2879725" cy="1800225"/>
              <a:chOff x="3131840" y="2636915"/>
              <a:chExt cx="2880320" cy="1800200"/>
            </a:xfrm>
          </p:grpSpPr>
          <p:sp>
            <p:nvSpPr>
              <p:cNvPr id="519" name="Google Shape;519;p39"/>
              <p:cNvSpPr/>
              <p:nvPr/>
            </p:nvSpPr>
            <p:spPr>
              <a:xfrm>
                <a:off x="3923645" y="2636915"/>
                <a:ext cx="1296144" cy="1800200"/>
              </a:xfrm>
              <a:prstGeom prst="rect">
                <a:avLst/>
              </a:prstGeom>
              <a:gradFill>
                <a:gsLst>
                  <a:gs pos="0">
                    <a:srgbClr val="AAFF93"/>
                  </a:gs>
                  <a:gs pos="35000">
                    <a:srgbClr val="BCFFAB"/>
                  </a:gs>
                  <a:gs pos="100000">
                    <a:srgbClr val="DEFFD5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ctr" dir="5400000" dist="38100">
                  <a:srgbClr val="000000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DQ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↑ CK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0" name="Google Shape;520;p39"/>
              <p:cNvCxnSpPr/>
              <p:nvPr/>
            </p:nvCxnSpPr>
            <p:spPr>
              <a:xfrm>
                <a:off x="3131840" y="3357754"/>
                <a:ext cx="792326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B05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521" name="Google Shape;521;p39"/>
              <p:cNvCxnSpPr/>
              <p:nvPr/>
            </p:nvCxnSpPr>
            <p:spPr>
              <a:xfrm>
                <a:off x="3131840" y="4148318"/>
                <a:ext cx="792326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522" name="Google Shape;522;p39"/>
              <p:cNvCxnSpPr/>
              <p:nvPr/>
            </p:nvCxnSpPr>
            <p:spPr>
              <a:xfrm>
                <a:off x="5219833" y="3357754"/>
                <a:ext cx="792327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B05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523" name="Google Shape;523;p39"/>
            <p:cNvSpPr/>
            <p:nvPr/>
          </p:nvSpPr>
          <p:spPr>
            <a:xfrm>
              <a:off x="2987675" y="3752850"/>
              <a:ext cx="1728788" cy="755650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39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39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3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467544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Workstation Practice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323528" y="1571612"/>
            <a:ext cx="8591848" cy="4521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                                    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6263680" y="1872020"/>
            <a:ext cx="288032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islabx5 : 140.124.72.28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islabx6 : 140.124.72.29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566" y="1765331"/>
            <a:ext cx="5791200" cy="418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4"/>
          <p:cNvCxnSpPr/>
          <p:nvPr/>
        </p:nvCxnSpPr>
        <p:spPr>
          <a:xfrm flipH="1" rot="10800000">
            <a:off x="3087166" y="2676080"/>
            <a:ext cx="3206030" cy="218818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0" name="Google Shape;140;p4"/>
          <p:cNvSpPr/>
          <p:nvPr/>
        </p:nvSpPr>
        <p:spPr>
          <a:xfrm>
            <a:off x="1259632" y="2779552"/>
            <a:ext cx="1632575" cy="18989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259632" y="3008034"/>
            <a:ext cx="1632575" cy="22848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259631" y="3271100"/>
            <a:ext cx="1632575" cy="41275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3779912" y="5238615"/>
            <a:ext cx="2052888" cy="23567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/>
          <p:nvPr/>
        </p:nvSpPr>
        <p:spPr>
          <a:xfrm>
            <a:off x="457200" y="1566863"/>
            <a:ext cx="82296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Circuit Design with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</a:t>
            </a:r>
            <a:endParaRPr b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684213" y="2205038"/>
            <a:ext cx="3527425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module adder(clk, A, B, Sum);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input	       clk;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input	[7:0] A, B;	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output	[8:0] Sum;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1ECAF8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1ECAF8"/>
                </a:solidFill>
                <a:latin typeface="Constantia"/>
                <a:ea typeface="Constantia"/>
                <a:cs typeface="Constantia"/>
                <a:sym typeface="Constantia"/>
              </a:rPr>
              <a:t>endmodule</a:t>
            </a:r>
            <a:endParaRPr b="0" sz="2000">
              <a:solidFill>
                <a:srgbClr val="1ECAF8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684213" y="4083050"/>
            <a:ext cx="45720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	[8:0] 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always@(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posedge clk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Sum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A +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sp>
        <p:nvSpPr>
          <p:cNvPr id="534" name="Google Shape;534;p40"/>
          <p:cNvSpPr/>
          <p:nvPr/>
        </p:nvSpPr>
        <p:spPr>
          <a:xfrm>
            <a:off x="1860550" y="4716463"/>
            <a:ext cx="14160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posedge 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40"/>
          <p:cNvGrpSpPr/>
          <p:nvPr/>
        </p:nvGrpSpPr>
        <p:grpSpPr>
          <a:xfrm>
            <a:off x="6037263" y="3429000"/>
            <a:ext cx="2638425" cy="1584325"/>
            <a:chOff x="5821010" y="3429000"/>
            <a:chExt cx="2639422" cy="1584176"/>
          </a:xfrm>
        </p:grpSpPr>
        <p:grpSp>
          <p:nvGrpSpPr>
            <p:cNvPr id="536" name="Google Shape;536;p40"/>
            <p:cNvGrpSpPr/>
            <p:nvPr/>
          </p:nvGrpSpPr>
          <p:grpSpPr>
            <a:xfrm>
              <a:off x="6454438" y="3491716"/>
              <a:ext cx="1836906" cy="518254"/>
              <a:chOff x="6454438" y="3779748"/>
              <a:chExt cx="1836906" cy="518254"/>
            </a:xfrm>
          </p:grpSpPr>
          <p:cxnSp>
            <p:nvCxnSpPr>
              <p:cNvPr id="537" name="Google Shape;537;p40"/>
              <p:cNvCxnSpPr/>
              <p:nvPr/>
            </p:nvCxnSpPr>
            <p:spPr>
              <a:xfrm>
                <a:off x="6611883" y="4082122"/>
                <a:ext cx="101638" cy="21588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38" name="Google Shape;538;p40"/>
              <p:cNvSpPr txBox="1"/>
              <p:nvPr/>
            </p:nvSpPr>
            <p:spPr>
              <a:xfrm>
                <a:off x="6454438" y="3779748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0"/>
              <p:cNvSpPr txBox="1"/>
              <p:nvPr/>
            </p:nvSpPr>
            <p:spPr>
              <a:xfrm>
                <a:off x="7978438" y="3779748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0" name="Google Shape;540;p40"/>
              <p:cNvCxnSpPr/>
              <p:nvPr/>
            </p:nvCxnSpPr>
            <p:spPr>
              <a:xfrm>
                <a:off x="8109461" y="4074186"/>
                <a:ext cx="103227" cy="21588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41" name="Google Shape;541;p40"/>
            <p:cNvGrpSpPr/>
            <p:nvPr/>
          </p:nvGrpSpPr>
          <p:grpSpPr>
            <a:xfrm>
              <a:off x="6372080" y="3429000"/>
              <a:ext cx="2088352" cy="1584176"/>
              <a:chOff x="3131674" y="2852936"/>
              <a:chExt cx="2880486" cy="1800200"/>
            </a:xfrm>
          </p:grpSpPr>
          <p:sp>
            <p:nvSpPr>
              <p:cNvPr id="542" name="Google Shape;542;p40"/>
              <p:cNvSpPr/>
              <p:nvPr/>
            </p:nvSpPr>
            <p:spPr>
              <a:xfrm>
                <a:off x="3923928" y="2852936"/>
                <a:ext cx="1296144" cy="1800200"/>
              </a:xfrm>
              <a:prstGeom prst="rect">
                <a:avLst/>
              </a:prstGeom>
              <a:gradFill>
                <a:gsLst>
                  <a:gs pos="0">
                    <a:srgbClr val="AAFF93"/>
                  </a:gs>
                  <a:gs pos="35000">
                    <a:srgbClr val="BCFFAB"/>
                  </a:gs>
                  <a:gs pos="100000">
                    <a:srgbClr val="DEFFD5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ctr" dir="5400000" dist="38100">
                  <a:srgbClr val="000000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DQ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↑ </a:t>
                </a:r>
                <a:endParaRPr/>
              </a:p>
            </p:txBody>
          </p:sp>
          <p:cxnSp>
            <p:nvCxnSpPr>
              <p:cNvPr id="543" name="Google Shape;543;p40"/>
              <p:cNvCxnSpPr/>
              <p:nvPr/>
            </p:nvCxnSpPr>
            <p:spPr>
              <a:xfrm>
                <a:off x="3131674" y="3356199"/>
                <a:ext cx="792955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544" name="Google Shape;544;p40"/>
              <p:cNvCxnSpPr/>
              <p:nvPr/>
            </p:nvCxnSpPr>
            <p:spPr>
              <a:xfrm>
                <a:off x="3131674" y="4149874"/>
                <a:ext cx="792955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545" name="Google Shape;545;p40"/>
              <p:cNvCxnSpPr/>
              <p:nvPr/>
            </p:nvCxnSpPr>
            <p:spPr>
              <a:xfrm>
                <a:off x="5219205" y="3356199"/>
                <a:ext cx="792955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70C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546" name="Google Shape;546;p40"/>
            <p:cNvSpPr txBox="1"/>
            <p:nvPr/>
          </p:nvSpPr>
          <p:spPr>
            <a:xfrm>
              <a:off x="5821010" y="4394428"/>
              <a:ext cx="5511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0"/>
            <p:cNvSpPr txBox="1"/>
            <p:nvPr/>
          </p:nvSpPr>
          <p:spPr>
            <a:xfrm>
              <a:off x="6946464" y="4077072"/>
              <a:ext cx="939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</a:t>
              </a:r>
              <a:endParaRPr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40"/>
          <p:cNvGrpSpPr/>
          <p:nvPr/>
        </p:nvGrpSpPr>
        <p:grpSpPr>
          <a:xfrm>
            <a:off x="3635375" y="3475038"/>
            <a:ext cx="3000375" cy="1655762"/>
            <a:chOff x="3419872" y="3474824"/>
            <a:chExt cx="2999470" cy="1656308"/>
          </a:xfrm>
        </p:grpSpPr>
        <p:sp>
          <p:nvSpPr>
            <p:cNvPr id="549" name="Google Shape;549;p40"/>
            <p:cNvSpPr txBox="1"/>
            <p:nvPr/>
          </p:nvSpPr>
          <p:spPr>
            <a:xfrm>
              <a:off x="3419872" y="3659339"/>
              <a:ext cx="3572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0"/>
            <p:cNvSpPr txBox="1"/>
            <p:nvPr/>
          </p:nvSpPr>
          <p:spPr>
            <a:xfrm>
              <a:off x="3419872" y="4681903"/>
              <a:ext cx="3572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1" name="Google Shape;551;p40"/>
            <p:cNvGrpSpPr/>
            <p:nvPr/>
          </p:nvGrpSpPr>
          <p:grpSpPr>
            <a:xfrm>
              <a:off x="3810279" y="3474824"/>
              <a:ext cx="2609063" cy="1656308"/>
              <a:chOff x="3348120" y="3645024"/>
              <a:chExt cx="2608964" cy="1881500"/>
            </a:xfrm>
          </p:grpSpPr>
          <p:grpSp>
            <p:nvGrpSpPr>
              <p:cNvPr id="552" name="Google Shape;552;p40"/>
              <p:cNvGrpSpPr/>
              <p:nvPr/>
            </p:nvGrpSpPr>
            <p:grpSpPr>
              <a:xfrm>
                <a:off x="3348120" y="3726324"/>
                <a:ext cx="2608964" cy="1800200"/>
                <a:chOff x="3348120" y="3861048"/>
                <a:chExt cx="2608964" cy="1800200"/>
              </a:xfrm>
            </p:grpSpPr>
            <p:grpSp>
              <p:nvGrpSpPr>
                <p:cNvPr id="553" name="Google Shape;553;p40"/>
                <p:cNvGrpSpPr/>
                <p:nvPr/>
              </p:nvGrpSpPr>
              <p:grpSpPr>
                <a:xfrm>
                  <a:off x="3348120" y="3861048"/>
                  <a:ext cx="2608964" cy="1800200"/>
                  <a:chOff x="3348120" y="2852936"/>
                  <a:chExt cx="2608964" cy="1800200"/>
                </a:xfrm>
              </p:grpSpPr>
              <p:sp>
                <p:nvSpPr>
                  <p:cNvPr id="554" name="Google Shape;554;p40"/>
                  <p:cNvSpPr/>
                  <p:nvPr/>
                </p:nvSpPr>
                <p:spPr>
                  <a:xfrm>
                    <a:off x="3923928" y="2852936"/>
                    <a:ext cx="1440160" cy="1800200"/>
                  </a:xfrm>
                  <a:prstGeom prst="rect">
                    <a:avLst/>
                  </a:prstGeom>
                  <a:gradFill>
                    <a:gsLst>
                      <a:gs pos="0">
                        <a:srgbClr val="AAFF93"/>
                      </a:gs>
                      <a:gs pos="35000">
                        <a:srgbClr val="BCFFAB"/>
                      </a:gs>
                      <a:gs pos="100000">
                        <a:srgbClr val="DEFFD5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57150" rotWithShape="0" algn="ctr" dir="5400000" dist="38100">
                      <a:srgbClr val="000000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just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In0     Out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Adder_8bits</a:t>
                    </a:r>
                    <a:endParaRPr/>
                  </a:p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In1</a:t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55" name="Google Shape;555;p40"/>
                  <p:cNvCxnSpPr/>
                  <p:nvPr/>
                </p:nvCxnSpPr>
                <p:spPr>
                  <a:xfrm>
                    <a:off x="3348120" y="3213598"/>
                    <a:ext cx="576067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556" name="Google Shape;556;p40"/>
                  <p:cNvCxnSpPr/>
                  <p:nvPr/>
                </p:nvCxnSpPr>
                <p:spPr>
                  <a:xfrm>
                    <a:off x="5363561" y="3226227"/>
                    <a:ext cx="593523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557" name="Google Shape;557;p40"/>
                  <p:cNvCxnSpPr/>
                  <p:nvPr/>
                </p:nvCxnSpPr>
                <p:spPr>
                  <a:xfrm>
                    <a:off x="3348120" y="4364507"/>
                    <a:ext cx="576067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</p:grpSp>
            <p:cxnSp>
              <p:nvCxnSpPr>
                <p:cNvPr id="558" name="Google Shape;558;p40"/>
                <p:cNvCxnSpPr/>
                <p:nvPr/>
              </p:nvCxnSpPr>
              <p:spPr>
                <a:xfrm>
                  <a:off x="3540143" y="4077396"/>
                  <a:ext cx="107913" cy="28682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70C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9" name="Google Shape;559;p40"/>
                <p:cNvCxnSpPr/>
                <p:nvPr/>
              </p:nvCxnSpPr>
              <p:spPr>
                <a:xfrm>
                  <a:off x="3552838" y="5228304"/>
                  <a:ext cx="107913" cy="28862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70C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0" name="Google Shape;560;p40"/>
                <p:cNvCxnSpPr/>
                <p:nvPr/>
              </p:nvCxnSpPr>
              <p:spPr>
                <a:xfrm>
                  <a:off x="5595257" y="4104455"/>
                  <a:ext cx="107913" cy="28862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70C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561" name="Google Shape;561;p40"/>
              <p:cNvSpPr txBox="1"/>
              <p:nvPr/>
            </p:nvSpPr>
            <p:spPr>
              <a:xfrm>
                <a:off x="3436892" y="3645024"/>
                <a:ext cx="312894" cy="4195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0"/>
              <p:cNvSpPr txBox="1"/>
              <p:nvPr/>
            </p:nvSpPr>
            <p:spPr>
              <a:xfrm>
                <a:off x="3436892" y="4806444"/>
                <a:ext cx="312894" cy="4195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0"/>
              <p:cNvSpPr txBox="1"/>
              <p:nvPr/>
            </p:nvSpPr>
            <p:spPr>
              <a:xfrm>
                <a:off x="5453040" y="3645024"/>
                <a:ext cx="312894" cy="4195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4" name="Google Shape;564;p40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40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4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/>
          <p:nvPr/>
        </p:nvSpPr>
        <p:spPr>
          <a:xfrm>
            <a:off x="457200" y="1566863"/>
            <a:ext cx="82296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Circuit Design with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</a:t>
            </a:r>
            <a:endParaRPr b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41"/>
          <p:cNvSpPr txBox="1"/>
          <p:nvPr/>
        </p:nvSpPr>
        <p:spPr>
          <a:xfrm>
            <a:off x="684213" y="2205038"/>
            <a:ext cx="3816350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module add_sub(clk, A, B, Out);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input	       clk;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input	[7:0]A, B;	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output	[8:0]Out;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3" name="Google Shape;573;p41"/>
          <p:cNvSpPr/>
          <p:nvPr/>
        </p:nvSpPr>
        <p:spPr>
          <a:xfrm>
            <a:off x="684213" y="4154488"/>
            <a:ext cx="3311525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	       Q;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always@(posedge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!Q;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sp>
        <p:nvSpPr>
          <p:cNvPr id="574" name="Google Shape;574;p41"/>
          <p:cNvSpPr txBox="1"/>
          <p:nvPr/>
        </p:nvSpPr>
        <p:spPr>
          <a:xfrm>
            <a:off x="4540250" y="2168525"/>
            <a:ext cx="3816350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reg	[8:0] Out;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always@(*)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begin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	if(Q)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		Out = A+B;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	else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		Out = A-B;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end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r>
              <a:rPr b="0" lang="en-US" sz="2000">
                <a:solidFill>
                  <a:srgbClr val="0000CC"/>
                </a:solidFill>
                <a:latin typeface="Constantia"/>
                <a:ea typeface="Constantia"/>
                <a:cs typeface="Constantia"/>
                <a:sym typeface="Constantia"/>
              </a:rPr>
              <a:t>endmodule</a:t>
            </a:r>
            <a:endParaRPr b="0" sz="2000">
              <a:solidFill>
                <a:srgbClr val="0000CC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4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000">
              <a:schemeClr val="lt1"/>
            </a:gs>
            <a:gs pos="100000">
              <a:srgbClr val="68DAF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2"/>
          <p:cNvSpPr txBox="1"/>
          <p:nvPr>
            <p:ph type="ctrTitle"/>
          </p:nvPr>
        </p:nvSpPr>
        <p:spPr>
          <a:xfrm>
            <a:off x="608784" y="1412776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Times New Roman"/>
              <a:buNone/>
            </a:pPr>
            <a:r>
              <a:rPr b="1"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br>
              <a:rPr b="1"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</a:t>
            </a:r>
            <a:endParaRPr sz="4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42"/>
          <p:cNvSpPr txBox="1"/>
          <p:nvPr>
            <p:ph idx="1" type="subTitle"/>
          </p:nvPr>
        </p:nvSpPr>
        <p:spPr>
          <a:xfrm>
            <a:off x="-396552" y="3861048"/>
            <a:ext cx="950505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1" marL="457200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1" lang="en-US" sz="2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</a:t>
            </a:r>
            <a:endParaRPr/>
          </a:p>
          <a:p>
            <a:pPr indent="0" lvl="1" marL="457200" rtl="0" algn="ctr"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rPr lang="en-US" sz="2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Taipei University of  Technology, Taipei, Taiwan</a:t>
            </a:r>
            <a:endParaRPr sz="26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3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43"/>
          <p:cNvSpPr txBox="1"/>
          <p:nvPr/>
        </p:nvSpPr>
        <p:spPr>
          <a:xfrm>
            <a:off x="395288" y="1412453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design a 2 to 1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Specifications</a:t>
            </a:r>
            <a:endParaRPr/>
          </a:p>
          <a:p>
            <a:pPr indent="-325438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DD9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Module name : mux</a:t>
            </a:r>
            <a:endParaRPr b="0" i="0" sz="2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25438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DD9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Input pins : a, b, sel</a:t>
            </a:r>
            <a:endParaRPr b="0" i="0" sz="2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25438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DD9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Output pins : out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43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3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MUX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2" name="Google Shape;59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3789040"/>
            <a:ext cx="5418269" cy="2413072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3"/>
          <p:cNvSpPr/>
          <p:nvPr/>
        </p:nvSpPr>
        <p:spPr>
          <a:xfrm>
            <a:off x="6072198" y="1285860"/>
            <a:ext cx="3071802" cy="2214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g1(out,in1,in2);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g2(out,in1,in2);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g3(out,in);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4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44"/>
          <p:cNvSpPr txBox="1"/>
          <p:nvPr/>
        </p:nvSpPr>
        <p:spPr>
          <a:xfrm>
            <a:off x="395289" y="1484461"/>
            <a:ext cx="7849120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利用上述電路圖完成2對1的多工器，當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</a:t>
            </a:r>
            <a:r>
              <a:rPr b="0" i="0" lang="en-US" sz="26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為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時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輸出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a的值</a:t>
            </a:r>
            <a:r>
              <a:rPr b="0" i="0" lang="en-US" sz="26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，當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</a:t>
            </a:r>
            <a:r>
              <a:rPr b="0" i="0" lang="en-US" sz="26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為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6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時，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輸出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b的值</a:t>
            </a:r>
            <a:r>
              <a:rPr b="0" i="0" lang="en-US" sz="26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b="0" i="0" sz="26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F6FC6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開啟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mux.v</a:t>
            </a:r>
            <a:r>
              <a:rPr b="0" i="0" lang="en-US" sz="26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的檔案，完成上述電路的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RTL Code ， 範例如下。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44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MUX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44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ocuments and Settings\Administrator\桌面\圖片1.png" id="602" name="Google Shape;60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3501008"/>
            <a:ext cx="3730625" cy="2627313"/>
          </a:xfrm>
          <a:prstGeom prst="rect">
            <a:avLst/>
          </a:prstGeom>
          <a:noFill/>
          <a:ln cap="sq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2700000" dist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5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45"/>
          <p:cNvSpPr txBox="1"/>
          <p:nvPr/>
        </p:nvSpPr>
        <p:spPr>
          <a:xfrm>
            <a:off x="395288" y="1484461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5584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45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MUX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45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3219320"/>
            <a:ext cx="5400600" cy="2960123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5"/>
          <p:cNvSpPr txBox="1"/>
          <p:nvPr/>
        </p:nvSpPr>
        <p:spPr>
          <a:xfrm>
            <a:off x="395288" y="1484461"/>
            <a:ext cx="8209159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完成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RTL Code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之後，使用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NC-verilog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來執行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Unix% ncverilog mux_test.v mux.v +access+r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此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的測試程式有比對功能，假如多工器功能正常，會在終端機顯示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error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46"/>
          <p:cNvSpPr txBox="1"/>
          <p:nvPr/>
        </p:nvSpPr>
        <p:spPr>
          <a:xfrm>
            <a:off x="395288" y="1484461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5584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46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MUX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46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1" name="Google Shape;62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996952"/>
            <a:ext cx="8473281" cy="309634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46"/>
          <p:cNvSpPr txBox="1"/>
          <p:nvPr/>
        </p:nvSpPr>
        <p:spPr>
          <a:xfrm>
            <a:off x="395536" y="1412776"/>
            <a:ext cx="8137152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使用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nWave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來觀測波形，是否符合多工器之功能?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Unix% nWave &amp;</a:t>
            </a:r>
            <a:endParaRPr b="0" i="0" sz="28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7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47"/>
          <p:cNvSpPr txBox="1"/>
          <p:nvPr/>
        </p:nvSpPr>
        <p:spPr>
          <a:xfrm>
            <a:off x="395288" y="1484461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5584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47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MUX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47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7"/>
          <p:cNvSpPr txBox="1"/>
          <p:nvPr/>
        </p:nvSpPr>
        <p:spPr>
          <a:xfrm>
            <a:off x="395288" y="1484461"/>
            <a:ext cx="8209159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ct val="64999"/>
              <a:buFont typeface="Noto Sans Symbols"/>
              <a:buChar char="■"/>
            </a:pPr>
            <a:r>
              <a:rPr b="0" i="0" lang="en-US" sz="62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也可以請同學嘗試自己撰寫簡單的</a:t>
            </a:r>
            <a:r>
              <a:rPr b="0" i="0" lang="en-US" sz="6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testbench file</a:t>
            </a:r>
            <a:r>
              <a:rPr b="0" i="0" lang="en-US" sz="62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，新增一個名為</a:t>
            </a:r>
            <a:r>
              <a:rPr b="0" i="0" lang="en-US" sz="6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mux_test2.v</a:t>
            </a:r>
            <a:r>
              <a:rPr b="0" i="0" lang="en-US" sz="62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的檔案並輸入自己所撰寫的測試檔，完整範例如下。</a:t>
            </a:r>
            <a:endParaRPr b="0" i="0" sz="62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10705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module mux_test;</a:t>
            </a:r>
            <a:endParaRPr/>
          </a:p>
          <a:p>
            <a:pPr indent="-310705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reg a, b, sel;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mux mux (out, a, b, sel);</a:t>
            </a:r>
            <a:endParaRPr/>
          </a:p>
          <a:p>
            <a:pPr indent="-310705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// Apply Stimulus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initial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fork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  // ** Add stimulus here **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  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#10 begin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 a = 0; b = 0; sel = 0;</a:t>
            </a:r>
            <a:r>
              <a:rPr b="0" i="0" lang="en-US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end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	#20 begin a = 1; b = 0; sel = 1;end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	#30 begin a = 1; b = 1; sel = 0;end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	#40 begin a = 0; b = 1; sel = 1;end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	#50 begin a = 0; b = 1; sel = 0;end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	#60 begin a = 1; b = 0; sel = 0;end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	#70 begin a = 0; b = 0; sel = 1;end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	#80 begin a = 1; b = 1; sel = 1;end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  	#100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$finish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  // ** Add stimulus here **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join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// Display Results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initial  // print all changes to all signal values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$monitor($time, "  a = %b,  b = %b,  sel = %b,   out = %b", a,b,sel,out);</a:t>
            </a:r>
            <a:endParaRPr/>
          </a:p>
          <a:p>
            <a:pPr indent="-310705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//  Waveform Record 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initial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begin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    $fsdbDumpfile("mux.fsdb"); // The FSDB Database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    $fsdbDumpvars;</a:t>
            </a:r>
            <a:endParaRPr/>
          </a:p>
          <a:p>
            <a:pPr indent="-310705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end</a:t>
            </a:r>
            <a:endParaRPr/>
          </a:p>
          <a:p>
            <a:pPr indent="-310705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rgbClr val="0F6FC6"/>
              </a:buClr>
              <a:buSzPct val="65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endmodule</a:t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8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48"/>
          <p:cNvSpPr txBox="1"/>
          <p:nvPr/>
        </p:nvSpPr>
        <p:spPr>
          <a:xfrm>
            <a:off x="395288" y="1484461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5584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48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MUX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48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8"/>
          <p:cNvSpPr txBox="1"/>
          <p:nvPr/>
        </p:nvSpPr>
        <p:spPr>
          <a:xfrm>
            <a:off x="395288" y="1484461"/>
            <a:ext cx="8209159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384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41" name="Google Shape;64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3717032"/>
            <a:ext cx="4968552" cy="247573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8"/>
          <p:cNvSpPr txBox="1"/>
          <p:nvPr/>
        </p:nvSpPr>
        <p:spPr>
          <a:xfrm>
            <a:off x="547688" y="1636861"/>
            <a:ext cx="8209159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完成自己所編寫的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mux_test2.v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，使用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NC-verilog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來執行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Simulation，可以看到輸出結果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Unix% ncverilog mux_test2.v mux.v +access+r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這個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mux_test2.v只會將輸入的值經過mux做輸出，我們可以經由終端機觀察out的值是否符合mux的功能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9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49"/>
          <p:cNvSpPr txBox="1"/>
          <p:nvPr/>
        </p:nvSpPr>
        <p:spPr>
          <a:xfrm>
            <a:off x="395288" y="1484461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5584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49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MUX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49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9"/>
          <p:cNvSpPr txBox="1"/>
          <p:nvPr/>
        </p:nvSpPr>
        <p:spPr>
          <a:xfrm>
            <a:off x="395288" y="1484461"/>
            <a:ext cx="8209159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384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52" name="Google Shape;6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852936"/>
            <a:ext cx="8028384" cy="295039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49"/>
          <p:cNvSpPr txBox="1"/>
          <p:nvPr/>
        </p:nvSpPr>
        <p:spPr>
          <a:xfrm>
            <a:off x="395536" y="1412776"/>
            <a:ext cx="8137152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使用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nWave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來觀測波形，是否與終端機所出現的值相同?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Unix% nWave &amp;</a:t>
            </a:r>
            <a:endParaRPr b="0" i="0" sz="28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13023"/>
            <a:ext cx="8439150" cy="5040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of Workstation (cont.)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6012160" y="2564904"/>
            <a:ext cx="288032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islabx5 : 140.124.72.28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islabx6 : 140.124.72.29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000">
              <a:schemeClr val="lt1"/>
            </a:gs>
            <a:gs pos="100000">
              <a:srgbClr val="68DAF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0"/>
          <p:cNvSpPr txBox="1"/>
          <p:nvPr>
            <p:ph type="ctrTitle"/>
          </p:nvPr>
        </p:nvSpPr>
        <p:spPr>
          <a:xfrm>
            <a:off x="608784" y="1412776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Times New Roman"/>
              <a:buNone/>
            </a:pPr>
            <a:r>
              <a:rPr b="1"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br>
              <a:rPr b="1"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 Model Design</a:t>
            </a:r>
            <a:br>
              <a:rPr b="1"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-Full Adder and Half Adder</a:t>
            </a:r>
            <a:endParaRPr sz="4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50"/>
          <p:cNvSpPr txBox="1"/>
          <p:nvPr>
            <p:ph idx="1" type="subTitle"/>
          </p:nvPr>
        </p:nvSpPr>
        <p:spPr>
          <a:xfrm>
            <a:off x="-396552" y="3861048"/>
            <a:ext cx="950505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1" marL="457200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1" lang="en-US" sz="2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</a:t>
            </a:r>
            <a:endParaRPr/>
          </a:p>
          <a:p>
            <a:pPr indent="0" lvl="1" marL="457200" rtl="0" algn="ctr"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rPr lang="en-US" sz="26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Taipei University of  Technology, Taipei, Taiwan</a:t>
            </a:r>
            <a:endParaRPr sz="26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1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51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1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51"/>
          <p:cNvSpPr txBox="1"/>
          <p:nvPr/>
        </p:nvSpPr>
        <p:spPr>
          <a:xfrm>
            <a:off x="395288" y="1412453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Please design a Full-Adder Specifications</a:t>
            </a:r>
            <a:endParaRPr/>
          </a:p>
          <a:p>
            <a:pPr indent="-325438" lvl="1" marL="6699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DD9"/>
              </a:buClr>
              <a:buSzPts val="168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Module name : fa</a:t>
            </a:r>
            <a:endParaRPr b="0" i="0" sz="28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25438" lvl="1" marL="6699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DD9"/>
              </a:buClr>
              <a:buSzPts val="168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Input pins : a, b, ci</a:t>
            </a:r>
            <a:endParaRPr b="0" i="0" sz="28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25438" lvl="1" marL="6699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DD9"/>
              </a:buClr>
              <a:buSzPts val="168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Output pins : sum, cout</a:t>
            </a:r>
            <a:endParaRPr b="0" i="0" sz="28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25438" lvl="1" marL="6699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DD9"/>
              </a:buClr>
              <a:buSzPts val="168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Function : { cout, sum } = a + b + ci</a:t>
            </a:r>
            <a:endParaRPr b="0" i="0" sz="4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8" name="Google Shape;66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9832" y="4005064"/>
            <a:ext cx="2186294" cy="2405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2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52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52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52"/>
          <p:cNvSpPr txBox="1"/>
          <p:nvPr/>
        </p:nvSpPr>
        <p:spPr>
          <a:xfrm>
            <a:off x="395536" y="1412776"/>
            <a:ext cx="8137152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開啟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fa.v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檔案之後，參考上頁真值表，使用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Modeling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的方式撰寫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之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RTL Code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，在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RTL Code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中可以使用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語言所內建的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primitives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來描述電路的連結與架構，如下圖範例所示。</a:t>
            </a:r>
            <a:endParaRPr b="0" i="0" sz="4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677" name="Google Shape;677;p52"/>
          <p:cNvGrpSpPr/>
          <p:nvPr/>
        </p:nvGrpSpPr>
        <p:grpSpPr>
          <a:xfrm>
            <a:off x="4857752" y="3789040"/>
            <a:ext cx="3929090" cy="2279815"/>
            <a:chOff x="4857752" y="3789040"/>
            <a:chExt cx="3929090" cy="2279815"/>
          </a:xfrm>
        </p:grpSpPr>
        <p:pic>
          <p:nvPicPr>
            <p:cNvPr descr="File:Full-adder.svg" id="678" name="Google Shape;678;p52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60032" y="3789040"/>
              <a:ext cx="3582566" cy="2279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9" name="Google Shape;679;p52"/>
            <p:cNvSpPr/>
            <p:nvPr/>
          </p:nvSpPr>
          <p:spPr>
            <a:xfrm>
              <a:off x="4857752" y="3857628"/>
              <a:ext cx="357190" cy="10001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tanti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tanti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tanti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ci</a:t>
              </a:r>
              <a:endPara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80" name="Google Shape;680;p52"/>
            <p:cNvSpPr/>
            <p:nvPr/>
          </p:nvSpPr>
          <p:spPr>
            <a:xfrm>
              <a:off x="8001024" y="4071942"/>
              <a:ext cx="785818" cy="3571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tanti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sum</a:t>
              </a:r>
              <a:endParaRPr/>
            </a:p>
          </p:txBody>
        </p:sp>
        <p:sp>
          <p:nvSpPr>
            <p:cNvPr id="681" name="Google Shape;681;p52"/>
            <p:cNvSpPr/>
            <p:nvPr/>
          </p:nvSpPr>
          <p:spPr>
            <a:xfrm>
              <a:off x="8001024" y="5214950"/>
              <a:ext cx="785818" cy="3571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tantia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cout</a:t>
              </a:r>
              <a:endPara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682" name="Google Shape;682;p52"/>
          <p:cNvGrpSpPr/>
          <p:nvPr/>
        </p:nvGrpSpPr>
        <p:grpSpPr>
          <a:xfrm>
            <a:off x="755576" y="3786190"/>
            <a:ext cx="3705225" cy="2346000"/>
            <a:chOff x="755576" y="3786190"/>
            <a:chExt cx="3705225" cy="2346000"/>
          </a:xfrm>
        </p:grpSpPr>
        <p:pic>
          <p:nvPicPr>
            <p:cNvPr id="683" name="Google Shape;683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5576" y="3789040"/>
              <a:ext cx="3705225" cy="2343150"/>
            </a:xfrm>
            <a:prstGeom prst="rect">
              <a:avLst/>
            </a:prstGeom>
            <a:noFill/>
            <a:ln cap="sq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sp>
          <p:nvSpPr>
            <p:cNvPr id="684" name="Google Shape;684;p52"/>
            <p:cNvSpPr/>
            <p:nvPr/>
          </p:nvSpPr>
          <p:spPr>
            <a:xfrm>
              <a:off x="3571868" y="3786190"/>
              <a:ext cx="71438" cy="2143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F0"/>
                </a:buClr>
                <a:buSzPts val="1800"/>
                <a:buFont typeface="Constantia"/>
                <a:buNone/>
              </a:pPr>
              <a:r>
                <a:rPr b="0" i="0" lang="en-US" sz="1800" u="none" cap="none" strike="noStrike">
                  <a:solidFill>
                    <a:srgbClr val="00B0F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,</a:t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3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53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3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2" name="Google Shape;69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3861048"/>
            <a:ext cx="4536504" cy="2483717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3"/>
          <p:cNvSpPr txBox="1"/>
          <p:nvPr/>
        </p:nvSpPr>
        <p:spPr>
          <a:xfrm>
            <a:off x="395536" y="1412776"/>
            <a:ext cx="7992888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完成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RTL Code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之後，使用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NC-verilog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來執行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b="0" i="0" sz="28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Unix% ncverilog fa_test.v fa.v +access+r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此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的測試程式有比對功能，假如全加器功能正常，會在終端機顯示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test pass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b="0" i="0" sz="28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4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54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4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1" name="Google Shape;70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3068960"/>
            <a:ext cx="8131615" cy="2976827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54"/>
          <p:cNvSpPr txBox="1"/>
          <p:nvPr/>
        </p:nvSpPr>
        <p:spPr>
          <a:xfrm>
            <a:off x="395536" y="1412776"/>
            <a:ext cx="8137152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使用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nWave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來觀測波形，是否功能與全加器的真值表功能相同?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Unix% nWave &amp;</a:t>
            </a:r>
            <a:endParaRPr b="0" i="0" sz="28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5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55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5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 and Half Adder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55"/>
          <p:cNvSpPr txBox="1"/>
          <p:nvPr/>
        </p:nvSpPr>
        <p:spPr>
          <a:xfrm>
            <a:off x="395536" y="1412776"/>
            <a:ext cx="8137152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733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11" name="Google Shape;711;p55"/>
          <p:cNvSpPr txBox="1"/>
          <p:nvPr/>
        </p:nvSpPr>
        <p:spPr>
          <a:xfrm>
            <a:off x="395288" y="1412453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Please design a Full-Adder Specifications</a:t>
            </a:r>
            <a:endParaRPr/>
          </a:p>
          <a:p>
            <a:pPr indent="-325438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DD9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Module name : fa</a:t>
            </a:r>
            <a:endParaRPr b="0" i="0" sz="2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25438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DD9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Input pins : a, b, ci</a:t>
            </a:r>
            <a:endParaRPr b="0" i="0" sz="2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25438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DD9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Output pins : sum, cout</a:t>
            </a:r>
            <a:endParaRPr b="0" i="0" sz="2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325438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DD9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Function : { cout, sum } = a + b + ci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2" name="Google Shape;71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3645024"/>
            <a:ext cx="3672408" cy="274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6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56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56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 and Half Adder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56"/>
          <p:cNvSpPr txBox="1"/>
          <p:nvPr/>
        </p:nvSpPr>
        <p:spPr>
          <a:xfrm>
            <a:off x="395536" y="1412776"/>
            <a:ext cx="8137152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733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21" name="Google Shape;721;p56"/>
          <p:cNvSpPr txBox="1"/>
          <p:nvPr/>
        </p:nvSpPr>
        <p:spPr>
          <a:xfrm>
            <a:off x="395288" y="1412453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如上頁圖所示，一個全加器也能使用兩個半加器與一些邏輯閘組合而成。</a:t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在這個實習中，請先打開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  Adder(ha.v)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的程式，並使用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Modeling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的方式完成。</a:t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22" name="Google Shape;72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3573016"/>
            <a:ext cx="3919343" cy="1944241"/>
          </a:xfrm>
          <a:prstGeom prst="rect">
            <a:avLst/>
          </a:prstGeom>
          <a:noFill/>
          <a:ln cap="sq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7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8" name="Google Shape;728;p57"/>
          <p:cNvSpPr txBox="1"/>
          <p:nvPr>
            <p:ph idx="12" type="sldNum"/>
          </p:nvPr>
        </p:nvSpPr>
        <p:spPr>
          <a:xfrm>
            <a:off x="7924800" y="6376243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7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 and Half Adder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57"/>
          <p:cNvSpPr txBox="1"/>
          <p:nvPr/>
        </p:nvSpPr>
        <p:spPr>
          <a:xfrm>
            <a:off x="395536" y="1412776"/>
            <a:ext cx="8137152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733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31" name="Google Shape;731;p57"/>
          <p:cNvSpPr txBox="1"/>
          <p:nvPr/>
        </p:nvSpPr>
        <p:spPr>
          <a:xfrm>
            <a:off x="395288" y="1412453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在完成Half  Adder(ha.v)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的程式之後，儲存檔案並關閉，接著打開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fa2.v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撰寫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 Module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的程式。</a:t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在這次的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 Module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中請使用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Connecting ports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的方式呼叫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  Adder的Module Instance，使用此方法完成fa2.v 。</a:t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32" name="Google Shape;73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3501008"/>
            <a:ext cx="4543661" cy="2101974"/>
          </a:xfrm>
          <a:prstGeom prst="rect">
            <a:avLst/>
          </a:prstGeom>
          <a:noFill/>
          <a:ln cap="sq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2700000" dist="50800">
              <a:srgbClr val="000000">
                <a:alpha val="40000"/>
              </a:srgbClr>
            </a:outerShdw>
          </a:effectLst>
        </p:spPr>
      </p:pic>
      <p:grpSp>
        <p:nvGrpSpPr>
          <p:cNvPr id="733" name="Google Shape;733;p57"/>
          <p:cNvGrpSpPr/>
          <p:nvPr/>
        </p:nvGrpSpPr>
        <p:grpSpPr>
          <a:xfrm>
            <a:off x="5072066" y="3357562"/>
            <a:ext cx="3929090" cy="1727622"/>
            <a:chOff x="5072066" y="3357562"/>
            <a:chExt cx="3929090" cy="1727622"/>
          </a:xfrm>
        </p:grpSpPr>
        <p:pic>
          <p:nvPicPr>
            <p:cNvPr descr="P4-5.gif (1816 bytes)" id="734" name="Google Shape;734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76056" y="3645024"/>
              <a:ext cx="3570922" cy="144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5" name="Google Shape;735;p57"/>
            <p:cNvSpPr/>
            <p:nvPr/>
          </p:nvSpPr>
          <p:spPr>
            <a:xfrm>
              <a:off x="5500694" y="3714752"/>
              <a:ext cx="642942" cy="78581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onstantia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 a    cout</a:t>
              </a:r>
              <a:endParaRPr b="0" i="0" sz="1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onstantia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  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onstantia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 b    sum</a:t>
              </a:r>
              <a:endParaRPr b="0" i="0" sz="1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36" name="Google Shape;736;p57"/>
            <p:cNvSpPr/>
            <p:nvPr/>
          </p:nvSpPr>
          <p:spPr>
            <a:xfrm>
              <a:off x="6429388" y="4143380"/>
              <a:ext cx="642942" cy="78581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onstantia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 a    cout</a:t>
              </a:r>
              <a:endParaRPr b="0" i="0" sz="1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onstantia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 b    sum</a:t>
              </a:r>
              <a:endParaRPr b="0" i="0" sz="1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37" name="Google Shape;737;p57"/>
            <p:cNvSpPr/>
            <p:nvPr/>
          </p:nvSpPr>
          <p:spPr>
            <a:xfrm>
              <a:off x="5643570" y="3357562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onstantia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 ha.v</a:t>
              </a:r>
              <a:endParaRPr b="0" i="0" sz="1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38" name="Google Shape;738;p57"/>
            <p:cNvSpPr/>
            <p:nvPr/>
          </p:nvSpPr>
          <p:spPr>
            <a:xfrm>
              <a:off x="6572264" y="3929066"/>
              <a:ext cx="428628" cy="214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onstantia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 ha.v</a:t>
              </a:r>
              <a:endParaRPr b="0" i="0" sz="12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39" name="Google Shape;739;p57"/>
            <p:cNvSpPr/>
            <p:nvPr/>
          </p:nvSpPr>
          <p:spPr>
            <a:xfrm>
              <a:off x="5072066" y="3643314"/>
              <a:ext cx="214314" cy="14287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tanti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tanti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tanti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ci</a:t>
              </a:r>
              <a:endParaRPr b="0" i="0" sz="1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740" name="Google Shape;740;p57"/>
            <p:cNvSpPr/>
            <p:nvPr/>
          </p:nvSpPr>
          <p:spPr>
            <a:xfrm>
              <a:off x="8429652" y="3643314"/>
              <a:ext cx="571504" cy="14287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tanti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cout</a:t>
              </a:r>
              <a:endParaRPr b="0" i="0" sz="1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tantia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sum</a:t>
              </a:r>
              <a:endParaRPr b="0" i="0" sz="1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741" name="Google Shape;741;p57"/>
          <p:cNvSpPr/>
          <p:nvPr/>
        </p:nvSpPr>
        <p:spPr>
          <a:xfrm>
            <a:off x="5214942" y="5286388"/>
            <a:ext cx="3357554" cy="12003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  inst (.a(   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.b(    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.sum(         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.cout(         ));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8"/>
          <p:cNvSpPr txBox="1"/>
          <p:nvPr/>
        </p:nvSpPr>
        <p:spPr>
          <a:xfrm>
            <a:off x="457199" y="455522"/>
            <a:ext cx="8496983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 and Half Adder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p58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9" name="Google Shape;749;p58"/>
          <p:cNvSpPr txBox="1"/>
          <p:nvPr/>
        </p:nvSpPr>
        <p:spPr>
          <a:xfrm>
            <a:off x="395536" y="1412776"/>
            <a:ext cx="7992888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完成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RTL Code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之後，使用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NC-verilog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來執行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Unix% ncverilog fa_test.v fa2.v ha.v +access+r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F6FC6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此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功能會與剛剛使用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Modeling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的方式撰寫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adder的功能一樣，所以模擬成功後也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會在終端機顯示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test pass，最後再開起nWave觀看波形與上個lab是否相同</a:t>
            </a:r>
            <a:r>
              <a:rPr b="0" i="0" lang="en-US" sz="24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b="0" i="0" sz="2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50" name="Google Shape;75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2" y="3861048"/>
            <a:ext cx="4302079" cy="2355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Program Files\Microsoft Office\MEDIA\CAGCAT10\j0301252.wmf" id="756" name="Google Shape;75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2060848"/>
            <a:ext cx="4536504" cy="3881309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59"/>
          <p:cNvSpPr/>
          <p:nvPr>
            <p:ph idx="12" type="sldNum"/>
          </p:nvPr>
        </p:nvSpPr>
        <p:spPr>
          <a:xfrm>
            <a:off x="7924800" y="6356350"/>
            <a:ext cx="762000" cy="365125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Paske\Desktop\Data\THX.gif" id="758" name="Google Shape;75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565" y="428604"/>
            <a:ext cx="8286839" cy="4877733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59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30" y="1413024"/>
            <a:ext cx="8439150" cy="504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of Workstation (cont.)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3174951" y="2780928"/>
            <a:ext cx="1541065" cy="30403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00" y="1402804"/>
            <a:ext cx="74676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of Workstation (cont.)</a:t>
            </a:r>
            <a:endParaRPr b="1" sz="40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465" y="3124969"/>
            <a:ext cx="32004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395288" y="1412453"/>
            <a:ext cx="85693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the environmental files</a:t>
            </a:r>
            <a:endParaRPr/>
          </a:p>
          <a:p>
            <a:pPr indent="-325438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DD9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Terminal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9DD9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 "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 /home/standard/Environment_Setup_File/cshrc .cshrc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9DD9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 "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ls –a .cs*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61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9DD9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9DD9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 "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.cshrc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F6FC6"/>
              </a:buClr>
              <a:buSzPts val="169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the lab’s files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DD9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: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 -a /home/standard/electronic_circuit_101/verilog .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DD9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: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ls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61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9DD9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3997" lvl="1" marL="6699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DD9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5301208"/>
            <a:ext cx="33528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/>
          <p:nvPr/>
        </p:nvSpPr>
        <p:spPr>
          <a:xfrm>
            <a:off x="1043608" y="3268985"/>
            <a:ext cx="904528" cy="30403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the Environment</a:t>
            </a:r>
            <a:endParaRPr b="1" i="0" sz="4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3527106" y="5471334"/>
            <a:ext cx="904528" cy="30403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C75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35C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idx="1" type="body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cd	（Change Directory）	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8" name="Google Shape;188;p9"/>
          <p:cNvGraphicFramePr/>
          <p:nvPr/>
        </p:nvGraphicFramePr>
        <p:xfrm>
          <a:off x="611188" y="24209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{266DF6AD-2821-428B-87B2-670A7ACFAD55}</a:tableStyleId>
              </a:tblPr>
              <a:tblGrid>
                <a:gridCol w="2016225"/>
                <a:gridCol w="5904650"/>
              </a:tblGrid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cd 路徑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切換工作目錄至欲進入之目錄，絕對路徑或相對路徑皆可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cd .</a:t>
                      </a:r>
                      <a:endParaRPr sz="18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進入此層目錄，其實也就是沒有變動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cd ..</a:t>
                      </a:r>
                      <a:endParaRPr sz="18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回到上一層目錄，將工作路徑切換至當前目錄之父目錄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cd -</a:t>
                      </a:r>
                      <a:endParaRPr sz="18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切換至上一個工作目錄，用途如同電視遙控器之往返鍵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4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cd ~</a:t>
                      </a:r>
                      <a:endParaRPr sz="18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切換工作目錄至帳號之家目錄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9" name="Google Shape;189;p9"/>
          <p:cNvSpPr txBox="1"/>
          <p:nvPr/>
        </p:nvSpPr>
        <p:spPr>
          <a:xfrm>
            <a:off x="457200" y="45552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CC"/>
                </a:solidFill>
                <a:latin typeface="DFKai-SB"/>
                <a:ea typeface="DFKai-SB"/>
                <a:cs typeface="DFKai-SB"/>
                <a:sym typeface="DFKai-SB"/>
              </a:rPr>
              <a:t>常用的基本指令集</a:t>
            </a:r>
            <a:endParaRPr b="1" sz="4000">
              <a:solidFill>
                <a:srgbClr val="0000CC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251520" y="6441369"/>
            <a:ext cx="9001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Yu-Cheng Fan          National Taipei University of  Technology                        Taipei, Taiwan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流線">
  <a:themeElements>
    <a:clrScheme name="流線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流線">
  <a:themeElements>
    <a:clrScheme name="流線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2011-07-18T10:21:31Z</dcterms:created>
  <dc:creator>Win7User</dc:creator>
</cp:coreProperties>
</file>