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984" r:id="rId2"/>
    <p:sldId id="997" r:id="rId3"/>
    <p:sldId id="967" r:id="rId4"/>
    <p:sldId id="968" r:id="rId5"/>
    <p:sldId id="987" r:id="rId6"/>
    <p:sldId id="998" r:id="rId7"/>
    <p:sldId id="995" r:id="rId8"/>
    <p:sldId id="978" r:id="rId9"/>
    <p:sldId id="999" r:id="rId10"/>
    <p:sldId id="996" r:id="rId11"/>
    <p:sldId id="972" r:id="rId12"/>
    <p:sldId id="973" r:id="rId13"/>
    <p:sldId id="993" r:id="rId14"/>
    <p:sldId id="988" r:id="rId15"/>
    <p:sldId id="8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呂彥旻" initials="呂彥旻" lastIdx="1" clrIdx="0">
    <p:extLst>
      <p:ext uri="{19B8F6BF-5375-455C-9EA6-DF929625EA0E}">
        <p15:presenceInfo xmlns:p15="http://schemas.microsoft.com/office/powerpoint/2012/main" userId="S::110368151@cc.ntut.edu.tw::db416319-aa2d-40db-ac68-c727cbe36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E6E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60235" autoAdjust="0"/>
  </p:normalViewPr>
  <p:slideViewPr>
    <p:cSldViewPr snapToGrid="0">
      <p:cViewPr varScale="1">
        <p:scale>
          <a:sx n="63" d="100"/>
          <a:sy n="63" d="100"/>
        </p:scale>
        <p:origin x="10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75B17A-E2BB-4032-BF76-F11D339A50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DDEFF6-2B23-4251-99E9-6A1FFDBE2F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D602-29AC-4755-BDB3-068F88A48381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74BC44-D674-45B4-A4F1-C35F5093F5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555307-A672-4F5F-8806-9C4ED03843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FEAFF-AE92-47AB-B2DC-6074735015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970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B29A-B24E-46D5-AA90-133CC43C0B28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E93A8-51E2-4597-ADFE-A7716B516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7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93A8-51E2-4597-ADFE-A7716B51638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75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93A8-51E2-4597-ADFE-A7716B51638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8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93A8-51E2-4597-ADFE-A7716B51638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11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93A8-51E2-4597-ADFE-A7716B51638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B19B2-6BBE-4CC1-9F73-40928EAEA7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36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ABC2A7-EE41-4130-8B7D-DD71A424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D236-B378-4FCF-8E49-46C21B07E739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A68174-FD51-4204-83AA-7DFF3540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AEB01C-C495-40AF-815F-EAB7E31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B46B816-6C02-45FC-949D-38FF9021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6A360201-1621-4EB5-9513-7455BBA8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498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CF090-9451-4695-AEB9-E2B4C17C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122460-84D4-4FE4-B7C6-FB8EEEEA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128D8F-73C0-466D-8224-BADCC707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D422-5E4A-4CC6-92F8-E1B99CB5F170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E7BA80-44F0-46F7-9B03-2057E835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42E404-DFEC-44B2-BCDA-41A31EFA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F0F03F-19C8-4DD8-AAEF-A24171DAA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2CD490-BBD6-4B77-988D-94ECEDAF8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2112DE-1CA7-45E5-BE19-EBD3CEDD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5E8-6BE9-4CA6-98A3-8FCB16537811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FC45B-1F19-444E-B96A-2E8125B9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62B50-FCDB-4851-B7BA-EBEEBE6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0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36962-CE68-4168-A9D9-7C549B0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79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EC16F-133A-44ED-BD12-86698B4C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2"/>
            <a:ext cx="10515600" cy="4629021"/>
          </a:xfrm>
        </p:spPr>
        <p:txBody>
          <a:bodyPr/>
          <a:lstStyle>
            <a:lvl1pPr>
              <a:lnSpc>
                <a:spcPct val="100000"/>
              </a:lnSpc>
              <a:defRPr baseline="0">
                <a:ea typeface="標楷體" panose="03000509000000000000" pitchFamily="65" charset="-120"/>
              </a:defRPr>
            </a:lvl1pPr>
            <a:lvl2pPr>
              <a:lnSpc>
                <a:spcPct val="100000"/>
              </a:lnSpc>
              <a:defRPr baseline="0"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 baseline="0"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 baseline="0"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 baseline="0"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7F052-A425-4E8B-A984-BD099637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fld id="{6B5CAE26-C132-4524-9246-8647EB09A352}" type="datetime1">
              <a:rPr lang="zh-TW" altLang="en-US" smtClean="0"/>
              <a:pPr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B7D25-1D24-4A1F-B157-684C2EEF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AB5A6-4901-4732-A93B-49BA5F0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1380" y="6441225"/>
            <a:ext cx="2743200" cy="365125"/>
          </a:xfrm>
        </p:spPr>
        <p:txBody>
          <a:bodyPr/>
          <a:lstStyle>
            <a:lvl1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DA610D59-7D6B-493C-B5D7-7D66973E8F8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4933F-47B3-4168-A5AF-0EF3AA05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5B4892-9C6A-40D5-AB0A-F053A1BDE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66FAE-9B42-4ED4-90C9-5842F407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D8F-5AF7-45DB-91CA-A33007919CC3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C870F-6302-43A1-A751-B2A42835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407245-B173-4CAF-B57F-A81BCB48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610D59-7D6B-493C-B5D7-7D66973E8F8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0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1F46C-6310-4502-A40E-80117EE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5C7B78-CE64-45B2-99B1-032897D8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E19FC4-34ED-4B80-85AD-7A4DC7F1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13EE0E-ECB8-45FF-B8F3-E40572D1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2A0-DC48-4933-8476-083F2B5C528D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C54845-59D7-4B7A-9D55-C78A1FC3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23A5CC-76B9-4FA3-AEEC-D4E4479B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5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7819D-2520-4882-93B2-CF651AF4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EED10A-2380-45C4-BA53-E5ED7B95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75B1C1-C3BD-4EB1-B9CF-300AC1B1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BA5499-FD9D-4BB3-826C-F4C80D80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FBC627-4A0E-452F-88B8-9EB6F3625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777CD2-E23A-4A1E-A06D-D20EAD34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290E-C093-44F8-8B18-5B51FA0370BE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8BA803-042D-4528-B807-51C8F224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661940-B0A0-4973-A90A-0E06594D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8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EF8C-E74B-4176-ABB1-D7BF24EB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7E26D7-0651-4161-BFA7-B60C8246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2F12-7635-4095-A17F-06391F108832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E48B07-E089-4ED8-AC54-B810575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3B2FAD-A612-40A4-AAE9-06AFE8D0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2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4AE821-8059-4AEE-A14F-5BB53764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0459-2CA2-4E02-9D48-022AF90BD513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FAD61A-8ED9-4ADF-8206-DF5D7B02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50615D-078A-42DA-AF36-1874C332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88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B9F9C-C795-4ED0-AF92-227A3F48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2F17C0-AE4F-4792-A21D-109679AE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E2C496-3A7B-4F3B-82F8-F917D52C6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EEE2A-86CF-4DA1-8A91-36144CC3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A8A99-3585-492C-BE63-2F6C3B9DF84D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B4566-A095-4329-9567-D76A54C7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A87E97-02AA-47C3-B241-1A72BD0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C1F89-E67B-443A-8EC9-4B9366C3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0112B2-2458-4510-8BD6-E9AC5313F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C4C7F-8925-4180-85E9-7AE76A4F8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6C0DFF-7B35-4BAA-A46A-E9E69A25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3195-388E-49C8-8BF0-27673CDCA4A1}" type="datetime1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D957D-6642-479B-9C52-1FF5221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EE6A8-EBD2-4498-8E96-75F1C961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F7FF7-A6D2-4519-B444-77AD99B0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C8447C-8FE3-4946-8842-10DA64FC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45B7-4C2C-48F8-A981-0FA592E66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EA11D5C-DED5-4B6C-AA79-17EBF3A3A172}" type="datetime1">
              <a:rPr lang="zh-TW" altLang="en-US" smtClean="0"/>
              <a:pPr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D6BF6-574E-46FD-8590-9D9AB8B41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7A32F-071E-42FF-B3CD-36F5A163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A610D59-7D6B-493C-B5D7-7D66973E8F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09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5F19-7190-4C06-A4E9-3DEA16A0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7" y="1709738"/>
            <a:ext cx="11840546" cy="2852737"/>
          </a:xfrm>
        </p:spPr>
        <p:txBody>
          <a:bodyPr anchor="ctr"/>
          <a:lstStyle/>
          <a:p>
            <a:pPr algn="ctr"/>
            <a:r>
              <a:rPr lang="en-US" altLang="zh-TW" dirty="0"/>
              <a:t>Introduction to Data Storage Systems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5D6A2-22C5-436A-9E2F-775C7BED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5946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Team name: </a:t>
            </a:r>
            <a:r>
              <a:rPr lang="en-US" altLang="zh-TW" sz="3200" dirty="0" err="1">
                <a:solidFill>
                  <a:schemeClr val="tx1"/>
                </a:solidFill>
              </a:rPr>
              <a:t>PebblesDB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                  </a:t>
            </a:r>
            <a:r>
              <a:rPr lang="en-US" altLang="zh-TW" sz="3200" dirty="0">
                <a:solidFill>
                  <a:schemeClr val="tx1"/>
                </a:solidFill>
              </a:rPr>
              <a:t>Member: 110368151 </a:t>
            </a:r>
            <a:r>
              <a:rPr lang="zh-TW" altLang="en-US" sz="3200" dirty="0">
                <a:solidFill>
                  <a:schemeClr val="tx1"/>
                </a:solidFill>
              </a:rPr>
              <a:t>呂彥旻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                                  </a:t>
            </a:r>
            <a:r>
              <a:rPr lang="en-US" altLang="zh-TW" sz="3200" dirty="0">
                <a:solidFill>
                  <a:schemeClr val="tx1"/>
                </a:solidFill>
              </a:rPr>
              <a:t>110268035</a:t>
            </a:r>
            <a:r>
              <a:rPr lang="zh-TW" altLang="en-US" sz="3200" dirty="0">
                <a:solidFill>
                  <a:schemeClr val="tx1"/>
                </a:solidFill>
              </a:rPr>
              <a:t> 何翊宇</a:t>
            </a:r>
          </a:p>
        </p:txBody>
      </p:sp>
    </p:spTree>
    <p:extLst>
      <p:ext uri="{BB962C8B-B14F-4D97-AF65-F5344CB8AC3E}">
        <p14:creationId xmlns:p14="http://schemas.microsoft.com/office/powerpoint/2010/main" val="32307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DFF7-F123-4322-BB13-A81AB7C6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61" y="222379"/>
            <a:ext cx="11011678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Fragmented Log-Structured Merge Trees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0CDA7-B910-4B82-BE45-0BF4B725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53" y="1547942"/>
            <a:ext cx="10041294" cy="46290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Get Operations: </a:t>
            </a:r>
            <a:r>
              <a:rPr lang="en-US" altLang="zh-TW" dirty="0"/>
              <a:t>You can find guard faster, and then find whether there is a key to search for in the </a:t>
            </a:r>
            <a:r>
              <a:rPr lang="en-US" altLang="zh-TW" dirty="0" err="1"/>
              <a:t>SSTable</a:t>
            </a:r>
            <a:r>
              <a:rPr lang="en-US" altLang="zh-TW" dirty="0"/>
              <a:t>.</a:t>
            </a:r>
            <a:endParaRPr lang="en-US" altLang="zh-TW" b="1" dirty="0"/>
          </a:p>
          <a:p>
            <a:r>
              <a:rPr lang="en-US" altLang="zh-TW" b="1" dirty="0"/>
              <a:t>Range Queries: </a:t>
            </a:r>
            <a:r>
              <a:rPr lang="en-US" altLang="zh-TW" dirty="0"/>
              <a:t>The FLSM mechanism will first search for a given range of guards, and within each guard, there will be multiple </a:t>
            </a:r>
            <a:r>
              <a:rPr lang="en-US" altLang="zh-TW" dirty="0" err="1"/>
              <a:t>SSTables</a:t>
            </a:r>
            <a:r>
              <a:rPr lang="en-US" altLang="zh-TW" dirty="0"/>
              <a:t> for sorted lookup.</a:t>
            </a:r>
          </a:p>
          <a:p>
            <a:r>
              <a:rPr lang="en-US" altLang="zh-TW" b="1" dirty="0"/>
              <a:t>Key Updates and Deletions: </a:t>
            </a:r>
            <a:r>
              <a:rPr lang="en-US" altLang="zh-TW" dirty="0"/>
              <a:t>If the insertion of key results in the formation of a guard, the deletion of a key does not result in the deletion of the associated guard.</a:t>
            </a:r>
          </a:p>
          <a:p>
            <a:r>
              <a:rPr lang="en-US" altLang="zh-TW" b="1" dirty="0"/>
              <a:t>Compaction: </a:t>
            </a:r>
            <a:r>
              <a:rPr lang="en-US" altLang="zh-TW" dirty="0"/>
              <a:t>The </a:t>
            </a:r>
            <a:r>
              <a:rPr lang="en-US" altLang="zh-TW" dirty="0" err="1"/>
              <a:t>SSTable</a:t>
            </a:r>
            <a:r>
              <a:rPr lang="en-US" altLang="zh-TW" dirty="0"/>
              <a:t> in guard will be sorted first, and then sorted according to the next level of guard, and will be split into new </a:t>
            </a:r>
            <a:r>
              <a:rPr lang="en-US" altLang="zh-TW" dirty="0" err="1"/>
              <a:t>SSTable</a:t>
            </a:r>
            <a:r>
              <a:rPr lang="en-US" altLang="zh-TW" dirty="0"/>
              <a:t> if needed.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A35BB-5216-4848-A168-F3F8B32A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6C63CD-22F3-440C-A539-DD88354478E2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56DDF-C04F-450D-96DD-E0449E8F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76"/>
            <a:ext cx="10515600" cy="1325563"/>
          </a:xfrm>
        </p:spPr>
        <p:txBody>
          <a:bodyPr/>
          <a:lstStyle/>
          <a:p>
            <a:r>
              <a:rPr lang="en-US" altLang="zh-TW" sz="4800" dirty="0"/>
              <a:t>Building </a:t>
            </a:r>
            <a:r>
              <a:rPr lang="en-US" altLang="zh-TW" sz="4800" dirty="0" err="1"/>
              <a:t>PebblesDB</a:t>
            </a:r>
            <a:r>
              <a:rPr lang="en-US" altLang="zh-TW" sz="4800" dirty="0"/>
              <a:t> using FLSM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F53CD-0B54-4700-BDBF-36D143CB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83" y="1520445"/>
            <a:ext cx="10369628" cy="2231570"/>
          </a:xfrm>
        </p:spPr>
        <p:txBody>
          <a:bodyPr>
            <a:normAutofit/>
          </a:bodyPr>
          <a:lstStyle/>
          <a:p>
            <a:r>
              <a:rPr lang="en-US" altLang="zh-TW" dirty="0"/>
              <a:t>The figure shows </a:t>
            </a:r>
            <a:r>
              <a:rPr lang="en-US" altLang="zh-TW" dirty="0" err="1"/>
              <a:t>SSTables</a:t>
            </a:r>
            <a:r>
              <a:rPr lang="en-US" altLang="zh-TW" dirty="0"/>
              <a:t> being inserted and compacted over time in a FLSM.</a:t>
            </a:r>
            <a:endParaRPr lang="zh-TW" altLang="en-US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9400A5-FE15-4627-BBA1-6A5871B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9821A76-76F4-4A30-8310-45F356350CB4}"/>
              </a:ext>
            </a:extLst>
          </p:cNvPr>
          <p:cNvSpPr txBox="1"/>
          <p:nvPr/>
        </p:nvSpPr>
        <p:spPr>
          <a:xfrm>
            <a:off x="1252685" y="4104748"/>
            <a:ext cx="1382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9951515-85E7-4463-A506-D06A7A0362A2}"/>
              </a:ext>
            </a:extLst>
          </p:cNvPr>
          <p:cNvSpPr txBox="1"/>
          <p:nvPr/>
        </p:nvSpPr>
        <p:spPr>
          <a:xfrm>
            <a:off x="1252685" y="5387539"/>
            <a:ext cx="13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FD86B70-9E96-48E6-B7CD-631883A99DC3}"/>
              </a:ext>
            </a:extLst>
          </p:cNvPr>
          <p:cNvSpPr txBox="1"/>
          <p:nvPr/>
        </p:nvSpPr>
        <p:spPr>
          <a:xfrm>
            <a:off x="9968619" y="3219433"/>
            <a:ext cx="1420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1B58242-CDB0-4984-A2E8-D91346669EC2}"/>
              </a:ext>
            </a:extLst>
          </p:cNvPr>
          <p:cNvSpPr txBox="1"/>
          <p:nvPr/>
        </p:nvSpPr>
        <p:spPr>
          <a:xfrm>
            <a:off x="10038350" y="3801868"/>
            <a:ext cx="12811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4D2AD597-E52F-45B9-B298-BD806E953EDA}"/>
              </a:ext>
            </a:extLst>
          </p:cNvPr>
          <p:cNvSpPr/>
          <p:nvPr/>
        </p:nvSpPr>
        <p:spPr>
          <a:xfrm>
            <a:off x="4185996" y="5350654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E4D0D9BF-CE9A-4FB5-A690-A38E515E7313}"/>
              </a:ext>
            </a:extLst>
          </p:cNvPr>
          <p:cNvSpPr/>
          <p:nvPr/>
        </p:nvSpPr>
        <p:spPr>
          <a:xfrm>
            <a:off x="6219662" y="5330392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200, 400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5EA1EB02-5F76-4E1C-84B4-D0C7B04BCF09}"/>
              </a:ext>
            </a:extLst>
          </p:cNvPr>
          <p:cNvSpPr/>
          <p:nvPr/>
        </p:nvSpPr>
        <p:spPr>
          <a:xfrm>
            <a:off x="8371620" y="5336112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500, 600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5B803CFC-8118-45FF-B671-E541AD86FF09}"/>
              </a:ext>
            </a:extLst>
          </p:cNvPr>
          <p:cNvCxnSpPr>
            <a:cxnSpLocks/>
          </p:cNvCxnSpPr>
          <p:nvPr/>
        </p:nvCxnSpPr>
        <p:spPr>
          <a:xfrm>
            <a:off x="5874673" y="5330392"/>
            <a:ext cx="0" cy="793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D6FBC8-0A65-4EC3-A5B9-EE5DA1FE6421}"/>
              </a:ext>
            </a:extLst>
          </p:cNvPr>
          <p:cNvSpPr txBox="1"/>
          <p:nvPr/>
        </p:nvSpPr>
        <p:spPr>
          <a:xfrm>
            <a:off x="5184601" y="489870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Guard: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9CCC864-80C5-4ACC-832D-0C3AE9B13645}"/>
              </a:ext>
            </a:extLst>
          </p:cNvPr>
          <p:cNvCxnSpPr>
            <a:cxnSpLocks/>
          </p:cNvCxnSpPr>
          <p:nvPr/>
        </p:nvCxnSpPr>
        <p:spPr>
          <a:xfrm>
            <a:off x="7977104" y="5279544"/>
            <a:ext cx="0" cy="826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E29AAE1-CD3B-43AD-8C20-7C897D583A89}"/>
              </a:ext>
            </a:extLst>
          </p:cNvPr>
          <p:cNvSpPr txBox="1"/>
          <p:nvPr/>
        </p:nvSpPr>
        <p:spPr>
          <a:xfrm>
            <a:off x="7306930" y="489870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Guard: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482B3B1-707C-4245-AA83-ABC6BECC6001}"/>
              </a:ext>
            </a:extLst>
          </p:cNvPr>
          <p:cNvCxnSpPr>
            <a:cxnSpLocks/>
          </p:cNvCxnSpPr>
          <p:nvPr/>
        </p:nvCxnSpPr>
        <p:spPr>
          <a:xfrm flipV="1">
            <a:off x="1231914" y="3789147"/>
            <a:ext cx="10157287" cy="23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A5EB534B-E4BA-4DEC-B6A1-336C3AA19647}"/>
              </a:ext>
            </a:extLst>
          </p:cNvPr>
          <p:cNvCxnSpPr>
            <a:cxnSpLocks/>
          </p:cNvCxnSpPr>
          <p:nvPr/>
        </p:nvCxnSpPr>
        <p:spPr>
          <a:xfrm>
            <a:off x="1230644" y="6317487"/>
            <a:ext cx="102118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13DCECB6-DE4E-4FDC-9CBA-6C9B07A6E7D8}"/>
              </a:ext>
            </a:extLst>
          </p:cNvPr>
          <p:cNvSpPr/>
          <p:nvPr/>
        </p:nvSpPr>
        <p:spPr>
          <a:xfrm>
            <a:off x="4494365" y="4130277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10, 210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13400FBA-24C0-4872-97E0-3598C2E600A4}"/>
              </a:ext>
            </a:extLst>
          </p:cNvPr>
          <p:cNvSpPr/>
          <p:nvPr/>
        </p:nvSpPr>
        <p:spPr>
          <a:xfrm>
            <a:off x="5246855" y="2745177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250, 550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5204534-D561-4E8D-8E0F-48A58C78E6FF}"/>
              </a:ext>
            </a:extLst>
          </p:cNvPr>
          <p:cNvSpPr txBox="1"/>
          <p:nvPr/>
        </p:nvSpPr>
        <p:spPr>
          <a:xfrm>
            <a:off x="4988232" y="3420580"/>
            <a:ext cx="191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Table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E10544-AE61-4D23-B1D5-588774E9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44" y="2997907"/>
            <a:ext cx="10623071" cy="338145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039AB16C-021D-48F8-83C5-844770B6E641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7E7CB-0245-4553-8545-F4E4028CD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6" y="3095622"/>
            <a:ext cx="10558250" cy="33604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DEDB4E-9D49-430F-935A-29926E5DF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1" y="3080924"/>
            <a:ext cx="10586337" cy="33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6172 0.19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86" y="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EDFED-4CE8-4490-A6AE-2BBA2C43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B031E-BE86-42D8-BCC1-6947639F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3"/>
            <a:ext cx="10515600" cy="1604832"/>
          </a:xfrm>
        </p:spPr>
        <p:txBody>
          <a:bodyPr>
            <a:normAutofit/>
          </a:bodyPr>
          <a:lstStyle/>
          <a:p>
            <a:r>
              <a:rPr lang="en-US" altLang="zh-TW" dirty="0"/>
              <a:t>The figure shows the throughput of different key-value stores on the YCSB benchmark suite run with four threads.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B7CDA-D939-460E-B49F-D6333383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F43C80-E29D-455B-A318-B66EC0D3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576302"/>
            <a:ext cx="9179930" cy="38649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CB5468-C4AB-4813-8E99-7F7EB4A583A5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5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EDFED-4CE8-4490-A6AE-2BBA2C43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B031E-BE86-42D8-BCC1-6947639F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3"/>
            <a:ext cx="10515600" cy="1121196"/>
          </a:xfrm>
        </p:spPr>
        <p:txBody>
          <a:bodyPr>
            <a:normAutofit/>
          </a:bodyPr>
          <a:lstStyle/>
          <a:p>
            <a:r>
              <a:rPr lang="en-US" altLang="zh-TW" dirty="0"/>
              <a:t>The figure shows the YCSB throughput of the MongoDB NoSQL store when using different key-value stores as the storage engine.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B7CDA-D939-460E-B49F-D6333383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B9C97F-F7B9-4803-AE4B-DA7E4C6B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518543"/>
            <a:ext cx="7703344" cy="38576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9E8C5B-66C3-4F95-BD72-986FCE139BDA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5566B-F042-460D-8313-7824F24E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E63960-3B46-4F79-A59D-9FEAFCF8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2"/>
            <a:ext cx="10759440" cy="4629021"/>
          </a:xfrm>
        </p:spPr>
        <p:txBody>
          <a:bodyPr/>
          <a:lstStyle/>
          <a:p>
            <a:r>
              <a:rPr lang="en-US" altLang="zh-TW" spc="-90" dirty="0"/>
              <a:t>The design of the novel FLSM data structure combines ideas from skip lists and log-structured merge tree.</a:t>
            </a:r>
          </a:p>
          <a:p>
            <a:r>
              <a:rPr lang="en-US" altLang="zh-TW" spc="-90" dirty="0"/>
              <a:t>Experimental results demonstrate that </a:t>
            </a:r>
            <a:r>
              <a:rPr lang="en-US" altLang="zh-TW" spc="-90" dirty="0" err="1"/>
              <a:t>PebblesDB</a:t>
            </a:r>
            <a:r>
              <a:rPr lang="en-US" altLang="zh-TW" spc="-90" dirty="0"/>
              <a:t> dominates LSM-based stores in many workloads. </a:t>
            </a:r>
          </a:p>
          <a:p>
            <a:r>
              <a:rPr lang="en-US" altLang="zh-TW" spc="-90" dirty="0" err="1"/>
              <a:t>PebblsesDB</a:t>
            </a:r>
            <a:r>
              <a:rPr lang="en-US" altLang="zh-TW" spc="-90" dirty="0"/>
              <a:t> is a high-performance key-value store that achieves low write amplification, high write throughput, and high read throughput simultaneously.</a:t>
            </a:r>
            <a:endParaRPr lang="zh-TW" altLang="en-US" spc="-9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D970A-7A90-44BC-869A-66D83335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FB94F0-26E6-49E6-9799-00146571F6AA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7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2AEB358-B110-4357-9B60-FA1797BA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28" y="1960012"/>
            <a:ext cx="10022958" cy="2387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dirty="0"/>
              <a:t>Thank You!</a:t>
            </a:r>
            <a:endParaRPr lang="zh-TW" altLang="en-US" sz="7200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7EE6D-D2E2-4964-82F0-ADA74D1D5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28" y="4439687"/>
            <a:ext cx="10022958" cy="106033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i="1" dirty="0"/>
              <a:t>Questions </a:t>
            </a:r>
            <a:r>
              <a:rPr lang="en-US" altLang="zh-TW" sz="3200" i="1" dirty="0"/>
              <a:t>&amp;</a:t>
            </a:r>
            <a:r>
              <a:rPr lang="en-US" altLang="zh-TW" sz="4400" i="1" dirty="0"/>
              <a:t> Answers</a:t>
            </a:r>
            <a:endParaRPr lang="zh-TW" altLang="en-US" sz="4400" i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2B01F8-35EF-44F4-A9CB-71E50BB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8B50-92EF-4488-B9DE-7072E5C28272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8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5F19-7190-4C06-A4E9-3DEA16A0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PebblesDB</a:t>
            </a:r>
            <a:r>
              <a:rPr lang="en-US" altLang="zh-TW" dirty="0"/>
              <a:t>: Building Key-Value Stores using Fragmented Log-Structured Merge Trees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5D6A2-22C5-436A-9E2F-775C7BED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859463"/>
          </a:xfrm>
        </p:spPr>
        <p:txBody>
          <a:bodyPr anchor="t">
            <a:normAutofit/>
          </a:bodyPr>
          <a:lstStyle/>
          <a:p>
            <a:r>
              <a:rPr lang="en-US" altLang="zh-TW" sz="1800" dirty="0"/>
              <a:t>Pandian Raju, Rohan </a:t>
            </a:r>
            <a:r>
              <a:rPr lang="en-US" altLang="zh-TW" sz="1800" dirty="0" err="1"/>
              <a:t>Kadekodi</a:t>
            </a:r>
            <a:r>
              <a:rPr lang="en-US" altLang="zh-TW" sz="1800" dirty="0"/>
              <a:t>, Vijay Chidambaram, and </a:t>
            </a:r>
            <a:r>
              <a:rPr lang="en-US" altLang="zh-TW" sz="1800" dirty="0" err="1"/>
              <a:t>Ittai</a:t>
            </a:r>
            <a:r>
              <a:rPr lang="en-US" altLang="zh-TW" sz="1800" dirty="0"/>
              <a:t> Abraham. </a:t>
            </a:r>
            <a:r>
              <a:rPr lang="en-US" altLang="zh-TW" sz="1800" dirty="0" err="1"/>
              <a:t>Pebblesdb</a:t>
            </a:r>
            <a:r>
              <a:rPr lang="en-US" altLang="zh-TW" sz="1800" dirty="0"/>
              <a:t>: Building key-value stores using fragmented log-structured merge trees. In Proceedings of the 26th Symposium on Operating Systems Principles, pages 497–514. ACM, 2017.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118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D8992-5B3D-478B-89BD-C5494674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7D701-8999-4ECD-977F-18D235EE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/>
              <a:t>Introduction</a:t>
            </a:r>
          </a:p>
          <a:p>
            <a:r>
              <a:rPr lang="en-US" altLang="zh-TW" sz="3200" dirty="0"/>
              <a:t>Log-Structured Merge Tree (LSM)</a:t>
            </a:r>
          </a:p>
          <a:p>
            <a:r>
              <a:rPr lang="en-US" altLang="zh-TW" sz="3200" dirty="0"/>
              <a:t>Fragmented Log-Structured Merge Trees (FLSM)</a:t>
            </a:r>
          </a:p>
          <a:p>
            <a:r>
              <a:rPr lang="en-US" altLang="zh-TW" sz="3200" dirty="0"/>
              <a:t>Building </a:t>
            </a:r>
            <a:r>
              <a:rPr lang="en-US" altLang="zh-TW" sz="3200" dirty="0" err="1"/>
              <a:t>PebblesDB</a:t>
            </a:r>
            <a:r>
              <a:rPr lang="en-US" altLang="zh-TW" sz="3200" dirty="0"/>
              <a:t> using FLSM</a:t>
            </a:r>
          </a:p>
          <a:p>
            <a:r>
              <a:rPr lang="en-US" altLang="zh-TW" sz="3200" dirty="0"/>
              <a:t>Evaluation</a:t>
            </a:r>
          </a:p>
          <a:p>
            <a:r>
              <a:rPr lang="en-US" altLang="zh-TW" sz="3200" dirty="0"/>
              <a:t>Conclusion</a:t>
            </a:r>
          </a:p>
          <a:p>
            <a:endParaRPr lang="zh-TW" altLang="en-US" sz="32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60139D-7C1C-4BA0-84A7-84C1A9C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8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2ACA-B9E0-43EE-B556-3871E540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9BC1-1038-426B-9230-B7C0DCBD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2"/>
            <a:ext cx="10758714" cy="1940653"/>
          </a:xfrm>
        </p:spPr>
        <p:txBody>
          <a:bodyPr/>
          <a:lstStyle/>
          <a:p>
            <a:r>
              <a:rPr lang="en-US" altLang="zh-TW" dirty="0"/>
              <a:t>Key-value stores is the infrastructure of our common system nowadays.</a:t>
            </a:r>
          </a:p>
          <a:p>
            <a:r>
              <a:rPr lang="en-US" altLang="zh-TW" dirty="0"/>
              <a:t>The key could be anything, but it needs to be unique in the database.</a:t>
            </a:r>
            <a:endParaRPr lang="zh-TW" altLang="en-US" dirty="0"/>
          </a:p>
          <a:p>
            <a:r>
              <a:rPr lang="en-US" altLang="zh-TW" dirty="0"/>
              <a:t>The value could be anything, including a list or another key-value pair.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056CAD-9DF2-4F03-8129-C6E56C6B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A47739-756C-487D-9E5C-ED54359C0430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A86B4D-052F-40D7-B664-0DA30DA9984D}"/>
              </a:ext>
            </a:extLst>
          </p:cNvPr>
          <p:cNvSpPr/>
          <p:nvPr/>
        </p:nvSpPr>
        <p:spPr>
          <a:xfrm>
            <a:off x="2114550" y="4257040"/>
            <a:ext cx="188976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BCCC50-07C7-4AEC-84A8-D015F11D5CED}"/>
              </a:ext>
            </a:extLst>
          </p:cNvPr>
          <p:cNvSpPr/>
          <p:nvPr/>
        </p:nvSpPr>
        <p:spPr>
          <a:xfrm>
            <a:off x="2109470" y="5251450"/>
            <a:ext cx="188976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1235</a:t>
            </a:r>
            <a:endParaRPr lang="zh-TW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EC9711-C280-4C54-99C7-C293E15A350D}"/>
              </a:ext>
            </a:extLst>
          </p:cNvPr>
          <p:cNvSpPr/>
          <p:nvPr/>
        </p:nvSpPr>
        <p:spPr>
          <a:xfrm>
            <a:off x="4845050" y="4257040"/>
            <a:ext cx="523748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{Name: Jean Grey, Country: USA}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2A329A-ACC2-45DE-A280-25ACDEFE7144}"/>
              </a:ext>
            </a:extLst>
          </p:cNvPr>
          <p:cNvSpPr/>
          <p:nvPr/>
        </p:nvSpPr>
        <p:spPr>
          <a:xfrm>
            <a:off x="4839970" y="5251450"/>
            <a:ext cx="5237480" cy="685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{Name: Tom, Country: ROC}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8A798E8-C271-4A33-82BD-D51E042947A8}"/>
              </a:ext>
            </a:extLst>
          </p:cNvPr>
          <p:cNvSpPr/>
          <p:nvPr/>
        </p:nvSpPr>
        <p:spPr>
          <a:xfrm>
            <a:off x="3999230" y="4501515"/>
            <a:ext cx="834390" cy="196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26BFC025-2EA4-43F9-9D74-2F02EC71E2E8}"/>
              </a:ext>
            </a:extLst>
          </p:cNvPr>
          <p:cNvSpPr/>
          <p:nvPr/>
        </p:nvSpPr>
        <p:spPr>
          <a:xfrm>
            <a:off x="3999230" y="5495175"/>
            <a:ext cx="840740" cy="196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39BECB-371A-446A-B919-E4343C5EFA3A}"/>
              </a:ext>
            </a:extLst>
          </p:cNvPr>
          <p:cNvSpPr txBox="1"/>
          <p:nvPr/>
        </p:nvSpPr>
        <p:spPr>
          <a:xfrm>
            <a:off x="2355850" y="3733820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162AA7A-906F-4A3D-983C-4BEC4310335F}"/>
              </a:ext>
            </a:extLst>
          </p:cNvPr>
          <p:cNvSpPr txBox="1"/>
          <p:nvPr/>
        </p:nvSpPr>
        <p:spPr>
          <a:xfrm>
            <a:off x="6760210" y="3733820"/>
            <a:ext cx="13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2ACA-B9E0-43EE-B556-3871E540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(Cont’d)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9BC1-1038-426B-9230-B7C0DCBD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8" y="1547942"/>
            <a:ext cx="11383346" cy="4639497"/>
          </a:xfrm>
        </p:spPr>
        <p:txBody>
          <a:bodyPr>
            <a:normAutofit/>
          </a:bodyPr>
          <a:lstStyle/>
          <a:p>
            <a:r>
              <a:rPr lang="en-US" altLang="zh-TW" dirty="0"/>
              <a:t>Key-value stores are widely used in databases for search, analysis, and maps.</a:t>
            </a:r>
          </a:p>
          <a:p>
            <a:r>
              <a:rPr lang="en-US" altLang="zh-TW" dirty="0"/>
              <a:t>Log-Structured Merge Tree (LSM) is a write-optimized data structure used in key-value stores.</a:t>
            </a:r>
          </a:p>
          <a:p>
            <a:r>
              <a:rPr lang="en-US" altLang="zh-TW" dirty="0"/>
              <a:t>Use the Fragmented Log-Structured Merge Tree (FLSM-Tree) data structure to avoid rewriting data at the same level.</a:t>
            </a:r>
          </a:p>
          <a:p>
            <a:r>
              <a:rPr lang="en-US" altLang="zh-TW" dirty="0"/>
              <a:t>FLSM can be seen as a blend of an LSM data structure with a skip list and a novel compaction algorithm that reduces write amplification and increases write throughput.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056CAD-9DF2-4F03-8129-C6E56C6B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B8E9BC-879A-4682-9D69-717EDA54BF35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BE94A-CB07-43E1-9F54-5C6D7DCA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Log-Structured Merge </a:t>
            </a:r>
            <a:r>
              <a:rPr lang="en-US" altLang="zh-TW" dirty="0"/>
              <a:t>T</a:t>
            </a:r>
            <a:r>
              <a:rPr lang="en-US" altLang="zh-TW" sz="4800" dirty="0"/>
              <a:t>ree (LSM)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D2A9A-99F9-4DB2-AAC8-98597695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50" dirty="0"/>
              <a:t>LSM increases bandwidth by sequentially writing to memory. Writes are processed in batches in memory and written to as sequential logs (</a:t>
            </a:r>
            <a:r>
              <a:rPr lang="en-US" altLang="zh-TW" spc="50" dirty="0" err="1"/>
              <a:t>SSTable</a:t>
            </a:r>
            <a:r>
              <a:rPr lang="en-US" altLang="zh-TW" spc="50" dirty="0"/>
              <a:t>).</a:t>
            </a:r>
          </a:p>
          <a:p>
            <a:r>
              <a:rPr lang="en-US" altLang="zh-TW" spc="50" dirty="0"/>
              <a:t>When Level 0 goes to merge Level 1, after each merge, all </a:t>
            </a:r>
            <a:r>
              <a:rPr lang="en-US" altLang="zh-TW" spc="50" dirty="0" err="1"/>
              <a:t>SSTables</a:t>
            </a:r>
            <a:r>
              <a:rPr lang="en-US" altLang="zh-TW" spc="50" dirty="0"/>
              <a:t> in the next level that intersect with the compressed </a:t>
            </a:r>
            <a:r>
              <a:rPr lang="en-US" altLang="zh-TW" spc="50" dirty="0" err="1"/>
              <a:t>SSTables</a:t>
            </a:r>
            <a:r>
              <a:rPr lang="en-US" altLang="zh-TW" spc="50" dirty="0"/>
              <a:t> are rewritten.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B1FE37-E37A-468B-9165-90588D8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93CF32-BF35-4125-AEF6-2E73AE48C09D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1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5F881A3-1E31-4C2C-9948-52407B5744A1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5369285" y="4631783"/>
            <a:ext cx="1229495" cy="535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49DAEFB-5875-46B8-AFFB-A9A62B49D5DF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461360" y="4631783"/>
            <a:ext cx="907925" cy="551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7CA69225-D92F-4C1F-B8AB-60D6FEC2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/>
              <a:t>Log-Structured Merge </a:t>
            </a:r>
            <a:r>
              <a:rPr lang="en-US" altLang="zh-TW" dirty="0"/>
              <a:t>T</a:t>
            </a:r>
            <a:r>
              <a:rPr lang="en-US" altLang="zh-TW" sz="4800" dirty="0"/>
              <a:t>ree (LSM) </a:t>
            </a:r>
            <a:r>
              <a:rPr lang="en-US" altLang="zh-TW" dirty="0"/>
              <a:t>(Cont’d)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E8803-C975-48C2-8707-570CBF3B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13" y="1593730"/>
            <a:ext cx="10382573" cy="1087427"/>
          </a:xfrm>
        </p:spPr>
        <p:txBody>
          <a:bodyPr>
            <a:normAutofit/>
          </a:bodyPr>
          <a:lstStyle/>
          <a:p>
            <a:r>
              <a:rPr lang="en-US" altLang="zh-TW" dirty="0"/>
              <a:t>The figure shows </a:t>
            </a:r>
            <a:r>
              <a:rPr lang="en-US" altLang="zh-TW" dirty="0" err="1"/>
              <a:t>SSTables</a:t>
            </a:r>
            <a:r>
              <a:rPr lang="en-US" altLang="zh-TW" dirty="0"/>
              <a:t> being inserted and compacted over time in a LSM.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969DC-2BAC-44C7-B416-2853472C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A5440D-AE9C-41D9-B2C2-94BC87136174}"/>
              </a:ext>
            </a:extLst>
          </p:cNvPr>
          <p:cNvSpPr txBox="1"/>
          <p:nvPr/>
        </p:nvSpPr>
        <p:spPr>
          <a:xfrm>
            <a:off x="1905630" y="3926553"/>
            <a:ext cx="1382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6F3A96D-9A29-4EEC-9EB7-4C5907566CDB}"/>
              </a:ext>
            </a:extLst>
          </p:cNvPr>
          <p:cNvCxnSpPr>
            <a:cxnSpLocks/>
          </p:cNvCxnSpPr>
          <p:nvPr/>
        </p:nvCxnSpPr>
        <p:spPr>
          <a:xfrm>
            <a:off x="1884859" y="3634217"/>
            <a:ext cx="8247181" cy="1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5ADC8F4-85BB-4228-A0A1-0EBA058634CF}"/>
              </a:ext>
            </a:extLst>
          </p:cNvPr>
          <p:cNvSpPr txBox="1"/>
          <p:nvPr/>
        </p:nvSpPr>
        <p:spPr>
          <a:xfrm>
            <a:off x="1905630" y="5209344"/>
            <a:ext cx="131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BB5347C-A25F-4471-8CB0-1EEBCCF8F5E3}"/>
              </a:ext>
            </a:extLst>
          </p:cNvPr>
          <p:cNvCxnSpPr>
            <a:cxnSpLocks/>
          </p:cNvCxnSpPr>
          <p:nvPr/>
        </p:nvCxnSpPr>
        <p:spPr>
          <a:xfrm>
            <a:off x="1883589" y="6139292"/>
            <a:ext cx="83658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37FED7B-99B2-47E6-BD42-18C292DDB939}"/>
              </a:ext>
            </a:extLst>
          </p:cNvPr>
          <p:cNvSpPr/>
          <p:nvPr/>
        </p:nvSpPr>
        <p:spPr>
          <a:xfrm>
            <a:off x="5838957" y="2596333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250, 550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CE510B2-0061-4491-8E4A-70E940A92571}"/>
              </a:ext>
            </a:extLst>
          </p:cNvPr>
          <p:cNvSpPr txBox="1"/>
          <p:nvPr/>
        </p:nvSpPr>
        <p:spPr>
          <a:xfrm>
            <a:off x="8711458" y="3094647"/>
            <a:ext cx="14205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1853C3-7DAE-4F87-B430-6329B92F99A7}"/>
              </a:ext>
            </a:extLst>
          </p:cNvPr>
          <p:cNvSpPr txBox="1"/>
          <p:nvPr/>
        </p:nvSpPr>
        <p:spPr>
          <a:xfrm>
            <a:off x="8781189" y="3664943"/>
            <a:ext cx="12811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152EEB7-76F8-46EC-99D8-C81976C27856}"/>
              </a:ext>
            </a:extLst>
          </p:cNvPr>
          <p:cNvSpPr/>
          <p:nvPr/>
        </p:nvSpPr>
        <p:spPr>
          <a:xfrm>
            <a:off x="4684106" y="3961931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10, 210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E1C56C-990D-4D67-AAB2-67DF221509D5}"/>
              </a:ext>
            </a:extLst>
          </p:cNvPr>
          <p:cNvSpPr/>
          <p:nvPr/>
        </p:nvSpPr>
        <p:spPr>
          <a:xfrm>
            <a:off x="3765360" y="5172536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F1566D6-89C3-4359-8DF2-456E0B8A5BD3}"/>
              </a:ext>
            </a:extLst>
          </p:cNvPr>
          <p:cNvSpPr/>
          <p:nvPr/>
        </p:nvSpPr>
        <p:spPr>
          <a:xfrm>
            <a:off x="5848265" y="5172536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200, 400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CB8C3E2-AA3A-4913-8FCB-E4094C565460}"/>
              </a:ext>
            </a:extLst>
          </p:cNvPr>
          <p:cNvSpPr/>
          <p:nvPr/>
        </p:nvSpPr>
        <p:spPr>
          <a:xfrm>
            <a:off x="7870080" y="5172536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500, 600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78F0C7B-5552-4A38-B1EE-AD5D0F44036B}"/>
              </a:ext>
            </a:extLst>
          </p:cNvPr>
          <p:cNvSpPr/>
          <p:nvPr/>
        </p:nvSpPr>
        <p:spPr>
          <a:xfrm>
            <a:off x="3705080" y="5176196"/>
            <a:ext cx="1502957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3ECB725-5DA1-4850-9A11-FD0E975BF074}"/>
              </a:ext>
            </a:extLst>
          </p:cNvPr>
          <p:cNvSpPr/>
          <p:nvPr/>
        </p:nvSpPr>
        <p:spPr>
          <a:xfrm>
            <a:off x="5559783" y="5172536"/>
            <a:ext cx="1958550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200,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210,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D1900A5-DA03-4FB9-A97B-C5D4EC6D6117}"/>
              </a:ext>
            </a:extLst>
          </p:cNvPr>
          <p:cNvSpPr/>
          <p:nvPr/>
        </p:nvSpPr>
        <p:spPr>
          <a:xfrm>
            <a:off x="4672066" y="3960289"/>
            <a:ext cx="1394438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10, 210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67C153E0-08BD-4FFF-A6D9-2367AB7D3490}"/>
              </a:ext>
            </a:extLst>
          </p:cNvPr>
          <p:cNvSpPr/>
          <p:nvPr/>
        </p:nvSpPr>
        <p:spPr>
          <a:xfrm>
            <a:off x="3709882" y="5183060"/>
            <a:ext cx="1502956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1, 10, 100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55C1A15-55C8-4D56-B937-8036CA5F6A3F}"/>
              </a:ext>
            </a:extLst>
          </p:cNvPr>
          <p:cNvSpPr/>
          <p:nvPr/>
        </p:nvSpPr>
        <p:spPr>
          <a:xfrm>
            <a:off x="5304279" y="5170894"/>
            <a:ext cx="2601391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200, 210,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250,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AD32E2C4-91F7-4B24-ADF7-BBD8818080AE}"/>
              </a:ext>
            </a:extLst>
          </p:cNvPr>
          <p:cNvSpPr/>
          <p:nvPr/>
        </p:nvSpPr>
        <p:spPr>
          <a:xfrm>
            <a:off x="8029386" y="5160956"/>
            <a:ext cx="2022958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550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99FB9A60-77C1-4185-9F7A-220BA4309F12}"/>
              </a:ext>
            </a:extLst>
          </p:cNvPr>
          <p:cNvSpPr/>
          <p:nvPr/>
        </p:nvSpPr>
        <p:spPr>
          <a:xfrm>
            <a:off x="6954232" y="3957155"/>
            <a:ext cx="1382398" cy="67149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250, 550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BCBC966D-4633-4EED-B9A4-CB3440294902}"/>
              </a:ext>
            </a:extLst>
          </p:cNvPr>
          <p:cNvSpPr/>
          <p:nvPr/>
        </p:nvSpPr>
        <p:spPr>
          <a:xfrm>
            <a:off x="5298084" y="5167714"/>
            <a:ext cx="2601391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200, 210, 250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C63139E-C6E4-4716-BB10-26B0D177A6BE}"/>
              </a:ext>
            </a:extLst>
          </p:cNvPr>
          <p:cNvSpPr/>
          <p:nvPr/>
        </p:nvSpPr>
        <p:spPr>
          <a:xfrm>
            <a:off x="8032353" y="5166610"/>
            <a:ext cx="2022958" cy="67149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500, 550, 600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A123E7D-6C84-4CDF-BC7D-003325692037}"/>
              </a:ext>
            </a:extLst>
          </p:cNvPr>
          <p:cNvSpPr txBox="1"/>
          <p:nvPr/>
        </p:nvSpPr>
        <p:spPr>
          <a:xfrm>
            <a:off x="5580334" y="3271736"/>
            <a:ext cx="191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Table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F9D0F6B-4A33-40E2-B8CE-B965EFB2453F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7645431" y="4628649"/>
            <a:ext cx="1398401" cy="537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8BA1E19-80A2-4E45-AFDC-D1FBE1544F79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6598780" y="4628649"/>
            <a:ext cx="1046651" cy="539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0613B49-4BCD-4F30-A153-0719FCB6D3D2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0.09153 0.198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9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9" grpId="0" animBg="1"/>
      <p:bldP spid="34" grpId="0" animBg="1"/>
      <p:bldP spid="35" grpId="0" animBg="1"/>
      <p:bldP spid="36" grpId="0" animBg="1"/>
      <p:bldP spid="36" grpId="1" animBg="1"/>
      <p:bldP spid="38" grpId="0" animBg="1"/>
      <p:bldP spid="39" grpId="0" animBg="1"/>
      <p:bldP spid="40" grpId="0" animBg="1"/>
      <p:bldP spid="41" grpId="0" animBg="1"/>
      <p:bldP spid="41" grpId="1" animBg="1"/>
      <p:bldP spid="41" grpId="2" animBg="1"/>
      <p:bldP spid="43" grpId="0" animBg="1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DFF7-F123-4322-BB13-A81AB7C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Fragmented Log-Structured Merge Trees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0CDA7-B910-4B82-BE45-0BF4B725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2"/>
            <a:ext cx="10378440" cy="4349938"/>
          </a:xfrm>
        </p:spPr>
        <p:txBody>
          <a:bodyPr>
            <a:normAutofit/>
          </a:bodyPr>
          <a:lstStyle/>
          <a:p>
            <a:r>
              <a:rPr lang="en-US" altLang="zh-TW" dirty="0"/>
              <a:t>FLSM inspired by skip list data structure.</a:t>
            </a:r>
          </a:p>
          <a:p>
            <a:r>
              <a:rPr lang="en-US" altLang="zh-TW" dirty="0"/>
              <a:t>Introduction skip lists.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A35BB-5216-4848-A168-F3F8B32A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B6E037-A0A8-43A4-BC09-49E0DB06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9" y="2827197"/>
            <a:ext cx="10040636" cy="25009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786FF6-B0E7-41F9-8272-61645DF1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8" y="2821747"/>
            <a:ext cx="10009260" cy="249314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ACADEB-4339-4F32-9E86-4BDE1EEF9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8" y="2825700"/>
            <a:ext cx="10009260" cy="249314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C1B0C5-D032-44B4-AB2C-DB7291B8B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7" y="2813080"/>
            <a:ext cx="10044057" cy="250181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A362DFA-1078-4C85-817C-D6A30C1A5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0" y="2723753"/>
            <a:ext cx="10044058" cy="26804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CF70B13-3C2A-44A5-96BC-AC2A405DFE5F}"/>
              </a:ext>
            </a:extLst>
          </p:cNvPr>
          <p:cNvSpPr/>
          <p:nvPr/>
        </p:nvSpPr>
        <p:spPr>
          <a:xfrm>
            <a:off x="0" y="6171017"/>
            <a:ext cx="11596914" cy="686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https://hackmd.io/@mam8t5W3TIuMwYqnndsBQQ/rJ_Tyq5wq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CDFF7-F123-4322-BB13-A81AB7C6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22379"/>
            <a:ext cx="11112759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Fragmented Log-Structured Merge Trees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0CDA7-B910-4B82-BE45-0BF4B725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942"/>
            <a:ext cx="10378440" cy="4395658"/>
          </a:xfrm>
        </p:spPr>
        <p:txBody>
          <a:bodyPr>
            <a:normAutofit/>
          </a:bodyPr>
          <a:lstStyle/>
          <a:p>
            <a:r>
              <a:rPr lang="en-US" altLang="zh-TW" dirty="0"/>
              <a:t>Each level contains multiple guards. Guards divide the key space (for that level) into disjoint units.</a:t>
            </a:r>
          </a:p>
          <a:p>
            <a:r>
              <a:rPr lang="en-US" altLang="zh-TW" dirty="0"/>
              <a:t>Through the guard mechanism, we can effectively control the range of keys in the </a:t>
            </a:r>
            <a:r>
              <a:rPr lang="en-US" altLang="zh-TW" dirty="0" err="1"/>
              <a:t>SSTable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Inserting a guard requires splitting an </a:t>
            </a:r>
            <a:r>
              <a:rPr lang="en-US" altLang="zh-TW" dirty="0" err="1"/>
              <a:t>SSTable</a:t>
            </a:r>
            <a:r>
              <a:rPr lang="en-US" altLang="zh-TW" dirty="0"/>
              <a:t> or moving an </a:t>
            </a:r>
            <a:r>
              <a:rPr lang="en-US" altLang="zh-TW" dirty="0" err="1"/>
              <a:t>SSTable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When guards are deleted you need to wait until compaction.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A35BB-5216-4848-A168-F3F8B32A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0D59-7D6B-493C-B5D7-7D66973E8F8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C1834-3C8D-4BC7-84B7-7DD1D9802EE8}"/>
              </a:ext>
            </a:extLst>
          </p:cNvPr>
          <p:cNvSpPr/>
          <p:nvPr/>
        </p:nvSpPr>
        <p:spPr>
          <a:xfrm>
            <a:off x="0" y="6390568"/>
            <a:ext cx="11596914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Pandian Raju, Rohan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Kadekodi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, Vijay Chidambaram, and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Ittai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 Abraham. </a:t>
            </a:r>
            <a:r>
              <a:rPr lang="en-US" altLang="zh-TW" sz="1200" dirty="0" err="1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Pebblesdb</a:t>
            </a:r>
            <a:r>
              <a:rPr lang="en-US" altLang="zh-TW" sz="1200" dirty="0">
                <a:solidFill>
                  <a:schemeClr val="bg1">
                    <a:lumMod val="85000"/>
                  </a:schemeClr>
                </a:solidFill>
                <a:latin typeface="Times" panose="02020603060405020304" pitchFamily="18" charset="0"/>
              </a:rPr>
              <a:t>: Building key-value stores using fragmented log-structured merge trees. In Proceedings of the 26th Symposium on Operating Systems Principles, pages 497–514. ACM, 2017.</a:t>
            </a:r>
            <a:endParaRPr lang="zh-TW" altLang="en-US" sz="1200" dirty="0">
              <a:solidFill>
                <a:schemeClr val="bg1">
                  <a:lumMod val="85000"/>
                </a:schemeClr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17214</TotalTime>
  <Words>1246</Words>
  <Application>Microsoft Office PowerPoint</Application>
  <PresentationFormat>寬螢幕</PresentationFormat>
  <Paragraphs>121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</vt:lpstr>
      <vt:lpstr>Times New Roman</vt:lpstr>
      <vt:lpstr>Office 佈景主題</vt:lpstr>
      <vt:lpstr>Introduction to Data Storage Systems</vt:lpstr>
      <vt:lpstr>PebblesDB: Building Key-Value Stores using Fragmented Log-Structured Merge Trees</vt:lpstr>
      <vt:lpstr>Outline</vt:lpstr>
      <vt:lpstr>Introduction</vt:lpstr>
      <vt:lpstr>Introduction (Cont’d)</vt:lpstr>
      <vt:lpstr>Log-Structured Merge Tree (LSM)</vt:lpstr>
      <vt:lpstr>Log-Structured Merge Tree (LSM) (Cont’d)</vt:lpstr>
      <vt:lpstr>Fragmented Log-Structured Merge Trees</vt:lpstr>
      <vt:lpstr>Fragmented Log-Structured Merge Trees (Cont’d)</vt:lpstr>
      <vt:lpstr>Fragmented Log-Structured Merge Trees (Cont’d)</vt:lpstr>
      <vt:lpstr>Building PebblesDB using FLSM</vt:lpstr>
      <vt:lpstr>Evaluation</vt:lpstr>
      <vt:lpstr>Evaluation (Cont’d)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dewa</dc:creator>
  <cp:lastModifiedBy>呂彥旻</cp:lastModifiedBy>
  <cp:revision>703</cp:revision>
  <dcterms:created xsi:type="dcterms:W3CDTF">2022-08-01T12:47:50Z</dcterms:created>
  <dcterms:modified xsi:type="dcterms:W3CDTF">2023-01-05T16:52:06Z</dcterms:modified>
</cp:coreProperties>
</file>