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299" r:id="rId3"/>
    <p:sldId id="336" r:id="rId4"/>
    <p:sldId id="352" r:id="rId5"/>
    <p:sldId id="371" r:id="rId6"/>
    <p:sldId id="357" r:id="rId7"/>
    <p:sldId id="366" r:id="rId8"/>
    <p:sldId id="370" r:id="rId9"/>
    <p:sldId id="369" r:id="rId10"/>
    <p:sldId id="372" r:id="rId11"/>
    <p:sldId id="361" r:id="rId12"/>
    <p:sldId id="360" r:id="rId13"/>
    <p:sldId id="373" r:id="rId14"/>
    <p:sldId id="374" r:id="rId15"/>
    <p:sldId id="375" r:id="rId16"/>
    <p:sldId id="345" r:id="rId1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俊成 陳" initials="俊成" lastIdx="2" clrIdx="0">
    <p:extLst>
      <p:ext uri="{19B8F6BF-5375-455C-9EA6-DF929625EA0E}">
        <p15:presenceInfo xmlns:p15="http://schemas.microsoft.com/office/powerpoint/2012/main" userId="935ed0b854bf5d8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93D81CF-94F2-401A-BA57-92F5A7B2D0C5}" styleName="中等深淺樣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15" autoAdjust="0"/>
    <p:restoredTop sz="84426" autoAdjust="0"/>
  </p:normalViewPr>
  <p:slideViewPr>
    <p:cSldViewPr snapToGrid="0">
      <p:cViewPr varScale="1">
        <p:scale>
          <a:sx n="92" d="100"/>
          <a:sy n="92" d="100"/>
        </p:scale>
        <p:origin x="1374" y="66"/>
      </p:cViewPr>
      <p:guideLst/>
    </p:cSldViewPr>
  </p:slideViewPr>
  <p:outlineViewPr>
    <p:cViewPr>
      <p:scale>
        <a:sx n="33" d="100"/>
        <a:sy n="33" d="100"/>
      </p:scale>
      <p:origin x="0" y="0"/>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DC555C-C8D4-46A4-88FA-E25BAA9653F1}" type="datetimeFigureOut">
              <a:rPr lang="zh-TW" altLang="en-US" smtClean="0"/>
              <a:t>2023/1/3</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656DA3-5FE4-4F47-B240-295AD0E38AEF}" type="slidenum">
              <a:rPr lang="zh-TW" altLang="en-US" smtClean="0"/>
              <a:t>‹#›</a:t>
            </a:fld>
            <a:endParaRPr lang="zh-TW" altLang="en-US"/>
          </a:p>
        </p:txBody>
      </p:sp>
    </p:spTree>
    <p:extLst>
      <p:ext uri="{BB962C8B-B14F-4D97-AF65-F5344CB8AC3E}">
        <p14:creationId xmlns:p14="http://schemas.microsoft.com/office/powerpoint/2010/main" val="1445617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各位老師 學長 學姊們大家好，這是我本週的進度報告</a:t>
            </a:r>
            <a:br>
              <a:rPr lang="en-US" altLang="zh-TW" dirty="0"/>
            </a:br>
            <a:endParaRPr lang="zh-TW" altLang="en-US" dirty="0"/>
          </a:p>
        </p:txBody>
      </p:sp>
      <p:sp>
        <p:nvSpPr>
          <p:cNvPr id="4" name="投影片編號版面配置區 3"/>
          <p:cNvSpPr>
            <a:spLocks noGrp="1"/>
          </p:cNvSpPr>
          <p:nvPr>
            <p:ph type="sldNum" sz="quarter" idx="5"/>
          </p:nvPr>
        </p:nvSpPr>
        <p:spPr/>
        <p:txBody>
          <a:bodyPr/>
          <a:lstStyle/>
          <a:p>
            <a:fld id="{E2656DA3-5FE4-4F47-B240-295AD0E38AEF}" type="slidenum">
              <a:rPr lang="zh-TW" altLang="en-US" smtClean="0"/>
              <a:t>1</a:t>
            </a:fld>
            <a:endParaRPr lang="zh-TW" altLang="en-US"/>
          </a:p>
        </p:txBody>
      </p:sp>
    </p:spTree>
    <p:extLst>
      <p:ext uri="{BB962C8B-B14F-4D97-AF65-F5344CB8AC3E}">
        <p14:creationId xmlns:p14="http://schemas.microsoft.com/office/powerpoint/2010/main" val="33588493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2656DA3-5FE4-4F47-B240-295AD0E38AEF}" type="slidenum">
              <a:rPr lang="zh-TW" altLang="en-US" smtClean="0"/>
              <a:t>10</a:t>
            </a:fld>
            <a:endParaRPr lang="zh-TW" altLang="en-US"/>
          </a:p>
        </p:txBody>
      </p:sp>
    </p:spTree>
    <p:extLst>
      <p:ext uri="{BB962C8B-B14F-4D97-AF65-F5344CB8AC3E}">
        <p14:creationId xmlns:p14="http://schemas.microsoft.com/office/powerpoint/2010/main" val="613095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800" dirty="0">
              <a:ea typeface="Noto Sans CJK TC Medium" panose="020B0600000000000000"/>
            </a:endParaRPr>
          </a:p>
          <a:p>
            <a:endParaRPr lang="en-US" altLang="zh-TW" sz="1800" dirty="0">
              <a:effectLst/>
              <a:highlight>
                <a:srgbClr val="FFFF00"/>
              </a:highlight>
              <a:latin typeface="Calibri" panose="020F0502020204030204" pitchFamily="34" charset="0"/>
              <a:ea typeface="新細明體" panose="02020500000000000000" pitchFamily="18" charset="-12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E2656DA3-5FE4-4F47-B240-295AD0E38AEF}" type="slidenum">
              <a:rPr lang="zh-TW" altLang="en-US" smtClean="0"/>
              <a:t>11</a:t>
            </a:fld>
            <a:endParaRPr lang="zh-TW" altLang="en-US"/>
          </a:p>
        </p:txBody>
      </p:sp>
    </p:spTree>
    <p:extLst>
      <p:ext uri="{BB962C8B-B14F-4D97-AF65-F5344CB8AC3E}">
        <p14:creationId xmlns:p14="http://schemas.microsoft.com/office/powerpoint/2010/main" val="16035026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分層合併，用跳表表現方式達到分區的手法</a:t>
            </a:r>
          </a:p>
        </p:txBody>
      </p:sp>
      <p:sp>
        <p:nvSpPr>
          <p:cNvPr id="4" name="投影片編號版面配置區 3"/>
          <p:cNvSpPr>
            <a:spLocks noGrp="1"/>
          </p:cNvSpPr>
          <p:nvPr>
            <p:ph type="sldNum" sz="quarter" idx="5"/>
          </p:nvPr>
        </p:nvSpPr>
        <p:spPr/>
        <p:txBody>
          <a:bodyPr/>
          <a:lstStyle/>
          <a:p>
            <a:fld id="{E2656DA3-5FE4-4F47-B240-295AD0E38AEF}" type="slidenum">
              <a:rPr lang="zh-TW" altLang="en-US" smtClean="0"/>
              <a:t>12</a:t>
            </a:fld>
            <a:endParaRPr lang="zh-TW" altLang="en-US"/>
          </a:p>
        </p:txBody>
      </p:sp>
    </p:spTree>
    <p:extLst>
      <p:ext uri="{BB962C8B-B14F-4D97-AF65-F5344CB8AC3E}">
        <p14:creationId xmlns:p14="http://schemas.microsoft.com/office/powerpoint/2010/main" val="20080438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800" dirty="0">
              <a:ea typeface="Noto Sans CJK TC Medium" panose="020B0600000000000000"/>
            </a:endParaRPr>
          </a:p>
          <a:p>
            <a:endParaRPr lang="en-US" altLang="zh-TW" sz="1800" dirty="0">
              <a:effectLst/>
              <a:highlight>
                <a:srgbClr val="FFFF00"/>
              </a:highlight>
              <a:latin typeface="Calibri" panose="020F0502020204030204" pitchFamily="34" charset="0"/>
              <a:ea typeface="新細明體" panose="02020500000000000000" pitchFamily="18" charset="-12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E2656DA3-5FE4-4F47-B240-295AD0E38AEF}" type="slidenum">
              <a:rPr lang="zh-TW" altLang="en-US" smtClean="0"/>
              <a:t>13</a:t>
            </a:fld>
            <a:endParaRPr lang="zh-TW" altLang="en-US"/>
          </a:p>
        </p:txBody>
      </p:sp>
    </p:spTree>
    <p:extLst>
      <p:ext uri="{BB962C8B-B14F-4D97-AF65-F5344CB8AC3E}">
        <p14:creationId xmlns:p14="http://schemas.microsoft.com/office/powerpoint/2010/main" val="36036938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800" dirty="0">
              <a:ea typeface="Noto Sans CJK TC Medium" panose="020B0600000000000000"/>
            </a:endParaRPr>
          </a:p>
          <a:p>
            <a:endParaRPr lang="en-US" altLang="zh-TW" sz="1800" dirty="0">
              <a:effectLst/>
              <a:highlight>
                <a:srgbClr val="FFFF00"/>
              </a:highlight>
              <a:latin typeface="Calibri" panose="020F0502020204030204" pitchFamily="34" charset="0"/>
              <a:ea typeface="新細明體" panose="02020500000000000000" pitchFamily="18" charset="-12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E2656DA3-5FE4-4F47-B240-295AD0E38AEF}" type="slidenum">
              <a:rPr lang="zh-TW" altLang="en-US" smtClean="0"/>
              <a:t>14</a:t>
            </a:fld>
            <a:endParaRPr lang="zh-TW" altLang="en-US"/>
          </a:p>
        </p:txBody>
      </p:sp>
    </p:spTree>
    <p:extLst>
      <p:ext uri="{BB962C8B-B14F-4D97-AF65-F5344CB8AC3E}">
        <p14:creationId xmlns:p14="http://schemas.microsoft.com/office/powerpoint/2010/main" val="15271067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E2656DA3-5FE4-4F47-B240-295AD0E38AEF}" type="slidenum">
              <a:rPr lang="zh-TW" altLang="en-US" smtClean="0"/>
              <a:t>15</a:t>
            </a:fld>
            <a:endParaRPr lang="zh-TW" altLang="en-US"/>
          </a:p>
        </p:txBody>
      </p:sp>
    </p:spTree>
    <p:extLst>
      <p:ext uri="{BB962C8B-B14F-4D97-AF65-F5344CB8AC3E}">
        <p14:creationId xmlns:p14="http://schemas.microsoft.com/office/powerpoint/2010/main" val="39723093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E2656DA3-5FE4-4F47-B240-295AD0E38AEF}" type="slidenum">
              <a:rPr lang="zh-TW" altLang="en-US" smtClean="0"/>
              <a:t>16</a:t>
            </a:fld>
            <a:endParaRPr lang="zh-TW" altLang="en-US"/>
          </a:p>
        </p:txBody>
      </p:sp>
    </p:spTree>
    <p:extLst>
      <p:ext uri="{BB962C8B-B14F-4D97-AF65-F5344CB8AC3E}">
        <p14:creationId xmlns:p14="http://schemas.microsoft.com/office/powerpoint/2010/main" val="3370138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a:p>
        </p:txBody>
      </p:sp>
      <p:sp>
        <p:nvSpPr>
          <p:cNvPr id="4" name="投影片編號版面配置區 3"/>
          <p:cNvSpPr>
            <a:spLocks noGrp="1"/>
          </p:cNvSpPr>
          <p:nvPr>
            <p:ph type="sldNum" sz="quarter" idx="5"/>
          </p:nvPr>
        </p:nvSpPr>
        <p:spPr/>
        <p:txBody>
          <a:bodyPr/>
          <a:lstStyle/>
          <a:p>
            <a:fld id="{E2656DA3-5FE4-4F47-B240-295AD0E38AEF}" type="slidenum">
              <a:rPr lang="zh-TW" altLang="en-US" smtClean="0"/>
              <a:t>2</a:t>
            </a:fld>
            <a:endParaRPr lang="zh-TW" altLang="en-US"/>
          </a:p>
        </p:txBody>
      </p:sp>
    </p:spTree>
    <p:extLst>
      <p:ext uri="{BB962C8B-B14F-4D97-AF65-F5344CB8AC3E}">
        <p14:creationId xmlns:p14="http://schemas.microsoft.com/office/powerpoint/2010/main" val="40753789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2656DA3-5FE4-4F47-B240-295AD0E38AEF}" type="slidenum">
              <a:rPr lang="zh-TW" altLang="en-US" smtClean="0"/>
              <a:t>3</a:t>
            </a:fld>
            <a:endParaRPr lang="zh-TW" altLang="en-US"/>
          </a:p>
        </p:txBody>
      </p:sp>
    </p:spTree>
    <p:extLst>
      <p:ext uri="{BB962C8B-B14F-4D97-AF65-F5344CB8AC3E}">
        <p14:creationId xmlns:p14="http://schemas.microsoft.com/office/powerpoint/2010/main" val="1702038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800" dirty="0">
              <a:ea typeface="Noto Sans CJK TC Medium" panose="020B0600000000000000"/>
            </a:endParaRPr>
          </a:p>
        </p:txBody>
      </p:sp>
      <p:sp>
        <p:nvSpPr>
          <p:cNvPr id="4" name="投影片編號版面配置區 3"/>
          <p:cNvSpPr>
            <a:spLocks noGrp="1"/>
          </p:cNvSpPr>
          <p:nvPr>
            <p:ph type="sldNum" sz="quarter" idx="5"/>
          </p:nvPr>
        </p:nvSpPr>
        <p:spPr/>
        <p:txBody>
          <a:bodyPr/>
          <a:lstStyle/>
          <a:p>
            <a:fld id="{E2656DA3-5FE4-4F47-B240-295AD0E38AEF}" type="slidenum">
              <a:rPr lang="zh-TW" altLang="en-US" smtClean="0"/>
              <a:t>4</a:t>
            </a:fld>
            <a:endParaRPr lang="zh-TW" altLang="en-US"/>
          </a:p>
        </p:txBody>
      </p:sp>
    </p:spTree>
    <p:extLst>
      <p:ext uri="{BB962C8B-B14F-4D97-AF65-F5344CB8AC3E}">
        <p14:creationId xmlns:p14="http://schemas.microsoft.com/office/powerpoint/2010/main" val="3341572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800" dirty="0">
              <a:ea typeface="Noto Sans CJK TC Medium" panose="020B0600000000000000"/>
            </a:endParaRPr>
          </a:p>
        </p:txBody>
      </p:sp>
      <p:sp>
        <p:nvSpPr>
          <p:cNvPr id="4" name="投影片編號版面配置區 3"/>
          <p:cNvSpPr>
            <a:spLocks noGrp="1"/>
          </p:cNvSpPr>
          <p:nvPr>
            <p:ph type="sldNum" sz="quarter" idx="5"/>
          </p:nvPr>
        </p:nvSpPr>
        <p:spPr/>
        <p:txBody>
          <a:bodyPr/>
          <a:lstStyle/>
          <a:p>
            <a:fld id="{E2656DA3-5FE4-4F47-B240-295AD0E38AEF}" type="slidenum">
              <a:rPr lang="zh-TW" altLang="en-US" smtClean="0"/>
              <a:t>5</a:t>
            </a:fld>
            <a:endParaRPr lang="zh-TW" altLang="en-US"/>
          </a:p>
        </p:txBody>
      </p:sp>
    </p:spTree>
    <p:extLst>
      <p:ext uri="{BB962C8B-B14F-4D97-AF65-F5344CB8AC3E}">
        <p14:creationId xmlns:p14="http://schemas.microsoft.com/office/powerpoint/2010/main" val="3601586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2656DA3-5FE4-4F47-B240-295AD0E38AEF}" type="slidenum">
              <a:rPr lang="zh-TW" altLang="en-US" smtClean="0"/>
              <a:t>6</a:t>
            </a:fld>
            <a:endParaRPr lang="zh-TW" altLang="en-US"/>
          </a:p>
        </p:txBody>
      </p:sp>
    </p:spTree>
    <p:extLst>
      <p:ext uri="{BB962C8B-B14F-4D97-AF65-F5344CB8AC3E}">
        <p14:creationId xmlns:p14="http://schemas.microsoft.com/office/powerpoint/2010/main" val="30120776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2656DA3-5FE4-4F47-B240-295AD0E38AEF}" type="slidenum">
              <a:rPr lang="zh-TW" altLang="en-US" smtClean="0"/>
              <a:t>7</a:t>
            </a:fld>
            <a:endParaRPr lang="zh-TW" altLang="en-US"/>
          </a:p>
        </p:txBody>
      </p:sp>
    </p:spTree>
    <p:extLst>
      <p:ext uri="{BB962C8B-B14F-4D97-AF65-F5344CB8AC3E}">
        <p14:creationId xmlns:p14="http://schemas.microsoft.com/office/powerpoint/2010/main" val="25265664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2656DA3-5FE4-4F47-B240-295AD0E38AEF}" type="slidenum">
              <a:rPr lang="zh-TW" altLang="en-US" smtClean="0"/>
              <a:t>8</a:t>
            </a:fld>
            <a:endParaRPr lang="zh-TW" altLang="en-US"/>
          </a:p>
        </p:txBody>
      </p:sp>
    </p:spTree>
    <p:extLst>
      <p:ext uri="{BB962C8B-B14F-4D97-AF65-F5344CB8AC3E}">
        <p14:creationId xmlns:p14="http://schemas.microsoft.com/office/powerpoint/2010/main" val="26138449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2656DA3-5FE4-4F47-B240-295AD0E38AEF}" type="slidenum">
              <a:rPr lang="zh-TW" altLang="en-US" smtClean="0"/>
              <a:t>9</a:t>
            </a:fld>
            <a:endParaRPr lang="zh-TW" altLang="en-US"/>
          </a:p>
        </p:txBody>
      </p:sp>
    </p:spTree>
    <p:extLst>
      <p:ext uri="{BB962C8B-B14F-4D97-AF65-F5344CB8AC3E}">
        <p14:creationId xmlns:p14="http://schemas.microsoft.com/office/powerpoint/2010/main" val="2408699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DACA974-4E1C-4A5F-9078-846F07EDDC47}"/>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1507C357-FA39-4F64-9A4F-F4D98C2AAB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2A0A256E-196C-4908-B1DE-05DA441706A2}"/>
              </a:ext>
            </a:extLst>
          </p:cNvPr>
          <p:cNvSpPr>
            <a:spLocks noGrp="1"/>
          </p:cNvSpPr>
          <p:nvPr>
            <p:ph type="dt" sz="half" idx="10"/>
          </p:nvPr>
        </p:nvSpPr>
        <p:spPr/>
        <p:txBody>
          <a:bodyPr/>
          <a:lstStyle/>
          <a:p>
            <a:fld id="{B1308B4A-C9D3-442B-850E-531684F78A75}" type="datetime1">
              <a:rPr lang="zh-TW" altLang="en-US" smtClean="0"/>
              <a:t>2023/1/3</a:t>
            </a:fld>
            <a:endParaRPr lang="zh-TW" altLang="en-US"/>
          </a:p>
        </p:txBody>
      </p:sp>
      <p:sp>
        <p:nvSpPr>
          <p:cNvPr id="5" name="頁尾版面配置區 4">
            <a:extLst>
              <a:ext uri="{FF2B5EF4-FFF2-40B4-BE49-F238E27FC236}">
                <a16:creationId xmlns:a16="http://schemas.microsoft.com/office/drawing/2014/main" id="{5A95B372-590A-4149-BF8F-A1FDC4B75F8B}"/>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4E30BC5-516A-4E47-B064-03997AF70AD6}"/>
              </a:ext>
            </a:extLst>
          </p:cNvPr>
          <p:cNvSpPr>
            <a:spLocks noGrp="1"/>
          </p:cNvSpPr>
          <p:nvPr>
            <p:ph type="sldNum" sz="quarter" idx="12"/>
          </p:nvPr>
        </p:nvSpPr>
        <p:spPr/>
        <p:txBody>
          <a:bodyPr/>
          <a:lstStyle/>
          <a:p>
            <a:fld id="{5DA7D2CD-C5AC-417C-9415-712BEC30EEEB}" type="slidenum">
              <a:rPr lang="zh-TW" altLang="en-US" smtClean="0"/>
              <a:t>‹#›</a:t>
            </a:fld>
            <a:endParaRPr lang="zh-TW" altLang="en-US"/>
          </a:p>
        </p:txBody>
      </p:sp>
    </p:spTree>
    <p:extLst>
      <p:ext uri="{BB962C8B-B14F-4D97-AF65-F5344CB8AC3E}">
        <p14:creationId xmlns:p14="http://schemas.microsoft.com/office/powerpoint/2010/main" val="2344214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45AAF0D-A502-4D8E-97F9-29AB48A151DE}"/>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9B3BC938-94FD-453F-9B3D-6345A46EF222}"/>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F251758-4B2F-43C8-9633-93405C8EFB2E}"/>
              </a:ext>
            </a:extLst>
          </p:cNvPr>
          <p:cNvSpPr>
            <a:spLocks noGrp="1"/>
          </p:cNvSpPr>
          <p:nvPr>
            <p:ph type="dt" sz="half" idx="10"/>
          </p:nvPr>
        </p:nvSpPr>
        <p:spPr/>
        <p:txBody>
          <a:bodyPr/>
          <a:lstStyle/>
          <a:p>
            <a:fld id="{D8839D67-2033-406A-AC0D-1D499E80A076}" type="datetime1">
              <a:rPr lang="zh-TW" altLang="en-US" smtClean="0"/>
              <a:t>2023/1/3</a:t>
            </a:fld>
            <a:endParaRPr lang="zh-TW" altLang="en-US"/>
          </a:p>
        </p:txBody>
      </p:sp>
      <p:sp>
        <p:nvSpPr>
          <p:cNvPr id="5" name="頁尾版面配置區 4">
            <a:extLst>
              <a:ext uri="{FF2B5EF4-FFF2-40B4-BE49-F238E27FC236}">
                <a16:creationId xmlns:a16="http://schemas.microsoft.com/office/drawing/2014/main" id="{B119CE37-BE00-49B3-8F11-F7605FE13AB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680D2CD-7413-4DC7-9690-39CD3EB527E9}"/>
              </a:ext>
            </a:extLst>
          </p:cNvPr>
          <p:cNvSpPr>
            <a:spLocks noGrp="1"/>
          </p:cNvSpPr>
          <p:nvPr>
            <p:ph type="sldNum" sz="quarter" idx="12"/>
          </p:nvPr>
        </p:nvSpPr>
        <p:spPr/>
        <p:txBody>
          <a:bodyPr/>
          <a:lstStyle/>
          <a:p>
            <a:fld id="{5DA7D2CD-C5AC-417C-9415-712BEC30EEEB}" type="slidenum">
              <a:rPr lang="zh-TW" altLang="en-US" smtClean="0"/>
              <a:t>‹#›</a:t>
            </a:fld>
            <a:endParaRPr lang="zh-TW" altLang="en-US"/>
          </a:p>
        </p:txBody>
      </p:sp>
    </p:spTree>
    <p:extLst>
      <p:ext uri="{BB962C8B-B14F-4D97-AF65-F5344CB8AC3E}">
        <p14:creationId xmlns:p14="http://schemas.microsoft.com/office/powerpoint/2010/main" val="302097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A14B1C32-1605-417B-AE96-D7331C421739}"/>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60DC12AB-B788-454E-8D62-E7D4393FAED2}"/>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12D860A-04C1-4096-95FF-A431EBB549CF}"/>
              </a:ext>
            </a:extLst>
          </p:cNvPr>
          <p:cNvSpPr>
            <a:spLocks noGrp="1"/>
          </p:cNvSpPr>
          <p:nvPr>
            <p:ph type="dt" sz="half" idx="10"/>
          </p:nvPr>
        </p:nvSpPr>
        <p:spPr/>
        <p:txBody>
          <a:bodyPr/>
          <a:lstStyle/>
          <a:p>
            <a:fld id="{B947D01D-9344-4676-8E5C-A619F2602F8A}" type="datetime1">
              <a:rPr lang="zh-TW" altLang="en-US" smtClean="0"/>
              <a:t>2023/1/3</a:t>
            </a:fld>
            <a:endParaRPr lang="zh-TW" altLang="en-US"/>
          </a:p>
        </p:txBody>
      </p:sp>
      <p:sp>
        <p:nvSpPr>
          <p:cNvPr id="5" name="頁尾版面配置區 4">
            <a:extLst>
              <a:ext uri="{FF2B5EF4-FFF2-40B4-BE49-F238E27FC236}">
                <a16:creationId xmlns:a16="http://schemas.microsoft.com/office/drawing/2014/main" id="{E9F53B9A-9912-459B-9687-2110B24142F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6642E7B-03E7-47DB-902F-78615AEC6257}"/>
              </a:ext>
            </a:extLst>
          </p:cNvPr>
          <p:cNvSpPr>
            <a:spLocks noGrp="1"/>
          </p:cNvSpPr>
          <p:nvPr>
            <p:ph type="sldNum" sz="quarter" idx="12"/>
          </p:nvPr>
        </p:nvSpPr>
        <p:spPr/>
        <p:txBody>
          <a:bodyPr/>
          <a:lstStyle/>
          <a:p>
            <a:fld id="{5DA7D2CD-C5AC-417C-9415-712BEC30EEEB}" type="slidenum">
              <a:rPr lang="zh-TW" altLang="en-US" smtClean="0"/>
              <a:t>‹#›</a:t>
            </a:fld>
            <a:endParaRPr lang="zh-TW" altLang="en-US"/>
          </a:p>
        </p:txBody>
      </p:sp>
    </p:spTree>
    <p:extLst>
      <p:ext uri="{BB962C8B-B14F-4D97-AF65-F5344CB8AC3E}">
        <p14:creationId xmlns:p14="http://schemas.microsoft.com/office/powerpoint/2010/main" val="52085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1857AD-8FB2-4A90-B1A9-C66B929A2886}"/>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1653C695-CC84-4FB8-8E8E-E9FB2E5FF0BF}"/>
              </a:ext>
            </a:extLst>
          </p:cNvPr>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3811395-E522-467E-893A-42F6F745F280}"/>
              </a:ext>
            </a:extLst>
          </p:cNvPr>
          <p:cNvSpPr>
            <a:spLocks noGrp="1"/>
          </p:cNvSpPr>
          <p:nvPr>
            <p:ph type="dt" sz="half" idx="10"/>
          </p:nvPr>
        </p:nvSpPr>
        <p:spPr/>
        <p:txBody>
          <a:bodyPr/>
          <a:lstStyle/>
          <a:p>
            <a:fld id="{38F80F59-0C0C-44CE-8FE4-5DAB9D27B5D8}" type="datetime1">
              <a:rPr lang="zh-TW" altLang="en-US" smtClean="0"/>
              <a:t>2023/1/3</a:t>
            </a:fld>
            <a:endParaRPr lang="zh-TW" altLang="en-US"/>
          </a:p>
        </p:txBody>
      </p:sp>
      <p:sp>
        <p:nvSpPr>
          <p:cNvPr id="5" name="頁尾版面配置區 4">
            <a:extLst>
              <a:ext uri="{FF2B5EF4-FFF2-40B4-BE49-F238E27FC236}">
                <a16:creationId xmlns:a16="http://schemas.microsoft.com/office/drawing/2014/main" id="{374CAB8F-6379-4116-BDC1-A07A01B8158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8616659-39BF-4667-A28B-806D3FBFBBB2}"/>
              </a:ext>
            </a:extLst>
          </p:cNvPr>
          <p:cNvSpPr>
            <a:spLocks noGrp="1"/>
          </p:cNvSpPr>
          <p:nvPr>
            <p:ph type="sldNum" sz="quarter" idx="12"/>
          </p:nvPr>
        </p:nvSpPr>
        <p:spPr/>
        <p:txBody>
          <a:bodyPr/>
          <a:lstStyle/>
          <a:p>
            <a:fld id="{5DA7D2CD-C5AC-417C-9415-712BEC30EEEB}" type="slidenum">
              <a:rPr lang="zh-TW" altLang="en-US" smtClean="0"/>
              <a:t>‹#›</a:t>
            </a:fld>
            <a:endParaRPr lang="zh-TW" altLang="en-US"/>
          </a:p>
        </p:txBody>
      </p:sp>
    </p:spTree>
    <p:extLst>
      <p:ext uri="{BB962C8B-B14F-4D97-AF65-F5344CB8AC3E}">
        <p14:creationId xmlns:p14="http://schemas.microsoft.com/office/powerpoint/2010/main" val="2149585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F8680CB-99EE-4671-9B6D-132C8810D5F9}"/>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D28E4FF2-C875-44DD-A90F-6F27B49227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022A5B89-6612-4B05-9084-26D9D3885B37}"/>
              </a:ext>
            </a:extLst>
          </p:cNvPr>
          <p:cNvSpPr>
            <a:spLocks noGrp="1"/>
          </p:cNvSpPr>
          <p:nvPr>
            <p:ph type="dt" sz="half" idx="10"/>
          </p:nvPr>
        </p:nvSpPr>
        <p:spPr/>
        <p:txBody>
          <a:bodyPr/>
          <a:lstStyle/>
          <a:p>
            <a:fld id="{34F85E57-A571-40FB-92DB-955704E8395E}" type="datetime1">
              <a:rPr lang="zh-TW" altLang="en-US" smtClean="0"/>
              <a:t>2023/1/3</a:t>
            </a:fld>
            <a:endParaRPr lang="zh-TW" altLang="en-US"/>
          </a:p>
        </p:txBody>
      </p:sp>
      <p:sp>
        <p:nvSpPr>
          <p:cNvPr id="5" name="頁尾版面配置區 4">
            <a:extLst>
              <a:ext uri="{FF2B5EF4-FFF2-40B4-BE49-F238E27FC236}">
                <a16:creationId xmlns:a16="http://schemas.microsoft.com/office/drawing/2014/main" id="{EDE67662-5C59-4C78-B8C8-74405FF99886}"/>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95DAF50-1BEC-4F22-A939-78CD11FBC09C}"/>
              </a:ext>
            </a:extLst>
          </p:cNvPr>
          <p:cNvSpPr>
            <a:spLocks noGrp="1"/>
          </p:cNvSpPr>
          <p:nvPr>
            <p:ph type="sldNum" sz="quarter" idx="12"/>
          </p:nvPr>
        </p:nvSpPr>
        <p:spPr/>
        <p:txBody>
          <a:bodyPr/>
          <a:lstStyle/>
          <a:p>
            <a:fld id="{5DA7D2CD-C5AC-417C-9415-712BEC30EEEB}" type="slidenum">
              <a:rPr lang="zh-TW" altLang="en-US" smtClean="0"/>
              <a:t>‹#›</a:t>
            </a:fld>
            <a:endParaRPr lang="zh-TW" altLang="en-US"/>
          </a:p>
        </p:txBody>
      </p:sp>
    </p:spTree>
    <p:extLst>
      <p:ext uri="{BB962C8B-B14F-4D97-AF65-F5344CB8AC3E}">
        <p14:creationId xmlns:p14="http://schemas.microsoft.com/office/powerpoint/2010/main" val="3966022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6A4FBD5-E7F2-451A-9399-53BABB1D5C60}"/>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5B4C0FD7-A37A-4D36-BE7B-2428598C1D06}"/>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9F38A861-E715-4152-AB4C-43015656F52E}"/>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2B10A0F5-9E24-4EEF-9FF0-01F3681AC370}"/>
              </a:ext>
            </a:extLst>
          </p:cNvPr>
          <p:cNvSpPr>
            <a:spLocks noGrp="1"/>
          </p:cNvSpPr>
          <p:nvPr>
            <p:ph type="dt" sz="half" idx="10"/>
          </p:nvPr>
        </p:nvSpPr>
        <p:spPr/>
        <p:txBody>
          <a:bodyPr/>
          <a:lstStyle/>
          <a:p>
            <a:fld id="{EFB2324B-A265-4AAE-9AEF-DAE2B84FFFE5}" type="datetime1">
              <a:rPr lang="zh-TW" altLang="en-US" smtClean="0"/>
              <a:t>2023/1/3</a:t>
            </a:fld>
            <a:endParaRPr lang="zh-TW" altLang="en-US"/>
          </a:p>
        </p:txBody>
      </p:sp>
      <p:sp>
        <p:nvSpPr>
          <p:cNvPr id="6" name="頁尾版面配置區 5">
            <a:extLst>
              <a:ext uri="{FF2B5EF4-FFF2-40B4-BE49-F238E27FC236}">
                <a16:creationId xmlns:a16="http://schemas.microsoft.com/office/drawing/2014/main" id="{CE2DF607-CE7F-452C-8186-3346F1B2A21A}"/>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7655C5C0-E65A-4862-AFE4-E394275DEB01}"/>
              </a:ext>
            </a:extLst>
          </p:cNvPr>
          <p:cNvSpPr>
            <a:spLocks noGrp="1"/>
          </p:cNvSpPr>
          <p:nvPr>
            <p:ph type="sldNum" sz="quarter" idx="12"/>
          </p:nvPr>
        </p:nvSpPr>
        <p:spPr/>
        <p:txBody>
          <a:bodyPr/>
          <a:lstStyle/>
          <a:p>
            <a:fld id="{5DA7D2CD-C5AC-417C-9415-712BEC30EEEB}" type="slidenum">
              <a:rPr lang="zh-TW" altLang="en-US" smtClean="0"/>
              <a:t>‹#›</a:t>
            </a:fld>
            <a:endParaRPr lang="zh-TW" altLang="en-US"/>
          </a:p>
        </p:txBody>
      </p:sp>
    </p:spTree>
    <p:extLst>
      <p:ext uri="{BB962C8B-B14F-4D97-AF65-F5344CB8AC3E}">
        <p14:creationId xmlns:p14="http://schemas.microsoft.com/office/powerpoint/2010/main" val="3025893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F3F6C57-637F-48CA-8ED7-D35A4D4F4669}"/>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A89776EA-CDEB-4623-90E8-8F00EB0A6F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E3AE2EAA-A12A-4759-BBAE-F1AF15C127AE}"/>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B082F8CD-581B-46A2-B7AD-60310EA2E3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72763B74-7992-4B9D-AA7F-FE4D92AF7B74}"/>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111654BD-614C-4FE8-A495-D48A6FE55341}"/>
              </a:ext>
            </a:extLst>
          </p:cNvPr>
          <p:cNvSpPr>
            <a:spLocks noGrp="1"/>
          </p:cNvSpPr>
          <p:nvPr>
            <p:ph type="dt" sz="half" idx="10"/>
          </p:nvPr>
        </p:nvSpPr>
        <p:spPr/>
        <p:txBody>
          <a:bodyPr/>
          <a:lstStyle/>
          <a:p>
            <a:fld id="{25637398-2214-42BB-8EA4-B5496B81BFB5}" type="datetime1">
              <a:rPr lang="zh-TW" altLang="en-US" smtClean="0"/>
              <a:t>2023/1/3</a:t>
            </a:fld>
            <a:endParaRPr lang="zh-TW" altLang="en-US"/>
          </a:p>
        </p:txBody>
      </p:sp>
      <p:sp>
        <p:nvSpPr>
          <p:cNvPr id="8" name="頁尾版面配置區 7">
            <a:extLst>
              <a:ext uri="{FF2B5EF4-FFF2-40B4-BE49-F238E27FC236}">
                <a16:creationId xmlns:a16="http://schemas.microsoft.com/office/drawing/2014/main" id="{907FAC4B-C57F-4502-854F-82E5FAFB303D}"/>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9510C20F-8E64-40A2-9726-EF19FFFF9B79}"/>
              </a:ext>
            </a:extLst>
          </p:cNvPr>
          <p:cNvSpPr>
            <a:spLocks noGrp="1"/>
          </p:cNvSpPr>
          <p:nvPr>
            <p:ph type="sldNum" sz="quarter" idx="12"/>
          </p:nvPr>
        </p:nvSpPr>
        <p:spPr/>
        <p:txBody>
          <a:bodyPr/>
          <a:lstStyle/>
          <a:p>
            <a:fld id="{5DA7D2CD-C5AC-417C-9415-712BEC30EEEB}" type="slidenum">
              <a:rPr lang="zh-TW" altLang="en-US" smtClean="0"/>
              <a:t>‹#›</a:t>
            </a:fld>
            <a:endParaRPr lang="zh-TW" altLang="en-US"/>
          </a:p>
        </p:txBody>
      </p:sp>
    </p:spTree>
    <p:extLst>
      <p:ext uri="{BB962C8B-B14F-4D97-AF65-F5344CB8AC3E}">
        <p14:creationId xmlns:p14="http://schemas.microsoft.com/office/powerpoint/2010/main" val="2259163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17A71A6-11E7-4831-A730-9EC29ABE8B5C}"/>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4C540BD2-F233-46C6-ACAF-53061147CDA2}"/>
              </a:ext>
            </a:extLst>
          </p:cNvPr>
          <p:cNvSpPr>
            <a:spLocks noGrp="1"/>
          </p:cNvSpPr>
          <p:nvPr>
            <p:ph type="dt" sz="half" idx="10"/>
          </p:nvPr>
        </p:nvSpPr>
        <p:spPr/>
        <p:txBody>
          <a:bodyPr/>
          <a:lstStyle/>
          <a:p>
            <a:fld id="{3B861ECF-C252-4837-B131-2AB53F09FBB2}" type="datetime1">
              <a:rPr lang="zh-TW" altLang="en-US" smtClean="0"/>
              <a:t>2023/1/3</a:t>
            </a:fld>
            <a:endParaRPr lang="zh-TW" altLang="en-US"/>
          </a:p>
        </p:txBody>
      </p:sp>
      <p:sp>
        <p:nvSpPr>
          <p:cNvPr id="4" name="頁尾版面配置區 3">
            <a:extLst>
              <a:ext uri="{FF2B5EF4-FFF2-40B4-BE49-F238E27FC236}">
                <a16:creationId xmlns:a16="http://schemas.microsoft.com/office/drawing/2014/main" id="{37560742-C5E2-48C9-B33F-9C5CEA9B45DB}"/>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398DF401-ADA0-4EAE-AFDE-086D319BC1BC}"/>
              </a:ext>
            </a:extLst>
          </p:cNvPr>
          <p:cNvSpPr>
            <a:spLocks noGrp="1"/>
          </p:cNvSpPr>
          <p:nvPr>
            <p:ph type="sldNum" sz="quarter" idx="12"/>
          </p:nvPr>
        </p:nvSpPr>
        <p:spPr/>
        <p:txBody>
          <a:bodyPr/>
          <a:lstStyle/>
          <a:p>
            <a:fld id="{5DA7D2CD-C5AC-417C-9415-712BEC30EEEB}" type="slidenum">
              <a:rPr lang="zh-TW" altLang="en-US" smtClean="0"/>
              <a:t>‹#›</a:t>
            </a:fld>
            <a:endParaRPr lang="zh-TW" altLang="en-US"/>
          </a:p>
        </p:txBody>
      </p:sp>
    </p:spTree>
    <p:extLst>
      <p:ext uri="{BB962C8B-B14F-4D97-AF65-F5344CB8AC3E}">
        <p14:creationId xmlns:p14="http://schemas.microsoft.com/office/powerpoint/2010/main" val="1602144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27B66003-53AB-4621-9C8F-F32E2DD424B6}"/>
              </a:ext>
            </a:extLst>
          </p:cNvPr>
          <p:cNvSpPr>
            <a:spLocks noGrp="1"/>
          </p:cNvSpPr>
          <p:nvPr>
            <p:ph type="dt" sz="half" idx="10"/>
          </p:nvPr>
        </p:nvSpPr>
        <p:spPr/>
        <p:txBody>
          <a:bodyPr/>
          <a:lstStyle/>
          <a:p>
            <a:fld id="{ED7D686D-E6FB-466E-86C1-384ECDBB1A3F}" type="datetime1">
              <a:rPr lang="zh-TW" altLang="en-US" smtClean="0"/>
              <a:t>2023/1/3</a:t>
            </a:fld>
            <a:endParaRPr lang="zh-TW" altLang="en-US"/>
          </a:p>
        </p:txBody>
      </p:sp>
      <p:sp>
        <p:nvSpPr>
          <p:cNvPr id="3" name="頁尾版面配置區 2">
            <a:extLst>
              <a:ext uri="{FF2B5EF4-FFF2-40B4-BE49-F238E27FC236}">
                <a16:creationId xmlns:a16="http://schemas.microsoft.com/office/drawing/2014/main" id="{3050C0CD-DF19-439F-8A24-579FBF8ADA4E}"/>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182362CD-1C9D-469D-85B0-95828071BB33}"/>
              </a:ext>
            </a:extLst>
          </p:cNvPr>
          <p:cNvSpPr>
            <a:spLocks noGrp="1"/>
          </p:cNvSpPr>
          <p:nvPr>
            <p:ph type="sldNum" sz="quarter" idx="12"/>
          </p:nvPr>
        </p:nvSpPr>
        <p:spPr/>
        <p:txBody>
          <a:bodyPr/>
          <a:lstStyle/>
          <a:p>
            <a:fld id="{5DA7D2CD-C5AC-417C-9415-712BEC30EEEB}" type="slidenum">
              <a:rPr lang="zh-TW" altLang="en-US" smtClean="0"/>
              <a:t>‹#›</a:t>
            </a:fld>
            <a:endParaRPr lang="zh-TW" altLang="en-US"/>
          </a:p>
        </p:txBody>
      </p:sp>
    </p:spTree>
    <p:extLst>
      <p:ext uri="{BB962C8B-B14F-4D97-AF65-F5344CB8AC3E}">
        <p14:creationId xmlns:p14="http://schemas.microsoft.com/office/powerpoint/2010/main" val="1683765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DA62DDB-8DA0-4350-9E4A-82D5A9E241B7}"/>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578458BB-7709-4467-8410-B7451FADE5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FD0F651C-302D-4D86-857D-F921698520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079B2045-3C3E-45B5-A1F1-1EBD0E973017}"/>
              </a:ext>
            </a:extLst>
          </p:cNvPr>
          <p:cNvSpPr>
            <a:spLocks noGrp="1"/>
          </p:cNvSpPr>
          <p:nvPr>
            <p:ph type="dt" sz="half" idx="10"/>
          </p:nvPr>
        </p:nvSpPr>
        <p:spPr/>
        <p:txBody>
          <a:bodyPr/>
          <a:lstStyle/>
          <a:p>
            <a:fld id="{C0701292-0B4F-4B27-9C97-F727B4BA6546}" type="datetime1">
              <a:rPr lang="zh-TW" altLang="en-US" smtClean="0"/>
              <a:t>2023/1/3</a:t>
            </a:fld>
            <a:endParaRPr lang="zh-TW" altLang="en-US"/>
          </a:p>
        </p:txBody>
      </p:sp>
      <p:sp>
        <p:nvSpPr>
          <p:cNvPr id="6" name="頁尾版面配置區 5">
            <a:extLst>
              <a:ext uri="{FF2B5EF4-FFF2-40B4-BE49-F238E27FC236}">
                <a16:creationId xmlns:a16="http://schemas.microsoft.com/office/drawing/2014/main" id="{76475895-518A-4CF5-BA50-212EBB8A396E}"/>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A4FD743A-B720-496D-B56C-FC3359689F3D}"/>
              </a:ext>
            </a:extLst>
          </p:cNvPr>
          <p:cNvSpPr>
            <a:spLocks noGrp="1"/>
          </p:cNvSpPr>
          <p:nvPr>
            <p:ph type="sldNum" sz="quarter" idx="12"/>
          </p:nvPr>
        </p:nvSpPr>
        <p:spPr/>
        <p:txBody>
          <a:bodyPr/>
          <a:lstStyle/>
          <a:p>
            <a:fld id="{5DA7D2CD-C5AC-417C-9415-712BEC30EEEB}" type="slidenum">
              <a:rPr lang="zh-TW" altLang="en-US" smtClean="0"/>
              <a:t>‹#›</a:t>
            </a:fld>
            <a:endParaRPr lang="zh-TW" altLang="en-US"/>
          </a:p>
        </p:txBody>
      </p:sp>
    </p:spTree>
    <p:extLst>
      <p:ext uri="{BB962C8B-B14F-4D97-AF65-F5344CB8AC3E}">
        <p14:creationId xmlns:p14="http://schemas.microsoft.com/office/powerpoint/2010/main" val="1378911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0BAD8CC-813D-4DA4-ABDE-C2583ACAF4AA}"/>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6BD17F77-7D01-41C4-8A5A-0E6C275941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A9DB2D58-635E-442B-BF5D-3880578539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0CF169C5-73A4-43CC-9687-7318E3DFFA0D}"/>
              </a:ext>
            </a:extLst>
          </p:cNvPr>
          <p:cNvSpPr>
            <a:spLocks noGrp="1"/>
          </p:cNvSpPr>
          <p:nvPr>
            <p:ph type="dt" sz="half" idx="10"/>
          </p:nvPr>
        </p:nvSpPr>
        <p:spPr/>
        <p:txBody>
          <a:bodyPr/>
          <a:lstStyle/>
          <a:p>
            <a:fld id="{4054AEA8-64D4-4E96-AE9C-84BC3C327DA7}" type="datetime1">
              <a:rPr lang="zh-TW" altLang="en-US" smtClean="0"/>
              <a:t>2023/1/3</a:t>
            </a:fld>
            <a:endParaRPr lang="zh-TW" altLang="en-US"/>
          </a:p>
        </p:txBody>
      </p:sp>
      <p:sp>
        <p:nvSpPr>
          <p:cNvPr id="6" name="頁尾版面配置區 5">
            <a:extLst>
              <a:ext uri="{FF2B5EF4-FFF2-40B4-BE49-F238E27FC236}">
                <a16:creationId xmlns:a16="http://schemas.microsoft.com/office/drawing/2014/main" id="{BAEE2905-6CCA-40AB-BF3A-9BA12639C68A}"/>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9ED1D4A3-3570-4C30-B103-7ECB54C79035}"/>
              </a:ext>
            </a:extLst>
          </p:cNvPr>
          <p:cNvSpPr>
            <a:spLocks noGrp="1"/>
          </p:cNvSpPr>
          <p:nvPr>
            <p:ph type="sldNum" sz="quarter" idx="12"/>
          </p:nvPr>
        </p:nvSpPr>
        <p:spPr/>
        <p:txBody>
          <a:bodyPr/>
          <a:lstStyle/>
          <a:p>
            <a:fld id="{5DA7D2CD-C5AC-417C-9415-712BEC30EEEB}" type="slidenum">
              <a:rPr lang="zh-TW" altLang="en-US" smtClean="0"/>
              <a:t>‹#›</a:t>
            </a:fld>
            <a:endParaRPr lang="zh-TW" altLang="en-US"/>
          </a:p>
        </p:txBody>
      </p:sp>
    </p:spTree>
    <p:extLst>
      <p:ext uri="{BB962C8B-B14F-4D97-AF65-F5344CB8AC3E}">
        <p14:creationId xmlns:p14="http://schemas.microsoft.com/office/powerpoint/2010/main" val="1617056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039C4560-7E31-4C5A-A557-3D8D6BFA0E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1F061C99-AF98-4727-9458-1D262B81BD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A8E51949-2A5A-4F2B-8A4D-F86F49160B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4999AF-89F0-44A7-81F6-C5ED69F7EB7E}" type="datetime1">
              <a:rPr lang="zh-TW" altLang="en-US" smtClean="0"/>
              <a:t>2023/1/3</a:t>
            </a:fld>
            <a:endParaRPr lang="zh-TW" altLang="en-US"/>
          </a:p>
        </p:txBody>
      </p:sp>
      <p:sp>
        <p:nvSpPr>
          <p:cNvPr id="5" name="頁尾版面配置區 4">
            <a:extLst>
              <a:ext uri="{FF2B5EF4-FFF2-40B4-BE49-F238E27FC236}">
                <a16:creationId xmlns:a16="http://schemas.microsoft.com/office/drawing/2014/main" id="{A2F2E62B-46CF-4AF2-9BE5-D19AD09002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9FF46270-7C00-40AF-B823-417798FB6C6E}"/>
              </a:ext>
            </a:extLst>
          </p:cNvPr>
          <p:cNvSpPr>
            <a:spLocks noGrp="1"/>
          </p:cNvSpPr>
          <p:nvPr>
            <p:ph type="sldNum" sz="quarter" idx="4"/>
          </p:nvPr>
        </p:nvSpPr>
        <p:spPr>
          <a:xfrm>
            <a:off x="11353800" y="6366221"/>
            <a:ext cx="679764" cy="365125"/>
          </a:xfrm>
          <a:prstGeom prst="rect">
            <a:avLst/>
          </a:prstGeom>
        </p:spPr>
        <p:txBody>
          <a:bodyPr vert="horz" lIns="91440" tIns="45720" rIns="91440" bIns="45720" rtlCol="0" anchor="ctr"/>
          <a:lstStyle>
            <a:lvl1pPr algn="r">
              <a:defRPr sz="2000">
                <a:solidFill>
                  <a:schemeClr val="tx1">
                    <a:tint val="75000"/>
                  </a:schemeClr>
                </a:solidFill>
              </a:defRPr>
            </a:lvl1pPr>
          </a:lstStyle>
          <a:p>
            <a:fld id="{5DA7D2CD-C5AC-417C-9415-712BEC30EEEB}" type="slidenum">
              <a:rPr lang="zh-TW" altLang="en-US" smtClean="0"/>
              <a:pPr/>
              <a:t>‹#›</a:t>
            </a:fld>
            <a:endParaRPr lang="zh-TW" altLang="en-US" dirty="0"/>
          </a:p>
        </p:txBody>
      </p:sp>
    </p:spTree>
    <p:extLst>
      <p:ext uri="{BB962C8B-B14F-4D97-AF65-F5344CB8AC3E}">
        <p14:creationId xmlns:p14="http://schemas.microsoft.com/office/powerpoint/2010/main" val="38726680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4BDE2FC-0A3E-4759-8074-B554A3922B31}"/>
              </a:ext>
            </a:extLst>
          </p:cNvPr>
          <p:cNvSpPr>
            <a:spLocks noGrp="1"/>
          </p:cNvSpPr>
          <p:nvPr>
            <p:ph type="ctrTitle"/>
          </p:nvPr>
        </p:nvSpPr>
        <p:spPr>
          <a:xfrm>
            <a:off x="793687" y="1122363"/>
            <a:ext cx="10604626" cy="1601787"/>
          </a:xfrm>
        </p:spPr>
        <p:txBody>
          <a:bodyPr>
            <a:normAutofit/>
          </a:bodyPr>
          <a:lstStyle/>
          <a:p>
            <a:pPr>
              <a:lnSpc>
                <a:spcPct val="100000"/>
              </a:lnSpc>
              <a:spcAft>
                <a:spcPts val="1200"/>
              </a:spcAft>
            </a:pPr>
            <a:r>
              <a:rPr lang="en-US" altLang="zh-TW" sz="4900" dirty="0"/>
              <a:t>Lab Meeting</a:t>
            </a:r>
            <a:endParaRPr lang="zh-TW" altLang="en-US" sz="4900" dirty="0"/>
          </a:p>
        </p:txBody>
      </p:sp>
      <p:sp>
        <p:nvSpPr>
          <p:cNvPr id="7" name="副標題 4">
            <a:extLst>
              <a:ext uri="{FF2B5EF4-FFF2-40B4-BE49-F238E27FC236}">
                <a16:creationId xmlns:a16="http://schemas.microsoft.com/office/drawing/2014/main" id="{E1A399C7-2000-424C-A8EB-0A678C22EE6D}"/>
              </a:ext>
            </a:extLst>
          </p:cNvPr>
          <p:cNvSpPr>
            <a:spLocks noGrp="1"/>
          </p:cNvSpPr>
          <p:nvPr>
            <p:ph type="subTitle" idx="1"/>
          </p:nvPr>
        </p:nvSpPr>
        <p:spPr>
          <a:xfrm>
            <a:off x="3657600" y="3602038"/>
            <a:ext cx="5495925" cy="2133599"/>
          </a:xfrm>
        </p:spPr>
        <p:txBody>
          <a:bodyPr>
            <a:normAutofit/>
          </a:bodyPr>
          <a:lstStyle/>
          <a:p>
            <a:pPr algn="l">
              <a:lnSpc>
                <a:spcPct val="150000"/>
              </a:lnSpc>
            </a:pPr>
            <a:r>
              <a:rPr lang="zh-TW" altLang="en-US" sz="2400" dirty="0">
                <a:latin typeface="Noto Sans CJK TC Regular" panose="020B0500000000000000" pitchFamily="34" charset="-120"/>
                <a:ea typeface="Noto Sans CJK TC Regular" panose="020B0500000000000000" pitchFamily="34" charset="-120"/>
              </a:rPr>
              <a:t>指導教授：黃柏鈞 教授</a:t>
            </a:r>
            <a:endParaRPr lang="en-US" altLang="zh-TW" sz="2400" dirty="0">
              <a:latin typeface="Noto Sans CJK TC Regular" panose="020B0500000000000000" pitchFamily="34" charset="-120"/>
              <a:ea typeface="Noto Sans CJK TC Regular" panose="020B0500000000000000" pitchFamily="34" charset="-120"/>
            </a:endParaRPr>
          </a:p>
          <a:p>
            <a:pPr algn="l">
              <a:lnSpc>
                <a:spcPct val="150000"/>
              </a:lnSpc>
            </a:pPr>
            <a:r>
              <a:rPr lang="zh-TW" altLang="en-US" sz="2400" dirty="0">
                <a:latin typeface="Noto Sans CJK TC Regular" panose="020B0500000000000000" pitchFamily="34" charset="-120"/>
                <a:ea typeface="Noto Sans CJK TC Regular" panose="020B0500000000000000" pitchFamily="34" charset="-120"/>
              </a:rPr>
              <a:t>指導學生：陳俊成</a:t>
            </a:r>
            <a:r>
              <a:rPr lang="en-US" altLang="zh-TW" sz="2400" dirty="0">
                <a:latin typeface="Noto Sans CJK TC Regular" panose="020B0500000000000000" pitchFamily="34" charset="-120"/>
                <a:ea typeface="Noto Sans CJK TC Regular" panose="020B0500000000000000" pitchFamily="34" charset="-120"/>
              </a:rPr>
              <a:t> (Jun-Cheng Chen)</a:t>
            </a:r>
          </a:p>
          <a:p>
            <a:pPr algn="l">
              <a:lnSpc>
                <a:spcPct val="150000"/>
              </a:lnSpc>
            </a:pPr>
            <a:r>
              <a:rPr lang="zh-TW" altLang="en-US" sz="2400" dirty="0">
                <a:latin typeface="Noto Sans CJK TC Regular" panose="020B0500000000000000" pitchFamily="34" charset="-120"/>
                <a:ea typeface="Noto Sans CJK TC Regular" panose="020B0500000000000000" pitchFamily="34" charset="-120"/>
              </a:rPr>
              <a:t>報告時間：</a:t>
            </a:r>
            <a:r>
              <a:rPr lang="en-US" altLang="zh-TW" sz="2400" dirty="0">
                <a:latin typeface="Noto Sans CJK TC Regular" panose="020B0500000000000000" pitchFamily="34" charset="-120"/>
                <a:ea typeface="Noto Sans CJK TC Regular" panose="020B0500000000000000" pitchFamily="34" charset="-120"/>
              </a:rPr>
              <a:t>2021/09/09</a:t>
            </a:r>
            <a:endParaRPr lang="zh-TW" altLang="en-US" sz="2400" dirty="0">
              <a:latin typeface="Noto Sans CJK TC Regular" panose="020B0500000000000000" pitchFamily="34" charset="-120"/>
              <a:ea typeface="Noto Sans CJK TC Regular" panose="020B0500000000000000" pitchFamily="34" charset="-120"/>
            </a:endParaRPr>
          </a:p>
        </p:txBody>
      </p:sp>
    </p:spTree>
    <p:extLst>
      <p:ext uri="{BB962C8B-B14F-4D97-AF65-F5344CB8AC3E}">
        <p14:creationId xmlns:p14="http://schemas.microsoft.com/office/powerpoint/2010/main" val="4062390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8CC84ADC-64AF-488C-802B-9F2E264072FC}"/>
              </a:ext>
            </a:extLst>
          </p:cNvPr>
          <p:cNvSpPr>
            <a:spLocks noGrp="1"/>
          </p:cNvSpPr>
          <p:nvPr>
            <p:ph type="sldNum" sz="quarter" idx="12"/>
          </p:nvPr>
        </p:nvSpPr>
        <p:spPr>
          <a:xfrm>
            <a:off x="11512236" y="6498424"/>
            <a:ext cx="679764" cy="365125"/>
          </a:xfrm>
        </p:spPr>
        <p:txBody>
          <a:bodyPr/>
          <a:lstStyle/>
          <a:p>
            <a:pPr algn="ctr"/>
            <a:fld id="{5DA7D2CD-C5AC-417C-9415-712BEC30EEEB}" type="slidenum">
              <a:rPr lang="zh-TW" altLang="en-US" smtClean="0">
                <a:solidFill>
                  <a:schemeClr val="tx1"/>
                </a:solidFill>
              </a:rPr>
              <a:pPr algn="ctr"/>
              <a:t>10</a:t>
            </a:fld>
            <a:endParaRPr lang="zh-TW" altLang="en-US" dirty="0">
              <a:solidFill>
                <a:schemeClr val="tx1"/>
              </a:solidFill>
            </a:endParaRPr>
          </a:p>
        </p:txBody>
      </p:sp>
      <p:sp>
        <p:nvSpPr>
          <p:cNvPr id="16" name="文字方塊 15">
            <a:extLst>
              <a:ext uri="{FF2B5EF4-FFF2-40B4-BE49-F238E27FC236}">
                <a16:creationId xmlns:a16="http://schemas.microsoft.com/office/drawing/2014/main" id="{27FFED51-38C9-4269-9070-8CE4246CAC34}"/>
              </a:ext>
            </a:extLst>
          </p:cNvPr>
          <p:cNvSpPr txBox="1"/>
          <p:nvPr/>
        </p:nvSpPr>
        <p:spPr>
          <a:xfrm>
            <a:off x="1837762" y="4349389"/>
            <a:ext cx="2556388" cy="584775"/>
          </a:xfrm>
          <a:prstGeom prst="rect">
            <a:avLst/>
          </a:prstGeom>
          <a:noFill/>
        </p:spPr>
        <p:txBody>
          <a:bodyPr wrap="square" rtlCol="0">
            <a:spAutoFit/>
          </a:bodyPr>
          <a:lstStyle/>
          <a:p>
            <a:r>
              <a:rPr lang="en-US" altLang="zh-TW" sz="3200" dirty="0"/>
              <a:t>Level 0</a:t>
            </a:r>
            <a:endParaRPr lang="zh-TW" altLang="en-US" sz="3200" dirty="0"/>
          </a:p>
        </p:txBody>
      </p:sp>
      <p:cxnSp>
        <p:nvCxnSpPr>
          <p:cNvPr id="17" name="直線接點 16">
            <a:extLst>
              <a:ext uri="{FF2B5EF4-FFF2-40B4-BE49-F238E27FC236}">
                <a16:creationId xmlns:a16="http://schemas.microsoft.com/office/drawing/2014/main" id="{1D8A8257-6F5E-4FB6-9EBF-1DFA1EA75219}"/>
              </a:ext>
            </a:extLst>
          </p:cNvPr>
          <p:cNvCxnSpPr>
            <a:cxnSpLocks/>
          </p:cNvCxnSpPr>
          <p:nvPr/>
        </p:nvCxnSpPr>
        <p:spPr>
          <a:xfrm>
            <a:off x="1458852" y="4939498"/>
            <a:ext cx="890099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接點 7">
            <a:extLst>
              <a:ext uri="{FF2B5EF4-FFF2-40B4-BE49-F238E27FC236}">
                <a16:creationId xmlns:a16="http://schemas.microsoft.com/office/drawing/2014/main" id="{CC1F1BC3-6AF9-4087-B714-22DD4BA1EA15}"/>
              </a:ext>
            </a:extLst>
          </p:cNvPr>
          <p:cNvCxnSpPr>
            <a:cxnSpLocks/>
          </p:cNvCxnSpPr>
          <p:nvPr/>
        </p:nvCxnSpPr>
        <p:spPr>
          <a:xfrm>
            <a:off x="1458852" y="3676053"/>
            <a:ext cx="890099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文字方塊 17">
            <a:extLst>
              <a:ext uri="{FF2B5EF4-FFF2-40B4-BE49-F238E27FC236}">
                <a16:creationId xmlns:a16="http://schemas.microsoft.com/office/drawing/2014/main" id="{32B1F8BA-A7C7-417B-8EB3-993F799710F1}"/>
              </a:ext>
            </a:extLst>
          </p:cNvPr>
          <p:cNvSpPr txBox="1"/>
          <p:nvPr/>
        </p:nvSpPr>
        <p:spPr>
          <a:xfrm>
            <a:off x="1837762" y="5524404"/>
            <a:ext cx="2556388" cy="584775"/>
          </a:xfrm>
          <a:prstGeom prst="rect">
            <a:avLst/>
          </a:prstGeom>
          <a:noFill/>
        </p:spPr>
        <p:txBody>
          <a:bodyPr wrap="square" rtlCol="0">
            <a:spAutoFit/>
          </a:bodyPr>
          <a:lstStyle/>
          <a:p>
            <a:r>
              <a:rPr lang="en-US" altLang="zh-TW" sz="3200" dirty="0"/>
              <a:t>Level 1</a:t>
            </a:r>
            <a:endParaRPr lang="zh-TW" altLang="en-US" sz="3200" dirty="0"/>
          </a:p>
        </p:txBody>
      </p:sp>
      <p:cxnSp>
        <p:nvCxnSpPr>
          <p:cNvPr id="19" name="直線接點 18">
            <a:extLst>
              <a:ext uri="{FF2B5EF4-FFF2-40B4-BE49-F238E27FC236}">
                <a16:creationId xmlns:a16="http://schemas.microsoft.com/office/drawing/2014/main" id="{B0689086-89BB-4573-A66F-E31D29D0AAE0}"/>
              </a:ext>
            </a:extLst>
          </p:cNvPr>
          <p:cNvCxnSpPr>
            <a:cxnSpLocks/>
          </p:cNvCxnSpPr>
          <p:nvPr/>
        </p:nvCxnSpPr>
        <p:spPr>
          <a:xfrm>
            <a:off x="1340499" y="6195164"/>
            <a:ext cx="901934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矩形: 圓角 26">
            <a:extLst>
              <a:ext uri="{FF2B5EF4-FFF2-40B4-BE49-F238E27FC236}">
                <a16:creationId xmlns:a16="http://schemas.microsoft.com/office/drawing/2014/main" id="{988E695F-38B5-4D51-BF45-B9FDDC2A13C2}"/>
              </a:ext>
            </a:extLst>
          </p:cNvPr>
          <p:cNvSpPr/>
          <p:nvPr/>
        </p:nvSpPr>
        <p:spPr>
          <a:xfrm>
            <a:off x="3808762" y="3840130"/>
            <a:ext cx="1552237" cy="93529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sp>
        <p:nvSpPr>
          <p:cNvPr id="38" name="矩形: 圓角 37">
            <a:extLst>
              <a:ext uri="{FF2B5EF4-FFF2-40B4-BE49-F238E27FC236}">
                <a16:creationId xmlns:a16="http://schemas.microsoft.com/office/drawing/2014/main" id="{24021AB7-1A5A-4ADD-BE27-390D6D2AB6E0}"/>
              </a:ext>
            </a:extLst>
          </p:cNvPr>
          <p:cNvSpPr/>
          <p:nvPr/>
        </p:nvSpPr>
        <p:spPr>
          <a:xfrm>
            <a:off x="4526388" y="2381015"/>
            <a:ext cx="610192" cy="93529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sp>
        <p:nvSpPr>
          <p:cNvPr id="39" name="文字方塊 38">
            <a:extLst>
              <a:ext uri="{FF2B5EF4-FFF2-40B4-BE49-F238E27FC236}">
                <a16:creationId xmlns:a16="http://schemas.microsoft.com/office/drawing/2014/main" id="{AD08383F-E3C8-4274-92E0-7536AE407A5D}"/>
              </a:ext>
            </a:extLst>
          </p:cNvPr>
          <p:cNvSpPr txBox="1"/>
          <p:nvPr/>
        </p:nvSpPr>
        <p:spPr>
          <a:xfrm>
            <a:off x="4640369" y="2576687"/>
            <a:ext cx="449667" cy="584775"/>
          </a:xfrm>
          <a:prstGeom prst="rect">
            <a:avLst/>
          </a:prstGeom>
          <a:noFill/>
        </p:spPr>
        <p:txBody>
          <a:bodyPr wrap="square" rtlCol="0">
            <a:spAutoFit/>
          </a:bodyPr>
          <a:lstStyle/>
          <a:p>
            <a:r>
              <a:rPr lang="en-US" altLang="zh-TW" sz="3200" dirty="0"/>
              <a:t>7</a:t>
            </a:r>
            <a:endParaRPr lang="zh-TW" altLang="en-US" sz="3200" dirty="0"/>
          </a:p>
        </p:txBody>
      </p:sp>
      <p:sp>
        <p:nvSpPr>
          <p:cNvPr id="41" name="矩形: 圓角 40">
            <a:extLst>
              <a:ext uri="{FF2B5EF4-FFF2-40B4-BE49-F238E27FC236}">
                <a16:creationId xmlns:a16="http://schemas.microsoft.com/office/drawing/2014/main" id="{5E0D8170-B5DC-4250-BDEA-14FB39AF104C}"/>
              </a:ext>
            </a:extLst>
          </p:cNvPr>
          <p:cNvSpPr/>
          <p:nvPr/>
        </p:nvSpPr>
        <p:spPr>
          <a:xfrm>
            <a:off x="6704180" y="2370728"/>
            <a:ext cx="2212258" cy="93529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sp>
        <p:nvSpPr>
          <p:cNvPr id="6" name="箭號: 向右 5">
            <a:extLst>
              <a:ext uri="{FF2B5EF4-FFF2-40B4-BE49-F238E27FC236}">
                <a16:creationId xmlns:a16="http://schemas.microsoft.com/office/drawing/2014/main" id="{DBE50A43-2BBD-4B0F-AE44-05AC62040001}"/>
              </a:ext>
            </a:extLst>
          </p:cNvPr>
          <p:cNvSpPr/>
          <p:nvPr/>
        </p:nvSpPr>
        <p:spPr>
          <a:xfrm>
            <a:off x="6126254" y="2755155"/>
            <a:ext cx="386380" cy="3703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0F05A4AD-0912-4516-87E4-18539CD40FC3}"/>
              </a:ext>
            </a:extLst>
          </p:cNvPr>
          <p:cNvSpPr txBox="1"/>
          <p:nvPr/>
        </p:nvSpPr>
        <p:spPr>
          <a:xfrm>
            <a:off x="6913319" y="3296422"/>
            <a:ext cx="1873462" cy="400110"/>
          </a:xfrm>
          <a:prstGeom prst="rect">
            <a:avLst/>
          </a:prstGeom>
          <a:noFill/>
        </p:spPr>
        <p:txBody>
          <a:bodyPr wrap="none" rtlCol="0">
            <a:spAutoFit/>
          </a:bodyPr>
          <a:lstStyle/>
          <a:p>
            <a:r>
              <a:rPr lang="en-US" altLang="zh-TW" sz="2000" dirty="0" err="1"/>
              <a:t>ImmutableTable</a:t>
            </a:r>
            <a:endParaRPr lang="zh-TW" altLang="en-US" sz="2000" dirty="0"/>
          </a:p>
        </p:txBody>
      </p:sp>
      <p:sp>
        <p:nvSpPr>
          <p:cNvPr id="44" name="文字方塊 43">
            <a:extLst>
              <a:ext uri="{FF2B5EF4-FFF2-40B4-BE49-F238E27FC236}">
                <a16:creationId xmlns:a16="http://schemas.microsoft.com/office/drawing/2014/main" id="{EA93725D-1E08-4989-BBB0-48D840071C8B}"/>
              </a:ext>
            </a:extLst>
          </p:cNvPr>
          <p:cNvSpPr txBox="1"/>
          <p:nvPr/>
        </p:nvSpPr>
        <p:spPr>
          <a:xfrm>
            <a:off x="4279778" y="3288289"/>
            <a:ext cx="1264385" cy="400110"/>
          </a:xfrm>
          <a:prstGeom prst="rect">
            <a:avLst/>
          </a:prstGeom>
          <a:noFill/>
        </p:spPr>
        <p:txBody>
          <a:bodyPr wrap="none" rtlCol="0">
            <a:spAutoFit/>
          </a:bodyPr>
          <a:lstStyle/>
          <a:p>
            <a:r>
              <a:rPr lang="en-US" altLang="zh-TW" sz="2000" dirty="0" err="1"/>
              <a:t>Memtable</a:t>
            </a:r>
            <a:endParaRPr lang="zh-TW" altLang="en-US" sz="2000" dirty="0"/>
          </a:p>
        </p:txBody>
      </p:sp>
      <p:sp>
        <p:nvSpPr>
          <p:cNvPr id="10" name="矩形 9">
            <a:extLst>
              <a:ext uri="{FF2B5EF4-FFF2-40B4-BE49-F238E27FC236}">
                <a16:creationId xmlns:a16="http://schemas.microsoft.com/office/drawing/2014/main" id="{9BC5B8E4-D2CA-4B1A-B39A-635451990D48}"/>
              </a:ext>
            </a:extLst>
          </p:cNvPr>
          <p:cNvSpPr/>
          <p:nvPr/>
        </p:nvSpPr>
        <p:spPr>
          <a:xfrm>
            <a:off x="1457190" y="3143886"/>
            <a:ext cx="1324337" cy="1055544"/>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TW" altLang="en-US"/>
          </a:p>
        </p:txBody>
      </p:sp>
      <p:sp>
        <p:nvSpPr>
          <p:cNvPr id="11" name="文字方塊 10">
            <a:extLst>
              <a:ext uri="{FF2B5EF4-FFF2-40B4-BE49-F238E27FC236}">
                <a16:creationId xmlns:a16="http://schemas.microsoft.com/office/drawing/2014/main" id="{B27FE8A5-A6DA-4847-8502-6895B4478C69}"/>
              </a:ext>
            </a:extLst>
          </p:cNvPr>
          <p:cNvSpPr txBox="1"/>
          <p:nvPr/>
        </p:nvSpPr>
        <p:spPr>
          <a:xfrm>
            <a:off x="1468614" y="3143991"/>
            <a:ext cx="1303242" cy="461665"/>
          </a:xfrm>
          <a:prstGeom prst="rect">
            <a:avLst/>
          </a:prstGeom>
          <a:noFill/>
        </p:spPr>
        <p:txBody>
          <a:bodyPr wrap="square" rtlCol="0">
            <a:spAutoFit/>
          </a:bodyPr>
          <a:lstStyle/>
          <a:p>
            <a:r>
              <a:rPr lang="en-US" altLang="zh-TW" sz="2400" dirty="0"/>
              <a:t>Memory</a:t>
            </a:r>
            <a:endParaRPr lang="en-US" altLang="zh-TW" dirty="0"/>
          </a:p>
        </p:txBody>
      </p:sp>
      <p:sp>
        <p:nvSpPr>
          <p:cNvPr id="46" name="文字方塊 45">
            <a:extLst>
              <a:ext uri="{FF2B5EF4-FFF2-40B4-BE49-F238E27FC236}">
                <a16:creationId xmlns:a16="http://schemas.microsoft.com/office/drawing/2014/main" id="{3A380B27-2C95-4F0D-B33E-4A548CBD9CC2}"/>
              </a:ext>
            </a:extLst>
          </p:cNvPr>
          <p:cNvSpPr txBox="1"/>
          <p:nvPr/>
        </p:nvSpPr>
        <p:spPr>
          <a:xfrm>
            <a:off x="1737023" y="3692302"/>
            <a:ext cx="1303242" cy="461665"/>
          </a:xfrm>
          <a:prstGeom prst="rect">
            <a:avLst/>
          </a:prstGeom>
          <a:noFill/>
        </p:spPr>
        <p:txBody>
          <a:bodyPr wrap="square" rtlCol="0">
            <a:spAutoFit/>
          </a:bodyPr>
          <a:lstStyle/>
          <a:p>
            <a:r>
              <a:rPr lang="en-US" altLang="zh-TW" sz="2400" dirty="0"/>
              <a:t>Disk</a:t>
            </a:r>
          </a:p>
        </p:txBody>
      </p:sp>
      <p:sp>
        <p:nvSpPr>
          <p:cNvPr id="48" name="文字方塊 47">
            <a:extLst>
              <a:ext uri="{FF2B5EF4-FFF2-40B4-BE49-F238E27FC236}">
                <a16:creationId xmlns:a16="http://schemas.microsoft.com/office/drawing/2014/main" id="{66DD80AB-9975-4D1B-BAE3-88D09C7A2189}"/>
              </a:ext>
            </a:extLst>
          </p:cNvPr>
          <p:cNvSpPr txBox="1"/>
          <p:nvPr/>
        </p:nvSpPr>
        <p:spPr>
          <a:xfrm>
            <a:off x="4089054" y="3999541"/>
            <a:ext cx="1151901" cy="584775"/>
          </a:xfrm>
          <a:prstGeom prst="rect">
            <a:avLst/>
          </a:prstGeom>
          <a:noFill/>
        </p:spPr>
        <p:txBody>
          <a:bodyPr wrap="square" rtlCol="0">
            <a:spAutoFit/>
          </a:bodyPr>
          <a:lstStyle/>
          <a:p>
            <a:r>
              <a:rPr lang="en-US" altLang="zh-TW" sz="3200" dirty="0"/>
              <a:t>1 - 15</a:t>
            </a:r>
            <a:endParaRPr lang="zh-TW" altLang="en-US" sz="3200" dirty="0"/>
          </a:p>
        </p:txBody>
      </p:sp>
      <p:sp>
        <p:nvSpPr>
          <p:cNvPr id="64" name="標題 1">
            <a:extLst>
              <a:ext uri="{FF2B5EF4-FFF2-40B4-BE49-F238E27FC236}">
                <a16:creationId xmlns:a16="http://schemas.microsoft.com/office/drawing/2014/main" id="{66D22855-042C-4901-934E-EB15DDE9B230}"/>
              </a:ext>
            </a:extLst>
          </p:cNvPr>
          <p:cNvSpPr>
            <a:spLocks noGrp="1"/>
          </p:cNvSpPr>
          <p:nvPr>
            <p:ph type="title"/>
          </p:nvPr>
        </p:nvSpPr>
        <p:spPr>
          <a:xfrm>
            <a:off x="429082" y="217949"/>
            <a:ext cx="8714918" cy="1325563"/>
          </a:xfrm>
        </p:spPr>
        <p:txBody>
          <a:bodyPr>
            <a:normAutofit/>
          </a:bodyPr>
          <a:lstStyle/>
          <a:p>
            <a:r>
              <a:rPr lang="en-US" altLang="zh-TW" sz="4800" dirty="0">
                <a:latin typeface="Noto Sans CJK TC Medium" panose="020B0600000000000000" pitchFamily="34" charset="-120"/>
                <a:ea typeface="Noto Sans CJK TC Medium" panose="020B0600000000000000" pitchFamily="34" charset="-120"/>
              </a:rPr>
              <a:t>Leveling Merge</a:t>
            </a:r>
            <a:r>
              <a:rPr lang="zh-TW" altLang="en-US" sz="4800" dirty="0">
                <a:latin typeface="Noto Sans CJK TC Medium" panose="020B0600000000000000" pitchFamily="34" charset="-120"/>
                <a:ea typeface="Noto Sans CJK TC Medium" panose="020B0600000000000000" pitchFamily="34" charset="-120"/>
              </a:rPr>
              <a:t> </a:t>
            </a:r>
            <a:r>
              <a:rPr lang="en-US" altLang="zh-TW" sz="4800" dirty="0">
                <a:latin typeface="Noto Sans CJK TC Medium" panose="020B0600000000000000" pitchFamily="34" charset="-120"/>
                <a:ea typeface="Noto Sans CJK TC Medium" panose="020B0600000000000000" pitchFamily="34" charset="-120"/>
              </a:rPr>
              <a:t>process</a:t>
            </a:r>
            <a:endParaRPr lang="zh-TW" altLang="en-US" sz="4800" dirty="0">
              <a:latin typeface="Noto Sans CJK TC Medium" panose="020B0600000000000000" pitchFamily="34" charset="-120"/>
              <a:ea typeface="Noto Sans CJK TC Medium" panose="020B0600000000000000" pitchFamily="34" charset="-120"/>
            </a:endParaRPr>
          </a:p>
        </p:txBody>
      </p:sp>
      <p:sp>
        <p:nvSpPr>
          <p:cNvPr id="72" name="矩形: 圓角 71">
            <a:extLst>
              <a:ext uri="{FF2B5EF4-FFF2-40B4-BE49-F238E27FC236}">
                <a16:creationId xmlns:a16="http://schemas.microsoft.com/office/drawing/2014/main" id="{902DDB9F-4C9F-4316-A29C-9352BAE409C2}"/>
              </a:ext>
            </a:extLst>
          </p:cNvPr>
          <p:cNvSpPr/>
          <p:nvPr/>
        </p:nvSpPr>
        <p:spPr>
          <a:xfrm>
            <a:off x="3804380" y="5151977"/>
            <a:ext cx="1556619" cy="95480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sp>
        <p:nvSpPr>
          <p:cNvPr id="73" name="文字方塊 72">
            <a:extLst>
              <a:ext uri="{FF2B5EF4-FFF2-40B4-BE49-F238E27FC236}">
                <a16:creationId xmlns:a16="http://schemas.microsoft.com/office/drawing/2014/main" id="{E3706F76-C6D3-433E-802D-F6350481F254}"/>
              </a:ext>
            </a:extLst>
          </p:cNvPr>
          <p:cNvSpPr txBox="1"/>
          <p:nvPr/>
        </p:nvSpPr>
        <p:spPr>
          <a:xfrm>
            <a:off x="4164039" y="5336993"/>
            <a:ext cx="972541" cy="584775"/>
          </a:xfrm>
          <a:prstGeom prst="rect">
            <a:avLst/>
          </a:prstGeom>
          <a:noFill/>
        </p:spPr>
        <p:txBody>
          <a:bodyPr wrap="square" rtlCol="0">
            <a:spAutoFit/>
          </a:bodyPr>
          <a:lstStyle/>
          <a:p>
            <a:r>
              <a:rPr lang="en-US" altLang="zh-TW" sz="3200" dirty="0"/>
              <a:t>1 - 9</a:t>
            </a:r>
            <a:endParaRPr lang="zh-TW" altLang="en-US" sz="3200" dirty="0"/>
          </a:p>
        </p:txBody>
      </p:sp>
      <p:sp>
        <p:nvSpPr>
          <p:cNvPr id="33" name="矩形: 圓角 32">
            <a:extLst>
              <a:ext uri="{FF2B5EF4-FFF2-40B4-BE49-F238E27FC236}">
                <a16:creationId xmlns:a16="http://schemas.microsoft.com/office/drawing/2014/main" id="{FF01C822-D304-4945-88FB-E7057E9CE0FF}"/>
              </a:ext>
            </a:extLst>
          </p:cNvPr>
          <p:cNvSpPr/>
          <p:nvPr/>
        </p:nvSpPr>
        <p:spPr>
          <a:xfrm>
            <a:off x="5477498" y="3865528"/>
            <a:ext cx="1552237" cy="93529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sp>
        <p:nvSpPr>
          <p:cNvPr id="32" name="文字方塊 31">
            <a:extLst>
              <a:ext uri="{FF2B5EF4-FFF2-40B4-BE49-F238E27FC236}">
                <a16:creationId xmlns:a16="http://schemas.microsoft.com/office/drawing/2014/main" id="{25797701-0F30-4B5B-8341-9402D67ACC39}"/>
              </a:ext>
            </a:extLst>
          </p:cNvPr>
          <p:cNvSpPr txBox="1"/>
          <p:nvPr/>
        </p:nvSpPr>
        <p:spPr>
          <a:xfrm>
            <a:off x="5593835" y="3992996"/>
            <a:ext cx="1453834" cy="584775"/>
          </a:xfrm>
          <a:prstGeom prst="rect">
            <a:avLst/>
          </a:prstGeom>
          <a:noFill/>
        </p:spPr>
        <p:txBody>
          <a:bodyPr wrap="square" rtlCol="0">
            <a:spAutoFit/>
          </a:bodyPr>
          <a:lstStyle/>
          <a:p>
            <a:r>
              <a:rPr lang="en-US" altLang="zh-TW" sz="3200" dirty="0"/>
              <a:t>16</a:t>
            </a:r>
            <a:r>
              <a:rPr lang="zh-TW" altLang="en-US" sz="3200" dirty="0"/>
              <a:t> </a:t>
            </a:r>
            <a:r>
              <a:rPr lang="en-US" altLang="zh-TW" sz="3200" dirty="0"/>
              <a:t>-</a:t>
            </a:r>
            <a:r>
              <a:rPr lang="zh-TW" altLang="en-US" sz="3200" dirty="0"/>
              <a:t> </a:t>
            </a:r>
            <a:r>
              <a:rPr lang="en-US" altLang="zh-TW" sz="3200" dirty="0"/>
              <a:t>30</a:t>
            </a:r>
            <a:endParaRPr lang="zh-TW" altLang="en-US" sz="3200" dirty="0"/>
          </a:p>
        </p:txBody>
      </p:sp>
      <p:sp>
        <p:nvSpPr>
          <p:cNvPr id="34" name="矩形: 圓角 33">
            <a:extLst>
              <a:ext uri="{FF2B5EF4-FFF2-40B4-BE49-F238E27FC236}">
                <a16:creationId xmlns:a16="http://schemas.microsoft.com/office/drawing/2014/main" id="{0228D16C-07B5-4008-8D6B-26298F201ECD}"/>
              </a:ext>
            </a:extLst>
          </p:cNvPr>
          <p:cNvSpPr/>
          <p:nvPr/>
        </p:nvSpPr>
        <p:spPr>
          <a:xfrm>
            <a:off x="5471610" y="5172507"/>
            <a:ext cx="1556619" cy="95480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sp>
        <p:nvSpPr>
          <p:cNvPr id="35" name="文字方塊 34">
            <a:extLst>
              <a:ext uri="{FF2B5EF4-FFF2-40B4-BE49-F238E27FC236}">
                <a16:creationId xmlns:a16="http://schemas.microsoft.com/office/drawing/2014/main" id="{ED78568B-2A55-4C32-903D-4B60FE6A19AD}"/>
              </a:ext>
            </a:extLst>
          </p:cNvPr>
          <p:cNvSpPr txBox="1"/>
          <p:nvPr/>
        </p:nvSpPr>
        <p:spPr>
          <a:xfrm>
            <a:off x="5582221" y="5357523"/>
            <a:ext cx="1556619" cy="584775"/>
          </a:xfrm>
          <a:prstGeom prst="rect">
            <a:avLst/>
          </a:prstGeom>
          <a:noFill/>
        </p:spPr>
        <p:txBody>
          <a:bodyPr wrap="square" rtlCol="0">
            <a:spAutoFit/>
          </a:bodyPr>
          <a:lstStyle/>
          <a:p>
            <a:r>
              <a:rPr lang="en-US" altLang="zh-TW" sz="3200" dirty="0"/>
              <a:t>10 - 18</a:t>
            </a:r>
            <a:endParaRPr lang="zh-TW" altLang="en-US" sz="3200" dirty="0"/>
          </a:p>
        </p:txBody>
      </p:sp>
      <p:sp>
        <p:nvSpPr>
          <p:cNvPr id="40" name="矩形: 圓角 39">
            <a:extLst>
              <a:ext uri="{FF2B5EF4-FFF2-40B4-BE49-F238E27FC236}">
                <a16:creationId xmlns:a16="http://schemas.microsoft.com/office/drawing/2014/main" id="{528B3144-CA4D-4F94-B40A-E3EDD23EDACF}"/>
              </a:ext>
            </a:extLst>
          </p:cNvPr>
          <p:cNvSpPr/>
          <p:nvPr/>
        </p:nvSpPr>
        <p:spPr>
          <a:xfrm>
            <a:off x="7138840" y="5172967"/>
            <a:ext cx="1556619" cy="95480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sp>
        <p:nvSpPr>
          <p:cNvPr id="42" name="文字方塊 41">
            <a:extLst>
              <a:ext uri="{FF2B5EF4-FFF2-40B4-BE49-F238E27FC236}">
                <a16:creationId xmlns:a16="http://schemas.microsoft.com/office/drawing/2014/main" id="{00C61A1F-56A0-4238-BB89-E6B9148179E0}"/>
              </a:ext>
            </a:extLst>
          </p:cNvPr>
          <p:cNvSpPr txBox="1"/>
          <p:nvPr/>
        </p:nvSpPr>
        <p:spPr>
          <a:xfrm>
            <a:off x="7249451" y="5357523"/>
            <a:ext cx="1387076" cy="584775"/>
          </a:xfrm>
          <a:prstGeom prst="rect">
            <a:avLst/>
          </a:prstGeom>
          <a:noFill/>
        </p:spPr>
        <p:txBody>
          <a:bodyPr wrap="square" rtlCol="0">
            <a:spAutoFit/>
          </a:bodyPr>
          <a:lstStyle/>
          <a:p>
            <a:r>
              <a:rPr lang="en-US" altLang="zh-TW" sz="3200" dirty="0"/>
              <a:t>19 - 30</a:t>
            </a:r>
            <a:endParaRPr lang="zh-TW" altLang="en-US" sz="3200" dirty="0"/>
          </a:p>
        </p:txBody>
      </p:sp>
      <p:sp>
        <p:nvSpPr>
          <p:cNvPr id="50" name="文字方塊 49">
            <a:extLst>
              <a:ext uri="{FF2B5EF4-FFF2-40B4-BE49-F238E27FC236}">
                <a16:creationId xmlns:a16="http://schemas.microsoft.com/office/drawing/2014/main" id="{9E1C8472-9857-4955-AC40-9ED872B57035}"/>
              </a:ext>
            </a:extLst>
          </p:cNvPr>
          <p:cNvSpPr txBox="1"/>
          <p:nvPr/>
        </p:nvSpPr>
        <p:spPr>
          <a:xfrm>
            <a:off x="429082" y="1543512"/>
            <a:ext cx="5047852" cy="646331"/>
          </a:xfrm>
          <a:prstGeom prst="rect">
            <a:avLst/>
          </a:prstGeom>
          <a:noFill/>
        </p:spPr>
        <p:txBody>
          <a:bodyPr wrap="square" rtlCol="0">
            <a:spAutoFit/>
          </a:bodyPr>
          <a:lstStyle/>
          <a:p>
            <a:r>
              <a:rPr lang="en-US" altLang="zh-TW" sz="3600" dirty="0"/>
              <a:t>When it had partitioned</a:t>
            </a:r>
            <a:endParaRPr lang="zh-TW" altLang="en-US" sz="3600" dirty="0"/>
          </a:p>
        </p:txBody>
      </p:sp>
      <p:cxnSp>
        <p:nvCxnSpPr>
          <p:cNvPr id="29" name="接點: 肘形 28">
            <a:extLst>
              <a:ext uri="{FF2B5EF4-FFF2-40B4-BE49-F238E27FC236}">
                <a16:creationId xmlns:a16="http://schemas.microsoft.com/office/drawing/2014/main" id="{DDF6548B-FBB5-49B4-BBE9-279C8746B730}"/>
              </a:ext>
            </a:extLst>
          </p:cNvPr>
          <p:cNvCxnSpPr>
            <a:cxnSpLocks/>
          </p:cNvCxnSpPr>
          <p:nvPr/>
        </p:nvCxnSpPr>
        <p:spPr>
          <a:xfrm rot="16200000" flipH="1">
            <a:off x="9282293" y="4547489"/>
            <a:ext cx="1275058" cy="909438"/>
          </a:xfrm>
          <a:prstGeom prst="bentConnector4">
            <a:avLst>
              <a:gd name="adj1" fmla="val 3888"/>
              <a:gd name="adj2" fmla="val 147479"/>
            </a:avLst>
          </a:prstGeom>
          <a:ln w="101600">
            <a:tailEnd type="triangle"/>
          </a:ln>
        </p:spPr>
        <p:style>
          <a:lnRef idx="1">
            <a:schemeClr val="accent1"/>
          </a:lnRef>
          <a:fillRef idx="0">
            <a:schemeClr val="accent1"/>
          </a:fillRef>
          <a:effectRef idx="0">
            <a:schemeClr val="accent1"/>
          </a:effectRef>
          <a:fontRef idx="minor">
            <a:schemeClr val="tx1"/>
          </a:fontRef>
        </p:style>
      </p:cxnSp>
      <p:sp>
        <p:nvSpPr>
          <p:cNvPr id="30" name="文字方塊 29">
            <a:extLst>
              <a:ext uri="{FF2B5EF4-FFF2-40B4-BE49-F238E27FC236}">
                <a16:creationId xmlns:a16="http://schemas.microsoft.com/office/drawing/2014/main" id="{D608C74F-6FC1-402F-8DF4-07F803893D00}"/>
              </a:ext>
            </a:extLst>
          </p:cNvPr>
          <p:cNvSpPr txBox="1"/>
          <p:nvPr/>
        </p:nvSpPr>
        <p:spPr>
          <a:xfrm>
            <a:off x="9325599" y="4007282"/>
            <a:ext cx="1843426" cy="338554"/>
          </a:xfrm>
          <a:prstGeom prst="rect">
            <a:avLst/>
          </a:prstGeom>
          <a:noFill/>
        </p:spPr>
        <p:txBody>
          <a:bodyPr wrap="square" rtlCol="0">
            <a:spAutoFit/>
          </a:bodyPr>
          <a:lstStyle/>
          <a:p>
            <a:r>
              <a:rPr lang="en-US" altLang="zh-TW" sz="1600" dirty="0"/>
              <a:t>Major Compaction</a:t>
            </a:r>
            <a:endParaRPr lang="zh-TW" altLang="en-US" sz="1600" dirty="0"/>
          </a:p>
        </p:txBody>
      </p:sp>
      <p:cxnSp>
        <p:nvCxnSpPr>
          <p:cNvPr id="15" name="直線接點 14">
            <a:extLst>
              <a:ext uri="{FF2B5EF4-FFF2-40B4-BE49-F238E27FC236}">
                <a16:creationId xmlns:a16="http://schemas.microsoft.com/office/drawing/2014/main" id="{C2FFE40E-D8FE-41A0-8747-6C9D9924C9E8}"/>
              </a:ext>
            </a:extLst>
          </p:cNvPr>
          <p:cNvCxnSpPr>
            <a:cxnSpLocks/>
          </p:cNvCxnSpPr>
          <p:nvPr/>
        </p:nvCxnSpPr>
        <p:spPr>
          <a:xfrm flipH="1">
            <a:off x="3710137" y="3772892"/>
            <a:ext cx="18947" cy="252571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823D9C0D-875C-4481-904A-0E9B253E324C}"/>
              </a:ext>
            </a:extLst>
          </p:cNvPr>
          <p:cNvCxnSpPr>
            <a:cxnSpLocks/>
          </p:cNvCxnSpPr>
          <p:nvPr/>
        </p:nvCxnSpPr>
        <p:spPr>
          <a:xfrm>
            <a:off x="3694096" y="6281150"/>
            <a:ext cx="338508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C1D38160-54A0-4828-A914-50B44FF13299}"/>
              </a:ext>
            </a:extLst>
          </p:cNvPr>
          <p:cNvCxnSpPr>
            <a:cxnSpLocks/>
          </p:cNvCxnSpPr>
          <p:nvPr/>
        </p:nvCxnSpPr>
        <p:spPr>
          <a:xfrm flipH="1">
            <a:off x="7060697" y="4916904"/>
            <a:ext cx="20073" cy="138170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30358B00-E1B4-4006-8E5A-0D56266F3212}"/>
              </a:ext>
            </a:extLst>
          </p:cNvPr>
          <p:cNvCxnSpPr>
            <a:cxnSpLocks/>
          </p:cNvCxnSpPr>
          <p:nvPr/>
        </p:nvCxnSpPr>
        <p:spPr>
          <a:xfrm flipH="1">
            <a:off x="5414946" y="4935752"/>
            <a:ext cx="166741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直線接點 50">
            <a:extLst>
              <a:ext uri="{FF2B5EF4-FFF2-40B4-BE49-F238E27FC236}">
                <a16:creationId xmlns:a16="http://schemas.microsoft.com/office/drawing/2014/main" id="{CFE0E67C-84A8-4F08-9669-EBCAED0E73FD}"/>
              </a:ext>
            </a:extLst>
          </p:cNvPr>
          <p:cNvCxnSpPr>
            <a:cxnSpLocks/>
          </p:cNvCxnSpPr>
          <p:nvPr/>
        </p:nvCxnSpPr>
        <p:spPr>
          <a:xfrm>
            <a:off x="5414946" y="3776068"/>
            <a:ext cx="0" cy="117951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直線接點 59">
            <a:extLst>
              <a:ext uri="{FF2B5EF4-FFF2-40B4-BE49-F238E27FC236}">
                <a16:creationId xmlns:a16="http://schemas.microsoft.com/office/drawing/2014/main" id="{9CE435F6-6FD7-4A50-A51D-6C5867D76F0E}"/>
              </a:ext>
            </a:extLst>
          </p:cNvPr>
          <p:cNvCxnSpPr>
            <a:cxnSpLocks/>
          </p:cNvCxnSpPr>
          <p:nvPr/>
        </p:nvCxnSpPr>
        <p:spPr>
          <a:xfrm>
            <a:off x="3710137" y="3791943"/>
            <a:ext cx="172375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4" name="矩形: 圓角 73">
            <a:extLst>
              <a:ext uri="{FF2B5EF4-FFF2-40B4-BE49-F238E27FC236}">
                <a16:creationId xmlns:a16="http://schemas.microsoft.com/office/drawing/2014/main" id="{579BBE47-C7B5-46E3-9FB7-608F8EB7D13F}"/>
              </a:ext>
            </a:extLst>
          </p:cNvPr>
          <p:cNvSpPr/>
          <p:nvPr/>
        </p:nvSpPr>
        <p:spPr>
          <a:xfrm>
            <a:off x="8803223" y="5172507"/>
            <a:ext cx="1556619" cy="95480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sp>
        <p:nvSpPr>
          <p:cNvPr id="77" name="文字方塊 76">
            <a:extLst>
              <a:ext uri="{FF2B5EF4-FFF2-40B4-BE49-F238E27FC236}">
                <a16:creationId xmlns:a16="http://schemas.microsoft.com/office/drawing/2014/main" id="{1E2C98D1-B825-4C91-956A-ACF0DEE2AECB}"/>
              </a:ext>
            </a:extLst>
          </p:cNvPr>
          <p:cNvSpPr txBox="1"/>
          <p:nvPr/>
        </p:nvSpPr>
        <p:spPr>
          <a:xfrm>
            <a:off x="8916438" y="5347349"/>
            <a:ext cx="1387076" cy="584775"/>
          </a:xfrm>
          <a:prstGeom prst="rect">
            <a:avLst/>
          </a:prstGeom>
          <a:noFill/>
        </p:spPr>
        <p:txBody>
          <a:bodyPr wrap="square" rtlCol="0">
            <a:spAutoFit/>
          </a:bodyPr>
          <a:lstStyle/>
          <a:p>
            <a:r>
              <a:rPr lang="en-US" altLang="zh-TW" sz="3200" dirty="0"/>
              <a:t>19 - 30</a:t>
            </a:r>
            <a:endParaRPr lang="zh-TW" altLang="en-US" sz="3200" dirty="0"/>
          </a:p>
        </p:txBody>
      </p:sp>
      <p:sp>
        <p:nvSpPr>
          <p:cNvPr id="80" name="矩形: 圓角 79">
            <a:extLst>
              <a:ext uri="{FF2B5EF4-FFF2-40B4-BE49-F238E27FC236}">
                <a16:creationId xmlns:a16="http://schemas.microsoft.com/office/drawing/2014/main" id="{F757058C-3EBD-492B-9050-4BE4A15233D4}"/>
              </a:ext>
            </a:extLst>
          </p:cNvPr>
          <p:cNvSpPr/>
          <p:nvPr/>
        </p:nvSpPr>
        <p:spPr>
          <a:xfrm>
            <a:off x="5472212" y="5168536"/>
            <a:ext cx="1556619" cy="95480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sp>
        <p:nvSpPr>
          <p:cNvPr id="81" name="文字方塊 80">
            <a:extLst>
              <a:ext uri="{FF2B5EF4-FFF2-40B4-BE49-F238E27FC236}">
                <a16:creationId xmlns:a16="http://schemas.microsoft.com/office/drawing/2014/main" id="{E06E74C0-5550-4BF8-8D6D-8D431FAF6805}"/>
              </a:ext>
            </a:extLst>
          </p:cNvPr>
          <p:cNvSpPr txBox="1"/>
          <p:nvPr/>
        </p:nvSpPr>
        <p:spPr>
          <a:xfrm>
            <a:off x="5765822" y="5343904"/>
            <a:ext cx="1168281" cy="584775"/>
          </a:xfrm>
          <a:prstGeom prst="rect">
            <a:avLst/>
          </a:prstGeom>
          <a:noFill/>
        </p:spPr>
        <p:txBody>
          <a:bodyPr wrap="square" rtlCol="0">
            <a:spAutoFit/>
          </a:bodyPr>
          <a:lstStyle/>
          <a:p>
            <a:r>
              <a:rPr lang="en-US" altLang="zh-TW" sz="3200" dirty="0"/>
              <a:t>7 - 12</a:t>
            </a:r>
            <a:endParaRPr lang="zh-TW" altLang="en-US" sz="3200" dirty="0"/>
          </a:p>
        </p:txBody>
      </p:sp>
      <p:sp>
        <p:nvSpPr>
          <p:cNvPr id="82" name="矩形: 圓角 81">
            <a:extLst>
              <a:ext uri="{FF2B5EF4-FFF2-40B4-BE49-F238E27FC236}">
                <a16:creationId xmlns:a16="http://schemas.microsoft.com/office/drawing/2014/main" id="{9C09C4CD-7D16-411F-AFC7-DE5171B99B35}"/>
              </a:ext>
            </a:extLst>
          </p:cNvPr>
          <p:cNvSpPr/>
          <p:nvPr/>
        </p:nvSpPr>
        <p:spPr>
          <a:xfrm>
            <a:off x="7138110" y="5172770"/>
            <a:ext cx="1556619" cy="95480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sp>
        <p:nvSpPr>
          <p:cNvPr id="83" name="文字方塊 82">
            <a:extLst>
              <a:ext uri="{FF2B5EF4-FFF2-40B4-BE49-F238E27FC236}">
                <a16:creationId xmlns:a16="http://schemas.microsoft.com/office/drawing/2014/main" id="{5FF59D20-0638-47B1-B6A3-156BF1F3C24B}"/>
              </a:ext>
            </a:extLst>
          </p:cNvPr>
          <p:cNvSpPr txBox="1"/>
          <p:nvPr/>
        </p:nvSpPr>
        <p:spPr>
          <a:xfrm>
            <a:off x="7231782" y="5357786"/>
            <a:ext cx="1462947" cy="584775"/>
          </a:xfrm>
          <a:prstGeom prst="rect">
            <a:avLst/>
          </a:prstGeom>
          <a:noFill/>
        </p:spPr>
        <p:txBody>
          <a:bodyPr wrap="square" rtlCol="0">
            <a:spAutoFit/>
          </a:bodyPr>
          <a:lstStyle/>
          <a:p>
            <a:r>
              <a:rPr lang="en-US" altLang="zh-TW" sz="3200" dirty="0"/>
              <a:t>13 - 18</a:t>
            </a:r>
            <a:endParaRPr lang="zh-TW" altLang="en-US" sz="3200" dirty="0"/>
          </a:p>
        </p:txBody>
      </p:sp>
      <p:sp>
        <p:nvSpPr>
          <p:cNvPr id="84" name="矩形: 圓角 83">
            <a:extLst>
              <a:ext uri="{FF2B5EF4-FFF2-40B4-BE49-F238E27FC236}">
                <a16:creationId xmlns:a16="http://schemas.microsoft.com/office/drawing/2014/main" id="{67214238-59C8-428A-AFB1-0160EFDE0710}"/>
              </a:ext>
            </a:extLst>
          </p:cNvPr>
          <p:cNvSpPr/>
          <p:nvPr/>
        </p:nvSpPr>
        <p:spPr>
          <a:xfrm>
            <a:off x="3804739" y="5153457"/>
            <a:ext cx="1556619" cy="95480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sp>
        <p:nvSpPr>
          <p:cNvPr id="85" name="文字方塊 84">
            <a:extLst>
              <a:ext uri="{FF2B5EF4-FFF2-40B4-BE49-F238E27FC236}">
                <a16:creationId xmlns:a16="http://schemas.microsoft.com/office/drawing/2014/main" id="{F70B9720-2E0B-4F0D-BEA7-7E3FBD616C12}"/>
              </a:ext>
            </a:extLst>
          </p:cNvPr>
          <p:cNvSpPr txBox="1"/>
          <p:nvPr/>
        </p:nvSpPr>
        <p:spPr>
          <a:xfrm>
            <a:off x="4164398" y="5338473"/>
            <a:ext cx="972541" cy="584775"/>
          </a:xfrm>
          <a:prstGeom prst="rect">
            <a:avLst/>
          </a:prstGeom>
          <a:noFill/>
        </p:spPr>
        <p:txBody>
          <a:bodyPr wrap="square" rtlCol="0">
            <a:spAutoFit/>
          </a:bodyPr>
          <a:lstStyle/>
          <a:p>
            <a:r>
              <a:rPr lang="en-US" altLang="zh-TW" sz="3200" dirty="0"/>
              <a:t>1 - 6</a:t>
            </a:r>
            <a:endParaRPr lang="zh-TW" altLang="en-US" sz="3200" dirty="0"/>
          </a:p>
        </p:txBody>
      </p:sp>
    </p:spTree>
    <p:extLst>
      <p:ext uri="{BB962C8B-B14F-4D97-AF65-F5344CB8AC3E}">
        <p14:creationId xmlns:p14="http://schemas.microsoft.com/office/powerpoint/2010/main" val="644974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subTnLst>
                                    <p:set>
                                      <p:cBhvr override="childStyle">
                                        <p:cTn dur="1" fill="hold" display="0" masterRel="nextClick" afterEffect="1"/>
                                        <p:tgtEl>
                                          <p:spTgt spid="29"/>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subTnLst>
                                    <p:set>
                                      <p:cBhvr override="childStyle">
                                        <p:cTn dur="1" fill="hold" display="0" masterRel="nextClick" afterEffect="1"/>
                                        <p:tgtEl>
                                          <p:spTgt spid="30"/>
                                        </p:tgtEl>
                                        <p:attrNameLst>
                                          <p:attrName>style.visibility</p:attrName>
                                        </p:attrNameLst>
                                      </p:cBhvr>
                                      <p:to>
                                        <p:strVal val="hidden"/>
                                      </p:to>
                                    </p:set>
                                  </p:subTnLst>
                                </p:cTn>
                              </p:par>
                              <p:par>
                                <p:cTn id="9" presetID="1" presetClass="entr" presetSubtype="0" fill="hold" nodeType="withEffect">
                                  <p:stCondLst>
                                    <p:cond delay="0"/>
                                  </p:stCondLst>
                                  <p:childTnLst>
                                    <p:set>
                                      <p:cBhvr>
                                        <p:cTn id="10" dur="1" fill="hold">
                                          <p:stCondLst>
                                            <p:cond delay="0"/>
                                          </p:stCondLst>
                                        </p:cTn>
                                        <p:tgtEl>
                                          <p:spTgt spid="60"/>
                                        </p:tgtEl>
                                        <p:attrNameLst>
                                          <p:attrName>style.visibility</p:attrName>
                                        </p:attrNameLst>
                                      </p:cBhvr>
                                      <p:to>
                                        <p:strVal val="visible"/>
                                      </p:to>
                                    </p:set>
                                  </p:childTnLst>
                                  <p:subTnLst>
                                    <p:set>
                                      <p:cBhvr override="childStyle">
                                        <p:cTn dur="1" fill="hold" display="0" masterRel="nextClick" afterEffect="1"/>
                                        <p:tgtEl>
                                          <p:spTgt spid="60"/>
                                        </p:tgtEl>
                                        <p:attrNameLst>
                                          <p:attrName>style.visibility</p:attrName>
                                        </p:attrNameLst>
                                      </p:cBhvr>
                                      <p:to>
                                        <p:strVal val="hidden"/>
                                      </p:to>
                                    </p:set>
                                  </p:sub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subTnLst>
                                    <p:set>
                                      <p:cBhvr override="childStyle">
                                        <p:cTn dur="1" fill="hold" display="0" masterRel="nextClick" afterEffect="1"/>
                                        <p:tgtEl>
                                          <p:spTgt spid="15"/>
                                        </p:tgtEl>
                                        <p:attrNameLst>
                                          <p:attrName>style.visibility</p:attrName>
                                        </p:attrNameLst>
                                      </p:cBhvr>
                                      <p:to>
                                        <p:strVal val="hidden"/>
                                      </p:to>
                                    </p:set>
                                  </p:subTnLst>
                                </p:cTn>
                              </p:par>
                              <p:par>
                                <p:cTn id="13" presetID="1" presetClass="entr" presetSubtype="0" fill="hold" nodeType="withEffect">
                                  <p:stCondLst>
                                    <p:cond delay="0"/>
                                  </p:stCondLst>
                                  <p:childTnLst>
                                    <p:set>
                                      <p:cBhvr>
                                        <p:cTn id="14" dur="1" fill="hold">
                                          <p:stCondLst>
                                            <p:cond delay="0"/>
                                          </p:stCondLst>
                                        </p:cTn>
                                        <p:tgtEl>
                                          <p:spTgt spid="51"/>
                                        </p:tgtEl>
                                        <p:attrNameLst>
                                          <p:attrName>style.visibility</p:attrName>
                                        </p:attrNameLst>
                                      </p:cBhvr>
                                      <p:to>
                                        <p:strVal val="visible"/>
                                      </p:to>
                                    </p:set>
                                  </p:childTnLst>
                                  <p:subTnLst>
                                    <p:set>
                                      <p:cBhvr override="childStyle">
                                        <p:cTn dur="1" fill="hold" display="0" masterRel="nextClick" afterEffect="1"/>
                                        <p:tgtEl>
                                          <p:spTgt spid="51"/>
                                        </p:tgtEl>
                                        <p:attrNameLst>
                                          <p:attrName>style.visibility</p:attrName>
                                        </p:attrNameLst>
                                      </p:cBhvr>
                                      <p:to>
                                        <p:strVal val="hidden"/>
                                      </p:to>
                                    </p:set>
                                  </p:subTnLst>
                                </p:cTn>
                              </p:par>
                              <p:par>
                                <p:cTn id="15" presetID="1" presetClass="entr" presetSubtype="0" fill="hold"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subTnLst>
                                    <p:set>
                                      <p:cBhvr override="childStyle">
                                        <p:cTn dur="1" fill="hold" display="0" masterRel="nextClick" afterEffect="1"/>
                                        <p:tgtEl>
                                          <p:spTgt spid="37"/>
                                        </p:tgtEl>
                                        <p:attrNameLst>
                                          <p:attrName>style.visibility</p:attrName>
                                        </p:attrNameLst>
                                      </p:cBhvr>
                                      <p:to>
                                        <p:strVal val="hidden"/>
                                      </p:to>
                                    </p:set>
                                  </p:subTnLst>
                                </p:cTn>
                              </p:par>
                              <p:par>
                                <p:cTn id="17" presetID="1"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subTnLst>
                                    <p:set>
                                      <p:cBhvr override="childStyle">
                                        <p:cTn dur="1" fill="hold" display="0" masterRel="nextClick" afterEffect="1"/>
                                        <p:tgtEl>
                                          <p:spTgt spid="28"/>
                                        </p:tgtEl>
                                        <p:attrNameLst>
                                          <p:attrName>style.visibility</p:attrName>
                                        </p:attrNameLst>
                                      </p:cBhvr>
                                      <p:to>
                                        <p:strVal val="hidden"/>
                                      </p:to>
                                    </p:set>
                                  </p:sub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5"/>
                                        </p:tgtEl>
                                        <p:attrNameLst>
                                          <p:attrName>style.visibility</p:attrName>
                                        </p:attrNameLst>
                                      </p:cBhvr>
                                      <p:to>
                                        <p:strVal val="visible"/>
                                      </p:to>
                                    </p:set>
                                  </p:childTnLst>
                                </p:cTn>
                              </p:par>
                              <p:par>
                                <p:cTn id="35" presetID="1" presetClass="exit"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hidden"/>
                                      </p:to>
                                    </p:set>
                                  </p:childTnLst>
                                </p:cTn>
                              </p:par>
                              <p:par>
                                <p:cTn id="37" presetID="1" presetClass="exit" presetSubtype="0" fill="hold" grpId="0" nodeType="withEffect">
                                  <p:stCondLst>
                                    <p:cond delay="0"/>
                                  </p:stCondLst>
                                  <p:childTnLst>
                                    <p:set>
                                      <p:cBhvr>
                                        <p:cTn id="38" dur="1" fill="hold">
                                          <p:stCondLst>
                                            <p:cond delay="0"/>
                                          </p:stCondLst>
                                        </p:cTn>
                                        <p:tgtEl>
                                          <p:spTgt spid="48"/>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7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48" grpId="0"/>
      <p:bldP spid="30" grpId="0"/>
      <p:bldP spid="74" grpId="0" animBg="1"/>
      <p:bldP spid="77" grpId="0"/>
      <p:bldP spid="80" grpId="0" animBg="1"/>
      <p:bldP spid="81" grpId="0"/>
      <p:bldP spid="82" grpId="0" animBg="1"/>
      <p:bldP spid="83" grpId="0"/>
      <p:bldP spid="84" grpId="0" animBg="1"/>
      <p:bldP spid="8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260563-217B-4DAB-9D38-2BCED893658F}"/>
              </a:ext>
            </a:extLst>
          </p:cNvPr>
          <p:cNvSpPr>
            <a:spLocks noGrp="1"/>
          </p:cNvSpPr>
          <p:nvPr>
            <p:ph type="title"/>
          </p:nvPr>
        </p:nvSpPr>
        <p:spPr>
          <a:xfrm>
            <a:off x="429083" y="217949"/>
            <a:ext cx="11476074" cy="1325563"/>
          </a:xfrm>
        </p:spPr>
        <p:txBody>
          <a:bodyPr>
            <a:normAutofit/>
          </a:bodyPr>
          <a:lstStyle/>
          <a:p>
            <a:r>
              <a:rPr lang="en-US" altLang="zh-TW" sz="4800" dirty="0">
                <a:latin typeface="Noto Sans CJK TC Medium" panose="020B0600000000000000" pitchFamily="34" charset="-120"/>
                <a:ea typeface="Noto Sans CJK TC Medium" panose="020B0600000000000000" pitchFamily="34" charset="-120"/>
              </a:rPr>
              <a:t>FLSM-Tree</a:t>
            </a:r>
            <a:endParaRPr lang="zh-TW" altLang="en-US" sz="4800" dirty="0">
              <a:latin typeface="Noto Sans CJK TC Medium" panose="020B0600000000000000" pitchFamily="34" charset="-120"/>
              <a:ea typeface="Noto Sans CJK TC Medium" panose="020B0600000000000000"/>
            </a:endParaRPr>
          </a:p>
        </p:txBody>
      </p:sp>
      <p:sp>
        <p:nvSpPr>
          <p:cNvPr id="4" name="投影片編號版面配置區 3">
            <a:extLst>
              <a:ext uri="{FF2B5EF4-FFF2-40B4-BE49-F238E27FC236}">
                <a16:creationId xmlns:a16="http://schemas.microsoft.com/office/drawing/2014/main" id="{EB84C2A4-926D-4589-8D27-A8C81A252AFF}"/>
              </a:ext>
            </a:extLst>
          </p:cNvPr>
          <p:cNvSpPr>
            <a:spLocks noGrp="1"/>
          </p:cNvSpPr>
          <p:nvPr>
            <p:ph type="sldNum" sz="quarter" idx="12"/>
          </p:nvPr>
        </p:nvSpPr>
        <p:spPr>
          <a:xfrm>
            <a:off x="11472000" y="6492875"/>
            <a:ext cx="720000" cy="365125"/>
          </a:xfrm>
        </p:spPr>
        <p:txBody>
          <a:bodyPr/>
          <a:lstStyle/>
          <a:p>
            <a:pPr algn="ctr"/>
            <a:fld id="{AAD38B50-92EF-4488-B9DE-7072E5C28272}" type="slidenum">
              <a:rPr lang="zh-TW" altLang="en-US" sz="1800">
                <a:solidFill>
                  <a:schemeClr val="tx1"/>
                </a:solidFill>
                <a:latin typeface="Noto Sans CJK TC Thin" panose="020B0200000000000000" pitchFamily="34" charset="-120"/>
                <a:ea typeface="Noto Sans CJK TC Thin" panose="020B0200000000000000" pitchFamily="34" charset="-120"/>
              </a:rPr>
              <a:pPr algn="ctr"/>
              <a:t>11</a:t>
            </a:fld>
            <a:endParaRPr lang="zh-TW" altLang="en-US" sz="1800" dirty="0">
              <a:solidFill>
                <a:schemeClr val="tx1"/>
              </a:solidFill>
              <a:latin typeface="Noto Sans CJK TC Thin" panose="020B0200000000000000" pitchFamily="34" charset="-120"/>
              <a:ea typeface="Noto Sans CJK TC Thin" panose="020B0200000000000000" pitchFamily="34" charset="-120"/>
            </a:endParaRPr>
          </a:p>
        </p:txBody>
      </p:sp>
      <p:sp>
        <p:nvSpPr>
          <p:cNvPr id="7" name="文字方塊 6">
            <a:extLst>
              <a:ext uri="{FF2B5EF4-FFF2-40B4-BE49-F238E27FC236}">
                <a16:creationId xmlns:a16="http://schemas.microsoft.com/office/drawing/2014/main" id="{381D9938-D38C-4B9F-AB5D-3436DEE0E656}"/>
              </a:ext>
            </a:extLst>
          </p:cNvPr>
          <p:cNvSpPr txBox="1"/>
          <p:nvPr/>
        </p:nvSpPr>
        <p:spPr>
          <a:xfrm>
            <a:off x="429081" y="1543512"/>
            <a:ext cx="11610519" cy="4280531"/>
          </a:xfrm>
          <a:prstGeom prst="rect">
            <a:avLst/>
          </a:prstGeom>
          <a:noFill/>
        </p:spPr>
        <p:txBody>
          <a:bodyPr wrap="square" rtlCol="0">
            <a:spAutoFit/>
          </a:bodyPr>
          <a:lstStyle/>
          <a:p>
            <a:pPr marL="457200" indent="-457200">
              <a:lnSpc>
                <a:spcPct val="200000"/>
              </a:lnSpc>
              <a:buFont typeface="Arial" panose="020B0604020202020204" pitchFamily="34" charset="0"/>
              <a:buChar char="•"/>
            </a:pPr>
            <a:r>
              <a:rPr lang="en-US" altLang="zh-TW" sz="2800" dirty="0">
                <a:latin typeface="Noto Sans CJK TC Medium" panose="020B0600000000000000" pitchFamily="34" charset="-120"/>
                <a:ea typeface="Noto Sans CJK TC Medium" panose="020B0600000000000000" pitchFamily="34" charset="-120"/>
              </a:rPr>
              <a:t>FLSM </a:t>
            </a:r>
            <a:r>
              <a:rPr lang="zh-TW" altLang="en-US" sz="2800" dirty="0">
                <a:latin typeface="Noto Sans CJK TC Medium" panose="020B0600000000000000" pitchFamily="34" charset="-120"/>
                <a:ea typeface="Noto Sans CJK TC Medium" panose="020B0600000000000000" pitchFamily="34" charset="-120"/>
              </a:rPr>
              <a:t>是基於跳表所衍生出來 </a:t>
            </a:r>
            <a:r>
              <a:rPr lang="en-US" altLang="zh-TW" sz="2800" dirty="0">
                <a:latin typeface="Noto Sans CJK TC Medium" panose="020B0600000000000000" pitchFamily="34" charset="-120"/>
                <a:ea typeface="Noto Sans CJK TC Medium" panose="020B0600000000000000" pitchFamily="34" charset="-120"/>
              </a:rPr>
              <a:t>LSM</a:t>
            </a:r>
            <a:r>
              <a:rPr lang="zh-TW" altLang="en-US" sz="2800" dirty="0">
                <a:latin typeface="Noto Sans CJK TC Medium" panose="020B0600000000000000" pitchFamily="34" charset="-120"/>
                <a:ea typeface="Noto Sans CJK TC Medium" panose="020B0600000000000000" pitchFamily="34" charset="-120"/>
              </a:rPr>
              <a:t> 的變形，其目的是透過分區和</a:t>
            </a:r>
            <a:r>
              <a:rPr lang="en-US" altLang="zh-TW" sz="2800" b="1" dirty="0">
                <a:ea typeface="Noto Sans CJK TC Medium" panose="020B0600000000000000"/>
              </a:rPr>
              <a:t>Guard</a:t>
            </a:r>
            <a:r>
              <a:rPr lang="zh-TW" altLang="en-US" sz="2800" b="1" dirty="0">
                <a:ea typeface="Noto Sans CJK TC Medium" panose="020B0600000000000000"/>
              </a:rPr>
              <a:t> 的機制</a:t>
            </a:r>
            <a:r>
              <a:rPr lang="zh-TW" altLang="en-US" sz="2800" dirty="0">
                <a:ea typeface="Noto Sans CJK TC Medium" panose="020B0600000000000000"/>
              </a:rPr>
              <a:t>並透過將壓縮至下級的 </a:t>
            </a:r>
            <a:r>
              <a:rPr lang="en-US" altLang="zh-TW" sz="2800" dirty="0" err="1">
                <a:ea typeface="Noto Sans CJK TC Medium" panose="020B0600000000000000"/>
              </a:rPr>
              <a:t>SSTable</a:t>
            </a:r>
            <a:r>
              <a:rPr lang="zh-TW" altLang="en-US" sz="2800" dirty="0">
                <a:ea typeface="Noto Sans CJK TC Medium" panose="020B0600000000000000"/>
              </a:rPr>
              <a:t> 片段附加到下一層</a:t>
            </a:r>
            <a:r>
              <a:rPr lang="zh-TW" altLang="en-US" sz="2800" b="1" dirty="0">
                <a:ea typeface="Noto Sans CJK TC Medium" panose="020B0600000000000000"/>
              </a:rPr>
              <a:t>而非重寫</a:t>
            </a:r>
            <a:r>
              <a:rPr lang="zh-TW" altLang="en-US" sz="2800" dirty="0">
                <a:ea typeface="Noto Sans CJK TC Medium" panose="020B0600000000000000"/>
              </a:rPr>
              <a:t>，降低重寫所造成的</a:t>
            </a:r>
            <a:r>
              <a:rPr lang="zh-TW" altLang="en-US" sz="2800" dirty="0">
                <a:solidFill>
                  <a:srgbClr val="FF0000"/>
                </a:solidFill>
                <a:ea typeface="Noto Sans CJK TC Medium" panose="020B0600000000000000"/>
              </a:rPr>
              <a:t>寫入放大問題</a:t>
            </a:r>
            <a:r>
              <a:rPr lang="zh-TW" altLang="en-US" sz="2800" dirty="0">
                <a:ea typeface="Noto Sans CJK TC Medium" panose="020B0600000000000000"/>
              </a:rPr>
              <a:t>，並加以實現</a:t>
            </a:r>
            <a:r>
              <a:rPr lang="zh-TW" altLang="en-US" sz="2800" dirty="0">
                <a:solidFill>
                  <a:srgbClr val="FF0000"/>
                </a:solidFill>
                <a:ea typeface="Noto Sans CJK TC Medium" panose="020B0600000000000000"/>
              </a:rPr>
              <a:t>高寫入吞吐量</a:t>
            </a:r>
            <a:r>
              <a:rPr lang="zh-TW" altLang="en-US" sz="2800" dirty="0">
                <a:ea typeface="Noto Sans CJK TC Medium" panose="020B0600000000000000"/>
              </a:rPr>
              <a:t>的功能。</a:t>
            </a:r>
            <a:endParaRPr lang="en-US" altLang="zh-TW" sz="2800" dirty="0">
              <a:ea typeface="Noto Sans CJK TC Medium" panose="020B0600000000000000"/>
            </a:endParaRPr>
          </a:p>
          <a:p>
            <a:pPr marL="457200" indent="-457200">
              <a:lnSpc>
                <a:spcPct val="200000"/>
              </a:lnSpc>
              <a:buFont typeface="Arial" panose="020B0604020202020204" pitchFamily="34" charset="0"/>
              <a:buChar char="•"/>
            </a:pPr>
            <a:endParaRPr lang="en-US" altLang="zh-TW" sz="2800" dirty="0">
              <a:ea typeface="Noto Sans CJK TC Medium" panose="020B0600000000000000"/>
            </a:endParaRPr>
          </a:p>
        </p:txBody>
      </p:sp>
    </p:spTree>
    <p:extLst>
      <p:ext uri="{BB962C8B-B14F-4D97-AF65-F5344CB8AC3E}">
        <p14:creationId xmlns:p14="http://schemas.microsoft.com/office/powerpoint/2010/main" val="6063311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8CC84ADC-64AF-488C-802B-9F2E264072FC}"/>
              </a:ext>
            </a:extLst>
          </p:cNvPr>
          <p:cNvSpPr>
            <a:spLocks noGrp="1"/>
          </p:cNvSpPr>
          <p:nvPr>
            <p:ph type="sldNum" sz="quarter" idx="12"/>
          </p:nvPr>
        </p:nvSpPr>
        <p:spPr>
          <a:xfrm>
            <a:off x="11512236" y="6492875"/>
            <a:ext cx="679764" cy="365125"/>
          </a:xfrm>
        </p:spPr>
        <p:txBody>
          <a:bodyPr/>
          <a:lstStyle/>
          <a:p>
            <a:pPr algn="ctr"/>
            <a:fld id="{5DA7D2CD-C5AC-417C-9415-712BEC30EEEB}" type="slidenum">
              <a:rPr lang="zh-TW" altLang="en-US" smtClean="0">
                <a:solidFill>
                  <a:schemeClr val="tx1"/>
                </a:solidFill>
              </a:rPr>
              <a:pPr algn="ctr"/>
              <a:t>12</a:t>
            </a:fld>
            <a:endParaRPr lang="zh-TW" altLang="en-US" dirty="0">
              <a:solidFill>
                <a:schemeClr val="tx1"/>
              </a:solidFill>
            </a:endParaRPr>
          </a:p>
        </p:txBody>
      </p:sp>
      <p:sp>
        <p:nvSpPr>
          <p:cNvPr id="16" name="文字方塊 15">
            <a:extLst>
              <a:ext uri="{FF2B5EF4-FFF2-40B4-BE49-F238E27FC236}">
                <a16:creationId xmlns:a16="http://schemas.microsoft.com/office/drawing/2014/main" id="{27FFED51-38C9-4269-9070-8CE4246CAC34}"/>
              </a:ext>
            </a:extLst>
          </p:cNvPr>
          <p:cNvSpPr txBox="1"/>
          <p:nvPr/>
        </p:nvSpPr>
        <p:spPr>
          <a:xfrm>
            <a:off x="381708" y="3275750"/>
            <a:ext cx="2556388" cy="584775"/>
          </a:xfrm>
          <a:prstGeom prst="rect">
            <a:avLst/>
          </a:prstGeom>
          <a:noFill/>
        </p:spPr>
        <p:txBody>
          <a:bodyPr wrap="square" rtlCol="0">
            <a:spAutoFit/>
          </a:bodyPr>
          <a:lstStyle/>
          <a:p>
            <a:r>
              <a:rPr lang="en-US" altLang="zh-TW" sz="3200" dirty="0"/>
              <a:t>Level 0</a:t>
            </a:r>
            <a:endParaRPr lang="zh-TW" altLang="en-US" sz="3200" dirty="0"/>
          </a:p>
        </p:txBody>
      </p:sp>
      <p:cxnSp>
        <p:nvCxnSpPr>
          <p:cNvPr id="8" name="直線接點 7">
            <a:extLst>
              <a:ext uri="{FF2B5EF4-FFF2-40B4-BE49-F238E27FC236}">
                <a16:creationId xmlns:a16="http://schemas.microsoft.com/office/drawing/2014/main" id="{CC1F1BC3-6AF9-4087-B714-22DD4BA1EA15}"/>
              </a:ext>
            </a:extLst>
          </p:cNvPr>
          <p:cNvCxnSpPr>
            <a:cxnSpLocks/>
          </p:cNvCxnSpPr>
          <p:nvPr/>
        </p:nvCxnSpPr>
        <p:spPr>
          <a:xfrm>
            <a:off x="-5668" y="2729419"/>
            <a:ext cx="10627948" cy="2177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文字方塊 17">
            <a:extLst>
              <a:ext uri="{FF2B5EF4-FFF2-40B4-BE49-F238E27FC236}">
                <a16:creationId xmlns:a16="http://schemas.microsoft.com/office/drawing/2014/main" id="{32B1F8BA-A7C7-417B-8EB3-993F799710F1}"/>
              </a:ext>
            </a:extLst>
          </p:cNvPr>
          <p:cNvSpPr txBox="1"/>
          <p:nvPr/>
        </p:nvSpPr>
        <p:spPr>
          <a:xfrm>
            <a:off x="381708" y="4279271"/>
            <a:ext cx="2556388" cy="584775"/>
          </a:xfrm>
          <a:prstGeom prst="rect">
            <a:avLst/>
          </a:prstGeom>
          <a:noFill/>
        </p:spPr>
        <p:txBody>
          <a:bodyPr wrap="square" rtlCol="0">
            <a:spAutoFit/>
          </a:bodyPr>
          <a:lstStyle/>
          <a:p>
            <a:r>
              <a:rPr lang="en-US" altLang="zh-TW" sz="3200" dirty="0"/>
              <a:t>Level 1</a:t>
            </a:r>
            <a:endParaRPr lang="zh-TW" altLang="en-US" sz="3200" dirty="0"/>
          </a:p>
        </p:txBody>
      </p:sp>
      <p:sp>
        <p:nvSpPr>
          <p:cNvPr id="27" name="矩形: 圓角 26">
            <a:extLst>
              <a:ext uri="{FF2B5EF4-FFF2-40B4-BE49-F238E27FC236}">
                <a16:creationId xmlns:a16="http://schemas.microsoft.com/office/drawing/2014/main" id="{988E695F-38B5-4D51-BF45-B9FDDC2A13C2}"/>
              </a:ext>
            </a:extLst>
          </p:cNvPr>
          <p:cNvSpPr/>
          <p:nvPr/>
        </p:nvSpPr>
        <p:spPr>
          <a:xfrm>
            <a:off x="2352708" y="2825760"/>
            <a:ext cx="2212258" cy="93529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sp>
        <p:nvSpPr>
          <p:cNvPr id="36" name="矩形: 圓角 35">
            <a:extLst>
              <a:ext uri="{FF2B5EF4-FFF2-40B4-BE49-F238E27FC236}">
                <a16:creationId xmlns:a16="http://schemas.microsoft.com/office/drawing/2014/main" id="{0A26C2EA-4524-4485-9DEA-07C74AA91458}"/>
              </a:ext>
            </a:extLst>
          </p:cNvPr>
          <p:cNvSpPr/>
          <p:nvPr/>
        </p:nvSpPr>
        <p:spPr>
          <a:xfrm>
            <a:off x="2352708" y="1423102"/>
            <a:ext cx="2212258" cy="93529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sp>
        <p:nvSpPr>
          <p:cNvPr id="41" name="矩形: 圓角 40">
            <a:extLst>
              <a:ext uri="{FF2B5EF4-FFF2-40B4-BE49-F238E27FC236}">
                <a16:creationId xmlns:a16="http://schemas.microsoft.com/office/drawing/2014/main" id="{5E0D8170-B5DC-4250-BDEA-14FB39AF104C}"/>
              </a:ext>
            </a:extLst>
          </p:cNvPr>
          <p:cNvSpPr/>
          <p:nvPr/>
        </p:nvSpPr>
        <p:spPr>
          <a:xfrm>
            <a:off x="5164734" y="1423099"/>
            <a:ext cx="2212258" cy="93529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sp>
        <p:nvSpPr>
          <p:cNvPr id="6" name="箭號: 向右 5">
            <a:extLst>
              <a:ext uri="{FF2B5EF4-FFF2-40B4-BE49-F238E27FC236}">
                <a16:creationId xmlns:a16="http://schemas.microsoft.com/office/drawing/2014/main" id="{DBE50A43-2BBD-4B0F-AE44-05AC62040001}"/>
              </a:ext>
            </a:extLst>
          </p:cNvPr>
          <p:cNvSpPr/>
          <p:nvPr/>
        </p:nvSpPr>
        <p:spPr>
          <a:xfrm>
            <a:off x="4682073" y="1776225"/>
            <a:ext cx="386380" cy="3703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9" name="文字方塊 8">
            <a:extLst>
              <a:ext uri="{FF2B5EF4-FFF2-40B4-BE49-F238E27FC236}">
                <a16:creationId xmlns:a16="http://schemas.microsoft.com/office/drawing/2014/main" id="{0F05A4AD-0912-4516-87E4-18539CD40FC3}"/>
              </a:ext>
            </a:extLst>
          </p:cNvPr>
          <p:cNvSpPr txBox="1"/>
          <p:nvPr/>
        </p:nvSpPr>
        <p:spPr>
          <a:xfrm>
            <a:off x="5457265" y="2349788"/>
            <a:ext cx="1873462" cy="400110"/>
          </a:xfrm>
          <a:prstGeom prst="rect">
            <a:avLst/>
          </a:prstGeom>
          <a:noFill/>
        </p:spPr>
        <p:txBody>
          <a:bodyPr wrap="none" rtlCol="0">
            <a:spAutoFit/>
          </a:bodyPr>
          <a:lstStyle/>
          <a:p>
            <a:r>
              <a:rPr lang="en-US" altLang="zh-TW" sz="2000" dirty="0" err="1"/>
              <a:t>ImmutableTable</a:t>
            </a:r>
            <a:endParaRPr lang="zh-TW" altLang="en-US" sz="2000" dirty="0"/>
          </a:p>
        </p:txBody>
      </p:sp>
      <p:sp>
        <p:nvSpPr>
          <p:cNvPr id="44" name="文字方塊 43">
            <a:extLst>
              <a:ext uri="{FF2B5EF4-FFF2-40B4-BE49-F238E27FC236}">
                <a16:creationId xmlns:a16="http://schemas.microsoft.com/office/drawing/2014/main" id="{EA93725D-1E08-4989-BBB0-48D840071C8B}"/>
              </a:ext>
            </a:extLst>
          </p:cNvPr>
          <p:cNvSpPr txBox="1"/>
          <p:nvPr/>
        </p:nvSpPr>
        <p:spPr>
          <a:xfrm>
            <a:off x="2823724" y="2341655"/>
            <a:ext cx="1264385" cy="400110"/>
          </a:xfrm>
          <a:prstGeom prst="rect">
            <a:avLst/>
          </a:prstGeom>
          <a:noFill/>
        </p:spPr>
        <p:txBody>
          <a:bodyPr wrap="none" rtlCol="0">
            <a:spAutoFit/>
          </a:bodyPr>
          <a:lstStyle/>
          <a:p>
            <a:r>
              <a:rPr lang="en-US" altLang="zh-TW" sz="2000" dirty="0" err="1"/>
              <a:t>Memtable</a:t>
            </a:r>
            <a:endParaRPr lang="zh-TW" altLang="en-US" sz="2000" dirty="0"/>
          </a:p>
        </p:txBody>
      </p:sp>
      <p:sp>
        <p:nvSpPr>
          <p:cNvPr id="10" name="矩形 9">
            <a:extLst>
              <a:ext uri="{FF2B5EF4-FFF2-40B4-BE49-F238E27FC236}">
                <a16:creationId xmlns:a16="http://schemas.microsoft.com/office/drawing/2014/main" id="{9BC5B8E4-D2CA-4B1A-B39A-635451990D48}"/>
              </a:ext>
            </a:extLst>
          </p:cNvPr>
          <p:cNvSpPr/>
          <p:nvPr/>
        </p:nvSpPr>
        <p:spPr>
          <a:xfrm>
            <a:off x="1136" y="2197252"/>
            <a:ext cx="1324337" cy="1055544"/>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TW" altLang="en-US"/>
          </a:p>
        </p:txBody>
      </p:sp>
      <p:sp>
        <p:nvSpPr>
          <p:cNvPr id="11" name="文字方塊 10">
            <a:extLst>
              <a:ext uri="{FF2B5EF4-FFF2-40B4-BE49-F238E27FC236}">
                <a16:creationId xmlns:a16="http://schemas.microsoft.com/office/drawing/2014/main" id="{B27FE8A5-A6DA-4847-8502-6895B4478C69}"/>
              </a:ext>
            </a:extLst>
          </p:cNvPr>
          <p:cNvSpPr txBox="1"/>
          <p:nvPr/>
        </p:nvSpPr>
        <p:spPr>
          <a:xfrm>
            <a:off x="12560" y="2197357"/>
            <a:ext cx="1303242" cy="461665"/>
          </a:xfrm>
          <a:prstGeom prst="rect">
            <a:avLst/>
          </a:prstGeom>
          <a:noFill/>
        </p:spPr>
        <p:txBody>
          <a:bodyPr wrap="square" rtlCol="0">
            <a:spAutoFit/>
          </a:bodyPr>
          <a:lstStyle/>
          <a:p>
            <a:r>
              <a:rPr lang="en-US" altLang="zh-TW" sz="2400" dirty="0"/>
              <a:t>Memory</a:t>
            </a:r>
            <a:endParaRPr lang="en-US" altLang="zh-TW" dirty="0"/>
          </a:p>
        </p:txBody>
      </p:sp>
      <p:sp>
        <p:nvSpPr>
          <p:cNvPr id="46" name="文字方塊 45">
            <a:extLst>
              <a:ext uri="{FF2B5EF4-FFF2-40B4-BE49-F238E27FC236}">
                <a16:creationId xmlns:a16="http://schemas.microsoft.com/office/drawing/2014/main" id="{3A380B27-2C95-4F0D-B33E-4A548CBD9CC2}"/>
              </a:ext>
            </a:extLst>
          </p:cNvPr>
          <p:cNvSpPr txBox="1"/>
          <p:nvPr/>
        </p:nvSpPr>
        <p:spPr>
          <a:xfrm>
            <a:off x="270809" y="2745668"/>
            <a:ext cx="1303242" cy="461665"/>
          </a:xfrm>
          <a:prstGeom prst="rect">
            <a:avLst/>
          </a:prstGeom>
          <a:noFill/>
        </p:spPr>
        <p:txBody>
          <a:bodyPr wrap="square" rtlCol="0">
            <a:spAutoFit/>
          </a:bodyPr>
          <a:lstStyle/>
          <a:p>
            <a:r>
              <a:rPr lang="en-US" altLang="zh-TW" sz="2400" dirty="0"/>
              <a:t>Disk</a:t>
            </a:r>
          </a:p>
        </p:txBody>
      </p:sp>
      <p:sp>
        <p:nvSpPr>
          <p:cNvPr id="64" name="標題 1">
            <a:extLst>
              <a:ext uri="{FF2B5EF4-FFF2-40B4-BE49-F238E27FC236}">
                <a16:creationId xmlns:a16="http://schemas.microsoft.com/office/drawing/2014/main" id="{66D22855-042C-4901-934E-EB15DDE9B230}"/>
              </a:ext>
            </a:extLst>
          </p:cNvPr>
          <p:cNvSpPr>
            <a:spLocks noGrp="1"/>
          </p:cNvSpPr>
          <p:nvPr>
            <p:ph type="title"/>
          </p:nvPr>
        </p:nvSpPr>
        <p:spPr>
          <a:xfrm>
            <a:off x="429082" y="217949"/>
            <a:ext cx="9934117" cy="1325563"/>
          </a:xfrm>
        </p:spPr>
        <p:txBody>
          <a:bodyPr>
            <a:normAutofit/>
          </a:bodyPr>
          <a:lstStyle/>
          <a:p>
            <a:r>
              <a:rPr lang="en-US" altLang="zh-TW" sz="4800" dirty="0">
                <a:latin typeface="Noto Sans CJK TC Medium" panose="020B0600000000000000" pitchFamily="34" charset="-120"/>
                <a:ea typeface="Noto Sans CJK TC Medium" panose="020B0600000000000000" pitchFamily="34" charset="-120"/>
              </a:rPr>
              <a:t>FLSM-Tree process</a:t>
            </a:r>
            <a:endParaRPr lang="zh-TW" altLang="en-US" sz="4800" dirty="0">
              <a:latin typeface="Noto Sans CJK TC Medium" panose="020B0600000000000000" pitchFamily="34" charset="-120"/>
              <a:ea typeface="Noto Sans CJK TC Medium" panose="020B0600000000000000" pitchFamily="34" charset="-120"/>
            </a:endParaRPr>
          </a:p>
        </p:txBody>
      </p:sp>
      <p:sp>
        <p:nvSpPr>
          <p:cNvPr id="74" name="文字方塊 73">
            <a:extLst>
              <a:ext uri="{FF2B5EF4-FFF2-40B4-BE49-F238E27FC236}">
                <a16:creationId xmlns:a16="http://schemas.microsoft.com/office/drawing/2014/main" id="{552B55F1-18A8-4BD3-9D9E-687750548ED5}"/>
              </a:ext>
            </a:extLst>
          </p:cNvPr>
          <p:cNvSpPr txBox="1"/>
          <p:nvPr/>
        </p:nvSpPr>
        <p:spPr>
          <a:xfrm>
            <a:off x="8724500" y="2119212"/>
            <a:ext cx="2105207" cy="338554"/>
          </a:xfrm>
          <a:prstGeom prst="rect">
            <a:avLst/>
          </a:prstGeom>
          <a:noFill/>
        </p:spPr>
        <p:txBody>
          <a:bodyPr wrap="square" rtlCol="0">
            <a:spAutoFit/>
          </a:bodyPr>
          <a:lstStyle/>
          <a:p>
            <a:r>
              <a:rPr lang="en-US" altLang="zh-TW" sz="1600" dirty="0"/>
              <a:t>Minor</a:t>
            </a:r>
            <a:r>
              <a:rPr lang="zh-TW" altLang="en-US" sz="1600" dirty="0"/>
              <a:t> </a:t>
            </a:r>
            <a:r>
              <a:rPr lang="en-US" altLang="zh-TW" sz="1600" dirty="0"/>
              <a:t>Compaction</a:t>
            </a:r>
            <a:endParaRPr lang="zh-TW" altLang="en-US" sz="1600" dirty="0"/>
          </a:p>
        </p:txBody>
      </p:sp>
      <p:sp>
        <p:nvSpPr>
          <p:cNvPr id="95" name="文字方塊 94">
            <a:extLst>
              <a:ext uri="{FF2B5EF4-FFF2-40B4-BE49-F238E27FC236}">
                <a16:creationId xmlns:a16="http://schemas.microsoft.com/office/drawing/2014/main" id="{2610F204-7ADB-4B98-BD42-4026C7622F9C}"/>
              </a:ext>
            </a:extLst>
          </p:cNvPr>
          <p:cNvSpPr txBox="1"/>
          <p:nvPr/>
        </p:nvSpPr>
        <p:spPr>
          <a:xfrm>
            <a:off x="10359217" y="3970788"/>
            <a:ext cx="1843426" cy="338554"/>
          </a:xfrm>
          <a:prstGeom prst="rect">
            <a:avLst/>
          </a:prstGeom>
          <a:noFill/>
        </p:spPr>
        <p:txBody>
          <a:bodyPr wrap="square" rtlCol="0">
            <a:spAutoFit/>
          </a:bodyPr>
          <a:lstStyle/>
          <a:p>
            <a:r>
              <a:rPr lang="en-US" altLang="zh-TW" sz="1600" dirty="0"/>
              <a:t>Major Compaction</a:t>
            </a:r>
            <a:endParaRPr lang="zh-TW" altLang="en-US" sz="1600" dirty="0"/>
          </a:p>
        </p:txBody>
      </p:sp>
      <p:sp>
        <p:nvSpPr>
          <p:cNvPr id="14" name="矩形 13">
            <a:extLst>
              <a:ext uri="{FF2B5EF4-FFF2-40B4-BE49-F238E27FC236}">
                <a16:creationId xmlns:a16="http://schemas.microsoft.com/office/drawing/2014/main" id="{33EEC36F-B02F-4B37-9773-0A22DB9A9919}"/>
              </a:ext>
            </a:extLst>
          </p:cNvPr>
          <p:cNvSpPr/>
          <p:nvPr/>
        </p:nvSpPr>
        <p:spPr>
          <a:xfrm>
            <a:off x="8350250" y="660621"/>
            <a:ext cx="3055475" cy="751849"/>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zh-TW" altLang="en-US"/>
          </a:p>
        </p:txBody>
      </p:sp>
      <p:sp>
        <p:nvSpPr>
          <p:cNvPr id="54" name="文字方塊 53">
            <a:extLst>
              <a:ext uri="{FF2B5EF4-FFF2-40B4-BE49-F238E27FC236}">
                <a16:creationId xmlns:a16="http://schemas.microsoft.com/office/drawing/2014/main" id="{CC45F35F-8E89-438C-A019-7153A8AB28A7}"/>
              </a:ext>
            </a:extLst>
          </p:cNvPr>
          <p:cNvSpPr txBox="1"/>
          <p:nvPr/>
        </p:nvSpPr>
        <p:spPr>
          <a:xfrm>
            <a:off x="8535457" y="741247"/>
            <a:ext cx="3033252" cy="584775"/>
          </a:xfrm>
          <a:prstGeom prst="rect">
            <a:avLst/>
          </a:prstGeom>
          <a:noFill/>
        </p:spPr>
        <p:txBody>
          <a:bodyPr wrap="square" rtlCol="0">
            <a:spAutoFit/>
          </a:bodyPr>
          <a:lstStyle/>
          <a:p>
            <a:r>
              <a:rPr lang="en-US" altLang="zh-TW" sz="3200" dirty="0"/>
              <a:t>1</a:t>
            </a:r>
            <a:r>
              <a:rPr lang="zh-TW" altLang="en-US" sz="3200" dirty="0"/>
              <a:t>     </a:t>
            </a:r>
            <a:r>
              <a:rPr lang="en-US" altLang="zh-TW" sz="3200" dirty="0"/>
              <a:t>6</a:t>
            </a:r>
            <a:r>
              <a:rPr lang="zh-TW" altLang="en-US" sz="3200" dirty="0"/>
              <a:t>     </a:t>
            </a:r>
            <a:r>
              <a:rPr lang="en-US" altLang="zh-TW" sz="3200" dirty="0"/>
              <a:t>14</a:t>
            </a:r>
            <a:r>
              <a:rPr lang="zh-TW" altLang="en-US" sz="3200" dirty="0"/>
              <a:t>    </a:t>
            </a:r>
            <a:r>
              <a:rPr lang="en-US" altLang="zh-TW" sz="3200" dirty="0"/>
              <a:t>15</a:t>
            </a:r>
          </a:p>
        </p:txBody>
      </p:sp>
      <p:cxnSp>
        <p:nvCxnSpPr>
          <p:cNvPr id="23" name="直線接點 22">
            <a:extLst>
              <a:ext uri="{FF2B5EF4-FFF2-40B4-BE49-F238E27FC236}">
                <a16:creationId xmlns:a16="http://schemas.microsoft.com/office/drawing/2014/main" id="{4785B3F3-B7CE-450E-8C25-9FD4B31E3AA2}"/>
              </a:ext>
            </a:extLst>
          </p:cNvPr>
          <p:cNvCxnSpPr>
            <a:cxnSpLocks/>
          </p:cNvCxnSpPr>
          <p:nvPr/>
        </p:nvCxnSpPr>
        <p:spPr>
          <a:xfrm>
            <a:off x="9067492" y="668131"/>
            <a:ext cx="0" cy="75184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接點 61">
            <a:extLst>
              <a:ext uri="{FF2B5EF4-FFF2-40B4-BE49-F238E27FC236}">
                <a16:creationId xmlns:a16="http://schemas.microsoft.com/office/drawing/2014/main" id="{8074E373-CCB3-45E7-8A20-F4D10FE5041C}"/>
              </a:ext>
            </a:extLst>
          </p:cNvPr>
          <p:cNvCxnSpPr>
            <a:cxnSpLocks/>
          </p:cNvCxnSpPr>
          <p:nvPr/>
        </p:nvCxnSpPr>
        <p:spPr>
          <a:xfrm>
            <a:off x="9777104" y="668131"/>
            <a:ext cx="0" cy="75184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接點 62">
            <a:extLst>
              <a:ext uri="{FF2B5EF4-FFF2-40B4-BE49-F238E27FC236}">
                <a16:creationId xmlns:a16="http://schemas.microsoft.com/office/drawing/2014/main" id="{52E11EBF-E022-448F-8EC2-6E4283340EB6}"/>
              </a:ext>
            </a:extLst>
          </p:cNvPr>
          <p:cNvCxnSpPr>
            <a:cxnSpLocks/>
          </p:cNvCxnSpPr>
          <p:nvPr/>
        </p:nvCxnSpPr>
        <p:spPr>
          <a:xfrm>
            <a:off x="10548630" y="668131"/>
            <a:ext cx="0" cy="75184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線接點 64">
            <a:extLst>
              <a:ext uri="{FF2B5EF4-FFF2-40B4-BE49-F238E27FC236}">
                <a16:creationId xmlns:a16="http://schemas.microsoft.com/office/drawing/2014/main" id="{D960623F-7CBE-4238-9FDE-368E127EFA6D}"/>
              </a:ext>
            </a:extLst>
          </p:cNvPr>
          <p:cNvCxnSpPr>
            <a:cxnSpLocks/>
          </p:cNvCxnSpPr>
          <p:nvPr/>
        </p:nvCxnSpPr>
        <p:spPr>
          <a:xfrm>
            <a:off x="8369401" y="668131"/>
            <a:ext cx="0" cy="75184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接點 65">
            <a:extLst>
              <a:ext uri="{FF2B5EF4-FFF2-40B4-BE49-F238E27FC236}">
                <a16:creationId xmlns:a16="http://schemas.microsoft.com/office/drawing/2014/main" id="{3EED5D9B-752B-4B3C-A658-DA8C58FEE755}"/>
              </a:ext>
            </a:extLst>
          </p:cNvPr>
          <p:cNvCxnSpPr>
            <a:cxnSpLocks/>
          </p:cNvCxnSpPr>
          <p:nvPr/>
        </p:nvCxnSpPr>
        <p:spPr>
          <a:xfrm>
            <a:off x="11408902" y="668131"/>
            <a:ext cx="0" cy="75184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線接點 69">
            <a:extLst>
              <a:ext uri="{FF2B5EF4-FFF2-40B4-BE49-F238E27FC236}">
                <a16:creationId xmlns:a16="http://schemas.microsoft.com/office/drawing/2014/main" id="{8EEEE9DF-06B2-4293-ACCD-BEEFE6BC9B14}"/>
              </a:ext>
            </a:extLst>
          </p:cNvPr>
          <p:cNvCxnSpPr>
            <a:cxnSpLocks/>
          </p:cNvCxnSpPr>
          <p:nvPr/>
        </p:nvCxnSpPr>
        <p:spPr>
          <a:xfrm>
            <a:off x="8350251" y="668131"/>
            <a:ext cx="30756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接點: 肘形 80">
            <a:extLst>
              <a:ext uri="{FF2B5EF4-FFF2-40B4-BE49-F238E27FC236}">
                <a16:creationId xmlns:a16="http://schemas.microsoft.com/office/drawing/2014/main" id="{56AF7F4D-2956-4EF5-B783-B3FECE2D4A4D}"/>
              </a:ext>
            </a:extLst>
          </p:cNvPr>
          <p:cNvCxnSpPr>
            <a:cxnSpLocks/>
            <a:stCxn id="41" idx="3"/>
            <a:endCxn id="107" idx="3"/>
          </p:cNvCxnSpPr>
          <p:nvPr/>
        </p:nvCxnSpPr>
        <p:spPr>
          <a:xfrm>
            <a:off x="7376992" y="1890745"/>
            <a:ext cx="12700" cy="1409466"/>
          </a:xfrm>
          <a:prstGeom prst="bentConnector3">
            <a:avLst>
              <a:gd name="adj1" fmla="val 9900000"/>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91" name="接點: 肘形 90">
            <a:extLst>
              <a:ext uri="{FF2B5EF4-FFF2-40B4-BE49-F238E27FC236}">
                <a16:creationId xmlns:a16="http://schemas.microsoft.com/office/drawing/2014/main" id="{65DF75D1-97A5-4F06-9CD6-81A1D333FFA3}"/>
              </a:ext>
            </a:extLst>
          </p:cNvPr>
          <p:cNvCxnSpPr>
            <a:cxnSpLocks/>
            <a:stCxn id="107" idx="3"/>
            <a:endCxn id="121" idx="3"/>
          </p:cNvCxnSpPr>
          <p:nvPr/>
        </p:nvCxnSpPr>
        <p:spPr>
          <a:xfrm>
            <a:off x="7376992" y="3300211"/>
            <a:ext cx="2474554" cy="1116861"/>
          </a:xfrm>
          <a:prstGeom prst="bentConnector3">
            <a:avLst>
              <a:gd name="adj1" fmla="val 117706"/>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57" name="直線接點 56">
            <a:extLst>
              <a:ext uri="{FF2B5EF4-FFF2-40B4-BE49-F238E27FC236}">
                <a16:creationId xmlns:a16="http://schemas.microsoft.com/office/drawing/2014/main" id="{5D038F78-0230-48D5-B12B-13A176F1ECCC}"/>
              </a:ext>
            </a:extLst>
          </p:cNvPr>
          <p:cNvCxnSpPr>
            <a:cxnSpLocks/>
          </p:cNvCxnSpPr>
          <p:nvPr/>
        </p:nvCxnSpPr>
        <p:spPr>
          <a:xfrm flipV="1">
            <a:off x="8350251" y="1412470"/>
            <a:ext cx="3075686"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線接點 101">
            <a:extLst>
              <a:ext uri="{FF2B5EF4-FFF2-40B4-BE49-F238E27FC236}">
                <a16:creationId xmlns:a16="http://schemas.microsoft.com/office/drawing/2014/main" id="{AD5A60A7-5C97-48CA-9757-55105D14F34C}"/>
              </a:ext>
            </a:extLst>
          </p:cNvPr>
          <p:cNvCxnSpPr>
            <a:cxnSpLocks/>
          </p:cNvCxnSpPr>
          <p:nvPr/>
        </p:nvCxnSpPr>
        <p:spPr>
          <a:xfrm flipV="1">
            <a:off x="-1401" y="3847419"/>
            <a:ext cx="10623681" cy="1563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文字方塊 57">
            <a:extLst>
              <a:ext uri="{FF2B5EF4-FFF2-40B4-BE49-F238E27FC236}">
                <a16:creationId xmlns:a16="http://schemas.microsoft.com/office/drawing/2014/main" id="{813EA9B8-0C9A-4ADA-A819-B48D1F7706D7}"/>
              </a:ext>
            </a:extLst>
          </p:cNvPr>
          <p:cNvSpPr txBox="1"/>
          <p:nvPr/>
        </p:nvSpPr>
        <p:spPr>
          <a:xfrm>
            <a:off x="5815493" y="3863192"/>
            <a:ext cx="2556388" cy="369332"/>
          </a:xfrm>
          <a:prstGeom prst="rect">
            <a:avLst/>
          </a:prstGeom>
          <a:noFill/>
        </p:spPr>
        <p:txBody>
          <a:bodyPr wrap="square" rtlCol="0">
            <a:spAutoFit/>
          </a:bodyPr>
          <a:lstStyle/>
          <a:p>
            <a:r>
              <a:rPr lang="en-US" altLang="zh-TW" dirty="0"/>
              <a:t>Guard</a:t>
            </a:r>
            <a:r>
              <a:rPr lang="zh-TW" altLang="en-US" dirty="0"/>
              <a:t>：</a:t>
            </a:r>
            <a:r>
              <a:rPr lang="en-US" altLang="zh-TW" dirty="0"/>
              <a:t>10</a:t>
            </a:r>
            <a:endParaRPr lang="zh-TW" altLang="en-US" dirty="0"/>
          </a:p>
        </p:txBody>
      </p:sp>
      <p:cxnSp>
        <p:nvCxnSpPr>
          <p:cNvPr id="59" name="直線接點 58">
            <a:extLst>
              <a:ext uri="{FF2B5EF4-FFF2-40B4-BE49-F238E27FC236}">
                <a16:creationId xmlns:a16="http://schemas.microsoft.com/office/drawing/2014/main" id="{843C71E2-58A5-4161-9C5E-8D40FE72EC5C}"/>
              </a:ext>
            </a:extLst>
          </p:cNvPr>
          <p:cNvCxnSpPr>
            <a:cxnSpLocks/>
          </p:cNvCxnSpPr>
          <p:nvPr/>
        </p:nvCxnSpPr>
        <p:spPr>
          <a:xfrm>
            <a:off x="5815493" y="3872019"/>
            <a:ext cx="0" cy="10842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矩形: 圓角 67">
            <a:extLst>
              <a:ext uri="{FF2B5EF4-FFF2-40B4-BE49-F238E27FC236}">
                <a16:creationId xmlns:a16="http://schemas.microsoft.com/office/drawing/2014/main" id="{FCB963C9-222F-40A7-9AA8-A4B7FFC67F96}"/>
              </a:ext>
            </a:extLst>
          </p:cNvPr>
          <p:cNvSpPr/>
          <p:nvPr/>
        </p:nvSpPr>
        <p:spPr>
          <a:xfrm>
            <a:off x="2352709" y="3944167"/>
            <a:ext cx="606095" cy="93529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sz="2000" dirty="0"/>
          </a:p>
        </p:txBody>
      </p:sp>
      <p:sp>
        <p:nvSpPr>
          <p:cNvPr id="83" name="文字方塊 82">
            <a:extLst>
              <a:ext uri="{FF2B5EF4-FFF2-40B4-BE49-F238E27FC236}">
                <a16:creationId xmlns:a16="http://schemas.microsoft.com/office/drawing/2014/main" id="{DD17FCE6-F3FF-4CC1-B299-87E5A14B526C}"/>
              </a:ext>
            </a:extLst>
          </p:cNvPr>
          <p:cNvSpPr txBox="1"/>
          <p:nvPr/>
        </p:nvSpPr>
        <p:spPr>
          <a:xfrm>
            <a:off x="378910" y="5375215"/>
            <a:ext cx="2556388" cy="584775"/>
          </a:xfrm>
          <a:prstGeom prst="rect">
            <a:avLst/>
          </a:prstGeom>
          <a:noFill/>
        </p:spPr>
        <p:txBody>
          <a:bodyPr wrap="square" rtlCol="0">
            <a:spAutoFit/>
          </a:bodyPr>
          <a:lstStyle/>
          <a:p>
            <a:r>
              <a:rPr lang="en-US" altLang="zh-TW" sz="3200" dirty="0"/>
              <a:t>Level 2</a:t>
            </a:r>
            <a:endParaRPr lang="zh-TW" altLang="en-US" sz="3200" dirty="0"/>
          </a:p>
        </p:txBody>
      </p:sp>
      <p:cxnSp>
        <p:nvCxnSpPr>
          <p:cNvPr id="94" name="直線接點 93">
            <a:extLst>
              <a:ext uri="{FF2B5EF4-FFF2-40B4-BE49-F238E27FC236}">
                <a16:creationId xmlns:a16="http://schemas.microsoft.com/office/drawing/2014/main" id="{142BD52F-7B0F-434F-A9D7-678F246C2BCA}"/>
              </a:ext>
            </a:extLst>
          </p:cNvPr>
          <p:cNvCxnSpPr>
            <a:cxnSpLocks/>
          </p:cNvCxnSpPr>
          <p:nvPr/>
        </p:nvCxnSpPr>
        <p:spPr>
          <a:xfrm>
            <a:off x="0" y="6052165"/>
            <a:ext cx="1072549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文字方塊 95">
            <a:extLst>
              <a:ext uri="{FF2B5EF4-FFF2-40B4-BE49-F238E27FC236}">
                <a16:creationId xmlns:a16="http://schemas.microsoft.com/office/drawing/2014/main" id="{6272CA5D-C53D-490E-94E7-544374C322AB}"/>
              </a:ext>
            </a:extLst>
          </p:cNvPr>
          <p:cNvSpPr txBox="1"/>
          <p:nvPr/>
        </p:nvSpPr>
        <p:spPr>
          <a:xfrm>
            <a:off x="5812695" y="4959136"/>
            <a:ext cx="2556388" cy="369332"/>
          </a:xfrm>
          <a:prstGeom prst="rect">
            <a:avLst/>
          </a:prstGeom>
          <a:noFill/>
        </p:spPr>
        <p:txBody>
          <a:bodyPr wrap="square" rtlCol="0">
            <a:spAutoFit/>
          </a:bodyPr>
          <a:lstStyle/>
          <a:p>
            <a:r>
              <a:rPr lang="en-US" altLang="zh-TW" dirty="0"/>
              <a:t>Guard</a:t>
            </a:r>
            <a:r>
              <a:rPr lang="zh-TW" altLang="en-US" dirty="0"/>
              <a:t>：</a:t>
            </a:r>
            <a:r>
              <a:rPr lang="en-US" altLang="zh-TW" dirty="0"/>
              <a:t>10</a:t>
            </a:r>
            <a:endParaRPr lang="zh-TW" altLang="en-US" dirty="0"/>
          </a:p>
        </p:txBody>
      </p:sp>
      <p:cxnSp>
        <p:nvCxnSpPr>
          <p:cNvPr id="97" name="直線接點 96">
            <a:extLst>
              <a:ext uri="{FF2B5EF4-FFF2-40B4-BE49-F238E27FC236}">
                <a16:creationId xmlns:a16="http://schemas.microsoft.com/office/drawing/2014/main" id="{F802D61C-8F47-4B51-AEA0-1EEB9F10C5A8}"/>
              </a:ext>
            </a:extLst>
          </p:cNvPr>
          <p:cNvCxnSpPr>
            <a:cxnSpLocks/>
          </p:cNvCxnSpPr>
          <p:nvPr/>
        </p:nvCxnSpPr>
        <p:spPr>
          <a:xfrm>
            <a:off x="5812695" y="4967963"/>
            <a:ext cx="0" cy="10842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矩形: 圓角 97">
            <a:extLst>
              <a:ext uri="{FF2B5EF4-FFF2-40B4-BE49-F238E27FC236}">
                <a16:creationId xmlns:a16="http://schemas.microsoft.com/office/drawing/2014/main" id="{6E302E5C-88F5-46FB-AEA7-6B304E8C673C}"/>
              </a:ext>
            </a:extLst>
          </p:cNvPr>
          <p:cNvSpPr/>
          <p:nvPr/>
        </p:nvSpPr>
        <p:spPr>
          <a:xfrm>
            <a:off x="2349910" y="5040111"/>
            <a:ext cx="608894" cy="93529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sp>
        <p:nvSpPr>
          <p:cNvPr id="100" name="矩形: 圓角 99">
            <a:extLst>
              <a:ext uri="{FF2B5EF4-FFF2-40B4-BE49-F238E27FC236}">
                <a16:creationId xmlns:a16="http://schemas.microsoft.com/office/drawing/2014/main" id="{3C363A73-1923-42A1-A382-E4C4091FAC13}"/>
              </a:ext>
            </a:extLst>
          </p:cNvPr>
          <p:cNvSpPr/>
          <p:nvPr/>
        </p:nvSpPr>
        <p:spPr>
          <a:xfrm>
            <a:off x="7704626" y="5028937"/>
            <a:ext cx="1140309" cy="93529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cxnSp>
        <p:nvCxnSpPr>
          <p:cNvPr id="103" name="直線接點 102">
            <a:extLst>
              <a:ext uri="{FF2B5EF4-FFF2-40B4-BE49-F238E27FC236}">
                <a16:creationId xmlns:a16="http://schemas.microsoft.com/office/drawing/2014/main" id="{3333988C-0A2F-4993-8CB9-C0991ED0C637}"/>
              </a:ext>
            </a:extLst>
          </p:cNvPr>
          <p:cNvCxnSpPr>
            <a:cxnSpLocks/>
          </p:cNvCxnSpPr>
          <p:nvPr/>
        </p:nvCxnSpPr>
        <p:spPr>
          <a:xfrm>
            <a:off x="0" y="4944705"/>
            <a:ext cx="10678160" cy="269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4" name="文字方塊 103">
            <a:extLst>
              <a:ext uri="{FF2B5EF4-FFF2-40B4-BE49-F238E27FC236}">
                <a16:creationId xmlns:a16="http://schemas.microsoft.com/office/drawing/2014/main" id="{C26B58CE-355D-4603-A2B0-D3A49E9AAF50}"/>
              </a:ext>
            </a:extLst>
          </p:cNvPr>
          <p:cNvSpPr txBox="1"/>
          <p:nvPr/>
        </p:nvSpPr>
        <p:spPr>
          <a:xfrm>
            <a:off x="9555871" y="4969206"/>
            <a:ext cx="1303288" cy="369332"/>
          </a:xfrm>
          <a:prstGeom prst="rect">
            <a:avLst/>
          </a:prstGeom>
          <a:noFill/>
        </p:spPr>
        <p:txBody>
          <a:bodyPr wrap="square" rtlCol="0">
            <a:spAutoFit/>
          </a:bodyPr>
          <a:lstStyle/>
          <a:p>
            <a:r>
              <a:rPr lang="en-US" altLang="zh-TW" dirty="0"/>
              <a:t>Guard</a:t>
            </a:r>
            <a:r>
              <a:rPr lang="zh-TW" altLang="en-US" dirty="0"/>
              <a:t>：</a:t>
            </a:r>
            <a:r>
              <a:rPr lang="en-US" altLang="zh-TW" dirty="0"/>
              <a:t>56</a:t>
            </a:r>
            <a:endParaRPr lang="zh-TW" altLang="en-US" dirty="0"/>
          </a:p>
        </p:txBody>
      </p:sp>
      <p:sp>
        <p:nvSpPr>
          <p:cNvPr id="105" name="文字方塊 104">
            <a:extLst>
              <a:ext uri="{FF2B5EF4-FFF2-40B4-BE49-F238E27FC236}">
                <a16:creationId xmlns:a16="http://schemas.microsoft.com/office/drawing/2014/main" id="{0FF2EE6B-4DF8-4F54-ABB8-1B765EABE6A8}"/>
              </a:ext>
            </a:extLst>
          </p:cNvPr>
          <p:cNvSpPr txBox="1"/>
          <p:nvPr/>
        </p:nvSpPr>
        <p:spPr>
          <a:xfrm>
            <a:off x="10720388" y="5173430"/>
            <a:ext cx="526436" cy="584775"/>
          </a:xfrm>
          <a:prstGeom prst="rect">
            <a:avLst/>
          </a:prstGeom>
          <a:noFill/>
        </p:spPr>
        <p:txBody>
          <a:bodyPr wrap="square" rtlCol="0">
            <a:spAutoFit/>
          </a:bodyPr>
          <a:lstStyle/>
          <a:p>
            <a:r>
              <a:rPr lang="en-US" altLang="zh-TW" sz="3200" dirty="0"/>
              <a:t>…</a:t>
            </a:r>
            <a:endParaRPr lang="zh-TW" altLang="en-US" sz="3200" dirty="0"/>
          </a:p>
        </p:txBody>
      </p:sp>
      <p:sp>
        <p:nvSpPr>
          <p:cNvPr id="31" name="文字方塊 30">
            <a:extLst>
              <a:ext uri="{FF2B5EF4-FFF2-40B4-BE49-F238E27FC236}">
                <a16:creationId xmlns:a16="http://schemas.microsoft.com/office/drawing/2014/main" id="{D414A920-8681-449F-AD15-F03D046DE738}"/>
              </a:ext>
            </a:extLst>
          </p:cNvPr>
          <p:cNvSpPr txBox="1"/>
          <p:nvPr/>
        </p:nvSpPr>
        <p:spPr>
          <a:xfrm>
            <a:off x="2841525" y="2980153"/>
            <a:ext cx="1642897" cy="646331"/>
          </a:xfrm>
          <a:prstGeom prst="rect">
            <a:avLst/>
          </a:prstGeom>
          <a:noFill/>
        </p:spPr>
        <p:txBody>
          <a:bodyPr wrap="square" rtlCol="0">
            <a:spAutoFit/>
          </a:bodyPr>
          <a:lstStyle/>
          <a:p>
            <a:r>
              <a:rPr lang="en-US" altLang="zh-TW" sz="3600" dirty="0"/>
              <a:t>2</a:t>
            </a:r>
            <a:r>
              <a:rPr lang="zh-TW" altLang="en-US" sz="3600" dirty="0"/>
              <a:t>、</a:t>
            </a:r>
            <a:r>
              <a:rPr lang="en-US" altLang="zh-TW" sz="3600" dirty="0"/>
              <a:t>15</a:t>
            </a:r>
            <a:endParaRPr lang="zh-TW" altLang="en-US" sz="3600" dirty="0"/>
          </a:p>
        </p:txBody>
      </p:sp>
      <p:sp>
        <p:nvSpPr>
          <p:cNvPr id="106" name="文字方塊 105">
            <a:extLst>
              <a:ext uri="{FF2B5EF4-FFF2-40B4-BE49-F238E27FC236}">
                <a16:creationId xmlns:a16="http://schemas.microsoft.com/office/drawing/2014/main" id="{4F0588FD-5E3E-45F0-8034-0C1555B13840}"/>
              </a:ext>
            </a:extLst>
          </p:cNvPr>
          <p:cNvSpPr txBox="1"/>
          <p:nvPr/>
        </p:nvSpPr>
        <p:spPr>
          <a:xfrm>
            <a:off x="2451376" y="4083910"/>
            <a:ext cx="455567" cy="646331"/>
          </a:xfrm>
          <a:prstGeom prst="rect">
            <a:avLst/>
          </a:prstGeom>
          <a:noFill/>
        </p:spPr>
        <p:txBody>
          <a:bodyPr wrap="square" rtlCol="0">
            <a:spAutoFit/>
          </a:bodyPr>
          <a:lstStyle/>
          <a:p>
            <a:r>
              <a:rPr lang="en-US" altLang="zh-TW" sz="3600" dirty="0"/>
              <a:t>3</a:t>
            </a:r>
            <a:endParaRPr lang="zh-TW" altLang="en-US" sz="3600" dirty="0"/>
          </a:p>
        </p:txBody>
      </p:sp>
      <p:sp>
        <p:nvSpPr>
          <p:cNvPr id="107" name="矩形: 圓角 106">
            <a:extLst>
              <a:ext uri="{FF2B5EF4-FFF2-40B4-BE49-F238E27FC236}">
                <a16:creationId xmlns:a16="http://schemas.microsoft.com/office/drawing/2014/main" id="{8B659872-F6D2-400A-846B-E2E88D17D1C8}"/>
              </a:ext>
            </a:extLst>
          </p:cNvPr>
          <p:cNvSpPr/>
          <p:nvPr/>
        </p:nvSpPr>
        <p:spPr>
          <a:xfrm>
            <a:off x="5164734" y="2832565"/>
            <a:ext cx="2212258" cy="93529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sp>
        <p:nvSpPr>
          <p:cNvPr id="108" name="文字方塊 107">
            <a:extLst>
              <a:ext uri="{FF2B5EF4-FFF2-40B4-BE49-F238E27FC236}">
                <a16:creationId xmlns:a16="http://schemas.microsoft.com/office/drawing/2014/main" id="{E007564C-F5C5-4E1A-9EC5-3CD60B44DAE1}"/>
              </a:ext>
            </a:extLst>
          </p:cNvPr>
          <p:cNvSpPr txBox="1"/>
          <p:nvPr/>
        </p:nvSpPr>
        <p:spPr>
          <a:xfrm>
            <a:off x="5714517" y="2984590"/>
            <a:ext cx="1295883" cy="646331"/>
          </a:xfrm>
          <a:prstGeom prst="rect">
            <a:avLst/>
          </a:prstGeom>
          <a:noFill/>
        </p:spPr>
        <p:txBody>
          <a:bodyPr wrap="square" rtlCol="0">
            <a:spAutoFit/>
          </a:bodyPr>
          <a:lstStyle/>
          <a:p>
            <a:r>
              <a:rPr lang="en-US" altLang="zh-TW" sz="3600" dirty="0"/>
              <a:t>1</a:t>
            </a:r>
            <a:r>
              <a:rPr lang="zh-TW" altLang="en-US" sz="3600" dirty="0"/>
              <a:t>、</a:t>
            </a:r>
            <a:r>
              <a:rPr lang="en-US" altLang="zh-TW" sz="3600" dirty="0"/>
              <a:t>6</a:t>
            </a:r>
            <a:endParaRPr lang="zh-TW" altLang="en-US" sz="3600" dirty="0"/>
          </a:p>
        </p:txBody>
      </p:sp>
      <p:sp>
        <p:nvSpPr>
          <p:cNvPr id="109" name="文字方塊 108">
            <a:extLst>
              <a:ext uri="{FF2B5EF4-FFF2-40B4-BE49-F238E27FC236}">
                <a16:creationId xmlns:a16="http://schemas.microsoft.com/office/drawing/2014/main" id="{98862298-D3E8-40BF-8443-C02F46D42D71}"/>
              </a:ext>
            </a:extLst>
          </p:cNvPr>
          <p:cNvSpPr txBox="1"/>
          <p:nvPr/>
        </p:nvSpPr>
        <p:spPr>
          <a:xfrm>
            <a:off x="8497970" y="741247"/>
            <a:ext cx="3033252" cy="584775"/>
          </a:xfrm>
          <a:prstGeom prst="rect">
            <a:avLst/>
          </a:prstGeom>
          <a:noFill/>
        </p:spPr>
        <p:txBody>
          <a:bodyPr wrap="square" rtlCol="0">
            <a:spAutoFit/>
          </a:bodyPr>
          <a:lstStyle/>
          <a:p>
            <a:r>
              <a:rPr lang="en-US" altLang="zh-TW" sz="3200" dirty="0"/>
              <a:t>6</a:t>
            </a:r>
            <a:r>
              <a:rPr lang="zh-TW" altLang="en-US" sz="3200" dirty="0"/>
              <a:t>    </a:t>
            </a:r>
            <a:r>
              <a:rPr lang="en-US" altLang="zh-TW" sz="3200" dirty="0"/>
              <a:t>14</a:t>
            </a:r>
            <a:r>
              <a:rPr lang="zh-TW" altLang="en-US" sz="3200" dirty="0"/>
              <a:t>    </a:t>
            </a:r>
            <a:r>
              <a:rPr lang="en-US" altLang="zh-TW" sz="3200" dirty="0"/>
              <a:t>15</a:t>
            </a:r>
          </a:p>
        </p:txBody>
      </p:sp>
      <p:sp>
        <p:nvSpPr>
          <p:cNvPr id="110" name="文字方塊 109">
            <a:extLst>
              <a:ext uri="{FF2B5EF4-FFF2-40B4-BE49-F238E27FC236}">
                <a16:creationId xmlns:a16="http://schemas.microsoft.com/office/drawing/2014/main" id="{ABEE20EF-88CF-4E2C-B61B-4BA998236A54}"/>
              </a:ext>
            </a:extLst>
          </p:cNvPr>
          <p:cNvSpPr txBox="1"/>
          <p:nvPr/>
        </p:nvSpPr>
        <p:spPr>
          <a:xfrm>
            <a:off x="3291786" y="1558535"/>
            <a:ext cx="430608" cy="646331"/>
          </a:xfrm>
          <a:prstGeom prst="rect">
            <a:avLst/>
          </a:prstGeom>
          <a:noFill/>
        </p:spPr>
        <p:txBody>
          <a:bodyPr wrap="square" rtlCol="0">
            <a:spAutoFit/>
          </a:bodyPr>
          <a:lstStyle/>
          <a:p>
            <a:r>
              <a:rPr lang="en-US" altLang="zh-TW" sz="3600" dirty="0"/>
              <a:t>1</a:t>
            </a:r>
            <a:endParaRPr lang="zh-TW" altLang="en-US" sz="3600" dirty="0"/>
          </a:p>
        </p:txBody>
      </p:sp>
      <p:sp>
        <p:nvSpPr>
          <p:cNvPr id="111" name="文字方塊 110">
            <a:extLst>
              <a:ext uri="{FF2B5EF4-FFF2-40B4-BE49-F238E27FC236}">
                <a16:creationId xmlns:a16="http://schemas.microsoft.com/office/drawing/2014/main" id="{A911FF03-C993-4B99-9F8E-089FAD2E27F7}"/>
              </a:ext>
            </a:extLst>
          </p:cNvPr>
          <p:cNvSpPr txBox="1"/>
          <p:nvPr/>
        </p:nvSpPr>
        <p:spPr>
          <a:xfrm>
            <a:off x="8369401" y="745001"/>
            <a:ext cx="3033252" cy="584775"/>
          </a:xfrm>
          <a:prstGeom prst="rect">
            <a:avLst/>
          </a:prstGeom>
          <a:noFill/>
        </p:spPr>
        <p:txBody>
          <a:bodyPr wrap="square" rtlCol="0">
            <a:spAutoFit/>
          </a:bodyPr>
          <a:lstStyle/>
          <a:p>
            <a:r>
              <a:rPr lang="en-US" altLang="zh-TW" sz="3200" dirty="0"/>
              <a:t>14</a:t>
            </a:r>
            <a:r>
              <a:rPr lang="zh-TW" altLang="en-US" sz="3200" dirty="0"/>
              <a:t>    </a:t>
            </a:r>
            <a:r>
              <a:rPr lang="en-US" altLang="zh-TW" sz="3200" dirty="0"/>
              <a:t>15</a:t>
            </a:r>
          </a:p>
        </p:txBody>
      </p:sp>
      <p:sp>
        <p:nvSpPr>
          <p:cNvPr id="112" name="文字方塊 111">
            <a:extLst>
              <a:ext uri="{FF2B5EF4-FFF2-40B4-BE49-F238E27FC236}">
                <a16:creationId xmlns:a16="http://schemas.microsoft.com/office/drawing/2014/main" id="{23332907-4F84-4066-A3FB-6E4BDCE6A7D3}"/>
              </a:ext>
            </a:extLst>
          </p:cNvPr>
          <p:cNvSpPr txBox="1"/>
          <p:nvPr/>
        </p:nvSpPr>
        <p:spPr>
          <a:xfrm>
            <a:off x="2892130" y="1553038"/>
            <a:ext cx="1110401" cy="646331"/>
          </a:xfrm>
          <a:prstGeom prst="rect">
            <a:avLst/>
          </a:prstGeom>
          <a:noFill/>
        </p:spPr>
        <p:txBody>
          <a:bodyPr wrap="square" rtlCol="0">
            <a:spAutoFit/>
          </a:bodyPr>
          <a:lstStyle/>
          <a:p>
            <a:r>
              <a:rPr lang="en-US" altLang="zh-TW" sz="3600" dirty="0"/>
              <a:t>1</a:t>
            </a:r>
            <a:r>
              <a:rPr lang="zh-TW" altLang="en-US" sz="3600" dirty="0"/>
              <a:t>、</a:t>
            </a:r>
            <a:r>
              <a:rPr lang="en-US" altLang="zh-TW" sz="3600" dirty="0"/>
              <a:t>6</a:t>
            </a:r>
            <a:endParaRPr lang="zh-TW" altLang="en-US" sz="3600" dirty="0"/>
          </a:p>
        </p:txBody>
      </p:sp>
      <p:sp>
        <p:nvSpPr>
          <p:cNvPr id="113" name="文字方塊 112">
            <a:extLst>
              <a:ext uri="{FF2B5EF4-FFF2-40B4-BE49-F238E27FC236}">
                <a16:creationId xmlns:a16="http://schemas.microsoft.com/office/drawing/2014/main" id="{021908A8-E490-4E21-A46C-082C54E251D5}"/>
              </a:ext>
            </a:extLst>
          </p:cNvPr>
          <p:cNvSpPr txBox="1"/>
          <p:nvPr/>
        </p:nvSpPr>
        <p:spPr>
          <a:xfrm>
            <a:off x="5711131" y="1550921"/>
            <a:ext cx="1110401" cy="646331"/>
          </a:xfrm>
          <a:prstGeom prst="rect">
            <a:avLst/>
          </a:prstGeom>
          <a:noFill/>
        </p:spPr>
        <p:txBody>
          <a:bodyPr wrap="square" rtlCol="0">
            <a:spAutoFit/>
          </a:bodyPr>
          <a:lstStyle/>
          <a:p>
            <a:r>
              <a:rPr lang="en-US" altLang="zh-TW" sz="3600" dirty="0"/>
              <a:t>1</a:t>
            </a:r>
            <a:r>
              <a:rPr lang="zh-TW" altLang="en-US" sz="3600" dirty="0"/>
              <a:t>、</a:t>
            </a:r>
            <a:r>
              <a:rPr lang="en-US" altLang="zh-TW" sz="3600" dirty="0"/>
              <a:t>6</a:t>
            </a:r>
            <a:endParaRPr lang="zh-TW" altLang="en-US" sz="3600" dirty="0"/>
          </a:p>
        </p:txBody>
      </p:sp>
      <p:sp>
        <p:nvSpPr>
          <p:cNvPr id="114" name="矩形: 圓角 113">
            <a:extLst>
              <a:ext uri="{FF2B5EF4-FFF2-40B4-BE49-F238E27FC236}">
                <a16:creationId xmlns:a16="http://schemas.microsoft.com/office/drawing/2014/main" id="{C55D191F-2A75-476E-9955-55788AB3195D}"/>
              </a:ext>
            </a:extLst>
          </p:cNvPr>
          <p:cNvSpPr/>
          <p:nvPr/>
        </p:nvSpPr>
        <p:spPr>
          <a:xfrm>
            <a:off x="3054994" y="3940936"/>
            <a:ext cx="606095" cy="93529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sz="2000" dirty="0"/>
          </a:p>
        </p:txBody>
      </p:sp>
      <p:sp>
        <p:nvSpPr>
          <p:cNvPr id="115" name="文字方塊 114">
            <a:extLst>
              <a:ext uri="{FF2B5EF4-FFF2-40B4-BE49-F238E27FC236}">
                <a16:creationId xmlns:a16="http://schemas.microsoft.com/office/drawing/2014/main" id="{39942CA8-2878-4B33-BF65-6738A15969EA}"/>
              </a:ext>
            </a:extLst>
          </p:cNvPr>
          <p:cNvSpPr txBox="1"/>
          <p:nvPr/>
        </p:nvSpPr>
        <p:spPr>
          <a:xfrm>
            <a:off x="3153661" y="4080679"/>
            <a:ext cx="455567" cy="646331"/>
          </a:xfrm>
          <a:prstGeom prst="rect">
            <a:avLst/>
          </a:prstGeom>
          <a:noFill/>
        </p:spPr>
        <p:txBody>
          <a:bodyPr wrap="square" rtlCol="0">
            <a:spAutoFit/>
          </a:bodyPr>
          <a:lstStyle/>
          <a:p>
            <a:r>
              <a:rPr lang="en-US" altLang="zh-TW" sz="3600" dirty="0"/>
              <a:t>2</a:t>
            </a:r>
            <a:endParaRPr lang="zh-TW" altLang="en-US" sz="3600" dirty="0"/>
          </a:p>
        </p:txBody>
      </p:sp>
      <p:sp>
        <p:nvSpPr>
          <p:cNvPr id="116" name="矩形: 圓角 115">
            <a:extLst>
              <a:ext uri="{FF2B5EF4-FFF2-40B4-BE49-F238E27FC236}">
                <a16:creationId xmlns:a16="http://schemas.microsoft.com/office/drawing/2014/main" id="{DC837C1D-BE05-4FC0-8D4C-0D7D3817800F}"/>
              </a:ext>
            </a:extLst>
          </p:cNvPr>
          <p:cNvSpPr/>
          <p:nvPr/>
        </p:nvSpPr>
        <p:spPr>
          <a:xfrm>
            <a:off x="3755872" y="3935606"/>
            <a:ext cx="1403004" cy="93529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sz="2000" dirty="0"/>
          </a:p>
        </p:txBody>
      </p:sp>
      <p:sp>
        <p:nvSpPr>
          <p:cNvPr id="118" name="文字方塊 117">
            <a:extLst>
              <a:ext uri="{FF2B5EF4-FFF2-40B4-BE49-F238E27FC236}">
                <a16:creationId xmlns:a16="http://schemas.microsoft.com/office/drawing/2014/main" id="{5B409B23-B6FF-4AD3-B270-4B578BC69F26}"/>
              </a:ext>
            </a:extLst>
          </p:cNvPr>
          <p:cNvSpPr txBox="1"/>
          <p:nvPr/>
        </p:nvSpPr>
        <p:spPr>
          <a:xfrm>
            <a:off x="3892851" y="4074652"/>
            <a:ext cx="1295883" cy="646331"/>
          </a:xfrm>
          <a:prstGeom prst="rect">
            <a:avLst/>
          </a:prstGeom>
          <a:noFill/>
        </p:spPr>
        <p:txBody>
          <a:bodyPr wrap="square" rtlCol="0">
            <a:spAutoFit/>
          </a:bodyPr>
          <a:lstStyle/>
          <a:p>
            <a:r>
              <a:rPr lang="en-US" altLang="zh-TW" sz="3600" dirty="0"/>
              <a:t>1</a:t>
            </a:r>
            <a:r>
              <a:rPr lang="zh-TW" altLang="en-US" sz="3600" dirty="0"/>
              <a:t>、</a:t>
            </a:r>
            <a:r>
              <a:rPr lang="en-US" altLang="zh-TW" sz="3600" dirty="0"/>
              <a:t>6</a:t>
            </a:r>
            <a:endParaRPr lang="zh-TW" altLang="en-US" sz="3600" dirty="0"/>
          </a:p>
        </p:txBody>
      </p:sp>
      <p:sp>
        <p:nvSpPr>
          <p:cNvPr id="119" name="矩形: 圓角 118">
            <a:extLst>
              <a:ext uri="{FF2B5EF4-FFF2-40B4-BE49-F238E27FC236}">
                <a16:creationId xmlns:a16="http://schemas.microsoft.com/office/drawing/2014/main" id="{2BEB4604-80C6-4C30-9FC0-52D81AFC3C99}"/>
              </a:ext>
            </a:extLst>
          </p:cNvPr>
          <p:cNvSpPr/>
          <p:nvPr/>
        </p:nvSpPr>
        <p:spPr>
          <a:xfrm>
            <a:off x="7115332" y="3935606"/>
            <a:ext cx="1729603" cy="93529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sz="2000" dirty="0"/>
          </a:p>
        </p:txBody>
      </p:sp>
      <p:sp>
        <p:nvSpPr>
          <p:cNvPr id="120" name="文字方塊 119">
            <a:extLst>
              <a:ext uri="{FF2B5EF4-FFF2-40B4-BE49-F238E27FC236}">
                <a16:creationId xmlns:a16="http://schemas.microsoft.com/office/drawing/2014/main" id="{F7ED88B6-55F6-4DFA-A208-0C971C5DCCE2}"/>
              </a:ext>
            </a:extLst>
          </p:cNvPr>
          <p:cNvSpPr txBox="1"/>
          <p:nvPr/>
        </p:nvSpPr>
        <p:spPr>
          <a:xfrm>
            <a:off x="7167602" y="4064860"/>
            <a:ext cx="1655260" cy="646331"/>
          </a:xfrm>
          <a:prstGeom prst="rect">
            <a:avLst/>
          </a:prstGeom>
          <a:noFill/>
        </p:spPr>
        <p:txBody>
          <a:bodyPr wrap="square" rtlCol="0">
            <a:spAutoFit/>
          </a:bodyPr>
          <a:lstStyle/>
          <a:p>
            <a:r>
              <a:rPr lang="en-US" altLang="zh-TW" sz="3600" dirty="0"/>
              <a:t>11</a:t>
            </a:r>
            <a:r>
              <a:rPr lang="zh-TW" altLang="en-US" sz="3600" dirty="0"/>
              <a:t>、</a:t>
            </a:r>
            <a:r>
              <a:rPr lang="en-US" altLang="zh-TW" sz="3600" dirty="0"/>
              <a:t>36</a:t>
            </a:r>
            <a:endParaRPr lang="zh-TW" altLang="en-US" sz="3600" dirty="0"/>
          </a:p>
        </p:txBody>
      </p:sp>
      <p:sp>
        <p:nvSpPr>
          <p:cNvPr id="121" name="矩形: 圓角 120">
            <a:extLst>
              <a:ext uri="{FF2B5EF4-FFF2-40B4-BE49-F238E27FC236}">
                <a16:creationId xmlns:a16="http://schemas.microsoft.com/office/drawing/2014/main" id="{654DE1CE-13AE-4D06-BBA8-1DFA167929F7}"/>
              </a:ext>
            </a:extLst>
          </p:cNvPr>
          <p:cNvSpPr/>
          <p:nvPr/>
        </p:nvSpPr>
        <p:spPr>
          <a:xfrm>
            <a:off x="8894859" y="3949426"/>
            <a:ext cx="956687" cy="93529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sz="2000" dirty="0"/>
          </a:p>
        </p:txBody>
      </p:sp>
      <p:sp>
        <p:nvSpPr>
          <p:cNvPr id="122" name="文字方塊 121">
            <a:extLst>
              <a:ext uri="{FF2B5EF4-FFF2-40B4-BE49-F238E27FC236}">
                <a16:creationId xmlns:a16="http://schemas.microsoft.com/office/drawing/2014/main" id="{EFB87AB8-C0DE-4EDA-85B7-9BBE538D2244}"/>
              </a:ext>
            </a:extLst>
          </p:cNvPr>
          <p:cNvSpPr txBox="1"/>
          <p:nvPr/>
        </p:nvSpPr>
        <p:spPr>
          <a:xfrm>
            <a:off x="9037068" y="4089169"/>
            <a:ext cx="719087" cy="646331"/>
          </a:xfrm>
          <a:prstGeom prst="rect">
            <a:avLst/>
          </a:prstGeom>
          <a:noFill/>
        </p:spPr>
        <p:txBody>
          <a:bodyPr wrap="square" rtlCol="0">
            <a:spAutoFit/>
          </a:bodyPr>
          <a:lstStyle/>
          <a:p>
            <a:r>
              <a:rPr lang="en-US" altLang="zh-TW" sz="3600" dirty="0"/>
              <a:t>15</a:t>
            </a:r>
            <a:endParaRPr lang="zh-TW" altLang="en-US" sz="3600" dirty="0"/>
          </a:p>
        </p:txBody>
      </p:sp>
      <p:sp>
        <p:nvSpPr>
          <p:cNvPr id="123" name="矩形: 圓角 122">
            <a:extLst>
              <a:ext uri="{FF2B5EF4-FFF2-40B4-BE49-F238E27FC236}">
                <a16:creationId xmlns:a16="http://schemas.microsoft.com/office/drawing/2014/main" id="{2C3E259F-6347-4488-B917-87C980E19D91}"/>
              </a:ext>
            </a:extLst>
          </p:cNvPr>
          <p:cNvSpPr/>
          <p:nvPr/>
        </p:nvSpPr>
        <p:spPr>
          <a:xfrm>
            <a:off x="3046891" y="5051467"/>
            <a:ext cx="2664239" cy="93529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sz="2000" dirty="0"/>
          </a:p>
        </p:txBody>
      </p:sp>
      <p:sp>
        <p:nvSpPr>
          <p:cNvPr id="124" name="文字方塊 123">
            <a:extLst>
              <a:ext uri="{FF2B5EF4-FFF2-40B4-BE49-F238E27FC236}">
                <a16:creationId xmlns:a16="http://schemas.microsoft.com/office/drawing/2014/main" id="{0FAC748E-47DD-44B2-ADBF-F6A29EF89547}"/>
              </a:ext>
            </a:extLst>
          </p:cNvPr>
          <p:cNvSpPr txBox="1"/>
          <p:nvPr/>
        </p:nvSpPr>
        <p:spPr>
          <a:xfrm>
            <a:off x="3124864" y="5164857"/>
            <a:ext cx="2569713" cy="646331"/>
          </a:xfrm>
          <a:prstGeom prst="rect">
            <a:avLst/>
          </a:prstGeom>
          <a:noFill/>
        </p:spPr>
        <p:txBody>
          <a:bodyPr wrap="square" rtlCol="0">
            <a:spAutoFit/>
          </a:bodyPr>
          <a:lstStyle/>
          <a:p>
            <a:r>
              <a:rPr lang="en-US" altLang="zh-TW" sz="3600" dirty="0"/>
              <a:t>1</a:t>
            </a:r>
            <a:r>
              <a:rPr lang="zh-TW" altLang="en-US" sz="3600" dirty="0"/>
              <a:t>、</a:t>
            </a:r>
            <a:r>
              <a:rPr lang="en-US" altLang="zh-TW" sz="3600" dirty="0"/>
              <a:t>2</a:t>
            </a:r>
            <a:r>
              <a:rPr lang="zh-TW" altLang="en-US" sz="3600" dirty="0"/>
              <a:t>、</a:t>
            </a:r>
            <a:r>
              <a:rPr lang="en-US" altLang="zh-TW" sz="3600" dirty="0"/>
              <a:t>3</a:t>
            </a:r>
            <a:r>
              <a:rPr lang="zh-TW" altLang="en-US" sz="3600" dirty="0"/>
              <a:t>、</a:t>
            </a:r>
            <a:r>
              <a:rPr lang="en-US" altLang="zh-TW" sz="3600" dirty="0"/>
              <a:t>6</a:t>
            </a:r>
            <a:endParaRPr lang="zh-TW" altLang="en-US" sz="3600" dirty="0"/>
          </a:p>
        </p:txBody>
      </p:sp>
      <p:sp>
        <p:nvSpPr>
          <p:cNvPr id="126" name="文字方塊 125">
            <a:extLst>
              <a:ext uri="{FF2B5EF4-FFF2-40B4-BE49-F238E27FC236}">
                <a16:creationId xmlns:a16="http://schemas.microsoft.com/office/drawing/2014/main" id="{C8C140CE-963E-41A2-AE01-0D1C8B9AD7AA}"/>
              </a:ext>
            </a:extLst>
          </p:cNvPr>
          <p:cNvSpPr txBox="1"/>
          <p:nvPr/>
        </p:nvSpPr>
        <p:spPr>
          <a:xfrm>
            <a:off x="2451516" y="5173418"/>
            <a:ext cx="455567" cy="646331"/>
          </a:xfrm>
          <a:prstGeom prst="rect">
            <a:avLst/>
          </a:prstGeom>
          <a:noFill/>
        </p:spPr>
        <p:txBody>
          <a:bodyPr wrap="square" rtlCol="0">
            <a:spAutoFit/>
          </a:bodyPr>
          <a:lstStyle/>
          <a:p>
            <a:r>
              <a:rPr lang="en-US" altLang="zh-TW" sz="3600" dirty="0"/>
              <a:t>4</a:t>
            </a:r>
            <a:endParaRPr lang="zh-TW" altLang="en-US" sz="3600" dirty="0"/>
          </a:p>
        </p:txBody>
      </p:sp>
      <p:sp>
        <p:nvSpPr>
          <p:cNvPr id="127" name="文字方塊 126">
            <a:extLst>
              <a:ext uri="{FF2B5EF4-FFF2-40B4-BE49-F238E27FC236}">
                <a16:creationId xmlns:a16="http://schemas.microsoft.com/office/drawing/2014/main" id="{B8C1D5AE-26ED-44CB-9620-25FE5346E509}"/>
              </a:ext>
            </a:extLst>
          </p:cNvPr>
          <p:cNvSpPr txBox="1"/>
          <p:nvPr/>
        </p:nvSpPr>
        <p:spPr>
          <a:xfrm>
            <a:off x="5772550" y="5619694"/>
            <a:ext cx="1728892" cy="338554"/>
          </a:xfrm>
          <a:prstGeom prst="rect">
            <a:avLst/>
          </a:prstGeom>
          <a:noFill/>
        </p:spPr>
        <p:txBody>
          <a:bodyPr wrap="square" rtlCol="0">
            <a:spAutoFit/>
          </a:bodyPr>
          <a:lstStyle/>
          <a:p>
            <a:r>
              <a:rPr lang="en-US" altLang="zh-TW" sz="1600" dirty="0"/>
              <a:t>Major Compaction</a:t>
            </a:r>
            <a:endParaRPr lang="zh-TW" altLang="en-US" sz="1600" dirty="0"/>
          </a:p>
        </p:txBody>
      </p:sp>
      <p:cxnSp>
        <p:nvCxnSpPr>
          <p:cNvPr id="129" name="接點: 肘形 128">
            <a:extLst>
              <a:ext uri="{FF2B5EF4-FFF2-40B4-BE49-F238E27FC236}">
                <a16:creationId xmlns:a16="http://schemas.microsoft.com/office/drawing/2014/main" id="{2F92CCF0-C843-4C92-B251-E9DA3CF29463}"/>
              </a:ext>
            </a:extLst>
          </p:cNvPr>
          <p:cNvCxnSpPr>
            <a:cxnSpLocks/>
            <a:stCxn id="118" idx="3"/>
            <a:endCxn id="124" idx="3"/>
          </p:cNvCxnSpPr>
          <p:nvPr/>
        </p:nvCxnSpPr>
        <p:spPr>
          <a:xfrm>
            <a:off x="5188734" y="4397818"/>
            <a:ext cx="505843" cy="1090205"/>
          </a:xfrm>
          <a:prstGeom prst="bentConnector3">
            <a:avLst>
              <a:gd name="adj1" fmla="val 206954"/>
            </a:avLst>
          </a:prstGeom>
          <a:ln w="101600">
            <a:tailEnd type="triangle"/>
          </a:ln>
        </p:spPr>
        <p:style>
          <a:lnRef idx="1">
            <a:schemeClr val="accent1"/>
          </a:lnRef>
          <a:fillRef idx="0">
            <a:schemeClr val="accent1"/>
          </a:fillRef>
          <a:effectRef idx="0">
            <a:schemeClr val="accent1"/>
          </a:effectRef>
          <a:fontRef idx="minor">
            <a:schemeClr val="tx1"/>
          </a:fontRef>
        </p:style>
      </p:cxnSp>
      <p:sp>
        <p:nvSpPr>
          <p:cNvPr id="130" name="文字方塊 129">
            <a:extLst>
              <a:ext uri="{FF2B5EF4-FFF2-40B4-BE49-F238E27FC236}">
                <a16:creationId xmlns:a16="http://schemas.microsoft.com/office/drawing/2014/main" id="{4A29584B-F7D7-4364-867C-C71F972802EB}"/>
              </a:ext>
            </a:extLst>
          </p:cNvPr>
          <p:cNvSpPr txBox="1"/>
          <p:nvPr/>
        </p:nvSpPr>
        <p:spPr>
          <a:xfrm>
            <a:off x="7924507" y="5145392"/>
            <a:ext cx="719087" cy="646331"/>
          </a:xfrm>
          <a:prstGeom prst="rect">
            <a:avLst/>
          </a:prstGeom>
          <a:noFill/>
        </p:spPr>
        <p:txBody>
          <a:bodyPr wrap="square" rtlCol="0">
            <a:spAutoFit/>
          </a:bodyPr>
          <a:lstStyle/>
          <a:p>
            <a:r>
              <a:rPr lang="en-US" altLang="zh-TW" sz="3600" dirty="0"/>
              <a:t>27</a:t>
            </a:r>
            <a:endParaRPr lang="zh-TW" altLang="en-US" sz="3600" dirty="0"/>
          </a:p>
        </p:txBody>
      </p:sp>
    </p:spTree>
    <p:extLst>
      <p:ext uri="{BB962C8B-B14F-4D97-AF65-F5344CB8AC3E}">
        <p14:creationId xmlns:p14="http://schemas.microsoft.com/office/powerpoint/2010/main" val="2634754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0"/>
                                        </p:tgtEl>
                                        <p:attrNameLst>
                                          <p:attrName>style.visibility</p:attrName>
                                        </p:attrNameLst>
                                      </p:cBhvr>
                                      <p:to>
                                        <p:strVal val="visible"/>
                                      </p:to>
                                    </p:set>
                                  </p:childTnLst>
                                  <p:subTnLst>
                                    <p:set>
                                      <p:cBhvr override="childStyle">
                                        <p:cTn dur="1" fill="hold" display="0" masterRel="nextClick" afterEffect="1"/>
                                        <p:tgtEl>
                                          <p:spTgt spid="110"/>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109"/>
                                        </p:tgtEl>
                                        <p:attrNameLst>
                                          <p:attrName>style.visibility</p:attrName>
                                        </p:attrNameLst>
                                      </p:cBhvr>
                                      <p:to>
                                        <p:strVal val="visible"/>
                                      </p:to>
                                    </p:set>
                                  </p:childTnLst>
                                  <p:subTnLst>
                                    <p:set>
                                      <p:cBhvr override="childStyle">
                                        <p:cTn dur="1" fill="hold" display="0" masterRel="nextClick" afterEffect="1"/>
                                        <p:tgtEl>
                                          <p:spTgt spid="109"/>
                                        </p:tgtEl>
                                        <p:attrNameLst>
                                          <p:attrName>style.visibility</p:attrName>
                                        </p:attrNameLst>
                                      </p:cBhvr>
                                      <p:to>
                                        <p:strVal val="hidden"/>
                                      </p:to>
                                    </p:set>
                                  </p:subTnLst>
                                </p:cTn>
                              </p:par>
                              <p:par>
                                <p:cTn id="9" presetID="1" presetClass="exit" presetSubtype="0" fill="hold" grpId="0" nodeType="withEffect">
                                  <p:stCondLst>
                                    <p:cond delay="0"/>
                                  </p:stCondLst>
                                  <p:childTnLst>
                                    <p:set>
                                      <p:cBhvr>
                                        <p:cTn id="10" dur="1" fill="hold">
                                          <p:stCondLst>
                                            <p:cond delay="0"/>
                                          </p:stCondLst>
                                        </p:cTn>
                                        <p:tgtEl>
                                          <p:spTgt spid="5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
                                        </p:tgtEl>
                                        <p:attrNameLst>
                                          <p:attrName>style.visibility</p:attrName>
                                        </p:attrNameLst>
                                      </p:cBhvr>
                                      <p:to>
                                        <p:strVal val="visible"/>
                                      </p:to>
                                    </p:set>
                                  </p:childTnLst>
                                  <p:subTnLst>
                                    <p:set>
                                      <p:cBhvr override="childStyle">
                                        <p:cTn dur="1" fill="hold" display="0" masterRel="nextClick" afterEffect="1"/>
                                        <p:tgtEl>
                                          <p:spTgt spid="112"/>
                                        </p:tgtEl>
                                        <p:attrNameLst>
                                          <p:attrName>style.visibility</p:attrName>
                                        </p:attrNameLst>
                                      </p:cBhvr>
                                      <p:to>
                                        <p:strVal val="hidden"/>
                                      </p:to>
                                    </p:set>
                                  </p:subTnLst>
                                </p:cTn>
                              </p:par>
                              <p:par>
                                <p:cTn id="15" presetID="1" presetClass="entr" presetSubtype="0" fill="hold" grpId="0" nodeType="withEffect">
                                  <p:stCondLst>
                                    <p:cond delay="0"/>
                                  </p:stCondLst>
                                  <p:childTnLst>
                                    <p:set>
                                      <p:cBhvr>
                                        <p:cTn id="16" dur="1" fill="hold">
                                          <p:stCondLst>
                                            <p:cond delay="0"/>
                                          </p:stCondLst>
                                        </p:cTn>
                                        <p:tgtEl>
                                          <p:spTgt spid="1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3"/>
                                        </p:tgtEl>
                                        <p:attrNameLst>
                                          <p:attrName>style.visibility</p:attrName>
                                        </p:attrNameLst>
                                      </p:cBhvr>
                                      <p:to>
                                        <p:strVal val="visible"/>
                                      </p:to>
                                    </p:set>
                                  </p:childTnLst>
                                  <p:subTnLst>
                                    <p:set>
                                      <p:cBhvr override="childStyle">
                                        <p:cTn dur="1" fill="hold" display="0" masterRel="nextClick" afterEffect="1"/>
                                        <p:tgtEl>
                                          <p:spTgt spid="113"/>
                                        </p:tgtEl>
                                        <p:attrNameLst>
                                          <p:attrName>style.visibility</p:attrName>
                                        </p:attrNameLst>
                                      </p:cBhvr>
                                      <p:to>
                                        <p:strVal val="hidden"/>
                                      </p:to>
                                    </p:set>
                                  </p:sub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1"/>
                                        </p:tgtEl>
                                        <p:attrNameLst>
                                          <p:attrName>style.visibility</p:attrName>
                                        </p:attrNameLst>
                                      </p:cBhvr>
                                      <p:to>
                                        <p:strVal val="visible"/>
                                      </p:to>
                                    </p:set>
                                  </p:childTnLst>
                                  <p:subTnLst>
                                    <p:set>
                                      <p:cBhvr override="childStyle">
                                        <p:cTn dur="1" fill="hold" display="0" masterRel="nextClick" afterEffect="1"/>
                                        <p:tgtEl>
                                          <p:spTgt spid="81"/>
                                        </p:tgtEl>
                                        <p:attrNameLst>
                                          <p:attrName>style.visibility</p:attrName>
                                        </p:attrNameLst>
                                      </p:cBhvr>
                                      <p:to>
                                        <p:strVal val="hidden"/>
                                      </p:to>
                                    </p:set>
                                  </p:subTnLst>
                                </p:cTn>
                              </p:par>
                              <p:par>
                                <p:cTn id="27" presetID="1" presetClass="entr" presetSubtype="0" fill="hold" grpId="0" nodeType="withEffect">
                                  <p:stCondLst>
                                    <p:cond delay="0"/>
                                  </p:stCondLst>
                                  <p:childTnLst>
                                    <p:set>
                                      <p:cBhvr>
                                        <p:cTn id="28" dur="1" fill="hold">
                                          <p:stCondLst>
                                            <p:cond delay="0"/>
                                          </p:stCondLst>
                                        </p:cTn>
                                        <p:tgtEl>
                                          <p:spTgt spid="74"/>
                                        </p:tgtEl>
                                        <p:attrNameLst>
                                          <p:attrName>style.visibility</p:attrName>
                                        </p:attrNameLst>
                                      </p:cBhvr>
                                      <p:to>
                                        <p:strVal val="visible"/>
                                      </p:to>
                                    </p:set>
                                  </p:childTnLst>
                                  <p:subTnLst>
                                    <p:set>
                                      <p:cBhvr override="childStyle">
                                        <p:cTn dur="1" fill="hold" display="0" masterRel="nextClick" afterEffect="1"/>
                                        <p:tgtEl>
                                          <p:spTgt spid="74"/>
                                        </p:tgtEl>
                                        <p:attrNameLst>
                                          <p:attrName>style.visibility</p:attrName>
                                        </p:attrNameLst>
                                      </p:cBhvr>
                                      <p:to>
                                        <p:strVal val="hidden"/>
                                      </p:to>
                                    </p:set>
                                  </p:subTnLst>
                                </p:cTn>
                              </p:par>
                              <p:par>
                                <p:cTn id="29" presetID="1" presetClass="entr" presetSubtype="0" fill="hold" grpId="0" nodeType="withEffect">
                                  <p:stCondLst>
                                    <p:cond delay="0"/>
                                  </p:stCondLst>
                                  <p:childTnLst>
                                    <p:set>
                                      <p:cBhvr>
                                        <p:cTn id="30" dur="1" fill="hold">
                                          <p:stCondLst>
                                            <p:cond delay="0"/>
                                          </p:stCondLst>
                                        </p:cTn>
                                        <p:tgtEl>
                                          <p:spTgt spid="107"/>
                                        </p:tgtEl>
                                        <p:attrNameLst>
                                          <p:attrName>style.visibility</p:attrName>
                                        </p:attrNameLst>
                                      </p:cBhvr>
                                      <p:to>
                                        <p:strVal val="visible"/>
                                      </p:to>
                                    </p:set>
                                  </p:childTnLst>
                                  <p:subTnLst>
                                    <p:set>
                                      <p:cBhvr override="childStyle">
                                        <p:cTn dur="1" fill="hold" display="0" masterRel="nextClick" afterEffect="1"/>
                                        <p:tgtEl>
                                          <p:spTgt spid="107"/>
                                        </p:tgtEl>
                                        <p:attrNameLst>
                                          <p:attrName>style.visibility</p:attrName>
                                        </p:attrNameLst>
                                      </p:cBhvr>
                                      <p:to>
                                        <p:strVal val="hidden"/>
                                      </p:to>
                                    </p:set>
                                  </p:subTnLst>
                                </p:cTn>
                              </p:par>
                              <p:par>
                                <p:cTn id="31" presetID="1" presetClass="entr" presetSubtype="0" fill="hold" grpId="0" nodeType="withEffect">
                                  <p:stCondLst>
                                    <p:cond delay="0"/>
                                  </p:stCondLst>
                                  <p:childTnLst>
                                    <p:set>
                                      <p:cBhvr>
                                        <p:cTn id="32" dur="1" fill="hold">
                                          <p:stCondLst>
                                            <p:cond delay="0"/>
                                          </p:stCondLst>
                                        </p:cTn>
                                        <p:tgtEl>
                                          <p:spTgt spid="108"/>
                                        </p:tgtEl>
                                        <p:attrNameLst>
                                          <p:attrName>style.visibility</p:attrName>
                                        </p:attrNameLst>
                                      </p:cBhvr>
                                      <p:to>
                                        <p:strVal val="visible"/>
                                      </p:to>
                                    </p:set>
                                  </p:childTnLst>
                                  <p:subTnLst>
                                    <p:set>
                                      <p:cBhvr override="childStyle">
                                        <p:cTn dur="1" fill="hold" display="0" masterRel="nextClick" afterEffect="1"/>
                                        <p:tgtEl>
                                          <p:spTgt spid="108"/>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1"/>
                                        </p:tgtEl>
                                        <p:attrNameLst>
                                          <p:attrName>style.visibility</p:attrName>
                                        </p:attrNameLst>
                                      </p:cBhvr>
                                      <p:to>
                                        <p:strVal val="visible"/>
                                      </p:to>
                                    </p:set>
                                  </p:childTnLst>
                                  <p:subTnLst>
                                    <p:set>
                                      <p:cBhvr override="childStyle">
                                        <p:cTn dur="1" fill="hold" display="0" masterRel="nextClick" afterEffect="1"/>
                                        <p:tgtEl>
                                          <p:spTgt spid="91"/>
                                        </p:tgtEl>
                                        <p:attrNameLst>
                                          <p:attrName>style.visibility</p:attrName>
                                        </p:attrNameLst>
                                      </p:cBhvr>
                                      <p:to>
                                        <p:strVal val="hidden"/>
                                      </p:to>
                                    </p:set>
                                  </p:subTnLst>
                                </p:cTn>
                              </p:par>
                              <p:par>
                                <p:cTn id="39" presetID="1" presetClass="entr" presetSubtype="0" fill="hold" grpId="0" nodeType="withEffect">
                                  <p:stCondLst>
                                    <p:cond delay="0"/>
                                  </p:stCondLst>
                                  <p:childTnLst>
                                    <p:set>
                                      <p:cBhvr>
                                        <p:cTn id="40" dur="1" fill="hold">
                                          <p:stCondLst>
                                            <p:cond delay="0"/>
                                          </p:stCondLst>
                                        </p:cTn>
                                        <p:tgtEl>
                                          <p:spTgt spid="95"/>
                                        </p:tgtEl>
                                        <p:attrNameLst>
                                          <p:attrName>style.visibility</p:attrName>
                                        </p:attrNameLst>
                                      </p:cBhvr>
                                      <p:to>
                                        <p:strVal val="visible"/>
                                      </p:to>
                                    </p:set>
                                  </p:childTnLst>
                                  <p:subTnLst>
                                    <p:set>
                                      <p:cBhvr override="childStyle">
                                        <p:cTn dur="1" fill="hold" display="0" masterRel="nextClick" afterEffect="1"/>
                                        <p:tgtEl>
                                          <p:spTgt spid="95"/>
                                        </p:tgtEl>
                                        <p:attrNameLst>
                                          <p:attrName>style.visibility</p:attrName>
                                        </p:attrNameLst>
                                      </p:cBhvr>
                                      <p:to>
                                        <p:strVal val="hidden"/>
                                      </p:to>
                                    </p:set>
                                  </p:subTnLst>
                                </p:cTn>
                              </p:par>
                              <p:par>
                                <p:cTn id="41" presetID="1" presetClass="exit" presetSubtype="0" fill="hold" grpId="0" nodeType="withEffect">
                                  <p:stCondLst>
                                    <p:cond delay="0"/>
                                  </p:stCondLst>
                                  <p:childTnLst>
                                    <p:set>
                                      <p:cBhvr>
                                        <p:cTn id="42" dur="1" fill="hold">
                                          <p:stCondLst>
                                            <p:cond delay="0"/>
                                          </p:stCondLst>
                                        </p:cTn>
                                        <p:tgtEl>
                                          <p:spTgt spid="27"/>
                                        </p:tgtEl>
                                        <p:attrNameLst>
                                          <p:attrName>style.visibility</p:attrName>
                                        </p:attrNameLst>
                                      </p:cBhvr>
                                      <p:to>
                                        <p:strVal val="hidden"/>
                                      </p:to>
                                    </p:set>
                                  </p:childTnLst>
                                </p:cTn>
                              </p:par>
                              <p:par>
                                <p:cTn id="43" presetID="1" presetClass="exit"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116"/>
                                        </p:tgtEl>
                                        <p:attrNameLst>
                                          <p:attrName>style.visibility</p:attrName>
                                        </p:attrNameLst>
                                      </p:cBhvr>
                                      <p:to>
                                        <p:strVal val="visible"/>
                                      </p:to>
                                    </p:set>
                                  </p:childTnLst>
                                  <p:subTnLst>
                                    <p:set>
                                      <p:cBhvr override="childStyle">
                                        <p:cTn dur="1" fill="hold" display="0" masterRel="nextClick" afterEffect="1"/>
                                        <p:tgtEl>
                                          <p:spTgt spid="116"/>
                                        </p:tgtEl>
                                        <p:attrNameLst>
                                          <p:attrName>style.visibility</p:attrName>
                                        </p:attrNameLst>
                                      </p:cBhvr>
                                      <p:to>
                                        <p:strVal val="hidden"/>
                                      </p:to>
                                    </p:set>
                                  </p:subTnLst>
                                </p:cTn>
                              </p:par>
                              <p:par>
                                <p:cTn id="47" presetID="1" presetClass="entr" presetSubtype="0" fill="hold" grpId="0" nodeType="withEffect">
                                  <p:stCondLst>
                                    <p:cond delay="0"/>
                                  </p:stCondLst>
                                  <p:childTnLst>
                                    <p:set>
                                      <p:cBhvr>
                                        <p:cTn id="48" dur="1" fill="hold">
                                          <p:stCondLst>
                                            <p:cond delay="0"/>
                                          </p:stCondLst>
                                        </p:cTn>
                                        <p:tgtEl>
                                          <p:spTgt spid="118"/>
                                        </p:tgtEl>
                                        <p:attrNameLst>
                                          <p:attrName>style.visibility</p:attrName>
                                        </p:attrNameLst>
                                      </p:cBhvr>
                                      <p:to>
                                        <p:strVal val="visible"/>
                                      </p:to>
                                    </p:set>
                                  </p:childTnLst>
                                  <p:subTnLst>
                                    <p:set>
                                      <p:cBhvr override="childStyle">
                                        <p:cTn dur="1" fill="hold" display="0" masterRel="nextClick" afterEffect="1"/>
                                        <p:tgtEl>
                                          <p:spTgt spid="118"/>
                                        </p:tgtEl>
                                        <p:attrNameLst>
                                          <p:attrName>style.visibility</p:attrName>
                                        </p:attrNameLst>
                                      </p:cBhvr>
                                      <p:to>
                                        <p:strVal val="hidden"/>
                                      </p:to>
                                    </p:set>
                                  </p:subTnLst>
                                </p:cTn>
                              </p:par>
                              <p:par>
                                <p:cTn id="49" presetID="1" presetClass="entr" presetSubtype="0" fill="hold" grpId="0" nodeType="withEffect">
                                  <p:stCondLst>
                                    <p:cond delay="0"/>
                                  </p:stCondLst>
                                  <p:childTnLst>
                                    <p:set>
                                      <p:cBhvr>
                                        <p:cTn id="50" dur="1" fill="hold">
                                          <p:stCondLst>
                                            <p:cond delay="0"/>
                                          </p:stCondLst>
                                        </p:cTn>
                                        <p:tgtEl>
                                          <p:spTgt spid="115"/>
                                        </p:tgtEl>
                                        <p:attrNameLst>
                                          <p:attrName>style.visibility</p:attrName>
                                        </p:attrNameLst>
                                      </p:cBhvr>
                                      <p:to>
                                        <p:strVal val="visible"/>
                                      </p:to>
                                    </p:set>
                                  </p:childTnLst>
                                  <p:subTnLst>
                                    <p:set>
                                      <p:cBhvr override="childStyle">
                                        <p:cTn dur="1" fill="hold" display="0" masterRel="nextClick" afterEffect="1"/>
                                        <p:tgtEl>
                                          <p:spTgt spid="115"/>
                                        </p:tgtEl>
                                        <p:attrNameLst>
                                          <p:attrName>style.visibility</p:attrName>
                                        </p:attrNameLst>
                                      </p:cBhvr>
                                      <p:to>
                                        <p:strVal val="hidden"/>
                                      </p:to>
                                    </p:set>
                                  </p:subTnLst>
                                </p:cTn>
                              </p:par>
                              <p:par>
                                <p:cTn id="51" presetID="1" presetClass="entr" presetSubtype="0" fill="hold" grpId="0" nodeType="withEffect">
                                  <p:stCondLst>
                                    <p:cond delay="0"/>
                                  </p:stCondLst>
                                  <p:childTnLst>
                                    <p:set>
                                      <p:cBhvr>
                                        <p:cTn id="52" dur="1" fill="hold">
                                          <p:stCondLst>
                                            <p:cond delay="0"/>
                                          </p:stCondLst>
                                        </p:cTn>
                                        <p:tgtEl>
                                          <p:spTgt spid="114"/>
                                        </p:tgtEl>
                                        <p:attrNameLst>
                                          <p:attrName>style.visibility</p:attrName>
                                        </p:attrNameLst>
                                      </p:cBhvr>
                                      <p:to>
                                        <p:strVal val="visible"/>
                                      </p:to>
                                    </p:set>
                                  </p:childTnLst>
                                  <p:subTnLst>
                                    <p:set>
                                      <p:cBhvr override="childStyle">
                                        <p:cTn dur="1" fill="hold" display="0" masterRel="nextClick" afterEffect="1"/>
                                        <p:tgtEl>
                                          <p:spTgt spid="114"/>
                                        </p:tgtEl>
                                        <p:attrNameLst>
                                          <p:attrName>style.visibility</p:attrName>
                                        </p:attrNameLst>
                                      </p:cBhvr>
                                      <p:to>
                                        <p:strVal val="hidden"/>
                                      </p:to>
                                    </p:set>
                                  </p:subTnLst>
                                </p:cTn>
                              </p:par>
                              <p:par>
                                <p:cTn id="53" presetID="1" presetClass="entr" presetSubtype="0" fill="hold" grpId="0" nodeType="withEffect">
                                  <p:stCondLst>
                                    <p:cond delay="0"/>
                                  </p:stCondLst>
                                  <p:childTnLst>
                                    <p:set>
                                      <p:cBhvr>
                                        <p:cTn id="54" dur="1" fill="hold">
                                          <p:stCondLst>
                                            <p:cond delay="0"/>
                                          </p:stCondLst>
                                        </p:cTn>
                                        <p:tgtEl>
                                          <p:spTgt spid="12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0" nodeType="clickEffect">
                                  <p:stCondLst>
                                    <p:cond delay="0"/>
                                  </p:stCondLst>
                                  <p:childTnLst>
                                    <p:set>
                                      <p:cBhvr>
                                        <p:cTn id="58" dur="1" fill="hold">
                                          <p:stCondLst>
                                            <p:cond delay="0"/>
                                          </p:stCondLst>
                                        </p:cTn>
                                        <p:tgtEl>
                                          <p:spTgt spid="106"/>
                                        </p:tgtEl>
                                        <p:attrNameLst>
                                          <p:attrName>style.visibility</p:attrName>
                                        </p:attrNameLst>
                                      </p:cBhvr>
                                      <p:to>
                                        <p:strVal val="hidden"/>
                                      </p:to>
                                    </p:set>
                                  </p:childTnLst>
                                </p:cTn>
                              </p:par>
                              <p:par>
                                <p:cTn id="59" presetID="1" presetClass="exit" presetSubtype="0" fill="hold" grpId="0" nodeType="withEffect">
                                  <p:stCondLst>
                                    <p:cond delay="0"/>
                                  </p:stCondLst>
                                  <p:childTnLst>
                                    <p:set>
                                      <p:cBhvr>
                                        <p:cTn id="60" dur="1" fill="hold">
                                          <p:stCondLst>
                                            <p:cond delay="0"/>
                                          </p:stCondLst>
                                        </p:cTn>
                                        <p:tgtEl>
                                          <p:spTgt spid="68"/>
                                        </p:tgtEl>
                                        <p:attrNameLst>
                                          <p:attrName>style.visibility</p:attrName>
                                        </p:attrNameLst>
                                      </p:cBhvr>
                                      <p:to>
                                        <p:strVal val="hidden"/>
                                      </p:to>
                                    </p:set>
                                  </p:childTnLst>
                                </p:cTn>
                              </p:par>
                              <p:par>
                                <p:cTn id="61" presetID="1" presetClass="entr" presetSubtype="0" fill="hold" grpId="0" nodeType="withEffect">
                                  <p:stCondLst>
                                    <p:cond delay="0"/>
                                  </p:stCondLst>
                                  <p:childTnLst>
                                    <p:set>
                                      <p:cBhvr>
                                        <p:cTn id="62" dur="1" fill="hold">
                                          <p:stCondLst>
                                            <p:cond delay="0"/>
                                          </p:stCondLst>
                                        </p:cTn>
                                        <p:tgtEl>
                                          <p:spTgt spid="12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2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2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6" grpId="0" animBg="1"/>
      <p:bldP spid="74" grpId="0"/>
      <p:bldP spid="95" grpId="0"/>
      <p:bldP spid="54" grpId="0"/>
      <p:bldP spid="68" grpId="0" animBg="1"/>
      <p:bldP spid="31" grpId="0"/>
      <p:bldP spid="106" grpId="0"/>
      <p:bldP spid="107" grpId="0" animBg="1"/>
      <p:bldP spid="108" grpId="0"/>
      <p:bldP spid="109" grpId="0"/>
      <p:bldP spid="110" grpId="0"/>
      <p:bldP spid="111" grpId="0"/>
      <p:bldP spid="112" grpId="0"/>
      <p:bldP spid="113" grpId="0"/>
      <p:bldP spid="114" grpId="0" animBg="1"/>
      <p:bldP spid="115" grpId="0"/>
      <p:bldP spid="116" grpId="0" animBg="1"/>
      <p:bldP spid="118" grpId="0"/>
      <p:bldP spid="121" grpId="0" animBg="1"/>
      <p:bldP spid="122" grpId="0"/>
      <p:bldP spid="123" grpId="0" animBg="1"/>
      <p:bldP spid="124" grpId="0"/>
      <p:bldP spid="12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260563-217B-4DAB-9D38-2BCED893658F}"/>
              </a:ext>
            </a:extLst>
          </p:cNvPr>
          <p:cNvSpPr>
            <a:spLocks noGrp="1"/>
          </p:cNvSpPr>
          <p:nvPr>
            <p:ph type="title"/>
          </p:nvPr>
        </p:nvSpPr>
        <p:spPr>
          <a:xfrm>
            <a:off x="429083" y="217949"/>
            <a:ext cx="11476074" cy="1325563"/>
          </a:xfrm>
        </p:spPr>
        <p:txBody>
          <a:bodyPr>
            <a:normAutofit/>
          </a:bodyPr>
          <a:lstStyle/>
          <a:p>
            <a:r>
              <a:rPr lang="en-US" altLang="zh-TW" sz="4800" dirty="0">
                <a:latin typeface="Noto Sans CJK TC Medium" panose="020B0600000000000000" pitchFamily="34" charset="-120"/>
                <a:ea typeface="Noto Sans CJK TC Medium" panose="020B0600000000000000" pitchFamily="34" charset="-120"/>
              </a:rPr>
              <a:t>Conclusion</a:t>
            </a:r>
            <a:endParaRPr lang="zh-TW" altLang="en-US" sz="4800" dirty="0">
              <a:latin typeface="Noto Sans CJK TC Medium" panose="020B0600000000000000" pitchFamily="34" charset="-120"/>
              <a:ea typeface="Noto Sans CJK TC Medium" panose="020B0600000000000000"/>
            </a:endParaRPr>
          </a:p>
        </p:txBody>
      </p:sp>
      <p:sp>
        <p:nvSpPr>
          <p:cNvPr id="4" name="投影片編號版面配置區 3">
            <a:extLst>
              <a:ext uri="{FF2B5EF4-FFF2-40B4-BE49-F238E27FC236}">
                <a16:creationId xmlns:a16="http://schemas.microsoft.com/office/drawing/2014/main" id="{EB84C2A4-926D-4589-8D27-A8C81A252AFF}"/>
              </a:ext>
            </a:extLst>
          </p:cNvPr>
          <p:cNvSpPr>
            <a:spLocks noGrp="1"/>
          </p:cNvSpPr>
          <p:nvPr>
            <p:ph type="sldNum" sz="quarter" idx="12"/>
          </p:nvPr>
        </p:nvSpPr>
        <p:spPr>
          <a:xfrm>
            <a:off x="11472000" y="6492875"/>
            <a:ext cx="720000" cy="365125"/>
          </a:xfrm>
        </p:spPr>
        <p:txBody>
          <a:bodyPr/>
          <a:lstStyle/>
          <a:p>
            <a:pPr algn="ctr"/>
            <a:fld id="{AAD38B50-92EF-4488-B9DE-7072E5C28272}" type="slidenum">
              <a:rPr lang="zh-TW" altLang="en-US" sz="1800">
                <a:solidFill>
                  <a:schemeClr val="tx1"/>
                </a:solidFill>
                <a:latin typeface="Noto Sans CJK TC Thin" panose="020B0200000000000000" pitchFamily="34" charset="-120"/>
                <a:ea typeface="Noto Sans CJK TC Thin" panose="020B0200000000000000" pitchFamily="34" charset="-120"/>
              </a:rPr>
              <a:pPr algn="ctr"/>
              <a:t>13</a:t>
            </a:fld>
            <a:endParaRPr lang="zh-TW" altLang="en-US" sz="1800" dirty="0">
              <a:solidFill>
                <a:schemeClr val="tx1"/>
              </a:solidFill>
              <a:latin typeface="Noto Sans CJK TC Thin" panose="020B0200000000000000" pitchFamily="34" charset="-120"/>
              <a:ea typeface="Noto Sans CJK TC Thin" panose="020B0200000000000000" pitchFamily="34" charset="-120"/>
            </a:endParaRPr>
          </a:p>
        </p:txBody>
      </p:sp>
      <p:sp>
        <p:nvSpPr>
          <p:cNvPr id="7" name="文字方塊 6">
            <a:extLst>
              <a:ext uri="{FF2B5EF4-FFF2-40B4-BE49-F238E27FC236}">
                <a16:creationId xmlns:a16="http://schemas.microsoft.com/office/drawing/2014/main" id="{381D9938-D38C-4B9F-AB5D-3436DEE0E656}"/>
              </a:ext>
            </a:extLst>
          </p:cNvPr>
          <p:cNvSpPr txBox="1"/>
          <p:nvPr/>
        </p:nvSpPr>
        <p:spPr>
          <a:xfrm>
            <a:off x="235649" y="1543512"/>
            <a:ext cx="11956351" cy="3416128"/>
          </a:xfrm>
          <a:prstGeom prst="rect">
            <a:avLst/>
          </a:prstGeom>
          <a:noFill/>
        </p:spPr>
        <p:txBody>
          <a:bodyPr wrap="square" rtlCol="0">
            <a:spAutoFit/>
          </a:bodyPr>
          <a:lstStyle/>
          <a:p>
            <a:pPr marL="457200" indent="-457200">
              <a:lnSpc>
                <a:spcPct val="200000"/>
              </a:lnSpc>
              <a:buFont typeface="Arial" panose="020B0604020202020204" pitchFamily="34" charset="0"/>
              <a:buChar char="•"/>
            </a:pPr>
            <a:r>
              <a:rPr lang="en-US" altLang="zh-TW" sz="2800" dirty="0">
                <a:latin typeface="Noto Sans CJK TC Medium" panose="020B0600000000000000" pitchFamily="34" charset="-120"/>
                <a:ea typeface="Noto Sans CJK TC Medium" panose="020B0600000000000000"/>
              </a:rPr>
              <a:t>FLSM </a:t>
            </a:r>
            <a:r>
              <a:rPr lang="zh-TW" altLang="en-US" sz="2800" dirty="0">
                <a:latin typeface="Noto Sans CJK TC Medium" panose="020B0600000000000000" pitchFamily="34" charset="-120"/>
                <a:ea typeface="Noto Sans CJK TC Medium" panose="020B0600000000000000"/>
              </a:rPr>
              <a:t>有著</a:t>
            </a:r>
            <a:r>
              <a:rPr lang="zh-TW" altLang="en-US" sz="2800" dirty="0">
                <a:solidFill>
                  <a:srgbClr val="FF0000"/>
                </a:solidFill>
                <a:latin typeface="Noto Sans CJK TC Medium" panose="020B0600000000000000" pitchFamily="34" charset="-120"/>
                <a:ea typeface="Noto Sans CJK TC Medium" panose="020B0600000000000000"/>
              </a:rPr>
              <a:t>更高的讀取</a:t>
            </a:r>
            <a:r>
              <a:rPr lang="zh-TW" altLang="en-US" sz="2800" dirty="0">
                <a:latin typeface="Noto Sans CJK TC Medium" panose="020B0600000000000000" pitchFamily="34" charset="-120"/>
                <a:ea typeface="Noto Sans CJK TC Medium" panose="020B0600000000000000"/>
              </a:rPr>
              <a:t>、優化後的</a:t>
            </a:r>
            <a:r>
              <a:rPr lang="zh-TW" altLang="en-US" sz="2800" dirty="0">
                <a:solidFill>
                  <a:srgbClr val="FF0000"/>
                </a:solidFill>
                <a:ea typeface="Noto Sans CJK TC Medium" panose="020B0600000000000000"/>
              </a:rPr>
              <a:t>寫入放大問題</a:t>
            </a:r>
            <a:r>
              <a:rPr lang="zh-TW" altLang="en-US" sz="2800" dirty="0">
                <a:ea typeface="Noto Sans CJK TC Medium" panose="020B0600000000000000"/>
              </a:rPr>
              <a:t>和</a:t>
            </a:r>
            <a:r>
              <a:rPr lang="zh-TW" altLang="en-US" sz="2800" dirty="0">
                <a:solidFill>
                  <a:srgbClr val="FF0000"/>
                </a:solidFill>
                <a:ea typeface="Noto Sans CJK TC Medium" panose="020B0600000000000000"/>
              </a:rPr>
              <a:t>高寫入吞吐量</a:t>
            </a:r>
            <a:r>
              <a:rPr lang="zh-TW" altLang="en-US" sz="2800" dirty="0">
                <a:ea typeface="Noto Sans CJK TC Medium" panose="020B0600000000000000"/>
              </a:rPr>
              <a:t>等優點。</a:t>
            </a:r>
            <a:endParaRPr lang="en-US" altLang="zh-TW" sz="2800" dirty="0">
              <a:ea typeface="Noto Sans CJK TC Medium" panose="020B0600000000000000"/>
            </a:endParaRPr>
          </a:p>
          <a:p>
            <a:pPr marL="457200" indent="-457200">
              <a:lnSpc>
                <a:spcPct val="200000"/>
              </a:lnSpc>
              <a:buFont typeface="Arial" panose="020B0604020202020204" pitchFamily="34" charset="0"/>
              <a:buChar char="•"/>
            </a:pPr>
            <a:r>
              <a:rPr lang="en-US" altLang="zh-TW" sz="2800" dirty="0">
                <a:ea typeface="Noto Sans CJK TC Medium" panose="020B0600000000000000"/>
              </a:rPr>
              <a:t>LSM</a:t>
            </a:r>
            <a:r>
              <a:rPr lang="zh-TW" altLang="en-US" sz="2800" dirty="0">
                <a:ea typeface="Noto Sans CJK TC Medium" panose="020B0600000000000000"/>
              </a:rPr>
              <a:t> 的其中的中心思想就是</a:t>
            </a:r>
            <a:r>
              <a:rPr lang="zh-TW" altLang="en-US" sz="2800" dirty="0">
                <a:solidFill>
                  <a:srgbClr val="FF0000"/>
                </a:solidFill>
                <a:ea typeface="Noto Sans CJK TC Medium" panose="020B0600000000000000"/>
              </a:rPr>
              <a:t>將資料存在內存後，批量順序寫入，充分利用了此次的 </a:t>
            </a:r>
            <a:r>
              <a:rPr lang="en-US" altLang="zh-TW" sz="2800" dirty="0">
                <a:solidFill>
                  <a:srgbClr val="FF0000"/>
                </a:solidFill>
                <a:ea typeface="Noto Sans CJK TC Medium" panose="020B0600000000000000"/>
              </a:rPr>
              <a:t>I/O</a:t>
            </a:r>
            <a:r>
              <a:rPr lang="zh-TW" altLang="en-US" sz="2800" dirty="0">
                <a:ea typeface="Noto Sans CJK TC Medium" panose="020B0600000000000000"/>
              </a:rPr>
              <a:t>。但 </a:t>
            </a:r>
            <a:r>
              <a:rPr lang="en-US" altLang="zh-TW" sz="2800" dirty="0">
                <a:ea typeface="Noto Sans CJK TC Medium" panose="020B0600000000000000"/>
              </a:rPr>
              <a:t>FLSM</a:t>
            </a:r>
            <a:r>
              <a:rPr lang="zh-TW" altLang="en-US" sz="2800" dirty="0">
                <a:ea typeface="Noto Sans CJK TC Medium" panose="020B0600000000000000"/>
              </a:rPr>
              <a:t> 在 </a:t>
            </a:r>
            <a:r>
              <a:rPr lang="en-US" altLang="zh-TW" sz="2800" dirty="0" err="1">
                <a:ea typeface="Noto Sans CJK TC Medium" panose="020B0600000000000000"/>
              </a:rPr>
              <a:t>SSTable</a:t>
            </a:r>
            <a:r>
              <a:rPr lang="en-US" altLang="zh-TW" sz="2800" dirty="0">
                <a:ea typeface="Noto Sans CJK TC Medium" panose="020B0600000000000000"/>
              </a:rPr>
              <a:t> </a:t>
            </a:r>
            <a:r>
              <a:rPr lang="zh-TW" altLang="en-US" sz="2800" dirty="0">
                <a:ea typeface="Noto Sans CJK TC Medium" panose="020B0600000000000000"/>
              </a:rPr>
              <a:t>移動到下一級時可能會被分區，導致寫入 </a:t>
            </a:r>
            <a:r>
              <a:rPr lang="en-US" altLang="zh-TW" sz="2800" dirty="0">
                <a:ea typeface="Noto Sans CJK TC Medium" panose="020B0600000000000000"/>
              </a:rPr>
              <a:t>I/O</a:t>
            </a:r>
            <a:r>
              <a:rPr lang="zh-TW" altLang="en-US" sz="2800" dirty="0">
                <a:ea typeface="Noto Sans CJK TC Medium" panose="020B0600000000000000"/>
              </a:rPr>
              <a:t>。</a:t>
            </a:r>
            <a:endParaRPr lang="en-US" altLang="zh-TW" sz="2800" dirty="0">
              <a:ea typeface="Noto Sans CJK TC Medium" panose="020B0600000000000000"/>
            </a:endParaRPr>
          </a:p>
        </p:txBody>
      </p:sp>
    </p:spTree>
    <p:extLst>
      <p:ext uri="{BB962C8B-B14F-4D97-AF65-F5344CB8AC3E}">
        <p14:creationId xmlns:p14="http://schemas.microsoft.com/office/powerpoint/2010/main" val="13340579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260563-217B-4DAB-9D38-2BCED893658F}"/>
              </a:ext>
            </a:extLst>
          </p:cNvPr>
          <p:cNvSpPr>
            <a:spLocks noGrp="1"/>
          </p:cNvSpPr>
          <p:nvPr>
            <p:ph type="title"/>
          </p:nvPr>
        </p:nvSpPr>
        <p:spPr>
          <a:xfrm>
            <a:off x="429083" y="217949"/>
            <a:ext cx="11476074" cy="1325563"/>
          </a:xfrm>
        </p:spPr>
        <p:txBody>
          <a:bodyPr>
            <a:normAutofit/>
          </a:bodyPr>
          <a:lstStyle/>
          <a:p>
            <a:r>
              <a:rPr lang="en-US" altLang="zh-TW" sz="4800" dirty="0">
                <a:latin typeface="Noto Sans CJK TC Medium" panose="020B0600000000000000" pitchFamily="34" charset="-120"/>
                <a:ea typeface="Noto Sans CJK TC Medium" panose="020B0600000000000000" pitchFamily="34" charset="-120"/>
              </a:rPr>
              <a:t>Conclusion </a:t>
            </a:r>
            <a:r>
              <a:rPr lang="en-US" altLang="zh-TW" sz="4800" dirty="0">
                <a:latin typeface="Noto Sans CJK TC Medium" panose="020B0600000000000000" pitchFamily="34" charset="-120"/>
                <a:ea typeface="Noto Sans CJK TC Medium" panose="020B0600000000000000"/>
              </a:rPr>
              <a:t>(Cont'd)</a:t>
            </a:r>
            <a:endParaRPr lang="zh-TW" altLang="en-US" sz="4800" dirty="0">
              <a:latin typeface="Noto Sans CJK TC Medium" panose="020B0600000000000000" pitchFamily="34" charset="-120"/>
              <a:ea typeface="Noto Sans CJK TC Medium" panose="020B0600000000000000"/>
            </a:endParaRPr>
          </a:p>
        </p:txBody>
      </p:sp>
      <p:sp>
        <p:nvSpPr>
          <p:cNvPr id="4" name="投影片編號版面配置區 3">
            <a:extLst>
              <a:ext uri="{FF2B5EF4-FFF2-40B4-BE49-F238E27FC236}">
                <a16:creationId xmlns:a16="http://schemas.microsoft.com/office/drawing/2014/main" id="{EB84C2A4-926D-4589-8D27-A8C81A252AFF}"/>
              </a:ext>
            </a:extLst>
          </p:cNvPr>
          <p:cNvSpPr>
            <a:spLocks noGrp="1"/>
          </p:cNvSpPr>
          <p:nvPr>
            <p:ph type="sldNum" sz="quarter" idx="12"/>
          </p:nvPr>
        </p:nvSpPr>
        <p:spPr>
          <a:xfrm>
            <a:off x="11472000" y="6492875"/>
            <a:ext cx="720000" cy="365125"/>
          </a:xfrm>
        </p:spPr>
        <p:txBody>
          <a:bodyPr/>
          <a:lstStyle/>
          <a:p>
            <a:pPr algn="ctr"/>
            <a:fld id="{AAD38B50-92EF-4488-B9DE-7072E5C28272}" type="slidenum">
              <a:rPr lang="zh-TW" altLang="en-US" sz="1800">
                <a:solidFill>
                  <a:schemeClr val="tx1"/>
                </a:solidFill>
                <a:latin typeface="Noto Sans CJK TC Thin" panose="020B0200000000000000" pitchFamily="34" charset="-120"/>
                <a:ea typeface="Noto Sans CJK TC Thin" panose="020B0200000000000000" pitchFamily="34" charset="-120"/>
              </a:rPr>
              <a:pPr algn="ctr"/>
              <a:t>14</a:t>
            </a:fld>
            <a:endParaRPr lang="zh-TW" altLang="en-US" sz="1800" dirty="0">
              <a:solidFill>
                <a:schemeClr val="tx1"/>
              </a:solidFill>
              <a:latin typeface="Noto Sans CJK TC Thin" panose="020B0200000000000000" pitchFamily="34" charset="-120"/>
              <a:ea typeface="Noto Sans CJK TC Thin" panose="020B0200000000000000" pitchFamily="34" charset="-120"/>
            </a:endParaRPr>
          </a:p>
        </p:txBody>
      </p:sp>
      <p:sp>
        <p:nvSpPr>
          <p:cNvPr id="7" name="文字方塊 6">
            <a:extLst>
              <a:ext uri="{FF2B5EF4-FFF2-40B4-BE49-F238E27FC236}">
                <a16:creationId xmlns:a16="http://schemas.microsoft.com/office/drawing/2014/main" id="{381D9938-D38C-4B9F-AB5D-3436DEE0E656}"/>
              </a:ext>
            </a:extLst>
          </p:cNvPr>
          <p:cNvSpPr txBox="1"/>
          <p:nvPr/>
        </p:nvSpPr>
        <p:spPr>
          <a:xfrm>
            <a:off x="429081" y="1543512"/>
            <a:ext cx="11610519" cy="1692579"/>
          </a:xfrm>
          <a:prstGeom prst="rect">
            <a:avLst/>
          </a:prstGeom>
          <a:noFill/>
        </p:spPr>
        <p:txBody>
          <a:bodyPr wrap="square" rtlCol="0">
            <a:spAutoFit/>
          </a:bodyPr>
          <a:lstStyle/>
          <a:p>
            <a:pPr marL="457200" indent="-457200">
              <a:lnSpc>
                <a:spcPct val="200000"/>
              </a:lnSpc>
              <a:buFont typeface="Arial" panose="020B0604020202020204" pitchFamily="34" charset="0"/>
              <a:buChar char="•"/>
            </a:pPr>
            <a:r>
              <a:rPr lang="zh-TW" altLang="en-US" sz="2800" dirty="0">
                <a:ea typeface="Noto Sans CJK TC Medium" panose="020B0600000000000000"/>
              </a:rPr>
              <a:t>藉由分區的概念，配合跳表結構，產生出 </a:t>
            </a:r>
            <a:r>
              <a:rPr lang="en-US" altLang="zh-TW" sz="2800" dirty="0">
                <a:ea typeface="Noto Sans CJK TC Medium" panose="020B0600000000000000"/>
              </a:rPr>
              <a:t>FLSM </a:t>
            </a:r>
            <a:r>
              <a:rPr lang="zh-TW" altLang="en-US" sz="2800" dirty="0">
                <a:ea typeface="Noto Sans CJK TC Medium" panose="020B0600000000000000"/>
              </a:rPr>
              <a:t>，如果可以善加利用分區的特性，或許有機會在結合其他資料結構產生出更多樣的變化。</a:t>
            </a:r>
            <a:endParaRPr lang="en-US" altLang="zh-TW" sz="2800" dirty="0">
              <a:ea typeface="Noto Sans CJK TC Medium" panose="020B0600000000000000"/>
            </a:endParaRPr>
          </a:p>
        </p:txBody>
      </p:sp>
    </p:spTree>
    <p:extLst>
      <p:ext uri="{BB962C8B-B14F-4D97-AF65-F5344CB8AC3E}">
        <p14:creationId xmlns:p14="http://schemas.microsoft.com/office/powerpoint/2010/main" val="3729992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260563-217B-4DAB-9D38-2BCED893658F}"/>
              </a:ext>
            </a:extLst>
          </p:cNvPr>
          <p:cNvSpPr>
            <a:spLocks noGrp="1"/>
          </p:cNvSpPr>
          <p:nvPr>
            <p:ph type="title"/>
          </p:nvPr>
        </p:nvSpPr>
        <p:spPr>
          <a:xfrm>
            <a:off x="429083" y="217949"/>
            <a:ext cx="11476074" cy="1325563"/>
          </a:xfrm>
        </p:spPr>
        <p:txBody>
          <a:bodyPr/>
          <a:lstStyle/>
          <a:p>
            <a:r>
              <a:rPr lang="en-US" altLang="zh-TW" dirty="0">
                <a:latin typeface="Noto Sans CJK TC Medium" panose="020B0600000000000000" pitchFamily="34" charset="-120"/>
                <a:ea typeface="Noto Sans CJK TC Medium" panose="020B0600000000000000" pitchFamily="34" charset="-120"/>
              </a:rPr>
              <a:t>Q&amp;A</a:t>
            </a:r>
            <a:endParaRPr lang="zh-TW" altLang="en-US" dirty="0">
              <a:latin typeface="Noto Sans CJK TC Medium" panose="020B0600000000000000" pitchFamily="34" charset="-120"/>
              <a:ea typeface="Noto Sans CJK TC Medium" panose="020B0600000000000000" pitchFamily="34" charset="-120"/>
            </a:endParaRPr>
          </a:p>
        </p:txBody>
      </p:sp>
      <p:sp>
        <p:nvSpPr>
          <p:cNvPr id="4" name="投影片編號版面配置區 3">
            <a:extLst>
              <a:ext uri="{FF2B5EF4-FFF2-40B4-BE49-F238E27FC236}">
                <a16:creationId xmlns:a16="http://schemas.microsoft.com/office/drawing/2014/main" id="{EB84C2A4-926D-4589-8D27-A8C81A252AFF}"/>
              </a:ext>
            </a:extLst>
          </p:cNvPr>
          <p:cNvSpPr>
            <a:spLocks noGrp="1"/>
          </p:cNvSpPr>
          <p:nvPr>
            <p:ph type="sldNum" sz="quarter" idx="12"/>
          </p:nvPr>
        </p:nvSpPr>
        <p:spPr>
          <a:xfrm>
            <a:off x="11472000" y="6492875"/>
            <a:ext cx="720000" cy="365125"/>
          </a:xfrm>
        </p:spPr>
        <p:txBody>
          <a:bodyPr/>
          <a:lstStyle/>
          <a:p>
            <a:pPr algn="ctr"/>
            <a:fld id="{AAD38B50-92EF-4488-B9DE-7072E5C28272}" type="slidenum">
              <a:rPr lang="zh-TW" altLang="en-US" sz="1800">
                <a:solidFill>
                  <a:schemeClr val="tx1"/>
                </a:solidFill>
                <a:latin typeface="Noto Sans CJK TC Thin" panose="020B0200000000000000" pitchFamily="34" charset="-120"/>
                <a:ea typeface="Noto Sans CJK TC Thin" panose="020B0200000000000000" pitchFamily="34" charset="-120"/>
              </a:rPr>
              <a:pPr algn="ctr"/>
              <a:t>15</a:t>
            </a:fld>
            <a:endParaRPr lang="zh-TW" altLang="en-US" sz="1800" dirty="0">
              <a:solidFill>
                <a:schemeClr val="tx1"/>
              </a:solidFill>
              <a:latin typeface="Noto Sans CJK TC Thin" panose="020B0200000000000000" pitchFamily="34" charset="-120"/>
              <a:ea typeface="Noto Sans CJK TC Thin" panose="020B0200000000000000" pitchFamily="34" charset="-120"/>
            </a:endParaRPr>
          </a:p>
        </p:txBody>
      </p:sp>
      <p:sp>
        <p:nvSpPr>
          <p:cNvPr id="7" name="文字方塊 6">
            <a:extLst>
              <a:ext uri="{FF2B5EF4-FFF2-40B4-BE49-F238E27FC236}">
                <a16:creationId xmlns:a16="http://schemas.microsoft.com/office/drawing/2014/main" id="{381D9938-D38C-4B9F-AB5D-3436DEE0E656}"/>
              </a:ext>
            </a:extLst>
          </p:cNvPr>
          <p:cNvSpPr txBox="1"/>
          <p:nvPr/>
        </p:nvSpPr>
        <p:spPr>
          <a:xfrm>
            <a:off x="429082" y="1543512"/>
            <a:ext cx="11595277" cy="4090159"/>
          </a:xfrm>
          <a:prstGeom prst="rect">
            <a:avLst/>
          </a:prstGeom>
          <a:noFill/>
        </p:spPr>
        <p:txBody>
          <a:bodyPr wrap="square" rtlCol="0">
            <a:spAutoFit/>
          </a:bodyPr>
          <a:lstStyle/>
          <a:p>
            <a:pPr>
              <a:lnSpc>
                <a:spcPct val="180000"/>
              </a:lnSpc>
            </a:pPr>
            <a:r>
              <a:rPr lang="zh-TW" altLang="en-US" sz="3200" dirty="0">
                <a:ea typeface="Noto Sans CJK TC Medium" panose="020B0600000000000000"/>
              </a:rPr>
              <a:t>問題：</a:t>
            </a:r>
            <a:endParaRPr lang="en-US" altLang="zh-TW" sz="3200" dirty="0">
              <a:ea typeface="Noto Sans CJK TC Medium" panose="020B0600000000000000"/>
            </a:endParaRPr>
          </a:p>
          <a:p>
            <a:pPr>
              <a:lnSpc>
                <a:spcPct val="180000"/>
              </a:lnSpc>
            </a:pPr>
            <a:r>
              <a:rPr lang="en-US" altLang="zh-TW" sz="2800" dirty="0">
                <a:ea typeface="Noto Sans CJK TC Medium" panose="020B0600000000000000"/>
              </a:rPr>
              <a:t>FLSM </a:t>
            </a:r>
            <a:r>
              <a:rPr lang="zh-TW" altLang="en-US" sz="2800" dirty="0">
                <a:ea typeface="Noto Sans CJK TC Medium" panose="020B0600000000000000"/>
              </a:rPr>
              <a:t>每級的空間配置的運行，請加以說明。</a:t>
            </a:r>
            <a:endParaRPr lang="en-US" altLang="zh-TW" sz="2800" dirty="0">
              <a:ea typeface="Noto Sans CJK TC Medium" panose="020B0600000000000000"/>
            </a:endParaRPr>
          </a:p>
          <a:p>
            <a:pPr>
              <a:lnSpc>
                <a:spcPct val="180000"/>
              </a:lnSpc>
            </a:pPr>
            <a:r>
              <a:rPr lang="zh-TW" altLang="en-US" sz="3200" dirty="0">
                <a:ea typeface="Noto Sans CJK TC Medium" panose="020B0600000000000000"/>
              </a:rPr>
              <a:t>回答：</a:t>
            </a:r>
            <a:endParaRPr lang="en-US" altLang="zh-TW" sz="3200" dirty="0">
              <a:ea typeface="Noto Sans CJK TC Medium" panose="020B0600000000000000"/>
            </a:endParaRPr>
          </a:p>
          <a:p>
            <a:pPr>
              <a:lnSpc>
                <a:spcPct val="180000"/>
              </a:lnSpc>
            </a:pPr>
            <a:r>
              <a:rPr lang="zh-TW" altLang="en-US" sz="2800" dirty="0">
                <a:ea typeface="Noto Sans CJK TC Medium" panose="020B0600000000000000"/>
              </a:rPr>
              <a:t>透過跳表結構，除了 </a:t>
            </a:r>
            <a:r>
              <a:rPr lang="en-US" altLang="zh-TW" sz="2800" dirty="0">
                <a:ea typeface="Noto Sans CJK TC Medium" panose="020B0600000000000000"/>
              </a:rPr>
              <a:t>Level 0</a:t>
            </a:r>
            <a:r>
              <a:rPr lang="zh-TW" altLang="en-US" sz="2800" dirty="0">
                <a:ea typeface="Noto Sans CJK TC Medium" panose="020B0600000000000000"/>
              </a:rPr>
              <a:t> 外，其他級進行合併時會確認合併至下級是否需要分區，若是沒有就會合併放置下區以節省 </a:t>
            </a:r>
            <a:r>
              <a:rPr lang="en-US" altLang="zh-TW" sz="2800" dirty="0" err="1">
                <a:ea typeface="Noto Sans CJK TC Medium" panose="020B0600000000000000"/>
              </a:rPr>
              <a:t>SSTable</a:t>
            </a:r>
            <a:r>
              <a:rPr lang="zh-TW" altLang="en-US" sz="2800" dirty="0">
                <a:ea typeface="Noto Sans CJK TC Medium" panose="020B0600000000000000"/>
              </a:rPr>
              <a:t> 的空間。</a:t>
            </a:r>
            <a:endParaRPr lang="en-US" altLang="zh-TW" sz="2800" dirty="0">
              <a:ea typeface="Noto Sans CJK TC Medium" panose="020B0600000000000000"/>
            </a:endParaRPr>
          </a:p>
        </p:txBody>
      </p:sp>
      <p:pic>
        <p:nvPicPr>
          <p:cNvPr id="5" name="圖片 4">
            <a:extLst>
              <a:ext uri="{FF2B5EF4-FFF2-40B4-BE49-F238E27FC236}">
                <a16:creationId xmlns:a16="http://schemas.microsoft.com/office/drawing/2014/main" id="{93F6C1B7-AFD8-46A5-B1E6-B72BB643079E}"/>
              </a:ext>
            </a:extLst>
          </p:cNvPr>
          <p:cNvPicPr>
            <a:picLocks noChangeAspect="1"/>
          </p:cNvPicPr>
          <p:nvPr/>
        </p:nvPicPr>
        <p:blipFill>
          <a:blip r:embed="rId3"/>
          <a:stretch>
            <a:fillRect/>
          </a:stretch>
        </p:blipFill>
        <p:spPr>
          <a:xfrm>
            <a:off x="7366658" y="684308"/>
            <a:ext cx="4657701" cy="2997252"/>
          </a:xfrm>
          <a:prstGeom prst="rect">
            <a:avLst/>
          </a:prstGeom>
        </p:spPr>
      </p:pic>
      <p:sp>
        <p:nvSpPr>
          <p:cNvPr id="8" name="文字方塊 7">
            <a:extLst>
              <a:ext uri="{FF2B5EF4-FFF2-40B4-BE49-F238E27FC236}">
                <a16:creationId xmlns:a16="http://schemas.microsoft.com/office/drawing/2014/main" id="{2EB8B251-2114-4FF1-866D-A99070B1E2F5}"/>
              </a:ext>
            </a:extLst>
          </p:cNvPr>
          <p:cNvSpPr txBox="1"/>
          <p:nvPr/>
        </p:nvSpPr>
        <p:spPr>
          <a:xfrm>
            <a:off x="171450" y="6470774"/>
            <a:ext cx="11733706" cy="584775"/>
          </a:xfrm>
          <a:prstGeom prst="rect">
            <a:avLst/>
          </a:prstGeom>
          <a:noFill/>
        </p:spPr>
        <p:txBody>
          <a:bodyPr wrap="square" rtlCol="0">
            <a:spAutoFit/>
          </a:bodyPr>
          <a:lstStyle/>
          <a:p>
            <a:r>
              <a:rPr lang="zh-TW" altLang="en-US" sz="1600" dirty="0">
                <a:solidFill>
                  <a:schemeClr val="bg1">
                    <a:lumMod val="75000"/>
                  </a:schemeClr>
                </a:solidFill>
              </a:rPr>
              <a:t>圖片引用論文</a:t>
            </a:r>
            <a:r>
              <a:rPr lang="en-US" altLang="zh-TW" sz="1600" dirty="0" err="1">
                <a:solidFill>
                  <a:schemeClr val="bg1">
                    <a:lumMod val="75000"/>
                  </a:schemeClr>
                </a:solidFill>
              </a:rPr>
              <a:t>PebblesDB</a:t>
            </a:r>
            <a:r>
              <a:rPr lang="en-US" altLang="zh-TW" sz="1600" dirty="0">
                <a:solidFill>
                  <a:schemeClr val="bg1">
                    <a:lumMod val="75000"/>
                  </a:schemeClr>
                </a:solidFill>
              </a:rPr>
              <a:t>: Building Key-Value Stores using Fragmented Log-Structured Merge Trees</a:t>
            </a:r>
            <a:r>
              <a:rPr lang="zh-TW" altLang="en-US" sz="1600" dirty="0">
                <a:solidFill>
                  <a:schemeClr val="bg1">
                    <a:lumMod val="75000"/>
                  </a:schemeClr>
                </a:solidFill>
              </a:rPr>
              <a:t> </a:t>
            </a:r>
            <a:r>
              <a:rPr lang="en-US" altLang="zh-TW" sz="1600" dirty="0">
                <a:solidFill>
                  <a:schemeClr val="bg1">
                    <a:lumMod val="75000"/>
                  </a:schemeClr>
                </a:solidFill>
              </a:rPr>
              <a:t>Pandian Raju</a:t>
            </a:r>
            <a:r>
              <a:rPr lang="zh-TW" altLang="en-US" sz="1600" dirty="0">
                <a:solidFill>
                  <a:schemeClr val="bg1">
                    <a:lumMod val="75000"/>
                  </a:schemeClr>
                </a:solidFill>
              </a:rPr>
              <a:t> </a:t>
            </a:r>
            <a:r>
              <a:rPr lang="en-US" altLang="zh-TW" sz="1600" dirty="0">
                <a:solidFill>
                  <a:schemeClr val="bg1">
                    <a:lumMod val="75000"/>
                  </a:schemeClr>
                </a:solidFill>
              </a:rPr>
              <a:t>et al. SOSP 26</a:t>
            </a:r>
            <a:r>
              <a:rPr lang="en-US" altLang="zh-TW" sz="1600" baseline="30000" dirty="0">
                <a:solidFill>
                  <a:schemeClr val="bg1">
                    <a:lumMod val="75000"/>
                  </a:schemeClr>
                </a:solidFill>
              </a:rPr>
              <a:t>th</a:t>
            </a:r>
            <a:r>
              <a:rPr lang="en-US" altLang="zh-TW" sz="1600" dirty="0">
                <a:solidFill>
                  <a:schemeClr val="bg1">
                    <a:lumMod val="75000"/>
                  </a:schemeClr>
                </a:solidFill>
              </a:rPr>
              <a:t>, 2017</a:t>
            </a:r>
          </a:p>
          <a:p>
            <a:endParaRPr lang="zh-TW" altLang="en-US" sz="1600" dirty="0">
              <a:solidFill>
                <a:schemeClr val="bg1">
                  <a:lumMod val="75000"/>
                </a:schemeClr>
              </a:solidFill>
            </a:endParaRPr>
          </a:p>
        </p:txBody>
      </p:sp>
    </p:spTree>
    <p:extLst>
      <p:ext uri="{BB962C8B-B14F-4D97-AF65-F5344CB8AC3E}">
        <p14:creationId xmlns:p14="http://schemas.microsoft.com/office/powerpoint/2010/main" val="25487771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260563-217B-4DAB-9D38-2BCED893658F}"/>
              </a:ext>
            </a:extLst>
          </p:cNvPr>
          <p:cNvSpPr>
            <a:spLocks noGrp="1"/>
          </p:cNvSpPr>
          <p:nvPr>
            <p:ph type="title"/>
          </p:nvPr>
        </p:nvSpPr>
        <p:spPr>
          <a:xfrm>
            <a:off x="429083" y="217949"/>
            <a:ext cx="11476074" cy="1325563"/>
          </a:xfrm>
        </p:spPr>
        <p:txBody>
          <a:bodyPr/>
          <a:lstStyle/>
          <a:p>
            <a:r>
              <a:rPr lang="en-US" altLang="zh-TW" dirty="0">
                <a:latin typeface="Noto Sans CJK TC Medium" panose="020B0600000000000000" pitchFamily="34" charset="-120"/>
                <a:ea typeface="Noto Sans CJK TC Medium" panose="020B0600000000000000" pitchFamily="34" charset="-120"/>
              </a:rPr>
              <a:t>Q&amp;A</a:t>
            </a:r>
            <a:r>
              <a:rPr lang="zh-TW" altLang="en-US" dirty="0">
                <a:latin typeface="Noto Sans CJK TC Medium" panose="020B0600000000000000" pitchFamily="34" charset="-120"/>
                <a:ea typeface="Noto Sans CJK TC Medium" panose="020B0600000000000000" pitchFamily="34" charset="-120"/>
              </a:rPr>
              <a:t> </a:t>
            </a:r>
            <a:r>
              <a:rPr lang="en-US" altLang="zh-TW" dirty="0">
                <a:latin typeface="Noto Sans CJK TC Medium" panose="020B0600000000000000" pitchFamily="34" charset="-120"/>
                <a:ea typeface="Noto Sans CJK TC Medium" panose="020B0600000000000000"/>
              </a:rPr>
              <a:t>(Cont'd)</a:t>
            </a:r>
            <a:endParaRPr lang="zh-TW" altLang="en-US" dirty="0">
              <a:latin typeface="Noto Sans CJK TC Medium" panose="020B0600000000000000" pitchFamily="34" charset="-120"/>
              <a:ea typeface="Noto Sans CJK TC Medium" panose="020B0600000000000000" pitchFamily="34" charset="-120"/>
            </a:endParaRPr>
          </a:p>
        </p:txBody>
      </p:sp>
      <p:sp>
        <p:nvSpPr>
          <p:cNvPr id="4" name="投影片編號版面配置區 3">
            <a:extLst>
              <a:ext uri="{FF2B5EF4-FFF2-40B4-BE49-F238E27FC236}">
                <a16:creationId xmlns:a16="http://schemas.microsoft.com/office/drawing/2014/main" id="{EB84C2A4-926D-4589-8D27-A8C81A252AFF}"/>
              </a:ext>
            </a:extLst>
          </p:cNvPr>
          <p:cNvSpPr>
            <a:spLocks noGrp="1"/>
          </p:cNvSpPr>
          <p:nvPr>
            <p:ph type="sldNum" sz="quarter" idx="12"/>
          </p:nvPr>
        </p:nvSpPr>
        <p:spPr>
          <a:xfrm>
            <a:off x="11472000" y="6492875"/>
            <a:ext cx="720000" cy="365125"/>
          </a:xfrm>
        </p:spPr>
        <p:txBody>
          <a:bodyPr/>
          <a:lstStyle/>
          <a:p>
            <a:pPr algn="ctr"/>
            <a:fld id="{AAD38B50-92EF-4488-B9DE-7072E5C28272}" type="slidenum">
              <a:rPr lang="zh-TW" altLang="en-US" sz="1800">
                <a:solidFill>
                  <a:schemeClr val="tx1"/>
                </a:solidFill>
                <a:latin typeface="Noto Sans CJK TC Thin" panose="020B0200000000000000" pitchFamily="34" charset="-120"/>
                <a:ea typeface="Noto Sans CJK TC Thin" panose="020B0200000000000000" pitchFamily="34" charset="-120"/>
              </a:rPr>
              <a:pPr algn="ctr"/>
              <a:t>16</a:t>
            </a:fld>
            <a:endParaRPr lang="zh-TW" altLang="en-US" sz="1800" dirty="0">
              <a:solidFill>
                <a:schemeClr val="tx1"/>
              </a:solidFill>
              <a:latin typeface="Noto Sans CJK TC Thin" panose="020B0200000000000000" pitchFamily="34" charset="-120"/>
              <a:ea typeface="Noto Sans CJK TC Thin" panose="020B0200000000000000" pitchFamily="34" charset="-120"/>
            </a:endParaRPr>
          </a:p>
        </p:txBody>
      </p:sp>
      <p:sp>
        <p:nvSpPr>
          <p:cNvPr id="7" name="文字方塊 6">
            <a:extLst>
              <a:ext uri="{FF2B5EF4-FFF2-40B4-BE49-F238E27FC236}">
                <a16:creationId xmlns:a16="http://schemas.microsoft.com/office/drawing/2014/main" id="{381D9938-D38C-4B9F-AB5D-3436DEE0E656}"/>
              </a:ext>
            </a:extLst>
          </p:cNvPr>
          <p:cNvSpPr txBox="1"/>
          <p:nvPr/>
        </p:nvSpPr>
        <p:spPr>
          <a:xfrm>
            <a:off x="429082" y="1543512"/>
            <a:ext cx="11595277" cy="4090159"/>
          </a:xfrm>
          <a:prstGeom prst="rect">
            <a:avLst/>
          </a:prstGeom>
          <a:noFill/>
        </p:spPr>
        <p:txBody>
          <a:bodyPr wrap="square" rtlCol="0">
            <a:spAutoFit/>
          </a:bodyPr>
          <a:lstStyle/>
          <a:p>
            <a:pPr>
              <a:lnSpc>
                <a:spcPct val="180000"/>
              </a:lnSpc>
            </a:pPr>
            <a:r>
              <a:rPr lang="zh-TW" altLang="en-US" sz="3200" dirty="0">
                <a:ea typeface="Noto Sans CJK TC Medium" panose="020B0600000000000000"/>
              </a:rPr>
              <a:t>問題：</a:t>
            </a:r>
            <a:endParaRPr lang="en-US" altLang="zh-TW" sz="3200" dirty="0">
              <a:ea typeface="Noto Sans CJK TC Medium" panose="020B0600000000000000"/>
            </a:endParaRPr>
          </a:p>
          <a:p>
            <a:pPr>
              <a:lnSpc>
                <a:spcPct val="180000"/>
              </a:lnSpc>
            </a:pPr>
            <a:r>
              <a:rPr lang="en-US" altLang="zh-TW" sz="2800" dirty="0">
                <a:ea typeface="Noto Sans CJK TC Medium" panose="020B0600000000000000"/>
              </a:rPr>
              <a:t>FLSM </a:t>
            </a:r>
            <a:r>
              <a:rPr lang="zh-TW" altLang="en-US" sz="2800" dirty="0">
                <a:ea typeface="Noto Sans CJK TC Medium" panose="020B0600000000000000"/>
              </a:rPr>
              <a:t>這機制中，如果下層滿了會如何做出其他操作。</a:t>
            </a:r>
            <a:endParaRPr lang="en-US" altLang="zh-TW" sz="2800" dirty="0">
              <a:ea typeface="Noto Sans CJK TC Medium" panose="020B0600000000000000"/>
            </a:endParaRPr>
          </a:p>
          <a:p>
            <a:pPr>
              <a:lnSpc>
                <a:spcPct val="180000"/>
              </a:lnSpc>
            </a:pPr>
            <a:r>
              <a:rPr lang="zh-TW" altLang="en-US" sz="3200" dirty="0">
                <a:ea typeface="Noto Sans CJK TC Medium" panose="020B0600000000000000"/>
              </a:rPr>
              <a:t>回答：</a:t>
            </a:r>
            <a:endParaRPr lang="en-US" altLang="zh-TW" sz="3200" dirty="0">
              <a:ea typeface="Noto Sans CJK TC Medium" panose="020B0600000000000000"/>
            </a:endParaRPr>
          </a:p>
          <a:p>
            <a:pPr>
              <a:lnSpc>
                <a:spcPct val="180000"/>
              </a:lnSpc>
            </a:pPr>
            <a:r>
              <a:rPr lang="zh-TW" altLang="en-US" sz="2800" dirty="0">
                <a:ea typeface="Noto Sans CJK TC Medium" panose="020B0600000000000000"/>
              </a:rPr>
              <a:t>當最高級別的階層的 </a:t>
            </a:r>
            <a:r>
              <a:rPr lang="en-US" altLang="zh-TW" sz="2800" dirty="0" err="1">
                <a:ea typeface="Noto Sans CJK TC Medium" panose="020B0600000000000000"/>
              </a:rPr>
              <a:t>SSTable</a:t>
            </a:r>
            <a:r>
              <a:rPr lang="zh-TW" altLang="en-US" sz="2800" dirty="0">
                <a:ea typeface="Noto Sans CJK TC Medium" panose="020B0600000000000000"/>
              </a:rPr>
              <a:t> 數量已滿時，就會進行合併並重寫 </a:t>
            </a:r>
            <a:r>
              <a:rPr lang="en-US" altLang="zh-TW" sz="2800" dirty="0" err="1">
                <a:ea typeface="Noto Sans CJK TC Medium" panose="020B0600000000000000"/>
              </a:rPr>
              <a:t>SSTable</a:t>
            </a:r>
            <a:r>
              <a:rPr lang="zh-TW" altLang="en-US" sz="2800" dirty="0">
                <a:ea typeface="Noto Sans CJK TC Medium" panose="020B0600000000000000"/>
              </a:rPr>
              <a:t> 裡面的 </a:t>
            </a:r>
            <a:r>
              <a:rPr lang="en-US" altLang="zh-TW" sz="2800" dirty="0">
                <a:ea typeface="Noto Sans CJK TC Medium" panose="020B0600000000000000"/>
              </a:rPr>
              <a:t>Key</a:t>
            </a:r>
            <a:r>
              <a:rPr lang="zh-TW" altLang="en-US" sz="2800" dirty="0">
                <a:ea typeface="Noto Sans CJK TC Medium" panose="020B0600000000000000"/>
              </a:rPr>
              <a:t> 值，直到最高級滿出，就會開始對前級進行相同動作。</a:t>
            </a:r>
            <a:endParaRPr lang="en-US" altLang="zh-TW" sz="2800" dirty="0">
              <a:ea typeface="Noto Sans CJK TC Medium" panose="020B0600000000000000"/>
            </a:endParaRPr>
          </a:p>
        </p:txBody>
      </p:sp>
      <p:sp>
        <p:nvSpPr>
          <p:cNvPr id="8" name="文字方塊 7">
            <a:extLst>
              <a:ext uri="{FF2B5EF4-FFF2-40B4-BE49-F238E27FC236}">
                <a16:creationId xmlns:a16="http://schemas.microsoft.com/office/drawing/2014/main" id="{2EB8B251-2114-4FF1-866D-A99070B1E2F5}"/>
              </a:ext>
            </a:extLst>
          </p:cNvPr>
          <p:cNvSpPr txBox="1"/>
          <p:nvPr/>
        </p:nvSpPr>
        <p:spPr>
          <a:xfrm>
            <a:off x="171450" y="6470774"/>
            <a:ext cx="11733706" cy="584775"/>
          </a:xfrm>
          <a:prstGeom prst="rect">
            <a:avLst/>
          </a:prstGeom>
          <a:noFill/>
        </p:spPr>
        <p:txBody>
          <a:bodyPr wrap="square" rtlCol="0">
            <a:spAutoFit/>
          </a:bodyPr>
          <a:lstStyle/>
          <a:p>
            <a:r>
              <a:rPr lang="zh-TW" altLang="en-US" sz="1600" dirty="0">
                <a:solidFill>
                  <a:schemeClr val="bg1">
                    <a:lumMod val="75000"/>
                  </a:schemeClr>
                </a:solidFill>
              </a:rPr>
              <a:t>圖片引用論文</a:t>
            </a:r>
            <a:r>
              <a:rPr lang="en-US" altLang="zh-TW" sz="1600" dirty="0" err="1">
                <a:solidFill>
                  <a:schemeClr val="bg1">
                    <a:lumMod val="75000"/>
                  </a:schemeClr>
                </a:solidFill>
              </a:rPr>
              <a:t>PebblesDB</a:t>
            </a:r>
            <a:r>
              <a:rPr lang="en-US" altLang="zh-TW" sz="1600" dirty="0">
                <a:solidFill>
                  <a:schemeClr val="bg1">
                    <a:lumMod val="75000"/>
                  </a:schemeClr>
                </a:solidFill>
              </a:rPr>
              <a:t>: Building Key-Value Stores using Fragmented Log-Structured Merge Trees</a:t>
            </a:r>
            <a:r>
              <a:rPr lang="zh-TW" altLang="en-US" sz="1600" dirty="0">
                <a:solidFill>
                  <a:schemeClr val="bg1">
                    <a:lumMod val="75000"/>
                  </a:schemeClr>
                </a:solidFill>
              </a:rPr>
              <a:t> </a:t>
            </a:r>
            <a:r>
              <a:rPr lang="en-US" altLang="zh-TW" sz="1600" dirty="0">
                <a:solidFill>
                  <a:schemeClr val="bg1">
                    <a:lumMod val="75000"/>
                  </a:schemeClr>
                </a:solidFill>
              </a:rPr>
              <a:t>Pandian Raju</a:t>
            </a:r>
            <a:r>
              <a:rPr lang="zh-TW" altLang="en-US" sz="1600" dirty="0">
                <a:solidFill>
                  <a:schemeClr val="bg1">
                    <a:lumMod val="75000"/>
                  </a:schemeClr>
                </a:solidFill>
              </a:rPr>
              <a:t> </a:t>
            </a:r>
            <a:r>
              <a:rPr lang="en-US" altLang="zh-TW" sz="1600" dirty="0">
                <a:solidFill>
                  <a:schemeClr val="bg1">
                    <a:lumMod val="75000"/>
                  </a:schemeClr>
                </a:solidFill>
              </a:rPr>
              <a:t>et al. SOSP 26</a:t>
            </a:r>
            <a:r>
              <a:rPr lang="en-US" altLang="zh-TW" sz="1600" baseline="30000" dirty="0">
                <a:solidFill>
                  <a:schemeClr val="bg1">
                    <a:lumMod val="75000"/>
                  </a:schemeClr>
                </a:solidFill>
              </a:rPr>
              <a:t>th</a:t>
            </a:r>
            <a:r>
              <a:rPr lang="en-US" altLang="zh-TW" sz="1600" dirty="0">
                <a:solidFill>
                  <a:schemeClr val="bg1">
                    <a:lumMod val="75000"/>
                  </a:schemeClr>
                </a:solidFill>
              </a:rPr>
              <a:t>, 2017</a:t>
            </a:r>
          </a:p>
          <a:p>
            <a:endParaRPr lang="zh-TW" altLang="en-US" sz="1600" dirty="0">
              <a:solidFill>
                <a:schemeClr val="bg1">
                  <a:lumMod val="75000"/>
                </a:schemeClr>
              </a:solidFill>
            </a:endParaRPr>
          </a:p>
        </p:txBody>
      </p:sp>
    </p:spTree>
    <p:extLst>
      <p:ext uri="{BB962C8B-B14F-4D97-AF65-F5344CB8AC3E}">
        <p14:creationId xmlns:p14="http://schemas.microsoft.com/office/powerpoint/2010/main" val="20947654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內容版面配置區 3">
            <a:extLst>
              <a:ext uri="{FF2B5EF4-FFF2-40B4-BE49-F238E27FC236}">
                <a16:creationId xmlns:a16="http://schemas.microsoft.com/office/drawing/2014/main" id="{675BEA78-A497-4AD0-9554-C96DDAE018E4}"/>
              </a:ext>
            </a:extLst>
          </p:cNvPr>
          <p:cNvGraphicFramePr>
            <a:graphicFrameLocks noGrp="1"/>
          </p:cNvGraphicFramePr>
          <p:nvPr>
            <p:ph idx="1"/>
            <p:extLst>
              <p:ext uri="{D42A27DB-BD31-4B8C-83A1-F6EECF244321}">
                <p14:modId xmlns:p14="http://schemas.microsoft.com/office/powerpoint/2010/main" val="4026159249"/>
              </p:ext>
            </p:extLst>
          </p:nvPr>
        </p:nvGraphicFramePr>
        <p:xfrm>
          <a:off x="901197" y="1339394"/>
          <a:ext cx="10389606" cy="5400000"/>
        </p:xfrm>
        <a:graphic>
          <a:graphicData uri="http://schemas.openxmlformats.org/drawingml/2006/table">
            <a:tbl>
              <a:tblPr firstRow="1" bandRow="1">
                <a:tableStyleId>{073A0DAA-6AF3-43AB-8588-CEC1D06C72B9}</a:tableStyleId>
              </a:tblPr>
              <a:tblGrid>
                <a:gridCol w="408441">
                  <a:extLst>
                    <a:ext uri="{9D8B030D-6E8A-4147-A177-3AD203B41FA5}">
                      <a16:colId xmlns:a16="http://schemas.microsoft.com/office/drawing/2014/main" val="2460227519"/>
                    </a:ext>
                  </a:extLst>
                </a:gridCol>
                <a:gridCol w="4705567">
                  <a:extLst>
                    <a:ext uri="{9D8B030D-6E8A-4147-A177-3AD203B41FA5}">
                      <a16:colId xmlns:a16="http://schemas.microsoft.com/office/drawing/2014/main" val="376694546"/>
                    </a:ext>
                  </a:extLst>
                </a:gridCol>
                <a:gridCol w="1533924">
                  <a:extLst>
                    <a:ext uri="{9D8B030D-6E8A-4147-A177-3AD203B41FA5}">
                      <a16:colId xmlns:a16="http://schemas.microsoft.com/office/drawing/2014/main" val="27985005"/>
                    </a:ext>
                  </a:extLst>
                </a:gridCol>
                <a:gridCol w="1108045">
                  <a:extLst>
                    <a:ext uri="{9D8B030D-6E8A-4147-A177-3AD203B41FA5}">
                      <a16:colId xmlns:a16="http://schemas.microsoft.com/office/drawing/2014/main" val="1175837944"/>
                    </a:ext>
                  </a:extLst>
                </a:gridCol>
                <a:gridCol w="1108045">
                  <a:extLst>
                    <a:ext uri="{9D8B030D-6E8A-4147-A177-3AD203B41FA5}">
                      <a16:colId xmlns:a16="http://schemas.microsoft.com/office/drawing/2014/main" val="1796692478"/>
                    </a:ext>
                  </a:extLst>
                </a:gridCol>
                <a:gridCol w="1525584">
                  <a:extLst>
                    <a:ext uri="{9D8B030D-6E8A-4147-A177-3AD203B41FA5}">
                      <a16:colId xmlns:a16="http://schemas.microsoft.com/office/drawing/2014/main" val="439718798"/>
                    </a:ext>
                  </a:extLst>
                </a:gridCol>
              </a:tblGrid>
              <a:tr h="736590">
                <a:tc>
                  <a:txBody>
                    <a:bodyPr/>
                    <a:lstStyle/>
                    <a:p>
                      <a:pPr algn="ctr"/>
                      <a:r>
                        <a:rPr lang="en-US" altLang="zh-TW" sz="1800" b="0" kern="1200" dirty="0">
                          <a:solidFill>
                            <a:schemeClr val="tx1"/>
                          </a:solidFill>
                          <a:latin typeface="Noto Sans CJK TC Thin" panose="020B0200000000000000" pitchFamily="34" charset="-120"/>
                          <a:ea typeface="Noto Sans CJK TC Thin" panose="020B0200000000000000" pitchFamily="34" charset="-120"/>
                          <a:cs typeface="+mn-cs"/>
                        </a:rPr>
                        <a:t>#</a:t>
                      </a:r>
                      <a:endParaRPr lang="zh-TW" altLang="en-US" sz="1800" b="0" kern="1200" dirty="0">
                        <a:solidFill>
                          <a:schemeClr val="tx1"/>
                        </a:solidFill>
                        <a:latin typeface="Noto Sans CJK TC Thin" panose="020B0200000000000000" pitchFamily="34" charset="-120"/>
                        <a:ea typeface="Noto Sans CJK TC Thin" panose="020B0200000000000000" pitchFamily="34" charset="-120"/>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800" b="0" kern="1200" dirty="0">
                          <a:solidFill>
                            <a:schemeClr val="tx1"/>
                          </a:solidFill>
                          <a:latin typeface="Noto Sans CJK TC Thin" panose="020B0200000000000000" pitchFamily="34" charset="-120"/>
                          <a:ea typeface="Noto Sans CJK TC Thin" panose="020B0200000000000000" pitchFamily="34" charset="-120"/>
                          <a:cs typeface="+mn-cs"/>
                        </a:rPr>
                        <a:t>Paper title</a:t>
                      </a:r>
                      <a:endParaRPr lang="zh-TW" altLang="en-US" sz="1800" b="0" kern="1200" dirty="0">
                        <a:solidFill>
                          <a:schemeClr val="tx1"/>
                        </a:solidFill>
                        <a:latin typeface="Noto Sans CJK TC Thin" panose="020B0200000000000000" pitchFamily="34" charset="-120"/>
                        <a:ea typeface="Noto Sans CJK TC Thin" panose="020B0200000000000000" pitchFamily="34" charset="-120"/>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800" b="0" kern="1200" dirty="0">
                          <a:solidFill>
                            <a:schemeClr val="tx1"/>
                          </a:solidFill>
                          <a:latin typeface="Noto Sans CJK TC Thin" panose="020B0200000000000000" pitchFamily="34" charset="-120"/>
                          <a:ea typeface="Noto Sans CJK TC Thin" panose="020B0200000000000000" pitchFamily="34" charset="-120"/>
                          <a:cs typeface="+mn-cs"/>
                        </a:rPr>
                        <a:t>Published in…</a:t>
                      </a:r>
                      <a:endParaRPr lang="zh-TW" altLang="en-US" sz="1800" b="0" kern="1200" dirty="0">
                        <a:solidFill>
                          <a:schemeClr val="tx1"/>
                        </a:solidFill>
                        <a:latin typeface="Noto Sans CJK TC Thin" panose="020B0200000000000000" pitchFamily="34" charset="-120"/>
                        <a:ea typeface="Noto Sans CJK TC Thin" panose="020B0200000000000000" pitchFamily="34" charset="-120"/>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800" b="0" kern="1200" dirty="0">
                          <a:solidFill>
                            <a:schemeClr val="tx1"/>
                          </a:solidFill>
                          <a:latin typeface="Noto Sans CJK TC Thin" panose="020B0200000000000000" pitchFamily="34" charset="-120"/>
                          <a:ea typeface="Noto Sans CJK TC Thin" panose="020B0200000000000000" pitchFamily="34" charset="-120"/>
                          <a:cs typeface="+mn-cs"/>
                        </a:rPr>
                        <a:t>#  of pages</a:t>
                      </a:r>
                      <a:endParaRPr lang="zh-TW" altLang="en-US" sz="1800" b="0" kern="1200" dirty="0">
                        <a:solidFill>
                          <a:schemeClr val="tx1"/>
                        </a:solidFill>
                        <a:latin typeface="Noto Sans CJK TC Thin" panose="020B0200000000000000" pitchFamily="34" charset="-120"/>
                        <a:ea typeface="Noto Sans CJK TC Thin" panose="020B0200000000000000" pitchFamily="34" charset="-120"/>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800" b="0" kern="1200" dirty="0">
                          <a:solidFill>
                            <a:schemeClr val="tx1"/>
                          </a:solidFill>
                          <a:latin typeface="Noto Sans CJK TC Thin" panose="020B0200000000000000" pitchFamily="34" charset="-120"/>
                          <a:ea typeface="Noto Sans CJK TC Thin" panose="020B0200000000000000" pitchFamily="34" charset="-120"/>
                          <a:cs typeface="+mn-cs"/>
                        </a:rPr>
                        <a:t>Credits</a:t>
                      </a:r>
                      <a:endParaRPr lang="zh-TW" altLang="en-US" sz="1800" b="0" kern="1200" dirty="0">
                        <a:solidFill>
                          <a:schemeClr val="tx1"/>
                        </a:solidFill>
                        <a:latin typeface="Noto Sans CJK TC Thin" panose="020B0200000000000000" pitchFamily="34" charset="-120"/>
                        <a:ea typeface="Noto Sans CJK TC Thin" panose="020B0200000000000000" pitchFamily="34" charset="-120"/>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800" b="0" kern="1200" dirty="0">
                          <a:solidFill>
                            <a:schemeClr val="tx1"/>
                          </a:solidFill>
                          <a:latin typeface="Noto Sans CJK TC Thin" panose="020B0200000000000000" pitchFamily="34" charset="-120"/>
                          <a:ea typeface="Noto Sans CJK TC Thin" panose="020B0200000000000000" pitchFamily="34" charset="-120"/>
                          <a:cs typeface="+mn-cs"/>
                        </a:rPr>
                        <a:t>Status</a:t>
                      </a:r>
                      <a:endParaRPr lang="zh-TW" altLang="en-US" sz="1800" b="0" kern="1200" dirty="0">
                        <a:solidFill>
                          <a:schemeClr val="tx1"/>
                        </a:solidFill>
                        <a:latin typeface="Noto Sans CJK TC Thin" panose="020B0200000000000000" pitchFamily="34" charset="-120"/>
                        <a:ea typeface="Noto Sans CJK TC Thin" panose="020B0200000000000000" pitchFamily="34" charset="-120"/>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034764764"/>
                  </a:ext>
                </a:extLst>
              </a:tr>
              <a:tr h="932682">
                <a:tc>
                  <a:txBody>
                    <a:bodyPr/>
                    <a:lstStyle/>
                    <a:p>
                      <a:pPr marL="0" algn="ctr" defTabSz="914400" rtl="0" eaLnBrk="1" latinLnBrk="0" hangingPunct="1"/>
                      <a:r>
                        <a:rPr lang="en-US" altLang="zh-TW" sz="1800" kern="1200" dirty="0">
                          <a:solidFill>
                            <a:schemeClr val="tx1"/>
                          </a:solidFill>
                          <a:latin typeface="Noto Sans CJK TC Thin" panose="020B0200000000000000" pitchFamily="34" charset="-120"/>
                          <a:ea typeface="Noto Sans CJK TC Thin" panose="020B0200000000000000" pitchFamily="34" charset="-120"/>
                          <a:cs typeface="+mn-cs"/>
                        </a:rPr>
                        <a:t>1</a:t>
                      </a:r>
                      <a:endParaRPr lang="zh-TW" altLang="en-US" sz="1800" kern="1200" dirty="0">
                        <a:solidFill>
                          <a:schemeClr val="tx1"/>
                        </a:solidFill>
                        <a:latin typeface="Noto Sans CJK TC Thin" panose="020B0200000000000000" pitchFamily="34" charset="-120"/>
                        <a:ea typeface="Noto Sans CJK TC Thin" panose="020B0200000000000000" pitchFamily="34" charset="-120"/>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914400" rtl="0" eaLnBrk="1" latinLnBrk="0" hangingPunct="1"/>
                      <a:r>
                        <a:rPr lang="en-US" altLang="zh-TW" sz="1800" b="0" kern="1200" dirty="0">
                          <a:solidFill>
                            <a:schemeClr val="tx1"/>
                          </a:solidFill>
                          <a:latin typeface="Noto Sans CJK TC Thin" panose="020B0200000000000000" pitchFamily="34" charset="-120"/>
                          <a:ea typeface="Noto Sans CJK TC Thin" panose="020B0200000000000000" pitchFamily="34" charset="-120"/>
                          <a:cs typeface="+mn-cs"/>
                        </a:rPr>
                        <a:t>Tamper Detection in Cassandra and Redis Database — A Comparative Study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TW" sz="1800" b="0" kern="1200" dirty="0">
                          <a:solidFill>
                            <a:schemeClr val="tx1"/>
                          </a:solidFill>
                          <a:latin typeface="Noto Sans CJK TC Thin" panose="020B0200000000000000" pitchFamily="34" charset="-120"/>
                          <a:ea typeface="Noto Sans CJK TC Thin" panose="020B0200000000000000" pitchFamily="34" charset="-120"/>
                          <a:cs typeface="+mn-cs"/>
                        </a:rPr>
                        <a:t>ICCSA</a:t>
                      </a:r>
                      <a:endParaRPr lang="zh-TW" altLang="en-US" sz="1800" b="0" kern="1200" dirty="0">
                        <a:solidFill>
                          <a:schemeClr val="tx1"/>
                        </a:solidFill>
                        <a:latin typeface="Noto Sans CJK TC Thin" panose="020B0200000000000000" pitchFamily="34" charset="-120"/>
                        <a:ea typeface="Noto Sans CJK TC Thin" panose="020B0200000000000000" pitchFamily="34" charset="-120"/>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TW" sz="1800" b="0" kern="1200" dirty="0">
                          <a:solidFill>
                            <a:schemeClr val="tx1"/>
                          </a:solidFill>
                          <a:latin typeface="Noto Sans CJK TC Thin" panose="020B0200000000000000" pitchFamily="34" charset="-120"/>
                          <a:ea typeface="Noto Sans CJK TC Thin" panose="020B0200000000000000" pitchFamily="34" charset="-120"/>
                          <a:cs typeface="+mn-cs"/>
                        </a:rPr>
                        <a:t>9</a:t>
                      </a:r>
                      <a:endParaRPr lang="zh-TW" altLang="en-US" sz="1800" b="0" kern="1200" dirty="0">
                        <a:solidFill>
                          <a:schemeClr val="tx1"/>
                        </a:solidFill>
                        <a:latin typeface="Noto Sans CJK TC Thin" panose="020B0200000000000000" pitchFamily="34" charset="-120"/>
                        <a:ea typeface="Noto Sans CJK TC Thin" panose="020B0200000000000000" pitchFamily="34" charset="-120"/>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TW" sz="1800" b="0" kern="1200" dirty="0">
                          <a:solidFill>
                            <a:schemeClr val="tx1"/>
                          </a:solidFill>
                          <a:latin typeface="Noto Sans CJK TC Thin" panose="020B0200000000000000" pitchFamily="34" charset="-120"/>
                          <a:ea typeface="Noto Sans CJK TC Thin" panose="020B0200000000000000" pitchFamily="34" charset="-120"/>
                          <a:cs typeface="+mn-cs"/>
                        </a:rPr>
                        <a:t>2</a:t>
                      </a:r>
                      <a:endParaRPr lang="zh-TW" altLang="en-US" sz="1800" b="0" kern="1200" dirty="0">
                        <a:solidFill>
                          <a:schemeClr val="tx1"/>
                        </a:solidFill>
                        <a:latin typeface="Noto Sans CJK TC Thin" panose="020B0200000000000000" pitchFamily="34" charset="-120"/>
                        <a:ea typeface="Noto Sans CJK TC Thin" panose="020B0200000000000000" pitchFamily="34" charset="-120"/>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TW" sz="1800" b="0" kern="1200" dirty="0">
                          <a:solidFill>
                            <a:schemeClr val="tx1"/>
                          </a:solidFill>
                          <a:latin typeface="Noto Sans CJK TC Thin" panose="020B0200000000000000" pitchFamily="34" charset="-120"/>
                          <a:ea typeface="Noto Sans CJK TC Thin" panose="020B0200000000000000" pitchFamily="34" charset="-120"/>
                          <a:cs typeface="+mn-cs"/>
                        </a:rPr>
                        <a:t>Finish</a:t>
                      </a:r>
                      <a:endParaRPr lang="zh-TW" altLang="en-US" sz="1800" b="0" kern="1200" dirty="0">
                        <a:solidFill>
                          <a:schemeClr val="tx1"/>
                        </a:solidFill>
                        <a:latin typeface="Noto Sans CJK TC Thin" panose="020B0200000000000000" pitchFamily="34" charset="-120"/>
                        <a:ea typeface="Noto Sans CJK TC Thin" panose="020B0200000000000000" pitchFamily="34" charset="-120"/>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23316098"/>
                  </a:ext>
                </a:extLst>
              </a:tr>
              <a:tr h="932682">
                <a:tc>
                  <a:txBody>
                    <a:bodyPr/>
                    <a:lstStyle/>
                    <a:p>
                      <a:pPr marL="0" algn="ctr" defTabSz="914400" rtl="0" eaLnBrk="1" latinLnBrk="0" hangingPunct="1"/>
                      <a:r>
                        <a:rPr lang="en-US" altLang="zh-TW" sz="1800" kern="1200" dirty="0">
                          <a:solidFill>
                            <a:schemeClr val="tx1"/>
                          </a:solidFill>
                          <a:latin typeface="Noto Sans CJK TC Thin" panose="020B0200000000000000" pitchFamily="34" charset="-120"/>
                          <a:ea typeface="Noto Sans CJK TC Thin" panose="020B0200000000000000" pitchFamily="34" charset="-120"/>
                          <a:cs typeface="+mn-cs"/>
                        </a:rPr>
                        <a:t>2</a:t>
                      </a:r>
                      <a:endParaRPr lang="zh-TW" altLang="en-US" sz="1800" kern="1200" dirty="0">
                        <a:solidFill>
                          <a:schemeClr val="tx1"/>
                        </a:solidFill>
                        <a:latin typeface="Noto Sans CJK TC Thin" panose="020B0200000000000000" pitchFamily="34" charset="-120"/>
                        <a:ea typeface="Noto Sans CJK TC Thin" panose="020B0200000000000000" pitchFamily="34" charset="-120"/>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914400" rtl="0" eaLnBrk="1" latinLnBrk="0" hangingPunct="1"/>
                      <a:r>
                        <a:rPr lang="en-US" altLang="zh-TW" sz="1800" kern="1200" dirty="0">
                          <a:solidFill>
                            <a:schemeClr val="tx1"/>
                          </a:solidFill>
                          <a:latin typeface="Noto Sans CJK TC Thin" panose="020B0200000000000000" pitchFamily="34" charset="-120"/>
                          <a:ea typeface="Noto Sans CJK TC Thin" panose="020B0200000000000000" pitchFamily="34" charset="-120"/>
                          <a:cs typeface="+mn-cs"/>
                        </a:rPr>
                        <a:t>SciBlock: A Blockchain-Based Tamper-Proof Non-Repudiable Storage for Scientific Workflow Provenance</a:t>
                      </a:r>
                      <a:endParaRPr lang="zh-TW" altLang="en-US" sz="1800" kern="1200" dirty="0">
                        <a:solidFill>
                          <a:schemeClr val="tx1"/>
                        </a:solidFill>
                        <a:latin typeface="Noto Sans CJK TC Thin" panose="020B0200000000000000" pitchFamily="34" charset="-120"/>
                        <a:ea typeface="Noto Sans CJK TC Thin" panose="020B0200000000000000" pitchFamily="34" charset="-120"/>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800" kern="1200" noProof="0" dirty="0">
                          <a:solidFill>
                            <a:schemeClr val="tx1"/>
                          </a:solidFill>
                          <a:latin typeface="Noto Sans CJK TC Thin" panose="020B0200000000000000" pitchFamily="34" charset="-120"/>
                          <a:ea typeface="Noto Sans CJK TC Thin" panose="020B0200000000000000" pitchFamily="34" charset="-120"/>
                          <a:cs typeface="+mn-cs"/>
                        </a:rPr>
                        <a:t>IEEE</a:t>
                      </a:r>
                      <a:r>
                        <a:rPr lang="zh-TW" altLang="en-US" sz="1800" kern="1200" noProof="0" dirty="0">
                          <a:solidFill>
                            <a:schemeClr val="tx1"/>
                          </a:solidFill>
                          <a:latin typeface="Noto Sans CJK TC Thin" panose="020B0200000000000000" pitchFamily="34" charset="-120"/>
                          <a:ea typeface="Noto Sans CJK TC Thin" panose="020B0200000000000000" pitchFamily="34" charset="-120"/>
                          <a:cs typeface="+mn-cs"/>
                        </a:rPr>
                        <a:t> </a:t>
                      </a:r>
                      <a:r>
                        <a:rPr lang="en-US" altLang="zh-TW" sz="1800" kern="1200" noProof="0" dirty="0">
                          <a:solidFill>
                            <a:schemeClr val="tx1"/>
                          </a:solidFill>
                          <a:latin typeface="Noto Sans CJK TC Thin" panose="020B0200000000000000" pitchFamily="34" charset="-120"/>
                          <a:ea typeface="Noto Sans CJK TC Thin" panose="020B0200000000000000" pitchFamily="34" charset="-120"/>
                          <a:cs typeface="+mn-cs"/>
                        </a:rPr>
                        <a:t>and CIC</a:t>
                      </a:r>
                      <a:endParaRPr lang="zh-TW" altLang="en-US" sz="1800" kern="1200" noProof="0" dirty="0">
                        <a:solidFill>
                          <a:schemeClr val="tx1"/>
                        </a:solidFill>
                        <a:latin typeface="Noto Sans CJK TC Thin" panose="020B0200000000000000" pitchFamily="34" charset="-120"/>
                        <a:ea typeface="Noto Sans CJK TC Thin" panose="020B0200000000000000" pitchFamily="34" charset="-120"/>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TW" sz="1800" kern="1200" dirty="0">
                          <a:solidFill>
                            <a:schemeClr val="tx1"/>
                          </a:solidFill>
                          <a:latin typeface="Noto Sans CJK TC Thin" panose="020B0200000000000000" pitchFamily="34" charset="-120"/>
                          <a:ea typeface="Noto Sans CJK TC Thin" panose="020B0200000000000000" pitchFamily="34" charset="-120"/>
                          <a:cs typeface="+mn-cs"/>
                        </a:rPr>
                        <a:t>10</a:t>
                      </a:r>
                      <a:endParaRPr lang="zh-TW" altLang="en-US" sz="1800" kern="1200" dirty="0">
                        <a:solidFill>
                          <a:schemeClr val="tx1"/>
                        </a:solidFill>
                        <a:latin typeface="Noto Sans CJK TC Thin" panose="020B0200000000000000" pitchFamily="34" charset="-120"/>
                        <a:ea typeface="Noto Sans CJK TC Thin" panose="020B0200000000000000" pitchFamily="34" charset="-120"/>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TW" sz="1800" kern="1200" dirty="0">
                          <a:solidFill>
                            <a:schemeClr val="tx1"/>
                          </a:solidFill>
                          <a:latin typeface="Noto Sans CJK TC Thin" panose="020B0200000000000000" pitchFamily="34" charset="-120"/>
                          <a:ea typeface="Noto Sans CJK TC Thin" panose="020B0200000000000000" pitchFamily="34" charset="-120"/>
                          <a:cs typeface="+mn-cs"/>
                        </a:rPr>
                        <a:t>2</a:t>
                      </a:r>
                      <a:endParaRPr lang="zh-TW" altLang="en-US" sz="1800" kern="1200" dirty="0">
                        <a:solidFill>
                          <a:schemeClr val="tx1"/>
                        </a:solidFill>
                        <a:latin typeface="Noto Sans CJK TC Thin" panose="020B0200000000000000" pitchFamily="34" charset="-120"/>
                        <a:ea typeface="Noto Sans CJK TC Thin" panose="020B0200000000000000" pitchFamily="34" charset="-120"/>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TW" sz="1800" b="0" kern="1200" dirty="0">
                          <a:solidFill>
                            <a:schemeClr val="tx1"/>
                          </a:solidFill>
                          <a:latin typeface="Noto Sans CJK TC Thin" panose="020B0200000000000000" pitchFamily="34" charset="-120"/>
                          <a:ea typeface="Noto Sans CJK TC Thin" panose="020B0200000000000000" pitchFamily="34" charset="-120"/>
                          <a:cs typeface="+mn-cs"/>
                        </a:rPr>
                        <a:t>Finish</a:t>
                      </a:r>
                      <a:endParaRPr lang="zh-TW" altLang="en-US" sz="1800" b="0" kern="1200" dirty="0">
                        <a:solidFill>
                          <a:schemeClr val="tx1"/>
                        </a:solidFill>
                        <a:latin typeface="Noto Sans CJK TC Thin" panose="020B0200000000000000" pitchFamily="34" charset="-120"/>
                        <a:ea typeface="Noto Sans CJK TC Thin" panose="020B0200000000000000" pitchFamily="34" charset="-120"/>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89419487"/>
                  </a:ext>
                </a:extLst>
              </a:tr>
              <a:tr h="932682">
                <a:tc>
                  <a:txBody>
                    <a:bodyPr/>
                    <a:lstStyle/>
                    <a:p>
                      <a:pPr marL="0" algn="ctr" defTabSz="914400" rtl="0" eaLnBrk="1" latinLnBrk="0" hangingPunct="1"/>
                      <a:r>
                        <a:rPr lang="en-US" altLang="zh-TW" sz="1800" kern="1200" dirty="0">
                          <a:solidFill>
                            <a:schemeClr val="tx1"/>
                          </a:solidFill>
                          <a:latin typeface="Noto Sans CJK TC Thin" panose="020B0200000000000000" pitchFamily="34" charset="-120"/>
                          <a:ea typeface="Noto Sans CJK TC Thin" panose="020B0200000000000000" pitchFamily="34" charset="-120"/>
                          <a:cs typeface="+mn-cs"/>
                        </a:rPr>
                        <a:t>3</a:t>
                      </a:r>
                      <a:endParaRPr lang="zh-TW" altLang="en-US" sz="1800" kern="1200" dirty="0">
                        <a:solidFill>
                          <a:schemeClr val="tx1"/>
                        </a:solidFill>
                        <a:latin typeface="Noto Sans CJK TC Thin" panose="020B0200000000000000" pitchFamily="34" charset="-120"/>
                        <a:ea typeface="Noto Sans CJK TC Thin" panose="020B0200000000000000" pitchFamily="34" charset="-120"/>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914400" rtl="0" eaLnBrk="1" latinLnBrk="0" hangingPunct="1"/>
                      <a:r>
                        <a:rPr lang="en-US" altLang="zh-TW" sz="1800" kern="1200" dirty="0" err="1">
                          <a:solidFill>
                            <a:schemeClr val="tx1"/>
                          </a:solidFill>
                          <a:latin typeface="Noto Sans CJK TC Thin" panose="020B0200000000000000" pitchFamily="34" charset="-120"/>
                          <a:ea typeface="Noto Sans CJK TC Thin" panose="020B0200000000000000" pitchFamily="34" charset="-120"/>
                          <a:cs typeface="+mn-cs"/>
                        </a:rPr>
                        <a:t>WiscKey</a:t>
                      </a:r>
                      <a:r>
                        <a:rPr lang="en-US" altLang="zh-TW" sz="1800" kern="1200" dirty="0">
                          <a:solidFill>
                            <a:schemeClr val="tx1"/>
                          </a:solidFill>
                          <a:latin typeface="Noto Sans CJK TC Thin" panose="020B0200000000000000" pitchFamily="34" charset="-120"/>
                          <a:ea typeface="Noto Sans CJK TC Thin" panose="020B0200000000000000" pitchFamily="34" charset="-120"/>
                          <a:cs typeface="+mn-cs"/>
                        </a:rPr>
                        <a:t>: Separating Keys from Values</a:t>
                      </a:r>
                      <a:r>
                        <a:rPr lang="zh-TW" altLang="en-US" sz="1800" kern="1200" dirty="0">
                          <a:solidFill>
                            <a:schemeClr val="tx1"/>
                          </a:solidFill>
                          <a:latin typeface="Noto Sans CJK TC Thin" panose="020B0200000000000000" pitchFamily="34" charset="-120"/>
                          <a:ea typeface="Noto Sans CJK TC Thin" panose="020B0200000000000000" pitchFamily="34" charset="-120"/>
                          <a:cs typeface="+mn-cs"/>
                        </a:rPr>
                        <a:t> </a:t>
                      </a:r>
                      <a:r>
                        <a:rPr lang="en-US" altLang="zh-TW" sz="1800" kern="1200" dirty="0">
                          <a:solidFill>
                            <a:schemeClr val="tx1"/>
                          </a:solidFill>
                          <a:latin typeface="Noto Sans CJK TC Thin" panose="020B0200000000000000" pitchFamily="34" charset="-120"/>
                          <a:ea typeface="Noto Sans CJK TC Thin" panose="020B0200000000000000" pitchFamily="34" charset="-120"/>
                          <a:cs typeface="+mn-cs"/>
                        </a:rPr>
                        <a:t>in SSD-conscious Storage</a:t>
                      </a:r>
                      <a:endParaRPr lang="zh-TW" altLang="en-US" sz="1800" kern="1200" dirty="0">
                        <a:solidFill>
                          <a:schemeClr val="tx1"/>
                        </a:solidFill>
                        <a:latin typeface="Noto Sans CJK TC Thin" panose="020B0200000000000000" pitchFamily="34" charset="-120"/>
                        <a:ea typeface="Noto Sans CJK TC Thin" panose="020B0200000000000000" pitchFamily="34" charset="-120"/>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800" kern="1200" noProof="0" dirty="0">
                          <a:solidFill>
                            <a:schemeClr val="tx1"/>
                          </a:solidFill>
                          <a:latin typeface="Noto Sans CJK TC Thin" panose="020B0200000000000000" pitchFamily="34" charset="-120"/>
                          <a:ea typeface="Noto Sans CJK TC Thin" panose="020B0200000000000000" pitchFamily="34" charset="-120"/>
                          <a:cs typeface="+mn-cs"/>
                        </a:rPr>
                        <a:t>14th USENIX</a:t>
                      </a:r>
                      <a:endParaRPr lang="zh-TW" altLang="en-US" sz="1800" kern="1200" noProof="0" dirty="0">
                        <a:solidFill>
                          <a:schemeClr val="tx1"/>
                        </a:solidFill>
                        <a:latin typeface="Noto Sans CJK TC Thin" panose="020B0200000000000000" pitchFamily="34" charset="-120"/>
                        <a:ea typeface="Noto Sans CJK TC Thin" panose="020B0200000000000000" pitchFamily="34" charset="-120"/>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TW" sz="1800" kern="1200" dirty="0">
                          <a:solidFill>
                            <a:schemeClr val="tx1"/>
                          </a:solidFill>
                          <a:latin typeface="Noto Sans CJK TC Thin" panose="020B0200000000000000" pitchFamily="34" charset="-120"/>
                          <a:ea typeface="Noto Sans CJK TC Thin" panose="020B0200000000000000" pitchFamily="34" charset="-120"/>
                          <a:cs typeface="+mn-cs"/>
                        </a:rPr>
                        <a:t>14</a:t>
                      </a:r>
                      <a:endParaRPr lang="zh-TW" altLang="en-US" sz="1800" kern="1200" dirty="0">
                        <a:solidFill>
                          <a:schemeClr val="tx1"/>
                        </a:solidFill>
                        <a:latin typeface="Noto Sans CJK TC Thin" panose="020B0200000000000000" pitchFamily="34" charset="-120"/>
                        <a:ea typeface="Noto Sans CJK TC Thin" panose="020B0200000000000000" pitchFamily="34" charset="-120"/>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TW" sz="1800" kern="1200" dirty="0">
                          <a:solidFill>
                            <a:schemeClr val="tx1"/>
                          </a:solidFill>
                          <a:latin typeface="Noto Sans CJK TC Thin" panose="020B0200000000000000" pitchFamily="34" charset="-120"/>
                          <a:ea typeface="Noto Sans CJK TC Thin" panose="020B0200000000000000" pitchFamily="34" charset="-120"/>
                          <a:cs typeface="+mn-cs"/>
                        </a:rPr>
                        <a:t>2.5</a:t>
                      </a:r>
                      <a:endParaRPr lang="zh-TW" altLang="en-US" sz="1800" kern="1200" dirty="0">
                        <a:solidFill>
                          <a:schemeClr val="tx1"/>
                        </a:solidFill>
                        <a:latin typeface="Noto Sans CJK TC Thin" panose="020B0200000000000000" pitchFamily="34" charset="-120"/>
                        <a:ea typeface="Noto Sans CJK TC Thin" panose="020B0200000000000000" pitchFamily="34" charset="-120"/>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TW" sz="1800" b="0" kern="1200" dirty="0">
                          <a:solidFill>
                            <a:schemeClr val="tx1"/>
                          </a:solidFill>
                          <a:latin typeface="Noto Sans CJK TC Thin" panose="020B0200000000000000" pitchFamily="34" charset="-120"/>
                          <a:ea typeface="Noto Sans CJK TC Thin" panose="020B0200000000000000" pitchFamily="34" charset="-120"/>
                          <a:cs typeface="+mn-cs"/>
                        </a:rPr>
                        <a:t>Finish</a:t>
                      </a:r>
                      <a:endParaRPr lang="zh-TW" altLang="en-US" sz="1800" b="0" kern="1200" dirty="0">
                        <a:solidFill>
                          <a:schemeClr val="tx1"/>
                        </a:solidFill>
                        <a:latin typeface="Noto Sans CJK TC Thin" panose="020B0200000000000000" pitchFamily="34" charset="-120"/>
                        <a:ea typeface="Noto Sans CJK TC Thin" panose="020B0200000000000000" pitchFamily="34" charset="-120"/>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76719989"/>
                  </a:ext>
                </a:extLst>
              </a:tr>
              <a:tr h="932682">
                <a:tc>
                  <a:txBody>
                    <a:bodyPr/>
                    <a:lstStyle/>
                    <a:p>
                      <a:pPr marL="0" algn="ctr" defTabSz="914400" rtl="0" eaLnBrk="1" latinLnBrk="0" hangingPunct="1"/>
                      <a:r>
                        <a:rPr lang="en-US" altLang="zh-TW" sz="1800" kern="1200" dirty="0">
                          <a:solidFill>
                            <a:srgbClr val="FF0000"/>
                          </a:solidFill>
                          <a:latin typeface="Noto Sans CJK TC Thin" panose="020B0200000000000000" pitchFamily="34" charset="-120"/>
                          <a:ea typeface="Noto Sans CJK TC Thin" panose="020B0200000000000000" pitchFamily="34" charset="-120"/>
                          <a:cs typeface="+mn-cs"/>
                        </a:rPr>
                        <a:t>4</a:t>
                      </a:r>
                      <a:endParaRPr lang="zh-TW" altLang="en-US" sz="1800" kern="1200" dirty="0">
                        <a:solidFill>
                          <a:srgbClr val="FF0000"/>
                        </a:solidFill>
                        <a:latin typeface="Noto Sans CJK TC Thin" panose="020B0200000000000000" pitchFamily="34" charset="-120"/>
                        <a:ea typeface="Noto Sans CJK TC Thin" panose="020B0200000000000000" pitchFamily="34" charset="-120"/>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914400" rtl="0" eaLnBrk="1" latinLnBrk="0" hangingPunct="1"/>
                      <a:r>
                        <a:rPr lang="en-US" altLang="zh-TW" sz="1800" kern="1200" dirty="0" err="1">
                          <a:solidFill>
                            <a:srgbClr val="FF0000"/>
                          </a:solidFill>
                          <a:latin typeface="Noto Sans CJK TC Thin" panose="020B0200000000000000" pitchFamily="34" charset="-120"/>
                          <a:ea typeface="Noto Sans CJK TC Thin" panose="020B0200000000000000" pitchFamily="34" charset="-120"/>
                          <a:cs typeface="+mn-cs"/>
                        </a:rPr>
                        <a:t>PebblesDB</a:t>
                      </a:r>
                      <a:r>
                        <a:rPr lang="en-US" altLang="zh-TW" sz="1800" kern="1200" dirty="0">
                          <a:solidFill>
                            <a:srgbClr val="FF0000"/>
                          </a:solidFill>
                          <a:latin typeface="Noto Sans CJK TC Thin" panose="020B0200000000000000" pitchFamily="34" charset="-120"/>
                          <a:ea typeface="Noto Sans CJK TC Thin" panose="020B0200000000000000" pitchFamily="34" charset="-120"/>
                          <a:cs typeface="+mn-cs"/>
                        </a:rPr>
                        <a:t>: Building Key-Value Stores using Fragmented Log-Structured Merge Trees</a:t>
                      </a:r>
                      <a:endParaRPr lang="zh-TW" altLang="en-US" sz="1800" kern="1200" dirty="0">
                        <a:solidFill>
                          <a:srgbClr val="FF0000"/>
                        </a:solidFill>
                        <a:latin typeface="Noto Sans CJK TC Thin" panose="020B0200000000000000" pitchFamily="34" charset="-120"/>
                        <a:ea typeface="Noto Sans CJK TC Thin" panose="020B0200000000000000" pitchFamily="34" charset="-120"/>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800" kern="1200" noProof="0" dirty="0">
                          <a:solidFill>
                            <a:srgbClr val="FF0000"/>
                          </a:solidFill>
                          <a:latin typeface="Noto Sans CJK TC Thin" panose="020B0200000000000000" pitchFamily="34" charset="-120"/>
                          <a:ea typeface="Noto Sans CJK TC Thin" panose="020B0200000000000000" pitchFamily="34" charset="-120"/>
                          <a:cs typeface="+mn-cs"/>
                        </a:rPr>
                        <a:t>SOSP 26th</a:t>
                      </a:r>
                      <a:endParaRPr lang="zh-TW" altLang="en-US" sz="1800" kern="1200" noProof="0" dirty="0">
                        <a:solidFill>
                          <a:srgbClr val="FF0000"/>
                        </a:solidFill>
                        <a:latin typeface="Noto Sans CJK TC Thin" panose="020B0200000000000000" pitchFamily="34" charset="-120"/>
                        <a:ea typeface="Noto Sans CJK TC Thin" panose="020B0200000000000000" pitchFamily="34" charset="-120"/>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TW" sz="1800" kern="1200" dirty="0">
                          <a:solidFill>
                            <a:srgbClr val="FF0000"/>
                          </a:solidFill>
                          <a:latin typeface="Noto Sans CJK TC Thin" panose="020B0200000000000000" pitchFamily="34" charset="-120"/>
                          <a:ea typeface="Noto Sans CJK TC Thin" panose="020B0200000000000000" pitchFamily="34" charset="-120"/>
                          <a:cs typeface="+mn-cs"/>
                        </a:rPr>
                        <a:t>16</a:t>
                      </a:r>
                      <a:endParaRPr lang="zh-TW" altLang="en-US" sz="1800" kern="1200" dirty="0">
                        <a:solidFill>
                          <a:srgbClr val="FF0000"/>
                        </a:solidFill>
                        <a:latin typeface="Noto Sans CJK TC Thin" panose="020B0200000000000000" pitchFamily="34" charset="-120"/>
                        <a:ea typeface="Noto Sans CJK TC Thin" panose="020B0200000000000000" pitchFamily="34" charset="-120"/>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TW" sz="1800" kern="1200" dirty="0">
                          <a:solidFill>
                            <a:srgbClr val="FF0000"/>
                          </a:solidFill>
                          <a:latin typeface="Noto Sans CJK TC Thin" panose="020B0200000000000000" pitchFamily="34" charset="-120"/>
                          <a:ea typeface="Noto Sans CJK TC Thin" panose="020B0200000000000000" pitchFamily="34" charset="-120"/>
                          <a:cs typeface="+mn-cs"/>
                        </a:rPr>
                        <a:t>3</a:t>
                      </a:r>
                      <a:endParaRPr lang="zh-TW" altLang="en-US" sz="1800" kern="1200" dirty="0">
                        <a:solidFill>
                          <a:srgbClr val="FF0000"/>
                        </a:solidFill>
                        <a:latin typeface="Noto Sans CJK TC Thin" panose="020B0200000000000000" pitchFamily="34" charset="-120"/>
                        <a:ea typeface="Noto Sans CJK TC Thin" panose="020B0200000000000000" pitchFamily="34" charset="-120"/>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TW" sz="1800" kern="1200" dirty="0">
                          <a:solidFill>
                            <a:srgbClr val="FF0000"/>
                          </a:solidFill>
                          <a:latin typeface="Noto Sans CJK TC Thin" panose="020B0200000000000000" pitchFamily="34" charset="-120"/>
                          <a:ea typeface="Noto Sans CJK TC Thin" panose="020B0200000000000000" pitchFamily="34" charset="-120"/>
                          <a:cs typeface="+mn-cs"/>
                        </a:rPr>
                        <a:t>Ongoing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56230346"/>
                  </a:ext>
                </a:extLst>
              </a:tr>
              <a:tr h="932682">
                <a:tc>
                  <a:txBody>
                    <a:bodyPr/>
                    <a:lstStyle/>
                    <a:p>
                      <a:pPr marL="0" algn="ctr" defTabSz="914400" rtl="0" eaLnBrk="1" latinLnBrk="0" hangingPunct="1"/>
                      <a:r>
                        <a:rPr lang="en-US" altLang="zh-TW" sz="1800" kern="1200" dirty="0">
                          <a:solidFill>
                            <a:srgbClr val="FF0000"/>
                          </a:solidFill>
                          <a:latin typeface="Noto Sans CJK TC Thin" panose="020B0200000000000000" pitchFamily="34" charset="-120"/>
                          <a:ea typeface="Noto Sans CJK TC Thin" panose="020B0200000000000000" pitchFamily="34" charset="-120"/>
                          <a:cs typeface="+mn-cs"/>
                        </a:rPr>
                        <a:t>5</a:t>
                      </a:r>
                      <a:endParaRPr lang="zh-TW" altLang="en-US" sz="1800" kern="1200" dirty="0">
                        <a:solidFill>
                          <a:srgbClr val="FF0000"/>
                        </a:solidFill>
                        <a:latin typeface="Noto Sans CJK TC Thin" panose="020B0200000000000000" pitchFamily="34" charset="-120"/>
                        <a:ea typeface="Noto Sans CJK TC Thin" panose="020B0200000000000000" pitchFamily="34" charset="-120"/>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914400" rtl="0" eaLnBrk="1" latinLnBrk="0" hangingPunct="1"/>
                      <a:r>
                        <a:rPr lang="en-US" altLang="zh-TW" sz="1800" kern="1200" dirty="0">
                          <a:solidFill>
                            <a:srgbClr val="FF0000"/>
                          </a:solidFill>
                          <a:latin typeface="Noto Sans CJK TC Thin" panose="020B0200000000000000" pitchFamily="34" charset="-120"/>
                          <a:ea typeface="Noto Sans CJK TC Thin" panose="020B0200000000000000" pitchFamily="34" charset="-120"/>
                          <a:cs typeface="+mn-cs"/>
                        </a:rPr>
                        <a:t>LSM-based Storage Techniques: A Survey</a:t>
                      </a:r>
                      <a:endParaRPr lang="zh-TW" altLang="en-US" sz="1800" kern="1200" dirty="0">
                        <a:solidFill>
                          <a:srgbClr val="FF0000"/>
                        </a:solidFill>
                        <a:latin typeface="Noto Sans CJK TC Thin" panose="020B0200000000000000" pitchFamily="34" charset="-120"/>
                        <a:ea typeface="Noto Sans CJK TC Thin" panose="020B0200000000000000" pitchFamily="34" charset="-120"/>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800" kern="1200" noProof="0" dirty="0">
                          <a:solidFill>
                            <a:srgbClr val="FF0000"/>
                          </a:solidFill>
                          <a:latin typeface="Noto Sans CJK TC Thin" panose="020B0200000000000000" pitchFamily="34" charset="-120"/>
                          <a:ea typeface="Noto Sans CJK TC Thin" panose="020B0200000000000000" pitchFamily="34" charset="-120"/>
                          <a:cs typeface="+mn-cs"/>
                        </a:rPr>
                        <a:t>VLDB Journal</a:t>
                      </a:r>
                      <a:endParaRPr lang="zh-TW" altLang="en-US" sz="1800" kern="1200" noProof="0" dirty="0">
                        <a:solidFill>
                          <a:srgbClr val="FF0000"/>
                        </a:solidFill>
                        <a:latin typeface="Noto Sans CJK TC Thin" panose="020B0200000000000000" pitchFamily="34" charset="-120"/>
                        <a:ea typeface="Noto Sans CJK TC Thin" panose="020B0200000000000000" pitchFamily="34" charset="-120"/>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TW" sz="1800" kern="1200" dirty="0">
                          <a:solidFill>
                            <a:srgbClr val="FF0000"/>
                          </a:solidFill>
                          <a:latin typeface="Noto Sans CJK TC Thin" panose="020B0200000000000000" pitchFamily="34" charset="-120"/>
                          <a:ea typeface="Noto Sans CJK TC Thin" panose="020B0200000000000000" pitchFamily="34" charset="-120"/>
                          <a:cs typeface="+mn-cs"/>
                        </a:rPr>
                        <a:t>24</a:t>
                      </a:r>
                      <a:endParaRPr lang="zh-TW" altLang="en-US" sz="1800" kern="1200" dirty="0">
                        <a:solidFill>
                          <a:srgbClr val="FF0000"/>
                        </a:solidFill>
                        <a:latin typeface="Noto Sans CJK TC Thin" panose="020B0200000000000000" pitchFamily="34" charset="-120"/>
                        <a:ea typeface="Noto Sans CJK TC Thin" panose="020B0200000000000000" pitchFamily="34" charset="-120"/>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TW" sz="1800" kern="1200" dirty="0">
                          <a:solidFill>
                            <a:srgbClr val="FF0000"/>
                          </a:solidFill>
                          <a:latin typeface="Noto Sans CJK TC Thin" panose="020B0200000000000000" pitchFamily="34" charset="-120"/>
                          <a:ea typeface="Noto Sans CJK TC Thin" panose="020B0200000000000000" pitchFamily="34" charset="-120"/>
                          <a:cs typeface="+mn-cs"/>
                        </a:rPr>
                        <a:t>3</a:t>
                      </a:r>
                      <a:endParaRPr lang="zh-TW" altLang="en-US" sz="1800" kern="1200" dirty="0">
                        <a:solidFill>
                          <a:srgbClr val="FF0000"/>
                        </a:solidFill>
                        <a:latin typeface="Noto Sans CJK TC Thin" panose="020B0200000000000000" pitchFamily="34" charset="-120"/>
                        <a:ea typeface="Noto Sans CJK TC Thin" panose="020B0200000000000000" pitchFamily="34" charset="-120"/>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TW" sz="1800" kern="1200" dirty="0">
                          <a:solidFill>
                            <a:srgbClr val="FF0000"/>
                          </a:solidFill>
                          <a:latin typeface="Noto Sans CJK TC Thin" panose="020B0200000000000000" pitchFamily="34" charset="-120"/>
                          <a:ea typeface="Noto Sans CJK TC Thin" panose="020B0200000000000000" pitchFamily="34" charset="-120"/>
                          <a:cs typeface="+mn-cs"/>
                        </a:rPr>
                        <a:t>Ongoing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55636407"/>
                  </a:ext>
                </a:extLst>
              </a:tr>
            </a:tbl>
          </a:graphicData>
        </a:graphic>
      </p:graphicFrame>
      <p:sp>
        <p:nvSpPr>
          <p:cNvPr id="2" name="標題 1">
            <a:extLst>
              <a:ext uri="{FF2B5EF4-FFF2-40B4-BE49-F238E27FC236}">
                <a16:creationId xmlns:a16="http://schemas.microsoft.com/office/drawing/2014/main" id="{E49D60DD-F041-4B78-8C23-AE7859C4EAFC}"/>
              </a:ext>
            </a:extLst>
          </p:cNvPr>
          <p:cNvSpPr>
            <a:spLocks noGrp="1"/>
          </p:cNvSpPr>
          <p:nvPr>
            <p:ph type="title"/>
          </p:nvPr>
        </p:nvSpPr>
        <p:spPr>
          <a:xfrm>
            <a:off x="357963" y="260350"/>
            <a:ext cx="11476074" cy="1325563"/>
          </a:xfrm>
        </p:spPr>
        <p:txBody>
          <a:bodyPr>
            <a:normAutofit/>
          </a:bodyPr>
          <a:lstStyle/>
          <a:p>
            <a:r>
              <a:rPr lang="en-US" altLang="zh-TW" sz="4800" dirty="0">
                <a:latin typeface="Noto Sans CJK TC Medium" panose="020B0600000000000000" pitchFamily="34" charset="-120"/>
                <a:ea typeface="Noto Sans CJK TC Medium" panose="020B0600000000000000" pitchFamily="34" charset="-120"/>
              </a:rPr>
              <a:t>Paper Reading Report</a:t>
            </a:r>
            <a:endParaRPr lang="zh-TW" altLang="en-US" sz="4800" dirty="0">
              <a:latin typeface="Noto Sans CJK TC Medium" panose="020B0600000000000000" pitchFamily="34" charset="-120"/>
              <a:ea typeface="Noto Sans CJK TC Medium" panose="020B0600000000000000" pitchFamily="34" charset="-120"/>
            </a:endParaRPr>
          </a:p>
        </p:txBody>
      </p:sp>
      <p:sp>
        <p:nvSpPr>
          <p:cNvPr id="3" name="投影片編號版面配置區 2">
            <a:extLst>
              <a:ext uri="{FF2B5EF4-FFF2-40B4-BE49-F238E27FC236}">
                <a16:creationId xmlns:a16="http://schemas.microsoft.com/office/drawing/2014/main" id="{119DBD78-41C4-42BA-A692-90EDB6886E5C}"/>
              </a:ext>
            </a:extLst>
          </p:cNvPr>
          <p:cNvSpPr>
            <a:spLocks noGrp="1"/>
          </p:cNvSpPr>
          <p:nvPr>
            <p:ph type="sldNum" sz="quarter" idx="12"/>
          </p:nvPr>
        </p:nvSpPr>
        <p:spPr>
          <a:xfrm>
            <a:off x="11472000" y="6492875"/>
            <a:ext cx="720000" cy="365125"/>
          </a:xfrm>
        </p:spPr>
        <p:txBody>
          <a:bodyPr/>
          <a:lstStyle/>
          <a:p>
            <a:pPr algn="ctr"/>
            <a:fld id="{AAD38B50-92EF-4488-B9DE-7072E5C28272}" type="slidenum">
              <a:rPr lang="zh-TW" altLang="en-US" sz="1800">
                <a:solidFill>
                  <a:schemeClr val="tx1"/>
                </a:solidFill>
                <a:latin typeface="Noto Sans CJK TC Thin" panose="020B0200000000000000" pitchFamily="34" charset="-120"/>
                <a:ea typeface="Noto Sans CJK TC Thin" panose="020B0200000000000000" pitchFamily="34" charset="-120"/>
              </a:rPr>
              <a:pPr algn="ctr"/>
              <a:t>2</a:t>
            </a:fld>
            <a:endParaRPr lang="zh-TW" altLang="en-US" sz="1800" dirty="0">
              <a:solidFill>
                <a:schemeClr val="tx1"/>
              </a:solidFill>
              <a:latin typeface="Noto Sans CJK TC Thin" panose="020B0200000000000000" pitchFamily="34" charset="-120"/>
              <a:ea typeface="Noto Sans CJK TC Thin" panose="020B0200000000000000" pitchFamily="34" charset="-120"/>
            </a:endParaRPr>
          </a:p>
        </p:txBody>
      </p:sp>
    </p:spTree>
    <p:extLst>
      <p:ext uri="{BB962C8B-B14F-4D97-AF65-F5344CB8AC3E}">
        <p14:creationId xmlns:p14="http://schemas.microsoft.com/office/powerpoint/2010/main" val="4218943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260563-217B-4DAB-9D38-2BCED893658F}"/>
              </a:ext>
            </a:extLst>
          </p:cNvPr>
          <p:cNvSpPr>
            <a:spLocks noGrp="1"/>
          </p:cNvSpPr>
          <p:nvPr>
            <p:ph type="title"/>
          </p:nvPr>
        </p:nvSpPr>
        <p:spPr>
          <a:xfrm>
            <a:off x="429083" y="217949"/>
            <a:ext cx="11476074" cy="1325563"/>
          </a:xfrm>
        </p:spPr>
        <p:txBody>
          <a:bodyPr>
            <a:normAutofit/>
          </a:bodyPr>
          <a:lstStyle/>
          <a:p>
            <a:r>
              <a:rPr lang="en-US" altLang="zh-TW" sz="4800" dirty="0">
                <a:latin typeface="Noto Sans CJK TC Medium" panose="020B0600000000000000" pitchFamily="34" charset="-120"/>
                <a:ea typeface="Noto Sans CJK TC Medium" panose="020B0600000000000000" pitchFamily="34" charset="-120"/>
              </a:rPr>
              <a:t>Project Progress Summary</a:t>
            </a:r>
            <a:endParaRPr lang="zh-TW" altLang="en-US" sz="4800" dirty="0">
              <a:latin typeface="Noto Sans CJK TC Medium" panose="020B0600000000000000" pitchFamily="34" charset="-120"/>
              <a:ea typeface="Noto Sans CJK TC Medium" panose="020B0600000000000000" pitchFamily="34" charset="-120"/>
            </a:endParaRPr>
          </a:p>
        </p:txBody>
      </p:sp>
      <p:sp>
        <p:nvSpPr>
          <p:cNvPr id="3" name="內容版面配置區 2">
            <a:extLst>
              <a:ext uri="{FF2B5EF4-FFF2-40B4-BE49-F238E27FC236}">
                <a16:creationId xmlns:a16="http://schemas.microsoft.com/office/drawing/2014/main" id="{BA811E59-1E2D-40FF-8385-5A2D746AAACC}"/>
              </a:ext>
            </a:extLst>
          </p:cNvPr>
          <p:cNvSpPr>
            <a:spLocks noGrp="1"/>
          </p:cNvSpPr>
          <p:nvPr>
            <p:ph idx="1"/>
          </p:nvPr>
        </p:nvSpPr>
        <p:spPr>
          <a:xfrm>
            <a:off x="429083" y="1476375"/>
            <a:ext cx="11476074" cy="5016500"/>
          </a:xfrm>
        </p:spPr>
        <p:txBody>
          <a:bodyPr>
            <a:normAutofit/>
          </a:bodyPr>
          <a:lstStyle/>
          <a:p>
            <a:pPr marL="355600" indent="-355600">
              <a:lnSpc>
                <a:spcPct val="200000"/>
              </a:lnSpc>
            </a:pPr>
            <a:r>
              <a:rPr lang="zh-TW" altLang="en-US" sz="3000" dirty="0">
                <a:latin typeface="Noto Sans CJK TC Regular" panose="020B0500000000000000" pitchFamily="34" charset="-120"/>
                <a:ea typeface="Noto Sans CJK TC Regular" panose="020B0500000000000000" pitchFamily="34" charset="-120"/>
              </a:rPr>
              <a:t>比較 </a:t>
            </a:r>
            <a:r>
              <a:rPr lang="en-US" altLang="zh-TW" sz="3000" dirty="0">
                <a:latin typeface="Noto Sans CJK TC Regular" panose="020B0500000000000000" pitchFamily="34" charset="-120"/>
                <a:ea typeface="Noto Sans CJK TC Regular" panose="020B0500000000000000" pitchFamily="34" charset="-120"/>
              </a:rPr>
              <a:t>LSM</a:t>
            </a:r>
            <a:r>
              <a:rPr lang="zh-TW" altLang="en-US" sz="3000" dirty="0">
                <a:latin typeface="Noto Sans CJK TC Regular" panose="020B0500000000000000" pitchFamily="34" charset="-120"/>
                <a:ea typeface="Noto Sans CJK TC Regular" panose="020B0500000000000000" pitchFamily="34" charset="-120"/>
              </a:rPr>
              <a:t> 有無分區（</a:t>
            </a:r>
            <a:r>
              <a:rPr lang="en-US" altLang="zh-TW" sz="3000" dirty="0">
                <a:latin typeface="Noto Sans CJK TC Regular" panose="020B0500000000000000" pitchFamily="34" charset="-120"/>
                <a:ea typeface="Noto Sans CJK TC Regular" panose="020B0500000000000000" pitchFamily="34" charset="-120"/>
              </a:rPr>
              <a:t>Partition</a:t>
            </a:r>
            <a:r>
              <a:rPr lang="zh-TW" altLang="en-US" sz="3000" dirty="0">
                <a:latin typeface="Noto Sans CJK TC Regular" panose="020B0500000000000000" pitchFamily="34" charset="-120"/>
                <a:ea typeface="Noto Sans CJK TC Regular" panose="020B0500000000000000" pitchFamily="34" charset="-120"/>
              </a:rPr>
              <a:t>）的構想。</a:t>
            </a:r>
            <a:endParaRPr lang="en-US" altLang="zh-TW" sz="3000" dirty="0">
              <a:latin typeface="Noto Sans CJK TC Regular" panose="020B0500000000000000" pitchFamily="34" charset="-120"/>
              <a:ea typeface="Noto Sans CJK TC Regular" panose="020B0500000000000000" pitchFamily="34" charset="-120"/>
            </a:endParaRPr>
          </a:p>
          <a:p>
            <a:pPr marL="355600" indent="-355600">
              <a:lnSpc>
                <a:spcPct val="200000"/>
              </a:lnSpc>
            </a:pPr>
            <a:r>
              <a:rPr lang="zh-TW" altLang="en-US" sz="3000" dirty="0">
                <a:latin typeface="Noto Sans CJK TC Regular" panose="020B0500000000000000" pitchFamily="34" charset="-120"/>
                <a:ea typeface="Noto Sans CJK TC Regular" panose="020B0500000000000000" pitchFamily="34" charset="-120"/>
              </a:rPr>
              <a:t>說明 </a:t>
            </a:r>
            <a:r>
              <a:rPr lang="en-US" altLang="zh-TW" sz="3000" dirty="0">
                <a:latin typeface="Noto Sans CJK TC Regular" panose="020B0500000000000000" pitchFamily="34" charset="-120"/>
                <a:ea typeface="Noto Sans CJK TC Regular" panose="020B0500000000000000" pitchFamily="34" charset="-120"/>
              </a:rPr>
              <a:t>LSM</a:t>
            </a:r>
            <a:r>
              <a:rPr lang="zh-TW" altLang="en-US" sz="3000" dirty="0">
                <a:latin typeface="Noto Sans CJK TC Regular" panose="020B0500000000000000" pitchFamily="34" charset="-120"/>
                <a:ea typeface="Noto Sans CJK TC Regular" panose="020B0500000000000000" pitchFamily="34" charset="-120"/>
              </a:rPr>
              <a:t> 到 </a:t>
            </a:r>
            <a:r>
              <a:rPr lang="en-US" altLang="zh-TW" sz="3000" dirty="0">
                <a:latin typeface="Noto Sans CJK TC Regular" panose="020B0500000000000000" pitchFamily="34" charset="-120"/>
                <a:ea typeface="Noto Sans CJK TC Regular" panose="020B0500000000000000" pitchFamily="34" charset="-120"/>
              </a:rPr>
              <a:t>FLSM</a:t>
            </a:r>
            <a:r>
              <a:rPr lang="zh-TW" altLang="en-US" sz="3000" dirty="0">
                <a:latin typeface="Noto Sans CJK TC Regular" panose="020B0500000000000000" pitchFamily="34" charset="-120"/>
                <a:ea typeface="Noto Sans CJK TC Regular" panose="020B0500000000000000" pitchFamily="34" charset="-120"/>
              </a:rPr>
              <a:t> 的過程。</a:t>
            </a:r>
            <a:endParaRPr lang="en-US" altLang="zh-TW" sz="3000" dirty="0">
              <a:latin typeface="Noto Sans CJK TC Regular" panose="020B0500000000000000" pitchFamily="34" charset="-120"/>
              <a:ea typeface="Noto Sans CJK TC Regular" panose="020B0500000000000000" pitchFamily="34" charset="-120"/>
            </a:endParaRPr>
          </a:p>
          <a:p>
            <a:pPr marL="355600" indent="-355600">
              <a:lnSpc>
                <a:spcPct val="200000"/>
              </a:lnSpc>
            </a:pPr>
            <a:r>
              <a:rPr lang="zh-TW" altLang="en-US" sz="3000" dirty="0">
                <a:latin typeface="Noto Sans CJK TC Regular" panose="020B0500000000000000" pitchFamily="34" charset="-120"/>
                <a:ea typeface="Noto Sans CJK TC Regular" panose="020B0500000000000000" pitchFamily="34" charset="-120"/>
              </a:rPr>
              <a:t>總結 </a:t>
            </a:r>
            <a:r>
              <a:rPr lang="en-US" altLang="zh-TW" sz="3000" dirty="0" err="1">
                <a:latin typeface="Noto Sans CJK TC Regular" panose="020B0500000000000000" pitchFamily="34" charset="-120"/>
                <a:ea typeface="Noto Sans CJK TC Regular" panose="020B0500000000000000" pitchFamily="34" charset="-120"/>
              </a:rPr>
              <a:t>PebblesDB</a:t>
            </a:r>
            <a:r>
              <a:rPr lang="zh-TW" altLang="en-US" sz="3000" dirty="0">
                <a:latin typeface="Noto Sans CJK TC Regular" panose="020B0500000000000000" pitchFamily="34" charset="-120"/>
                <a:ea typeface="Noto Sans CJK TC Regular" panose="020B0500000000000000" pitchFamily="34" charset="-120"/>
              </a:rPr>
              <a:t> 該篇論文的優缺點。</a:t>
            </a:r>
            <a:endParaRPr lang="en-US" altLang="zh-TW" sz="3000" dirty="0">
              <a:latin typeface="Noto Sans CJK TC Regular" panose="020B0500000000000000" pitchFamily="34" charset="-120"/>
              <a:ea typeface="Noto Sans CJK TC Regular" panose="020B0500000000000000" pitchFamily="34" charset="-120"/>
            </a:endParaRPr>
          </a:p>
          <a:p>
            <a:pPr marL="355600" indent="-355600">
              <a:lnSpc>
                <a:spcPct val="200000"/>
              </a:lnSpc>
            </a:pPr>
            <a:endParaRPr lang="en-US" altLang="zh-TW" sz="3000" dirty="0">
              <a:latin typeface="Noto Sans CJK TC Regular" panose="020B0500000000000000" pitchFamily="34" charset="-120"/>
              <a:ea typeface="Noto Sans CJK TC Regular" panose="020B0500000000000000" pitchFamily="34" charset="-120"/>
            </a:endParaRPr>
          </a:p>
        </p:txBody>
      </p:sp>
      <p:sp>
        <p:nvSpPr>
          <p:cNvPr id="4" name="投影片編號版面配置區 3">
            <a:extLst>
              <a:ext uri="{FF2B5EF4-FFF2-40B4-BE49-F238E27FC236}">
                <a16:creationId xmlns:a16="http://schemas.microsoft.com/office/drawing/2014/main" id="{EB84C2A4-926D-4589-8D27-A8C81A252AFF}"/>
              </a:ext>
            </a:extLst>
          </p:cNvPr>
          <p:cNvSpPr>
            <a:spLocks noGrp="1"/>
          </p:cNvSpPr>
          <p:nvPr>
            <p:ph type="sldNum" sz="quarter" idx="12"/>
          </p:nvPr>
        </p:nvSpPr>
        <p:spPr>
          <a:xfrm>
            <a:off x="11472000" y="6492875"/>
            <a:ext cx="720000" cy="365125"/>
          </a:xfrm>
        </p:spPr>
        <p:txBody>
          <a:bodyPr/>
          <a:lstStyle/>
          <a:p>
            <a:pPr algn="ctr"/>
            <a:fld id="{AAD38B50-92EF-4488-B9DE-7072E5C28272}" type="slidenum">
              <a:rPr lang="zh-TW" altLang="en-US" sz="1800">
                <a:solidFill>
                  <a:schemeClr val="tx1"/>
                </a:solidFill>
                <a:latin typeface="Noto Sans CJK TC Thin" panose="020B0200000000000000" pitchFamily="34" charset="-120"/>
                <a:ea typeface="Noto Sans CJK TC Thin" panose="020B0200000000000000" pitchFamily="34" charset="-120"/>
              </a:rPr>
              <a:pPr algn="ctr"/>
              <a:t>3</a:t>
            </a:fld>
            <a:endParaRPr lang="zh-TW" altLang="en-US" sz="1800" dirty="0">
              <a:solidFill>
                <a:schemeClr val="tx1"/>
              </a:solidFill>
              <a:latin typeface="Noto Sans CJK TC Thin" panose="020B0200000000000000" pitchFamily="34" charset="-120"/>
              <a:ea typeface="Noto Sans CJK TC Thin" panose="020B0200000000000000" pitchFamily="34" charset="-120"/>
            </a:endParaRPr>
          </a:p>
        </p:txBody>
      </p:sp>
    </p:spTree>
    <p:extLst>
      <p:ext uri="{BB962C8B-B14F-4D97-AF65-F5344CB8AC3E}">
        <p14:creationId xmlns:p14="http://schemas.microsoft.com/office/powerpoint/2010/main" val="398570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260563-217B-4DAB-9D38-2BCED893658F}"/>
              </a:ext>
            </a:extLst>
          </p:cNvPr>
          <p:cNvSpPr>
            <a:spLocks noGrp="1"/>
          </p:cNvSpPr>
          <p:nvPr>
            <p:ph type="title"/>
          </p:nvPr>
        </p:nvSpPr>
        <p:spPr>
          <a:xfrm>
            <a:off x="429083" y="217949"/>
            <a:ext cx="11476074" cy="1325563"/>
          </a:xfrm>
        </p:spPr>
        <p:txBody>
          <a:bodyPr>
            <a:normAutofit/>
          </a:bodyPr>
          <a:lstStyle/>
          <a:p>
            <a:r>
              <a:rPr lang="en-US" altLang="zh-TW" sz="4800" dirty="0">
                <a:latin typeface="Noto Sans CJK TC Medium" panose="020B0600000000000000" pitchFamily="34" charset="-120"/>
                <a:ea typeface="Noto Sans CJK TC Medium" panose="020B0600000000000000" pitchFamily="34" charset="-120"/>
              </a:rPr>
              <a:t>Partition</a:t>
            </a:r>
            <a:endParaRPr lang="zh-TW" altLang="en-US" sz="4800" dirty="0">
              <a:latin typeface="+mn-lt"/>
              <a:ea typeface="Noto Sans CJK TC Medium" panose="020B0600000000000000"/>
            </a:endParaRPr>
          </a:p>
        </p:txBody>
      </p:sp>
      <p:sp>
        <p:nvSpPr>
          <p:cNvPr id="4" name="投影片編號版面配置區 3">
            <a:extLst>
              <a:ext uri="{FF2B5EF4-FFF2-40B4-BE49-F238E27FC236}">
                <a16:creationId xmlns:a16="http://schemas.microsoft.com/office/drawing/2014/main" id="{EB84C2A4-926D-4589-8D27-A8C81A252AFF}"/>
              </a:ext>
            </a:extLst>
          </p:cNvPr>
          <p:cNvSpPr>
            <a:spLocks noGrp="1"/>
          </p:cNvSpPr>
          <p:nvPr>
            <p:ph type="sldNum" sz="quarter" idx="12"/>
          </p:nvPr>
        </p:nvSpPr>
        <p:spPr>
          <a:xfrm>
            <a:off x="11472000" y="6492875"/>
            <a:ext cx="720000" cy="365125"/>
          </a:xfrm>
        </p:spPr>
        <p:txBody>
          <a:bodyPr/>
          <a:lstStyle/>
          <a:p>
            <a:pPr algn="ctr"/>
            <a:fld id="{AAD38B50-92EF-4488-B9DE-7072E5C28272}" type="slidenum">
              <a:rPr lang="zh-TW" altLang="en-US" sz="1800">
                <a:solidFill>
                  <a:schemeClr val="tx1"/>
                </a:solidFill>
                <a:latin typeface="Noto Sans CJK TC Thin" panose="020B0200000000000000" pitchFamily="34" charset="-120"/>
                <a:ea typeface="Noto Sans CJK TC Thin" panose="020B0200000000000000" pitchFamily="34" charset="-120"/>
              </a:rPr>
              <a:pPr algn="ctr"/>
              <a:t>4</a:t>
            </a:fld>
            <a:endParaRPr lang="zh-TW" altLang="en-US" sz="1800" dirty="0">
              <a:solidFill>
                <a:schemeClr val="tx1"/>
              </a:solidFill>
              <a:latin typeface="Noto Sans CJK TC Thin" panose="020B0200000000000000" pitchFamily="34" charset="-120"/>
              <a:ea typeface="Noto Sans CJK TC Thin" panose="020B0200000000000000" pitchFamily="34" charset="-120"/>
            </a:endParaRPr>
          </a:p>
        </p:txBody>
      </p:sp>
      <p:sp>
        <p:nvSpPr>
          <p:cNvPr id="7" name="文字方塊 6">
            <a:extLst>
              <a:ext uri="{FF2B5EF4-FFF2-40B4-BE49-F238E27FC236}">
                <a16:creationId xmlns:a16="http://schemas.microsoft.com/office/drawing/2014/main" id="{381D9938-D38C-4B9F-AB5D-3436DEE0E656}"/>
              </a:ext>
            </a:extLst>
          </p:cNvPr>
          <p:cNvSpPr txBox="1"/>
          <p:nvPr/>
        </p:nvSpPr>
        <p:spPr>
          <a:xfrm>
            <a:off x="429081" y="1543512"/>
            <a:ext cx="11610519" cy="4280531"/>
          </a:xfrm>
          <a:prstGeom prst="rect">
            <a:avLst/>
          </a:prstGeom>
          <a:noFill/>
        </p:spPr>
        <p:txBody>
          <a:bodyPr wrap="square" rtlCol="0">
            <a:spAutoFit/>
          </a:bodyPr>
          <a:lstStyle/>
          <a:p>
            <a:pPr marL="457200" indent="-457200">
              <a:lnSpc>
                <a:spcPct val="200000"/>
              </a:lnSpc>
              <a:buFont typeface="Arial" panose="020B0604020202020204" pitchFamily="34" charset="0"/>
              <a:buChar char="•"/>
            </a:pPr>
            <a:r>
              <a:rPr lang="zh-TW" altLang="en-US" sz="2800" dirty="0">
                <a:ea typeface="Noto Sans CJK TC Medium" panose="020B0600000000000000"/>
              </a:rPr>
              <a:t>每一層的 </a:t>
            </a:r>
            <a:r>
              <a:rPr lang="en-US" altLang="zh-TW" sz="2800" dirty="0" err="1">
                <a:ea typeface="Noto Sans CJK TC Medium" panose="020B0600000000000000"/>
              </a:rPr>
              <a:t>SSTable</a:t>
            </a:r>
            <a:r>
              <a:rPr lang="en-US" altLang="zh-TW" sz="2800" dirty="0">
                <a:ea typeface="Noto Sans CJK TC Medium" panose="020B0600000000000000"/>
              </a:rPr>
              <a:t> </a:t>
            </a:r>
            <a:r>
              <a:rPr lang="zh-TW" altLang="en-US" sz="2800" dirty="0">
                <a:ea typeface="Noto Sans CJK TC Medium" panose="020B0600000000000000"/>
              </a:rPr>
              <a:t>依照範圍在畫分許多小的 </a:t>
            </a:r>
            <a:r>
              <a:rPr lang="en-US" altLang="zh-TW" sz="2800" dirty="0" err="1">
                <a:ea typeface="Noto Sans CJK TC Medium" panose="020B0600000000000000"/>
              </a:rPr>
              <a:t>SSTable</a:t>
            </a:r>
            <a:r>
              <a:rPr lang="zh-TW" altLang="en-US" sz="2800" dirty="0">
                <a:ea typeface="Noto Sans CJK TC Medium" panose="020B0600000000000000"/>
              </a:rPr>
              <a:t>，此方法就對分級合併和分層合併都有影響。</a:t>
            </a:r>
            <a:endParaRPr lang="en-US" altLang="zh-TW" sz="2800" dirty="0">
              <a:ea typeface="Noto Sans CJK TC Medium" panose="020B0600000000000000"/>
            </a:endParaRPr>
          </a:p>
          <a:p>
            <a:pPr marL="457200" indent="-457200">
              <a:lnSpc>
                <a:spcPct val="200000"/>
              </a:lnSpc>
              <a:buFont typeface="Arial" panose="020B0604020202020204" pitchFamily="34" charset="0"/>
              <a:buChar char="•"/>
            </a:pPr>
            <a:r>
              <a:rPr lang="zh-TW" altLang="en-US" sz="2800" dirty="0">
                <a:ea typeface="Noto Sans CJK TC Medium" panose="020B0600000000000000"/>
              </a:rPr>
              <a:t>優點在於，分區作法限制了每個合併操作的處理時間以及創建新組件所需性能消耗。</a:t>
            </a:r>
            <a:endParaRPr lang="en-US" altLang="zh-TW" sz="2800" dirty="0">
              <a:ea typeface="Noto Sans CJK TC Medium" panose="020B0600000000000000"/>
            </a:endParaRPr>
          </a:p>
          <a:p>
            <a:pPr marL="457200" indent="-457200">
              <a:lnSpc>
                <a:spcPct val="200000"/>
              </a:lnSpc>
              <a:buFont typeface="Arial" panose="020B0604020202020204" pitchFamily="34" charset="0"/>
              <a:buChar char="•"/>
            </a:pPr>
            <a:r>
              <a:rPr lang="zh-TW" altLang="en-US" sz="2800" dirty="0">
                <a:ea typeface="Noto Sans CJK TC Medium" panose="020B0600000000000000"/>
              </a:rPr>
              <a:t>缺點為，會增加 </a:t>
            </a:r>
            <a:r>
              <a:rPr lang="en-US" altLang="zh-TW" sz="2800" dirty="0" err="1">
                <a:ea typeface="Noto Sans CJK TC Medium" panose="020B0600000000000000"/>
              </a:rPr>
              <a:t>SSTable</a:t>
            </a:r>
            <a:r>
              <a:rPr lang="zh-TW" altLang="en-US" sz="2800" dirty="0">
                <a:ea typeface="Noto Sans CJK TC Medium" panose="020B0600000000000000"/>
              </a:rPr>
              <a:t> 的數量，在查找時需要花費而外的時間消耗。</a:t>
            </a:r>
            <a:endParaRPr lang="en-US" altLang="zh-TW" sz="2800" dirty="0">
              <a:ea typeface="Noto Sans CJK TC Medium" panose="020B0600000000000000"/>
            </a:endParaRPr>
          </a:p>
        </p:txBody>
      </p:sp>
    </p:spTree>
    <p:extLst>
      <p:ext uri="{BB962C8B-B14F-4D97-AF65-F5344CB8AC3E}">
        <p14:creationId xmlns:p14="http://schemas.microsoft.com/office/powerpoint/2010/main" val="32711388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260563-217B-4DAB-9D38-2BCED893658F}"/>
              </a:ext>
            </a:extLst>
          </p:cNvPr>
          <p:cNvSpPr>
            <a:spLocks noGrp="1"/>
          </p:cNvSpPr>
          <p:nvPr>
            <p:ph type="title"/>
          </p:nvPr>
        </p:nvSpPr>
        <p:spPr>
          <a:xfrm>
            <a:off x="429083" y="217949"/>
            <a:ext cx="11476074" cy="1325563"/>
          </a:xfrm>
        </p:spPr>
        <p:txBody>
          <a:bodyPr>
            <a:normAutofit/>
          </a:bodyPr>
          <a:lstStyle/>
          <a:p>
            <a:r>
              <a:rPr lang="en-US" altLang="zh-TW" sz="4800" dirty="0">
                <a:latin typeface="Noto Sans CJK TC Medium" panose="020B0600000000000000" pitchFamily="34" charset="-120"/>
                <a:ea typeface="Noto Sans CJK TC Medium" panose="020B0600000000000000" pitchFamily="34" charset="-120"/>
              </a:rPr>
              <a:t>Partition </a:t>
            </a:r>
            <a:r>
              <a:rPr lang="en-US" altLang="zh-TW" sz="4800" dirty="0">
                <a:latin typeface="Noto Sans CJK TC Medium" panose="020B0600000000000000" pitchFamily="34" charset="-120"/>
                <a:ea typeface="Noto Sans CJK TC Medium" panose="020B0600000000000000"/>
              </a:rPr>
              <a:t>(Cont'd)</a:t>
            </a:r>
            <a:endParaRPr lang="zh-TW" altLang="en-US" sz="4800" dirty="0">
              <a:latin typeface="+mn-lt"/>
              <a:ea typeface="Noto Sans CJK TC Medium" panose="020B0600000000000000"/>
            </a:endParaRPr>
          </a:p>
        </p:txBody>
      </p:sp>
      <p:sp>
        <p:nvSpPr>
          <p:cNvPr id="4" name="投影片編號版面配置區 3">
            <a:extLst>
              <a:ext uri="{FF2B5EF4-FFF2-40B4-BE49-F238E27FC236}">
                <a16:creationId xmlns:a16="http://schemas.microsoft.com/office/drawing/2014/main" id="{EB84C2A4-926D-4589-8D27-A8C81A252AFF}"/>
              </a:ext>
            </a:extLst>
          </p:cNvPr>
          <p:cNvSpPr>
            <a:spLocks noGrp="1"/>
          </p:cNvSpPr>
          <p:nvPr>
            <p:ph type="sldNum" sz="quarter" idx="12"/>
          </p:nvPr>
        </p:nvSpPr>
        <p:spPr>
          <a:xfrm>
            <a:off x="11472000" y="6492875"/>
            <a:ext cx="720000" cy="365125"/>
          </a:xfrm>
        </p:spPr>
        <p:txBody>
          <a:bodyPr/>
          <a:lstStyle/>
          <a:p>
            <a:pPr algn="ctr"/>
            <a:fld id="{AAD38B50-92EF-4488-B9DE-7072E5C28272}" type="slidenum">
              <a:rPr lang="zh-TW" altLang="en-US" sz="1800">
                <a:solidFill>
                  <a:schemeClr val="tx1"/>
                </a:solidFill>
                <a:latin typeface="Noto Sans CJK TC Thin" panose="020B0200000000000000" pitchFamily="34" charset="-120"/>
                <a:ea typeface="Noto Sans CJK TC Thin" panose="020B0200000000000000" pitchFamily="34" charset="-120"/>
              </a:rPr>
              <a:pPr algn="ctr"/>
              <a:t>5</a:t>
            </a:fld>
            <a:endParaRPr lang="zh-TW" altLang="en-US" sz="1800" dirty="0">
              <a:solidFill>
                <a:schemeClr val="tx1"/>
              </a:solidFill>
              <a:latin typeface="Noto Sans CJK TC Thin" panose="020B0200000000000000" pitchFamily="34" charset="-120"/>
              <a:ea typeface="Noto Sans CJK TC Thin" panose="020B0200000000000000" pitchFamily="34" charset="-120"/>
            </a:endParaRPr>
          </a:p>
        </p:txBody>
      </p:sp>
      <p:sp>
        <p:nvSpPr>
          <p:cNvPr id="7" name="文字方塊 6">
            <a:extLst>
              <a:ext uri="{FF2B5EF4-FFF2-40B4-BE49-F238E27FC236}">
                <a16:creationId xmlns:a16="http://schemas.microsoft.com/office/drawing/2014/main" id="{381D9938-D38C-4B9F-AB5D-3436DEE0E656}"/>
              </a:ext>
            </a:extLst>
          </p:cNvPr>
          <p:cNvSpPr txBox="1"/>
          <p:nvPr/>
        </p:nvSpPr>
        <p:spPr>
          <a:xfrm>
            <a:off x="429081" y="1543512"/>
            <a:ext cx="11652429" cy="3416128"/>
          </a:xfrm>
          <a:prstGeom prst="rect">
            <a:avLst/>
          </a:prstGeom>
          <a:noFill/>
        </p:spPr>
        <p:txBody>
          <a:bodyPr wrap="square" rtlCol="0">
            <a:spAutoFit/>
          </a:bodyPr>
          <a:lstStyle/>
          <a:p>
            <a:pPr marL="457200" indent="-457200">
              <a:lnSpc>
                <a:spcPct val="200000"/>
              </a:lnSpc>
              <a:buFont typeface="Arial" panose="020B0604020202020204" pitchFamily="34" charset="0"/>
              <a:buChar char="•"/>
            </a:pPr>
            <a:r>
              <a:rPr lang="zh-TW" altLang="en-US" sz="2800" dirty="0">
                <a:ea typeface="Noto Sans CJK TC Medium" panose="020B0600000000000000"/>
              </a:rPr>
              <a:t>以 </a:t>
            </a:r>
            <a:r>
              <a:rPr lang="en-US" altLang="zh-TW" sz="2800" dirty="0">
                <a:latin typeface="Noto Sans CJK TC Regular" panose="020B0500000000000000" pitchFamily="34" charset="-120"/>
                <a:ea typeface="Noto Sans CJK TC Regular" panose="020B0500000000000000" pitchFamily="34" charset="-120"/>
              </a:rPr>
              <a:t>LSM-Tree</a:t>
            </a:r>
            <a:r>
              <a:rPr lang="zh-TW" altLang="en-US" sz="2800" dirty="0">
                <a:latin typeface="Noto Sans CJK TC Regular" panose="020B0500000000000000" pitchFamily="34" charset="-120"/>
                <a:ea typeface="Noto Sans CJK TC Regular" panose="020B0500000000000000" pitchFamily="34" charset="-120"/>
              </a:rPr>
              <a:t> </a:t>
            </a:r>
            <a:r>
              <a:rPr lang="zh-TW" altLang="en-US" sz="2800" dirty="0">
                <a:ea typeface="Noto Sans CJK TC Medium" panose="020B0600000000000000"/>
              </a:rPr>
              <a:t>的架構為例子，原先的 </a:t>
            </a:r>
            <a:r>
              <a:rPr lang="en-US" altLang="zh-TW" sz="2800" dirty="0">
                <a:latin typeface="Noto Sans CJK TC Regular" panose="020B0500000000000000" pitchFamily="34" charset="-120"/>
                <a:ea typeface="Noto Sans CJK TC Regular" panose="020B0500000000000000" pitchFamily="34" charset="-120"/>
              </a:rPr>
              <a:t>Leveling Merge </a:t>
            </a:r>
            <a:r>
              <a:rPr lang="zh-TW" altLang="en-US" sz="2800" dirty="0">
                <a:latin typeface="Noto Sans CJK TC Regular" panose="020B0500000000000000" pitchFamily="34" charset="-120"/>
                <a:ea typeface="Noto Sans CJK TC Regular" panose="020B0500000000000000" pitchFamily="34" charset="-120"/>
              </a:rPr>
              <a:t>定義是每一層只有一個 </a:t>
            </a:r>
            <a:r>
              <a:rPr lang="en-US" altLang="zh-TW" sz="2800" dirty="0" err="1">
                <a:latin typeface="Noto Sans CJK TC Regular" panose="020B0500000000000000" pitchFamily="34" charset="-120"/>
                <a:ea typeface="Noto Sans CJK TC Regular" panose="020B0500000000000000" pitchFamily="34" charset="-120"/>
              </a:rPr>
              <a:t>SSTable</a:t>
            </a:r>
            <a:r>
              <a:rPr lang="zh-TW" altLang="en-US" sz="2800" dirty="0">
                <a:latin typeface="Noto Sans CJK TC Regular" panose="020B0500000000000000" pitchFamily="34" charset="-120"/>
                <a:ea typeface="Noto Sans CJK TC Regular" panose="020B0500000000000000" pitchFamily="34" charset="-120"/>
              </a:rPr>
              <a:t> ，合併時會讓原級和次級去做重新排序後合併放置次級。</a:t>
            </a:r>
            <a:r>
              <a:rPr lang="zh-TW" altLang="en-US" sz="2800" b="1" dirty="0">
                <a:latin typeface="Noto Sans CJK TC Regular" panose="020B0500000000000000" pitchFamily="34" charset="-120"/>
                <a:ea typeface="Noto Sans CJK TC Regular" panose="020B0500000000000000" pitchFamily="34" charset="-120"/>
              </a:rPr>
              <a:t>加入了 </a:t>
            </a:r>
            <a:r>
              <a:rPr lang="en-US" altLang="zh-TW" sz="2800" b="1" dirty="0">
                <a:latin typeface="Noto Sans CJK TC Regular" panose="020B0500000000000000" pitchFamily="34" charset="-120"/>
                <a:ea typeface="Noto Sans CJK TC Regular" panose="020B0500000000000000" pitchFamily="34" charset="-120"/>
              </a:rPr>
              <a:t>Partition</a:t>
            </a:r>
            <a:r>
              <a:rPr lang="zh-TW" altLang="en-US" sz="2800" b="1" dirty="0">
                <a:latin typeface="Noto Sans CJK TC Regular" panose="020B0500000000000000" pitchFamily="34" charset="-120"/>
                <a:ea typeface="Noto Sans CJK TC Regular" panose="020B0500000000000000" pitchFamily="34" charset="-120"/>
              </a:rPr>
              <a:t> 的概念後</a:t>
            </a:r>
            <a:r>
              <a:rPr lang="zh-TW" altLang="en-US" sz="2800" dirty="0">
                <a:latin typeface="Noto Sans CJK TC Regular" panose="020B0500000000000000" pitchFamily="34" charset="-120"/>
                <a:ea typeface="Noto Sans CJK TC Regular" panose="020B0500000000000000" pitchFamily="34" charset="-120"/>
              </a:rPr>
              <a:t>，就不會限制每一層只有一個 </a:t>
            </a:r>
            <a:r>
              <a:rPr lang="en-US" altLang="zh-TW" sz="2800" dirty="0" err="1">
                <a:latin typeface="Noto Sans CJK TC Regular" panose="020B0500000000000000" pitchFamily="34" charset="-120"/>
                <a:ea typeface="Noto Sans CJK TC Regular" panose="020B0500000000000000" pitchFamily="34" charset="-120"/>
              </a:rPr>
              <a:t>SSTable</a:t>
            </a:r>
            <a:r>
              <a:rPr lang="zh-TW" altLang="en-US" sz="2800" dirty="0">
                <a:latin typeface="Noto Sans CJK TC Regular" panose="020B0500000000000000" pitchFamily="34" charset="-120"/>
                <a:ea typeface="Noto Sans CJK TC Regular" panose="020B0500000000000000" pitchFamily="34" charset="-120"/>
              </a:rPr>
              <a:t> ，變成現在普遍熟知的 </a:t>
            </a:r>
            <a:r>
              <a:rPr lang="en-US" altLang="zh-TW" sz="2800" dirty="0">
                <a:latin typeface="Noto Sans CJK TC Regular" panose="020B0500000000000000" pitchFamily="34" charset="-120"/>
                <a:ea typeface="Noto Sans CJK TC Regular" panose="020B0500000000000000" pitchFamily="34" charset="-120"/>
              </a:rPr>
              <a:t>LSM-Tree</a:t>
            </a:r>
            <a:r>
              <a:rPr lang="zh-TW" altLang="en-US" sz="2800" dirty="0">
                <a:latin typeface="Noto Sans CJK TC Regular" panose="020B0500000000000000" pitchFamily="34" charset="-120"/>
                <a:ea typeface="Noto Sans CJK TC Regular" panose="020B0500000000000000" pitchFamily="34" charset="-120"/>
              </a:rPr>
              <a:t> 架構。</a:t>
            </a:r>
            <a:endParaRPr lang="en-US" altLang="zh-TW" sz="2800" dirty="0">
              <a:ea typeface="Noto Sans CJK TC Medium" panose="020B0600000000000000"/>
            </a:endParaRPr>
          </a:p>
        </p:txBody>
      </p:sp>
    </p:spTree>
    <p:extLst>
      <p:ext uri="{BB962C8B-B14F-4D97-AF65-F5344CB8AC3E}">
        <p14:creationId xmlns:p14="http://schemas.microsoft.com/office/powerpoint/2010/main" val="16045772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8CC84ADC-64AF-488C-802B-9F2E264072FC}"/>
              </a:ext>
            </a:extLst>
          </p:cNvPr>
          <p:cNvSpPr>
            <a:spLocks noGrp="1"/>
          </p:cNvSpPr>
          <p:nvPr>
            <p:ph type="sldNum" sz="quarter" idx="12"/>
          </p:nvPr>
        </p:nvSpPr>
        <p:spPr>
          <a:xfrm>
            <a:off x="11512236" y="6498424"/>
            <a:ext cx="679764" cy="365125"/>
          </a:xfrm>
        </p:spPr>
        <p:txBody>
          <a:bodyPr/>
          <a:lstStyle/>
          <a:p>
            <a:pPr algn="ctr"/>
            <a:fld id="{5DA7D2CD-C5AC-417C-9415-712BEC30EEEB}" type="slidenum">
              <a:rPr lang="zh-TW" altLang="en-US" smtClean="0">
                <a:solidFill>
                  <a:schemeClr val="tx1"/>
                </a:solidFill>
              </a:rPr>
              <a:pPr algn="ctr"/>
              <a:t>6</a:t>
            </a:fld>
            <a:endParaRPr lang="zh-TW" altLang="en-US" dirty="0">
              <a:solidFill>
                <a:schemeClr val="tx1"/>
              </a:solidFill>
            </a:endParaRPr>
          </a:p>
        </p:txBody>
      </p:sp>
      <p:sp>
        <p:nvSpPr>
          <p:cNvPr id="16" name="文字方塊 15">
            <a:extLst>
              <a:ext uri="{FF2B5EF4-FFF2-40B4-BE49-F238E27FC236}">
                <a16:creationId xmlns:a16="http://schemas.microsoft.com/office/drawing/2014/main" id="{27FFED51-38C9-4269-9070-8CE4246CAC34}"/>
              </a:ext>
            </a:extLst>
          </p:cNvPr>
          <p:cNvSpPr txBox="1"/>
          <p:nvPr/>
        </p:nvSpPr>
        <p:spPr>
          <a:xfrm>
            <a:off x="2906166" y="4329346"/>
            <a:ext cx="2556388" cy="584775"/>
          </a:xfrm>
          <a:prstGeom prst="rect">
            <a:avLst/>
          </a:prstGeom>
          <a:noFill/>
        </p:spPr>
        <p:txBody>
          <a:bodyPr wrap="square" rtlCol="0">
            <a:spAutoFit/>
          </a:bodyPr>
          <a:lstStyle/>
          <a:p>
            <a:r>
              <a:rPr lang="en-US" altLang="zh-TW" sz="3200" dirty="0"/>
              <a:t>Level 0</a:t>
            </a:r>
            <a:endParaRPr lang="zh-TW" altLang="en-US" sz="3200" dirty="0"/>
          </a:p>
        </p:txBody>
      </p:sp>
      <p:cxnSp>
        <p:nvCxnSpPr>
          <p:cNvPr id="17" name="直線接點 16">
            <a:extLst>
              <a:ext uri="{FF2B5EF4-FFF2-40B4-BE49-F238E27FC236}">
                <a16:creationId xmlns:a16="http://schemas.microsoft.com/office/drawing/2014/main" id="{1D8A8257-6F5E-4FB6-9EBF-1DFA1EA75219}"/>
              </a:ext>
            </a:extLst>
          </p:cNvPr>
          <p:cNvCxnSpPr>
            <a:cxnSpLocks/>
          </p:cNvCxnSpPr>
          <p:nvPr/>
        </p:nvCxnSpPr>
        <p:spPr>
          <a:xfrm>
            <a:off x="2527256" y="4919455"/>
            <a:ext cx="737419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接點 7">
            <a:extLst>
              <a:ext uri="{FF2B5EF4-FFF2-40B4-BE49-F238E27FC236}">
                <a16:creationId xmlns:a16="http://schemas.microsoft.com/office/drawing/2014/main" id="{CC1F1BC3-6AF9-4087-B714-22DD4BA1EA15}"/>
              </a:ext>
            </a:extLst>
          </p:cNvPr>
          <p:cNvCxnSpPr>
            <a:cxnSpLocks/>
          </p:cNvCxnSpPr>
          <p:nvPr/>
        </p:nvCxnSpPr>
        <p:spPr>
          <a:xfrm>
            <a:off x="2527256" y="3656010"/>
            <a:ext cx="737419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文字方塊 17">
            <a:extLst>
              <a:ext uri="{FF2B5EF4-FFF2-40B4-BE49-F238E27FC236}">
                <a16:creationId xmlns:a16="http://schemas.microsoft.com/office/drawing/2014/main" id="{32B1F8BA-A7C7-417B-8EB3-993F799710F1}"/>
              </a:ext>
            </a:extLst>
          </p:cNvPr>
          <p:cNvSpPr txBox="1"/>
          <p:nvPr/>
        </p:nvSpPr>
        <p:spPr>
          <a:xfrm>
            <a:off x="2906166" y="5505949"/>
            <a:ext cx="2556388" cy="584775"/>
          </a:xfrm>
          <a:prstGeom prst="rect">
            <a:avLst/>
          </a:prstGeom>
          <a:noFill/>
        </p:spPr>
        <p:txBody>
          <a:bodyPr wrap="square" rtlCol="0">
            <a:spAutoFit/>
          </a:bodyPr>
          <a:lstStyle/>
          <a:p>
            <a:r>
              <a:rPr lang="en-US" altLang="zh-TW" sz="3200" dirty="0"/>
              <a:t>Level 1</a:t>
            </a:r>
            <a:endParaRPr lang="zh-TW" altLang="en-US" sz="3200" dirty="0"/>
          </a:p>
        </p:txBody>
      </p:sp>
      <p:cxnSp>
        <p:nvCxnSpPr>
          <p:cNvPr id="19" name="直線接點 18">
            <a:extLst>
              <a:ext uri="{FF2B5EF4-FFF2-40B4-BE49-F238E27FC236}">
                <a16:creationId xmlns:a16="http://schemas.microsoft.com/office/drawing/2014/main" id="{B0689086-89BB-4573-A66F-E31D29D0AAE0}"/>
              </a:ext>
            </a:extLst>
          </p:cNvPr>
          <p:cNvCxnSpPr>
            <a:cxnSpLocks/>
          </p:cNvCxnSpPr>
          <p:nvPr/>
        </p:nvCxnSpPr>
        <p:spPr>
          <a:xfrm>
            <a:off x="2527256" y="6182899"/>
            <a:ext cx="737419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矩形: 圓角 26">
            <a:extLst>
              <a:ext uri="{FF2B5EF4-FFF2-40B4-BE49-F238E27FC236}">
                <a16:creationId xmlns:a16="http://schemas.microsoft.com/office/drawing/2014/main" id="{988E695F-38B5-4D51-BF45-B9FDDC2A13C2}"/>
              </a:ext>
            </a:extLst>
          </p:cNvPr>
          <p:cNvSpPr/>
          <p:nvPr/>
        </p:nvSpPr>
        <p:spPr>
          <a:xfrm>
            <a:off x="4877166" y="3820087"/>
            <a:ext cx="2212258" cy="93529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sp>
        <p:nvSpPr>
          <p:cNvPr id="29" name="矩形: 圓角 28">
            <a:extLst>
              <a:ext uri="{FF2B5EF4-FFF2-40B4-BE49-F238E27FC236}">
                <a16:creationId xmlns:a16="http://schemas.microsoft.com/office/drawing/2014/main" id="{2EF6119A-D81D-46B3-968B-DF72604C80A0}"/>
              </a:ext>
            </a:extLst>
          </p:cNvPr>
          <p:cNvSpPr/>
          <p:nvPr/>
        </p:nvSpPr>
        <p:spPr>
          <a:xfrm>
            <a:off x="4877166" y="5083530"/>
            <a:ext cx="2212258" cy="93529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sp>
        <p:nvSpPr>
          <p:cNvPr id="30" name="文字方塊 29">
            <a:extLst>
              <a:ext uri="{FF2B5EF4-FFF2-40B4-BE49-F238E27FC236}">
                <a16:creationId xmlns:a16="http://schemas.microsoft.com/office/drawing/2014/main" id="{90249120-5AA1-4C00-A9A6-E222AD8153ED}"/>
              </a:ext>
            </a:extLst>
          </p:cNvPr>
          <p:cNvSpPr txBox="1"/>
          <p:nvPr/>
        </p:nvSpPr>
        <p:spPr>
          <a:xfrm>
            <a:off x="5391086" y="5235342"/>
            <a:ext cx="1331902" cy="584775"/>
          </a:xfrm>
          <a:prstGeom prst="rect">
            <a:avLst/>
          </a:prstGeom>
          <a:noFill/>
        </p:spPr>
        <p:txBody>
          <a:bodyPr wrap="square" rtlCol="0">
            <a:spAutoFit/>
          </a:bodyPr>
          <a:lstStyle/>
          <a:p>
            <a:r>
              <a:rPr lang="en-US" altLang="zh-TW" sz="3200" dirty="0"/>
              <a:t>1</a:t>
            </a:r>
            <a:r>
              <a:rPr lang="zh-TW" altLang="en-US" sz="3200" dirty="0"/>
              <a:t>、</a:t>
            </a:r>
            <a:r>
              <a:rPr lang="en-US" altLang="zh-TW" sz="3200" dirty="0"/>
              <a:t>10</a:t>
            </a:r>
            <a:endParaRPr lang="zh-TW" altLang="en-US" sz="3200" dirty="0"/>
          </a:p>
        </p:txBody>
      </p:sp>
      <p:sp>
        <p:nvSpPr>
          <p:cNvPr id="36" name="矩形: 圓角 35">
            <a:extLst>
              <a:ext uri="{FF2B5EF4-FFF2-40B4-BE49-F238E27FC236}">
                <a16:creationId xmlns:a16="http://schemas.microsoft.com/office/drawing/2014/main" id="{0A26C2EA-4524-4485-9DEA-07C74AA91458}"/>
              </a:ext>
            </a:extLst>
          </p:cNvPr>
          <p:cNvSpPr/>
          <p:nvPr/>
        </p:nvSpPr>
        <p:spPr>
          <a:xfrm>
            <a:off x="4877166" y="2349693"/>
            <a:ext cx="2212258" cy="93529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sp>
        <p:nvSpPr>
          <p:cNvPr id="37" name="文字方塊 36">
            <a:extLst>
              <a:ext uri="{FF2B5EF4-FFF2-40B4-BE49-F238E27FC236}">
                <a16:creationId xmlns:a16="http://schemas.microsoft.com/office/drawing/2014/main" id="{F6BA4DD4-CA0F-4F73-97AE-DCEE434D4D9D}"/>
              </a:ext>
            </a:extLst>
          </p:cNvPr>
          <p:cNvSpPr txBox="1"/>
          <p:nvPr/>
        </p:nvSpPr>
        <p:spPr>
          <a:xfrm>
            <a:off x="5763452" y="2524950"/>
            <a:ext cx="1160206" cy="584775"/>
          </a:xfrm>
          <a:prstGeom prst="rect">
            <a:avLst/>
          </a:prstGeom>
          <a:noFill/>
        </p:spPr>
        <p:txBody>
          <a:bodyPr wrap="square" rtlCol="0">
            <a:spAutoFit/>
          </a:bodyPr>
          <a:lstStyle/>
          <a:p>
            <a:r>
              <a:rPr lang="en-US" altLang="zh-TW" sz="3200" dirty="0"/>
              <a:t>5</a:t>
            </a:r>
            <a:endParaRPr lang="zh-TW" altLang="en-US" sz="3200" dirty="0"/>
          </a:p>
        </p:txBody>
      </p:sp>
      <p:sp>
        <p:nvSpPr>
          <p:cNvPr id="38" name="矩形: 圓角 37">
            <a:extLst>
              <a:ext uri="{FF2B5EF4-FFF2-40B4-BE49-F238E27FC236}">
                <a16:creationId xmlns:a16="http://schemas.microsoft.com/office/drawing/2014/main" id="{24021AB7-1A5A-4ADD-BE27-390D6D2AB6E0}"/>
              </a:ext>
            </a:extLst>
          </p:cNvPr>
          <p:cNvSpPr/>
          <p:nvPr/>
        </p:nvSpPr>
        <p:spPr>
          <a:xfrm>
            <a:off x="4877421" y="2350689"/>
            <a:ext cx="2212258" cy="93529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sp>
        <p:nvSpPr>
          <p:cNvPr id="39" name="文字方塊 38">
            <a:extLst>
              <a:ext uri="{FF2B5EF4-FFF2-40B4-BE49-F238E27FC236}">
                <a16:creationId xmlns:a16="http://schemas.microsoft.com/office/drawing/2014/main" id="{AD08383F-E3C8-4274-92E0-7536AE407A5D}"/>
              </a:ext>
            </a:extLst>
          </p:cNvPr>
          <p:cNvSpPr txBox="1"/>
          <p:nvPr/>
        </p:nvSpPr>
        <p:spPr>
          <a:xfrm>
            <a:off x="5815942" y="2539188"/>
            <a:ext cx="1160206" cy="584775"/>
          </a:xfrm>
          <a:prstGeom prst="rect">
            <a:avLst/>
          </a:prstGeom>
          <a:noFill/>
        </p:spPr>
        <p:txBody>
          <a:bodyPr wrap="square" rtlCol="0">
            <a:spAutoFit/>
          </a:bodyPr>
          <a:lstStyle/>
          <a:p>
            <a:r>
              <a:rPr lang="en-US" altLang="zh-TW" sz="3200" dirty="0"/>
              <a:t>7</a:t>
            </a:r>
            <a:endParaRPr lang="zh-TW" altLang="en-US" sz="3200" dirty="0"/>
          </a:p>
        </p:txBody>
      </p:sp>
      <p:sp>
        <p:nvSpPr>
          <p:cNvPr id="41" name="矩形: 圓角 40">
            <a:extLst>
              <a:ext uri="{FF2B5EF4-FFF2-40B4-BE49-F238E27FC236}">
                <a16:creationId xmlns:a16="http://schemas.microsoft.com/office/drawing/2014/main" id="{5E0D8170-B5DC-4250-BDEA-14FB39AF104C}"/>
              </a:ext>
            </a:extLst>
          </p:cNvPr>
          <p:cNvSpPr/>
          <p:nvPr/>
        </p:nvSpPr>
        <p:spPr>
          <a:xfrm>
            <a:off x="7689192" y="2349690"/>
            <a:ext cx="2212258" cy="93529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sp>
        <p:nvSpPr>
          <p:cNvPr id="6" name="箭號: 向右 5">
            <a:extLst>
              <a:ext uri="{FF2B5EF4-FFF2-40B4-BE49-F238E27FC236}">
                <a16:creationId xmlns:a16="http://schemas.microsoft.com/office/drawing/2014/main" id="{DBE50A43-2BBD-4B0F-AE44-05AC62040001}"/>
              </a:ext>
            </a:extLst>
          </p:cNvPr>
          <p:cNvSpPr/>
          <p:nvPr/>
        </p:nvSpPr>
        <p:spPr>
          <a:xfrm>
            <a:off x="7194658" y="2735112"/>
            <a:ext cx="386380" cy="3703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0F05A4AD-0912-4516-87E4-18539CD40FC3}"/>
              </a:ext>
            </a:extLst>
          </p:cNvPr>
          <p:cNvSpPr txBox="1"/>
          <p:nvPr/>
        </p:nvSpPr>
        <p:spPr>
          <a:xfrm>
            <a:off x="7981723" y="3276379"/>
            <a:ext cx="1873462" cy="400110"/>
          </a:xfrm>
          <a:prstGeom prst="rect">
            <a:avLst/>
          </a:prstGeom>
          <a:noFill/>
        </p:spPr>
        <p:txBody>
          <a:bodyPr wrap="none" rtlCol="0">
            <a:spAutoFit/>
          </a:bodyPr>
          <a:lstStyle/>
          <a:p>
            <a:r>
              <a:rPr lang="en-US" altLang="zh-TW" sz="2000" dirty="0" err="1"/>
              <a:t>ImmutableTable</a:t>
            </a:r>
            <a:endParaRPr lang="zh-TW" altLang="en-US" sz="2000" dirty="0"/>
          </a:p>
        </p:txBody>
      </p:sp>
      <p:sp>
        <p:nvSpPr>
          <p:cNvPr id="44" name="文字方塊 43">
            <a:extLst>
              <a:ext uri="{FF2B5EF4-FFF2-40B4-BE49-F238E27FC236}">
                <a16:creationId xmlns:a16="http://schemas.microsoft.com/office/drawing/2014/main" id="{EA93725D-1E08-4989-BBB0-48D840071C8B}"/>
              </a:ext>
            </a:extLst>
          </p:cNvPr>
          <p:cNvSpPr txBox="1"/>
          <p:nvPr/>
        </p:nvSpPr>
        <p:spPr>
          <a:xfrm>
            <a:off x="5348182" y="3268246"/>
            <a:ext cx="1264385" cy="400110"/>
          </a:xfrm>
          <a:prstGeom prst="rect">
            <a:avLst/>
          </a:prstGeom>
          <a:noFill/>
        </p:spPr>
        <p:txBody>
          <a:bodyPr wrap="none" rtlCol="0">
            <a:spAutoFit/>
          </a:bodyPr>
          <a:lstStyle/>
          <a:p>
            <a:r>
              <a:rPr lang="en-US" altLang="zh-TW" sz="2000" dirty="0" err="1"/>
              <a:t>Memtable</a:t>
            </a:r>
            <a:endParaRPr lang="zh-TW" altLang="en-US" sz="2000" dirty="0"/>
          </a:p>
        </p:txBody>
      </p:sp>
      <p:sp>
        <p:nvSpPr>
          <p:cNvPr id="10" name="矩形 9">
            <a:extLst>
              <a:ext uri="{FF2B5EF4-FFF2-40B4-BE49-F238E27FC236}">
                <a16:creationId xmlns:a16="http://schemas.microsoft.com/office/drawing/2014/main" id="{9BC5B8E4-D2CA-4B1A-B39A-635451990D48}"/>
              </a:ext>
            </a:extLst>
          </p:cNvPr>
          <p:cNvSpPr/>
          <p:nvPr/>
        </p:nvSpPr>
        <p:spPr>
          <a:xfrm>
            <a:off x="2525594" y="3123843"/>
            <a:ext cx="1324337" cy="1055544"/>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TW" altLang="en-US"/>
          </a:p>
        </p:txBody>
      </p:sp>
      <p:sp>
        <p:nvSpPr>
          <p:cNvPr id="11" name="文字方塊 10">
            <a:extLst>
              <a:ext uri="{FF2B5EF4-FFF2-40B4-BE49-F238E27FC236}">
                <a16:creationId xmlns:a16="http://schemas.microsoft.com/office/drawing/2014/main" id="{B27FE8A5-A6DA-4847-8502-6895B4478C69}"/>
              </a:ext>
            </a:extLst>
          </p:cNvPr>
          <p:cNvSpPr txBox="1"/>
          <p:nvPr/>
        </p:nvSpPr>
        <p:spPr>
          <a:xfrm>
            <a:off x="2537018" y="3123948"/>
            <a:ext cx="1303242" cy="461665"/>
          </a:xfrm>
          <a:prstGeom prst="rect">
            <a:avLst/>
          </a:prstGeom>
          <a:noFill/>
        </p:spPr>
        <p:txBody>
          <a:bodyPr wrap="square" rtlCol="0">
            <a:spAutoFit/>
          </a:bodyPr>
          <a:lstStyle/>
          <a:p>
            <a:r>
              <a:rPr lang="en-US" altLang="zh-TW" sz="2400" dirty="0"/>
              <a:t>Memory</a:t>
            </a:r>
            <a:endParaRPr lang="en-US" altLang="zh-TW" dirty="0"/>
          </a:p>
        </p:txBody>
      </p:sp>
      <p:sp>
        <p:nvSpPr>
          <p:cNvPr id="46" name="文字方塊 45">
            <a:extLst>
              <a:ext uri="{FF2B5EF4-FFF2-40B4-BE49-F238E27FC236}">
                <a16:creationId xmlns:a16="http://schemas.microsoft.com/office/drawing/2014/main" id="{3A380B27-2C95-4F0D-B33E-4A548CBD9CC2}"/>
              </a:ext>
            </a:extLst>
          </p:cNvPr>
          <p:cNvSpPr txBox="1"/>
          <p:nvPr/>
        </p:nvSpPr>
        <p:spPr>
          <a:xfrm>
            <a:off x="2795267" y="3672259"/>
            <a:ext cx="1303242" cy="461665"/>
          </a:xfrm>
          <a:prstGeom prst="rect">
            <a:avLst/>
          </a:prstGeom>
          <a:noFill/>
        </p:spPr>
        <p:txBody>
          <a:bodyPr wrap="square" rtlCol="0">
            <a:spAutoFit/>
          </a:bodyPr>
          <a:lstStyle/>
          <a:p>
            <a:r>
              <a:rPr lang="en-US" altLang="zh-TW" sz="2400" dirty="0"/>
              <a:t>Disk</a:t>
            </a:r>
          </a:p>
        </p:txBody>
      </p:sp>
      <p:sp>
        <p:nvSpPr>
          <p:cNvPr id="48" name="文字方塊 47">
            <a:extLst>
              <a:ext uri="{FF2B5EF4-FFF2-40B4-BE49-F238E27FC236}">
                <a16:creationId xmlns:a16="http://schemas.microsoft.com/office/drawing/2014/main" id="{66DD80AB-9975-4D1B-BAE3-88D09C7A2189}"/>
              </a:ext>
            </a:extLst>
          </p:cNvPr>
          <p:cNvSpPr txBox="1"/>
          <p:nvPr/>
        </p:nvSpPr>
        <p:spPr>
          <a:xfrm>
            <a:off x="5476934" y="3971895"/>
            <a:ext cx="1331902" cy="584775"/>
          </a:xfrm>
          <a:prstGeom prst="rect">
            <a:avLst/>
          </a:prstGeom>
          <a:noFill/>
        </p:spPr>
        <p:txBody>
          <a:bodyPr wrap="square" rtlCol="0">
            <a:spAutoFit/>
          </a:bodyPr>
          <a:lstStyle/>
          <a:p>
            <a:r>
              <a:rPr lang="en-US" altLang="zh-TW" sz="3200" dirty="0"/>
              <a:t>4</a:t>
            </a:r>
            <a:r>
              <a:rPr lang="zh-TW" altLang="en-US" sz="3200" dirty="0"/>
              <a:t>、</a:t>
            </a:r>
            <a:r>
              <a:rPr lang="en-US" altLang="zh-TW" sz="3200" dirty="0"/>
              <a:t>8</a:t>
            </a:r>
            <a:endParaRPr lang="zh-TW" altLang="en-US" sz="3200" dirty="0"/>
          </a:p>
        </p:txBody>
      </p:sp>
      <p:sp>
        <p:nvSpPr>
          <p:cNvPr id="49" name="矩形: 圓角 48">
            <a:extLst>
              <a:ext uri="{FF2B5EF4-FFF2-40B4-BE49-F238E27FC236}">
                <a16:creationId xmlns:a16="http://schemas.microsoft.com/office/drawing/2014/main" id="{48AE03C6-A447-4BA9-8B99-3DDA5D35FB1D}"/>
              </a:ext>
            </a:extLst>
          </p:cNvPr>
          <p:cNvSpPr/>
          <p:nvPr/>
        </p:nvSpPr>
        <p:spPr>
          <a:xfrm>
            <a:off x="4881468" y="3815321"/>
            <a:ext cx="3415173" cy="94275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sp>
        <p:nvSpPr>
          <p:cNvPr id="47" name="文字方塊 46">
            <a:extLst>
              <a:ext uri="{FF2B5EF4-FFF2-40B4-BE49-F238E27FC236}">
                <a16:creationId xmlns:a16="http://schemas.microsoft.com/office/drawing/2014/main" id="{C803D86C-FB4C-449E-8D90-FDAD5D9E957B}"/>
              </a:ext>
            </a:extLst>
          </p:cNvPr>
          <p:cNvSpPr txBox="1"/>
          <p:nvPr/>
        </p:nvSpPr>
        <p:spPr>
          <a:xfrm>
            <a:off x="5763452" y="4006605"/>
            <a:ext cx="2487562" cy="584775"/>
          </a:xfrm>
          <a:prstGeom prst="rect">
            <a:avLst/>
          </a:prstGeom>
          <a:noFill/>
        </p:spPr>
        <p:txBody>
          <a:bodyPr wrap="square" rtlCol="0">
            <a:spAutoFit/>
          </a:bodyPr>
          <a:lstStyle/>
          <a:p>
            <a:r>
              <a:rPr lang="en-US" altLang="zh-TW" sz="3200" dirty="0"/>
              <a:t>2</a:t>
            </a:r>
            <a:r>
              <a:rPr lang="zh-TW" altLang="en-US" sz="3200" dirty="0"/>
              <a:t>、</a:t>
            </a:r>
            <a:r>
              <a:rPr lang="en-US" altLang="zh-TW" sz="3200" dirty="0"/>
              <a:t>3</a:t>
            </a:r>
            <a:r>
              <a:rPr lang="zh-TW" altLang="en-US" sz="3200" dirty="0"/>
              <a:t>、</a:t>
            </a:r>
            <a:r>
              <a:rPr lang="en-US" altLang="zh-TW" sz="3200" dirty="0"/>
              <a:t>9</a:t>
            </a:r>
            <a:endParaRPr lang="zh-TW" altLang="en-US" sz="3200" dirty="0"/>
          </a:p>
        </p:txBody>
      </p:sp>
      <p:sp>
        <p:nvSpPr>
          <p:cNvPr id="64" name="標題 1">
            <a:extLst>
              <a:ext uri="{FF2B5EF4-FFF2-40B4-BE49-F238E27FC236}">
                <a16:creationId xmlns:a16="http://schemas.microsoft.com/office/drawing/2014/main" id="{66D22855-042C-4901-934E-EB15DDE9B230}"/>
              </a:ext>
            </a:extLst>
          </p:cNvPr>
          <p:cNvSpPr>
            <a:spLocks noGrp="1"/>
          </p:cNvSpPr>
          <p:nvPr>
            <p:ph type="title"/>
          </p:nvPr>
        </p:nvSpPr>
        <p:spPr>
          <a:xfrm>
            <a:off x="429082" y="217949"/>
            <a:ext cx="8714918" cy="1325563"/>
          </a:xfrm>
        </p:spPr>
        <p:txBody>
          <a:bodyPr>
            <a:normAutofit/>
          </a:bodyPr>
          <a:lstStyle/>
          <a:p>
            <a:r>
              <a:rPr lang="en-US" altLang="zh-TW" sz="4800" dirty="0">
                <a:latin typeface="Noto Sans CJK TC Medium" panose="020B0600000000000000" pitchFamily="34" charset="-120"/>
                <a:ea typeface="Noto Sans CJK TC Medium" panose="020B0600000000000000" pitchFamily="34" charset="-120"/>
              </a:rPr>
              <a:t>Leveling Merge</a:t>
            </a:r>
            <a:endParaRPr lang="zh-TW" altLang="en-US" sz="4800" dirty="0">
              <a:latin typeface="Noto Sans CJK TC Medium" panose="020B0600000000000000" pitchFamily="34" charset="-120"/>
              <a:ea typeface="Noto Sans CJK TC Medium" panose="020B0600000000000000" pitchFamily="34" charset="-120"/>
            </a:endParaRPr>
          </a:p>
        </p:txBody>
      </p:sp>
      <p:sp>
        <p:nvSpPr>
          <p:cNvPr id="72" name="矩形: 圓角 71">
            <a:extLst>
              <a:ext uri="{FF2B5EF4-FFF2-40B4-BE49-F238E27FC236}">
                <a16:creationId xmlns:a16="http://schemas.microsoft.com/office/drawing/2014/main" id="{902DDB9F-4C9F-4316-A29C-9352BAE409C2}"/>
              </a:ext>
            </a:extLst>
          </p:cNvPr>
          <p:cNvSpPr/>
          <p:nvPr/>
        </p:nvSpPr>
        <p:spPr>
          <a:xfrm>
            <a:off x="4874246" y="5064013"/>
            <a:ext cx="4463078" cy="95480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sp>
        <p:nvSpPr>
          <p:cNvPr id="73" name="文字方塊 72">
            <a:extLst>
              <a:ext uri="{FF2B5EF4-FFF2-40B4-BE49-F238E27FC236}">
                <a16:creationId xmlns:a16="http://schemas.microsoft.com/office/drawing/2014/main" id="{E3706F76-C6D3-433E-802D-F6350481F254}"/>
              </a:ext>
            </a:extLst>
          </p:cNvPr>
          <p:cNvSpPr txBox="1"/>
          <p:nvPr/>
        </p:nvSpPr>
        <p:spPr>
          <a:xfrm>
            <a:off x="5342665" y="5247090"/>
            <a:ext cx="3703985" cy="584775"/>
          </a:xfrm>
          <a:prstGeom prst="rect">
            <a:avLst/>
          </a:prstGeom>
          <a:noFill/>
        </p:spPr>
        <p:txBody>
          <a:bodyPr wrap="square" rtlCol="0">
            <a:spAutoFit/>
          </a:bodyPr>
          <a:lstStyle/>
          <a:p>
            <a:r>
              <a:rPr lang="en-US" altLang="zh-TW" sz="3200" dirty="0"/>
              <a:t>1</a:t>
            </a:r>
            <a:r>
              <a:rPr lang="zh-TW" altLang="en-US" sz="3200" dirty="0"/>
              <a:t>、</a:t>
            </a:r>
            <a:r>
              <a:rPr lang="en-US" altLang="zh-TW" sz="3200" dirty="0"/>
              <a:t>4</a:t>
            </a:r>
            <a:r>
              <a:rPr lang="zh-TW" altLang="en-US" sz="3200" dirty="0"/>
              <a:t>、</a:t>
            </a:r>
            <a:r>
              <a:rPr lang="en-US" altLang="zh-TW" sz="3200" dirty="0"/>
              <a:t>5</a:t>
            </a:r>
            <a:r>
              <a:rPr lang="zh-TW" altLang="en-US" sz="3200" dirty="0"/>
              <a:t>、</a:t>
            </a:r>
            <a:r>
              <a:rPr lang="en-US" altLang="zh-TW" sz="3200" dirty="0"/>
              <a:t>6</a:t>
            </a:r>
            <a:r>
              <a:rPr lang="zh-TW" altLang="en-US" sz="3200" dirty="0"/>
              <a:t>、</a:t>
            </a:r>
            <a:r>
              <a:rPr lang="en-US" altLang="zh-TW" sz="3200" dirty="0"/>
              <a:t>8</a:t>
            </a:r>
            <a:r>
              <a:rPr lang="zh-TW" altLang="en-US" sz="3200" dirty="0"/>
              <a:t>、</a:t>
            </a:r>
            <a:r>
              <a:rPr lang="en-US" altLang="zh-TW" sz="3200" dirty="0"/>
              <a:t>10</a:t>
            </a:r>
            <a:endParaRPr lang="zh-TW" altLang="en-US" sz="3200" dirty="0"/>
          </a:p>
        </p:txBody>
      </p:sp>
      <p:sp>
        <p:nvSpPr>
          <p:cNvPr id="2" name="文字方塊 1">
            <a:extLst>
              <a:ext uri="{FF2B5EF4-FFF2-40B4-BE49-F238E27FC236}">
                <a16:creationId xmlns:a16="http://schemas.microsoft.com/office/drawing/2014/main" id="{2A69FF56-3C75-4AE6-8CC3-526EA923D658}"/>
              </a:ext>
            </a:extLst>
          </p:cNvPr>
          <p:cNvSpPr txBox="1"/>
          <p:nvPr/>
        </p:nvSpPr>
        <p:spPr>
          <a:xfrm>
            <a:off x="429082" y="1543512"/>
            <a:ext cx="5047852" cy="646331"/>
          </a:xfrm>
          <a:prstGeom prst="rect">
            <a:avLst/>
          </a:prstGeom>
          <a:noFill/>
        </p:spPr>
        <p:txBody>
          <a:bodyPr wrap="square" rtlCol="0">
            <a:spAutoFit/>
          </a:bodyPr>
          <a:lstStyle/>
          <a:p>
            <a:r>
              <a:rPr lang="en-US" altLang="zh-TW" sz="3600" dirty="0">
                <a:ea typeface="Noto Sans CJK TC Medium" panose="020B0600000000000000"/>
              </a:rPr>
              <a:t>Under normal condition</a:t>
            </a:r>
            <a:endParaRPr lang="zh-TW" altLang="en-US" sz="3600" dirty="0">
              <a:ea typeface="Noto Sans CJK TC Medium" panose="020B0600000000000000"/>
            </a:endParaRPr>
          </a:p>
        </p:txBody>
      </p:sp>
    </p:spTree>
    <p:extLst>
      <p:ext uri="{BB962C8B-B14F-4D97-AF65-F5344CB8AC3E}">
        <p14:creationId xmlns:p14="http://schemas.microsoft.com/office/powerpoint/2010/main" val="23287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8CC84ADC-64AF-488C-802B-9F2E264072FC}"/>
              </a:ext>
            </a:extLst>
          </p:cNvPr>
          <p:cNvSpPr>
            <a:spLocks noGrp="1"/>
          </p:cNvSpPr>
          <p:nvPr>
            <p:ph type="sldNum" sz="quarter" idx="12"/>
          </p:nvPr>
        </p:nvSpPr>
        <p:spPr>
          <a:xfrm>
            <a:off x="11512236" y="6498424"/>
            <a:ext cx="679764" cy="365125"/>
          </a:xfrm>
        </p:spPr>
        <p:txBody>
          <a:bodyPr/>
          <a:lstStyle/>
          <a:p>
            <a:pPr algn="ctr"/>
            <a:fld id="{5DA7D2CD-C5AC-417C-9415-712BEC30EEEB}" type="slidenum">
              <a:rPr lang="zh-TW" altLang="en-US" smtClean="0">
                <a:solidFill>
                  <a:schemeClr val="tx1"/>
                </a:solidFill>
              </a:rPr>
              <a:pPr algn="ctr"/>
              <a:t>7</a:t>
            </a:fld>
            <a:endParaRPr lang="zh-TW" altLang="en-US" dirty="0">
              <a:solidFill>
                <a:schemeClr val="tx1"/>
              </a:solidFill>
            </a:endParaRPr>
          </a:p>
        </p:txBody>
      </p:sp>
      <p:sp>
        <p:nvSpPr>
          <p:cNvPr id="16" name="文字方塊 15">
            <a:extLst>
              <a:ext uri="{FF2B5EF4-FFF2-40B4-BE49-F238E27FC236}">
                <a16:creationId xmlns:a16="http://schemas.microsoft.com/office/drawing/2014/main" id="{27FFED51-38C9-4269-9070-8CE4246CAC34}"/>
              </a:ext>
            </a:extLst>
          </p:cNvPr>
          <p:cNvSpPr txBox="1"/>
          <p:nvPr/>
        </p:nvSpPr>
        <p:spPr>
          <a:xfrm>
            <a:off x="2906166" y="4329346"/>
            <a:ext cx="2556388" cy="584775"/>
          </a:xfrm>
          <a:prstGeom prst="rect">
            <a:avLst/>
          </a:prstGeom>
          <a:noFill/>
        </p:spPr>
        <p:txBody>
          <a:bodyPr wrap="square" rtlCol="0">
            <a:spAutoFit/>
          </a:bodyPr>
          <a:lstStyle/>
          <a:p>
            <a:r>
              <a:rPr lang="en-US" altLang="zh-TW" sz="3200" dirty="0"/>
              <a:t>Level 0</a:t>
            </a:r>
            <a:endParaRPr lang="zh-TW" altLang="en-US" sz="3200" dirty="0"/>
          </a:p>
        </p:txBody>
      </p:sp>
      <p:cxnSp>
        <p:nvCxnSpPr>
          <p:cNvPr id="17" name="直線接點 16">
            <a:extLst>
              <a:ext uri="{FF2B5EF4-FFF2-40B4-BE49-F238E27FC236}">
                <a16:creationId xmlns:a16="http://schemas.microsoft.com/office/drawing/2014/main" id="{1D8A8257-6F5E-4FB6-9EBF-1DFA1EA75219}"/>
              </a:ext>
            </a:extLst>
          </p:cNvPr>
          <p:cNvCxnSpPr>
            <a:cxnSpLocks/>
          </p:cNvCxnSpPr>
          <p:nvPr/>
        </p:nvCxnSpPr>
        <p:spPr>
          <a:xfrm>
            <a:off x="2527256" y="4919455"/>
            <a:ext cx="737419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接點 7">
            <a:extLst>
              <a:ext uri="{FF2B5EF4-FFF2-40B4-BE49-F238E27FC236}">
                <a16:creationId xmlns:a16="http://schemas.microsoft.com/office/drawing/2014/main" id="{CC1F1BC3-6AF9-4087-B714-22DD4BA1EA15}"/>
              </a:ext>
            </a:extLst>
          </p:cNvPr>
          <p:cNvCxnSpPr>
            <a:cxnSpLocks/>
          </p:cNvCxnSpPr>
          <p:nvPr/>
        </p:nvCxnSpPr>
        <p:spPr>
          <a:xfrm>
            <a:off x="2527256" y="3656010"/>
            <a:ext cx="737419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文字方塊 17">
            <a:extLst>
              <a:ext uri="{FF2B5EF4-FFF2-40B4-BE49-F238E27FC236}">
                <a16:creationId xmlns:a16="http://schemas.microsoft.com/office/drawing/2014/main" id="{32B1F8BA-A7C7-417B-8EB3-993F799710F1}"/>
              </a:ext>
            </a:extLst>
          </p:cNvPr>
          <p:cNvSpPr txBox="1"/>
          <p:nvPr/>
        </p:nvSpPr>
        <p:spPr>
          <a:xfrm>
            <a:off x="2906166" y="5505949"/>
            <a:ext cx="2556388" cy="584775"/>
          </a:xfrm>
          <a:prstGeom prst="rect">
            <a:avLst/>
          </a:prstGeom>
          <a:noFill/>
        </p:spPr>
        <p:txBody>
          <a:bodyPr wrap="square" rtlCol="0">
            <a:spAutoFit/>
          </a:bodyPr>
          <a:lstStyle/>
          <a:p>
            <a:r>
              <a:rPr lang="en-US" altLang="zh-TW" sz="3200" dirty="0"/>
              <a:t>Level 1</a:t>
            </a:r>
            <a:endParaRPr lang="zh-TW" altLang="en-US" sz="3200" dirty="0"/>
          </a:p>
        </p:txBody>
      </p:sp>
      <p:cxnSp>
        <p:nvCxnSpPr>
          <p:cNvPr id="19" name="直線接點 18">
            <a:extLst>
              <a:ext uri="{FF2B5EF4-FFF2-40B4-BE49-F238E27FC236}">
                <a16:creationId xmlns:a16="http://schemas.microsoft.com/office/drawing/2014/main" id="{B0689086-89BB-4573-A66F-E31D29D0AAE0}"/>
              </a:ext>
            </a:extLst>
          </p:cNvPr>
          <p:cNvCxnSpPr>
            <a:cxnSpLocks/>
          </p:cNvCxnSpPr>
          <p:nvPr/>
        </p:nvCxnSpPr>
        <p:spPr>
          <a:xfrm>
            <a:off x="2408903" y="6175121"/>
            <a:ext cx="737419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矩形: 圓角 26">
            <a:extLst>
              <a:ext uri="{FF2B5EF4-FFF2-40B4-BE49-F238E27FC236}">
                <a16:creationId xmlns:a16="http://schemas.microsoft.com/office/drawing/2014/main" id="{988E695F-38B5-4D51-BF45-B9FDDC2A13C2}"/>
              </a:ext>
            </a:extLst>
          </p:cNvPr>
          <p:cNvSpPr/>
          <p:nvPr/>
        </p:nvSpPr>
        <p:spPr>
          <a:xfrm>
            <a:off x="4877166" y="3820087"/>
            <a:ext cx="1552237" cy="93529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sp>
        <p:nvSpPr>
          <p:cNvPr id="38" name="矩形: 圓角 37">
            <a:extLst>
              <a:ext uri="{FF2B5EF4-FFF2-40B4-BE49-F238E27FC236}">
                <a16:creationId xmlns:a16="http://schemas.microsoft.com/office/drawing/2014/main" id="{24021AB7-1A5A-4ADD-BE27-390D6D2AB6E0}"/>
              </a:ext>
            </a:extLst>
          </p:cNvPr>
          <p:cNvSpPr/>
          <p:nvPr/>
        </p:nvSpPr>
        <p:spPr>
          <a:xfrm>
            <a:off x="5594792" y="2360972"/>
            <a:ext cx="610192" cy="93529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sp>
        <p:nvSpPr>
          <p:cNvPr id="39" name="文字方塊 38">
            <a:extLst>
              <a:ext uri="{FF2B5EF4-FFF2-40B4-BE49-F238E27FC236}">
                <a16:creationId xmlns:a16="http://schemas.microsoft.com/office/drawing/2014/main" id="{AD08383F-E3C8-4274-92E0-7536AE407A5D}"/>
              </a:ext>
            </a:extLst>
          </p:cNvPr>
          <p:cNvSpPr txBox="1"/>
          <p:nvPr/>
        </p:nvSpPr>
        <p:spPr>
          <a:xfrm>
            <a:off x="5708773" y="2556644"/>
            <a:ext cx="449667" cy="584775"/>
          </a:xfrm>
          <a:prstGeom prst="rect">
            <a:avLst/>
          </a:prstGeom>
          <a:noFill/>
        </p:spPr>
        <p:txBody>
          <a:bodyPr wrap="square" rtlCol="0">
            <a:spAutoFit/>
          </a:bodyPr>
          <a:lstStyle/>
          <a:p>
            <a:r>
              <a:rPr lang="en-US" altLang="zh-TW" sz="3200" dirty="0"/>
              <a:t>7</a:t>
            </a:r>
            <a:endParaRPr lang="zh-TW" altLang="en-US" sz="3200" dirty="0"/>
          </a:p>
        </p:txBody>
      </p:sp>
      <p:sp>
        <p:nvSpPr>
          <p:cNvPr id="41" name="矩形: 圓角 40">
            <a:extLst>
              <a:ext uri="{FF2B5EF4-FFF2-40B4-BE49-F238E27FC236}">
                <a16:creationId xmlns:a16="http://schemas.microsoft.com/office/drawing/2014/main" id="{5E0D8170-B5DC-4250-BDEA-14FB39AF104C}"/>
              </a:ext>
            </a:extLst>
          </p:cNvPr>
          <p:cNvSpPr/>
          <p:nvPr/>
        </p:nvSpPr>
        <p:spPr>
          <a:xfrm>
            <a:off x="7772584" y="2350685"/>
            <a:ext cx="2212258" cy="93529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sp>
        <p:nvSpPr>
          <p:cNvPr id="6" name="箭號: 向右 5">
            <a:extLst>
              <a:ext uri="{FF2B5EF4-FFF2-40B4-BE49-F238E27FC236}">
                <a16:creationId xmlns:a16="http://schemas.microsoft.com/office/drawing/2014/main" id="{DBE50A43-2BBD-4B0F-AE44-05AC62040001}"/>
              </a:ext>
            </a:extLst>
          </p:cNvPr>
          <p:cNvSpPr/>
          <p:nvPr/>
        </p:nvSpPr>
        <p:spPr>
          <a:xfrm>
            <a:off x="7194658" y="2735112"/>
            <a:ext cx="386380" cy="3703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0F05A4AD-0912-4516-87E4-18539CD40FC3}"/>
              </a:ext>
            </a:extLst>
          </p:cNvPr>
          <p:cNvSpPr txBox="1"/>
          <p:nvPr/>
        </p:nvSpPr>
        <p:spPr>
          <a:xfrm>
            <a:off x="7981723" y="3276379"/>
            <a:ext cx="1873462" cy="400110"/>
          </a:xfrm>
          <a:prstGeom prst="rect">
            <a:avLst/>
          </a:prstGeom>
          <a:noFill/>
        </p:spPr>
        <p:txBody>
          <a:bodyPr wrap="none" rtlCol="0">
            <a:spAutoFit/>
          </a:bodyPr>
          <a:lstStyle/>
          <a:p>
            <a:r>
              <a:rPr lang="en-US" altLang="zh-TW" sz="2000" dirty="0" err="1"/>
              <a:t>ImmutableTable</a:t>
            </a:r>
            <a:endParaRPr lang="zh-TW" altLang="en-US" sz="2000" dirty="0"/>
          </a:p>
        </p:txBody>
      </p:sp>
      <p:sp>
        <p:nvSpPr>
          <p:cNvPr id="44" name="文字方塊 43">
            <a:extLst>
              <a:ext uri="{FF2B5EF4-FFF2-40B4-BE49-F238E27FC236}">
                <a16:creationId xmlns:a16="http://schemas.microsoft.com/office/drawing/2014/main" id="{EA93725D-1E08-4989-BBB0-48D840071C8B}"/>
              </a:ext>
            </a:extLst>
          </p:cNvPr>
          <p:cNvSpPr txBox="1"/>
          <p:nvPr/>
        </p:nvSpPr>
        <p:spPr>
          <a:xfrm>
            <a:off x="5348182" y="3268246"/>
            <a:ext cx="1264385" cy="400110"/>
          </a:xfrm>
          <a:prstGeom prst="rect">
            <a:avLst/>
          </a:prstGeom>
          <a:noFill/>
        </p:spPr>
        <p:txBody>
          <a:bodyPr wrap="none" rtlCol="0">
            <a:spAutoFit/>
          </a:bodyPr>
          <a:lstStyle/>
          <a:p>
            <a:r>
              <a:rPr lang="en-US" altLang="zh-TW" sz="2000" dirty="0" err="1"/>
              <a:t>Memtable</a:t>
            </a:r>
            <a:endParaRPr lang="zh-TW" altLang="en-US" sz="2000" dirty="0"/>
          </a:p>
        </p:txBody>
      </p:sp>
      <p:sp>
        <p:nvSpPr>
          <p:cNvPr id="10" name="矩形 9">
            <a:extLst>
              <a:ext uri="{FF2B5EF4-FFF2-40B4-BE49-F238E27FC236}">
                <a16:creationId xmlns:a16="http://schemas.microsoft.com/office/drawing/2014/main" id="{9BC5B8E4-D2CA-4B1A-B39A-635451990D48}"/>
              </a:ext>
            </a:extLst>
          </p:cNvPr>
          <p:cNvSpPr/>
          <p:nvPr/>
        </p:nvSpPr>
        <p:spPr>
          <a:xfrm>
            <a:off x="2525594" y="3123843"/>
            <a:ext cx="1324337" cy="1055544"/>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TW" altLang="en-US"/>
          </a:p>
        </p:txBody>
      </p:sp>
      <p:sp>
        <p:nvSpPr>
          <p:cNvPr id="11" name="文字方塊 10">
            <a:extLst>
              <a:ext uri="{FF2B5EF4-FFF2-40B4-BE49-F238E27FC236}">
                <a16:creationId xmlns:a16="http://schemas.microsoft.com/office/drawing/2014/main" id="{B27FE8A5-A6DA-4847-8502-6895B4478C69}"/>
              </a:ext>
            </a:extLst>
          </p:cNvPr>
          <p:cNvSpPr txBox="1"/>
          <p:nvPr/>
        </p:nvSpPr>
        <p:spPr>
          <a:xfrm>
            <a:off x="2537018" y="3123948"/>
            <a:ext cx="1303242" cy="461665"/>
          </a:xfrm>
          <a:prstGeom prst="rect">
            <a:avLst/>
          </a:prstGeom>
          <a:noFill/>
        </p:spPr>
        <p:txBody>
          <a:bodyPr wrap="square" rtlCol="0">
            <a:spAutoFit/>
          </a:bodyPr>
          <a:lstStyle/>
          <a:p>
            <a:r>
              <a:rPr lang="en-US" altLang="zh-TW" sz="2400" dirty="0"/>
              <a:t>Memory</a:t>
            </a:r>
            <a:endParaRPr lang="en-US" altLang="zh-TW" dirty="0"/>
          </a:p>
        </p:txBody>
      </p:sp>
      <p:sp>
        <p:nvSpPr>
          <p:cNvPr id="46" name="文字方塊 45">
            <a:extLst>
              <a:ext uri="{FF2B5EF4-FFF2-40B4-BE49-F238E27FC236}">
                <a16:creationId xmlns:a16="http://schemas.microsoft.com/office/drawing/2014/main" id="{3A380B27-2C95-4F0D-B33E-4A548CBD9CC2}"/>
              </a:ext>
            </a:extLst>
          </p:cNvPr>
          <p:cNvSpPr txBox="1"/>
          <p:nvPr/>
        </p:nvSpPr>
        <p:spPr>
          <a:xfrm>
            <a:off x="2800347" y="3672259"/>
            <a:ext cx="1303242" cy="461665"/>
          </a:xfrm>
          <a:prstGeom prst="rect">
            <a:avLst/>
          </a:prstGeom>
          <a:noFill/>
        </p:spPr>
        <p:txBody>
          <a:bodyPr wrap="square" rtlCol="0">
            <a:spAutoFit/>
          </a:bodyPr>
          <a:lstStyle/>
          <a:p>
            <a:r>
              <a:rPr lang="en-US" altLang="zh-TW" sz="2400" dirty="0"/>
              <a:t>Disk</a:t>
            </a:r>
          </a:p>
        </p:txBody>
      </p:sp>
      <p:sp>
        <p:nvSpPr>
          <p:cNvPr id="48" name="文字方塊 47">
            <a:extLst>
              <a:ext uri="{FF2B5EF4-FFF2-40B4-BE49-F238E27FC236}">
                <a16:creationId xmlns:a16="http://schemas.microsoft.com/office/drawing/2014/main" id="{66DD80AB-9975-4D1B-BAE3-88D09C7A2189}"/>
              </a:ext>
            </a:extLst>
          </p:cNvPr>
          <p:cNvSpPr txBox="1"/>
          <p:nvPr/>
        </p:nvSpPr>
        <p:spPr>
          <a:xfrm>
            <a:off x="5157458" y="3979498"/>
            <a:ext cx="1151901" cy="584775"/>
          </a:xfrm>
          <a:prstGeom prst="rect">
            <a:avLst/>
          </a:prstGeom>
          <a:noFill/>
        </p:spPr>
        <p:txBody>
          <a:bodyPr wrap="square" rtlCol="0">
            <a:spAutoFit/>
          </a:bodyPr>
          <a:lstStyle/>
          <a:p>
            <a:r>
              <a:rPr lang="en-US" altLang="zh-TW" sz="3200" dirty="0"/>
              <a:t>1 - 15</a:t>
            </a:r>
            <a:endParaRPr lang="zh-TW" altLang="en-US" sz="3200" dirty="0"/>
          </a:p>
        </p:txBody>
      </p:sp>
      <p:sp>
        <p:nvSpPr>
          <p:cNvPr id="64" name="標題 1">
            <a:extLst>
              <a:ext uri="{FF2B5EF4-FFF2-40B4-BE49-F238E27FC236}">
                <a16:creationId xmlns:a16="http://schemas.microsoft.com/office/drawing/2014/main" id="{66D22855-042C-4901-934E-EB15DDE9B230}"/>
              </a:ext>
            </a:extLst>
          </p:cNvPr>
          <p:cNvSpPr>
            <a:spLocks noGrp="1"/>
          </p:cNvSpPr>
          <p:nvPr>
            <p:ph type="title"/>
          </p:nvPr>
        </p:nvSpPr>
        <p:spPr>
          <a:xfrm>
            <a:off x="429082" y="217949"/>
            <a:ext cx="8714918" cy="1325563"/>
          </a:xfrm>
        </p:spPr>
        <p:txBody>
          <a:bodyPr>
            <a:normAutofit/>
          </a:bodyPr>
          <a:lstStyle/>
          <a:p>
            <a:r>
              <a:rPr lang="en-US" altLang="zh-TW" sz="4800" dirty="0">
                <a:latin typeface="Noto Sans CJK TC Medium" panose="020B0600000000000000" pitchFamily="34" charset="-120"/>
                <a:ea typeface="Noto Sans CJK TC Medium" panose="020B0600000000000000" pitchFamily="34" charset="-120"/>
              </a:rPr>
              <a:t>Leveling Merge</a:t>
            </a:r>
            <a:r>
              <a:rPr lang="en-US" altLang="zh-TW" sz="4800" dirty="0">
                <a:latin typeface="Noto Sans CJK TC Medium" panose="020B0600000000000000" pitchFamily="34" charset="-120"/>
                <a:ea typeface="Noto Sans CJK TC Medium" panose="020B0600000000000000"/>
              </a:rPr>
              <a:t> (Cont'd)</a:t>
            </a:r>
            <a:endParaRPr lang="zh-TW" altLang="en-US" sz="4800" dirty="0">
              <a:latin typeface="Noto Sans CJK TC Medium" panose="020B0600000000000000" pitchFamily="34" charset="-120"/>
              <a:ea typeface="Noto Sans CJK TC Medium" panose="020B0600000000000000" pitchFamily="34" charset="-120"/>
            </a:endParaRPr>
          </a:p>
        </p:txBody>
      </p:sp>
      <p:sp>
        <p:nvSpPr>
          <p:cNvPr id="72" name="矩形: 圓角 71">
            <a:extLst>
              <a:ext uri="{FF2B5EF4-FFF2-40B4-BE49-F238E27FC236}">
                <a16:creationId xmlns:a16="http://schemas.microsoft.com/office/drawing/2014/main" id="{902DDB9F-4C9F-4316-A29C-9352BAE409C2}"/>
              </a:ext>
            </a:extLst>
          </p:cNvPr>
          <p:cNvSpPr/>
          <p:nvPr/>
        </p:nvSpPr>
        <p:spPr>
          <a:xfrm>
            <a:off x="4872784" y="5131934"/>
            <a:ext cx="1556619" cy="95480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sp>
        <p:nvSpPr>
          <p:cNvPr id="73" name="文字方塊 72">
            <a:extLst>
              <a:ext uri="{FF2B5EF4-FFF2-40B4-BE49-F238E27FC236}">
                <a16:creationId xmlns:a16="http://schemas.microsoft.com/office/drawing/2014/main" id="{E3706F76-C6D3-433E-802D-F6350481F254}"/>
              </a:ext>
            </a:extLst>
          </p:cNvPr>
          <p:cNvSpPr txBox="1"/>
          <p:nvPr/>
        </p:nvSpPr>
        <p:spPr>
          <a:xfrm>
            <a:off x="5232443" y="5316950"/>
            <a:ext cx="972541" cy="584775"/>
          </a:xfrm>
          <a:prstGeom prst="rect">
            <a:avLst/>
          </a:prstGeom>
          <a:noFill/>
        </p:spPr>
        <p:txBody>
          <a:bodyPr wrap="square" rtlCol="0">
            <a:spAutoFit/>
          </a:bodyPr>
          <a:lstStyle/>
          <a:p>
            <a:r>
              <a:rPr lang="en-US" altLang="zh-TW" sz="3200" dirty="0"/>
              <a:t>1 - 9</a:t>
            </a:r>
            <a:endParaRPr lang="zh-TW" altLang="en-US" sz="3200" dirty="0"/>
          </a:p>
        </p:txBody>
      </p:sp>
      <p:sp>
        <p:nvSpPr>
          <p:cNvPr id="33" name="矩形: 圓角 32">
            <a:extLst>
              <a:ext uri="{FF2B5EF4-FFF2-40B4-BE49-F238E27FC236}">
                <a16:creationId xmlns:a16="http://schemas.microsoft.com/office/drawing/2014/main" id="{FF01C822-D304-4945-88FB-E7057E9CE0FF}"/>
              </a:ext>
            </a:extLst>
          </p:cNvPr>
          <p:cNvSpPr/>
          <p:nvPr/>
        </p:nvSpPr>
        <p:spPr>
          <a:xfrm>
            <a:off x="6545902" y="3845485"/>
            <a:ext cx="1552237" cy="93529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sp>
        <p:nvSpPr>
          <p:cNvPr id="32" name="文字方塊 31">
            <a:extLst>
              <a:ext uri="{FF2B5EF4-FFF2-40B4-BE49-F238E27FC236}">
                <a16:creationId xmlns:a16="http://schemas.microsoft.com/office/drawing/2014/main" id="{25797701-0F30-4B5B-8341-9402D67ACC39}"/>
              </a:ext>
            </a:extLst>
          </p:cNvPr>
          <p:cNvSpPr txBox="1"/>
          <p:nvPr/>
        </p:nvSpPr>
        <p:spPr>
          <a:xfrm>
            <a:off x="6662239" y="3972953"/>
            <a:ext cx="1453834" cy="584775"/>
          </a:xfrm>
          <a:prstGeom prst="rect">
            <a:avLst/>
          </a:prstGeom>
          <a:noFill/>
        </p:spPr>
        <p:txBody>
          <a:bodyPr wrap="square" rtlCol="0">
            <a:spAutoFit/>
          </a:bodyPr>
          <a:lstStyle/>
          <a:p>
            <a:r>
              <a:rPr lang="en-US" altLang="zh-TW" sz="3200" dirty="0"/>
              <a:t>16</a:t>
            </a:r>
            <a:r>
              <a:rPr lang="zh-TW" altLang="en-US" sz="3200" dirty="0"/>
              <a:t> </a:t>
            </a:r>
            <a:r>
              <a:rPr lang="en-US" altLang="zh-TW" sz="3200" dirty="0"/>
              <a:t>-</a:t>
            </a:r>
            <a:r>
              <a:rPr lang="zh-TW" altLang="en-US" sz="3200" dirty="0"/>
              <a:t> </a:t>
            </a:r>
            <a:r>
              <a:rPr lang="en-US" altLang="zh-TW" sz="3200" dirty="0"/>
              <a:t>30</a:t>
            </a:r>
            <a:endParaRPr lang="zh-TW" altLang="en-US" sz="3200" dirty="0"/>
          </a:p>
        </p:txBody>
      </p:sp>
      <p:sp>
        <p:nvSpPr>
          <p:cNvPr id="34" name="矩形: 圓角 33">
            <a:extLst>
              <a:ext uri="{FF2B5EF4-FFF2-40B4-BE49-F238E27FC236}">
                <a16:creationId xmlns:a16="http://schemas.microsoft.com/office/drawing/2014/main" id="{0228D16C-07B5-4008-8D6B-26298F201ECD}"/>
              </a:ext>
            </a:extLst>
          </p:cNvPr>
          <p:cNvSpPr/>
          <p:nvPr/>
        </p:nvSpPr>
        <p:spPr>
          <a:xfrm>
            <a:off x="6540014" y="5152464"/>
            <a:ext cx="1556619" cy="95480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sp>
        <p:nvSpPr>
          <p:cNvPr id="35" name="文字方塊 34">
            <a:extLst>
              <a:ext uri="{FF2B5EF4-FFF2-40B4-BE49-F238E27FC236}">
                <a16:creationId xmlns:a16="http://schemas.microsoft.com/office/drawing/2014/main" id="{ED78568B-2A55-4C32-903D-4B60FE6A19AD}"/>
              </a:ext>
            </a:extLst>
          </p:cNvPr>
          <p:cNvSpPr txBox="1"/>
          <p:nvPr/>
        </p:nvSpPr>
        <p:spPr>
          <a:xfrm>
            <a:off x="6650625" y="5337480"/>
            <a:ext cx="1556619" cy="584775"/>
          </a:xfrm>
          <a:prstGeom prst="rect">
            <a:avLst/>
          </a:prstGeom>
          <a:noFill/>
        </p:spPr>
        <p:txBody>
          <a:bodyPr wrap="square" rtlCol="0">
            <a:spAutoFit/>
          </a:bodyPr>
          <a:lstStyle/>
          <a:p>
            <a:r>
              <a:rPr lang="en-US" altLang="zh-TW" sz="3200" dirty="0"/>
              <a:t>10 - 18</a:t>
            </a:r>
            <a:endParaRPr lang="zh-TW" altLang="en-US" sz="3200" dirty="0"/>
          </a:p>
        </p:txBody>
      </p:sp>
      <p:sp>
        <p:nvSpPr>
          <p:cNvPr id="40" name="矩形: 圓角 39">
            <a:extLst>
              <a:ext uri="{FF2B5EF4-FFF2-40B4-BE49-F238E27FC236}">
                <a16:creationId xmlns:a16="http://schemas.microsoft.com/office/drawing/2014/main" id="{528B3144-CA4D-4F94-B40A-E3EDD23EDACF}"/>
              </a:ext>
            </a:extLst>
          </p:cNvPr>
          <p:cNvSpPr/>
          <p:nvPr/>
        </p:nvSpPr>
        <p:spPr>
          <a:xfrm>
            <a:off x="8207244" y="5152924"/>
            <a:ext cx="1556619" cy="95480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sp>
        <p:nvSpPr>
          <p:cNvPr id="42" name="文字方塊 41">
            <a:extLst>
              <a:ext uri="{FF2B5EF4-FFF2-40B4-BE49-F238E27FC236}">
                <a16:creationId xmlns:a16="http://schemas.microsoft.com/office/drawing/2014/main" id="{00C61A1F-56A0-4238-BB89-E6B9148179E0}"/>
              </a:ext>
            </a:extLst>
          </p:cNvPr>
          <p:cNvSpPr txBox="1"/>
          <p:nvPr/>
        </p:nvSpPr>
        <p:spPr>
          <a:xfrm>
            <a:off x="8317855" y="5337480"/>
            <a:ext cx="1387076" cy="584775"/>
          </a:xfrm>
          <a:prstGeom prst="rect">
            <a:avLst/>
          </a:prstGeom>
          <a:noFill/>
        </p:spPr>
        <p:txBody>
          <a:bodyPr wrap="square" rtlCol="0">
            <a:spAutoFit/>
          </a:bodyPr>
          <a:lstStyle/>
          <a:p>
            <a:r>
              <a:rPr lang="en-US" altLang="zh-TW" sz="3200" dirty="0"/>
              <a:t>19 - 30</a:t>
            </a:r>
            <a:endParaRPr lang="zh-TW" altLang="en-US" sz="3200" dirty="0"/>
          </a:p>
        </p:txBody>
      </p:sp>
      <p:sp>
        <p:nvSpPr>
          <p:cNvPr id="50" name="文字方塊 49">
            <a:extLst>
              <a:ext uri="{FF2B5EF4-FFF2-40B4-BE49-F238E27FC236}">
                <a16:creationId xmlns:a16="http://schemas.microsoft.com/office/drawing/2014/main" id="{9E1C8472-9857-4955-AC40-9ED872B57035}"/>
              </a:ext>
            </a:extLst>
          </p:cNvPr>
          <p:cNvSpPr txBox="1"/>
          <p:nvPr/>
        </p:nvSpPr>
        <p:spPr>
          <a:xfrm>
            <a:off x="429082" y="1543512"/>
            <a:ext cx="5047852" cy="646331"/>
          </a:xfrm>
          <a:prstGeom prst="rect">
            <a:avLst/>
          </a:prstGeom>
          <a:noFill/>
        </p:spPr>
        <p:txBody>
          <a:bodyPr wrap="square" rtlCol="0">
            <a:spAutoFit/>
          </a:bodyPr>
          <a:lstStyle/>
          <a:p>
            <a:r>
              <a:rPr lang="en-US" altLang="zh-TW" sz="3600" dirty="0"/>
              <a:t>When it had partitioned</a:t>
            </a:r>
            <a:endParaRPr lang="zh-TW" altLang="en-US" sz="3600" dirty="0"/>
          </a:p>
        </p:txBody>
      </p:sp>
    </p:spTree>
    <p:extLst>
      <p:ext uri="{BB962C8B-B14F-4D97-AF65-F5344CB8AC3E}">
        <p14:creationId xmlns:p14="http://schemas.microsoft.com/office/powerpoint/2010/main" val="3999924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8CC84ADC-64AF-488C-802B-9F2E264072FC}"/>
              </a:ext>
            </a:extLst>
          </p:cNvPr>
          <p:cNvSpPr>
            <a:spLocks noGrp="1"/>
          </p:cNvSpPr>
          <p:nvPr>
            <p:ph type="sldNum" sz="quarter" idx="12"/>
          </p:nvPr>
        </p:nvSpPr>
        <p:spPr>
          <a:xfrm>
            <a:off x="11512236" y="6498424"/>
            <a:ext cx="679764" cy="365125"/>
          </a:xfrm>
        </p:spPr>
        <p:txBody>
          <a:bodyPr/>
          <a:lstStyle/>
          <a:p>
            <a:pPr algn="ctr"/>
            <a:fld id="{5DA7D2CD-C5AC-417C-9415-712BEC30EEEB}" type="slidenum">
              <a:rPr lang="zh-TW" altLang="en-US" smtClean="0">
                <a:solidFill>
                  <a:schemeClr val="tx1"/>
                </a:solidFill>
              </a:rPr>
              <a:pPr algn="ctr"/>
              <a:t>8</a:t>
            </a:fld>
            <a:endParaRPr lang="zh-TW" altLang="en-US" dirty="0">
              <a:solidFill>
                <a:schemeClr val="tx1"/>
              </a:solidFill>
            </a:endParaRPr>
          </a:p>
        </p:txBody>
      </p:sp>
      <p:sp>
        <p:nvSpPr>
          <p:cNvPr id="16" name="文字方塊 15">
            <a:extLst>
              <a:ext uri="{FF2B5EF4-FFF2-40B4-BE49-F238E27FC236}">
                <a16:creationId xmlns:a16="http://schemas.microsoft.com/office/drawing/2014/main" id="{27FFED51-38C9-4269-9070-8CE4246CAC34}"/>
              </a:ext>
            </a:extLst>
          </p:cNvPr>
          <p:cNvSpPr txBox="1"/>
          <p:nvPr/>
        </p:nvSpPr>
        <p:spPr>
          <a:xfrm>
            <a:off x="2906166" y="4329346"/>
            <a:ext cx="2556388" cy="584775"/>
          </a:xfrm>
          <a:prstGeom prst="rect">
            <a:avLst/>
          </a:prstGeom>
          <a:noFill/>
        </p:spPr>
        <p:txBody>
          <a:bodyPr wrap="square" rtlCol="0">
            <a:spAutoFit/>
          </a:bodyPr>
          <a:lstStyle/>
          <a:p>
            <a:r>
              <a:rPr lang="en-US" altLang="zh-TW" sz="3200" dirty="0"/>
              <a:t>Level 0</a:t>
            </a:r>
            <a:endParaRPr lang="zh-TW" altLang="en-US" sz="3200" dirty="0"/>
          </a:p>
        </p:txBody>
      </p:sp>
      <p:cxnSp>
        <p:nvCxnSpPr>
          <p:cNvPr id="17" name="直線接點 16">
            <a:extLst>
              <a:ext uri="{FF2B5EF4-FFF2-40B4-BE49-F238E27FC236}">
                <a16:creationId xmlns:a16="http://schemas.microsoft.com/office/drawing/2014/main" id="{1D8A8257-6F5E-4FB6-9EBF-1DFA1EA75219}"/>
              </a:ext>
            </a:extLst>
          </p:cNvPr>
          <p:cNvCxnSpPr>
            <a:cxnSpLocks/>
          </p:cNvCxnSpPr>
          <p:nvPr/>
        </p:nvCxnSpPr>
        <p:spPr>
          <a:xfrm>
            <a:off x="2527256" y="4919455"/>
            <a:ext cx="737419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接點 7">
            <a:extLst>
              <a:ext uri="{FF2B5EF4-FFF2-40B4-BE49-F238E27FC236}">
                <a16:creationId xmlns:a16="http://schemas.microsoft.com/office/drawing/2014/main" id="{CC1F1BC3-6AF9-4087-B714-22DD4BA1EA15}"/>
              </a:ext>
            </a:extLst>
          </p:cNvPr>
          <p:cNvCxnSpPr>
            <a:cxnSpLocks/>
          </p:cNvCxnSpPr>
          <p:nvPr/>
        </p:nvCxnSpPr>
        <p:spPr>
          <a:xfrm>
            <a:off x="2527256" y="3656010"/>
            <a:ext cx="737419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文字方塊 17">
            <a:extLst>
              <a:ext uri="{FF2B5EF4-FFF2-40B4-BE49-F238E27FC236}">
                <a16:creationId xmlns:a16="http://schemas.microsoft.com/office/drawing/2014/main" id="{32B1F8BA-A7C7-417B-8EB3-993F799710F1}"/>
              </a:ext>
            </a:extLst>
          </p:cNvPr>
          <p:cNvSpPr txBox="1"/>
          <p:nvPr/>
        </p:nvSpPr>
        <p:spPr>
          <a:xfrm>
            <a:off x="2906166" y="5505949"/>
            <a:ext cx="2556388" cy="584775"/>
          </a:xfrm>
          <a:prstGeom prst="rect">
            <a:avLst/>
          </a:prstGeom>
          <a:noFill/>
        </p:spPr>
        <p:txBody>
          <a:bodyPr wrap="square" rtlCol="0">
            <a:spAutoFit/>
          </a:bodyPr>
          <a:lstStyle/>
          <a:p>
            <a:r>
              <a:rPr lang="en-US" altLang="zh-TW" sz="3200" dirty="0"/>
              <a:t>Level 1</a:t>
            </a:r>
            <a:endParaRPr lang="zh-TW" altLang="en-US" sz="3200" dirty="0"/>
          </a:p>
        </p:txBody>
      </p:sp>
      <p:cxnSp>
        <p:nvCxnSpPr>
          <p:cNvPr id="19" name="直線接點 18">
            <a:extLst>
              <a:ext uri="{FF2B5EF4-FFF2-40B4-BE49-F238E27FC236}">
                <a16:creationId xmlns:a16="http://schemas.microsoft.com/office/drawing/2014/main" id="{B0689086-89BB-4573-A66F-E31D29D0AAE0}"/>
              </a:ext>
            </a:extLst>
          </p:cNvPr>
          <p:cNvCxnSpPr>
            <a:cxnSpLocks/>
          </p:cNvCxnSpPr>
          <p:nvPr/>
        </p:nvCxnSpPr>
        <p:spPr>
          <a:xfrm>
            <a:off x="2408903" y="6175121"/>
            <a:ext cx="737419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矩形: 圓角 26">
            <a:extLst>
              <a:ext uri="{FF2B5EF4-FFF2-40B4-BE49-F238E27FC236}">
                <a16:creationId xmlns:a16="http://schemas.microsoft.com/office/drawing/2014/main" id="{988E695F-38B5-4D51-BF45-B9FDDC2A13C2}"/>
              </a:ext>
            </a:extLst>
          </p:cNvPr>
          <p:cNvSpPr/>
          <p:nvPr/>
        </p:nvSpPr>
        <p:spPr>
          <a:xfrm>
            <a:off x="4877166" y="3820087"/>
            <a:ext cx="1552237" cy="93529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sp>
        <p:nvSpPr>
          <p:cNvPr id="38" name="矩形: 圓角 37">
            <a:extLst>
              <a:ext uri="{FF2B5EF4-FFF2-40B4-BE49-F238E27FC236}">
                <a16:creationId xmlns:a16="http://schemas.microsoft.com/office/drawing/2014/main" id="{24021AB7-1A5A-4ADD-BE27-390D6D2AB6E0}"/>
              </a:ext>
            </a:extLst>
          </p:cNvPr>
          <p:cNvSpPr/>
          <p:nvPr/>
        </p:nvSpPr>
        <p:spPr>
          <a:xfrm>
            <a:off x="5594792" y="2360972"/>
            <a:ext cx="610192" cy="93529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sp>
        <p:nvSpPr>
          <p:cNvPr id="39" name="文字方塊 38">
            <a:extLst>
              <a:ext uri="{FF2B5EF4-FFF2-40B4-BE49-F238E27FC236}">
                <a16:creationId xmlns:a16="http://schemas.microsoft.com/office/drawing/2014/main" id="{AD08383F-E3C8-4274-92E0-7536AE407A5D}"/>
              </a:ext>
            </a:extLst>
          </p:cNvPr>
          <p:cNvSpPr txBox="1"/>
          <p:nvPr/>
        </p:nvSpPr>
        <p:spPr>
          <a:xfrm>
            <a:off x="5708773" y="2556644"/>
            <a:ext cx="449667" cy="584775"/>
          </a:xfrm>
          <a:prstGeom prst="rect">
            <a:avLst/>
          </a:prstGeom>
          <a:noFill/>
        </p:spPr>
        <p:txBody>
          <a:bodyPr wrap="square" rtlCol="0">
            <a:spAutoFit/>
          </a:bodyPr>
          <a:lstStyle/>
          <a:p>
            <a:r>
              <a:rPr lang="en-US" altLang="zh-TW" sz="3200" dirty="0"/>
              <a:t>7</a:t>
            </a:r>
            <a:endParaRPr lang="zh-TW" altLang="en-US" sz="3200" dirty="0"/>
          </a:p>
        </p:txBody>
      </p:sp>
      <p:sp>
        <p:nvSpPr>
          <p:cNvPr id="41" name="矩形: 圓角 40">
            <a:extLst>
              <a:ext uri="{FF2B5EF4-FFF2-40B4-BE49-F238E27FC236}">
                <a16:creationId xmlns:a16="http://schemas.microsoft.com/office/drawing/2014/main" id="{5E0D8170-B5DC-4250-BDEA-14FB39AF104C}"/>
              </a:ext>
            </a:extLst>
          </p:cNvPr>
          <p:cNvSpPr/>
          <p:nvPr/>
        </p:nvSpPr>
        <p:spPr>
          <a:xfrm>
            <a:off x="7772584" y="2350685"/>
            <a:ext cx="2212258" cy="93529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sp>
        <p:nvSpPr>
          <p:cNvPr id="6" name="箭號: 向右 5">
            <a:extLst>
              <a:ext uri="{FF2B5EF4-FFF2-40B4-BE49-F238E27FC236}">
                <a16:creationId xmlns:a16="http://schemas.microsoft.com/office/drawing/2014/main" id="{DBE50A43-2BBD-4B0F-AE44-05AC62040001}"/>
              </a:ext>
            </a:extLst>
          </p:cNvPr>
          <p:cNvSpPr/>
          <p:nvPr/>
        </p:nvSpPr>
        <p:spPr>
          <a:xfrm>
            <a:off x="7194658" y="2735112"/>
            <a:ext cx="386380" cy="3703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0F05A4AD-0912-4516-87E4-18539CD40FC3}"/>
              </a:ext>
            </a:extLst>
          </p:cNvPr>
          <p:cNvSpPr txBox="1"/>
          <p:nvPr/>
        </p:nvSpPr>
        <p:spPr>
          <a:xfrm>
            <a:off x="7981723" y="3276379"/>
            <a:ext cx="1873462" cy="400110"/>
          </a:xfrm>
          <a:prstGeom prst="rect">
            <a:avLst/>
          </a:prstGeom>
          <a:noFill/>
        </p:spPr>
        <p:txBody>
          <a:bodyPr wrap="none" rtlCol="0">
            <a:spAutoFit/>
          </a:bodyPr>
          <a:lstStyle/>
          <a:p>
            <a:r>
              <a:rPr lang="en-US" altLang="zh-TW" sz="2000" dirty="0" err="1"/>
              <a:t>ImmutableTable</a:t>
            </a:r>
            <a:endParaRPr lang="zh-TW" altLang="en-US" sz="2000" dirty="0"/>
          </a:p>
        </p:txBody>
      </p:sp>
      <p:sp>
        <p:nvSpPr>
          <p:cNvPr id="44" name="文字方塊 43">
            <a:extLst>
              <a:ext uri="{FF2B5EF4-FFF2-40B4-BE49-F238E27FC236}">
                <a16:creationId xmlns:a16="http://schemas.microsoft.com/office/drawing/2014/main" id="{EA93725D-1E08-4989-BBB0-48D840071C8B}"/>
              </a:ext>
            </a:extLst>
          </p:cNvPr>
          <p:cNvSpPr txBox="1"/>
          <p:nvPr/>
        </p:nvSpPr>
        <p:spPr>
          <a:xfrm>
            <a:off x="5348182" y="3268246"/>
            <a:ext cx="1264385" cy="400110"/>
          </a:xfrm>
          <a:prstGeom prst="rect">
            <a:avLst/>
          </a:prstGeom>
          <a:noFill/>
        </p:spPr>
        <p:txBody>
          <a:bodyPr wrap="none" rtlCol="0">
            <a:spAutoFit/>
          </a:bodyPr>
          <a:lstStyle/>
          <a:p>
            <a:r>
              <a:rPr lang="en-US" altLang="zh-TW" sz="2000" dirty="0" err="1"/>
              <a:t>Memtable</a:t>
            </a:r>
            <a:endParaRPr lang="zh-TW" altLang="en-US" sz="2000" dirty="0"/>
          </a:p>
        </p:txBody>
      </p:sp>
      <p:sp>
        <p:nvSpPr>
          <p:cNvPr id="10" name="矩形 9">
            <a:extLst>
              <a:ext uri="{FF2B5EF4-FFF2-40B4-BE49-F238E27FC236}">
                <a16:creationId xmlns:a16="http://schemas.microsoft.com/office/drawing/2014/main" id="{9BC5B8E4-D2CA-4B1A-B39A-635451990D48}"/>
              </a:ext>
            </a:extLst>
          </p:cNvPr>
          <p:cNvSpPr/>
          <p:nvPr/>
        </p:nvSpPr>
        <p:spPr>
          <a:xfrm>
            <a:off x="2525594" y="3123843"/>
            <a:ext cx="1324337" cy="1055544"/>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TW" altLang="en-US"/>
          </a:p>
        </p:txBody>
      </p:sp>
      <p:sp>
        <p:nvSpPr>
          <p:cNvPr id="11" name="文字方塊 10">
            <a:extLst>
              <a:ext uri="{FF2B5EF4-FFF2-40B4-BE49-F238E27FC236}">
                <a16:creationId xmlns:a16="http://schemas.microsoft.com/office/drawing/2014/main" id="{B27FE8A5-A6DA-4847-8502-6895B4478C69}"/>
              </a:ext>
            </a:extLst>
          </p:cNvPr>
          <p:cNvSpPr txBox="1"/>
          <p:nvPr/>
        </p:nvSpPr>
        <p:spPr>
          <a:xfrm>
            <a:off x="2537018" y="3123948"/>
            <a:ext cx="1303242" cy="461665"/>
          </a:xfrm>
          <a:prstGeom prst="rect">
            <a:avLst/>
          </a:prstGeom>
          <a:noFill/>
        </p:spPr>
        <p:txBody>
          <a:bodyPr wrap="square" rtlCol="0">
            <a:spAutoFit/>
          </a:bodyPr>
          <a:lstStyle/>
          <a:p>
            <a:r>
              <a:rPr lang="en-US" altLang="zh-TW" sz="2400" dirty="0"/>
              <a:t>Memory</a:t>
            </a:r>
            <a:endParaRPr lang="en-US" altLang="zh-TW" dirty="0"/>
          </a:p>
        </p:txBody>
      </p:sp>
      <p:sp>
        <p:nvSpPr>
          <p:cNvPr id="46" name="文字方塊 45">
            <a:extLst>
              <a:ext uri="{FF2B5EF4-FFF2-40B4-BE49-F238E27FC236}">
                <a16:creationId xmlns:a16="http://schemas.microsoft.com/office/drawing/2014/main" id="{3A380B27-2C95-4F0D-B33E-4A548CBD9CC2}"/>
              </a:ext>
            </a:extLst>
          </p:cNvPr>
          <p:cNvSpPr txBox="1"/>
          <p:nvPr/>
        </p:nvSpPr>
        <p:spPr>
          <a:xfrm>
            <a:off x="2795267" y="3672259"/>
            <a:ext cx="1303242" cy="461665"/>
          </a:xfrm>
          <a:prstGeom prst="rect">
            <a:avLst/>
          </a:prstGeom>
          <a:noFill/>
        </p:spPr>
        <p:txBody>
          <a:bodyPr wrap="square" rtlCol="0">
            <a:spAutoFit/>
          </a:bodyPr>
          <a:lstStyle/>
          <a:p>
            <a:r>
              <a:rPr lang="en-US" altLang="zh-TW" sz="2400" dirty="0"/>
              <a:t>Disk</a:t>
            </a:r>
          </a:p>
        </p:txBody>
      </p:sp>
      <p:sp>
        <p:nvSpPr>
          <p:cNvPr id="48" name="文字方塊 47">
            <a:extLst>
              <a:ext uri="{FF2B5EF4-FFF2-40B4-BE49-F238E27FC236}">
                <a16:creationId xmlns:a16="http://schemas.microsoft.com/office/drawing/2014/main" id="{66DD80AB-9975-4D1B-BAE3-88D09C7A2189}"/>
              </a:ext>
            </a:extLst>
          </p:cNvPr>
          <p:cNvSpPr txBox="1"/>
          <p:nvPr/>
        </p:nvSpPr>
        <p:spPr>
          <a:xfrm>
            <a:off x="5157458" y="3979498"/>
            <a:ext cx="1151901" cy="584775"/>
          </a:xfrm>
          <a:prstGeom prst="rect">
            <a:avLst/>
          </a:prstGeom>
          <a:noFill/>
        </p:spPr>
        <p:txBody>
          <a:bodyPr wrap="square" rtlCol="0">
            <a:spAutoFit/>
          </a:bodyPr>
          <a:lstStyle/>
          <a:p>
            <a:r>
              <a:rPr lang="en-US" altLang="zh-TW" sz="3200" dirty="0"/>
              <a:t>1</a:t>
            </a:r>
            <a:r>
              <a:rPr lang="zh-TW" altLang="en-US" sz="3200" dirty="0"/>
              <a:t>、</a:t>
            </a:r>
            <a:r>
              <a:rPr lang="en-US" altLang="zh-TW" sz="3200" dirty="0"/>
              <a:t>6</a:t>
            </a:r>
            <a:endParaRPr lang="zh-TW" altLang="en-US" sz="3200" dirty="0"/>
          </a:p>
        </p:txBody>
      </p:sp>
      <p:sp>
        <p:nvSpPr>
          <p:cNvPr id="64" name="標題 1">
            <a:extLst>
              <a:ext uri="{FF2B5EF4-FFF2-40B4-BE49-F238E27FC236}">
                <a16:creationId xmlns:a16="http://schemas.microsoft.com/office/drawing/2014/main" id="{66D22855-042C-4901-934E-EB15DDE9B230}"/>
              </a:ext>
            </a:extLst>
          </p:cNvPr>
          <p:cNvSpPr>
            <a:spLocks noGrp="1"/>
          </p:cNvSpPr>
          <p:nvPr>
            <p:ph type="title"/>
          </p:nvPr>
        </p:nvSpPr>
        <p:spPr>
          <a:xfrm>
            <a:off x="429082" y="217949"/>
            <a:ext cx="8714918" cy="1325563"/>
          </a:xfrm>
        </p:spPr>
        <p:txBody>
          <a:bodyPr>
            <a:normAutofit/>
          </a:bodyPr>
          <a:lstStyle/>
          <a:p>
            <a:r>
              <a:rPr lang="en-US" altLang="zh-TW" sz="4800" dirty="0">
                <a:latin typeface="Noto Sans CJK TC Medium" panose="020B0600000000000000" pitchFamily="34" charset="-120"/>
                <a:ea typeface="Noto Sans CJK TC Medium" panose="020B0600000000000000" pitchFamily="34" charset="-120"/>
              </a:rPr>
              <a:t>Tiering Merge</a:t>
            </a:r>
            <a:endParaRPr lang="zh-TW" altLang="en-US" sz="4800" dirty="0">
              <a:latin typeface="Noto Sans CJK TC Medium" panose="020B0600000000000000" pitchFamily="34" charset="-120"/>
              <a:ea typeface="Noto Sans CJK TC Medium" panose="020B0600000000000000" pitchFamily="34" charset="-120"/>
            </a:endParaRPr>
          </a:p>
        </p:txBody>
      </p:sp>
      <p:sp>
        <p:nvSpPr>
          <p:cNvPr id="72" name="矩形: 圓角 71">
            <a:extLst>
              <a:ext uri="{FF2B5EF4-FFF2-40B4-BE49-F238E27FC236}">
                <a16:creationId xmlns:a16="http://schemas.microsoft.com/office/drawing/2014/main" id="{902DDB9F-4C9F-4316-A29C-9352BAE409C2}"/>
              </a:ext>
            </a:extLst>
          </p:cNvPr>
          <p:cNvSpPr/>
          <p:nvPr/>
        </p:nvSpPr>
        <p:spPr>
          <a:xfrm>
            <a:off x="4872784" y="5131934"/>
            <a:ext cx="2321874" cy="95480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sp>
        <p:nvSpPr>
          <p:cNvPr id="73" name="文字方塊 72">
            <a:extLst>
              <a:ext uri="{FF2B5EF4-FFF2-40B4-BE49-F238E27FC236}">
                <a16:creationId xmlns:a16="http://schemas.microsoft.com/office/drawing/2014/main" id="{E3706F76-C6D3-433E-802D-F6350481F254}"/>
              </a:ext>
            </a:extLst>
          </p:cNvPr>
          <p:cNvSpPr txBox="1"/>
          <p:nvPr/>
        </p:nvSpPr>
        <p:spPr>
          <a:xfrm>
            <a:off x="5114892" y="5316950"/>
            <a:ext cx="1962215" cy="584775"/>
          </a:xfrm>
          <a:prstGeom prst="rect">
            <a:avLst/>
          </a:prstGeom>
          <a:noFill/>
        </p:spPr>
        <p:txBody>
          <a:bodyPr wrap="square" rtlCol="0">
            <a:spAutoFit/>
          </a:bodyPr>
          <a:lstStyle/>
          <a:p>
            <a:r>
              <a:rPr lang="en-US" altLang="zh-TW" sz="3200" dirty="0"/>
              <a:t>2</a:t>
            </a:r>
            <a:r>
              <a:rPr lang="zh-TW" altLang="en-US" sz="3200" dirty="0"/>
              <a:t>、</a:t>
            </a:r>
            <a:r>
              <a:rPr lang="en-US" altLang="zh-TW" sz="3200" dirty="0"/>
              <a:t>8</a:t>
            </a:r>
            <a:r>
              <a:rPr lang="zh-TW" altLang="en-US" sz="3200" dirty="0"/>
              <a:t>、</a:t>
            </a:r>
            <a:r>
              <a:rPr lang="en-US" altLang="zh-TW" sz="3200" dirty="0"/>
              <a:t>10</a:t>
            </a:r>
          </a:p>
        </p:txBody>
      </p:sp>
      <p:sp>
        <p:nvSpPr>
          <p:cNvPr id="33" name="矩形: 圓角 32">
            <a:extLst>
              <a:ext uri="{FF2B5EF4-FFF2-40B4-BE49-F238E27FC236}">
                <a16:creationId xmlns:a16="http://schemas.microsoft.com/office/drawing/2014/main" id="{FF01C822-D304-4945-88FB-E7057E9CE0FF}"/>
              </a:ext>
            </a:extLst>
          </p:cNvPr>
          <p:cNvSpPr/>
          <p:nvPr/>
        </p:nvSpPr>
        <p:spPr>
          <a:xfrm>
            <a:off x="6545902" y="3845485"/>
            <a:ext cx="1552237" cy="93529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sp>
        <p:nvSpPr>
          <p:cNvPr id="32" name="文字方塊 31">
            <a:extLst>
              <a:ext uri="{FF2B5EF4-FFF2-40B4-BE49-F238E27FC236}">
                <a16:creationId xmlns:a16="http://schemas.microsoft.com/office/drawing/2014/main" id="{25797701-0F30-4B5B-8341-9402D67ACC39}"/>
              </a:ext>
            </a:extLst>
          </p:cNvPr>
          <p:cNvSpPr txBox="1"/>
          <p:nvPr/>
        </p:nvSpPr>
        <p:spPr>
          <a:xfrm>
            <a:off x="6815748" y="3996013"/>
            <a:ext cx="1453834" cy="584775"/>
          </a:xfrm>
          <a:prstGeom prst="rect">
            <a:avLst/>
          </a:prstGeom>
          <a:noFill/>
        </p:spPr>
        <p:txBody>
          <a:bodyPr wrap="square" rtlCol="0">
            <a:spAutoFit/>
          </a:bodyPr>
          <a:lstStyle/>
          <a:p>
            <a:r>
              <a:rPr lang="en-US" altLang="zh-TW" sz="3200" dirty="0"/>
              <a:t>4</a:t>
            </a:r>
            <a:r>
              <a:rPr lang="zh-TW" altLang="en-US" sz="3200" dirty="0"/>
              <a:t>、</a:t>
            </a:r>
            <a:r>
              <a:rPr lang="en-US" altLang="zh-TW" sz="3200" dirty="0"/>
              <a:t>9</a:t>
            </a:r>
            <a:endParaRPr lang="zh-TW" altLang="en-US" sz="3200" dirty="0"/>
          </a:p>
        </p:txBody>
      </p:sp>
      <p:sp>
        <p:nvSpPr>
          <p:cNvPr id="50" name="文字方塊 49">
            <a:extLst>
              <a:ext uri="{FF2B5EF4-FFF2-40B4-BE49-F238E27FC236}">
                <a16:creationId xmlns:a16="http://schemas.microsoft.com/office/drawing/2014/main" id="{9E1C8472-9857-4955-AC40-9ED872B57035}"/>
              </a:ext>
            </a:extLst>
          </p:cNvPr>
          <p:cNvSpPr txBox="1"/>
          <p:nvPr/>
        </p:nvSpPr>
        <p:spPr>
          <a:xfrm>
            <a:off x="429082" y="1543512"/>
            <a:ext cx="5047852" cy="646331"/>
          </a:xfrm>
          <a:prstGeom prst="rect">
            <a:avLst/>
          </a:prstGeom>
          <a:noFill/>
        </p:spPr>
        <p:txBody>
          <a:bodyPr wrap="square" rtlCol="0">
            <a:spAutoFit/>
          </a:bodyPr>
          <a:lstStyle/>
          <a:p>
            <a:r>
              <a:rPr lang="en-US" altLang="zh-TW" sz="3600" dirty="0"/>
              <a:t>Under normal condition</a:t>
            </a:r>
            <a:endParaRPr lang="zh-TW" altLang="en-US" sz="3600" dirty="0"/>
          </a:p>
        </p:txBody>
      </p:sp>
      <p:sp>
        <p:nvSpPr>
          <p:cNvPr id="29" name="矩形: 圓角 28">
            <a:extLst>
              <a:ext uri="{FF2B5EF4-FFF2-40B4-BE49-F238E27FC236}">
                <a16:creationId xmlns:a16="http://schemas.microsoft.com/office/drawing/2014/main" id="{F8B6DE4D-BA79-4994-9684-BB03300B54B9}"/>
              </a:ext>
            </a:extLst>
          </p:cNvPr>
          <p:cNvSpPr/>
          <p:nvPr/>
        </p:nvSpPr>
        <p:spPr>
          <a:xfrm>
            <a:off x="7354819" y="5138572"/>
            <a:ext cx="2321874" cy="95480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sp>
        <p:nvSpPr>
          <p:cNvPr id="30" name="文字方塊 29">
            <a:extLst>
              <a:ext uri="{FF2B5EF4-FFF2-40B4-BE49-F238E27FC236}">
                <a16:creationId xmlns:a16="http://schemas.microsoft.com/office/drawing/2014/main" id="{1735B483-7AEE-4497-AF60-EA9DA033CCD6}"/>
              </a:ext>
            </a:extLst>
          </p:cNvPr>
          <p:cNvSpPr txBox="1"/>
          <p:nvPr/>
        </p:nvSpPr>
        <p:spPr>
          <a:xfrm>
            <a:off x="7481446" y="5323588"/>
            <a:ext cx="2068619" cy="584775"/>
          </a:xfrm>
          <a:prstGeom prst="rect">
            <a:avLst/>
          </a:prstGeom>
          <a:noFill/>
        </p:spPr>
        <p:txBody>
          <a:bodyPr wrap="square" rtlCol="0">
            <a:spAutoFit/>
          </a:bodyPr>
          <a:lstStyle/>
          <a:p>
            <a:r>
              <a:rPr lang="en-US" altLang="zh-TW" sz="3200" dirty="0"/>
              <a:t>5</a:t>
            </a:r>
            <a:r>
              <a:rPr lang="zh-TW" altLang="en-US" sz="3200" dirty="0"/>
              <a:t>、</a:t>
            </a:r>
            <a:r>
              <a:rPr lang="en-US" altLang="zh-TW" sz="3200" dirty="0"/>
              <a:t>11</a:t>
            </a:r>
            <a:r>
              <a:rPr lang="zh-TW" altLang="en-US" sz="3200" dirty="0"/>
              <a:t>、</a:t>
            </a:r>
            <a:r>
              <a:rPr lang="en-US" altLang="zh-TW" sz="3200" dirty="0"/>
              <a:t>14</a:t>
            </a:r>
            <a:endParaRPr lang="zh-TW" altLang="en-US" sz="3200" dirty="0"/>
          </a:p>
        </p:txBody>
      </p:sp>
    </p:spTree>
    <p:extLst>
      <p:ext uri="{BB962C8B-B14F-4D97-AF65-F5344CB8AC3E}">
        <p14:creationId xmlns:p14="http://schemas.microsoft.com/office/powerpoint/2010/main" val="3675765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8CC84ADC-64AF-488C-802B-9F2E264072FC}"/>
              </a:ext>
            </a:extLst>
          </p:cNvPr>
          <p:cNvSpPr>
            <a:spLocks noGrp="1"/>
          </p:cNvSpPr>
          <p:nvPr>
            <p:ph type="sldNum" sz="quarter" idx="12"/>
          </p:nvPr>
        </p:nvSpPr>
        <p:spPr>
          <a:xfrm>
            <a:off x="11512236" y="6498424"/>
            <a:ext cx="679764" cy="365125"/>
          </a:xfrm>
        </p:spPr>
        <p:txBody>
          <a:bodyPr/>
          <a:lstStyle/>
          <a:p>
            <a:pPr algn="ctr"/>
            <a:fld id="{5DA7D2CD-C5AC-417C-9415-712BEC30EEEB}" type="slidenum">
              <a:rPr lang="zh-TW" altLang="en-US" smtClean="0">
                <a:solidFill>
                  <a:schemeClr val="tx1"/>
                </a:solidFill>
              </a:rPr>
              <a:pPr algn="ctr"/>
              <a:t>9</a:t>
            </a:fld>
            <a:endParaRPr lang="zh-TW" altLang="en-US" dirty="0">
              <a:solidFill>
                <a:schemeClr val="tx1"/>
              </a:solidFill>
            </a:endParaRPr>
          </a:p>
        </p:txBody>
      </p:sp>
      <p:sp>
        <p:nvSpPr>
          <p:cNvPr id="16" name="文字方塊 15">
            <a:extLst>
              <a:ext uri="{FF2B5EF4-FFF2-40B4-BE49-F238E27FC236}">
                <a16:creationId xmlns:a16="http://schemas.microsoft.com/office/drawing/2014/main" id="{27FFED51-38C9-4269-9070-8CE4246CAC34}"/>
              </a:ext>
            </a:extLst>
          </p:cNvPr>
          <p:cNvSpPr txBox="1"/>
          <p:nvPr/>
        </p:nvSpPr>
        <p:spPr>
          <a:xfrm>
            <a:off x="2906166" y="4329346"/>
            <a:ext cx="2556388" cy="584775"/>
          </a:xfrm>
          <a:prstGeom prst="rect">
            <a:avLst/>
          </a:prstGeom>
          <a:noFill/>
        </p:spPr>
        <p:txBody>
          <a:bodyPr wrap="square" rtlCol="0">
            <a:spAutoFit/>
          </a:bodyPr>
          <a:lstStyle/>
          <a:p>
            <a:r>
              <a:rPr lang="en-US" altLang="zh-TW" sz="3200" dirty="0"/>
              <a:t>Level 0</a:t>
            </a:r>
            <a:endParaRPr lang="zh-TW" altLang="en-US" sz="3200" dirty="0"/>
          </a:p>
        </p:txBody>
      </p:sp>
      <p:cxnSp>
        <p:nvCxnSpPr>
          <p:cNvPr id="17" name="直線接點 16">
            <a:extLst>
              <a:ext uri="{FF2B5EF4-FFF2-40B4-BE49-F238E27FC236}">
                <a16:creationId xmlns:a16="http://schemas.microsoft.com/office/drawing/2014/main" id="{1D8A8257-6F5E-4FB6-9EBF-1DFA1EA75219}"/>
              </a:ext>
            </a:extLst>
          </p:cNvPr>
          <p:cNvCxnSpPr>
            <a:cxnSpLocks/>
          </p:cNvCxnSpPr>
          <p:nvPr/>
        </p:nvCxnSpPr>
        <p:spPr>
          <a:xfrm>
            <a:off x="2527256" y="4919455"/>
            <a:ext cx="737419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接點 7">
            <a:extLst>
              <a:ext uri="{FF2B5EF4-FFF2-40B4-BE49-F238E27FC236}">
                <a16:creationId xmlns:a16="http://schemas.microsoft.com/office/drawing/2014/main" id="{CC1F1BC3-6AF9-4087-B714-22DD4BA1EA15}"/>
              </a:ext>
            </a:extLst>
          </p:cNvPr>
          <p:cNvCxnSpPr>
            <a:cxnSpLocks/>
          </p:cNvCxnSpPr>
          <p:nvPr/>
        </p:nvCxnSpPr>
        <p:spPr>
          <a:xfrm>
            <a:off x="2527256" y="3656010"/>
            <a:ext cx="737419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文字方塊 17">
            <a:extLst>
              <a:ext uri="{FF2B5EF4-FFF2-40B4-BE49-F238E27FC236}">
                <a16:creationId xmlns:a16="http://schemas.microsoft.com/office/drawing/2014/main" id="{32B1F8BA-A7C7-417B-8EB3-993F799710F1}"/>
              </a:ext>
            </a:extLst>
          </p:cNvPr>
          <p:cNvSpPr txBox="1"/>
          <p:nvPr/>
        </p:nvSpPr>
        <p:spPr>
          <a:xfrm>
            <a:off x="2906166" y="5505949"/>
            <a:ext cx="2556388" cy="584775"/>
          </a:xfrm>
          <a:prstGeom prst="rect">
            <a:avLst/>
          </a:prstGeom>
          <a:noFill/>
        </p:spPr>
        <p:txBody>
          <a:bodyPr wrap="square" rtlCol="0">
            <a:spAutoFit/>
          </a:bodyPr>
          <a:lstStyle/>
          <a:p>
            <a:r>
              <a:rPr lang="en-US" altLang="zh-TW" sz="3200" dirty="0"/>
              <a:t>Level 1</a:t>
            </a:r>
            <a:endParaRPr lang="zh-TW" altLang="en-US" sz="3200" dirty="0"/>
          </a:p>
        </p:txBody>
      </p:sp>
      <p:cxnSp>
        <p:nvCxnSpPr>
          <p:cNvPr id="19" name="直線接點 18">
            <a:extLst>
              <a:ext uri="{FF2B5EF4-FFF2-40B4-BE49-F238E27FC236}">
                <a16:creationId xmlns:a16="http://schemas.microsoft.com/office/drawing/2014/main" id="{B0689086-89BB-4573-A66F-E31D29D0AAE0}"/>
              </a:ext>
            </a:extLst>
          </p:cNvPr>
          <p:cNvCxnSpPr>
            <a:cxnSpLocks/>
          </p:cNvCxnSpPr>
          <p:nvPr/>
        </p:nvCxnSpPr>
        <p:spPr>
          <a:xfrm>
            <a:off x="2408903" y="6175121"/>
            <a:ext cx="737419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矩形: 圓角 26">
            <a:extLst>
              <a:ext uri="{FF2B5EF4-FFF2-40B4-BE49-F238E27FC236}">
                <a16:creationId xmlns:a16="http://schemas.microsoft.com/office/drawing/2014/main" id="{988E695F-38B5-4D51-BF45-B9FDDC2A13C2}"/>
              </a:ext>
            </a:extLst>
          </p:cNvPr>
          <p:cNvSpPr/>
          <p:nvPr/>
        </p:nvSpPr>
        <p:spPr>
          <a:xfrm>
            <a:off x="4877166" y="3820088"/>
            <a:ext cx="1443201" cy="44707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sp>
        <p:nvSpPr>
          <p:cNvPr id="38" name="矩形: 圓角 37">
            <a:extLst>
              <a:ext uri="{FF2B5EF4-FFF2-40B4-BE49-F238E27FC236}">
                <a16:creationId xmlns:a16="http://schemas.microsoft.com/office/drawing/2014/main" id="{24021AB7-1A5A-4ADD-BE27-390D6D2AB6E0}"/>
              </a:ext>
            </a:extLst>
          </p:cNvPr>
          <p:cNvSpPr/>
          <p:nvPr/>
        </p:nvSpPr>
        <p:spPr>
          <a:xfrm>
            <a:off x="5594792" y="2360972"/>
            <a:ext cx="610192" cy="93529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sp>
        <p:nvSpPr>
          <p:cNvPr id="39" name="文字方塊 38">
            <a:extLst>
              <a:ext uri="{FF2B5EF4-FFF2-40B4-BE49-F238E27FC236}">
                <a16:creationId xmlns:a16="http://schemas.microsoft.com/office/drawing/2014/main" id="{AD08383F-E3C8-4274-92E0-7536AE407A5D}"/>
              </a:ext>
            </a:extLst>
          </p:cNvPr>
          <p:cNvSpPr txBox="1"/>
          <p:nvPr/>
        </p:nvSpPr>
        <p:spPr>
          <a:xfrm>
            <a:off x="5708773" y="2556644"/>
            <a:ext cx="449667" cy="584775"/>
          </a:xfrm>
          <a:prstGeom prst="rect">
            <a:avLst/>
          </a:prstGeom>
          <a:noFill/>
        </p:spPr>
        <p:txBody>
          <a:bodyPr wrap="square" rtlCol="0">
            <a:spAutoFit/>
          </a:bodyPr>
          <a:lstStyle/>
          <a:p>
            <a:r>
              <a:rPr lang="en-US" altLang="zh-TW" sz="3200" dirty="0"/>
              <a:t>7</a:t>
            </a:r>
            <a:endParaRPr lang="zh-TW" altLang="en-US" sz="3200" dirty="0"/>
          </a:p>
        </p:txBody>
      </p:sp>
      <p:sp>
        <p:nvSpPr>
          <p:cNvPr id="41" name="矩形: 圓角 40">
            <a:extLst>
              <a:ext uri="{FF2B5EF4-FFF2-40B4-BE49-F238E27FC236}">
                <a16:creationId xmlns:a16="http://schemas.microsoft.com/office/drawing/2014/main" id="{5E0D8170-B5DC-4250-BDEA-14FB39AF104C}"/>
              </a:ext>
            </a:extLst>
          </p:cNvPr>
          <p:cNvSpPr/>
          <p:nvPr/>
        </p:nvSpPr>
        <p:spPr>
          <a:xfrm>
            <a:off x="7772584" y="2350685"/>
            <a:ext cx="2212258" cy="93529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sp>
        <p:nvSpPr>
          <p:cNvPr id="6" name="箭號: 向右 5">
            <a:extLst>
              <a:ext uri="{FF2B5EF4-FFF2-40B4-BE49-F238E27FC236}">
                <a16:creationId xmlns:a16="http://schemas.microsoft.com/office/drawing/2014/main" id="{DBE50A43-2BBD-4B0F-AE44-05AC62040001}"/>
              </a:ext>
            </a:extLst>
          </p:cNvPr>
          <p:cNvSpPr/>
          <p:nvPr/>
        </p:nvSpPr>
        <p:spPr>
          <a:xfrm>
            <a:off x="7194658" y="2735112"/>
            <a:ext cx="386380" cy="3703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0F05A4AD-0912-4516-87E4-18539CD40FC3}"/>
              </a:ext>
            </a:extLst>
          </p:cNvPr>
          <p:cNvSpPr txBox="1"/>
          <p:nvPr/>
        </p:nvSpPr>
        <p:spPr>
          <a:xfrm>
            <a:off x="7981723" y="3276379"/>
            <a:ext cx="1873462" cy="400110"/>
          </a:xfrm>
          <a:prstGeom prst="rect">
            <a:avLst/>
          </a:prstGeom>
          <a:noFill/>
        </p:spPr>
        <p:txBody>
          <a:bodyPr wrap="none" rtlCol="0">
            <a:spAutoFit/>
          </a:bodyPr>
          <a:lstStyle/>
          <a:p>
            <a:r>
              <a:rPr lang="en-US" altLang="zh-TW" sz="2000" dirty="0" err="1"/>
              <a:t>ImmutableTable</a:t>
            </a:r>
            <a:endParaRPr lang="zh-TW" altLang="en-US" sz="2000" dirty="0"/>
          </a:p>
        </p:txBody>
      </p:sp>
      <p:sp>
        <p:nvSpPr>
          <p:cNvPr id="44" name="文字方塊 43">
            <a:extLst>
              <a:ext uri="{FF2B5EF4-FFF2-40B4-BE49-F238E27FC236}">
                <a16:creationId xmlns:a16="http://schemas.microsoft.com/office/drawing/2014/main" id="{EA93725D-1E08-4989-BBB0-48D840071C8B}"/>
              </a:ext>
            </a:extLst>
          </p:cNvPr>
          <p:cNvSpPr txBox="1"/>
          <p:nvPr/>
        </p:nvSpPr>
        <p:spPr>
          <a:xfrm>
            <a:off x="5348182" y="3268246"/>
            <a:ext cx="1264385" cy="400110"/>
          </a:xfrm>
          <a:prstGeom prst="rect">
            <a:avLst/>
          </a:prstGeom>
          <a:noFill/>
        </p:spPr>
        <p:txBody>
          <a:bodyPr wrap="none" rtlCol="0">
            <a:spAutoFit/>
          </a:bodyPr>
          <a:lstStyle/>
          <a:p>
            <a:r>
              <a:rPr lang="en-US" altLang="zh-TW" sz="2000" dirty="0" err="1"/>
              <a:t>Memtable</a:t>
            </a:r>
            <a:endParaRPr lang="zh-TW" altLang="en-US" sz="2000" dirty="0"/>
          </a:p>
        </p:txBody>
      </p:sp>
      <p:sp>
        <p:nvSpPr>
          <p:cNvPr id="10" name="矩形 9">
            <a:extLst>
              <a:ext uri="{FF2B5EF4-FFF2-40B4-BE49-F238E27FC236}">
                <a16:creationId xmlns:a16="http://schemas.microsoft.com/office/drawing/2014/main" id="{9BC5B8E4-D2CA-4B1A-B39A-635451990D48}"/>
              </a:ext>
            </a:extLst>
          </p:cNvPr>
          <p:cNvSpPr/>
          <p:nvPr/>
        </p:nvSpPr>
        <p:spPr>
          <a:xfrm>
            <a:off x="2525594" y="3123843"/>
            <a:ext cx="1324337" cy="1055544"/>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TW" altLang="en-US"/>
          </a:p>
        </p:txBody>
      </p:sp>
      <p:sp>
        <p:nvSpPr>
          <p:cNvPr id="11" name="文字方塊 10">
            <a:extLst>
              <a:ext uri="{FF2B5EF4-FFF2-40B4-BE49-F238E27FC236}">
                <a16:creationId xmlns:a16="http://schemas.microsoft.com/office/drawing/2014/main" id="{B27FE8A5-A6DA-4847-8502-6895B4478C69}"/>
              </a:ext>
            </a:extLst>
          </p:cNvPr>
          <p:cNvSpPr txBox="1"/>
          <p:nvPr/>
        </p:nvSpPr>
        <p:spPr>
          <a:xfrm>
            <a:off x="2537018" y="3123948"/>
            <a:ext cx="1303242" cy="461665"/>
          </a:xfrm>
          <a:prstGeom prst="rect">
            <a:avLst/>
          </a:prstGeom>
          <a:noFill/>
        </p:spPr>
        <p:txBody>
          <a:bodyPr wrap="square" rtlCol="0">
            <a:spAutoFit/>
          </a:bodyPr>
          <a:lstStyle/>
          <a:p>
            <a:r>
              <a:rPr lang="en-US" altLang="zh-TW" sz="2400" dirty="0"/>
              <a:t>Memory</a:t>
            </a:r>
            <a:endParaRPr lang="en-US" altLang="zh-TW" dirty="0"/>
          </a:p>
        </p:txBody>
      </p:sp>
      <p:sp>
        <p:nvSpPr>
          <p:cNvPr id="46" name="文字方塊 45">
            <a:extLst>
              <a:ext uri="{FF2B5EF4-FFF2-40B4-BE49-F238E27FC236}">
                <a16:creationId xmlns:a16="http://schemas.microsoft.com/office/drawing/2014/main" id="{3A380B27-2C95-4F0D-B33E-4A548CBD9CC2}"/>
              </a:ext>
            </a:extLst>
          </p:cNvPr>
          <p:cNvSpPr txBox="1"/>
          <p:nvPr/>
        </p:nvSpPr>
        <p:spPr>
          <a:xfrm>
            <a:off x="2795267" y="3672259"/>
            <a:ext cx="1303242" cy="461665"/>
          </a:xfrm>
          <a:prstGeom prst="rect">
            <a:avLst/>
          </a:prstGeom>
          <a:noFill/>
        </p:spPr>
        <p:txBody>
          <a:bodyPr wrap="square" rtlCol="0">
            <a:spAutoFit/>
          </a:bodyPr>
          <a:lstStyle/>
          <a:p>
            <a:r>
              <a:rPr lang="en-US" altLang="zh-TW" sz="2400" dirty="0"/>
              <a:t>Disk</a:t>
            </a:r>
          </a:p>
        </p:txBody>
      </p:sp>
      <p:sp>
        <p:nvSpPr>
          <p:cNvPr id="48" name="文字方塊 47">
            <a:extLst>
              <a:ext uri="{FF2B5EF4-FFF2-40B4-BE49-F238E27FC236}">
                <a16:creationId xmlns:a16="http://schemas.microsoft.com/office/drawing/2014/main" id="{66DD80AB-9975-4D1B-BAE3-88D09C7A2189}"/>
              </a:ext>
            </a:extLst>
          </p:cNvPr>
          <p:cNvSpPr txBox="1"/>
          <p:nvPr/>
        </p:nvSpPr>
        <p:spPr>
          <a:xfrm>
            <a:off x="5168466" y="3805497"/>
            <a:ext cx="1151901" cy="461665"/>
          </a:xfrm>
          <a:prstGeom prst="rect">
            <a:avLst/>
          </a:prstGeom>
          <a:noFill/>
        </p:spPr>
        <p:txBody>
          <a:bodyPr wrap="square" rtlCol="0">
            <a:spAutoFit/>
          </a:bodyPr>
          <a:lstStyle/>
          <a:p>
            <a:r>
              <a:rPr lang="en-US" altLang="zh-TW" sz="2400" dirty="0"/>
              <a:t>1 - 15</a:t>
            </a:r>
            <a:endParaRPr lang="zh-TW" altLang="en-US" sz="2400" dirty="0"/>
          </a:p>
        </p:txBody>
      </p:sp>
      <p:sp>
        <p:nvSpPr>
          <p:cNvPr id="64" name="標題 1">
            <a:extLst>
              <a:ext uri="{FF2B5EF4-FFF2-40B4-BE49-F238E27FC236}">
                <a16:creationId xmlns:a16="http://schemas.microsoft.com/office/drawing/2014/main" id="{66D22855-042C-4901-934E-EB15DDE9B230}"/>
              </a:ext>
            </a:extLst>
          </p:cNvPr>
          <p:cNvSpPr>
            <a:spLocks noGrp="1"/>
          </p:cNvSpPr>
          <p:nvPr>
            <p:ph type="title"/>
          </p:nvPr>
        </p:nvSpPr>
        <p:spPr>
          <a:xfrm>
            <a:off x="429082" y="217949"/>
            <a:ext cx="8714918" cy="1325563"/>
          </a:xfrm>
        </p:spPr>
        <p:txBody>
          <a:bodyPr>
            <a:normAutofit/>
          </a:bodyPr>
          <a:lstStyle/>
          <a:p>
            <a:r>
              <a:rPr lang="en-US" altLang="zh-TW" sz="4800" dirty="0">
                <a:latin typeface="Noto Sans CJK TC Medium" panose="020B0600000000000000" pitchFamily="34" charset="-120"/>
                <a:ea typeface="Noto Sans CJK TC Medium" panose="020B0600000000000000" pitchFamily="34" charset="-120"/>
              </a:rPr>
              <a:t>Tiering Merge </a:t>
            </a:r>
            <a:r>
              <a:rPr lang="en-US" altLang="zh-TW" sz="4800" dirty="0">
                <a:latin typeface="Noto Sans CJK TC Medium" panose="020B0600000000000000" pitchFamily="34" charset="-120"/>
                <a:ea typeface="Noto Sans CJK TC Medium" panose="020B0600000000000000"/>
              </a:rPr>
              <a:t>(Cont'd)</a:t>
            </a:r>
            <a:endParaRPr lang="zh-TW" altLang="en-US" sz="4800" dirty="0">
              <a:latin typeface="Noto Sans CJK TC Medium" panose="020B0600000000000000" pitchFamily="34" charset="-120"/>
              <a:ea typeface="Noto Sans CJK TC Medium" panose="020B0600000000000000" pitchFamily="34" charset="-120"/>
            </a:endParaRPr>
          </a:p>
        </p:txBody>
      </p:sp>
      <p:sp>
        <p:nvSpPr>
          <p:cNvPr id="50" name="文字方塊 49">
            <a:extLst>
              <a:ext uri="{FF2B5EF4-FFF2-40B4-BE49-F238E27FC236}">
                <a16:creationId xmlns:a16="http://schemas.microsoft.com/office/drawing/2014/main" id="{9E1C8472-9857-4955-AC40-9ED872B57035}"/>
              </a:ext>
            </a:extLst>
          </p:cNvPr>
          <p:cNvSpPr txBox="1"/>
          <p:nvPr/>
        </p:nvSpPr>
        <p:spPr>
          <a:xfrm>
            <a:off x="692589" y="1205737"/>
            <a:ext cx="5047852" cy="646331"/>
          </a:xfrm>
          <a:prstGeom prst="rect">
            <a:avLst/>
          </a:prstGeom>
          <a:noFill/>
        </p:spPr>
        <p:txBody>
          <a:bodyPr wrap="square" rtlCol="0">
            <a:spAutoFit/>
          </a:bodyPr>
          <a:lstStyle/>
          <a:p>
            <a:r>
              <a:rPr lang="en-US" altLang="zh-TW" sz="3600" dirty="0"/>
              <a:t>When it had partitioned</a:t>
            </a:r>
            <a:endParaRPr lang="zh-TW" altLang="en-US" sz="3600" dirty="0"/>
          </a:p>
        </p:txBody>
      </p:sp>
      <p:sp>
        <p:nvSpPr>
          <p:cNvPr id="29" name="矩形: 圓角 28">
            <a:extLst>
              <a:ext uri="{FF2B5EF4-FFF2-40B4-BE49-F238E27FC236}">
                <a16:creationId xmlns:a16="http://schemas.microsoft.com/office/drawing/2014/main" id="{C1844CDE-F71E-46C4-9945-0EEDCE7F2172}"/>
              </a:ext>
            </a:extLst>
          </p:cNvPr>
          <p:cNvSpPr/>
          <p:nvPr/>
        </p:nvSpPr>
        <p:spPr>
          <a:xfrm>
            <a:off x="4877166" y="4366150"/>
            <a:ext cx="1443201" cy="44707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sp>
        <p:nvSpPr>
          <p:cNvPr id="30" name="文字方塊 29">
            <a:extLst>
              <a:ext uri="{FF2B5EF4-FFF2-40B4-BE49-F238E27FC236}">
                <a16:creationId xmlns:a16="http://schemas.microsoft.com/office/drawing/2014/main" id="{1FB8C3D4-48D9-4DEA-BD94-68239D2922EA}"/>
              </a:ext>
            </a:extLst>
          </p:cNvPr>
          <p:cNvSpPr txBox="1"/>
          <p:nvPr/>
        </p:nvSpPr>
        <p:spPr>
          <a:xfrm>
            <a:off x="5168466" y="4351559"/>
            <a:ext cx="1151901" cy="461665"/>
          </a:xfrm>
          <a:prstGeom prst="rect">
            <a:avLst/>
          </a:prstGeom>
          <a:noFill/>
        </p:spPr>
        <p:txBody>
          <a:bodyPr wrap="square" rtlCol="0">
            <a:spAutoFit/>
          </a:bodyPr>
          <a:lstStyle/>
          <a:p>
            <a:r>
              <a:rPr lang="en-US" altLang="zh-TW" sz="2400" dirty="0"/>
              <a:t>1 - 16</a:t>
            </a:r>
            <a:endParaRPr lang="zh-TW" altLang="en-US" sz="2400" dirty="0"/>
          </a:p>
        </p:txBody>
      </p:sp>
      <p:sp>
        <p:nvSpPr>
          <p:cNvPr id="31" name="矩形: 圓角 30">
            <a:extLst>
              <a:ext uri="{FF2B5EF4-FFF2-40B4-BE49-F238E27FC236}">
                <a16:creationId xmlns:a16="http://schemas.microsoft.com/office/drawing/2014/main" id="{2694BFF8-AFC1-4DFB-B04B-0CC0A1E2855D}"/>
              </a:ext>
            </a:extLst>
          </p:cNvPr>
          <p:cNvSpPr/>
          <p:nvPr/>
        </p:nvSpPr>
        <p:spPr>
          <a:xfrm>
            <a:off x="6442876" y="3829472"/>
            <a:ext cx="1443201" cy="44707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sp>
        <p:nvSpPr>
          <p:cNvPr id="36" name="文字方塊 35">
            <a:extLst>
              <a:ext uri="{FF2B5EF4-FFF2-40B4-BE49-F238E27FC236}">
                <a16:creationId xmlns:a16="http://schemas.microsoft.com/office/drawing/2014/main" id="{82932966-E4C8-4513-8E63-AB5BD37C262F}"/>
              </a:ext>
            </a:extLst>
          </p:cNvPr>
          <p:cNvSpPr txBox="1"/>
          <p:nvPr/>
        </p:nvSpPr>
        <p:spPr>
          <a:xfrm>
            <a:off x="6650625" y="3812793"/>
            <a:ext cx="1151901" cy="461665"/>
          </a:xfrm>
          <a:prstGeom prst="rect">
            <a:avLst/>
          </a:prstGeom>
          <a:noFill/>
        </p:spPr>
        <p:txBody>
          <a:bodyPr wrap="square" rtlCol="0">
            <a:spAutoFit/>
          </a:bodyPr>
          <a:lstStyle/>
          <a:p>
            <a:r>
              <a:rPr lang="en-US" altLang="zh-TW" sz="2400" dirty="0"/>
              <a:t>16 - 30</a:t>
            </a:r>
            <a:endParaRPr lang="zh-TW" altLang="en-US" sz="2400" dirty="0"/>
          </a:p>
        </p:txBody>
      </p:sp>
      <p:sp>
        <p:nvSpPr>
          <p:cNvPr id="37" name="矩形: 圓角 36">
            <a:extLst>
              <a:ext uri="{FF2B5EF4-FFF2-40B4-BE49-F238E27FC236}">
                <a16:creationId xmlns:a16="http://schemas.microsoft.com/office/drawing/2014/main" id="{52571506-DCC2-4953-A7DD-D4E1E0A816C5}"/>
              </a:ext>
            </a:extLst>
          </p:cNvPr>
          <p:cNvSpPr/>
          <p:nvPr/>
        </p:nvSpPr>
        <p:spPr>
          <a:xfrm>
            <a:off x="6442876" y="4367400"/>
            <a:ext cx="1443201" cy="44707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sp>
        <p:nvSpPr>
          <p:cNvPr id="43" name="文字方塊 42">
            <a:extLst>
              <a:ext uri="{FF2B5EF4-FFF2-40B4-BE49-F238E27FC236}">
                <a16:creationId xmlns:a16="http://schemas.microsoft.com/office/drawing/2014/main" id="{C5C92DFD-CE98-4BF4-9603-4BDB2914EA47}"/>
              </a:ext>
            </a:extLst>
          </p:cNvPr>
          <p:cNvSpPr txBox="1"/>
          <p:nvPr/>
        </p:nvSpPr>
        <p:spPr>
          <a:xfrm>
            <a:off x="6650625" y="4350721"/>
            <a:ext cx="1151901" cy="461665"/>
          </a:xfrm>
          <a:prstGeom prst="rect">
            <a:avLst/>
          </a:prstGeom>
          <a:noFill/>
        </p:spPr>
        <p:txBody>
          <a:bodyPr wrap="square" rtlCol="0">
            <a:spAutoFit/>
          </a:bodyPr>
          <a:lstStyle/>
          <a:p>
            <a:r>
              <a:rPr lang="en-US" altLang="zh-TW" sz="2400" dirty="0"/>
              <a:t>16 - 30</a:t>
            </a:r>
            <a:endParaRPr lang="zh-TW" altLang="en-US" sz="2400" dirty="0"/>
          </a:p>
        </p:txBody>
      </p:sp>
      <p:sp>
        <p:nvSpPr>
          <p:cNvPr id="45" name="矩形: 圓角 44">
            <a:extLst>
              <a:ext uri="{FF2B5EF4-FFF2-40B4-BE49-F238E27FC236}">
                <a16:creationId xmlns:a16="http://schemas.microsoft.com/office/drawing/2014/main" id="{6DE8693C-3E64-479F-A1A6-2CA85F7E286D}"/>
              </a:ext>
            </a:extLst>
          </p:cNvPr>
          <p:cNvSpPr/>
          <p:nvPr/>
        </p:nvSpPr>
        <p:spPr>
          <a:xfrm>
            <a:off x="4873191" y="5049779"/>
            <a:ext cx="1443201" cy="44707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sp>
        <p:nvSpPr>
          <p:cNvPr id="47" name="文字方塊 46">
            <a:extLst>
              <a:ext uri="{FF2B5EF4-FFF2-40B4-BE49-F238E27FC236}">
                <a16:creationId xmlns:a16="http://schemas.microsoft.com/office/drawing/2014/main" id="{07301C5E-FAD2-4B30-A003-E113B5BC9512}"/>
              </a:ext>
            </a:extLst>
          </p:cNvPr>
          <p:cNvSpPr txBox="1"/>
          <p:nvPr/>
        </p:nvSpPr>
        <p:spPr>
          <a:xfrm>
            <a:off x="5164491" y="5029284"/>
            <a:ext cx="1151901" cy="461665"/>
          </a:xfrm>
          <a:prstGeom prst="rect">
            <a:avLst/>
          </a:prstGeom>
          <a:noFill/>
        </p:spPr>
        <p:txBody>
          <a:bodyPr wrap="square" rtlCol="0">
            <a:spAutoFit/>
          </a:bodyPr>
          <a:lstStyle/>
          <a:p>
            <a:r>
              <a:rPr lang="en-US" altLang="zh-TW" sz="2400" dirty="0"/>
              <a:t>1 - 9</a:t>
            </a:r>
            <a:endParaRPr lang="zh-TW" altLang="en-US" sz="2400" dirty="0"/>
          </a:p>
        </p:txBody>
      </p:sp>
      <p:sp>
        <p:nvSpPr>
          <p:cNvPr id="49" name="矩形: 圓角 48">
            <a:extLst>
              <a:ext uri="{FF2B5EF4-FFF2-40B4-BE49-F238E27FC236}">
                <a16:creationId xmlns:a16="http://schemas.microsoft.com/office/drawing/2014/main" id="{FF8AB52F-0F92-48AF-8954-E5E38D894837}"/>
              </a:ext>
            </a:extLst>
          </p:cNvPr>
          <p:cNvSpPr/>
          <p:nvPr/>
        </p:nvSpPr>
        <p:spPr>
          <a:xfrm>
            <a:off x="4873191" y="5595841"/>
            <a:ext cx="1443201" cy="44707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sp>
        <p:nvSpPr>
          <p:cNvPr id="51" name="文字方塊 50">
            <a:extLst>
              <a:ext uri="{FF2B5EF4-FFF2-40B4-BE49-F238E27FC236}">
                <a16:creationId xmlns:a16="http://schemas.microsoft.com/office/drawing/2014/main" id="{400747F1-0502-4805-AD1B-2D53A06AA6BF}"/>
              </a:ext>
            </a:extLst>
          </p:cNvPr>
          <p:cNvSpPr txBox="1"/>
          <p:nvPr/>
        </p:nvSpPr>
        <p:spPr>
          <a:xfrm>
            <a:off x="5164491" y="5581250"/>
            <a:ext cx="1151901" cy="461665"/>
          </a:xfrm>
          <a:prstGeom prst="rect">
            <a:avLst/>
          </a:prstGeom>
          <a:noFill/>
        </p:spPr>
        <p:txBody>
          <a:bodyPr wrap="square" rtlCol="0">
            <a:spAutoFit/>
          </a:bodyPr>
          <a:lstStyle/>
          <a:p>
            <a:r>
              <a:rPr lang="en-US" altLang="zh-TW" sz="2400" dirty="0"/>
              <a:t>1 - 10</a:t>
            </a:r>
            <a:endParaRPr lang="zh-TW" altLang="en-US" sz="2400" dirty="0"/>
          </a:p>
        </p:txBody>
      </p:sp>
      <p:sp>
        <p:nvSpPr>
          <p:cNvPr id="52" name="矩形: 圓角 51">
            <a:extLst>
              <a:ext uri="{FF2B5EF4-FFF2-40B4-BE49-F238E27FC236}">
                <a16:creationId xmlns:a16="http://schemas.microsoft.com/office/drawing/2014/main" id="{5124FDD4-8083-4E13-803B-DDEE56876633}"/>
              </a:ext>
            </a:extLst>
          </p:cNvPr>
          <p:cNvSpPr/>
          <p:nvPr/>
        </p:nvSpPr>
        <p:spPr>
          <a:xfrm>
            <a:off x="6447087" y="5050320"/>
            <a:ext cx="1443201" cy="44707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sp>
        <p:nvSpPr>
          <p:cNvPr id="53" name="文字方塊 52">
            <a:extLst>
              <a:ext uri="{FF2B5EF4-FFF2-40B4-BE49-F238E27FC236}">
                <a16:creationId xmlns:a16="http://schemas.microsoft.com/office/drawing/2014/main" id="{C2DFF967-CD0E-4ECA-AE8D-FD7544691DD1}"/>
              </a:ext>
            </a:extLst>
          </p:cNvPr>
          <p:cNvSpPr txBox="1"/>
          <p:nvPr/>
        </p:nvSpPr>
        <p:spPr>
          <a:xfrm>
            <a:off x="6650625" y="5035729"/>
            <a:ext cx="1151901" cy="461665"/>
          </a:xfrm>
          <a:prstGeom prst="rect">
            <a:avLst/>
          </a:prstGeom>
          <a:noFill/>
        </p:spPr>
        <p:txBody>
          <a:bodyPr wrap="square" rtlCol="0">
            <a:spAutoFit/>
          </a:bodyPr>
          <a:lstStyle/>
          <a:p>
            <a:r>
              <a:rPr lang="en-US" altLang="zh-TW" sz="2400" dirty="0"/>
              <a:t>10 - 18</a:t>
            </a:r>
            <a:endParaRPr lang="zh-TW" altLang="en-US" sz="2400" dirty="0"/>
          </a:p>
        </p:txBody>
      </p:sp>
      <p:sp>
        <p:nvSpPr>
          <p:cNvPr id="56" name="矩形: 圓角 55">
            <a:extLst>
              <a:ext uri="{FF2B5EF4-FFF2-40B4-BE49-F238E27FC236}">
                <a16:creationId xmlns:a16="http://schemas.microsoft.com/office/drawing/2014/main" id="{43AB6B19-79F1-49B2-9D96-075CC9E295F3}"/>
              </a:ext>
            </a:extLst>
          </p:cNvPr>
          <p:cNvSpPr/>
          <p:nvPr/>
        </p:nvSpPr>
        <p:spPr>
          <a:xfrm>
            <a:off x="7981723" y="5064370"/>
            <a:ext cx="1443201" cy="44707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sp>
        <p:nvSpPr>
          <p:cNvPr id="57" name="文字方塊 56">
            <a:extLst>
              <a:ext uri="{FF2B5EF4-FFF2-40B4-BE49-F238E27FC236}">
                <a16:creationId xmlns:a16="http://schemas.microsoft.com/office/drawing/2014/main" id="{ED716D3C-EB11-4FC1-8997-C11EF5CD3AE6}"/>
              </a:ext>
            </a:extLst>
          </p:cNvPr>
          <p:cNvSpPr txBox="1"/>
          <p:nvPr/>
        </p:nvSpPr>
        <p:spPr>
          <a:xfrm>
            <a:off x="8185261" y="5049779"/>
            <a:ext cx="1151901" cy="461665"/>
          </a:xfrm>
          <a:prstGeom prst="rect">
            <a:avLst/>
          </a:prstGeom>
          <a:noFill/>
        </p:spPr>
        <p:txBody>
          <a:bodyPr wrap="square" rtlCol="0">
            <a:spAutoFit/>
          </a:bodyPr>
          <a:lstStyle/>
          <a:p>
            <a:r>
              <a:rPr lang="en-US" altLang="zh-TW" sz="2400" dirty="0"/>
              <a:t>19 - 25</a:t>
            </a:r>
            <a:endParaRPr lang="zh-TW" altLang="en-US" sz="2400" dirty="0"/>
          </a:p>
        </p:txBody>
      </p:sp>
      <p:sp>
        <p:nvSpPr>
          <p:cNvPr id="58" name="矩形: 圓角 57">
            <a:extLst>
              <a:ext uri="{FF2B5EF4-FFF2-40B4-BE49-F238E27FC236}">
                <a16:creationId xmlns:a16="http://schemas.microsoft.com/office/drawing/2014/main" id="{B793A2F6-FE80-4757-9590-8B061D861EB2}"/>
              </a:ext>
            </a:extLst>
          </p:cNvPr>
          <p:cNvSpPr/>
          <p:nvPr/>
        </p:nvSpPr>
        <p:spPr>
          <a:xfrm>
            <a:off x="7981723" y="5595841"/>
            <a:ext cx="1443201" cy="44707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sp>
        <p:nvSpPr>
          <p:cNvPr id="59" name="文字方塊 58">
            <a:extLst>
              <a:ext uri="{FF2B5EF4-FFF2-40B4-BE49-F238E27FC236}">
                <a16:creationId xmlns:a16="http://schemas.microsoft.com/office/drawing/2014/main" id="{FF483B91-76E6-48F9-B79D-9B7C4B0AAA9B}"/>
              </a:ext>
            </a:extLst>
          </p:cNvPr>
          <p:cNvSpPr txBox="1"/>
          <p:nvPr/>
        </p:nvSpPr>
        <p:spPr>
          <a:xfrm>
            <a:off x="8185261" y="5581250"/>
            <a:ext cx="1151901" cy="461665"/>
          </a:xfrm>
          <a:prstGeom prst="rect">
            <a:avLst/>
          </a:prstGeom>
          <a:noFill/>
        </p:spPr>
        <p:txBody>
          <a:bodyPr wrap="square" rtlCol="0">
            <a:spAutoFit/>
          </a:bodyPr>
          <a:lstStyle/>
          <a:p>
            <a:r>
              <a:rPr lang="en-US" altLang="zh-TW" sz="2400" dirty="0"/>
              <a:t>19 - 30</a:t>
            </a:r>
            <a:endParaRPr lang="zh-TW" altLang="en-US" sz="2400" dirty="0"/>
          </a:p>
        </p:txBody>
      </p:sp>
    </p:spTree>
    <p:extLst>
      <p:ext uri="{BB962C8B-B14F-4D97-AF65-F5344CB8AC3E}">
        <p14:creationId xmlns:p14="http://schemas.microsoft.com/office/powerpoint/2010/main" val="3475089123"/>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14118</TotalTime>
  <Words>925</Words>
  <Application>Microsoft Office PowerPoint</Application>
  <PresentationFormat>寬螢幕</PresentationFormat>
  <Paragraphs>212</Paragraphs>
  <Slides>16</Slides>
  <Notes>16</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16</vt:i4>
      </vt:variant>
    </vt:vector>
  </HeadingPairs>
  <TitlesOfParts>
    <vt:vector size="23" baseType="lpstr">
      <vt:lpstr>Noto Sans CJK TC Medium</vt:lpstr>
      <vt:lpstr>Noto Sans CJK TC Regular</vt:lpstr>
      <vt:lpstr>Noto Sans CJK TC Thin</vt:lpstr>
      <vt:lpstr>Arial</vt:lpstr>
      <vt:lpstr>Calibri</vt:lpstr>
      <vt:lpstr>Calibri Light</vt:lpstr>
      <vt:lpstr>Office 佈景主題</vt:lpstr>
      <vt:lpstr>Lab Meeting</vt:lpstr>
      <vt:lpstr>Paper Reading Report</vt:lpstr>
      <vt:lpstr>Project Progress Summary</vt:lpstr>
      <vt:lpstr>Partition</vt:lpstr>
      <vt:lpstr>Partition (Cont'd)</vt:lpstr>
      <vt:lpstr>Leveling Merge</vt:lpstr>
      <vt:lpstr>Leveling Merge (Cont'd)</vt:lpstr>
      <vt:lpstr>Tiering Merge</vt:lpstr>
      <vt:lpstr>Tiering Merge (Cont'd)</vt:lpstr>
      <vt:lpstr>Leveling Merge process</vt:lpstr>
      <vt:lpstr>FLSM-Tree</vt:lpstr>
      <vt:lpstr>FLSM-Tree process</vt:lpstr>
      <vt:lpstr>Conclusion</vt:lpstr>
      <vt:lpstr>Conclusion (Cont'd)</vt:lpstr>
      <vt:lpstr>Q&amp;A</vt:lpstr>
      <vt:lpstr>Q&amp;A (Cont'd)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DESL Lab Meeting 2020/12/16 Tamper Detection in Cassandra and Redis Database—A Comparative Study</dc:title>
  <dc:creator>陳俊成</dc:creator>
  <cp:lastModifiedBy>呂彥旻</cp:lastModifiedBy>
  <cp:revision>268</cp:revision>
  <dcterms:created xsi:type="dcterms:W3CDTF">2021-05-19T10:59:49Z</dcterms:created>
  <dcterms:modified xsi:type="dcterms:W3CDTF">2023-01-03T15:32:39Z</dcterms:modified>
</cp:coreProperties>
</file>