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13" r:id="rId2"/>
    <p:sldId id="257" r:id="rId3"/>
    <p:sldId id="314" r:id="rId4"/>
    <p:sldId id="259" r:id="rId5"/>
    <p:sldId id="265" r:id="rId6"/>
    <p:sldId id="323" r:id="rId7"/>
    <p:sldId id="324" r:id="rId8"/>
    <p:sldId id="325" r:id="rId9"/>
    <p:sldId id="326" r:id="rId10"/>
    <p:sldId id="327" r:id="rId11"/>
    <p:sldId id="307" r:id="rId12"/>
    <p:sldId id="328" r:id="rId13"/>
    <p:sldId id="329" r:id="rId14"/>
    <p:sldId id="330" r:id="rId15"/>
    <p:sldId id="308" r:id="rId16"/>
    <p:sldId id="331" r:id="rId17"/>
    <p:sldId id="310" r:id="rId18"/>
    <p:sldId id="332" r:id="rId19"/>
    <p:sldId id="309" r:id="rId20"/>
    <p:sldId id="288" r:id="rId21"/>
    <p:sldId id="295" r:id="rId22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CED2D5"/>
    <a:srgbClr val="3CCCC7"/>
    <a:srgbClr val="25BFF1"/>
    <a:srgbClr val="2BA5A2"/>
    <a:srgbClr val="0C8CB4"/>
    <a:srgbClr val="BFBFBF"/>
    <a:srgbClr val="67BFC0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 autoAdjust="0"/>
  </p:normalViewPr>
  <p:slideViewPr>
    <p:cSldViewPr showGuides="1">
      <p:cViewPr varScale="1">
        <p:scale>
          <a:sx n="83" d="100"/>
          <a:sy n="83" d="100"/>
        </p:scale>
        <p:origin x="78" y="264"/>
      </p:cViewPr>
      <p:guideLst>
        <p:guide orient="horz"/>
        <p:guide pos="76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7EAD6-B70F-4D25-A706-FCB3A1D5D624}" type="datetimeFigureOut">
              <a:rPr lang="zh-CN" altLang="en-US" smtClean="0"/>
              <a:pPr/>
              <a:t>2022/6/14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CBFC9-B4A0-400A-AE6B-8D0118C992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7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CBFC9-B4A0-400A-AE6B-8D0118C9924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422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CBFC9-B4A0-400A-AE6B-8D0118C9924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080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CBFC9-B4A0-400A-AE6B-8D0118C9924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485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CBFC9-B4A0-400A-AE6B-8D0118C9924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602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CBFC9-B4A0-400A-AE6B-8D0118C9924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968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CBFC9-B4A0-400A-AE6B-8D0118C9924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112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CBFC9-B4A0-400A-AE6B-8D0118C9924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88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CBFC9-B4A0-400A-AE6B-8D0118C9924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452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CBFC9-B4A0-400A-AE6B-8D0118C9924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671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CBFC9-B4A0-400A-AE6B-8D0118C9924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176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CBFC9-B4A0-400A-AE6B-8D0118C9924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7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CBFC9-B4A0-400A-AE6B-8D0118C9924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693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CBFC9-B4A0-400A-AE6B-8D0118C9924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238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CBFC9-B4A0-400A-AE6B-8D0118C9924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37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CBFC9-B4A0-400A-AE6B-8D0118C9924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155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CBFC9-B4A0-400A-AE6B-8D0118C9924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65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CBFC9-B4A0-400A-AE6B-8D0118C9924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181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CBFC9-B4A0-400A-AE6B-8D0118C9924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86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CBFC9-B4A0-400A-AE6B-8D0118C9924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428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CBFC9-B4A0-400A-AE6B-8D0118C9924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78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CBFC9-B4A0-400A-AE6B-8D0118C9924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48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0DF2-4450-4513-9BE8-065B2242C364}" type="datetimeFigureOut">
              <a:rPr lang="zh-CN" altLang="en-US" smtClean="0"/>
              <a:pPr/>
              <a:t>2022/6/14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AF5B-ED37-4D44-950D-0366C6DB3B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0DF2-4450-4513-9BE8-065B2242C364}" type="datetimeFigureOut">
              <a:rPr lang="zh-CN" altLang="en-US" smtClean="0"/>
              <a:pPr/>
              <a:t>2022/6/14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AF5B-ED37-4D44-950D-0366C6DB3B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0DF2-4450-4513-9BE8-065B2242C364}" type="datetimeFigureOut">
              <a:rPr lang="zh-CN" altLang="en-US" smtClean="0"/>
              <a:pPr/>
              <a:t>2022/6/14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AF5B-ED37-4D44-950D-0366C6DB3B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0DF2-4450-4513-9BE8-065B2242C364}" type="datetimeFigureOut">
              <a:rPr lang="zh-CN" altLang="en-US" smtClean="0"/>
              <a:pPr/>
              <a:t>2022/6/14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AF5B-ED37-4D44-950D-0366C6DB3B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0DF2-4450-4513-9BE8-065B2242C364}" type="datetimeFigureOut">
              <a:rPr lang="zh-CN" altLang="en-US" smtClean="0"/>
              <a:pPr/>
              <a:t>2022/6/14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AF5B-ED37-4D44-950D-0366C6DB3B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0DF2-4450-4513-9BE8-065B2242C364}" type="datetimeFigureOut">
              <a:rPr lang="zh-CN" altLang="en-US" smtClean="0"/>
              <a:pPr/>
              <a:t>2022/6/14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AF5B-ED37-4D44-950D-0366C6DB3B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0DF2-4450-4513-9BE8-065B2242C364}" type="datetimeFigureOut">
              <a:rPr lang="zh-CN" altLang="en-US" smtClean="0"/>
              <a:pPr/>
              <a:t>2022/6/14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AF5B-ED37-4D44-950D-0366C6DB3B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0DF2-4450-4513-9BE8-065B2242C364}" type="datetimeFigureOut">
              <a:rPr lang="zh-CN" altLang="en-US" smtClean="0"/>
              <a:pPr/>
              <a:t>2022/6/14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AF5B-ED37-4D44-950D-0366C6DB3B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0DF2-4450-4513-9BE8-065B2242C364}" type="datetimeFigureOut">
              <a:rPr lang="zh-CN" altLang="en-US" smtClean="0"/>
              <a:pPr/>
              <a:t>2022/6/14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AF5B-ED37-4D44-950D-0366C6DB3B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0DF2-4450-4513-9BE8-065B2242C364}" type="datetimeFigureOut">
              <a:rPr lang="zh-CN" altLang="en-US" smtClean="0"/>
              <a:pPr/>
              <a:t>2022/6/14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AF5B-ED37-4D44-950D-0366C6DB3B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0DF2-4450-4513-9BE8-065B2242C364}" type="datetimeFigureOut">
              <a:rPr lang="zh-CN" altLang="en-US" smtClean="0"/>
              <a:pPr/>
              <a:t>2022/6/14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AF5B-ED37-4D44-950D-0366C6DB3B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ED2D5"/>
            </a:gs>
            <a:gs pos="100000">
              <a:srgbClr val="F9F9F9"/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D0DF2-4450-4513-9BE8-065B2242C364}" type="datetimeFigureOut">
              <a:rPr lang="zh-CN" altLang="en-US" smtClean="0"/>
              <a:pPr/>
              <a:t>2022/6/14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5AF5B-ED37-4D44-950D-0366C6DB3B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-president.com.tw/index.as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estle.com.tw/zh-TW/aboutus" TargetMode="External"/><Relationship Id="rId5" Type="http://schemas.openxmlformats.org/officeDocument/2006/relationships/hyperlink" Target="https://www.businesstoday.com.tw/article/category/80392/post/202205060012/" TargetMode="External"/><Relationship Id="rId4" Type="http://schemas.openxmlformats.org/officeDocument/2006/relationships/hyperlink" Target="https://www.moneydj.com/kmdj/wiki/wikiviewer.aspx?keyid=965eb86e-8f4f-4df3-b388-40dc85b4d32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 flipH="1">
            <a:off x="-23093" y="-27384"/>
            <a:ext cx="4032448" cy="2198473"/>
            <a:chOff x="5917425" y="3435846"/>
            <a:chExt cx="3226575" cy="1707654"/>
          </a:xfrm>
        </p:grpSpPr>
        <p:pic>
          <p:nvPicPr>
            <p:cNvPr id="47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9" name="组合 48"/>
          <p:cNvGrpSpPr/>
          <p:nvPr/>
        </p:nvGrpSpPr>
        <p:grpSpPr>
          <a:xfrm>
            <a:off x="7916827" y="4458196"/>
            <a:ext cx="4301440" cy="2276522"/>
            <a:chOff x="5917425" y="3435846"/>
            <a:chExt cx="3226575" cy="170765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 rot="2615876">
            <a:off x="6497716" y="-438630"/>
            <a:ext cx="1872208" cy="1872208"/>
          </a:xfrm>
          <a:prstGeom prst="rect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2615876">
            <a:off x="8233858" y="20187"/>
            <a:ext cx="3531285" cy="3531285"/>
          </a:xfrm>
          <a:prstGeom prst="rect">
            <a:avLst/>
          </a:prstGeom>
          <a:blipFill dpi="0" rotWithShape="0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394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2615876">
            <a:off x="10481992" y="3345973"/>
            <a:ext cx="1872208" cy="1872208"/>
          </a:xfrm>
          <a:prstGeom prst="rect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615876">
            <a:off x="7767267" y="3419075"/>
            <a:ext cx="1872208" cy="1872208"/>
          </a:xfrm>
          <a:prstGeom prst="rect">
            <a:avLst/>
          </a:prstGeom>
          <a:solidFill>
            <a:srgbClr val="25B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rot="2615876">
            <a:off x="9164744" y="4742530"/>
            <a:ext cx="1872208" cy="1872208"/>
          </a:xfrm>
          <a:prstGeom prst="rect">
            <a:avLst/>
          </a:prstGeom>
          <a:solidFill>
            <a:srgbClr val="67B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 rot="2615876">
            <a:off x="10572171" y="6065985"/>
            <a:ext cx="1872208" cy="1872208"/>
          </a:xfrm>
          <a:prstGeom prst="rect">
            <a:avLst/>
          </a:prstGeom>
          <a:solidFill>
            <a:srgbClr val="2B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0" y="2557340"/>
            <a:ext cx="264939" cy="1470638"/>
          </a:xfrm>
          <a:prstGeom prst="rect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标题 4"/>
          <p:cNvSpPr txBox="1"/>
          <p:nvPr/>
        </p:nvSpPr>
        <p:spPr>
          <a:xfrm>
            <a:off x="264939" y="2467152"/>
            <a:ext cx="4873452" cy="535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品牌智財策略</a:t>
            </a:r>
            <a:endParaRPr lang="en-US" altLang="zh-CN" sz="32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5722" y="2958622"/>
            <a:ext cx="58685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i="1" dirty="0">
                <a:solidFill>
                  <a:srgbClr val="3CCCC7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以統一公司品牌智財管理策略為核心</a:t>
            </a:r>
            <a:endParaRPr lang="zh-CN" altLang="en-US" sz="4400" b="1" i="1" dirty="0">
              <a:solidFill>
                <a:srgbClr val="3CCCC7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9439738-FB0C-4BD0-ABDD-30E3AA665074}"/>
              </a:ext>
            </a:extLst>
          </p:cNvPr>
          <p:cNvSpPr txBox="1"/>
          <p:nvPr/>
        </p:nvSpPr>
        <p:spPr>
          <a:xfrm>
            <a:off x="132469" y="5480583"/>
            <a:ext cx="253787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班級：電子碩一</a:t>
            </a:r>
            <a:endParaRPr lang="en-US" altLang="zh-TW" sz="2500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zh-TW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學號：</a:t>
            </a:r>
            <a:r>
              <a:rPr lang="en-US" altLang="zh-TW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110368151</a:t>
            </a:r>
          </a:p>
          <a:p>
            <a:r>
              <a:rPr lang="zh-TW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姓名：呂彥旻</a:t>
            </a:r>
            <a:endParaRPr lang="en-US" altLang="zh-TW" sz="2500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9BBDD0F-30FC-4FE9-B78D-582B67B063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86" y="5050616"/>
            <a:ext cx="1697909" cy="1109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41" grpId="0" animBg="1"/>
      <p:bldP spid="42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9"/>
          <p:cNvSpPr txBox="1"/>
          <p:nvPr/>
        </p:nvSpPr>
        <p:spPr>
          <a:xfrm>
            <a:off x="841003" y="162328"/>
            <a:ext cx="6048672" cy="6848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TW" altLang="zh-TW" sz="4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統一</a:t>
            </a:r>
            <a:r>
              <a:rPr lang="zh-TW" altLang="zh-TW" sz="3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公司</a:t>
            </a:r>
            <a:r>
              <a:rPr lang="zh-TW" altLang="zh-TW" sz="4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商業模式評析</a:t>
            </a:r>
            <a:endParaRPr lang="zh-CN" altLang="en-US" sz="40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61" name="六边形 60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cxnSpLocks/>
          </p:cNvCxnSpPr>
          <p:nvPr/>
        </p:nvCxnSpPr>
        <p:spPr>
          <a:xfrm flipV="1">
            <a:off x="755233" y="800207"/>
            <a:ext cx="11449272" cy="271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KSO_Shape"/>
          <p:cNvSpPr/>
          <p:nvPr/>
        </p:nvSpPr>
        <p:spPr bwMode="auto">
          <a:xfrm>
            <a:off x="298621" y="206564"/>
            <a:ext cx="367893" cy="252620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66" name="六边形 65"/>
          <p:cNvSpPr/>
          <p:nvPr/>
        </p:nvSpPr>
        <p:spPr>
          <a:xfrm>
            <a:off x="669464" y="404664"/>
            <a:ext cx="171539" cy="147879"/>
          </a:xfrm>
          <a:prstGeom prst="hexagon">
            <a:avLst/>
          </a:prstGeom>
          <a:gradFill>
            <a:gsLst>
              <a:gs pos="0">
                <a:srgbClr val="92D050"/>
              </a:gs>
              <a:gs pos="52000">
                <a:srgbClr val="3CCCC7"/>
              </a:gs>
              <a:gs pos="100000">
                <a:srgbClr val="25BFF1"/>
              </a:gs>
            </a:gsLst>
            <a:lin ang="150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25B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１</a:t>
            </a:r>
            <a:r>
              <a:rPr lang="en-US" altLang="zh-TW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</a:t>
            </a:r>
            <a:endParaRPr lang="zh-CN" altLang="zh-TW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0765B1C-6ADE-4329-BC3F-69DB26EB1C9F}"/>
              </a:ext>
            </a:extLst>
          </p:cNvPr>
          <p:cNvSpPr/>
          <p:nvPr/>
        </p:nvSpPr>
        <p:spPr>
          <a:xfrm>
            <a:off x="663095" y="1222775"/>
            <a:ext cx="3270833" cy="477046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2500" b="1" dirty="0">
                <a:solidFill>
                  <a:srgbClr val="3CCCC7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" panose="020B0604020202020204" pitchFamily="34" charset="0"/>
              </a:rPr>
              <a:t>小結</a:t>
            </a:r>
            <a:endParaRPr lang="zh-CN" altLang="en-US" sz="2500" b="1" dirty="0">
              <a:solidFill>
                <a:srgbClr val="3CCCC7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7" name="文本框 13">
            <a:extLst>
              <a:ext uri="{FF2B5EF4-FFF2-40B4-BE49-F238E27FC236}">
                <a16:creationId xmlns:a16="http://schemas.microsoft.com/office/drawing/2014/main" id="{607A112D-F891-4471-896E-29C9E54E5157}"/>
              </a:ext>
            </a:extLst>
          </p:cNvPr>
          <p:cNvSpPr txBox="1"/>
          <p:nvPr/>
        </p:nvSpPr>
        <p:spPr>
          <a:xfrm>
            <a:off x="1345059" y="1665033"/>
            <a:ext cx="9881416" cy="1556637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marL="0" lvl="1" algn="just">
              <a:lnSpc>
                <a:spcPct val="150000"/>
              </a:lnSpc>
              <a:spcBef>
                <a:spcPct val="0"/>
              </a:spcBef>
            </a:pPr>
            <a:r>
              <a:rPr lang="zh-TW" altLang="en-US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經由簡單的商業模式分析，讓我發現統一公司的商業策略，是從食品一步一腳印地慢慢拓展，到現在台灣最大的食品公司。其中我們可以發現有很多的策略都是以人為出發點，進一步的提升與消費著的親切感。</a:t>
            </a:r>
            <a:endParaRPr lang="zh-TW" altLang="zh-TW" sz="2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838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椭圆 64"/>
          <p:cNvSpPr/>
          <p:nvPr/>
        </p:nvSpPr>
        <p:spPr>
          <a:xfrm>
            <a:off x="2879" y="0"/>
            <a:ext cx="5545449" cy="5545449"/>
          </a:xfrm>
          <a:prstGeom prst="ellipse">
            <a:avLst/>
          </a:prstGeom>
          <a:solidFill>
            <a:srgbClr val="3CCCC7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597243" y="594364"/>
            <a:ext cx="4356720" cy="4356720"/>
          </a:xfrm>
          <a:prstGeom prst="ellipse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Oval 4"/>
          <p:cNvSpPr/>
          <p:nvPr/>
        </p:nvSpPr>
        <p:spPr>
          <a:xfrm>
            <a:off x="4369395" y="1340768"/>
            <a:ext cx="626458" cy="629230"/>
          </a:xfrm>
          <a:prstGeom prst="ellipse">
            <a:avLst/>
          </a:prstGeom>
          <a:solidFill>
            <a:srgbClr val="2BA5A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1417067" y="2996952"/>
            <a:ext cx="1436675" cy="215444"/>
            <a:chOff x="4369395" y="3284984"/>
            <a:chExt cx="1436675" cy="215444"/>
          </a:xfrm>
        </p:grpSpPr>
        <p:sp>
          <p:nvSpPr>
            <p:cNvPr id="72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TW" altLang="en-US" sz="14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核心技術分析</a:t>
              </a:r>
              <a:endParaRPr lang="zh-CN" altLang="en-US" sz="14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BA5A2"/>
              </a:solidFill>
              <a:ln>
                <a:solidFill>
                  <a:srgbClr val="2BA5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等腰三角形 74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2857227" y="2996952"/>
            <a:ext cx="1436675" cy="430887"/>
            <a:chOff x="4369395" y="3284984"/>
            <a:chExt cx="1436675" cy="430887"/>
          </a:xfrm>
        </p:grpSpPr>
        <p:sp>
          <p:nvSpPr>
            <p:cNvPr id="77" name="文本框 9"/>
            <p:cNvSpPr txBox="1"/>
            <p:nvPr/>
          </p:nvSpPr>
          <p:spPr>
            <a:xfrm>
              <a:off x="4581935" y="3284984"/>
              <a:ext cx="122413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TW" altLang="en-US" sz="14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品牌智財加值運用</a:t>
              </a:r>
              <a:endParaRPr lang="zh-CN" altLang="en-US" sz="14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BA5A2"/>
              </a:solidFill>
              <a:ln>
                <a:solidFill>
                  <a:srgbClr val="2BA5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等腰三角形 106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1417067" y="3285564"/>
            <a:ext cx="1436675" cy="430887"/>
            <a:chOff x="4369395" y="3284984"/>
            <a:chExt cx="1436675" cy="430887"/>
          </a:xfrm>
        </p:grpSpPr>
        <p:sp>
          <p:nvSpPr>
            <p:cNvPr id="109" name="文本框 9"/>
            <p:cNvSpPr txBox="1"/>
            <p:nvPr/>
          </p:nvSpPr>
          <p:spPr>
            <a:xfrm>
              <a:off x="4581935" y="3284984"/>
              <a:ext cx="122413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TW" altLang="en-US" sz="14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品牌智財管理策略與目標</a:t>
              </a:r>
              <a:endParaRPr lang="zh-CN" altLang="en-US" sz="14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15" name="椭圆 114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BA5A2"/>
              </a:solidFill>
              <a:ln>
                <a:solidFill>
                  <a:srgbClr val="2BA5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等腰三角形 115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2" name="组合 121"/>
          <p:cNvGrpSpPr/>
          <p:nvPr/>
        </p:nvGrpSpPr>
        <p:grpSpPr>
          <a:xfrm>
            <a:off x="1417067" y="3753200"/>
            <a:ext cx="1436675" cy="646331"/>
            <a:chOff x="4369395" y="3284984"/>
            <a:chExt cx="1436675" cy="646331"/>
          </a:xfrm>
        </p:grpSpPr>
        <p:sp>
          <p:nvSpPr>
            <p:cNvPr id="123" name="文本框 9"/>
            <p:cNvSpPr txBox="1"/>
            <p:nvPr/>
          </p:nvSpPr>
          <p:spPr>
            <a:xfrm>
              <a:off x="4581935" y="3284984"/>
              <a:ext cx="1224135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TW" altLang="en-US" sz="14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品牌智財成果與無形資產價值變化</a:t>
              </a:r>
              <a:endParaRPr lang="zh-CN" altLang="en-US" sz="14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25" name="椭圆 124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BA5A2"/>
              </a:solidFill>
              <a:ln>
                <a:solidFill>
                  <a:srgbClr val="2BA5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等腰三角形 125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7" name="组合 126"/>
          <p:cNvGrpSpPr/>
          <p:nvPr/>
        </p:nvGrpSpPr>
        <p:grpSpPr>
          <a:xfrm>
            <a:off x="2857227" y="3573016"/>
            <a:ext cx="1436675" cy="215444"/>
            <a:chOff x="4369395" y="3284984"/>
            <a:chExt cx="1436675" cy="215444"/>
          </a:xfrm>
        </p:grpSpPr>
        <p:sp>
          <p:nvSpPr>
            <p:cNvPr id="128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TW" altLang="en-US" sz="14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小結</a:t>
              </a:r>
              <a:endParaRPr lang="zh-CN" altLang="en-US" sz="14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30" name="椭圆 12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BA5A2"/>
              </a:solidFill>
              <a:ln>
                <a:solidFill>
                  <a:srgbClr val="2BA5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等腰三角形 13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132" name="直接连接符 131"/>
          <p:cNvCxnSpPr/>
          <p:nvPr/>
        </p:nvCxnSpPr>
        <p:spPr>
          <a:xfrm>
            <a:off x="1501342" y="2763501"/>
            <a:ext cx="2472556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4456114" y="4509120"/>
            <a:ext cx="849385" cy="849385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5610876" y="4611882"/>
            <a:ext cx="1152128" cy="1152128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7177707" y="4764282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7830978" y="4083682"/>
            <a:ext cx="926917" cy="926917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8113811" y="4588855"/>
            <a:ext cx="926917" cy="926917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5521524" y="5358505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9265939" y="5358505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9643902" y="5646537"/>
            <a:ext cx="440432" cy="440432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10490075" y="5001814"/>
            <a:ext cx="926917" cy="926917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11196776" y="5494137"/>
            <a:ext cx="440432" cy="440432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KSO_Shape"/>
          <p:cNvSpPr/>
          <p:nvPr/>
        </p:nvSpPr>
        <p:spPr bwMode="auto">
          <a:xfrm>
            <a:off x="4493467" y="1524651"/>
            <a:ext cx="387339" cy="329883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51" name="标题 4">
            <a:extLst>
              <a:ext uri="{FF2B5EF4-FFF2-40B4-BE49-F238E27FC236}">
                <a16:creationId xmlns:a16="http://schemas.microsoft.com/office/drawing/2014/main" id="{CB795163-E2EA-48FB-A21A-95728725637C}"/>
              </a:ext>
            </a:extLst>
          </p:cNvPr>
          <p:cNvSpPr txBox="1"/>
          <p:nvPr/>
        </p:nvSpPr>
        <p:spPr>
          <a:xfrm>
            <a:off x="1297460" y="1613527"/>
            <a:ext cx="2880320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/>
            <a:r>
              <a:rPr lang="zh-TW" altLang="zh-TW" sz="40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統一公司</a:t>
            </a:r>
            <a:r>
              <a:rPr lang="zh-TW" altLang="en-US" sz="40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品牌智財管理策略</a:t>
            </a:r>
            <a:r>
              <a:rPr lang="zh-TW" altLang="zh-TW" sz="40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評析</a:t>
            </a:r>
            <a:endParaRPr lang="zh-CN" altLang="en-US" sz="40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4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4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65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3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49" grpId="0" animBg="1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13"/>
          <p:cNvSpPr txBox="1"/>
          <p:nvPr/>
        </p:nvSpPr>
        <p:spPr>
          <a:xfrm>
            <a:off x="1345059" y="3993114"/>
            <a:ext cx="9881416" cy="1556637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marL="0" lvl="1" algn="just">
              <a:lnSpc>
                <a:spcPct val="150000"/>
              </a:lnSpc>
              <a:spcBef>
                <a:spcPct val="0"/>
              </a:spcBef>
            </a:pPr>
            <a:r>
              <a:rPr lang="zh-TW" altLang="zh-TW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由中央專門負責產品開發，不斷地致力於新產品研發和相關技術之創新或引進，造就多項創新性、革命性之領導產品的問世，秉持產品創新精神，持續開發安全與美味的產品。</a:t>
            </a:r>
          </a:p>
        </p:txBody>
      </p:sp>
      <p:sp>
        <p:nvSpPr>
          <p:cNvPr id="60" name="文本框 9"/>
          <p:cNvSpPr txBox="1"/>
          <p:nvPr/>
        </p:nvSpPr>
        <p:spPr>
          <a:xfrm>
            <a:off x="841003" y="162328"/>
            <a:ext cx="8280920" cy="6848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TW" altLang="zh-TW" sz="4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統一公司</a:t>
            </a:r>
            <a:r>
              <a:rPr lang="zh-TW" altLang="en-US" sz="4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品牌智財管理策略</a:t>
            </a:r>
            <a:r>
              <a:rPr lang="zh-TW" altLang="zh-TW" sz="4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評析</a:t>
            </a:r>
            <a:endParaRPr lang="zh-CN" altLang="en-US" sz="40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61" name="六边形 60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cxnSpLocks/>
          </p:cNvCxnSpPr>
          <p:nvPr/>
        </p:nvCxnSpPr>
        <p:spPr>
          <a:xfrm flipV="1">
            <a:off x="755233" y="800207"/>
            <a:ext cx="11449272" cy="271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669464" y="404664"/>
            <a:ext cx="171539" cy="147879"/>
          </a:xfrm>
          <a:prstGeom prst="hexagon">
            <a:avLst/>
          </a:prstGeom>
          <a:gradFill>
            <a:gsLst>
              <a:gs pos="0">
                <a:srgbClr val="92D050"/>
              </a:gs>
              <a:gs pos="52000">
                <a:srgbClr val="3CCCC7"/>
              </a:gs>
              <a:gs pos="100000">
                <a:srgbClr val="25BFF1"/>
              </a:gs>
            </a:gsLst>
            <a:lin ang="150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25B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１</a:t>
            </a:r>
            <a:r>
              <a:rPr lang="en-US" altLang="zh-TW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zh-TW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0765B1C-6ADE-4329-BC3F-69DB26EB1C9F}"/>
              </a:ext>
            </a:extLst>
          </p:cNvPr>
          <p:cNvSpPr/>
          <p:nvPr/>
        </p:nvSpPr>
        <p:spPr>
          <a:xfrm>
            <a:off x="663095" y="1222775"/>
            <a:ext cx="3270833" cy="477046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2500" b="1" dirty="0">
                <a:solidFill>
                  <a:srgbClr val="3CCCC7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" panose="020B0604020202020204" pitchFamily="34" charset="0"/>
              </a:rPr>
              <a:t>核心技術分析</a:t>
            </a:r>
            <a:endParaRPr lang="zh-CN" altLang="en-US" sz="2500" b="1" dirty="0">
              <a:solidFill>
                <a:srgbClr val="3CCCC7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F77021B-5834-4D00-8F67-71F97877B3BF}"/>
              </a:ext>
            </a:extLst>
          </p:cNvPr>
          <p:cNvSpPr/>
          <p:nvPr/>
        </p:nvSpPr>
        <p:spPr>
          <a:xfrm>
            <a:off x="669464" y="3377484"/>
            <a:ext cx="4924067" cy="477046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2500" b="1" dirty="0">
                <a:solidFill>
                  <a:srgbClr val="3CCCC7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" panose="020B0604020202020204" pitchFamily="34" charset="0"/>
              </a:rPr>
              <a:t>品牌智財管理策略與目標</a:t>
            </a:r>
            <a:endParaRPr lang="zh-CN" altLang="en-US" sz="2500" b="1" dirty="0">
              <a:solidFill>
                <a:srgbClr val="3CCCC7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7" name="文本框 13">
            <a:extLst>
              <a:ext uri="{FF2B5EF4-FFF2-40B4-BE49-F238E27FC236}">
                <a16:creationId xmlns:a16="http://schemas.microsoft.com/office/drawing/2014/main" id="{607A112D-F891-4471-896E-29C9E54E5157}"/>
              </a:ext>
            </a:extLst>
          </p:cNvPr>
          <p:cNvSpPr txBox="1"/>
          <p:nvPr/>
        </p:nvSpPr>
        <p:spPr>
          <a:xfrm>
            <a:off x="1345059" y="1665033"/>
            <a:ext cx="9881416" cy="1556637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marL="0" lvl="1" algn="just">
              <a:lnSpc>
                <a:spcPct val="150000"/>
              </a:lnSpc>
              <a:spcBef>
                <a:spcPct val="0"/>
              </a:spcBef>
            </a:pPr>
            <a:r>
              <a:rPr lang="zh-TW" altLang="zh-TW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擁有台灣多個販賣據點，推出新產品時能更快速的面對消費者，也有自己的物流，能夠更準確的控制時間和品質。</a:t>
            </a:r>
            <a:r>
              <a:rPr lang="zh-TW" altLang="en-US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旗下也有多項品牌可以進行聯名等行銷手段，增加自己的曝光度與黏著度。</a:t>
            </a:r>
            <a:endParaRPr lang="zh-TW" altLang="zh-TW" sz="2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KSO_Shape">
            <a:extLst>
              <a:ext uri="{FF2B5EF4-FFF2-40B4-BE49-F238E27FC236}">
                <a16:creationId xmlns:a16="http://schemas.microsoft.com/office/drawing/2014/main" id="{FAD874BF-99B3-4EA5-A793-8711D6ECA5F0}"/>
              </a:ext>
            </a:extLst>
          </p:cNvPr>
          <p:cNvSpPr/>
          <p:nvPr/>
        </p:nvSpPr>
        <p:spPr bwMode="auto">
          <a:xfrm>
            <a:off x="335903" y="224682"/>
            <a:ext cx="298148" cy="253922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319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44" grpId="0"/>
      <p:bldP spid="45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13"/>
          <p:cNvSpPr txBox="1"/>
          <p:nvPr/>
        </p:nvSpPr>
        <p:spPr>
          <a:xfrm>
            <a:off x="1345059" y="3993114"/>
            <a:ext cx="9881416" cy="1556637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marL="0" lvl="1" algn="just">
              <a:lnSpc>
                <a:spcPct val="150000"/>
              </a:lnSpc>
              <a:spcBef>
                <a:spcPct val="0"/>
              </a:spcBef>
            </a:pPr>
            <a:r>
              <a:rPr lang="zh-TW" altLang="zh-TW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主要的競爭優勢，</a:t>
            </a:r>
            <a:r>
              <a:rPr lang="zh-TW" altLang="en-US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積極</a:t>
            </a:r>
            <a:r>
              <a:rPr lang="zh-TW" altLang="zh-TW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拿到海外知名企業台灣的代理權，再藉統一超商的影響力，進一步的去推廣不同的商品。</a:t>
            </a:r>
            <a:r>
              <a:rPr lang="zh-TW" altLang="en-US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然後從新創造聯名話題，再由台灣出發往東南亞布局，再慢慢拓展到全球市場。</a:t>
            </a:r>
            <a:endParaRPr lang="zh-TW" altLang="zh-TW" sz="2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60" name="文本框 9"/>
          <p:cNvSpPr txBox="1"/>
          <p:nvPr/>
        </p:nvSpPr>
        <p:spPr>
          <a:xfrm>
            <a:off x="841003" y="162328"/>
            <a:ext cx="8280920" cy="6848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TW" altLang="zh-TW" sz="4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統一公司</a:t>
            </a:r>
            <a:r>
              <a:rPr lang="zh-TW" altLang="en-US" sz="4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品牌智財管理策略</a:t>
            </a:r>
            <a:r>
              <a:rPr lang="zh-TW" altLang="zh-TW" sz="4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評析</a:t>
            </a:r>
            <a:endParaRPr lang="zh-CN" altLang="en-US" sz="40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61" name="六边形 60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cxnSpLocks/>
          </p:cNvCxnSpPr>
          <p:nvPr/>
        </p:nvCxnSpPr>
        <p:spPr>
          <a:xfrm flipV="1">
            <a:off x="755233" y="800207"/>
            <a:ext cx="11449272" cy="271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669464" y="404664"/>
            <a:ext cx="171539" cy="147879"/>
          </a:xfrm>
          <a:prstGeom prst="hexagon">
            <a:avLst/>
          </a:prstGeom>
          <a:gradFill>
            <a:gsLst>
              <a:gs pos="0">
                <a:srgbClr val="92D050"/>
              </a:gs>
              <a:gs pos="52000">
                <a:srgbClr val="3CCCC7"/>
              </a:gs>
              <a:gs pos="100000">
                <a:srgbClr val="25BFF1"/>
              </a:gs>
            </a:gsLst>
            <a:lin ang="150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25B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１</a:t>
            </a:r>
            <a:r>
              <a:rPr lang="en-US" altLang="zh-TW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</a:t>
            </a:r>
            <a:endParaRPr lang="zh-CN" altLang="zh-TW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0765B1C-6ADE-4329-BC3F-69DB26EB1C9F}"/>
              </a:ext>
            </a:extLst>
          </p:cNvPr>
          <p:cNvSpPr/>
          <p:nvPr/>
        </p:nvSpPr>
        <p:spPr>
          <a:xfrm>
            <a:off x="663095" y="1222775"/>
            <a:ext cx="7234692" cy="477046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2500" b="1" dirty="0">
                <a:solidFill>
                  <a:srgbClr val="3CCCC7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" panose="020B0604020202020204" pitchFamily="34" charset="0"/>
              </a:rPr>
              <a:t>品牌智財成果與無形資產價值變化</a:t>
            </a:r>
            <a:endParaRPr lang="zh-CN" altLang="en-US" sz="2500" b="1" dirty="0">
              <a:solidFill>
                <a:srgbClr val="3CCCC7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F77021B-5834-4D00-8F67-71F97877B3BF}"/>
              </a:ext>
            </a:extLst>
          </p:cNvPr>
          <p:cNvSpPr/>
          <p:nvPr/>
        </p:nvSpPr>
        <p:spPr>
          <a:xfrm>
            <a:off x="669464" y="3377484"/>
            <a:ext cx="4924067" cy="477046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2500" b="1" dirty="0">
                <a:solidFill>
                  <a:srgbClr val="3CCCC7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" panose="020B0604020202020204" pitchFamily="34" charset="0"/>
              </a:rPr>
              <a:t>品牌智財加值運用</a:t>
            </a:r>
            <a:endParaRPr lang="zh-CN" altLang="en-US" sz="2500" b="1" dirty="0">
              <a:solidFill>
                <a:srgbClr val="3CCCC7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7" name="文本框 13">
            <a:extLst>
              <a:ext uri="{FF2B5EF4-FFF2-40B4-BE49-F238E27FC236}">
                <a16:creationId xmlns:a16="http://schemas.microsoft.com/office/drawing/2014/main" id="{607A112D-F891-4471-896E-29C9E54E5157}"/>
              </a:ext>
            </a:extLst>
          </p:cNvPr>
          <p:cNvSpPr txBox="1"/>
          <p:nvPr/>
        </p:nvSpPr>
        <p:spPr>
          <a:xfrm>
            <a:off x="1345059" y="1665033"/>
            <a:ext cx="9881416" cy="1556637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marL="0" lvl="1" algn="just">
              <a:lnSpc>
                <a:spcPct val="150000"/>
              </a:lnSpc>
              <a:spcBef>
                <a:spcPct val="0"/>
              </a:spcBef>
            </a:pPr>
            <a:r>
              <a:rPr lang="zh-TW" altLang="en-US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因為有眾多門市店家，所以方便推廣不同類型的產品，再加上</a:t>
            </a:r>
            <a:r>
              <a:rPr lang="zh-TW" altLang="zh-TW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統一有很多的商品代理和授權，這些都是他們無形的資產，</a:t>
            </a:r>
            <a:r>
              <a:rPr lang="zh-TW" altLang="en-US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並且透過互相推銷的方式來達到更大的經濟效益。</a:t>
            </a:r>
            <a:endParaRPr lang="zh-TW" altLang="zh-TW" sz="2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KSO_Shape">
            <a:extLst>
              <a:ext uri="{FF2B5EF4-FFF2-40B4-BE49-F238E27FC236}">
                <a16:creationId xmlns:a16="http://schemas.microsoft.com/office/drawing/2014/main" id="{FAD874BF-99B3-4EA5-A793-8711D6ECA5F0}"/>
              </a:ext>
            </a:extLst>
          </p:cNvPr>
          <p:cNvSpPr/>
          <p:nvPr/>
        </p:nvSpPr>
        <p:spPr bwMode="auto">
          <a:xfrm>
            <a:off x="335903" y="224682"/>
            <a:ext cx="298148" cy="253922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46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44" grpId="0"/>
      <p:bldP spid="45" grpId="0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9"/>
          <p:cNvSpPr txBox="1"/>
          <p:nvPr/>
        </p:nvSpPr>
        <p:spPr>
          <a:xfrm>
            <a:off x="841003" y="162328"/>
            <a:ext cx="8280920" cy="6848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TW" altLang="zh-TW" sz="4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統一公司</a:t>
            </a:r>
            <a:r>
              <a:rPr lang="zh-TW" altLang="en-US" sz="4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品牌智財管理策略</a:t>
            </a:r>
            <a:r>
              <a:rPr lang="zh-TW" altLang="zh-TW" sz="4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評析</a:t>
            </a:r>
            <a:endParaRPr lang="zh-CN" altLang="en-US" sz="40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61" name="六边形 60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cxnSpLocks/>
          </p:cNvCxnSpPr>
          <p:nvPr/>
        </p:nvCxnSpPr>
        <p:spPr>
          <a:xfrm flipV="1">
            <a:off x="755233" y="800207"/>
            <a:ext cx="11449272" cy="271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669464" y="404664"/>
            <a:ext cx="171539" cy="147879"/>
          </a:xfrm>
          <a:prstGeom prst="hexagon">
            <a:avLst/>
          </a:prstGeom>
          <a:gradFill>
            <a:gsLst>
              <a:gs pos="0">
                <a:srgbClr val="92D050"/>
              </a:gs>
              <a:gs pos="52000">
                <a:srgbClr val="3CCCC7"/>
              </a:gs>
              <a:gs pos="100000">
                <a:srgbClr val="25BFF1"/>
              </a:gs>
            </a:gsLst>
            <a:lin ang="150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25B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１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4</a:t>
            </a:r>
            <a:endParaRPr lang="zh-CN" altLang="zh-TW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0765B1C-6ADE-4329-BC3F-69DB26EB1C9F}"/>
              </a:ext>
            </a:extLst>
          </p:cNvPr>
          <p:cNvSpPr/>
          <p:nvPr/>
        </p:nvSpPr>
        <p:spPr>
          <a:xfrm>
            <a:off x="663095" y="1222775"/>
            <a:ext cx="7234692" cy="477046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2500" b="1" dirty="0">
                <a:solidFill>
                  <a:srgbClr val="3CCCC7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" panose="020B0604020202020204" pitchFamily="34" charset="0"/>
              </a:rPr>
              <a:t>小結</a:t>
            </a:r>
            <a:endParaRPr lang="zh-CN" altLang="en-US" sz="2500" b="1" dirty="0">
              <a:solidFill>
                <a:srgbClr val="3CCCC7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7" name="文本框 13">
            <a:extLst>
              <a:ext uri="{FF2B5EF4-FFF2-40B4-BE49-F238E27FC236}">
                <a16:creationId xmlns:a16="http://schemas.microsoft.com/office/drawing/2014/main" id="{607A112D-F891-4471-896E-29C9E54E5157}"/>
              </a:ext>
            </a:extLst>
          </p:cNvPr>
          <p:cNvSpPr txBox="1"/>
          <p:nvPr/>
        </p:nvSpPr>
        <p:spPr>
          <a:xfrm>
            <a:off x="1345059" y="1665033"/>
            <a:ext cx="9881416" cy="2064468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marL="0" lvl="1" algn="just">
              <a:lnSpc>
                <a:spcPct val="150000"/>
              </a:lnSpc>
              <a:spcBef>
                <a:spcPct val="0"/>
              </a:spcBef>
            </a:pPr>
            <a:r>
              <a:rPr lang="zh-TW" altLang="en-US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經過我的分析發現，統一公司對於品牌制裁管理的在於，對國外的廠商積極尋求不同的合作，拓展國內外的視野，像是跟韓國飲料公司合作進軍韓國的市場，或者是跟國內知名大廠葡萄王尋求研發、生產和通路整合等機會，都大大提升整體品牌的能見度和國際市場。</a:t>
            </a:r>
            <a:endParaRPr lang="zh-TW" altLang="zh-TW" sz="2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KSO_Shape">
            <a:extLst>
              <a:ext uri="{FF2B5EF4-FFF2-40B4-BE49-F238E27FC236}">
                <a16:creationId xmlns:a16="http://schemas.microsoft.com/office/drawing/2014/main" id="{FAD874BF-99B3-4EA5-A793-8711D6ECA5F0}"/>
              </a:ext>
            </a:extLst>
          </p:cNvPr>
          <p:cNvSpPr/>
          <p:nvPr/>
        </p:nvSpPr>
        <p:spPr bwMode="auto">
          <a:xfrm>
            <a:off x="335903" y="224682"/>
            <a:ext cx="298148" cy="253922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31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椭圆 64"/>
          <p:cNvSpPr/>
          <p:nvPr/>
        </p:nvSpPr>
        <p:spPr>
          <a:xfrm>
            <a:off x="2879" y="0"/>
            <a:ext cx="5545449" cy="5545449"/>
          </a:xfrm>
          <a:prstGeom prst="ellipse">
            <a:avLst/>
          </a:prstGeom>
          <a:solidFill>
            <a:srgbClr val="3CCCC7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597243" y="594364"/>
            <a:ext cx="4356720" cy="4356720"/>
          </a:xfrm>
          <a:prstGeom prst="ellipse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Oval 4"/>
          <p:cNvSpPr/>
          <p:nvPr/>
        </p:nvSpPr>
        <p:spPr>
          <a:xfrm>
            <a:off x="4369395" y="1340768"/>
            <a:ext cx="626458" cy="629230"/>
          </a:xfrm>
          <a:prstGeom prst="ellipse">
            <a:avLst/>
          </a:prstGeom>
          <a:solidFill>
            <a:srgbClr val="2BA5A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2" name="直接连接符 131"/>
          <p:cNvCxnSpPr/>
          <p:nvPr/>
        </p:nvCxnSpPr>
        <p:spPr>
          <a:xfrm>
            <a:off x="1539325" y="3933056"/>
            <a:ext cx="2472556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4456114" y="4509120"/>
            <a:ext cx="849385" cy="849385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5610876" y="4611882"/>
            <a:ext cx="1152128" cy="1152128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7177707" y="4764282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7830978" y="4083682"/>
            <a:ext cx="926917" cy="926917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8113811" y="4588855"/>
            <a:ext cx="926917" cy="926917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5521524" y="5358505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9265939" y="5358505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9643902" y="5646537"/>
            <a:ext cx="440432" cy="440432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10490075" y="5001814"/>
            <a:ext cx="926917" cy="926917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11196776" y="5494137"/>
            <a:ext cx="440432" cy="440432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KSO_Shape"/>
          <p:cNvSpPr/>
          <p:nvPr/>
        </p:nvSpPr>
        <p:spPr bwMode="auto">
          <a:xfrm>
            <a:off x="4502604" y="1488384"/>
            <a:ext cx="360040" cy="35644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61" name="标题 4">
            <a:extLst>
              <a:ext uri="{FF2B5EF4-FFF2-40B4-BE49-F238E27FC236}">
                <a16:creationId xmlns:a16="http://schemas.microsoft.com/office/drawing/2014/main" id="{092A93B6-7930-41A7-923B-FA064BC2E12C}"/>
              </a:ext>
            </a:extLst>
          </p:cNvPr>
          <p:cNvSpPr txBox="1"/>
          <p:nvPr/>
        </p:nvSpPr>
        <p:spPr>
          <a:xfrm>
            <a:off x="1305399" y="2299240"/>
            <a:ext cx="2880320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/>
            <a:r>
              <a:rPr lang="zh-TW" altLang="en-US" sz="40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與雀巢標竿公司之比較及對</a:t>
            </a:r>
            <a:r>
              <a:rPr lang="zh-TW" altLang="zh-TW" sz="40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統一公司</a:t>
            </a:r>
            <a:r>
              <a:rPr lang="zh-TW" altLang="en-US" sz="40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之建議</a:t>
            </a:r>
            <a:endParaRPr lang="zh-CN" altLang="en-US" sz="40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4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3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50" grpId="0" animBg="1"/>
      <p:bldP spid="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25B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１</a:t>
            </a:r>
            <a:r>
              <a:rPr lang="en-US" altLang="zh-TW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6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8" name="文本框 13">
            <a:extLst>
              <a:ext uri="{FF2B5EF4-FFF2-40B4-BE49-F238E27FC236}">
                <a16:creationId xmlns:a16="http://schemas.microsoft.com/office/drawing/2014/main" id="{C76315BB-2989-4B66-B22C-FB51DA482528}"/>
              </a:ext>
            </a:extLst>
          </p:cNvPr>
          <p:cNvSpPr txBox="1"/>
          <p:nvPr/>
        </p:nvSpPr>
        <p:spPr>
          <a:xfrm>
            <a:off x="1706009" y="1585596"/>
            <a:ext cx="9881416" cy="3587962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marL="0" lvl="1" algn="just">
              <a:lnSpc>
                <a:spcPct val="150000"/>
              </a:lnSpc>
              <a:spcBef>
                <a:spcPct val="0"/>
              </a:spcBef>
            </a:pPr>
            <a:r>
              <a:rPr lang="zh-TW" altLang="zh-TW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我們可以發現有</a:t>
            </a:r>
            <a:r>
              <a:rPr lang="zh-TW" altLang="en-US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如果我們跟雀巢國際的大公司下去比較，就可以知道有很多不足的地方，例如：整個國際市場的布局、研發的食品類別的多樣性等。我覺得如果要更進一步的拓展市場，首先一定要先布局多種品牌的多樣性，像是雀巢旗下的品牌就高達</a:t>
            </a:r>
            <a:r>
              <a:rPr lang="en-US" altLang="zh-TW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2000</a:t>
            </a:r>
            <a:r>
              <a:rPr lang="zh-TW" altLang="en-US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多個，所以才有可以滿足不同類型的消費者，並行拓展全球的事業。我們可以發現除了需要有多樣性的品牌以外，近年來我們越來越希望我們的食品是可以有豐富的營養，像是雀巢的健康科學中就有很多不同的營養保健食品，這一部分也是統一需要進一步努力的方向。</a:t>
            </a:r>
            <a:endParaRPr lang="en-US" altLang="zh-TW" sz="2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5" name="六边形 56">
            <a:extLst>
              <a:ext uri="{FF2B5EF4-FFF2-40B4-BE49-F238E27FC236}">
                <a16:creationId xmlns:a16="http://schemas.microsoft.com/office/drawing/2014/main" id="{C06215AE-AE46-49EC-BA55-649C724EFDBE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9">
            <a:extLst>
              <a:ext uri="{FF2B5EF4-FFF2-40B4-BE49-F238E27FC236}">
                <a16:creationId xmlns:a16="http://schemas.microsoft.com/office/drawing/2014/main" id="{49FF9A62-7BAA-402A-BF89-D050CA66F90D}"/>
              </a:ext>
            </a:extLst>
          </p:cNvPr>
          <p:cNvSpPr txBox="1"/>
          <p:nvPr/>
        </p:nvSpPr>
        <p:spPr>
          <a:xfrm>
            <a:off x="841003" y="162328"/>
            <a:ext cx="10801200" cy="6848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TW" altLang="en-US" sz="4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與雀巢標竿公司之比較及對</a:t>
            </a:r>
            <a:r>
              <a:rPr lang="zh-TW" altLang="zh-TW" sz="4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統一公司</a:t>
            </a:r>
            <a:r>
              <a:rPr lang="zh-TW" altLang="en-US" sz="4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之建議</a:t>
            </a:r>
            <a:endParaRPr lang="zh-CN" altLang="en-US" sz="40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28" name="直接连接符 61">
            <a:extLst>
              <a:ext uri="{FF2B5EF4-FFF2-40B4-BE49-F238E27FC236}">
                <a16:creationId xmlns:a16="http://schemas.microsoft.com/office/drawing/2014/main" id="{7D715402-A6FB-4847-9631-E6DD8B22FB8C}"/>
              </a:ext>
            </a:extLst>
          </p:cNvPr>
          <p:cNvCxnSpPr>
            <a:cxnSpLocks/>
          </p:cNvCxnSpPr>
          <p:nvPr/>
        </p:nvCxnSpPr>
        <p:spPr>
          <a:xfrm flipV="1">
            <a:off x="755233" y="800207"/>
            <a:ext cx="11449272" cy="271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六边形 65">
            <a:extLst>
              <a:ext uri="{FF2B5EF4-FFF2-40B4-BE49-F238E27FC236}">
                <a16:creationId xmlns:a16="http://schemas.microsoft.com/office/drawing/2014/main" id="{5E13A67A-2C0E-4C56-89CD-66A23E143500}"/>
              </a:ext>
            </a:extLst>
          </p:cNvPr>
          <p:cNvSpPr/>
          <p:nvPr/>
        </p:nvSpPr>
        <p:spPr>
          <a:xfrm>
            <a:off x="669464" y="404664"/>
            <a:ext cx="171539" cy="147879"/>
          </a:xfrm>
          <a:prstGeom prst="hexagon">
            <a:avLst/>
          </a:prstGeom>
          <a:gradFill>
            <a:gsLst>
              <a:gs pos="0">
                <a:srgbClr val="92D050"/>
              </a:gs>
              <a:gs pos="52000">
                <a:srgbClr val="3CCCC7"/>
              </a:gs>
              <a:gs pos="100000">
                <a:srgbClr val="25BFF1"/>
              </a:gs>
            </a:gsLst>
            <a:lin ang="150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9CD86318-0769-4BD4-BD07-68059A31434C}"/>
              </a:ext>
            </a:extLst>
          </p:cNvPr>
          <p:cNvSpPr/>
          <p:nvPr/>
        </p:nvSpPr>
        <p:spPr bwMode="auto">
          <a:xfrm>
            <a:off x="314939" y="195976"/>
            <a:ext cx="315555" cy="3124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63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椭圆 64"/>
          <p:cNvSpPr/>
          <p:nvPr/>
        </p:nvSpPr>
        <p:spPr>
          <a:xfrm>
            <a:off x="2879" y="0"/>
            <a:ext cx="5545449" cy="5545449"/>
          </a:xfrm>
          <a:prstGeom prst="ellipse">
            <a:avLst/>
          </a:prstGeom>
          <a:solidFill>
            <a:srgbClr val="3CCCC7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597243" y="594364"/>
            <a:ext cx="4356720" cy="4356720"/>
          </a:xfrm>
          <a:prstGeom prst="ellipse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Oval 4"/>
          <p:cNvSpPr/>
          <p:nvPr/>
        </p:nvSpPr>
        <p:spPr>
          <a:xfrm>
            <a:off x="4369395" y="1340768"/>
            <a:ext cx="626458" cy="629230"/>
          </a:xfrm>
          <a:prstGeom prst="ellipse">
            <a:avLst/>
          </a:prstGeom>
          <a:solidFill>
            <a:srgbClr val="2BA5A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2" name="直接连接符 131"/>
          <p:cNvCxnSpPr/>
          <p:nvPr/>
        </p:nvCxnSpPr>
        <p:spPr>
          <a:xfrm>
            <a:off x="1464791" y="2708340"/>
            <a:ext cx="2472556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4456114" y="4509120"/>
            <a:ext cx="849385" cy="849385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5610876" y="4611882"/>
            <a:ext cx="1152128" cy="1152128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7177707" y="4764282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7830978" y="4083682"/>
            <a:ext cx="926917" cy="926917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8113811" y="4588855"/>
            <a:ext cx="926917" cy="926917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5521524" y="5358505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9265939" y="5358505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9643902" y="5646537"/>
            <a:ext cx="440432" cy="440432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10490075" y="5001814"/>
            <a:ext cx="926917" cy="926917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11196776" y="5494137"/>
            <a:ext cx="440432" cy="440432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KSO_Shape"/>
          <p:cNvSpPr/>
          <p:nvPr/>
        </p:nvSpPr>
        <p:spPr bwMode="auto">
          <a:xfrm>
            <a:off x="4484213" y="1465018"/>
            <a:ext cx="396593" cy="380729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45" name="标题 4">
            <a:extLst>
              <a:ext uri="{FF2B5EF4-FFF2-40B4-BE49-F238E27FC236}">
                <a16:creationId xmlns:a16="http://schemas.microsoft.com/office/drawing/2014/main" id="{785C2EA0-E66C-4A6B-8195-2C89247003C7}"/>
              </a:ext>
            </a:extLst>
          </p:cNvPr>
          <p:cNvSpPr txBox="1"/>
          <p:nvPr/>
        </p:nvSpPr>
        <p:spPr>
          <a:xfrm>
            <a:off x="1335443" y="2113975"/>
            <a:ext cx="2880320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/>
            <a:r>
              <a:rPr lang="zh-TW" altLang="en-US" sz="40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結論與建議</a:t>
            </a:r>
            <a:endParaRPr lang="zh-CN" altLang="en-US" sz="40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4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9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3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49" grpId="0" animBg="1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25B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１</a:t>
            </a:r>
            <a:r>
              <a:rPr lang="en-US" altLang="zh-TW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8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8" name="文本框 13">
            <a:extLst>
              <a:ext uri="{FF2B5EF4-FFF2-40B4-BE49-F238E27FC236}">
                <a16:creationId xmlns:a16="http://schemas.microsoft.com/office/drawing/2014/main" id="{C76315BB-2989-4B66-B22C-FB51DA482528}"/>
              </a:ext>
            </a:extLst>
          </p:cNvPr>
          <p:cNvSpPr txBox="1"/>
          <p:nvPr/>
        </p:nvSpPr>
        <p:spPr>
          <a:xfrm>
            <a:off x="1706009" y="1585596"/>
            <a:ext cx="9881416" cy="3587962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marL="0" lvl="1" algn="just">
              <a:lnSpc>
                <a:spcPct val="150000"/>
              </a:lnSpc>
              <a:spcBef>
                <a:spcPct val="0"/>
              </a:spcBef>
            </a:pPr>
            <a:r>
              <a:rPr lang="zh-TW" altLang="zh-TW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統一</a:t>
            </a:r>
            <a:r>
              <a:rPr lang="zh-TW" altLang="en-US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集團未來需要去解決的問題是，統一超商的貨架上，是不可能滿足每一位消費者的，所以需要積極的去拓展線上的資源，讓顧客想要買的物品隨時都可以在網路上下單，去超商拿或形成一個多重的零售業者。經過疫情的影響，現在很多商家都有推外送服務，所以我也建議統一可以推動外送服務，讓需要隔離的或不方便出門的消費者，可以方便快速的拿到商品。最後統一企業用嚴謹的態度、創新的服務、完整的策略，來面對競爭激烈的市場，進而成為領導台灣食品和零售業的標竿，希望未來可以看到統一集團更進一步的發展。</a:t>
            </a:r>
            <a:endParaRPr lang="zh-TW" altLang="zh-TW" sz="2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5" name="六边形 56">
            <a:extLst>
              <a:ext uri="{FF2B5EF4-FFF2-40B4-BE49-F238E27FC236}">
                <a16:creationId xmlns:a16="http://schemas.microsoft.com/office/drawing/2014/main" id="{C06215AE-AE46-49EC-BA55-649C724EFDBE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9">
            <a:extLst>
              <a:ext uri="{FF2B5EF4-FFF2-40B4-BE49-F238E27FC236}">
                <a16:creationId xmlns:a16="http://schemas.microsoft.com/office/drawing/2014/main" id="{49FF9A62-7BAA-402A-BF89-D050CA66F90D}"/>
              </a:ext>
            </a:extLst>
          </p:cNvPr>
          <p:cNvSpPr txBox="1"/>
          <p:nvPr/>
        </p:nvSpPr>
        <p:spPr>
          <a:xfrm>
            <a:off x="841003" y="162328"/>
            <a:ext cx="10801200" cy="6848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TW" altLang="en-US" sz="4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結論與討論</a:t>
            </a:r>
            <a:endParaRPr lang="zh-CN" altLang="en-US" sz="40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28" name="直接连接符 61">
            <a:extLst>
              <a:ext uri="{FF2B5EF4-FFF2-40B4-BE49-F238E27FC236}">
                <a16:creationId xmlns:a16="http://schemas.microsoft.com/office/drawing/2014/main" id="{7D715402-A6FB-4847-9631-E6DD8B22FB8C}"/>
              </a:ext>
            </a:extLst>
          </p:cNvPr>
          <p:cNvCxnSpPr>
            <a:cxnSpLocks/>
          </p:cNvCxnSpPr>
          <p:nvPr/>
        </p:nvCxnSpPr>
        <p:spPr>
          <a:xfrm flipV="1">
            <a:off x="755233" y="800207"/>
            <a:ext cx="11449272" cy="271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六边形 65">
            <a:extLst>
              <a:ext uri="{FF2B5EF4-FFF2-40B4-BE49-F238E27FC236}">
                <a16:creationId xmlns:a16="http://schemas.microsoft.com/office/drawing/2014/main" id="{5E13A67A-2C0E-4C56-89CD-66A23E143500}"/>
              </a:ext>
            </a:extLst>
          </p:cNvPr>
          <p:cNvSpPr/>
          <p:nvPr/>
        </p:nvSpPr>
        <p:spPr>
          <a:xfrm>
            <a:off x="669464" y="404664"/>
            <a:ext cx="171539" cy="147879"/>
          </a:xfrm>
          <a:prstGeom prst="hexagon">
            <a:avLst/>
          </a:prstGeom>
          <a:gradFill>
            <a:gsLst>
              <a:gs pos="0">
                <a:srgbClr val="92D050"/>
              </a:gs>
              <a:gs pos="52000">
                <a:srgbClr val="3CCCC7"/>
              </a:gs>
              <a:gs pos="100000">
                <a:srgbClr val="25BFF1"/>
              </a:gs>
            </a:gsLst>
            <a:lin ang="150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FEE43D0B-3D16-45F3-A4AE-AEDC07A2A128}"/>
              </a:ext>
            </a:extLst>
          </p:cNvPr>
          <p:cNvSpPr/>
          <p:nvPr/>
        </p:nvSpPr>
        <p:spPr bwMode="auto">
          <a:xfrm>
            <a:off x="347668" y="212079"/>
            <a:ext cx="251656" cy="241590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850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椭圆 64"/>
          <p:cNvSpPr/>
          <p:nvPr/>
        </p:nvSpPr>
        <p:spPr>
          <a:xfrm>
            <a:off x="2879" y="0"/>
            <a:ext cx="5545449" cy="5545449"/>
          </a:xfrm>
          <a:prstGeom prst="ellipse">
            <a:avLst/>
          </a:prstGeom>
          <a:solidFill>
            <a:srgbClr val="3CCCC7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597243" y="594364"/>
            <a:ext cx="4356720" cy="4356720"/>
          </a:xfrm>
          <a:prstGeom prst="ellipse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Oval 4"/>
          <p:cNvSpPr/>
          <p:nvPr/>
        </p:nvSpPr>
        <p:spPr>
          <a:xfrm>
            <a:off x="4369395" y="1340768"/>
            <a:ext cx="626458" cy="629230"/>
          </a:xfrm>
          <a:prstGeom prst="ellipse">
            <a:avLst/>
          </a:prstGeom>
          <a:solidFill>
            <a:srgbClr val="2BA5A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2" name="直接连接符 131"/>
          <p:cNvCxnSpPr/>
          <p:nvPr/>
        </p:nvCxnSpPr>
        <p:spPr>
          <a:xfrm>
            <a:off x="1464791" y="2708340"/>
            <a:ext cx="2472556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4456114" y="4509120"/>
            <a:ext cx="849385" cy="849385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5610876" y="4611882"/>
            <a:ext cx="1152128" cy="1152128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7177707" y="4764282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7830978" y="4083682"/>
            <a:ext cx="926917" cy="926917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8113811" y="4588855"/>
            <a:ext cx="926917" cy="926917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5521524" y="5358505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9265939" y="5358505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9643902" y="5646537"/>
            <a:ext cx="440432" cy="440432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10490075" y="5001814"/>
            <a:ext cx="926917" cy="926917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11196776" y="5494137"/>
            <a:ext cx="440432" cy="440432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KSO_Shape"/>
          <p:cNvSpPr/>
          <p:nvPr/>
        </p:nvSpPr>
        <p:spPr bwMode="auto">
          <a:xfrm>
            <a:off x="4532098" y="1507183"/>
            <a:ext cx="348708" cy="296400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50" name="标题 4">
            <a:extLst>
              <a:ext uri="{FF2B5EF4-FFF2-40B4-BE49-F238E27FC236}">
                <a16:creationId xmlns:a16="http://schemas.microsoft.com/office/drawing/2014/main" id="{3661E80E-7559-4B83-BAC6-B0DB05694E44}"/>
              </a:ext>
            </a:extLst>
          </p:cNvPr>
          <p:cNvSpPr txBox="1"/>
          <p:nvPr/>
        </p:nvSpPr>
        <p:spPr>
          <a:xfrm>
            <a:off x="1335443" y="2113975"/>
            <a:ext cx="2880320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/>
            <a:r>
              <a:rPr lang="zh-TW" altLang="en-US" sz="40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參考資料</a:t>
            </a:r>
            <a:endParaRPr lang="zh-CN" altLang="en-US" sz="40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4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9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3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61" grpId="0" animBg="1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/>
          <p:cNvSpPr/>
          <p:nvPr/>
        </p:nvSpPr>
        <p:spPr>
          <a:xfrm rot="10800000">
            <a:off x="-455141" y="-27383"/>
            <a:ext cx="13126262" cy="1908871"/>
          </a:xfrm>
          <a:prstGeom prst="triangle">
            <a:avLst/>
          </a:prstGeom>
          <a:solidFill>
            <a:schemeClr val="bg1">
              <a:lumMod val="75000"/>
              <a:alpha val="7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0800000">
            <a:off x="0" y="-423"/>
            <a:ext cx="12193588" cy="1773238"/>
          </a:xfrm>
          <a:prstGeom prst="triangle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4"/>
          <p:cNvSpPr txBox="1">
            <a:spLocks noChangeArrowheads="1"/>
          </p:cNvSpPr>
          <p:nvPr/>
        </p:nvSpPr>
        <p:spPr bwMode="auto">
          <a:xfrm>
            <a:off x="5233491" y="577653"/>
            <a:ext cx="1656184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TW" altLang="en-US" sz="4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前言</a:t>
            </a:r>
            <a:endParaRPr lang="zh-CN" sz="4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4873451" y="1063769"/>
            <a:ext cx="2448272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009354" y="2372395"/>
            <a:ext cx="7878649" cy="2910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25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統一集團是台灣最大的食品公司，初期主要業務為經營民生食品，隨著業務漸開拓，新增了很多不同的產品，轉投資子公司橫跨各行業，不僅是食品大廠，也是龐大的控股公司。集團旗下組織業務包含食品飲料、流通與零售、其他業務等。</a:t>
            </a:r>
            <a:endParaRPr lang="zh-CN" altLang="en-US" sz="25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088557" y="4096482"/>
            <a:ext cx="2098100" cy="2094740"/>
            <a:chOff x="5102225" y="2441575"/>
            <a:chExt cx="1982788" cy="1979613"/>
          </a:xfrm>
          <a:solidFill>
            <a:srgbClr val="000000">
              <a:alpha val="60000"/>
            </a:srgbClr>
          </a:solidFill>
        </p:grpSpPr>
        <p:sp>
          <p:nvSpPr>
            <p:cNvPr id="57" name="Freeform 12"/>
            <p:cNvSpPr>
              <a:spLocks noEditPoints="1"/>
            </p:cNvSpPr>
            <p:nvPr/>
          </p:nvSpPr>
          <p:spPr bwMode="auto">
            <a:xfrm>
              <a:off x="5102225" y="2441575"/>
              <a:ext cx="1982788" cy="1979613"/>
            </a:xfrm>
            <a:custGeom>
              <a:avLst/>
              <a:gdLst>
                <a:gd name="T0" fmla="*/ 529 w 529"/>
                <a:gd name="T1" fmla="*/ 283 h 528"/>
                <a:gd name="T2" fmla="*/ 506 w 529"/>
                <a:gd name="T3" fmla="*/ 241 h 528"/>
                <a:gd name="T4" fmla="*/ 479 w 529"/>
                <a:gd name="T5" fmla="*/ 200 h 528"/>
                <a:gd name="T6" fmla="*/ 516 w 529"/>
                <a:gd name="T7" fmla="*/ 180 h 528"/>
                <a:gd name="T8" fmla="*/ 479 w 529"/>
                <a:gd name="T9" fmla="*/ 151 h 528"/>
                <a:gd name="T10" fmla="*/ 438 w 529"/>
                <a:gd name="T11" fmla="*/ 123 h 528"/>
                <a:gd name="T12" fmla="*/ 465 w 529"/>
                <a:gd name="T13" fmla="*/ 90 h 528"/>
                <a:gd name="T14" fmla="*/ 420 w 529"/>
                <a:gd name="T15" fmla="*/ 77 h 528"/>
                <a:gd name="T16" fmla="*/ 371 w 529"/>
                <a:gd name="T17" fmla="*/ 67 h 528"/>
                <a:gd name="T18" fmla="*/ 383 w 529"/>
                <a:gd name="T19" fmla="*/ 27 h 528"/>
                <a:gd name="T20" fmla="*/ 336 w 529"/>
                <a:gd name="T21" fmla="*/ 32 h 528"/>
                <a:gd name="T22" fmla="*/ 288 w 529"/>
                <a:gd name="T23" fmla="*/ 42 h 528"/>
                <a:gd name="T24" fmla="*/ 284 w 529"/>
                <a:gd name="T25" fmla="*/ 0 h 528"/>
                <a:gd name="T26" fmla="*/ 242 w 529"/>
                <a:gd name="T27" fmla="*/ 23 h 528"/>
                <a:gd name="T28" fmla="*/ 201 w 529"/>
                <a:gd name="T29" fmla="*/ 50 h 528"/>
                <a:gd name="T30" fmla="*/ 181 w 529"/>
                <a:gd name="T31" fmla="*/ 13 h 528"/>
                <a:gd name="T32" fmla="*/ 152 w 529"/>
                <a:gd name="T33" fmla="*/ 50 h 528"/>
                <a:gd name="T34" fmla="*/ 124 w 529"/>
                <a:gd name="T35" fmla="*/ 91 h 528"/>
                <a:gd name="T36" fmla="*/ 91 w 529"/>
                <a:gd name="T37" fmla="*/ 64 h 528"/>
                <a:gd name="T38" fmla="*/ 78 w 529"/>
                <a:gd name="T39" fmla="*/ 109 h 528"/>
                <a:gd name="T40" fmla="*/ 68 w 529"/>
                <a:gd name="T41" fmla="*/ 158 h 528"/>
                <a:gd name="T42" fmla="*/ 28 w 529"/>
                <a:gd name="T43" fmla="*/ 145 h 528"/>
                <a:gd name="T44" fmla="*/ 33 w 529"/>
                <a:gd name="T45" fmla="*/ 193 h 528"/>
                <a:gd name="T46" fmla="*/ 42 w 529"/>
                <a:gd name="T47" fmla="*/ 241 h 528"/>
                <a:gd name="T48" fmla="*/ 0 w 529"/>
                <a:gd name="T49" fmla="*/ 245 h 528"/>
                <a:gd name="T50" fmla="*/ 24 w 529"/>
                <a:gd name="T51" fmla="*/ 287 h 528"/>
                <a:gd name="T52" fmla="*/ 51 w 529"/>
                <a:gd name="T53" fmla="*/ 328 h 528"/>
                <a:gd name="T54" fmla="*/ 13 w 529"/>
                <a:gd name="T55" fmla="*/ 348 h 528"/>
                <a:gd name="T56" fmla="*/ 51 w 529"/>
                <a:gd name="T57" fmla="*/ 377 h 528"/>
                <a:gd name="T58" fmla="*/ 92 w 529"/>
                <a:gd name="T59" fmla="*/ 405 h 528"/>
                <a:gd name="T60" fmla="*/ 65 w 529"/>
                <a:gd name="T61" fmla="*/ 438 h 528"/>
                <a:gd name="T62" fmla="*/ 110 w 529"/>
                <a:gd name="T63" fmla="*/ 451 h 528"/>
                <a:gd name="T64" fmla="*/ 159 w 529"/>
                <a:gd name="T65" fmla="*/ 461 h 528"/>
                <a:gd name="T66" fmla="*/ 146 w 529"/>
                <a:gd name="T67" fmla="*/ 501 h 528"/>
                <a:gd name="T68" fmla="*/ 193 w 529"/>
                <a:gd name="T69" fmla="*/ 496 h 528"/>
                <a:gd name="T70" fmla="*/ 242 w 529"/>
                <a:gd name="T71" fmla="*/ 486 h 528"/>
                <a:gd name="T72" fmla="*/ 246 w 529"/>
                <a:gd name="T73" fmla="*/ 528 h 528"/>
                <a:gd name="T74" fmla="*/ 288 w 529"/>
                <a:gd name="T75" fmla="*/ 505 h 528"/>
                <a:gd name="T76" fmla="*/ 329 w 529"/>
                <a:gd name="T77" fmla="*/ 478 h 528"/>
                <a:gd name="T78" fmla="*/ 349 w 529"/>
                <a:gd name="T79" fmla="*/ 516 h 528"/>
                <a:gd name="T80" fmla="*/ 378 w 529"/>
                <a:gd name="T81" fmla="*/ 478 h 528"/>
                <a:gd name="T82" fmla="*/ 406 w 529"/>
                <a:gd name="T83" fmla="*/ 437 h 528"/>
                <a:gd name="T84" fmla="*/ 439 w 529"/>
                <a:gd name="T85" fmla="*/ 464 h 528"/>
                <a:gd name="T86" fmla="*/ 452 w 529"/>
                <a:gd name="T87" fmla="*/ 419 h 528"/>
                <a:gd name="T88" fmla="*/ 462 w 529"/>
                <a:gd name="T89" fmla="*/ 370 h 528"/>
                <a:gd name="T90" fmla="*/ 502 w 529"/>
                <a:gd name="T91" fmla="*/ 383 h 528"/>
                <a:gd name="T92" fmla="*/ 496 w 529"/>
                <a:gd name="T93" fmla="*/ 335 h 528"/>
                <a:gd name="T94" fmla="*/ 487 w 529"/>
                <a:gd name="T95" fmla="*/ 287 h 528"/>
                <a:gd name="T96" fmla="*/ 265 w 529"/>
                <a:gd name="T97" fmla="*/ 290 h 528"/>
                <a:gd name="T98" fmla="*/ 265 w 529"/>
                <a:gd name="T99" fmla="*/ 238 h 528"/>
                <a:gd name="T100" fmla="*/ 265 w 529"/>
                <a:gd name="T101" fmla="*/ 29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528">
                  <a:moveTo>
                    <a:pt x="506" y="287"/>
                  </a:moveTo>
                  <a:cubicBezTo>
                    <a:pt x="529" y="283"/>
                    <a:pt x="529" y="283"/>
                    <a:pt x="529" y="283"/>
                  </a:cubicBezTo>
                  <a:cubicBezTo>
                    <a:pt x="529" y="245"/>
                    <a:pt x="529" y="245"/>
                    <a:pt x="529" y="245"/>
                  </a:cubicBezTo>
                  <a:cubicBezTo>
                    <a:pt x="506" y="241"/>
                    <a:pt x="506" y="241"/>
                    <a:pt x="506" y="241"/>
                  </a:cubicBezTo>
                  <a:cubicBezTo>
                    <a:pt x="487" y="241"/>
                    <a:pt x="487" y="241"/>
                    <a:pt x="487" y="241"/>
                  </a:cubicBezTo>
                  <a:cubicBezTo>
                    <a:pt x="486" y="227"/>
                    <a:pt x="483" y="213"/>
                    <a:pt x="479" y="200"/>
                  </a:cubicBezTo>
                  <a:cubicBezTo>
                    <a:pt x="496" y="193"/>
                    <a:pt x="496" y="193"/>
                    <a:pt x="496" y="193"/>
                  </a:cubicBezTo>
                  <a:cubicBezTo>
                    <a:pt x="516" y="180"/>
                    <a:pt x="516" y="180"/>
                    <a:pt x="516" y="180"/>
                  </a:cubicBezTo>
                  <a:cubicBezTo>
                    <a:pt x="502" y="145"/>
                    <a:pt x="502" y="145"/>
                    <a:pt x="502" y="145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62" y="158"/>
                    <a:pt x="462" y="158"/>
                    <a:pt x="462" y="158"/>
                  </a:cubicBezTo>
                  <a:cubicBezTo>
                    <a:pt x="455" y="145"/>
                    <a:pt x="447" y="134"/>
                    <a:pt x="438" y="123"/>
                  </a:cubicBezTo>
                  <a:cubicBezTo>
                    <a:pt x="452" y="109"/>
                    <a:pt x="452" y="109"/>
                    <a:pt x="452" y="109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39" y="64"/>
                    <a:pt x="439" y="64"/>
                    <a:pt x="439" y="64"/>
                  </a:cubicBezTo>
                  <a:cubicBezTo>
                    <a:pt x="420" y="77"/>
                    <a:pt x="420" y="77"/>
                    <a:pt x="420" y="77"/>
                  </a:cubicBezTo>
                  <a:cubicBezTo>
                    <a:pt x="406" y="91"/>
                    <a:pt x="406" y="91"/>
                    <a:pt x="406" y="91"/>
                  </a:cubicBezTo>
                  <a:cubicBezTo>
                    <a:pt x="395" y="82"/>
                    <a:pt x="383" y="74"/>
                    <a:pt x="371" y="67"/>
                  </a:cubicBezTo>
                  <a:cubicBezTo>
                    <a:pt x="378" y="50"/>
                    <a:pt x="378" y="50"/>
                    <a:pt x="378" y="50"/>
                  </a:cubicBezTo>
                  <a:cubicBezTo>
                    <a:pt x="383" y="27"/>
                    <a:pt x="383" y="27"/>
                    <a:pt x="383" y="27"/>
                  </a:cubicBezTo>
                  <a:cubicBezTo>
                    <a:pt x="349" y="13"/>
                    <a:pt x="349" y="13"/>
                    <a:pt x="349" y="13"/>
                  </a:cubicBezTo>
                  <a:cubicBezTo>
                    <a:pt x="336" y="32"/>
                    <a:pt x="336" y="32"/>
                    <a:pt x="336" y="32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16" y="46"/>
                    <a:pt x="302" y="43"/>
                    <a:pt x="288" y="42"/>
                  </a:cubicBezTo>
                  <a:cubicBezTo>
                    <a:pt x="288" y="23"/>
                    <a:pt x="288" y="23"/>
                    <a:pt x="288" y="23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2" y="23"/>
                    <a:pt x="242" y="23"/>
                    <a:pt x="242" y="23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28" y="43"/>
                    <a:pt x="214" y="46"/>
                    <a:pt x="201" y="50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46" y="74"/>
                    <a:pt x="135" y="82"/>
                    <a:pt x="124" y="91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83" y="134"/>
                    <a:pt x="75" y="145"/>
                    <a:pt x="68" y="158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28" y="145"/>
                    <a:pt x="28" y="145"/>
                    <a:pt x="28" y="145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47" y="213"/>
                    <a:pt x="44" y="227"/>
                    <a:pt x="42" y="241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4" y="287"/>
                    <a:pt x="24" y="287"/>
                    <a:pt x="24" y="287"/>
                  </a:cubicBezTo>
                  <a:cubicBezTo>
                    <a:pt x="42" y="287"/>
                    <a:pt x="42" y="287"/>
                    <a:pt x="42" y="287"/>
                  </a:cubicBezTo>
                  <a:cubicBezTo>
                    <a:pt x="44" y="301"/>
                    <a:pt x="47" y="315"/>
                    <a:pt x="51" y="328"/>
                  </a:cubicBezTo>
                  <a:cubicBezTo>
                    <a:pt x="33" y="335"/>
                    <a:pt x="33" y="335"/>
                    <a:pt x="33" y="335"/>
                  </a:cubicBezTo>
                  <a:cubicBezTo>
                    <a:pt x="13" y="348"/>
                    <a:pt x="13" y="348"/>
                    <a:pt x="13" y="348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51" y="377"/>
                    <a:pt x="51" y="377"/>
                    <a:pt x="51" y="377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5" y="383"/>
                    <a:pt x="83" y="394"/>
                    <a:pt x="92" y="405"/>
                  </a:cubicBezTo>
                  <a:cubicBezTo>
                    <a:pt x="78" y="419"/>
                    <a:pt x="78" y="419"/>
                    <a:pt x="78" y="419"/>
                  </a:cubicBezTo>
                  <a:cubicBezTo>
                    <a:pt x="65" y="438"/>
                    <a:pt x="65" y="438"/>
                    <a:pt x="65" y="438"/>
                  </a:cubicBezTo>
                  <a:cubicBezTo>
                    <a:pt x="91" y="464"/>
                    <a:pt x="91" y="464"/>
                    <a:pt x="91" y="464"/>
                  </a:cubicBezTo>
                  <a:cubicBezTo>
                    <a:pt x="110" y="451"/>
                    <a:pt x="110" y="451"/>
                    <a:pt x="110" y="451"/>
                  </a:cubicBezTo>
                  <a:cubicBezTo>
                    <a:pt x="124" y="437"/>
                    <a:pt x="124" y="437"/>
                    <a:pt x="124" y="437"/>
                  </a:cubicBezTo>
                  <a:cubicBezTo>
                    <a:pt x="135" y="446"/>
                    <a:pt x="146" y="454"/>
                    <a:pt x="159" y="461"/>
                  </a:cubicBezTo>
                  <a:cubicBezTo>
                    <a:pt x="152" y="478"/>
                    <a:pt x="152" y="478"/>
                    <a:pt x="152" y="478"/>
                  </a:cubicBezTo>
                  <a:cubicBezTo>
                    <a:pt x="146" y="501"/>
                    <a:pt x="146" y="501"/>
                    <a:pt x="146" y="501"/>
                  </a:cubicBezTo>
                  <a:cubicBezTo>
                    <a:pt x="181" y="516"/>
                    <a:pt x="181" y="516"/>
                    <a:pt x="181" y="516"/>
                  </a:cubicBezTo>
                  <a:cubicBezTo>
                    <a:pt x="193" y="496"/>
                    <a:pt x="193" y="496"/>
                    <a:pt x="193" y="496"/>
                  </a:cubicBezTo>
                  <a:cubicBezTo>
                    <a:pt x="201" y="478"/>
                    <a:pt x="201" y="478"/>
                    <a:pt x="201" y="478"/>
                  </a:cubicBezTo>
                  <a:cubicBezTo>
                    <a:pt x="214" y="482"/>
                    <a:pt x="228" y="485"/>
                    <a:pt x="242" y="486"/>
                  </a:cubicBezTo>
                  <a:cubicBezTo>
                    <a:pt x="242" y="505"/>
                    <a:pt x="242" y="505"/>
                    <a:pt x="242" y="505"/>
                  </a:cubicBezTo>
                  <a:cubicBezTo>
                    <a:pt x="246" y="528"/>
                    <a:pt x="246" y="528"/>
                    <a:pt x="246" y="528"/>
                  </a:cubicBezTo>
                  <a:cubicBezTo>
                    <a:pt x="284" y="528"/>
                    <a:pt x="284" y="528"/>
                    <a:pt x="284" y="528"/>
                  </a:cubicBezTo>
                  <a:cubicBezTo>
                    <a:pt x="288" y="505"/>
                    <a:pt x="288" y="505"/>
                    <a:pt x="288" y="505"/>
                  </a:cubicBezTo>
                  <a:cubicBezTo>
                    <a:pt x="288" y="486"/>
                    <a:pt x="288" y="486"/>
                    <a:pt x="288" y="486"/>
                  </a:cubicBezTo>
                  <a:cubicBezTo>
                    <a:pt x="302" y="485"/>
                    <a:pt x="316" y="482"/>
                    <a:pt x="329" y="478"/>
                  </a:cubicBezTo>
                  <a:cubicBezTo>
                    <a:pt x="336" y="496"/>
                    <a:pt x="336" y="496"/>
                    <a:pt x="336" y="496"/>
                  </a:cubicBezTo>
                  <a:cubicBezTo>
                    <a:pt x="349" y="516"/>
                    <a:pt x="349" y="516"/>
                    <a:pt x="349" y="516"/>
                  </a:cubicBezTo>
                  <a:cubicBezTo>
                    <a:pt x="383" y="501"/>
                    <a:pt x="383" y="501"/>
                    <a:pt x="383" y="501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1" y="461"/>
                    <a:pt x="371" y="461"/>
                    <a:pt x="371" y="461"/>
                  </a:cubicBezTo>
                  <a:cubicBezTo>
                    <a:pt x="383" y="454"/>
                    <a:pt x="395" y="446"/>
                    <a:pt x="406" y="437"/>
                  </a:cubicBezTo>
                  <a:cubicBezTo>
                    <a:pt x="420" y="451"/>
                    <a:pt x="420" y="451"/>
                    <a:pt x="420" y="451"/>
                  </a:cubicBezTo>
                  <a:cubicBezTo>
                    <a:pt x="439" y="464"/>
                    <a:pt x="439" y="464"/>
                    <a:pt x="439" y="464"/>
                  </a:cubicBezTo>
                  <a:cubicBezTo>
                    <a:pt x="465" y="438"/>
                    <a:pt x="465" y="438"/>
                    <a:pt x="465" y="438"/>
                  </a:cubicBezTo>
                  <a:cubicBezTo>
                    <a:pt x="452" y="419"/>
                    <a:pt x="452" y="419"/>
                    <a:pt x="452" y="419"/>
                  </a:cubicBezTo>
                  <a:cubicBezTo>
                    <a:pt x="438" y="405"/>
                    <a:pt x="438" y="405"/>
                    <a:pt x="438" y="405"/>
                  </a:cubicBezTo>
                  <a:cubicBezTo>
                    <a:pt x="447" y="394"/>
                    <a:pt x="455" y="383"/>
                    <a:pt x="462" y="370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502" y="383"/>
                    <a:pt x="502" y="383"/>
                    <a:pt x="502" y="383"/>
                  </a:cubicBezTo>
                  <a:cubicBezTo>
                    <a:pt x="516" y="348"/>
                    <a:pt x="516" y="348"/>
                    <a:pt x="516" y="348"/>
                  </a:cubicBezTo>
                  <a:cubicBezTo>
                    <a:pt x="496" y="335"/>
                    <a:pt x="496" y="335"/>
                    <a:pt x="496" y="335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3" y="315"/>
                    <a:pt x="486" y="301"/>
                    <a:pt x="487" y="287"/>
                  </a:cubicBezTo>
                  <a:lnTo>
                    <a:pt x="506" y="287"/>
                  </a:lnTo>
                  <a:close/>
                  <a:moveTo>
                    <a:pt x="265" y="290"/>
                  </a:moveTo>
                  <a:cubicBezTo>
                    <a:pt x="251" y="290"/>
                    <a:pt x="239" y="278"/>
                    <a:pt x="239" y="264"/>
                  </a:cubicBezTo>
                  <a:cubicBezTo>
                    <a:pt x="239" y="250"/>
                    <a:pt x="251" y="238"/>
                    <a:pt x="265" y="238"/>
                  </a:cubicBezTo>
                  <a:cubicBezTo>
                    <a:pt x="279" y="238"/>
                    <a:pt x="291" y="250"/>
                    <a:pt x="291" y="264"/>
                  </a:cubicBezTo>
                  <a:cubicBezTo>
                    <a:pt x="291" y="278"/>
                    <a:pt x="279" y="290"/>
                    <a:pt x="265" y="290"/>
                  </a:cubicBezTo>
                  <a:close/>
                </a:path>
              </a:pathLst>
            </a:custGeom>
            <a:solidFill>
              <a:srgbClr val="3CCC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Freeform 13"/>
            <p:cNvSpPr>
              <a:spLocks noEditPoints="1"/>
            </p:cNvSpPr>
            <p:nvPr/>
          </p:nvSpPr>
          <p:spPr bwMode="auto">
            <a:xfrm>
              <a:off x="5405438" y="2741613"/>
              <a:ext cx="1376363" cy="1381125"/>
            </a:xfrm>
            <a:custGeom>
              <a:avLst/>
              <a:gdLst>
                <a:gd name="T0" fmla="*/ 184 w 367"/>
                <a:gd name="T1" fmla="*/ 0 h 368"/>
                <a:gd name="T2" fmla="*/ 0 w 367"/>
                <a:gd name="T3" fmla="*/ 184 h 368"/>
                <a:gd name="T4" fmla="*/ 184 w 367"/>
                <a:gd name="T5" fmla="*/ 368 h 368"/>
                <a:gd name="T6" fmla="*/ 367 w 367"/>
                <a:gd name="T7" fmla="*/ 184 h 368"/>
                <a:gd name="T8" fmla="*/ 184 w 367"/>
                <a:gd name="T9" fmla="*/ 0 h 368"/>
                <a:gd name="T10" fmla="*/ 184 w 367"/>
                <a:gd name="T11" fmla="*/ 250 h 368"/>
                <a:gd name="T12" fmla="*/ 118 w 367"/>
                <a:gd name="T13" fmla="*/ 184 h 368"/>
                <a:gd name="T14" fmla="*/ 184 w 367"/>
                <a:gd name="T15" fmla="*/ 118 h 368"/>
                <a:gd name="T16" fmla="*/ 250 w 367"/>
                <a:gd name="T17" fmla="*/ 184 h 368"/>
                <a:gd name="T18" fmla="*/ 184 w 367"/>
                <a:gd name="T19" fmla="*/ 25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8">
                  <a:moveTo>
                    <a:pt x="184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5"/>
                    <a:pt x="83" y="368"/>
                    <a:pt x="184" y="368"/>
                  </a:cubicBezTo>
                  <a:cubicBezTo>
                    <a:pt x="285" y="368"/>
                    <a:pt x="367" y="285"/>
                    <a:pt x="367" y="184"/>
                  </a:cubicBezTo>
                  <a:cubicBezTo>
                    <a:pt x="367" y="83"/>
                    <a:pt x="285" y="0"/>
                    <a:pt x="184" y="0"/>
                  </a:cubicBezTo>
                  <a:close/>
                  <a:moveTo>
                    <a:pt x="184" y="250"/>
                  </a:moveTo>
                  <a:cubicBezTo>
                    <a:pt x="148" y="250"/>
                    <a:pt x="118" y="220"/>
                    <a:pt x="118" y="184"/>
                  </a:cubicBezTo>
                  <a:cubicBezTo>
                    <a:pt x="118" y="148"/>
                    <a:pt x="148" y="118"/>
                    <a:pt x="184" y="118"/>
                  </a:cubicBezTo>
                  <a:cubicBezTo>
                    <a:pt x="220" y="118"/>
                    <a:pt x="250" y="148"/>
                    <a:pt x="250" y="184"/>
                  </a:cubicBezTo>
                  <a:cubicBezTo>
                    <a:pt x="250" y="220"/>
                    <a:pt x="220" y="250"/>
                    <a:pt x="184" y="2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509172" y="2319230"/>
            <a:ext cx="1780103" cy="1777252"/>
            <a:chOff x="5102225" y="2441575"/>
            <a:chExt cx="1982788" cy="1979613"/>
          </a:xfrm>
          <a:solidFill>
            <a:srgbClr val="000000">
              <a:alpha val="60000"/>
            </a:srgbClr>
          </a:solidFill>
        </p:grpSpPr>
        <p:sp>
          <p:nvSpPr>
            <p:cNvPr id="60" name="Freeform 12"/>
            <p:cNvSpPr>
              <a:spLocks noEditPoints="1"/>
            </p:cNvSpPr>
            <p:nvPr/>
          </p:nvSpPr>
          <p:spPr bwMode="auto">
            <a:xfrm>
              <a:off x="5102225" y="2441575"/>
              <a:ext cx="1982788" cy="1979613"/>
            </a:xfrm>
            <a:custGeom>
              <a:avLst/>
              <a:gdLst>
                <a:gd name="T0" fmla="*/ 529 w 529"/>
                <a:gd name="T1" fmla="*/ 283 h 528"/>
                <a:gd name="T2" fmla="*/ 506 w 529"/>
                <a:gd name="T3" fmla="*/ 241 h 528"/>
                <a:gd name="T4" fmla="*/ 479 w 529"/>
                <a:gd name="T5" fmla="*/ 200 h 528"/>
                <a:gd name="T6" fmla="*/ 516 w 529"/>
                <a:gd name="T7" fmla="*/ 180 h 528"/>
                <a:gd name="T8" fmla="*/ 479 w 529"/>
                <a:gd name="T9" fmla="*/ 151 h 528"/>
                <a:gd name="T10" fmla="*/ 438 w 529"/>
                <a:gd name="T11" fmla="*/ 123 h 528"/>
                <a:gd name="T12" fmla="*/ 465 w 529"/>
                <a:gd name="T13" fmla="*/ 90 h 528"/>
                <a:gd name="T14" fmla="*/ 420 w 529"/>
                <a:gd name="T15" fmla="*/ 77 h 528"/>
                <a:gd name="T16" fmla="*/ 371 w 529"/>
                <a:gd name="T17" fmla="*/ 67 h 528"/>
                <a:gd name="T18" fmla="*/ 383 w 529"/>
                <a:gd name="T19" fmla="*/ 27 h 528"/>
                <a:gd name="T20" fmla="*/ 336 w 529"/>
                <a:gd name="T21" fmla="*/ 32 h 528"/>
                <a:gd name="T22" fmla="*/ 288 w 529"/>
                <a:gd name="T23" fmla="*/ 42 h 528"/>
                <a:gd name="T24" fmla="*/ 284 w 529"/>
                <a:gd name="T25" fmla="*/ 0 h 528"/>
                <a:gd name="T26" fmla="*/ 242 w 529"/>
                <a:gd name="T27" fmla="*/ 23 h 528"/>
                <a:gd name="T28" fmla="*/ 201 w 529"/>
                <a:gd name="T29" fmla="*/ 50 h 528"/>
                <a:gd name="T30" fmla="*/ 181 w 529"/>
                <a:gd name="T31" fmla="*/ 13 h 528"/>
                <a:gd name="T32" fmla="*/ 152 w 529"/>
                <a:gd name="T33" fmla="*/ 50 h 528"/>
                <a:gd name="T34" fmla="*/ 124 w 529"/>
                <a:gd name="T35" fmla="*/ 91 h 528"/>
                <a:gd name="T36" fmla="*/ 91 w 529"/>
                <a:gd name="T37" fmla="*/ 64 h 528"/>
                <a:gd name="T38" fmla="*/ 78 w 529"/>
                <a:gd name="T39" fmla="*/ 109 h 528"/>
                <a:gd name="T40" fmla="*/ 68 w 529"/>
                <a:gd name="T41" fmla="*/ 158 h 528"/>
                <a:gd name="T42" fmla="*/ 28 w 529"/>
                <a:gd name="T43" fmla="*/ 145 h 528"/>
                <a:gd name="T44" fmla="*/ 33 w 529"/>
                <a:gd name="T45" fmla="*/ 193 h 528"/>
                <a:gd name="T46" fmla="*/ 42 w 529"/>
                <a:gd name="T47" fmla="*/ 241 h 528"/>
                <a:gd name="T48" fmla="*/ 0 w 529"/>
                <a:gd name="T49" fmla="*/ 245 h 528"/>
                <a:gd name="T50" fmla="*/ 24 w 529"/>
                <a:gd name="T51" fmla="*/ 287 h 528"/>
                <a:gd name="T52" fmla="*/ 51 w 529"/>
                <a:gd name="T53" fmla="*/ 328 h 528"/>
                <a:gd name="T54" fmla="*/ 13 w 529"/>
                <a:gd name="T55" fmla="*/ 348 h 528"/>
                <a:gd name="T56" fmla="*/ 51 w 529"/>
                <a:gd name="T57" fmla="*/ 377 h 528"/>
                <a:gd name="T58" fmla="*/ 92 w 529"/>
                <a:gd name="T59" fmla="*/ 405 h 528"/>
                <a:gd name="T60" fmla="*/ 65 w 529"/>
                <a:gd name="T61" fmla="*/ 438 h 528"/>
                <a:gd name="T62" fmla="*/ 110 w 529"/>
                <a:gd name="T63" fmla="*/ 451 h 528"/>
                <a:gd name="T64" fmla="*/ 159 w 529"/>
                <a:gd name="T65" fmla="*/ 461 h 528"/>
                <a:gd name="T66" fmla="*/ 146 w 529"/>
                <a:gd name="T67" fmla="*/ 501 h 528"/>
                <a:gd name="T68" fmla="*/ 193 w 529"/>
                <a:gd name="T69" fmla="*/ 496 h 528"/>
                <a:gd name="T70" fmla="*/ 242 w 529"/>
                <a:gd name="T71" fmla="*/ 486 h 528"/>
                <a:gd name="T72" fmla="*/ 246 w 529"/>
                <a:gd name="T73" fmla="*/ 528 h 528"/>
                <a:gd name="T74" fmla="*/ 288 w 529"/>
                <a:gd name="T75" fmla="*/ 505 h 528"/>
                <a:gd name="T76" fmla="*/ 329 w 529"/>
                <a:gd name="T77" fmla="*/ 478 h 528"/>
                <a:gd name="T78" fmla="*/ 349 w 529"/>
                <a:gd name="T79" fmla="*/ 516 h 528"/>
                <a:gd name="T80" fmla="*/ 378 w 529"/>
                <a:gd name="T81" fmla="*/ 478 h 528"/>
                <a:gd name="T82" fmla="*/ 406 w 529"/>
                <a:gd name="T83" fmla="*/ 437 h 528"/>
                <a:gd name="T84" fmla="*/ 439 w 529"/>
                <a:gd name="T85" fmla="*/ 464 h 528"/>
                <a:gd name="T86" fmla="*/ 452 w 529"/>
                <a:gd name="T87" fmla="*/ 419 h 528"/>
                <a:gd name="T88" fmla="*/ 462 w 529"/>
                <a:gd name="T89" fmla="*/ 370 h 528"/>
                <a:gd name="T90" fmla="*/ 502 w 529"/>
                <a:gd name="T91" fmla="*/ 383 h 528"/>
                <a:gd name="T92" fmla="*/ 496 w 529"/>
                <a:gd name="T93" fmla="*/ 335 h 528"/>
                <a:gd name="T94" fmla="*/ 487 w 529"/>
                <a:gd name="T95" fmla="*/ 287 h 528"/>
                <a:gd name="T96" fmla="*/ 265 w 529"/>
                <a:gd name="T97" fmla="*/ 290 h 528"/>
                <a:gd name="T98" fmla="*/ 265 w 529"/>
                <a:gd name="T99" fmla="*/ 238 h 528"/>
                <a:gd name="T100" fmla="*/ 265 w 529"/>
                <a:gd name="T101" fmla="*/ 29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528">
                  <a:moveTo>
                    <a:pt x="506" y="287"/>
                  </a:moveTo>
                  <a:cubicBezTo>
                    <a:pt x="529" y="283"/>
                    <a:pt x="529" y="283"/>
                    <a:pt x="529" y="283"/>
                  </a:cubicBezTo>
                  <a:cubicBezTo>
                    <a:pt x="529" y="245"/>
                    <a:pt x="529" y="245"/>
                    <a:pt x="529" y="245"/>
                  </a:cubicBezTo>
                  <a:cubicBezTo>
                    <a:pt x="506" y="241"/>
                    <a:pt x="506" y="241"/>
                    <a:pt x="506" y="241"/>
                  </a:cubicBezTo>
                  <a:cubicBezTo>
                    <a:pt x="487" y="241"/>
                    <a:pt x="487" y="241"/>
                    <a:pt x="487" y="241"/>
                  </a:cubicBezTo>
                  <a:cubicBezTo>
                    <a:pt x="486" y="227"/>
                    <a:pt x="483" y="213"/>
                    <a:pt x="479" y="200"/>
                  </a:cubicBezTo>
                  <a:cubicBezTo>
                    <a:pt x="496" y="193"/>
                    <a:pt x="496" y="193"/>
                    <a:pt x="496" y="193"/>
                  </a:cubicBezTo>
                  <a:cubicBezTo>
                    <a:pt x="516" y="180"/>
                    <a:pt x="516" y="180"/>
                    <a:pt x="516" y="180"/>
                  </a:cubicBezTo>
                  <a:cubicBezTo>
                    <a:pt x="502" y="145"/>
                    <a:pt x="502" y="145"/>
                    <a:pt x="502" y="145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62" y="158"/>
                    <a:pt x="462" y="158"/>
                    <a:pt x="462" y="158"/>
                  </a:cubicBezTo>
                  <a:cubicBezTo>
                    <a:pt x="455" y="145"/>
                    <a:pt x="447" y="134"/>
                    <a:pt x="438" y="123"/>
                  </a:cubicBezTo>
                  <a:cubicBezTo>
                    <a:pt x="452" y="109"/>
                    <a:pt x="452" y="109"/>
                    <a:pt x="452" y="109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39" y="64"/>
                    <a:pt x="439" y="64"/>
                    <a:pt x="439" y="64"/>
                  </a:cubicBezTo>
                  <a:cubicBezTo>
                    <a:pt x="420" y="77"/>
                    <a:pt x="420" y="77"/>
                    <a:pt x="420" y="77"/>
                  </a:cubicBezTo>
                  <a:cubicBezTo>
                    <a:pt x="406" y="91"/>
                    <a:pt x="406" y="91"/>
                    <a:pt x="406" y="91"/>
                  </a:cubicBezTo>
                  <a:cubicBezTo>
                    <a:pt x="395" y="82"/>
                    <a:pt x="383" y="74"/>
                    <a:pt x="371" y="67"/>
                  </a:cubicBezTo>
                  <a:cubicBezTo>
                    <a:pt x="378" y="50"/>
                    <a:pt x="378" y="50"/>
                    <a:pt x="378" y="50"/>
                  </a:cubicBezTo>
                  <a:cubicBezTo>
                    <a:pt x="383" y="27"/>
                    <a:pt x="383" y="27"/>
                    <a:pt x="383" y="27"/>
                  </a:cubicBezTo>
                  <a:cubicBezTo>
                    <a:pt x="349" y="13"/>
                    <a:pt x="349" y="13"/>
                    <a:pt x="349" y="13"/>
                  </a:cubicBezTo>
                  <a:cubicBezTo>
                    <a:pt x="336" y="32"/>
                    <a:pt x="336" y="32"/>
                    <a:pt x="336" y="32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16" y="46"/>
                    <a:pt x="302" y="43"/>
                    <a:pt x="288" y="42"/>
                  </a:cubicBezTo>
                  <a:cubicBezTo>
                    <a:pt x="288" y="23"/>
                    <a:pt x="288" y="23"/>
                    <a:pt x="288" y="23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2" y="23"/>
                    <a:pt x="242" y="23"/>
                    <a:pt x="242" y="23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28" y="43"/>
                    <a:pt x="214" y="46"/>
                    <a:pt x="201" y="50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46" y="74"/>
                    <a:pt x="135" y="82"/>
                    <a:pt x="124" y="91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83" y="134"/>
                    <a:pt x="75" y="145"/>
                    <a:pt x="68" y="158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28" y="145"/>
                    <a:pt x="28" y="145"/>
                    <a:pt x="28" y="145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47" y="213"/>
                    <a:pt x="44" y="227"/>
                    <a:pt x="42" y="241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4" y="287"/>
                    <a:pt x="24" y="287"/>
                    <a:pt x="24" y="287"/>
                  </a:cubicBezTo>
                  <a:cubicBezTo>
                    <a:pt x="42" y="287"/>
                    <a:pt x="42" y="287"/>
                    <a:pt x="42" y="287"/>
                  </a:cubicBezTo>
                  <a:cubicBezTo>
                    <a:pt x="44" y="301"/>
                    <a:pt x="47" y="315"/>
                    <a:pt x="51" y="328"/>
                  </a:cubicBezTo>
                  <a:cubicBezTo>
                    <a:pt x="33" y="335"/>
                    <a:pt x="33" y="335"/>
                    <a:pt x="33" y="335"/>
                  </a:cubicBezTo>
                  <a:cubicBezTo>
                    <a:pt x="13" y="348"/>
                    <a:pt x="13" y="348"/>
                    <a:pt x="13" y="348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51" y="377"/>
                    <a:pt x="51" y="377"/>
                    <a:pt x="51" y="377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5" y="383"/>
                    <a:pt x="83" y="394"/>
                    <a:pt x="92" y="405"/>
                  </a:cubicBezTo>
                  <a:cubicBezTo>
                    <a:pt x="78" y="419"/>
                    <a:pt x="78" y="419"/>
                    <a:pt x="78" y="419"/>
                  </a:cubicBezTo>
                  <a:cubicBezTo>
                    <a:pt x="65" y="438"/>
                    <a:pt x="65" y="438"/>
                    <a:pt x="65" y="438"/>
                  </a:cubicBezTo>
                  <a:cubicBezTo>
                    <a:pt x="91" y="464"/>
                    <a:pt x="91" y="464"/>
                    <a:pt x="91" y="464"/>
                  </a:cubicBezTo>
                  <a:cubicBezTo>
                    <a:pt x="110" y="451"/>
                    <a:pt x="110" y="451"/>
                    <a:pt x="110" y="451"/>
                  </a:cubicBezTo>
                  <a:cubicBezTo>
                    <a:pt x="124" y="437"/>
                    <a:pt x="124" y="437"/>
                    <a:pt x="124" y="437"/>
                  </a:cubicBezTo>
                  <a:cubicBezTo>
                    <a:pt x="135" y="446"/>
                    <a:pt x="146" y="454"/>
                    <a:pt x="159" y="461"/>
                  </a:cubicBezTo>
                  <a:cubicBezTo>
                    <a:pt x="152" y="478"/>
                    <a:pt x="152" y="478"/>
                    <a:pt x="152" y="478"/>
                  </a:cubicBezTo>
                  <a:cubicBezTo>
                    <a:pt x="146" y="501"/>
                    <a:pt x="146" y="501"/>
                    <a:pt x="146" y="501"/>
                  </a:cubicBezTo>
                  <a:cubicBezTo>
                    <a:pt x="181" y="516"/>
                    <a:pt x="181" y="516"/>
                    <a:pt x="181" y="516"/>
                  </a:cubicBezTo>
                  <a:cubicBezTo>
                    <a:pt x="193" y="496"/>
                    <a:pt x="193" y="496"/>
                    <a:pt x="193" y="496"/>
                  </a:cubicBezTo>
                  <a:cubicBezTo>
                    <a:pt x="201" y="478"/>
                    <a:pt x="201" y="478"/>
                    <a:pt x="201" y="478"/>
                  </a:cubicBezTo>
                  <a:cubicBezTo>
                    <a:pt x="214" y="482"/>
                    <a:pt x="228" y="485"/>
                    <a:pt x="242" y="486"/>
                  </a:cubicBezTo>
                  <a:cubicBezTo>
                    <a:pt x="242" y="505"/>
                    <a:pt x="242" y="505"/>
                    <a:pt x="242" y="505"/>
                  </a:cubicBezTo>
                  <a:cubicBezTo>
                    <a:pt x="246" y="528"/>
                    <a:pt x="246" y="528"/>
                    <a:pt x="246" y="528"/>
                  </a:cubicBezTo>
                  <a:cubicBezTo>
                    <a:pt x="284" y="528"/>
                    <a:pt x="284" y="528"/>
                    <a:pt x="284" y="528"/>
                  </a:cubicBezTo>
                  <a:cubicBezTo>
                    <a:pt x="288" y="505"/>
                    <a:pt x="288" y="505"/>
                    <a:pt x="288" y="505"/>
                  </a:cubicBezTo>
                  <a:cubicBezTo>
                    <a:pt x="288" y="486"/>
                    <a:pt x="288" y="486"/>
                    <a:pt x="288" y="486"/>
                  </a:cubicBezTo>
                  <a:cubicBezTo>
                    <a:pt x="302" y="485"/>
                    <a:pt x="316" y="482"/>
                    <a:pt x="329" y="478"/>
                  </a:cubicBezTo>
                  <a:cubicBezTo>
                    <a:pt x="336" y="496"/>
                    <a:pt x="336" y="496"/>
                    <a:pt x="336" y="496"/>
                  </a:cubicBezTo>
                  <a:cubicBezTo>
                    <a:pt x="349" y="516"/>
                    <a:pt x="349" y="516"/>
                    <a:pt x="349" y="516"/>
                  </a:cubicBezTo>
                  <a:cubicBezTo>
                    <a:pt x="383" y="501"/>
                    <a:pt x="383" y="501"/>
                    <a:pt x="383" y="501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1" y="461"/>
                    <a:pt x="371" y="461"/>
                    <a:pt x="371" y="461"/>
                  </a:cubicBezTo>
                  <a:cubicBezTo>
                    <a:pt x="383" y="454"/>
                    <a:pt x="395" y="446"/>
                    <a:pt x="406" y="437"/>
                  </a:cubicBezTo>
                  <a:cubicBezTo>
                    <a:pt x="420" y="451"/>
                    <a:pt x="420" y="451"/>
                    <a:pt x="420" y="451"/>
                  </a:cubicBezTo>
                  <a:cubicBezTo>
                    <a:pt x="439" y="464"/>
                    <a:pt x="439" y="464"/>
                    <a:pt x="439" y="464"/>
                  </a:cubicBezTo>
                  <a:cubicBezTo>
                    <a:pt x="465" y="438"/>
                    <a:pt x="465" y="438"/>
                    <a:pt x="465" y="438"/>
                  </a:cubicBezTo>
                  <a:cubicBezTo>
                    <a:pt x="452" y="419"/>
                    <a:pt x="452" y="419"/>
                    <a:pt x="452" y="419"/>
                  </a:cubicBezTo>
                  <a:cubicBezTo>
                    <a:pt x="438" y="405"/>
                    <a:pt x="438" y="405"/>
                    <a:pt x="438" y="405"/>
                  </a:cubicBezTo>
                  <a:cubicBezTo>
                    <a:pt x="447" y="394"/>
                    <a:pt x="455" y="383"/>
                    <a:pt x="462" y="370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502" y="383"/>
                    <a:pt x="502" y="383"/>
                    <a:pt x="502" y="383"/>
                  </a:cubicBezTo>
                  <a:cubicBezTo>
                    <a:pt x="516" y="348"/>
                    <a:pt x="516" y="348"/>
                    <a:pt x="516" y="348"/>
                  </a:cubicBezTo>
                  <a:cubicBezTo>
                    <a:pt x="496" y="335"/>
                    <a:pt x="496" y="335"/>
                    <a:pt x="496" y="335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3" y="315"/>
                    <a:pt x="486" y="301"/>
                    <a:pt x="487" y="287"/>
                  </a:cubicBezTo>
                  <a:lnTo>
                    <a:pt x="506" y="287"/>
                  </a:lnTo>
                  <a:close/>
                  <a:moveTo>
                    <a:pt x="265" y="290"/>
                  </a:moveTo>
                  <a:cubicBezTo>
                    <a:pt x="251" y="290"/>
                    <a:pt x="239" y="278"/>
                    <a:pt x="239" y="264"/>
                  </a:cubicBezTo>
                  <a:cubicBezTo>
                    <a:pt x="239" y="250"/>
                    <a:pt x="251" y="238"/>
                    <a:pt x="265" y="238"/>
                  </a:cubicBezTo>
                  <a:cubicBezTo>
                    <a:pt x="279" y="238"/>
                    <a:pt x="291" y="250"/>
                    <a:pt x="291" y="264"/>
                  </a:cubicBezTo>
                  <a:cubicBezTo>
                    <a:pt x="291" y="278"/>
                    <a:pt x="279" y="290"/>
                    <a:pt x="265" y="290"/>
                  </a:cubicBezTo>
                  <a:close/>
                </a:path>
              </a:pathLst>
            </a:custGeom>
            <a:solidFill>
              <a:srgbClr val="3CCC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1" name="Freeform 13"/>
            <p:cNvSpPr>
              <a:spLocks noEditPoints="1"/>
            </p:cNvSpPr>
            <p:nvPr/>
          </p:nvSpPr>
          <p:spPr bwMode="auto">
            <a:xfrm>
              <a:off x="5405438" y="2741613"/>
              <a:ext cx="1376363" cy="1381125"/>
            </a:xfrm>
            <a:custGeom>
              <a:avLst/>
              <a:gdLst>
                <a:gd name="T0" fmla="*/ 184 w 367"/>
                <a:gd name="T1" fmla="*/ 0 h 368"/>
                <a:gd name="T2" fmla="*/ 0 w 367"/>
                <a:gd name="T3" fmla="*/ 184 h 368"/>
                <a:gd name="T4" fmla="*/ 184 w 367"/>
                <a:gd name="T5" fmla="*/ 368 h 368"/>
                <a:gd name="T6" fmla="*/ 367 w 367"/>
                <a:gd name="T7" fmla="*/ 184 h 368"/>
                <a:gd name="T8" fmla="*/ 184 w 367"/>
                <a:gd name="T9" fmla="*/ 0 h 368"/>
                <a:gd name="T10" fmla="*/ 184 w 367"/>
                <a:gd name="T11" fmla="*/ 250 h 368"/>
                <a:gd name="T12" fmla="*/ 118 w 367"/>
                <a:gd name="T13" fmla="*/ 184 h 368"/>
                <a:gd name="T14" fmla="*/ 184 w 367"/>
                <a:gd name="T15" fmla="*/ 118 h 368"/>
                <a:gd name="T16" fmla="*/ 250 w 367"/>
                <a:gd name="T17" fmla="*/ 184 h 368"/>
                <a:gd name="T18" fmla="*/ 184 w 367"/>
                <a:gd name="T19" fmla="*/ 25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8">
                  <a:moveTo>
                    <a:pt x="184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5"/>
                    <a:pt x="83" y="368"/>
                    <a:pt x="184" y="368"/>
                  </a:cubicBezTo>
                  <a:cubicBezTo>
                    <a:pt x="285" y="368"/>
                    <a:pt x="367" y="285"/>
                    <a:pt x="367" y="184"/>
                  </a:cubicBezTo>
                  <a:cubicBezTo>
                    <a:pt x="367" y="83"/>
                    <a:pt x="285" y="0"/>
                    <a:pt x="184" y="0"/>
                  </a:cubicBezTo>
                  <a:close/>
                  <a:moveTo>
                    <a:pt x="184" y="250"/>
                  </a:moveTo>
                  <a:cubicBezTo>
                    <a:pt x="148" y="250"/>
                    <a:pt x="118" y="220"/>
                    <a:pt x="118" y="184"/>
                  </a:cubicBezTo>
                  <a:cubicBezTo>
                    <a:pt x="118" y="148"/>
                    <a:pt x="148" y="118"/>
                    <a:pt x="184" y="118"/>
                  </a:cubicBezTo>
                  <a:cubicBezTo>
                    <a:pt x="220" y="118"/>
                    <a:pt x="250" y="148"/>
                    <a:pt x="250" y="184"/>
                  </a:cubicBezTo>
                  <a:cubicBezTo>
                    <a:pt x="250" y="220"/>
                    <a:pt x="220" y="250"/>
                    <a:pt x="184" y="2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6211" y="3074597"/>
            <a:ext cx="1510304" cy="1507885"/>
            <a:chOff x="5102225" y="2441575"/>
            <a:chExt cx="1982788" cy="1979613"/>
          </a:xfrm>
          <a:solidFill>
            <a:srgbClr val="000000">
              <a:alpha val="60000"/>
            </a:srgbClr>
          </a:solidFill>
        </p:grpSpPr>
        <p:sp>
          <p:nvSpPr>
            <p:cNvPr id="63" name="Freeform 12"/>
            <p:cNvSpPr>
              <a:spLocks noEditPoints="1"/>
            </p:cNvSpPr>
            <p:nvPr/>
          </p:nvSpPr>
          <p:spPr bwMode="auto">
            <a:xfrm>
              <a:off x="5102225" y="2441575"/>
              <a:ext cx="1982788" cy="1979613"/>
            </a:xfrm>
            <a:custGeom>
              <a:avLst/>
              <a:gdLst>
                <a:gd name="T0" fmla="*/ 529 w 529"/>
                <a:gd name="T1" fmla="*/ 283 h 528"/>
                <a:gd name="T2" fmla="*/ 506 w 529"/>
                <a:gd name="T3" fmla="*/ 241 h 528"/>
                <a:gd name="T4" fmla="*/ 479 w 529"/>
                <a:gd name="T5" fmla="*/ 200 h 528"/>
                <a:gd name="T6" fmla="*/ 516 w 529"/>
                <a:gd name="T7" fmla="*/ 180 h 528"/>
                <a:gd name="T8" fmla="*/ 479 w 529"/>
                <a:gd name="T9" fmla="*/ 151 h 528"/>
                <a:gd name="T10" fmla="*/ 438 w 529"/>
                <a:gd name="T11" fmla="*/ 123 h 528"/>
                <a:gd name="T12" fmla="*/ 465 w 529"/>
                <a:gd name="T13" fmla="*/ 90 h 528"/>
                <a:gd name="T14" fmla="*/ 420 w 529"/>
                <a:gd name="T15" fmla="*/ 77 h 528"/>
                <a:gd name="T16" fmla="*/ 371 w 529"/>
                <a:gd name="T17" fmla="*/ 67 h 528"/>
                <a:gd name="T18" fmla="*/ 383 w 529"/>
                <a:gd name="T19" fmla="*/ 27 h 528"/>
                <a:gd name="T20" fmla="*/ 336 w 529"/>
                <a:gd name="T21" fmla="*/ 32 h 528"/>
                <a:gd name="T22" fmla="*/ 288 w 529"/>
                <a:gd name="T23" fmla="*/ 42 h 528"/>
                <a:gd name="T24" fmla="*/ 284 w 529"/>
                <a:gd name="T25" fmla="*/ 0 h 528"/>
                <a:gd name="T26" fmla="*/ 242 w 529"/>
                <a:gd name="T27" fmla="*/ 23 h 528"/>
                <a:gd name="T28" fmla="*/ 201 w 529"/>
                <a:gd name="T29" fmla="*/ 50 h 528"/>
                <a:gd name="T30" fmla="*/ 181 w 529"/>
                <a:gd name="T31" fmla="*/ 13 h 528"/>
                <a:gd name="T32" fmla="*/ 152 w 529"/>
                <a:gd name="T33" fmla="*/ 50 h 528"/>
                <a:gd name="T34" fmla="*/ 124 w 529"/>
                <a:gd name="T35" fmla="*/ 91 h 528"/>
                <a:gd name="T36" fmla="*/ 91 w 529"/>
                <a:gd name="T37" fmla="*/ 64 h 528"/>
                <a:gd name="T38" fmla="*/ 78 w 529"/>
                <a:gd name="T39" fmla="*/ 109 h 528"/>
                <a:gd name="T40" fmla="*/ 68 w 529"/>
                <a:gd name="T41" fmla="*/ 158 h 528"/>
                <a:gd name="T42" fmla="*/ 28 w 529"/>
                <a:gd name="T43" fmla="*/ 145 h 528"/>
                <a:gd name="T44" fmla="*/ 33 w 529"/>
                <a:gd name="T45" fmla="*/ 193 h 528"/>
                <a:gd name="T46" fmla="*/ 42 w 529"/>
                <a:gd name="T47" fmla="*/ 241 h 528"/>
                <a:gd name="T48" fmla="*/ 0 w 529"/>
                <a:gd name="T49" fmla="*/ 245 h 528"/>
                <a:gd name="T50" fmla="*/ 24 w 529"/>
                <a:gd name="T51" fmla="*/ 287 h 528"/>
                <a:gd name="T52" fmla="*/ 51 w 529"/>
                <a:gd name="T53" fmla="*/ 328 h 528"/>
                <a:gd name="T54" fmla="*/ 13 w 529"/>
                <a:gd name="T55" fmla="*/ 348 h 528"/>
                <a:gd name="T56" fmla="*/ 51 w 529"/>
                <a:gd name="T57" fmla="*/ 377 h 528"/>
                <a:gd name="T58" fmla="*/ 92 w 529"/>
                <a:gd name="T59" fmla="*/ 405 h 528"/>
                <a:gd name="T60" fmla="*/ 65 w 529"/>
                <a:gd name="T61" fmla="*/ 438 h 528"/>
                <a:gd name="T62" fmla="*/ 110 w 529"/>
                <a:gd name="T63" fmla="*/ 451 h 528"/>
                <a:gd name="T64" fmla="*/ 159 w 529"/>
                <a:gd name="T65" fmla="*/ 461 h 528"/>
                <a:gd name="T66" fmla="*/ 146 w 529"/>
                <a:gd name="T67" fmla="*/ 501 h 528"/>
                <a:gd name="T68" fmla="*/ 193 w 529"/>
                <a:gd name="T69" fmla="*/ 496 h 528"/>
                <a:gd name="T70" fmla="*/ 242 w 529"/>
                <a:gd name="T71" fmla="*/ 486 h 528"/>
                <a:gd name="T72" fmla="*/ 246 w 529"/>
                <a:gd name="T73" fmla="*/ 528 h 528"/>
                <a:gd name="T74" fmla="*/ 288 w 529"/>
                <a:gd name="T75" fmla="*/ 505 h 528"/>
                <a:gd name="T76" fmla="*/ 329 w 529"/>
                <a:gd name="T77" fmla="*/ 478 h 528"/>
                <a:gd name="T78" fmla="*/ 349 w 529"/>
                <a:gd name="T79" fmla="*/ 516 h 528"/>
                <a:gd name="T80" fmla="*/ 378 w 529"/>
                <a:gd name="T81" fmla="*/ 478 h 528"/>
                <a:gd name="T82" fmla="*/ 406 w 529"/>
                <a:gd name="T83" fmla="*/ 437 h 528"/>
                <a:gd name="T84" fmla="*/ 439 w 529"/>
                <a:gd name="T85" fmla="*/ 464 h 528"/>
                <a:gd name="T86" fmla="*/ 452 w 529"/>
                <a:gd name="T87" fmla="*/ 419 h 528"/>
                <a:gd name="T88" fmla="*/ 462 w 529"/>
                <a:gd name="T89" fmla="*/ 370 h 528"/>
                <a:gd name="T90" fmla="*/ 502 w 529"/>
                <a:gd name="T91" fmla="*/ 383 h 528"/>
                <a:gd name="T92" fmla="*/ 496 w 529"/>
                <a:gd name="T93" fmla="*/ 335 h 528"/>
                <a:gd name="T94" fmla="*/ 487 w 529"/>
                <a:gd name="T95" fmla="*/ 287 h 528"/>
                <a:gd name="T96" fmla="*/ 265 w 529"/>
                <a:gd name="T97" fmla="*/ 290 h 528"/>
                <a:gd name="T98" fmla="*/ 265 w 529"/>
                <a:gd name="T99" fmla="*/ 238 h 528"/>
                <a:gd name="T100" fmla="*/ 265 w 529"/>
                <a:gd name="T101" fmla="*/ 29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528">
                  <a:moveTo>
                    <a:pt x="506" y="287"/>
                  </a:moveTo>
                  <a:cubicBezTo>
                    <a:pt x="529" y="283"/>
                    <a:pt x="529" y="283"/>
                    <a:pt x="529" y="283"/>
                  </a:cubicBezTo>
                  <a:cubicBezTo>
                    <a:pt x="529" y="245"/>
                    <a:pt x="529" y="245"/>
                    <a:pt x="529" y="245"/>
                  </a:cubicBezTo>
                  <a:cubicBezTo>
                    <a:pt x="506" y="241"/>
                    <a:pt x="506" y="241"/>
                    <a:pt x="506" y="241"/>
                  </a:cubicBezTo>
                  <a:cubicBezTo>
                    <a:pt x="487" y="241"/>
                    <a:pt x="487" y="241"/>
                    <a:pt x="487" y="241"/>
                  </a:cubicBezTo>
                  <a:cubicBezTo>
                    <a:pt x="486" y="227"/>
                    <a:pt x="483" y="213"/>
                    <a:pt x="479" y="200"/>
                  </a:cubicBezTo>
                  <a:cubicBezTo>
                    <a:pt x="496" y="193"/>
                    <a:pt x="496" y="193"/>
                    <a:pt x="496" y="193"/>
                  </a:cubicBezTo>
                  <a:cubicBezTo>
                    <a:pt x="516" y="180"/>
                    <a:pt x="516" y="180"/>
                    <a:pt x="516" y="180"/>
                  </a:cubicBezTo>
                  <a:cubicBezTo>
                    <a:pt x="502" y="145"/>
                    <a:pt x="502" y="145"/>
                    <a:pt x="502" y="145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62" y="158"/>
                    <a:pt x="462" y="158"/>
                    <a:pt x="462" y="158"/>
                  </a:cubicBezTo>
                  <a:cubicBezTo>
                    <a:pt x="455" y="145"/>
                    <a:pt x="447" y="134"/>
                    <a:pt x="438" y="123"/>
                  </a:cubicBezTo>
                  <a:cubicBezTo>
                    <a:pt x="452" y="109"/>
                    <a:pt x="452" y="109"/>
                    <a:pt x="452" y="109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39" y="64"/>
                    <a:pt x="439" y="64"/>
                    <a:pt x="439" y="64"/>
                  </a:cubicBezTo>
                  <a:cubicBezTo>
                    <a:pt x="420" y="77"/>
                    <a:pt x="420" y="77"/>
                    <a:pt x="420" y="77"/>
                  </a:cubicBezTo>
                  <a:cubicBezTo>
                    <a:pt x="406" y="91"/>
                    <a:pt x="406" y="91"/>
                    <a:pt x="406" y="91"/>
                  </a:cubicBezTo>
                  <a:cubicBezTo>
                    <a:pt x="395" y="82"/>
                    <a:pt x="383" y="74"/>
                    <a:pt x="371" y="67"/>
                  </a:cubicBezTo>
                  <a:cubicBezTo>
                    <a:pt x="378" y="50"/>
                    <a:pt x="378" y="50"/>
                    <a:pt x="378" y="50"/>
                  </a:cubicBezTo>
                  <a:cubicBezTo>
                    <a:pt x="383" y="27"/>
                    <a:pt x="383" y="27"/>
                    <a:pt x="383" y="27"/>
                  </a:cubicBezTo>
                  <a:cubicBezTo>
                    <a:pt x="349" y="13"/>
                    <a:pt x="349" y="13"/>
                    <a:pt x="349" y="13"/>
                  </a:cubicBezTo>
                  <a:cubicBezTo>
                    <a:pt x="336" y="32"/>
                    <a:pt x="336" y="32"/>
                    <a:pt x="336" y="32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16" y="46"/>
                    <a:pt x="302" y="43"/>
                    <a:pt x="288" y="42"/>
                  </a:cubicBezTo>
                  <a:cubicBezTo>
                    <a:pt x="288" y="23"/>
                    <a:pt x="288" y="23"/>
                    <a:pt x="288" y="23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2" y="23"/>
                    <a:pt x="242" y="23"/>
                    <a:pt x="242" y="23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28" y="43"/>
                    <a:pt x="214" y="46"/>
                    <a:pt x="201" y="50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46" y="74"/>
                    <a:pt x="135" y="82"/>
                    <a:pt x="124" y="91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83" y="134"/>
                    <a:pt x="75" y="145"/>
                    <a:pt x="68" y="158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28" y="145"/>
                    <a:pt x="28" y="145"/>
                    <a:pt x="28" y="145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47" y="213"/>
                    <a:pt x="44" y="227"/>
                    <a:pt x="42" y="241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4" y="287"/>
                    <a:pt x="24" y="287"/>
                    <a:pt x="24" y="287"/>
                  </a:cubicBezTo>
                  <a:cubicBezTo>
                    <a:pt x="42" y="287"/>
                    <a:pt x="42" y="287"/>
                    <a:pt x="42" y="287"/>
                  </a:cubicBezTo>
                  <a:cubicBezTo>
                    <a:pt x="44" y="301"/>
                    <a:pt x="47" y="315"/>
                    <a:pt x="51" y="328"/>
                  </a:cubicBezTo>
                  <a:cubicBezTo>
                    <a:pt x="33" y="335"/>
                    <a:pt x="33" y="335"/>
                    <a:pt x="33" y="335"/>
                  </a:cubicBezTo>
                  <a:cubicBezTo>
                    <a:pt x="13" y="348"/>
                    <a:pt x="13" y="348"/>
                    <a:pt x="13" y="348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51" y="377"/>
                    <a:pt x="51" y="377"/>
                    <a:pt x="51" y="377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5" y="383"/>
                    <a:pt x="83" y="394"/>
                    <a:pt x="92" y="405"/>
                  </a:cubicBezTo>
                  <a:cubicBezTo>
                    <a:pt x="78" y="419"/>
                    <a:pt x="78" y="419"/>
                    <a:pt x="78" y="419"/>
                  </a:cubicBezTo>
                  <a:cubicBezTo>
                    <a:pt x="65" y="438"/>
                    <a:pt x="65" y="438"/>
                    <a:pt x="65" y="438"/>
                  </a:cubicBezTo>
                  <a:cubicBezTo>
                    <a:pt x="91" y="464"/>
                    <a:pt x="91" y="464"/>
                    <a:pt x="91" y="464"/>
                  </a:cubicBezTo>
                  <a:cubicBezTo>
                    <a:pt x="110" y="451"/>
                    <a:pt x="110" y="451"/>
                    <a:pt x="110" y="451"/>
                  </a:cubicBezTo>
                  <a:cubicBezTo>
                    <a:pt x="124" y="437"/>
                    <a:pt x="124" y="437"/>
                    <a:pt x="124" y="437"/>
                  </a:cubicBezTo>
                  <a:cubicBezTo>
                    <a:pt x="135" y="446"/>
                    <a:pt x="146" y="454"/>
                    <a:pt x="159" y="461"/>
                  </a:cubicBezTo>
                  <a:cubicBezTo>
                    <a:pt x="152" y="478"/>
                    <a:pt x="152" y="478"/>
                    <a:pt x="152" y="478"/>
                  </a:cubicBezTo>
                  <a:cubicBezTo>
                    <a:pt x="146" y="501"/>
                    <a:pt x="146" y="501"/>
                    <a:pt x="146" y="501"/>
                  </a:cubicBezTo>
                  <a:cubicBezTo>
                    <a:pt x="181" y="516"/>
                    <a:pt x="181" y="516"/>
                    <a:pt x="181" y="516"/>
                  </a:cubicBezTo>
                  <a:cubicBezTo>
                    <a:pt x="193" y="496"/>
                    <a:pt x="193" y="496"/>
                    <a:pt x="193" y="496"/>
                  </a:cubicBezTo>
                  <a:cubicBezTo>
                    <a:pt x="201" y="478"/>
                    <a:pt x="201" y="478"/>
                    <a:pt x="201" y="478"/>
                  </a:cubicBezTo>
                  <a:cubicBezTo>
                    <a:pt x="214" y="482"/>
                    <a:pt x="228" y="485"/>
                    <a:pt x="242" y="486"/>
                  </a:cubicBezTo>
                  <a:cubicBezTo>
                    <a:pt x="242" y="505"/>
                    <a:pt x="242" y="505"/>
                    <a:pt x="242" y="505"/>
                  </a:cubicBezTo>
                  <a:cubicBezTo>
                    <a:pt x="246" y="528"/>
                    <a:pt x="246" y="528"/>
                    <a:pt x="246" y="528"/>
                  </a:cubicBezTo>
                  <a:cubicBezTo>
                    <a:pt x="284" y="528"/>
                    <a:pt x="284" y="528"/>
                    <a:pt x="284" y="528"/>
                  </a:cubicBezTo>
                  <a:cubicBezTo>
                    <a:pt x="288" y="505"/>
                    <a:pt x="288" y="505"/>
                    <a:pt x="288" y="505"/>
                  </a:cubicBezTo>
                  <a:cubicBezTo>
                    <a:pt x="288" y="486"/>
                    <a:pt x="288" y="486"/>
                    <a:pt x="288" y="486"/>
                  </a:cubicBezTo>
                  <a:cubicBezTo>
                    <a:pt x="302" y="485"/>
                    <a:pt x="316" y="482"/>
                    <a:pt x="329" y="478"/>
                  </a:cubicBezTo>
                  <a:cubicBezTo>
                    <a:pt x="336" y="496"/>
                    <a:pt x="336" y="496"/>
                    <a:pt x="336" y="496"/>
                  </a:cubicBezTo>
                  <a:cubicBezTo>
                    <a:pt x="349" y="516"/>
                    <a:pt x="349" y="516"/>
                    <a:pt x="349" y="516"/>
                  </a:cubicBezTo>
                  <a:cubicBezTo>
                    <a:pt x="383" y="501"/>
                    <a:pt x="383" y="501"/>
                    <a:pt x="383" y="501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1" y="461"/>
                    <a:pt x="371" y="461"/>
                    <a:pt x="371" y="461"/>
                  </a:cubicBezTo>
                  <a:cubicBezTo>
                    <a:pt x="383" y="454"/>
                    <a:pt x="395" y="446"/>
                    <a:pt x="406" y="437"/>
                  </a:cubicBezTo>
                  <a:cubicBezTo>
                    <a:pt x="420" y="451"/>
                    <a:pt x="420" y="451"/>
                    <a:pt x="420" y="451"/>
                  </a:cubicBezTo>
                  <a:cubicBezTo>
                    <a:pt x="439" y="464"/>
                    <a:pt x="439" y="464"/>
                    <a:pt x="439" y="464"/>
                  </a:cubicBezTo>
                  <a:cubicBezTo>
                    <a:pt x="465" y="438"/>
                    <a:pt x="465" y="438"/>
                    <a:pt x="465" y="438"/>
                  </a:cubicBezTo>
                  <a:cubicBezTo>
                    <a:pt x="452" y="419"/>
                    <a:pt x="452" y="419"/>
                    <a:pt x="452" y="419"/>
                  </a:cubicBezTo>
                  <a:cubicBezTo>
                    <a:pt x="438" y="405"/>
                    <a:pt x="438" y="405"/>
                    <a:pt x="438" y="405"/>
                  </a:cubicBezTo>
                  <a:cubicBezTo>
                    <a:pt x="447" y="394"/>
                    <a:pt x="455" y="383"/>
                    <a:pt x="462" y="370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502" y="383"/>
                    <a:pt x="502" y="383"/>
                    <a:pt x="502" y="383"/>
                  </a:cubicBezTo>
                  <a:cubicBezTo>
                    <a:pt x="516" y="348"/>
                    <a:pt x="516" y="348"/>
                    <a:pt x="516" y="348"/>
                  </a:cubicBezTo>
                  <a:cubicBezTo>
                    <a:pt x="496" y="335"/>
                    <a:pt x="496" y="335"/>
                    <a:pt x="496" y="335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3" y="315"/>
                    <a:pt x="486" y="301"/>
                    <a:pt x="487" y="287"/>
                  </a:cubicBezTo>
                  <a:lnTo>
                    <a:pt x="506" y="287"/>
                  </a:lnTo>
                  <a:close/>
                  <a:moveTo>
                    <a:pt x="265" y="290"/>
                  </a:moveTo>
                  <a:cubicBezTo>
                    <a:pt x="251" y="290"/>
                    <a:pt x="239" y="278"/>
                    <a:pt x="239" y="264"/>
                  </a:cubicBezTo>
                  <a:cubicBezTo>
                    <a:pt x="239" y="250"/>
                    <a:pt x="251" y="238"/>
                    <a:pt x="265" y="238"/>
                  </a:cubicBezTo>
                  <a:cubicBezTo>
                    <a:pt x="279" y="238"/>
                    <a:pt x="291" y="250"/>
                    <a:pt x="291" y="264"/>
                  </a:cubicBezTo>
                  <a:cubicBezTo>
                    <a:pt x="291" y="278"/>
                    <a:pt x="279" y="290"/>
                    <a:pt x="265" y="290"/>
                  </a:cubicBezTo>
                  <a:close/>
                </a:path>
              </a:pathLst>
            </a:custGeom>
            <a:solidFill>
              <a:srgbClr val="3CCC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4" name="Freeform 13"/>
            <p:cNvSpPr>
              <a:spLocks noEditPoints="1"/>
            </p:cNvSpPr>
            <p:nvPr/>
          </p:nvSpPr>
          <p:spPr bwMode="auto">
            <a:xfrm>
              <a:off x="5405438" y="2741613"/>
              <a:ext cx="1376363" cy="1381125"/>
            </a:xfrm>
            <a:custGeom>
              <a:avLst/>
              <a:gdLst>
                <a:gd name="T0" fmla="*/ 184 w 367"/>
                <a:gd name="T1" fmla="*/ 0 h 368"/>
                <a:gd name="T2" fmla="*/ 0 w 367"/>
                <a:gd name="T3" fmla="*/ 184 h 368"/>
                <a:gd name="T4" fmla="*/ 184 w 367"/>
                <a:gd name="T5" fmla="*/ 368 h 368"/>
                <a:gd name="T6" fmla="*/ 367 w 367"/>
                <a:gd name="T7" fmla="*/ 184 h 368"/>
                <a:gd name="T8" fmla="*/ 184 w 367"/>
                <a:gd name="T9" fmla="*/ 0 h 368"/>
                <a:gd name="T10" fmla="*/ 184 w 367"/>
                <a:gd name="T11" fmla="*/ 250 h 368"/>
                <a:gd name="T12" fmla="*/ 118 w 367"/>
                <a:gd name="T13" fmla="*/ 184 h 368"/>
                <a:gd name="T14" fmla="*/ 184 w 367"/>
                <a:gd name="T15" fmla="*/ 118 h 368"/>
                <a:gd name="T16" fmla="*/ 250 w 367"/>
                <a:gd name="T17" fmla="*/ 184 h 368"/>
                <a:gd name="T18" fmla="*/ 184 w 367"/>
                <a:gd name="T19" fmla="*/ 25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8">
                  <a:moveTo>
                    <a:pt x="184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5"/>
                    <a:pt x="83" y="368"/>
                    <a:pt x="184" y="368"/>
                  </a:cubicBezTo>
                  <a:cubicBezTo>
                    <a:pt x="285" y="368"/>
                    <a:pt x="367" y="285"/>
                    <a:pt x="367" y="184"/>
                  </a:cubicBezTo>
                  <a:cubicBezTo>
                    <a:pt x="367" y="83"/>
                    <a:pt x="285" y="0"/>
                    <a:pt x="184" y="0"/>
                  </a:cubicBezTo>
                  <a:close/>
                  <a:moveTo>
                    <a:pt x="184" y="250"/>
                  </a:moveTo>
                  <a:cubicBezTo>
                    <a:pt x="148" y="250"/>
                    <a:pt x="118" y="220"/>
                    <a:pt x="118" y="184"/>
                  </a:cubicBezTo>
                  <a:cubicBezTo>
                    <a:pt x="118" y="148"/>
                    <a:pt x="148" y="118"/>
                    <a:pt x="184" y="118"/>
                  </a:cubicBezTo>
                  <a:cubicBezTo>
                    <a:pt x="220" y="118"/>
                    <a:pt x="250" y="148"/>
                    <a:pt x="250" y="184"/>
                  </a:cubicBezTo>
                  <a:cubicBezTo>
                    <a:pt x="250" y="220"/>
                    <a:pt x="220" y="250"/>
                    <a:pt x="184" y="2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54932" y="1196752"/>
            <a:ext cx="1226458" cy="1827058"/>
            <a:chOff x="9019433" y="154483"/>
            <a:chExt cx="693738" cy="1033463"/>
          </a:xfrm>
          <a:solidFill>
            <a:srgbClr val="3CCCC7"/>
          </a:solidFill>
        </p:grpSpPr>
        <p:sp>
          <p:nvSpPr>
            <p:cNvPr id="66" name="Freeform 43"/>
            <p:cNvSpPr/>
            <p:nvPr/>
          </p:nvSpPr>
          <p:spPr bwMode="auto">
            <a:xfrm>
              <a:off x="9041658" y="794246"/>
              <a:ext cx="277813" cy="393700"/>
            </a:xfrm>
            <a:custGeom>
              <a:avLst/>
              <a:gdLst>
                <a:gd name="T0" fmla="*/ 52 w 73"/>
                <a:gd name="T1" fmla="*/ 0 h 104"/>
                <a:gd name="T2" fmla="*/ 44 w 73"/>
                <a:gd name="T3" fmla="*/ 39 h 104"/>
                <a:gd name="T4" fmla="*/ 5 w 73"/>
                <a:gd name="T5" fmla="*/ 82 h 104"/>
                <a:gd name="T6" fmla="*/ 5 w 73"/>
                <a:gd name="T7" fmla="*/ 100 h 104"/>
                <a:gd name="T8" fmla="*/ 23 w 73"/>
                <a:gd name="T9" fmla="*/ 99 h 104"/>
                <a:gd name="T10" fmla="*/ 64 w 73"/>
                <a:gd name="T11" fmla="*/ 53 h 104"/>
                <a:gd name="T12" fmla="*/ 67 w 73"/>
                <a:gd name="T13" fmla="*/ 47 h 104"/>
                <a:gd name="T14" fmla="*/ 73 w 73"/>
                <a:gd name="T15" fmla="*/ 19 h 104"/>
                <a:gd name="T16" fmla="*/ 65 w 73"/>
                <a:gd name="T17" fmla="*/ 10 h 104"/>
                <a:gd name="T18" fmla="*/ 52 w 73"/>
                <a:gd name="T1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04">
                  <a:moveTo>
                    <a:pt x="52" y="0"/>
                  </a:moveTo>
                  <a:cubicBezTo>
                    <a:pt x="44" y="39"/>
                    <a:pt x="44" y="39"/>
                    <a:pt x="44" y="39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0" y="87"/>
                    <a:pt x="0" y="95"/>
                    <a:pt x="5" y="100"/>
                  </a:cubicBezTo>
                  <a:cubicBezTo>
                    <a:pt x="11" y="104"/>
                    <a:pt x="19" y="104"/>
                    <a:pt x="23" y="99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6" y="51"/>
                    <a:pt x="67" y="49"/>
                    <a:pt x="67" y="47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1" y="16"/>
                    <a:pt x="68" y="13"/>
                    <a:pt x="65" y="10"/>
                  </a:cubicBezTo>
                  <a:cubicBezTo>
                    <a:pt x="60" y="8"/>
                    <a:pt x="55" y="3"/>
                    <a:pt x="5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44"/>
            <p:cNvSpPr/>
            <p:nvPr/>
          </p:nvSpPr>
          <p:spPr bwMode="auto">
            <a:xfrm>
              <a:off x="9455996" y="400546"/>
              <a:ext cx="257175" cy="169863"/>
            </a:xfrm>
            <a:custGeom>
              <a:avLst/>
              <a:gdLst>
                <a:gd name="T0" fmla="*/ 3 w 68"/>
                <a:gd name="T1" fmla="*/ 26 h 45"/>
                <a:gd name="T2" fmla="*/ 0 w 68"/>
                <a:gd name="T3" fmla="*/ 36 h 45"/>
                <a:gd name="T4" fmla="*/ 23 w 68"/>
                <a:gd name="T5" fmla="*/ 44 h 45"/>
                <a:gd name="T6" fmla="*/ 32 w 68"/>
                <a:gd name="T7" fmla="*/ 42 h 45"/>
                <a:gd name="T8" fmla="*/ 62 w 68"/>
                <a:gd name="T9" fmla="*/ 20 h 45"/>
                <a:gd name="T10" fmla="*/ 65 w 68"/>
                <a:gd name="T11" fmla="*/ 6 h 45"/>
                <a:gd name="T12" fmla="*/ 50 w 68"/>
                <a:gd name="T13" fmla="*/ 4 h 45"/>
                <a:gd name="T14" fmla="*/ 24 w 68"/>
                <a:gd name="T15" fmla="*/ 22 h 45"/>
                <a:gd name="T16" fmla="*/ 1 w 68"/>
                <a:gd name="T17" fmla="*/ 15 h 45"/>
                <a:gd name="T18" fmla="*/ 3 w 68"/>
                <a:gd name="T19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45">
                  <a:moveTo>
                    <a:pt x="3" y="26"/>
                  </a:moveTo>
                  <a:cubicBezTo>
                    <a:pt x="2" y="30"/>
                    <a:pt x="0" y="36"/>
                    <a:pt x="0" y="36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6" y="45"/>
                    <a:pt x="30" y="44"/>
                    <a:pt x="32" y="42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7" y="17"/>
                    <a:pt x="68" y="11"/>
                    <a:pt x="65" y="6"/>
                  </a:cubicBezTo>
                  <a:cubicBezTo>
                    <a:pt x="61" y="1"/>
                    <a:pt x="55" y="0"/>
                    <a:pt x="50" y="4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3" y="21"/>
                    <a:pt x="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45"/>
            <p:cNvSpPr/>
            <p:nvPr/>
          </p:nvSpPr>
          <p:spPr bwMode="auto">
            <a:xfrm>
              <a:off x="9330583" y="154483"/>
              <a:ext cx="169863" cy="230188"/>
            </a:xfrm>
            <a:custGeom>
              <a:avLst/>
              <a:gdLst>
                <a:gd name="T0" fmla="*/ 28 w 45"/>
                <a:gd name="T1" fmla="*/ 59 h 61"/>
                <a:gd name="T2" fmla="*/ 45 w 45"/>
                <a:gd name="T3" fmla="*/ 25 h 61"/>
                <a:gd name="T4" fmla="*/ 25 w 45"/>
                <a:gd name="T5" fmla="*/ 0 h 61"/>
                <a:gd name="T6" fmla="*/ 0 w 45"/>
                <a:gd name="T7" fmla="*/ 25 h 61"/>
                <a:gd name="T8" fmla="*/ 28 w 45"/>
                <a:gd name="T9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1">
                  <a:moveTo>
                    <a:pt x="28" y="59"/>
                  </a:moveTo>
                  <a:cubicBezTo>
                    <a:pt x="41" y="57"/>
                    <a:pt x="44" y="40"/>
                    <a:pt x="45" y="25"/>
                  </a:cubicBezTo>
                  <a:cubicBezTo>
                    <a:pt x="45" y="11"/>
                    <a:pt x="35" y="1"/>
                    <a:pt x="25" y="0"/>
                  </a:cubicBezTo>
                  <a:cubicBezTo>
                    <a:pt x="11" y="0"/>
                    <a:pt x="1" y="11"/>
                    <a:pt x="0" y="25"/>
                  </a:cubicBezTo>
                  <a:cubicBezTo>
                    <a:pt x="2" y="49"/>
                    <a:pt x="18" y="61"/>
                    <a:pt x="28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46"/>
            <p:cNvSpPr/>
            <p:nvPr/>
          </p:nvSpPr>
          <p:spPr bwMode="auto">
            <a:xfrm>
              <a:off x="9019433" y="384671"/>
              <a:ext cx="477838" cy="768350"/>
            </a:xfrm>
            <a:custGeom>
              <a:avLst/>
              <a:gdLst>
                <a:gd name="T0" fmla="*/ 19 w 126"/>
                <a:gd name="T1" fmla="*/ 47 h 203"/>
                <a:gd name="T2" fmla="*/ 19 w 126"/>
                <a:gd name="T3" fmla="*/ 46 h 203"/>
                <a:gd name="T4" fmla="*/ 48 w 126"/>
                <a:gd name="T5" fmla="*/ 24 h 203"/>
                <a:gd name="T6" fmla="*/ 71 w 126"/>
                <a:gd name="T7" fmla="*/ 24 h 203"/>
                <a:gd name="T8" fmla="*/ 64 w 126"/>
                <a:gd name="T9" fmla="*/ 27 h 203"/>
                <a:gd name="T10" fmla="*/ 49 w 126"/>
                <a:gd name="T11" fmla="*/ 87 h 203"/>
                <a:gd name="T12" fmla="*/ 53 w 126"/>
                <a:gd name="T13" fmla="*/ 91 h 203"/>
                <a:gd name="T14" fmla="*/ 73 w 126"/>
                <a:gd name="T15" fmla="*/ 113 h 203"/>
                <a:gd name="T16" fmla="*/ 99 w 126"/>
                <a:gd name="T17" fmla="*/ 140 h 203"/>
                <a:gd name="T18" fmla="*/ 92 w 126"/>
                <a:gd name="T19" fmla="*/ 187 h 203"/>
                <a:gd name="T20" fmla="*/ 102 w 126"/>
                <a:gd name="T21" fmla="*/ 202 h 203"/>
                <a:gd name="T22" fmla="*/ 117 w 126"/>
                <a:gd name="T23" fmla="*/ 190 h 203"/>
                <a:gd name="T24" fmla="*/ 124 w 126"/>
                <a:gd name="T25" fmla="*/ 140 h 203"/>
                <a:gd name="T26" fmla="*/ 121 w 126"/>
                <a:gd name="T27" fmla="*/ 127 h 203"/>
                <a:gd name="T28" fmla="*/ 96 w 126"/>
                <a:gd name="T29" fmla="*/ 96 h 203"/>
                <a:gd name="T30" fmla="*/ 115 w 126"/>
                <a:gd name="T31" fmla="*/ 28 h 203"/>
                <a:gd name="T32" fmla="*/ 110 w 126"/>
                <a:gd name="T33" fmla="*/ 12 h 203"/>
                <a:gd name="T34" fmla="*/ 110 w 126"/>
                <a:gd name="T35" fmla="*/ 15 h 203"/>
                <a:gd name="T36" fmla="*/ 105 w 126"/>
                <a:gd name="T37" fmla="*/ 43 h 203"/>
                <a:gd name="T38" fmla="*/ 105 w 126"/>
                <a:gd name="T39" fmla="*/ 18 h 203"/>
                <a:gd name="T40" fmla="*/ 107 w 126"/>
                <a:gd name="T41" fmla="*/ 14 h 203"/>
                <a:gd name="T42" fmla="*/ 105 w 126"/>
                <a:gd name="T43" fmla="*/ 9 h 203"/>
                <a:gd name="T44" fmla="*/ 103 w 126"/>
                <a:gd name="T45" fmla="*/ 8 h 203"/>
                <a:gd name="T46" fmla="*/ 99 w 126"/>
                <a:gd name="T47" fmla="*/ 12 h 203"/>
                <a:gd name="T48" fmla="*/ 101 w 126"/>
                <a:gd name="T49" fmla="*/ 17 h 203"/>
                <a:gd name="T50" fmla="*/ 96 w 126"/>
                <a:gd name="T51" fmla="*/ 36 h 203"/>
                <a:gd name="T52" fmla="*/ 89 w 126"/>
                <a:gd name="T53" fmla="*/ 1 h 203"/>
                <a:gd name="T54" fmla="*/ 89 w 126"/>
                <a:gd name="T55" fmla="*/ 1 h 203"/>
                <a:gd name="T56" fmla="*/ 89 w 126"/>
                <a:gd name="T57" fmla="*/ 1 h 203"/>
                <a:gd name="T58" fmla="*/ 79 w 126"/>
                <a:gd name="T59" fmla="*/ 0 h 203"/>
                <a:gd name="T60" fmla="*/ 41 w 126"/>
                <a:gd name="T61" fmla="*/ 4 h 203"/>
                <a:gd name="T62" fmla="*/ 5 w 126"/>
                <a:gd name="T63" fmla="*/ 31 h 203"/>
                <a:gd name="T64" fmla="*/ 4 w 126"/>
                <a:gd name="T65" fmla="*/ 46 h 203"/>
                <a:gd name="T66" fmla="*/ 19 w 126"/>
                <a:gd name="T67" fmla="*/ 4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6" h="203">
                  <a:moveTo>
                    <a:pt x="19" y="47"/>
                  </a:move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46" y="24"/>
                    <a:pt x="48" y="24"/>
                  </a:cubicBezTo>
                  <a:cubicBezTo>
                    <a:pt x="49" y="23"/>
                    <a:pt x="71" y="24"/>
                    <a:pt x="71" y="24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0" y="42"/>
                    <a:pt x="50" y="73"/>
                    <a:pt x="49" y="87"/>
                  </a:cubicBezTo>
                  <a:cubicBezTo>
                    <a:pt x="49" y="89"/>
                    <a:pt x="53" y="90"/>
                    <a:pt x="53" y="91"/>
                  </a:cubicBezTo>
                  <a:cubicBezTo>
                    <a:pt x="53" y="94"/>
                    <a:pt x="57" y="105"/>
                    <a:pt x="73" y="113"/>
                  </a:cubicBezTo>
                  <a:cubicBezTo>
                    <a:pt x="77" y="118"/>
                    <a:pt x="98" y="139"/>
                    <a:pt x="99" y="140"/>
                  </a:cubicBezTo>
                  <a:cubicBezTo>
                    <a:pt x="99" y="140"/>
                    <a:pt x="92" y="187"/>
                    <a:pt x="92" y="187"/>
                  </a:cubicBezTo>
                  <a:cubicBezTo>
                    <a:pt x="91" y="195"/>
                    <a:pt x="95" y="201"/>
                    <a:pt x="102" y="202"/>
                  </a:cubicBezTo>
                  <a:cubicBezTo>
                    <a:pt x="109" y="203"/>
                    <a:pt x="115" y="198"/>
                    <a:pt x="117" y="190"/>
                  </a:cubicBezTo>
                  <a:cubicBezTo>
                    <a:pt x="117" y="190"/>
                    <a:pt x="123" y="141"/>
                    <a:pt x="124" y="140"/>
                  </a:cubicBezTo>
                  <a:cubicBezTo>
                    <a:pt x="126" y="132"/>
                    <a:pt x="123" y="129"/>
                    <a:pt x="121" y="127"/>
                  </a:cubicBezTo>
                  <a:cubicBezTo>
                    <a:pt x="120" y="124"/>
                    <a:pt x="96" y="97"/>
                    <a:pt x="96" y="96"/>
                  </a:cubicBezTo>
                  <a:cubicBezTo>
                    <a:pt x="100" y="59"/>
                    <a:pt x="115" y="34"/>
                    <a:pt x="115" y="28"/>
                  </a:cubicBezTo>
                  <a:cubicBezTo>
                    <a:pt x="114" y="17"/>
                    <a:pt x="110" y="12"/>
                    <a:pt x="110" y="12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0" y="31"/>
                    <a:pt x="105" y="43"/>
                    <a:pt x="105" y="43"/>
                  </a:cubicBezTo>
                  <a:cubicBezTo>
                    <a:pt x="105" y="43"/>
                    <a:pt x="106" y="24"/>
                    <a:pt x="105" y="18"/>
                  </a:cubicBezTo>
                  <a:cubicBezTo>
                    <a:pt x="106" y="16"/>
                    <a:pt x="107" y="14"/>
                    <a:pt x="107" y="14"/>
                  </a:cubicBezTo>
                  <a:cubicBezTo>
                    <a:pt x="105" y="9"/>
                    <a:pt x="105" y="9"/>
                    <a:pt x="105" y="9"/>
                  </a:cubicBezTo>
                  <a:cubicBezTo>
                    <a:pt x="105" y="9"/>
                    <a:pt x="104" y="9"/>
                    <a:pt x="103" y="8"/>
                  </a:cubicBezTo>
                  <a:cubicBezTo>
                    <a:pt x="101" y="9"/>
                    <a:pt x="99" y="12"/>
                    <a:pt x="99" y="12"/>
                  </a:cubicBezTo>
                  <a:cubicBezTo>
                    <a:pt x="99" y="12"/>
                    <a:pt x="99" y="14"/>
                    <a:pt x="101" y="17"/>
                  </a:cubicBezTo>
                  <a:cubicBezTo>
                    <a:pt x="100" y="18"/>
                    <a:pt x="99" y="26"/>
                    <a:pt x="96" y="36"/>
                  </a:cubicBezTo>
                  <a:cubicBezTo>
                    <a:pt x="96" y="9"/>
                    <a:pt x="91" y="3"/>
                    <a:pt x="89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7" y="0"/>
                    <a:pt x="79" y="0"/>
                    <a:pt x="79" y="0"/>
                  </a:cubicBezTo>
                  <a:cubicBezTo>
                    <a:pt x="72" y="1"/>
                    <a:pt x="58" y="2"/>
                    <a:pt x="41" y="4"/>
                  </a:cubicBezTo>
                  <a:cubicBezTo>
                    <a:pt x="40" y="4"/>
                    <a:pt x="5" y="31"/>
                    <a:pt x="5" y="31"/>
                  </a:cubicBezTo>
                  <a:cubicBezTo>
                    <a:pt x="0" y="35"/>
                    <a:pt x="0" y="41"/>
                    <a:pt x="4" y="46"/>
                  </a:cubicBezTo>
                  <a:cubicBezTo>
                    <a:pt x="8" y="50"/>
                    <a:pt x="14" y="50"/>
                    <a:pt x="19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25B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０２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76680000">
                                      <p:cBhvr>
                                        <p:cTn id="23" dur="7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76680000">
                                      <p:cBhvr>
                                        <p:cTn id="29" dur="7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76680000">
                                      <p:cBhvr>
                                        <p:cTn id="35" dur="7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六边形 31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KSO_Shape"/>
          <p:cNvSpPr/>
          <p:nvPr/>
        </p:nvSpPr>
        <p:spPr bwMode="auto">
          <a:xfrm>
            <a:off x="355494" y="224862"/>
            <a:ext cx="254147" cy="216024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25B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２０</a:t>
            </a:r>
            <a:endParaRPr lang="zh-CN" altLang="zh-TW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0F19BDD-B79B-4E4A-9820-14DB78F96FB3}"/>
              </a:ext>
            </a:extLst>
          </p:cNvPr>
          <p:cNvSpPr txBox="1"/>
          <p:nvPr/>
        </p:nvSpPr>
        <p:spPr>
          <a:xfrm>
            <a:off x="985019" y="1124744"/>
            <a:ext cx="1094521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2200" u="sng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hlinkClick r:id="rId3"/>
              </a:rPr>
              <a:t>https://www.uni-president.com.tw/index.asp</a:t>
            </a:r>
            <a:endParaRPr lang="zh-TW" altLang="zh-TW" sz="2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2200" u="sng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hlinkClick r:id="rId4"/>
              </a:rPr>
              <a:t>https://www.moneydj.com/kmdj/wiki/wikiviewer.aspx?keyid=965eb86e-8f4f-4df3-b388-40dc85b4d321</a:t>
            </a:r>
            <a:endParaRPr lang="zh-TW" altLang="zh-TW" sz="2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2200" u="sng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hlinkClick r:id="rId5"/>
              </a:rPr>
              <a:t>https://www.businesstoday.com.tw/article/category/80392/post/202205060012/</a:t>
            </a:r>
            <a:endParaRPr lang="zh-TW" altLang="zh-TW" sz="2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hlinkClick r:id="rId6"/>
              </a:rPr>
              <a:t>https://www.nestle.com.tw/zh-TW/aboutus</a:t>
            </a:r>
            <a:endParaRPr lang="zh-TW" altLang="zh-TW" sz="2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zh-TW" altLang="en-US" sz="2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9" name="文本框 9">
            <a:extLst>
              <a:ext uri="{FF2B5EF4-FFF2-40B4-BE49-F238E27FC236}">
                <a16:creationId xmlns:a16="http://schemas.microsoft.com/office/drawing/2014/main" id="{5155E2AB-5AA6-40A4-B2F5-0813E01332A4}"/>
              </a:ext>
            </a:extLst>
          </p:cNvPr>
          <p:cNvSpPr txBox="1"/>
          <p:nvPr/>
        </p:nvSpPr>
        <p:spPr>
          <a:xfrm>
            <a:off x="841003" y="162328"/>
            <a:ext cx="7776864" cy="6848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TW" altLang="en-US" sz="4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參考資料</a:t>
            </a:r>
            <a:endParaRPr lang="zh-CN" altLang="en-US" sz="40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34" name="直接连接符 61">
            <a:extLst>
              <a:ext uri="{FF2B5EF4-FFF2-40B4-BE49-F238E27FC236}">
                <a16:creationId xmlns:a16="http://schemas.microsoft.com/office/drawing/2014/main" id="{F5F1AEC0-2FAB-4C19-8E6E-DA3936AD7F56}"/>
              </a:ext>
            </a:extLst>
          </p:cNvPr>
          <p:cNvCxnSpPr>
            <a:cxnSpLocks/>
          </p:cNvCxnSpPr>
          <p:nvPr/>
        </p:nvCxnSpPr>
        <p:spPr>
          <a:xfrm flipV="1">
            <a:off x="755233" y="800207"/>
            <a:ext cx="11449272" cy="271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六边形 65">
            <a:extLst>
              <a:ext uri="{FF2B5EF4-FFF2-40B4-BE49-F238E27FC236}">
                <a16:creationId xmlns:a16="http://schemas.microsoft.com/office/drawing/2014/main" id="{C79ECFB1-AD03-4B9D-B8F0-C18769D51D6C}"/>
              </a:ext>
            </a:extLst>
          </p:cNvPr>
          <p:cNvSpPr/>
          <p:nvPr/>
        </p:nvSpPr>
        <p:spPr>
          <a:xfrm>
            <a:off x="669464" y="404664"/>
            <a:ext cx="171539" cy="147879"/>
          </a:xfrm>
          <a:prstGeom prst="hexagon">
            <a:avLst/>
          </a:prstGeom>
          <a:gradFill>
            <a:gsLst>
              <a:gs pos="0">
                <a:srgbClr val="92D050"/>
              </a:gs>
              <a:gs pos="52000">
                <a:srgbClr val="3CCCC7"/>
              </a:gs>
              <a:gs pos="100000">
                <a:srgbClr val="25BFF1"/>
              </a:gs>
            </a:gsLst>
            <a:lin ang="150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0" y="4522187"/>
            <a:ext cx="4032448" cy="2198473"/>
            <a:chOff x="5917425" y="3435846"/>
            <a:chExt cx="3226575" cy="1707654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26" name="直接连接符 25"/>
          <p:cNvCxnSpPr/>
          <p:nvPr/>
        </p:nvCxnSpPr>
        <p:spPr>
          <a:xfrm>
            <a:off x="777379" y="0"/>
            <a:ext cx="0" cy="2924944"/>
          </a:xfrm>
          <a:prstGeom prst="line">
            <a:avLst/>
          </a:prstGeom>
          <a:ln w="9525">
            <a:solidFill>
              <a:srgbClr val="3CCCC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669367" y="1412776"/>
            <a:ext cx="216024" cy="216024"/>
          </a:xfrm>
          <a:prstGeom prst="ellipse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69367" y="1844824"/>
            <a:ext cx="216024" cy="216024"/>
          </a:xfrm>
          <a:prstGeom prst="ellipse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69367" y="2276872"/>
            <a:ext cx="216024" cy="216024"/>
          </a:xfrm>
          <a:prstGeom prst="ellipse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413147" y="3005006"/>
            <a:ext cx="792088" cy="792088"/>
          </a:xfrm>
          <a:prstGeom prst="ellipse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36947" y="2928806"/>
            <a:ext cx="944488" cy="944488"/>
          </a:xfrm>
          <a:prstGeom prst="ellipse">
            <a:avLst/>
          </a:prstGeom>
          <a:noFill/>
          <a:ln w="9525">
            <a:solidFill>
              <a:srgbClr val="3CCCC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19656" y="2874800"/>
            <a:ext cx="108012" cy="108012"/>
          </a:xfrm>
          <a:prstGeom prst="ellipse">
            <a:avLst/>
          </a:prstGeom>
          <a:gradFill>
            <a:gsLst>
              <a:gs pos="0">
                <a:srgbClr val="92D050"/>
              </a:gs>
              <a:gs pos="52000">
                <a:srgbClr val="3CCCC7"/>
              </a:gs>
              <a:gs pos="100000">
                <a:srgbClr val="25BFF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7916827" y="4483162"/>
            <a:ext cx="4301440" cy="2276522"/>
            <a:chOff x="5917425" y="3435846"/>
            <a:chExt cx="3226575" cy="1707654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文本框 9"/>
          <p:cNvSpPr txBox="1"/>
          <p:nvPr/>
        </p:nvSpPr>
        <p:spPr>
          <a:xfrm>
            <a:off x="336947" y="3093784"/>
            <a:ext cx="944488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</a:p>
          <a:p>
            <a:pPr marL="0" lvl="1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</a:p>
        </p:txBody>
      </p:sp>
      <p:sp>
        <p:nvSpPr>
          <p:cNvPr id="18" name="矩形 17"/>
          <p:cNvSpPr/>
          <p:nvPr/>
        </p:nvSpPr>
        <p:spPr>
          <a:xfrm>
            <a:off x="2281238" y="2060847"/>
            <a:ext cx="9937029" cy="2422315"/>
          </a:xfrm>
          <a:prstGeom prst="rect">
            <a:avLst/>
          </a:prstGeom>
          <a:solidFill>
            <a:srgbClr val="3CCCC7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7"/>
          <p:cNvSpPr>
            <a:spLocks noChangeArrowheads="1"/>
          </p:cNvSpPr>
          <p:nvPr/>
        </p:nvSpPr>
        <p:spPr bwMode="auto">
          <a:xfrm>
            <a:off x="4369395" y="2985339"/>
            <a:ext cx="547197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6600" b="1" dirty="0">
                <a:solidFill>
                  <a:srgbClr val="3CCCC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endParaRPr lang="zh-CN" altLang="en-US" sz="6600" b="1" dirty="0">
              <a:solidFill>
                <a:srgbClr val="3CCCC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6741368"/>
            <a:ext cx="12195175" cy="116632"/>
          </a:xfrm>
          <a:prstGeom prst="rect">
            <a:avLst/>
          </a:prstGeom>
          <a:solidFill>
            <a:srgbClr val="3CCCC7"/>
          </a:solidFill>
          <a:ln>
            <a:solidFill>
              <a:srgbClr val="3CC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95759" y="6343309"/>
            <a:ext cx="309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8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等腰三角形 47"/>
          <p:cNvSpPr/>
          <p:nvPr/>
        </p:nvSpPr>
        <p:spPr>
          <a:xfrm rot="10800000">
            <a:off x="-455141" y="-27383"/>
            <a:ext cx="13126262" cy="1908871"/>
          </a:xfrm>
          <a:prstGeom prst="triangle">
            <a:avLst/>
          </a:prstGeom>
          <a:solidFill>
            <a:schemeClr val="bg1">
              <a:lumMod val="75000"/>
              <a:alpha val="7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10800000">
            <a:off x="0" y="-423"/>
            <a:ext cx="12193588" cy="1773238"/>
          </a:xfrm>
          <a:prstGeom prst="triangle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377507" y="1115452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54122" y="260648"/>
            <a:ext cx="14542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目 </a:t>
            </a:r>
            <a:r>
              <a:rPr lang="zh-TW" altLang="en-US" sz="4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錄</a:t>
            </a:r>
            <a:endParaRPr lang="zh-CN" altLang="en-US" sz="44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j-cs"/>
            </a:endParaRPr>
          </a:p>
        </p:txBody>
      </p:sp>
      <p:sp>
        <p:nvSpPr>
          <p:cNvPr id="53" name="Freeform 5"/>
          <p:cNvSpPr/>
          <p:nvPr/>
        </p:nvSpPr>
        <p:spPr bwMode="auto">
          <a:xfrm>
            <a:off x="1345059" y="3027711"/>
            <a:ext cx="1379530" cy="124380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3CCCC7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KSO_Shape"/>
          <p:cNvSpPr/>
          <p:nvPr/>
        </p:nvSpPr>
        <p:spPr bwMode="auto">
          <a:xfrm>
            <a:off x="1528292" y="3317476"/>
            <a:ext cx="1001342" cy="68758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5" name="Freeform 5"/>
          <p:cNvSpPr/>
          <p:nvPr/>
        </p:nvSpPr>
        <p:spPr bwMode="auto">
          <a:xfrm>
            <a:off x="3349905" y="3027711"/>
            <a:ext cx="1379530" cy="124380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3CCCC7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KSO_Shape"/>
          <p:cNvSpPr/>
          <p:nvPr/>
        </p:nvSpPr>
        <p:spPr bwMode="auto">
          <a:xfrm>
            <a:off x="3607939" y="3367241"/>
            <a:ext cx="833464" cy="70983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7" name="Freeform 5"/>
          <p:cNvSpPr/>
          <p:nvPr/>
        </p:nvSpPr>
        <p:spPr bwMode="auto">
          <a:xfrm>
            <a:off x="5366129" y="3027711"/>
            <a:ext cx="1379530" cy="124380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3CCCC7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KSO_Shape"/>
          <p:cNvSpPr/>
          <p:nvPr/>
        </p:nvSpPr>
        <p:spPr bwMode="auto">
          <a:xfrm>
            <a:off x="5618293" y="3220128"/>
            <a:ext cx="865599" cy="856944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9" name="Freeform 5"/>
          <p:cNvSpPr/>
          <p:nvPr/>
        </p:nvSpPr>
        <p:spPr bwMode="auto">
          <a:xfrm>
            <a:off x="7454361" y="3027711"/>
            <a:ext cx="1379530" cy="124380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3CCCC7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5"/>
          <p:cNvSpPr/>
          <p:nvPr/>
        </p:nvSpPr>
        <p:spPr bwMode="auto">
          <a:xfrm>
            <a:off x="9542593" y="3027711"/>
            <a:ext cx="1379530" cy="124380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3CCCC7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KSO_Shape"/>
          <p:cNvSpPr/>
          <p:nvPr/>
        </p:nvSpPr>
        <p:spPr bwMode="auto">
          <a:xfrm>
            <a:off x="7726048" y="3200875"/>
            <a:ext cx="836156" cy="802711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6" name="文本框 9"/>
          <p:cNvSpPr txBox="1"/>
          <p:nvPr/>
        </p:nvSpPr>
        <p:spPr>
          <a:xfrm>
            <a:off x="5340498" y="4426211"/>
            <a:ext cx="1653906" cy="191590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TW" altLang="zh-TW" sz="2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與</a:t>
            </a:r>
            <a:r>
              <a:rPr lang="zh-TW" altLang="en-US" sz="2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雀巢</a:t>
            </a:r>
            <a:r>
              <a:rPr lang="zh-TW" altLang="zh-TW" sz="2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標竿公司之比較及對統一公司之建議</a:t>
            </a:r>
            <a:endParaRPr lang="zh-CN" altLang="en-US" sz="24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25B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０３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2" name="文本框 9">
            <a:extLst>
              <a:ext uri="{FF2B5EF4-FFF2-40B4-BE49-F238E27FC236}">
                <a16:creationId xmlns:a16="http://schemas.microsoft.com/office/drawing/2014/main" id="{59133933-B77F-4B74-8F4B-5C8E4335FEB2}"/>
              </a:ext>
            </a:extLst>
          </p:cNvPr>
          <p:cNvSpPr txBox="1"/>
          <p:nvPr/>
        </p:nvSpPr>
        <p:spPr>
          <a:xfrm>
            <a:off x="3212717" y="4426211"/>
            <a:ext cx="1653906" cy="154657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TW" altLang="zh-TW" sz="2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統一公司品牌智財管理策略評析</a:t>
            </a:r>
            <a:endParaRPr lang="zh-CN" altLang="en-US" sz="24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3" name="文本框 9">
            <a:extLst>
              <a:ext uri="{FF2B5EF4-FFF2-40B4-BE49-F238E27FC236}">
                <a16:creationId xmlns:a16="http://schemas.microsoft.com/office/drawing/2014/main" id="{883D77C4-1911-49E9-BC1E-2C1BCDA4F350}"/>
              </a:ext>
            </a:extLst>
          </p:cNvPr>
          <p:cNvSpPr txBox="1"/>
          <p:nvPr/>
        </p:nvSpPr>
        <p:spPr>
          <a:xfrm>
            <a:off x="1308530" y="4440474"/>
            <a:ext cx="1653906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TW" altLang="zh-TW" sz="2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統一公司商業模式評析</a:t>
            </a:r>
            <a:endParaRPr lang="zh-CN" altLang="en-US" sz="24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0" name="文本框 9">
            <a:extLst>
              <a:ext uri="{FF2B5EF4-FFF2-40B4-BE49-F238E27FC236}">
                <a16:creationId xmlns:a16="http://schemas.microsoft.com/office/drawing/2014/main" id="{53D286AB-5E82-42BF-9749-33B8A068990C}"/>
              </a:ext>
            </a:extLst>
          </p:cNvPr>
          <p:cNvSpPr txBox="1"/>
          <p:nvPr/>
        </p:nvSpPr>
        <p:spPr>
          <a:xfrm>
            <a:off x="7352226" y="4440474"/>
            <a:ext cx="1653906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TW" altLang="zh-TW" sz="2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結論與建議</a:t>
            </a:r>
            <a:endParaRPr lang="zh-CN" altLang="en-US" sz="24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1" name="文本框 9">
            <a:extLst>
              <a:ext uri="{FF2B5EF4-FFF2-40B4-BE49-F238E27FC236}">
                <a16:creationId xmlns:a16="http://schemas.microsoft.com/office/drawing/2014/main" id="{BFA5A6F6-29B9-4644-AFDB-2558946C41A4}"/>
              </a:ext>
            </a:extLst>
          </p:cNvPr>
          <p:cNvSpPr txBox="1"/>
          <p:nvPr/>
        </p:nvSpPr>
        <p:spPr>
          <a:xfrm>
            <a:off x="9553662" y="4426211"/>
            <a:ext cx="165390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TW" altLang="zh-TW" sz="2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參考資料</a:t>
            </a:r>
            <a:endParaRPr lang="zh-CN" altLang="en-US" sz="24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60" name="KSO_Shape"/>
          <p:cNvSpPr/>
          <p:nvPr/>
        </p:nvSpPr>
        <p:spPr bwMode="auto">
          <a:xfrm>
            <a:off x="9827630" y="3244035"/>
            <a:ext cx="842813" cy="716389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0"/>
                            </p:stCondLst>
                            <p:childTnLst>
                              <p:par>
                                <p:cTn id="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80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30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800"/>
                            </p:stCondLst>
                            <p:childTnLst>
                              <p:par>
                                <p:cTn id="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300"/>
                            </p:stCondLst>
                            <p:childTnLst>
                              <p:par>
                                <p:cTn id="1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6" grpId="0"/>
      <p:bldP spid="32" grpId="0"/>
      <p:bldP spid="33" grpId="0"/>
      <p:bldP spid="40" grpId="0"/>
      <p:bldP spid="41" grpId="0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椭圆 64"/>
          <p:cNvSpPr/>
          <p:nvPr/>
        </p:nvSpPr>
        <p:spPr>
          <a:xfrm>
            <a:off x="2879" y="0"/>
            <a:ext cx="5545449" cy="5545449"/>
          </a:xfrm>
          <a:prstGeom prst="ellipse">
            <a:avLst/>
          </a:prstGeom>
          <a:solidFill>
            <a:srgbClr val="3CCCC7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597243" y="594364"/>
            <a:ext cx="4356720" cy="4356720"/>
          </a:xfrm>
          <a:prstGeom prst="ellipse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Oval 4"/>
          <p:cNvSpPr/>
          <p:nvPr/>
        </p:nvSpPr>
        <p:spPr>
          <a:xfrm>
            <a:off x="4369395" y="1340768"/>
            <a:ext cx="626458" cy="629230"/>
          </a:xfrm>
          <a:prstGeom prst="ellipse">
            <a:avLst/>
          </a:prstGeom>
          <a:solidFill>
            <a:srgbClr val="2BA5A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8" name="KSO_Shape"/>
          <p:cNvSpPr/>
          <p:nvPr/>
        </p:nvSpPr>
        <p:spPr bwMode="auto">
          <a:xfrm>
            <a:off x="4456114" y="1509438"/>
            <a:ext cx="442533" cy="303873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69" name="标题 4"/>
          <p:cNvSpPr txBox="1"/>
          <p:nvPr/>
        </p:nvSpPr>
        <p:spPr>
          <a:xfrm>
            <a:off x="1248793" y="1786810"/>
            <a:ext cx="2880320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/>
            <a:r>
              <a:rPr lang="zh-TW" altLang="zh-TW" sz="40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統一公司商業模式評析</a:t>
            </a:r>
            <a:endParaRPr lang="zh-CN" altLang="en-US" sz="40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1417067" y="2996952"/>
            <a:ext cx="1660190" cy="215444"/>
            <a:chOff x="4369395" y="3284984"/>
            <a:chExt cx="1660190" cy="215444"/>
          </a:xfrm>
        </p:grpSpPr>
        <p:sp>
          <p:nvSpPr>
            <p:cNvPr id="72" name="文本框 9"/>
            <p:cNvSpPr txBox="1"/>
            <p:nvPr/>
          </p:nvSpPr>
          <p:spPr>
            <a:xfrm>
              <a:off x="4581935" y="3284984"/>
              <a:ext cx="144765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TW" altLang="en-US" sz="14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經營業務與策略</a:t>
              </a:r>
              <a:endParaRPr lang="zh-CN" altLang="en-US" sz="14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BA5A2"/>
              </a:solidFill>
              <a:ln>
                <a:solidFill>
                  <a:srgbClr val="2BA5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等腰三角形 74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3036970" y="3005757"/>
            <a:ext cx="1436675" cy="646331"/>
            <a:chOff x="4369395" y="3284984"/>
            <a:chExt cx="1436675" cy="646331"/>
          </a:xfrm>
        </p:grpSpPr>
        <p:sp>
          <p:nvSpPr>
            <p:cNvPr id="77" name="文本框 9"/>
            <p:cNvSpPr txBox="1"/>
            <p:nvPr/>
          </p:nvSpPr>
          <p:spPr>
            <a:xfrm>
              <a:off x="4581935" y="3284984"/>
              <a:ext cx="1224135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TW" altLang="en-US" sz="14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近年生產、銷售值與財務績效</a:t>
              </a:r>
              <a:endParaRPr lang="zh-CN" altLang="en-US" sz="14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BA5A2"/>
              </a:solidFill>
              <a:ln>
                <a:solidFill>
                  <a:srgbClr val="2BA5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等腰三角形 106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1417067" y="3285564"/>
            <a:ext cx="1436675" cy="215444"/>
            <a:chOff x="4369395" y="3284984"/>
            <a:chExt cx="1436675" cy="215444"/>
          </a:xfrm>
        </p:grpSpPr>
        <p:sp>
          <p:nvSpPr>
            <p:cNvPr id="109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TW" altLang="en-US" sz="14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產業價值鏈</a:t>
              </a:r>
              <a:endParaRPr lang="zh-CN" altLang="en-US" sz="14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15" name="椭圆 114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BA5A2"/>
              </a:solidFill>
              <a:ln>
                <a:solidFill>
                  <a:srgbClr val="2BA5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等腰三角形 115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7" name="组合 116"/>
          <p:cNvGrpSpPr/>
          <p:nvPr/>
        </p:nvGrpSpPr>
        <p:grpSpPr>
          <a:xfrm>
            <a:off x="3036970" y="3680738"/>
            <a:ext cx="1436675" cy="646331"/>
            <a:chOff x="4369395" y="3284984"/>
            <a:chExt cx="1436675" cy="646331"/>
          </a:xfrm>
        </p:grpSpPr>
        <p:sp>
          <p:nvSpPr>
            <p:cNvPr id="118" name="文本框 9"/>
            <p:cNvSpPr txBox="1"/>
            <p:nvPr/>
          </p:nvSpPr>
          <p:spPr>
            <a:xfrm>
              <a:off x="4581935" y="3284984"/>
              <a:ext cx="1224135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TW" altLang="en-US" sz="14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著手計畫開發之新商品、新服務、新品牌</a:t>
              </a:r>
              <a:endParaRPr lang="zh-CN" altLang="en-US" sz="14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20" name="椭圆 11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BA5A2"/>
              </a:solidFill>
              <a:ln>
                <a:solidFill>
                  <a:srgbClr val="2BA5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等腰三角形 12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2" name="组合 121"/>
          <p:cNvGrpSpPr/>
          <p:nvPr/>
        </p:nvGrpSpPr>
        <p:grpSpPr>
          <a:xfrm>
            <a:off x="1417067" y="3573016"/>
            <a:ext cx="1436675" cy="215444"/>
            <a:chOff x="4369395" y="3284984"/>
            <a:chExt cx="1436675" cy="215444"/>
          </a:xfrm>
        </p:grpSpPr>
        <p:sp>
          <p:nvSpPr>
            <p:cNvPr id="123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TW" altLang="en-US" sz="14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創新管理策略</a:t>
              </a:r>
              <a:endParaRPr lang="zh-CN" altLang="en-US" sz="14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25" name="椭圆 124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BA5A2"/>
              </a:solidFill>
              <a:ln>
                <a:solidFill>
                  <a:srgbClr val="2BA5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等腰三角形 125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7" name="组合 126"/>
          <p:cNvGrpSpPr/>
          <p:nvPr/>
        </p:nvGrpSpPr>
        <p:grpSpPr>
          <a:xfrm>
            <a:off x="1417067" y="3862789"/>
            <a:ext cx="1454801" cy="215444"/>
            <a:chOff x="4369395" y="3283321"/>
            <a:chExt cx="1454801" cy="215444"/>
          </a:xfrm>
        </p:grpSpPr>
        <p:sp>
          <p:nvSpPr>
            <p:cNvPr id="128" name="文本框 9"/>
            <p:cNvSpPr txBox="1"/>
            <p:nvPr/>
          </p:nvSpPr>
          <p:spPr>
            <a:xfrm>
              <a:off x="4600061" y="3283321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TW" altLang="en-US" sz="14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品牌發展策略</a:t>
              </a:r>
              <a:endParaRPr lang="zh-CN" altLang="en-US" sz="14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30" name="椭圆 12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BA5A2"/>
              </a:solidFill>
              <a:ln>
                <a:solidFill>
                  <a:srgbClr val="2BA5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等腰三角形 13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132" name="直接连接符 131"/>
          <p:cNvCxnSpPr/>
          <p:nvPr/>
        </p:nvCxnSpPr>
        <p:spPr>
          <a:xfrm>
            <a:off x="1464791" y="2708340"/>
            <a:ext cx="2472556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4456114" y="4509120"/>
            <a:ext cx="849385" cy="849385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5610876" y="4611882"/>
            <a:ext cx="1152128" cy="1152128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7177707" y="4764282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7830978" y="4083682"/>
            <a:ext cx="926917" cy="926917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8113811" y="4588855"/>
            <a:ext cx="926917" cy="926917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5521524" y="5358505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9265939" y="5358505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9643902" y="5646537"/>
            <a:ext cx="440432" cy="440432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10490075" y="5001814"/>
            <a:ext cx="926917" cy="926917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126">
            <a:extLst>
              <a:ext uri="{FF2B5EF4-FFF2-40B4-BE49-F238E27FC236}">
                <a16:creationId xmlns:a16="http://schemas.microsoft.com/office/drawing/2014/main" id="{172266A6-8E54-46CA-8DAF-0E4A3210E66A}"/>
              </a:ext>
            </a:extLst>
          </p:cNvPr>
          <p:cNvGrpSpPr/>
          <p:nvPr/>
        </p:nvGrpSpPr>
        <p:grpSpPr>
          <a:xfrm>
            <a:off x="3077257" y="4387136"/>
            <a:ext cx="1443419" cy="215444"/>
            <a:chOff x="4369395" y="3281026"/>
            <a:chExt cx="1443419" cy="215444"/>
          </a:xfrm>
        </p:grpSpPr>
        <p:sp>
          <p:nvSpPr>
            <p:cNvPr id="52" name="文本框 9">
              <a:extLst>
                <a:ext uri="{FF2B5EF4-FFF2-40B4-BE49-F238E27FC236}">
                  <a16:creationId xmlns:a16="http://schemas.microsoft.com/office/drawing/2014/main" id="{61C4B67D-9D20-4DBE-867F-61C5C6B31120}"/>
                </a:ext>
              </a:extLst>
            </p:cNvPr>
            <p:cNvSpPr txBox="1"/>
            <p:nvPr/>
          </p:nvSpPr>
          <p:spPr>
            <a:xfrm>
              <a:off x="4588679" y="3281026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TW" altLang="en-US" sz="14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小結</a:t>
              </a:r>
              <a:endParaRPr lang="zh-CN" altLang="en-US" sz="14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  <p:grpSp>
          <p:nvGrpSpPr>
            <p:cNvPr id="53" name="组合 128">
              <a:extLst>
                <a:ext uri="{FF2B5EF4-FFF2-40B4-BE49-F238E27FC236}">
                  <a16:creationId xmlns:a16="http://schemas.microsoft.com/office/drawing/2014/main" id="{A4D23F0D-9302-469D-96B5-684E2C1D013E}"/>
                </a:ext>
              </a:extLst>
            </p:cNvPr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54" name="椭圆 129">
                <a:extLst>
                  <a:ext uri="{FF2B5EF4-FFF2-40B4-BE49-F238E27FC236}">
                    <a16:creationId xmlns:a16="http://schemas.microsoft.com/office/drawing/2014/main" id="{6BE63EF4-3197-4719-9853-9B28DB1BE29B}"/>
                  </a:ext>
                </a:extLst>
              </p:cNvPr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BA5A2"/>
              </a:solidFill>
              <a:ln>
                <a:solidFill>
                  <a:srgbClr val="2BA5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等腰三角形 54">
                <a:extLst>
                  <a:ext uri="{FF2B5EF4-FFF2-40B4-BE49-F238E27FC236}">
                    <a16:creationId xmlns:a16="http://schemas.microsoft.com/office/drawing/2014/main" id="{A0EDF910-9EF5-4C3C-8050-0A4F0DF4A092}"/>
                  </a:ext>
                </a:extLst>
              </p:cNvPr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4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69" grpId="0"/>
      <p:bldP spid="3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13"/>
          <p:cNvSpPr txBox="1"/>
          <p:nvPr/>
        </p:nvSpPr>
        <p:spPr>
          <a:xfrm>
            <a:off x="1345059" y="3993114"/>
            <a:ext cx="9881416" cy="1556637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marL="0" lvl="1" algn="just">
              <a:lnSpc>
                <a:spcPct val="150000"/>
              </a:lnSpc>
              <a:spcBef>
                <a:spcPct val="0"/>
              </a:spcBef>
            </a:pPr>
            <a:r>
              <a:rPr lang="zh-TW" altLang="zh-TW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由中央專門負責產品開發，不斷地致力於新產品研發和相關技術之創新或引進，造就多項創新性、革命性之領導產品的問世，秉持產品創新精神，持續開發安全與美味的產品。</a:t>
            </a:r>
          </a:p>
        </p:txBody>
      </p:sp>
      <p:sp>
        <p:nvSpPr>
          <p:cNvPr id="60" name="文本框 9"/>
          <p:cNvSpPr txBox="1"/>
          <p:nvPr/>
        </p:nvSpPr>
        <p:spPr>
          <a:xfrm>
            <a:off x="841003" y="162328"/>
            <a:ext cx="6048672" cy="6848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TW" altLang="zh-TW" sz="4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統一</a:t>
            </a:r>
            <a:r>
              <a:rPr lang="zh-TW" altLang="zh-TW" sz="3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公司</a:t>
            </a:r>
            <a:r>
              <a:rPr lang="zh-TW" altLang="zh-TW" sz="4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商業模式評析</a:t>
            </a:r>
            <a:endParaRPr lang="zh-CN" altLang="en-US" sz="40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61" name="六边形 60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cxnSpLocks/>
          </p:cNvCxnSpPr>
          <p:nvPr/>
        </p:nvCxnSpPr>
        <p:spPr>
          <a:xfrm flipV="1">
            <a:off x="755233" y="800207"/>
            <a:ext cx="11449272" cy="271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KSO_Shape"/>
          <p:cNvSpPr/>
          <p:nvPr/>
        </p:nvSpPr>
        <p:spPr bwMode="auto">
          <a:xfrm>
            <a:off x="298621" y="206564"/>
            <a:ext cx="367893" cy="252620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66" name="六边形 65"/>
          <p:cNvSpPr/>
          <p:nvPr/>
        </p:nvSpPr>
        <p:spPr>
          <a:xfrm>
            <a:off x="669464" y="404664"/>
            <a:ext cx="171539" cy="147879"/>
          </a:xfrm>
          <a:prstGeom prst="hexagon">
            <a:avLst/>
          </a:prstGeom>
          <a:gradFill>
            <a:gsLst>
              <a:gs pos="0">
                <a:srgbClr val="92D050"/>
              </a:gs>
              <a:gs pos="52000">
                <a:srgbClr val="3CCCC7"/>
              </a:gs>
              <a:gs pos="100000">
                <a:srgbClr val="25BFF1"/>
              </a:gs>
            </a:gsLst>
            <a:lin ang="150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25B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０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5</a:t>
            </a:r>
            <a:endParaRPr lang="zh-CN" altLang="zh-TW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0765B1C-6ADE-4329-BC3F-69DB26EB1C9F}"/>
              </a:ext>
            </a:extLst>
          </p:cNvPr>
          <p:cNvSpPr/>
          <p:nvPr/>
        </p:nvSpPr>
        <p:spPr>
          <a:xfrm>
            <a:off x="663095" y="1222775"/>
            <a:ext cx="3270833" cy="477046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2500" b="1" dirty="0">
                <a:solidFill>
                  <a:srgbClr val="3CCCC7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" panose="020B0604020202020204" pitchFamily="34" charset="0"/>
              </a:rPr>
              <a:t>經營業務與策略</a:t>
            </a:r>
            <a:endParaRPr lang="zh-CN" altLang="en-US" sz="2500" b="1" dirty="0">
              <a:solidFill>
                <a:srgbClr val="3CCCC7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F77021B-5834-4D00-8F67-71F97877B3BF}"/>
              </a:ext>
            </a:extLst>
          </p:cNvPr>
          <p:cNvSpPr/>
          <p:nvPr/>
        </p:nvSpPr>
        <p:spPr>
          <a:xfrm>
            <a:off x="669464" y="3377484"/>
            <a:ext cx="3270833" cy="477046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2500" b="1" dirty="0">
                <a:solidFill>
                  <a:srgbClr val="3CCCC7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" panose="020B0604020202020204" pitchFamily="34" charset="0"/>
              </a:rPr>
              <a:t>產業價值鏈</a:t>
            </a:r>
            <a:endParaRPr lang="zh-CN" altLang="en-US" sz="2500" b="1" dirty="0">
              <a:solidFill>
                <a:srgbClr val="3CCCC7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7" name="文本框 13">
            <a:extLst>
              <a:ext uri="{FF2B5EF4-FFF2-40B4-BE49-F238E27FC236}">
                <a16:creationId xmlns:a16="http://schemas.microsoft.com/office/drawing/2014/main" id="{607A112D-F891-4471-896E-29C9E54E5157}"/>
              </a:ext>
            </a:extLst>
          </p:cNvPr>
          <p:cNvSpPr txBox="1"/>
          <p:nvPr/>
        </p:nvSpPr>
        <p:spPr>
          <a:xfrm>
            <a:off x="1345059" y="1665033"/>
            <a:ext cx="9881416" cy="1556637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TW" altLang="zh-TW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主要經營的業務有食品飲料、流通與零售、包裝容器和休閒開發等類別，最初期是讓客戶到處都可以看到他們的商品，最後演變成研發、生產和零售整個一條龍的販售模式都可以看統一的身影。</a:t>
            </a:r>
            <a:endParaRPr lang="zh-CN" altLang="en-US" sz="22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44" grpId="0"/>
      <p:bldP spid="45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9"/>
          <p:cNvSpPr txBox="1"/>
          <p:nvPr/>
        </p:nvSpPr>
        <p:spPr>
          <a:xfrm>
            <a:off x="841003" y="162328"/>
            <a:ext cx="6048672" cy="6848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TW" altLang="zh-TW" sz="4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統一</a:t>
            </a:r>
            <a:r>
              <a:rPr lang="zh-TW" altLang="zh-TW" sz="3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公司</a:t>
            </a:r>
            <a:r>
              <a:rPr lang="zh-TW" altLang="zh-TW" sz="4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商業模式評析</a:t>
            </a:r>
            <a:endParaRPr lang="zh-CN" altLang="en-US" sz="40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61" name="六边形 60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cxnSpLocks/>
          </p:cNvCxnSpPr>
          <p:nvPr/>
        </p:nvCxnSpPr>
        <p:spPr>
          <a:xfrm flipV="1">
            <a:off x="755233" y="800207"/>
            <a:ext cx="11449272" cy="271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KSO_Shape"/>
          <p:cNvSpPr/>
          <p:nvPr/>
        </p:nvSpPr>
        <p:spPr bwMode="auto">
          <a:xfrm>
            <a:off x="298621" y="206564"/>
            <a:ext cx="367893" cy="252620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66" name="六边形 65"/>
          <p:cNvSpPr/>
          <p:nvPr/>
        </p:nvSpPr>
        <p:spPr>
          <a:xfrm>
            <a:off x="669464" y="404664"/>
            <a:ext cx="171539" cy="147879"/>
          </a:xfrm>
          <a:prstGeom prst="hexagon">
            <a:avLst/>
          </a:prstGeom>
          <a:gradFill>
            <a:gsLst>
              <a:gs pos="0">
                <a:srgbClr val="92D050"/>
              </a:gs>
              <a:gs pos="52000">
                <a:srgbClr val="3CCCC7"/>
              </a:gs>
              <a:gs pos="100000">
                <a:srgbClr val="25BFF1"/>
              </a:gs>
            </a:gsLst>
            <a:lin ang="150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25B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０</a:t>
            </a:r>
            <a:r>
              <a:rPr lang="en-US" altLang="zh-TW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6</a:t>
            </a:r>
            <a:endParaRPr lang="zh-CN" altLang="zh-TW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0765B1C-6ADE-4329-BC3F-69DB26EB1C9F}"/>
              </a:ext>
            </a:extLst>
          </p:cNvPr>
          <p:cNvSpPr/>
          <p:nvPr/>
        </p:nvSpPr>
        <p:spPr>
          <a:xfrm>
            <a:off x="663095" y="1222775"/>
            <a:ext cx="3270833" cy="477046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2500" b="1" dirty="0">
                <a:solidFill>
                  <a:srgbClr val="3CCCC7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" panose="020B0604020202020204" pitchFamily="34" charset="0"/>
              </a:rPr>
              <a:t>創新管理策略</a:t>
            </a:r>
            <a:endParaRPr lang="zh-CN" altLang="en-US" sz="2500" b="1" dirty="0">
              <a:solidFill>
                <a:srgbClr val="3CCCC7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7" name="文本框 13">
            <a:extLst>
              <a:ext uri="{FF2B5EF4-FFF2-40B4-BE49-F238E27FC236}">
                <a16:creationId xmlns:a16="http://schemas.microsoft.com/office/drawing/2014/main" id="{607A112D-F891-4471-896E-29C9E54E5157}"/>
              </a:ext>
            </a:extLst>
          </p:cNvPr>
          <p:cNvSpPr txBox="1"/>
          <p:nvPr/>
        </p:nvSpPr>
        <p:spPr>
          <a:xfrm>
            <a:off x="1345059" y="1665033"/>
            <a:ext cx="9881416" cy="3080130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TW" altLang="zh-TW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統一企業最為重視的經營信念，誠實的內涵在於「以『誠』立身、以『實』待人」。以勤為敬業精神，創業者以身作則，潛移默化地影響每位統一人，以「積極進取」和「無私付出」 的人生觀，來迎接每一項的挑戰。用創新以領先的思維及經營模式，勇於開創未來，以因應時代趨勢，提</a:t>
            </a:r>
            <a:r>
              <a:rPr lang="zh-TW" altLang="en-US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升</a:t>
            </a:r>
            <a:r>
              <a:rPr lang="zh-TW" altLang="zh-TW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競爭力。而創新必須周全計劃、執行力與效率三者全力配合，以達「求進」之目的。</a:t>
            </a:r>
            <a:endParaRPr lang="zh-CN" altLang="en-US" sz="22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2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40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13"/>
          <p:cNvSpPr txBox="1"/>
          <p:nvPr/>
        </p:nvSpPr>
        <p:spPr>
          <a:xfrm>
            <a:off x="1345059" y="4856935"/>
            <a:ext cx="9881416" cy="1048805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marL="0" lvl="1" algn="just">
              <a:lnSpc>
                <a:spcPct val="150000"/>
              </a:lnSpc>
              <a:spcBef>
                <a:spcPct val="0"/>
              </a:spcBef>
            </a:pPr>
            <a:r>
              <a:rPr lang="zh-TW" altLang="zh-TW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針對</a:t>
            </a:r>
            <a:r>
              <a:rPr lang="en-US" altLang="zh-TW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city</a:t>
            </a:r>
            <a:r>
              <a:rPr lang="zh-TW" altLang="zh-TW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系列推出訂閱的服務，加上行動隨時取與檔期活動，讓原本單一的販賣商品，變成長期的推廣模式。</a:t>
            </a:r>
          </a:p>
        </p:txBody>
      </p:sp>
      <p:sp>
        <p:nvSpPr>
          <p:cNvPr id="60" name="文本框 9"/>
          <p:cNvSpPr txBox="1"/>
          <p:nvPr/>
        </p:nvSpPr>
        <p:spPr>
          <a:xfrm>
            <a:off x="841003" y="162328"/>
            <a:ext cx="6048672" cy="6848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TW" altLang="zh-TW" sz="4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統一</a:t>
            </a:r>
            <a:r>
              <a:rPr lang="zh-TW" altLang="zh-TW" sz="3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公司</a:t>
            </a:r>
            <a:r>
              <a:rPr lang="zh-TW" altLang="zh-TW" sz="4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商業模式評析</a:t>
            </a:r>
            <a:endParaRPr lang="zh-CN" altLang="en-US" sz="40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61" name="六边形 60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cxnSpLocks/>
          </p:cNvCxnSpPr>
          <p:nvPr/>
        </p:nvCxnSpPr>
        <p:spPr>
          <a:xfrm flipV="1">
            <a:off x="755233" y="800207"/>
            <a:ext cx="11449272" cy="271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KSO_Shape"/>
          <p:cNvSpPr/>
          <p:nvPr/>
        </p:nvSpPr>
        <p:spPr bwMode="auto">
          <a:xfrm>
            <a:off x="298621" y="206564"/>
            <a:ext cx="367893" cy="252620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66" name="六边形 65"/>
          <p:cNvSpPr/>
          <p:nvPr/>
        </p:nvSpPr>
        <p:spPr>
          <a:xfrm>
            <a:off x="669464" y="404664"/>
            <a:ext cx="171539" cy="147879"/>
          </a:xfrm>
          <a:prstGeom prst="hexagon">
            <a:avLst/>
          </a:prstGeom>
          <a:gradFill>
            <a:gsLst>
              <a:gs pos="0">
                <a:srgbClr val="92D050"/>
              </a:gs>
              <a:gs pos="52000">
                <a:srgbClr val="3CCCC7"/>
              </a:gs>
              <a:gs pos="100000">
                <a:srgbClr val="25BFF1"/>
              </a:gs>
            </a:gsLst>
            <a:lin ang="150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25B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０</a:t>
            </a:r>
            <a:r>
              <a:rPr lang="en-US" altLang="zh-TW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7</a:t>
            </a:r>
            <a:endParaRPr lang="zh-CN" altLang="zh-TW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0765B1C-6ADE-4329-BC3F-69DB26EB1C9F}"/>
              </a:ext>
            </a:extLst>
          </p:cNvPr>
          <p:cNvSpPr/>
          <p:nvPr/>
        </p:nvSpPr>
        <p:spPr>
          <a:xfrm>
            <a:off x="663095" y="1222775"/>
            <a:ext cx="3270833" cy="477046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2500" b="1" dirty="0">
                <a:solidFill>
                  <a:srgbClr val="3CCCC7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" panose="020B0604020202020204" pitchFamily="34" charset="0"/>
              </a:rPr>
              <a:t>品牌發展策略</a:t>
            </a:r>
            <a:endParaRPr lang="zh-CN" altLang="en-US" sz="2500" b="1" dirty="0">
              <a:solidFill>
                <a:srgbClr val="3CCCC7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F77021B-5834-4D00-8F67-71F97877B3BF}"/>
              </a:ext>
            </a:extLst>
          </p:cNvPr>
          <p:cNvSpPr/>
          <p:nvPr/>
        </p:nvSpPr>
        <p:spPr>
          <a:xfrm>
            <a:off x="663094" y="4379418"/>
            <a:ext cx="7234693" cy="477046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2500" b="1" dirty="0">
                <a:solidFill>
                  <a:srgbClr val="3CCCC7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" panose="020B0604020202020204" pitchFamily="34" charset="0"/>
              </a:rPr>
              <a:t>著手計畫開發之新商品、新服務、新品牌</a:t>
            </a:r>
            <a:endParaRPr lang="zh-CN" altLang="en-US" sz="2500" b="1" dirty="0">
              <a:solidFill>
                <a:srgbClr val="3CCCC7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7" name="文本框 13">
            <a:extLst>
              <a:ext uri="{FF2B5EF4-FFF2-40B4-BE49-F238E27FC236}">
                <a16:creationId xmlns:a16="http://schemas.microsoft.com/office/drawing/2014/main" id="{607A112D-F891-4471-896E-29C9E54E5157}"/>
              </a:ext>
            </a:extLst>
          </p:cNvPr>
          <p:cNvSpPr txBox="1"/>
          <p:nvPr/>
        </p:nvSpPr>
        <p:spPr>
          <a:xfrm>
            <a:off x="1345059" y="1665033"/>
            <a:ext cx="9881416" cy="2572299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TW" altLang="zh-TW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統一企業經營觸角從滿足消費者基本生存需求的食品製造，延伸至關照消費者生活、甚至是生命滿足的全方位生活產業，持續致力以愛心和關懷的態度來面對員工、消費大眾與環境，投入企業應有的社會責任作為與回饋，建立起「與現代人密不可分的生活產業」，以「千禧之愛」為實踐藍圖，將我們社會帶領到一個更優質的境界。</a:t>
            </a:r>
          </a:p>
        </p:txBody>
      </p:sp>
    </p:spTree>
    <p:extLst>
      <p:ext uri="{BB962C8B-B14F-4D97-AF65-F5344CB8AC3E}">
        <p14:creationId xmlns:p14="http://schemas.microsoft.com/office/powerpoint/2010/main" val="112944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44" grpId="0"/>
      <p:bldP spid="45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9"/>
          <p:cNvSpPr txBox="1"/>
          <p:nvPr/>
        </p:nvSpPr>
        <p:spPr>
          <a:xfrm>
            <a:off x="841003" y="162328"/>
            <a:ext cx="6048672" cy="6848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TW" altLang="zh-TW" sz="4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統一</a:t>
            </a:r>
            <a:r>
              <a:rPr lang="zh-TW" altLang="zh-TW" sz="3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公司</a:t>
            </a:r>
            <a:r>
              <a:rPr lang="zh-TW" altLang="zh-TW" sz="4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商業模式評析</a:t>
            </a:r>
            <a:endParaRPr lang="zh-CN" altLang="en-US" sz="40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61" name="六边形 60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cxnSpLocks/>
          </p:cNvCxnSpPr>
          <p:nvPr/>
        </p:nvCxnSpPr>
        <p:spPr>
          <a:xfrm flipV="1">
            <a:off x="755233" y="800207"/>
            <a:ext cx="11449272" cy="271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KSO_Shape"/>
          <p:cNvSpPr/>
          <p:nvPr/>
        </p:nvSpPr>
        <p:spPr bwMode="auto">
          <a:xfrm>
            <a:off x="298621" y="206564"/>
            <a:ext cx="367893" cy="252620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66" name="六边形 65"/>
          <p:cNvSpPr/>
          <p:nvPr/>
        </p:nvSpPr>
        <p:spPr>
          <a:xfrm>
            <a:off x="669464" y="404664"/>
            <a:ext cx="171539" cy="147879"/>
          </a:xfrm>
          <a:prstGeom prst="hexagon">
            <a:avLst/>
          </a:prstGeom>
          <a:gradFill>
            <a:gsLst>
              <a:gs pos="0">
                <a:srgbClr val="92D050"/>
              </a:gs>
              <a:gs pos="52000">
                <a:srgbClr val="3CCCC7"/>
              </a:gs>
              <a:gs pos="100000">
                <a:srgbClr val="25BFF1"/>
              </a:gs>
            </a:gsLst>
            <a:lin ang="150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25B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０</a:t>
            </a:r>
            <a:r>
              <a:rPr lang="en-US" altLang="zh-TW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8</a:t>
            </a:r>
            <a:endParaRPr lang="zh-CN" altLang="zh-TW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0765B1C-6ADE-4329-BC3F-69DB26EB1C9F}"/>
              </a:ext>
            </a:extLst>
          </p:cNvPr>
          <p:cNvSpPr/>
          <p:nvPr/>
        </p:nvSpPr>
        <p:spPr>
          <a:xfrm>
            <a:off x="663095" y="1222775"/>
            <a:ext cx="5362484" cy="477046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2500" b="1" dirty="0">
                <a:solidFill>
                  <a:srgbClr val="3CCCC7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" panose="020B0604020202020204" pitchFamily="34" charset="0"/>
              </a:rPr>
              <a:t>近年生產、銷售量值與財務績效</a:t>
            </a:r>
            <a:endParaRPr lang="zh-CN" altLang="en-US" sz="2500" b="1" dirty="0">
              <a:solidFill>
                <a:srgbClr val="3CCCC7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7" name="文本框 13">
            <a:extLst>
              <a:ext uri="{FF2B5EF4-FFF2-40B4-BE49-F238E27FC236}">
                <a16:creationId xmlns:a16="http://schemas.microsoft.com/office/drawing/2014/main" id="{607A112D-F891-4471-896E-29C9E54E5157}"/>
              </a:ext>
            </a:extLst>
          </p:cNvPr>
          <p:cNvSpPr txBox="1"/>
          <p:nvPr/>
        </p:nvSpPr>
        <p:spPr>
          <a:xfrm>
            <a:off x="1345059" y="1665033"/>
            <a:ext cx="9881416" cy="464799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marL="0" lvl="1" algn="just">
              <a:lnSpc>
                <a:spcPct val="120000"/>
              </a:lnSpc>
              <a:spcBef>
                <a:spcPct val="0"/>
              </a:spcBef>
            </a:pPr>
            <a:r>
              <a:rPr lang="zh-TW" altLang="zh-TW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下圖是統一企業</a:t>
            </a:r>
            <a:r>
              <a:rPr lang="en-US" altLang="zh-TW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2021</a:t>
            </a:r>
            <a:r>
              <a:rPr lang="zh-TW" altLang="zh-TW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年的合併營收</a:t>
            </a:r>
            <a:r>
              <a:rPr lang="zh-TW" altLang="en-US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。</a:t>
            </a:r>
            <a:endParaRPr lang="zh-TW" altLang="zh-TW" sz="2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6F94D25-5EBB-474F-9BA0-1ECF532BAE9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75" y="2204719"/>
            <a:ext cx="10153128" cy="410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7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9"/>
          <p:cNvSpPr txBox="1"/>
          <p:nvPr/>
        </p:nvSpPr>
        <p:spPr>
          <a:xfrm>
            <a:off x="841003" y="162328"/>
            <a:ext cx="6048672" cy="6848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TW" altLang="zh-TW" sz="4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統一</a:t>
            </a:r>
            <a:r>
              <a:rPr lang="zh-TW" altLang="zh-TW" sz="3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公司</a:t>
            </a:r>
            <a:r>
              <a:rPr lang="zh-TW" altLang="zh-TW" sz="4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商業模式評析</a:t>
            </a:r>
            <a:endParaRPr lang="zh-CN" altLang="en-US" sz="40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61" name="六边形 60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cxnSpLocks/>
          </p:cNvCxnSpPr>
          <p:nvPr/>
        </p:nvCxnSpPr>
        <p:spPr>
          <a:xfrm flipV="1">
            <a:off x="755233" y="800207"/>
            <a:ext cx="11449272" cy="271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KSO_Shape"/>
          <p:cNvSpPr/>
          <p:nvPr/>
        </p:nvSpPr>
        <p:spPr bwMode="auto">
          <a:xfrm>
            <a:off x="298621" y="206564"/>
            <a:ext cx="367893" cy="252620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66" name="六边形 65"/>
          <p:cNvSpPr/>
          <p:nvPr/>
        </p:nvSpPr>
        <p:spPr>
          <a:xfrm>
            <a:off x="669464" y="404664"/>
            <a:ext cx="171539" cy="147879"/>
          </a:xfrm>
          <a:prstGeom prst="hexagon">
            <a:avLst/>
          </a:prstGeom>
          <a:gradFill>
            <a:gsLst>
              <a:gs pos="0">
                <a:srgbClr val="92D050"/>
              </a:gs>
              <a:gs pos="52000">
                <a:srgbClr val="3CCCC7"/>
              </a:gs>
              <a:gs pos="100000">
                <a:srgbClr val="25BFF1"/>
              </a:gs>
            </a:gsLst>
            <a:lin ang="150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3CC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25B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０</a:t>
            </a:r>
            <a:r>
              <a:rPr lang="en-US" altLang="zh-TW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9</a:t>
            </a:r>
            <a:endParaRPr lang="zh-CN" altLang="zh-TW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0765B1C-6ADE-4329-BC3F-69DB26EB1C9F}"/>
              </a:ext>
            </a:extLst>
          </p:cNvPr>
          <p:cNvSpPr/>
          <p:nvPr/>
        </p:nvSpPr>
        <p:spPr>
          <a:xfrm>
            <a:off x="663095" y="1222775"/>
            <a:ext cx="9610956" cy="477046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2500" b="1" dirty="0">
                <a:solidFill>
                  <a:srgbClr val="3CCCC7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" panose="020B0604020202020204" pitchFamily="34" charset="0"/>
              </a:rPr>
              <a:t>近年生產、銷售量值與財務績效 </a:t>
            </a:r>
            <a:r>
              <a:rPr lang="en-US" altLang="zh-TW" sz="2500" b="1" dirty="0">
                <a:solidFill>
                  <a:srgbClr val="3CCCC7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" panose="020B0604020202020204" pitchFamily="34" charset="0"/>
              </a:rPr>
              <a:t>(Cont’d)</a:t>
            </a:r>
            <a:endParaRPr lang="zh-CN" altLang="en-US" sz="2500" b="1" dirty="0">
              <a:solidFill>
                <a:srgbClr val="3CCCC7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6F94D25-5EBB-474F-9BA0-1ECF532BAE9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75" y="2204719"/>
            <a:ext cx="10153128" cy="410460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B649CD3-5449-40CF-B50D-4070E187D5C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74" y="2204248"/>
            <a:ext cx="10153128" cy="410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0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1444</Words>
  <Application>Microsoft Office PowerPoint</Application>
  <PresentationFormat>自訂</PresentationFormat>
  <Paragraphs>112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Microsoft JhengHei UI</vt:lpstr>
      <vt:lpstr>Microsoft JhengHei UI Light</vt:lpstr>
      <vt:lpstr>微软雅黑</vt:lpstr>
      <vt:lpstr>宋体</vt:lpstr>
      <vt:lpstr>方正兰亭超细黑简体</vt:lpstr>
      <vt:lpstr>Arial</vt:lpstr>
      <vt:lpstr>Calibri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http:/www.ypppt.com</cp:keywords>
  <dc:description>http://www.ypppt.com/</dc:description>
  <cp:lastModifiedBy>呂彥旻</cp:lastModifiedBy>
  <cp:revision>252</cp:revision>
  <dcterms:created xsi:type="dcterms:W3CDTF">2015-12-12T10:14:00Z</dcterms:created>
  <dcterms:modified xsi:type="dcterms:W3CDTF">2022-06-14T06:02:27Z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