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859" r:id="rId2"/>
    <p:sldId id="871" r:id="rId3"/>
    <p:sldId id="887" r:id="rId4"/>
    <p:sldId id="889" r:id="rId5"/>
    <p:sldId id="907" r:id="rId6"/>
    <p:sldId id="893" r:id="rId7"/>
    <p:sldId id="905" r:id="rId8"/>
    <p:sldId id="906" r:id="rId9"/>
    <p:sldId id="902" r:id="rId10"/>
    <p:sldId id="901" r:id="rId11"/>
    <p:sldId id="903" r:id="rId12"/>
    <p:sldId id="895" r:id="rId13"/>
    <p:sldId id="896" r:id="rId14"/>
    <p:sldId id="898" r:id="rId15"/>
    <p:sldId id="900" r:id="rId16"/>
    <p:sldId id="899" r:id="rId17"/>
    <p:sldId id="892" r:id="rId18"/>
    <p:sldId id="814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g" initials="t" lastIdx="1" clrIdx="0">
    <p:extLst>
      <p:ext uri="{19B8F6BF-5375-455C-9EA6-DF929625EA0E}">
        <p15:presenceInfo xmlns:p15="http://schemas.microsoft.com/office/powerpoint/2012/main" userId="t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0000CC"/>
    <a:srgbClr val="0E2652"/>
    <a:srgbClr val="606060"/>
    <a:srgbClr val="E0DCDC"/>
    <a:srgbClr val="14A47E"/>
    <a:srgbClr val="44E8BD"/>
    <a:srgbClr val="6060CC"/>
    <a:srgbClr val="7C7CD5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2" autoAdjust="0"/>
    <p:restoredTop sz="90818" autoAdjust="0"/>
  </p:normalViewPr>
  <p:slideViewPr>
    <p:cSldViewPr snapToGrid="0">
      <p:cViewPr varScale="1">
        <p:scale>
          <a:sx n="100" d="100"/>
          <a:sy n="100" d="100"/>
        </p:scale>
        <p:origin x="151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021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9E9CA456-ADA1-484D-9B87-E2D13BD1FD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CB8A679-9408-4BDA-93C9-5A11BB2DE3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93416-7513-4716-B31A-29210897FF7C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813AC2-7274-4FC8-B6C8-59A7D9FF8B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6CB622-82A1-4947-B516-D1ED25A399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F1F42-4A41-4EE7-AC87-7D4E65F731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713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B1914-0BD2-4BD4-8EAA-DA20D44E4FB7}" type="datetimeFigureOut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B19B2-6BBE-4CC1-9F73-40928EAEA7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47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B0320-CC12-4733-877A-652811E5BF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94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19B2-6BBE-4CC1-9F73-40928EAEA79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372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19B2-6BBE-4CC1-9F73-40928EAEA79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94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19B2-6BBE-4CC1-9F73-40928EAEA79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332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19B2-6BBE-4CC1-9F73-40928EAEA79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415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19B2-6BBE-4CC1-9F73-40928EAEA79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288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19B2-6BBE-4CC1-9F73-40928EAEA79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638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19B2-6BBE-4CC1-9F73-40928EAEA79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772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19B2-6BBE-4CC1-9F73-40928EAEA79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702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B19B2-6BBE-4CC1-9F73-40928EAEA79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36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B19B2-6BBE-4CC1-9F73-40928EAEA79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302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19B2-6BBE-4CC1-9F73-40928EAEA79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844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19B2-6BBE-4CC1-9F73-40928EAEA79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83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19B2-6BBE-4CC1-9F73-40928EAEA79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625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19B2-6BBE-4CC1-9F73-40928EAEA79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873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19B2-6BBE-4CC1-9F73-40928EAEA79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488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19B2-6BBE-4CC1-9F73-40928EAEA79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090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19B2-6BBE-4CC1-9F73-40928EAEA79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14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D0742-CD87-47D4-829A-743B53D26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521" y="2244097"/>
            <a:ext cx="10022958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A6844E-4C50-4533-B38C-1415F71A1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521" y="4723772"/>
            <a:ext cx="10022958" cy="1060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B8523D-944C-43D6-8419-FF4A7EE7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222537-0E92-4917-B40A-33CCA9F3A148}" type="datetime1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82E46E-CC1E-48A1-B915-B2A7BD37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B3767E-0179-4534-8911-0DEA925E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8B50-92EF-4488-B9DE-7072E5C28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63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DCFE79-B8E1-4FA6-B284-6E9EC7814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99DE16-A37D-42E8-9215-8C898AFFC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0FB820-A764-448B-9EF8-F0083597C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1D70B3-B847-45DA-8F7B-718FAB10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A89686-A2BE-48E5-8231-205E30D43A73}" type="datetime1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E326C2-E96B-4EF7-B90E-6E5321D8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5CF322-D151-464D-A17F-C24379B8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8B50-92EF-4488-B9DE-7072E5C28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51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E889D4-78AC-474C-80F1-1C6314A9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4118CC-B949-4BA5-AAB7-29BC4F32C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EEDA08-67A6-4D92-AB5C-426BC5BE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E3EE61-8FBF-49F6-94E8-08AB9365C914}" type="datetime1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F27ABB-63C5-4B29-8178-A46C9A74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E037C3-5944-4AE8-A29A-3943647A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8B50-92EF-4488-B9DE-7072E5C28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790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27589D3-19E9-47AC-A520-AD88539F0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9AD552-A137-4F48-AFEB-0679686E8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9444C8-E20F-4612-BF07-099FC6D2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4BC61A-B724-43D8-920A-59DFBBEABE0F}" type="datetime1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336DC1-705F-4E6E-B628-8080C707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6020D9-0864-42A0-A357-E5305AAF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8B50-92EF-4488-B9DE-7072E5C28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42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62EDC-EBD3-4578-99A6-559DA9A7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CD9927-5D7B-4EA0-A617-41B6AE34C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Inria Serif" pitchFamily="2" charset="0"/>
              </a:defRPr>
            </a:lvl1pPr>
            <a:lvl2pPr>
              <a:defRPr baseline="0">
                <a:latin typeface="Inria Serif" pitchFamily="2" charset="0"/>
              </a:defRPr>
            </a:lvl2pPr>
            <a:lvl3pPr>
              <a:defRPr baseline="0">
                <a:latin typeface="Inria Serif" pitchFamily="2" charset="0"/>
              </a:defRPr>
            </a:lvl3pPr>
            <a:lvl4pPr>
              <a:defRPr baseline="0">
                <a:latin typeface="Inria Serif" pitchFamily="2" charset="0"/>
              </a:defRPr>
            </a:lvl4pPr>
            <a:lvl5pPr>
              <a:defRPr baseline="0">
                <a:latin typeface="Inria Serif" pitchFamily="2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63FE84-63AB-412F-89EF-59C590B7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72E5AC-86CA-48D6-ADED-E52CE7A2EC6D}" type="datetime1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C215EA-4662-493C-A46F-795FCB56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BEABD2-0037-4C70-BB44-4ACF60B7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8B50-92EF-4488-B9DE-7072E5C28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22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62EDC-EBD3-4578-99A6-559DA9A7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63" y="264116"/>
            <a:ext cx="11476074" cy="719396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CD9927-5D7B-4EA0-A617-41B6AE34C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963" y="1116417"/>
            <a:ext cx="11476074" cy="5605058"/>
          </a:xfrm>
        </p:spPr>
        <p:txBody>
          <a:bodyPr/>
          <a:lstStyle>
            <a:lvl1pPr>
              <a:defRPr baseline="0">
                <a:latin typeface="Inria Serif" pitchFamily="2" charset="0"/>
              </a:defRPr>
            </a:lvl1pPr>
            <a:lvl2pPr>
              <a:defRPr baseline="0">
                <a:latin typeface="Inria Serif" pitchFamily="2" charset="0"/>
              </a:defRPr>
            </a:lvl2pPr>
            <a:lvl3pPr>
              <a:defRPr baseline="0">
                <a:latin typeface="Inria Serif" pitchFamily="2" charset="0"/>
              </a:defRPr>
            </a:lvl3pPr>
            <a:lvl4pPr>
              <a:defRPr baseline="0">
                <a:latin typeface="Inria Serif" pitchFamily="2" charset="0"/>
              </a:defRPr>
            </a:lvl4pPr>
            <a:lvl5pPr>
              <a:defRPr baseline="0">
                <a:latin typeface="Inria Serif" pitchFamily="2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63FE84-63AB-412F-89EF-59C590B7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A5B1E2-79C0-4605-A2BD-6D3A5CDBFAFC}" type="datetime1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C215EA-4662-493C-A46F-795FCB56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BEABD2-0037-4C70-BB44-4ACF60B7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8B50-92EF-4488-B9DE-7072E5C28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4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6F169-30FE-4C22-92D8-DB7155D3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9D7B7F-281A-44AC-87A4-86F95FF83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549AC6-4C74-4F0B-A564-95601FF8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539AA8-1E0B-479A-A961-6B7F16B4856D}" type="datetime1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4F1FFA-93C3-45A4-B427-37AEC298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92CD09-5781-45F7-AB27-B93FDF5F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8B50-92EF-4488-B9DE-7072E5C28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3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E1110-FCE5-4F53-9489-489E4678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FA1B56-ED43-4BA9-9DAD-F91682304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D1DD09-2A70-4482-8AB6-7887824DD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85C483-7F85-4FA9-A09C-8976CFAE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FC875F-C62A-4640-BB2B-D55B2D05C308}" type="datetime1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E8C739-C317-4326-8724-F1EEE266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A496A5-1D15-442B-B013-E4075182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8B50-92EF-4488-B9DE-7072E5C28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46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C0161F-E3F3-4A59-A9BD-CB223CDD5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D3E667-788F-4276-9ADC-282280B14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5D9824-E392-47A3-8462-DD0977910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B218FE0-7999-476C-AEEC-2A67215FE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63BE6D7-5CBD-4C0C-98EE-A997FD15B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CB55081-CA47-4A71-AB9E-09CA2F0F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80BD6A-2832-46E2-93EB-2D6AF9A8021B}" type="datetime1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0D51178-D046-45B6-A228-9ED006A7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6C33B67-7646-4880-8994-3D540340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8B50-92EF-4488-B9DE-7072E5C28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62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E6DF4-110D-4491-B1E6-48D95F1A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CAD9E5-A9BE-4806-8661-71970387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F69E85-3A64-4F5A-BEE3-0861A181B9B0}" type="datetime1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C040D6F-A7FA-48FB-99C3-2C58DD26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A9FC1F3-2B0D-4F4E-9122-A1D092B4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8B50-92EF-4488-B9DE-7072E5C28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18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97EBC8C-B096-4603-8253-DCE63B58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C3AE0F-22AA-4A62-B7C9-15DE527B38AD}" type="datetime1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455233B-29F6-4CE8-9B49-F9BE0706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B6DA4A-08F7-4A35-B858-82A3FCEF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8B50-92EF-4488-B9DE-7072E5C28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1D5AA-8CCD-4852-B5A0-8942995C4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D6BAE0-0343-4B6C-80BB-C27848C17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93E53F-8438-41C8-9A94-272A737CB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87E941-263F-4F4F-9082-27044C2A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AD15FB-1F02-4D31-82AE-368A38E44A1E}" type="datetime1">
              <a:rPr lang="zh-TW" altLang="en-US" smtClean="0"/>
              <a:t>2022/6/23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E8822E-B2E4-432E-82FF-095D4F16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78FA54-9293-4332-A82A-B375A905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8B50-92EF-4488-B9DE-7072E5C28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01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62BAD63-F690-447E-9C9B-EEAAB0AB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63" y="365125"/>
            <a:ext cx="114760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CD7C20-072B-4595-B267-52AB0FC37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963" y="1825625"/>
            <a:ext cx="11476074" cy="470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1CD7AF-1D19-4905-9B9D-0544E604C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V="1">
            <a:off x="0" y="6565328"/>
            <a:ext cx="12192000" cy="312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B9E8FE-4CA4-4284-A1D7-F07C7D6F7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0286" y="6356350"/>
            <a:ext cx="8063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38B50-92EF-4488-B9DE-7072E5C2827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680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baseline="0">
          <a:solidFill>
            <a:schemeClr val="tx1"/>
          </a:solidFill>
          <a:latin typeface="Microsoft JhengHei UI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Microsoft JhengHei UI" panose="020B0604030504040204" pitchFamily="34" charset="-120"/>
          <a:ea typeface="微軟正黑體" panose="020B0604030504040204" pitchFamily="34" charset="-120"/>
          <a:cs typeface="+mn-cs"/>
        </a:defRPr>
      </a:lvl1pPr>
      <a:lvl2pPr marL="808038" indent="-35083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Microsoft JhengHei UI" panose="020B0604030504040204" pitchFamily="34" charset="-120"/>
          <a:ea typeface="微軟正黑體" panose="020B0604030504040204" pitchFamily="34" charset="-120"/>
          <a:cs typeface="+mn-cs"/>
        </a:defRPr>
      </a:lvl2pPr>
      <a:lvl3pPr marL="1252538" indent="-33813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Microsoft JhengHei UI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Microsoft JhengHei UI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Microsoft JhengHei UI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612EFF-7A1A-4193-9566-ED4330CC2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311" y="750295"/>
            <a:ext cx="10975122" cy="2852737"/>
          </a:xfrm>
        </p:spPr>
        <p:txBody>
          <a:bodyPr>
            <a:noAutofit/>
          </a:bodyPr>
          <a:lstStyle/>
          <a:p>
            <a:pPr algn="ctr"/>
            <a:r>
              <a:rPr lang="en-US" altLang="zh-TW" sz="4400" dirty="0">
                <a:latin typeface="Times" panose="02020603050405020304" pitchFamily="18" charset="0"/>
                <a:cs typeface="Times" panose="02020603050405020304" pitchFamily="18" charset="0"/>
              </a:rPr>
              <a:t>Toward real-time and efficient cardiovascular monitoring for COVID-19 patients by 5G-enabled wearable medical devices: a deep learning approach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2F889D-59AE-4690-85A0-EC9F4B6B1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2311" y="3603032"/>
            <a:ext cx="10975122" cy="1500187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TAN, Liang, et al. Toward real-time and efficient cardiovascular monitoring for COVID-19 patients by 5G-enabled wearable medical devices: a deep learning approach. Neural Computing and Applications, 2021, 1-14.</a:t>
            </a:r>
            <a:endParaRPr lang="zh-TW" altLang="zh-TW" dirty="0">
              <a:latin typeface="Times" panose="02020603050405020304" pitchFamily="18" charset="0"/>
              <a:ea typeface="+mn-ea"/>
              <a:cs typeface="Times" panose="02020603050405020304" pitchFamily="18" charset="0"/>
            </a:endParaRP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ACEFAE2D-8246-C8BA-1B8D-1024060C142F}"/>
              </a:ext>
            </a:extLst>
          </p:cNvPr>
          <p:cNvSpPr txBox="1">
            <a:spLocks/>
          </p:cNvSpPr>
          <p:nvPr/>
        </p:nvSpPr>
        <p:spPr>
          <a:xfrm>
            <a:off x="902311" y="5103219"/>
            <a:ext cx="10387553" cy="1060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zh-TW" altLang="en-US" sz="32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指導老師：李仁貴 教授</a:t>
            </a:r>
            <a:endParaRPr lang="en-US" altLang="zh-TW" sz="32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zh-TW" altLang="en-US" sz="32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學生：呂彥旻</a:t>
            </a:r>
          </a:p>
        </p:txBody>
      </p:sp>
    </p:spTree>
    <p:extLst>
      <p:ext uri="{BB962C8B-B14F-4D97-AF65-F5344CB8AC3E}">
        <p14:creationId xmlns:p14="http://schemas.microsoft.com/office/powerpoint/2010/main" val="333654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DFED3-1939-4466-B016-6B96DAD2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8B50-92EF-4488-B9DE-7072E5C28272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795FD99-78BA-4050-9BB2-5277E3F7F56F}"/>
              </a:ext>
            </a:extLst>
          </p:cNvPr>
          <p:cNvSpPr txBox="1">
            <a:spLocks/>
          </p:cNvSpPr>
          <p:nvPr/>
        </p:nvSpPr>
        <p:spPr>
          <a:xfrm>
            <a:off x="357962" y="1529862"/>
            <a:ext cx="11198161" cy="5003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1pPr>
            <a:lvl2pPr marL="808038" indent="-3508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2pPr>
            <a:lvl3pPr marL="1252538" indent="-3381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神經網路</a:t>
            </a: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LSTM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：是一種遞歸的神經網路，適合處理預測時間序列中間隔和延遲非常的重要事件。</a:t>
            </a:r>
            <a:endParaRPr lang="en-US" altLang="zh-TW" dirty="0">
              <a:latin typeface="Times" panose="02020603060405020304" pitchFamily="18" charset="0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6E95738A-F968-AD78-E33F-0D66EBF6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63" y="365125"/>
            <a:ext cx="11476074" cy="13255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latin typeface="Times" panose="02020603060405020304" pitchFamily="18" charset="0"/>
                <a:ea typeface="Microsoft JhengHei UI" panose="020B0604030504040204" pitchFamily="34" charset="-120"/>
              </a:rPr>
              <a:t>Cardiovascular disease algorithm (Cont’d)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533286A-F981-0AD7-3A32-FCBBBC9DA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131" y="3125467"/>
            <a:ext cx="6580461" cy="35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DFED3-1939-4466-B016-6B96DAD2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8B50-92EF-4488-B9DE-7072E5C28272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795FD99-78BA-4050-9BB2-5277E3F7F56F}"/>
              </a:ext>
            </a:extLst>
          </p:cNvPr>
          <p:cNvSpPr txBox="1">
            <a:spLocks/>
          </p:cNvSpPr>
          <p:nvPr/>
        </p:nvSpPr>
        <p:spPr>
          <a:xfrm>
            <a:off x="357962" y="1529862"/>
            <a:ext cx="11198161" cy="5003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1pPr>
            <a:lvl2pPr marL="808038" indent="-3508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2pPr>
            <a:lvl3pPr marL="1252538" indent="-3381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結合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CNN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和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LSTM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用在心電圖訊號上。</a:t>
            </a:r>
            <a:endParaRPr lang="en-US" altLang="zh-TW" b="1" dirty="0">
              <a:latin typeface="Times" panose="02020603060405020304" pitchFamily="18" charset="0"/>
            </a:endParaRPr>
          </a:p>
          <a:p>
            <a:endParaRPr lang="en-US" altLang="zh-TW" b="1" dirty="0">
              <a:latin typeface="Times" panose="02020603060405020304" pitchFamily="18" charset="0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6E95738A-F968-AD78-E33F-0D66EBF6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63" y="365125"/>
            <a:ext cx="11476074" cy="13255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latin typeface="Times" panose="02020603060405020304" pitchFamily="18" charset="0"/>
                <a:ea typeface="Microsoft JhengHei UI" panose="020B0604030504040204" pitchFamily="34" charset="-120"/>
              </a:rPr>
              <a:t>Cardiovascular disease algorithm (Cont’d)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0A120A-FF92-1B82-BEFB-EEF0D9B9C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29" y="2718900"/>
            <a:ext cx="11230627" cy="363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07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DFED3-1939-4466-B016-6B96DAD2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8B50-92EF-4488-B9DE-7072E5C28272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795FD99-78BA-4050-9BB2-5277E3F7F56F}"/>
              </a:ext>
            </a:extLst>
          </p:cNvPr>
          <p:cNvSpPr txBox="1">
            <a:spLocks/>
          </p:cNvSpPr>
          <p:nvPr/>
        </p:nvSpPr>
        <p:spPr>
          <a:xfrm>
            <a:off x="357962" y="1529862"/>
            <a:ext cx="11198161" cy="5003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1pPr>
            <a:lvl2pPr marL="808038" indent="-3508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2pPr>
            <a:lvl3pPr marL="1252538" indent="-3381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本篇論文使用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MIT-BIH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的數據庫，包括了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47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名受試者的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4000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多筆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24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小時的心電圖，其中有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48</a:t>
            </a:r>
            <a:r>
              <a:rPr lang="zh-TW" altLang="en-US">
                <a:latin typeface="Times" panose="02020603050405020304" pitchFamily="18" charset="0"/>
                <a:cs typeface="Times" panose="02020603050405020304" pitchFamily="18" charset="0"/>
              </a:rPr>
              <a:t> 筆時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長為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30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分鐘的紀錄文件。</a:t>
            </a: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zh-TW" b="1" dirty="0">
              <a:latin typeface="Times" panose="02020603060405020304" pitchFamily="18" charset="0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6E95738A-F968-AD78-E33F-0D66EBF6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63" y="365125"/>
            <a:ext cx="11476074" cy="13255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latin typeface="Times" panose="02020603060405020304" pitchFamily="18" charset="0"/>
                <a:ea typeface="Microsoft JhengHei UI" panose="020B0604030504040204" pitchFamily="34" charset="-120"/>
              </a:rPr>
              <a:t>Experimental results and discussion</a:t>
            </a:r>
            <a:r>
              <a:rPr lang="zh-TW" altLang="en-US" dirty="0">
                <a:latin typeface="Times" panose="02020603060405020304" pitchFamily="18" charset="0"/>
                <a:ea typeface="Microsoft JhengHei UI" panose="020B0604030504040204" pitchFamily="34" charset="-120"/>
              </a:rPr>
              <a:t> </a:t>
            </a:r>
            <a:endParaRPr lang="en-US" altLang="zh-TW" dirty="0">
              <a:latin typeface="Times" panose="02020603060405020304" pitchFamily="18" charset="0"/>
              <a:ea typeface="Microsoft JhengHei UI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FA99174-1AD7-6234-1F69-9D5D9DA4C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4" y="3044145"/>
            <a:ext cx="10304231" cy="344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76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DFED3-1939-4466-B016-6B96DAD2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8B50-92EF-4488-B9DE-7072E5C28272}" type="slidenum">
              <a:rPr lang="zh-TW" altLang="en-US" smtClean="0"/>
              <a:t>13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A795FD99-78BA-4050-9BB2-5277E3F7F5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7962" y="1529862"/>
                <a:ext cx="11198161" cy="50038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5600" indent="-355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3200" kern="1200" baseline="0">
                    <a:solidFill>
                      <a:schemeClr val="tx1"/>
                    </a:solidFill>
                    <a:latin typeface="Inria Serif" pitchFamily="2" charset="0"/>
                    <a:ea typeface="微軟正黑體" panose="020B0604030504040204" pitchFamily="34" charset="-120"/>
                    <a:cs typeface="+mn-cs"/>
                  </a:defRPr>
                </a:lvl1pPr>
                <a:lvl2pPr marL="808038" indent="-350838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Inria Serif" pitchFamily="2" charset="0"/>
                    <a:ea typeface="微軟正黑體" panose="020B0604030504040204" pitchFamily="34" charset="-120"/>
                    <a:cs typeface="+mn-cs"/>
                  </a:defRPr>
                </a:lvl2pPr>
                <a:lvl3pPr marL="1252538" indent="-338138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Inria Serif" pitchFamily="2" charset="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Inria Serif" pitchFamily="2" charset="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Inria Serif" pitchFamily="2" charset="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評估模型使用的指標：</a:t>
                </a:r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由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ACC</a:t>
                </a:r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、</a:t>
                </a:r>
                <a:r>
                  <a:rPr lang="en-US" altLang="zh-TW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Spe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和 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Sen </a:t>
                </a:r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來作為判斷指標，其中 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Acc </a:t>
                </a:r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用來表示模型的準度，</a:t>
                </a:r>
                <a:r>
                  <a:rPr lang="en-US" altLang="zh-TW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Spe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來表示真陰性的機率，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Sen </a:t>
                </a:r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是來表示真陽性的機率。</a:t>
                </a:r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/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T</a:t>
                </a:r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：真的、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F</a:t>
                </a:r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：假的、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N</a:t>
                </a:r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：陰性和 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P</a:t>
                </a:r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：陽性。</a:t>
                </a:r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/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Acc</a:t>
                </a:r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𝑇𝑁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𝑇𝑃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𝐹𝑃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𝐹𝑁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𝑇𝑁</m:t>
                        </m:r>
                      </m:den>
                    </m:f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100%</m:t>
                    </m:r>
                  </m:oMath>
                </a14:m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。</a:t>
                </a:r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/>
                <a:r>
                  <a:rPr lang="en-US" altLang="zh-TW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Spe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𝐹𝑃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𝑇𝑁</m:t>
                        </m:r>
                      </m:den>
                    </m:f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100%</m:t>
                    </m:r>
                    <m:r>
                      <m:rPr>
                        <m:nor/>
                      </m:rPr>
                      <a: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。</m:t>
                    </m:r>
                  </m:oMath>
                </a14:m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2"/>
                <a:r>
                  <a:rPr lang="en-US" altLang="zh-TW" dirty="0">
                    <a:cs typeface="Times" panose="02020603050405020304" pitchFamily="18" charset="0"/>
                  </a:rPr>
                  <a:t>Sen</a:t>
                </a:r>
                <a:r>
                  <a:rPr lang="zh-TW" altLang="en-US" dirty="0">
                    <a:cs typeface="Times" panose="02020603050405020304" pitchFamily="18" charset="0"/>
                  </a:rPr>
                  <a:t> </a:t>
                </a:r>
                <a:r>
                  <a:rPr lang="en-US" altLang="zh-TW" dirty="0">
                    <a:cs typeface="Times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𝑇𝑃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𝑇𝑁</m:t>
                        </m:r>
                      </m:den>
                    </m:f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 panose="02020603050405020304" pitchFamily="18" charset="0"/>
                      </a:rPr>
                      <m:t>100%</m:t>
                    </m:r>
                    <m:r>
                      <m:rPr>
                        <m:nor/>
                      </m:rPr>
                      <a: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。</m:t>
                    </m:r>
                  </m:oMath>
                </a14:m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b="1" dirty="0">
                  <a:latin typeface="Times" panose="02020603060405020304" pitchFamily="18" charset="0"/>
                </a:endParaRPr>
              </a:p>
            </p:txBody>
          </p:sp>
        </mc:Choice>
        <mc:Fallback xmlns="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A795FD99-78BA-4050-9BB2-5277E3F7F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62" y="1529862"/>
                <a:ext cx="11198161" cy="5003845"/>
              </a:xfrm>
              <a:prstGeom prst="rect">
                <a:avLst/>
              </a:prstGeom>
              <a:blipFill>
                <a:blip r:embed="rId3"/>
                <a:stretch>
                  <a:fillRect l="-1252" t="-17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標題 1">
            <a:extLst>
              <a:ext uri="{FF2B5EF4-FFF2-40B4-BE49-F238E27FC236}">
                <a16:creationId xmlns:a16="http://schemas.microsoft.com/office/drawing/2014/main" id="{6E95738A-F968-AD78-E33F-0D66EBF6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63" y="365125"/>
            <a:ext cx="11476074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latin typeface="Times" panose="02020603060405020304" pitchFamily="18" charset="0"/>
                <a:ea typeface="Microsoft JhengHei UI" panose="020B0604030504040204" pitchFamily="34" charset="-120"/>
              </a:rPr>
              <a:t>Experimental results and discussion</a:t>
            </a:r>
            <a:r>
              <a:rPr lang="zh-TW" altLang="en-US" dirty="0">
                <a:latin typeface="Times" panose="02020603060405020304" pitchFamily="18" charset="0"/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latin typeface="Times" panose="02020603060405020304" pitchFamily="18" charset="0"/>
                <a:ea typeface="Microsoft JhengHei UI" panose="020B0604030504040204" pitchFamily="34" charset="-120"/>
              </a:rPr>
              <a:t>(Cont’d)</a:t>
            </a:r>
          </a:p>
        </p:txBody>
      </p:sp>
    </p:spTree>
    <p:extLst>
      <p:ext uri="{BB962C8B-B14F-4D97-AF65-F5344CB8AC3E}">
        <p14:creationId xmlns:p14="http://schemas.microsoft.com/office/powerpoint/2010/main" val="177760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DFED3-1939-4466-B016-6B96DAD2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8B50-92EF-4488-B9DE-7072E5C28272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795FD99-78BA-4050-9BB2-5277E3F7F56F}"/>
              </a:ext>
            </a:extLst>
          </p:cNvPr>
          <p:cNvSpPr txBox="1">
            <a:spLocks/>
          </p:cNvSpPr>
          <p:nvPr/>
        </p:nvSpPr>
        <p:spPr>
          <a:xfrm>
            <a:off x="357962" y="1529862"/>
            <a:ext cx="11198161" cy="5003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1pPr>
            <a:lvl2pPr marL="808038" indent="-3508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2pPr>
            <a:lvl3pPr marL="1252538" indent="-3381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評估模型使用的指標：</a:t>
            </a: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ROC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曲線：又稱為分類模型，是一種用座標圖式的分析工具，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X=0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代表沒有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偽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陽性，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Y=1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代表著沒有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偽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陰性，簡單的判斷方式可以用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ROC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曲線所覆蓋面積來判斷模型的性能。</a:t>
            </a: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zh-TW" b="1" dirty="0">
              <a:latin typeface="Times" panose="02020603060405020304" pitchFamily="18" charset="0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6E95738A-F968-AD78-E33F-0D66EBF6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63" y="365125"/>
            <a:ext cx="11476074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latin typeface="Times" panose="02020603060405020304" pitchFamily="18" charset="0"/>
                <a:ea typeface="Microsoft JhengHei UI" panose="020B0604030504040204" pitchFamily="34" charset="-120"/>
              </a:rPr>
              <a:t>Experimental results and discussion</a:t>
            </a:r>
            <a:r>
              <a:rPr lang="zh-TW" altLang="en-US" dirty="0">
                <a:latin typeface="Times" panose="02020603060405020304" pitchFamily="18" charset="0"/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latin typeface="Times" panose="02020603060405020304" pitchFamily="18" charset="0"/>
                <a:ea typeface="Microsoft JhengHei UI" panose="020B0604030504040204" pitchFamily="34" charset="-120"/>
              </a:rPr>
              <a:t>(Cont’d)</a:t>
            </a:r>
          </a:p>
        </p:txBody>
      </p:sp>
    </p:spTree>
    <p:extLst>
      <p:ext uri="{BB962C8B-B14F-4D97-AF65-F5344CB8AC3E}">
        <p14:creationId xmlns:p14="http://schemas.microsoft.com/office/powerpoint/2010/main" val="4191678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DFED3-1939-4466-B016-6B96DAD2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8B50-92EF-4488-B9DE-7072E5C28272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795FD99-78BA-4050-9BB2-5277E3F7F56F}"/>
              </a:ext>
            </a:extLst>
          </p:cNvPr>
          <p:cNvSpPr txBox="1">
            <a:spLocks/>
          </p:cNvSpPr>
          <p:nvPr/>
        </p:nvSpPr>
        <p:spPr>
          <a:xfrm>
            <a:off x="357962" y="1529862"/>
            <a:ext cx="11198161" cy="5003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1pPr>
            <a:lvl2pPr marL="808038" indent="-3508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2pPr>
            <a:lvl3pPr marL="1252538" indent="-3381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Acc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、</a:t>
            </a:r>
            <a:r>
              <a:rPr lang="en-US" altLang="zh-TW" dirty="0" err="1">
                <a:latin typeface="Times" panose="02020603050405020304" pitchFamily="18" charset="0"/>
                <a:cs typeface="Times" panose="02020603050405020304" pitchFamily="18" charset="0"/>
              </a:rPr>
              <a:t>Spe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和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Sen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結果分析：</a:t>
            </a: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zh-TW" b="1" dirty="0">
              <a:latin typeface="Times" panose="02020603060405020304" pitchFamily="18" charset="0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6E95738A-F968-AD78-E33F-0D66EBF6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63" y="365125"/>
            <a:ext cx="11476074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latin typeface="Times" panose="02020603060405020304" pitchFamily="18" charset="0"/>
                <a:ea typeface="Microsoft JhengHei UI" panose="020B0604030504040204" pitchFamily="34" charset="-120"/>
              </a:rPr>
              <a:t>Experimental results and discussion</a:t>
            </a:r>
            <a:r>
              <a:rPr lang="zh-TW" altLang="en-US" dirty="0">
                <a:latin typeface="Times" panose="02020603060405020304" pitchFamily="18" charset="0"/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latin typeface="Times" panose="02020603060405020304" pitchFamily="18" charset="0"/>
                <a:ea typeface="Microsoft JhengHei UI" panose="020B0604030504040204" pitchFamily="34" charset="-120"/>
              </a:rPr>
              <a:t>(Cont’d)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CE874DA-220D-A41A-274E-FDB842748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102" y="2321556"/>
            <a:ext cx="8717880" cy="430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52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DFED3-1939-4466-B016-6B96DAD2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8B50-92EF-4488-B9DE-7072E5C28272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795FD99-78BA-4050-9BB2-5277E3F7F56F}"/>
              </a:ext>
            </a:extLst>
          </p:cNvPr>
          <p:cNvSpPr txBox="1">
            <a:spLocks/>
          </p:cNvSpPr>
          <p:nvPr/>
        </p:nvSpPr>
        <p:spPr>
          <a:xfrm>
            <a:off x="357962" y="1529862"/>
            <a:ext cx="11198161" cy="5003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1pPr>
            <a:lvl2pPr marL="808038" indent="-3508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2pPr>
            <a:lvl3pPr marL="1252538" indent="-3381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ROC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曲線解果分析：</a:t>
            </a: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zh-TW" b="1" dirty="0">
              <a:latin typeface="Times" panose="02020603060405020304" pitchFamily="18" charset="0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6E95738A-F968-AD78-E33F-0D66EBF6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63" y="365125"/>
            <a:ext cx="11476074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latin typeface="Times" panose="02020603060405020304" pitchFamily="18" charset="0"/>
                <a:ea typeface="Microsoft JhengHei UI" panose="020B0604030504040204" pitchFamily="34" charset="-120"/>
              </a:rPr>
              <a:t>Experimental results and discussion</a:t>
            </a:r>
            <a:r>
              <a:rPr lang="zh-TW" altLang="en-US" dirty="0">
                <a:latin typeface="Times" panose="02020603060405020304" pitchFamily="18" charset="0"/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latin typeface="Times" panose="02020603060405020304" pitchFamily="18" charset="0"/>
                <a:ea typeface="Microsoft JhengHei UI" panose="020B0604030504040204" pitchFamily="34" charset="-120"/>
              </a:rPr>
              <a:t>(Cont’d)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F7EB6F0-D1E5-F0F2-EB9A-36BADD2CB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09" y="2168082"/>
            <a:ext cx="9758181" cy="445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31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DFED3-1939-4466-B016-6B96DAD2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8B50-92EF-4488-B9DE-7072E5C28272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795FD99-78BA-4050-9BB2-5277E3F7F56F}"/>
              </a:ext>
            </a:extLst>
          </p:cNvPr>
          <p:cNvSpPr txBox="1">
            <a:spLocks/>
          </p:cNvSpPr>
          <p:nvPr/>
        </p:nvSpPr>
        <p:spPr>
          <a:xfrm>
            <a:off x="357962" y="1529862"/>
            <a:ext cx="11198161" cy="5003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1pPr>
            <a:lvl2pPr marL="808038" indent="-3508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2pPr>
            <a:lvl3pPr marL="1252538" indent="-3381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提出一種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5G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即時通訊來監測患者的心血管基於深度學習架構。</a:t>
            </a: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用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5G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加上 </a:t>
            </a:r>
            <a:r>
              <a:rPr lang="en-US" altLang="zh-TW" dirty="0" err="1">
                <a:latin typeface="Times" panose="02020603050405020304" pitchFamily="18" charset="0"/>
                <a:cs typeface="Times" panose="02020603050405020304" pitchFamily="18" charset="0"/>
              </a:rPr>
              <a:t>Flink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架構解決高延遲和低吞吐量。</a:t>
            </a: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zh-TW" altLang="en-US" dirty="0">
                <a:latin typeface="Times" panose="02020603060405020304" pitchFamily="18" charset="0"/>
              </a:rPr>
              <a:t>實驗解果正確性高達 </a:t>
            </a:r>
            <a:r>
              <a:rPr lang="en-US" altLang="zh-TW" dirty="0">
                <a:latin typeface="Times" panose="02020603060405020304" pitchFamily="18" charset="0"/>
              </a:rPr>
              <a:t>99.29%</a:t>
            </a:r>
            <a:r>
              <a:rPr lang="zh-TW" altLang="en-US" dirty="0">
                <a:latin typeface="Times" panose="02020603060405020304" pitchFamily="18" charset="0"/>
              </a:rPr>
              <a:t>，表示可以有效的預防患者的心血管疾病。</a:t>
            </a:r>
            <a:endParaRPr lang="en-US" altLang="zh-TW" dirty="0">
              <a:latin typeface="Times" panose="02020603060405020304" pitchFamily="18" charset="0"/>
            </a:endParaRPr>
          </a:p>
          <a:p>
            <a:r>
              <a:rPr lang="zh-TW" altLang="en-US" dirty="0">
                <a:latin typeface="Times" panose="02020603060405020304" pitchFamily="18" charset="0"/>
              </a:rPr>
              <a:t>未來希望可以使用對抗網路來解決信號資料量不均的問題。</a:t>
            </a:r>
            <a:endParaRPr lang="en-US" altLang="zh-TW" dirty="0">
              <a:latin typeface="Times" panose="02020603060405020304" pitchFamily="18" charset="0"/>
            </a:endParaRPr>
          </a:p>
          <a:p>
            <a:endParaRPr lang="en-US" altLang="zh-TW" b="1" dirty="0">
              <a:latin typeface="Times" panose="02020603060405020304" pitchFamily="18" charset="0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6E95738A-F968-AD78-E33F-0D66EBF6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63" y="365125"/>
            <a:ext cx="11476074" cy="13255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latin typeface="Times" panose="02020603060405020304" pitchFamily="18" charset="0"/>
                <a:ea typeface="Microsoft JhengHei UI" panose="020B0604030504040204" pitchFamily="34" charset="-12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26258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2AEB358-B110-4357-9B60-FA1797BA6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328" y="1960012"/>
            <a:ext cx="10022958" cy="2387600"/>
          </a:xfrm>
        </p:spPr>
        <p:txBody>
          <a:bodyPr>
            <a:normAutofit/>
          </a:bodyPr>
          <a:lstStyle/>
          <a:p>
            <a:r>
              <a:rPr lang="en-US" altLang="zh-TW" sz="7200" dirty="0">
                <a:latin typeface="Times" panose="02020603050405020304" pitchFamily="18" charset="0"/>
                <a:cs typeface="Times" panose="02020603050405020304" pitchFamily="18" charset="0"/>
              </a:rPr>
              <a:t>Thank You!</a:t>
            </a:r>
            <a:endParaRPr lang="zh-TW" altLang="en-US" sz="7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2197EE6D-D2E2-4964-82F0-ADA74D1D5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328" y="4439687"/>
            <a:ext cx="10022958" cy="1060339"/>
          </a:xfrm>
        </p:spPr>
        <p:txBody>
          <a:bodyPr>
            <a:normAutofit/>
          </a:bodyPr>
          <a:lstStyle/>
          <a:p>
            <a:r>
              <a:rPr lang="en-US" altLang="zh-TW" sz="4400" i="1" dirty="0">
                <a:latin typeface="Times" panose="02020603050405020304" pitchFamily="18" charset="0"/>
                <a:cs typeface="Times" panose="02020603050405020304" pitchFamily="18" charset="0"/>
              </a:rPr>
              <a:t>Questions </a:t>
            </a:r>
            <a:r>
              <a:rPr lang="en-US" altLang="zh-TW" sz="3200" i="1" dirty="0">
                <a:latin typeface="Times" panose="02020603050405020304" pitchFamily="18" charset="0"/>
                <a:cs typeface="Times" panose="02020603050405020304" pitchFamily="18" charset="0"/>
              </a:rPr>
              <a:t>&amp;</a:t>
            </a:r>
            <a:r>
              <a:rPr lang="en-US" altLang="zh-TW" sz="4400" i="1" dirty="0">
                <a:latin typeface="Times" panose="02020603050405020304" pitchFamily="18" charset="0"/>
                <a:cs typeface="Times" panose="02020603050405020304" pitchFamily="18" charset="0"/>
              </a:rPr>
              <a:t> Answers</a:t>
            </a:r>
            <a:endParaRPr lang="zh-TW" altLang="en-US" sz="4400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D2B01F8-35EF-44F4-A9CB-71E50BB9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8B50-92EF-4488-B9DE-7072E5C2827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84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03B7A-BE3C-435E-89DF-B7AB10A5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" panose="02020603050405020304" pitchFamily="18" charset="0"/>
                <a:cs typeface="Times" panose="02020603050405020304" pitchFamily="18" charset="0"/>
              </a:rPr>
              <a:t>Outline</a:t>
            </a:r>
            <a:endParaRPr lang="zh-TW" altLang="en-US" sz="54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D178B2D-6B02-4980-BE27-7A4FDA332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latin typeface="Times" panose="02020603060405020304" pitchFamily="18" charset="0"/>
                <a:ea typeface="Microsoft JhengHei UI" panose="020B0604030504040204" pitchFamily="34" charset="-120"/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Times" panose="02020603060405020304" pitchFamily="18" charset="0"/>
                <a:ea typeface="Microsoft JhengHei UI" panose="020B0604030504040204" pitchFamily="34" charset="-120"/>
              </a:rPr>
              <a:t>The online prediction system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Times" panose="02020603060405020304" pitchFamily="18" charset="0"/>
                <a:ea typeface="Microsoft JhengHei UI" panose="020B0604030504040204" pitchFamily="34" charset="-120"/>
              </a:rPr>
              <a:t>Cardiovascular disease algorithm 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Times" panose="02020603060405020304" pitchFamily="18" charset="0"/>
                <a:ea typeface="Microsoft JhengHei UI" panose="020B0604030504040204" pitchFamily="34" charset="-120"/>
              </a:rPr>
              <a:t>Experimental results and discussion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Times" panose="02020603060405020304" pitchFamily="18" charset="0"/>
                <a:ea typeface="Microsoft JhengHei UI" panose="020B0604030504040204" pitchFamily="34" charset="-120"/>
              </a:rPr>
              <a:t>Conclusion</a:t>
            </a:r>
          </a:p>
          <a:p>
            <a:pPr>
              <a:lnSpc>
                <a:spcPct val="110000"/>
              </a:lnSpc>
            </a:pPr>
            <a:endParaRPr lang="en-US" altLang="zh-TW" dirty="0">
              <a:latin typeface="Times" panose="02020603060405020304" pitchFamily="18" charset="0"/>
              <a:ea typeface="Microsoft JhengHei UI" panose="020B0604030504040204" pitchFamily="34" charset="-120"/>
            </a:endParaRPr>
          </a:p>
          <a:p>
            <a:pPr>
              <a:lnSpc>
                <a:spcPct val="110000"/>
              </a:lnSpc>
            </a:pPr>
            <a:endParaRPr lang="en-US" altLang="zh-TW" dirty="0">
              <a:latin typeface="Times" panose="02020603060405020304" pitchFamily="18" charset="0"/>
              <a:ea typeface="Microsoft JhengHei UI" panose="020B0604030504040204" pitchFamily="34" charset="-120"/>
            </a:endParaRPr>
          </a:p>
          <a:p>
            <a:pPr>
              <a:lnSpc>
                <a:spcPct val="110000"/>
              </a:lnSpc>
            </a:pPr>
            <a:endParaRPr lang="en-US" altLang="zh-TW" dirty="0">
              <a:latin typeface="Times" panose="02020603060405020304" pitchFamily="18" charset="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1AB85B-0AD2-4518-84DF-9F7014F7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75AA-1864-4084-8F02-0F2876CAECC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01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DFED3-1939-4466-B016-6B96DAD2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8B50-92EF-4488-B9DE-7072E5C28272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795FD99-78BA-4050-9BB2-5277E3F7F56F}"/>
              </a:ext>
            </a:extLst>
          </p:cNvPr>
          <p:cNvSpPr txBox="1">
            <a:spLocks/>
          </p:cNvSpPr>
          <p:nvPr/>
        </p:nvSpPr>
        <p:spPr>
          <a:xfrm>
            <a:off x="357962" y="1529862"/>
            <a:ext cx="11198161" cy="5003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1pPr>
            <a:lvl2pPr marL="808038" indent="-3508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2pPr>
            <a:lvl3pPr marL="1252538" indent="-3381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研究發現死於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covid-19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的人， 多數人含有心血管疾病。</a:t>
            </a: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當心臟停止時，最佳的搶救時間在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4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分鐘內。</a:t>
            </a: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檢查心血管疾病最有效的方式是心電圖。</a:t>
            </a: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傳統無線穿戴式裝置無法滿足即時性的要求。</a:t>
            </a: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傳輸平台缺乏高效的數據處理機制。</a:t>
            </a: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很難有足夠的醫生可以即時的診斷。</a:t>
            </a: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本文提出了一種用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5G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即時通訊來監測患者的心血管基於深度學習。</a:t>
            </a: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zh-TW" b="1" dirty="0">
              <a:latin typeface="Times" panose="02020603060405020304" pitchFamily="18" charset="0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6E95738A-F968-AD78-E33F-0D66EBF6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63" y="365125"/>
            <a:ext cx="11476074" cy="13255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latin typeface="Times" panose="02020603060405020304" pitchFamily="18" charset="0"/>
                <a:ea typeface="Microsoft JhengHei UI" panose="020B0604030504040204" pitchFamily="34" charset="-12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5357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DFED3-1939-4466-B016-6B96DAD2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8B50-92EF-4488-B9DE-7072E5C28272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795FD99-78BA-4050-9BB2-5277E3F7F56F}"/>
              </a:ext>
            </a:extLst>
          </p:cNvPr>
          <p:cNvSpPr txBox="1">
            <a:spLocks/>
          </p:cNvSpPr>
          <p:nvPr/>
        </p:nvSpPr>
        <p:spPr>
          <a:xfrm>
            <a:off x="357962" y="1529862"/>
            <a:ext cx="11198161" cy="5003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1pPr>
            <a:lvl2pPr marL="808038" indent="-3508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2pPr>
            <a:lvl3pPr marL="1252538" indent="-3381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主要的架構分成別為，數據採樣、傳輸與存儲和深度學習的訓練。</a:t>
            </a: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zh-TW" b="1" dirty="0">
              <a:latin typeface="Times" panose="02020603060405020304" pitchFamily="18" charset="0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6E95738A-F968-AD78-E33F-0D66EBF6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63" y="365125"/>
            <a:ext cx="11476074" cy="13255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latin typeface="Times" panose="02020603060405020304" pitchFamily="18" charset="0"/>
                <a:ea typeface="Microsoft JhengHei UI" panose="020B0604030504040204" pitchFamily="34" charset="-120"/>
              </a:rPr>
              <a:t>The online prediction system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FB4CF72-D122-B187-AB85-75DB553F3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84" y="2823048"/>
            <a:ext cx="9273214" cy="345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2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DFED3-1939-4466-B016-6B96DAD2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8B50-92EF-4488-B9DE-7072E5C28272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795FD99-78BA-4050-9BB2-5277E3F7F56F}"/>
              </a:ext>
            </a:extLst>
          </p:cNvPr>
          <p:cNvSpPr txBox="1">
            <a:spLocks/>
          </p:cNvSpPr>
          <p:nvPr/>
        </p:nvSpPr>
        <p:spPr>
          <a:xfrm>
            <a:off x="357962" y="1529862"/>
            <a:ext cx="11198161" cy="5003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1pPr>
            <a:lvl2pPr marL="808038" indent="-3508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2pPr>
            <a:lvl3pPr marL="1252538" indent="-3381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傳輸訊號利用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Kafka 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系統和 </a:t>
            </a:r>
            <a:r>
              <a:rPr lang="en-US" altLang="zh-TW" dirty="0" err="1">
                <a:latin typeface="Times" panose="02020603050405020304" pitchFamily="18" charset="0"/>
                <a:cs typeface="Times" panose="02020603050405020304" pitchFamily="18" charset="0"/>
              </a:rPr>
              <a:t>Flink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架構來解決高吞吐量和高延遲的問題。</a:t>
            </a: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zh-TW" b="1" dirty="0">
              <a:latin typeface="Times" panose="02020603060405020304" pitchFamily="18" charset="0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6E95738A-F968-AD78-E33F-0D66EBF6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63" y="365125"/>
            <a:ext cx="11476074" cy="13255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latin typeface="Times" panose="02020603060405020304" pitchFamily="18" charset="0"/>
                <a:ea typeface="Microsoft JhengHei UI" panose="020B0604030504040204" pitchFamily="34" charset="-120"/>
              </a:rPr>
              <a:t>The online prediction system</a:t>
            </a:r>
            <a:r>
              <a:rPr lang="zh-TW" altLang="en-US" dirty="0">
                <a:latin typeface="Times" panose="02020603060405020304" pitchFamily="18" charset="0"/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latin typeface="Times" panose="02020603060405020304" pitchFamily="18" charset="0"/>
                <a:ea typeface="Microsoft JhengHei UI" panose="020B0604030504040204" pitchFamily="34" charset="-120"/>
              </a:rPr>
              <a:t>(Cont’d)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54966A-101C-5CCB-9BF5-DD74055F6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022" y="3189704"/>
            <a:ext cx="9214798" cy="343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1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DFED3-1939-4466-B016-6B96DAD2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8B50-92EF-4488-B9DE-7072E5C28272}" type="slidenum">
              <a:rPr lang="zh-TW" altLang="en-US" smtClean="0"/>
              <a:t>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A795FD99-78BA-4050-9BB2-5277E3F7F5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7962" y="1529862"/>
                <a:ext cx="11198161" cy="50038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5600" indent="-355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3200" kern="1200" baseline="0">
                    <a:solidFill>
                      <a:schemeClr val="tx1"/>
                    </a:solidFill>
                    <a:latin typeface="Inria Serif" pitchFamily="2" charset="0"/>
                    <a:ea typeface="微軟正黑體" panose="020B0604030504040204" pitchFamily="34" charset="-120"/>
                    <a:cs typeface="+mn-cs"/>
                  </a:defRPr>
                </a:lvl1pPr>
                <a:lvl2pPr marL="808038" indent="-350838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Inria Serif" pitchFamily="2" charset="0"/>
                    <a:ea typeface="微軟正黑體" panose="020B0604030504040204" pitchFamily="34" charset="-120"/>
                    <a:cs typeface="+mn-cs"/>
                  </a:defRPr>
                </a:lvl2pPr>
                <a:lvl3pPr marL="1252538" indent="-338138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Inria Serif" pitchFamily="2" charset="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Inria Serif" pitchFamily="2" charset="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Inria Serif" pitchFamily="2" charset="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預處理數據：</a:t>
                </a:r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心電圖因為訊號太微弱，所以非常容易受干擾。</a:t>
                </a:r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利用小波轉換 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db8</a:t>
                </a:r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，可以有效的抑制心電圖訊號的雜訊。</a:t>
                </a:r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SNR</a:t>
                </a:r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越大雜訊越小，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MSE</a:t>
                </a:r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越小代表失真程度越小。</a:t>
                </a:r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SNR =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𝑔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。</a:t>
                </a:r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MSE =</a:t>
                </a:r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𝑁</m:t>
                        </m:r>
                      </m:den>
                    </m:f>
                    <m:r>
                      <m:rPr>
                        <m:nor/>
                      </m:rPr>
                      <a: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。</m:t>
                    </m:r>
                  </m:oMath>
                </a14:m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b="1" dirty="0">
                  <a:latin typeface="Times" panose="02020603060405020304" pitchFamily="18" charset="0"/>
                </a:endParaRPr>
              </a:p>
            </p:txBody>
          </p:sp>
        </mc:Choice>
        <mc:Fallback xmlns="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A795FD99-78BA-4050-9BB2-5277E3F7F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62" y="1529862"/>
                <a:ext cx="11198161" cy="5003845"/>
              </a:xfrm>
              <a:prstGeom prst="rect">
                <a:avLst/>
              </a:prstGeom>
              <a:blipFill>
                <a:blip r:embed="rId3"/>
                <a:stretch>
                  <a:fillRect l="-1252" t="-17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標題 1">
            <a:extLst>
              <a:ext uri="{FF2B5EF4-FFF2-40B4-BE49-F238E27FC236}">
                <a16:creationId xmlns:a16="http://schemas.microsoft.com/office/drawing/2014/main" id="{6E95738A-F968-AD78-E33F-0D66EBF6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63" y="365125"/>
            <a:ext cx="11476074" cy="13255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latin typeface="Times" panose="02020603060405020304" pitchFamily="18" charset="0"/>
                <a:ea typeface="Microsoft JhengHei UI" panose="020B0604030504040204" pitchFamily="34" charset="-120"/>
              </a:rPr>
              <a:t>Cardiovascular disease algorithm</a:t>
            </a:r>
          </a:p>
        </p:txBody>
      </p:sp>
    </p:spTree>
    <p:extLst>
      <p:ext uri="{BB962C8B-B14F-4D97-AF65-F5344CB8AC3E}">
        <p14:creationId xmlns:p14="http://schemas.microsoft.com/office/powerpoint/2010/main" val="350858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DFED3-1939-4466-B016-6B96DAD2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8B50-92EF-4488-B9DE-7072E5C28272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795FD99-78BA-4050-9BB2-5277E3F7F56F}"/>
              </a:ext>
            </a:extLst>
          </p:cNvPr>
          <p:cNvSpPr txBox="1">
            <a:spLocks/>
          </p:cNvSpPr>
          <p:nvPr/>
        </p:nvSpPr>
        <p:spPr>
          <a:xfrm>
            <a:off x="357962" y="1529862"/>
            <a:ext cx="11198161" cy="5003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1pPr>
            <a:lvl2pPr marL="808038" indent="-3508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2pPr>
            <a:lvl3pPr marL="1252538" indent="-3381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預處理數據：</a:t>
            </a: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神經網路對於一個長時間的心電圖訊號，將會需要耗費大量的運算成本。</a:t>
            </a: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由於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PQ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波約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0.3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秒，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STU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波之約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0.4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 秒，因此一次完整的心跳約為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0.6-0.8 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秒。</a:t>
            </a: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還有利用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R 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波斜率較大的特性和一次完整心跳的時間，來進行心跳分割。</a:t>
            </a: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zh-TW" b="1" dirty="0">
              <a:latin typeface="Times" panose="02020603060405020304" pitchFamily="18" charset="0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6E95738A-F968-AD78-E33F-0D66EBF6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63" y="365125"/>
            <a:ext cx="11476074" cy="13255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latin typeface="Times" panose="02020603060405020304" pitchFamily="18" charset="0"/>
                <a:ea typeface="Microsoft JhengHei UI" panose="020B0604030504040204" pitchFamily="34" charset="-120"/>
              </a:rPr>
              <a:t>Cardiovascular disease algorithm</a:t>
            </a:r>
            <a:r>
              <a:rPr lang="zh-TW" altLang="en-US" dirty="0">
                <a:latin typeface="Times" panose="02020603060405020304" pitchFamily="18" charset="0"/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latin typeface="Times" panose="02020603060405020304" pitchFamily="18" charset="0"/>
                <a:ea typeface="Microsoft JhengHei UI" panose="020B0604030504040204" pitchFamily="34" charset="-120"/>
              </a:rPr>
              <a:t>(Cont’d) </a:t>
            </a:r>
          </a:p>
        </p:txBody>
      </p:sp>
    </p:spTree>
    <p:extLst>
      <p:ext uri="{BB962C8B-B14F-4D97-AF65-F5344CB8AC3E}">
        <p14:creationId xmlns:p14="http://schemas.microsoft.com/office/powerpoint/2010/main" val="412001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DFED3-1939-4466-B016-6B96DAD2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8B50-92EF-4488-B9DE-7072E5C28272}" type="slidenum">
              <a:rPr lang="zh-TW" altLang="en-US" smtClean="0"/>
              <a:t>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A795FD99-78BA-4050-9BB2-5277E3F7F5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7962" y="1529862"/>
                <a:ext cx="11198161" cy="50038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5600" indent="-355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3200" kern="1200" baseline="0">
                    <a:solidFill>
                      <a:schemeClr val="tx1"/>
                    </a:solidFill>
                    <a:latin typeface="Inria Serif" pitchFamily="2" charset="0"/>
                    <a:ea typeface="微軟正黑體" panose="020B0604030504040204" pitchFamily="34" charset="-120"/>
                    <a:cs typeface="+mn-cs"/>
                  </a:defRPr>
                </a:lvl1pPr>
                <a:lvl2pPr marL="808038" indent="-350838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Inria Serif" pitchFamily="2" charset="0"/>
                    <a:ea typeface="微軟正黑體" panose="020B0604030504040204" pitchFamily="34" charset="-120"/>
                    <a:cs typeface="+mn-cs"/>
                  </a:defRPr>
                </a:lvl2pPr>
                <a:lvl3pPr marL="1252538" indent="-338138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Inria Serif" pitchFamily="2" charset="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Inria Serif" pitchFamily="2" charset="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Inria Serif" pitchFamily="2" charset="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數據增量：</a:t>
                </a:r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心電圖異常比正常的心跳數量小的多，再加上機器學習需要有一定的樣本數才可以有良好的訓練成果。</a:t>
                </a:r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因此採用 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SMOTE</a:t>
                </a:r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合成新樣本的方式來增加異常心電圖。</a:t>
                </a:r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𝑛𝑒𝑤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指的是新生成的樣本、</m:t>
                    </m:r>
                  </m:oMath>
                </a14:m>
                <a:r>
                  <a:rPr lang="en-US" altLang="zh-TW" dirty="0"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代表第 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i</a:t>
                </a:r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個心電圖異常的樣本和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代表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附近的</m:t>
                    </m:r>
                    <m:r>
                      <m:rPr>
                        <m:nor/>
                      </m:rPr>
                      <a:rPr lang="zh-TW" altLang="en-US" dirty="0">
                        <a:latin typeface="Times" panose="02020603050405020304" pitchFamily="18" charset="0"/>
                        <a:cs typeface="Times" panose="02020603050405020304" pitchFamily="18" charset="0"/>
                      </a:rPr>
                      <m:t>異常</m:t>
                    </m:r>
                    <m:r>
                      <a:rPr lang="zh-TW" altLang="en-US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心跳樣本</m:t>
                    </m:r>
                  </m:oMath>
                </a14:m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。</a:t>
                </a:r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𝑟𝑎𝑛𝑑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0,1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∗(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。</a:t>
                </a:r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b="1" dirty="0">
                  <a:latin typeface="Times" panose="02020603060405020304" pitchFamily="18" charset="0"/>
                </a:endParaRPr>
              </a:p>
            </p:txBody>
          </p:sp>
        </mc:Choice>
        <mc:Fallback xmlns="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A795FD99-78BA-4050-9BB2-5277E3F7F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62" y="1529862"/>
                <a:ext cx="11198161" cy="5003845"/>
              </a:xfrm>
              <a:prstGeom prst="rect">
                <a:avLst/>
              </a:prstGeom>
              <a:blipFill>
                <a:blip r:embed="rId3"/>
                <a:stretch>
                  <a:fillRect l="-1252" t="-17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標題 1">
            <a:extLst>
              <a:ext uri="{FF2B5EF4-FFF2-40B4-BE49-F238E27FC236}">
                <a16:creationId xmlns:a16="http://schemas.microsoft.com/office/drawing/2014/main" id="{6E95738A-F968-AD78-E33F-0D66EBF6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63" y="365125"/>
            <a:ext cx="11476074" cy="13255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latin typeface="Times" panose="02020603060405020304" pitchFamily="18" charset="0"/>
                <a:ea typeface="Microsoft JhengHei UI" panose="020B0604030504040204" pitchFamily="34" charset="-120"/>
              </a:rPr>
              <a:t>Cardiovascular disease algorithm</a:t>
            </a:r>
            <a:r>
              <a:rPr lang="zh-TW" altLang="en-US" dirty="0">
                <a:latin typeface="Times" panose="02020603060405020304" pitchFamily="18" charset="0"/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latin typeface="Times" panose="02020603060405020304" pitchFamily="18" charset="0"/>
                <a:ea typeface="Microsoft JhengHei UI" panose="020B0604030504040204" pitchFamily="34" charset="-120"/>
              </a:rPr>
              <a:t>(Cont’d) </a:t>
            </a:r>
          </a:p>
        </p:txBody>
      </p:sp>
    </p:spTree>
    <p:extLst>
      <p:ext uri="{BB962C8B-B14F-4D97-AF65-F5344CB8AC3E}">
        <p14:creationId xmlns:p14="http://schemas.microsoft.com/office/powerpoint/2010/main" val="231316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DFED3-1939-4466-B016-6B96DAD2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8B50-92EF-4488-B9DE-7072E5C28272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795FD99-78BA-4050-9BB2-5277E3F7F56F}"/>
              </a:ext>
            </a:extLst>
          </p:cNvPr>
          <p:cNvSpPr txBox="1">
            <a:spLocks/>
          </p:cNvSpPr>
          <p:nvPr/>
        </p:nvSpPr>
        <p:spPr>
          <a:xfrm>
            <a:off x="357962" y="1529862"/>
            <a:ext cx="11198161" cy="5003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1pPr>
            <a:lvl2pPr marL="808038" indent="-3508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2pPr>
            <a:lvl3pPr marL="1252538" indent="-3381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Inria Serif" pitchFamily="2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神經網路</a:t>
            </a:r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CNN</a:t>
            </a:r>
            <a:r>
              <a:rPr lang="zh-TW" altLang="en-US" dirty="0">
                <a:latin typeface="Times" panose="02020603050405020304" pitchFamily="18" charset="0"/>
                <a:cs typeface="Times" panose="02020603050405020304" pitchFamily="18" charset="0"/>
              </a:rPr>
              <a:t>：是一種前饋神經網路，通常由一個或多個卷積層組成，把特徵參數抓出來，來達到辨識的效果。</a:t>
            </a:r>
            <a:endParaRPr lang="en-US" altLang="zh-TW" b="1" dirty="0">
              <a:latin typeface="Times" panose="02020603060405020304" pitchFamily="18" charset="0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6E95738A-F968-AD78-E33F-0D66EBF6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63" y="365125"/>
            <a:ext cx="11476074" cy="13255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latin typeface="Times" panose="02020603060405020304" pitchFamily="18" charset="0"/>
                <a:ea typeface="Microsoft JhengHei UI" panose="020B0604030504040204" pitchFamily="34" charset="-120"/>
              </a:rPr>
              <a:t>Cardiovascular disease algorithm (Cont’d)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A94189F-49AC-8BEC-B1DE-DB928FD9C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86" y="3267073"/>
            <a:ext cx="9457997" cy="336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9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82751</TotalTime>
  <Words>860</Words>
  <Application>Microsoft Office PowerPoint</Application>
  <PresentationFormat>寬螢幕</PresentationFormat>
  <Paragraphs>107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Inria Serif</vt:lpstr>
      <vt:lpstr>Microsoft JhengHei UI</vt:lpstr>
      <vt:lpstr>Arial</vt:lpstr>
      <vt:lpstr>Calibri</vt:lpstr>
      <vt:lpstr>Cambria Math</vt:lpstr>
      <vt:lpstr>Roboto</vt:lpstr>
      <vt:lpstr>Times</vt:lpstr>
      <vt:lpstr>Office 佈景主題</vt:lpstr>
      <vt:lpstr>Toward real-time and efficient cardiovascular monitoring for COVID-19 patients by 5G-enabled wearable medical devices: a deep learning approach</vt:lpstr>
      <vt:lpstr>Outline</vt:lpstr>
      <vt:lpstr>Introduction</vt:lpstr>
      <vt:lpstr>The online prediction system</vt:lpstr>
      <vt:lpstr>The online prediction system (Cont’d) </vt:lpstr>
      <vt:lpstr>Cardiovascular disease algorithm</vt:lpstr>
      <vt:lpstr>Cardiovascular disease algorithm (Cont’d) </vt:lpstr>
      <vt:lpstr>Cardiovascular disease algorithm (Cont’d) </vt:lpstr>
      <vt:lpstr>Cardiovascular disease algorithm (Cont’d) </vt:lpstr>
      <vt:lpstr>Cardiovascular disease algorithm (Cont’d) </vt:lpstr>
      <vt:lpstr>Cardiovascular disease algorithm (Cont’d) </vt:lpstr>
      <vt:lpstr>Experimental results and discussion </vt:lpstr>
      <vt:lpstr>Experimental results and discussion (Cont’d)</vt:lpstr>
      <vt:lpstr>Experimental results and discussion (Cont’d)</vt:lpstr>
      <vt:lpstr>Experimental results and discussion (Cont’d)</vt:lpstr>
      <vt:lpstr>Experimental results and discussion (Cont’d)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DESL Lab Meeting 2020/12/12 Redesigning File Systems for OCSSDs and ZNS SSDs</dc:title>
  <dc:creator>ting</dc:creator>
  <cp:lastModifiedBy>呂彥旻</cp:lastModifiedBy>
  <cp:revision>3324</cp:revision>
  <dcterms:created xsi:type="dcterms:W3CDTF">2020-12-12T12:18:21Z</dcterms:created>
  <dcterms:modified xsi:type="dcterms:W3CDTF">2022-06-23T06:17:50Z</dcterms:modified>
</cp:coreProperties>
</file>