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0" r:id="rId2"/>
    <p:sldId id="257" r:id="rId3"/>
    <p:sldId id="261" r:id="rId4"/>
    <p:sldId id="266" r:id="rId5"/>
    <p:sldId id="276" r:id="rId6"/>
    <p:sldId id="28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071"/>
    <a:srgbClr val="01ACBE"/>
    <a:srgbClr val="FFB850"/>
    <a:srgbClr val="00AF92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01050-5494-4684-B76F-D6F6187DE320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D5ADF-93AE-4238-903C-1AC36264F4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2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D5ADF-93AE-4238-903C-1AC36264F4B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42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D5ADF-93AE-4238-903C-1AC36264F4B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1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D5ADF-93AE-4238-903C-1AC36264F4B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6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D5ADF-93AE-4238-903C-1AC36264F4B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9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F8A-D63E-4C76-907D-14E0621C443D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EBE7-A632-4266-8BA8-D06C247E5B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89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F8A-D63E-4C76-907D-14E0621C443D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EBE7-A632-4266-8BA8-D06C247E5B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F8A-D63E-4C76-907D-14E0621C443D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EBE7-A632-4266-8BA8-D06C247E5B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8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F8A-D63E-4C76-907D-14E0621C443D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EBE7-A632-4266-8BA8-D06C247E5B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1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F8A-D63E-4C76-907D-14E0621C443D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EBE7-A632-4266-8BA8-D06C247E5B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F8A-D63E-4C76-907D-14E0621C443D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EBE7-A632-4266-8BA8-D06C247E5B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F8A-D63E-4C76-907D-14E0621C443D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EBE7-A632-4266-8BA8-D06C247E5B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17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F8A-D63E-4C76-907D-14E0621C443D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EBE7-A632-4266-8BA8-D06C247E5B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F8A-D63E-4C76-907D-14E0621C443D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EBE7-A632-4266-8BA8-D06C247E5B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4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F8A-D63E-4C76-907D-14E0621C443D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EBE7-A632-4266-8BA8-D06C247E5B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81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DF8A-D63E-4C76-907D-14E0621C443D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EBE7-A632-4266-8BA8-D06C247E5B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CDF8A-D63E-4C76-907D-14E0621C443D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6EBE7-A632-4266-8BA8-D06C247E5B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1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cl.com.tw/tc/" TargetMode="External"/><Relationship Id="rId2" Type="http://schemas.openxmlformats.org/officeDocument/2006/relationships/hyperlink" Target="https://www.bechte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zh-tw/%E6%AF%94%E5%A5%87%E7%89%B9%E5%B0%94%E5%85%AC%E5%8F%B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PA_平行四边形 15"/>
          <p:cNvSpPr/>
          <p:nvPr>
            <p:custDataLst>
              <p:tags r:id="rId2"/>
            </p:custDataLst>
          </p:nvPr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文本框 8"/>
          <p:cNvSpPr txBox="1"/>
          <p:nvPr>
            <p:custDataLst>
              <p:tags r:id="rId3"/>
            </p:custDataLst>
          </p:nvPr>
        </p:nvSpPr>
        <p:spPr>
          <a:xfrm>
            <a:off x="2057717" y="2084655"/>
            <a:ext cx="8076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53575A"/>
                </a:solidFill>
                <a:latin typeface="微軟正黑體" panose="020B0604030504040204" pitchFamily="34" charset="-120"/>
                <a:ea typeface="微软雅黑" panose="020B0503020204020204" pitchFamily="34" charset="-122"/>
                <a:cs typeface="Arial" panose="020B0604020202020204" pitchFamily="34" charset="0"/>
              </a:rPr>
              <a:t>Bechtel </a:t>
            </a:r>
            <a:r>
              <a:rPr lang="en-US" altLang="zh-CN" sz="7200" dirty="0">
                <a:solidFill>
                  <a:srgbClr val="53575A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Arial" panose="020B0604020202020204" pitchFamily="34" charset="0"/>
              </a:rPr>
              <a:t>Corporation</a:t>
            </a:r>
            <a:endParaRPr lang="zh-CN" altLang="en-US" sz="7200" dirty="0">
              <a:solidFill>
                <a:srgbClr val="53575A"/>
              </a:solidFill>
              <a:latin typeface="Times New Roman" panose="02020603050405020304" pitchFamily="18" charset="0"/>
              <a:ea typeface="Microsoft JhengHei U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PA_矩形 11"/>
          <p:cNvSpPr/>
          <p:nvPr>
            <p:custDataLst>
              <p:tags r:id="rId4"/>
            </p:custDataLst>
          </p:nvPr>
        </p:nvSpPr>
        <p:spPr>
          <a:xfrm>
            <a:off x="5172063" y="3356992"/>
            <a:ext cx="1847875" cy="14401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PA_矩形 12"/>
          <p:cNvSpPr/>
          <p:nvPr>
            <p:custDataLst>
              <p:tags r:id="rId5"/>
            </p:custDataLst>
          </p:nvPr>
        </p:nvSpPr>
        <p:spPr>
          <a:xfrm>
            <a:off x="4517683" y="3842464"/>
            <a:ext cx="315663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學號：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110368151</a:t>
            </a:r>
          </a:p>
          <a:p>
            <a:pPr algn="ctr"/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姓名：呂彥旻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cs typeface="Arial" panose="020B0604020202020204" pitchFamily="34" charset="0"/>
            </a:endParaRPr>
          </a:p>
          <a:p>
            <a:pPr algn="ctr"/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老師：余政杰 教授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90F9BF-82F8-376E-D516-16CACE30AE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00" y="1117607"/>
            <a:ext cx="1130400" cy="9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3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4044984" y="1531413"/>
            <a:ext cx="2512862" cy="756646"/>
            <a:chOff x="6977188" y="1902560"/>
            <a:chExt cx="4158578" cy="998361"/>
          </a:xfrm>
        </p:grpSpPr>
        <p:sp>
          <p:nvSpPr>
            <p:cNvPr id="64" name="任意多边形 63"/>
            <p:cNvSpPr>
              <a:spLocks/>
            </p:cNvSpPr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任意多边形 64"/>
            <p:cNvSpPr>
              <a:spLocks/>
            </p:cNvSpPr>
            <p:nvPr/>
          </p:nvSpPr>
          <p:spPr bwMode="auto">
            <a:xfrm>
              <a:off x="7134952" y="2014081"/>
              <a:ext cx="3860738" cy="77531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00AF92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089809" y="1316899"/>
            <a:ext cx="1268148" cy="1123545"/>
            <a:chOff x="3491031" y="1926499"/>
            <a:chExt cx="1268148" cy="1123545"/>
          </a:xfrm>
        </p:grpSpPr>
        <p:grpSp>
          <p:nvGrpSpPr>
            <p:cNvPr id="68" name="组合 67"/>
            <p:cNvGrpSpPr/>
            <p:nvPr/>
          </p:nvGrpSpPr>
          <p:grpSpPr>
            <a:xfrm rot="16200000">
              <a:off x="3563332" y="1854198"/>
              <a:ext cx="1123545" cy="1268148"/>
              <a:chOff x="8439633" y="3544650"/>
              <a:chExt cx="1611146" cy="1817848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5400000">
                <a:off x="8336282" y="3648001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7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5"/>
              <p:cNvSpPr>
                <a:spLocks/>
              </p:cNvSpPr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0AF92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5" name="文本框 74"/>
            <p:cNvSpPr txBox="1"/>
            <p:nvPr/>
          </p:nvSpPr>
          <p:spPr>
            <a:xfrm>
              <a:off x="3834641" y="215674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6" name="TextBox 6"/>
          <p:cNvSpPr txBox="1">
            <a:spLocks noChangeArrowheads="1"/>
          </p:cNvSpPr>
          <p:nvPr/>
        </p:nvSpPr>
        <p:spPr bwMode="auto">
          <a:xfrm>
            <a:off x="4345752" y="1607804"/>
            <a:ext cx="2139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TW" altLang="en-US" sz="3600" dirty="0">
                <a:solidFill>
                  <a:schemeClr val="bg1"/>
                </a:solidFill>
                <a:latin typeface="+mn-ea"/>
              </a:rPr>
              <a:t>公司簡介</a:t>
            </a:r>
            <a:endParaRPr lang="zh-CN" altLang="en-US" sz="36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749350" y="2684557"/>
            <a:ext cx="2512862" cy="756646"/>
            <a:chOff x="6977188" y="1902560"/>
            <a:chExt cx="4158578" cy="998361"/>
          </a:xfrm>
        </p:grpSpPr>
        <p:sp>
          <p:nvSpPr>
            <p:cNvPr id="79" name="任意多边形 78"/>
            <p:cNvSpPr>
              <a:spLocks/>
            </p:cNvSpPr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任意多边形 79"/>
            <p:cNvSpPr>
              <a:spLocks/>
            </p:cNvSpPr>
            <p:nvPr/>
          </p:nvSpPr>
          <p:spPr bwMode="auto">
            <a:xfrm>
              <a:off x="7134952" y="2014081"/>
              <a:ext cx="3860738" cy="77531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B850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94175" y="2470043"/>
            <a:ext cx="1268148" cy="1123545"/>
            <a:chOff x="3491031" y="1926499"/>
            <a:chExt cx="1268148" cy="1123545"/>
          </a:xfrm>
        </p:grpSpPr>
        <p:grpSp>
          <p:nvGrpSpPr>
            <p:cNvPr id="82" name="组合 81"/>
            <p:cNvGrpSpPr/>
            <p:nvPr/>
          </p:nvGrpSpPr>
          <p:grpSpPr>
            <a:xfrm rot="16200000">
              <a:off x="3563332" y="1854198"/>
              <a:ext cx="1123545" cy="1268148"/>
              <a:chOff x="8439633" y="3544650"/>
              <a:chExt cx="1611146" cy="1817848"/>
            </a:xfrm>
          </p:grpSpPr>
          <p:sp>
            <p:nvSpPr>
              <p:cNvPr id="84" name="Freeform 5"/>
              <p:cNvSpPr>
                <a:spLocks/>
              </p:cNvSpPr>
              <p:nvPr/>
            </p:nvSpPr>
            <p:spPr bwMode="auto">
              <a:xfrm rot="5400000">
                <a:off x="8336282" y="3648001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7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5"/>
              <p:cNvSpPr>
                <a:spLocks/>
              </p:cNvSpPr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FFB850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3" name="文本框 82"/>
            <p:cNvSpPr txBox="1"/>
            <p:nvPr/>
          </p:nvSpPr>
          <p:spPr>
            <a:xfrm>
              <a:off x="3834641" y="215674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6" name="TextBox 6"/>
          <p:cNvSpPr txBox="1">
            <a:spLocks noChangeArrowheads="1"/>
          </p:cNvSpPr>
          <p:nvPr/>
        </p:nvSpPr>
        <p:spPr bwMode="auto">
          <a:xfrm>
            <a:off x="5038062" y="2729312"/>
            <a:ext cx="21998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TW" altLang="en-US" sz="3600" dirty="0">
                <a:solidFill>
                  <a:schemeClr val="bg1"/>
                </a:solidFill>
                <a:latin typeface="+mn-ea"/>
              </a:rPr>
              <a:t>核心價值</a:t>
            </a:r>
            <a:endParaRPr lang="zh-CN" altLang="en-US" sz="36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5390591" y="3860976"/>
            <a:ext cx="2512862" cy="756646"/>
            <a:chOff x="6977188" y="1902560"/>
            <a:chExt cx="4158578" cy="998361"/>
          </a:xfrm>
        </p:grpSpPr>
        <p:sp>
          <p:nvSpPr>
            <p:cNvPr id="88" name="任意多边形 87"/>
            <p:cNvSpPr>
              <a:spLocks/>
            </p:cNvSpPr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任意多边形 88"/>
            <p:cNvSpPr>
              <a:spLocks/>
            </p:cNvSpPr>
            <p:nvPr/>
          </p:nvSpPr>
          <p:spPr bwMode="auto">
            <a:xfrm>
              <a:off x="7134952" y="2014081"/>
              <a:ext cx="3860738" cy="77531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01ACBE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435416" y="3646462"/>
            <a:ext cx="1268148" cy="1123545"/>
            <a:chOff x="3491031" y="1926499"/>
            <a:chExt cx="1268148" cy="1123545"/>
          </a:xfrm>
        </p:grpSpPr>
        <p:grpSp>
          <p:nvGrpSpPr>
            <p:cNvPr id="91" name="组合 90"/>
            <p:cNvGrpSpPr/>
            <p:nvPr/>
          </p:nvGrpSpPr>
          <p:grpSpPr>
            <a:xfrm rot="16200000">
              <a:off x="3563332" y="1854198"/>
              <a:ext cx="1123545" cy="1268148"/>
              <a:chOff x="8439633" y="3544650"/>
              <a:chExt cx="1611146" cy="1817848"/>
            </a:xfrm>
          </p:grpSpPr>
          <p:sp>
            <p:nvSpPr>
              <p:cNvPr id="93" name="Freeform 5"/>
              <p:cNvSpPr>
                <a:spLocks/>
              </p:cNvSpPr>
              <p:nvPr/>
            </p:nvSpPr>
            <p:spPr bwMode="auto">
              <a:xfrm rot="5400000">
                <a:off x="8336282" y="3648001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7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"/>
              <p:cNvSpPr>
                <a:spLocks/>
              </p:cNvSpPr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1ACBE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文本框 91"/>
            <p:cNvSpPr txBox="1"/>
            <p:nvPr/>
          </p:nvSpPr>
          <p:spPr>
            <a:xfrm>
              <a:off x="3834641" y="215674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5" name="TextBox 6"/>
          <p:cNvSpPr txBox="1">
            <a:spLocks noChangeArrowheads="1"/>
          </p:cNvSpPr>
          <p:nvPr/>
        </p:nvSpPr>
        <p:spPr bwMode="auto">
          <a:xfrm>
            <a:off x="6027757" y="3946118"/>
            <a:ext cx="21998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TW" altLang="en-US" sz="3600" dirty="0">
                <a:solidFill>
                  <a:schemeClr val="bg1"/>
                </a:solidFill>
                <a:latin typeface="+mn-ea"/>
              </a:rPr>
              <a:t>啟發</a:t>
            </a:r>
            <a:endParaRPr lang="zh-CN" altLang="en-US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5" name="TextBox 6"/>
          <p:cNvSpPr txBox="1">
            <a:spLocks noChangeArrowheads="1"/>
          </p:cNvSpPr>
          <p:nvPr/>
        </p:nvSpPr>
        <p:spPr bwMode="auto">
          <a:xfrm>
            <a:off x="212914" y="0"/>
            <a:ext cx="2988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Outline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141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5849" y="124732"/>
            <a:ext cx="1902126" cy="572748"/>
            <a:chOff x="6977188" y="1902560"/>
            <a:chExt cx="4158578" cy="998361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7134952" y="2014081"/>
              <a:ext cx="3860738" cy="77531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00AF92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93"/>
          <p:cNvSpPr txBox="1"/>
          <p:nvPr/>
        </p:nvSpPr>
        <p:spPr>
          <a:xfrm>
            <a:off x="248296" y="1307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公司簡介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7ECF43C-EAC2-0D27-540B-413C8BA21752}"/>
              </a:ext>
            </a:extLst>
          </p:cNvPr>
          <p:cNvGrpSpPr/>
          <p:nvPr/>
        </p:nvGrpSpPr>
        <p:grpSpPr>
          <a:xfrm>
            <a:off x="602915" y="1146092"/>
            <a:ext cx="7145861" cy="4662072"/>
            <a:chOff x="3508813" y="1570868"/>
            <a:chExt cx="5284256" cy="3500659"/>
          </a:xfrm>
        </p:grpSpPr>
        <p:grpSp>
          <p:nvGrpSpPr>
            <p:cNvPr id="57" name="组合 56"/>
            <p:cNvGrpSpPr/>
            <p:nvPr/>
          </p:nvGrpSpPr>
          <p:grpSpPr>
            <a:xfrm>
              <a:off x="3508815" y="1593129"/>
              <a:ext cx="839983" cy="839679"/>
              <a:chOff x="6471379" y="685447"/>
              <a:chExt cx="668974" cy="668974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6471379" y="685447"/>
                <a:ext cx="668974" cy="668974"/>
                <a:chOff x="6474776" y="1019119"/>
                <a:chExt cx="668974" cy="668974"/>
              </a:xfrm>
            </p:grpSpPr>
            <p:sp>
              <p:nvSpPr>
                <p:cNvPr id="60" name="圆角矩形 59"/>
                <p:cNvSpPr/>
                <p:nvPr/>
              </p:nvSpPr>
              <p:spPr>
                <a:xfrm>
                  <a:off x="6474776" y="1019119"/>
                  <a:ext cx="668974" cy="668974"/>
                </a:xfrm>
                <a:prstGeom prst="roundRect">
                  <a:avLst>
                    <a:gd name="adj" fmla="val 8667"/>
                  </a:avLst>
                </a:prstGeom>
                <a:gradFill flip="none" rotWithShape="1">
                  <a:gsLst>
                    <a:gs pos="1000">
                      <a:schemeClr val="bg1">
                        <a:lumMod val="80000"/>
                      </a:schemeClr>
                    </a:gs>
                    <a:gs pos="100000">
                      <a:schemeClr val="bg1">
                        <a:lumMod val="99000"/>
                      </a:schemeClr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190500" dist="635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圆角矩形 60"/>
                <p:cNvSpPr/>
                <p:nvPr/>
              </p:nvSpPr>
              <p:spPr>
                <a:xfrm>
                  <a:off x="6541255" y="1085598"/>
                  <a:ext cx="536016" cy="536016"/>
                </a:xfrm>
                <a:prstGeom prst="roundRect">
                  <a:avLst>
                    <a:gd name="adj" fmla="val 8667"/>
                  </a:avLst>
                </a:prstGeom>
                <a:gradFill flip="none" rotWithShape="1">
                  <a:gsLst>
                    <a:gs pos="1000">
                      <a:schemeClr val="bg1">
                        <a:lumMod val="80000"/>
                      </a:schemeClr>
                    </a:gs>
                    <a:gs pos="100000">
                      <a:schemeClr val="bg1">
                        <a:lumMod val="99000"/>
                      </a:schemeClr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139700" dist="381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9" name="文本框 78"/>
              <p:cNvSpPr txBox="1"/>
              <p:nvPr/>
            </p:nvSpPr>
            <p:spPr>
              <a:xfrm>
                <a:off x="6488337" y="781928"/>
                <a:ext cx="647700" cy="367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7941387" y="1593129"/>
              <a:ext cx="839983" cy="839679"/>
              <a:chOff x="5059672" y="1647972"/>
              <a:chExt cx="668974" cy="668974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5059672" y="1647972"/>
                <a:ext cx="668974" cy="668974"/>
                <a:chOff x="6474776" y="1019119"/>
                <a:chExt cx="668974" cy="668974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>
                  <a:off x="6474776" y="1019119"/>
                  <a:ext cx="668974" cy="668974"/>
                </a:xfrm>
                <a:prstGeom prst="roundRect">
                  <a:avLst>
                    <a:gd name="adj" fmla="val 8667"/>
                  </a:avLst>
                </a:prstGeom>
                <a:gradFill flip="none" rotWithShape="1">
                  <a:gsLst>
                    <a:gs pos="1000">
                      <a:schemeClr val="bg1">
                        <a:lumMod val="80000"/>
                      </a:schemeClr>
                    </a:gs>
                    <a:gs pos="100000">
                      <a:schemeClr val="bg1">
                        <a:lumMod val="99000"/>
                      </a:schemeClr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190500" dist="635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>
                  <a:off x="6541255" y="1085598"/>
                  <a:ext cx="536016" cy="536016"/>
                </a:xfrm>
                <a:prstGeom prst="roundRect">
                  <a:avLst>
                    <a:gd name="adj" fmla="val 8667"/>
                  </a:avLst>
                </a:prstGeom>
                <a:gradFill flip="none" rotWithShape="1">
                  <a:gsLst>
                    <a:gs pos="1000">
                      <a:schemeClr val="bg1">
                        <a:lumMod val="80000"/>
                      </a:schemeClr>
                    </a:gs>
                    <a:gs pos="100000">
                      <a:schemeClr val="bg1">
                        <a:lumMod val="99000"/>
                      </a:schemeClr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139700" dist="381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4" name="文本框 79"/>
              <p:cNvSpPr txBox="1"/>
              <p:nvPr/>
            </p:nvSpPr>
            <p:spPr>
              <a:xfrm>
                <a:off x="5064588" y="1749917"/>
                <a:ext cx="647700" cy="367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508815" y="2906302"/>
              <a:ext cx="839983" cy="839679"/>
              <a:chOff x="5059672" y="3583132"/>
              <a:chExt cx="668974" cy="668974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5059672" y="3583132"/>
                <a:ext cx="668974" cy="668974"/>
                <a:chOff x="6474776" y="1019119"/>
                <a:chExt cx="668974" cy="668974"/>
              </a:xfrm>
            </p:grpSpPr>
            <p:sp>
              <p:nvSpPr>
                <p:cNvPr id="70" name="圆角矩形 69"/>
                <p:cNvSpPr/>
                <p:nvPr/>
              </p:nvSpPr>
              <p:spPr>
                <a:xfrm>
                  <a:off x="6474776" y="1019119"/>
                  <a:ext cx="668974" cy="668974"/>
                </a:xfrm>
                <a:prstGeom prst="roundRect">
                  <a:avLst>
                    <a:gd name="adj" fmla="val 8667"/>
                  </a:avLst>
                </a:prstGeom>
                <a:gradFill flip="none" rotWithShape="1">
                  <a:gsLst>
                    <a:gs pos="1000">
                      <a:schemeClr val="bg1">
                        <a:lumMod val="80000"/>
                      </a:schemeClr>
                    </a:gs>
                    <a:gs pos="100000">
                      <a:schemeClr val="bg1">
                        <a:lumMod val="99000"/>
                      </a:schemeClr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190500" dist="635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>
                  <a:off x="6541255" y="1085598"/>
                  <a:ext cx="536016" cy="536016"/>
                </a:xfrm>
                <a:prstGeom prst="roundRect">
                  <a:avLst>
                    <a:gd name="adj" fmla="val 8667"/>
                  </a:avLst>
                </a:prstGeom>
                <a:gradFill flip="none" rotWithShape="1">
                  <a:gsLst>
                    <a:gs pos="1000">
                      <a:schemeClr val="bg1">
                        <a:lumMod val="80000"/>
                      </a:schemeClr>
                    </a:gs>
                    <a:gs pos="100000">
                      <a:schemeClr val="bg1">
                        <a:lumMod val="99000"/>
                      </a:schemeClr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139700" dist="381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9" name="文本框 80"/>
              <p:cNvSpPr txBox="1"/>
              <p:nvPr/>
            </p:nvSpPr>
            <p:spPr>
              <a:xfrm>
                <a:off x="5064588" y="3686657"/>
                <a:ext cx="647700" cy="367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C65885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C65885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7941387" y="2906302"/>
              <a:ext cx="839983" cy="839679"/>
              <a:chOff x="5059672" y="5510368"/>
              <a:chExt cx="668974" cy="668974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5059672" y="5510368"/>
                <a:ext cx="668974" cy="668974"/>
                <a:chOff x="6474776" y="1019119"/>
                <a:chExt cx="668974" cy="668974"/>
              </a:xfrm>
            </p:grpSpPr>
            <p:sp>
              <p:nvSpPr>
                <p:cNvPr id="75" name="圆角矩形 74"/>
                <p:cNvSpPr/>
                <p:nvPr/>
              </p:nvSpPr>
              <p:spPr>
                <a:xfrm>
                  <a:off x="6474776" y="1019119"/>
                  <a:ext cx="668974" cy="668974"/>
                </a:xfrm>
                <a:prstGeom prst="roundRect">
                  <a:avLst>
                    <a:gd name="adj" fmla="val 8667"/>
                  </a:avLst>
                </a:prstGeom>
                <a:gradFill flip="none" rotWithShape="1">
                  <a:gsLst>
                    <a:gs pos="1000">
                      <a:schemeClr val="bg1">
                        <a:lumMod val="80000"/>
                      </a:schemeClr>
                    </a:gs>
                    <a:gs pos="100000">
                      <a:schemeClr val="bg1">
                        <a:lumMod val="99000"/>
                      </a:schemeClr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190500" dist="635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>
                  <a:off x="6541255" y="1085598"/>
                  <a:ext cx="536016" cy="536016"/>
                </a:xfrm>
                <a:prstGeom prst="roundRect">
                  <a:avLst>
                    <a:gd name="adj" fmla="val 8667"/>
                  </a:avLst>
                </a:prstGeom>
                <a:gradFill flip="none" rotWithShape="1">
                  <a:gsLst>
                    <a:gs pos="1000">
                      <a:schemeClr val="bg1">
                        <a:lumMod val="80000"/>
                      </a:schemeClr>
                    </a:gs>
                    <a:gs pos="100000">
                      <a:schemeClr val="bg1">
                        <a:lumMod val="99000"/>
                      </a:schemeClr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139700" dist="381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4" name="文本框 81"/>
              <p:cNvSpPr txBox="1"/>
              <p:nvPr/>
            </p:nvSpPr>
            <p:spPr>
              <a:xfrm>
                <a:off x="5064588" y="5613616"/>
                <a:ext cx="647700" cy="367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0AF92"/>
                    </a:solidFill>
                    <a:latin typeface="Impact" panose="020B0806030902050204" pitchFamily="34" charset="0"/>
                  </a:rPr>
                  <a:t>05</a:t>
                </a:r>
                <a:endParaRPr lang="zh-CN" altLang="en-US" sz="2400" dirty="0">
                  <a:solidFill>
                    <a:srgbClr val="00AF92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508813" y="4231848"/>
              <a:ext cx="851684" cy="839679"/>
              <a:chOff x="6471379" y="2607920"/>
              <a:chExt cx="678293" cy="668974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6471379" y="2607920"/>
                <a:ext cx="668974" cy="668974"/>
                <a:chOff x="6474776" y="1019119"/>
                <a:chExt cx="668974" cy="668974"/>
              </a:xfrm>
            </p:grpSpPr>
            <p:sp>
              <p:nvSpPr>
                <p:cNvPr id="80" name="圆角矩形 79"/>
                <p:cNvSpPr/>
                <p:nvPr/>
              </p:nvSpPr>
              <p:spPr>
                <a:xfrm>
                  <a:off x="6474776" y="1019119"/>
                  <a:ext cx="668974" cy="668974"/>
                </a:xfrm>
                <a:prstGeom prst="roundRect">
                  <a:avLst>
                    <a:gd name="adj" fmla="val 8667"/>
                  </a:avLst>
                </a:prstGeom>
                <a:gradFill flip="none" rotWithShape="1">
                  <a:gsLst>
                    <a:gs pos="1000">
                      <a:schemeClr val="bg1">
                        <a:lumMod val="80000"/>
                      </a:schemeClr>
                    </a:gs>
                    <a:gs pos="100000">
                      <a:schemeClr val="bg1">
                        <a:lumMod val="99000"/>
                      </a:schemeClr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190500" dist="635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>
                  <a:off x="6541255" y="1085598"/>
                  <a:ext cx="536016" cy="536016"/>
                </a:xfrm>
                <a:prstGeom prst="roundRect">
                  <a:avLst>
                    <a:gd name="adj" fmla="val 8667"/>
                  </a:avLst>
                </a:prstGeom>
                <a:gradFill flip="none" rotWithShape="1">
                  <a:gsLst>
                    <a:gs pos="1000">
                      <a:schemeClr val="bg1">
                        <a:lumMod val="80000"/>
                      </a:schemeClr>
                    </a:gs>
                    <a:gs pos="100000">
                      <a:schemeClr val="bg1">
                        <a:lumMod val="99000"/>
                      </a:schemeClr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139700" dist="381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9" name="文本框 82"/>
              <p:cNvSpPr txBox="1"/>
              <p:nvPr/>
            </p:nvSpPr>
            <p:spPr>
              <a:xfrm>
                <a:off x="6501972" y="2713007"/>
                <a:ext cx="647700" cy="367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7941385" y="4231848"/>
              <a:ext cx="851684" cy="839679"/>
              <a:chOff x="6471379" y="4552597"/>
              <a:chExt cx="678293" cy="668974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6471379" y="4552597"/>
                <a:ext cx="668974" cy="668974"/>
                <a:chOff x="6474776" y="1019119"/>
                <a:chExt cx="668974" cy="668974"/>
              </a:xfrm>
            </p:grpSpPr>
            <p:sp>
              <p:nvSpPr>
                <p:cNvPr id="85" name="圆角矩形 84"/>
                <p:cNvSpPr/>
                <p:nvPr/>
              </p:nvSpPr>
              <p:spPr>
                <a:xfrm>
                  <a:off x="6474776" y="1019119"/>
                  <a:ext cx="668974" cy="668974"/>
                </a:xfrm>
                <a:prstGeom prst="roundRect">
                  <a:avLst>
                    <a:gd name="adj" fmla="val 8667"/>
                  </a:avLst>
                </a:prstGeom>
                <a:gradFill flip="none" rotWithShape="1">
                  <a:gsLst>
                    <a:gs pos="1000">
                      <a:schemeClr val="bg1">
                        <a:lumMod val="80000"/>
                      </a:schemeClr>
                    </a:gs>
                    <a:gs pos="100000">
                      <a:schemeClr val="bg1">
                        <a:lumMod val="99000"/>
                      </a:schemeClr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190500" dist="635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圆角矩形 85"/>
                <p:cNvSpPr/>
                <p:nvPr/>
              </p:nvSpPr>
              <p:spPr>
                <a:xfrm>
                  <a:off x="6541255" y="1085598"/>
                  <a:ext cx="536016" cy="536016"/>
                </a:xfrm>
                <a:prstGeom prst="roundRect">
                  <a:avLst>
                    <a:gd name="adj" fmla="val 8667"/>
                  </a:avLst>
                </a:prstGeom>
                <a:gradFill flip="none" rotWithShape="1">
                  <a:gsLst>
                    <a:gs pos="1000">
                      <a:schemeClr val="bg1">
                        <a:lumMod val="80000"/>
                      </a:schemeClr>
                    </a:gs>
                    <a:gs pos="100000">
                      <a:schemeClr val="bg1">
                        <a:lumMod val="99000"/>
                      </a:schemeClr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139700" dist="381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84" name="文本框 83"/>
              <p:cNvSpPr txBox="1"/>
              <p:nvPr/>
            </p:nvSpPr>
            <p:spPr>
              <a:xfrm>
                <a:off x="6501972" y="4669887"/>
                <a:ext cx="647700" cy="367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06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4626860" y="1570868"/>
              <a:ext cx="2399923" cy="1069561"/>
              <a:chOff x="3262091" y="1454764"/>
              <a:chExt cx="2399610" cy="778175"/>
            </a:xfrm>
          </p:grpSpPr>
          <p:sp>
            <p:nvSpPr>
              <p:cNvPr id="88" name="文本框 77"/>
              <p:cNvSpPr txBox="1"/>
              <p:nvPr/>
            </p:nvSpPr>
            <p:spPr>
              <a:xfrm>
                <a:off x="3262091" y="1454764"/>
                <a:ext cx="2399610" cy="218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美國最大的建築和工程公司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9" name="文本框 129"/>
              <p:cNvSpPr txBox="1"/>
              <p:nvPr/>
            </p:nvSpPr>
            <p:spPr>
              <a:xfrm>
                <a:off x="3262091" y="1653092"/>
                <a:ext cx="2135321" cy="579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TW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建立余</a:t>
                </a:r>
                <a:r>
                  <a:rPr lang="en-US" altLang="zh-TW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1898</a:t>
                </a:r>
                <a:r>
                  <a:rPr lang="zh-TW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年，涉及產業包誇工程、採購、施工等，是一間全球性的公司。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107" name="文本框 77">
            <a:extLst>
              <a:ext uri="{FF2B5EF4-FFF2-40B4-BE49-F238E27FC236}">
                <a16:creationId xmlns:a16="http://schemas.microsoft.com/office/drawing/2014/main" id="{FE9C0112-B9CD-E381-5142-9DC097FD361D}"/>
              </a:ext>
            </a:extLst>
          </p:cNvPr>
          <p:cNvSpPr txBox="1"/>
          <p:nvPr/>
        </p:nvSpPr>
        <p:spPr>
          <a:xfrm>
            <a:off x="2112085" y="2873534"/>
            <a:ext cx="3245398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從家族企業到全球公司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8" name="文本框 77">
            <a:extLst>
              <a:ext uri="{FF2B5EF4-FFF2-40B4-BE49-F238E27FC236}">
                <a16:creationId xmlns:a16="http://schemas.microsoft.com/office/drawing/2014/main" id="{CA91F0A4-F4F1-4B71-5DB8-609038D00DFD}"/>
              </a:ext>
            </a:extLst>
          </p:cNvPr>
          <p:cNvSpPr txBox="1"/>
          <p:nvPr/>
        </p:nvSpPr>
        <p:spPr>
          <a:xfrm>
            <a:off x="2112085" y="4600976"/>
            <a:ext cx="3245398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由建鐵道到建立發電廠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9" name="文本框 129">
            <a:extLst>
              <a:ext uri="{FF2B5EF4-FFF2-40B4-BE49-F238E27FC236}">
                <a16:creationId xmlns:a16="http://schemas.microsoft.com/office/drawing/2014/main" id="{37136AD1-7AC3-DE5A-CC87-E3674F7E4BC6}"/>
              </a:ext>
            </a:extLst>
          </p:cNvPr>
          <p:cNvSpPr txBox="1"/>
          <p:nvPr/>
        </p:nvSpPr>
        <p:spPr>
          <a:xfrm>
            <a:off x="2143684" y="3202944"/>
            <a:ext cx="2887955" cy="139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將安全和務實的理念傳承給他的小孩，進一步傳達到員工，達成員工對老闆的信任。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0" name="文本框 129">
            <a:extLst>
              <a:ext uri="{FF2B5EF4-FFF2-40B4-BE49-F238E27FC236}">
                <a16:creationId xmlns:a16="http://schemas.microsoft.com/office/drawing/2014/main" id="{5F339C70-F4C1-F373-0DD6-6EC24B79523F}"/>
              </a:ext>
            </a:extLst>
          </p:cNvPr>
          <p:cNvSpPr txBox="1"/>
          <p:nvPr/>
        </p:nvSpPr>
        <p:spPr>
          <a:xfrm>
            <a:off x="2143681" y="4996834"/>
            <a:ext cx="2887955" cy="139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從一開始的鐵道工程，慢慢轉型建高速公路，接著建立水壩，最後到發電廠，一直在突破自己的舒適圈。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1" name="文本框 129">
            <a:extLst>
              <a:ext uri="{FF2B5EF4-FFF2-40B4-BE49-F238E27FC236}">
                <a16:creationId xmlns:a16="http://schemas.microsoft.com/office/drawing/2014/main" id="{D12A44A1-DC9F-4538-E4C1-E22AED7E2D2E}"/>
              </a:ext>
            </a:extLst>
          </p:cNvPr>
          <p:cNvSpPr txBox="1"/>
          <p:nvPr/>
        </p:nvSpPr>
        <p:spPr>
          <a:xfrm>
            <a:off x="8137814" y="1486920"/>
            <a:ext cx="2887955" cy="10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以最高的道德標準要求自己和合作夥伴，形成一股良好的風範。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2" name="文本框 129">
            <a:extLst>
              <a:ext uri="{FF2B5EF4-FFF2-40B4-BE49-F238E27FC236}">
                <a16:creationId xmlns:a16="http://schemas.microsoft.com/office/drawing/2014/main" id="{D9709547-2B03-7BA1-4AF4-081107FF0D1E}"/>
              </a:ext>
            </a:extLst>
          </p:cNvPr>
          <p:cNvSpPr txBox="1"/>
          <p:nvPr/>
        </p:nvSpPr>
        <p:spPr>
          <a:xfrm>
            <a:off x="8250696" y="3207197"/>
            <a:ext cx="2887955" cy="139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有來自世界各國的夥伴加入，要讓每一位同仁都可以感到尊重、歡迎和公平對待。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3" name="文本框 129">
            <a:extLst>
              <a:ext uri="{FF2B5EF4-FFF2-40B4-BE49-F238E27FC236}">
                <a16:creationId xmlns:a16="http://schemas.microsoft.com/office/drawing/2014/main" id="{AC41CEEA-97C5-251B-4C03-0103990CC0F3}"/>
              </a:ext>
            </a:extLst>
          </p:cNvPr>
          <p:cNvSpPr txBox="1"/>
          <p:nvPr/>
        </p:nvSpPr>
        <p:spPr>
          <a:xfrm>
            <a:off x="8234873" y="4964741"/>
            <a:ext cx="2887955" cy="72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尊重當地的文化，並且在創新的同時也要安全。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4" name="文本框 77">
            <a:extLst>
              <a:ext uri="{FF2B5EF4-FFF2-40B4-BE49-F238E27FC236}">
                <a16:creationId xmlns:a16="http://schemas.microsoft.com/office/drawing/2014/main" id="{E1C3F732-0C2F-9A94-3DAF-6C0CA0B7BF13}"/>
              </a:ext>
            </a:extLst>
          </p:cNvPr>
          <p:cNvSpPr txBox="1"/>
          <p:nvPr/>
        </p:nvSpPr>
        <p:spPr>
          <a:xfrm>
            <a:off x="8137814" y="1086809"/>
            <a:ext cx="3245398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高道德標準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文本框 77">
            <a:extLst>
              <a:ext uri="{FF2B5EF4-FFF2-40B4-BE49-F238E27FC236}">
                <a16:creationId xmlns:a16="http://schemas.microsoft.com/office/drawing/2014/main" id="{CFC6EF4F-B52B-BC0E-0B8B-25C457FD0F07}"/>
              </a:ext>
            </a:extLst>
          </p:cNvPr>
          <p:cNvSpPr txBox="1"/>
          <p:nvPr/>
        </p:nvSpPr>
        <p:spPr>
          <a:xfrm>
            <a:off x="8242347" y="2847320"/>
            <a:ext cx="3245398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多元和包容性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6" name="文本框 77">
            <a:extLst>
              <a:ext uri="{FF2B5EF4-FFF2-40B4-BE49-F238E27FC236}">
                <a16:creationId xmlns:a16="http://schemas.microsoft.com/office/drawing/2014/main" id="{4911AE30-64D7-EA4A-ECC4-C14AC45DA78D}"/>
              </a:ext>
            </a:extLst>
          </p:cNvPr>
          <p:cNvSpPr txBox="1"/>
          <p:nvPr/>
        </p:nvSpPr>
        <p:spPr>
          <a:xfrm>
            <a:off x="8250696" y="4596723"/>
            <a:ext cx="3245398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實現價值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895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5849" y="124732"/>
            <a:ext cx="1902126" cy="572748"/>
            <a:chOff x="6977188" y="1902560"/>
            <a:chExt cx="4158578" cy="998361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7134952" y="2014081"/>
              <a:ext cx="3860738" cy="77531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B850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93"/>
          <p:cNvSpPr txBox="1"/>
          <p:nvPr/>
        </p:nvSpPr>
        <p:spPr>
          <a:xfrm>
            <a:off x="248296" y="140040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67" spc="400" dirty="0">
                <a:solidFill>
                  <a:schemeClr val="bg1"/>
                </a:solidFill>
                <a:latin typeface="+mj-ea"/>
                <a:ea typeface="+mj-ea"/>
              </a:rPr>
              <a:t>核心價值</a:t>
            </a:r>
            <a:endParaRPr lang="zh-CN" altLang="en-US" sz="2667" spc="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7" name="任意多边形 136"/>
          <p:cNvSpPr/>
          <p:nvPr/>
        </p:nvSpPr>
        <p:spPr>
          <a:xfrm rot="-2700000">
            <a:off x="2486802" y="2892403"/>
            <a:ext cx="6937031" cy="1322718"/>
          </a:xfrm>
          <a:custGeom>
            <a:avLst/>
            <a:gdLst>
              <a:gd name="connsiteX0" fmla="*/ 12232394 w 12583909"/>
              <a:gd name="connsiteY0" fmla="*/ 351517 h 2400301"/>
              <a:gd name="connsiteX1" fmla="*/ 12232394 w 12583909"/>
              <a:gd name="connsiteY1" fmla="*/ 2048785 h 2400301"/>
              <a:gd name="connsiteX2" fmla="*/ 10626274 w 12583909"/>
              <a:gd name="connsiteY2" fmla="*/ 2131172 h 2400301"/>
              <a:gd name="connsiteX3" fmla="*/ 10579657 w 12583909"/>
              <a:gd name="connsiteY3" fmla="*/ 2089037 h 2400301"/>
              <a:gd name="connsiteX4" fmla="*/ 10571832 w 12583909"/>
              <a:gd name="connsiteY4" fmla="*/ 2089037 h 2400301"/>
              <a:gd name="connsiteX5" fmla="*/ 10538493 w 12583909"/>
              <a:gd name="connsiteY5" fmla="*/ 2052152 h 2400301"/>
              <a:gd name="connsiteX6" fmla="*/ 8841225 w 12583909"/>
              <a:gd name="connsiteY6" fmla="*/ 2052152 h 2400301"/>
              <a:gd name="connsiteX7" fmla="*/ 8807885 w 12583909"/>
              <a:gd name="connsiteY7" fmla="*/ 2089036 h 2400301"/>
              <a:gd name="connsiteX8" fmla="*/ 8793324 w 12583909"/>
              <a:gd name="connsiteY8" fmla="*/ 2089037 h 2400301"/>
              <a:gd name="connsiteX9" fmla="*/ 8746708 w 12583909"/>
              <a:gd name="connsiteY9" fmla="*/ 2131172 h 2400301"/>
              <a:gd name="connsiteX10" fmla="*/ 7231737 w 12583909"/>
              <a:gd name="connsiteY10" fmla="*/ 2131172 h 2400301"/>
              <a:gd name="connsiteX11" fmla="*/ 7185121 w 12583909"/>
              <a:gd name="connsiteY11" fmla="*/ 2089037 h 2400301"/>
              <a:gd name="connsiteX12" fmla="*/ 7176648 w 12583909"/>
              <a:gd name="connsiteY12" fmla="*/ 2089037 h 2400301"/>
              <a:gd name="connsiteX13" fmla="*/ 7137221 w 12583909"/>
              <a:gd name="connsiteY13" fmla="*/ 2045416 h 2400301"/>
              <a:gd name="connsiteX14" fmla="*/ 5439952 w 12583909"/>
              <a:gd name="connsiteY14" fmla="*/ 2045416 h 2400301"/>
              <a:gd name="connsiteX15" fmla="*/ 5400527 w 12583909"/>
              <a:gd name="connsiteY15" fmla="*/ 2089035 h 2400301"/>
              <a:gd name="connsiteX16" fmla="*/ 5398788 w 12583909"/>
              <a:gd name="connsiteY16" fmla="*/ 2089035 h 2400301"/>
              <a:gd name="connsiteX17" fmla="*/ 5352171 w 12583909"/>
              <a:gd name="connsiteY17" fmla="*/ 2131171 h 2400301"/>
              <a:gd name="connsiteX18" fmla="*/ 3837201 w 12583909"/>
              <a:gd name="connsiteY18" fmla="*/ 2131171 h 2400301"/>
              <a:gd name="connsiteX19" fmla="*/ 3790584 w 12583909"/>
              <a:gd name="connsiteY19" fmla="*/ 2089036 h 2400301"/>
              <a:gd name="connsiteX20" fmla="*/ 3782759 w 12583909"/>
              <a:gd name="connsiteY20" fmla="*/ 2089036 h 2400301"/>
              <a:gd name="connsiteX21" fmla="*/ 3749420 w 12583909"/>
              <a:gd name="connsiteY21" fmla="*/ 2052152 h 2400301"/>
              <a:gd name="connsiteX22" fmla="*/ 2052151 w 12583909"/>
              <a:gd name="connsiteY22" fmla="*/ 2052152 h 2400301"/>
              <a:gd name="connsiteX23" fmla="*/ 2018814 w 12583909"/>
              <a:gd name="connsiteY23" fmla="*/ 2089035 h 2400301"/>
              <a:gd name="connsiteX24" fmla="*/ 2004252 w 12583909"/>
              <a:gd name="connsiteY24" fmla="*/ 2089035 h 2400301"/>
              <a:gd name="connsiteX25" fmla="*/ 1957634 w 12583909"/>
              <a:gd name="connsiteY25" fmla="*/ 2131171 h 2400301"/>
              <a:gd name="connsiteX26" fmla="*/ 351516 w 12583909"/>
              <a:gd name="connsiteY26" fmla="*/ 2048786 h 2400301"/>
              <a:gd name="connsiteX27" fmla="*/ 351516 w 12583909"/>
              <a:gd name="connsiteY27" fmla="*/ 351517 h 2400301"/>
              <a:gd name="connsiteX28" fmla="*/ 1957635 w 12583909"/>
              <a:gd name="connsiteY28" fmla="*/ 269131 h 2400301"/>
              <a:gd name="connsiteX29" fmla="*/ 2010995 w 12583909"/>
              <a:gd name="connsiteY29" fmla="*/ 317361 h 2400301"/>
              <a:gd name="connsiteX30" fmla="*/ 2018236 w 12583909"/>
              <a:gd name="connsiteY30" fmla="*/ 317361 h 2400301"/>
              <a:gd name="connsiteX31" fmla="*/ 2052152 w 12583909"/>
              <a:gd name="connsiteY31" fmla="*/ 354883 h 2400301"/>
              <a:gd name="connsiteX32" fmla="*/ 3749420 w 12583909"/>
              <a:gd name="connsiteY32" fmla="*/ 354883 h 2400301"/>
              <a:gd name="connsiteX33" fmla="*/ 3783336 w 12583909"/>
              <a:gd name="connsiteY33" fmla="*/ 317359 h 2400301"/>
              <a:gd name="connsiteX34" fmla="*/ 3783842 w 12583909"/>
              <a:gd name="connsiteY34" fmla="*/ 317359 h 2400301"/>
              <a:gd name="connsiteX35" fmla="*/ 3837202 w 12583909"/>
              <a:gd name="connsiteY35" fmla="*/ 269129 h 2400301"/>
              <a:gd name="connsiteX36" fmla="*/ 5352171 w 12583909"/>
              <a:gd name="connsiteY36" fmla="*/ 269130 h 2400301"/>
              <a:gd name="connsiteX37" fmla="*/ 5405530 w 12583909"/>
              <a:gd name="connsiteY37" fmla="*/ 317359 h 2400301"/>
              <a:gd name="connsiteX38" fmla="*/ 5413095 w 12583909"/>
              <a:gd name="connsiteY38" fmla="*/ 317360 h 2400301"/>
              <a:gd name="connsiteX39" fmla="*/ 5450056 w 12583909"/>
              <a:gd name="connsiteY39" fmla="*/ 358251 h 2400301"/>
              <a:gd name="connsiteX40" fmla="*/ 7147324 w 12583909"/>
              <a:gd name="connsiteY40" fmla="*/ 358251 h 2400301"/>
              <a:gd name="connsiteX41" fmla="*/ 7210650 w 12583909"/>
              <a:gd name="connsiteY41" fmla="*/ 288190 h 2400301"/>
              <a:gd name="connsiteX42" fmla="*/ 7231738 w 12583909"/>
              <a:gd name="connsiteY42" fmla="*/ 269129 h 2400301"/>
              <a:gd name="connsiteX43" fmla="*/ 8746706 w 12583909"/>
              <a:gd name="connsiteY43" fmla="*/ 269130 h 2400301"/>
              <a:gd name="connsiteX44" fmla="*/ 8800066 w 12583909"/>
              <a:gd name="connsiteY44" fmla="*/ 317360 h 2400301"/>
              <a:gd name="connsiteX45" fmla="*/ 8806660 w 12583909"/>
              <a:gd name="connsiteY45" fmla="*/ 317360 h 2400301"/>
              <a:gd name="connsiteX46" fmla="*/ 8834488 w 12583909"/>
              <a:gd name="connsiteY46" fmla="*/ 348148 h 2400301"/>
              <a:gd name="connsiteX47" fmla="*/ 10531757 w 12583909"/>
              <a:gd name="connsiteY47" fmla="*/ 348148 h 2400301"/>
              <a:gd name="connsiteX48" fmla="*/ 10559585 w 12583909"/>
              <a:gd name="connsiteY48" fmla="*/ 317359 h 2400301"/>
              <a:gd name="connsiteX49" fmla="*/ 10572914 w 12583909"/>
              <a:gd name="connsiteY49" fmla="*/ 317359 h 2400301"/>
              <a:gd name="connsiteX50" fmla="*/ 10626275 w 12583909"/>
              <a:gd name="connsiteY50" fmla="*/ 269130 h 2400301"/>
              <a:gd name="connsiteX51" fmla="*/ 12232394 w 12583909"/>
              <a:gd name="connsiteY51" fmla="*/ 351517 h 240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583909" h="2400301">
                <a:moveTo>
                  <a:pt x="12232394" y="351517"/>
                </a:moveTo>
                <a:cubicBezTo>
                  <a:pt x="12701082" y="820205"/>
                  <a:pt x="12701081" y="1580097"/>
                  <a:pt x="12232394" y="2048785"/>
                </a:cubicBezTo>
                <a:cubicBezTo>
                  <a:pt x="11792998" y="2488181"/>
                  <a:pt x="11097662" y="2515643"/>
                  <a:pt x="10626274" y="2131172"/>
                </a:cubicBezTo>
                <a:lnTo>
                  <a:pt x="10579657" y="2089037"/>
                </a:lnTo>
                <a:lnTo>
                  <a:pt x="10571832" y="2089037"/>
                </a:lnTo>
                <a:lnTo>
                  <a:pt x="10538493" y="2052152"/>
                </a:lnTo>
                <a:cubicBezTo>
                  <a:pt x="10069805" y="1583464"/>
                  <a:pt x="9309913" y="1583464"/>
                  <a:pt x="8841225" y="2052152"/>
                </a:cubicBezTo>
                <a:lnTo>
                  <a:pt x="8807885" y="2089036"/>
                </a:lnTo>
                <a:lnTo>
                  <a:pt x="8793324" y="2089037"/>
                </a:lnTo>
                <a:lnTo>
                  <a:pt x="8746708" y="2131172"/>
                </a:lnTo>
                <a:cubicBezTo>
                  <a:pt x="8306745" y="2490011"/>
                  <a:pt x="7671700" y="2490011"/>
                  <a:pt x="7231737" y="2131172"/>
                </a:cubicBezTo>
                <a:lnTo>
                  <a:pt x="7185121" y="2089037"/>
                </a:lnTo>
                <a:lnTo>
                  <a:pt x="7176648" y="2089037"/>
                </a:lnTo>
                <a:lnTo>
                  <a:pt x="7137221" y="2045416"/>
                </a:lnTo>
                <a:cubicBezTo>
                  <a:pt x="6668533" y="1576728"/>
                  <a:pt x="5908640" y="1576728"/>
                  <a:pt x="5439952" y="2045416"/>
                </a:cubicBezTo>
                <a:lnTo>
                  <a:pt x="5400527" y="2089035"/>
                </a:lnTo>
                <a:lnTo>
                  <a:pt x="5398788" y="2089035"/>
                </a:lnTo>
                <a:lnTo>
                  <a:pt x="5352171" y="2131171"/>
                </a:lnTo>
                <a:cubicBezTo>
                  <a:pt x="4912209" y="2490010"/>
                  <a:pt x="4277163" y="2490011"/>
                  <a:pt x="3837201" y="2131171"/>
                </a:cubicBezTo>
                <a:lnTo>
                  <a:pt x="3790584" y="2089036"/>
                </a:lnTo>
                <a:lnTo>
                  <a:pt x="3782759" y="2089036"/>
                </a:lnTo>
                <a:lnTo>
                  <a:pt x="3749420" y="2052152"/>
                </a:lnTo>
                <a:cubicBezTo>
                  <a:pt x="3280732" y="1583463"/>
                  <a:pt x="2520839" y="1583463"/>
                  <a:pt x="2052151" y="2052152"/>
                </a:cubicBezTo>
                <a:lnTo>
                  <a:pt x="2018814" y="2089035"/>
                </a:lnTo>
                <a:lnTo>
                  <a:pt x="2004252" y="2089035"/>
                </a:lnTo>
                <a:lnTo>
                  <a:pt x="1957634" y="2131171"/>
                </a:lnTo>
                <a:cubicBezTo>
                  <a:pt x="1486247" y="2515642"/>
                  <a:pt x="790911" y="2488181"/>
                  <a:pt x="351516" y="2048786"/>
                </a:cubicBezTo>
                <a:cubicBezTo>
                  <a:pt x="-117171" y="1580098"/>
                  <a:pt x="-117172" y="820205"/>
                  <a:pt x="351516" y="351517"/>
                </a:cubicBezTo>
                <a:cubicBezTo>
                  <a:pt x="790911" y="-87879"/>
                  <a:pt x="1486248" y="-115340"/>
                  <a:pt x="1957635" y="269131"/>
                </a:cubicBezTo>
                <a:lnTo>
                  <a:pt x="2010995" y="317361"/>
                </a:lnTo>
                <a:lnTo>
                  <a:pt x="2018236" y="317361"/>
                </a:lnTo>
                <a:lnTo>
                  <a:pt x="2052152" y="354883"/>
                </a:lnTo>
                <a:cubicBezTo>
                  <a:pt x="2520840" y="823572"/>
                  <a:pt x="3280732" y="823571"/>
                  <a:pt x="3749420" y="354883"/>
                </a:cubicBezTo>
                <a:lnTo>
                  <a:pt x="3783336" y="317359"/>
                </a:lnTo>
                <a:lnTo>
                  <a:pt x="3783842" y="317359"/>
                </a:lnTo>
                <a:lnTo>
                  <a:pt x="3837202" y="269129"/>
                </a:lnTo>
                <a:cubicBezTo>
                  <a:pt x="4277163" y="-89710"/>
                  <a:pt x="4912209" y="-89710"/>
                  <a:pt x="5352171" y="269130"/>
                </a:cubicBezTo>
                <a:lnTo>
                  <a:pt x="5405530" y="317359"/>
                </a:lnTo>
                <a:lnTo>
                  <a:pt x="5413095" y="317360"/>
                </a:lnTo>
                <a:lnTo>
                  <a:pt x="5450056" y="358251"/>
                </a:lnTo>
                <a:cubicBezTo>
                  <a:pt x="5918744" y="826940"/>
                  <a:pt x="6678636" y="826940"/>
                  <a:pt x="7147324" y="358251"/>
                </a:cubicBezTo>
                <a:lnTo>
                  <a:pt x="7210650" y="288190"/>
                </a:lnTo>
                <a:lnTo>
                  <a:pt x="7231738" y="269129"/>
                </a:lnTo>
                <a:cubicBezTo>
                  <a:pt x="7671700" y="-89709"/>
                  <a:pt x="8306745" y="-89709"/>
                  <a:pt x="8746706" y="269130"/>
                </a:cubicBezTo>
                <a:lnTo>
                  <a:pt x="8800066" y="317360"/>
                </a:lnTo>
                <a:lnTo>
                  <a:pt x="8806660" y="317360"/>
                </a:lnTo>
                <a:lnTo>
                  <a:pt x="8834488" y="348148"/>
                </a:lnTo>
                <a:cubicBezTo>
                  <a:pt x="9303177" y="816836"/>
                  <a:pt x="10063069" y="816836"/>
                  <a:pt x="10531757" y="348148"/>
                </a:cubicBezTo>
                <a:lnTo>
                  <a:pt x="10559585" y="317359"/>
                </a:lnTo>
                <a:lnTo>
                  <a:pt x="10572914" y="317359"/>
                </a:lnTo>
                <a:lnTo>
                  <a:pt x="10626275" y="269130"/>
                </a:lnTo>
                <a:cubicBezTo>
                  <a:pt x="11097663" y="-115341"/>
                  <a:pt x="11792998" y="-87879"/>
                  <a:pt x="12232394" y="351517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2700000" scaled="1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4191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3414710" y="4749221"/>
            <a:ext cx="1820986" cy="2572229"/>
            <a:chOff x="3443288" y="4624735"/>
            <a:chExt cx="1820749" cy="2572825"/>
          </a:xfrm>
        </p:grpSpPr>
        <p:sp>
          <p:nvSpPr>
            <p:cNvPr id="139" name="圆角矩形 138"/>
            <p:cNvSpPr/>
            <p:nvPr/>
          </p:nvSpPr>
          <p:spPr>
            <a:xfrm rot="2760000">
              <a:off x="3182263" y="5115787"/>
              <a:ext cx="2572825" cy="1590722"/>
            </a:xfrm>
            <a:prstGeom prst="roundRect">
              <a:avLst>
                <a:gd name="adj" fmla="val 50000"/>
              </a:avLst>
            </a:prstGeom>
            <a:gradFill>
              <a:gsLst>
                <a:gs pos="38000">
                  <a:schemeClr val="tx1">
                    <a:alpha val="19000"/>
                  </a:scheme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3443288" y="4853200"/>
              <a:ext cx="1108128" cy="1108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A9500"/>
                </a:gs>
                <a:gs pos="100000">
                  <a:srgbClr val="FFC269"/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rgbClr val="FFD393"/>
                  </a:gs>
                  <a:gs pos="100000">
                    <a:srgbClr val="FFAB2F"/>
                  </a:gs>
                </a:gsLst>
                <a:lin ang="2700000" scaled="1"/>
                <a:tileRect/>
              </a:gradFill>
            </a:ln>
            <a:effectLst>
              <a:outerShdw blurRad="266700" dist="762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41" name="Group 41"/>
            <p:cNvGrpSpPr>
              <a:grpSpLocks noChangeAspect="1"/>
            </p:cNvGrpSpPr>
            <p:nvPr/>
          </p:nvGrpSpPr>
          <p:grpSpPr bwMode="auto">
            <a:xfrm>
              <a:off x="3773846" y="5132871"/>
              <a:ext cx="447011" cy="547203"/>
              <a:chOff x="3783" y="2089"/>
              <a:chExt cx="116" cy="142"/>
            </a:xfrm>
            <a:solidFill>
              <a:schemeClr val="bg1"/>
            </a:solidFill>
            <a:effectLst/>
          </p:grpSpPr>
          <p:sp>
            <p:nvSpPr>
              <p:cNvPr id="142" name="Freeform 42"/>
              <p:cNvSpPr>
                <a:spLocks/>
              </p:cNvSpPr>
              <p:nvPr/>
            </p:nvSpPr>
            <p:spPr bwMode="auto">
              <a:xfrm>
                <a:off x="3791" y="2221"/>
                <a:ext cx="20" cy="10"/>
              </a:xfrm>
              <a:custGeom>
                <a:avLst/>
                <a:gdLst>
                  <a:gd name="T0" fmla="*/ 8 w 8"/>
                  <a:gd name="T1" fmla="*/ 0 h 4"/>
                  <a:gd name="T2" fmla="*/ 1 w 8"/>
                  <a:gd name="T3" fmla="*/ 0 h 4"/>
                  <a:gd name="T4" fmla="*/ 0 w 8"/>
                  <a:gd name="T5" fmla="*/ 0 h 4"/>
                  <a:gd name="T6" fmla="*/ 0 w 8"/>
                  <a:gd name="T7" fmla="*/ 4 h 4"/>
                  <a:gd name="T8" fmla="*/ 1 w 8"/>
                  <a:gd name="T9" fmla="*/ 4 h 4"/>
                  <a:gd name="T10" fmla="*/ 8 w 8"/>
                  <a:gd name="T11" fmla="*/ 4 h 4"/>
                  <a:gd name="T12" fmla="*/ 8 w 8"/>
                  <a:gd name="T13" fmla="*/ 4 h 4"/>
                  <a:gd name="T14" fmla="*/ 8 w 8"/>
                  <a:gd name="T15" fmla="*/ 0 h 4"/>
                  <a:gd name="T16" fmla="*/ 8 w 8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43"/>
              <p:cNvSpPr>
                <a:spLocks/>
              </p:cNvSpPr>
              <p:nvPr/>
            </p:nvSpPr>
            <p:spPr bwMode="auto">
              <a:xfrm>
                <a:off x="3818" y="2208"/>
                <a:ext cx="23" cy="23"/>
              </a:xfrm>
              <a:custGeom>
                <a:avLst/>
                <a:gdLst>
                  <a:gd name="T0" fmla="*/ 8 w 9"/>
                  <a:gd name="T1" fmla="*/ 0 h 9"/>
                  <a:gd name="T2" fmla="*/ 1 w 9"/>
                  <a:gd name="T3" fmla="*/ 0 h 9"/>
                  <a:gd name="T4" fmla="*/ 0 w 9"/>
                  <a:gd name="T5" fmla="*/ 1 h 9"/>
                  <a:gd name="T6" fmla="*/ 0 w 9"/>
                  <a:gd name="T7" fmla="*/ 9 h 9"/>
                  <a:gd name="T8" fmla="*/ 1 w 9"/>
                  <a:gd name="T9" fmla="*/ 9 h 9"/>
                  <a:gd name="T10" fmla="*/ 8 w 9"/>
                  <a:gd name="T11" fmla="*/ 9 h 9"/>
                  <a:gd name="T12" fmla="*/ 9 w 9"/>
                  <a:gd name="T13" fmla="*/ 9 h 9"/>
                  <a:gd name="T14" fmla="*/ 9 w 9"/>
                  <a:gd name="T15" fmla="*/ 1 h 9"/>
                  <a:gd name="T16" fmla="*/ 8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44"/>
              <p:cNvSpPr>
                <a:spLocks/>
              </p:cNvSpPr>
              <p:nvPr/>
            </p:nvSpPr>
            <p:spPr bwMode="auto">
              <a:xfrm>
                <a:off x="3849" y="2184"/>
                <a:ext cx="20" cy="47"/>
              </a:xfrm>
              <a:custGeom>
                <a:avLst/>
                <a:gdLst>
                  <a:gd name="T0" fmla="*/ 7 w 8"/>
                  <a:gd name="T1" fmla="*/ 0 h 19"/>
                  <a:gd name="T2" fmla="*/ 0 w 8"/>
                  <a:gd name="T3" fmla="*/ 0 h 19"/>
                  <a:gd name="T4" fmla="*/ 0 w 8"/>
                  <a:gd name="T5" fmla="*/ 1 h 19"/>
                  <a:gd name="T6" fmla="*/ 0 w 8"/>
                  <a:gd name="T7" fmla="*/ 19 h 19"/>
                  <a:gd name="T8" fmla="*/ 0 w 8"/>
                  <a:gd name="T9" fmla="*/ 19 h 19"/>
                  <a:gd name="T10" fmla="*/ 7 w 8"/>
                  <a:gd name="T11" fmla="*/ 19 h 19"/>
                  <a:gd name="T12" fmla="*/ 8 w 8"/>
                  <a:gd name="T13" fmla="*/ 19 h 19"/>
                  <a:gd name="T14" fmla="*/ 8 w 8"/>
                  <a:gd name="T15" fmla="*/ 1 h 19"/>
                  <a:gd name="T16" fmla="*/ 7 w 8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9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45"/>
              <p:cNvSpPr>
                <a:spLocks/>
              </p:cNvSpPr>
              <p:nvPr/>
            </p:nvSpPr>
            <p:spPr bwMode="auto">
              <a:xfrm>
                <a:off x="3877" y="2161"/>
                <a:ext cx="22" cy="70"/>
              </a:xfrm>
              <a:custGeom>
                <a:avLst/>
                <a:gdLst>
                  <a:gd name="T0" fmla="*/ 8 w 9"/>
                  <a:gd name="T1" fmla="*/ 0 h 28"/>
                  <a:gd name="T2" fmla="*/ 1 w 9"/>
                  <a:gd name="T3" fmla="*/ 0 h 28"/>
                  <a:gd name="T4" fmla="*/ 0 w 9"/>
                  <a:gd name="T5" fmla="*/ 1 h 28"/>
                  <a:gd name="T6" fmla="*/ 0 w 9"/>
                  <a:gd name="T7" fmla="*/ 28 h 28"/>
                  <a:gd name="T8" fmla="*/ 1 w 9"/>
                  <a:gd name="T9" fmla="*/ 28 h 28"/>
                  <a:gd name="T10" fmla="*/ 8 w 9"/>
                  <a:gd name="T11" fmla="*/ 28 h 28"/>
                  <a:gd name="T12" fmla="*/ 9 w 9"/>
                  <a:gd name="T13" fmla="*/ 28 h 28"/>
                  <a:gd name="T14" fmla="*/ 9 w 9"/>
                  <a:gd name="T15" fmla="*/ 1 h 28"/>
                  <a:gd name="T16" fmla="*/ 8 w 9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8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1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46"/>
              <p:cNvSpPr>
                <a:spLocks/>
              </p:cNvSpPr>
              <p:nvPr/>
            </p:nvSpPr>
            <p:spPr bwMode="auto">
              <a:xfrm>
                <a:off x="3821" y="2089"/>
                <a:ext cx="23" cy="27"/>
              </a:xfrm>
              <a:custGeom>
                <a:avLst/>
                <a:gdLst>
                  <a:gd name="T0" fmla="*/ 5 w 9"/>
                  <a:gd name="T1" fmla="*/ 10 h 11"/>
                  <a:gd name="T2" fmla="*/ 8 w 9"/>
                  <a:gd name="T3" fmla="*/ 4 h 11"/>
                  <a:gd name="T4" fmla="*/ 5 w 9"/>
                  <a:gd name="T5" fmla="*/ 0 h 11"/>
                  <a:gd name="T6" fmla="*/ 0 w 9"/>
                  <a:gd name="T7" fmla="*/ 4 h 11"/>
                  <a:gd name="T8" fmla="*/ 5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5" y="10"/>
                    </a:moveTo>
                    <a:cubicBezTo>
                      <a:pt x="8" y="10"/>
                      <a:pt x="8" y="7"/>
                      <a:pt x="8" y="4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1" y="8"/>
                      <a:pt x="4" y="11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47"/>
              <p:cNvSpPr>
                <a:spLocks/>
              </p:cNvSpPr>
              <p:nvPr/>
            </p:nvSpPr>
            <p:spPr bwMode="auto">
              <a:xfrm>
                <a:off x="3785" y="2164"/>
                <a:ext cx="36" cy="44"/>
              </a:xfrm>
              <a:custGeom>
                <a:avLst/>
                <a:gdLst>
                  <a:gd name="T0" fmla="*/ 12 w 14"/>
                  <a:gd name="T1" fmla="*/ 1 h 18"/>
                  <a:gd name="T2" fmla="*/ 10 w 14"/>
                  <a:gd name="T3" fmla="*/ 0 h 18"/>
                  <a:gd name="T4" fmla="*/ 8 w 14"/>
                  <a:gd name="T5" fmla="*/ 6 h 18"/>
                  <a:gd name="T6" fmla="*/ 1 w 14"/>
                  <a:gd name="T7" fmla="*/ 14 h 18"/>
                  <a:gd name="T8" fmla="*/ 1 w 14"/>
                  <a:gd name="T9" fmla="*/ 17 h 18"/>
                  <a:gd name="T10" fmla="*/ 4 w 14"/>
                  <a:gd name="T11" fmla="*/ 17 h 18"/>
                  <a:gd name="T12" fmla="*/ 12 w 14"/>
                  <a:gd name="T13" fmla="*/ 9 h 18"/>
                  <a:gd name="T14" fmla="*/ 13 w 14"/>
                  <a:gd name="T15" fmla="*/ 8 h 18"/>
                  <a:gd name="T16" fmla="*/ 14 w 14"/>
                  <a:gd name="T17" fmla="*/ 3 h 18"/>
                  <a:gd name="T18" fmla="*/ 12 w 14"/>
                  <a:gd name="T1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8">
                    <a:moveTo>
                      <a:pt x="12" y="1"/>
                    </a:moveTo>
                    <a:cubicBezTo>
                      <a:pt x="11" y="1"/>
                      <a:pt x="10" y="0"/>
                      <a:pt x="10" y="0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1" y="17"/>
                    </a:cubicBezTo>
                    <a:cubicBezTo>
                      <a:pt x="2" y="18"/>
                      <a:pt x="4" y="18"/>
                      <a:pt x="4" y="1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48"/>
              <p:cNvSpPr>
                <a:spLocks/>
              </p:cNvSpPr>
              <p:nvPr/>
            </p:nvSpPr>
            <p:spPr bwMode="auto">
              <a:xfrm>
                <a:off x="3836" y="2116"/>
                <a:ext cx="33" cy="20"/>
              </a:xfrm>
              <a:custGeom>
                <a:avLst/>
                <a:gdLst>
                  <a:gd name="T0" fmla="*/ 6 w 13"/>
                  <a:gd name="T1" fmla="*/ 8 h 8"/>
                  <a:gd name="T2" fmla="*/ 12 w 13"/>
                  <a:gd name="T3" fmla="*/ 4 h 8"/>
                  <a:gd name="T4" fmla="*/ 12 w 13"/>
                  <a:gd name="T5" fmla="*/ 1 h 8"/>
                  <a:gd name="T6" fmla="*/ 10 w 13"/>
                  <a:gd name="T7" fmla="*/ 1 h 8"/>
                  <a:gd name="T8" fmla="*/ 5 w 13"/>
                  <a:gd name="T9" fmla="*/ 4 h 8"/>
                  <a:gd name="T10" fmla="*/ 1 w 13"/>
                  <a:gd name="T11" fmla="*/ 3 h 8"/>
                  <a:gd name="T12" fmla="*/ 1 w 13"/>
                  <a:gd name="T13" fmla="*/ 5 h 8"/>
                  <a:gd name="T14" fmla="*/ 0 w 13"/>
                  <a:gd name="T15" fmla="*/ 7 h 8"/>
                  <a:gd name="T16" fmla="*/ 5 w 13"/>
                  <a:gd name="T17" fmla="*/ 8 h 8"/>
                  <a:gd name="T18" fmla="*/ 6 w 13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6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2"/>
                      <a:pt x="12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0" y="7"/>
                      <a:pt x="0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49"/>
              <p:cNvSpPr>
                <a:spLocks/>
              </p:cNvSpPr>
              <p:nvPr/>
            </p:nvSpPr>
            <p:spPr bwMode="auto">
              <a:xfrm>
                <a:off x="3783" y="2116"/>
                <a:ext cx="58" cy="87"/>
              </a:xfrm>
              <a:custGeom>
                <a:avLst/>
                <a:gdLst>
                  <a:gd name="T0" fmla="*/ 18 w 23"/>
                  <a:gd name="T1" fmla="*/ 17 h 35"/>
                  <a:gd name="T2" fmla="*/ 21 w 23"/>
                  <a:gd name="T3" fmla="*/ 5 h 35"/>
                  <a:gd name="T4" fmla="*/ 21 w 23"/>
                  <a:gd name="T5" fmla="*/ 2 h 35"/>
                  <a:gd name="T6" fmla="*/ 20 w 23"/>
                  <a:gd name="T7" fmla="*/ 2 h 35"/>
                  <a:gd name="T8" fmla="*/ 19 w 23"/>
                  <a:gd name="T9" fmla="*/ 7 h 35"/>
                  <a:gd name="T10" fmla="*/ 20 w 23"/>
                  <a:gd name="T11" fmla="*/ 3 h 35"/>
                  <a:gd name="T12" fmla="*/ 20 w 23"/>
                  <a:gd name="T13" fmla="*/ 2 h 35"/>
                  <a:gd name="T14" fmla="*/ 20 w 23"/>
                  <a:gd name="T15" fmla="*/ 1 h 35"/>
                  <a:gd name="T16" fmla="*/ 19 w 23"/>
                  <a:gd name="T17" fmla="*/ 1 h 35"/>
                  <a:gd name="T18" fmla="*/ 18 w 23"/>
                  <a:gd name="T19" fmla="*/ 2 h 35"/>
                  <a:gd name="T20" fmla="*/ 19 w 23"/>
                  <a:gd name="T21" fmla="*/ 3 h 35"/>
                  <a:gd name="T22" fmla="*/ 18 w 23"/>
                  <a:gd name="T23" fmla="*/ 6 h 35"/>
                  <a:gd name="T24" fmla="*/ 17 w 23"/>
                  <a:gd name="T25" fmla="*/ 0 h 35"/>
                  <a:gd name="T26" fmla="*/ 17 w 23"/>
                  <a:gd name="T27" fmla="*/ 0 h 35"/>
                  <a:gd name="T28" fmla="*/ 17 w 23"/>
                  <a:gd name="T29" fmla="*/ 0 h 35"/>
                  <a:gd name="T30" fmla="*/ 15 w 23"/>
                  <a:gd name="T31" fmla="*/ 0 h 35"/>
                  <a:gd name="T32" fmla="*/ 8 w 23"/>
                  <a:gd name="T33" fmla="*/ 0 h 35"/>
                  <a:gd name="T34" fmla="*/ 1 w 23"/>
                  <a:gd name="T35" fmla="*/ 5 h 35"/>
                  <a:gd name="T36" fmla="*/ 1 w 23"/>
                  <a:gd name="T37" fmla="*/ 8 h 35"/>
                  <a:gd name="T38" fmla="*/ 4 w 23"/>
                  <a:gd name="T39" fmla="*/ 8 h 35"/>
                  <a:gd name="T40" fmla="*/ 4 w 23"/>
                  <a:gd name="T41" fmla="*/ 8 h 35"/>
                  <a:gd name="T42" fmla="*/ 9 w 23"/>
                  <a:gd name="T43" fmla="*/ 4 h 35"/>
                  <a:gd name="T44" fmla="*/ 13 w 23"/>
                  <a:gd name="T45" fmla="*/ 4 h 35"/>
                  <a:gd name="T46" fmla="*/ 12 w 23"/>
                  <a:gd name="T47" fmla="*/ 4 h 35"/>
                  <a:gd name="T48" fmla="*/ 9 w 23"/>
                  <a:gd name="T49" fmla="*/ 15 h 35"/>
                  <a:gd name="T50" fmla="*/ 10 w 23"/>
                  <a:gd name="T51" fmla="*/ 16 h 35"/>
                  <a:gd name="T52" fmla="*/ 14 w 23"/>
                  <a:gd name="T53" fmla="*/ 20 h 35"/>
                  <a:gd name="T54" fmla="*/ 18 w 23"/>
                  <a:gd name="T55" fmla="*/ 24 h 35"/>
                  <a:gd name="T56" fmla="*/ 17 w 23"/>
                  <a:gd name="T57" fmla="*/ 32 h 35"/>
                  <a:gd name="T58" fmla="*/ 19 w 23"/>
                  <a:gd name="T59" fmla="*/ 35 h 35"/>
                  <a:gd name="T60" fmla="*/ 22 w 23"/>
                  <a:gd name="T61" fmla="*/ 33 h 35"/>
                  <a:gd name="T62" fmla="*/ 23 w 23"/>
                  <a:gd name="T63" fmla="*/ 24 h 35"/>
                  <a:gd name="T64" fmla="*/ 23 w 23"/>
                  <a:gd name="T65" fmla="*/ 22 h 35"/>
                  <a:gd name="T66" fmla="*/ 18 w 23"/>
                  <a:gd name="T6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" h="35">
                    <a:moveTo>
                      <a:pt x="18" y="17"/>
                    </a:moveTo>
                    <a:cubicBezTo>
                      <a:pt x="19" y="10"/>
                      <a:pt x="21" y="6"/>
                      <a:pt x="21" y="5"/>
                    </a:cubicBezTo>
                    <a:cubicBezTo>
                      <a:pt x="21" y="3"/>
                      <a:pt x="21" y="2"/>
                      <a:pt x="21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5"/>
                      <a:pt x="19" y="7"/>
                      <a:pt x="19" y="7"/>
                    </a:cubicBezTo>
                    <a:cubicBezTo>
                      <a:pt x="19" y="7"/>
                      <a:pt x="20" y="4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9" y="3"/>
                    </a:cubicBezTo>
                    <a:cubicBezTo>
                      <a:pt x="19" y="3"/>
                      <a:pt x="18" y="4"/>
                      <a:pt x="18" y="6"/>
                    </a:cubicBezTo>
                    <a:cubicBezTo>
                      <a:pt x="18" y="1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8" y="0"/>
                      <a:pt x="1" y="5"/>
                      <a:pt x="1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2" y="8"/>
                      <a:pt x="3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9" y="4"/>
                      <a:pt x="9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7"/>
                      <a:pt x="9" y="13"/>
                      <a:pt x="9" y="15"/>
                    </a:cubicBezTo>
                    <a:cubicBezTo>
                      <a:pt x="9" y="15"/>
                      <a:pt x="10" y="15"/>
                      <a:pt x="10" y="16"/>
                    </a:cubicBezTo>
                    <a:cubicBezTo>
                      <a:pt x="10" y="16"/>
                      <a:pt x="11" y="18"/>
                      <a:pt x="14" y="20"/>
                    </a:cubicBezTo>
                    <a:cubicBezTo>
                      <a:pt x="14" y="20"/>
                      <a:pt x="18" y="24"/>
                      <a:pt x="18" y="24"/>
                    </a:cubicBezTo>
                    <a:cubicBezTo>
                      <a:pt x="18" y="24"/>
                      <a:pt x="17" y="32"/>
                      <a:pt x="17" y="32"/>
                    </a:cubicBezTo>
                    <a:cubicBezTo>
                      <a:pt x="17" y="34"/>
                      <a:pt x="18" y="35"/>
                      <a:pt x="19" y="35"/>
                    </a:cubicBezTo>
                    <a:cubicBezTo>
                      <a:pt x="20" y="35"/>
                      <a:pt x="21" y="35"/>
                      <a:pt x="22" y="33"/>
                    </a:cubicBezTo>
                    <a:cubicBezTo>
                      <a:pt x="22" y="33"/>
                      <a:pt x="23" y="24"/>
                      <a:pt x="23" y="24"/>
                    </a:cubicBezTo>
                    <a:cubicBezTo>
                      <a:pt x="23" y="23"/>
                      <a:pt x="23" y="22"/>
                      <a:pt x="23" y="22"/>
                    </a:cubicBezTo>
                    <a:cubicBezTo>
                      <a:pt x="22" y="21"/>
                      <a:pt x="18" y="17"/>
                      <a:pt x="1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6074064" y="2105224"/>
            <a:ext cx="1843762" cy="2572229"/>
            <a:chOff x="6102297" y="1980126"/>
            <a:chExt cx="1843522" cy="2572825"/>
          </a:xfrm>
        </p:grpSpPr>
        <p:sp>
          <p:nvSpPr>
            <p:cNvPr id="151" name="圆角矩形 150"/>
            <p:cNvSpPr/>
            <p:nvPr/>
          </p:nvSpPr>
          <p:spPr>
            <a:xfrm rot="2760000">
              <a:off x="5864045" y="2471178"/>
              <a:ext cx="2572825" cy="1590722"/>
            </a:xfrm>
            <a:prstGeom prst="roundRect">
              <a:avLst>
                <a:gd name="adj" fmla="val 50000"/>
              </a:avLst>
            </a:prstGeom>
            <a:gradFill>
              <a:gsLst>
                <a:gs pos="38000">
                  <a:schemeClr val="tx1">
                    <a:alpha val="19000"/>
                  </a:scheme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52" name="组合 151"/>
            <p:cNvGrpSpPr/>
            <p:nvPr/>
          </p:nvGrpSpPr>
          <p:grpSpPr>
            <a:xfrm>
              <a:off x="6102297" y="2204940"/>
              <a:ext cx="1108128" cy="1108128"/>
              <a:chOff x="6102297" y="2204940"/>
              <a:chExt cx="1108128" cy="1108128"/>
            </a:xfrm>
          </p:grpSpPr>
          <p:sp>
            <p:nvSpPr>
              <p:cNvPr id="153" name="圆角矩形 152"/>
              <p:cNvSpPr/>
              <p:nvPr/>
            </p:nvSpPr>
            <p:spPr>
              <a:xfrm>
                <a:off x="6102297" y="2204940"/>
                <a:ext cx="1108128" cy="1108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18391"/>
                  </a:gs>
                  <a:gs pos="100000">
                    <a:srgbClr val="01C4D9"/>
                  </a:gs>
                </a:gsLst>
                <a:lin ang="2700000" scaled="1"/>
              </a:gradFill>
              <a:ln w="22225">
                <a:gradFill flip="none" rotWithShape="1">
                  <a:gsLst>
                    <a:gs pos="0">
                      <a:srgbClr val="00D4EA"/>
                    </a:gs>
                    <a:gs pos="100000">
                      <a:srgbClr val="0098A8"/>
                    </a:gs>
                  </a:gsLst>
                  <a:lin ang="2700000" scaled="1"/>
                  <a:tileRect/>
                </a:gradFill>
              </a:ln>
              <a:effectLst>
                <a:outerShdw blurRad="266700" dist="76200" dir="2700000" algn="tl" rotWithShape="0">
                  <a:prstClr val="black">
                    <a:alpha val="3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4" name="Group 52"/>
              <p:cNvGrpSpPr>
                <a:grpSpLocks noChangeAspect="1"/>
              </p:cNvGrpSpPr>
              <p:nvPr/>
            </p:nvGrpSpPr>
            <p:grpSpPr bwMode="auto">
              <a:xfrm>
                <a:off x="6372767" y="2477855"/>
                <a:ext cx="567188" cy="562297"/>
                <a:chOff x="3783" y="2102"/>
                <a:chExt cx="116" cy="115"/>
              </a:xfrm>
              <a:solidFill>
                <a:schemeClr val="bg1"/>
              </a:solidFill>
              <a:effectLst/>
            </p:grpSpPr>
            <p:sp>
              <p:nvSpPr>
                <p:cNvPr id="155" name="Freeform 53"/>
                <p:cNvSpPr>
                  <a:spLocks noEditPoints="1"/>
                </p:cNvSpPr>
                <p:nvPr/>
              </p:nvSpPr>
              <p:spPr bwMode="auto">
                <a:xfrm>
                  <a:off x="3783" y="2102"/>
                  <a:ext cx="116" cy="115"/>
                </a:xfrm>
                <a:custGeom>
                  <a:avLst/>
                  <a:gdLst>
                    <a:gd name="T0" fmla="*/ 23 w 46"/>
                    <a:gd name="T1" fmla="*/ 0 h 46"/>
                    <a:gd name="T2" fmla="*/ 0 w 46"/>
                    <a:gd name="T3" fmla="*/ 23 h 46"/>
                    <a:gd name="T4" fmla="*/ 23 w 46"/>
                    <a:gd name="T5" fmla="*/ 46 h 46"/>
                    <a:gd name="T6" fmla="*/ 46 w 46"/>
                    <a:gd name="T7" fmla="*/ 23 h 46"/>
                    <a:gd name="T8" fmla="*/ 23 w 46"/>
                    <a:gd name="T9" fmla="*/ 0 h 46"/>
                    <a:gd name="T10" fmla="*/ 23 w 46"/>
                    <a:gd name="T11" fmla="*/ 42 h 46"/>
                    <a:gd name="T12" fmla="*/ 5 w 46"/>
                    <a:gd name="T13" fmla="*/ 23 h 46"/>
                    <a:gd name="T14" fmla="*/ 23 w 46"/>
                    <a:gd name="T15" fmla="*/ 4 h 46"/>
                    <a:gd name="T16" fmla="*/ 42 w 46"/>
                    <a:gd name="T17" fmla="*/ 23 h 46"/>
                    <a:gd name="T18" fmla="*/ 23 w 46"/>
                    <a:gd name="T19" fmla="*/ 4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" h="46">
                      <a:moveTo>
                        <a:pt x="23" y="0"/>
                      </a:moveTo>
                      <a:cubicBezTo>
                        <a:pt x="10" y="0"/>
                        <a:pt x="0" y="10"/>
                        <a:pt x="0" y="23"/>
                      </a:cubicBezTo>
                      <a:cubicBezTo>
                        <a:pt x="0" y="36"/>
                        <a:pt x="10" y="46"/>
                        <a:pt x="23" y="46"/>
                      </a:cubicBezTo>
                      <a:cubicBezTo>
                        <a:pt x="36" y="46"/>
                        <a:pt x="46" y="36"/>
                        <a:pt x="46" y="23"/>
                      </a:cubicBezTo>
                      <a:cubicBezTo>
                        <a:pt x="46" y="10"/>
                        <a:pt x="36" y="0"/>
                        <a:pt x="23" y="0"/>
                      </a:cubicBezTo>
                      <a:close/>
                      <a:moveTo>
                        <a:pt x="23" y="42"/>
                      </a:moveTo>
                      <a:cubicBezTo>
                        <a:pt x="13" y="42"/>
                        <a:pt x="5" y="33"/>
                        <a:pt x="5" y="23"/>
                      </a:cubicBezTo>
                      <a:cubicBezTo>
                        <a:pt x="5" y="13"/>
                        <a:pt x="13" y="4"/>
                        <a:pt x="23" y="4"/>
                      </a:cubicBezTo>
                      <a:cubicBezTo>
                        <a:pt x="34" y="4"/>
                        <a:pt x="42" y="13"/>
                        <a:pt x="42" y="23"/>
                      </a:cubicBezTo>
                      <a:cubicBezTo>
                        <a:pt x="42" y="33"/>
                        <a:pt x="34" y="42"/>
                        <a:pt x="2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6" name="Freeform 54"/>
                <p:cNvSpPr>
                  <a:spLocks noEditPoints="1"/>
                </p:cNvSpPr>
                <p:nvPr/>
              </p:nvSpPr>
              <p:spPr bwMode="auto">
                <a:xfrm>
                  <a:off x="3783" y="2102"/>
                  <a:ext cx="116" cy="115"/>
                </a:xfrm>
                <a:custGeom>
                  <a:avLst/>
                  <a:gdLst>
                    <a:gd name="T0" fmla="*/ 23 w 46"/>
                    <a:gd name="T1" fmla="*/ 0 h 46"/>
                    <a:gd name="T2" fmla="*/ 0 w 46"/>
                    <a:gd name="T3" fmla="*/ 23 h 46"/>
                    <a:gd name="T4" fmla="*/ 23 w 46"/>
                    <a:gd name="T5" fmla="*/ 46 h 46"/>
                    <a:gd name="T6" fmla="*/ 46 w 46"/>
                    <a:gd name="T7" fmla="*/ 23 h 46"/>
                    <a:gd name="T8" fmla="*/ 23 w 46"/>
                    <a:gd name="T9" fmla="*/ 0 h 46"/>
                    <a:gd name="T10" fmla="*/ 23 w 46"/>
                    <a:gd name="T11" fmla="*/ 42 h 46"/>
                    <a:gd name="T12" fmla="*/ 5 w 46"/>
                    <a:gd name="T13" fmla="*/ 23 h 46"/>
                    <a:gd name="T14" fmla="*/ 23 w 46"/>
                    <a:gd name="T15" fmla="*/ 4 h 46"/>
                    <a:gd name="T16" fmla="*/ 42 w 46"/>
                    <a:gd name="T17" fmla="*/ 23 h 46"/>
                    <a:gd name="T18" fmla="*/ 23 w 46"/>
                    <a:gd name="T19" fmla="*/ 4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" h="46">
                      <a:moveTo>
                        <a:pt x="23" y="0"/>
                      </a:moveTo>
                      <a:cubicBezTo>
                        <a:pt x="10" y="0"/>
                        <a:pt x="0" y="10"/>
                        <a:pt x="0" y="23"/>
                      </a:cubicBezTo>
                      <a:cubicBezTo>
                        <a:pt x="0" y="36"/>
                        <a:pt x="10" y="46"/>
                        <a:pt x="23" y="46"/>
                      </a:cubicBezTo>
                      <a:cubicBezTo>
                        <a:pt x="36" y="46"/>
                        <a:pt x="46" y="36"/>
                        <a:pt x="46" y="23"/>
                      </a:cubicBezTo>
                      <a:cubicBezTo>
                        <a:pt x="46" y="10"/>
                        <a:pt x="36" y="0"/>
                        <a:pt x="23" y="0"/>
                      </a:cubicBezTo>
                      <a:close/>
                      <a:moveTo>
                        <a:pt x="23" y="42"/>
                      </a:moveTo>
                      <a:cubicBezTo>
                        <a:pt x="13" y="42"/>
                        <a:pt x="5" y="33"/>
                        <a:pt x="5" y="23"/>
                      </a:cubicBezTo>
                      <a:cubicBezTo>
                        <a:pt x="5" y="13"/>
                        <a:pt x="13" y="4"/>
                        <a:pt x="23" y="4"/>
                      </a:cubicBezTo>
                      <a:cubicBezTo>
                        <a:pt x="34" y="4"/>
                        <a:pt x="42" y="13"/>
                        <a:pt x="42" y="23"/>
                      </a:cubicBezTo>
                      <a:cubicBezTo>
                        <a:pt x="42" y="33"/>
                        <a:pt x="34" y="42"/>
                        <a:pt x="2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7" name="Freeform 55"/>
                <p:cNvSpPr>
                  <a:spLocks/>
                </p:cNvSpPr>
                <p:nvPr/>
              </p:nvSpPr>
              <p:spPr bwMode="auto">
                <a:xfrm>
                  <a:off x="3839" y="2115"/>
                  <a:ext cx="7" cy="10"/>
                </a:xfrm>
                <a:custGeom>
                  <a:avLst/>
                  <a:gdLst>
                    <a:gd name="T0" fmla="*/ 1 w 3"/>
                    <a:gd name="T1" fmla="*/ 4 h 4"/>
                    <a:gd name="T2" fmla="*/ 1 w 3"/>
                    <a:gd name="T3" fmla="*/ 4 h 4"/>
                    <a:gd name="T4" fmla="*/ 3 w 3"/>
                    <a:gd name="T5" fmla="*/ 3 h 4"/>
                    <a:gd name="T6" fmla="*/ 3 w 3"/>
                    <a:gd name="T7" fmla="*/ 0 h 4"/>
                    <a:gd name="T8" fmla="*/ 1 w 3"/>
                    <a:gd name="T9" fmla="*/ 0 h 4"/>
                    <a:gd name="T10" fmla="*/ 0 w 3"/>
                    <a:gd name="T11" fmla="*/ 0 h 4"/>
                    <a:gd name="T12" fmla="*/ 0 w 3"/>
                    <a:gd name="T13" fmla="*/ 3 h 4"/>
                    <a:gd name="T14" fmla="*/ 1 w 3"/>
                    <a:gd name="T1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4"/>
                        <a:pt x="3" y="4"/>
                        <a:pt x="3" y="3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0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56"/>
                <p:cNvSpPr>
                  <a:spLocks/>
                </p:cNvSpPr>
                <p:nvPr/>
              </p:nvSpPr>
              <p:spPr bwMode="auto">
                <a:xfrm>
                  <a:off x="3839" y="2195"/>
                  <a:ext cx="7" cy="10"/>
                </a:xfrm>
                <a:custGeom>
                  <a:avLst/>
                  <a:gdLst>
                    <a:gd name="T0" fmla="*/ 1 w 3"/>
                    <a:gd name="T1" fmla="*/ 0 h 4"/>
                    <a:gd name="T2" fmla="*/ 1 w 3"/>
                    <a:gd name="T3" fmla="*/ 0 h 4"/>
                    <a:gd name="T4" fmla="*/ 0 w 3"/>
                    <a:gd name="T5" fmla="*/ 1 h 4"/>
                    <a:gd name="T6" fmla="*/ 0 w 3"/>
                    <a:gd name="T7" fmla="*/ 4 h 4"/>
                    <a:gd name="T8" fmla="*/ 1 w 3"/>
                    <a:gd name="T9" fmla="*/ 4 h 4"/>
                    <a:gd name="T10" fmla="*/ 3 w 3"/>
                    <a:gd name="T11" fmla="*/ 4 h 4"/>
                    <a:gd name="T12" fmla="*/ 3 w 3"/>
                    <a:gd name="T13" fmla="*/ 1 h 4"/>
                    <a:gd name="T14" fmla="*/ 1 w 3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4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9" name="Freeform 57"/>
                <p:cNvSpPr>
                  <a:spLocks/>
                </p:cNvSpPr>
                <p:nvPr/>
              </p:nvSpPr>
              <p:spPr bwMode="auto">
                <a:xfrm>
                  <a:off x="3796" y="2155"/>
                  <a:ext cx="10" cy="10"/>
                </a:xfrm>
                <a:custGeom>
                  <a:avLst/>
                  <a:gdLst>
                    <a:gd name="T0" fmla="*/ 3 w 4"/>
                    <a:gd name="T1" fmla="*/ 0 h 4"/>
                    <a:gd name="T2" fmla="*/ 0 w 4"/>
                    <a:gd name="T3" fmla="*/ 0 h 4"/>
                    <a:gd name="T4" fmla="*/ 0 w 4"/>
                    <a:gd name="T5" fmla="*/ 2 h 4"/>
                    <a:gd name="T6" fmla="*/ 0 w 4"/>
                    <a:gd name="T7" fmla="*/ 4 h 4"/>
                    <a:gd name="T8" fmla="*/ 3 w 4"/>
                    <a:gd name="T9" fmla="*/ 4 h 4"/>
                    <a:gd name="T10" fmla="*/ 4 w 4"/>
                    <a:gd name="T11" fmla="*/ 2 h 4"/>
                    <a:gd name="T12" fmla="*/ 4 w 4"/>
                    <a:gd name="T13" fmla="*/ 2 h 4"/>
                    <a:gd name="T14" fmla="*/ 3 w 4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" h="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4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0" name="Freeform 58"/>
                <p:cNvSpPr>
                  <a:spLocks/>
                </p:cNvSpPr>
                <p:nvPr/>
              </p:nvSpPr>
              <p:spPr bwMode="auto">
                <a:xfrm>
                  <a:off x="3877" y="2155"/>
                  <a:ext cx="10" cy="10"/>
                </a:xfrm>
                <a:custGeom>
                  <a:avLst/>
                  <a:gdLst>
                    <a:gd name="T0" fmla="*/ 4 w 4"/>
                    <a:gd name="T1" fmla="*/ 0 h 4"/>
                    <a:gd name="T2" fmla="*/ 2 w 4"/>
                    <a:gd name="T3" fmla="*/ 0 h 4"/>
                    <a:gd name="T4" fmla="*/ 0 w 4"/>
                    <a:gd name="T5" fmla="*/ 2 h 4"/>
                    <a:gd name="T6" fmla="*/ 0 w 4"/>
                    <a:gd name="T7" fmla="*/ 2 h 4"/>
                    <a:gd name="T8" fmla="*/ 2 w 4"/>
                    <a:gd name="T9" fmla="*/ 4 h 4"/>
                    <a:gd name="T10" fmla="*/ 4 w 4"/>
                    <a:gd name="T11" fmla="*/ 4 h 4"/>
                    <a:gd name="T12" fmla="*/ 4 w 4"/>
                    <a:gd name="T13" fmla="*/ 2 h 4"/>
                    <a:gd name="T14" fmla="*/ 4 w 4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" h="4">
                      <a:moveTo>
                        <a:pt x="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3"/>
                        <a:pt x="4" y="3"/>
                        <a:pt x="4" y="2"/>
                      </a:cubicBezTo>
                      <a:cubicBezTo>
                        <a:pt x="4" y="1"/>
                        <a:pt x="4" y="1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1" name="Freeform 59"/>
                <p:cNvSpPr>
                  <a:spLocks/>
                </p:cNvSpPr>
                <p:nvPr/>
              </p:nvSpPr>
              <p:spPr bwMode="auto">
                <a:xfrm>
                  <a:off x="3813" y="2127"/>
                  <a:ext cx="33" cy="38"/>
                </a:xfrm>
                <a:custGeom>
                  <a:avLst/>
                  <a:gdLst>
                    <a:gd name="T0" fmla="*/ 11 w 13"/>
                    <a:gd name="T1" fmla="*/ 0 h 15"/>
                    <a:gd name="T2" fmla="*/ 10 w 13"/>
                    <a:gd name="T3" fmla="*/ 2 h 15"/>
                    <a:gd name="T4" fmla="*/ 10 w 13"/>
                    <a:gd name="T5" fmla="*/ 11 h 15"/>
                    <a:gd name="T6" fmla="*/ 9 w 13"/>
                    <a:gd name="T7" fmla="*/ 12 h 15"/>
                    <a:gd name="T8" fmla="*/ 2 w 13"/>
                    <a:gd name="T9" fmla="*/ 12 h 15"/>
                    <a:gd name="T10" fmla="*/ 0 w 13"/>
                    <a:gd name="T11" fmla="*/ 14 h 15"/>
                    <a:gd name="T12" fmla="*/ 2 w 13"/>
                    <a:gd name="T13" fmla="*/ 15 h 15"/>
                    <a:gd name="T14" fmla="*/ 11 w 13"/>
                    <a:gd name="T15" fmla="*/ 15 h 15"/>
                    <a:gd name="T16" fmla="*/ 12 w 13"/>
                    <a:gd name="T17" fmla="*/ 15 h 15"/>
                    <a:gd name="T18" fmla="*/ 12 w 13"/>
                    <a:gd name="T19" fmla="*/ 15 h 15"/>
                    <a:gd name="T20" fmla="*/ 13 w 13"/>
                    <a:gd name="T21" fmla="*/ 13 h 15"/>
                    <a:gd name="T22" fmla="*/ 13 w 13"/>
                    <a:gd name="T23" fmla="*/ 2 h 15"/>
                    <a:gd name="T24" fmla="*/ 11 w 13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" h="15">
                      <a:moveTo>
                        <a:pt x="11" y="0"/>
                      </a:moveTo>
                      <a:cubicBezTo>
                        <a:pt x="10" y="0"/>
                        <a:pt x="10" y="1"/>
                        <a:pt x="10" y="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2"/>
                        <a:pt x="9" y="12"/>
                        <a:pt x="9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4"/>
                        <a:pt x="1" y="15"/>
                        <a:pt x="2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3" y="14"/>
                        <a:pt x="13" y="14"/>
                        <a:pt x="13" y="13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1"/>
                        <a:pt x="12" y="0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162" name="组合 161"/>
          <p:cNvGrpSpPr/>
          <p:nvPr/>
        </p:nvGrpSpPr>
        <p:grpSpPr>
          <a:xfrm>
            <a:off x="4740240" y="3411311"/>
            <a:ext cx="1821997" cy="2572229"/>
            <a:chOff x="4768646" y="3286515"/>
            <a:chExt cx="1821760" cy="2572825"/>
          </a:xfrm>
        </p:grpSpPr>
        <p:sp>
          <p:nvSpPr>
            <p:cNvPr id="163" name="圆角矩形 162"/>
            <p:cNvSpPr/>
            <p:nvPr/>
          </p:nvSpPr>
          <p:spPr>
            <a:xfrm rot="2760000">
              <a:off x="4508632" y="3777567"/>
              <a:ext cx="2572825" cy="1590722"/>
            </a:xfrm>
            <a:prstGeom prst="roundRect">
              <a:avLst>
                <a:gd name="adj" fmla="val 50000"/>
              </a:avLst>
            </a:prstGeom>
            <a:gradFill>
              <a:gsLst>
                <a:gs pos="38000">
                  <a:schemeClr val="tx1">
                    <a:alpha val="19000"/>
                  </a:scheme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圆角矩形 163"/>
            <p:cNvSpPr/>
            <p:nvPr/>
          </p:nvSpPr>
          <p:spPr>
            <a:xfrm>
              <a:off x="4768646" y="3525740"/>
              <a:ext cx="1108128" cy="1108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24C4C"/>
                </a:gs>
                <a:gs pos="100000">
                  <a:srgbClr val="ED9393"/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rgbClr val="F4BABA"/>
                  </a:gs>
                  <a:gs pos="100000">
                    <a:srgbClr val="E66464"/>
                  </a:gs>
                </a:gsLst>
                <a:lin ang="2700000" scaled="1"/>
                <a:tileRect/>
              </a:gradFill>
            </a:ln>
            <a:effectLst>
              <a:outerShdw blurRad="266700" dist="762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65" name="Group 62"/>
            <p:cNvGrpSpPr>
              <a:grpSpLocks noChangeAspect="1"/>
            </p:cNvGrpSpPr>
            <p:nvPr/>
          </p:nvGrpSpPr>
          <p:grpSpPr bwMode="auto">
            <a:xfrm>
              <a:off x="5047787" y="3860292"/>
              <a:ext cx="549846" cy="439024"/>
              <a:chOff x="3775" y="2110"/>
              <a:chExt cx="129" cy="103"/>
            </a:xfrm>
            <a:solidFill>
              <a:schemeClr val="bg1"/>
            </a:solidFill>
            <a:effectLst/>
          </p:grpSpPr>
          <p:sp>
            <p:nvSpPr>
              <p:cNvPr id="166" name="Freeform 63"/>
              <p:cNvSpPr>
                <a:spLocks/>
              </p:cNvSpPr>
              <p:nvPr/>
            </p:nvSpPr>
            <p:spPr bwMode="auto">
              <a:xfrm>
                <a:off x="3775" y="2177"/>
                <a:ext cx="40" cy="36"/>
              </a:xfrm>
              <a:custGeom>
                <a:avLst/>
                <a:gdLst>
                  <a:gd name="T0" fmla="*/ 5 w 16"/>
                  <a:gd name="T1" fmla="*/ 0 h 14"/>
                  <a:gd name="T2" fmla="*/ 0 w 16"/>
                  <a:gd name="T3" fmla="*/ 4 h 14"/>
                  <a:gd name="T4" fmla="*/ 10 w 16"/>
                  <a:gd name="T5" fmla="*/ 14 h 14"/>
                  <a:gd name="T6" fmla="*/ 16 w 16"/>
                  <a:gd name="T7" fmla="*/ 9 h 14"/>
                  <a:gd name="T8" fmla="*/ 5 w 16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5" y="0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3" y="11"/>
                      <a:pt x="16" y="9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64"/>
              <p:cNvSpPr>
                <a:spLocks/>
              </p:cNvSpPr>
              <p:nvPr/>
            </p:nvSpPr>
            <p:spPr bwMode="auto">
              <a:xfrm>
                <a:off x="3795" y="2156"/>
                <a:ext cx="109" cy="41"/>
              </a:xfrm>
              <a:custGeom>
                <a:avLst/>
                <a:gdLst>
                  <a:gd name="T0" fmla="*/ 37 w 44"/>
                  <a:gd name="T1" fmla="*/ 4 h 16"/>
                  <a:gd name="T2" fmla="*/ 29 w 44"/>
                  <a:gd name="T3" fmla="*/ 9 h 16"/>
                  <a:gd name="T4" fmla="*/ 18 w 44"/>
                  <a:gd name="T5" fmla="*/ 8 h 16"/>
                  <a:gd name="T6" fmla="*/ 25 w 44"/>
                  <a:gd name="T7" fmla="*/ 7 h 16"/>
                  <a:gd name="T8" fmla="*/ 31 w 44"/>
                  <a:gd name="T9" fmla="*/ 2 h 16"/>
                  <a:gd name="T10" fmla="*/ 20 w 44"/>
                  <a:gd name="T11" fmla="*/ 2 h 16"/>
                  <a:gd name="T12" fmla="*/ 9 w 44"/>
                  <a:gd name="T13" fmla="*/ 2 h 16"/>
                  <a:gd name="T14" fmla="*/ 0 w 44"/>
                  <a:gd name="T15" fmla="*/ 7 h 16"/>
                  <a:gd name="T16" fmla="*/ 9 w 44"/>
                  <a:gd name="T17" fmla="*/ 16 h 16"/>
                  <a:gd name="T18" fmla="*/ 13 w 44"/>
                  <a:gd name="T19" fmla="*/ 14 h 16"/>
                  <a:gd name="T20" fmla="*/ 29 w 44"/>
                  <a:gd name="T21" fmla="*/ 14 h 16"/>
                  <a:gd name="T22" fmla="*/ 44 w 44"/>
                  <a:gd name="T23" fmla="*/ 2 h 16"/>
                  <a:gd name="T24" fmla="*/ 37 w 44"/>
                  <a:gd name="T25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16">
                    <a:moveTo>
                      <a:pt x="37" y="4"/>
                    </a:moveTo>
                    <a:cubicBezTo>
                      <a:pt x="34" y="7"/>
                      <a:pt x="32" y="8"/>
                      <a:pt x="29" y="9"/>
                    </a:cubicBezTo>
                    <a:cubicBezTo>
                      <a:pt x="24" y="10"/>
                      <a:pt x="19" y="9"/>
                      <a:pt x="18" y="8"/>
                    </a:cubicBezTo>
                    <a:cubicBezTo>
                      <a:pt x="15" y="6"/>
                      <a:pt x="18" y="7"/>
                      <a:pt x="25" y="7"/>
                    </a:cubicBezTo>
                    <a:cubicBezTo>
                      <a:pt x="32" y="6"/>
                      <a:pt x="31" y="2"/>
                      <a:pt x="31" y="2"/>
                    </a:cubicBezTo>
                    <a:cubicBezTo>
                      <a:pt x="29" y="2"/>
                      <a:pt x="27" y="2"/>
                      <a:pt x="20" y="2"/>
                    </a:cubicBezTo>
                    <a:cubicBezTo>
                      <a:pt x="17" y="2"/>
                      <a:pt x="12" y="1"/>
                      <a:pt x="9" y="2"/>
                    </a:cubicBezTo>
                    <a:cubicBezTo>
                      <a:pt x="6" y="2"/>
                      <a:pt x="4" y="5"/>
                      <a:pt x="0" y="7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5"/>
                      <a:pt x="12" y="14"/>
                      <a:pt x="13" y="14"/>
                    </a:cubicBezTo>
                    <a:cubicBezTo>
                      <a:pt x="16" y="14"/>
                      <a:pt x="23" y="15"/>
                      <a:pt x="29" y="14"/>
                    </a:cubicBezTo>
                    <a:cubicBezTo>
                      <a:pt x="40" y="9"/>
                      <a:pt x="44" y="2"/>
                      <a:pt x="44" y="2"/>
                    </a:cubicBezTo>
                    <a:cubicBezTo>
                      <a:pt x="44" y="2"/>
                      <a:pt x="41" y="0"/>
                      <a:pt x="3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65"/>
              <p:cNvSpPr>
                <a:spLocks noEditPoints="1"/>
              </p:cNvSpPr>
              <p:nvPr/>
            </p:nvSpPr>
            <p:spPr bwMode="auto">
              <a:xfrm>
                <a:off x="3810" y="2110"/>
                <a:ext cx="94" cy="41"/>
              </a:xfrm>
              <a:custGeom>
                <a:avLst/>
                <a:gdLst>
                  <a:gd name="T0" fmla="*/ 38 w 38"/>
                  <a:gd name="T1" fmla="*/ 0 h 16"/>
                  <a:gd name="T2" fmla="*/ 34 w 38"/>
                  <a:gd name="T3" fmla="*/ 0 h 16"/>
                  <a:gd name="T4" fmla="*/ 34 w 38"/>
                  <a:gd name="T5" fmla="*/ 6 h 16"/>
                  <a:gd name="T6" fmla="*/ 32 w 38"/>
                  <a:gd name="T7" fmla="*/ 6 h 16"/>
                  <a:gd name="T8" fmla="*/ 32 w 38"/>
                  <a:gd name="T9" fmla="*/ 0 h 16"/>
                  <a:gd name="T10" fmla="*/ 28 w 38"/>
                  <a:gd name="T11" fmla="*/ 0 h 16"/>
                  <a:gd name="T12" fmla="*/ 28 w 38"/>
                  <a:gd name="T13" fmla="*/ 6 h 16"/>
                  <a:gd name="T14" fmla="*/ 12 w 38"/>
                  <a:gd name="T15" fmla="*/ 6 h 16"/>
                  <a:gd name="T16" fmla="*/ 12 w 38"/>
                  <a:gd name="T17" fmla="*/ 3 h 16"/>
                  <a:gd name="T18" fmla="*/ 12 w 38"/>
                  <a:gd name="T19" fmla="*/ 1 h 16"/>
                  <a:gd name="T20" fmla="*/ 11 w 38"/>
                  <a:gd name="T21" fmla="*/ 0 h 16"/>
                  <a:gd name="T22" fmla="*/ 9 w 38"/>
                  <a:gd name="T23" fmla="*/ 0 h 16"/>
                  <a:gd name="T24" fmla="*/ 3 w 38"/>
                  <a:gd name="T25" fmla="*/ 0 h 16"/>
                  <a:gd name="T26" fmla="*/ 1 w 38"/>
                  <a:gd name="T27" fmla="*/ 0 h 16"/>
                  <a:gd name="T28" fmla="*/ 0 w 38"/>
                  <a:gd name="T29" fmla="*/ 2 h 16"/>
                  <a:gd name="T30" fmla="*/ 0 w 38"/>
                  <a:gd name="T31" fmla="*/ 3 h 16"/>
                  <a:gd name="T32" fmla="*/ 0 w 38"/>
                  <a:gd name="T33" fmla="*/ 13 h 16"/>
                  <a:gd name="T34" fmla="*/ 0 w 38"/>
                  <a:gd name="T35" fmla="*/ 15 h 16"/>
                  <a:gd name="T36" fmla="*/ 2 w 38"/>
                  <a:gd name="T37" fmla="*/ 16 h 16"/>
                  <a:gd name="T38" fmla="*/ 3 w 38"/>
                  <a:gd name="T39" fmla="*/ 16 h 16"/>
                  <a:gd name="T40" fmla="*/ 9 w 38"/>
                  <a:gd name="T41" fmla="*/ 16 h 16"/>
                  <a:gd name="T42" fmla="*/ 11 w 38"/>
                  <a:gd name="T43" fmla="*/ 16 h 16"/>
                  <a:gd name="T44" fmla="*/ 12 w 38"/>
                  <a:gd name="T45" fmla="*/ 14 h 16"/>
                  <a:gd name="T46" fmla="*/ 12 w 38"/>
                  <a:gd name="T47" fmla="*/ 13 h 16"/>
                  <a:gd name="T48" fmla="*/ 12 w 38"/>
                  <a:gd name="T49" fmla="*/ 10 h 16"/>
                  <a:gd name="T50" fmla="*/ 38 w 38"/>
                  <a:gd name="T51" fmla="*/ 10 h 16"/>
                  <a:gd name="T52" fmla="*/ 38 w 38"/>
                  <a:gd name="T53" fmla="*/ 0 h 16"/>
                  <a:gd name="T54" fmla="*/ 3 w 38"/>
                  <a:gd name="T55" fmla="*/ 3 h 16"/>
                  <a:gd name="T56" fmla="*/ 9 w 38"/>
                  <a:gd name="T57" fmla="*/ 3 h 16"/>
                  <a:gd name="T58" fmla="*/ 9 w 38"/>
                  <a:gd name="T59" fmla="*/ 13 h 16"/>
                  <a:gd name="T60" fmla="*/ 3 w 38"/>
                  <a:gd name="T61" fmla="*/ 13 h 16"/>
                  <a:gd name="T62" fmla="*/ 3 w 38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" h="16">
                    <a:moveTo>
                      <a:pt x="38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2" y="1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38" y="10"/>
                      <a:pt x="38" y="10"/>
                      <a:pt x="38" y="10"/>
                    </a:cubicBezTo>
                    <a:lnTo>
                      <a:pt x="38" y="0"/>
                    </a:lnTo>
                    <a:close/>
                    <a:moveTo>
                      <a:pt x="3" y="3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3" y="13"/>
                      <a:pt x="3" y="13"/>
                      <a:pt x="3" y="13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69" name="组合 168"/>
          <p:cNvGrpSpPr/>
          <p:nvPr/>
        </p:nvGrpSpPr>
        <p:grpSpPr>
          <a:xfrm>
            <a:off x="7390300" y="758374"/>
            <a:ext cx="1842067" cy="2572229"/>
            <a:chOff x="7418361" y="632964"/>
            <a:chExt cx="1841827" cy="2572825"/>
          </a:xfrm>
        </p:grpSpPr>
        <p:sp>
          <p:nvSpPr>
            <p:cNvPr id="170" name="圆角矩形 169"/>
            <p:cNvSpPr/>
            <p:nvPr/>
          </p:nvSpPr>
          <p:spPr>
            <a:xfrm rot="2760000">
              <a:off x="7178414" y="1124016"/>
              <a:ext cx="2572825" cy="1590722"/>
            </a:xfrm>
            <a:prstGeom prst="roundRect">
              <a:avLst>
                <a:gd name="adj" fmla="val 50000"/>
              </a:avLst>
            </a:prstGeom>
            <a:gradFill>
              <a:gsLst>
                <a:gs pos="38000">
                  <a:schemeClr val="tx1">
                    <a:alpha val="19000"/>
                  </a:scheme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圆角矩形 170"/>
            <p:cNvSpPr/>
            <p:nvPr/>
          </p:nvSpPr>
          <p:spPr>
            <a:xfrm>
              <a:off x="7418361" y="886700"/>
              <a:ext cx="1108128" cy="1108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82955"/>
                </a:gs>
                <a:gs pos="100000">
                  <a:srgbClr val="78458D"/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rgbClr val="9457AD"/>
                  </a:gs>
                  <a:gs pos="100000">
                    <a:srgbClr val="482A54"/>
                  </a:gs>
                </a:gsLst>
                <a:lin ang="2700000" scaled="1"/>
                <a:tileRect/>
              </a:gradFill>
            </a:ln>
            <a:effectLst>
              <a:outerShdw blurRad="203200" dist="139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72" name="Group 68"/>
            <p:cNvGrpSpPr>
              <a:grpSpLocks noChangeAspect="1"/>
            </p:cNvGrpSpPr>
            <p:nvPr/>
          </p:nvGrpSpPr>
          <p:grpSpPr bwMode="auto">
            <a:xfrm>
              <a:off x="7702659" y="1180843"/>
              <a:ext cx="539531" cy="519841"/>
              <a:chOff x="3770" y="2095"/>
              <a:chExt cx="137" cy="132"/>
            </a:xfrm>
            <a:solidFill>
              <a:schemeClr val="bg1"/>
            </a:solidFill>
            <a:effectLst/>
          </p:grpSpPr>
          <p:sp>
            <p:nvSpPr>
              <p:cNvPr id="173" name="Freeform 69"/>
              <p:cNvSpPr>
                <a:spLocks/>
              </p:cNvSpPr>
              <p:nvPr/>
            </p:nvSpPr>
            <p:spPr bwMode="auto">
              <a:xfrm>
                <a:off x="3770" y="2190"/>
                <a:ext cx="137" cy="37"/>
              </a:xfrm>
              <a:custGeom>
                <a:avLst/>
                <a:gdLst>
                  <a:gd name="T0" fmla="*/ 52 w 55"/>
                  <a:gd name="T1" fmla="*/ 6 h 15"/>
                  <a:gd name="T2" fmla="*/ 38 w 55"/>
                  <a:gd name="T3" fmla="*/ 6 h 15"/>
                  <a:gd name="T4" fmla="*/ 37 w 55"/>
                  <a:gd name="T5" fmla="*/ 6 h 15"/>
                  <a:gd name="T6" fmla="*/ 37 w 55"/>
                  <a:gd name="T7" fmla="*/ 3 h 15"/>
                  <a:gd name="T8" fmla="*/ 37 w 55"/>
                  <a:gd name="T9" fmla="*/ 1 h 15"/>
                  <a:gd name="T10" fmla="*/ 35 w 55"/>
                  <a:gd name="T11" fmla="*/ 0 h 15"/>
                  <a:gd name="T12" fmla="*/ 20 w 55"/>
                  <a:gd name="T13" fmla="*/ 0 h 15"/>
                  <a:gd name="T14" fmla="*/ 18 w 55"/>
                  <a:gd name="T15" fmla="*/ 3 h 15"/>
                  <a:gd name="T16" fmla="*/ 18 w 55"/>
                  <a:gd name="T17" fmla="*/ 6 h 15"/>
                  <a:gd name="T18" fmla="*/ 18 w 55"/>
                  <a:gd name="T19" fmla="*/ 6 h 15"/>
                  <a:gd name="T20" fmla="*/ 3 w 55"/>
                  <a:gd name="T21" fmla="*/ 6 h 15"/>
                  <a:gd name="T22" fmla="*/ 0 w 55"/>
                  <a:gd name="T23" fmla="*/ 8 h 15"/>
                  <a:gd name="T24" fmla="*/ 0 w 55"/>
                  <a:gd name="T25" fmla="*/ 14 h 15"/>
                  <a:gd name="T26" fmla="*/ 1 w 55"/>
                  <a:gd name="T27" fmla="*/ 15 h 15"/>
                  <a:gd name="T28" fmla="*/ 2 w 55"/>
                  <a:gd name="T29" fmla="*/ 14 h 15"/>
                  <a:gd name="T30" fmla="*/ 2 w 55"/>
                  <a:gd name="T31" fmla="*/ 8 h 15"/>
                  <a:gd name="T32" fmla="*/ 3 w 55"/>
                  <a:gd name="T33" fmla="*/ 8 h 15"/>
                  <a:gd name="T34" fmla="*/ 18 w 55"/>
                  <a:gd name="T35" fmla="*/ 8 h 15"/>
                  <a:gd name="T36" fmla="*/ 18 w 55"/>
                  <a:gd name="T37" fmla="*/ 8 h 15"/>
                  <a:gd name="T38" fmla="*/ 18 w 55"/>
                  <a:gd name="T39" fmla="*/ 9 h 15"/>
                  <a:gd name="T40" fmla="*/ 19 w 55"/>
                  <a:gd name="T41" fmla="*/ 9 h 15"/>
                  <a:gd name="T42" fmla="*/ 20 w 55"/>
                  <a:gd name="T43" fmla="*/ 9 h 15"/>
                  <a:gd name="T44" fmla="*/ 20 w 55"/>
                  <a:gd name="T45" fmla="*/ 8 h 15"/>
                  <a:gd name="T46" fmla="*/ 20 w 55"/>
                  <a:gd name="T47" fmla="*/ 3 h 15"/>
                  <a:gd name="T48" fmla="*/ 20 w 55"/>
                  <a:gd name="T49" fmla="*/ 2 h 15"/>
                  <a:gd name="T50" fmla="*/ 35 w 55"/>
                  <a:gd name="T51" fmla="*/ 2 h 15"/>
                  <a:gd name="T52" fmla="*/ 35 w 55"/>
                  <a:gd name="T53" fmla="*/ 3 h 15"/>
                  <a:gd name="T54" fmla="*/ 35 w 55"/>
                  <a:gd name="T55" fmla="*/ 8 h 15"/>
                  <a:gd name="T56" fmla="*/ 36 w 55"/>
                  <a:gd name="T57" fmla="*/ 9 h 15"/>
                  <a:gd name="T58" fmla="*/ 36 w 55"/>
                  <a:gd name="T59" fmla="*/ 9 h 15"/>
                  <a:gd name="T60" fmla="*/ 37 w 55"/>
                  <a:gd name="T61" fmla="*/ 9 h 15"/>
                  <a:gd name="T62" fmla="*/ 37 w 55"/>
                  <a:gd name="T63" fmla="*/ 8 h 15"/>
                  <a:gd name="T64" fmla="*/ 38 w 55"/>
                  <a:gd name="T65" fmla="*/ 8 h 15"/>
                  <a:gd name="T66" fmla="*/ 52 w 55"/>
                  <a:gd name="T67" fmla="*/ 8 h 15"/>
                  <a:gd name="T68" fmla="*/ 53 w 55"/>
                  <a:gd name="T69" fmla="*/ 8 h 15"/>
                  <a:gd name="T70" fmla="*/ 53 w 55"/>
                  <a:gd name="T71" fmla="*/ 14 h 15"/>
                  <a:gd name="T72" fmla="*/ 54 w 55"/>
                  <a:gd name="T73" fmla="*/ 15 h 15"/>
                  <a:gd name="T74" fmla="*/ 55 w 55"/>
                  <a:gd name="T75" fmla="*/ 14 h 15"/>
                  <a:gd name="T76" fmla="*/ 55 w 55"/>
                  <a:gd name="T77" fmla="*/ 8 h 15"/>
                  <a:gd name="T78" fmla="*/ 52 w 55"/>
                  <a:gd name="T79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5" h="15">
                    <a:moveTo>
                      <a:pt x="52" y="6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7" y="6"/>
                      <a:pt x="37" y="6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2"/>
                      <a:pt x="37" y="1"/>
                      <a:pt x="37" y="1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8" y="1"/>
                      <a:pt x="18" y="3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7"/>
                      <a:pt x="0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2" y="15"/>
                      <a:pt x="2" y="14"/>
                      <a:pt x="2" y="14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5" y="3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8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5"/>
                      <a:pt x="54" y="15"/>
                    </a:cubicBezTo>
                    <a:cubicBezTo>
                      <a:pt x="54" y="15"/>
                      <a:pt x="55" y="14"/>
                      <a:pt x="55" y="14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7"/>
                      <a:pt x="54" y="6"/>
                      <a:pt x="5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70"/>
              <p:cNvSpPr>
                <a:spLocks/>
              </p:cNvSpPr>
              <p:nvPr/>
            </p:nvSpPr>
            <p:spPr bwMode="auto">
              <a:xfrm>
                <a:off x="3820" y="2118"/>
                <a:ext cx="37" cy="69"/>
              </a:xfrm>
              <a:custGeom>
                <a:avLst/>
                <a:gdLst>
                  <a:gd name="T0" fmla="*/ 2 w 15"/>
                  <a:gd name="T1" fmla="*/ 14 h 28"/>
                  <a:gd name="T2" fmla="*/ 3 w 15"/>
                  <a:gd name="T3" fmla="*/ 13 h 28"/>
                  <a:gd name="T4" fmla="*/ 3 w 15"/>
                  <a:gd name="T5" fmla="*/ 8 h 28"/>
                  <a:gd name="T6" fmla="*/ 4 w 15"/>
                  <a:gd name="T7" fmla="*/ 4 h 28"/>
                  <a:gd name="T8" fmla="*/ 4 w 15"/>
                  <a:gd name="T9" fmla="*/ 4 h 28"/>
                  <a:gd name="T10" fmla="*/ 4 w 15"/>
                  <a:gd name="T11" fmla="*/ 12 h 28"/>
                  <a:gd name="T12" fmla="*/ 4 w 15"/>
                  <a:gd name="T13" fmla="*/ 13 h 28"/>
                  <a:gd name="T14" fmla="*/ 4 w 15"/>
                  <a:gd name="T15" fmla="*/ 26 h 28"/>
                  <a:gd name="T16" fmla="*/ 5 w 15"/>
                  <a:gd name="T17" fmla="*/ 28 h 28"/>
                  <a:gd name="T18" fmla="*/ 5 w 15"/>
                  <a:gd name="T19" fmla="*/ 28 h 28"/>
                  <a:gd name="T20" fmla="*/ 5 w 15"/>
                  <a:gd name="T21" fmla="*/ 28 h 28"/>
                  <a:gd name="T22" fmla="*/ 7 w 15"/>
                  <a:gd name="T23" fmla="*/ 26 h 28"/>
                  <a:gd name="T24" fmla="*/ 7 w 15"/>
                  <a:gd name="T25" fmla="*/ 14 h 28"/>
                  <a:gd name="T26" fmla="*/ 8 w 15"/>
                  <a:gd name="T27" fmla="*/ 14 h 28"/>
                  <a:gd name="T28" fmla="*/ 8 w 15"/>
                  <a:gd name="T29" fmla="*/ 26 h 28"/>
                  <a:gd name="T30" fmla="*/ 10 w 15"/>
                  <a:gd name="T31" fmla="*/ 28 h 28"/>
                  <a:gd name="T32" fmla="*/ 10 w 15"/>
                  <a:gd name="T33" fmla="*/ 28 h 28"/>
                  <a:gd name="T34" fmla="*/ 10 w 15"/>
                  <a:gd name="T35" fmla="*/ 28 h 28"/>
                  <a:gd name="T36" fmla="*/ 12 w 15"/>
                  <a:gd name="T37" fmla="*/ 26 h 28"/>
                  <a:gd name="T38" fmla="*/ 12 w 15"/>
                  <a:gd name="T39" fmla="*/ 13 h 28"/>
                  <a:gd name="T40" fmla="*/ 12 w 15"/>
                  <a:gd name="T41" fmla="*/ 12 h 28"/>
                  <a:gd name="T42" fmla="*/ 12 w 15"/>
                  <a:gd name="T43" fmla="*/ 4 h 28"/>
                  <a:gd name="T44" fmla="*/ 12 w 15"/>
                  <a:gd name="T45" fmla="*/ 4 h 28"/>
                  <a:gd name="T46" fmla="*/ 12 w 15"/>
                  <a:gd name="T47" fmla="*/ 8 h 28"/>
                  <a:gd name="T48" fmla="*/ 12 w 15"/>
                  <a:gd name="T49" fmla="*/ 13 h 28"/>
                  <a:gd name="T50" fmla="*/ 14 w 15"/>
                  <a:gd name="T51" fmla="*/ 14 h 28"/>
                  <a:gd name="T52" fmla="*/ 15 w 15"/>
                  <a:gd name="T53" fmla="*/ 13 h 28"/>
                  <a:gd name="T54" fmla="*/ 15 w 15"/>
                  <a:gd name="T55" fmla="*/ 8 h 28"/>
                  <a:gd name="T56" fmla="*/ 13 w 15"/>
                  <a:gd name="T57" fmla="*/ 1 h 28"/>
                  <a:gd name="T58" fmla="*/ 10 w 15"/>
                  <a:gd name="T59" fmla="*/ 0 h 28"/>
                  <a:gd name="T60" fmla="*/ 10 w 15"/>
                  <a:gd name="T61" fmla="*/ 0 h 28"/>
                  <a:gd name="T62" fmla="*/ 10 w 15"/>
                  <a:gd name="T63" fmla="*/ 0 h 28"/>
                  <a:gd name="T64" fmla="*/ 10 w 15"/>
                  <a:gd name="T65" fmla="*/ 0 h 28"/>
                  <a:gd name="T66" fmla="*/ 8 w 15"/>
                  <a:gd name="T67" fmla="*/ 4 h 28"/>
                  <a:gd name="T68" fmla="*/ 8 w 15"/>
                  <a:gd name="T69" fmla="*/ 1 h 28"/>
                  <a:gd name="T70" fmla="*/ 8 w 15"/>
                  <a:gd name="T71" fmla="*/ 1 h 28"/>
                  <a:gd name="T72" fmla="*/ 8 w 15"/>
                  <a:gd name="T73" fmla="*/ 0 h 28"/>
                  <a:gd name="T74" fmla="*/ 8 w 15"/>
                  <a:gd name="T75" fmla="*/ 0 h 28"/>
                  <a:gd name="T76" fmla="*/ 7 w 15"/>
                  <a:gd name="T77" fmla="*/ 0 h 28"/>
                  <a:gd name="T78" fmla="*/ 7 w 15"/>
                  <a:gd name="T79" fmla="*/ 0 h 28"/>
                  <a:gd name="T80" fmla="*/ 7 w 15"/>
                  <a:gd name="T81" fmla="*/ 1 h 28"/>
                  <a:gd name="T82" fmla="*/ 7 w 15"/>
                  <a:gd name="T83" fmla="*/ 1 h 28"/>
                  <a:gd name="T84" fmla="*/ 7 w 15"/>
                  <a:gd name="T85" fmla="*/ 4 h 28"/>
                  <a:gd name="T86" fmla="*/ 6 w 15"/>
                  <a:gd name="T87" fmla="*/ 0 h 28"/>
                  <a:gd name="T88" fmla="*/ 6 w 15"/>
                  <a:gd name="T89" fmla="*/ 0 h 28"/>
                  <a:gd name="T90" fmla="*/ 6 w 15"/>
                  <a:gd name="T91" fmla="*/ 0 h 28"/>
                  <a:gd name="T92" fmla="*/ 5 w 15"/>
                  <a:gd name="T93" fmla="*/ 0 h 28"/>
                  <a:gd name="T94" fmla="*/ 2 w 15"/>
                  <a:gd name="T95" fmla="*/ 1 h 28"/>
                  <a:gd name="T96" fmla="*/ 0 w 15"/>
                  <a:gd name="T97" fmla="*/ 8 h 28"/>
                  <a:gd name="T98" fmla="*/ 0 w 15"/>
                  <a:gd name="T99" fmla="*/ 13 h 28"/>
                  <a:gd name="T100" fmla="*/ 2 w 15"/>
                  <a:gd name="T101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" h="28">
                    <a:moveTo>
                      <a:pt x="2" y="14"/>
                    </a:move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0"/>
                      <a:pt x="3" y="8"/>
                    </a:cubicBezTo>
                    <a:cubicBezTo>
                      <a:pt x="3" y="7"/>
                      <a:pt x="3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6" y="28"/>
                      <a:pt x="7" y="27"/>
                      <a:pt x="7" y="2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7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7"/>
                      <a:pt x="12" y="8"/>
                    </a:cubicBezTo>
                    <a:cubicBezTo>
                      <a:pt x="13" y="10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4" y="14"/>
                    </a:cubicBezTo>
                    <a:cubicBezTo>
                      <a:pt x="15" y="14"/>
                      <a:pt x="15" y="14"/>
                      <a:pt x="15" y="13"/>
                    </a:cubicBezTo>
                    <a:cubicBezTo>
                      <a:pt x="15" y="13"/>
                      <a:pt x="15" y="10"/>
                      <a:pt x="15" y="8"/>
                    </a:cubicBezTo>
                    <a:cubicBezTo>
                      <a:pt x="15" y="3"/>
                      <a:pt x="13" y="1"/>
                      <a:pt x="13" y="1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9" y="2"/>
                      <a:pt x="8" y="4"/>
                    </a:cubicBezTo>
                    <a:cubicBezTo>
                      <a:pt x="8" y="3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3"/>
                      <a:pt x="7" y="4"/>
                    </a:cubicBezTo>
                    <a:cubicBezTo>
                      <a:pt x="6" y="2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2" y="1"/>
                      <a:pt x="1" y="3"/>
                      <a:pt x="0" y="8"/>
                    </a:cubicBezTo>
                    <a:cubicBezTo>
                      <a:pt x="0" y="10"/>
                      <a:pt x="0" y="13"/>
                      <a:pt x="0" y="13"/>
                    </a:cubicBezTo>
                    <a:cubicBezTo>
                      <a:pt x="1" y="14"/>
                      <a:pt x="1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71"/>
              <p:cNvSpPr>
                <a:spLocks/>
              </p:cNvSpPr>
              <p:nvPr/>
            </p:nvSpPr>
            <p:spPr bwMode="auto">
              <a:xfrm>
                <a:off x="3830" y="2095"/>
                <a:ext cx="17" cy="20"/>
              </a:xfrm>
              <a:custGeom>
                <a:avLst/>
                <a:gdLst>
                  <a:gd name="T0" fmla="*/ 1 w 7"/>
                  <a:gd name="T1" fmla="*/ 5 h 8"/>
                  <a:gd name="T2" fmla="*/ 4 w 7"/>
                  <a:gd name="T3" fmla="*/ 8 h 8"/>
                  <a:gd name="T4" fmla="*/ 7 w 7"/>
                  <a:gd name="T5" fmla="*/ 5 h 8"/>
                  <a:gd name="T6" fmla="*/ 7 w 7"/>
                  <a:gd name="T7" fmla="*/ 4 h 8"/>
                  <a:gd name="T8" fmla="*/ 7 w 7"/>
                  <a:gd name="T9" fmla="*/ 4 h 8"/>
                  <a:gd name="T10" fmla="*/ 4 w 7"/>
                  <a:gd name="T11" fmla="*/ 0 h 8"/>
                  <a:gd name="T12" fmla="*/ 1 w 7"/>
                  <a:gd name="T13" fmla="*/ 4 h 8"/>
                  <a:gd name="T14" fmla="*/ 0 w 7"/>
                  <a:gd name="T15" fmla="*/ 4 h 8"/>
                  <a:gd name="T16" fmla="*/ 1 w 7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1" y="5"/>
                    </a:moveTo>
                    <a:cubicBezTo>
                      <a:pt x="1" y="7"/>
                      <a:pt x="2" y="8"/>
                      <a:pt x="4" y="8"/>
                    </a:cubicBezTo>
                    <a:cubicBezTo>
                      <a:pt x="5" y="8"/>
                      <a:pt x="6" y="7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5" y="0"/>
                      <a:pt x="4" y="0"/>
                    </a:cubicBezTo>
                    <a:cubicBezTo>
                      <a:pt x="2" y="0"/>
                      <a:pt x="1" y="2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72"/>
              <p:cNvSpPr>
                <a:spLocks/>
              </p:cNvSpPr>
              <p:nvPr/>
            </p:nvSpPr>
            <p:spPr bwMode="auto">
              <a:xfrm>
                <a:off x="3867" y="2135"/>
                <a:ext cx="35" cy="65"/>
              </a:xfrm>
              <a:custGeom>
                <a:avLst/>
                <a:gdLst>
                  <a:gd name="T0" fmla="*/ 1 w 14"/>
                  <a:gd name="T1" fmla="*/ 13 h 26"/>
                  <a:gd name="T2" fmla="*/ 2 w 14"/>
                  <a:gd name="T3" fmla="*/ 12 h 26"/>
                  <a:gd name="T4" fmla="*/ 2 w 14"/>
                  <a:gd name="T5" fmla="*/ 8 h 26"/>
                  <a:gd name="T6" fmla="*/ 3 w 14"/>
                  <a:gd name="T7" fmla="*/ 4 h 26"/>
                  <a:gd name="T8" fmla="*/ 3 w 14"/>
                  <a:gd name="T9" fmla="*/ 4 h 26"/>
                  <a:gd name="T10" fmla="*/ 3 w 14"/>
                  <a:gd name="T11" fmla="*/ 11 h 26"/>
                  <a:gd name="T12" fmla="*/ 3 w 14"/>
                  <a:gd name="T13" fmla="*/ 12 h 26"/>
                  <a:gd name="T14" fmla="*/ 3 w 14"/>
                  <a:gd name="T15" fmla="*/ 24 h 26"/>
                  <a:gd name="T16" fmla="*/ 5 w 14"/>
                  <a:gd name="T17" fmla="*/ 26 h 26"/>
                  <a:gd name="T18" fmla="*/ 5 w 14"/>
                  <a:gd name="T19" fmla="*/ 26 h 26"/>
                  <a:gd name="T20" fmla="*/ 5 w 14"/>
                  <a:gd name="T21" fmla="*/ 26 h 26"/>
                  <a:gd name="T22" fmla="*/ 6 w 14"/>
                  <a:gd name="T23" fmla="*/ 24 h 26"/>
                  <a:gd name="T24" fmla="*/ 6 w 14"/>
                  <a:gd name="T25" fmla="*/ 13 h 26"/>
                  <a:gd name="T26" fmla="*/ 7 w 14"/>
                  <a:gd name="T27" fmla="*/ 13 h 26"/>
                  <a:gd name="T28" fmla="*/ 7 w 14"/>
                  <a:gd name="T29" fmla="*/ 24 h 26"/>
                  <a:gd name="T30" fmla="*/ 9 w 14"/>
                  <a:gd name="T31" fmla="*/ 26 h 26"/>
                  <a:gd name="T32" fmla="*/ 9 w 14"/>
                  <a:gd name="T33" fmla="*/ 26 h 26"/>
                  <a:gd name="T34" fmla="*/ 9 w 14"/>
                  <a:gd name="T35" fmla="*/ 26 h 26"/>
                  <a:gd name="T36" fmla="*/ 10 w 14"/>
                  <a:gd name="T37" fmla="*/ 24 h 26"/>
                  <a:gd name="T38" fmla="*/ 10 w 14"/>
                  <a:gd name="T39" fmla="*/ 12 h 26"/>
                  <a:gd name="T40" fmla="*/ 10 w 14"/>
                  <a:gd name="T41" fmla="*/ 11 h 26"/>
                  <a:gd name="T42" fmla="*/ 10 w 14"/>
                  <a:gd name="T43" fmla="*/ 4 h 26"/>
                  <a:gd name="T44" fmla="*/ 10 w 14"/>
                  <a:gd name="T45" fmla="*/ 4 h 26"/>
                  <a:gd name="T46" fmla="*/ 11 w 14"/>
                  <a:gd name="T47" fmla="*/ 8 h 26"/>
                  <a:gd name="T48" fmla="*/ 11 w 14"/>
                  <a:gd name="T49" fmla="*/ 12 h 26"/>
                  <a:gd name="T50" fmla="*/ 12 w 14"/>
                  <a:gd name="T51" fmla="*/ 13 h 26"/>
                  <a:gd name="T52" fmla="*/ 13 w 14"/>
                  <a:gd name="T53" fmla="*/ 12 h 26"/>
                  <a:gd name="T54" fmla="*/ 13 w 14"/>
                  <a:gd name="T55" fmla="*/ 7 h 26"/>
                  <a:gd name="T56" fmla="*/ 12 w 14"/>
                  <a:gd name="T57" fmla="*/ 1 h 26"/>
                  <a:gd name="T58" fmla="*/ 9 w 14"/>
                  <a:gd name="T59" fmla="*/ 0 h 26"/>
                  <a:gd name="T60" fmla="*/ 8 w 14"/>
                  <a:gd name="T61" fmla="*/ 0 h 26"/>
                  <a:gd name="T62" fmla="*/ 8 w 14"/>
                  <a:gd name="T63" fmla="*/ 0 h 26"/>
                  <a:gd name="T64" fmla="*/ 8 w 14"/>
                  <a:gd name="T65" fmla="*/ 0 h 26"/>
                  <a:gd name="T66" fmla="*/ 7 w 14"/>
                  <a:gd name="T67" fmla="*/ 3 h 26"/>
                  <a:gd name="T68" fmla="*/ 7 w 14"/>
                  <a:gd name="T69" fmla="*/ 1 h 26"/>
                  <a:gd name="T70" fmla="*/ 7 w 14"/>
                  <a:gd name="T71" fmla="*/ 0 h 26"/>
                  <a:gd name="T72" fmla="*/ 7 w 14"/>
                  <a:gd name="T73" fmla="*/ 0 h 26"/>
                  <a:gd name="T74" fmla="*/ 7 w 14"/>
                  <a:gd name="T75" fmla="*/ 0 h 26"/>
                  <a:gd name="T76" fmla="*/ 6 w 14"/>
                  <a:gd name="T77" fmla="*/ 0 h 26"/>
                  <a:gd name="T78" fmla="*/ 6 w 14"/>
                  <a:gd name="T79" fmla="*/ 0 h 26"/>
                  <a:gd name="T80" fmla="*/ 6 w 14"/>
                  <a:gd name="T81" fmla="*/ 0 h 26"/>
                  <a:gd name="T82" fmla="*/ 6 w 14"/>
                  <a:gd name="T83" fmla="*/ 1 h 26"/>
                  <a:gd name="T84" fmla="*/ 6 w 14"/>
                  <a:gd name="T85" fmla="*/ 3 h 26"/>
                  <a:gd name="T86" fmla="*/ 5 w 14"/>
                  <a:gd name="T87" fmla="*/ 0 h 26"/>
                  <a:gd name="T88" fmla="*/ 5 w 14"/>
                  <a:gd name="T89" fmla="*/ 0 h 26"/>
                  <a:gd name="T90" fmla="*/ 5 w 14"/>
                  <a:gd name="T91" fmla="*/ 0 h 26"/>
                  <a:gd name="T92" fmla="*/ 4 w 14"/>
                  <a:gd name="T93" fmla="*/ 0 h 26"/>
                  <a:gd name="T94" fmla="*/ 1 w 14"/>
                  <a:gd name="T95" fmla="*/ 1 h 26"/>
                  <a:gd name="T96" fmla="*/ 0 w 14"/>
                  <a:gd name="T97" fmla="*/ 7 h 26"/>
                  <a:gd name="T98" fmla="*/ 0 w 14"/>
                  <a:gd name="T99" fmla="*/ 12 h 26"/>
                  <a:gd name="T100" fmla="*/ 1 w 14"/>
                  <a:gd name="T10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26">
                    <a:moveTo>
                      <a:pt x="1" y="13"/>
                    </a:moveTo>
                    <a:cubicBezTo>
                      <a:pt x="2" y="13"/>
                      <a:pt x="2" y="13"/>
                      <a:pt x="2" y="12"/>
                    </a:cubicBezTo>
                    <a:cubicBezTo>
                      <a:pt x="2" y="12"/>
                      <a:pt x="2" y="10"/>
                      <a:pt x="2" y="8"/>
                    </a:cubicBezTo>
                    <a:cubicBezTo>
                      <a:pt x="2" y="6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4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5"/>
                      <a:pt x="6" y="2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0" y="25"/>
                      <a:pt x="10" y="2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6"/>
                      <a:pt x="11" y="8"/>
                    </a:cubicBezTo>
                    <a:cubicBezTo>
                      <a:pt x="11" y="10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2" y="13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3" y="12"/>
                      <a:pt x="14" y="9"/>
                      <a:pt x="13" y="7"/>
                    </a:cubicBezTo>
                    <a:cubicBezTo>
                      <a:pt x="13" y="3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2"/>
                      <a:pt x="7" y="3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3"/>
                    </a:cubicBezTo>
                    <a:cubicBezTo>
                      <a:pt x="5" y="2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0" y="3"/>
                      <a:pt x="0" y="7"/>
                    </a:cubicBezTo>
                    <a:cubicBezTo>
                      <a:pt x="0" y="9"/>
                      <a:pt x="0" y="12"/>
                      <a:pt x="0" y="12"/>
                    </a:cubicBezTo>
                    <a:cubicBezTo>
                      <a:pt x="0" y="13"/>
                      <a:pt x="0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73"/>
              <p:cNvSpPr>
                <a:spLocks/>
              </p:cNvSpPr>
              <p:nvPr/>
            </p:nvSpPr>
            <p:spPr bwMode="auto">
              <a:xfrm>
                <a:off x="3875" y="2115"/>
                <a:ext cx="17" cy="18"/>
              </a:xfrm>
              <a:custGeom>
                <a:avLst/>
                <a:gdLst>
                  <a:gd name="T0" fmla="*/ 1 w 7"/>
                  <a:gd name="T1" fmla="*/ 5 h 7"/>
                  <a:gd name="T2" fmla="*/ 4 w 7"/>
                  <a:gd name="T3" fmla="*/ 7 h 7"/>
                  <a:gd name="T4" fmla="*/ 6 w 7"/>
                  <a:gd name="T5" fmla="*/ 4 h 7"/>
                  <a:gd name="T6" fmla="*/ 7 w 7"/>
                  <a:gd name="T7" fmla="*/ 3 h 7"/>
                  <a:gd name="T8" fmla="*/ 6 w 7"/>
                  <a:gd name="T9" fmla="*/ 3 h 7"/>
                  <a:gd name="T10" fmla="*/ 4 w 7"/>
                  <a:gd name="T11" fmla="*/ 0 h 7"/>
                  <a:gd name="T12" fmla="*/ 1 w 7"/>
                  <a:gd name="T13" fmla="*/ 3 h 7"/>
                  <a:gd name="T14" fmla="*/ 0 w 7"/>
                  <a:gd name="T15" fmla="*/ 3 h 7"/>
                  <a:gd name="T16" fmla="*/ 1 w 7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6" y="6"/>
                      <a:pt x="6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74"/>
              <p:cNvSpPr>
                <a:spLocks/>
              </p:cNvSpPr>
              <p:nvPr/>
            </p:nvSpPr>
            <p:spPr bwMode="auto">
              <a:xfrm>
                <a:off x="3778" y="2135"/>
                <a:ext cx="35" cy="65"/>
              </a:xfrm>
              <a:custGeom>
                <a:avLst/>
                <a:gdLst>
                  <a:gd name="T0" fmla="*/ 1 w 14"/>
                  <a:gd name="T1" fmla="*/ 13 h 26"/>
                  <a:gd name="T2" fmla="*/ 2 w 14"/>
                  <a:gd name="T3" fmla="*/ 12 h 26"/>
                  <a:gd name="T4" fmla="*/ 2 w 14"/>
                  <a:gd name="T5" fmla="*/ 8 h 26"/>
                  <a:gd name="T6" fmla="*/ 3 w 14"/>
                  <a:gd name="T7" fmla="*/ 4 h 26"/>
                  <a:gd name="T8" fmla="*/ 3 w 14"/>
                  <a:gd name="T9" fmla="*/ 4 h 26"/>
                  <a:gd name="T10" fmla="*/ 3 w 14"/>
                  <a:gd name="T11" fmla="*/ 11 h 26"/>
                  <a:gd name="T12" fmla="*/ 3 w 14"/>
                  <a:gd name="T13" fmla="*/ 12 h 26"/>
                  <a:gd name="T14" fmla="*/ 3 w 14"/>
                  <a:gd name="T15" fmla="*/ 24 h 26"/>
                  <a:gd name="T16" fmla="*/ 5 w 14"/>
                  <a:gd name="T17" fmla="*/ 26 h 26"/>
                  <a:gd name="T18" fmla="*/ 5 w 14"/>
                  <a:gd name="T19" fmla="*/ 26 h 26"/>
                  <a:gd name="T20" fmla="*/ 5 w 14"/>
                  <a:gd name="T21" fmla="*/ 26 h 26"/>
                  <a:gd name="T22" fmla="*/ 6 w 14"/>
                  <a:gd name="T23" fmla="*/ 24 h 26"/>
                  <a:gd name="T24" fmla="*/ 6 w 14"/>
                  <a:gd name="T25" fmla="*/ 13 h 26"/>
                  <a:gd name="T26" fmla="*/ 7 w 14"/>
                  <a:gd name="T27" fmla="*/ 13 h 26"/>
                  <a:gd name="T28" fmla="*/ 7 w 14"/>
                  <a:gd name="T29" fmla="*/ 24 h 26"/>
                  <a:gd name="T30" fmla="*/ 9 w 14"/>
                  <a:gd name="T31" fmla="*/ 26 h 26"/>
                  <a:gd name="T32" fmla="*/ 9 w 14"/>
                  <a:gd name="T33" fmla="*/ 26 h 26"/>
                  <a:gd name="T34" fmla="*/ 9 w 14"/>
                  <a:gd name="T35" fmla="*/ 26 h 26"/>
                  <a:gd name="T36" fmla="*/ 10 w 14"/>
                  <a:gd name="T37" fmla="*/ 24 h 26"/>
                  <a:gd name="T38" fmla="*/ 10 w 14"/>
                  <a:gd name="T39" fmla="*/ 12 h 26"/>
                  <a:gd name="T40" fmla="*/ 10 w 14"/>
                  <a:gd name="T41" fmla="*/ 11 h 26"/>
                  <a:gd name="T42" fmla="*/ 10 w 14"/>
                  <a:gd name="T43" fmla="*/ 4 h 26"/>
                  <a:gd name="T44" fmla="*/ 10 w 14"/>
                  <a:gd name="T45" fmla="*/ 4 h 26"/>
                  <a:gd name="T46" fmla="*/ 11 w 14"/>
                  <a:gd name="T47" fmla="*/ 8 h 26"/>
                  <a:gd name="T48" fmla="*/ 11 w 14"/>
                  <a:gd name="T49" fmla="*/ 12 h 26"/>
                  <a:gd name="T50" fmla="*/ 12 w 14"/>
                  <a:gd name="T51" fmla="*/ 13 h 26"/>
                  <a:gd name="T52" fmla="*/ 13 w 14"/>
                  <a:gd name="T53" fmla="*/ 12 h 26"/>
                  <a:gd name="T54" fmla="*/ 14 w 14"/>
                  <a:gd name="T55" fmla="*/ 7 h 26"/>
                  <a:gd name="T56" fmla="*/ 12 w 14"/>
                  <a:gd name="T57" fmla="*/ 1 h 26"/>
                  <a:gd name="T58" fmla="*/ 9 w 14"/>
                  <a:gd name="T59" fmla="*/ 0 h 26"/>
                  <a:gd name="T60" fmla="*/ 9 w 14"/>
                  <a:gd name="T61" fmla="*/ 0 h 26"/>
                  <a:gd name="T62" fmla="*/ 9 w 14"/>
                  <a:gd name="T63" fmla="*/ 0 h 26"/>
                  <a:gd name="T64" fmla="*/ 9 w 14"/>
                  <a:gd name="T65" fmla="*/ 0 h 26"/>
                  <a:gd name="T66" fmla="*/ 7 w 14"/>
                  <a:gd name="T67" fmla="*/ 3 h 26"/>
                  <a:gd name="T68" fmla="*/ 7 w 14"/>
                  <a:gd name="T69" fmla="*/ 1 h 26"/>
                  <a:gd name="T70" fmla="*/ 7 w 14"/>
                  <a:gd name="T71" fmla="*/ 0 h 26"/>
                  <a:gd name="T72" fmla="*/ 7 w 14"/>
                  <a:gd name="T73" fmla="*/ 0 h 26"/>
                  <a:gd name="T74" fmla="*/ 7 w 14"/>
                  <a:gd name="T75" fmla="*/ 0 h 26"/>
                  <a:gd name="T76" fmla="*/ 6 w 14"/>
                  <a:gd name="T77" fmla="*/ 0 h 26"/>
                  <a:gd name="T78" fmla="*/ 6 w 14"/>
                  <a:gd name="T79" fmla="*/ 0 h 26"/>
                  <a:gd name="T80" fmla="*/ 6 w 14"/>
                  <a:gd name="T81" fmla="*/ 0 h 26"/>
                  <a:gd name="T82" fmla="*/ 6 w 14"/>
                  <a:gd name="T83" fmla="*/ 1 h 26"/>
                  <a:gd name="T84" fmla="*/ 6 w 14"/>
                  <a:gd name="T85" fmla="*/ 3 h 26"/>
                  <a:gd name="T86" fmla="*/ 5 w 14"/>
                  <a:gd name="T87" fmla="*/ 0 h 26"/>
                  <a:gd name="T88" fmla="*/ 5 w 14"/>
                  <a:gd name="T89" fmla="*/ 0 h 26"/>
                  <a:gd name="T90" fmla="*/ 5 w 14"/>
                  <a:gd name="T91" fmla="*/ 0 h 26"/>
                  <a:gd name="T92" fmla="*/ 4 w 14"/>
                  <a:gd name="T93" fmla="*/ 0 h 26"/>
                  <a:gd name="T94" fmla="*/ 2 w 14"/>
                  <a:gd name="T95" fmla="*/ 1 h 26"/>
                  <a:gd name="T96" fmla="*/ 0 w 14"/>
                  <a:gd name="T97" fmla="*/ 7 h 26"/>
                  <a:gd name="T98" fmla="*/ 0 w 14"/>
                  <a:gd name="T99" fmla="*/ 12 h 26"/>
                  <a:gd name="T100" fmla="*/ 1 w 14"/>
                  <a:gd name="T10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26">
                    <a:moveTo>
                      <a:pt x="1" y="13"/>
                    </a:moveTo>
                    <a:cubicBezTo>
                      <a:pt x="2" y="13"/>
                      <a:pt x="2" y="13"/>
                      <a:pt x="2" y="12"/>
                    </a:cubicBezTo>
                    <a:cubicBezTo>
                      <a:pt x="2" y="12"/>
                      <a:pt x="2" y="10"/>
                      <a:pt x="2" y="8"/>
                    </a:cubicBezTo>
                    <a:cubicBezTo>
                      <a:pt x="2" y="6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4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5"/>
                      <a:pt x="6" y="2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0" y="25"/>
                      <a:pt x="10" y="2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6"/>
                      <a:pt x="11" y="8"/>
                    </a:cubicBezTo>
                    <a:cubicBezTo>
                      <a:pt x="11" y="10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2" y="13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3" y="12"/>
                      <a:pt x="14" y="9"/>
                      <a:pt x="14" y="7"/>
                    </a:cubicBezTo>
                    <a:cubicBezTo>
                      <a:pt x="13" y="3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2"/>
                      <a:pt x="7" y="3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3"/>
                    </a:cubicBezTo>
                    <a:cubicBezTo>
                      <a:pt x="5" y="2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0" y="3"/>
                      <a:pt x="0" y="7"/>
                    </a:cubicBezTo>
                    <a:cubicBezTo>
                      <a:pt x="0" y="9"/>
                      <a:pt x="0" y="12"/>
                      <a:pt x="0" y="12"/>
                    </a:cubicBezTo>
                    <a:cubicBezTo>
                      <a:pt x="0" y="13"/>
                      <a:pt x="0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75"/>
              <p:cNvSpPr>
                <a:spLocks/>
              </p:cNvSpPr>
              <p:nvPr/>
            </p:nvSpPr>
            <p:spPr bwMode="auto">
              <a:xfrm>
                <a:off x="3785" y="2115"/>
                <a:ext cx="18" cy="18"/>
              </a:xfrm>
              <a:custGeom>
                <a:avLst/>
                <a:gdLst>
                  <a:gd name="T0" fmla="*/ 1 w 7"/>
                  <a:gd name="T1" fmla="*/ 5 h 7"/>
                  <a:gd name="T2" fmla="*/ 4 w 7"/>
                  <a:gd name="T3" fmla="*/ 7 h 7"/>
                  <a:gd name="T4" fmla="*/ 6 w 7"/>
                  <a:gd name="T5" fmla="*/ 4 h 7"/>
                  <a:gd name="T6" fmla="*/ 7 w 7"/>
                  <a:gd name="T7" fmla="*/ 3 h 7"/>
                  <a:gd name="T8" fmla="*/ 7 w 7"/>
                  <a:gd name="T9" fmla="*/ 3 h 7"/>
                  <a:gd name="T10" fmla="*/ 4 w 7"/>
                  <a:gd name="T11" fmla="*/ 0 h 7"/>
                  <a:gd name="T12" fmla="*/ 1 w 7"/>
                  <a:gd name="T13" fmla="*/ 3 h 7"/>
                  <a:gd name="T14" fmla="*/ 0 w 7"/>
                  <a:gd name="T15" fmla="*/ 3 h 7"/>
                  <a:gd name="T16" fmla="*/ 1 w 7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6" y="6"/>
                      <a:pt x="6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1"/>
                      <a:pt x="5" y="0"/>
                      <a:pt x="4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80" name="组合 179"/>
          <p:cNvGrpSpPr/>
          <p:nvPr/>
        </p:nvGrpSpPr>
        <p:grpSpPr>
          <a:xfrm flipH="1" flipV="1">
            <a:off x="1320286" y="4511766"/>
            <a:ext cx="2439004" cy="732306"/>
            <a:chOff x="5246304" y="4593021"/>
            <a:chExt cx="2438687" cy="732476"/>
          </a:xfrm>
        </p:grpSpPr>
        <p:sp>
          <p:nvSpPr>
            <p:cNvPr id="181" name="椭圆 180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2" name="任意多边形 181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 flipH="1" flipV="1">
            <a:off x="3934581" y="1885171"/>
            <a:ext cx="2439004" cy="732306"/>
            <a:chOff x="5246304" y="4593021"/>
            <a:chExt cx="2438687" cy="732476"/>
          </a:xfrm>
        </p:grpSpPr>
        <p:sp>
          <p:nvSpPr>
            <p:cNvPr id="184" name="椭圆 183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任意多边形 184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5573888" y="4471662"/>
            <a:ext cx="2439004" cy="732306"/>
            <a:chOff x="5246304" y="4593021"/>
            <a:chExt cx="2438687" cy="732476"/>
          </a:xfrm>
        </p:grpSpPr>
        <p:sp>
          <p:nvSpPr>
            <p:cNvPr id="187" name="椭圆 186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任意多边形 187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8222278" y="1836962"/>
            <a:ext cx="2439004" cy="732306"/>
            <a:chOff x="5246304" y="4593021"/>
            <a:chExt cx="2438687" cy="732476"/>
          </a:xfrm>
        </p:grpSpPr>
        <p:sp>
          <p:nvSpPr>
            <p:cNvPr id="190" name="椭圆 189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任意多边形 190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1208156" y="2035389"/>
            <a:ext cx="2265868" cy="2484976"/>
            <a:chOff x="1324726" y="3423049"/>
            <a:chExt cx="2265573" cy="2485554"/>
          </a:xfrm>
        </p:grpSpPr>
        <p:sp>
          <p:nvSpPr>
            <p:cNvPr id="193" name="文本框 75"/>
            <p:cNvSpPr txBox="1"/>
            <p:nvPr/>
          </p:nvSpPr>
          <p:spPr>
            <a:xfrm>
              <a:off x="1666903" y="3423049"/>
              <a:ext cx="1493849" cy="4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9A05"/>
                  </a:solidFill>
                  <a:latin typeface="+mj-ea"/>
                  <a:ea typeface="+mj-ea"/>
                </a:rPr>
                <a:t>解決汙染</a:t>
              </a:r>
              <a:endParaRPr lang="zh-CN" altLang="en-US" sz="2400" b="1" dirty="0">
                <a:solidFill>
                  <a:srgbClr val="FF9A05"/>
                </a:solidFill>
                <a:latin typeface="+mj-ea"/>
                <a:ea typeface="+mj-ea"/>
              </a:endParaRPr>
            </a:p>
          </p:txBody>
        </p:sp>
        <p:sp>
          <p:nvSpPr>
            <p:cNvPr id="194" name="文本框 77"/>
            <p:cNvSpPr txBox="1"/>
            <p:nvPr/>
          </p:nvSpPr>
          <p:spPr>
            <a:xfrm>
              <a:off x="1324726" y="3439252"/>
              <a:ext cx="50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9A05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dirty="0">
                <a:solidFill>
                  <a:srgbClr val="FF9A0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5" name="文本框 113"/>
            <p:cNvSpPr txBox="1"/>
            <p:nvPr/>
          </p:nvSpPr>
          <p:spPr>
            <a:xfrm>
              <a:off x="1342678" y="3848971"/>
              <a:ext cx="2247621" cy="2059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幫助福島清理核災，也協助美國銷毀化學武器，並且將放射性物質轉化為玻璃，讓我們可以減少對環境的污染。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6379920" y="5183958"/>
            <a:ext cx="2556104" cy="1508945"/>
            <a:chOff x="6408112" y="5059574"/>
            <a:chExt cx="2555771" cy="1509294"/>
          </a:xfrm>
        </p:grpSpPr>
        <p:sp>
          <p:nvSpPr>
            <p:cNvPr id="197" name="文本框 96"/>
            <p:cNvSpPr txBox="1"/>
            <p:nvPr/>
          </p:nvSpPr>
          <p:spPr>
            <a:xfrm>
              <a:off x="6743142" y="5140713"/>
              <a:ext cx="2020160" cy="4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E87071"/>
                  </a:solidFill>
                  <a:latin typeface="+mj-ea"/>
                  <a:ea typeface="+mj-ea"/>
                </a:rPr>
                <a:t>提高生活品質</a:t>
              </a:r>
              <a:endParaRPr lang="zh-CN" altLang="en-US" sz="2400" b="1" dirty="0">
                <a:solidFill>
                  <a:srgbClr val="E87071"/>
                </a:solidFill>
                <a:latin typeface="+mj-ea"/>
                <a:ea typeface="+mj-ea"/>
              </a:endParaRPr>
            </a:p>
          </p:txBody>
        </p:sp>
        <p:sp>
          <p:nvSpPr>
            <p:cNvPr id="198" name="文本框 98"/>
            <p:cNvSpPr txBox="1"/>
            <p:nvPr/>
          </p:nvSpPr>
          <p:spPr>
            <a:xfrm>
              <a:off x="6408112" y="5059574"/>
              <a:ext cx="631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E8707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9" name="文本框 113"/>
            <p:cNvSpPr txBox="1"/>
            <p:nvPr/>
          </p:nvSpPr>
          <p:spPr>
            <a:xfrm>
              <a:off x="6455246" y="5506665"/>
              <a:ext cx="2508637" cy="1062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打造一個更乾淨、更智能的城市為目標，來提高我們的生活品質。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9035340" y="2535523"/>
            <a:ext cx="2489646" cy="1867087"/>
            <a:chOff x="9063187" y="2410526"/>
            <a:chExt cx="2489322" cy="1867519"/>
          </a:xfrm>
        </p:grpSpPr>
        <p:sp>
          <p:nvSpPr>
            <p:cNvPr id="201" name="文本框 92"/>
            <p:cNvSpPr txBox="1"/>
            <p:nvPr/>
          </p:nvSpPr>
          <p:spPr>
            <a:xfrm>
              <a:off x="9398217" y="2491665"/>
              <a:ext cx="2154292" cy="4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663A77"/>
                  </a:solidFill>
                  <a:latin typeface="+mj-ea"/>
                  <a:ea typeface="+mj-ea"/>
                </a:rPr>
                <a:t>空氣汙染淨零</a:t>
              </a:r>
              <a:endParaRPr lang="zh-CN" altLang="en-US" sz="2400" b="1" dirty="0">
                <a:solidFill>
                  <a:srgbClr val="663A77"/>
                </a:solidFill>
                <a:latin typeface="+mj-ea"/>
                <a:ea typeface="+mj-ea"/>
              </a:endParaRPr>
            </a:p>
          </p:txBody>
        </p:sp>
        <p:sp>
          <p:nvSpPr>
            <p:cNvPr id="202" name="文本框 94"/>
            <p:cNvSpPr txBox="1"/>
            <p:nvPr/>
          </p:nvSpPr>
          <p:spPr>
            <a:xfrm>
              <a:off x="9063187" y="2410526"/>
              <a:ext cx="50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663A77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3" name="文本框 113"/>
            <p:cNvSpPr txBox="1"/>
            <p:nvPr/>
          </p:nvSpPr>
          <p:spPr>
            <a:xfrm>
              <a:off x="9104169" y="2883366"/>
              <a:ext cx="2247621" cy="1394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利用自然發電的方式，或是一些革命性的技術幫助我們可以實現空氣零污染的目標。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3461889" y="273150"/>
            <a:ext cx="2295451" cy="1460216"/>
            <a:chOff x="3872062" y="799194"/>
            <a:chExt cx="2295152" cy="1460555"/>
          </a:xfrm>
        </p:grpSpPr>
        <p:sp>
          <p:nvSpPr>
            <p:cNvPr id="205" name="文本框 82"/>
            <p:cNvSpPr txBox="1"/>
            <p:nvPr/>
          </p:nvSpPr>
          <p:spPr>
            <a:xfrm>
              <a:off x="4243025" y="799194"/>
              <a:ext cx="1493849" cy="4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1ACBE"/>
                  </a:solidFill>
                  <a:latin typeface="+mj-ea"/>
                  <a:ea typeface="+mj-ea"/>
                </a:rPr>
                <a:t>能源問題</a:t>
              </a:r>
              <a:endParaRPr lang="zh-CN" altLang="en-US" sz="2400" b="1" dirty="0">
                <a:solidFill>
                  <a:srgbClr val="01ACBE"/>
                </a:solidFill>
                <a:latin typeface="+mj-ea"/>
                <a:ea typeface="+mj-ea"/>
              </a:endParaRPr>
            </a:p>
          </p:txBody>
        </p:sp>
        <p:sp>
          <p:nvSpPr>
            <p:cNvPr id="206" name="文本框 84"/>
            <p:cNvSpPr txBox="1"/>
            <p:nvPr/>
          </p:nvSpPr>
          <p:spPr>
            <a:xfrm>
              <a:off x="3872062" y="812896"/>
              <a:ext cx="534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7" name="文本框 113"/>
            <p:cNvSpPr txBox="1"/>
            <p:nvPr/>
          </p:nvSpPr>
          <p:spPr>
            <a:xfrm>
              <a:off x="3919593" y="1197546"/>
              <a:ext cx="2247621" cy="1062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推動能源轉型，且解決能源不足的部份讓我們可以永續發展。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48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5849" y="124732"/>
            <a:ext cx="1902126" cy="572748"/>
            <a:chOff x="6977188" y="1902560"/>
            <a:chExt cx="4158578" cy="998361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7134952" y="2014081"/>
              <a:ext cx="3860738" cy="77531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E87071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93"/>
          <p:cNvSpPr txBox="1"/>
          <p:nvPr/>
        </p:nvSpPr>
        <p:spPr>
          <a:xfrm>
            <a:off x="280331" y="144283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spc="400" dirty="0">
                <a:solidFill>
                  <a:schemeClr val="bg1"/>
                </a:solidFill>
                <a:latin typeface="+mj-ea"/>
                <a:ea typeface="+mj-ea"/>
              </a:rPr>
              <a:t>目标规划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167578" y="2046795"/>
            <a:ext cx="3618999" cy="3617690"/>
            <a:chOff x="3603171" y="936171"/>
            <a:chExt cx="4985658" cy="4985658"/>
          </a:xfrm>
        </p:grpSpPr>
        <p:sp>
          <p:nvSpPr>
            <p:cNvPr id="9" name="椭圆 8"/>
            <p:cNvSpPr/>
            <p:nvPr/>
          </p:nvSpPr>
          <p:spPr>
            <a:xfrm>
              <a:off x="3852132" y="1185132"/>
              <a:ext cx="4487736" cy="4487736"/>
            </a:xfrm>
            <a:prstGeom prst="ellipse">
              <a:avLst/>
            </a:prstGeom>
            <a:noFill/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603171" y="936171"/>
              <a:ext cx="4985658" cy="4985658"/>
            </a:xfrm>
            <a:custGeom>
              <a:avLst/>
              <a:gdLst>
                <a:gd name="connsiteX0" fmla="*/ 2492829 w 4985658"/>
                <a:gd name="connsiteY0" fmla="*/ 248961 h 4985658"/>
                <a:gd name="connsiteX1" fmla="*/ 248961 w 4985658"/>
                <a:gd name="connsiteY1" fmla="*/ 2492829 h 4985658"/>
                <a:gd name="connsiteX2" fmla="*/ 2492829 w 4985658"/>
                <a:gd name="connsiteY2" fmla="*/ 4736697 h 4985658"/>
                <a:gd name="connsiteX3" fmla="*/ 4736697 w 4985658"/>
                <a:gd name="connsiteY3" fmla="*/ 2492829 h 4985658"/>
                <a:gd name="connsiteX4" fmla="*/ 2492829 w 4985658"/>
                <a:gd name="connsiteY4" fmla="*/ 248961 h 4985658"/>
                <a:gd name="connsiteX5" fmla="*/ 2492829 w 4985658"/>
                <a:gd name="connsiteY5" fmla="*/ 0 h 4985658"/>
                <a:gd name="connsiteX6" fmla="*/ 4985658 w 4985658"/>
                <a:gd name="connsiteY6" fmla="*/ 2492829 h 4985658"/>
                <a:gd name="connsiteX7" fmla="*/ 2492829 w 4985658"/>
                <a:gd name="connsiteY7" fmla="*/ 4985658 h 4985658"/>
                <a:gd name="connsiteX8" fmla="*/ 0 w 4985658"/>
                <a:gd name="connsiteY8" fmla="*/ 2492829 h 4985658"/>
                <a:gd name="connsiteX9" fmla="*/ 2492829 w 4985658"/>
                <a:gd name="connsiteY9" fmla="*/ 0 h 49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5658" h="4985658">
                  <a:moveTo>
                    <a:pt x="2492829" y="248961"/>
                  </a:moveTo>
                  <a:cubicBezTo>
                    <a:pt x="1253575" y="248961"/>
                    <a:pt x="248961" y="1253575"/>
                    <a:pt x="248961" y="2492829"/>
                  </a:cubicBezTo>
                  <a:cubicBezTo>
                    <a:pt x="248961" y="3732083"/>
                    <a:pt x="1253575" y="4736697"/>
                    <a:pt x="2492829" y="4736697"/>
                  </a:cubicBezTo>
                  <a:cubicBezTo>
                    <a:pt x="3732083" y="4736697"/>
                    <a:pt x="4736697" y="3732083"/>
                    <a:pt x="4736697" y="2492829"/>
                  </a:cubicBezTo>
                  <a:cubicBezTo>
                    <a:pt x="4736697" y="1253575"/>
                    <a:pt x="3732083" y="248961"/>
                    <a:pt x="2492829" y="248961"/>
                  </a:cubicBezTo>
                  <a:close/>
                  <a:moveTo>
                    <a:pt x="2492829" y="0"/>
                  </a:moveTo>
                  <a:cubicBezTo>
                    <a:pt x="3869580" y="0"/>
                    <a:pt x="4985658" y="1116078"/>
                    <a:pt x="4985658" y="2492829"/>
                  </a:cubicBezTo>
                  <a:cubicBezTo>
                    <a:pt x="4985658" y="3869580"/>
                    <a:pt x="3869580" y="4985658"/>
                    <a:pt x="2492829" y="4985658"/>
                  </a:cubicBezTo>
                  <a:cubicBezTo>
                    <a:pt x="1116078" y="4985658"/>
                    <a:pt x="0" y="3869580"/>
                    <a:pt x="0" y="2492829"/>
                  </a:cubicBezTo>
                  <a:cubicBezTo>
                    <a:pt x="0" y="1116078"/>
                    <a:pt x="1116078" y="0"/>
                    <a:pt x="249282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016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603171" y="936171"/>
              <a:ext cx="4985658" cy="4985658"/>
            </a:xfrm>
            <a:prstGeom prst="ellipse">
              <a:avLst/>
            </a:prstGeom>
            <a:noFill/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文本框 235"/>
          <p:cNvSpPr txBox="1"/>
          <p:nvPr/>
        </p:nvSpPr>
        <p:spPr>
          <a:xfrm>
            <a:off x="5033116" y="5943931"/>
            <a:ext cx="204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663A77"/>
                </a:solidFill>
                <a:latin typeface="+mn-ea"/>
              </a:rPr>
              <a:t>接納不同的意見</a:t>
            </a:r>
            <a:endParaRPr lang="zh-CN" altLang="en-US" sz="2000" dirty="0">
              <a:solidFill>
                <a:srgbClr val="663A77"/>
              </a:solidFill>
              <a:latin typeface="+mn-ea"/>
            </a:endParaRPr>
          </a:p>
        </p:txBody>
      </p:sp>
      <p:sp>
        <p:nvSpPr>
          <p:cNvPr id="28" name="文本框 238"/>
          <p:cNvSpPr txBox="1"/>
          <p:nvPr/>
        </p:nvSpPr>
        <p:spPr>
          <a:xfrm>
            <a:off x="2341337" y="3515081"/>
            <a:ext cx="165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BAE75"/>
                </a:solidFill>
                <a:latin typeface="+mn-ea"/>
              </a:rPr>
              <a:t>明確的道德規範</a:t>
            </a:r>
            <a:endParaRPr lang="zh-CN" altLang="en-US" sz="2000" dirty="0">
              <a:solidFill>
                <a:srgbClr val="FBAE75"/>
              </a:solidFill>
              <a:latin typeface="+mn-ea"/>
            </a:endParaRPr>
          </a:p>
        </p:txBody>
      </p:sp>
      <p:sp>
        <p:nvSpPr>
          <p:cNvPr id="29" name="文本框 241"/>
          <p:cNvSpPr txBox="1"/>
          <p:nvPr/>
        </p:nvSpPr>
        <p:spPr>
          <a:xfrm>
            <a:off x="2847050" y="1690152"/>
            <a:ext cx="1659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prstClr val="white">
                    <a:lumMod val="50000"/>
                  </a:prstClr>
                </a:solidFill>
                <a:latin typeface="+mn-ea"/>
              </a:rPr>
              <a:t>致力於打造一安全且乾淨的城市</a:t>
            </a:r>
            <a:endParaRPr lang="zh-CN" altLang="en-US" sz="200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30" name="文本框 244"/>
          <p:cNvSpPr txBox="1"/>
          <p:nvPr/>
        </p:nvSpPr>
        <p:spPr>
          <a:xfrm>
            <a:off x="5132140" y="988989"/>
            <a:ext cx="1845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B850"/>
                </a:solidFill>
                <a:latin typeface="+mn-ea"/>
              </a:rPr>
              <a:t>讓員工對工公司產生認同</a:t>
            </a:r>
            <a:endParaRPr lang="zh-CN" altLang="en-US" sz="2000" dirty="0">
              <a:solidFill>
                <a:srgbClr val="FFB850"/>
              </a:solidFill>
              <a:latin typeface="+mn-ea"/>
            </a:endParaRPr>
          </a:p>
        </p:txBody>
      </p:sp>
      <p:sp>
        <p:nvSpPr>
          <p:cNvPr id="31" name="文本框 250"/>
          <p:cNvSpPr txBox="1"/>
          <p:nvPr/>
        </p:nvSpPr>
        <p:spPr>
          <a:xfrm>
            <a:off x="8203658" y="3597742"/>
            <a:ext cx="2139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E87071"/>
                </a:solidFill>
                <a:latin typeface="+mn-ea"/>
              </a:rPr>
              <a:t>將安全放在第一</a:t>
            </a:r>
            <a:endParaRPr lang="zh-CN" altLang="en-US" sz="2000" dirty="0">
              <a:solidFill>
                <a:srgbClr val="E87071"/>
              </a:solidFill>
              <a:latin typeface="+mn-ea"/>
            </a:endParaRPr>
          </a:p>
        </p:txBody>
      </p:sp>
      <p:sp>
        <p:nvSpPr>
          <p:cNvPr id="32" name="文本框 256"/>
          <p:cNvSpPr txBox="1"/>
          <p:nvPr/>
        </p:nvSpPr>
        <p:spPr>
          <a:xfrm>
            <a:off x="7717485" y="2187739"/>
            <a:ext cx="188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1ACBE"/>
                </a:solidFill>
                <a:latin typeface="+mn-ea"/>
              </a:rPr>
              <a:t>解決環境污染</a:t>
            </a:r>
            <a:endParaRPr lang="zh-CN" altLang="en-US" sz="2000" dirty="0">
              <a:solidFill>
                <a:srgbClr val="01ACBE"/>
              </a:solidFill>
              <a:latin typeface="+mn-ea"/>
            </a:endParaRPr>
          </a:p>
        </p:txBody>
      </p:sp>
      <p:sp>
        <p:nvSpPr>
          <p:cNvPr id="33" name="文本框 259"/>
          <p:cNvSpPr txBox="1"/>
          <p:nvPr/>
        </p:nvSpPr>
        <p:spPr>
          <a:xfrm>
            <a:off x="2853012" y="5081532"/>
            <a:ext cx="1592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C65885"/>
                </a:solidFill>
                <a:latin typeface="+mn-ea"/>
              </a:rPr>
              <a:t>分享成功和失敗的經驗給客戶</a:t>
            </a:r>
            <a:endParaRPr lang="zh-CN" altLang="en-US" sz="2000" dirty="0">
              <a:solidFill>
                <a:srgbClr val="C65885"/>
              </a:solidFill>
              <a:latin typeface="+mn-ea"/>
            </a:endParaRPr>
          </a:p>
        </p:txBody>
      </p:sp>
      <p:sp>
        <p:nvSpPr>
          <p:cNvPr id="34" name="文本框 262"/>
          <p:cNvSpPr txBox="1"/>
          <p:nvPr/>
        </p:nvSpPr>
        <p:spPr>
          <a:xfrm>
            <a:off x="7686590" y="4992077"/>
            <a:ext cx="1931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AF92"/>
                </a:solidFill>
                <a:latin typeface="+mn-ea"/>
              </a:rPr>
              <a:t>包容不同種族和性別的人</a:t>
            </a:r>
            <a:endParaRPr lang="zh-CN" altLang="en-US" sz="2000" dirty="0">
              <a:solidFill>
                <a:srgbClr val="00AF92"/>
              </a:solidFill>
              <a:latin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686056" y="1654115"/>
            <a:ext cx="784855" cy="993367"/>
            <a:chOff x="5685315" y="1260706"/>
            <a:chExt cx="784753" cy="993597"/>
          </a:xfrm>
        </p:grpSpPr>
        <p:grpSp>
          <p:nvGrpSpPr>
            <p:cNvPr id="36" name="组合 35"/>
            <p:cNvGrpSpPr/>
            <p:nvPr/>
          </p:nvGrpSpPr>
          <p:grpSpPr>
            <a:xfrm>
              <a:off x="5685315" y="1260706"/>
              <a:ext cx="784753" cy="993597"/>
              <a:chOff x="4390176" y="890801"/>
              <a:chExt cx="1081244" cy="1368991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4390176" y="890801"/>
                <a:ext cx="1081244" cy="1368991"/>
                <a:chOff x="4627786" y="1796539"/>
                <a:chExt cx="2675679" cy="3387753"/>
              </a:xfrm>
            </p:grpSpPr>
            <p:sp>
              <p:nvSpPr>
                <p:cNvPr id="44" name="圆角矩形 43"/>
                <p:cNvSpPr/>
                <p:nvPr/>
              </p:nvSpPr>
              <p:spPr>
                <a:xfrm rot="2760000">
                  <a:off x="4423176" y="2304004"/>
                  <a:ext cx="3387753" cy="237282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47000">
                      <a:schemeClr val="tx1">
                        <a:alpha val="19000"/>
                      </a:schemeClr>
                    </a:gs>
                    <a:gs pos="76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889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4627786" y="1946965"/>
                  <a:ext cx="1963514" cy="1963514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304800" dist="1270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4489652" y="976692"/>
                <a:ext cx="873070" cy="1203161"/>
                <a:chOff x="4627786" y="1715908"/>
                <a:chExt cx="2875230" cy="3962302"/>
              </a:xfrm>
            </p:grpSpPr>
            <p:sp>
              <p:nvSpPr>
                <p:cNvPr id="42" name="圆角矩形 41"/>
                <p:cNvSpPr/>
                <p:nvPr/>
              </p:nvSpPr>
              <p:spPr>
                <a:xfrm rot="2760000">
                  <a:off x="4335454" y="2510647"/>
                  <a:ext cx="3962302" cy="237282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2000">
                      <a:schemeClr val="tx1">
                        <a:alpha val="13000"/>
                      </a:schemeClr>
                    </a:gs>
                    <a:gs pos="68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4627786" y="1946965"/>
                  <a:ext cx="1963514" cy="1963514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143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37" name="Group 8"/>
            <p:cNvGrpSpPr>
              <a:grpSpLocks noChangeAspect="1"/>
            </p:cNvGrpSpPr>
            <p:nvPr/>
          </p:nvGrpSpPr>
          <p:grpSpPr bwMode="auto">
            <a:xfrm>
              <a:off x="5858420" y="1462384"/>
              <a:ext cx="226065" cy="247705"/>
              <a:chOff x="3437" y="2282"/>
              <a:chExt cx="679" cy="744"/>
            </a:xfrm>
            <a:solidFill>
              <a:srgbClr val="FFB850"/>
            </a:solidFill>
          </p:grpSpPr>
          <p:sp>
            <p:nvSpPr>
              <p:cNvPr id="38" name="Freeform 9"/>
              <p:cNvSpPr>
                <a:spLocks/>
              </p:cNvSpPr>
              <p:nvPr/>
            </p:nvSpPr>
            <p:spPr bwMode="auto">
              <a:xfrm>
                <a:off x="3595" y="2282"/>
                <a:ext cx="364" cy="379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0"/>
              <p:cNvSpPr>
                <a:spLocks/>
              </p:cNvSpPr>
              <p:nvPr/>
            </p:nvSpPr>
            <p:spPr bwMode="auto">
              <a:xfrm>
                <a:off x="3437" y="2633"/>
                <a:ext cx="679" cy="393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6970221" y="2185841"/>
            <a:ext cx="784855" cy="993367"/>
            <a:chOff x="6969313" y="1792555"/>
            <a:chExt cx="784753" cy="993597"/>
          </a:xfrm>
        </p:grpSpPr>
        <p:grpSp>
          <p:nvGrpSpPr>
            <p:cNvPr id="47" name="组合 46"/>
            <p:cNvGrpSpPr/>
            <p:nvPr/>
          </p:nvGrpSpPr>
          <p:grpSpPr>
            <a:xfrm>
              <a:off x="6969313" y="1792555"/>
              <a:ext cx="784753" cy="993597"/>
              <a:chOff x="4390176" y="890801"/>
              <a:chExt cx="1081244" cy="1368991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4390176" y="890801"/>
                <a:ext cx="1081244" cy="1368991"/>
                <a:chOff x="4627786" y="1796539"/>
                <a:chExt cx="2675679" cy="3387753"/>
              </a:xfrm>
            </p:grpSpPr>
            <p:sp>
              <p:nvSpPr>
                <p:cNvPr id="55" name="圆角矩形 54"/>
                <p:cNvSpPr/>
                <p:nvPr/>
              </p:nvSpPr>
              <p:spPr>
                <a:xfrm rot="2760000">
                  <a:off x="4423176" y="2304004"/>
                  <a:ext cx="3387753" cy="237282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47000">
                      <a:schemeClr val="tx1">
                        <a:alpha val="19000"/>
                      </a:schemeClr>
                    </a:gs>
                    <a:gs pos="76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889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4627786" y="1946965"/>
                  <a:ext cx="1963514" cy="1963514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304800" dist="1270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4489652" y="976692"/>
                <a:ext cx="873070" cy="1203161"/>
                <a:chOff x="4627786" y="1715908"/>
                <a:chExt cx="2875230" cy="3962302"/>
              </a:xfrm>
            </p:grpSpPr>
            <p:sp>
              <p:nvSpPr>
                <p:cNvPr id="53" name="圆角矩形 52"/>
                <p:cNvSpPr/>
                <p:nvPr/>
              </p:nvSpPr>
              <p:spPr>
                <a:xfrm rot="2760000">
                  <a:off x="4335454" y="2510647"/>
                  <a:ext cx="3962302" cy="237282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2000">
                      <a:schemeClr val="tx1">
                        <a:alpha val="13000"/>
                      </a:schemeClr>
                    </a:gs>
                    <a:gs pos="68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4627786" y="1946965"/>
                  <a:ext cx="1963514" cy="1963514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143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8" name="Group 13"/>
            <p:cNvGrpSpPr>
              <a:grpSpLocks noChangeAspect="1"/>
            </p:cNvGrpSpPr>
            <p:nvPr/>
          </p:nvGrpSpPr>
          <p:grpSpPr bwMode="auto">
            <a:xfrm>
              <a:off x="7132238" y="1994555"/>
              <a:ext cx="247896" cy="250823"/>
              <a:chOff x="2426" y="2781"/>
              <a:chExt cx="593" cy="600"/>
            </a:xfrm>
            <a:solidFill>
              <a:srgbClr val="01ACBE"/>
            </a:solidFill>
          </p:grpSpPr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7502139" y="3469541"/>
            <a:ext cx="784855" cy="993367"/>
            <a:chOff x="7501162" y="3076553"/>
            <a:chExt cx="784753" cy="993597"/>
          </a:xfrm>
        </p:grpSpPr>
        <p:grpSp>
          <p:nvGrpSpPr>
            <p:cNvPr id="58" name="组合 57"/>
            <p:cNvGrpSpPr/>
            <p:nvPr/>
          </p:nvGrpSpPr>
          <p:grpSpPr>
            <a:xfrm>
              <a:off x="7501162" y="3076553"/>
              <a:ext cx="784753" cy="993597"/>
              <a:chOff x="4390176" y="890801"/>
              <a:chExt cx="1081244" cy="136899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4390176" y="890801"/>
                <a:ext cx="1081244" cy="1368991"/>
                <a:chOff x="4627786" y="1796539"/>
                <a:chExt cx="2675679" cy="3387753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2760000">
                  <a:off x="4423176" y="2304004"/>
                  <a:ext cx="3387753" cy="237282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47000">
                      <a:schemeClr val="tx1">
                        <a:alpha val="19000"/>
                      </a:schemeClr>
                    </a:gs>
                    <a:gs pos="76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889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4627786" y="1946965"/>
                  <a:ext cx="1963514" cy="1963514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304800" dist="1270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4489652" y="976692"/>
                <a:ext cx="873070" cy="1203161"/>
                <a:chOff x="4627786" y="1715908"/>
                <a:chExt cx="2875230" cy="3962302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2760000">
                  <a:off x="4335454" y="2510647"/>
                  <a:ext cx="3962302" cy="237282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2000">
                      <a:schemeClr val="tx1">
                        <a:alpha val="13000"/>
                      </a:schemeClr>
                    </a:gs>
                    <a:gs pos="68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4627786" y="1946965"/>
                  <a:ext cx="1963514" cy="1963514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143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9" name="Group 18"/>
            <p:cNvGrpSpPr>
              <a:grpSpLocks noChangeAspect="1"/>
            </p:cNvGrpSpPr>
            <p:nvPr/>
          </p:nvGrpSpPr>
          <p:grpSpPr bwMode="auto">
            <a:xfrm>
              <a:off x="7662694" y="3283623"/>
              <a:ext cx="257512" cy="239954"/>
              <a:chOff x="3802" y="2858"/>
              <a:chExt cx="616" cy="574"/>
            </a:xfrm>
            <a:solidFill>
              <a:srgbClr val="E87071"/>
            </a:solidFill>
          </p:grpSpPr>
          <p:sp>
            <p:nvSpPr>
              <p:cNvPr id="60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3"/>
              <p:cNvSpPr>
                <a:spLocks/>
              </p:cNvSpPr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6970221" y="4753242"/>
            <a:ext cx="784855" cy="993367"/>
            <a:chOff x="6969313" y="4360551"/>
            <a:chExt cx="784753" cy="993597"/>
          </a:xfrm>
        </p:grpSpPr>
        <p:grpSp>
          <p:nvGrpSpPr>
            <p:cNvPr id="72" name="组合 71"/>
            <p:cNvGrpSpPr/>
            <p:nvPr/>
          </p:nvGrpSpPr>
          <p:grpSpPr>
            <a:xfrm>
              <a:off x="6969313" y="4360551"/>
              <a:ext cx="784753" cy="993597"/>
              <a:chOff x="4390176" y="890801"/>
              <a:chExt cx="1081244" cy="1368991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4390176" y="890801"/>
                <a:ext cx="1081244" cy="1368991"/>
                <a:chOff x="4627786" y="1796539"/>
                <a:chExt cx="2675679" cy="3387753"/>
              </a:xfrm>
            </p:grpSpPr>
            <p:sp>
              <p:nvSpPr>
                <p:cNvPr id="93" name="圆角矩形 92"/>
                <p:cNvSpPr/>
                <p:nvPr/>
              </p:nvSpPr>
              <p:spPr>
                <a:xfrm rot="2760000">
                  <a:off x="4423176" y="2304004"/>
                  <a:ext cx="3387753" cy="237282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47000">
                      <a:schemeClr val="tx1">
                        <a:alpha val="19000"/>
                      </a:schemeClr>
                    </a:gs>
                    <a:gs pos="76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889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4627786" y="1946965"/>
                  <a:ext cx="1963514" cy="1963514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304800" dist="1270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489652" y="976692"/>
                <a:ext cx="873070" cy="1203161"/>
                <a:chOff x="4627786" y="1715908"/>
                <a:chExt cx="2875230" cy="3962302"/>
              </a:xfrm>
            </p:grpSpPr>
            <p:sp>
              <p:nvSpPr>
                <p:cNvPr id="91" name="圆角矩形 90"/>
                <p:cNvSpPr/>
                <p:nvPr/>
              </p:nvSpPr>
              <p:spPr>
                <a:xfrm rot="2760000">
                  <a:off x="4335454" y="2510647"/>
                  <a:ext cx="3962302" cy="237282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2000">
                      <a:schemeClr val="tx1">
                        <a:alpha val="13000"/>
                      </a:schemeClr>
                    </a:gs>
                    <a:gs pos="68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4627786" y="1946965"/>
                  <a:ext cx="1963514" cy="1963514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143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73" name="Group 26"/>
            <p:cNvGrpSpPr>
              <a:grpSpLocks noChangeAspect="1"/>
            </p:cNvGrpSpPr>
            <p:nvPr/>
          </p:nvGrpSpPr>
          <p:grpSpPr bwMode="auto">
            <a:xfrm>
              <a:off x="7091432" y="4610048"/>
              <a:ext cx="333237" cy="165205"/>
              <a:chOff x="5676" y="2597"/>
              <a:chExt cx="1061" cy="526"/>
            </a:xfrm>
            <a:solidFill>
              <a:srgbClr val="00AF92"/>
            </a:solidFill>
          </p:grpSpPr>
          <p:sp>
            <p:nvSpPr>
              <p:cNvPr id="74" name="Freeform 27"/>
              <p:cNvSpPr>
                <a:spLocks/>
              </p:cNvSpPr>
              <p:nvPr/>
            </p:nvSpPr>
            <p:spPr bwMode="auto">
              <a:xfrm>
                <a:off x="5747" y="2597"/>
                <a:ext cx="181" cy="115"/>
              </a:xfrm>
              <a:custGeom>
                <a:avLst/>
                <a:gdLst>
                  <a:gd name="T0" fmla="*/ 25 w 76"/>
                  <a:gd name="T1" fmla="*/ 48 h 48"/>
                  <a:gd name="T2" fmla="*/ 64 w 76"/>
                  <a:gd name="T3" fmla="*/ 44 h 48"/>
                  <a:gd name="T4" fmla="*/ 76 w 76"/>
                  <a:gd name="T5" fmla="*/ 13 h 48"/>
                  <a:gd name="T6" fmla="*/ 39 w 76"/>
                  <a:gd name="T7" fmla="*/ 15 h 48"/>
                  <a:gd name="T8" fmla="*/ 23 w 76"/>
                  <a:gd name="T9" fmla="*/ 10 h 48"/>
                  <a:gd name="T10" fmla="*/ 7 w 76"/>
                  <a:gd name="T11" fmla="*/ 20 h 48"/>
                  <a:gd name="T12" fmla="*/ 25 w 76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48">
                    <a:moveTo>
                      <a:pt x="25" y="48"/>
                    </a:moveTo>
                    <a:cubicBezTo>
                      <a:pt x="64" y="44"/>
                      <a:pt x="64" y="44"/>
                      <a:pt x="64" y="44"/>
                    </a:cubicBezTo>
                    <a:cubicBezTo>
                      <a:pt x="66" y="36"/>
                      <a:pt x="69" y="26"/>
                      <a:pt x="76" y="13"/>
                    </a:cubicBezTo>
                    <a:cubicBezTo>
                      <a:pt x="76" y="13"/>
                      <a:pt x="70" y="0"/>
                      <a:pt x="39" y="15"/>
                    </a:cubicBezTo>
                    <a:cubicBezTo>
                      <a:pt x="39" y="15"/>
                      <a:pt x="32" y="14"/>
                      <a:pt x="23" y="10"/>
                    </a:cubicBezTo>
                    <a:cubicBezTo>
                      <a:pt x="23" y="10"/>
                      <a:pt x="0" y="4"/>
                      <a:pt x="7" y="20"/>
                    </a:cubicBezTo>
                    <a:lnTo>
                      <a:pt x="25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28"/>
              <p:cNvSpPr>
                <a:spLocks noEditPoints="1"/>
              </p:cNvSpPr>
              <p:nvPr/>
            </p:nvSpPr>
            <p:spPr bwMode="auto">
              <a:xfrm>
                <a:off x="5759" y="2613"/>
                <a:ext cx="169" cy="101"/>
              </a:xfrm>
              <a:custGeom>
                <a:avLst/>
                <a:gdLst>
                  <a:gd name="T0" fmla="*/ 20 w 71"/>
                  <a:gd name="T1" fmla="*/ 42 h 42"/>
                  <a:gd name="T2" fmla="*/ 2 w 71"/>
                  <a:gd name="T3" fmla="*/ 13 h 42"/>
                  <a:gd name="T4" fmla="*/ 1 w 71"/>
                  <a:gd name="T5" fmla="*/ 4 h 42"/>
                  <a:gd name="T6" fmla="*/ 10 w 71"/>
                  <a:gd name="T7" fmla="*/ 1 h 42"/>
                  <a:gd name="T8" fmla="*/ 18 w 71"/>
                  <a:gd name="T9" fmla="*/ 2 h 42"/>
                  <a:gd name="T10" fmla="*/ 18 w 71"/>
                  <a:gd name="T11" fmla="*/ 2 h 42"/>
                  <a:gd name="T12" fmla="*/ 34 w 71"/>
                  <a:gd name="T13" fmla="*/ 8 h 42"/>
                  <a:gd name="T14" fmla="*/ 59 w 71"/>
                  <a:gd name="T15" fmla="*/ 0 h 42"/>
                  <a:gd name="T16" fmla="*/ 71 w 71"/>
                  <a:gd name="T17" fmla="*/ 6 h 42"/>
                  <a:gd name="T18" fmla="*/ 71 w 71"/>
                  <a:gd name="T19" fmla="*/ 6 h 42"/>
                  <a:gd name="T20" fmla="*/ 71 w 71"/>
                  <a:gd name="T21" fmla="*/ 6 h 42"/>
                  <a:gd name="T22" fmla="*/ 60 w 71"/>
                  <a:gd name="T23" fmla="*/ 37 h 42"/>
                  <a:gd name="T24" fmla="*/ 60 w 71"/>
                  <a:gd name="T25" fmla="*/ 37 h 42"/>
                  <a:gd name="T26" fmla="*/ 20 w 71"/>
                  <a:gd name="T27" fmla="*/ 42 h 42"/>
                  <a:gd name="T28" fmla="*/ 10 w 71"/>
                  <a:gd name="T29" fmla="*/ 2 h 42"/>
                  <a:gd name="T30" fmla="*/ 2 w 71"/>
                  <a:gd name="T31" fmla="*/ 5 h 42"/>
                  <a:gd name="T32" fmla="*/ 3 w 71"/>
                  <a:gd name="T33" fmla="*/ 13 h 42"/>
                  <a:gd name="T34" fmla="*/ 20 w 71"/>
                  <a:gd name="T35" fmla="*/ 40 h 42"/>
                  <a:gd name="T36" fmla="*/ 59 w 71"/>
                  <a:gd name="T37" fmla="*/ 36 h 42"/>
                  <a:gd name="T38" fmla="*/ 70 w 71"/>
                  <a:gd name="T39" fmla="*/ 6 h 42"/>
                  <a:gd name="T40" fmla="*/ 59 w 71"/>
                  <a:gd name="T41" fmla="*/ 1 h 42"/>
                  <a:gd name="T42" fmla="*/ 34 w 71"/>
                  <a:gd name="T43" fmla="*/ 9 h 42"/>
                  <a:gd name="T44" fmla="*/ 34 w 71"/>
                  <a:gd name="T45" fmla="*/ 9 h 42"/>
                  <a:gd name="T46" fmla="*/ 34 w 71"/>
                  <a:gd name="T47" fmla="*/ 9 h 42"/>
                  <a:gd name="T48" fmla="*/ 18 w 71"/>
                  <a:gd name="T49" fmla="*/ 3 h 42"/>
                  <a:gd name="T50" fmla="*/ 10 w 71"/>
                  <a:gd name="T51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1" h="42">
                    <a:moveTo>
                      <a:pt x="20" y="42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0" y="9"/>
                      <a:pt x="0" y="6"/>
                      <a:pt x="1" y="4"/>
                    </a:cubicBezTo>
                    <a:cubicBezTo>
                      <a:pt x="3" y="2"/>
                      <a:pt x="6" y="1"/>
                      <a:pt x="10" y="1"/>
                    </a:cubicBezTo>
                    <a:cubicBezTo>
                      <a:pt x="14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6" y="6"/>
                      <a:pt x="33" y="7"/>
                      <a:pt x="34" y="8"/>
                    </a:cubicBezTo>
                    <a:cubicBezTo>
                      <a:pt x="44" y="3"/>
                      <a:pt x="52" y="0"/>
                      <a:pt x="59" y="0"/>
                    </a:cubicBezTo>
                    <a:cubicBezTo>
                      <a:pt x="69" y="0"/>
                      <a:pt x="71" y="6"/>
                      <a:pt x="71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66" y="17"/>
                      <a:pt x="62" y="28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lnTo>
                      <a:pt x="20" y="42"/>
                    </a:lnTo>
                    <a:close/>
                    <a:moveTo>
                      <a:pt x="10" y="2"/>
                    </a:moveTo>
                    <a:cubicBezTo>
                      <a:pt x="7" y="2"/>
                      <a:pt x="4" y="3"/>
                      <a:pt x="2" y="5"/>
                    </a:cubicBezTo>
                    <a:cubicBezTo>
                      <a:pt x="1" y="7"/>
                      <a:pt x="1" y="9"/>
                      <a:pt x="3" y="13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61" y="27"/>
                      <a:pt x="64" y="17"/>
                      <a:pt x="70" y="6"/>
                    </a:cubicBezTo>
                    <a:cubicBezTo>
                      <a:pt x="70" y="5"/>
                      <a:pt x="67" y="1"/>
                      <a:pt x="59" y="1"/>
                    </a:cubicBezTo>
                    <a:cubicBezTo>
                      <a:pt x="52" y="1"/>
                      <a:pt x="44" y="4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27" y="8"/>
                      <a:pt x="18" y="3"/>
                    </a:cubicBezTo>
                    <a:cubicBezTo>
                      <a:pt x="17" y="3"/>
                      <a:pt x="14" y="2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29"/>
              <p:cNvSpPr>
                <a:spLocks/>
              </p:cNvSpPr>
              <p:nvPr/>
            </p:nvSpPr>
            <p:spPr bwMode="auto">
              <a:xfrm>
                <a:off x="5795" y="2709"/>
                <a:ext cx="119" cy="43"/>
              </a:xfrm>
              <a:custGeom>
                <a:avLst/>
                <a:gdLst>
                  <a:gd name="T0" fmla="*/ 41 w 50"/>
                  <a:gd name="T1" fmla="*/ 0 h 18"/>
                  <a:gd name="T2" fmla="*/ 7 w 50"/>
                  <a:gd name="T3" fmla="*/ 4 h 18"/>
                  <a:gd name="T4" fmla="*/ 1 w 50"/>
                  <a:gd name="T5" fmla="*/ 12 h 18"/>
                  <a:gd name="T6" fmla="*/ 8 w 50"/>
                  <a:gd name="T7" fmla="*/ 17 h 18"/>
                  <a:gd name="T8" fmla="*/ 43 w 50"/>
                  <a:gd name="T9" fmla="*/ 14 h 18"/>
                  <a:gd name="T10" fmla="*/ 49 w 50"/>
                  <a:gd name="T11" fmla="*/ 6 h 18"/>
                  <a:gd name="T12" fmla="*/ 41 w 5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8">
                    <a:moveTo>
                      <a:pt x="41" y="0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3" y="5"/>
                      <a:pt x="0" y="8"/>
                      <a:pt x="1" y="12"/>
                    </a:cubicBezTo>
                    <a:cubicBezTo>
                      <a:pt x="1" y="15"/>
                      <a:pt x="5" y="18"/>
                      <a:pt x="8" y="17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7" y="13"/>
                      <a:pt x="50" y="10"/>
                      <a:pt x="49" y="6"/>
                    </a:cubicBezTo>
                    <a:cubicBezTo>
                      <a:pt x="49" y="3"/>
                      <a:pt x="45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0"/>
              <p:cNvSpPr>
                <a:spLocks noEditPoints="1"/>
              </p:cNvSpPr>
              <p:nvPr/>
            </p:nvSpPr>
            <p:spPr bwMode="auto">
              <a:xfrm>
                <a:off x="5795" y="2707"/>
                <a:ext cx="119" cy="45"/>
              </a:xfrm>
              <a:custGeom>
                <a:avLst/>
                <a:gdLst>
                  <a:gd name="T0" fmla="*/ 8 w 50"/>
                  <a:gd name="T1" fmla="*/ 19 h 19"/>
                  <a:gd name="T2" fmla="*/ 0 w 50"/>
                  <a:gd name="T3" fmla="*/ 13 h 19"/>
                  <a:gd name="T4" fmla="*/ 2 w 50"/>
                  <a:gd name="T5" fmla="*/ 7 h 19"/>
                  <a:gd name="T6" fmla="*/ 7 w 50"/>
                  <a:gd name="T7" fmla="*/ 5 h 19"/>
                  <a:gd name="T8" fmla="*/ 41 w 50"/>
                  <a:gd name="T9" fmla="*/ 1 h 19"/>
                  <a:gd name="T10" fmla="*/ 50 w 50"/>
                  <a:gd name="T11" fmla="*/ 7 h 19"/>
                  <a:gd name="T12" fmla="*/ 48 w 50"/>
                  <a:gd name="T13" fmla="*/ 12 h 19"/>
                  <a:gd name="T14" fmla="*/ 43 w 50"/>
                  <a:gd name="T15" fmla="*/ 15 h 19"/>
                  <a:gd name="T16" fmla="*/ 9 w 50"/>
                  <a:gd name="T17" fmla="*/ 19 h 19"/>
                  <a:gd name="T18" fmla="*/ 8 w 50"/>
                  <a:gd name="T19" fmla="*/ 19 h 19"/>
                  <a:gd name="T20" fmla="*/ 42 w 50"/>
                  <a:gd name="T21" fmla="*/ 2 h 19"/>
                  <a:gd name="T22" fmla="*/ 41 w 50"/>
                  <a:gd name="T23" fmla="*/ 2 h 19"/>
                  <a:gd name="T24" fmla="*/ 7 w 50"/>
                  <a:gd name="T25" fmla="*/ 6 h 19"/>
                  <a:gd name="T26" fmla="*/ 3 w 50"/>
                  <a:gd name="T27" fmla="*/ 8 h 19"/>
                  <a:gd name="T28" fmla="*/ 1 w 50"/>
                  <a:gd name="T29" fmla="*/ 12 h 19"/>
                  <a:gd name="T30" fmla="*/ 8 w 50"/>
                  <a:gd name="T31" fmla="*/ 18 h 19"/>
                  <a:gd name="T32" fmla="*/ 43 w 50"/>
                  <a:gd name="T33" fmla="*/ 14 h 19"/>
                  <a:gd name="T34" fmla="*/ 47 w 50"/>
                  <a:gd name="T35" fmla="*/ 12 h 19"/>
                  <a:gd name="T36" fmla="*/ 49 w 50"/>
                  <a:gd name="T37" fmla="*/ 7 h 19"/>
                  <a:gd name="T38" fmla="*/ 42 w 50"/>
                  <a:gd name="T3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19">
                    <a:moveTo>
                      <a:pt x="8" y="19"/>
                    </a:moveTo>
                    <a:cubicBezTo>
                      <a:pt x="4" y="19"/>
                      <a:pt x="0" y="16"/>
                      <a:pt x="0" y="13"/>
                    </a:cubicBezTo>
                    <a:cubicBezTo>
                      <a:pt x="0" y="11"/>
                      <a:pt x="0" y="9"/>
                      <a:pt x="2" y="7"/>
                    </a:cubicBezTo>
                    <a:cubicBezTo>
                      <a:pt x="3" y="6"/>
                      <a:pt x="5" y="5"/>
                      <a:pt x="7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5" y="0"/>
                      <a:pt x="49" y="3"/>
                      <a:pt x="50" y="7"/>
                    </a:cubicBezTo>
                    <a:cubicBezTo>
                      <a:pt x="50" y="9"/>
                      <a:pt x="49" y="11"/>
                      <a:pt x="48" y="12"/>
                    </a:cubicBezTo>
                    <a:cubicBezTo>
                      <a:pt x="47" y="14"/>
                      <a:pt x="45" y="15"/>
                      <a:pt x="43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9"/>
                      <a:pt x="8" y="19"/>
                    </a:cubicBezTo>
                    <a:close/>
                    <a:moveTo>
                      <a:pt x="42" y="2"/>
                    </a:moveTo>
                    <a:cubicBezTo>
                      <a:pt x="42" y="2"/>
                      <a:pt x="42" y="2"/>
                      <a:pt x="41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6"/>
                      <a:pt x="4" y="7"/>
                      <a:pt x="3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2" y="16"/>
                      <a:pt x="5" y="18"/>
                      <a:pt x="8" y="18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5" y="14"/>
                      <a:pt x="46" y="13"/>
                      <a:pt x="47" y="12"/>
                    </a:cubicBezTo>
                    <a:cubicBezTo>
                      <a:pt x="48" y="10"/>
                      <a:pt x="49" y="9"/>
                      <a:pt x="49" y="7"/>
                    </a:cubicBezTo>
                    <a:cubicBezTo>
                      <a:pt x="48" y="4"/>
                      <a:pt x="45" y="2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1"/>
              <p:cNvSpPr>
                <a:spLocks noEditPoints="1"/>
              </p:cNvSpPr>
              <p:nvPr/>
            </p:nvSpPr>
            <p:spPr bwMode="auto">
              <a:xfrm>
                <a:off x="5676" y="2752"/>
                <a:ext cx="424" cy="371"/>
              </a:xfrm>
              <a:custGeom>
                <a:avLst/>
                <a:gdLst>
                  <a:gd name="T0" fmla="*/ 153 w 178"/>
                  <a:gd name="T1" fmla="*/ 137 h 155"/>
                  <a:gd name="T2" fmla="*/ 157 w 178"/>
                  <a:gd name="T3" fmla="*/ 137 h 155"/>
                  <a:gd name="T4" fmla="*/ 165 w 178"/>
                  <a:gd name="T5" fmla="*/ 138 h 155"/>
                  <a:gd name="T6" fmla="*/ 168 w 178"/>
                  <a:gd name="T7" fmla="*/ 139 h 155"/>
                  <a:gd name="T8" fmla="*/ 176 w 178"/>
                  <a:gd name="T9" fmla="*/ 135 h 155"/>
                  <a:gd name="T10" fmla="*/ 172 w 178"/>
                  <a:gd name="T11" fmla="*/ 128 h 155"/>
                  <a:gd name="T12" fmla="*/ 166 w 178"/>
                  <a:gd name="T13" fmla="*/ 105 h 155"/>
                  <a:gd name="T14" fmla="*/ 134 w 178"/>
                  <a:gd name="T15" fmla="*/ 34 h 155"/>
                  <a:gd name="T16" fmla="*/ 95 w 178"/>
                  <a:gd name="T17" fmla="*/ 2 h 155"/>
                  <a:gd name="T18" fmla="*/ 94 w 178"/>
                  <a:gd name="T19" fmla="*/ 0 h 155"/>
                  <a:gd name="T20" fmla="*/ 58 w 178"/>
                  <a:gd name="T21" fmla="*/ 4 h 155"/>
                  <a:gd name="T22" fmla="*/ 35 w 178"/>
                  <a:gd name="T23" fmla="*/ 37 h 155"/>
                  <a:gd name="T24" fmla="*/ 21 w 178"/>
                  <a:gd name="T25" fmla="*/ 133 h 155"/>
                  <a:gd name="T26" fmla="*/ 15 w 178"/>
                  <a:gd name="T27" fmla="*/ 148 h 155"/>
                  <a:gd name="T28" fmla="*/ 15 w 178"/>
                  <a:gd name="T29" fmla="*/ 153 h 155"/>
                  <a:gd name="T30" fmla="*/ 24 w 178"/>
                  <a:gd name="T31" fmla="*/ 153 h 155"/>
                  <a:gd name="T32" fmla="*/ 36 w 178"/>
                  <a:gd name="T33" fmla="*/ 150 h 155"/>
                  <a:gd name="T34" fmla="*/ 36 w 178"/>
                  <a:gd name="T35" fmla="*/ 150 h 155"/>
                  <a:gd name="T36" fmla="*/ 36 w 178"/>
                  <a:gd name="T37" fmla="*/ 150 h 155"/>
                  <a:gd name="T38" fmla="*/ 68 w 178"/>
                  <a:gd name="T39" fmla="*/ 153 h 155"/>
                  <a:gd name="T40" fmla="*/ 153 w 178"/>
                  <a:gd name="T41" fmla="*/ 137 h 155"/>
                  <a:gd name="T42" fmla="*/ 67 w 178"/>
                  <a:gd name="T43" fmla="*/ 57 h 155"/>
                  <a:gd name="T44" fmla="*/ 81 w 178"/>
                  <a:gd name="T45" fmla="*/ 50 h 155"/>
                  <a:gd name="T46" fmla="*/ 80 w 178"/>
                  <a:gd name="T47" fmla="*/ 42 h 155"/>
                  <a:gd name="T48" fmla="*/ 86 w 178"/>
                  <a:gd name="T49" fmla="*/ 41 h 155"/>
                  <a:gd name="T50" fmla="*/ 88 w 178"/>
                  <a:gd name="T51" fmla="*/ 49 h 155"/>
                  <a:gd name="T52" fmla="*/ 102 w 178"/>
                  <a:gd name="T53" fmla="*/ 50 h 155"/>
                  <a:gd name="T54" fmla="*/ 100 w 178"/>
                  <a:gd name="T55" fmla="*/ 55 h 155"/>
                  <a:gd name="T56" fmla="*/ 75 w 178"/>
                  <a:gd name="T57" fmla="*/ 62 h 155"/>
                  <a:gd name="T58" fmla="*/ 92 w 178"/>
                  <a:gd name="T59" fmla="*/ 70 h 155"/>
                  <a:gd name="T60" fmla="*/ 106 w 178"/>
                  <a:gd name="T61" fmla="*/ 92 h 155"/>
                  <a:gd name="T62" fmla="*/ 93 w 178"/>
                  <a:gd name="T63" fmla="*/ 98 h 155"/>
                  <a:gd name="T64" fmla="*/ 94 w 178"/>
                  <a:gd name="T65" fmla="*/ 106 h 155"/>
                  <a:gd name="T66" fmla="*/ 87 w 178"/>
                  <a:gd name="T67" fmla="*/ 107 h 155"/>
                  <a:gd name="T68" fmla="*/ 86 w 178"/>
                  <a:gd name="T69" fmla="*/ 99 h 155"/>
                  <a:gd name="T70" fmla="*/ 69 w 178"/>
                  <a:gd name="T71" fmla="*/ 97 h 155"/>
                  <a:gd name="T72" fmla="*/ 70 w 178"/>
                  <a:gd name="T73" fmla="*/ 92 h 155"/>
                  <a:gd name="T74" fmla="*/ 97 w 178"/>
                  <a:gd name="T75" fmla="*/ 90 h 155"/>
                  <a:gd name="T76" fmla="*/ 93 w 178"/>
                  <a:gd name="T77" fmla="*/ 78 h 155"/>
                  <a:gd name="T78" fmla="*/ 78 w 178"/>
                  <a:gd name="T79" fmla="*/ 74 h 155"/>
                  <a:gd name="T80" fmla="*/ 67 w 178"/>
                  <a:gd name="T81" fmla="*/ 5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8" h="155">
                    <a:moveTo>
                      <a:pt x="153" y="137"/>
                    </a:moveTo>
                    <a:cubicBezTo>
                      <a:pt x="153" y="137"/>
                      <a:pt x="154" y="137"/>
                      <a:pt x="157" y="137"/>
                    </a:cubicBezTo>
                    <a:cubicBezTo>
                      <a:pt x="160" y="137"/>
                      <a:pt x="162" y="137"/>
                      <a:pt x="165" y="138"/>
                    </a:cubicBezTo>
                    <a:cubicBezTo>
                      <a:pt x="165" y="138"/>
                      <a:pt x="166" y="139"/>
                      <a:pt x="168" y="139"/>
                    </a:cubicBezTo>
                    <a:cubicBezTo>
                      <a:pt x="172" y="139"/>
                      <a:pt x="174" y="137"/>
                      <a:pt x="176" y="135"/>
                    </a:cubicBezTo>
                    <a:cubicBezTo>
                      <a:pt x="176" y="135"/>
                      <a:pt x="178" y="132"/>
                      <a:pt x="172" y="128"/>
                    </a:cubicBezTo>
                    <a:cubicBezTo>
                      <a:pt x="172" y="128"/>
                      <a:pt x="162" y="123"/>
                      <a:pt x="166" y="105"/>
                    </a:cubicBezTo>
                    <a:cubicBezTo>
                      <a:pt x="166" y="105"/>
                      <a:pt x="171" y="57"/>
                      <a:pt x="134" y="34"/>
                    </a:cubicBezTo>
                    <a:cubicBezTo>
                      <a:pt x="133" y="33"/>
                      <a:pt x="96" y="10"/>
                      <a:pt x="95" y="2"/>
                    </a:cubicBezTo>
                    <a:cubicBezTo>
                      <a:pt x="95" y="2"/>
                      <a:pt x="95" y="1"/>
                      <a:pt x="94" y="0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4" y="12"/>
                      <a:pt x="46" y="24"/>
                      <a:pt x="35" y="37"/>
                    </a:cubicBezTo>
                    <a:cubicBezTo>
                      <a:pt x="35" y="37"/>
                      <a:pt x="0" y="78"/>
                      <a:pt x="21" y="133"/>
                    </a:cubicBezTo>
                    <a:cubicBezTo>
                      <a:pt x="21" y="134"/>
                      <a:pt x="22" y="137"/>
                      <a:pt x="15" y="148"/>
                    </a:cubicBezTo>
                    <a:cubicBezTo>
                      <a:pt x="15" y="148"/>
                      <a:pt x="14" y="151"/>
                      <a:pt x="15" y="153"/>
                    </a:cubicBezTo>
                    <a:cubicBezTo>
                      <a:pt x="16" y="155"/>
                      <a:pt x="19" y="155"/>
                      <a:pt x="24" y="153"/>
                    </a:cubicBezTo>
                    <a:cubicBezTo>
                      <a:pt x="24" y="153"/>
                      <a:pt x="28" y="151"/>
                      <a:pt x="36" y="15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6" y="150"/>
                      <a:pt x="49" y="153"/>
                      <a:pt x="68" y="153"/>
                    </a:cubicBezTo>
                    <a:cubicBezTo>
                      <a:pt x="88" y="153"/>
                      <a:pt x="119" y="150"/>
                      <a:pt x="153" y="137"/>
                    </a:cubicBezTo>
                    <a:close/>
                    <a:moveTo>
                      <a:pt x="67" y="57"/>
                    </a:moveTo>
                    <a:cubicBezTo>
                      <a:pt x="67" y="57"/>
                      <a:pt x="69" y="52"/>
                      <a:pt x="81" y="50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9"/>
                      <a:pt x="96" y="48"/>
                      <a:pt x="102" y="50"/>
                    </a:cubicBezTo>
                    <a:cubicBezTo>
                      <a:pt x="100" y="55"/>
                      <a:pt x="100" y="55"/>
                      <a:pt x="100" y="55"/>
                    </a:cubicBezTo>
                    <a:cubicBezTo>
                      <a:pt x="100" y="55"/>
                      <a:pt x="78" y="52"/>
                      <a:pt x="75" y="62"/>
                    </a:cubicBezTo>
                    <a:cubicBezTo>
                      <a:pt x="75" y="62"/>
                      <a:pt x="73" y="69"/>
                      <a:pt x="92" y="70"/>
                    </a:cubicBezTo>
                    <a:cubicBezTo>
                      <a:pt x="92" y="70"/>
                      <a:pt x="119" y="73"/>
                      <a:pt x="106" y="92"/>
                    </a:cubicBezTo>
                    <a:cubicBezTo>
                      <a:pt x="106" y="92"/>
                      <a:pt x="102" y="97"/>
                      <a:pt x="93" y="98"/>
                    </a:cubicBezTo>
                    <a:cubicBezTo>
                      <a:pt x="94" y="106"/>
                      <a:pt x="94" y="106"/>
                      <a:pt x="94" y="106"/>
                    </a:cubicBezTo>
                    <a:cubicBezTo>
                      <a:pt x="87" y="107"/>
                      <a:pt x="87" y="107"/>
                      <a:pt x="87" y="107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86" y="99"/>
                      <a:pt x="75" y="100"/>
                      <a:pt x="69" y="97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84" y="98"/>
                      <a:pt x="97" y="90"/>
                    </a:cubicBezTo>
                    <a:cubicBezTo>
                      <a:pt x="97" y="90"/>
                      <a:pt x="108" y="82"/>
                      <a:pt x="93" y="78"/>
                    </a:cubicBezTo>
                    <a:cubicBezTo>
                      <a:pt x="93" y="78"/>
                      <a:pt x="85" y="76"/>
                      <a:pt x="78" y="74"/>
                    </a:cubicBezTo>
                    <a:cubicBezTo>
                      <a:pt x="78" y="74"/>
                      <a:pt x="60" y="70"/>
                      <a:pt x="67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2"/>
              <p:cNvSpPr>
                <a:spLocks/>
              </p:cNvSpPr>
              <p:nvPr/>
            </p:nvSpPr>
            <p:spPr bwMode="auto">
              <a:xfrm>
                <a:off x="6433" y="2606"/>
                <a:ext cx="176" cy="108"/>
              </a:xfrm>
              <a:custGeom>
                <a:avLst/>
                <a:gdLst>
                  <a:gd name="T0" fmla="*/ 21 w 74"/>
                  <a:gd name="T1" fmla="*/ 45 h 45"/>
                  <a:gd name="T2" fmla="*/ 60 w 74"/>
                  <a:gd name="T3" fmla="*/ 44 h 45"/>
                  <a:gd name="T4" fmla="*/ 74 w 74"/>
                  <a:gd name="T5" fmla="*/ 15 h 45"/>
                  <a:gd name="T6" fmla="*/ 38 w 74"/>
                  <a:gd name="T7" fmla="*/ 14 h 45"/>
                  <a:gd name="T8" fmla="*/ 23 w 74"/>
                  <a:gd name="T9" fmla="*/ 8 h 45"/>
                  <a:gd name="T10" fmla="*/ 6 w 74"/>
                  <a:gd name="T11" fmla="*/ 17 h 45"/>
                  <a:gd name="T12" fmla="*/ 21 w 74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45">
                    <a:moveTo>
                      <a:pt x="21" y="45"/>
                    </a:moveTo>
                    <a:cubicBezTo>
                      <a:pt x="60" y="44"/>
                      <a:pt x="60" y="44"/>
                      <a:pt x="60" y="44"/>
                    </a:cubicBezTo>
                    <a:cubicBezTo>
                      <a:pt x="62" y="37"/>
                      <a:pt x="66" y="27"/>
                      <a:pt x="74" y="15"/>
                    </a:cubicBezTo>
                    <a:cubicBezTo>
                      <a:pt x="74" y="15"/>
                      <a:pt x="69" y="2"/>
                      <a:pt x="38" y="14"/>
                    </a:cubicBezTo>
                    <a:cubicBezTo>
                      <a:pt x="38" y="14"/>
                      <a:pt x="31" y="13"/>
                      <a:pt x="23" y="8"/>
                    </a:cubicBezTo>
                    <a:cubicBezTo>
                      <a:pt x="23" y="8"/>
                      <a:pt x="0" y="0"/>
                      <a:pt x="6" y="17"/>
                    </a:cubicBezTo>
                    <a:lnTo>
                      <a:pt x="21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33"/>
              <p:cNvSpPr>
                <a:spLocks noEditPoints="1"/>
              </p:cNvSpPr>
              <p:nvPr/>
            </p:nvSpPr>
            <p:spPr bwMode="auto">
              <a:xfrm>
                <a:off x="6442" y="2621"/>
                <a:ext cx="167" cy="95"/>
              </a:xfrm>
              <a:custGeom>
                <a:avLst/>
                <a:gdLst>
                  <a:gd name="T0" fmla="*/ 17 w 70"/>
                  <a:gd name="T1" fmla="*/ 40 h 40"/>
                  <a:gd name="T2" fmla="*/ 2 w 70"/>
                  <a:gd name="T3" fmla="*/ 11 h 40"/>
                  <a:gd name="T4" fmla="*/ 2 w 70"/>
                  <a:gd name="T5" fmla="*/ 2 h 40"/>
                  <a:gd name="T6" fmla="*/ 9 w 70"/>
                  <a:gd name="T7" fmla="*/ 0 h 40"/>
                  <a:gd name="T8" fmla="*/ 19 w 70"/>
                  <a:gd name="T9" fmla="*/ 1 h 40"/>
                  <a:gd name="T10" fmla="*/ 19 w 70"/>
                  <a:gd name="T11" fmla="*/ 1 h 40"/>
                  <a:gd name="T12" fmla="*/ 34 w 70"/>
                  <a:gd name="T13" fmla="*/ 8 h 40"/>
                  <a:gd name="T14" fmla="*/ 56 w 70"/>
                  <a:gd name="T15" fmla="*/ 2 h 40"/>
                  <a:gd name="T16" fmla="*/ 70 w 70"/>
                  <a:gd name="T17" fmla="*/ 9 h 40"/>
                  <a:gd name="T18" fmla="*/ 70 w 70"/>
                  <a:gd name="T19" fmla="*/ 9 h 40"/>
                  <a:gd name="T20" fmla="*/ 70 w 70"/>
                  <a:gd name="T21" fmla="*/ 10 h 40"/>
                  <a:gd name="T22" fmla="*/ 56 w 70"/>
                  <a:gd name="T23" fmla="*/ 39 h 40"/>
                  <a:gd name="T24" fmla="*/ 56 w 70"/>
                  <a:gd name="T25" fmla="*/ 39 h 40"/>
                  <a:gd name="T26" fmla="*/ 17 w 70"/>
                  <a:gd name="T27" fmla="*/ 40 h 40"/>
                  <a:gd name="T28" fmla="*/ 9 w 70"/>
                  <a:gd name="T29" fmla="*/ 1 h 40"/>
                  <a:gd name="T30" fmla="*/ 3 w 70"/>
                  <a:gd name="T31" fmla="*/ 3 h 40"/>
                  <a:gd name="T32" fmla="*/ 3 w 70"/>
                  <a:gd name="T33" fmla="*/ 11 h 40"/>
                  <a:gd name="T34" fmla="*/ 17 w 70"/>
                  <a:gd name="T35" fmla="*/ 39 h 40"/>
                  <a:gd name="T36" fmla="*/ 55 w 70"/>
                  <a:gd name="T37" fmla="*/ 38 h 40"/>
                  <a:gd name="T38" fmla="*/ 69 w 70"/>
                  <a:gd name="T39" fmla="*/ 9 h 40"/>
                  <a:gd name="T40" fmla="*/ 56 w 70"/>
                  <a:gd name="T41" fmla="*/ 4 h 40"/>
                  <a:gd name="T42" fmla="*/ 34 w 70"/>
                  <a:gd name="T43" fmla="*/ 9 h 40"/>
                  <a:gd name="T44" fmla="*/ 34 w 70"/>
                  <a:gd name="T45" fmla="*/ 9 h 40"/>
                  <a:gd name="T46" fmla="*/ 34 w 70"/>
                  <a:gd name="T47" fmla="*/ 9 h 40"/>
                  <a:gd name="T48" fmla="*/ 18 w 70"/>
                  <a:gd name="T49" fmla="*/ 2 h 40"/>
                  <a:gd name="T50" fmla="*/ 9 w 70"/>
                  <a:gd name="T51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0" h="40">
                    <a:moveTo>
                      <a:pt x="17" y="40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5" y="0"/>
                      <a:pt x="9" y="0"/>
                    </a:cubicBezTo>
                    <a:cubicBezTo>
                      <a:pt x="14" y="0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6" y="6"/>
                      <a:pt x="33" y="8"/>
                      <a:pt x="34" y="8"/>
                    </a:cubicBezTo>
                    <a:cubicBezTo>
                      <a:pt x="43" y="4"/>
                      <a:pt x="50" y="2"/>
                      <a:pt x="56" y="2"/>
                    </a:cubicBezTo>
                    <a:cubicBezTo>
                      <a:pt x="68" y="2"/>
                      <a:pt x="70" y="9"/>
                      <a:pt x="70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4" y="20"/>
                      <a:pt x="59" y="30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lnTo>
                      <a:pt x="17" y="40"/>
                    </a:lnTo>
                    <a:close/>
                    <a:moveTo>
                      <a:pt x="9" y="1"/>
                    </a:moveTo>
                    <a:cubicBezTo>
                      <a:pt x="6" y="1"/>
                      <a:pt x="4" y="1"/>
                      <a:pt x="3" y="3"/>
                    </a:cubicBezTo>
                    <a:cubicBezTo>
                      <a:pt x="1" y="4"/>
                      <a:pt x="1" y="7"/>
                      <a:pt x="3" y="11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8" y="29"/>
                      <a:pt x="63" y="19"/>
                      <a:pt x="69" y="9"/>
                    </a:cubicBezTo>
                    <a:cubicBezTo>
                      <a:pt x="69" y="8"/>
                      <a:pt x="66" y="4"/>
                      <a:pt x="56" y="4"/>
                    </a:cubicBezTo>
                    <a:cubicBezTo>
                      <a:pt x="50" y="4"/>
                      <a:pt x="43" y="5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3" y="9"/>
                      <a:pt x="27" y="8"/>
                      <a:pt x="18" y="2"/>
                    </a:cubicBezTo>
                    <a:cubicBezTo>
                      <a:pt x="18" y="2"/>
                      <a:pt x="13" y="1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34"/>
              <p:cNvSpPr>
                <a:spLocks/>
              </p:cNvSpPr>
              <p:nvPr/>
            </p:nvSpPr>
            <p:spPr bwMode="auto">
              <a:xfrm>
                <a:off x="6471" y="2721"/>
                <a:ext cx="114" cy="34"/>
              </a:xfrm>
              <a:custGeom>
                <a:avLst/>
                <a:gdLst>
                  <a:gd name="T0" fmla="*/ 40 w 48"/>
                  <a:gd name="T1" fmla="*/ 0 h 14"/>
                  <a:gd name="T2" fmla="*/ 6 w 48"/>
                  <a:gd name="T3" fmla="*/ 1 h 14"/>
                  <a:gd name="T4" fmla="*/ 0 w 48"/>
                  <a:gd name="T5" fmla="*/ 7 h 14"/>
                  <a:gd name="T6" fmla="*/ 7 w 48"/>
                  <a:gd name="T7" fmla="*/ 14 h 14"/>
                  <a:gd name="T8" fmla="*/ 41 w 48"/>
                  <a:gd name="T9" fmla="*/ 13 h 14"/>
                  <a:gd name="T10" fmla="*/ 48 w 48"/>
                  <a:gd name="T11" fmla="*/ 6 h 14"/>
                  <a:gd name="T12" fmla="*/ 40 w 48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40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0" y="4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5" y="12"/>
                      <a:pt x="48" y="10"/>
                      <a:pt x="48" y="6"/>
                    </a:cubicBezTo>
                    <a:cubicBezTo>
                      <a:pt x="47" y="2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35"/>
              <p:cNvSpPr>
                <a:spLocks noEditPoints="1"/>
              </p:cNvSpPr>
              <p:nvPr/>
            </p:nvSpPr>
            <p:spPr bwMode="auto">
              <a:xfrm>
                <a:off x="6468" y="2719"/>
                <a:ext cx="117" cy="36"/>
              </a:xfrm>
              <a:custGeom>
                <a:avLst/>
                <a:gdLst>
                  <a:gd name="T0" fmla="*/ 8 w 49"/>
                  <a:gd name="T1" fmla="*/ 15 h 15"/>
                  <a:gd name="T2" fmla="*/ 0 w 49"/>
                  <a:gd name="T3" fmla="*/ 8 h 15"/>
                  <a:gd name="T4" fmla="*/ 2 w 49"/>
                  <a:gd name="T5" fmla="*/ 3 h 15"/>
                  <a:gd name="T6" fmla="*/ 7 w 49"/>
                  <a:gd name="T7" fmla="*/ 1 h 15"/>
                  <a:gd name="T8" fmla="*/ 42 w 49"/>
                  <a:gd name="T9" fmla="*/ 0 h 15"/>
                  <a:gd name="T10" fmla="*/ 49 w 49"/>
                  <a:gd name="T11" fmla="*/ 7 h 15"/>
                  <a:gd name="T12" fmla="*/ 42 w 49"/>
                  <a:gd name="T13" fmla="*/ 14 h 15"/>
                  <a:gd name="T14" fmla="*/ 8 w 49"/>
                  <a:gd name="T15" fmla="*/ 15 h 15"/>
                  <a:gd name="T16" fmla="*/ 42 w 49"/>
                  <a:gd name="T17" fmla="*/ 1 h 15"/>
                  <a:gd name="T18" fmla="*/ 41 w 49"/>
                  <a:gd name="T19" fmla="*/ 1 h 15"/>
                  <a:gd name="T20" fmla="*/ 7 w 49"/>
                  <a:gd name="T21" fmla="*/ 2 h 15"/>
                  <a:gd name="T22" fmla="*/ 3 w 49"/>
                  <a:gd name="T23" fmla="*/ 4 h 15"/>
                  <a:gd name="T24" fmla="*/ 1 w 49"/>
                  <a:gd name="T25" fmla="*/ 8 h 15"/>
                  <a:gd name="T26" fmla="*/ 8 w 49"/>
                  <a:gd name="T27" fmla="*/ 14 h 15"/>
                  <a:gd name="T28" fmla="*/ 8 w 49"/>
                  <a:gd name="T29" fmla="*/ 14 h 15"/>
                  <a:gd name="T30" fmla="*/ 42 w 49"/>
                  <a:gd name="T31" fmla="*/ 13 h 15"/>
                  <a:gd name="T32" fmla="*/ 48 w 49"/>
                  <a:gd name="T33" fmla="*/ 7 h 15"/>
                  <a:gd name="T34" fmla="*/ 42 w 49"/>
                  <a:gd name="T3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15">
                    <a:moveTo>
                      <a:pt x="8" y="15"/>
                    </a:moveTo>
                    <a:cubicBezTo>
                      <a:pt x="4" y="15"/>
                      <a:pt x="0" y="12"/>
                      <a:pt x="0" y="8"/>
                    </a:cubicBezTo>
                    <a:cubicBezTo>
                      <a:pt x="0" y="6"/>
                      <a:pt x="1" y="5"/>
                      <a:pt x="2" y="3"/>
                    </a:cubicBezTo>
                    <a:cubicBezTo>
                      <a:pt x="4" y="2"/>
                      <a:pt x="5" y="1"/>
                      <a:pt x="7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9" y="3"/>
                      <a:pt x="49" y="7"/>
                    </a:cubicBezTo>
                    <a:cubicBezTo>
                      <a:pt x="49" y="11"/>
                      <a:pt x="46" y="14"/>
                      <a:pt x="42" y="14"/>
                    </a:cubicBezTo>
                    <a:lnTo>
                      <a:pt x="8" y="15"/>
                    </a:lnTo>
                    <a:close/>
                    <a:moveTo>
                      <a:pt x="42" y="1"/>
                    </a:moveTo>
                    <a:cubicBezTo>
                      <a:pt x="41" y="1"/>
                      <a:pt x="41" y="1"/>
                      <a:pt x="41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4" y="3"/>
                      <a:pt x="3" y="4"/>
                    </a:cubicBezTo>
                    <a:cubicBezTo>
                      <a:pt x="2" y="5"/>
                      <a:pt x="1" y="7"/>
                      <a:pt x="1" y="8"/>
                    </a:cubicBezTo>
                    <a:cubicBezTo>
                      <a:pt x="1" y="12"/>
                      <a:pt x="4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5" y="13"/>
                      <a:pt x="48" y="10"/>
                      <a:pt x="48" y="7"/>
                    </a:cubicBezTo>
                    <a:cubicBezTo>
                      <a:pt x="48" y="4"/>
                      <a:pt x="45" y="1"/>
                      <a:pt x="4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36"/>
              <p:cNvSpPr>
                <a:spLocks noEditPoints="1"/>
              </p:cNvSpPr>
              <p:nvPr/>
            </p:nvSpPr>
            <p:spPr bwMode="auto">
              <a:xfrm>
                <a:off x="6335" y="2762"/>
                <a:ext cx="402" cy="354"/>
              </a:xfrm>
              <a:custGeom>
                <a:avLst/>
                <a:gdLst>
                  <a:gd name="T0" fmla="*/ 163 w 169"/>
                  <a:gd name="T1" fmla="*/ 131 h 148"/>
                  <a:gd name="T2" fmla="*/ 159 w 169"/>
                  <a:gd name="T3" fmla="*/ 108 h 148"/>
                  <a:gd name="T4" fmla="*/ 135 w 169"/>
                  <a:gd name="T5" fmla="*/ 36 h 148"/>
                  <a:gd name="T6" fmla="*/ 99 w 169"/>
                  <a:gd name="T7" fmla="*/ 2 h 148"/>
                  <a:gd name="T8" fmla="*/ 99 w 169"/>
                  <a:gd name="T9" fmla="*/ 0 h 148"/>
                  <a:gd name="T10" fmla="*/ 63 w 169"/>
                  <a:gd name="T11" fmla="*/ 1 h 148"/>
                  <a:gd name="T12" fmla="*/ 38 w 169"/>
                  <a:gd name="T13" fmla="*/ 31 h 148"/>
                  <a:gd name="T14" fmla="*/ 15 w 169"/>
                  <a:gd name="T15" fmla="*/ 124 h 148"/>
                  <a:gd name="T16" fmla="*/ 8 w 169"/>
                  <a:gd name="T17" fmla="*/ 139 h 148"/>
                  <a:gd name="T18" fmla="*/ 8 w 169"/>
                  <a:gd name="T19" fmla="*/ 139 h 148"/>
                  <a:gd name="T20" fmla="*/ 7 w 169"/>
                  <a:gd name="T21" fmla="*/ 143 h 148"/>
                  <a:gd name="T22" fmla="*/ 16 w 169"/>
                  <a:gd name="T23" fmla="*/ 144 h 148"/>
                  <a:gd name="T24" fmla="*/ 28 w 169"/>
                  <a:gd name="T25" fmla="*/ 142 h 148"/>
                  <a:gd name="T26" fmla="*/ 28 w 169"/>
                  <a:gd name="T27" fmla="*/ 142 h 148"/>
                  <a:gd name="T28" fmla="*/ 29 w 169"/>
                  <a:gd name="T29" fmla="*/ 142 h 148"/>
                  <a:gd name="T30" fmla="*/ 78 w 169"/>
                  <a:gd name="T31" fmla="*/ 148 h 148"/>
                  <a:gd name="T32" fmla="*/ 143 w 169"/>
                  <a:gd name="T33" fmla="*/ 139 h 148"/>
                  <a:gd name="T34" fmla="*/ 155 w 169"/>
                  <a:gd name="T35" fmla="*/ 141 h 148"/>
                  <a:gd name="T36" fmla="*/ 159 w 169"/>
                  <a:gd name="T37" fmla="*/ 142 h 148"/>
                  <a:gd name="T38" fmla="*/ 167 w 169"/>
                  <a:gd name="T39" fmla="*/ 138 h 148"/>
                  <a:gd name="T40" fmla="*/ 163 w 169"/>
                  <a:gd name="T41" fmla="*/ 131 h 148"/>
                  <a:gd name="T42" fmla="*/ 107 w 169"/>
                  <a:gd name="T43" fmla="*/ 101 h 148"/>
                  <a:gd name="T44" fmla="*/ 56 w 169"/>
                  <a:gd name="T45" fmla="*/ 100 h 148"/>
                  <a:gd name="T46" fmla="*/ 56 w 169"/>
                  <a:gd name="T47" fmla="*/ 96 h 148"/>
                  <a:gd name="T48" fmla="*/ 70 w 169"/>
                  <a:gd name="T49" fmla="*/ 79 h 148"/>
                  <a:gd name="T50" fmla="*/ 70 w 169"/>
                  <a:gd name="T51" fmla="*/ 73 h 148"/>
                  <a:gd name="T52" fmla="*/ 57 w 169"/>
                  <a:gd name="T53" fmla="*/ 73 h 148"/>
                  <a:gd name="T54" fmla="*/ 57 w 169"/>
                  <a:gd name="T55" fmla="*/ 67 h 148"/>
                  <a:gd name="T56" fmla="*/ 68 w 169"/>
                  <a:gd name="T57" fmla="*/ 67 h 148"/>
                  <a:gd name="T58" fmla="*/ 67 w 169"/>
                  <a:gd name="T59" fmla="*/ 57 h 148"/>
                  <a:gd name="T60" fmla="*/ 91 w 169"/>
                  <a:gd name="T61" fmla="*/ 39 h 148"/>
                  <a:gd name="T62" fmla="*/ 104 w 169"/>
                  <a:gd name="T63" fmla="*/ 41 h 148"/>
                  <a:gd name="T64" fmla="*/ 102 w 169"/>
                  <a:gd name="T65" fmla="*/ 47 h 148"/>
                  <a:gd name="T66" fmla="*/ 91 w 169"/>
                  <a:gd name="T67" fmla="*/ 45 h 148"/>
                  <a:gd name="T68" fmla="*/ 77 w 169"/>
                  <a:gd name="T69" fmla="*/ 57 h 148"/>
                  <a:gd name="T70" fmla="*/ 79 w 169"/>
                  <a:gd name="T71" fmla="*/ 67 h 148"/>
                  <a:gd name="T72" fmla="*/ 97 w 169"/>
                  <a:gd name="T73" fmla="*/ 67 h 148"/>
                  <a:gd name="T74" fmla="*/ 96 w 169"/>
                  <a:gd name="T75" fmla="*/ 73 h 148"/>
                  <a:gd name="T76" fmla="*/ 80 w 169"/>
                  <a:gd name="T77" fmla="*/ 73 h 148"/>
                  <a:gd name="T78" fmla="*/ 79 w 169"/>
                  <a:gd name="T79" fmla="*/ 83 h 148"/>
                  <a:gd name="T80" fmla="*/ 71 w 169"/>
                  <a:gd name="T81" fmla="*/ 93 h 148"/>
                  <a:gd name="T82" fmla="*/ 71 w 169"/>
                  <a:gd name="T83" fmla="*/ 94 h 148"/>
                  <a:gd name="T84" fmla="*/ 107 w 169"/>
                  <a:gd name="T85" fmla="*/ 94 h 148"/>
                  <a:gd name="T86" fmla="*/ 107 w 169"/>
                  <a:gd name="T87" fmla="*/ 101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9" h="148">
                    <a:moveTo>
                      <a:pt x="163" y="131"/>
                    </a:moveTo>
                    <a:cubicBezTo>
                      <a:pt x="163" y="131"/>
                      <a:pt x="154" y="125"/>
                      <a:pt x="159" y="108"/>
                    </a:cubicBezTo>
                    <a:cubicBezTo>
                      <a:pt x="159" y="108"/>
                      <a:pt x="168" y="62"/>
                      <a:pt x="135" y="36"/>
                    </a:cubicBezTo>
                    <a:cubicBezTo>
                      <a:pt x="133" y="35"/>
                      <a:pt x="100" y="10"/>
                      <a:pt x="99" y="2"/>
                    </a:cubicBezTo>
                    <a:cubicBezTo>
                      <a:pt x="99" y="2"/>
                      <a:pt x="99" y="1"/>
                      <a:pt x="99" y="0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58" y="9"/>
                      <a:pt x="50" y="19"/>
                      <a:pt x="38" y="31"/>
                    </a:cubicBezTo>
                    <a:cubicBezTo>
                      <a:pt x="37" y="32"/>
                      <a:pt x="0" y="69"/>
                      <a:pt x="15" y="124"/>
                    </a:cubicBezTo>
                    <a:cubicBezTo>
                      <a:pt x="15" y="125"/>
                      <a:pt x="16" y="128"/>
                      <a:pt x="8" y="139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8" y="139"/>
                      <a:pt x="6" y="142"/>
                      <a:pt x="7" y="143"/>
                    </a:cubicBezTo>
                    <a:cubicBezTo>
                      <a:pt x="9" y="145"/>
                      <a:pt x="12" y="145"/>
                      <a:pt x="16" y="144"/>
                    </a:cubicBezTo>
                    <a:cubicBezTo>
                      <a:pt x="16" y="144"/>
                      <a:pt x="21" y="143"/>
                      <a:pt x="28" y="142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29" y="142"/>
                      <a:pt x="48" y="148"/>
                      <a:pt x="78" y="148"/>
                    </a:cubicBezTo>
                    <a:cubicBezTo>
                      <a:pt x="100" y="148"/>
                      <a:pt x="122" y="145"/>
                      <a:pt x="143" y="139"/>
                    </a:cubicBezTo>
                    <a:cubicBezTo>
                      <a:pt x="143" y="139"/>
                      <a:pt x="149" y="138"/>
                      <a:pt x="155" y="141"/>
                    </a:cubicBezTo>
                    <a:cubicBezTo>
                      <a:pt x="155" y="141"/>
                      <a:pt x="157" y="142"/>
                      <a:pt x="159" y="142"/>
                    </a:cubicBezTo>
                    <a:cubicBezTo>
                      <a:pt x="162" y="142"/>
                      <a:pt x="165" y="140"/>
                      <a:pt x="167" y="138"/>
                    </a:cubicBezTo>
                    <a:cubicBezTo>
                      <a:pt x="167" y="138"/>
                      <a:pt x="169" y="135"/>
                      <a:pt x="163" y="131"/>
                    </a:cubicBezTo>
                    <a:close/>
                    <a:moveTo>
                      <a:pt x="107" y="101"/>
                    </a:moveTo>
                    <a:cubicBezTo>
                      <a:pt x="56" y="100"/>
                      <a:pt x="56" y="100"/>
                      <a:pt x="56" y="100"/>
                    </a:cubicBezTo>
                    <a:cubicBezTo>
                      <a:pt x="56" y="96"/>
                      <a:pt x="56" y="96"/>
                      <a:pt x="56" y="96"/>
                    </a:cubicBezTo>
                    <a:cubicBezTo>
                      <a:pt x="64" y="93"/>
                      <a:pt x="70" y="86"/>
                      <a:pt x="70" y="79"/>
                    </a:cubicBezTo>
                    <a:cubicBezTo>
                      <a:pt x="70" y="77"/>
                      <a:pt x="70" y="75"/>
                      <a:pt x="70" y="73"/>
                    </a:cubicBezTo>
                    <a:cubicBezTo>
                      <a:pt x="57" y="73"/>
                      <a:pt x="57" y="73"/>
                      <a:pt x="57" y="73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8" y="67"/>
                      <a:pt x="68" y="67"/>
                      <a:pt x="68" y="67"/>
                    </a:cubicBezTo>
                    <a:cubicBezTo>
                      <a:pt x="68" y="64"/>
                      <a:pt x="67" y="61"/>
                      <a:pt x="67" y="57"/>
                    </a:cubicBezTo>
                    <a:cubicBezTo>
                      <a:pt x="67" y="46"/>
                      <a:pt x="77" y="39"/>
                      <a:pt x="91" y="39"/>
                    </a:cubicBezTo>
                    <a:cubicBezTo>
                      <a:pt x="97" y="39"/>
                      <a:pt x="102" y="40"/>
                      <a:pt x="104" y="41"/>
                    </a:cubicBezTo>
                    <a:cubicBezTo>
                      <a:pt x="102" y="47"/>
                      <a:pt x="102" y="47"/>
                      <a:pt x="102" y="47"/>
                    </a:cubicBezTo>
                    <a:cubicBezTo>
                      <a:pt x="100" y="46"/>
                      <a:pt x="96" y="45"/>
                      <a:pt x="91" y="45"/>
                    </a:cubicBezTo>
                    <a:cubicBezTo>
                      <a:pt x="81" y="45"/>
                      <a:pt x="77" y="50"/>
                      <a:pt x="77" y="57"/>
                    </a:cubicBezTo>
                    <a:cubicBezTo>
                      <a:pt x="77" y="61"/>
                      <a:pt x="78" y="64"/>
                      <a:pt x="79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6"/>
                      <a:pt x="80" y="80"/>
                      <a:pt x="79" y="83"/>
                    </a:cubicBezTo>
                    <a:cubicBezTo>
                      <a:pt x="78" y="87"/>
                      <a:pt x="75" y="91"/>
                      <a:pt x="71" y="93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107" y="94"/>
                      <a:pt x="107" y="94"/>
                      <a:pt x="107" y="94"/>
                    </a:cubicBezTo>
                    <a:lnTo>
                      <a:pt x="107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37"/>
              <p:cNvSpPr>
                <a:spLocks/>
              </p:cNvSpPr>
              <p:nvPr/>
            </p:nvSpPr>
            <p:spPr bwMode="auto">
              <a:xfrm>
                <a:off x="6147" y="2633"/>
                <a:ext cx="129" cy="81"/>
              </a:xfrm>
              <a:custGeom>
                <a:avLst/>
                <a:gdLst>
                  <a:gd name="T0" fmla="*/ 14 w 54"/>
                  <a:gd name="T1" fmla="*/ 34 h 34"/>
                  <a:gd name="T2" fmla="*/ 43 w 54"/>
                  <a:gd name="T3" fmla="*/ 34 h 34"/>
                  <a:gd name="T4" fmla="*/ 54 w 54"/>
                  <a:gd name="T5" fmla="*/ 13 h 34"/>
                  <a:gd name="T6" fmla="*/ 28 w 54"/>
                  <a:gd name="T7" fmla="*/ 12 h 34"/>
                  <a:gd name="T8" fmla="*/ 16 w 54"/>
                  <a:gd name="T9" fmla="*/ 6 h 34"/>
                  <a:gd name="T10" fmla="*/ 4 w 54"/>
                  <a:gd name="T11" fmla="*/ 13 h 34"/>
                  <a:gd name="T12" fmla="*/ 14 w 54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34">
                    <a:moveTo>
                      <a:pt x="14" y="34"/>
                    </a:moveTo>
                    <a:cubicBezTo>
                      <a:pt x="43" y="34"/>
                      <a:pt x="43" y="34"/>
                      <a:pt x="43" y="34"/>
                    </a:cubicBezTo>
                    <a:cubicBezTo>
                      <a:pt x="45" y="29"/>
                      <a:pt x="48" y="22"/>
                      <a:pt x="54" y="13"/>
                    </a:cubicBezTo>
                    <a:cubicBezTo>
                      <a:pt x="54" y="13"/>
                      <a:pt x="51" y="3"/>
                      <a:pt x="28" y="12"/>
                    </a:cubicBezTo>
                    <a:cubicBezTo>
                      <a:pt x="28" y="12"/>
                      <a:pt x="22" y="11"/>
                      <a:pt x="16" y="6"/>
                    </a:cubicBezTo>
                    <a:cubicBezTo>
                      <a:pt x="16" y="6"/>
                      <a:pt x="0" y="0"/>
                      <a:pt x="4" y="13"/>
                    </a:cubicBezTo>
                    <a:lnTo>
                      <a:pt x="1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38"/>
              <p:cNvSpPr>
                <a:spLocks noEditPoints="1"/>
              </p:cNvSpPr>
              <p:nvPr/>
            </p:nvSpPr>
            <p:spPr bwMode="auto">
              <a:xfrm>
                <a:off x="6152" y="2642"/>
                <a:ext cx="126" cy="74"/>
              </a:xfrm>
              <a:custGeom>
                <a:avLst/>
                <a:gdLst>
                  <a:gd name="T0" fmla="*/ 12 w 53"/>
                  <a:gd name="T1" fmla="*/ 31 h 31"/>
                  <a:gd name="T2" fmla="*/ 1 w 53"/>
                  <a:gd name="T3" fmla="*/ 9 h 31"/>
                  <a:gd name="T4" fmla="*/ 2 w 53"/>
                  <a:gd name="T5" fmla="*/ 2 h 31"/>
                  <a:gd name="T6" fmla="*/ 7 w 53"/>
                  <a:gd name="T7" fmla="*/ 0 h 31"/>
                  <a:gd name="T8" fmla="*/ 15 w 53"/>
                  <a:gd name="T9" fmla="*/ 2 h 31"/>
                  <a:gd name="T10" fmla="*/ 15 w 53"/>
                  <a:gd name="T11" fmla="*/ 2 h 31"/>
                  <a:gd name="T12" fmla="*/ 25 w 53"/>
                  <a:gd name="T13" fmla="*/ 7 h 31"/>
                  <a:gd name="T14" fmla="*/ 42 w 53"/>
                  <a:gd name="T15" fmla="*/ 3 h 31"/>
                  <a:gd name="T16" fmla="*/ 53 w 53"/>
                  <a:gd name="T17" fmla="*/ 9 h 31"/>
                  <a:gd name="T18" fmla="*/ 53 w 53"/>
                  <a:gd name="T19" fmla="*/ 9 h 31"/>
                  <a:gd name="T20" fmla="*/ 53 w 53"/>
                  <a:gd name="T21" fmla="*/ 9 h 31"/>
                  <a:gd name="T22" fmla="*/ 42 w 53"/>
                  <a:gd name="T23" fmla="*/ 31 h 31"/>
                  <a:gd name="T24" fmla="*/ 42 w 53"/>
                  <a:gd name="T25" fmla="*/ 31 h 31"/>
                  <a:gd name="T26" fmla="*/ 12 w 53"/>
                  <a:gd name="T27" fmla="*/ 31 h 31"/>
                  <a:gd name="T28" fmla="*/ 7 w 53"/>
                  <a:gd name="T29" fmla="*/ 1 h 31"/>
                  <a:gd name="T30" fmla="*/ 2 w 53"/>
                  <a:gd name="T31" fmla="*/ 3 h 31"/>
                  <a:gd name="T32" fmla="*/ 2 w 53"/>
                  <a:gd name="T33" fmla="*/ 9 h 31"/>
                  <a:gd name="T34" fmla="*/ 13 w 53"/>
                  <a:gd name="T35" fmla="*/ 30 h 31"/>
                  <a:gd name="T36" fmla="*/ 41 w 53"/>
                  <a:gd name="T37" fmla="*/ 30 h 31"/>
                  <a:gd name="T38" fmla="*/ 52 w 53"/>
                  <a:gd name="T39" fmla="*/ 9 h 31"/>
                  <a:gd name="T40" fmla="*/ 42 w 53"/>
                  <a:gd name="T41" fmla="*/ 4 h 31"/>
                  <a:gd name="T42" fmla="*/ 26 w 53"/>
                  <a:gd name="T43" fmla="*/ 8 h 31"/>
                  <a:gd name="T44" fmla="*/ 26 w 53"/>
                  <a:gd name="T45" fmla="*/ 8 h 31"/>
                  <a:gd name="T46" fmla="*/ 25 w 53"/>
                  <a:gd name="T47" fmla="*/ 8 h 31"/>
                  <a:gd name="T48" fmla="*/ 14 w 53"/>
                  <a:gd name="T49" fmla="*/ 3 h 31"/>
                  <a:gd name="T50" fmla="*/ 7 w 53"/>
                  <a:gd name="T51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" h="31">
                    <a:moveTo>
                      <a:pt x="12" y="31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0" y="4"/>
                      <a:pt x="2" y="2"/>
                    </a:cubicBezTo>
                    <a:cubicBezTo>
                      <a:pt x="3" y="1"/>
                      <a:pt x="4" y="0"/>
                      <a:pt x="7" y="0"/>
                    </a:cubicBezTo>
                    <a:cubicBezTo>
                      <a:pt x="10" y="0"/>
                      <a:pt x="14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20" y="6"/>
                      <a:pt x="25" y="7"/>
                      <a:pt x="25" y="7"/>
                    </a:cubicBezTo>
                    <a:cubicBezTo>
                      <a:pt x="32" y="5"/>
                      <a:pt x="37" y="3"/>
                      <a:pt x="42" y="3"/>
                    </a:cubicBezTo>
                    <a:cubicBezTo>
                      <a:pt x="51" y="3"/>
                      <a:pt x="53" y="9"/>
                      <a:pt x="53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48" y="17"/>
                      <a:pt x="44" y="24"/>
                      <a:pt x="42" y="31"/>
                    </a:cubicBezTo>
                    <a:cubicBezTo>
                      <a:pt x="42" y="31"/>
                      <a:pt x="42" y="31"/>
                      <a:pt x="42" y="31"/>
                    </a:cubicBezTo>
                    <a:lnTo>
                      <a:pt x="12" y="31"/>
                    </a:lnTo>
                    <a:close/>
                    <a:moveTo>
                      <a:pt x="7" y="1"/>
                    </a:moveTo>
                    <a:cubicBezTo>
                      <a:pt x="5" y="1"/>
                      <a:pt x="3" y="2"/>
                      <a:pt x="2" y="3"/>
                    </a:cubicBezTo>
                    <a:cubicBezTo>
                      <a:pt x="1" y="4"/>
                      <a:pt x="1" y="6"/>
                      <a:pt x="2" y="9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3" y="23"/>
                      <a:pt x="47" y="16"/>
                      <a:pt x="52" y="9"/>
                    </a:cubicBezTo>
                    <a:cubicBezTo>
                      <a:pt x="51" y="8"/>
                      <a:pt x="49" y="4"/>
                      <a:pt x="42" y="4"/>
                    </a:cubicBezTo>
                    <a:cubicBezTo>
                      <a:pt x="37" y="4"/>
                      <a:pt x="32" y="6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0" y="7"/>
                      <a:pt x="14" y="3"/>
                    </a:cubicBezTo>
                    <a:cubicBezTo>
                      <a:pt x="14" y="3"/>
                      <a:pt x="10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39"/>
              <p:cNvSpPr>
                <a:spLocks/>
              </p:cNvSpPr>
              <p:nvPr/>
            </p:nvSpPr>
            <p:spPr bwMode="auto">
              <a:xfrm>
                <a:off x="6171" y="2721"/>
                <a:ext cx="86" cy="24"/>
              </a:xfrm>
              <a:custGeom>
                <a:avLst/>
                <a:gdLst>
                  <a:gd name="T0" fmla="*/ 31 w 36"/>
                  <a:gd name="T1" fmla="*/ 0 h 10"/>
                  <a:gd name="T2" fmla="*/ 5 w 36"/>
                  <a:gd name="T3" fmla="*/ 0 h 10"/>
                  <a:gd name="T4" fmla="*/ 0 w 36"/>
                  <a:gd name="T5" fmla="*/ 5 h 10"/>
                  <a:gd name="T6" fmla="*/ 5 w 36"/>
                  <a:gd name="T7" fmla="*/ 10 h 10"/>
                  <a:gd name="T8" fmla="*/ 31 w 36"/>
                  <a:gd name="T9" fmla="*/ 10 h 10"/>
                  <a:gd name="T10" fmla="*/ 36 w 36"/>
                  <a:gd name="T11" fmla="*/ 5 h 10"/>
                  <a:gd name="T12" fmla="*/ 31 w 36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0">
                    <a:moveTo>
                      <a:pt x="3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10"/>
                      <a:pt x="5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10"/>
                      <a:pt x="36" y="7"/>
                      <a:pt x="36" y="5"/>
                    </a:cubicBezTo>
                    <a:cubicBezTo>
                      <a:pt x="36" y="2"/>
                      <a:pt x="34" y="0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0"/>
              <p:cNvSpPr>
                <a:spLocks noEditPoints="1"/>
              </p:cNvSpPr>
              <p:nvPr/>
            </p:nvSpPr>
            <p:spPr bwMode="auto">
              <a:xfrm>
                <a:off x="6171" y="2719"/>
                <a:ext cx="86" cy="26"/>
              </a:xfrm>
              <a:custGeom>
                <a:avLst/>
                <a:gdLst>
                  <a:gd name="T0" fmla="*/ 5 w 36"/>
                  <a:gd name="T1" fmla="*/ 11 h 11"/>
                  <a:gd name="T2" fmla="*/ 0 w 36"/>
                  <a:gd name="T3" fmla="*/ 6 h 11"/>
                  <a:gd name="T4" fmla="*/ 1 w 36"/>
                  <a:gd name="T5" fmla="*/ 2 h 11"/>
                  <a:gd name="T6" fmla="*/ 5 w 36"/>
                  <a:gd name="T7" fmla="*/ 0 h 11"/>
                  <a:gd name="T8" fmla="*/ 31 w 36"/>
                  <a:gd name="T9" fmla="*/ 0 h 11"/>
                  <a:gd name="T10" fmla="*/ 36 w 36"/>
                  <a:gd name="T11" fmla="*/ 6 h 11"/>
                  <a:gd name="T12" fmla="*/ 31 w 36"/>
                  <a:gd name="T13" fmla="*/ 11 h 11"/>
                  <a:gd name="T14" fmla="*/ 5 w 36"/>
                  <a:gd name="T15" fmla="*/ 11 h 11"/>
                  <a:gd name="T16" fmla="*/ 31 w 36"/>
                  <a:gd name="T17" fmla="*/ 1 h 11"/>
                  <a:gd name="T18" fmla="*/ 5 w 36"/>
                  <a:gd name="T19" fmla="*/ 1 h 11"/>
                  <a:gd name="T20" fmla="*/ 2 w 36"/>
                  <a:gd name="T21" fmla="*/ 3 h 11"/>
                  <a:gd name="T22" fmla="*/ 1 w 36"/>
                  <a:gd name="T23" fmla="*/ 6 h 11"/>
                  <a:gd name="T24" fmla="*/ 5 w 36"/>
                  <a:gd name="T25" fmla="*/ 10 h 11"/>
                  <a:gd name="T26" fmla="*/ 5 w 36"/>
                  <a:gd name="T27" fmla="*/ 11 h 11"/>
                  <a:gd name="T28" fmla="*/ 5 w 36"/>
                  <a:gd name="T29" fmla="*/ 10 h 11"/>
                  <a:gd name="T30" fmla="*/ 31 w 36"/>
                  <a:gd name="T31" fmla="*/ 10 h 11"/>
                  <a:gd name="T32" fmla="*/ 35 w 36"/>
                  <a:gd name="T33" fmla="*/ 6 h 11"/>
                  <a:gd name="T34" fmla="*/ 31 w 36"/>
                  <a:gd name="T3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11">
                    <a:moveTo>
                      <a:pt x="5" y="11"/>
                    </a:moveTo>
                    <a:cubicBezTo>
                      <a:pt x="2" y="11"/>
                      <a:pt x="0" y="9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4" y="0"/>
                      <a:pt x="36" y="3"/>
                      <a:pt x="36" y="6"/>
                    </a:cubicBezTo>
                    <a:cubicBezTo>
                      <a:pt x="36" y="9"/>
                      <a:pt x="34" y="11"/>
                      <a:pt x="31" y="11"/>
                    </a:cubicBezTo>
                    <a:lnTo>
                      <a:pt x="5" y="11"/>
                    </a:lnTo>
                    <a:close/>
                    <a:moveTo>
                      <a:pt x="31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3" y="2"/>
                      <a:pt x="2" y="3"/>
                    </a:cubicBezTo>
                    <a:cubicBezTo>
                      <a:pt x="1" y="3"/>
                      <a:pt x="1" y="5"/>
                      <a:pt x="1" y="6"/>
                    </a:cubicBezTo>
                    <a:cubicBezTo>
                      <a:pt x="1" y="8"/>
                      <a:pt x="3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3" y="10"/>
                      <a:pt x="35" y="8"/>
                      <a:pt x="35" y="6"/>
                    </a:cubicBezTo>
                    <a:cubicBezTo>
                      <a:pt x="35" y="3"/>
                      <a:pt x="33" y="1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41"/>
              <p:cNvSpPr>
                <a:spLocks noEditPoints="1"/>
              </p:cNvSpPr>
              <p:nvPr/>
            </p:nvSpPr>
            <p:spPr bwMode="auto">
              <a:xfrm>
                <a:off x="6066" y="2752"/>
                <a:ext cx="300" cy="264"/>
              </a:xfrm>
              <a:custGeom>
                <a:avLst/>
                <a:gdLst>
                  <a:gd name="T0" fmla="*/ 120 w 126"/>
                  <a:gd name="T1" fmla="*/ 99 h 110"/>
                  <a:gd name="T2" fmla="*/ 118 w 126"/>
                  <a:gd name="T3" fmla="*/ 82 h 110"/>
                  <a:gd name="T4" fmla="*/ 101 w 126"/>
                  <a:gd name="T5" fmla="*/ 28 h 110"/>
                  <a:gd name="T6" fmla="*/ 76 w 126"/>
                  <a:gd name="T7" fmla="*/ 2 h 110"/>
                  <a:gd name="T8" fmla="*/ 75 w 126"/>
                  <a:gd name="T9" fmla="*/ 0 h 110"/>
                  <a:gd name="T10" fmla="*/ 48 w 126"/>
                  <a:gd name="T11" fmla="*/ 0 h 110"/>
                  <a:gd name="T12" fmla="*/ 29 w 126"/>
                  <a:gd name="T13" fmla="*/ 22 h 110"/>
                  <a:gd name="T14" fmla="*/ 10 w 126"/>
                  <a:gd name="T15" fmla="*/ 91 h 110"/>
                  <a:gd name="T16" fmla="*/ 4 w 126"/>
                  <a:gd name="T17" fmla="*/ 102 h 110"/>
                  <a:gd name="T18" fmla="*/ 4 w 126"/>
                  <a:gd name="T19" fmla="*/ 105 h 110"/>
                  <a:gd name="T20" fmla="*/ 10 w 126"/>
                  <a:gd name="T21" fmla="*/ 106 h 110"/>
                  <a:gd name="T22" fmla="*/ 19 w 126"/>
                  <a:gd name="T23" fmla="*/ 105 h 110"/>
                  <a:gd name="T24" fmla="*/ 19 w 126"/>
                  <a:gd name="T25" fmla="*/ 105 h 110"/>
                  <a:gd name="T26" fmla="*/ 20 w 126"/>
                  <a:gd name="T27" fmla="*/ 105 h 110"/>
                  <a:gd name="T28" fmla="*/ 61 w 126"/>
                  <a:gd name="T29" fmla="*/ 110 h 110"/>
                  <a:gd name="T30" fmla="*/ 105 w 126"/>
                  <a:gd name="T31" fmla="*/ 104 h 110"/>
                  <a:gd name="T32" fmla="*/ 107 w 126"/>
                  <a:gd name="T33" fmla="*/ 104 h 110"/>
                  <a:gd name="T34" fmla="*/ 114 w 126"/>
                  <a:gd name="T35" fmla="*/ 106 h 110"/>
                  <a:gd name="T36" fmla="*/ 118 w 126"/>
                  <a:gd name="T37" fmla="*/ 107 h 110"/>
                  <a:gd name="T38" fmla="*/ 123 w 126"/>
                  <a:gd name="T39" fmla="*/ 104 h 110"/>
                  <a:gd name="T40" fmla="*/ 120 w 126"/>
                  <a:gd name="T41" fmla="*/ 99 h 110"/>
                  <a:gd name="T42" fmla="*/ 81 w 126"/>
                  <a:gd name="T43" fmla="*/ 55 h 110"/>
                  <a:gd name="T44" fmla="*/ 81 w 126"/>
                  <a:gd name="T45" fmla="*/ 58 h 110"/>
                  <a:gd name="T46" fmla="*/ 53 w 126"/>
                  <a:gd name="T47" fmla="*/ 57 h 110"/>
                  <a:gd name="T48" fmla="*/ 53 w 126"/>
                  <a:gd name="T49" fmla="*/ 62 h 110"/>
                  <a:gd name="T50" fmla="*/ 81 w 126"/>
                  <a:gd name="T51" fmla="*/ 62 h 110"/>
                  <a:gd name="T52" fmla="*/ 81 w 126"/>
                  <a:gd name="T53" fmla="*/ 66 h 110"/>
                  <a:gd name="T54" fmla="*/ 53 w 126"/>
                  <a:gd name="T55" fmla="*/ 65 h 110"/>
                  <a:gd name="T56" fmla="*/ 67 w 126"/>
                  <a:gd name="T57" fmla="*/ 80 h 110"/>
                  <a:gd name="T58" fmla="*/ 83 w 126"/>
                  <a:gd name="T59" fmla="*/ 78 h 110"/>
                  <a:gd name="T60" fmla="*/ 85 w 126"/>
                  <a:gd name="T61" fmla="*/ 83 h 110"/>
                  <a:gd name="T62" fmla="*/ 54 w 126"/>
                  <a:gd name="T63" fmla="*/ 81 h 110"/>
                  <a:gd name="T64" fmla="*/ 45 w 126"/>
                  <a:gd name="T65" fmla="*/ 65 h 110"/>
                  <a:gd name="T66" fmla="*/ 38 w 126"/>
                  <a:gd name="T67" fmla="*/ 65 h 110"/>
                  <a:gd name="T68" fmla="*/ 39 w 126"/>
                  <a:gd name="T69" fmla="*/ 61 h 110"/>
                  <a:gd name="T70" fmla="*/ 44 w 126"/>
                  <a:gd name="T71" fmla="*/ 61 h 110"/>
                  <a:gd name="T72" fmla="*/ 45 w 126"/>
                  <a:gd name="T73" fmla="*/ 58 h 110"/>
                  <a:gd name="T74" fmla="*/ 39 w 126"/>
                  <a:gd name="T75" fmla="*/ 57 h 110"/>
                  <a:gd name="T76" fmla="*/ 39 w 126"/>
                  <a:gd name="T77" fmla="*/ 53 h 110"/>
                  <a:gd name="T78" fmla="*/ 45 w 126"/>
                  <a:gd name="T79" fmla="*/ 53 h 110"/>
                  <a:gd name="T80" fmla="*/ 67 w 126"/>
                  <a:gd name="T81" fmla="*/ 35 h 110"/>
                  <a:gd name="T82" fmla="*/ 86 w 126"/>
                  <a:gd name="T83" fmla="*/ 38 h 110"/>
                  <a:gd name="T84" fmla="*/ 83 w 126"/>
                  <a:gd name="T85" fmla="*/ 43 h 110"/>
                  <a:gd name="T86" fmla="*/ 54 w 126"/>
                  <a:gd name="T87" fmla="*/ 54 h 110"/>
                  <a:gd name="T88" fmla="*/ 81 w 126"/>
                  <a:gd name="T89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6" h="110">
                    <a:moveTo>
                      <a:pt x="120" y="99"/>
                    </a:moveTo>
                    <a:cubicBezTo>
                      <a:pt x="120" y="99"/>
                      <a:pt x="114" y="94"/>
                      <a:pt x="118" y="82"/>
                    </a:cubicBezTo>
                    <a:cubicBezTo>
                      <a:pt x="118" y="82"/>
                      <a:pt x="126" y="48"/>
                      <a:pt x="101" y="28"/>
                    </a:cubicBezTo>
                    <a:cubicBezTo>
                      <a:pt x="99" y="26"/>
                      <a:pt x="76" y="7"/>
                      <a:pt x="76" y="2"/>
                    </a:cubicBezTo>
                    <a:cubicBezTo>
                      <a:pt x="76" y="1"/>
                      <a:pt x="75" y="1"/>
                      <a:pt x="75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5" y="6"/>
                      <a:pt x="38" y="13"/>
                      <a:pt x="29" y="22"/>
                    </a:cubicBezTo>
                    <a:cubicBezTo>
                      <a:pt x="29" y="22"/>
                      <a:pt x="0" y="49"/>
                      <a:pt x="10" y="91"/>
                    </a:cubicBezTo>
                    <a:cubicBezTo>
                      <a:pt x="10" y="92"/>
                      <a:pt x="10" y="94"/>
                      <a:pt x="4" y="102"/>
                    </a:cubicBezTo>
                    <a:cubicBezTo>
                      <a:pt x="4" y="102"/>
                      <a:pt x="3" y="104"/>
                      <a:pt x="4" y="105"/>
                    </a:cubicBezTo>
                    <a:cubicBezTo>
                      <a:pt x="5" y="106"/>
                      <a:pt x="7" y="107"/>
                      <a:pt x="10" y="106"/>
                    </a:cubicBezTo>
                    <a:cubicBezTo>
                      <a:pt x="10" y="106"/>
                      <a:pt x="14" y="105"/>
                      <a:pt x="19" y="105"/>
                    </a:cubicBezTo>
                    <a:cubicBezTo>
                      <a:pt x="19" y="105"/>
                      <a:pt x="19" y="105"/>
                      <a:pt x="19" y="105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0" y="105"/>
                      <a:pt x="36" y="110"/>
                      <a:pt x="61" y="110"/>
                    </a:cubicBezTo>
                    <a:cubicBezTo>
                      <a:pt x="76" y="110"/>
                      <a:pt x="91" y="108"/>
                      <a:pt x="105" y="104"/>
                    </a:cubicBezTo>
                    <a:cubicBezTo>
                      <a:pt x="105" y="104"/>
                      <a:pt x="106" y="104"/>
                      <a:pt x="107" y="104"/>
                    </a:cubicBezTo>
                    <a:cubicBezTo>
                      <a:pt x="109" y="104"/>
                      <a:pt x="112" y="105"/>
                      <a:pt x="114" y="106"/>
                    </a:cubicBezTo>
                    <a:cubicBezTo>
                      <a:pt x="114" y="106"/>
                      <a:pt x="116" y="107"/>
                      <a:pt x="118" y="107"/>
                    </a:cubicBezTo>
                    <a:cubicBezTo>
                      <a:pt x="119" y="107"/>
                      <a:pt x="121" y="106"/>
                      <a:pt x="123" y="104"/>
                    </a:cubicBezTo>
                    <a:cubicBezTo>
                      <a:pt x="123" y="104"/>
                      <a:pt x="125" y="102"/>
                      <a:pt x="120" y="99"/>
                    </a:cubicBezTo>
                    <a:close/>
                    <a:moveTo>
                      <a:pt x="81" y="55"/>
                    </a:moveTo>
                    <a:cubicBezTo>
                      <a:pt x="81" y="58"/>
                      <a:pt x="81" y="58"/>
                      <a:pt x="81" y="58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2" y="61"/>
                      <a:pt x="53" y="62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78"/>
                      <a:pt x="67" y="80"/>
                    </a:cubicBezTo>
                    <a:cubicBezTo>
                      <a:pt x="67" y="80"/>
                      <a:pt x="76" y="82"/>
                      <a:pt x="83" y="78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5" y="83"/>
                      <a:pt x="71" y="91"/>
                      <a:pt x="54" y="81"/>
                    </a:cubicBezTo>
                    <a:cubicBezTo>
                      <a:pt x="54" y="81"/>
                      <a:pt x="46" y="76"/>
                      <a:pt x="45" y="65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9" y="61"/>
                      <a:pt x="39" y="61"/>
                      <a:pt x="39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0"/>
                      <a:pt x="45" y="58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8" y="37"/>
                      <a:pt x="67" y="35"/>
                    </a:cubicBezTo>
                    <a:cubicBezTo>
                      <a:pt x="67" y="35"/>
                      <a:pt x="81" y="33"/>
                      <a:pt x="86" y="38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83" y="43"/>
                      <a:pt x="61" y="33"/>
                      <a:pt x="54" y="54"/>
                    </a:cubicBezTo>
                    <a:lnTo>
                      <a:pt x="81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5686056" y="5284969"/>
            <a:ext cx="784855" cy="993367"/>
            <a:chOff x="5685315" y="4892401"/>
            <a:chExt cx="784753" cy="993597"/>
          </a:xfrm>
        </p:grpSpPr>
        <p:grpSp>
          <p:nvGrpSpPr>
            <p:cNvPr id="96" name="组合 95"/>
            <p:cNvGrpSpPr/>
            <p:nvPr/>
          </p:nvGrpSpPr>
          <p:grpSpPr>
            <a:xfrm>
              <a:off x="5685315" y="4892401"/>
              <a:ext cx="784753" cy="993597"/>
              <a:chOff x="4390176" y="890801"/>
              <a:chExt cx="1081244" cy="1368991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4390176" y="890801"/>
                <a:ext cx="1081244" cy="1368991"/>
                <a:chOff x="4627786" y="1796539"/>
                <a:chExt cx="2675679" cy="3387753"/>
              </a:xfrm>
            </p:grpSpPr>
            <p:sp>
              <p:nvSpPr>
                <p:cNvPr id="102" name="圆角矩形 101"/>
                <p:cNvSpPr/>
                <p:nvPr/>
              </p:nvSpPr>
              <p:spPr>
                <a:xfrm rot="2760000">
                  <a:off x="4423176" y="2304004"/>
                  <a:ext cx="3387753" cy="237282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47000">
                      <a:schemeClr val="tx1">
                        <a:alpha val="19000"/>
                      </a:schemeClr>
                    </a:gs>
                    <a:gs pos="76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889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>
                  <a:off x="4627786" y="1946965"/>
                  <a:ext cx="1963514" cy="1963514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304800" dist="1270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9" name="组合 98"/>
              <p:cNvGrpSpPr/>
              <p:nvPr/>
            </p:nvGrpSpPr>
            <p:grpSpPr>
              <a:xfrm>
                <a:off x="4489652" y="976692"/>
                <a:ext cx="873070" cy="1203161"/>
                <a:chOff x="4627786" y="1715908"/>
                <a:chExt cx="2875230" cy="3962302"/>
              </a:xfrm>
            </p:grpSpPr>
            <p:sp>
              <p:nvSpPr>
                <p:cNvPr id="100" name="圆角矩形 99"/>
                <p:cNvSpPr/>
                <p:nvPr/>
              </p:nvSpPr>
              <p:spPr>
                <a:xfrm rot="2760000">
                  <a:off x="4335454" y="2510647"/>
                  <a:ext cx="3962302" cy="237282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2000">
                      <a:schemeClr val="tx1">
                        <a:alpha val="13000"/>
                      </a:schemeClr>
                    </a:gs>
                    <a:gs pos="68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4627786" y="1946965"/>
                  <a:ext cx="1963514" cy="1963514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143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5838421" y="5086977"/>
              <a:ext cx="276466" cy="277460"/>
            </a:xfrm>
            <a:custGeom>
              <a:avLst/>
              <a:gdLst>
                <a:gd name="T0" fmla="*/ 97 w 115"/>
                <a:gd name="T1" fmla="*/ 48 h 115"/>
                <a:gd name="T2" fmla="*/ 91 w 115"/>
                <a:gd name="T3" fmla="*/ 41 h 115"/>
                <a:gd name="T4" fmla="*/ 102 w 115"/>
                <a:gd name="T5" fmla="*/ 26 h 115"/>
                <a:gd name="T6" fmla="*/ 94 w 115"/>
                <a:gd name="T7" fmla="*/ 13 h 115"/>
                <a:gd name="T8" fmla="*/ 79 w 115"/>
                <a:gd name="T9" fmla="*/ 23 h 115"/>
                <a:gd name="T10" fmla="*/ 70 w 115"/>
                <a:gd name="T11" fmla="*/ 22 h 115"/>
                <a:gd name="T12" fmla="*/ 67 w 115"/>
                <a:gd name="T13" fmla="*/ 3 h 115"/>
                <a:gd name="T14" fmla="*/ 52 w 115"/>
                <a:gd name="T15" fmla="*/ 0 h 115"/>
                <a:gd name="T16" fmla="*/ 48 w 115"/>
                <a:gd name="T17" fmla="*/ 18 h 115"/>
                <a:gd name="T18" fmla="*/ 41 w 115"/>
                <a:gd name="T19" fmla="*/ 24 h 115"/>
                <a:gd name="T20" fmla="*/ 26 w 115"/>
                <a:gd name="T21" fmla="*/ 13 h 115"/>
                <a:gd name="T22" fmla="*/ 13 w 115"/>
                <a:gd name="T23" fmla="*/ 21 h 115"/>
                <a:gd name="T24" fmla="*/ 23 w 115"/>
                <a:gd name="T25" fmla="*/ 36 h 115"/>
                <a:gd name="T26" fmla="*/ 22 w 115"/>
                <a:gd name="T27" fmla="*/ 45 h 115"/>
                <a:gd name="T28" fmla="*/ 4 w 115"/>
                <a:gd name="T29" fmla="*/ 48 h 115"/>
                <a:gd name="T30" fmla="*/ 0 w 115"/>
                <a:gd name="T31" fmla="*/ 63 h 115"/>
                <a:gd name="T32" fmla="*/ 18 w 115"/>
                <a:gd name="T33" fmla="*/ 66 h 115"/>
                <a:gd name="T34" fmla="*/ 24 w 115"/>
                <a:gd name="T35" fmla="*/ 73 h 115"/>
                <a:gd name="T36" fmla="*/ 13 w 115"/>
                <a:gd name="T37" fmla="*/ 89 h 115"/>
                <a:gd name="T38" fmla="*/ 21 w 115"/>
                <a:gd name="T39" fmla="*/ 102 h 115"/>
                <a:gd name="T40" fmla="*/ 36 w 115"/>
                <a:gd name="T41" fmla="*/ 92 h 115"/>
                <a:gd name="T42" fmla="*/ 45 w 115"/>
                <a:gd name="T43" fmla="*/ 92 h 115"/>
                <a:gd name="T44" fmla="*/ 48 w 115"/>
                <a:gd name="T45" fmla="*/ 111 h 115"/>
                <a:gd name="T46" fmla="*/ 63 w 115"/>
                <a:gd name="T47" fmla="*/ 115 h 115"/>
                <a:gd name="T48" fmla="*/ 67 w 115"/>
                <a:gd name="T49" fmla="*/ 97 h 115"/>
                <a:gd name="T50" fmla="*/ 74 w 115"/>
                <a:gd name="T51" fmla="*/ 91 h 115"/>
                <a:gd name="T52" fmla="*/ 89 w 115"/>
                <a:gd name="T53" fmla="*/ 102 h 115"/>
                <a:gd name="T54" fmla="*/ 102 w 115"/>
                <a:gd name="T55" fmla="*/ 94 h 115"/>
                <a:gd name="T56" fmla="*/ 92 w 115"/>
                <a:gd name="T57" fmla="*/ 79 h 115"/>
                <a:gd name="T58" fmla="*/ 93 w 115"/>
                <a:gd name="T59" fmla="*/ 70 h 115"/>
                <a:gd name="T60" fmla="*/ 112 w 115"/>
                <a:gd name="T61" fmla="*/ 66 h 115"/>
                <a:gd name="T62" fmla="*/ 115 w 115"/>
                <a:gd name="T63" fmla="*/ 52 h 115"/>
                <a:gd name="T64" fmla="*/ 58 w 115"/>
                <a:gd name="T65" fmla="*/ 79 h 115"/>
                <a:gd name="T66" fmla="*/ 58 w 115"/>
                <a:gd name="T67" fmla="*/ 36 h 115"/>
                <a:gd name="T68" fmla="*/ 58 w 115"/>
                <a:gd name="T69" fmla="*/ 79 h 115"/>
                <a:gd name="T70" fmla="*/ 49 w 115"/>
                <a:gd name="T71" fmla="*/ 57 h 115"/>
                <a:gd name="T72" fmla="*/ 67 w 115"/>
                <a:gd name="T73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115">
                  <a:moveTo>
                    <a:pt x="112" y="48"/>
                  </a:moveTo>
                  <a:cubicBezTo>
                    <a:pt x="97" y="48"/>
                    <a:pt x="97" y="48"/>
                    <a:pt x="97" y="48"/>
                  </a:cubicBezTo>
                  <a:cubicBezTo>
                    <a:pt x="95" y="48"/>
                    <a:pt x="93" y="47"/>
                    <a:pt x="93" y="45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0" y="40"/>
                    <a:pt x="91" y="37"/>
                    <a:pt x="92" y="3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4" y="24"/>
                    <a:pt x="104" y="22"/>
                    <a:pt x="102" y="21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1"/>
                    <a:pt x="91" y="11"/>
                    <a:pt x="89" y="1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5" y="25"/>
                    <a:pt x="74" y="2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8" y="22"/>
                    <a:pt x="67" y="20"/>
                    <a:pt x="67" y="18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1"/>
                    <a:pt x="65" y="0"/>
                    <a:pt x="6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8" y="1"/>
                    <a:pt x="48" y="3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20"/>
                    <a:pt x="47" y="22"/>
                    <a:pt x="45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5"/>
                    <a:pt x="37" y="24"/>
                    <a:pt x="3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1"/>
                    <a:pt x="22" y="11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2"/>
                    <a:pt x="12" y="24"/>
                    <a:pt x="13" y="2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7"/>
                    <a:pt x="25" y="40"/>
                    <a:pt x="24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7"/>
                    <a:pt x="20" y="48"/>
                    <a:pt x="1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50"/>
                    <a:pt x="0" y="5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6"/>
                    <a:pt x="4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2" y="68"/>
                    <a:pt x="22" y="70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5" y="75"/>
                    <a:pt x="24" y="78"/>
                    <a:pt x="23" y="79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90"/>
                    <a:pt x="12" y="93"/>
                    <a:pt x="13" y="94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2" y="103"/>
                    <a:pt x="25" y="103"/>
                    <a:pt x="26" y="102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7" y="90"/>
                    <a:pt x="40" y="90"/>
                    <a:pt x="41" y="91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7" y="93"/>
                    <a:pt x="48" y="95"/>
                    <a:pt x="48" y="97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48" y="113"/>
                    <a:pt x="50" y="115"/>
                    <a:pt x="52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5" y="115"/>
                    <a:pt x="67" y="113"/>
                    <a:pt x="67" y="111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7" y="95"/>
                    <a:pt x="68" y="93"/>
                    <a:pt x="70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0"/>
                    <a:pt x="78" y="90"/>
                    <a:pt x="79" y="92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91" y="103"/>
                    <a:pt x="93" y="103"/>
                    <a:pt x="94" y="102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4" y="93"/>
                    <a:pt x="104" y="90"/>
                    <a:pt x="102" y="89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1" y="78"/>
                    <a:pt x="90" y="75"/>
                    <a:pt x="91" y="73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68"/>
                    <a:pt x="95" y="66"/>
                    <a:pt x="97" y="66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3" y="66"/>
                    <a:pt x="115" y="65"/>
                    <a:pt x="115" y="63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5" y="50"/>
                    <a:pt x="113" y="48"/>
                    <a:pt x="112" y="48"/>
                  </a:cubicBezTo>
                  <a:close/>
                  <a:moveTo>
                    <a:pt x="58" y="79"/>
                  </a:moveTo>
                  <a:cubicBezTo>
                    <a:pt x="46" y="79"/>
                    <a:pt x="36" y="69"/>
                    <a:pt x="36" y="57"/>
                  </a:cubicBezTo>
                  <a:cubicBezTo>
                    <a:pt x="36" y="46"/>
                    <a:pt x="46" y="36"/>
                    <a:pt x="58" y="36"/>
                  </a:cubicBezTo>
                  <a:cubicBezTo>
                    <a:pt x="69" y="36"/>
                    <a:pt x="79" y="46"/>
                    <a:pt x="79" y="57"/>
                  </a:cubicBezTo>
                  <a:cubicBezTo>
                    <a:pt x="79" y="69"/>
                    <a:pt x="69" y="79"/>
                    <a:pt x="58" y="79"/>
                  </a:cubicBezTo>
                  <a:close/>
                  <a:moveTo>
                    <a:pt x="58" y="48"/>
                  </a:moveTo>
                  <a:cubicBezTo>
                    <a:pt x="53" y="48"/>
                    <a:pt x="49" y="52"/>
                    <a:pt x="49" y="57"/>
                  </a:cubicBezTo>
                  <a:cubicBezTo>
                    <a:pt x="49" y="62"/>
                    <a:pt x="53" y="66"/>
                    <a:pt x="58" y="66"/>
                  </a:cubicBezTo>
                  <a:cubicBezTo>
                    <a:pt x="63" y="66"/>
                    <a:pt x="67" y="62"/>
                    <a:pt x="67" y="57"/>
                  </a:cubicBezTo>
                  <a:cubicBezTo>
                    <a:pt x="67" y="52"/>
                    <a:pt x="63" y="48"/>
                    <a:pt x="58" y="48"/>
                  </a:cubicBezTo>
                  <a:close/>
                </a:path>
              </a:pathLst>
            </a:custGeom>
            <a:solidFill>
              <a:srgbClr val="663A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401890" y="4753242"/>
            <a:ext cx="784855" cy="993367"/>
            <a:chOff x="4401316" y="4360551"/>
            <a:chExt cx="784753" cy="993597"/>
          </a:xfrm>
        </p:grpSpPr>
        <p:grpSp>
          <p:nvGrpSpPr>
            <p:cNvPr id="105" name="组合 104"/>
            <p:cNvGrpSpPr/>
            <p:nvPr/>
          </p:nvGrpSpPr>
          <p:grpSpPr>
            <a:xfrm>
              <a:off x="4401316" y="4360551"/>
              <a:ext cx="784753" cy="993597"/>
              <a:chOff x="4390176" y="890801"/>
              <a:chExt cx="1081244" cy="1368991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4390176" y="890801"/>
                <a:ext cx="1081244" cy="1368991"/>
                <a:chOff x="4627786" y="1796539"/>
                <a:chExt cx="2675679" cy="3387753"/>
              </a:xfrm>
            </p:grpSpPr>
            <p:sp>
              <p:nvSpPr>
                <p:cNvPr id="115" name="圆角矩形 114"/>
                <p:cNvSpPr/>
                <p:nvPr/>
              </p:nvSpPr>
              <p:spPr>
                <a:xfrm rot="2760000">
                  <a:off x="4423176" y="2304004"/>
                  <a:ext cx="3387753" cy="237282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47000">
                      <a:schemeClr val="tx1">
                        <a:alpha val="19000"/>
                      </a:schemeClr>
                    </a:gs>
                    <a:gs pos="76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889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4627786" y="1946965"/>
                  <a:ext cx="1963514" cy="1963514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304800" dist="1270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489652" y="976692"/>
                <a:ext cx="873070" cy="1203161"/>
                <a:chOff x="4627786" y="1715908"/>
                <a:chExt cx="2875230" cy="3962302"/>
              </a:xfrm>
            </p:grpSpPr>
            <p:sp>
              <p:nvSpPr>
                <p:cNvPr id="113" name="圆角矩形 112"/>
                <p:cNvSpPr/>
                <p:nvPr/>
              </p:nvSpPr>
              <p:spPr>
                <a:xfrm rot="2760000">
                  <a:off x="4335454" y="2510647"/>
                  <a:ext cx="3962302" cy="237282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2000">
                      <a:schemeClr val="tx1">
                        <a:alpha val="13000"/>
                      </a:schemeClr>
                    </a:gs>
                    <a:gs pos="68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627786" y="1946965"/>
                  <a:ext cx="1963514" cy="1963514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143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06" name="组合 105"/>
            <p:cNvGrpSpPr/>
            <p:nvPr/>
          </p:nvGrpSpPr>
          <p:grpSpPr>
            <a:xfrm>
              <a:off x="4578170" y="4573688"/>
              <a:ext cx="235385" cy="256153"/>
              <a:chOff x="4873626" y="1965325"/>
              <a:chExt cx="269876" cy="293688"/>
            </a:xfrm>
            <a:solidFill>
              <a:srgbClr val="C65885"/>
            </a:solidFill>
          </p:grpSpPr>
          <p:sp>
            <p:nvSpPr>
              <p:cNvPr id="107" name="Freeform 502"/>
              <p:cNvSpPr>
                <a:spLocks/>
              </p:cNvSpPr>
              <p:nvPr/>
            </p:nvSpPr>
            <p:spPr bwMode="auto">
              <a:xfrm>
                <a:off x="4873626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503"/>
              <p:cNvSpPr>
                <a:spLocks/>
              </p:cNvSpPr>
              <p:nvPr/>
            </p:nvSpPr>
            <p:spPr bwMode="auto">
              <a:xfrm>
                <a:off x="4884739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504"/>
              <p:cNvSpPr>
                <a:spLocks/>
              </p:cNvSpPr>
              <p:nvPr/>
            </p:nvSpPr>
            <p:spPr bwMode="auto">
              <a:xfrm>
                <a:off x="4940301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505"/>
              <p:cNvSpPr>
                <a:spLocks/>
              </p:cNvSpPr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7" name="组合 116"/>
          <p:cNvGrpSpPr/>
          <p:nvPr/>
        </p:nvGrpSpPr>
        <p:grpSpPr>
          <a:xfrm>
            <a:off x="3869971" y="3469541"/>
            <a:ext cx="784855" cy="993367"/>
            <a:chOff x="3869467" y="3076553"/>
            <a:chExt cx="784753" cy="993597"/>
          </a:xfrm>
        </p:grpSpPr>
        <p:grpSp>
          <p:nvGrpSpPr>
            <p:cNvPr id="118" name="组合 117"/>
            <p:cNvGrpSpPr/>
            <p:nvPr/>
          </p:nvGrpSpPr>
          <p:grpSpPr>
            <a:xfrm>
              <a:off x="3869467" y="3076553"/>
              <a:ext cx="784753" cy="993597"/>
              <a:chOff x="4390176" y="890801"/>
              <a:chExt cx="1081244" cy="1368991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4390176" y="890801"/>
                <a:ext cx="1081244" cy="1368991"/>
                <a:chOff x="4627786" y="1796539"/>
                <a:chExt cx="2675679" cy="3387753"/>
              </a:xfrm>
            </p:grpSpPr>
            <p:sp>
              <p:nvSpPr>
                <p:cNvPr id="126" name="圆角矩形 125"/>
                <p:cNvSpPr/>
                <p:nvPr/>
              </p:nvSpPr>
              <p:spPr>
                <a:xfrm rot="2760000">
                  <a:off x="4423176" y="2304004"/>
                  <a:ext cx="3387753" cy="237282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47000">
                      <a:schemeClr val="tx1">
                        <a:alpha val="19000"/>
                      </a:schemeClr>
                    </a:gs>
                    <a:gs pos="76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889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4627786" y="1946965"/>
                  <a:ext cx="1963514" cy="1963514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304800" dist="1270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4489652" y="976692"/>
                <a:ext cx="873070" cy="1203161"/>
                <a:chOff x="4627786" y="1715908"/>
                <a:chExt cx="2875230" cy="3962302"/>
              </a:xfrm>
            </p:grpSpPr>
            <p:sp>
              <p:nvSpPr>
                <p:cNvPr id="124" name="圆角矩形 123"/>
                <p:cNvSpPr/>
                <p:nvPr/>
              </p:nvSpPr>
              <p:spPr>
                <a:xfrm rot="2760000">
                  <a:off x="4335454" y="2510647"/>
                  <a:ext cx="3962302" cy="237282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2000">
                      <a:schemeClr val="tx1">
                        <a:alpha val="13000"/>
                      </a:schemeClr>
                    </a:gs>
                    <a:gs pos="68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4627786" y="1946965"/>
                  <a:ext cx="1963514" cy="1963514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143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19" name="Group 17"/>
            <p:cNvGrpSpPr>
              <a:grpSpLocks noChangeAspect="1"/>
            </p:cNvGrpSpPr>
            <p:nvPr/>
          </p:nvGrpSpPr>
          <p:grpSpPr bwMode="auto">
            <a:xfrm>
              <a:off x="4052888" y="3285349"/>
              <a:ext cx="222715" cy="239071"/>
              <a:chOff x="231" y="1205"/>
              <a:chExt cx="640" cy="687"/>
            </a:xfrm>
            <a:solidFill>
              <a:srgbClr val="FBAE75"/>
            </a:solidFill>
            <a:effectLst/>
          </p:grpSpPr>
          <p:sp>
            <p:nvSpPr>
              <p:cNvPr id="120" name="Freeform 18"/>
              <p:cNvSpPr>
                <a:spLocks/>
              </p:cNvSpPr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BAE75"/>
                  </a:solidFill>
                </a:endParaRPr>
              </a:p>
            </p:txBody>
          </p:sp>
          <p:sp>
            <p:nvSpPr>
              <p:cNvPr id="121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BAE75"/>
                  </a:solidFill>
                </a:endParaRPr>
              </a:p>
            </p:txBody>
          </p:sp>
        </p:grpSp>
      </p:grpSp>
      <p:grpSp>
        <p:nvGrpSpPr>
          <p:cNvPr id="128" name="组合 127"/>
          <p:cNvGrpSpPr/>
          <p:nvPr/>
        </p:nvGrpSpPr>
        <p:grpSpPr>
          <a:xfrm>
            <a:off x="4401890" y="2185841"/>
            <a:ext cx="784855" cy="993367"/>
            <a:chOff x="4401316" y="1792555"/>
            <a:chExt cx="784753" cy="993597"/>
          </a:xfrm>
        </p:grpSpPr>
        <p:grpSp>
          <p:nvGrpSpPr>
            <p:cNvPr id="129" name="组合 128"/>
            <p:cNvGrpSpPr/>
            <p:nvPr/>
          </p:nvGrpSpPr>
          <p:grpSpPr>
            <a:xfrm>
              <a:off x="4401316" y="1792555"/>
              <a:ext cx="784753" cy="993597"/>
              <a:chOff x="4390176" y="890801"/>
              <a:chExt cx="1081244" cy="1368991"/>
            </a:xfrm>
          </p:grpSpPr>
          <p:grpSp>
            <p:nvGrpSpPr>
              <p:cNvPr id="133" name="组合 132"/>
              <p:cNvGrpSpPr/>
              <p:nvPr/>
            </p:nvGrpSpPr>
            <p:grpSpPr>
              <a:xfrm>
                <a:off x="4390176" y="890801"/>
                <a:ext cx="1081244" cy="1368991"/>
                <a:chOff x="4627786" y="1796539"/>
                <a:chExt cx="2675679" cy="3387753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 rot="2760000">
                  <a:off x="4423176" y="2304004"/>
                  <a:ext cx="3387753" cy="237282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47000">
                      <a:schemeClr val="tx1">
                        <a:alpha val="19000"/>
                      </a:schemeClr>
                    </a:gs>
                    <a:gs pos="76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889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4627786" y="1946965"/>
                  <a:ext cx="1963514" cy="1963514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304800" dist="1270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4" name="组合 133"/>
              <p:cNvGrpSpPr/>
              <p:nvPr/>
            </p:nvGrpSpPr>
            <p:grpSpPr>
              <a:xfrm>
                <a:off x="4489652" y="976692"/>
                <a:ext cx="873070" cy="1203161"/>
                <a:chOff x="4627786" y="1715908"/>
                <a:chExt cx="2875230" cy="3962302"/>
              </a:xfrm>
            </p:grpSpPr>
            <p:sp>
              <p:nvSpPr>
                <p:cNvPr id="135" name="圆角矩形 134"/>
                <p:cNvSpPr/>
                <p:nvPr/>
              </p:nvSpPr>
              <p:spPr>
                <a:xfrm rot="2760000">
                  <a:off x="4335454" y="2510647"/>
                  <a:ext cx="3962302" cy="237282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2000">
                      <a:schemeClr val="tx1">
                        <a:alpha val="13000"/>
                      </a:schemeClr>
                    </a:gs>
                    <a:gs pos="68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椭圆 135"/>
                <p:cNvSpPr/>
                <p:nvPr/>
              </p:nvSpPr>
              <p:spPr>
                <a:xfrm>
                  <a:off x="4627786" y="1946965"/>
                  <a:ext cx="1963514" cy="1963514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143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30" name="组合 129"/>
            <p:cNvGrpSpPr/>
            <p:nvPr/>
          </p:nvGrpSpPr>
          <p:grpSpPr>
            <a:xfrm>
              <a:off x="4577339" y="1995690"/>
              <a:ext cx="224532" cy="253393"/>
              <a:chOff x="10815638" y="1174750"/>
              <a:chExt cx="728663" cy="822325"/>
            </a:xfrm>
            <a:solidFill>
              <a:schemeClr val="bg1">
                <a:lumMod val="50000"/>
              </a:schemeClr>
            </a:solidFill>
          </p:grpSpPr>
          <p:sp>
            <p:nvSpPr>
              <p:cNvPr id="131" name="Freeform 33"/>
              <p:cNvSpPr>
                <a:spLocks noEditPoints="1"/>
              </p:cNvSpPr>
              <p:nvPr/>
            </p:nvSpPr>
            <p:spPr bwMode="auto">
              <a:xfrm>
                <a:off x="10815638" y="1174750"/>
                <a:ext cx="728663" cy="822325"/>
              </a:xfrm>
              <a:custGeom>
                <a:avLst/>
                <a:gdLst>
                  <a:gd name="T0" fmla="*/ 103 w 194"/>
                  <a:gd name="T1" fmla="*/ 26 h 219"/>
                  <a:gd name="T2" fmla="*/ 103 w 194"/>
                  <a:gd name="T3" fmla="*/ 18 h 219"/>
                  <a:gd name="T4" fmla="*/ 120 w 194"/>
                  <a:gd name="T5" fmla="*/ 18 h 219"/>
                  <a:gd name="T6" fmla="*/ 120 w 194"/>
                  <a:gd name="T7" fmla="*/ 0 h 219"/>
                  <a:gd name="T8" fmla="*/ 74 w 194"/>
                  <a:gd name="T9" fmla="*/ 0 h 219"/>
                  <a:gd name="T10" fmla="*/ 74 w 194"/>
                  <a:gd name="T11" fmla="*/ 18 h 219"/>
                  <a:gd name="T12" fmla="*/ 91 w 194"/>
                  <a:gd name="T13" fmla="*/ 18 h 219"/>
                  <a:gd name="T14" fmla="*/ 91 w 194"/>
                  <a:gd name="T15" fmla="*/ 26 h 219"/>
                  <a:gd name="T16" fmla="*/ 0 w 194"/>
                  <a:gd name="T17" fmla="*/ 122 h 219"/>
                  <a:gd name="T18" fmla="*/ 97 w 194"/>
                  <a:gd name="T19" fmla="*/ 219 h 219"/>
                  <a:gd name="T20" fmla="*/ 194 w 194"/>
                  <a:gd name="T21" fmla="*/ 122 h 219"/>
                  <a:gd name="T22" fmla="*/ 103 w 194"/>
                  <a:gd name="T23" fmla="*/ 26 h 219"/>
                  <a:gd name="T24" fmla="*/ 158 w 194"/>
                  <a:gd name="T25" fmla="*/ 180 h 219"/>
                  <a:gd name="T26" fmla="*/ 145 w 194"/>
                  <a:gd name="T27" fmla="*/ 167 h 219"/>
                  <a:gd name="T28" fmla="*/ 142 w 194"/>
                  <a:gd name="T29" fmla="*/ 171 h 219"/>
                  <a:gd name="T30" fmla="*/ 154 w 194"/>
                  <a:gd name="T31" fmla="*/ 183 h 219"/>
                  <a:gd name="T32" fmla="*/ 100 w 194"/>
                  <a:gd name="T33" fmla="*/ 206 h 219"/>
                  <a:gd name="T34" fmla="*/ 100 w 194"/>
                  <a:gd name="T35" fmla="*/ 188 h 219"/>
                  <a:gd name="T36" fmla="*/ 95 w 194"/>
                  <a:gd name="T37" fmla="*/ 188 h 219"/>
                  <a:gd name="T38" fmla="*/ 95 w 194"/>
                  <a:gd name="T39" fmla="*/ 206 h 219"/>
                  <a:gd name="T40" fmla="*/ 40 w 194"/>
                  <a:gd name="T41" fmla="*/ 183 h 219"/>
                  <a:gd name="T42" fmla="*/ 52 w 194"/>
                  <a:gd name="T43" fmla="*/ 171 h 219"/>
                  <a:gd name="T44" fmla="*/ 49 w 194"/>
                  <a:gd name="T45" fmla="*/ 167 h 219"/>
                  <a:gd name="T46" fmla="*/ 36 w 194"/>
                  <a:gd name="T47" fmla="*/ 180 h 219"/>
                  <a:gd name="T48" fmla="*/ 14 w 194"/>
                  <a:gd name="T49" fmla="*/ 125 h 219"/>
                  <a:gd name="T50" fmla="*/ 31 w 194"/>
                  <a:gd name="T51" fmla="*/ 125 h 219"/>
                  <a:gd name="T52" fmla="*/ 31 w 194"/>
                  <a:gd name="T53" fmla="*/ 120 h 219"/>
                  <a:gd name="T54" fmla="*/ 14 w 194"/>
                  <a:gd name="T55" fmla="*/ 120 h 219"/>
                  <a:gd name="T56" fmla="*/ 36 w 194"/>
                  <a:gd name="T57" fmla="*/ 65 h 219"/>
                  <a:gd name="T58" fmla="*/ 49 w 194"/>
                  <a:gd name="T59" fmla="*/ 78 h 219"/>
                  <a:gd name="T60" fmla="*/ 52 w 194"/>
                  <a:gd name="T61" fmla="*/ 74 h 219"/>
                  <a:gd name="T62" fmla="*/ 40 w 194"/>
                  <a:gd name="T63" fmla="*/ 62 h 219"/>
                  <a:gd name="T64" fmla="*/ 95 w 194"/>
                  <a:gd name="T65" fmla="*/ 39 h 219"/>
                  <a:gd name="T66" fmla="*/ 95 w 194"/>
                  <a:gd name="T67" fmla="*/ 56 h 219"/>
                  <a:gd name="T68" fmla="*/ 100 w 194"/>
                  <a:gd name="T69" fmla="*/ 56 h 219"/>
                  <a:gd name="T70" fmla="*/ 100 w 194"/>
                  <a:gd name="T71" fmla="*/ 39 h 219"/>
                  <a:gd name="T72" fmla="*/ 154 w 194"/>
                  <a:gd name="T73" fmla="*/ 62 h 219"/>
                  <a:gd name="T74" fmla="*/ 142 w 194"/>
                  <a:gd name="T75" fmla="*/ 74 h 219"/>
                  <a:gd name="T76" fmla="*/ 145 w 194"/>
                  <a:gd name="T77" fmla="*/ 78 h 219"/>
                  <a:gd name="T78" fmla="*/ 158 w 194"/>
                  <a:gd name="T79" fmla="*/ 65 h 219"/>
                  <a:gd name="T80" fmla="*/ 180 w 194"/>
                  <a:gd name="T81" fmla="*/ 120 h 219"/>
                  <a:gd name="T82" fmla="*/ 163 w 194"/>
                  <a:gd name="T83" fmla="*/ 120 h 219"/>
                  <a:gd name="T84" fmla="*/ 163 w 194"/>
                  <a:gd name="T85" fmla="*/ 125 h 219"/>
                  <a:gd name="T86" fmla="*/ 180 w 194"/>
                  <a:gd name="T87" fmla="*/ 125 h 219"/>
                  <a:gd name="T88" fmla="*/ 158 w 194"/>
                  <a:gd name="T89" fmla="*/ 18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4" h="219">
                    <a:moveTo>
                      <a:pt x="103" y="26"/>
                    </a:moveTo>
                    <a:cubicBezTo>
                      <a:pt x="103" y="18"/>
                      <a:pt x="103" y="18"/>
                      <a:pt x="103" y="18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41" y="29"/>
                      <a:pt x="0" y="71"/>
                      <a:pt x="0" y="122"/>
                    </a:cubicBezTo>
                    <a:cubicBezTo>
                      <a:pt x="0" y="176"/>
                      <a:pt x="44" y="219"/>
                      <a:pt x="97" y="219"/>
                    </a:cubicBezTo>
                    <a:cubicBezTo>
                      <a:pt x="150" y="219"/>
                      <a:pt x="194" y="176"/>
                      <a:pt x="194" y="122"/>
                    </a:cubicBezTo>
                    <a:cubicBezTo>
                      <a:pt x="194" y="71"/>
                      <a:pt x="154" y="29"/>
                      <a:pt x="103" y="26"/>
                    </a:cubicBezTo>
                    <a:close/>
                    <a:moveTo>
                      <a:pt x="158" y="180"/>
                    </a:moveTo>
                    <a:cubicBezTo>
                      <a:pt x="145" y="167"/>
                      <a:pt x="145" y="167"/>
                      <a:pt x="145" y="167"/>
                    </a:cubicBezTo>
                    <a:cubicBezTo>
                      <a:pt x="142" y="171"/>
                      <a:pt x="142" y="171"/>
                      <a:pt x="142" y="171"/>
                    </a:cubicBezTo>
                    <a:cubicBezTo>
                      <a:pt x="154" y="183"/>
                      <a:pt x="154" y="183"/>
                      <a:pt x="154" y="183"/>
                    </a:cubicBezTo>
                    <a:cubicBezTo>
                      <a:pt x="140" y="197"/>
                      <a:pt x="121" y="205"/>
                      <a:pt x="100" y="206"/>
                    </a:cubicBezTo>
                    <a:cubicBezTo>
                      <a:pt x="100" y="188"/>
                      <a:pt x="100" y="188"/>
                      <a:pt x="100" y="188"/>
                    </a:cubicBezTo>
                    <a:cubicBezTo>
                      <a:pt x="95" y="188"/>
                      <a:pt x="95" y="188"/>
                      <a:pt x="95" y="188"/>
                    </a:cubicBezTo>
                    <a:cubicBezTo>
                      <a:pt x="95" y="206"/>
                      <a:pt x="95" y="206"/>
                      <a:pt x="95" y="206"/>
                    </a:cubicBezTo>
                    <a:cubicBezTo>
                      <a:pt x="73" y="205"/>
                      <a:pt x="54" y="197"/>
                      <a:pt x="40" y="183"/>
                    </a:cubicBezTo>
                    <a:cubicBezTo>
                      <a:pt x="52" y="171"/>
                      <a:pt x="52" y="171"/>
                      <a:pt x="52" y="171"/>
                    </a:cubicBezTo>
                    <a:cubicBezTo>
                      <a:pt x="49" y="167"/>
                      <a:pt x="49" y="167"/>
                      <a:pt x="49" y="167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23" y="165"/>
                      <a:pt x="14" y="146"/>
                      <a:pt x="14" y="125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1" y="120"/>
                      <a:pt x="31" y="120"/>
                      <a:pt x="31" y="120"/>
                    </a:cubicBezTo>
                    <a:cubicBezTo>
                      <a:pt x="14" y="120"/>
                      <a:pt x="14" y="120"/>
                      <a:pt x="14" y="120"/>
                    </a:cubicBezTo>
                    <a:cubicBezTo>
                      <a:pt x="14" y="99"/>
                      <a:pt x="23" y="80"/>
                      <a:pt x="36" y="65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40" y="62"/>
                      <a:pt x="40" y="62"/>
                      <a:pt x="40" y="62"/>
                    </a:cubicBezTo>
                    <a:cubicBezTo>
                      <a:pt x="54" y="48"/>
                      <a:pt x="73" y="40"/>
                      <a:pt x="95" y="39"/>
                    </a:cubicBezTo>
                    <a:cubicBezTo>
                      <a:pt x="95" y="56"/>
                      <a:pt x="95" y="56"/>
                      <a:pt x="95" y="56"/>
                    </a:cubicBezTo>
                    <a:cubicBezTo>
                      <a:pt x="100" y="56"/>
                      <a:pt x="100" y="56"/>
                      <a:pt x="100" y="56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121" y="40"/>
                      <a:pt x="140" y="48"/>
                      <a:pt x="154" y="62"/>
                    </a:cubicBezTo>
                    <a:cubicBezTo>
                      <a:pt x="142" y="74"/>
                      <a:pt x="142" y="74"/>
                      <a:pt x="142" y="74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58" y="65"/>
                      <a:pt x="158" y="65"/>
                      <a:pt x="158" y="65"/>
                    </a:cubicBezTo>
                    <a:cubicBezTo>
                      <a:pt x="171" y="80"/>
                      <a:pt x="180" y="99"/>
                      <a:pt x="180" y="120"/>
                    </a:cubicBezTo>
                    <a:cubicBezTo>
                      <a:pt x="163" y="120"/>
                      <a:pt x="163" y="120"/>
                      <a:pt x="163" y="120"/>
                    </a:cubicBezTo>
                    <a:cubicBezTo>
                      <a:pt x="163" y="125"/>
                      <a:pt x="163" y="125"/>
                      <a:pt x="163" y="125"/>
                    </a:cubicBezTo>
                    <a:cubicBezTo>
                      <a:pt x="180" y="125"/>
                      <a:pt x="180" y="125"/>
                      <a:pt x="180" y="125"/>
                    </a:cubicBezTo>
                    <a:cubicBezTo>
                      <a:pt x="180" y="146"/>
                      <a:pt x="171" y="165"/>
                      <a:pt x="158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34"/>
              <p:cNvSpPr>
                <a:spLocks/>
              </p:cNvSpPr>
              <p:nvPr/>
            </p:nvSpPr>
            <p:spPr bwMode="auto">
              <a:xfrm>
                <a:off x="11153775" y="1404937"/>
                <a:ext cx="160338" cy="273050"/>
              </a:xfrm>
              <a:custGeom>
                <a:avLst/>
                <a:gdLst>
                  <a:gd name="T0" fmla="*/ 101 w 101"/>
                  <a:gd name="T1" fmla="*/ 66 h 172"/>
                  <a:gd name="T2" fmla="*/ 94 w 101"/>
                  <a:gd name="T3" fmla="*/ 59 h 172"/>
                  <a:gd name="T4" fmla="*/ 21 w 101"/>
                  <a:gd name="T5" fmla="*/ 132 h 172"/>
                  <a:gd name="T6" fmla="*/ 21 w 101"/>
                  <a:gd name="T7" fmla="*/ 0 h 172"/>
                  <a:gd name="T8" fmla="*/ 11 w 101"/>
                  <a:gd name="T9" fmla="*/ 0 h 172"/>
                  <a:gd name="T10" fmla="*/ 11 w 101"/>
                  <a:gd name="T11" fmla="*/ 141 h 172"/>
                  <a:gd name="T12" fmla="*/ 0 w 101"/>
                  <a:gd name="T13" fmla="*/ 153 h 172"/>
                  <a:gd name="T14" fmla="*/ 7 w 101"/>
                  <a:gd name="T15" fmla="*/ 163 h 172"/>
                  <a:gd name="T16" fmla="*/ 11 w 101"/>
                  <a:gd name="T17" fmla="*/ 158 h 172"/>
                  <a:gd name="T18" fmla="*/ 11 w 101"/>
                  <a:gd name="T19" fmla="*/ 172 h 172"/>
                  <a:gd name="T20" fmla="*/ 21 w 101"/>
                  <a:gd name="T21" fmla="*/ 172 h 172"/>
                  <a:gd name="T22" fmla="*/ 21 w 101"/>
                  <a:gd name="T23" fmla="*/ 146 h 172"/>
                  <a:gd name="T24" fmla="*/ 101 w 101"/>
                  <a:gd name="T25" fmla="*/ 6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172">
                    <a:moveTo>
                      <a:pt x="101" y="66"/>
                    </a:moveTo>
                    <a:lnTo>
                      <a:pt x="94" y="59"/>
                    </a:lnTo>
                    <a:lnTo>
                      <a:pt x="21" y="132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11" y="141"/>
                    </a:lnTo>
                    <a:lnTo>
                      <a:pt x="0" y="153"/>
                    </a:lnTo>
                    <a:lnTo>
                      <a:pt x="7" y="163"/>
                    </a:lnTo>
                    <a:lnTo>
                      <a:pt x="11" y="158"/>
                    </a:lnTo>
                    <a:lnTo>
                      <a:pt x="11" y="172"/>
                    </a:lnTo>
                    <a:lnTo>
                      <a:pt x="21" y="172"/>
                    </a:lnTo>
                    <a:lnTo>
                      <a:pt x="21" y="146"/>
                    </a:lnTo>
                    <a:lnTo>
                      <a:pt x="10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8" name="组合 3">
            <a:extLst>
              <a:ext uri="{FF2B5EF4-FFF2-40B4-BE49-F238E27FC236}">
                <a16:creationId xmlns:a16="http://schemas.microsoft.com/office/drawing/2014/main" id="{DB9E2B9B-118F-9163-D6E9-F6207D18667D}"/>
              </a:ext>
            </a:extLst>
          </p:cNvPr>
          <p:cNvGrpSpPr/>
          <p:nvPr/>
        </p:nvGrpSpPr>
        <p:grpSpPr>
          <a:xfrm>
            <a:off x="165849" y="93786"/>
            <a:ext cx="1902126" cy="572748"/>
            <a:chOff x="6977188" y="1902560"/>
            <a:chExt cx="4158578" cy="998361"/>
          </a:xfrm>
        </p:grpSpPr>
        <p:sp>
          <p:nvSpPr>
            <p:cNvPr id="149" name="任意多边形 4">
              <a:extLst>
                <a:ext uri="{FF2B5EF4-FFF2-40B4-BE49-F238E27FC236}">
                  <a16:creationId xmlns:a16="http://schemas.microsoft.com/office/drawing/2014/main" id="{8582A3FE-B4F4-ACA1-F97F-695AA6618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任意多边形 5">
              <a:extLst>
                <a:ext uri="{FF2B5EF4-FFF2-40B4-BE49-F238E27FC236}">
                  <a16:creationId xmlns:a16="http://schemas.microsoft.com/office/drawing/2014/main" id="{313CB233-58D8-9F42-3E62-C4D9044C5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952" y="2014081"/>
              <a:ext cx="3860738" cy="77531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01ACBE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1" name="TextBox 93">
            <a:extLst>
              <a:ext uri="{FF2B5EF4-FFF2-40B4-BE49-F238E27FC236}">
                <a16:creationId xmlns:a16="http://schemas.microsoft.com/office/drawing/2014/main" id="{ADB95BCB-77CF-FFB5-E313-6FEDF2EF2F5C}"/>
              </a:ext>
            </a:extLst>
          </p:cNvPr>
          <p:cNvSpPr txBox="1"/>
          <p:nvPr/>
        </p:nvSpPr>
        <p:spPr>
          <a:xfrm>
            <a:off x="665506" y="1247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啟發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52" name="圖片 151">
            <a:extLst>
              <a:ext uri="{FF2B5EF4-FFF2-40B4-BE49-F238E27FC236}">
                <a16:creationId xmlns:a16="http://schemas.microsoft.com/office/drawing/2014/main" id="{EE973272-ACBD-89C9-5DFF-58181B7007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97" y="2775659"/>
            <a:ext cx="2276232" cy="190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0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1205E-4142-CF08-88E3-9A2E07C9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699BF-926C-B51C-DD6D-CC1461289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2"/>
              </a:rPr>
              <a:t>https://www.bechtel.com/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3"/>
              </a:rPr>
              <a:t>https://www.pecl.com.tw/tc/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4"/>
              </a:rPr>
              <a:t>https://zh.wikipedia.org/zh-tw/%E6%AF%94%E5%A5%87%E7%89%B9%E5%B0%94%E5%85%AC%E5%8F%B8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7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404</Words>
  <Application>Microsoft Office PowerPoint</Application>
  <PresentationFormat>寬螢幕</PresentationFormat>
  <Paragraphs>61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方正姚体</vt:lpstr>
      <vt:lpstr>Microsoft JhengHei UI</vt:lpstr>
      <vt:lpstr>微軟正黑體</vt:lpstr>
      <vt:lpstr>Arial</vt:lpstr>
      <vt:lpstr>Calibri</vt:lpstr>
      <vt:lpstr>Impact</vt:lpstr>
      <vt:lpstr>Times New Roman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參考資料：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user</dc:creator>
  <cp:lastModifiedBy>呂彥旻</cp:lastModifiedBy>
  <cp:revision>42</cp:revision>
  <dcterms:created xsi:type="dcterms:W3CDTF">2016-07-07T02:42:42Z</dcterms:created>
  <dcterms:modified xsi:type="dcterms:W3CDTF">2022-05-19T02:18:14Z</dcterms:modified>
</cp:coreProperties>
</file>