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2" r:id="rId3"/>
    <p:sldId id="258" r:id="rId4"/>
    <p:sldId id="259" r:id="rId5"/>
    <p:sldId id="270" r:id="rId6"/>
    <p:sldId id="325" r:id="rId7"/>
    <p:sldId id="295" r:id="rId8"/>
    <p:sldId id="274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19" r:id="rId17"/>
    <p:sldId id="318" r:id="rId18"/>
    <p:sldId id="321" r:id="rId19"/>
    <p:sldId id="322" r:id="rId20"/>
    <p:sldId id="323" r:id="rId21"/>
    <p:sldId id="324" r:id="rId22"/>
    <p:sldId id="312" r:id="rId23"/>
    <p:sldId id="311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  <p:embeddedFont>
      <p:font typeface="Source Sans Pr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570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29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15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75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159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37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2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2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7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4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6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49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2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7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99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89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90720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Housing Price Prediction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dirty="0"/>
              <a:t>The minimum price of properties which are in close proximity to positive offsite feature like park, green belt, etc. or Within 200' of East-West Railroad is very high as compared to other properties.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algn="l"/>
            <a:r>
              <a:rPr lang="en-IN" dirty="0"/>
              <a:t>The minimum price of properties whose dwelling type is Single-family Detached is the least.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7" y="192086"/>
            <a:ext cx="3362794" cy="2305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91" y="149217"/>
            <a:ext cx="341042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dirty="0"/>
              <a:t>The minimum price of properties whose dwelling style is '2.5 Story' and 'Split Level' is very high as compared to '1 Story', '1.5 Story', '2 Story' or 'Split Foyer'.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dirty="0"/>
              <a:t>The highest price of Flat, Shed, </a:t>
            </a:r>
            <a:r>
              <a:rPr lang="en-IN" dirty="0" err="1"/>
              <a:t>Gabrel</a:t>
            </a:r>
            <a:r>
              <a:rPr lang="en-IN" dirty="0"/>
              <a:t>(Barn) and Mansard is very less as compared to Gable and Hip.</a:t>
            </a:r>
            <a:endParaRPr lang="en-US" dirty="0"/>
          </a:p>
          <a:p>
            <a:pPr lvl="0" algn="l"/>
            <a:endParaRPr lang="en-IN" dirty="0" smtClean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minimum price of properties based on roof type in </a:t>
            </a:r>
            <a:r>
              <a:rPr lang="en-IN" dirty="0" smtClean="0"/>
              <a:t>decreasing </a:t>
            </a:r>
            <a:r>
              <a:rPr lang="en-IN" dirty="0"/>
              <a:t>order is: </a:t>
            </a:r>
            <a:endParaRPr lang="en-US" dirty="0"/>
          </a:p>
          <a:p>
            <a:pPr algn="l"/>
            <a:r>
              <a:rPr lang="en-IN" dirty="0"/>
              <a:t>1-Shed </a:t>
            </a:r>
            <a:r>
              <a:rPr lang="en-US" dirty="0"/>
              <a:t>	</a:t>
            </a:r>
            <a:r>
              <a:rPr lang="en-IN" dirty="0" smtClean="0"/>
              <a:t>2-Mansard </a:t>
            </a:r>
            <a:r>
              <a:rPr lang="en-US" dirty="0"/>
              <a:t>	</a:t>
            </a:r>
            <a:r>
              <a:rPr lang="en-IN" dirty="0" smtClean="0"/>
              <a:t>3-Flat </a:t>
            </a:r>
            <a:endParaRPr lang="en-US" dirty="0"/>
          </a:p>
          <a:p>
            <a:pPr algn="l"/>
            <a:r>
              <a:rPr lang="en-IN" dirty="0"/>
              <a:t>4-Hip </a:t>
            </a:r>
            <a:r>
              <a:rPr lang="en-IN" dirty="0" smtClean="0"/>
              <a:t>	5-Gable </a:t>
            </a:r>
            <a:r>
              <a:rPr lang="en-US" dirty="0"/>
              <a:t>	</a:t>
            </a:r>
            <a:r>
              <a:rPr lang="en-IN" dirty="0" smtClean="0"/>
              <a:t>6-Gabrel </a:t>
            </a:r>
            <a:r>
              <a:rPr lang="en-IN" dirty="0"/>
              <a:t>(Barn)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0" y="192086"/>
            <a:ext cx="3353268" cy="2324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471" y="39663"/>
            <a:ext cx="3410426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80" y="192086"/>
            <a:ext cx="338184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dirty="0"/>
              <a:t>Majority of the properties are made up of Standard (Composite) </a:t>
            </a:r>
            <a:r>
              <a:rPr lang="en-IN" dirty="0" smtClean="0"/>
              <a:t>Shingle.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minimum price of the properties whose roof are made up of Wood Shakes is highest.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algn="l"/>
            <a:r>
              <a:rPr lang="en-IN" dirty="0"/>
              <a:t>The minimum price of properties are in the lower range when the exterior covering is made up of Wood Siding, Vinyl Siding, Brick Face or Asbestos Shingles.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5" y="192086"/>
            <a:ext cx="3458058" cy="24768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91" y="192086"/>
            <a:ext cx="359142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dirty="0"/>
              <a:t>The minimum price is very high if the masonry veneer is of Stone.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algn="l"/>
            <a:r>
              <a:rPr lang="en-IN" dirty="0"/>
              <a:t>Majority of the properties have Gas forced warm air furnace.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7" y="188433"/>
            <a:ext cx="3362794" cy="2391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80" y="188433"/>
            <a:ext cx="338184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dirty="0" smtClean="0"/>
              <a:t>A new feature ‘Age’ is created from Year Built and Year Sold. The price decreases with the age of property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algn="l"/>
            <a:r>
              <a:rPr lang="en-IN" dirty="0" smtClean="0"/>
              <a:t>A new feature ‘</a:t>
            </a:r>
            <a:r>
              <a:rPr lang="en-IN" dirty="0" err="1" smtClean="0"/>
              <a:t>EffectiveAge</a:t>
            </a:r>
            <a:r>
              <a:rPr lang="en-IN" dirty="0" smtClean="0"/>
              <a:t>’ is created from Year Renovated and Year Sold. The price is usually decreases with the Effective Age off property.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47" y="192085"/>
            <a:ext cx="3391373" cy="2276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80" y="192085"/>
            <a:ext cx="338184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Identification of highly </a:t>
            </a:r>
            <a:r>
              <a:rPr lang="en-US" dirty="0" err="1" smtClean="0"/>
              <a:t>corelated</a:t>
            </a:r>
            <a:r>
              <a:rPr lang="en-US" dirty="0" smtClean="0"/>
              <a:t> features using </a:t>
            </a:r>
            <a:r>
              <a:rPr lang="en-US" dirty="0" err="1" smtClean="0"/>
              <a:t>HeatMap</a:t>
            </a:r>
            <a:r>
              <a:rPr lang="en-US" dirty="0" smtClean="0"/>
              <a:t> and Select K Best Technique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0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Google Shape;659;p31"/>
          <p:cNvSpPr txBox="1">
            <a:spLocks/>
          </p:cNvSpPr>
          <p:nvPr/>
        </p:nvSpPr>
        <p:spPr>
          <a:xfrm>
            <a:off x="164387" y="-100"/>
            <a:ext cx="3836113" cy="412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en" b="1" dirty="0" smtClean="0">
                <a:solidFill>
                  <a:srgbClr val="00CEF6"/>
                </a:solidFill>
              </a:rPr>
              <a:t>Analysis on Heat Map</a:t>
            </a:r>
          </a:p>
          <a:p>
            <a:pPr>
              <a:spcBef>
                <a:spcPts val="360"/>
              </a:spcBef>
              <a:buClr>
                <a:schemeClr val="accent1"/>
              </a:buClr>
            </a:pPr>
            <a:r>
              <a:rPr lang="en-IN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following features are highly correlated hence they are dropped from the dataset for improved accuracy of prediction.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'Exterior2nd‘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</a:t>
            </a:r>
            <a:r>
              <a:rPr lang="en-IN" dirty="0" err="1" smtClean="0">
                <a:solidFill>
                  <a:schemeClr val="accent1"/>
                </a:solidFill>
              </a:rPr>
              <a:t>GarageCars</a:t>
            </a:r>
            <a:r>
              <a:rPr lang="en-IN" dirty="0" smtClean="0">
                <a:solidFill>
                  <a:schemeClr val="accent1"/>
                </a:solidFill>
              </a:rPr>
              <a:t>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</a:t>
            </a:r>
            <a:r>
              <a:rPr lang="en-IN" dirty="0" err="1" smtClean="0">
                <a:solidFill>
                  <a:schemeClr val="accent1"/>
                </a:solidFill>
              </a:rPr>
              <a:t>PoolArea</a:t>
            </a:r>
            <a:r>
              <a:rPr lang="en-IN" dirty="0">
                <a:solidFill>
                  <a:schemeClr val="accent1"/>
                </a:solidFill>
              </a:rPr>
              <a:t>'</a:t>
            </a:r>
            <a:endParaRPr lang="en-US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17573" r="24759" b="15657"/>
          <a:stretch/>
        </p:blipFill>
        <p:spPr>
          <a:xfrm>
            <a:off x="3774560" y="62625"/>
            <a:ext cx="4937512" cy="492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3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lvl="0">
              <a:spcBef>
                <a:spcPts val="600"/>
              </a:spcBef>
              <a:buClr>
                <a:srgbClr val="28324A"/>
              </a:buClr>
              <a:buSzPts val="1800"/>
            </a:pPr>
            <a:r>
              <a:rPr lang="en-US" dirty="0" smtClean="0"/>
              <a:t>Select K Best Feature</a:t>
            </a:r>
            <a:br>
              <a:rPr lang="en-US" dirty="0" smtClean="0"/>
            </a:br>
            <a:r>
              <a:rPr lang="en-US" sz="1800" b="0" dirty="0">
                <a:solidFill>
                  <a:srgbClr val="28324A"/>
                </a:solidFill>
                <a:latin typeface="Source Sans Pro"/>
                <a:sym typeface="Source Sans Pro"/>
              </a:rPr>
              <a:t>Using the Select K Best Technique the </a:t>
            </a:r>
            <a:r>
              <a:rPr lang="en-US" sz="1800" b="0" dirty="0" smtClean="0">
                <a:solidFill>
                  <a:srgbClr val="28324A"/>
                </a:solidFill>
                <a:latin typeface="Source Sans Pro"/>
                <a:sym typeface="Source Sans Pro"/>
              </a:rPr>
              <a:t>first 25 features which decide the price are</a:t>
            </a:r>
            <a:r>
              <a:rPr lang="en-US" sz="1800" b="0" dirty="0">
                <a:solidFill>
                  <a:srgbClr val="28324A"/>
                </a:solidFill>
                <a:latin typeface="Source Sans Pro"/>
                <a:sym typeface="Source Sans Pro"/>
              </a:rPr>
              <a:t/>
            </a:r>
            <a:br>
              <a:rPr lang="en-US" sz="1800" b="0" dirty="0">
                <a:solidFill>
                  <a:srgbClr val="28324A"/>
                </a:solidFill>
                <a:latin typeface="Source Sans Pro"/>
                <a:sym typeface="Source Sans Pro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5658" y="1148913"/>
            <a:ext cx="1994472" cy="26658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OverallQual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MiscVal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ExterQual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GrLivArea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GarageArea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KitchenQual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GarageFinish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FullBath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BsmtQual</a:t>
            </a:r>
            <a:r>
              <a:rPr lang="en-IN" dirty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809803" y="1148913"/>
            <a:ext cx="1994472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Age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TotalBsmtSF</a:t>
            </a:r>
            <a:r>
              <a:rPr lang="en-IN" dirty="0"/>
              <a:t>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GarageYrBlt</a:t>
            </a:r>
            <a:r>
              <a:rPr lang="en-IN" dirty="0"/>
              <a:t>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1stFlrSF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EffectiveAge</a:t>
            </a:r>
            <a:r>
              <a:rPr lang="en-IN" dirty="0"/>
              <a:t>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MSZoning</a:t>
            </a:r>
            <a:r>
              <a:rPr lang="en-IN" dirty="0"/>
              <a:t>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Heating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Street</a:t>
            </a:r>
            <a:r>
              <a:rPr lang="en-IN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BsmtFinSF1 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54647" y="1148913"/>
            <a:ext cx="1994472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MasVnrArea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GarageType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Foundation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Fireplaces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CentralAir</a:t>
            </a:r>
            <a:r>
              <a:rPr lang="en-IN" dirty="0"/>
              <a:t>  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err="1"/>
              <a:t>TotRmsAbvGrd</a:t>
            </a:r>
            <a:r>
              <a:rPr lang="en-IN" dirty="0"/>
              <a:t>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OpenPorchSF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2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Fitting a</a:t>
            </a:r>
            <a:r>
              <a:rPr lang="en-US" dirty="0" err="1" smtClean="0"/>
              <a:t>nd</a:t>
            </a:r>
            <a:r>
              <a:rPr lang="en" dirty="0" smtClean="0"/>
              <a:t> Tuning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Introduction</a:t>
            </a:r>
            <a:endParaRPr sz="36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390418" y="1159799"/>
            <a:ext cx="8363164" cy="3101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H</a:t>
            </a:r>
            <a:r>
              <a:rPr lang="en-IN" sz="1800" dirty="0" smtClean="0"/>
              <a:t>ousing </a:t>
            </a:r>
            <a:r>
              <a:rPr lang="en-IN" sz="1800" dirty="0"/>
              <a:t>and real estate market is one of the markets which is one of the major contributors in the world’s economy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 marL="101600" indent="0">
              <a:buNone/>
            </a:pPr>
            <a:endParaRPr lang="en-IN" sz="1800" dirty="0"/>
          </a:p>
          <a:p>
            <a:r>
              <a:rPr lang="en-IN" sz="1800" dirty="0" smtClean="0"/>
              <a:t>Data Science can help </a:t>
            </a:r>
            <a:r>
              <a:rPr lang="en-IN" sz="1800" dirty="0"/>
              <a:t>the companies increase their overall revenue, profits,   improving their marketing strategies and focusing  on </a:t>
            </a:r>
            <a:r>
              <a:rPr lang="en-IN" sz="1800" dirty="0" smtClean="0"/>
              <a:t>changing  </a:t>
            </a:r>
            <a:r>
              <a:rPr lang="en-IN" sz="1800" dirty="0"/>
              <a:t>trends  in  house  sales  and  purchases.</a:t>
            </a:r>
            <a:endParaRPr lang="en-IN" sz="1800" dirty="0"/>
          </a:p>
          <a:p>
            <a:r>
              <a:rPr lang="en-IN" sz="1800" dirty="0"/>
              <a:t>Predictive  modelling,  Market  mix  modelling, recommendation systems are some of the machine learning techniques used for achieving the business goals for housing companies. </a:t>
            </a:r>
            <a:endParaRPr lang="en-US" sz="1800"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Google Shape;478;p15"/>
          <p:cNvSpPr txBox="1">
            <a:spLocks/>
          </p:cNvSpPr>
          <p:nvPr/>
        </p:nvSpPr>
        <p:spPr>
          <a:xfrm>
            <a:off x="1104235" y="-39310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600" dirty="0" smtClean="0"/>
              <a:t>Performance of </a:t>
            </a:r>
            <a:r>
              <a:rPr lang="en-US" sz="3600" dirty="0" smtClean="0"/>
              <a:t>Models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9013"/>
              </p:ext>
            </p:extLst>
          </p:nvPr>
        </p:nvGraphicFramePr>
        <p:xfrm>
          <a:off x="2392326" y="1522568"/>
          <a:ext cx="3932538" cy="3303630"/>
        </p:xfrm>
        <a:graphic>
          <a:graphicData uri="http://schemas.openxmlformats.org/drawingml/2006/table">
            <a:tbl>
              <a:tblPr firstRow="1" firstCol="1" bandRow="1">
                <a:tableStyleId>{891A1956-3D7E-41C0-9DF7-105A978C6925}</a:tableStyleId>
              </a:tblPr>
              <a:tblGrid>
                <a:gridCol w="888984"/>
                <a:gridCol w="2115610"/>
                <a:gridCol w="927944"/>
              </a:tblGrid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</a:rPr>
                        <a:t>S. No.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</a:rPr>
                        <a:t>Model Name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</a:rPr>
                        <a:t>MSE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Linear Regression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23975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Lasso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23971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Ridge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23944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37154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35772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25153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Ada Boost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30270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Gradient Boost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21713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3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5.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XG Boost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23723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7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Google Shape;478;p15"/>
          <p:cNvSpPr txBox="1">
            <a:spLocks/>
          </p:cNvSpPr>
          <p:nvPr/>
        </p:nvSpPr>
        <p:spPr>
          <a:xfrm>
            <a:off x="1104235" y="-39310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 smtClean="0"/>
              <a:t>Performance of Models after Tuning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384309"/>
              </p:ext>
            </p:extLst>
          </p:nvPr>
        </p:nvGraphicFramePr>
        <p:xfrm>
          <a:off x="2765101" y="1703495"/>
          <a:ext cx="3271968" cy="1826515"/>
        </p:xfrm>
        <a:graphic>
          <a:graphicData uri="http://schemas.openxmlformats.org/drawingml/2006/table">
            <a:tbl>
              <a:tblPr firstRow="1" firstCol="1" bandRow="1">
                <a:tableStyleId>{891A1956-3D7E-41C0-9DF7-105A978C6925}</a:tableStyleId>
              </a:tblPr>
              <a:tblGrid>
                <a:gridCol w="754583"/>
                <a:gridCol w="1619958"/>
                <a:gridCol w="897427"/>
              </a:tblGrid>
              <a:tr h="36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effectLst/>
                        </a:rPr>
                        <a:t>S. No.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>
                          <a:effectLst/>
                        </a:rPr>
                        <a:t>Model Name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effectLst/>
                        </a:rPr>
                        <a:t>Score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XG Boost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Gradient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0.88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2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Google Shape;659;p31"/>
          <p:cNvSpPr txBox="1">
            <a:spLocks/>
          </p:cNvSpPr>
          <p:nvPr/>
        </p:nvSpPr>
        <p:spPr>
          <a:xfrm>
            <a:off x="-38525" y="1554904"/>
            <a:ext cx="91440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Based on our analysis the XG Boost </a:t>
            </a:r>
            <a:r>
              <a:rPr lang="en-IN" sz="16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Regressor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 predicted 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the 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house of properties.</a:t>
            </a:r>
            <a:endParaRPr lang="en-IN" sz="1600" b="1" dirty="0" smtClean="0">
              <a:solidFill>
                <a:schemeClr val="bg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We cleaned the data, performed EDA and successfully trained a model and tuned the hyper parameters to predict the price of properties based on the features and dataset available with us. The XG Boost </a:t>
            </a:r>
            <a:r>
              <a:rPr lang="en-IN" sz="1600" dirty="0" err="1">
                <a:solidFill>
                  <a:schemeClr val="bg1"/>
                </a:solidFill>
              </a:rPr>
              <a:t>Regressor</a:t>
            </a:r>
            <a:r>
              <a:rPr lang="en-IN" sz="1600" dirty="0">
                <a:solidFill>
                  <a:schemeClr val="bg1"/>
                </a:solidFill>
              </a:rPr>
              <a:t> proved to be the best model in </a:t>
            </a:r>
            <a:r>
              <a:rPr lang="en-US" sz="1600" dirty="0" smtClean="0">
                <a:solidFill>
                  <a:schemeClr val="bg1"/>
                </a:solidFill>
              </a:rPr>
              <a:t>terms of score and performance.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 lvl="0"/>
            <a:endParaRPr lang="en-IN" sz="1600" b="1" dirty="0" smtClean="0">
              <a:solidFill>
                <a:schemeClr val="bg1"/>
              </a:solidFill>
            </a:endParaRPr>
          </a:p>
          <a:p>
            <a:pPr lvl="0"/>
            <a:r>
              <a:rPr lang="en-IN" sz="1600" b="1" dirty="0" smtClean="0">
                <a:solidFill>
                  <a:schemeClr val="bg1"/>
                </a:solidFill>
              </a:rPr>
              <a:t>Score </a:t>
            </a:r>
            <a:r>
              <a:rPr lang="en-IN" sz="1600" b="1" dirty="0">
                <a:solidFill>
                  <a:schemeClr val="bg1"/>
                </a:solidFill>
              </a:rPr>
              <a:t>– 0.89</a:t>
            </a:r>
            <a:endParaRPr lang="en-US" sz="1600" dirty="0">
              <a:solidFill>
                <a:schemeClr val="bg1"/>
              </a:solidFill>
            </a:endParaRPr>
          </a:p>
          <a:p>
            <a:pPr lvl="0"/>
            <a:r>
              <a:rPr lang="en-IN" sz="1600" b="1" dirty="0">
                <a:solidFill>
                  <a:schemeClr val="bg1"/>
                </a:solidFill>
              </a:rPr>
              <a:t>MAE</a:t>
            </a:r>
            <a:r>
              <a:rPr lang="en-IN" sz="1600" dirty="0">
                <a:solidFill>
                  <a:schemeClr val="bg1"/>
                </a:solidFill>
              </a:rPr>
              <a:t> – 14390</a:t>
            </a:r>
            <a:endParaRPr lang="en-US" sz="1600" dirty="0">
              <a:solidFill>
                <a:schemeClr val="bg1"/>
              </a:solidFill>
            </a:endParaRPr>
          </a:p>
          <a:p>
            <a:pPr lvl="0"/>
            <a:r>
              <a:rPr lang="en-IN" sz="1600" b="1" dirty="0">
                <a:solidFill>
                  <a:schemeClr val="bg1"/>
                </a:solidFill>
              </a:rPr>
              <a:t>RMSE</a:t>
            </a:r>
            <a:r>
              <a:rPr lang="en-IN" sz="1600" dirty="0">
                <a:solidFill>
                  <a:schemeClr val="bg1"/>
                </a:solidFill>
              </a:rPr>
              <a:t> – 21176</a:t>
            </a:r>
            <a:endParaRPr lang="en-US" sz="1600" dirty="0">
              <a:solidFill>
                <a:schemeClr val="bg1"/>
              </a:solidFill>
            </a:endParaRPr>
          </a:p>
          <a:p>
            <a:pPr lvl="0"/>
            <a:r>
              <a:rPr lang="en-IN" sz="1600" b="1" dirty="0">
                <a:solidFill>
                  <a:schemeClr val="bg1"/>
                </a:solidFill>
              </a:rPr>
              <a:t>Hyper Parameters – {</a:t>
            </a:r>
            <a:r>
              <a:rPr lang="en-IN" sz="1600" b="1" dirty="0" err="1">
                <a:solidFill>
                  <a:schemeClr val="bg1"/>
                </a:solidFill>
              </a:rPr>
              <a:t>max_depth</a:t>
            </a:r>
            <a:r>
              <a:rPr lang="en-IN" sz="1600" b="1" dirty="0">
                <a:solidFill>
                  <a:schemeClr val="bg1"/>
                </a:solidFill>
              </a:rPr>
              <a:t>=5, </a:t>
            </a:r>
            <a:r>
              <a:rPr lang="en-IN" sz="1600" b="1" dirty="0" err="1">
                <a:solidFill>
                  <a:schemeClr val="bg1"/>
                </a:solidFill>
              </a:rPr>
              <a:t>learning_rate</a:t>
            </a:r>
            <a:r>
              <a:rPr lang="en-IN" sz="1600" b="1" dirty="0">
                <a:solidFill>
                  <a:schemeClr val="bg1"/>
                </a:solidFill>
              </a:rPr>
              <a:t>=0.1, </a:t>
            </a:r>
            <a:r>
              <a:rPr lang="en-IN" sz="1600" b="1" dirty="0" err="1">
                <a:solidFill>
                  <a:schemeClr val="bg1"/>
                </a:solidFill>
              </a:rPr>
              <a:t>min_child_weight</a:t>
            </a:r>
            <a:r>
              <a:rPr lang="en-IN" sz="1600" b="1" dirty="0">
                <a:solidFill>
                  <a:schemeClr val="bg1"/>
                </a:solidFill>
              </a:rPr>
              <a:t>=7, gamma=0.4, </a:t>
            </a:r>
            <a:r>
              <a:rPr lang="en-IN" sz="1600" b="1" dirty="0" err="1">
                <a:solidFill>
                  <a:schemeClr val="bg1"/>
                </a:solidFill>
              </a:rPr>
              <a:t>colsample_bytree</a:t>
            </a:r>
            <a:r>
              <a:rPr lang="en-IN" sz="1600" b="1" dirty="0">
                <a:solidFill>
                  <a:schemeClr val="bg1"/>
                </a:solidFill>
              </a:rPr>
              <a:t>=0.3}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Objective</a:t>
            </a:r>
            <a:endParaRPr sz="36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396815" y="1159800"/>
            <a:ext cx="8350370" cy="3291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The company is looking at prospective properties to buy houses to enter the market</a:t>
            </a:r>
            <a:r>
              <a:rPr lang="en-IN" dirty="0" smtClean="0"/>
              <a:t>.</a:t>
            </a:r>
          </a:p>
          <a:p>
            <a:r>
              <a:rPr lang="en-IN" dirty="0"/>
              <a:t>B</a:t>
            </a:r>
            <a:r>
              <a:rPr lang="en-IN" dirty="0" smtClean="0"/>
              <a:t>uild </a:t>
            </a:r>
            <a:r>
              <a:rPr lang="en-IN" dirty="0"/>
              <a:t>a model using Machine Learning in order to predict the actual value of the prospective properties and decide whether to invest in them or not. </a:t>
            </a:r>
            <a:endParaRPr lang="en-IN" dirty="0" smtClean="0"/>
          </a:p>
          <a:p>
            <a:r>
              <a:rPr lang="en-IN" dirty="0"/>
              <a:t>Which variables are important to predict the price of variable?</a:t>
            </a:r>
            <a:endParaRPr lang="en-US" dirty="0"/>
          </a:p>
          <a:p>
            <a:r>
              <a:rPr lang="en-IN" dirty="0" smtClean="0"/>
              <a:t>How </a:t>
            </a:r>
            <a:r>
              <a:rPr lang="en-IN" dirty="0"/>
              <a:t>do these variables describe the price of the house? </a:t>
            </a:r>
            <a:endParaRPr lang="en-US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Info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Data Pre-processing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85800" y="1500027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1168 Entries + 292 in Test Set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80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Feature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Oswald" panose="020B0604020202020204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 Float, Integer &amp; 43 Categorical Features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The data has missing values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95227"/>
            <a:ext cx="8229600" cy="519600"/>
          </a:xfrm>
        </p:spPr>
        <p:txBody>
          <a:bodyPr/>
          <a:lstStyle/>
          <a:p>
            <a:r>
              <a:rPr lang="en-US" sz="1600" b="1" dirty="0" smtClean="0"/>
              <a:t>Imputation of Missing Values</a:t>
            </a: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54991"/>
              </p:ext>
            </p:extLst>
          </p:nvPr>
        </p:nvGraphicFramePr>
        <p:xfrm>
          <a:off x="64420" y="714827"/>
          <a:ext cx="4418966" cy="3362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75055"/>
                <a:gridCol w="1130618"/>
                <a:gridCol w="2213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Feature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Missing Values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Imputation Technique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Lot Frontage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Iterative Imputation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Alley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1091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Drop (Most of the entries are same)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BsmtQual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‘NA’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BsmtCond</a:t>
                      </a:r>
                      <a:r>
                        <a:rPr lang="en-IN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‘NA’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BsmtExposure</a:t>
                      </a:r>
                      <a:r>
                        <a:rPr lang="en-IN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‘NA’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BsmtFinType1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‘NA’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BsmtFinType2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‘NA’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FireplaceQu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‘No Fireplace’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92357"/>
              </p:ext>
            </p:extLst>
          </p:nvPr>
        </p:nvGraphicFramePr>
        <p:xfrm>
          <a:off x="4666826" y="714827"/>
          <a:ext cx="4418966" cy="3362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75055"/>
                <a:gridCol w="1130618"/>
                <a:gridCol w="2213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Feature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Missing Values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Imputation Technique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GarageType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‘NA’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GarageYrBlt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Property Year </a:t>
                      </a:r>
                      <a:r>
                        <a:rPr lang="en-US" sz="1000" baseline="0" dirty="0" err="1" smtClean="0"/>
                        <a:t>Buil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GarageFinish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Replace</a:t>
                      </a:r>
                      <a:r>
                        <a:rPr lang="en-US" sz="1000" baseline="0" smtClean="0"/>
                        <a:t> with the category ‘NA’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GarageQual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Replace</a:t>
                      </a:r>
                      <a:r>
                        <a:rPr lang="en-US" sz="1000" baseline="0" smtClean="0"/>
                        <a:t> with the category ‘NA’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GarageCond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the category ‘NA’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PoolQC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1161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 with the category ‘No Pool’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 with the category ‘No Fence’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MIscFeature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Replace</a:t>
                      </a:r>
                      <a:r>
                        <a:rPr lang="en-US" sz="1000" baseline="0" dirty="0" smtClean="0"/>
                        <a:t> with category ‘No Feature’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7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 – Univariate Analysis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our visualization on the dataset using Univariate Analysis Techniques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7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dirty="0"/>
              <a:t>The decreasing order of </a:t>
            </a:r>
            <a:r>
              <a:rPr lang="en-IN" dirty="0" smtClean="0"/>
              <a:t>starting price </a:t>
            </a:r>
            <a:r>
              <a:rPr lang="en-IN" dirty="0"/>
              <a:t>based on various zone is: </a:t>
            </a:r>
            <a:endParaRPr lang="en-US" dirty="0"/>
          </a:p>
          <a:p>
            <a:pPr algn="l"/>
            <a:r>
              <a:rPr lang="en-IN" dirty="0"/>
              <a:t>1-Residential Low Density </a:t>
            </a:r>
            <a:endParaRPr lang="en-US" dirty="0"/>
          </a:p>
          <a:p>
            <a:pPr algn="l"/>
            <a:r>
              <a:rPr lang="en-IN" dirty="0"/>
              <a:t>2-Floating Village Residential </a:t>
            </a:r>
            <a:endParaRPr lang="en-US" dirty="0"/>
          </a:p>
          <a:p>
            <a:pPr algn="l"/>
            <a:r>
              <a:rPr lang="en-IN" dirty="0"/>
              <a:t>3-Residential High Density </a:t>
            </a:r>
            <a:endParaRPr lang="en-US" dirty="0"/>
          </a:p>
          <a:p>
            <a:pPr algn="l"/>
            <a:r>
              <a:rPr lang="en-IN" dirty="0"/>
              <a:t>4-Residential Medium Density </a:t>
            </a:r>
            <a:endParaRPr lang="en-US" dirty="0"/>
          </a:p>
          <a:p>
            <a:pPr algn="l"/>
            <a:r>
              <a:rPr lang="en-IN" dirty="0"/>
              <a:t>5-Commercial</a:t>
            </a: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</a:pP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5" y="192086"/>
            <a:ext cx="3458058" cy="2276793"/>
          </a:xfrm>
          <a:prstGeom prst="rect">
            <a:avLst/>
          </a:prstGeom>
        </p:spPr>
      </p:pic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algn="l"/>
            <a:r>
              <a:rPr lang="en-IN" dirty="0"/>
              <a:t>The minimum price of 'Moderately Irregular' </a:t>
            </a:r>
            <a:r>
              <a:rPr lang="en-IN" dirty="0" smtClean="0"/>
              <a:t>and 'Irregular</a:t>
            </a:r>
            <a:r>
              <a:rPr lang="en-IN" dirty="0"/>
              <a:t>' shaped properties is higher than 'Regular' and 'Slightly Irregular' shaped.</a:t>
            </a:r>
            <a:endParaRPr lang="en-US" dirty="0"/>
          </a:p>
          <a:p>
            <a:pPr marL="0" indent="0" algn="l"/>
            <a:endParaRPr lang="en-IN" b="1" dirty="0">
              <a:solidFill>
                <a:srgbClr val="00CEF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80" y="192086"/>
            <a:ext cx="3381847" cy="2143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3714" y="2468879"/>
            <a:ext cx="4482041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dirty="0"/>
              <a:t>The minimum price of 'Hillside - Significant slope </a:t>
            </a:r>
            <a:r>
              <a:rPr lang="en-IN" dirty="0" smtClean="0"/>
              <a:t>from side </a:t>
            </a:r>
            <a:r>
              <a:rPr lang="en-IN" dirty="0"/>
              <a:t>to side' properties is higher than other land contours.</a:t>
            </a: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</a:pP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659;p31"/>
          <p:cNvSpPr txBox="1">
            <a:spLocks/>
          </p:cNvSpPr>
          <p:nvPr/>
        </p:nvSpPr>
        <p:spPr>
          <a:xfrm>
            <a:off x="4349084" y="2468878"/>
            <a:ext cx="4482041" cy="255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algn="l"/>
            <a:r>
              <a:rPr lang="en-IN" dirty="0"/>
              <a:t>The minimum price of 'Inside Lot' is least among all Lot Configuration.</a:t>
            </a:r>
            <a:endParaRPr lang="en-IN" b="1" dirty="0">
              <a:solidFill>
                <a:srgbClr val="00CEF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6" y="192086"/>
            <a:ext cx="3334215" cy="2162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469" y="73972"/>
            <a:ext cx="334374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967</Words>
  <Application>Microsoft Office PowerPoint</Application>
  <PresentationFormat>On-screen Show (16:9)</PresentationFormat>
  <Paragraphs>213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Wingdings</vt:lpstr>
      <vt:lpstr>Calibri</vt:lpstr>
      <vt:lpstr>Oswald</vt:lpstr>
      <vt:lpstr>Times New Roman</vt:lpstr>
      <vt:lpstr>Source Sans Pro</vt:lpstr>
      <vt:lpstr>Arial</vt:lpstr>
      <vt:lpstr>Quince template</vt:lpstr>
      <vt:lpstr>Housing Price Prediction</vt:lpstr>
      <vt:lpstr>Introduction</vt:lpstr>
      <vt:lpstr>Objective</vt:lpstr>
      <vt:lpstr>Data Info</vt:lpstr>
      <vt:lpstr>PowerPoint Presentation</vt:lpstr>
      <vt:lpstr>PowerPoint Presentation</vt:lpstr>
      <vt:lpstr>Data Visualization –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</vt:lpstr>
      <vt:lpstr>PowerPoint Presentation</vt:lpstr>
      <vt:lpstr>Select K Best Feature Using the Select K Best Technique the first 25 features which decide the price are </vt:lpstr>
      <vt:lpstr>Model Fitting and Tuning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 customer activation and retention</dc:title>
  <cp:lastModifiedBy>Microsoft account</cp:lastModifiedBy>
  <cp:revision>32</cp:revision>
  <dcterms:modified xsi:type="dcterms:W3CDTF">2021-09-17T18:20:50Z</dcterms:modified>
</cp:coreProperties>
</file>