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2" r:id="rId3"/>
    <p:sldId id="258" r:id="rId4"/>
    <p:sldId id="259" r:id="rId5"/>
    <p:sldId id="270" r:id="rId6"/>
    <p:sldId id="295" r:id="rId7"/>
    <p:sldId id="274" r:id="rId8"/>
    <p:sldId id="333" r:id="rId9"/>
    <p:sldId id="334" r:id="rId10"/>
    <p:sldId id="335" r:id="rId11"/>
    <p:sldId id="319" r:id="rId12"/>
    <p:sldId id="318" r:id="rId13"/>
    <p:sldId id="322" r:id="rId14"/>
    <p:sldId id="323" r:id="rId15"/>
    <p:sldId id="324" r:id="rId16"/>
    <p:sldId id="312" r:id="rId17"/>
    <p:sldId id="311" r:id="rId18"/>
  </p:sldIdLst>
  <p:sldSz cx="9144000" cy="5143500" type="screen16x9"/>
  <p:notesSz cx="6858000" cy="9144000"/>
  <p:embeddedFontLs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swa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570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9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6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21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7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4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6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2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7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66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5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90720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Car Price </a:t>
            </a:r>
            <a:r>
              <a:rPr lang="en-US" dirty="0" smtClean="0"/>
              <a:t>Prediction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587087" y="3548608"/>
            <a:ext cx="5969823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 algn="l">
              <a:buFont typeface="+mj-lt"/>
              <a:buAutoNum type="arabicPeriod"/>
            </a:pPr>
            <a:r>
              <a:rPr lang="en-IN" dirty="0"/>
              <a:t>Most of the cars available for sale are from 2015 to 2018.</a:t>
            </a:r>
            <a:endParaRPr lang="en-US" dirty="0"/>
          </a:p>
          <a:p>
            <a:pPr marL="571500" lvl="0" indent="-342900" algn="l">
              <a:buFont typeface="+mj-lt"/>
              <a:buAutoNum type="arabicPeriod"/>
            </a:pPr>
            <a:r>
              <a:rPr lang="en-IN" dirty="0"/>
              <a:t>There are very less number of cars which run on CNG or LPG.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87" y="158288"/>
            <a:ext cx="59698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Identification of highly </a:t>
            </a:r>
            <a:r>
              <a:rPr lang="en-US" dirty="0" err="1" smtClean="0"/>
              <a:t>corelated</a:t>
            </a:r>
            <a:r>
              <a:rPr lang="en-US" dirty="0" smtClean="0"/>
              <a:t> features using </a:t>
            </a:r>
            <a:r>
              <a:rPr lang="en-US" dirty="0" err="1" smtClean="0"/>
              <a:t>HeatMap</a:t>
            </a:r>
            <a:r>
              <a:rPr lang="en-US" dirty="0" smtClean="0"/>
              <a:t> and Select K Best Technique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0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659;p31"/>
          <p:cNvSpPr txBox="1">
            <a:spLocks/>
          </p:cNvSpPr>
          <p:nvPr/>
        </p:nvSpPr>
        <p:spPr>
          <a:xfrm>
            <a:off x="164387" y="-100"/>
            <a:ext cx="3836113" cy="412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60"/>
              </a:spcBef>
            </a:pPr>
            <a:r>
              <a:rPr lang="en" b="1" dirty="0" smtClean="0">
                <a:solidFill>
                  <a:srgbClr val="00CEF6"/>
                </a:solidFill>
              </a:rPr>
              <a:t>Analysis on Heat Map</a:t>
            </a:r>
          </a:p>
          <a:p>
            <a:pPr>
              <a:spcBef>
                <a:spcPts val="360"/>
              </a:spcBef>
              <a:buClr>
                <a:schemeClr val="accent1"/>
              </a:buClr>
            </a:pPr>
            <a:r>
              <a:rPr lang="en-IN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features are highly correlated hence they are dropped from the dataset for improved accuracy of prediction.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'</a:t>
            </a:r>
            <a:r>
              <a:rPr lang="en-IN" dirty="0" err="1">
                <a:solidFill>
                  <a:schemeClr val="accent1"/>
                </a:solidFill>
              </a:rPr>
              <a:t>Make_Year</a:t>
            </a:r>
            <a:r>
              <a:rPr lang="en-IN" dirty="0" smtClean="0">
                <a:solidFill>
                  <a:schemeClr val="accent1"/>
                </a:solidFill>
              </a:rPr>
              <a:t>'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'Source_0'</a:t>
            </a:r>
          </a:p>
          <a:p>
            <a:pPr marL="342900" indent="-342900">
              <a:spcBef>
                <a:spcPts val="36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'Source_1</a:t>
            </a:r>
            <a:r>
              <a:rPr lang="en-IN" dirty="0">
                <a:solidFill>
                  <a:schemeClr val="accent1"/>
                </a:solidFill>
              </a:rPr>
              <a:t>'</a:t>
            </a:r>
            <a:endParaRPr lang="en-US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03" y="100"/>
            <a:ext cx="7072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Fitting a</a:t>
            </a:r>
            <a:r>
              <a:rPr lang="en-US" dirty="0" err="1" smtClean="0"/>
              <a:t>nd</a:t>
            </a:r>
            <a:r>
              <a:rPr lang="en" dirty="0" smtClean="0"/>
              <a:t> Tuning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600" dirty="0" smtClean="0"/>
              <a:t>Performance of Models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05964"/>
              </p:ext>
            </p:extLst>
          </p:nvPr>
        </p:nvGraphicFramePr>
        <p:xfrm>
          <a:off x="2167848" y="1315090"/>
          <a:ext cx="4705562" cy="3431570"/>
        </p:xfrm>
        <a:graphic>
          <a:graphicData uri="http://schemas.openxmlformats.org/drawingml/2006/table">
            <a:tbl>
              <a:tblPr firstRow="1" firstCol="1" bandRow="1">
                <a:tableStyleId>{891A1956-3D7E-41C0-9DF7-105A978C6925}</a:tableStyleId>
              </a:tblPr>
              <a:tblGrid>
                <a:gridCol w="1034064"/>
                <a:gridCol w="2439105"/>
                <a:gridCol w="1232393"/>
              </a:tblGrid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effectLst/>
                        </a:rPr>
                        <a:t>S. No.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>
                          <a:effectLst/>
                        </a:rPr>
                        <a:t>Model Name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effectLst/>
                        </a:rPr>
                        <a:t>MSE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156314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Lasso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156308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156239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KNN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220941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163920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117846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Ada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167328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Gradient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138487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  <a:tr h="343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XG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121599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67" marR="673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7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Google Shape;478;p15"/>
          <p:cNvSpPr txBox="1">
            <a:spLocks/>
          </p:cNvSpPr>
          <p:nvPr/>
        </p:nvSpPr>
        <p:spPr>
          <a:xfrm>
            <a:off x="1104235" y="-39310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3200" dirty="0" smtClean="0"/>
              <a:t>Performance of Models after Tuning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76795"/>
              </p:ext>
            </p:extLst>
          </p:nvPr>
        </p:nvGraphicFramePr>
        <p:xfrm>
          <a:off x="2476073" y="1816630"/>
          <a:ext cx="3873356" cy="1820420"/>
        </p:xfrm>
        <a:graphic>
          <a:graphicData uri="http://schemas.openxmlformats.org/drawingml/2006/table">
            <a:tbl>
              <a:tblPr firstRow="1" firstCol="1" bandRow="1">
                <a:tableStyleId>{891A1956-3D7E-41C0-9DF7-105A978C6925}</a:tableStyleId>
              </a:tblPr>
              <a:tblGrid>
                <a:gridCol w="893275"/>
                <a:gridCol w="1917707"/>
                <a:gridCol w="1062374"/>
              </a:tblGrid>
              <a:tr h="364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>
                          <a:effectLst/>
                        </a:rPr>
                        <a:t>S. No.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>
                          <a:effectLst/>
                        </a:rPr>
                        <a:t>Model Name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effectLst/>
                        </a:rPr>
                        <a:t>Score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XG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0.712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Gradient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0.641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2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Google Shape;659;p31"/>
          <p:cNvSpPr txBox="1">
            <a:spLocks/>
          </p:cNvSpPr>
          <p:nvPr/>
        </p:nvSpPr>
        <p:spPr>
          <a:xfrm>
            <a:off x="-38525" y="1554904"/>
            <a:ext cx="9144000" cy="334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1600" b="1" dirty="0" smtClean="0">
              <a:solidFill>
                <a:schemeClr val="bg1"/>
              </a:solidFill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Based on our analysis the XG Boost </a:t>
            </a:r>
            <a:r>
              <a:rPr lang="en-IN" sz="16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Regressor</a:t>
            </a:r>
            <a:r>
              <a:rPr lang="en-I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 predicted the house of properties.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We cleaned the data, performed EDA and successfully trained a model and tuned the hyper parameters to predict the price of properties based on the features and dataset available with us. The XG Boost </a:t>
            </a:r>
            <a:r>
              <a:rPr lang="en-IN" sz="1600" dirty="0" err="1" smtClean="0">
                <a:solidFill>
                  <a:schemeClr val="bg1"/>
                </a:solidFill>
              </a:rPr>
              <a:t>Regressor</a:t>
            </a:r>
            <a:r>
              <a:rPr lang="en-IN" sz="1600" dirty="0" smtClean="0">
                <a:solidFill>
                  <a:schemeClr val="bg1"/>
                </a:solidFill>
              </a:rPr>
              <a:t> proved to be the best model in </a:t>
            </a:r>
            <a:r>
              <a:rPr lang="en-US" sz="1600" dirty="0" smtClean="0">
                <a:solidFill>
                  <a:schemeClr val="bg1"/>
                </a:solidFill>
              </a:rPr>
              <a:t>terms of score and performance.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 lvl="0"/>
            <a:endParaRPr lang="en-IN" sz="1600" b="1" dirty="0" smtClean="0">
              <a:solidFill>
                <a:schemeClr val="bg1"/>
              </a:solidFill>
            </a:endParaRPr>
          </a:p>
          <a:p>
            <a:pPr lvl="0"/>
            <a:r>
              <a:rPr lang="en-IN" sz="1600" b="1" dirty="0" smtClean="0">
                <a:solidFill>
                  <a:schemeClr val="bg1"/>
                </a:solidFill>
              </a:rPr>
              <a:t>Score – 0.712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IN" sz="1600" b="1" dirty="0" smtClean="0">
                <a:solidFill>
                  <a:schemeClr val="bg1"/>
                </a:solidFill>
              </a:rPr>
              <a:t>MAE</a:t>
            </a:r>
            <a:r>
              <a:rPr lang="en-IN" sz="1600" dirty="0" smtClean="0">
                <a:solidFill>
                  <a:schemeClr val="bg1"/>
                </a:solidFill>
              </a:rPr>
              <a:t> – 64535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IN" sz="1600" b="1" dirty="0" smtClean="0">
                <a:solidFill>
                  <a:schemeClr val="bg1"/>
                </a:solidFill>
              </a:rPr>
              <a:t>RMSE</a:t>
            </a:r>
            <a:r>
              <a:rPr lang="en-IN" sz="1600" dirty="0" smtClean="0">
                <a:solidFill>
                  <a:schemeClr val="bg1"/>
                </a:solidFill>
              </a:rPr>
              <a:t> – 118563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0"/>
            <a:r>
              <a:rPr lang="en-IN" sz="1600" b="1" dirty="0" smtClean="0">
                <a:solidFill>
                  <a:schemeClr val="bg1"/>
                </a:solidFill>
              </a:rPr>
              <a:t>Hyper Parameters – {</a:t>
            </a:r>
            <a:r>
              <a:rPr lang="en-IN" sz="1600" b="1" dirty="0" err="1" smtClean="0">
                <a:solidFill>
                  <a:schemeClr val="bg1"/>
                </a:solidFill>
              </a:rPr>
              <a:t>max_depth</a:t>
            </a:r>
            <a:r>
              <a:rPr lang="en-IN" sz="1600" b="1" dirty="0" smtClean="0">
                <a:solidFill>
                  <a:schemeClr val="bg1"/>
                </a:solidFill>
              </a:rPr>
              <a:t>=20, </a:t>
            </a:r>
            <a:r>
              <a:rPr lang="en-IN" sz="1600" b="1" dirty="0" err="1" smtClean="0">
                <a:solidFill>
                  <a:schemeClr val="bg1"/>
                </a:solidFill>
              </a:rPr>
              <a:t>learning_rate</a:t>
            </a:r>
            <a:r>
              <a:rPr lang="en-IN" sz="1600" b="1" dirty="0" smtClean="0">
                <a:solidFill>
                  <a:schemeClr val="bg1"/>
                </a:solidFill>
              </a:rPr>
              <a:t>=0.2, </a:t>
            </a:r>
            <a:r>
              <a:rPr lang="en-IN" sz="1600" b="1" dirty="0" err="1" smtClean="0">
                <a:solidFill>
                  <a:schemeClr val="bg1"/>
                </a:solidFill>
              </a:rPr>
              <a:t>min_child_weight</a:t>
            </a:r>
            <a:r>
              <a:rPr lang="en-IN" sz="1600" b="1" dirty="0" smtClean="0">
                <a:solidFill>
                  <a:schemeClr val="bg1"/>
                </a:solidFill>
              </a:rPr>
              <a:t>=9, gamma=0.3, </a:t>
            </a:r>
            <a:r>
              <a:rPr lang="en-IN" sz="1600" b="1" dirty="0" err="1" smtClean="0">
                <a:solidFill>
                  <a:schemeClr val="bg1"/>
                </a:solidFill>
              </a:rPr>
              <a:t>colsample_bytree</a:t>
            </a:r>
            <a:r>
              <a:rPr lang="en-IN" sz="1600" b="1" smtClean="0">
                <a:solidFill>
                  <a:schemeClr val="bg1"/>
                </a:solidFill>
              </a:rPr>
              <a:t>=0.5}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/>
              <a:t>Introduction</a:t>
            </a:r>
            <a:endParaRPr sz="36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390418" y="1159799"/>
            <a:ext cx="8363164" cy="3101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With the </a:t>
            </a:r>
            <a:r>
              <a:rPr lang="en-IN" sz="1800" dirty="0" err="1"/>
              <a:t>covid</a:t>
            </a:r>
            <a:r>
              <a:rPr lang="en-IN" sz="1800" dirty="0"/>
              <a:t> 19 impact in the market, we have seen lot of changes in the car market.</a:t>
            </a:r>
            <a:endParaRPr lang="en-IN" sz="1800" dirty="0"/>
          </a:p>
          <a:p>
            <a:r>
              <a:rPr lang="en-IN" sz="1800" dirty="0" smtClean="0"/>
              <a:t>More Demand – Higher Price</a:t>
            </a:r>
            <a:endParaRPr lang="en-IN" sz="1800" dirty="0"/>
          </a:p>
          <a:p>
            <a:r>
              <a:rPr lang="en-IN" sz="1800" dirty="0" smtClean="0"/>
              <a:t>New models are required to predict Price from new data.</a:t>
            </a:r>
            <a:endParaRPr lang="en-US" sz="1800"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Objective</a:t>
            </a:r>
            <a:endParaRPr sz="36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396815" y="1159800"/>
            <a:ext cx="8350370" cy="3291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 smtClean="0"/>
              <a:t>Collect at least 5000 records from used car market.</a:t>
            </a:r>
            <a:endParaRPr lang="en-IN" dirty="0" smtClean="0"/>
          </a:p>
          <a:p>
            <a:r>
              <a:rPr lang="en-IN" dirty="0"/>
              <a:t>B</a:t>
            </a:r>
            <a:r>
              <a:rPr lang="en-IN" dirty="0" smtClean="0"/>
              <a:t>uild </a:t>
            </a:r>
            <a:r>
              <a:rPr lang="en-IN" dirty="0"/>
              <a:t>a model using Machine Learning in order to predict the </a:t>
            </a:r>
            <a:r>
              <a:rPr lang="en-IN" dirty="0" smtClean="0"/>
              <a:t>value </a:t>
            </a:r>
            <a:r>
              <a:rPr lang="en-IN" dirty="0"/>
              <a:t>of the </a:t>
            </a:r>
            <a:r>
              <a:rPr lang="en-IN" dirty="0" smtClean="0"/>
              <a:t>used car at  various locations.</a:t>
            </a:r>
            <a:endParaRPr lang="en-IN" dirty="0" smtClean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Info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Data Pre-processing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5252" y="251716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7219 Entries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Oswald" panose="020B0604020202020204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0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Feature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Oswald" panose="020B0604020202020204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Float,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2 Integer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&amp; </a:t>
            </a:r>
            <a:r>
              <a:rPr lang="en-US" sz="2400" dirty="0">
                <a:solidFill>
                  <a:schemeClr val="bg1"/>
                </a:solidFill>
                <a:latin typeface="Oswald" panose="020B0604020202020204" charset="0"/>
              </a:rPr>
              <a:t>8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Categorical Features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The data has missing </a:t>
            </a:r>
            <a:r>
              <a:rPr lang="en-US" sz="2400" dirty="0" smtClean="0">
                <a:solidFill>
                  <a:schemeClr val="bg1"/>
                </a:solidFill>
                <a:latin typeface="Oswald" panose="020B0604020202020204" charset="0"/>
              </a:rPr>
              <a:t>values which were dropped from the data set</a:t>
            </a:r>
            <a:endParaRPr lang="en-US" sz="2400" dirty="0" smtClean="0">
              <a:solidFill>
                <a:schemeClr val="bg1"/>
              </a:solidFill>
              <a:latin typeface="Oswald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68917"/>
              </p:ext>
            </p:extLst>
          </p:nvPr>
        </p:nvGraphicFramePr>
        <p:xfrm>
          <a:off x="2222272" y="1196429"/>
          <a:ext cx="5083493" cy="968693"/>
        </p:xfrm>
        <a:graphic>
          <a:graphicData uri="http://schemas.openxmlformats.org/drawingml/2006/table">
            <a:tbl>
              <a:tblPr firstRow="1" firstCol="1" bandRow="1">
                <a:tableStyleId>{891A1956-3D7E-41C0-9DF7-105A978C6925}</a:tableStyleId>
              </a:tblPr>
              <a:tblGrid>
                <a:gridCol w="854710"/>
                <a:gridCol w="2319973"/>
                <a:gridCol w="190881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Source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Number of </a:t>
                      </a:r>
                      <a:r>
                        <a:rPr lang="en-US" sz="1200" b="1" dirty="0" smtClean="0">
                          <a:effectLst/>
                        </a:rPr>
                        <a:t>Records</a:t>
                      </a:r>
                      <a:r>
                        <a:rPr lang="en-US" sz="1200" b="1" baseline="0" dirty="0" smtClean="0">
                          <a:effectLst/>
                        </a:rPr>
                        <a:t> </a:t>
                      </a:r>
                      <a:r>
                        <a:rPr lang="en-US" sz="1200" b="1" dirty="0" smtClean="0">
                          <a:effectLst/>
                        </a:rPr>
                        <a:t>Extracted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Number of Features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Cars24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Olx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CarDekho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Total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7219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 – Univariate Analysis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our visualization on the dataset using Univariate Analysis Techniques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7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90418" y="2760989"/>
            <a:ext cx="8363164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 algn="l">
              <a:buAutoNum type="arabicPeriod"/>
            </a:pPr>
            <a:r>
              <a:rPr lang="en-IN" dirty="0" smtClean="0"/>
              <a:t>There </a:t>
            </a:r>
            <a:r>
              <a:rPr lang="en-IN" dirty="0"/>
              <a:t>are huge number of second hand cars of </a:t>
            </a:r>
            <a:r>
              <a:rPr lang="en-IN" dirty="0" err="1"/>
              <a:t>Maruti</a:t>
            </a:r>
            <a:r>
              <a:rPr lang="en-IN" dirty="0"/>
              <a:t> Suzuki, followed by </a:t>
            </a:r>
            <a:r>
              <a:rPr lang="en-IN" dirty="0" smtClean="0"/>
              <a:t>Hyundai</a:t>
            </a:r>
            <a:r>
              <a:rPr lang="en-IN" dirty="0"/>
              <a:t> </a:t>
            </a:r>
            <a:r>
              <a:rPr lang="en-IN" dirty="0" smtClean="0"/>
              <a:t>and Honda</a:t>
            </a:r>
          </a:p>
          <a:p>
            <a:pPr marL="571500" lvl="0" indent="-342900" algn="l">
              <a:buAutoNum type="arabicPeriod"/>
            </a:pPr>
            <a:r>
              <a:rPr lang="en-IN" dirty="0" smtClean="0"/>
              <a:t>The number cars are very less from Chevrolet and Datsun </a:t>
            </a: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84" y="122196"/>
            <a:ext cx="4439270" cy="2638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90417" y="3548608"/>
            <a:ext cx="8363164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342900" algn="l">
              <a:buFont typeface="+mj-lt"/>
              <a:buAutoNum type="arabicPeriod"/>
            </a:pPr>
            <a:r>
              <a:rPr lang="en-IN" dirty="0"/>
              <a:t>The price of the cars from the brand which is abundantly available lies in the same range.</a:t>
            </a:r>
            <a:endParaRPr lang="en-US" dirty="0"/>
          </a:p>
          <a:p>
            <a:pPr marL="571500" lvl="0" indent="-342900" algn="l">
              <a:buFont typeface="+mj-lt"/>
              <a:buAutoNum type="arabicPeriod"/>
            </a:pPr>
            <a:r>
              <a:rPr lang="en-IN" dirty="0"/>
              <a:t>Chevrolet is available at a cheap price.</a:t>
            </a:r>
            <a:endParaRPr lang="en-US" dirty="0"/>
          </a:p>
          <a:p>
            <a:pPr marL="571500" lvl="0" indent="-342900" algn="l">
              <a:buFont typeface="+mj-lt"/>
              <a:buAutoNum type="arabicPeriod"/>
            </a:pPr>
            <a:r>
              <a:rPr lang="en-IN" dirty="0"/>
              <a:t>The price of Honda and Tata are a little bit higher.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85" y="156400"/>
            <a:ext cx="540142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90417" y="3548608"/>
            <a:ext cx="8363164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price of the cars which are less than a year old are highest. At the same time the cars which are 2 or 3 years old are sold at a higher price than a car which has age 1 to 2 years.</a:t>
            </a:r>
            <a:endParaRPr lang="en-US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-108992"/>
            <a:ext cx="4572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517</Words>
  <Application>Microsoft Office PowerPoint</Application>
  <PresentationFormat>On-screen Show (16:9)</PresentationFormat>
  <Paragraphs>123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Source Sans Pro</vt:lpstr>
      <vt:lpstr>Calibri</vt:lpstr>
      <vt:lpstr>Times New Roman</vt:lpstr>
      <vt:lpstr>Arial</vt:lpstr>
      <vt:lpstr>Oswald</vt:lpstr>
      <vt:lpstr>Quince template</vt:lpstr>
      <vt:lpstr>Car Price Prediction</vt:lpstr>
      <vt:lpstr>Introduction</vt:lpstr>
      <vt:lpstr>Objective</vt:lpstr>
      <vt:lpstr>Data Info</vt:lpstr>
      <vt:lpstr>PowerPoint Presentation</vt:lpstr>
      <vt:lpstr>Data Visualization – Univariate Analysis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Model Fitting and Tuning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 customer activation and retention</dc:title>
  <cp:lastModifiedBy>Microsoft account</cp:lastModifiedBy>
  <cp:revision>38</cp:revision>
  <dcterms:modified xsi:type="dcterms:W3CDTF">2021-09-30T18:11:08Z</dcterms:modified>
</cp:coreProperties>
</file>