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2" r:id="rId3"/>
    <p:sldId id="258" r:id="rId4"/>
    <p:sldId id="259" r:id="rId5"/>
    <p:sldId id="270" r:id="rId6"/>
    <p:sldId id="295" r:id="rId7"/>
    <p:sldId id="274" r:id="rId8"/>
    <p:sldId id="297" r:id="rId9"/>
    <p:sldId id="298" r:id="rId10"/>
    <p:sldId id="299" r:id="rId11"/>
    <p:sldId id="300" r:id="rId12"/>
    <p:sldId id="305" r:id="rId13"/>
    <p:sldId id="301" r:id="rId14"/>
    <p:sldId id="302" r:id="rId15"/>
    <p:sldId id="303" r:id="rId16"/>
    <p:sldId id="304" r:id="rId17"/>
    <p:sldId id="306" r:id="rId18"/>
    <p:sldId id="307" r:id="rId19"/>
    <p:sldId id="308" r:id="rId20"/>
    <p:sldId id="309" r:id="rId21"/>
    <p:sldId id="310" r:id="rId22"/>
    <p:sldId id="312" r:id="rId23"/>
    <p:sldId id="311" r:id="rId24"/>
  </p:sldIdLst>
  <p:sldSz cx="9144000" cy="5143500" type="screen16x9"/>
  <p:notesSz cx="6858000" cy="9144000"/>
  <p:embeddedFontLst>
    <p:embeddedFont>
      <p:font typeface="Source Sans Pro" panose="020B0604020202020204" charset="0"/>
      <p:regular r:id="rId26"/>
      <p:bold r:id="rId27"/>
      <p:italic r:id="rId28"/>
      <p:boldItalic r:id="rId29"/>
    </p:embeddedFont>
    <p:embeddedFont>
      <p:font typeface="Oswald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2E071-0083-4C03-8C24-2FD27DD034CD}" type="doc">
      <dgm:prSet loTypeId="urn:microsoft.com/office/officeart/2009/3/layout/OpposingIdeas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B9751AA-92FA-41A4-A43C-45A6F5E15D90}">
      <dgm:prSet phldrT="[Text]"/>
      <dgm:spPr/>
      <dgm:t>
        <a:bodyPr/>
        <a:lstStyle/>
        <a:p>
          <a:endParaRPr lang="en-US" dirty="0"/>
        </a:p>
      </dgm:t>
    </dgm:pt>
    <dgm:pt modelId="{29C9AC45-2392-4572-BEFA-B1E91F36F92E}" type="parTrans" cxnId="{389CEDE5-8CD4-4A71-BE9A-68A0345BB5C2}">
      <dgm:prSet/>
      <dgm:spPr/>
      <dgm:t>
        <a:bodyPr/>
        <a:lstStyle/>
        <a:p>
          <a:endParaRPr lang="en-US"/>
        </a:p>
      </dgm:t>
    </dgm:pt>
    <dgm:pt modelId="{060D37E2-5BC5-4411-AE0C-ACB6B539FDBB}" type="sibTrans" cxnId="{389CEDE5-8CD4-4A71-BE9A-68A0345BB5C2}">
      <dgm:prSet/>
      <dgm:spPr/>
      <dgm:t>
        <a:bodyPr/>
        <a:lstStyle/>
        <a:p>
          <a:endParaRPr lang="en-US"/>
        </a:p>
      </dgm:t>
    </dgm:pt>
    <dgm:pt modelId="{3821ACCA-D568-462F-A298-4822FB0400E1}">
      <dgm:prSet phldrT="[Text]"/>
      <dgm:spPr/>
      <dgm:t>
        <a:bodyPr/>
        <a:lstStyle/>
        <a:p>
          <a:r>
            <a:rPr lang="en-US" dirty="0" smtClean="0"/>
            <a:t>User friendly interface</a:t>
          </a:r>
          <a:endParaRPr lang="en-US" dirty="0"/>
        </a:p>
      </dgm:t>
    </dgm:pt>
    <dgm:pt modelId="{8B88FF06-D5DD-4667-8B88-29B8B0581C67}" type="parTrans" cxnId="{1DEF4BB4-F560-494B-A391-63999A91B143}">
      <dgm:prSet/>
      <dgm:spPr/>
      <dgm:t>
        <a:bodyPr/>
        <a:lstStyle/>
        <a:p>
          <a:endParaRPr lang="en-US"/>
        </a:p>
      </dgm:t>
    </dgm:pt>
    <dgm:pt modelId="{8ECE5517-6F89-4EA5-8A73-1F43239E69F3}" type="sibTrans" cxnId="{1DEF4BB4-F560-494B-A391-63999A91B143}">
      <dgm:prSet/>
      <dgm:spPr/>
      <dgm:t>
        <a:bodyPr/>
        <a:lstStyle/>
        <a:p>
          <a:endParaRPr lang="en-US"/>
        </a:p>
      </dgm:t>
    </dgm:pt>
    <dgm:pt modelId="{358AAE19-F905-467B-B8E6-5378F96F22FD}">
      <dgm:prSet phldrT="[Text]"/>
      <dgm:spPr/>
      <dgm:t>
        <a:bodyPr/>
        <a:lstStyle/>
        <a:p>
          <a:r>
            <a:rPr lang="en-US" dirty="0" smtClean="0"/>
            <a:t>Longer </a:t>
          </a:r>
          <a:r>
            <a:rPr lang="en-US" dirty="0" smtClean="0"/>
            <a:t>Response Time</a:t>
          </a:r>
        </a:p>
        <a:p>
          <a:r>
            <a:rPr lang="en-US" dirty="0" smtClean="0"/>
            <a:t>Non availability of Graphics and Images</a:t>
          </a:r>
        </a:p>
        <a:p>
          <a:r>
            <a:rPr lang="en-US" dirty="0" smtClean="0"/>
            <a:t>Limited Payment Modes</a:t>
          </a:r>
        </a:p>
        <a:p>
          <a:r>
            <a:rPr lang="en-US" dirty="0" smtClean="0"/>
            <a:t>Slow Delivery</a:t>
          </a:r>
          <a:endParaRPr lang="en-US" dirty="0"/>
        </a:p>
      </dgm:t>
    </dgm:pt>
    <dgm:pt modelId="{05F78CCC-D0D8-4154-90BE-F6127F9657E9}" type="parTrans" cxnId="{28926515-B61B-4176-8E9C-E82EDFF72581}">
      <dgm:prSet/>
      <dgm:spPr/>
      <dgm:t>
        <a:bodyPr/>
        <a:lstStyle/>
        <a:p>
          <a:endParaRPr lang="en-US"/>
        </a:p>
      </dgm:t>
    </dgm:pt>
    <dgm:pt modelId="{95423126-5526-4C60-96EA-9819FF9790F9}" type="sibTrans" cxnId="{28926515-B61B-4176-8E9C-E82EDFF72581}">
      <dgm:prSet/>
      <dgm:spPr/>
      <dgm:t>
        <a:bodyPr/>
        <a:lstStyle/>
        <a:p>
          <a:endParaRPr lang="en-US"/>
        </a:p>
      </dgm:t>
    </dgm:pt>
    <dgm:pt modelId="{CDEE006A-3689-407B-83C3-0F1E2BD15FD0}">
      <dgm:prSet phldrT="[Text]"/>
      <dgm:spPr/>
      <dgm:t>
        <a:bodyPr/>
        <a:lstStyle/>
        <a:p>
          <a:r>
            <a:rPr lang="en-US" dirty="0" smtClean="0"/>
            <a:t>Smooth Navigation</a:t>
          </a:r>
          <a:endParaRPr lang="en-US" dirty="0"/>
        </a:p>
      </dgm:t>
    </dgm:pt>
    <dgm:pt modelId="{22C6DF51-FA4D-4071-815E-C67CB7895B6A}" type="parTrans" cxnId="{91F1CA45-CFCC-461F-B8C7-F9E2599D7B90}">
      <dgm:prSet/>
      <dgm:spPr/>
      <dgm:t>
        <a:bodyPr/>
        <a:lstStyle/>
        <a:p>
          <a:endParaRPr lang="en-US"/>
        </a:p>
      </dgm:t>
    </dgm:pt>
    <dgm:pt modelId="{D2C3772E-341B-412D-9B45-1656DAA2AC28}" type="sibTrans" cxnId="{91F1CA45-CFCC-461F-B8C7-F9E2599D7B90}">
      <dgm:prSet/>
      <dgm:spPr/>
      <dgm:t>
        <a:bodyPr/>
        <a:lstStyle/>
        <a:p>
          <a:endParaRPr lang="en-US"/>
        </a:p>
      </dgm:t>
    </dgm:pt>
    <dgm:pt modelId="{5FA6F0D4-994B-4DAF-9945-7206569160E0}">
      <dgm:prSet phldrT="[Text]"/>
      <dgm:spPr/>
      <dgm:t>
        <a:bodyPr/>
        <a:lstStyle/>
        <a:p>
          <a:r>
            <a:rPr lang="en-US" dirty="0" smtClean="0"/>
            <a:t>Visually Appealing Layout</a:t>
          </a:r>
          <a:endParaRPr lang="en-US" dirty="0"/>
        </a:p>
      </dgm:t>
    </dgm:pt>
    <dgm:pt modelId="{03B45792-DC19-40E0-AA9F-5B49F1F9D1CA}" type="parTrans" cxnId="{915E3816-C4E5-426C-8E11-E2E8D46A0FB5}">
      <dgm:prSet/>
      <dgm:spPr/>
      <dgm:t>
        <a:bodyPr/>
        <a:lstStyle/>
        <a:p>
          <a:endParaRPr lang="en-US"/>
        </a:p>
      </dgm:t>
    </dgm:pt>
    <dgm:pt modelId="{C1ACC246-1209-4E63-90F4-2B119DE9FF04}" type="sibTrans" cxnId="{915E3816-C4E5-426C-8E11-E2E8D46A0FB5}">
      <dgm:prSet/>
      <dgm:spPr/>
      <dgm:t>
        <a:bodyPr/>
        <a:lstStyle/>
        <a:p>
          <a:endParaRPr lang="en-US"/>
        </a:p>
      </dgm:t>
    </dgm:pt>
    <dgm:pt modelId="{3A3304E9-325E-4FA5-B8E9-BE82D64D4693}">
      <dgm:prSet phldrT="[Text]"/>
      <dgm:spPr/>
      <dgm:t>
        <a:bodyPr/>
        <a:lstStyle/>
        <a:p>
          <a:r>
            <a:rPr lang="en-US" dirty="0" smtClean="0"/>
            <a:t>Product Variety</a:t>
          </a:r>
          <a:endParaRPr lang="en-US" dirty="0"/>
        </a:p>
      </dgm:t>
    </dgm:pt>
    <dgm:pt modelId="{3D01BB6A-BA2B-4EDD-B2CF-22FD2D3F0FE2}" type="parTrans" cxnId="{7791AB31-543F-4533-BA80-711E6F3A6814}">
      <dgm:prSet/>
      <dgm:spPr/>
      <dgm:t>
        <a:bodyPr/>
        <a:lstStyle/>
        <a:p>
          <a:endParaRPr lang="en-US"/>
        </a:p>
      </dgm:t>
    </dgm:pt>
    <dgm:pt modelId="{559BF9C4-620F-45FF-B5F0-F845D3CE00CD}" type="sibTrans" cxnId="{7791AB31-543F-4533-BA80-711E6F3A6814}">
      <dgm:prSet/>
      <dgm:spPr/>
      <dgm:t>
        <a:bodyPr/>
        <a:lstStyle/>
        <a:p>
          <a:endParaRPr lang="en-US"/>
        </a:p>
      </dgm:t>
    </dgm:pt>
    <dgm:pt modelId="{6FAC540E-3A2C-4D43-AEB3-A399ECCEA869}">
      <dgm:prSet phldrT="[Text]"/>
      <dgm:spPr/>
      <dgm:t>
        <a:bodyPr/>
        <a:lstStyle/>
        <a:p>
          <a:r>
            <a:rPr lang="en-US" dirty="0" smtClean="0"/>
            <a:t>Complete Descriptions</a:t>
          </a:r>
        </a:p>
      </dgm:t>
    </dgm:pt>
    <dgm:pt modelId="{EE8B460B-173D-4DD9-ADC6-7067783D4D9C}" type="parTrans" cxnId="{7D546890-9C41-4893-8B35-8CA0E017A37E}">
      <dgm:prSet/>
      <dgm:spPr/>
      <dgm:t>
        <a:bodyPr/>
        <a:lstStyle/>
        <a:p>
          <a:endParaRPr lang="en-US"/>
        </a:p>
      </dgm:t>
    </dgm:pt>
    <dgm:pt modelId="{74FCDFBA-966F-4390-847B-A2DC25A07B2E}" type="sibTrans" cxnId="{7D546890-9C41-4893-8B35-8CA0E017A37E}">
      <dgm:prSet/>
      <dgm:spPr/>
      <dgm:t>
        <a:bodyPr/>
        <a:lstStyle/>
        <a:p>
          <a:endParaRPr lang="en-US"/>
        </a:p>
      </dgm:t>
    </dgm:pt>
    <dgm:pt modelId="{3921F1E6-F663-4E9F-A21B-158C408DC9FA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F18F275C-DF40-48E5-B185-938FD41277C2}" type="sibTrans" cxnId="{456980FF-2136-4472-9CF2-B45AEAE54317}">
      <dgm:prSet/>
      <dgm:spPr/>
      <dgm:t>
        <a:bodyPr/>
        <a:lstStyle/>
        <a:p>
          <a:endParaRPr lang="en-US"/>
        </a:p>
      </dgm:t>
    </dgm:pt>
    <dgm:pt modelId="{5BFAFC8A-C1F3-4D1C-AA01-0149054D4310}" type="parTrans" cxnId="{456980FF-2136-4472-9CF2-B45AEAE54317}">
      <dgm:prSet/>
      <dgm:spPr/>
      <dgm:t>
        <a:bodyPr/>
        <a:lstStyle/>
        <a:p>
          <a:endParaRPr lang="en-US"/>
        </a:p>
      </dgm:t>
    </dgm:pt>
    <dgm:pt modelId="{E2D5C25B-0B53-40B1-B535-45D68326E5D8}" type="pres">
      <dgm:prSet presAssocID="{1A52E071-0083-4C03-8C24-2FD27DD034CD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8CC621F1-DBC2-4D02-9703-CB4933FD1750}" type="pres">
      <dgm:prSet presAssocID="{1A52E071-0083-4C03-8C24-2FD27DD034CD}" presName="Background" presStyleLbl="node1" presStyleIdx="0" presStyleCnt="1"/>
      <dgm:spPr/>
    </dgm:pt>
    <dgm:pt modelId="{E8C2073B-45F1-4E31-985F-8822F67E64FC}" type="pres">
      <dgm:prSet presAssocID="{1A52E071-0083-4C03-8C24-2FD27DD034CD}" presName="Divider" presStyleLbl="callout" presStyleIdx="0" presStyleCnt="1"/>
      <dgm:spPr/>
    </dgm:pt>
    <dgm:pt modelId="{B7DA426A-C730-4D59-9302-DD392C8CBD1D}" type="pres">
      <dgm:prSet presAssocID="{1A52E071-0083-4C03-8C24-2FD27DD034CD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35D960-4168-4F74-8F9D-22C0EAA999E3}" type="pres">
      <dgm:prSet presAssocID="{1A52E071-0083-4C03-8C24-2FD27DD034CD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4EB2AD-EC80-47AA-9D67-E847629D6F3E}" type="pres">
      <dgm:prSet presAssocID="{1A52E071-0083-4C03-8C24-2FD27DD034CD}" presName="ParentText1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509E5E3-0D4F-488C-8616-33BBCB816A46}" type="pres">
      <dgm:prSet presAssocID="{1A52E071-0083-4C03-8C24-2FD27DD034CD}" presName="ParentShape1" presStyleLbl="alignImgPlace1" presStyleIdx="0" presStyleCnt="2">
        <dgm:presLayoutVars/>
      </dgm:prSet>
      <dgm:spPr/>
      <dgm:t>
        <a:bodyPr/>
        <a:lstStyle/>
        <a:p>
          <a:endParaRPr lang="en-US"/>
        </a:p>
      </dgm:t>
    </dgm:pt>
    <dgm:pt modelId="{3B962A01-FD7B-433F-8CCE-20736F7BB8C2}" type="pres">
      <dgm:prSet presAssocID="{1A52E071-0083-4C03-8C24-2FD27DD034CD}" presName="ParentText2" presStyleLbl="revTx" presStyleIdx="0" presStyleCnt="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4FCDFD1-95E1-4AAD-8E92-431278EAE17A}" type="pres">
      <dgm:prSet presAssocID="{1A52E071-0083-4C03-8C24-2FD27DD034CD}" presName="ParentShape2" presStyleLbl="alignImgPlace1" presStyleIdx="1" presStyleCnt="2">
        <dgm:presLayoutVars/>
      </dgm:prSet>
      <dgm:spPr/>
      <dgm:t>
        <a:bodyPr/>
        <a:lstStyle/>
        <a:p>
          <a:endParaRPr lang="en-US"/>
        </a:p>
      </dgm:t>
    </dgm:pt>
  </dgm:ptLst>
  <dgm:cxnLst>
    <dgm:cxn modelId="{1DEF4BB4-F560-494B-A391-63999A91B143}" srcId="{BB9751AA-92FA-41A4-A43C-45A6F5E15D90}" destId="{3821ACCA-D568-462F-A298-4822FB0400E1}" srcOrd="0" destOrd="0" parTransId="{8B88FF06-D5DD-4667-8B88-29B8B0581C67}" sibTransId="{8ECE5517-6F89-4EA5-8A73-1F43239E69F3}"/>
    <dgm:cxn modelId="{7D546890-9C41-4893-8B35-8CA0E017A37E}" srcId="{BB9751AA-92FA-41A4-A43C-45A6F5E15D90}" destId="{6FAC540E-3A2C-4D43-AEB3-A399ECCEA869}" srcOrd="4" destOrd="0" parTransId="{EE8B460B-173D-4DD9-ADC6-7067783D4D9C}" sibTransId="{74FCDFBA-966F-4390-847B-A2DC25A07B2E}"/>
    <dgm:cxn modelId="{915E3816-C4E5-426C-8E11-E2E8D46A0FB5}" srcId="{BB9751AA-92FA-41A4-A43C-45A6F5E15D90}" destId="{5FA6F0D4-994B-4DAF-9945-7206569160E0}" srcOrd="2" destOrd="0" parTransId="{03B45792-DC19-40E0-AA9F-5B49F1F9D1CA}" sibTransId="{C1ACC246-1209-4E63-90F4-2B119DE9FF04}"/>
    <dgm:cxn modelId="{28926515-B61B-4176-8E9C-E82EDFF72581}" srcId="{3921F1E6-F663-4E9F-A21B-158C408DC9FA}" destId="{358AAE19-F905-467B-B8E6-5378F96F22FD}" srcOrd="0" destOrd="0" parTransId="{05F78CCC-D0D8-4154-90BE-F6127F9657E9}" sibTransId="{95423126-5526-4C60-96EA-9819FF9790F9}"/>
    <dgm:cxn modelId="{766418B9-AC08-404B-9680-75815A527A38}" type="presOf" srcId="{BB9751AA-92FA-41A4-A43C-45A6F5E15D90}" destId="{474EB2AD-EC80-47AA-9D67-E847629D6F3E}" srcOrd="0" destOrd="0" presId="urn:microsoft.com/office/officeart/2009/3/layout/OpposingIdeas"/>
    <dgm:cxn modelId="{389CEDE5-8CD4-4A71-BE9A-68A0345BB5C2}" srcId="{1A52E071-0083-4C03-8C24-2FD27DD034CD}" destId="{BB9751AA-92FA-41A4-A43C-45A6F5E15D90}" srcOrd="0" destOrd="0" parTransId="{29C9AC45-2392-4572-BEFA-B1E91F36F92E}" sibTransId="{060D37E2-5BC5-4411-AE0C-ACB6B539FDBB}"/>
    <dgm:cxn modelId="{2D84A057-5A16-42FD-BB06-D0D1367D69F1}" type="presOf" srcId="{6FAC540E-3A2C-4D43-AEB3-A399ECCEA869}" destId="{B7DA426A-C730-4D59-9302-DD392C8CBD1D}" srcOrd="0" destOrd="4" presId="urn:microsoft.com/office/officeart/2009/3/layout/OpposingIdeas"/>
    <dgm:cxn modelId="{B04F73A0-8AD5-4EA0-8F62-BD3C6717583D}" type="presOf" srcId="{5FA6F0D4-994B-4DAF-9945-7206569160E0}" destId="{B7DA426A-C730-4D59-9302-DD392C8CBD1D}" srcOrd="0" destOrd="2" presId="urn:microsoft.com/office/officeart/2009/3/layout/OpposingIdeas"/>
    <dgm:cxn modelId="{B762EEDC-C380-47DE-BEC5-1E097CBFD701}" type="presOf" srcId="{3921F1E6-F663-4E9F-A21B-158C408DC9FA}" destId="{3B962A01-FD7B-433F-8CCE-20736F7BB8C2}" srcOrd="0" destOrd="0" presId="urn:microsoft.com/office/officeart/2009/3/layout/OpposingIdeas"/>
    <dgm:cxn modelId="{66E657F9-7F56-42AA-9E63-EFE2DABBD2F8}" type="presOf" srcId="{BB9751AA-92FA-41A4-A43C-45A6F5E15D90}" destId="{9509E5E3-0D4F-488C-8616-33BBCB816A46}" srcOrd="1" destOrd="0" presId="urn:microsoft.com/office/officeart/2009/3/layout/OpposingIdeas"/>
    <dgm:cxn modelId="{456980FF-2136-4472-9CF2-B45AEAE54317}" srcId="{1A52E071-0083-4C03-8C24-2FD27DD034CD}" destId="{3921F1E6-F663-4E9F-A21B-158C408DC9FA}" srcOrd="1" destOrd="0" parTransId="{5BFAFC8A-C1F3-4D1C-AA01-0149054D4310}" sibTransId="{F18F275C-DF40-48E5-B185-938FD41277C2}"/>
    <dgm:cxn modelId="{A259B376-0A95-4CE8-BBD5-964E066CAA99}" type="presOf" srcId="{3A3304E9-325E-4FA5-B8E9-BE82D64D4693}" destId="{B7DA426A-C730-4D59-9302-DD392C8CBD1D}" srcOrd="0" destOrd="3" presId="urn:microsoft.com/office/officeart/2009/3/layout/OpposingIdeas"/>
    <dgm:cxn modelId="{7791AB31-543F-4533-BA80-711E6F3A6814}" srcId="{BB9751AA-92FA-41A4-A43C-45A6F5E15D90}" destId="{3A3304E9-325E-4FA5-B8E9-BE82D64D4693}" srcOrd="3" destOrd="0" parTransId="{3D01BB6A-BA2B-4EDD-B2CF-22FD2D3F0FE2}" sibTransId="{559BF9C4-620F-45FF-B5F0-F845D3CE00CD}"/>
    <dgm:cxn modelId="{34748578-CA41-47A6-8F29-7BD5A3EEACB7}" type="presOf" srcId="{CDEE006A-3689-407B-83C3-0F1E2BD15FD0}" destId="{B7DA426A-C730-4D59-9302-DD392C8CBD1D}" srcOrd="0" destOrd="1" presId="urn:microsoft.com/office/officeart/2009/3/layout/OpposingIdeas"/>
    <dgm:cxn modelId="{F3BDB854-E458-4EF3-B456-3CB35520816A}" type="presOf" srcId="{3821ACCA-D568-462F-A298-4822FB0400E1}" destId="{B7DA426A-C730-4D59-9302-DD392C8CBD1D}" srcOrd="0" destOrd="0" presId="urn:microsoft.com/office/officeart/2009/3/layout/OpposingIdeas"/>
    <dgm:cxn modelId="{B74EE872-A17E-44AD-A5C0-87CA1F3B73A2}" type="presOf" srcId="{1A52E071-0083-4C03-8C24-2FD27DD034CD}" destId="{E2D5C25B-0B53-40B1-B535-45D68326E5D8}" srcOrd="0" destOrd="0" presId="urn:microsoft.com/office/officeart/2009/3/layout/OpposingIdeas"/>
    <dgm:cxn modelId="{8F942603-D551-4E4A-9122-F9D01D3378F5}" type="presOf" srcId="{358AAE19-F905-467B-B8E6-5378F96F22FD}" destId="{6335D960-4168-4F74-8F9D-22C0EAA999E3}" srcOrd="0" destOrd="0" presId="urn:microsoft.com/office/officeart/2009/3/layout/OpposingIdeas"/>
    <dgm:cxn modelId="{91F1CA45-CFCC-461F-B8C7-F9E2599D7B90}" srcId="{BB9751AA-92FA-41A4-A43C-45A6F5E15D90}" destId="{CDEE006A-3689-407B-83C3-0F1E2BD15FD0}" srcOrd="1" destOrd="0" parTransId="{22C6DF51-FA4D-4071-815E-C67CB7895B6A}" sibTransId="{D2C3772E-341B-412D-9B45-1656DAA2AC28}"/>
    <dgm:cxn modelId="{0B625429-79A2-4EA5-9124-C7DD77522F13}" type="presOf" srcId="{3921F1E6-F663-4E9F-A21B-158C408DC9FA}" destId="{24FCDFD1-95E1-4AAD-8E92-431278EAE17A}" srcOrd="1" destOrd="0" presId="urn:microsoft.com/office/officeart/2009/3/layout/OpposingIdeas"/>
    <dgm:cxn modelId="{E33735BC-3FB4-42C1-9DD6-4A30F07746AD}" type="presParOf" srcId="{E2D5C25B-0B53-40B1-B535-45D68326E5D8}" destId="{8CC621F1-DBC2-4D02-9703-CB4933FD1750}" srcOrd="0" destOrd="0" presId="urn:microsoft.com/office/officeart/2009/3/layout/OpposingIdeas"/>
    <dgm:cxn modelId="{71D6B074-F81E-41B5-AB14-6616ACA435FA}" type="presParOf" srcId="{E2D5C25B-0B53-40B1-B535-45D68326E5D8}" destId="{E8C2073B-45F1-4E31-985F-8822F67E64FC}" srcOrd="1" destOrd="0" presId="urn:microsoft.com/office/officeart/2009/3/layout/OpposingIdeas"/>
    <dgm:cxn modelId="{13728594-B568-4612-A188-43A988EC015E}" type="presParOf" srcId="{E2D5C25B-0B53-40B1-B535-45D68326E5D8}" destId="{B7DA426A-C730-4D59-9302-DD392C8CBD1D}" srcOrd="2" destOrd="0" presId="urn:microsoft.com/office/officeart/2009/3/layout/OpposingIdeas"/>
    <dgm:cxn modelId="{B9A34A40-76F7-4181-BDB6-28A3377D4D51}" type="presParOf" srcId="{E2D5C25B-0B53-40B1-B535-45D68326E5D8}" destId="{6335D960-4168-4F74-8F9D-22C0EAA999E3}" srcOrd="3" destOrd="0" presId="urn:microsoft.com/office/officeart/2009/3/layout/OpposingIdeas"/>
    <dgm:cxn modelId="{7CEDD553-DA70-437C-A1F1-496E26A1968B}" type="presParOf" srcId="{E2D5C25B-0B53-40B1-B535-45D68326E5D8}" destId="{474EB2AD-EC80-47AA-9D67-E847629D6F3E}" srcOrd="4" destOrd="0" presId="urn:microsoft.com/office/officeart/2009/3/layout/OpposingIdeas"/>
    <dgm:cxn modelId="{3CFB786B-B950-4DFD-9A0D-B2DD8B3DF7BA}" type="presParOf" srcId="{E2D5C25B-0B53-40B1-B535-45D68326E5D8}" destId="{9509E5E3-0D4F-488C-8616-33BBCB816A46}" srcOrd="5" destOrd="0" presId="urn:microsoft.com/office/officeart/2009/3/layout/OpposingIdeas"/>
    <dgm:cxn modelId="{B7C34F7A-82D8-4467-B1C9-DD6AA2B99B45}" type="presParOf" srcId="{E2D5C25B-0B53-40B1-B535-45D68326E5D8}" destId="{3B962A01-FD7B-433F-8CCE-20736F7BB8C2}" srcOrd="6" destOrd="0" presId="urn:microsoft.com/office/officeart/2009/3/layout/OpposingIdeas"/>
    <dgm:cxn modelId="{112E551A-6A88-463D-9EF9-32A5726C41EE}" type="presParOf" srcId="{E2D5C25B-0B53-40B1-B535-45D68326E5D8}" destId="{24FCDFD1-95E1-4AAD-8E92-431278EAE17A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621F1-DBC2-4D02-9703-CB4933FD1750}">
      <dsp:nvSpPr>
        <dsp:cNvPr id="0" name=""/>
        <dsp:cNvSpPr/>
      </dsp:nvSpPr>
      <dsp:spPr>
        <a:xfrm>
          <a:off x="762000" y="802667"/>
          <a:ext cx="4572000" cy="2458665"/>
        </a:xfrm>
        <a:prstGeom prst="round2DiagRect">
          <a:avLst>
            <a:gd name="adj1" fmla="val 0"/>
            <a:gd name="adj2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2073B-45F1-4E31-985F-8822F67E64FC}">
      <dsp:nvSpPr>
        <dsp:cNvPr id="0" name=""/>
        <dsp:cNvSpPr/>
      </dsp:nvSpPr>
      <dsp:spPr>
        <a:xfrm>
          <a:off x="3048000" y="1063434"/>
          <a:ext cx="609" cy="193713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A426A-C730-4D59-9302-DD392C8CBD1D}">
      <dsp:nvSpPr>
        <dsp:cNvPr id="0" name=""/>
        <dsp:cNvSpPr/>
      </dsp:nvSpPr>
      <dsp:spPr>
        <a:xfrm>
          <a:off x="914400" y="988929"/>
          <a:ext cx="1981200" cy="20861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friendly interface</a:t>
          </a: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Smooth Navigation</a:t>
          </a: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Visually Appealing Layout</a:t>
          </a: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Product Variety</a:t>
          </a:r>
          <a:endParaRPr lang="en-US" sz="1500" kern="1200" dirty="0"/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Complete Descriptions</a:t>
          </a:r>
        </a:p>
      </dsp:txBody>
      <dsp:txXfrm>
        <a:off x="914400" y="988929"/>
        <a:ext cx="1981200" cy="2086140"/>
      </dsp:txXfrm>
    </dsp:sp>
    <dsp:sp modelId="{6335D960-4168-4F74-8F9D-22C0EAA999E3}">
      <dsp:nvSpPr>
        <dsp:cNvPr id="0" name=""/>
        <dsp:cNvSpPr/>
      </dsp:nvSpPr>
      <dsp:spPr>
        <a:xfrm>
          <a:off x="3200400" y="988929"/>
          <a:ext cx="1981200" cy="208614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Longer </a:t>
          </a:r>
          <a:r>
            <a:rPr lang="en-US" sz="1500" kern="1200" dirty="0" smtClean="0"/>
            <a:t>Response Time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 availability of Graphics and Images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Limited Payment Modes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Slow Delivery</a:t>
          </a:r>
          <a:endParaRPr lang="en-US" sz="1500" kern="1200" dirty="0"/>
        </a:p>
      </dsp:txBody>
      <dsp:txXfrm>
        <a:off x="3200400" y="988929"/>
        <a:ext cx="1981200" cy="2086140"/>
      </dsp:txXfrm>
    </dsp:sp>
    <dsp:sp modelId="{9509E5E3-0D4F-488C-8616-33BBCB816A46}">
      <dsp:nvSpPr>
        <dsp:cNvPr id="0" name=""/>
        <dsp:cNvSpPr/>
      </dsp:nvSpPr>
      <dsp:spPr>
        <a:xfrm rot="16200000">
          <a:off x="-960090" y="1129464"/>
          <a:ext cx="2682180" cy="762000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-844926" y="1435777"/>
        <a:ext cx="2451851" cy="379704"/>
      </dsp:txXfrm>
    </dsp:sp>
    <dsp:sp modelId="{24FCDFD1-95E1-4AAD-8E92-431278EAE17A}">
      <dsp:nvSpPr>
        <dsp:cNvPr id="0" name=""/>
        <dsp:cNvSpPr/>
      </dsp:nvSpPr>
      <dsp:spPr>
        <a:xfrm rot="5400000">
          <a:off x="4373909" y="2172535"/>
          <a:ext cx="2682180" cy="762000"/>
        </a:xfrm>
        <a:prstGeom prst="rightArrow">
          <a:avLst>
            <a:gd name="adj1" fmla="val 49830"/>
            <a:gd name="adj2" fmla="val 60660"/>
          </a:avLst>
        </a:prstGeom>
        <a:solidFill>
          <a:schemeClr val="accent4">
            <a:tint val="50000"/>
            <a:hueOff val="55989"/>
            <a:satOff val="35422"/>
            <a:lumOff val="1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</a:t>
          </a:r>
          <a:endParaRPr lang="en-US" sz="1800" kern="1200" dirty="0"/>
        </a:p>
      </dsp:txBody>
      <dsp:txXfrm>
        <a:off x="4489074" y="2248519"/>
        <a:ext cx="2451851" cy="379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95702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29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667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10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486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61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142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40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500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915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17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9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477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246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7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74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6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499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2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7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0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3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body" idx="1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375" name="Google Shape;375;p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graph">
  <p:cSld name="BLANK_2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avLst/>
            <a:gdLst/>
            <a:ahLst/>
            <a:cxnLst/>
            <a:rect l="l" t="t" r="r" b="b"/>
            <a:pathLst>
              <a:path w="368158" h="182036" extrusionOk="0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avLst/>
            <a:gdLst/>
            <a:ahLst/>
            <a:cxnLst/>
            <a:rect l="l" t="t" r="r" b="b"/>
            <a:pathLst>
              <a:path w="368426" h="176248" extrusionOk="0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0" y="3363425"/>
            <a:ext cx="9072081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E-retail factors for </a:t>
            </a:r>
            <a:br>
              <a:rPr lang="en" dirty="0" smtClean="0"/>
            </a:br>
            <a:r>
              <a:rPr lang="en" dirty="0" smtClean="0"/>
              <a:t>customer activation and retention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46926" y="2468879"/>
            <a:ext cx="82296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CEF6"/>
                </a:solidFill>
              </a:rPr>
              <a:t>Analysis of Browser Experience</a:t>
            </a: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After first visit 32% of the population prefer to access the store using the </a:t>
            </a:r>
            <a:r>
              <a:rPr lang="en-IN" sz="1600" dirty="0" smtClean="0"/>
              <a:t>application</a:t>
            </a:r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sz="1600" dirty="0" smtClean="0"/>
              <a:t>26</a:t>
            </a:r>
            <a:r>
              <a:rPr lang="en-IN" sz="1600" dirty="0"/>
              <a:t>% access the store directly through URL.</a:t>
            </a:r>
            <a:endParaRPr lang="en-US" sz="1600" dirty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Majority of the population spend more than 15 minutes before making a purchase decision, </a:t>
            </a:r>
            <a:endParaRPr lang="en-IN" sz="1600" dirty="0" smtClean="0"/>
          </a:p>
          <a:p>
            <a:pPr marL="514350" lvl="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L</a:t>
            </a:r>
            <a:r>
              <a:rPr lang="en-IN" sz="1600" dirty="0" smtClean="0"/>
              <a:t>ess </a:t>
            </a:r>
            <a:r>
              <a:rPr lang="en-IN" sz="1600" dirty="0"/>
              <a:t>than 11 percent of population take less than 5 minutes to finalize the purchase.</a:t>
            </a:r>
            <a:endParaRPr lang="en-US" sz="1600" dirty="0"/>
          </a:p>
          <a:p>
            <a:pPr marL="0" indent="0" algn="l"/>
            <a:endParaRPr lang="en-US" sz="1600"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220" y="0"/>
            <a:ext cx="3253632" cy="246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852" y="0"/>
            <a:ext cx="3280084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20547" y="1821608"/>
            <a:ext cx="9084927" cy="3233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CEF6"/>
                </a:solidFill>
              </a:rPr>
              <a:t>Analysis of Payment Experience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Majority of the user prefer payment through Credit Cards or Debit Cards.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16.7% of population prefer to use E-wallets for payments.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63.6% of population sometime abandon the cart without payment.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 smtClean="0"/>
              <a:t>Around </a:t>
            </a:r>
            <a:r>
              <a:rPr lang="en-IN" sz="1600" dirty="0"/>
              <a:t>50% of population abandon the bag because they get better offer in other stores.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Around 20% of population abandon the bag because the promo code do not apply.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 smtClean="0"/>
              <a:t>11.5 % abandon the bag due to lack of trust.</a:t>
            </a:r>
          </a:p>
          <a:p>
            <a:pPr marL="514350" indent="-285750" algn="l">
              <a:buFont typeface="Wingdings" panose="05000000000000000000" pitchFamily="2" charset="2"/>
              <a:buChar char="§"/>
            </a:pPr>
            <a:r>
              <a:rPr lang="en-IN" sz="1600" dirty="0" smtClean="0"/>
              <a:t>Around </a:t>
            </a:r>
            <a:r>
              <a:rPr lang="en-IN" sz="1600" dirty="0"/>
              <a:t>5% of population abandon because they don't have options for their </a:t>
            </a:r>
            <a:r>
              <a:rPr lang="en-IN" sz="1600" dirty="0" smtClean="0"/>
              <a:t>preferred payment mode.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600" dirty="0" smtClean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" y="41116"/>
            <a:ext cx="2740197" cy="1920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573" y="71938"/>
            <a:ext cx="3179752" cy="1920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920" y="41116"/>
            <a:ext cx="3105069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863" y="-156981"/>
            <a:ext cx="6996600" cy="715800"/>
          </a:xfrm>
        </p:spPr>
        <p:txBody>
          <a:bodyPr/>
          <a:lstStyle/>
          <a:p>
            <a:r>
              <a:rPr lang="en-US" dirty="0" smtClean="0"/>
              <a:t>Good Remarks vs Bad Remarks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418" y="576909"/>
            <a:ext cx="4080982" cy="38307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Majority of the user voted amazon and </a:t>
            </a:r>
            <a:r>
              <a:rPr lang="en-IN" sz="1200" dirty="0"/>
              <a:t>F</a:t>
            </a:r>
            <a:r>
              <a:rPr lang="en-IN" sz="1200" dirty="0" smtClean="0"/>
              <a:t>lipkart </a:t>
            </a:r>
            <a:r>
              <a:rPr lang="en-IN" sz="1200" dirty="0"/>
              <a:t>as 'Easy to use website or application'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Majority of the user voted amazon and </a:t>
            </a:r>
            <a:r>
              <a:rPr lang="en-IN" sz="1200" dirty="0"/>
              <a:t>Flipkart </a:t>
            </a:r>
            <a:r>
              <a:rPr lang="en-IN" sz="1200" dirty="0" smtClean="0"/>
              <a:t>as </a:t>
            </a:r>
            <a:r>
              <a:rPr lang="en-IN" sz="1200" dirty="0"/>
              <a:t>'Visually appealing web-page layout'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Majority of the user voted that both amazon and </a:t>
            </a:r>
            <a:r>
              <a:rPr lang="en-IN" sz="1200" dirty="0"/>
              <a:t>Flipkart </a:t>
            </a:r>
            <a:r>
              <a:rPr lang="en-IN" sz="1200" dirty="0" smtClean="0"/>
              <a:t>offer </a:t>
            </a:r>
            <a:r>
              <a:rPr lang="en-IN" sz="1200" dirty="0"/>
              <a:t>wide variety of product on offer as compared to others.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Majority of the user voted Amazon and </a:t>
            </a:r>
            <a:r>
              <a:rPr lang="en-IN" sz="1200" dirty="0"/>
              <a:t>Flipkart </a:t>
            </a:r>
            <a:r>
              <a:rPr lang="en-IN" sz="1200" dirty="0" smtClean="0"/>
              <a:t>have </a:t>
            </a:r>
            <a:r>
              <a:rPr lang="en-IN" sz="1200" dirty="0"/>
              <a:t>complete, relevant description and information of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In most of categories Amazon and Flipkart have given good remarks as compared to other online stores.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72562" y="576910"/>
            <a:ext cx="4081019" cy="42492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During promotion or sale more than 46% of the user experience longer time to get logged into Amazon.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During promotion or sale more than 36% of the user experience longer time in displaying graphics and photos in Amazon.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During promotion or sale majority of user reported late declaration of price in </a:t>
            </a:r>
            <a:r>
              <a:rPr lang="en-IN" sz="1200" dirty="0" err="1"/>
              <a:t>Myntra</a:t>
            </a:r>
            <a:r>
              <a:rPr lang="en-IN" sz="1200" dirty="0"/>
              <a:t> followed by </a:t>
            </a:r>
            <a:r>
              <a:rPr lang="en-IN" sz="1200" dirty="0" err="1"/>
              <a:t>Paytm</a:t>
            </a:r>
            <a:endParaRPr lang="en-IN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During promotion or sale majority of the user experienced longer page loading time in </a:t>
            </a:r>
            <a:r>
              <a:rPr lang="en-IN" sz="1200" dirty="0" err="1"/>
              <a:t>Myntra</a:t>
            </a:r>
            <a:r>
              <a:rPr lang="en-IN" sz="1200" dirty="0"/>
              <a:t> and </a:t>
            </a:r>
            <a:r>
              <a:rPr lang="en-IN" sz="1200" dirty="0" err="1"/>
              <a:t>Paytm</a:t>
            </a:r>
            <a:r>
              <a:rPr lang="en-IN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During promotion or sale majority of the user have limited mode of payment in </a:t>
            </a:r>
            <a:r>
              <a:rPr lang="en-IN" sz="1200" dirty="0" err="1"/>
              <a:t>Snapdeal</a:t>
            </a:r>
            <a:r>
              <a:rPr lang="en-IN" sz="1200" dirty="0"/>
              <a:t> followed by Amazon.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Majority of the user experienced longer delivery period in </a:t>
            </a:r>
            <a:r>
              <a:rPr lang="en-IN" sz="1200" dirty="0" err="1"/>
              <a:t>Paytm</a:t>
            </a:r>
            <a:r>
              <a:rPr lang="en-IN" sz="1200" dirty="0"/>
              <a:t> followed by </a:t>
            </a:r>
            <a:r>
              <a:rPr lang="en-IN" sz="1200" dirty="0" err="1"/>
              <a:t>Snapdeal</a:t>
            </a:r>
            <a:r>
              <a:rPr lang="en-IN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200" dirty="0"/>
              <a:t>Majority of the user experienced frequent disruption when moving from one page to another in Amazon, </a:t>
            </a:r>
            <a:r>
              <a:rPr lang="en-IN" sz="1200" dirty="0" err="1"/>
              <a:t>Myntra</a:t>
            </a:r>
            <a:r>
              <a:rPr lang="en-IN" sz="1200" dirty="0"/>
              <a:t> and </a:t>
            </a:r>
            <a:r>
              <a:rPr lang="en-IN" sz="1200" dirty="0" err="1"/>
              <a:t>Snapdeal</a:t>
            </a:r>
            <a:r>
              <a:rPr lang="en-IN" sz="1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361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 – Bivariate Analysis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 smtClean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57199" y="16566"/>
            <a:ext cx="82296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CEF6"/>
                </a:solidFill>
              </a:rPr>
              <a:t>Females have more tendency of shopping frequently</a:t>
            </a:r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48" y="452140"/>
            <a:ext cx="4667901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3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140431" y="16566"/>
            <a:ext cx="6863138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b="1" dirty="0">
                <a:solidFill>
                  <a:srgbClr val="00CEF6"/>
                </a:solidFill>
              </a:rPr>
              <a:t>The age group ‘Below 20 years’ and ’above 51 years’ do not shop as frequently as other age groups.</a:t>
            </a: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695063"/>
            <a:ext cx="4934639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1140431" y="16566"/>
            <a:ext cx="6863138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600" b="1" dirty="0"/>
              <a:t>Usually those who have been shopping for more than 4 years order online more frequently.</a:t>
            </a: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5" y="647430"/>
            <a:ext cx="480127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1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80144" y="16566"/>
            <a:ext cx="8414535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Most of the online purchase was done through Amazon followed by </a:t>
            </a:r>
            <a:r>
              <a:rPr lang="en-IN" sz="1600" b="1" dirty="0" smtClean="0"/>
              <a:t>Flipkart</a:t>
            </a:r>
            <a:endParaRPr lang="en-IN" sz="1600" b="1" dirty="0"/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2" y="618851"/>
            <a:ext cx="758295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431" y="742949"/>
            <a:ext cx="3433960" cy="3657600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80144" y="16566"/>
            <a:ext cx="8414535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The users who are recommending Amazon, </a:t>
            </a:r>
            <a:r>
              <a:rPr lang="en-IN" sz="1600" b="1" dirty="0" err="1"/>
              <a:t>Myntra</a:t>
            </a:r>
            <a:r>
              <a:rPr lang="en-IN" sz="1600" b="1" dirty="0"/>
              <a:t> and </a:t>
            </a:r>
            <a:r>
              <a:rPr lang="en-IN" sz="1600" b="1" dirty="0" err="1"/>
              <a:t>Paytm</a:t>
            </a:r>
            <a:r>
              <a:rPr lang="en-IN" sz="1600" b="1" dirty="0"/>
              <a:t> strongly agree that online shopping gives monetary benefits and discounts.</a:t>
            </a:r>
          </a:p>
        </p:txBody>
      </p:sp>
    </p:spTree>
    <p:extLst>
      <p:ext uri="{BB962C8B-B14F-4D97-AF65-F5344CB8AC3E}">
        <p14:creationId xmlns:p14="http://schemas.microsoft.com/office/powerpoint/2010/main" val="179957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80144" y="16566"/>
            <a:ext cx="8414535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Some of the Flipkart user feel that shopping online is neither convenient nor </a:t>
            </a:r>
            <a:r>
              <a:rPr lang="en-IN" sz="1600" b="1" dirty="0" smtClean="0"/>
              <a:t>flexible</a:t>
            </a:r>
            <a:endParaRPr lang="en-IN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89" y="514349"/>
            <a:ext cx="396784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776570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Introduction</a:t>
            </a:r>
            <a:endParaRPr sz="5400" dirty="0"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4294967295"/>
          </p:nvPr>
        </p:nvSpPr>
        <p:spPr>
          <a:xfrm>
            <a:off x="390418" y="2823354"/>
            <a:ext cx="8363164" cy="1615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" sz="1800" dirty="0" smtClean="0"/>
              <a:t>Customer Satisfaction – A key stimulant to purchase, </a:t>
            </a:r>
            <a:r>
              <a:rPr lang="en-IN" sz="1800" dirty="0"/>
              <a:t>repurchase intentions and customer </a:t>
            </a:r>
            <a:r>
              <a:rPr lang="en-IN" sz="1800" dirty="0" smtClean="0"/>
              <a:t>loyalty.</a:t>
            </a:r>
            <a:endParaRPr lang="en" sz="1800" dirty="0" smtClean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dirty="0" smtClean="0"/>
              <a:t>Major </a:t>
            </a:r>
            <a:r>
              <a:rPr lang="en-IN" sz="1800" dirty="0"/>
              <a:t>factors that contributed to the success of an e-commerce </a:t>
            </a:r>
            <a:r>
              <a:rPr lang="en-IN" sz="1800" dirty="0" smtClean="0"/>
              <a:t>store - Service </a:t>
            </a:r>
            <a:r>
              <a:rPr lang="en-IN" sz="1800" dirty="0"/>
              <a:t>Q</a:t>
            </a:r>
            <a:r>
              <a:rPr lang="en-IN" sz="1800" dirty="0" smtClean="0"/>
              <a:t>uality</a:t>
            </a:r>
            <a:r>
              <a:rPr lang="en-IN" sz="1800" dirty="0"/>
              <a:t>, </a:t>
            </a:r>
            <a:r>
              <a:rPr lang="en-IN" sz="1800" dirty="0" smtClean="0"/>
              <a:t>System </a:t>
            </a:r>
            <a:r>
              <a:rPr lang="en-IN" sz="1800" dirty="0"/>
              <a:t>Q</a:t>
            </a:r>
            <a:r>
              <a:rPr lang="en-IN" sz="1800" dirty="0" smtClean="0"/>
              <a:t>uality</a:t>
            </a:r>
            <a:r>
              <a:rPr lang="en-IN" sz="1800" dirty="0"/>
              <a:t>, </a:t>
            </a:r>
            <a:r>
              <a:rPr lang="en-IN" sz="1800" dirty="0" smtClean="0"/>
              <a:t>Information </a:t>
            </a:r>
            <a:r>
              <a:rPr lang="en-IN" sz="1800" dirty="0"/>
              <a:t>Q</a:t>
            </a:r>
            <a:r>
              <a:rPr lang="en-IN" sz="1800" dirty="0" smtClean="0"/>
              <a:t>uality</a:t>
            </a:r>
            <a:r>
              <a:rPr lang="en-IN" sz="1800" dirty="0"/>
              <a:t>, </a:t>
            </a:r>
            <a:r>
              <a:rPr lang="en-IN" sz="1800" dirty="0" smtClean="0"/>
              <a:t>Trust </a:t>
            </a:r>
            <a:r>
              <a:rPr lang="en-IN" sz="1800" dirty="0"/>
              <a:t>and </a:t>
            </a:r>
            <a:r>
              <a:rPr lang="en-IN" sz="1800" dirty="0" smtClean="0"/>
              <a:t>Net </a:t>
            </a:r>
            <a:r>
              <a:rPr lang="en-IN" sz="1800" dirty="0"/>
              <a:t>B</a:t>
            </a:r>
            <a:r>
              <a:rPr lang="en-IN" sz="1800" dirty="0" smtClean="0"/>
              <a:t>enefit</a:t>
            </a:r>
            <a:r>
              <a:rPr lang="en-IN" sz="1800" dirty="0"/>
              <a:t>.</a:t>
            </a:r>
            <a:endParaRPr lang="en" sz="1800" dirty="0" smtClean="0"/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800" dirty="0"/>
          </a:p>
        </p:txBody>
      </p: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Infographics background e-commerce Royalty Free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 bwMode="auto">
          <a:xfrm>
            <a:off x="3362325" y="139165"/>
            <a:ext cx="2419350" cy="168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97" y="443001"/>
            <a:ext cx="3934828" cy="4114800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80144" y="16566"/>
            <a:ext cx="8414535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Most of the user feel that in almost all the online store they get value for money spent</a:t>
            </a:r>
          </a:p>
        </p:txBody>
      </p:sp>
    </p:spTree>
    <p:extLst>
      <p:ext uri="{BB962C8B-B14F-4D97-AF65-F5344CB8AC3E}">
        <p14:creationId xmlns:p14="http://schemas.microsoft.com/office/powerpoint/2010/main" val="1444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231" y="373607"/>
            <a:ext cx="3990360" cy="4114800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380144" y="16566"/>
            <a:ext cx="8414535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Most of the user saved money though online purchase</a:t>
            </a:r>
          </a:p>
        </p:txBody>
      </p:sp>
    </p:spTree>
    <p:extLst>
      <p:ext uri="{BB962C8B-B14F-4D97-AF65-F5344CB8AC3E}">
        <p14:creationId xmlns:p14="http://schemas.microsoft.com/office/powerpoint/2010/main" val="37340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83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81541923"/>
              </p:ext>
            </p:extLst>
          </p:nvPr>
        </p:nvGraphicFramePr>
        <p:xfrm>
          <a:off x="1606193" y="11870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Google Shape;659;p31"/>
          <p:cNvSpPr txBox="1">
            <a:spLocks/>
          </p:cNvSpPr>
          <p:nvPr/>
        </p:nvSpPr>
        <p:spPr>
          <a:xfrm>
            <a:off x="0" y="67936"/>
            <a:ext cx="91440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600" b="1" dirty="0" smtClean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following factors impact the purchase, the intention to repurchase and customer loyalty </a:t>
            </a:r>
            <a:endParaRPr lang="en-IN" sz="1600" b="1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1256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164842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Objective</a:t>
            </a:r>
            <a:endParaRPr sz="5400" dirty="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2808220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Data Analysis of factors for customer activation and retention for Indian E-commerce stores</a:t>
            </a: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50" name="Picture 2" descr="Learning Objectives Infographic Archives - e-Learning Infographic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81"/>
          <a:stretch/>
        </p:blipFill>
        <p:spPr bwMode="auto">
          <a:xfrm>
            <a:off x="3460692" y="166810"/>
            <a:ext cx="2222616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Info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Data Pre-processing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85800" y="1500027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Oswald" panose="020B0604020202020204" charset="0"/>
              </a:rPr>
              <a:t>269 Entries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Oswald" panose="020B0604020202020204" charset="0"/>
              </a:rPr>
              <a:t>71 Columns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Oswald" panose="020B0604020202020204" charset="0"/>
              </a:rPr>
              <a:t>70 Object Datatype &amp; 1 Integer Datatype</a:t>
            </a:r>
          </a:p>
          <a:p>
            <a:pPr marL="457200" indent="-45720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  <a:latin typeface="Oswald" panose="020B0604020202020204" charset="0"/>
              </a:rPr>
              <a:t>All are non-null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Visualization – Univariate Analysis</a:t>
            </a:r>
            <a:endParaRPr dirty="0"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</a:t>
            </a:r>
            <a:r>
              <a:rPr lang="en" dirty="0" smtClean="0"/>
              <a:t>our visualization on the dataset using Univariate Analysis Techniques 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07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0"/>
            <a:ext cx="3524479" cy="2468880"/>
          </a:xfrm>
          <a:prstGeom prst="rect">
            <a:avLst/>
          </a:prstGeom>
        </p:spPr>
      </p:pic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46926" y="2468879"/>
            <a:ext cx="82296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CEF6"/>
                </a:solidFill>
              </a:rPr>
              <a:t>Analysis of Personal Info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The number of women who were a part of this survey is more than double </a:t>
            </a:r>
            <a:r>
              <a:rPr lang="en-IN" sz="1600" dirty="0" smtClean="0"/>
              <a:t>that of men.</a:t>
            </a: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dirty="0" smtClean="0"/>
              <a:t>Online customers are least in the age-group below 20 years and above 51 years.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Majority of the population are from Noida followed by Delhi and then Bangalore</a:t>
            </a:r>
          </a:p>
          <a:p>
            <a:pPr marL="0" indent="0" algn="l"/>
            <a:endParaRPr lang="en-US" sz="1600"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468880" cy="24688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0636" y="0"/>
            <a:ext cx="2997926" cy="2468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46926" y="2468879"/>
            <a:ext cx="82296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CEF6"/>
                </a:solidFill>
              </a:rPr>
              <a:t>Analysis of Shopping Experience</a:t>
            </a:r>
          </a:p>
          <a:p>
            <a:pPr marL="514350" lvl="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Majority of the population have shopping experience of more than 4 </a:t>
            </a:r>
            <a:r>
              <a:rPr lang="en-IN" sz="1600" dirty="0" smtClean="0"/>
              <a:t>years.</a:t>
            </a:r>
            <a:endParaRPr lang="en-US" sz="1600" dirty="0"/>
          </a:p>
          <a:p>
            <a:pPr marL="514350" lvl="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Majority of the population ordered online less than 10 times in the past year which only a few ordered 21 – 30 times.</a:t>
            </a:r>
            <a:endParaRPr lang="en-US" sz="1600" dirty="0"/>
          </a:p>
          <a:p>
            <a:pPr marL="0" indent="0" algn="l"/>
            <a:endParaRPr lang="en-US" sz="1600"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63" y="87359"/>
            <a:ext cx="3116742" cy="2468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205" y="91482"/>
            <a:ext cx="3050831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446926" y="2468879"/>
            <a:ext cx="8229600" cy="2555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rgbClr val="00CEF6"/>
                </a:solidFill>
              </a:rPr>
              <a:t>Analysis of Browser Experience</a:t>
            </a:r>
          </a:p>
          <a:p>
            <a:pPr marL="514350" lvl="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Around 85% of the population use the search engine to reach the online </a:t>
            </a:r>
            <a:r>
              <a:rPr lang="en-IN" sz="1600" dirty="0" smtClean="0"/>
              <a:t>store</a:t>
            </a:r>
          </a:p>
          <a:p>
            <a:pPr marL="514350" lvl="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A</a:t>
            </a:r>
            <a:r>
              <a:rPr lang="en-IN" sz="1600" dirty="0" smtClean="0"/>
              <a:t>round </a:t>
            </a:r>
            <a:r>
              <a:rPr lang="en-IN" sz="1600" dirty="0"/>
              <a:t>7% reach the online store through 'Content Marketing' and 'Display Adverts'. </a:t>
            </a:r>
            <a:endParaRPr lang="en-IN" sz="1600" dirty="0" smtClean="0"/>
          </a:p>
          <a:p>
            <a:pPr marL="514350" lvl="0" indent="-285750" algn="l">
              <a:buFont typeface="Wingdings" panose="05000000000000000000" pitchFamily="2" charset="2"/>
              <a:buChar char="§"/>
            </a:pPr>
            <a:r>
              <a:rPr lang="en-IN" sz="1600" dirty="0" smtClean="0"/>
              <a:t>The </a:t>
            </a:r>
            <a:r>
              <a:rPr lang="en-IN" sz="1600" dirty="0"/>
              <a:t>reach of the advertisement is close to 15%.</a:t>
            </a:r>
            <a:endParaRPr lang="en-US" sz="1600" dirty="0"/>
          </a:p>
          <a:p>
            <a:pPr marL="514350" lvl="0" indent="-285750" algn="l">
              <a:buFont typeface="Wingdings" panose="05000000000000000000" pitchFamily="2" charset="2"/>
              <a:buChar char="§"/>
            </a:pPr>
            <a:r>
              <a:rPr lang="en-IN" sz="1600" dirty="0"/>
              <a:t>52% of the population prefer to access online store using their smartphones.</a:t>
            </a:r>
            <a:endParaRPr lang="en-US" sz="1600" dirty="0"/>
          </a:p>
          <a:p>
            <a:pPr marL="0" indent="0" algn="l"/>
            <a:endParaRPr lang="en-US" sz="1600" dirty="0"/>
          </a:p>
          <a:p>
            <a:pPr marL="285750" lvl="0" indent="-2857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600" b="1" dirty="0">
              <a:solidFill>
                <a:srgbClr val="00CEF6"/>
              </a:solidFill>
            </a:endParaRPr>
          </a:p>
        </p:txBody>
      </p:sp>
      <p:sp>
        <p:nvSpPr>
          <p:cNvPr id="660" name="Google Shape;660;p3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11" y="0"/>
            <a:ext cx="3188229" cy="2468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540" y="-45207"/>
            <a:ext cx="2451675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8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824</Words>
  <Application>Microsoft Office PowerPoint</Application>
  <PresentationFormat>On-screen Show (16:9)</PresentationFormat>
  <Paragraphs>98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Wingdings</vt:lpstr>
      <vt:lpstr>Source Sans Pro</vt:lpstr>
      <vt:lpstr>Oswald</vt:lpstr>
      <vt:lpstr>Arial</vt:lpstr>
      <vt:lpstr>Quince template</vt:lpstr>
      <vt:lpstr>E-retail factors for  customer activation and retention</vt:lpstr>
      <vt:lpstr>Introduction</vt:lpstr>
      <vt:lpstr>Objective</vt:lpstr>
      <vt:lpstr>Data Info</vt:lpstr>
      <vt:lpstr>PowerPoint Presentation</vt:lpstr>
      <vt:lpstr>Data Visualization –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Remarks vs Bad Remarks</vt:lpstr>
      <vt:lpstr>Data Visualization – Bivariate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E-retail factors for  customer activation and retention</dc:title>
  <cp:lastModifiedBy>Ashish Dewangan</cp:lastModifiedBy>
  <cp:revision>14</cp:revision>
  <dcterms:modified xsi:type="dcterms:W3CDTF">2021-08-20T18:11:00Z</dcterms:modified>
</cp:coreProperties>
</file>