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2" r:id="rId3"/>
    <p:sldId id="258" r:id="rId4"/>
    <p:sldId id="259" r:id="rId5"/>
    <p:sldId id="270" r:id="rId6"/>
    <p:sldId id="295" r:id="rId7"/>
    <p:sldId id="274" r:id="rId8"/>
    <p:sldId id="313" r:id="rId9"/>
    <p:sldId id="314" r:id="rId10"/>
    <p:sldId id="315" r:id="rId11"/>
    <p:sldId id="316" r:id="rId12"/>
    <p:sldId id="317" r:id="rId13"/>
    <p:sldId id="319" r:id="rId14"/>
    <p:sldId id="318" r:id="rId15"/>
    <p:sldId id="321" r:id="rId16"/>
    <p:sldId id="322" r:id="rId17"/>
    <p:sldId id="323" r:id="rId18"/>
    <p:sldId id="324" r:id="rId19"/>
    <p:sldId id="312" r:id="rId20"/>
    <p:sldId id="311" r:id="rId21"/>
  </p:sldIdLst>
  <p:sldSz cx="9144000" cy="5143500" type="screen16x9"/>
  <p:notesSz cx="6858000" cy="9144000"/>
  <p:embeddedFontLst>
    <p:embeddedFont>
      <p:font typeface="Source Sans Pro" panose="020B0604020202020204" charset="0"/>
      <p:regular r:id="rId23"/>
      <p:bold r:id="rId24"/>
      <p:italic r:id="rId25"/>
      <p:boldItalic r:id="rId26"/>
    </p:embeddedFont>
    <p:embeddedFont>
      <p:font typeface="Oswald" panose="020B0604020202020204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5702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29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92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857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32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52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521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07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47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74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66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49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622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79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690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18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3363425"/>
            <a:ext cx="90720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Micro </a:t>
            </a:r>
            <a:r>
              <a:rPr lang="en-US" dirty="0" smtClean="0"/>
              <a:t>Credit Defaulter Prediction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164387" y="2468879"/>
            <a:ext cx="8804952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CEF6"/>
                </a:solidFill>
              </a:rPr>
              <a:t>Analysis </a:t>
            </a:r>
            <a:r>
              <a:rPr lang="en" b="1" dirty="0" smtClean="0">
                <a:solidFill>
                  <a:srgbClr val="00CEF6"/>
                </a:solidFill>
              </a:rPr>
              <a:t>on Scatter Plot</a:t>
            </a:r>
            <a:endParaRPr lang="en" b="1" dirty="0" smtClean="0">
              <a:solidFill>
                <a:srgbClr val="00CEF6"/>
              </a:solidFill>
            </a:endParaRPr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M</a:t>
            </a:r>
            <a:r>
              <a:rPr lang="en-IN" dirty="0" smtClean="0"/>
              <a:t>edian of </a:t>
            </a:r>
            <a:r>
              <a:rPr lang="en-IN" dirty="0"/>
              <a:t>main account balance just before recharge in last 30 days at user level </a:t>
            </a:r>
            <a:r>
              <a:rPr lang="en-IN" dirty="0" smtClean="0"/>
              <a:t>&gt; 35 </a:t>
            </a:r>
            <a:r>
              <a:rPr lang="en-IN" dirty="0"/>
              <a:t>Indonesian Rupiah </a:t>
            </a:r>
            <a:r>
              <a:rPr lang="en-IN" dirty="0" smtClean="0"/>
              <a:t>– Significantly high repayment probability.</a:t>
            </a:r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Number of recharges in the main account in the last 90 days &gt; 20 - The </a:t>
            </a:r>
            <a:r>
              <a:rPr lang="en-IN" dirty="0"/>
              <a:t>repayment </a:t>
            </a:r>
            <a:r>
              <a:rPr lang="en-IN" dirty="0" smtClean="0"/>
              <a:t>probability.</a:t>
            </a:r>
            <a:endParaRPr lang="en-US" dirty="0"/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Total </a:t>
            </a:r>
            <a:r>
              <a:rPr lang="en-IN" dirty="0"/>
              <a:t>amount of recharge in main account over last 90 days </a:t>
            </a:r>
            <a:r>
              <a:rPr lang="en-IN" dirty="0" smtClean="0"/>
              <a:t>&gt; 20000 </a:t>
            </a:r>
            <a:r>
              <a:rPr lang="en-IN" dirty="0"/>
              <a:t>Indonesian </a:t>
            </a:r>
            <a:r>
              <a:rPr lang="en-IN" dirty="0" smtClean="0"/>
              <a:t>Rupiah - Less chances of defaulter.</a:t>
            </a:r>
            <a:endParaRPr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t="37467" r="-14" b="49889"/>
          <a:stretch/>
        </p:blipFill>
        <p:spPr>
          <a:xfrm>
            <a:off x="446926" y="0"/>
            <a:ext cx="8229600" cy="26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164387" y="2468879"/>
            <a:ext cx="8804952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CEF6"/>
                </a:solidFill>
              </a:rPr>
              <a:t>Analysis </a:t>
            </a:r>
            <a:r>
              <a:rPr lang="en" b="1" dirty="0" smtClean="0">
                <a:solidFill>
                  <a:srgbClr val="00CEF6"/>
                </a:solidFill>
              </a:rPr>
              <a:t>on Scatter Plot</a:t>
            </a:r>
            <a:endParaRPr lang="en" b="1" dirty="0" smtClean="0">
              <a:solidFill>
                <a:srgbClr val="00CEF6"/>
              </a:solidFill>
            </a:endParaRPr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M</a:t>
            </a:r>
            <a:r>
              <a:rPr lang="en-IN" dirty="0" smtClean="0"/>
              <a:t>edian </a:t>
            </a:r>
            <a:r>
              <a:rPr lang="en-IN" dirty="0"/>
              <a:t>of main account balance just before recharge in last 90 days at user level </a:t>
            </a:r>
            <a:r>
              <a:rPr lang="en-IN" dirty="0" smtClean="0"/>
              <a:t>&gt; 20 </a:t>
            </a:r>
            <a:r>
              <a:rPr lang="en-IN" dirty="0"/>
              <a:t>Indonesian Rupiah </a:t>
            </a:r>
            <a:r>
              <a:rPr lang="en-IN" dirty="0" smtClean="0"/>
              <a:t>– High repayment probability.</a:t>
            </a:r>
            <a:endParaRPr lang="en-US" dirty="0"/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Number of recharge in </a:t>
            </a:r>
            <a:r>
              <a:rPr lang="en-IN" dirty="0"/>
              <a:t>data account in last 30 </a:t>
            </a:r>
            <a:r>
              <a:rPr lang="en-IN" dirty="0" smtClean="0"/>
              <a:t>days &gt; 68 times - Less </a:t>
            </a:r>
            <a:r>
              <a:rPr lang="en-IN" dirty="0"/>
              <a:t>likely to become defaulter.</a:t>
            </a:r>
            <a:endParaRPr lang="en-US" dirty="0"/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dirty="0"/>
              <a:t>M</a:t>
            </a:r>
            <a:r>
              <a:rPr lang="en-IN" dirty="0" smtClean="0"/>
              <a:t>aximum </a:t>
            </a:r>
            <a:r>
              <a:rPr lang="en-IN" dirty="0"/>
              <a:t>amount of loan taken by the user in last 30 days </a:t>
            </a:r>
            <a:r>
              <a:rPr lang="en-IN" dirty="0" smtClean="0"/>
              <a:t>&gt; 68 -  </a:t>
            </a:r>
            <a:r>
              <a:rPr lang="en-IN" dirty="0"/>
              <a:t>H</a:t>
            </a:r>
            <a:r>
              <a:rPr lang="en-IN" dirty="0" smtClean="0"/>
              <a:t>igher </a:t>
            </a:r>
            <a:r>
              <a:rPr lang="en-IN" dirty="0"/>
              <a:t>tendency to repay.</a:t>
            </a:r>
            <a:endParaRPr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t="49910" r="-14" b="37446"/>
          <a:stretch/>
        </p:blipFill>
        <p:spPr>
          <a:xfrm>
            <a:off x="446926" y="0"/>
            <a:ext cx="8229600" cy="26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164387" y="2468879"/>
            <a:ext cx="8804952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CEF6"/>
                </a:solidFill>
              </a:rPr>
              <a:t>Analysis </a:t>
            </a:r>
            <a:r>
              <a:rPr lang="en" b="1" dirty="0" smtClean="0">
                <a:solidFill>
                  <a:srgbClr val="00CEF6"/>
                </a:solidFill>
              </a:rPr>
              <a:t>on Scatter Plot</a:t>
            </a:r>
            <a:endParaRPr lang="en" b="1" dirty="0" smtClean="0">
              <a:solidFill>
                <a:srgbClr val="00CEF6"/>
              </a:solidFill>
            </a:endParaRPr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N</a:t>
            </a:r>
            <a:r>
              <a:rPr lang="en-IN" dirty="0" smtClean="0"/>
              <a:t>umber </a:t>
            </a:r>
            <a:r>
              <a:rPr lang="en-IN" dirty="0"/>
              <a:t>of loans taken by user in last 90 days </a:t>
            </a:r>
            <a:r>
              <a:rPr lang="en-IN" dirty="0" smtClean="0"/>
              <a:t>&gt;10 – Less chances </a:t>
            </a:r>
            <a:r>
              <a:rPr lang="en-IN" dirty="0"/>
              <a:t>of being a </a:t>
            </a:r>
            <a:r>
              <a:rPr lang="en-IN" dirty="0" smtClean="0"/>
              <a:t>defaulter.</a:t>
            </a:r>
            <a:endParaRPr lang="en-US" dirty="0"/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otal </a:t>
            </a:r>
            <a:r>
              <a:rPr lang="en-IN" dirty="0"/>
              <a:t>amount of loans taken by user in last 90 days </a:t>
            </a:r>
            <a:r>
              <a:rPr lang="en-IN" dirty="0"/>
              <a:t>&gt;</a:t>
            </a:r>
            <a:r>
              <a:rPr lang="en-IN" dirty="0" smtClean="0"/>
              <a:t> </a:t>
            </a:r>
            <a:r>
              <a:rPr lang="en-IN" dirty="0"/>
              <a:t>60 </a:t>
            </a:r>
            <a:r>
              <a:rPr lang="en-IN" dirty="0" smtClean="0"/>
              <a:t>- </a:t>
            </a:r>
            <a:r>
              <a:rPr lang="en-IN" dirty="0"/>
              <a:t>Less chances of being a defaulter</a:t>
            </a:r>
            <a:r>
              <a:rPr lang="en-IN" dirty="0" smtClean="0"/>
              <a:t>.</a:t>
            </a:r>
            <a:endParaRPr lang="en-US" dirty="0"/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Higher the average payback time in days over last 30 days or over last 90 days higher are the chances of repayment.</a:t>
            </a:r>
            <a:endParaRPr lang="en-US" dirty="0"/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t="74959" r="93" b="12397"/>
          <a:stretch/>
        </p:blipFill>
        <p:spPr>
          <a:xfrm>
            <a:off x="446926" y="0"/>
            <a:ext cx="8229600" cy="26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Selection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Identification of highly </a:t>
            </a:r>
            <a:r>
              <a:rPr lang="en-US" dirty="0" err="1" smtClean="0"/>
              <a:t>corelated</a:t>
            </a:r>
            <a:r>
              <a:rPr lang="en-US" dirty="0" smtClean="0"/>
              <a:t> features using </a:t>
            </a:r>
            <a:r>
              <a:rPr lang="en-US" dirty="0" err="1" smtClean="0"/>
              <a:t>HeatMap</a:t>
            </a:r>
            <a:r>
              <a:rPr lang="en-US" dirty="0" smtClean="0"/>
              <a:t> and Select K Best Technique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0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4" name="Google Shape;659;p31"/>
          <p:cNvSpPr txBox="1">
            <a:spLocks/>
          </p:cNvSpPr>
          <p:nvPr/>
        </p:nvSpPr>
        <p:spPr>
          <a:xfrm>
            <a:off x="164387" y="-100"/>
            <a:ext cx="3836113" cy="412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60"/>
              </a:spcBef>
            </a:pPr>
            <a:r>
              <a:rPr lang="en" b="1" dirty="0" smtClean="0">
                <a:solidFill>
                  <a:srgbClr val="00CEF6"/>
                </a:solidFill>
              </a:rPr>
              <a:t>Analysis on Heat Map</a:t>
            </a:r>
          </a:p>
          <a:p>
            <a:pPr>
              <a:spcBef>
                <a:spcPts val="360"/>
              </a:spcBef>
              <a:buClr>
                <a:schemeClr val="accent1"/>
              </a:buClr>
            </a:pPr>
            <a:r>
              <a:rPr lang="en-IN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following features are highly correlated hence they are dropped from the dataset for improved accuracy of prediction.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'daily_decr30', 'rental30</a:t>
            </a:r>
            <a:r>
              <a:rPr lang="en-IN" dirty="0" smtClean="0">
                <a:solidFill>
                  <a:schemeClr val="accent1"/>
                </a:solidFill>
              </a:rPr>
              <a:t>'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cnt_ma_rech30‘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'</a:t>
            </a:r>
            <a:r>
              <a:rPr lang="en-IN" dirty="0" err="1" smtClean="0">
                <a:solidFill>
                  <a:schemeClr val="accent1"/>
                </a:solidFill>
              </a:rPr>
              <a:t>last_rech_date_da</a:t>
            </a:r>
            <a:r>
              <a:rPr lang="en-IN" dirty="0" smtClean="0">
                <a:solidFill>
                  <a:schemeClr val="accent1"/>
                </a:solidFill>
              </a:rPr>
              <a:t>‘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'sumamnt_ma_rech30‘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'medianamnt_ma_rech30‘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'medianamnt_ma_rech90‘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'medianmarechprebal30‘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'cnt_loans30‘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'cnt_loans90‘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'maxamnt_loans30‘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'medianamnt_loans30‘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'maxamnt_loans90‘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'medianamnt_loans90'</a:t>
            </a:r>
            <a:endParaRPr lang="en-US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1983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lvl="0">
              <a:spcBef>
                <a:spcPts val="600"/>
              </a:spcBef>
              <a:buClr>
                <a:srgbClr val="28324A"/>
              </a:buClr>
              <a:buSzPts val="1800"/>
            </a:pPr>
            <a:r>
              <a:rPr lang="en-US" dirty="0" smtClean="0"/>
              <a:t>Select K Best Feature</a:t>
            </a:r>
            <a:br>
              <a:rPr lang="en-US" dirty="0" smtClean="0"/>
            </a:br>
            <a:r>
              <a:rPr lang="en-US" sz="1800" b="0" dirty="0">
                <a:solidFill>
                  <a:srgbClr val="28324A"/>
                </a:solidFill>
                <a:latin typeface="Source Sans Pro"/>
                <a:sym typeface="Source Sans Pro"/>
              </a:rPr>
              <a:t>Using the Select K Best Technique the final 12 features which have been selected for model fitting are</a:t>
            </a:r>
            <a:br>
              <a:rPr lang="en-US" sz="1800" b="0" dirty="0">
                <a:solidFill>
                  <a:srgbClr val="28324A"/>
                </a:solidFill>
                <a:latin typeface="Source Sans Pro"/>
                <a:sym typeface="Source Sans Pro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cnt_ma_rech90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sumamnt_ma_rech90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amnt_loans90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amnt_loans30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Medianmarechprebal90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daily_decr90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fr_ma_rech30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last_rech_amt_ma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Payback30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Payback90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fr_ma_rech90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112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Fitting a</a:t>
            </a:r>
            <a:r>
              <a:rPr lang="en-US" dirty="0" err="1" smtClean="0"/>
              <a:t>nd</a:t>
            </a:r>
            <a:r>
              <a:rPr lang="en" dirty="0" smtClean="0"/>
              <a:t> Tuning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chemeClr val="accent2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6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Google Shape;478;p15"/>
          <p:cNvSpPr txBox="1">
            <a:spLocks/>
          </p:cNvSpPr>
          <p:nvPr/>
        </p:nvSpPr>
        <p:spPr>
          <a:xfrm>
            <a:off x="1104235" y="-393107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600" dirty="0" smtClean="0"/>
              <a:t>Accuracy and Precision of Models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94528"/>
              </p:ext>
            </p:extLst>
          </p:nvPr>
        </p:nvGraphicFramePr>
        <p:xfrm>
          <a:off x="385142" y="1582339"/>
          <a:ext cx="8081384" cy="281432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236980"/>
                <a:gridCol w="923835"/>
                <a:gridCol w="923835"/>
                <a:gridCol w="830486"/>
                <a:gridCol w="1240261"/>
                <a:gridCol w="1227871"/>
                <a:gridCol w="1698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after Tuning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 after Tuning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 after Tuning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XG 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7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Google Shape;478;p15"/>
          <p:cNvSpPr txBox="1">
            <a:spLocks/>
          </p:cNvSpPr>
          <p:nvPr/>
        </p:nvSpPr>
        <p:spPr>
          <a:xfrm>
            <a:off x="1104235" y="-393107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600" dirty="0" smtClean="0"/>
              <a:t>ROC Curve and AUC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26" y="1093556"/>
            <a:ext cx="5485714" cy="3657143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5491225" y="1589227"/>
            <a:ext cx="3339900" cy="2665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The area under curve for </a:t>
            </a:r>
            <a:r>
              <a:rPr lang="en-US" dirty="0" err="1" smtClean="0"/>
              <a:t>XGBoost</a:t>
            </a:r>
            <a:r>
              <a:rPr lang="en-US" dirty="0" smtClean="0"/>
              <a:t> is maximum. Hence, it is selected as the final model for prediction of Micro Credit Defaulter.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2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8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Introduction to </a:t>
            </a:r>
            <a:r>
              <a:rPr lang="en-US" sz="3600" dirty="0" smtClean="0"/>
              <a:t>Micro Finance Schemes</a:t>
            </a:r>
            <a:endParaRPr sz="36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390418" y="1159799"/>
            <a:ext cx="8363164" cy="3101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/>
              <a:t>Useful when targeting especially the unbanked poor families living in remote areas with not much sources of income</a:t>
            </a:r>
            <a:r>
              <a:rPr lang="en-IN" sz="1800" dirty="0" smtClean="0"/>
              <a:t>.</a:t>
            </a:r>
          </a:p>
          <a:p>
            <a:pPr marL="101600" indent="0">
              <a:buNone/>
            </a:pPr>
            <a:endParaRPr lang="en-IN" sz="1800" dirty="0"/>
          </a:p>
          <a:p>
            <a:r>
              <a:rPr lang="en-IN" sz="1800" dirty="0"/>
              <a:t>Mobile Financial Services are more convenient and efficient, and cost saving, than the traditional high-touch model</a:t>
            </a:r>
            <a:r>
              <a:rPr lang="en-IN" sz="1800" dirty="0" smtClean="0"/>
              <a:t>.</a:t>
            </a:r>
          </a:p>
          <a:p>
            <a:pPr marL="101600" indent="0">
              <a:buNone/>
            </a:pPr>
            <a:endParaRPr lang="en-IN" sz="1800" dirty="0"/>
          </a:p>
          <a:p>
            <a:r>
              <a:rPr lang="en-IN" sz="1800" dirty="0"/>
              <a:t>Microfinance is widely accepted as a poverty-reduction tool, representing $70 billion in outstanding loans and a global outreach of 200 million clients.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8" name="Google Shape;659;p31"/>
          <p:cNvSpPr txBox="1">
            <a:spLocks/>
          </p:cNvSpPr>
          <p:nvPr/>
        </p:nvSpPr>
        <p:spPr>
          <a:xfrm>
            <a:off x="-38525" y="1554904"/>
            <a:ext cx="9144000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Based on our analysis the XG Boost Classifier predicted the Micro Credit Defaulter.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Accuracy – 0.90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Precision (Defaulter) – 0.77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Overall Precision – 0.84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Hyper Parameters </a:t>
            </a:r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– {</a:t>
            </a:r>
            <a:r>
              <a:rPr lang="en-IN" sz="16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max_depth</a:t>
            </a:r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=10</a:t>
            </a: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, </a:t>
            </a:r>
            <a:r>
              <a:rPr lang="en-IN" sz="16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learning_rate</a:t>
            </a:r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=0.01, </a:t>
            </a:r>
            <a:r>
              <a:rPr lang="en-IN" sz="16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n_estimators</a:t>
            </a:r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=1000</a:t>
            </a: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, </a:t>
            </a:r>
            <a:r>
              <a:rPr lang="en-IN" sz="16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colsample_bytree</a:t>
            </a:r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=0.7, scoring</a:t>
            </a: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='</a:t>
            </a:r>
            <a:r>
              <a:rPr lang="en-IN" sz="1600" b="1" dirty="0" err="1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neg_mean_squared_error</a:t>
            </a: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', </a:t>
            </a:r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verbose=1}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AUC – 0.89</a:t>
            </a:r>
            <a:endParaRPr lang="en-IN" sz="1600" b="1" dirty="0">
              <a:solidFill>
                <a:schemeClr val="bg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125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Objective</a:t>
            </a:r>
            <a:endParaRPr sz="36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396815" y="1159800"/>
            <a:ext cx="8350370" cy="3291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Telecom industry is collaborating with an MFI to provide micro-credit on mobile balances to be paid back in 5 days. </a:t>
            </a:r>
          </a:p>
          <a:p>
            <a:r>
              <a:rPr lang="en-IN" dirty="0"/>
              <a:t>Build a model which can be used to predict in terms of a probability for each loan transaction. For the loan amount of 5 (in Indonesian Rupiah), payback amount should be 6 (in Indonesian Rupiah)</a:t>
            </a:r>
          </a:p>
          <a:p>
            <a:r>
              <a:rPr lang="en-IN" dirty="0"/>
              <a:t>For the loan amount of 10 (in Indonesian Rupiah), the payback amount should be 12 (in Indonesian Rupiah). </a:t>
            </a:r>
          </a:p>
          <a:p>
            <a:r>
              <a:rPr lang="en-IN" dirty="0"/>
              <a:t>The Consumer is believed to be defaulter if he deviates from the path of paying back the loaned amount within the time duration of 5 days. </a:t>
            </a:r>
            <a:endParaRPr lang="en-US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Info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" dirty="0" smtClean="0"/>
              <a:t>Data Pre-processing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85800" y="1500027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209593 Entries</a:t>
            </a:r>
            <a:endParaRPr lang="en-US" sz="2400" dirty="0" smtClean="0">
              <a:solidFill>
                <a:schemeClr val="bg1"/>
              </a:solidFill>
              <a:latin typeface="Oswald" panose="020B0604020202020204" charset="0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36 Feature</a:t>
            </a:r>
            <a:endParaRPr lang="en-US" sz="2400" dirty="0" smtClean="0">
              <a:solidFill>
                <a:schemeClr val="bg1"/>
              </a:solidFill>
              <a:latin typeface="Oswald" panose="020B0604020202020204" charset="0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21 Float Datatype,13 Integer Datatype </a:t>
            </a: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&amp; </a:t>
            </a: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3 Object Datatype</a:t>
            </a:r>
            <a:endParaRPr lang="en-US" sz="2400" dirty="0" smtClean="0">
              <a:solidFill>
                <a:schemeClr val="bg1"/>
              </a:solidFill>
              <a:latin typeface="Oswald" panose="020B0604020202020204" charset="0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All are non-null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 – Univariate Analysis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" dirty="0" smtClean="0"/>
              <a:t>our visualization on the dataset using Univariate Analysis Techniques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7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164387" y="2468879"/>
            <a:ext cx="8804952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CEF6"/>
                </a:solidFill>
              </a:rPr>
              <a:t>Analysis </a:t>
            </a:r>
            <a:r>
              <a:rPr lang="en" b="1" dirty="0" smtClean="0">
                <a:solidFill>
                  <a:srgbClr val="00CEF6"/>
                </a:solidFill>
              </a:rPr>
              <a:t>on Scatter Plot</a:t>
            </a:r>
            <a:endParaRPr lang="en" b="1" dirty="0" smtClean="0">
              <a:solidFill>
                <a:srgbClr val="00CEF6"/>
              </a:solidFill>
            </a:endParaRPr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Age on Network &gt;1800 days - The </a:t>
            </a:r>
            <a:r>
              <a:rPr lang="en-IN" dirty="0"/>
              <a:t>customers are more likely </a:t>
            </a:r>
            <a:r>
              <a:rPr lang="en-IN" dirty="0" smtClean="0"/>
              <a:t>to repay.</a:t>
            </a:r>
            <a:endParaRPr lang="en-US" dirty="0"/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Average </a:t>
            </a:r>
            <a:r>
              <a:rPr lang="en-IN" dirty="0"/>
              <a:t>of daily amount spent from main account over last 30 days </a:t>
            </a:r>
            <a:r>
              <a:rPr lang="en-IN" dirty="0" smtClean="0"/>
              <a:t>&gt; 5000 </a:t>
            </a:r>
            <a:r>
              <a:rPr lang="en-IN" dirty="0"/>
              <a:t>Indonesian Rupiah </a:t>
            </a:r>
            <a:r>
              <a:rPr lang="en-IN" dirty="0" smtClean="0"/>
              <a:t>- The </a:t>
            </a:r>
            <a:r>
              <a:rPr lang="en-IN" dirty="0"/>
              <a:t>probability of repayment </a:t>
            </a:r>
            <a:r>
              <a:rPr lang="en-IN" dirty="0" smtClean="0"/>
              <a:t>increases.</a:t>
            </a:r>
            <a:endParaRPr lang="en-US" dirty="0"/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Average </a:t>
            </a:r>
            <a:r>
              <a:rPr lang="en-IN" dirty="0"/>
              <a:t>of daily amount spent from main account over last 30 days </a:t>
            </a:r>
            <a:r>
              <a:rPr lang="en-IN" dirty="0"/>
              <a:t>&gt;</a:t>
            </a:r>
            <a:r>
              <a:rPr lang="en-IN" dirty="0" smtClean="0"/>
              <a:t> </a:t>
            </a:r>
            <a:r>
              <a:rPr lang="en-IN" dirty="0"/>
              <a:t>5000 Indonesian Rupiah </a:t>
            </a:r>
            <a:r>
              <a:rPr lang="en-IN" dirty="0" smtClean="0"/>
              <a:t>- The </a:t>
            </a:r>
            <a:r>
              <a:rPr lang="en-IN" dirty="0"/>
              <a:t>probability of repayment </a:t>
            </a:r>
            <a:r>
              <a:rPr lang="en-IN" dirty="0" smtClean="0"/>
              <a:t>increases.</a:t>
            </a:r>
            <a:endParaRPr lang="en-US" dirty="0"/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Average </a:t>
            </a:r>
            <a:r>
              <a:rPr lang="en-IN" dirty="0"/>
              <a:t>main account balance over last 30 days </a:t>
            </a:r>
            <a:r>
              <a:rPr lang="en-IN" dirty="0" smtClean="0"/>
              <a:t>&gt; 8000 </a:t>
            </a:r>
            <a:r>
              <a:rPr lang="en-IN" dirty="0"/>
              <a:t>Indonesian Rupiah. </a:t>
            </a:r>
            <a:r>
              <a:rPr lang="en-IN" dirty="0" smtClean="0"/>
              <a:t>There </a:t>
            </a:r>
            <a:r>
              <a:rPr lang="en-IN" dirty="0"/>
              <a:t>are less number of </a:t>
            </a:r>
            <a:r>
              <a:rPr lang="en-IN" dirty="0" smtClean="0"/>
              <a:t>defaulters.</a:t>
            </a:r>
            <a:endParaRPr lang="en-US" dirty="0"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56"/>
          <a:stretch/>
        </p:blipFill>
        <p:spPr>
          <a:xfrm>
            <a:off x="446926" y="0"/>
            <a:ext cx="8229600" cy="2671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164387" y="2468879"/>
            <a:ext cx="8804952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CEF6"/>
                </a:solidFill>
              </a:rPr>
              <a:t>Analysis </a:t>
            </a:r>
            <a:r>
              <a:rPr lang="en" b="1" dirty="0" smtClean="0">
                <a:solidFill>
                  <a:srgbClr val="00CEF6"/>
                </a:solidFill>
              </a:rPr>
              <a:t>on Scatter Plot</a:t>
            </a:r>
            <a:endParaRPr lang="en" b="1" dirty="0" smtClean="0">
              <a:solidFill>
                <a:srgbClr val="00CEF6"/>
              </a:solidFill>
            </a:endParaRPr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Average </a:t>
            </a:r>
            <a:r>
              <a:rPr lang="en-IN" dirty="0"/>
              <a:t>main account balance over last 90 days is more than 10000 Indonesian </a:t>
            </a:r>
            <a:r>
              <a:rPr lang="en-IN" dirty="0" smtClean="0"/>
              <a:t>Rupiah - Less defaulters</a:t>
            </a:r>
            <a:endParaRPr lang="en-US" dirty="0"/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Number </a:t>
            </a:r>
            <a:r>
              <a:rPr lang="en-IN" dirty="0"/>
              <a:t>of days till last recharge of main account </a:t>
            </a:r>
            <a:r>
              <a:rPr lang="en-IN" dirty="0"/>
              <a:t>&gt;</a:t>
            </a:r>
            <a:r>
              <a:rPr lang="en-IN" dirty="0" smtClean="0"/>
              <a:t> 9 - </a:t>
            </a:r>
            <a:r>
              <a:rPr lang="en-IN" dirty="0"/>
              <a:t>F</a:t>
            </a:r>
            <a:r>
              <a:rPr lang="en-IN" dirty="0" smtClean="0"/>
              <a:t>requency </a:t>
            </a:r>
            <a:r>
              <a:rPr lang="en-IN" dirty="0"/>
              <a:t>of loan is less but, they repay the loan for sure without being a defaulter</a:t>
            </a:r>
            <a:r>
              <a:rPr lang="en-IN" dirty="0" smtClean="0"/>
              <a:t>.</a:t>
            </a:r>
            <a:endParaRPr lang="en-IN" b="1" dirty="0">
              <a:solidFill>
                <a:srgbClr val="00CEF6"/>
              </a:solidFill>
            </a:endParaRP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dirty="0"/>
              <a:t>Number of days until last recharge their data account &lt; 4 days - Very high probability of repaying the loan.</a:t>
            </a:r>
            <a:endParaRPr lang="en-US" dirty="0"/>
          </a:p>
          <a:p>
            <a:pPr marL="228600" lvl="0" indent="0" algn="l"/>
            <a:endParaRPr lang="en-US" dirty="0"/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12450" r="-249" b="74906"/>
          <a:stretch/>
        </p:blipFill>
        <p:spPr>
          <a:xfrm>
            <a:off x="426378" y="0"/>
            <a:ext cx="8229600" cy="26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164387" y="2468879"/>
            <a:ext cx="8804952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CEF6"/>
                </a:solidFill>
              </a:rPr>
              <a:t>Analysis </a:t>
            </a:r>
            <a:r>
              <a:rPr lang="en" b="1" dirty="0" smtClean="0">
                <a:solidFill>
                  <a:srgbClr val="00CEF6"/>
                </a:solidFill>
              </a:rPr>
              <a:t>on Scatter Plot</a:t>
            </a:r>
            <a:endParaRPr lang="en" b="1" dirty="0" smtClean="0">
              <a:solidFill>
                <a:srgbClr val="00CEF6"/>
              </a:solidFill>
            </a:endParaRPr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Number of time main account got recharged </a:t>
            </a:r>
            <a:r>
              <a:rPr lang="en-IN" dirty="0"/>
              <a:t>in the last 30 days </a:t>
            </a:r>
            <a:r>
              <a:rPr lang="en-IN" dirty="0" smtClean="0"/>
              <a:t>&gt;12 – More likely to repay.</a:t>
            </a:r>
            <a:endParaRPr lang="en-US" dirty="0"/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Frequency </a:t>
            </a:r>
            <a:r>
              <a:rPr lang="en-IN" dirty="0"/>
              <a:t>of main account recharge in the last 30 days </a:t>
            </a:r>
            <a:r>
              <a:rPr lang="en-IN" dirty="0" smtClean="0"/>
              <a:t>&gt; 30 - Very </a:t>
            </a:r>
            <a:r>
              <a:rPr lang="en-IN" dirty="0"/>
              <a:t>high chance </a:t>
            </a:r>
            <a:r>
              <a:rPr lang="en-US" dirty="0" smtClean="0"/>
              <a:t>of repayment.</a:t>
            </a:r>
            <a:endParaRPr lang="en-US" dirty="0"/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otal </a:t>
            </a:r>
            <a:r>
              <a:rPr lang="en-IN" dirty="0"/>
              <a:t>amount of recharge in main account over last 30 days </a:t>
            </a:r>
            <a:r>
              <a:rPr lang="en-IN" dirty="0" smtClean="0"/>
              <a:t>&gt; 13000 </a:t>
            </a:r>
            <a:r>
              <a:rPr lang="en-IN" dirty="0"/>
              <a:t>Indonesian Rupiah </a:t>
            </a:r>
            <a:r>
              <a:rPr lang="en-IN" dirty="0" smtClean="0"/>
              <a:t>– Less chances </a:t>
            </a:r>
            <a:r>
              <a:rPr lang="en-IN" dirty="0"/>
              <a:t>of being a </a:t>
            </a:r>
            <a:r>
              <a:rPr lang="en-IN" dirty="0" smtClean="0"/>
              <a:t>defaulter.</a:t>
            </a:r>
            <a:endParaRPr lang="en-US" dirty="0"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24997" r="-124" b="62359"/>
          <a:stretch/>
        </p:blipFill>
        <p:spPr>
          <a:xfrm>
            <a:off x="446926" y="0"/>
            <a:ext cx="8229600" cy="26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895</Words>
  <Application>Microsoft Office PowerPoint</Application>
  <PresentationFormat>On-screen Show (16:9)</PresentationFormat>
  <Paragraphs>147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Source Sans Pro</vt:lpstr>
      <vt:lpstr>Wingdings</vt:lpstr>
      <vt:lpstr>Oswald</vt:lpstr>
      <vt:lpstr>Calibri</vt:lpstr>
      <vt:lpstr>Times New Roman</vt:lpstr>
      <vt:lpstr>Quince template</vt:lpstr>
      <vt:lpstr>Micro Credit Defaulter Prediction</vt:lpstr>
      <vt:lpstr>Introduction to Micro Finance Schemes</vt:lpstr>
      <vt:lpstr>Objective</vt:lpstr>
      <vt:lpstr>Data Info</vt:lpstr>
      <vt:lpstr>PowerPoint Presentation</vt:lpstr>
      <vt:lpstr>Data Visualization – 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Selection</vt:lpstr>
      <vt:lpstr>PowerPoint Presentation</vt:lpstr>
      <vt:lpstr>Select K Best Feature Using the Select K Best Technique the final 12 features which have been selected for model fitting are </vt:lpstr>
      <vt:lpstr>Model Fitting and Tuning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E-retail factors for  customer activation and retention</dc:title>
  <cp:lastModifiedBy>Microsoft account</cp:lastModifiedBy>
  <cp:revision>24</cp:revision>
  <dcterms:modified xsi:type="dcterms:W3CDTF">2021-09-04T17:45:45Z</dcterms:modified>
</cp:coreProperties>
</file>