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matic SC"/>
      <p:regular r:id="rId22"/>
      <p:bold r:id="rId23"/>
    </p:embeddedFont>
    <p:embeddedFont>
      <p:font typeface="Source Code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regular.fntdata"/><Relationship Id="rId21" Type="http://schemas.openxmlformats.org/officeDocument/2006/relationships/slide" Target="slides/slide16.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italic.fntdata"/><Relationship Id="rId25" Type="http://schemas.openxmlformats.org/officeDocument/2006/relationships/font" Target="fonts/SourceCodePro-bold.fntdata"/><Relationship Id="rId27"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1f395e011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1f395e011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1f395e011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1f395e01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1f395e011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1f395e011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4f17f0f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4f17f0f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4f17f0f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4f17f0f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4f17f0f1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4f17f0f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1f395e01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1f395e011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1f395e011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1f395e01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1f395e01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1f395e01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1f395e01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1f395e01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1f395e01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1f395e01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1f395e01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1f395e01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1f395e011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1f395e01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1f395e011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1f395e01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1f395e011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1f395e01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0"/>
              </a:spcBef>
              <a:spcAft>
                <a:spcPts val="0"/>
              </a:spcAft>
              <a:buClr>
                <a:schemeClr val="accent1"/>
              </a:buClr>
              <a:buSzPts val="1400"/>
              <a:buChar char="○"/>
              <a:defRPr>
                <a:solidFill>
                  <a:schemeClr val="accent1"/>
                </a:solidFill>
                <a:highlight>
                  <a:schemeClr val="lt1"/>
                </a:highlight>
              </a:defRPr>
            </a:lvl2pPr>
            <a:lvl3pPr indent="-317500" lvl="2" marL="1371600" rtl="0">
              <a:spcBef>
                <a:spcPts val="0"/>
              </a:spcBef>
              <a:spcAft>
                <a:spcPts val="0"/>
              </a:spcAft>
              <a:buClr>
                <a:schemeClr val="accent1"/>
              </a:buClr>
              <a:buSzPts val="1400"/>
              <a:buChar char="■"/>
              <a:defRPr>
                <a:solidFill>
                  <a:schemeClr val="accent1"/>
                </a:solidFill>
                <a:highlight>
                  <a:schemeClr val="lt1"/>
                </a:highlight>
              </a:defRPr>
            </a:lvl3pPr>
            <a:lvl4pPr indent="-317500" lvl="3" marL="1828800" rtl="0">
              <a:spcBef>
                <a:spcPts val="0"/>
              </a:spcBef>
              <a:spcAft>
                <a:spcPts val="0"/>
              </a:spcAft>
              <a:buClr>
                <a:schemeClr val="accent1"/>
              </a:buClr>
              <a:buSzPts val="1400"/>
              <a:buChar char="●"/>
              <a:defRPr>
                <a:solidFill>
                  <a:schemeClr val="accent1"/>
                </a:solidFill>
                <a:highlight>
                  <a:schemeClr val="lt1"/>
                </a:highlight>
              </a:defRPr>
            </a:lvl4pPr>
            <a:lvl5pPr indent="-317500" lvl="4" marL="2286000" rtl="0">
              <a:spcBef>
                <a:spcPts val="0"/>
              </a:spcBef>
              <a:spcAft>
                <a:spcPts val="0"/>
              </a:spcAft>
              <a:buClr>
                <a:schemeClr val="accent1"/>
              </a:buClr>
              <a:buSzPts val="1400"/>
              <a:buChar char="○"/>
              <a:defRPr>
                <a:solidFill>
                  <a:schemeClr val="accent1"/>
                </a:solidFill>
                <a:highlight>
                  <a:schemeClr val="lt1"/>
                </a:highlight>
              </a:defRPr>
            </a:lvl5pPr>
            <a:lvl6pPr indent="-317500" lvl="5" marL="2743200" rtl="0">
              <a:spcBef>
                <a:spcPts val="0"/>
              </a:spcBef>
              <a:spcAft>
                <a:spcPts val="0"/>
              </a:spcAft>
              <a:buClr>
                <a:schemeClr val="accent1"/>
              </a:buClr>
              <a:buSzPts val="1400"/>
              <a:buChar char="■"/>
              <a:defRPr>
                <a:solidFill>
                  <a:schemeClr val="accent1"/>
                </a:solidFill>
                <a:highlight>
                  <a:schemeClr val="lt1"/>
                </a:highlight>
              </a:defRPr>
            </a:lvl6pPr>
            <a:lvl7pPr indent="-317500" lvl="6" marL="3200400" rtl="0">
              <a:spcBef>
                <a:spcPts val="0"/>
              </a:spcBef>
              <a:spcAft>
                <a:spcPts val="0"/>
              </a:spcAft>
              <a:buClr>
                <a:schemeClr val="accent1"/>
              </a:buClr>
              <a:buSzPts val="1400"/>
              <a:buChar char="●"/>
              <a:defRPr>
                <a:solidFill>
                  <a:schemeClr val="accent1"/>
                </a:solidFill>
                <a:highlight>
                  <a:schemeClr val="lt1"/>
                </a:highlight>
              </a:defRPr>
            </a:lvl7pPr>
            <a:lvl8pPr indent="-317500" lvl="7" marL="3657600" rtl="0">
              <a:spcBef>
                <a:spcPts val="0"/>
              </a:spcBef>
              <a:spcAft>
                <a:spcPts val="0"/>
              </a:spcAft>
              <a:buClr>
                <a:schemeClr val="accent1"/>
              </a:buClr>
              <a:buSzPts val="1400"/>
              <a:buChar char="○"/>
              <a:defRPr>
                <a:solidFill>
                  <a:schemeClr val="accent1"/>
                </a:solidFill>
                <a:highlight>
                  <a:schemeClr val="lt1"/>
                </a:highlight>
              </a:defRPr>
            </a:lvl8pPr>
            <a:lvl9pPr indent="-317500" lvl="8" marL="4114800" rtl="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Context of The Process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Himanshu Dewan (24)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1" name="Google Shape;111;p2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2"/>
          <p:cNvPicPr preferRelativeResize="0"/>
          <p:nvPr/>
        </p:nvPicPr>
        <p:blipFill>
          <a:blip r:embed="rId3">
            <a:alphaModFix/>
          </a:blip>
          <a:stretch>
            <a:fillRect/>
          </a:stretch>
        </p:blipFill>
        <p:spPr>
          <a:xfrm>
            <a:off x="311700" y="271475"/>
            <a:ext cx="5719499" cy="4713516"/>
          </a:xfrm>
          <a:prstGeom prst="rect">
            <a:avLst/>
          </a:prstGeom>
          <a:noFill/>
          <a:ln>
            <a:noFill/>
          </a:ln>
        </p:spPr>
      </p:pic>
      <p:sp>
        <p:nvSpPr>
          <p:cNvPr id="113" name="Google Shape;113;p22"/>
          <p:cNvSpPr txBox="1"/>
          <p:nvPr/>
        </p:nvSpPr>
        <p:spPr>
          <a:xfrm>
            <a:off x="6031200" y="41910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dummy layer that represents</a:t>
            </a:r>
            <a:endParaRPr/>
          </a:p>
          <a:p>
            <a:pPr indent="0" lvl="0" marL="0" rtl="0" algn="l">
              <a:spcBef>
                <a:spcPts val="0"/>
              </a:spcBef>
              <a:spcAft>
                <a:spcPts val="0"/>
              </a:spcAft>
              <a:buNone/>
            </a:pPr>
            <a:r>
              <a:rPr lang="en"/>
              <a:t>the user-level context</a:t>
            </a:r>
            <a:endParaRPr/>
          </a:p>
        </p:txBody>
      </p:sp>
      <p:sp>
        <p:nvSpPr>
          <p:cNvPr id="114" name="Google Shape;114;p22"/>
          <p:cNvSpPr txBox="1"/>
          <p:nvPr/>
        </p:nvSpPr>
        <p:spPr>
          <a:xfrm>
            <a:off x="6144000" y="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The Design of the UNIX</a:t>
            </a:r>
            <a:endParaRPr/>
          </a:p>
          <a:p>
            <a:pPr indent="0" lvl="0" marL="0" rtl="0" algn="l">
              <a:spcBef>
                <a:spcPts val="0"/>
              </a:spcBef>
              <a:spcAft>
                <a:spcPts val="0"/>
              </a:spcAft>
              <a:buNone/>
            </a:pPr>
            <a:r>
              <a:rPr lang="en"/>
              <a:t>Operating System, by Maurice J. Bach (Ch 6.3)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Figure  </a:t>
            </a:r>
            <a:r>
              <a:rPr lang="en"/>
              <a:t>Explanation</a:t>
            </a:r>
            <a:endParaRPr/>
          </a:p>
        </p:txBody>
      </p:sp>
      <p:sp>
        <p:nvSpPr>
          <p:cNvPr id="120" name="Google Shape;120;p23"/>
          <p:cNvSpPr txBox="1"/>
          <p:nvPr>
            <p:ph idx="1" type="body"/>
          </p:nvPr>
        </p:nvSpPr>
        <p:spPr>
          <a:xfrm>
            <a:off x="311700" y="1389600"/>
            <a:ext cx="85575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right side of the figure shows the dynamic portion of the context. It consists of several stack frames where each stack frame contains saved register context of the previous layer and the kernel stack as it executes in that layer. System context layer 0 is a dummy layer that represents the user-level context .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26" name="Google Shape;126;p24"/>
          <p:cNvSpPr txBox="1"/>
          <p:nvPr>
            <p:ph idx="1" type="body"/>
          </p:nvPr>
        </p:nvSpPr>
        <p:spPr>
          <a:xfrm>
            <a:off x="311700" y="1389600"/>
            <a:ext cx="82599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maximum number of context layer depends on the number of levels of interrupts the system supports. </a:t>
            </a:r>
            <a:endParaRPr sz="1400"/>
          </a:p>
          <a:p>
            <a:pPr indent="0" lvl="0" marL="0" rtl="0" algn="l">
              <a:spcBef>
                <a:spcPts val="1200"/>
              </a:spcBef>
              <a:spcAft>
                <a:spcPts val="1200"/>
              </a:spcAft>
              <a:buNone/>
            </a:pPr>
            <a:r>
              <a:rPr lang="en" sz="1400"/>
              <a:t>Suppose the system supports 5 levels interrupts (software, terminal, disk, peripheral devices, clock), then 7 context layers are enough. 1 for user-level context, 1 for system call and 5 for different interrupt levels. As the kernel blocks all the lower level interrupts when a higher level interrupt occurs, there could be maximum 1 interrupt of each level. Therefore, in the worst case (interrupts occurring in the sequence of level 1 to 5), 7 context layers will be used.</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a:t>
            </a:r>
            <a:endParaRPr/>
          </a:p>
        </p:txBody>
      </p:sp>
      <p:sp>
        <p:nvSpPr>
          <p:cNvPr id="132" name="Google Shape;132;p25"/>
          <p:cNvSpPr txBox="1"/>
          <p:nvPr>
            <p:ph idx="1" type="body"/>
          </p:nvPr>
        </p:nvSpPr>
        <p:spPr>
          <a:xfrm>
            <a:off x="311700" y="1389600"/>
            <a:ext cx="8438700" cy="3179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950">
                <a:solidFill>
                  <a:srgbClr val="24292F"/>
                </a:solidFill>
                <a:highlight>
                  <a:srgbClr val="FFFFFF"/>
                </a:highlight>
                <a:latin typeface="Arial"/>
                <a:ea typeface="Arial"/>
                <a:cs typeface="Arial"/>
                <a:sym typeface="Arial"/>
              </a:rPr>
              <a:t>Two kernel data structures describe the state of a process: the process table entry and the u-area. The process table contains information that should be accessible to the kernel and the u-area contains the information that should be accessible to the process only when its running. </a:t>
            </a:r>
            <a:endParaRPr sz="950">
              <a:solidFill>
                <a:srgbClr val="24292F"/>
              </a:solidFill>
              <a:highlight>
                <a:srgbClr val="FFFFFF"/>
              </a:highlight>
              <a:latin typeface="Arial"/>
              <a:ea typeface="Arial"/>
              <a:cs typeface="Arial"/>
              <a:sym typeface="Arial"/>
            </a:endParaRPr>
          </a:p>
          <a:p>
            <a:pPr indent="0" lvl="0" marL="0" rtl="0" algn="l">
              <a:lnSpc>
                <a:spcPct val="105000"/>
              </a:lnSpc>
              <a:spcBef>
                <a:spcPts val="1200"/>
              </a:spcBef>
              <a:spcAft>
                <a:spcPts val="0"/>
              </a:spcAft>
              <a:buSzPts val="688"/>
              <a:buNone/>
            </a:pPr>
            <a:r>
              <a:rPr lang="en" sz="950">
                <a:solidFill>
                  <a:srgbClr val="24292F"/>
                </a:solidFill>
                <a:highlight>
                  <a:srgbClr val="FFFFFF"/>
                </a:highlight>
                <a:latin typeface="Arial"/>
                <a:ea typeface="Arial"/>
                <a:cs typeface="Arial"/>
                <a:sym typeface="Arial"/>
              </a:rPr>
              <a:t>The fields in the process table are the following:</a:t>
            </a:r>
            <a:endParaRPr sz="950">
              <a:solidFill>
                <a:srgbClr val="24292F"/>
              </a:solidFill>
              <a:highlight>
                <a:srgbClr val="FFFFFF"/>
              </a:highlight>
              <a:latin typeface="Arial"/>
              <a:ea typeface="Arial"/>
              <a:cs typeface="Arial"/>
              <a:sym typeface="Arial"/>
            </a:endParaRPr>
          </a:p>
          <a:p>
            <a:pPr indent="-288925" lvl="0" marL="457200" rtl="0" algn="l">
              <a:lnSpc>
                <a:spcPct val="105000"/>
              </a:lnSpc>
              <a:spcBef>
                <a:spcPts val="1200"/>
              </a:spcBef>
              <a:spcAft>
                <a:spcPts val="0"/>
              </a:spcAft>
              <a:buClr>
                <a:srgbClr val="24292F"/>
              </a:buClr>
              <a:buSzPts val="950"/>
              <a:buFont typeface="Arial"/>
              <a:buChar char="●"/>
            </a:pPr>
            <a:r>
              <a:rPr lang="en" sz="950">
                <a:solidFill>
                  <a:srgbClr val="24292F"/>
                </a:solidFill>
                <a:highlight>
                  <a:srgbClr val="FFFFFF"/>
                </a:highlight>
                <a:latin typeface="Arial"/>
                <a:ea typeface="Arial"/>
                <a:cs typeface="Arial"/>
                <a:sym typeface="Arial"/>
              </a:rPr>
              <a:t>State of the process</a:t>
            </a:r>
            <a:endParaRPr sz="950">
              <a:solidFill>
                <a:srgbClr val="24292F"/>
              </a:solidFill>
              <a:highlight>
                <a:srgbClr val="FFFFFF"/>
              </a:highlight>
              <a:latin typeface="Arial"/>
              <a:ea typeface="Arial"/>
              <a:cs typeface="Arial"/>
              <a:sym typeface="Arial"/>
            </a:endParaRPr>
          </a:p>
          <a:p>
            <a:pPr indent="-288925" lvl="0" marL="457200" rtl="0" algn="l">
              <a:lnSpc>
                <a:spcPct val="105000"/>
              </a:lnSpc>
              <a:spcBef>
                <a:spcPts val="0"/>
              </a:spcBef>
              <a:spcAft>
                <a:spcPts val="0"/>
              </a:spcAft>
              <a:buClr>
                <a:srgbClr val="24292F"/>
              </a:buClr>
              <a:buSzPts val="950"/>
              <a:buFont typeface="Arial"/>
              <a:buChar char="●"/>
            </a:pPr>
            <a:r>
              <a:rPr lang="en" sz="950">
                <a:solidFill>
                  <a:srgbClr val="24292F"/>
                </a:solidFill>
                <a:highlight>
                  <a:srgbClr val="FFFFFF"/>
                </a:highlight>
                <a:latin typeface="Arial"/>
                <a:ea typeface="Arial"/>
                <a:cs typeface="Arial"/>
                <a:sym typeface="Arial"/>
              </a:rPr>
              <a:t>Fields that allow the kernel to locate the process and its u-area in main memory or in secondary storage. This information is used to do a </a:t>
            </a:r>
            <a:r>
              <a:rPr i="1" lang="en" sz="950">
                <a:solidFill>
                  <a:srgbClr val="24292F"/>
                </a:solidFill>
                <a:highlight>
                  <a:srgbClr val="FFFFFF"/>
                </a:highlight>
                <a:latin typeface="Arial"/>
                <a:ea typeface="Arial"/>
                <a:cs typeface="Arial"/>
                <a:sym typeface="Arial"/>
              </a:rPr>
              <a:t>context switch</a:t>
            </a:r>
            <a:r>
              <a:rPr lang="en" sz="950">
                <a:solidFill>
                  <a:srgbClr val="24292F"/>
                </a:solidFill>
                <a:highlight>
                  <a:srgbClr val="FFFFFF"/>
                </a:highlight>
                <a:latin typeface="Arial"/>
                <a:ea typeface="Arial"/>
                <a:cs typeface="Arial"/>
                <a:sym typeface="Arial"/>
              </a:rPr>
              <a:t> to the process when the process moves from state </a:t>
            </a:r>
            <a:r>
              <a:rPr i="1" lang="en" sz="950">
                <a:solidFill>
                  <a:srgbClr val="24292F"/>
                </a:solidFill>
                <a:highlight>
                  <a:srgbClr val="FFFFFF"/>
                </a:highlight>
                <a:latin typeface="Arial"/>
                <a:ea typeface="Arial"/>
                <a:cs typeface="Arial"/>
                <a:sym typeface="Arial"/>
              </a:rPr>
              <a:t>ready to run in memory</a:t>
            </a:r>
            <a:r>
              <a:rPr lang="en" sz="950">
                <a:solidFill>
                  <a:srgbClr val="24292F"/>
                </a:solidFill>
                <a:highlight>
                  <a:srgbClr val="FFFFFF"/>
                </a:highlight>
                <a:latin typeface="Arial"/>
                <a:ea typeface="Arial"/>
                <a:cs typeface="Arial"/>
                <a:sym typeface="Arial"/>
              </a:rPr>
              <a:t> to the state </a:t>
            </a:r>
            <a:r>
              <a:rPr i="1" lang="en" sz="950">
                <a:solidFill>
                  <a:srgbClr val="24292F"/>
                </a:solidFill>
                <a:highlight>
                  <a:srgbClr val="FFFFFF"/>
                </a:highlight>
                <a:latin typeface="Arial"/>
                <a:ea typeface="Arial"/>
                <a:cs typeface="Arial"/>
                <a:sym typeface="Arial"/>
              </a:rPr>
              <a:t>kernel running</a:t>
            </a:r>
            <a:r>
              <a:rPr lang="en" sz="950">
                <a:solidFill>
                  <a:srgbClr val="24292F"/>
                </a:solidFill>
                <a:highlight>
                  <a:srgbClr val="FFFFFF"/>
                </a:highlight>
                <a:latin typeface="Arial"/>
                <a:ea typeface="Arial"/>
                <a:cs typeface="Arial"/>
                <a:sym typeface="Arial"/>
              </a:rPr>
              <a:t> or from the state </a:t>
            </a:r>
            <a:r>
              <a:rPr i="1" lang="en" sz="950">
                <a:solidFill>
                  <a:srgbClr val="24292F"/>
                </a:solidFill>
                <a:highlight>
                  <a:srgbClr val="FFFFFF"/>
                </a:highlight>
                <a:latin typeface="Arial"/>
                <a:ea typeface="Arial"/>
                <a:cs typeface="Arial"/>
                <a:sym typeface="Arial"/>
              </a:rPr>
              <a:t>preempted</a:t>
            </a:r>
            <a:r>
              <a:rPr lang="en" sz="950">
                <a:solidFill>
                  <a:srgbClr val="24292F"/>
                </a:solidFill>
                <a:highlight>
                  <a:srgbClr val="FFFFFF"/>
                </a:highlight>
                <a:latin typeface="Arial"/>
                <a:ea typeface="Arial"/>
                <a:cs typeface="Arial"/>
                <a:sym typeface="Arial"/>
              </a:rPr>
              <a:t> to the state </a:t>
            </a:r>
            <a:r>
              <a:rPr i="1" lang="en" sz="950">
                <a:solidFill>
                  <a:srgbClr val="24292F"/>
                </a:solidFill>
                <a:highlight>
                  <a:srgbClr val="FFFFFF"/>
                </a:highlight>
                <a:latin typeface="Arial"/>
                <a:ea typeface="Arial"/>
                <a:cs typeface="Arial"/>
                <a:sym typeface="Arial"/>
              </a:rPr>
              <a:t>user running</a:t>
            </a:r>
            <a:r>
              <a:rPr lang="en" sz="950">
                <a:solidFill>
                  <a:srgbClr val="24292F"/>
                </a:solidFill>
                <a:highlight>
                  <a:srgbClr val="FFFFFF"/>
                </a:highlight>
                <a:latin typeface="Arial"/>
                <a:ea typeface="Arial"/>
                <a:cs typeface="Arial"/>
                <a:sym typeface="Arial"/>
              </a:rPr>
              <a:t> or when </a:t>
            </a:r>
            <a:r>
              <a:rPr i="1" lang="en" sz="950">
                <a:solidFill>
                  <a:srgbClr val="24292F"/>
                </a:solidFill>
                <a:highlight>
                  <a:srgbClr val="FFFFFF"/>
                </a:highlight>
                <a:latin typeface="Arial"/>
                <a:ea typeface="Arial"/>
                <a:cs typeface="Arial"/>
                <a:sym typeface="Arial"/>
              </a:rPr>
              <a:t>swapping</a:t>
            </a:r>
            <a:r>
              <a:rPr lang="en" sz="950">
                <a:solidFill>
                  <a:srgbClr val="24292F"/>
                </a:solidFill>
                <a:highlight>
                  <a:srgbClr val="FFFFFF"/>
                </a:highlight>
                <a:latin typeface="Arial"/>
                <a:ea typeface="Arial"/>
                <a:cs typeface="Arial"/>
                <a:sym typeface="Arial"/>
              </a:rPr>
              <a:t> the process. It contains a field that gives the size of the process so that the kernel knows how much space to allocate for the process.</a:t>
            </a:r>
            <a:endParaRPr sz="950">
              <a:solidFill>
                <a:srgbClr val="24292F"/>
              </a:solidFill>
              <a:highlight>
                <a:srgbClr val="FFFFFF"/>
              </a:highlight>
              <a:latin typeface="Arial"/>
              <a:ea typeface="Arial"/>
              <a:cs typeface="Arial"/>
              <a:sym typeface="Arial"/>
            </a:endParaRPr>
          </a:p>
          <a:p>
            <a:pPr indent="-288925" lvl="0" marL="457200" rtl="0" algn="l">
              <a:lnSpc>
                <a:spcPct val="105000"/>
              </a:lnSpc>
              <a:spcBef>
                <a:spcPts val="0"/>
              </a:spcBef>
              <a:spcAft>
                <a:spcPts val="0"/>
              </a:spcAft>
              <a:buClr>
                <a:srgbClr val="24292F"/>
              </a:buClr>
              <a:buSzPts val="950"/>
              <a:buFont typeface="Arial"/>
              <a:buChar char="●"/>
            </a:pPr>
            <a:r>
              <a:rPr lang="en" sz="950">
                <a:solidFill>
                  <a:srgbClr val="24292F"/>
                </a:solidFill>
                <a:highlight>
                  <a:srgbClr val="FFFFFF"/>
                </a:highlight>
                <a:latin typeface="Arial"/>
                <a:ea typeface="Arial"/>
                <a:cs typeface="Arial"/>
                <a:sym typeface="Arial"/>
              </a:rPr>
              <a:t>Several user identifiers (user IDs or PIDs) specify the relationship of processes to each other. These ID fields are set up when the process enters the state </a:t>
            </a:r>
            <a:r>
              <a:rPr i="1" lang="en" sz="950">
                <a:solidFill>
                  <a:srgbClr val="24292F"/>
                </a:solidFill>
                <a:highlight>
                  <a:srgbClr val="FFFFFF"/>
                </a:highlight>
                <a:latin typeface="Arial"/>
                <a:ea typeface="Arial"/>
                <a:cs typeface="Arial"/>
                <a:sym typeface="Arial"/>
              </a:rPr>
              <a:t>created</a:t>
            </a:r>
            <a:r>
              <a:rPr lang="en" sz="950">
                <a:solidFill>
                  <a:srgbClr val="24292F"/>
                </a:solidFill>
                <a:highlight>
                  <a:srgbClr val="FFFFFF"/>
                </a:highlight>
                <a:latin typeface="Arial"/>
                <a:ea typeface="Arial"/>
                <a:cs typeface="Arial"/>
                <a:sym typeface="Arial"/>
              </a:rPr>
              <a:t> in the </a:t>
            </a:r>
            <a:r>
              <a:rPr i="1" lang="en" sz="950">
                <a:solidFill>
                  <a:srgbClr val="24292F"/>
                </a:solidFill>
                <a:highlight>
                  <a:srgbClr val="FFFFFF"/>
                </a:highlight>
                <a:latin typeface="Arial"/>
                <a:ea typeface="Arial"/>
                <a:cs typeface="Arial"/>
                <a:sym typeface="Arial"/>
              </a:rPr>
              <a:t>fork</a:t>
            </a:r>
            <a:r>
              <a:rPr lang="en" sz="950">
                <a:solidFill>
                  <a:srgbClr val="24292F"/>
                </a:solidFill>
                <a:highlight>
                  <a:srgbClr val="FFFFFF"/>
                </a:highlight>
                <a:latin typeface="Arial"/>
                <a:ea typeface="Arial"/>
                <a:cs typeface="Arial"/>
                <a:sym typeface="Arial"/>
              </a:rPr>
              <a:t> system call.</a:t>
            </a:r>
            <a:endParaRPr sz="950">
              <a:solidFill>
                <a:srgbClr val="24292F"/>
              </a:solidFill>
              <a:highlight>
                <a:srgbClr val="FFFFFF"/>
              </a:highlight>
              <a:latin typeface="Arial"/>
              <a:ea typeface="Arial"/>
              <a:cs typeface="Arial"/>
              <a:sym typeface="Arial"/>
            </a:endParaRPr>
          </a:p>
          <a:p>
            <a:pPr indent="-288925" lvl="0" marL="457200" rtl="0" algn="l">
              <a:lnSpc>
                <a:spcPct val="105000"/>
              </a:lnSpc>
              <a:spcBef>
                <a:spcPts val="0"/>
              </a:spcBef>
              <a:spcAft>
                <a:spcPts val="0"/>
              </a:spcAft>
              <a:buClr>
                <a:srgbClr val="24292F"/>
              </a:buClr>
              <a:buSzPts val="950"/>
              <a:buFont typeface="Arial"/>
              <a:buChar char="●"/>
            </a:pPr>
            <a:r>
              <a:rPr lang="en" sz="950">
                <a:solidFill>
                  <a:srgbClr val="24292F"/>
                </a:solidFill>
                <a:highlight>
                  <a:srgbClr val="FFFFFF"/>
                </a:highlight>
                <a:latin typeface="Arial"/>
                <a:ea typeface="Arial"/>
                <a:cs typeface="Arial"/>
                <a:sym typeface="Arial"/>
              </a:rPr>
              <a:t>Event descriptor when the process is </a:t>
            </a:r>
            <a:r>
              <a:rPr i="1" lang="en" sz="950">
                <a:solidFill>
                  <a:srgbClr val="24292F"/>
                </a:solidFill>
                <a:highlight>
                  <a:srgbClr val="FFFFFF"/>
                </a:highlight>
                <a:latin typeface="Arial"/>
                <a:ea typeface="Arial"/>
                <a:cs typeface="Arial"/>
                <a:sym typeface="Arial"/>
              </a:rPr>
              <a:t>sleep</a:t>
            </a:r>
            <a:r>
              <a:rPr lang="en" sz="950">
                <a:solidFill>
                  <a:srgbClr val="24292F"/>
                </a:solidFill>
                <a:highlight>
                  <a:srgbClr val="FFFFFF"/>
                </a:highlight>
                <a:latin typeface="Arial"/>
                <a:ea typeface="Arial"/>
                <a:cs typeface="Arial"/>
                <a:sym typeface="Arial"/>
              </a:rPr>
              <a:t>ing.</a:t>
            </a:r>
            <a:endParaRPr sz="950">
              <a:solidFill>
                <a:srgbClr val="24292F"/>
              </a:solidFill>
              <a:highlight>
                <a:srgbClr val="FFFFFF"/>
              </a:highlight>
              <a:latin typeface="Arial"/>
              <a:ea typeface="Arial"/>
              <a:cs typeface="Arial"/>
              <a:sym typeface="Arial"/>
            </a:endParaRPr>
          </a:p>
          <a:p>
            <a:pPr indent="-288925" lvl="0" marL="457200" rtl="0" algn="l">
              <a:lnSpc>
                <a:spcPct val="105000"/>
              </a:lnSpc>
              <a:spcBef>
                <a:spcPts val="0"/>
              </a:spcBef>
              <a:spcAft>
                <a:spcPts val="0"/>
              </a:spcAft>
              <a:buClr>
                <a:srgbClr val="24292F"/>
              </a:buClr>
              <a:buSzPts val="950"/>
              <a:buFont typeface="Arial"/>
              <a:buChar char="●"/>
            </a:pPr>
            <a:r>
              <a:rPr lang="en" sz="950">
                <a:solidFill>
                  <a:srgbClr val="24292F"/>
                </a:solidFill>
                <a:highlight>
                  <a:srgbClr val="FFFFFF"/>
                </a:highlight>
                <a:latin typeface="Arial"/>
                <a:ea typeface="Arial"/>
                <a:cs typeface="Arial"/>
                <a:sym typeface="Arial"/>
              </a:rPr>
              <a:t>Scheduling parameters allow the kernel to determine the order in which processes move to the states </a:t>
            </a:r>
            <a:r>
              <a:rPr i="1" lang="en" sz="950">
                <a:solidFill>
                  <a:srgbClr val="24292F"/>
                </a:solidFill>
                <a:highlight>
                  <a:srgbClr val="FFFFFF"/>
                </a:highlight>
                <a:latin typeface="Arial"/>
                <a:ea typeface="Arial"/>
                <a:cs typeface="Arial"/>
                <a:sym typeface="Arial"/>
              </a:rPr>
              <a:t>kernel running</a:t>
            </a:r>
            <a:r>
              <a:rPr lang="en" sz="950">
                <a:solidFill>
                  <a:srgbClr val="24292F"/>
                </a:solidFill>
                <a:highlight>
                  <a:srgbClr val="FFFFFF"/>
                </a:highlight>
                <a:latin typeface="Arial"/>
                <a:ea typeface="Arial"/>
                <a:cs typeface="Arial"/>
                <a:sym typeface="Arial"/>
              </a:rPr>
              <a:t> and </a:t>
            </a:r>
            <a:r>
              <a:rPr i="1" lang="en" sz="950">
                <a:solidFill>
                  <a:srgbClr val="24292F"/>
                </a:solidFill>
                <a:highlight>
                  <a:srgbClr val="FFFFFF"/>
                </a:highlight>
                <a:latin typeface="Arial"/>
                <a:ea typeface="Arial"/>
                <a:cs typeface="Arial"/>
                <a:sym typeface="Arial"/>
              </a:rPr>
              <a:t>user running</a:t>
            </a:r>
            <a:r>
              <a:rPr lang="en" sz="950">
                <a:solidFill>
                  <a:srgbClr val="24292F"/>
                </a:solidFill>
                <a:highlight>
                  <a:srgbClr val="FFFFFF"/>
                </a:highlight>
                <a:latin typeface="Arial"/>
                <a:ea typeface="Arial"/>
                <a:cs typeface="Arial"/>
                <a:sym typeface="Arial"/>
              </a:rPr>
              <a:t>.</a:t>
            </a:r>
            <a:endParaRPr sz="950">
              <a:solidFill>
                <a:srgbClr val="24292F"/>
              </a:solidFill>
              <a:highlight>
                <a:srgbClr val="FFFFFF"/>
              </a:highlight>
              <a:latin typeface="Arial"/>
              <a:ea typeface="Arial"/>
              <a:cs typeface="Arial"/>
              <a:sym typeface="Arial"/>
            </a:endParaRPr>
          </a:p>
          <a:p>
            <a:pPr indent="-288925" lvl="0" marL="457200" rtl="0" algn="l">
              <a:lnSpc>
                <a:spcPct val="105000"/>
              </a:lnSpc>
              <a:spcBef>
                <a:spcPts val="0"/>
              </a:spcBef>
              <a:spcAft>
                <a:spcPts val="0"/>
              </a:spcAft>
              <a:buClr>
                <a:srgbClr val="24292F"/>
              </a:buClr>
              <a:buSzPts val="950"/>
              <a:buFont typeface="Arial"/>
              <a:buChar char="●"/>
            </a:pPr>
            <a:r>
              <a:rPr lang="en" sz="950">
                <a:solidFill>
                  <a:srgbClr val="24292F"/>
                </a:solidFill>
                <a:highlight>
                  <a:srgbClr val="FFFFFF"/>
                </a:highlight>
                <a:latin typeface="Arial"/>
                <a:ea typeface="Arial"/>
                <a:cs typeface="Arial"/>
                <a:sym typeface="Arial"/>
              </a:rPr>
              <a:t>A signal fields enumerates the signals sent to a process but not yet handled.</a:t>
            </a:r>
            <a:endParaRPr sz="950">
              <a:solidFill>
                <a:srgbClr val="24292F"/>
              </a:solidFill>
              <a:highlight>
                <a:srgbClr val="FFFFFF"/>
              </a:highlight>
              <a:latin typeface="Arial"/>
              <a:ea typeface="Arial"/>
              <a:cs typeface="Arial"/>
              <a:sym typeface="Arial"/>
            </a:endParaRPr>
          </a:p>
          <a:p>
            <a:pPr indent="-288925" lvl="0" marL="457200" rtl="0" algn="l">
              <a:lnSpc>
                <a:spcPct val="105000"/>
              </a:lnSpc>
              <a:spcBef>
                <a:spcPts val="0"/>
              </a:spcBef>
              <a:spcAft>
                <a:spcPts val="0"/>
              </a:spcAft>
              <a:buClr>
                <a:srgbClr val="24292F"/>
              </a:buClr>
              <a:buSzPts val="950"/>
              <a:buFont typeface="Arial"/>
              <a:buChar char="●"/>
            </a:pPr>
            <a:r>
              <a:rPr lang="en" sz="950">
                <a:solidFill>
                  <a:srgbClr val="24292F"/>
                </a:solidFill>
                <a:highlight>
                  <a:srgbClr val="FFFFFF"/>
                </a:highlight>
                <a:latin typeface="Arial"/>
                <a:ea typeface="Arial"/>
                <a:cs typeface="Arial"/>
                <a:sym typeface="Arial"/>
              </a:rPr>
              <a:t>Various timers give process execution time and kernel resource utilization. These are used for calculation of process scheduling priority. One field is a user-set timer used to send an alarm signal to a process.</a:t>
            </a:r>
            <a:endParaRPr sz="950">
              <a:solidFill>
                <a:srgbClr val="24292F"/>
              </a:solidFill>
              <a:highlight>
                <a:srgbClr val="FFFFFF"/>
              </a:highlight>
              <a:latin typeface="Arial"/>
              <a:ea typeface="Arial"/>
              <a:cs typeface="Arial"/>
              <a:sym typeface="Arial"/>
            </a:endParaRPr>
          </a:p>
          <a:p>
            <a:pPr indent="0" lvl="0" marL="457200" rtl="0" algn="l">
              <a:lnSpc>
                <a:spcPct val="105000"/>
              </a:lnSpc>
              <a:spcBef>
                <a:spcPts val="1200"/>
              </a:spcBef>
              <a:spcAft>
                <a:spcPts val="0"/>
              </a:spcAft>
              <a:buSzPts val="688"/>
              <a:buNone/>
            </a:pPr>
            <a:r>
              <a:t/>
            </a:r>
            <a:endParaRPr sz="950">
              <a:solidFill>
                <a:srgbClr val="24292F"/>
              </a:solidFill>
              <a:highlight>
                <a:srgbClr val="FFFFFF"/>
              </a:highlight>
              <a:latin typeface="Arial"/>
              <a:ea typeface="Arial"/>
              <a:cs typeface="Arial"/>
              <a:sym typeface="Arial"/>
            </a:endParaRPr>
          </a:p>
          <a:p>
            <a:pPr indent="0" lvl="0" marL="457200" rtl="0" algn="l">
              <a:lnSpc>
                <a:spcPct val="105000"/>
              </a:lnSpc>
              <a:spcBef>
                <a:spcPts val="1200"/>
              </a:spcBef>
              <a:spcAft>
                <a:spcPts val="0"/>
              </a:spcAft>
              <a:buSzPts val="688"/>
              <a:buNone/>
            </a:pPr>
            <a:r>
              <a:t/>
            </a:r>
            <a:endParaRPr sz="950">
              <a:solidFill>
                <a:srgbClr val="24292F"/>
              </a:solidFill>
              <a:highlight>
                <a:srgbClr val="FFFFFF"/>
              </a:highlight>
              <a:latin typeface="Arial"/>
              <a:ea typeface="Arial"/>
              <a:cs typeface="Arial"/>
              <a:sym typeface="Arial"/>
            </a:endParaRPr>
          </a:p>
          <a:p>
            <a:pPr indent="0" lvl="0" marL="0" rtl="0" algn="l">
              <a:lnSpc>
                <a:spcPct val="105000"/>
              </a:lnSpc>
              <a:spcBef>
                <a:spcPts val="1200"/>
              </a:spcBef>
              <a:spcAft>
                <a:spcPts val="1200"/>
              </a:spcAft>
              <a:buSzPts val="688"/>
              <a:buNone/>
            </a:pPr>
            <a:r>
              <a:t/>
            </a:r>
            <a:endParaRPr sz="7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a:t>
            </a:r>
            <a:endParaRPr/>
          </a:p>
        </p:txBody>
      </p:sp>
      <p:sp>
        <p:nvSpPr>
          <p:cNvPr id="138" name="Google Shape;138;p26"/>
          <p:cNvSpPr txBox="1"/>
          <p:nvPr>
            <p:ph idx="1" type="body"/>
          </p:nvPr>
        </p:nvSpPr>
        <p:spPr>
          <a:xfrm>
            <a:off x="311700" y="1389600"/>
            <a:ext cx="8150100" cy="317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24292F"/>
                </a:solidFill>
                <a:highlight>
                  <a:srgbClr val="FFFFFF"/>
                </a:highlight>
                <a:latin typeface="Arial"/>
                <a:ea typeface="Arial"/>
                <a:cs typeface="Arial"/>
                <a:sym typeface="Arial"/>
              </a:rPr>
              <a:t>The u-area contains these fields (some are covered previously as well) :</a:t>
            </a:r>
            <a:endParaRPr>
              <a:solidFill>
                <a:srgbClr val="24292F"/>
              </a:solidFill>
              <a:highlight>
                <a:srgbClr val="FFFFFF"/>
              </a:highlight>
              <a:latin typeface="Arial"/>
              <a:ea typeface="Arial"/>
              <a:cs typeface="Arial"/>
              <a:sym typeface="Arial"/>
            </a:endParaRPr>
          </a:p>
          <a:p>
            <a:pPr indent="-304800" lvl="0" marL="457200" rtl="0" algn="l">
              <a:spcBef>
                <a:spcPts val="120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A pointer in the process table identifies the entry that corresponds to the u-area.</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The real and effective user IDs determine various privileges allowed the process, such as file access rights.</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Timer fields record the time the process spent executing in user mode and in kernel mode.</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An array indicates how the process wishes to react to signals.</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The control terminal field identifies the "login terminal" associated with the process, if one exists.</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An error field records errors encountered during a system call.</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A return value field contains the result of system calls.</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I/O parameters describe the amount of data to transfer, the address of the source (or target) data array in user space, file offsets for I/O, and so on.</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The current directory and current root describe the file system environment of the process.</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The user file descriptor table records the files the process has open.</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Limit fields restrict the size of a process and the size of a file it can write.</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A permission modes field masks mode settings on files the process creates.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555600"/>
            <a:ext cx="4330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 - Region and Page Tables </a:t>
            </a:r>
            <a:endParaRPr/>
          </a:p>
        </p:txBody>
      </p:sp>
      <p:sp>
        <p:nvSpPr>
          <p:cNvPr id="144" name="Google Shape;144;p27"/>
          <p:cNvSpPr txBox="1"/>
          <p:nvPr>
            <p:ph idx="1" type="body"/>
          </p:nvPr>
        </p:nvSpPr>
        <p:spPr>
          <a:xfrm>
            <a:off x="311700" y="1389600"/>
            <a:ext cx="82014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4292F"/>
                </a:solidFill>
                <a:highlight>
                  <a:srgbClr val="FFFFFF"/>
                </a:highlight>
                <a:latin typeface="Arial"/>
                <a:ea typeface="Arial"/>
                <a:cs typeface="Arial"/>
                <a:sym typeface="Arial"/>
              </a:rPr>
              <a:t>The UNIX system divides its virtual address space in logically separated </a:t>
            </a:r>
            <a:r>
              <a:rPr i="1" lang="en">
                <a:solidFill>
                  <a:srgbClr val="24292F"/>
                </a:solidFill>
                <a:highlight>
                  <a:srgbClr val="FFFFFF"/>
                </a:highlight>
                <a:latin typeface="Arial"/>
                <a:ea typeface="Arial"/>
                <a:cs typeface="Arial"/>
                <a:sym typeface="Arial"/>
              </a:rPr>
              <a:t>regions</a:t>
            </a:r>
            <a:r>
              <a:rPr lang="en">
                <a:solidFill>
                  <a:srgbClr val="24292F"/>
                </a:solidFill>
                <a:highlight>
                  <a:srgbClr val="FFFFFF"/>
                </a:highlight>
                <a:latin typeface="Arial"/>
                <a:ea typeface="Arial"/>
                <a:cs typeface="Arial"/>
                <a:sym typeface="Arial"/>
              </a:rPr>
              <a:t>. The regions are contiguous area of virtual address space.</a:t>
            </a:r>
            <a:endParaRPr/>
          </a:p>
        </p:txBody>
      </p:sp>
      <p:pic>
        <p:nvPicPr>
          <p:cNvPr id="145" name="Google Shape;145;p27"/>
          <p:cNvPicPr preferRelativeResize="0"/>
          <p:nvPr/>
        </p:nvPicPr>
        <p:blipFill>
          <a:blip r:embed="rId3">
            <a:alphaModFix/>
          </a:blip>
          <a:stretch>
            <a:fillRect/>
          </a:stretch>
        </p:blipFill>
        <p:spPr>
          <a:xfrm>
            <a:off x="4981577" y="1963749"/>
            <a:ext cx="3482750" cy="2283000"/>
          </a:xfrm>
          <a:prstGeom prst="rect">
            <a:avLst/>
          </a:prstGeom>
          <a:noFill/>
          <a:ln>
            <a:noFill/>
          </a:ln>
        </p:spPr>
      </p:pic>
      <p:pic>
        <p:nvPicPr>
          <p:cNvPr id="146" name="Google Shape;146;p27"/>
          <p:cNvPicPr preferRelativeResize="0"/>
          <p:nvPr/>
        </p:nvPicPr>
        <p:blipFill>
          <a:blip r:embed="rId4">
            <a:alphaModFix/>
          </a:blip>
          <a:stretch>
            <a:fillRect/>
          </a:stretch>
        </p:blipFill>
        <p:spPr>
          <a:xfrm>
            <a:off x="311707" y="1963750"/>
            <a:ext cx="4184444" cy="3332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52" name="Google Shape;152;p2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References : </a:t>
            </a:r>
            <a:endParaRPr/>
          </a:p>
          <a:p>
            <a:pPr indent="0" lvl="0" marL="0" rtl="0" algn="l">
              <a:spcBef>
                <a:spcPts val="1200"/>
              </a:spcBef>
              <a:spcAft>
                <a:spcPts val="0"/>
              </a:spcAft>
              <a:buNone/>
            </a:pPr>
            <a:r>
              <a:rPr lang="en"/>
              <a:t>The Design of the UNIX Operating System, by Maurice J. Bach</a:t>
            </a:r>
            <a:endParaRPr/>
          </a:p>
          <a:p>
            <a:pPr indent="0" lvl="0" marL="0" rtl="0" algn="l">
              <a:spcBef>
                <a:spcPts val="1200"/>
              </a:spcBef>
              <a:spcAft>
                <a:spcPts val="1200"/>
              </a:spcAft>
              <a:buNone/>
            </a:pPr>
            <a:r>
              <a:rPr lang="en"/>
              <a:t>2022 Summer Advance Operating System Course Taught by Dr.Bharti</a:t>
            </a:r>
            <a:endParaRPr/>
          </a:p>
        </p:txBody>
      </p:sp>
      <p:sp>
        <p:nvSpPr>
          <p:cNvPr id="153" name="Google Shape;153;p28"/>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Regions</a:t>
            </a:r>
            <a:endParaRPr sz="1650">
              <a:solidFill>
                <a:srgbClr val="24292F"/>
              </a:solidFill>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a:t>Page and Page Table</a:t>
            </a:r>
            <a:endParaRPr/>
          </a:p>
          <a:p>
            <a:pPr indent="-342900" lvl="0" marL="457200" rtl="0" algn="l">
              <a:spcBef>
                <a:spcPts val="0"/>
              </a:spcBef>
              <a:spcAft>
                <a:spcPts val="0"/>
              </a:spcAft>
              <a:buSzPts val="1800"/>
              <a:buChar char="-"/>
            </a:pPr>
            <a:r>
              <a:rPr lang="en"/>
              <a:t>Memory </a:t>
            </a:r>
            <a:r>
              <a:rPr lang="en"/>
              <a:t>Management</a:t>
            </a:r>
            <a:r>
              <a:rPr lang="en"/>
              <a:t> Unit</a:t>
            </a:r>
            <a:endParaRPr/>
          </a:p>
          <a:p>
            <a:pPr indent="-342900" lvl="0" marL="457200" rtl="0" algn="l">
              <a:spcBef>
                <a:spcPts val="0"/>
              </a:spcBef>
              <a:spcAft>
                <a:spcPts val="0"/>
              </a:spcAft>
              <a:buSzPts val="1800"/>
              <a:buChar char="-"/>
            </a:pPr>
            <a:r>
              <a:rPr lang="en"/>
              <a:t>u area</a:t>
            </a:r>
            <a:endParaRPr/>
          </a:p>
          <a:p>
            <a:pPr indent="-342900" lvl="0" marL="457200" rtl="0" algn="l">
              <a:spcBef>
                <a:spcPts val="0"/>
              </a:spcBef>
              <a:spcAft>
                <a:spcPts val="0"/>
              </a:spcAft>
              <a:buSzPts val="1800"/>
              <a:buChar char="-"/>
            </a:pPr>
            <a:r>
              <a:rPr lang="en"/>
              <a:t>Process table entry</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55600"/>
            <a:ext cx="7895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Context of a Process</a:t>
            </a:r>
            <a:endParaRPr/>
          </a:p>
        </p:txBody>
      </p:sp>
      <p:sp>
        <p:nvSpPr>
          <p:cNvPr id="69" name="Google Shape;69;p15"/>
          <p:cNvSpPr txBox="1"/>
          <p:nvPr>
            <p:ph idx="1" type="body"/>
          </p:nvPr>
        </p:nvSpPr>
        <p:spPr>
          <a:xfrm>
            <a:off x="311700" y="1389600"/>
            <a:ext cx="86463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context of a process consists of:</a:t>
            </a:r>
            <a:endParaRPr/>
          </a:p>
          <a:p>
            <a:pPr indent="0" lvl="0" marL="0" rtl="0" algn="l">
              <a:spcBef>
                <a:spcPts val="1200"/>
              </a:spcBef>
              <a:spcAft>
                <a:spcPts val="0"/>
              </a:spcAft>
              <a:buNone/>
            </a:pPr>
            <a:r>
              <a:rPr lang="en"/>
              <a:t>1 . </a:t>
            </a:r>
            <a:r>
              <a:rPr lang="en"/>
              <a:t>Contents of its (user) address space, called as </a:t>
            </a:r>
            <a:r>
              <a:rPr b="1" lang="en"/>
              <a:t>user level context</a:t>
            </a:r>
            <a:endParaRPr b="1"/>
          </a:p>
          <a:p>
            <a:pPr indent="0" lvl="0" marL="0" rtl="0" algn="l">
              <a:spcBef>
                <a:spcPts val="1200"/>
              </a:spcBef>
              <a:spcAft>
                <a:spcPts val="0"/>
              </a:spcAft>
              <a:buNone/>
            </a:pPr>
            <a:r>
              <a:rPr lang="en"/>
              <a:t>2 . Contents of hardware registers, called as </a:t>
            </a:r>
            <a:r>
              <a:rPr b="1" lang="en"/>
              <a:t>register context</a:t>
            </a:r>
            <a:endParaRPr b="1"/>
          </a:p>
          <a:p>
            <a:pPr indent="0" lvl="0" marL="0" rtl="0" algn="l">
              <a:spcBef>
                <a:spcPts val="1200"/>
              </a:spcBef>
              <a:spcAft>
                <a:spcPts val="1200"/>
              </a:spcAft>
              <a:buNone/>
            </a:pPr>
            <a:r>
              <a:rPr lang="en"/>
              <a:t>3 . Kernel data structures that relate to the process, called as </a:t>
            </a:r>
            <a:r>
              <a:rPr b="1" lang="en"/>
              <a:t>system context</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555600"/>
            <a:ext cx="7895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Level Context</a:t>
            </a:r>
            <a:endParaRPr/>
          </a:p>
        </p:txBody>
      </p:sp>
      <p:sp>
        <p:nvSpPr>
          <p:cNvPr id="75" name="Google Shape;75;p16"/>
          <p:cNvSpPr txBox="1"/>
          <p:nvPr>
            <p:ph idx="1" type="body"/>
          </p:nvPr>
        </p:nvSpPr>
        <p:spPr>
          <a:xfrm>
            <a:off x="311700" y="1389600"/>
            <a:ext cx="86463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User level context</a:t>
            </a:r>
            <a:r>
              <a:rPr lang="en"/>
              <a:t> consists of : </a:t>
            </a:r>
            <a:endParaRPr/>
          </a:p>
          <a:p>
            <a:pPr indent="-304800" lvl="0" marL="457200" rtl="0" algn="l">
              <a:spcBef>
                <a:spcPts val="1200"/>
              </a:spcBef>
              <a:spcAft>
                <a:spcPts val="0"/>
              </a:spcAft>
              <a:buSzPts val="1200"/>
              <a:buChar char="-"/>
            </a:pPr>
            <a:r>
              <a:rPr lang="en"/>
              <a:t>The </a:t>
            </a:r>
            <a:r>
              <a:rPr b="1" lang="en"/>
              <a:t>process text, data, user stack, and shared memory</a:t>
            </a:r>
            <a:r>
              <a:rPr lang="en"/>
              <a:t> that occupy the</a:t>
            </a:r>
            <a:endParaRPr/>
          </a:p>
          <a:p>
            <a:pPr indent="0" lvl="0" marL="0" rtl="0" algn="l">
              <a:spcBef>
                <a:spcPts val="1200"/>
              </a:spcBef>
              <a:spcAft>
                <a:spcPts val="0"/>
              </a:spcAft>
              <a:buNone/>
            </a:pPr>
            <a:r>
              <a:rPr lang="en"/>
              <a:t>virtual address space of the process.</a:t>
            </a:r>
            <a:endParaRPr/>
          </a:p>
          <a:p>
            <a:pPr indent="0" lvl="0" marL="0" rtl="0" algn="l">
              <a:spcBef>
                <a:spcPts val="1200"/>
              </a:spcBef>
              <a:spcAft>
                <a:spcPts val="0"/>
              </a:spcAft>
              <a:buNone/>
            </a:pPr>
            <a:r>
              <a:t/>
            </a:r>
            <a:endParaRPr/>
          </a:p>
          <a:p>
            <a:pPr indent="-304800" lvl="0" marL="457200" rtl="0" algn="l">
              <a:spcBef>
                <a:spcPts val="1200"/>
              </a:spcBef>
              <a:spcAft>
                <a:spcPts val="0"/>
              </a:spcAft>
              <a:buSzPts val="1200"/>
              <a:buChar char="-"/>
            </a:pPr>
            <a:r>
              <a:rPr lang="en"/>
              <a:t> Parts of the virtual address space of a process that periodically do not</a:t>
            </a:r>
            <a:endParaRPr/>
          </a:p>
          <a:p>
            <a:pPr indent="0" lvl="0" marL="0" rtl="0" algn="l">
              <a:spcBef>
                <a:spcPts val="1200"/>
              </a:spcBef>
              <a:spcAft>
                <a:spcPts val="0"/>
              </a:spcAft>
              <a:buNone/>
            </a:pPr>
            <a:r>
              <a:rPr lang="en"/>
              <a:t>reside in main memory because of swapping or paging.</a:t>
            </a:r>
            <a:endParaRPr/>
          </a:p>
          <a:p>
            <a:pPr indent="0" lvl="0" marL="0" rtl="0" algn="l">
              <a:spcBef>
                <a:spcPts val="120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555600"/>
            <a:ext cx="7100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register context</a:t>
            </a:r>
            <a:endParaRPr/>
          </a:p>
        </p:txBody>
      </p:sp>
      <p:sp>
        <p:nvSpPr>
          <p:cNvPr id="81" name="Google Shape;81;p17"/>
          <p:cNvSpPr txBox="1"/>
          <p:nvPr>
            <p:ph idx="1" type="body"/>
          </p:nvPr>
        </p:nvSpPr>
        <p:spPr>
          <a:xfrm>
            <a:off x="311700" y="1389600"/>
            <a:ext cx="829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u="sng"/>
              <a:t>Program counter</a:t>
            </a:r>
            <a:r>
              <a:rPr lang="en"/>
              <a:t> specifies the next instruction to be executed. It is an address in kernel or in user address space.</a:t>
            </a:r>
            <a:endParaRPr/>
          </a:p>
          <a:p>
            <a:pPr indent="-304800" lvl="0" marL="457200" rtl="0" algn="l">
              <a:spcBef>
                <a:spcPts val="0"/>
              </a:spcBef>
              <a:spcAft>
                <a:spcPts val="0"/>
              </a:spcAft>
              <a:buSzPts val="1200"/>
              <a:buChar char="-"/>
            </a:pPr>
            <a:r>
              <a:rPr lang="en"/>
              <a:t>The </a:t>
            </a:r>
            <a:r>
              <a:rPr b="1" lang="en" u="sng"/>
              <a:t>processor status register (PS) </a:t>
            </a:r>
            <a:r>
              <a:rPr lang="en"/>
              <a:t>specifies hardware status relating the process. It has subfields which specify if last instruction overflowed, or resulted in 0, positive or negative value, etc. It also specifies the current processor execution level and current and most recent modes of execution (such as kernel, user).</a:t>
            </a:r>
            <a:endParaRPr/>
          </a:p>
          <a:p>
            <a:pPr indent="-304800" lvl="0" marL="457200" rtl="0" algn="l">
              <a:spcBef>
                <a:spcPts val="0"/>
              </a:spcBef>
              <a:spcAft>
                <a:spcPts val="0"/>
              </a:spcAft>
              <a:buSzPts val="1200"/>
              <a:buChar char="-"/>
            </a:pPr>
            <a:r>
              <a:rPr lang="en"/>
              <a:t>The </a:t>
            </a:r>
            <a:r>
              <a:rPr b="1" lang="en" u="sng"/>
              <a:t>stack pointer</a:t>
            </a:r>
            <a:r>
              <a:rPr lang="en"/>
              <a:t> points to the current address of the next entry in the kernel or user stack. If it will point to next free entry or last used entry it dependent on the machine architecture. The direction of the growth of stack (toward numerically higher or lower addresses) also depend on machine architecture.</a:t>
            </a:r>
            <a:endParaRPr/>
          </a:p>
          <a:p>
            <a:pPr indent="-304800" lvl="0" marL="457200" rtl="0" algn="l">
              <a:spcBef>
                <a:spcPts val="0"/>
              </a:spcBef>
              <a:spcAft>
                <a:spcPts val="0"/>
              </a:spcAft>
              <a:buSzPts val="1200"/>
              <a:buChar char="-"/>
            </a:pPr>
            <a:r>
              <a:rPr lang="en"/>
              <a:t>The </a:t>
            </a:r>
            <a:r>
              <a:rPr b="1" lang="en" u="sng"/>
              <a:t>general purpose registers</a:t>
            </a:r>
            <a:r>
              <a:rPr lang="en"/>
              <a:t> contain data generated by the process during its execution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level context</a:t>
            </a:r>
            <a:endParaRPr/>
          </a:p>
        </p:txBody>
      </p:sp>
      <p:sp>
        <p:nvSpPr>
          <p:cNvPr id="87" name="Google Shape;87;p18"/>
          <p:cNvSpPr txBox="1"/>
          <p:nvPr>
            <p:ph idx="1" type="body"/>
          </p:nvPr>
        </p:nvSpPr>
        <p:spPr>
          <a:xfrm>
            <a:off x="311700" y="1389600"/>
            <a:ext cx="817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a:t>static part  </a:t>
            </a:r>
            <a:endParaRPr b="1"/>
          </a:p>
          <a:p>
            <a:pPr indent="-304800" lvl="0" marL="457200" rtl="0" algn="l">
              <a:spcBef>
                <a:spcPts val="0"/>
              </a:spcBef>
              <a:spcAft>
                <a:spcPts val="0"/>
              </a:spcAft>
              <a:buSzPts val="1200"/>
              <a:buChar char="-"/>
            </a:pPr>
            <a:r>
              <a:rPr b="1" lang="en"/>
              <a:t>dynamic part </a:t>
            </a:r>
            <a:endParaRPr b="1"/>
          </a:p>
          <a:p>
            <a:pPr indent="0" lvl="0" marL="457200" rtl="0" algn="l">
              <a:spcBef>
                <a:spcPts val="1200"/>
              </a:spcBef>
              <a:spcAft>
                <a:spcPts val="0"/>
              </a:spcAft>
              <a:buNone/>
            </a:pPr>
            <a:r>
              <a:t/>
            </a:r>
            <a:endParaRPr/>
          </a:p>
          <a:p>
            <a:pPr indent="0" lvl="0" marL="457200" rtl="0" algn="l">
              <a:spcBef>
                <a:spcPts val="1200"/>
              </a:spcBef>
              <a:spcAft>
                <a:spcPts val="0"/>
              </a:spcAft>
              <a:buNone/>
            </a:pPr>
            <a:r>
              <a:rPr lang="en"/>
              <a:t>A process has one static part throughout its lifetime. But it can have a variable number of dynamic parts.</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555600"/>
            <a:ext cx="5641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level context : Static Part</a:t>
            </a:r>
            <a:endParaRPr/>
          </a:p>
        </p:txBody>
      </p:sp>
      <p:sp>
        <p:nvSpPr>
          <p:cNvPr id="93" name="Google Shape;93;p19"/>
          <p:cNvSpPr txBox="1"/>
          <p:nvPr>
            <p:ph idx="1" type="body"/>
          </p:nvPr>
        </p:nvSpPr>
        <p:spPr>
          <a:xfrm>
            <a:off x="311700" y="1389600"/>
            <a:ext cx="8004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b="1" lang="en"/>
              <a:t>static part </a:t>
            </a:r>
            <a:r>
              <a:rPr lang="en"/>
              <a:t>consists of the following components:</a:t>
            </a:r>
            <a:endParaRPr/>
          </a:p>
          <a:p>
            <a:pPr indent="-304800" lvl="0" marL="457200" rtl="0" algn="l">
              <a:spcBef>
                <a:spcPts val="1200"/>
              </a:spcBef>
              <a:spcAft>
                <a:spcPts val="0"/>
              </a:spcAft>
              <a:buSzPts val="1200"/>
              <a:buChar char="-"/>
            </a:pPr>
            <a:r>
              <a:rPr lang="en"/>
              <a:t>The </a:t>
            </a:r>
            <a:r>
              <a:rPr b="1" lang="en"/>
              <a:t>process table entry</a:t>
            </a:r>
            <a:r>
              <a:rPr lang="en"/>
              <a:t> of a process defines the state of a process, and contains control information</a:t>
            </a:r>
            <a:endParaRPr/>
          </a:p>
          <a:p>
            <a:pPr indent="-304800" lvl="0" marL="457200" rtl="0" algn="l">
              <a:spcBef>
                <a:spcPts val="0"/>
              </a:spcBef>
              <a:spcAft>
                <a:spcPts val="0"/>
              </a:spcAft>
              <a:buSzPts val="1200"/>
              <a:buChar char="-"/>
            </a:pPr>
            <a:r>
              <a:rPr lang="en"/>
              <a:t>The</a:t>
            </a:r>
            <a:r>
              <a:rPr b="1" lang="en"/>
              <a:t> u area</a:t>
            </a:r>
            <a:r>
              <a:rPr lang="en"/>
              <a:t> of a process contains process control information that need be accessed only in the context of the process.</a:t>
            </a:r>
            <a:endParaRPr/>
          </a:p>
          <a:p>
            <a:pPr indent="-304800" lvl="0" marL="457200" rtl="0" algn="l">
              <a:spcBef>
                <a:spcPts val="0"/>
              </a:spcBef>
              <a:spcAft>
                <a:spcPts val="0"/>
              </a:spcAft>
              <a:buSzPts val="1200"/>
              <a:buChar char="-"/>
            </a:pPr>
            <a:r>
              <a:rPr b="1" lang="en"/>
              <a:t>Pregion entries, region tables and page tables</a:t>
            </a:r>
            <a:r>
              <a:rPr lang="en"/>
              <a:t>, define the mapping from virtual to physical addresses and therefore define the text, data, stack, and other regions of a process.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555600"/>
            <a:ext cx="5641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level context : Dynamic Part</a:t>
            </a:r>
            <a:endParaRPr/>
          </a:p>
        </p:txBody>
      </p:sp>
      <p:sp>
        <p:nvSpPr>
          <p:cNvPr id="99" name="Google Shape;99;p20"/>
          <p:cNvSpPr txBox="1"/>
          <p:nvPr>
            <p:ph idx="1" type="body"/>
          </p:nvPr>
        </p:nvSpPr>
        <p:spPr>
          <a:xfrm>
            <a:off x="311700" y="1389600"/>
            <a:ext cx="8004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Dynamic part consists of the following components:</a:t>
            </a:r>
            <a:endParaRPr/>
          </a:p>
          <a:p>
            <a:pPr indent="-304800" lvl="0" marL="457200" rtl="0" algn="l">
              <a:spcBef>
                <a:spcPts val="1200"/>
              </a:spcBef>
              <a:spcAft>
                <a:spcPts val="0"/>
              </a:spcAft>
              <a:buSzPts val="1200"/>
              <a:buChar char="-"/>
            </a:pPr>
            <a:r>
              <a:rPr b="1" lang="en" u="sng"/>
              <a:t>The kernel stack contains the stack frames the kernel functions.</a:t>
            </a:r>
            <a:r>
              <a:rPr lang="en"/>
              <a:t> Even if all processes share the kernel text and data, kernel stack needs to be different for all processes as every process might be in a different state depending on the system calls it executes. The pointer to the kernel stack is usually stored in the u-area but it differs according to system implementations. The kernel stack is empty when the process executes in user mode</a:t>
            </a:r>
            <a:endParaRPr/>
          </a:p>
          <a:p>
            <a:pPr indent="-304800" lvl="0" marL="457200" rtl="0" algn="l">
              <a:spcBef>
                <a:spcPts val="0"/>
              </a:spcBef>
              <a:spcAft>
                <a:spcPts val="0"/>
              </a:spcAft>
              <a:buSzPts val="1200"/>
              <a:buChar char="-"/>
            </a:pPr>
            <a:r>
              <a:rPr lang="en"/>
              <a:t>The dynamic part of the system level context consists of a </a:t>
            </a:r>
            <a:r>
              <a:rPr b="1" lang="en" u="sng"/>
              <a:t>set of layers</a:t>
            </a:r>
            <a:r>
              <a:rPr lang="en"/>
              <a:t>, visualized as a </a:t>
            </a:r>
            <a:r>
              <a:rPr b="1" lang="en" u="sng"/>
              <a:t>last-in-first-out stack</a:t>
            </a:r>
            <a:r>
              <a:rPr lang="en"/>
              <a:t>. Each system-level context layer contains information necessary to recover the previous layer, including register context of the previous layer.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Kernel Stack Layers</a:t>
            </a:r>
            <a:endParaRPr/>
          </a:p>
        </p:txBody>
      </p:sp>
      <p:sp>
        <p:nvSpPr>
          <p:cNvPr id="105" name="Google Shape;105;p21"/>
          <p:cNvSpPr txBox="1"/>
          <p:nvPr>
            <p:ph idx="1" type="body"/>
          </p:nvPr>
        </p:nvSpPr>
        <p:spPr>
          <a:xfrm>
            <a:off x="311700" y="1389600"/>
            <a:ext cx="85812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kernel pushes a context layer when an interrupt occurs, when a process makes a system call, or when a process does a context switch. It pops a context layer when it returns from an interrupt handler, returns from a system call, or when a context switch happens. Thus, a context switch entails a push-pop operation..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