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76F604-8B5C-4A3F-8EAD-C573CD00F7F3}"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B4CB8-7ED1-4DAE-9489-162477D7F3B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76F604-8B5C-4A3F-8EAD-C573CD00F7F3}"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B4CB8-7ED1-4DAE-9489-162477D7F3B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76F604-8B5C-4A3F-8EAD-C573CD00F7F3}"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B4CB8-7ED1-4DAE-9489-162477D7F3B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76F604-8B5C-4A3F-8EAD-C573CD00F7F3}"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B4CB8-7ED1-4DAE-9489-162477D7F3B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76F604-8B5C-4A3F-8EAD-C573CD00F7F3}" type="datetimeFigureOut">
              <a:rPr lang="en-US" smtClean="0"/>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B4CB8-7ED1-4DAE-9489-162477D7F3B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76F604-8B5C-4A3F-8EAD-C573CD00F7F3}" type="datetimeFigureOut">
              <a:rPr lang="en-US" smtClean="0"/>
              <a:t>8/6/2019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B4CB8-7ED1-4DAE-9489-162477D7F3B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76F604-8B5C-4A3F-8EAD-C573CD00F7F3}" type="datetimeFigureOut">
              <a:rPr lang="en-US" smtClean="0"/>
              <a:t>8/6/2019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B4CB8-7ED1-4DAE-9489-162477D7F3B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76F604-8B5C-4A3F-8EAD-C573CD00F7F3}" type="datetimeFigureOut">
              <a:rPr lang="en-US" smtClean="0"/>
              <a:t>8/6/2019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B4CB8-7ED1-4DAE-9489-162477D7F3B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76F604-8B5C-4A3F-8EAD-C573CD00F7F3}" type="datetimeFigureOut">
              <a:rPr lang="en-US" smtClean="0"/>
              <a:t>8/6/2019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B4CB8-7ED1-4DAE-9489-162477D7F3B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76F604-8B5C-4A3F-8EAD-C573CD00F7F3}" type="datetimeFigureOut">
              <a:rPr lang="en-US" smtClean="0"/>
              <a:t>8/6/2019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B4CB8-7ED1-4DAE-9489-162477D7F3B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76F604-8B5C-4A3F-8EAD-C573CD00F7F3}" type="datetimeFigureOut">
              <a:rPr lang="en-US" smtClean="0"/>
              <a:t>8/6/2019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B4CB8-7ED1-4DAE-9489-162477D7F3B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76F604-8B5C-4A3F-8EAD-C573CD00F7F3}" type="datetimeFigureOut">
              <a:rPr lang="en-US" smtClean="0"/>
              <a:t>8/6/2019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DB4CB8-7ED1-4DAE-9489-162477D7F3B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Collection Framework</a:t>
            </a:r>
            <a:endParaRPr lang="en-US" dirty="0"/>
          </a:p>
        </p:txBody>
      </p:sp>
      <p:sp>
        <p:nvSpPr>
          <p:cNvPr id="3" name="Subtitle 2"/>
          <p:cNvSpPr>
            <a:spLocks noGrp="1"/>
          </p:cNvSpPr>
          <p:nvPr>
            <p:ph type="subTitle" idx="1"/>
          </p:nvPr>
        </p:nvSpPr>
        <p:spPr/>
        <p:txBody>
          <a:bodyPr/>
          <a:lstStyle/>
          <a:p>
            <a:r>
              <a:rPr lang="en-US" dirty="0" smtClean="0"/>
              <a:t>Introduction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Differences between Arrays and Collections? </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609600" y="1905000"/>
            <a:ext cx="8001000" cy="40386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a:t>
            </a:r>
            <a:endParaRPr lang="en-US" dirty="0"/>
          </a:p>
        </p:txBody>
      </p:sp>
      <p:sp>
        <p:nvSpPr>
          <p:cNvPr id="3" name="Content Placeholder 2"/>
          <p:cNvSpPr>
            <a:spLocks noGrp="1"/>
          </p:cNvSpPr>
          <p:nvPr>
            <p:ph idx="1"/>
          </p:nvPr>
        </p:nvSpPr>
        <p:spPr/>
        <p:txBody>
          <a:bodyPr/>
          <a:lstStyle/>
          <a:p>
            <a:r>
              <a:rPr lang="en-US" dirty="0" smtClean="0"/>
              <a:t>If we want to represent a group of objects as single entity then we should go for collections.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9(Nine) key interfaces of collection framework:</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1. 	Collection</a:t>
            </a:r>
          </a:p>
          <a:p>
            <a:pPr>
              <a:buNone/>
            </a:pPr>
            <a:r>
              <a:rPr lang="en-US" dirty="0" smtClean="0"/>
              <a:t> 2. 	List </a:t>
            </a:r>
          </a:p>
          <a:p>
            <a:pPr>
              <a:buNone/>
            </a:pPr>
            <a:r>
              <a:rPr lang="en-US" dirty="0" smtClean="0"/>
              <a:t>3. 	Set </a:t>
            </a:r>
          </a:p>
          <a:p>
            <a:pPr>
              <a:buNone/>
            </a:pPr>
            <a:r>
              <a:rPr lang="en-US" dirty="0" smtClean="0"/>
              <a:t>4. 	</a:t>
            </a:r>
            <a:r>
              <a:rPr lang="en-US" dirty="0" err="1" smtClean="0"/>
              <a:t>SortedSet</a:t>
            </a:r>
            <a:r>
              <a:rPr lang="en-US" dirty="0" smtClean="0"/>
              <a:t> </a:t>
            </a:r>
          </a:p>
          <a:p>
            <a:pPr>
              <a:buNone/>
            </a:pPr>
            <a:r>
              <a:rPr lang="en-US" dirty="0" smtClean="0"/>
              <a:t>5. 	</a:t>
            </a:r>
            <a:r>
              <a:rPr lang="en-US" dirty="0" err="1" smtClean="0"/>
              <a:t>NavigableSet</a:t>
            </a:r>
            <a:endParaRPr lang="en-US" dirty="0" smtClean="0"/>
          </a:p>
          <a:p>
            <a:pPr>
              <a:buNone/>
            </a:pPr>
            <a:r>
              <a:rPr lang="en-US" dirty="0" smtClean="0"/>
              <a:t> 6. 	Queue </a:t>
            </a:r>
          </a:p>
          <a:p>
            <a:pPr>
              <a:buNone/>
            </a:pPr>
            <a:r>
              <a:rPr lang="en-US" dirty="0" smtClean="0"/>
              <a:t>7. 	Map</a:t>
            </a:r>
          </a:p>
          <a:p>
            <a:pPr>
              <a:buNone/>
            </a:pPr>
            <a:r>
              <a:rPr lang="en-US" dirty="0" smtClean="0"/>
              <a:t> 8. 	</a:t>
            </a:r>
            <a:r>
              <a:rPr lang="en-US" dirty="0" err="1" smtClean="0"/>
              <a:t>SortedMap</a:t>
            </a:r>
            <a:r>
              <a:rPr lang="en-US" dirty="0" smtClean="0"/>
              <a:t> </a:t>
            </a:r>
          </a:p>
          <a:p>
            <a:pPr>
              <a:buNone/>
            </a:pPr>
            <a:r>
              <a:rPr lang="en-US" dirty="0" smtClean="0"/>
              <a:t>9.		 </a:t>
            </a:r>
            <a:r>
              <a:rPr lang="en-US" dirty="0" err="1" smtClean="0"/>
              <a:t>NavigableMap</a:t>
            </a:r>
            <a:r>
              <a:rPr lang="en-US" dirty="0" smtClean="0"/>
              <a:t>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1.Collection:</a:t>
            </a:r>
            <a:endParaRPr lang="en-US" dirty="0"/>
          </a:p>
        </p:txBody>
      </p:sp>
      <p:sp>
        <p:nvSpPr>
          <p:cNvPr id="3" name="Content Placeholder 2"/>
          <p:cNvSpPr>
            <a:spLocks noGrp="1"/>
          </p:cNvSpPr>
          <p:nvPr>
            <p:ph idx="1"/>
          </p:nvPr>
        </p:nvSpPr>
        <p:spPr/>
        <p:txBody>
          <a:bodyPr/>
          <a:lstStyle/>
          <a:p>
            <a:r>
              <a:rPr lang="en-US" dirty="0" smtClean="0"/>
              <a:t> If we want to represent a group of “individual objects” as a single entity then we should go for collection. </a:t>
            </a:r>
          </a:p>
          <a:p>
            <a:r>
              <a:rPr lang="en-US" dirty="0" smtClean="0"/>
              <a:t>In general we can consider collection as root interface of entire collection framework. </a:t>
            </a:r>
          </a:p>
          <a:p>
            <a:r>
              <a:rPr lang="en-US" dirty="0" smtClean="0"/>
              <a:t> Collection interface defines the most common methods which can be applicable for any collection object.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a:t>
            </a:r>
            <a:endParaRPr lang="en-US" dirty="0"/>
          </a:p>
        </p:txBody>
      </p:sp>
      <p:sp>
        <p:nvSpPr>
          <p:cNvPr id="3" name="Content Placeholder 2"/>
          <p:cNvSpPr>
            <a:spLocks noGrp="1"/>
          </p:cNvSpPr>
          <p:nvPr>
            <p:ph idx="1"/>
          </p:nvPr>
        </p:nvSpPr>
        <p:spPr/>
        <p:txBody>
          <a:bodyPr/>
          <a:lstStyle/>
          <a:p>
            <a:r>
              <a:rPr lang="en-US" dirty="0" smtClean="0"/>
              <a:t> It is the child interface of Collection.</a:t>
            </a:r>
          </a:p>
          <a:p>
            <a:r>
              <a:rPr lang="en-US" dirty="0" smtClean="0"/>
              <a:t>  If we want to represent a group of individual objects as a single entity where “duplicates are allow and insertion order must be preserved” then we should go for List interface. </a:t>
            </a:r>
          </a:p>
          <a:p>
            <a:r>
              <a:rPr lang="en-US" dirty="0" smtClean="0"/>
              <a:t> Vector and Stack classes are reengineered in 1.2 versions to implement List interface.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219199" y="1981200"/>
            <a:ext cx="7856883" cy="38862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Interface</a:t>
            </a:r>
            <a:endParaRPr lang="en-US" dirty="0"/>
          </a:p>
        </p:txBody>
      </p:sp>
      <p:sp>
        <p:nvSpPr>
          <p:cNvPr id="3" name="Content Placeholder 2"/>
          <p:cNvSpPr>
            <a:spLocks noGrp="1"/>
          </p:cNvSpPr>
          <p:nvPr>
            <p:ph idx="1"/>
          </p:nvPr>
        </p:nvSpPr>
        <p:spPr/>
        <p:txBody>
          <a:bodyPr/>
          <a:lstStyle/>
          <a:p>
            <a:r>
              <a:rPr lang="en-US" dirty="0" smtClean="0"/>
              <a:t> It is the child interface of Collection. </a:t>
            </a:r>
          </a:p>
          <a:p>
            <a:r>
              <a:rPr lang="en-US" dirty="0" smtClean="0"/>
              <a:t> If we want to represent a group of individual objects as single entity “where duplicates are not allow and insertion order is not preserved” then we should go for Set interface.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Interface</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951800" y="2209800"/>
            <a:ext cx="7430200" cy="3393446"/>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SortedSet</a:t>
            </a:r>
            <a:r>
              <a:rPr lang="en-US" dirty="0" smtClean="0"/>
              <a:t>:</a:t>
            </a:r>
            <a:endParaRPr lang="en-US" dirty="0"/>
          </a:p>
        </p:txBody>
      </p:sp>
      <p:sp>
        <p:nvSpPr>
          <p:cNvPr id="3" name="Content Placeholder 2"/>
          <p:cNvSpPr>
            <a:spLocks noGrp="1"/>
          </p:cNvSpPr>
          <p:nvPr>
            <p:ph idx="1"/>
          </p:nvPr>
        </p:nvSpPr>
        <p:spPr/>
        <p:txBody>
          <a:bodyPr/>
          <a:lstStyle/>
          <a:p>
            <a:r>
              <a:rPr lang="en-US" dirty="0" smtClean="0"/>
              <a:t> It is the child interface of Set. </a:t>
            </a:r>
          </a:p>
          <a:p>
            <a:r>
              <a:rPr lang="en-US" dirty="0" smtClean="0"/>
              <a:t>If we want to represent a group of “unique objects” according to some sorting order then we should go for </a:t>
            </a:r>
            <a:r>
              <a:rPr lang="en-US" dirty="0" err="1" smtClean="0"/>
              <a:t>SortedSet</a:t>
            </a:r>
            <a:r>
              <a:rPr lang="en-US" dirty="0" smtClean="0"/>
              <a:t>.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NavigableSet</a:t>
            </a:r>
            <a:r>
              <a:rPr lang="en-US" dirty="0" smtClean="0"/>
              <a:t>: </a:t>
            </a:r>
            <a:endParaRPr lang="en-US" dirty="0"/>
          </a:p>
        </p:txBody>
      </p:sp>
      <p:sp>
        <p:nvSpPr>
          <p:cNvPr id="3" name="Content Placeholder 2"/>
          <p:cNvSpPr>
            <a:spLocks noGrp="1"/>
          </p:cNvSpPr>
          <p:nvPr>
            <p:ph idx="1"/>
          </p:nvPr>
        </p:nvSpPr>
        <p:spPr/>
        <p:txBody>
          <a:bodyPr/>
          <a:lstStyle/>
          <a:p>
            <a:r>
              <a:rPr lang="en-US" dirty="0" smtClean="0"/>
              <a:t> It is the child interface of </a:t>
            </a:r>
            <a:r>
              <a:rPr lang="en-US" dirty="0" err="1" smtClean="0"/>
              <a:t>SortedSet</a:t>
            </a:r>
            <a:r>
              <a:rPr lang="en-US" dirty="0" smtClean="0"/>
              <a:t>. </a:t>
            </a:r>
          </a:p>
          <a:p>
            <a:r>
              <a:rPr lang="en-US" dirty="0" smtClean="0"/>
              <a:t> It provides several methods for navigation purposes.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a:t>
            </a:r>
            <a:endParaRPr lang="en-US" dirty="0"/>
          </a:p>
        </p:txBody>
      </p:sp>
      <p:sp>
        <p:nvSpPr>
          <p:cNvPr id="3" name="Content Placeholder 2"/>
          <p:cNvSpPr>
            <a:spLocks noGrp="1"/>
          </p:cNvSpPr>
          <p:nvPr>
            <p:ph idx="1"/>
          </p:nvPr>
        </p:nvSpPr>
        <p:spPr/>
        <p:txBody>
          <a:bodyPr/>
          <a:lstStyle/>
          <a:p>
            <a:r>
              <a:rPr lang="en-US" dirty="0" smtClean="0"/>
              <a:t>An array is an indexed collection of fixed no of homogeneous data elements. (or) </a:t>
            </a:r>
          </a:p>
          <a:p>
            <a:r>
              <a:rPr lang="en-US" dirty="0" smtClean="0"/>
              <a:t>An array represents a group of elements of same data type</a:t>
            </a:r>
          </a:p>
          <a:p>
            <a:r>
              <a:rPr lang="en-US" dirty="0" smtClean="0"/>
              <a:t>The main advantage of array is we can represent huge no of elements by using single variable. So that readability of the code will be improved.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a:t>
            </a:r>
            <a:endParaRPr lang="en-US" dirty="0"/>
          </a:p>
        </p:txBody>
      </p:sp>
      <p:sp>
        <p:nvSpPr>
          <p:cNvPr id="3" name="Content Placeholder 2"/>
          <p:cNvSpPr>
            <a:spLocks noGrp="1"/>
          </p:cNvSpPr>
          <p:nvPr>
            <p:ph idx="1"/>
          </p:nvPr>
        </p:nvSpPr>
        <p:spPr/>
        <p:txBody>
          <a:bodyPr/>
          <a:lstStyle/>
          <a:p>
            <a:r>
              <a:rPr lang="en-US" dirty="0" smtClean="0"/>
              <a:t>It is the child interface of Collection.</a:t>
            </a:r>
          </a:p>
          <a:p>
            <a:r>
              <a:rPr lang="en-US" dirty="0" smtClean="0"/>
              <a:t>If we want to represent a group of individual objects prior to processing then we should go for queue concept.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882203" y="1905000"/>
            <a:ext cx="7035591" cy="37338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All the above interfaces (Collection, List, Set, </a:t>
            </a:r>
            <a:r>
              <a:rPr lang="en-US" dirty="0" err="1" smtClean="0"/>
              <a:t>SortedSet</a:t>
            </a:r>
            <a:r>
              <a:rPr lang="en-US" dirty="0" smtClean="0"/>
              <a:t>, </a:t>
            </a:r>
            <a:r>
              <a:rPr lang="en-US" dirty="0" err="1" smtClean="0"/>
              <a:t>NavigableSet</a:t>
            </a:r>
            <a:r>
              <a:rPr lang="en-US" dirty="0" smtClean="0"/>
              <a:t>, and Queue) meant for representing a group of individual objects.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a:t>
            </a:r>
            <a:endParaRPr lang="en-US" dirty="0"/>
          </a:p>
        </p:txBody>
      </p:sp>
      <p:sp>
        <p:nvSpPr>
          <p:cNvPr id="3" name="Content Placeholder 2"/>
          <p:cNvSpPr>
            <a:spLocks noGrp="1"/>
          </p:cNvSpPr>
          <p:nvPr>
            <p:ph idx="1"/>
          </p:nvPr>
        </p:nvSpPr>
        <p:spPr/>
        <p:txBody>
          <a:bodyPr/>
          <a:lstStyle/>
          <a:p>
            <a:r>
              <a:rPr lang="en-US" dirty="0" smtClean="0"/>
              <a:t>If we want to represent a group of objects as key-value pairs then we should go for Map. </a:t>
            </a:r>
          </a:p>
          <a:p>
            <a:r>
              <a:rPr lang="en-US" dirty="0" smtClean="0"/>
              <a:t> Map is not child interface of Collection. </a:t>
            </a:r>
          </a:p>
          <a:p>
            <a:r>
              <a:rPr lang="en-US" dirty="0" smtClean="0"/>
              <a:t> If we want to represent a group of objects as key-value pairs then we should go for Map interface. </a:t>
            </a:r>
          </a:p>
          <a:p>
            <a:r>
              <a:rPr lang="en-US" dirty="0" smtClean="0"/>
              <a:t>Duplicate keys are not allowed but values can be duplicated. </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Interface</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304801" y="2133600"/>
            <a:ext cx="7739062" cy="35814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SortedMap</a:t>
            </a:r>
            <a:r>
              <a:rPr lang="en-US" dirty="0" smtClean="0"/>
              <a:t>:</a:t>
            </a:r>
            <a:endParaRPr lang="en-US" dirty="0"/>
          </a:p>
        </p:txBody>
      </p:sp>
      <p:sp>
        <p:nvSpPr>
          <p:cNvPr id="3" name="Content Placeholder 2"/>
          <p:cNvSpPr>
            <a:spLocks noGrp="1"/>
          </p:cNvSpPr>
          <p:nvPr>
            <p:ph idx="1"/>
          </p:nvPr>
        </p:nvSpPr>
        <p:spPr/>
        <p:txBody>
          <a:bodyPr/>
          <a:lstStyle/>
          <a:p>
            <a:r>
              <a:rPr lang="en-US" dirty="0" smtClean="0"/>
              <a:t> It is the child interface of Map.</a:t>
            </a:r>
          </a:p>
          <a:p>
            <a:r>
              <a:rPr lang="en-US" dirty="0" smtClean="0"/>
              <a:t> If we want to represent a group of objects as key value pairs “according to some sorting order of keys” then we should go for </a:t>
            </a:r>
            <a:r>
              <a:rPr lang="en-US" dirty="0" err="1" smtClean="0"/>
              <a:t>SortedMap</a:t>
            </a:r>
            <a:r>
              <a:rPr lang="en-US" dirty="0" smtClean="0"/>
              <a:t>. </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NavigableMap</a:t>
            </a:r>
            <a:r>
              <a:rPr lang="en-US" dirty="0" smtClean="0"/>
              <a:t>:</a:t>
            </a:r>
            <a:endParaRPr lang="en-US" dirty="0"/>
          </a:p>
        </p:txBody>
      </p:sp>
      <p:sp>
        <p:nvSpPr>
          <p:cNvPr id="3" name="Content Placeholder 2"/>
          <p:cNvSpPr>
            <a:spLocks noGrp="1"/>
          </p:cNvSpPr>
          <p:nvPr>
            <p:ph idx="1"/>
          </p:nvPr>
        </p:nvSpPr>
        <p:spPr/>
        <p:txBody>
          <a:bodyPr/>
          <a:lstStyle/>
          <a:p>
            <a:r>
              <a:rPr lang="en-US" dirty="0" smtClean="0"/>
              <a:t> It is the child interface of </a:t>
            </a:r>
            <a:r>
              <a:rPr lang="en-US" dirty="0" err="1" smtClean="0"/>
              <a:t>SortedMap</a:t>
            </a:r>
            <a:r>
              <a:rPr lang="en-US" dirty="0" smtClean="0"/>
              <a:t> and defines several methods for navigation purposes. </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the difference between Collection and Collections? </a:t>
            </a:r>
            <a:endParaRPr lang="en-US" dirty="0"/>
          </a:p>
        </p:txBody>
      </p:sp>
      <p:sp>
        <p:nvSpPr>
          <p:cNvPr id="3" name="Content Placeholder 2"/>
          <p:cNvSpPr>
            <a:spLocks noGrp="1"/>
          </p:cNvSpPr>
          <p:nvPr>
            <p:ph idx="1"/>
          </p:nvPr>
        </p:nvSpPr>
        <p:spPr/>
        <p:txBody>
          <a:bodyPr/>
          <a:lstStyle/>
          <a:p>
            <a:r>
              <a:rPr lang="en-US" dirty="0" smtClean="0"/>
              <a:t> “Collection is an “interface” which can be used to represent a group of objects as a single entity. Whereas “Collections is an utility class” present in </a:t>
            </a:r>
            <a:r>
              <a:rPr lang="en-US" dirty="0" err="1" smtClean="0"/>
              <a:t>java.util</a:t>
            </a:r>
            <a:r>
              <a:rPr lang="en-US" dirty="0" smtClean="0"/>
              <a:t> package to define several utility methods for Collection objects. Collection--------------------interface</a:t>
            </a:r>
          </a:p>
          <a:p>
            <a:r>
              <a:rPr lang="en-US" dirty="0" smtClean="0"/>
              <a:t> Collections------------------class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Legacy Character</a:t>
            </a:r>
            <a:endParaRPr lang="en-US" dirty="0"/>
          </a:p>
        </p:txBody>
      </p:sp>
      <p:sp>
        <p:nvSpPr>
          <p:cNvPr id="3" name="Content Placeholder 2"/>
          <p:cNvSpPr>
            <a:spLocks noGrp="1"/>
          </p:cNvSpPr>
          <p:nvPr>
            <p:ph idx="1"/>
          </p:nvPr>
        </p:nvSpPr>
        <p:spPr/>
        <p:txBody>
          <a:bodyPr>
            <a:normAutofit lnSpcReduction="10000"/>
          </a:bodyPr>
          <a:lstStyle/>
          <a:p>
            <a:r>
              <a:rPr lang="en-US" dirty="0" smtClean="0"/>
              <a:t>In collection framework the following are legacy characters. </a:t>
            </a:r>
          </a:p>
          <a:p>
            <a:pPr>
              <a:buNone/>
            </a:pPr>
            <a:r>
              <a:rPr lang="en-US" dirty="0" smtClean="0"/>
              <a:t>1) Enumeration(I) </a:t>
            </a:r>
          </a:p>
          <a:p>
            <a:pPr>
              <a:buNone/>
            </a:pPr>
            <a:r>
              <a:rPr lang="en-US" dirty="0" smtClean="0"/>
              <a:t>2) Dictionary(AC)</a:t>
            </a:r>
          </a:p>
          <a:p>
            <a:pPr>
              <a:buNone/>
            </a:pPr>
            <a:r>
              <a:rPr lang="en-US" dirty="0" smtClean="0"/>
              <a:t> 3) Vector(C)</a:t>
            </a:r>
          </a:p>
          <a:p>
            <a:pPr>
              <a:buNone/>
            </a:pPr>
            <a:r>
              <a:rPr lang="en-US" dirty="0" smtClean="0"/>
              <a:t> 4) Stack(C) </a:t>
            </a:r>
          </a:p>
          <a:p>
            <a:pPr>
              <a:buNone/>
            </a:pPr>
            <a:r>
              <a:rPr lang="en-US" dirty="0" smtClean="0"/>
              <a:t>5) </a:t>
            </a:r>
            <a:r>
              <a:rPr lang="en-US" dirty="0" err="1" smtClean="0"/>
              <a:t>Hashtable</a:t>
            </a:r>
            <a:r>
              <a:rPr lang="en-US" dirty="0" smtClean="0"/>
              <a:t>(C)</a:t>
            </a:r>
          </a:p>
          <a:p>
            <a:pPr>
              <a:buNone/>
            </a:pPr>
            <a:r>
              <a:rPr lang="en-US" dirty="0" smtClean="0"/>
              <a:t> 6) Properties(C) </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457200" y="1600200"/>
            <a:ext cx="8458200" cy="4571999"/>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Object[] array:</a:t>
            </a:r>
            <a:endParaRPr lang="en-US" dirty="0"/>
          </a:p>
        </p:txBody>
      </p:sp>
      <p:sp>
        <p:nvSpPr>
          <p:cNvPr id="3" name="Content Placeholder 2"/>
          <p:cNvSpPr>
            <a:spLocks noGrp="1"/>
          </p:cNvSpPr>
          <p:nvPr>
            <p:ph idx="1"/>
          </p:nvPr>
        </p:nvSpPr>
        <p:spPr/>
        <p:txBody>
          <a:bodyPr/>
          <a:lstStyle/>
          <a:p>
            <a:r>
              <a:rPr lang="en-US" dirty="0" smtClean="0"/>
              <a:t>1) Arrays are fixed in size that is once we created an array there is no chance of increasing (or) decreasing the size based on our requirement hence to use arrays concept compulsory we should know the size in advance which may not possible always.</a:t>
            </a:r>
          </a:p>
          <a:p>
            <a:r>
              <a:rPr lang="en-US" dirty="0" smtClean="0"/>
              <a:t> 2) Arrays can hold only homogeneous data elements. </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a:t>
            </a:r>
            <a:endParaRPr lang="en-US" dirty="0"/>
          </a:p>
        </p:txBody>
      </p:sp>
      <p:pic>
        <p:nvPicPr>
          <p:cNvPr id="7170" name="Picture 2"/>
          <p:cNvPicPr>
            <a:picLocks noGrp="1" noChangeAspect="1" noChangeArrowheads="1"/>
          </p:cNvPicPr>
          <p:nvPr>
            <p:ph idx="1"/>
          </p:nvPr>
        </p:nvPicPr>
        <p:blipFill>
          <a:blip r:embed="rId2"/>
          <a:srcRect/>
          <a:stretch>
            <a:fillRect/>
          </a:stretch>
        </p:blipFill>
        <p:spPr bwMode="auto">
          <a:xfrm>
            <a:off x="457200" y="1828800"/>
            <a:ext cx="8458200" cy="4114799"/>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 interface:</a:t>
            </a:r>
            <a:endParaRPr lang="en-US" dirty="0"/>
          </a:p>
        </p:txBody>
      </p:sp>
      <p:sp>
        <p:nvSpPr>
          <p:cNvPr id="3" name="Content Placeholder 2"/>
          <p:cNvSpPr>
            <a:spLocks noGrp="1"/>
          </p:cNvSpPr>
          <p:nvPr>
            <p:ph idx="1"/>
          </p:nvPr>
        </p:nvSpPr>
        <p:spPr/>
        <p:txBody>
          <a:bodyPr/>
          <a:lstStyle/>
          <a:p>
            <a:r>
              <a:rPr lang="en-US" dirty="0" smtClean="0"/>
              <a:t>If we want to represent a group of individual objects then we should go for Collection interface. This interface defines the most common general methods which can be applicable for any Collection object. </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methods of Collection interface</a:t>
            </a:r>
            <a:endParaRPr lang="en-US" dirty="0"/>
          </a:p>
        </p:txBody>
      </p:sp>
      <p:sp>
        <p:nvSpPr>
          <p:cNvPr id="3" name="Content Placeholder 2"/>
          <p:cNvSpPr>
            <a:spLocks noGrp="1"/>
          </p:cNvSpPr>
          <p:nvPr>
            <p:ph idx="1"/>
          </p:nvPr>
        </p:nvSpPr>
        <p:spPr/>
        <p:txBody>
          <a:bodyPr/>
          <a:lstStyle/>
          <a:p>
            <a:pPr>
              <a:buNone/>
            </a:pPr>
            <a:r>
              <a:rPr lang="en-US" dirty="0" smtClean="0"/>
              <a:t>1) </a:t>
            </a:r>
            <a:r>
              <a:rPr lang="en-US" dirty="0" err="1" smtClean="0"/>
              <a:t>boolean</a:t>
            </a:r>
            <a:r>
              <a:rPr lang="en-US" dirty="0" smtClean="0"/>
              <a:t> add(Object o); </a:t>
            </a:r>
          </a:p>
          <a:p>
            <a:pPr>
              <a:buNone/>
            </a:pPr>
            <a:r>
              <a:rPr lang="en-US" dirty="0" smtClean="0"/>
              <a:t>2) </a:t>
            </a:r>
            <a:r>
              <a:rPr lang="en-US" dirty="0" err="1" smtClean="0"/>
              <a:t>boolean</a:t>
            </a:r>
            <a:r>
              <a:rPr lang="en-US" dirty="0" smtClean="0"/>
              <a:t> </a:t>
            </a:r>
            <a:r>
              <a:rPr lang="en-US" dirty="0" err="1" smtClean="0"/>
              <a:t>addAll</a:t>
            </a:r>
            <a:r>
              <a:rPr lang="en-US" dirty="0" smtClean="0"/>
              <a:t>(Collection c); </a:t>
            </a:r>
          </a:p>
          <a:p>
            <a:pPr>
              <a:buNone/>
            </a:pPr>
            <a:r>
              <a:rPr lang="en-US" dirty="0" smtClean="0"/>
              <a:t>3) </a:t>
            </a:r>
            <a:r>
              <a:rPr lang="en-US" dirty="0" err="1" smtClean="0"/>
              <a:t>boolean</a:t>
            </a:r>
            <a:r>
              <a:rPr lang="en-US" dirty="0" smtClean="0"/>
              <a:t> remove(Object o);</a:t>
            </a:r>
          </a:p>
          <a:p>
            <a:pPr>
              <a:buNone/>
            </a:pPr>
            <a:r>
              <a:rPr lang="en-US" dirty="0" smtClean="0"/>
              <a:t> 4) </a:t>
            </a:r>
            <a:r>
              <a:rPr lang="en-US" dirty="0" err="1" smtClean="0"/>
              <a:t>boolean</a:t>
            </a:r>
            <a:r>
              <a:rPr lang="en-US" dirty="0" smtClean="0"/>
              <a:t> </a:t>
            </a:r>
            <a:r>
              <a:rPr lang="en-US" dirty="0" err="1" smtClean="0"/>
              <a:t>removeAll</a:t>
            </a:r>
            <a:r>
              <a:rPr lang="en-US" dirty="0" smtClean="0"/>
              <a:t>(Object o);</a:t>
            </a:r>
          </a:p>
          <a:p>
            <a:pPr>
              <a:buNone/>
            </a:pPr>
            <a:r>
              <a:rPr lang="en-US" dirty="0" smtClean="0"/>
              <a:t> 5) </a:t>
            </a:r>
            <a:r>
              <a:rPr lang="en-US" dirty="0" err="1" smtClean="0"/>
              <a:t>boolean</a:t>
            </a:r>
            <a:r>
              <a:rPr lang="en-US" dirty="0" smtClean="0"/>
              <a:t> </a:t>
            </a:r>
            <a:r>
              <a:rPr lang="en-US" dirty="0" err="1" smtClean="0"/>
              <a:t>retainAll</a:t>
            </a:r>
            <a:r>
              <a:rPr lang="en-US" dirty="0" smtClean="0"/>
              <a:t>(Collection c);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Object Array</a:t>
            </a:r>
            <a:endParaRPr lang="en-US" dirty="0"/>
          </a:p>
        </p:txBody>
      </p:sp>
      <p:sp>
        <p:nvSpPr>
          <p:cNvPr id="3" name="Content Placeholder 2"/>
          <p:cNvSpPr>
            <a:spLocks noGrp="1"/>
          </p:cNvSpPr>
          <p:nvPr>
            <p:ph idx="1"/>
          </p:nvPr>
        </p:nvSpPr>
        <p:spPr/>
        <p:txBody>
          <a:bodyPr/>
          <a:lstStyle/>
          <a:p>
            <a:r>
              <a:rPr lang="en-US" dirty="0" smtClean="0"/>
              <a:t>Example: </a:t>
            </a:r>
          </a:p>
          <a:p>
            <a:r>
              <a:rPr lang="en-US" dirty="0" smtClean="0"/>
              <a:t>Student[] s=new Student[10000];</a:t>
            </a:r>
          </a:p>
          <a:p>
            <a:r>
              <a:rPr lang="en-US" dirty="0" smtClean="0"/>
              <a:t> s[0]=new Student();//valid </a:t>
            </a:r>
          </a:p>
          <a:p>
            <a:r>
              <a:rPr lang="en-US" dirty="0" smtClean="0"/>
              <a:t>s[1]=new Customer();//invalid(compile time error)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Compile time error: </a:t>
            </a:r>
          </a:p>
          <a:p>
            <a:r>
              <a:rPr lang="en-US" dirty="0" smtClean="0"/>
              <a:t>Test.java:7: cannot find symbol </a:t>
            </a:r>
            <a:r>
              <a:rPr lang="en-US" dirty="0" err="1" smtClean="0"/>
              <a:t>Symbol</a:t>
            </a:r>
            <a:r>
              <a:rPr lang="en-US" dirty="0" smtClean="0"/>
              <a:t>: class Customer Location: class Test s[1]=new Customer(); </a:t>
            </a:r>
          </a:p>
          <a:p>
            <a:r>
              <a:rPr lang="en-US" dirty="0" smtClean="0"/>
              <a:t>But we can resolve this problem by using object type array(Object[]).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Object Array</a:t>
            </a:r>
            <a:endParaRPr lang="en-US" dirty="0"/>
          </a:p>
        </p:txBody>
      </p:sp>
      <p:sp>
        <p:nvSpPr>
          <p:cNvPr id="3" name="Content Placeholder 2"/>
          <p:cNvSpPr>
            <a:spLocks noGrp="1"/>
          </p:cNvSpPr>
          <p:nvPr>
            <p:ph idx="1"/>
          </p:nvPr>
        </p:nvSpPr>
        <p:spPr/>
        <p:txBody>
          <a:bodyPr/>
          <a:lstStyle/>
          <a:p>
            <a:r>
              <a:rPr lang="en-US" dirty="0" smtClean="0"/>
              <a:t>Example: </a:t>
            </a:r>
          </a:p>
          <a:p>
            <a:r>
              <a:rPr lang="en-US" dirty="0" smtClean="0"/>
              <a:t>Object[] o=new Object[10000]; </a:t>
            </a:r>
          </a:p>
          <a:p>
            <a:r>
              <a:rPr lang="en-US" dirty="0" smtClean="0"/>
              <a:t>o[0]=new Student(); </a:t>
            </a:r>
          </a:p>
          <a:p>
            <a:r>
              <a:rPr lang="en-US" dirty="0" smtClean="0"/>
              <a:t>o[1]=new Customer();</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Collection</a:t>
            </a:r>
            <a:endParaRPr lang="en-US" dirty="0"/>
          </a:p>
        </p:txBody>
      </p:sp>
      <p:sp>
        <p:nvSpPr>
          <p:cNvPr id="3" name="Content Placeholder 2"/>
          <p:cNvSpPr>
            <a:spLocks noGrp="1"/>
          </p:cNvSpPr>
          <p:nvPr>
            <p:ph idx="1"/>
          </p:nvPr>
        </p:nvSpPr>
        <p:spPr/>
        <p:txBody>
          <a:bodyPr/>
          <a:lstStyle/>
          <a:p>
            <a:r>
              <a:rPr lang="en-US" dirty="0" smtClean="0"/>
              <a:t> Arrays concept is not implemented based on some data structure hence ready-made methods support we can’t expert. For every requirement we have to write the code explicitly. </a:t>
            </a:r>
          </a:p>
          <a:p>
            <a:r>
              <a:rPr lang="en-US" dirty="0" smtClean="0"/>
              <a:t>To overcome the above limitations we should go for collections concept.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Collection</a:t>
            </a:r>
            <a:endParaRPr lang="en-US" dirty="0"/>
          </a:p>
        </p:txBody>
      </p:sp>
      <p:sp>
        <p:nvSpPr>
          <p:cNvPr id="3" name="Content Placeholder 2"/>
          <p:cNvSpPr>
            <a:spLocks noGrp="1"/>
          </p:cNvSpPr>
          <p:nvPr>
            <p:ph idx="1"/>
          </p:nvPr>
        </p:nvSpPr>
        <p:spPr/>
        <p:txBody>
          <a:bodyPr/>
          <a:lstStyle/>
          <a:p>
            <a:r>
              <a:rPr lang="en-US" dirty="0" smtClean="0"/>
              <a:t>Collections are </a:t>
            </a:r>
            <a:r>
              <a:rPr lang="en-US" dirty="0" err="1" smtClean="0"/>
              <a:t>growable</a:t>
            </a:r>
            <a:r>
              <a:rPr lang="en-US" dirty="0" smtClean="0"/>
              <a:t> in nature that is based on our requirement we can increase (or) decrease the size hence memory point of view collections concept is recommended to use. </a:t>
            </a:r>
          </a:p>
          <a:p>
            <a:r>
              <a:rPr lang="en-US" dirty="0" smtClean="0"/>
              <a:t>Collections can hold both homogeneous and heterogeneous objects.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a:t>
            </a:r>
            <a:endParaRPr lang="en-US" dirty="0"/>
          </a:p>
        </p:txBody>
      </p:sp>
      <p:sp>
        <p:nvSpPr>
          <p:cNvPr id="3" name="Content Placeholder 2"/>
          <p:cNvSpPr>
            <a:spLocks noGrp="1"/>
          </p:cNvSpPr>
          <p:nvPr>
            <p:ph idx="1"/>
          </p:nvPr>
        </p:nvSpPr>
        <p:spPr/>
        <p:txBody>
          <a:bodyPr/>
          <a:lstStyle/>
          <a:p>
            <a:r>
              <a:rPr lang="en-US" dirty="0" smtClean="0"/>
              <a:t>Every collection class is implemented based on some standard data structure hence for every requirement ready-made method support is available being a programmer we can use these methods directly without writing the functionality on our own.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947</Words>
  <Application>Microsoft Office PowerPoint</Application>
  <PresentationFormat>On-screen Show (4:3)</PresentationFormat>
  <Paragraphs>100</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Collection Framework</vt:lpstr>
      <vt:lpstr>Collection</vt:lpstr>
      <vt:lpstr>Limitations of Object[] array:</vt:lpstr>
      <vt:lpstr>Example OF  Object Array</vt:lpstr>
      <vt:lpstr>Slide 5</vt:lpstr>
      <vt:lpstr>Example OF Object Array</vt:lpstr>
      <vt:lpstr>Why Collection</vt:lpstr>
      <vt:lpstr>Why  Collection</vt:lpstr>
      <vt:lpstr>Collection</vt:lpstr>
      <vt:lpstr>Differences between Arrays and Collections? </vt:lpstr>
      <vt:lpstr>Collection</vt:lpstr>
      <vt:lpstr>9(Nine) key interfaces of collection framework:</vt:lpstr>
      <vt:lpstr>1.Collection:</vt:lpstr>
      <vt:lpstr>List: </vt:lpstr>
      <vt:lpstr>Collection</vt:lpstr>
      <vt:lpstr>Set Interface</vt:lpstr>
      <vt:lpstr>Set Interface</vt:lpstr>
      <vt:lpstr>SortedSet:</vt:lpstr>
      <vt:lpstr>NavigableSet: </vt:lpstr>
      <vt:lpstr>Queue:</vt:lpstr>
      <vt:lpstr>Queue</vt:lpstr>
      <vt:lpstr>Conclusion</vt:lpstr>
      <vt:lpstr>Map</vt:lpstr>
      <vt:lpstr>Map Interface</vt:lpstr>
      <vt:lpstr>SortedMap:</vt:lpstr>
      <vt:lpstr>NavigableMap:</vt:lpstr>
      <vt:lpstr>What is the difference between Collection and Collections? </vt:lpstr>
      <vt:lpstr>Legacy Character</vt:lpstr>
      <vt:lpstr>Collection</vt:lpstr>
      <vt:lpstr>Map</vt:lpstr>
      <vt:lpstr>Collection interface:</vt:lpstr>
      <vt:lpstr>methods of Collection interface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Collection Framework</dc:title>
  <dc:creator>Admin</dc:creator>
  <cp:lastModifiedBy>Admin</cp:lastModifiedBy>
  <cp:revision>24</cp:revision>
  <dcterms:created xsi:type="dcterms:W3CDTF">2019-08-06T11:06:53Z</dcterms:created>
  <dcterms:modified xsi:type="dcterms:W3CDTF">2019-08-06T11:34:33Z</dcterms:modified>
</cp:coreProperties>
</file>