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75" r:id="rId26"/>
    <p:sldId id="282" r:id="rId27"/>
    <p:sldId id="283" r:id="rId28"/>
    <p:sldId id="284" r:id="rId29"/>
    <p:sldId id="272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3A7D-BC2C-49DC-91DA-FC88138AF3B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E0C2-254E-491E-9251-180F08FED2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ArrayList</a:t>
            </a:r>
            <a:r>
              <a:rPr lang="en-US" dirty="0" smtClean="0"/>
              <a:t> and Vector?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VS Vector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2438400"/>
            <a:ext cx="840691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version of </a:t>
            </a:r>
            <a:r>
              <a:rPr lang="en-US" dirty="0" err="1" smtClean="0"/>
              <a:t>ArrayList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6762" y="1905000"/>
            <a:ext cx="7843838" cy="330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 we can get synchronized version of Set and Map objects by using the following methods.</a:t>
            </a:r>
          </a:p>
          <a:p>
            <a:pPr>
              <a:buNone/>
            </a:pPr>
            <a:r>
              <a:rPr lang="en-US" dirty="0" smtClean="0"/>
              <a:t> 1) public static Set </a:t>
            </a:r>
            <a:r>
              <a:rPr lang="en-US" dirty="0" err="1" smtClean="0"/>
              <a:t>synchronizedSet</a:t>
            </a:r>
            <a:r>
              <a:rPr lang="en-US" dirty="0" smtClean="0"/>
              <a:t>(Set s);</a:t>
            </a:r>
          </a:p>
          <a:p>
            <a:pPr>
              <a:buNone/>
            </a:pPr>
            <a:r>
              <a:rPr lang="en-US" dirty="0" smtClean="0"/>
              <a:t> 2) public static Map </a:t>
            </a:r>
            <a:r>
              <a:rPr lang="en-US" dirty="0" err="1" smtClean="0"/>
              <a:t>synchronizedMap</a:t>
            </a:r>
            <a:r>
              <a:rPr lang="en-US" dirty="0" smtClean="0"/>
              <a:t>(Map m);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is the best choice if our frequent operation is retrieval.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ArrayList</a:t>
            </a:r>
            <a:r>
              <a:rPr lang="en-US" dirty="0" smtClean="0"/>
              <a:t> is the worst choice if our frequent operation is insertion (or) deletion in the middle because it requires several internal shift operations.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Disadvantage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1394" y="2438400"/>
            <a:ext cx="6518594" cy="260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dirty="0" smtClean="0"/>
              <a:t>1) The underlying data structure is double </a:t>
            </a:r>
            <a:r>
              <a:rPr lang="en-US" sz="2800" dirty="0" err="1" smtClean="0"/>
              <a:t>LinkedList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 2) If our frequent operation is insertion (or) deletion in the middle then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 is the best choice. </a:t>
            </a:r>
          </a:p>
          <a:p>
            <a:pPr marL="514350" indent="-514350">
              <a:buNone/>
            </a:pPr>
            <a:r>
              <a:rPr lang="en-US" sz="2800" dirty="0" smtClean="0"/>
              <a:t>3) If our frequent operation is retrieval operation then </a:t>
            </a:r>
            <a:r>
              <a:rPr lang="en-US" sz="2800" dirty="0" err="1" smtClean="0"/>
              <a:t>LinkedList</a:t>
            </a:r>
            <a:r>
              <a:rPr lang="en-US" sz="2800" dirty="0" smtClean="0"/>
              <a:t> is worst choice.</a:t>
            </a:r>
          </a:p>
          <a:p>
            <a:pPr marL="514350" indent="-514350">
              <a:buNone/>
            </a:pPr>
            <a:r>
              <a:rPr lang="en-US" sz="2800" dirty="0" smtClean="0"/>
              <a:t> 4) Duplicate objects are allowed.</a:t>
            </a:r>
          </a:p>
          <a:p>
            <a:pPr marL="514350" indent="-514350">
              <a:buNone/>
            </a:pPr>
            <a:r>
              <a:rPr lang="en-US" sz="2800" dirty="0" smtClean="0"/>
              <a:t> 5) Insertion order is preserved.</a:t>
            </a:r>
          </a:p>
          <a:p>
            <a:pPr marL="514350" indent="-514350">
              <a:buNone/>
            </a:pPr>
            <a:r>
              <a:rPr lang="en-US" sz="2800" dirty="0" smtClean="0"/>
              <a:t> 6) Heterogeneous objects are allowed.</a:t>
            </a:r>
          </a:p>
          <a:p>
            <a:pPr marL="514350" indent="-514350">
              <a:buNone/>
            </a:pPr>
            <a:r>
              <a:rPr lang="en-US" sz="2800" dirty="0" smtClean="0"/>
              <a:t> 7) Null insertion is possible.</a:t>
            </a:r>
          </a:p>
          <a:p>
            <a:pPr marL="514350" indent="-51435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</a:t>
            </a:r>
            <a:r>
              <a:rPr lang="en-US" dirty="0" err="1" smtClean="0"/>
              <a:t>Serializable</a:t>
            </a:r>
            <a:r>
              <a:rPr lang="en-US" dirty="0" smtClean="0"/>
              <a:t> and </a:t>
            </a:r>
            <a:r>
              <a:rPr lang="en-US" dirty="0" err="1" smtClean="0"/>
              <a:t>Cloneable</a:t>
            </a:r>
            <a:r>
              <a:rPr lang="en-US" dirty="0" smtClean="0"/>
              <a:t> interfaces but not </a:t>
            </a:r>
            <a:r>
              <a:rPr lang="en-US" dirty="0" err="1" smtClean="0"/>
              <a:t>RandomAccess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we can use </a:t>
            </a:r>
            <a:r>
              <a:rPr lang="en-US" dirty="0" err="1" smtClean="0"/>
              <a:t>LinkedList</a:t>
            </a:r>
            <a:r>
              <a:rPr lang="en-US" dirty="0" smtClean="0"/>
              <a:t> to implement Stacks and Queues to provide support for this requirement </a:t>
            </a:r>
            <a:r>
              <a:rPr lang="en-US" dirty="0" err="1" smtClean="0"/>
              <a:t>LinkedList</a:t>
            </a:r>
            <a:r>
              <a:rPr lang="en-US" dirty="0" smtClean="0"/>
              <a:t> class defines the following 6 specific methods.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249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6 specific methods.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1) void </a:t>
            </a:r>
            <a:r>
              <a:rPr lang="en-US" dirty="0" err="1" smtClean="0"/>
              <a:t>addFirst</a:t>
            </a:r>
            <a:r>
              <a:rPr lang="en-US" dirty="0" smtClean="0"/>
              <a:t>(Object o); </a:t>
            </a:r>
          </a:p>
          <a:p>
            <a:pPr>
              <a:buNone/>
            </a:pPr>
            <a:r>
              <a:rPr lang="en-US" dirty="0" smtClean="0"/>
              <a:t>2) void </a:t>
            </a:r>
            <a:r>
              <a:rPr lang="en-US" dirty="0" err="1" smtClean="0"/>
              <a:t>addLast</a:t>
            </a:r>
            <a:r>
              <a:rPr lang="en-US" dirty="0" smtClean="0"/>
              <a:t>(Object o);</a:t>
            </a:r>
          </a:p>
          <a:p>
            <a:pPr>
              <a:buNone/>
            </a:pPr>
            <a:r>
              <a:rPr lang="en-US" dirty="0" smtClean="0"/>
              <a:t> 3) Object </a:t>
            </a:r>
            <a:r>
              <a:rPr lang="en-US" dirty="0" err="1" smtClean="0"/>
              <a:t>getFirst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4) Object </a:t>
            </a:r>
            <a:r>
              <a:rPr lang="en-US" dirty="0" err="1" smtClean="0"/>
              <a:t>getLast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5) Object </a:t>
            </a:r>
            <a:r>
              <a:rPr lang="en-US" dirty="0" err="1" smtClean="0"/>
              <a:t>removeFirst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6) Object </a:t>
            </a:r>
            <a:r>
              <a:rPr lang="en-US" dirty="0" err="1" smtClean="0"/>
              <a:t>removeLast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We can apply these methods only on </a:t>
            </a:r>
            <a:r>
              <a:rPr lang="en-US" dirty="0" err="1" smtClean="0"/>
              <a:t>LinkedList</a:t>
            </a:r>
            <a:r>
              <a:rPr lang="en-US" dirty="0" smtClean="0"/>
              <a:t> object.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 Object set(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index,Object</a:t>
            </a:r>
            <a:r>
              <a:rPr lang="en-US" dirty="0" smtClean="0"/>
              <a:t> new);//to replace </a:t>
            </a:r>
          </a:p>
          <a:p>
            <a:r>
              <a:rPr lang="en-US" dirty="0" smtClean="0"/>
              <a:t>6)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(Object o); </a:t>
            </a:r>
          </a:p>
          <a:p>
            <a:pPr lvl="1"/>
            <a:r>
              <a:rPr lang="en-US" dirty="0" smtClean="0"/>
              <a:t>Returns index of first occurrence of “o”. </a:t>
            </a:r>
          </a:p>
          <a:p>
            <a:r>
              <a:rPr lang="en-US" dirty="0" smtClean="0"/>
              <a:t>7)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lastIndexOf</a:t>
            </a:r>
            <a:r>
              <a:rPr lang="en-US" dirty="0" smtClean="0"/>
              <a:t>(Object o); </a:t>
            </a:r>
          </a:p>
          <a:p>
            <a:r>
              <a:rPr lang="en-US" dirty="0" smtClean="0"/>
              <a:t>8) </a:t>
            </a:r>
            <a:r>
              <a:rPr lang="en-US" dirty="0" err="1" smtClean="0"/>
              <a:t>ListIterator</a:t>
            </a:r>
            <a:r>
              <a:rPr lang="en-US" dirty="0" smtClean="0"/>
              <a:t> </a:t>
            </a:r>
            <a:r>
              <a:rPr lang="en-US" dirty="0" err="1" smtClean="0"/>
              <a:t>listIterator</a:t>
            </a:r>
            <a:r>
              <a:rPr lang="en-US" dirty="0" smtClean="0"/>
              <a:t>();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LinkedList</a:t>
            </a:r>
            <a:r>
              <a:rPr lang="en-US" dirty="0" smtClean="0"/>
              <a:t> l=new </a:t>
            </a:r>
            <a:r>
              <a:rPr lang="en-US" dirty="0" err="1" smtClean="0"/>
              <a:t>LinkedList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• Creates an empty </a:t>
            </a:r>
            <a:r>
              <a:rPr lang="en-US" dirty="0" err="1" smtClean="0"/>
              <a:t>LinkedList</a:t>
            </a:r>
            <a:r>
              <a:rPr lang="en-US" dirty="0" smtClean="0"/>
              <a:t> object. 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LinkedList</a:t>
            </a:r>
            <a:r>
              <a:rPr lang="en-US" dirty="0" smtClean="0"/>
              <a:t> l=new </a:t>
            </a:r>
            <a:r>
              <a:rPr lang="en-US" dirty="0" err="1" smtClean="0"/>
              <a:t>LinkedList</a:t>
            </a:r>
            <a:r>
              <a:rPr lang="en-US" dirty="0" smtClean="0"/>
              <a:t>(Collection c);</a:t>
            </a:r>
          </a:p>
          <a:p>
            <a:pPr>
              <a:buNone/>
            </a:pPr>
            <a:r>
              <a:rPr lang="en-US" dirty="0" smtClean="0"/>
              <a:t> • To create an equivalent </a:t>
            </a:r>
            <a:r>
              <a:rPr lang="en-US" dirty="0" err="1" smtClean="0"/>
              <a:t>LinkedList</a:t>
            </a:r>
            <a:r>
              <a:rPr lang="en-US" dirty="0" smtClean="0"/>
              <a:t> object for the given collection.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The underlying data structure is resizable array (or) </a:t>
            </a:r>
            <a:r>
              <a:rPr lang="en-US" dirty="0" err="1" smtClean="0"/>
              <a:t>growable</a:t>
            </a:r>
            <a:r>
              <a:rPr lang="en-US" dirty="0" smtClean="0"/>
              <a:t> array.</a:t>
            </a:r>
          </a:p>
          <a:p>
            <a:pPr>
              <a:buNone/>
            </a:pPr>
            <a:r>
              <a:rPr lang="en-US" dirty="0" smtClean="0"/>
              <a:t> 2) Duplicate objects are allowed.</a:t>
            </a:r>
          </a:p>
          <a:p>
            <a:pPr>
              <a:buNone/>
            </a:pPr>
            <a:r>
              <a:rPr lang="en-US" dirty="0" smtClean="0"/>
              <a:t> 3) Insertion order is preserved.</a:t>
            </a:r>
          </a:p>
          <a:p>
            <a:pPr>
              <a:buNone/>
            </a:pPr>
            <a:r>
              <a:rPr lang="en-US" dirty="0" smtClean="0"/>
              <a:t> 4) Heterogeneous objects are allowed.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5) Null insertion is possible. </a:t>
            </a:r>
          </a:p>
          <a:p>
            <a:pPr>
              <a:buNone/>
            </a:pPr>
            <a:r>
              <a:rPr lang="en-US" dirty="0" smtClean="0"/>
              <a:t>6) Implements </a:t>
            </a:r>
            <a:r>
              <a:rPr lang="en-US" dirty="0" err="1" smtClean="0"/>
              <a:t>Serializable</a:t>
            </a:r>
            <a:r>
              <a:rPr lang="en-US" dirty="0" smtClean="0"/>
              <a:t>, </a:t>
            </a:r>
            <a:r>
              <a:rPr lang="en-US" dirty="0" err="1" smtClean="0"/>
              <a:t>Cloneable</a:t>
            </a:r>
            <a:r>
              <a:rPr lang="en-US" dirty="0" smtClean="0"/>
              <a:t> and </a:t>
            </a:r>
            <a:r>
              <a:rPr lang="en-US" dirty="0" err="1" smtClean="0"/>
              <a:t>RandomAccess</a:t>
            </a:r>
            <a:r>
              <a:rPr lang="en-US" dirty="0" smtClean="0"/>
              <a:t> interfaces. </a:t>
            </a:r>
          </a:p>
          <a:p>
            <a:pPr>
              <a:buNone/>
            </a:pPr>
            <a:r>
              <a:rPr lang="en-US" dirty="0" smtClean="0"/>
              <a:t>• Every method present in Vector is synchronized and hence Vector is Thread safe.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specific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objects:</a:t>
            </a:r>
          </a:p>
          <a:p>
            <a:pPr>
              <a:buNone/>
            </a:pPr>
            <a:r>
              <a:rPr lang="en-US" dirty="0" smtClean="0"/>
              <a:t> 1) add(Object o);-----Collection</a:t>
            </a:r>
          </a:p>
          <a:p>
            <a:pPr>
              <a:buNone/>
            </a:pPr>
            <a:r>
              <a:rPr lang="en-US" dirty="0" smtClean="0"/>
              <a:t> 2) 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index,Object</a:t>
            </a:r>
            <a:r>
              <a:rPr lang="en-US" dirty="0" smtClean="0"/>
              <a:t> o);-----List</a:t>
            </a:r>
          </a:p>
          <a:p>
            <a:pPr>
              <a:buNone/>
            </a:pPr>
            <a:r>
              <a:rPr lang="en-US" dirty="0" smtClean="0"/>
              <a:t> 3) </a:t>
            </a:r>
            <a:r>
              <a:rPr lang="en-US" dirty="0" err="1" smtClean="0"/>
              <a:t>addElement</a:t>
            </a:r>
            <a:r>
              <a:rPr lang="en-US" dirty="0" smtClean="0"/>
              <a:t>(Object o);-----Vector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remove elements: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remove(Object o);--------Collection </a:t>
            </a:r>
          </a:p>
          <a:p>
            <a:pPr>
              <a:buNone/>
            </a:pPr>
            <a:r>
              <a:rPr lang="en-US" dirty="0" smtClean="0"/>
              <a:t>2) remove(</a:t>
            </a:r>
            <a:r>
              <a:rPr lang="en-US" dirty="0" err="1" smtClean="0"/>
              <a:t>int</a:t>
            </a:r>
            <a:r>
              <a:rPr lang="en-US" dirty="0" smtClean="0"/>
              <a:t> index);--------------List </a:t>
            </a:r>
          </a:p>
          <a:p>
            <a:pPr>
              <a:buNone/>
            </a:pPr>
            <a:r>
              <a:rPr lang="en-US" dirty="0" smtClean="0"/>
              <a:t>3) </a:t>
            </a:r>
            <a:r>
              <a:rPr lang="en-US" dirty="0" err="1" smtClean="0"/>
              <a:t>removeElement</a:t>
            </a:r>
            <a:r>
              <a:rPr lang="en-US" dirty="0" smtClean="0"/>
              <a:t>(Object o);----Vector</a:t>
            </a:r>
          </a:p>
          <a:p>
            <a:pPr>
              <a:buNone/>
            </a:pPr>
            <a:r>
              <a:rPr lang="en-US" dirty="0" smtClean="0"/>
              <a:t> 4) </a:t>
            </a:r>
            <a:r>
              <a:rPr lang="en-US" dirty="0" err="1" smtClean="0"/>
              <a:t>removeElementAt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index);-----Vector</a:t>
            </a:r>
          </a:p>
          <a:p>
            <a:pPr>
              <a:buNone/>
            </a:pPr>
            <a:r>
              <a:rPr lang="en-US" dirty="0" smtClean="0"/>
              <a:t> 5) </a:t>
            </a:r>
            <a:r>
              <a:rPr lang="en-US" dirty="0" err="1" smtClean="0"/>
              <a:t>removeAllElements</a:t>
            </a:r>
            <a:r>
              <a:rPr lang="en-US" dirty="0" smtClean="0"/>
              <a:t>();-----Vector </a:t>
            </a:r>
          </a:p>
          <a:p>
            <a:pPr>
              <a:buNone/>
            </a:pPr>
            <a:r>
              <a:rPr lang="en-US" dirty="0" smtClean="0"/>
              <a:t>6) clear();-------Collection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objects: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Object get(</a:t>
            </a:r>
            <a:r>
              <a:rPr lang="en-US" dirty="0" err="1" smtClean="0"/>
              <a:t>int</a:t>
            </a:r>
            <a:r>
              <a:rPr lang="en-US" dirty="0" smtClean="0"/>
              <a:t> index);---------------List </a:t>
            </a:r>
          </a:p>
          <a:p>
            <a:pPr>
              <a:buNone/>
            </a:pPr>
            <a:r>
              <a:rPr lang="en-US" dirty="0" smtClean="0"/>
              <a:t>2) Object </a:t>
            </a:r>
            <a:r>
              <a:rPr lang="en-US" dirty="0" err="1" smtClean="0"/>
              <a:t>elementAt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index);-----Vector </a:t>
            </a:r>
          </a:p>
          <a:p>
            <a:pPr>
              <a:buNone/>
            </a:pPr>
            <a:r>
              <a:rPr lang="en-US" dirty="0" smtClean="0"/>
              <a:t>3) Object </a:t>
            </a:r>
            <a:r>
              <a:rPr lang="en-US" dirty="0" err="1" smtClean="0"/>
              <a:t>firstElement</a:t>
            </a:r>
            <a:r>
              <a:rPr lang="en-US" dirty="0" smtClean="0"/>
              <a:t>();--------------Vector</a:t>
            </a:r>
          </a:p>
          <a:p>
            <a:pPr>
              <a:buNone/>
            </a:pPr>
            <a:r>
              <a:rPr lang="en-US" dirty="0" smtClean="0"/>
              <a:t> 4) Object </a:t>
            </a:r>
            <a:r>
              <a:rPr lang="en-US" dirty="0" err="1" smtClean="0"/>
              <a:t>lastElement</a:t>
            </a:r>
            <a:r>
              <a:rPr lang="en-US" dirty="0" smtClean="0"/>
              <a:t>();---------------Vector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Int</a:t>
            </a:r>
            <a:r>
              <a:rPr lang="en-US" dirty="0" smtClean="0"/>
              <a:t> size();//How many objects are added 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Int</a:t>
            </a:r>
            <a:r>
              <a:rPr lang="en-US" dirty="0" smtClean="0"/>
              <a:t> capacity();//Total capacity </a:t>
            </a:r>
          </a:p>
          <a:p>
            <a:pPr>
              <a:buNone/>
            </a:pPr>
            <a:r>
              <a:rPr lang="en-US" dirty="0" smtClean="0"/>
              <a:t>3) Enumeration elements();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Vector v=new Vector(); </a:t>
            </a:r>
          </a:p>
          <a:p>
            <a:pPr>
              <a:buNone/>
            </a:pPr>
            <a:r>
              <a:rPr lang="en-US" dirty="0" smtClean="0"/>
              <a:t>• Creates an empty Vector object with default initial capacity 10.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Once Vector reaches its maximum capacity then a new Vector object will be created with double capacity. That is “</a:t>
            </a:r>
            <a:r>
              <a:rPr lang="en-US" dirty="0" err="1" smtClean="0"/>
              <a:t>newcapacity</a:t>
            </a:r>
            <a:r>
              <a:rPr lang="en-US" dirty="0" smtClean="0"/>
              <a:t>=</a:t>
            </a:r>
            <a:r>
              <a:rPr lang="en-US" dirty="0" err="1" smtClean="0"/>
              <a:t>currentcapacity</a:t>
            </a:r>
            <a:r>
              <a:rPr lang="en-US" dirty="0" smtClean="0"/>
              <a:t>*2”.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2) Vector v=new Vector(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initialcapacity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3) Vector v=new Vector(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initialcapacity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incrementalcapacity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4) Vector v=new Vector(Collection c);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It is the child class of Vector.</a:t>
            </a:r>
          </a:p>
          <a:p>
            <a:pPr>
              <a:buNone/>
            </a:pPr>
            <a:r>
              <a:rPr lang="en-US" dirty="0" smtClean="0"/>
              <a:t> 2) Whenever last in first out order required then we should go for Stack.</a:t>
            </a:r>
          </a:p>
          <a:p>
            <a:pPr>
              <a:buNone/>
            </a:pPr>
            <a:r>
              <a:rPr lang="en-US" dirty="0" smtClean="0"/>
              <a:t>Constructor: </a:t>
            </a:r>
          </a:p>
          <a:p>
            <a:pPr>
              <a:buNone/>
            </a:pPr>
            <a:r>
              <a:rPr lang="en-US" dirty="0" smtClean="0"/>
              <a:t>• It contains only one constructor. Stack s= new Stack();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 The underlying data structure is resizable array (or) </a:t>
            </a:r>
            <a:r>
              <a:rPr lang="en-US" dirty="0" err="1" smtClean="0"/>
              <a:t>growable</a:t>
            </a:r>
            <a:r>
              <a:rPr lang="en-US" dirty="0" smtClean="0"/>
              <a:t> array.</a:t>
            </a:r>
          </a:p>
          <a:p>
            <a:pPr>
              <a:buNone/>
            </a:pPr>
            <a:r>
              <a:rPr lang="en-US" dirty="0" smtClean="0"/>
              <a:t> 2) Duplicate objects are allowed.</a:t>
            </a:r>
          </a:p>
          <a:p>
            <a:pPr>
              <a:buNone/>
            </a:pPr>
            <a:r>
              <a:rPr lang="en-US" dirty="0" smtClean="0"/>
              <a:t> 3) Insertion order preserved.</a:t>
            </a:r>
          </a:p>
          <a:p>
            <a:pPr>
              <a:buNone/>
            </a:pPr>
            <a:r>
              <a:rPr lang="en-US" dirty="0" smtClean="0"/>
              <a:t> 4) Heterogeneous objects are allowed. </a:t>
            </a:r>
          </a:p>
          <a:p>
            <a:pPr>
              <a:buNone/>
            </a:pPr>
            <a:r>
              <a:rPr lang="en-US" dirty="0" smtClean="0"/>
              <a:t>5) Null insertion is possible.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Object push(Object o);</a:t>
            </a:r>
          </a:p>
          <a:p>
            <a:pPr marL="514350" indent="-514350">
              <a:buNone/>
            </a:pPr>
            <a:r>
              <a:rPr lang="en-US" dirty="0" smtClean="0"/>
              <a:t> • To insert an object into the stack. </a:t>
            </a:r>
          </a:p>
          <a:p>
            <a:pPr marL="514350" indent="-514350">
              <a:buNone/>
            </a:pPr>
            <a:r>
              <a:rPr lang="en-US" dirty="0" smtClean="0"/>
              <a:t>2) Object pop(); </a:t>
            </a:r>
          </a:p>
          <a:p>
            <a:pPr marL="514350" indent="-514350">
              <a:buNone/>
            </a:pPr>
            <a:r>
              <a:rPr lang="en-US" dirty="0" smtClean="0"/>
              <a:t>• To remove and return top of the stack. </a:t>
            </a:r>
          </a:p>
          <a:p>
            <a:pPr marL="514350" indent="-514350">
              <a:buNone/>
            </a:pPr>
            <a:r>
              <a:rPr lang="en-US" dirty="0" smtClean="0"/>
              <a:t>3) Object peek(); </a:t>
            </a:r>
          </a:p>
          <a:p>
            <a:pPr marL="514350" indent="-514350">
              <a:buNone/>
            </a:pPr>
            <a:r>
              <a:rPr lang="en-US" dirty="0" smtClean="0"/>
              <a:t>• To return top of the stack without removal.</a:t>
            </a:r>
          </a:p>
          <a:p>
            <a:pPr marL="514350" indent="-514350">
              <a:buNone/>
            </a:pPr>
            <a:r>
              <a:rPr lang="en-US" dirty="0" smtClean="0"/>
              <a:t> 4) </a:t>
            </a:r>
            <a:r>
              <a:rPr lang="en-US" dirty="0" err="1" smtClean="0"/>
              <a:t>boolean</a:t>
            </a:r>
            <a:r>
              <a:rPr lang="en-US" dirty="0" smtClean="0"/>
              <a:t> empty();</a:t>
            </a:r>
          </a:p>
          <a:p>
            <a:pPr marL="514350" indent="-514350">
              <a:buNone/>
            </a:pPr>
            <a:r>
              <a:rPr lang="en-US" dirty="0" smtClean="0"/>
              <a:t> • Returns true if Stack is empty.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5) </a:t>
            </a:r>
            <a:r>
              <a:rPr lang="en-US" dirty="0" err="1" smtClean="0"/>
              <a:t>Int</a:t>
            </a:r>
            <a:r>
              <a:rPr lang="en-US" dirty="0" smtClean="0"/>
              <a:t> search(Object o);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Returns offset if the element is available otherwise returns “-1”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OF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/>
              <a:t>ArrayList</a:t>
            </a:r>
            <a:r>
              <a:rPr lang="en-US" dirty="0" smtClean="0"/>
              <a:t> a=new </a:t>
            </a:r>
            <a:r>
              <a:rPr lang="en-US" dirty="0" err="1" smtClean="0"/>
              <a:t>ArrayList</a:t>
            </a:r>
            <a:r>
              <a:rPr lang="en-US" dirty="0" smtClean="0"/>
              <a:t>(); </a:t>
            </a:r>
          </a:p>
          <a:p>
            <a:pPr marL="514350" indent="-514350">
              <a:buNone/>
            </a:pPr>
            <a:r>
              <a:rPr lang="en-US" dirty="0" smtClean="0"/>
              <a:t> 	Creates an empty </a:t>
            </a:r>
            <a:r>
              <a:rPr lang="en-US" dirty="0" err="1" smtClean="0"/>
              <a:t>ArrayList</a:t>
            </a:r>
            <a:r>
              <a:rPr lang="en-US" dirty="0" smtClean="0"/>
              <a:t> object with default initial capacity “10” if </a:t>
            </a:r>
            <a:r>
              <a:rPr lang="en-US" dirty="0" err="1" smtClean="0"/>
              <a:t>ArrayList</a:t>
            </a:r>
            <a:r>
              <a:rPr lang="en-US" dirty="0" smtClean="0"/>
              <a:t> reaches its max capacity then a new </a:t>
            </a:r>
            <a:r>
              <a:rPr lang="en-US" dirty="0" err="1" smtClean="0"/>
              <a:t>ArrayList</a:t>
            </a:r>
            <a:r>
              <a:rPr lang="en-US" dirty="0" smtClean="0"/>
              <a:t> object will be created with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Capacity  Increase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716224"/>
            <a:ext cx="8229600" cy="4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2.ArrayList a=new </a:t>
            </a:r>
            <a:r>
              <a:rPr lang="en-US" dirty="0" err="1" smtClean="0"/>
              <a:t>ArrayList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initialcapacity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• Creates an empty </a:t>
            </a:r>
            <a:r>
              <a:rPr lang="en-US" dirty="0" err="1" smtClean="0"/>
              <a:t>ArrayList</a:t>
            </a:r>
            <a:r>
              <a:rPr lang="en-US" dirty="0" smtClean="0"/>
              <a:t> object with the specified initial capacity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ArrayList</a:t>
            </a:r>
            <a:r>
              <a:rPr lang="en-US" dirty="0" smtClean="0"/>
              <a:t> a=new </a:t>
            </a:r>
            <a:r>
              <a:rPr lang="en-US" dirty="0" err="1" smtClean="0"/>
              <a:t>ArrayList</a:t>
            </a:r>
            <a:r>
              <a:rPr lang="en-US" dirty="0" smtClean="0"/>
              <a:t>(collection c);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Creates an equivalent </a:t>
            </a:r>
            <a:r>
              <a:rPr lang="en-US" dirty="0" err="1" smtClean="0"/>
              <a:t>ArrayList</a:t>
            </a:r>
            <a:r>
              <a:rPr lang="en-US" dirty="0" smtClean="0"/>
              <a:t> object for the given Collection that is this constructor meant for inter conversation between collection objects. That is to dance between collection objects.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ArrayList</a:t>
            </a:r>
            <a:r>
              <a:rPr lang="en-US" dirty="0" smtClean="0"/>
              <a:t> a=new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a.add</a:t>
            </a:r>
            <a:r>
              <a:rPr lang="en-US" dirty="0" smtClean="0"/>
              <a:t>("A");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a.add</a:t>
            </a:r>
            <a:r>
              <a:rPr lang="en-US" dirty="0" smtClean="0"/>
              <a:t>(10);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a.add</a:t>
            </a:r>
            <a:r>
              <a:rPr lang="en-US" dirty="0" smtClean="0"/>
              <a:t>("A");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a.add</a:t>
            </a:r>
            <a:r>
              <a:rPr lang="en-US" dirty="0" smtClean="0"/>
              <a:t>(null);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(a);//[A, 10, A, null]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a.remove</a:t>
            </a:r>
            <a:r>
              <a:rPr lang="en-US" dirty="0" smtClean="0"/>
              <a:t>(2);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(a);//[A, 10, null]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a.add</a:t>
            </a:r>
            <a:r>
              <a:rPr lang="en-US" dirty="0" smtClean="0"/>
              <a:t>(2,"m");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a.add</a:t>
            </a:r>
            <a:r>
              <a:rPr lang="en-US" dirty="0" smtClean="0"/>
              <a:t>("n");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(a);//[A, 10, m, null, n]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we can use collection to hold and transfer objects to provide support for this requirement every collection class implements </a:t>
            </a:r>
            <a:r>
              <a:rPr lang="en-US" dirty="0" err="1" smtClean="0"/>
              <a:t>Serializable</a:t>
            </a:r>
            <a:r>
              <a:rPr lang="en-US" dirty="0" smtClean="0"/>
              <a:t> and </a:t>
            </a:r>
            <a:r>
              <a:rPr lang="en-US" dirty="0" err="1" smtClean="0"/>
              <a:t>Cloneable</a:t>
            </a:r>
            <a:r>
              <a:rPr lang="en-US" dirty="0" smtClean="0"/>
              <a:t> interfaces. 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ArrayList</a:t>
            </a:r>
            <a:r>
              <a:rPr lang="en-US" dirty="0" smtClean="0"/>
              <a:t> and Vector classes implements </a:t>
            </a:r>
            <a:r>
              <a:rPr lang="en-US" dirty="0" err="1" smtClean="0"/>
              <a:t>RandomAccess</a:t>
            </a:r>
            <a:r>
              <a:rPr lang="en-US" dirty="0" smtClean="0"/>
              <a:t> interface so that any random </a:t>
            </a:r>
          </a:p>
          <a:p>
            <a:pPr>
              <a:buNone/>
            </a:pPr>
            <a:r>
              <a:rPr lang="en-US" dirty="0" smtClean="0"/>
              <a:t>	element we can access with the same speed.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RandomAccess</a:t>
            </a:r>
            <a:r>
              <a:rPr lang="en-US" dirty="0" smtClean="0"/>
              <a:t> interface present in </a:t>
            </a:r>
            <a:r>
              <a:rPr lang="en-US" dirty="0" err="1" smtClean="0"/>
              <a:t>util</a:t>
            </a:r>
            <a:r>
              <a:rPr lang="en-US" dirty="0" smtClean="0"/>
              <a:t> package and doesn’t contain any methods. It is a marker interface.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885</Words>
  <Application>Microsoft Office PowerPoint</Application>
  <PresentationFormat>On-screen Show (4:3)</PresentationFormat>
  <Paragraphs>132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Collection</vt:lpstr>
      <vt:lpstr>Methods OF  Collection</vt:lpstr>
      <vt:lpstr>ArrayList:</vt:lpstr>
      <vt:lpstr>Constructor OF ArrayList</vt:lpstr>
      <vt:lpstr>ArrayList Capacity  Increase</vt:lpstr>
      <vt:lpstr>ArrayList</vt:lpstr>
      <vt:lpstr>Example OF ArrayList</vt:lpstr>
      <vt:lpstr>ArrayList</vt:lpstr>
      <vt:lpstr>ArrayList</vt:lpstr>
      <vt:lpstr>Differences between ArrayList and Vector? </vt:lpstr>
      <vt:lpstr>ArrayList VS Vector</vt:lpstr>
      <vt:lpstr>synchronized version of ArrayList</vt:lpstr>
      <vt:lpstr>Slide 13</vt:lpstr>
      <vt:lpstr>ArrayList</vt:lpstr>
      <vt:lpstr>ArrayList Disadvantage</vt:lpstr>
      <vt:lpstr>LinkedList:</vt:lpstr>
      <vt:lpstr>LinkedList</vt:lpstr>
      <vt:lpstr>LinkedList</vt:lpstr>
      <vt:lpstr>LinkedList 6 specific methods.</vt:lpstr>
      <vt:lpstr>Constructors:</vt:lpstr>
      <vt:lpstr>Vector</vt:lpstr>
      <vt:lpstr>Vector</vt:lpstr>
      <vt:lpstr>Vector specific methods:</vt:lpstr>
      <vt:lpstr>To remove elements:</vt:lpstr>
      <vt:lpstr>To get objects:</vt:lpstr>
      <vt:lpstr>Other methods:</vt:lpstr>
      <vt:lpstr>Constructors:</vt:lpstr>
      <vt:lpstr>Vector</vt:lpstr>
      <vt:lpstr>Stack:</vt:lpstr>
      <vt:lpstr>Methods:</vt:lpstr>
      <vt:lpstr>Stack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Admin</dc:creator>
  <cp:lastModifiedBy>Admin</cp:lastModifiedBy>
  <cp:revision>19</cp:revision>
  <dcterms:created xsi:type="dcterms:W3CDTF">2019-08-07T08:57:20Z</dcterms:created>
  <dcterms:modified xsi:type="dcterms:W3CDTF">2019-08-07T09:42:08Z</dcterms:modified>
</cp:coreProperties>
</file>