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94" r:id="rId8"/>
    <p:sldId id="295" r:id="rId9"/>
    <p:sldId id="296" r:id="rId10"/>
    <p:sldId id="263" r:id="rId11"/>
    <p:sldId id="260" r:id="rId12"/>
    <p:sldId id="262" r:id="rId13"/>
    <p:sldId id="266" r:id="rId14"/>
    <p:sldId id="264" r:id="rId15"/>
    <p:sldId id="267" r:id="rId16"/>
    <p:sldId id="268"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7" r:id="rId32"/>
    <p:sldId id="288" r:id="rId33"/>
    <p:sldId id="292" r:id="rId34"/>
    <p:sldId id="291" r:id="rId35"/>
    <p:sldId id="290"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STL </a:t>
            </a:r>
            <a:endPar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sz="4400">
                <a:ln/>
                <a:solidFill>
                  <a:schemeClr val="accent1"/>
                </a:solidFill>
                <a:effectLst>
                  <a:outerShdw blurRad="38100" dist="25400" dir="5400000" algn="ctr" rotWithShape="0">
                    <a:srgbClr val="6E747A">
                      <a:alpha val="43000"/>
                    </a:srgbClr>
                  </a:outerShdw>
                </a:effectLst>
              </a:rPr>
              <a:t>By Ram Lovewanshi</a:t>
            </a:r>
            <a:endParaRPr lang="en-US" sz="44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a:t>all_of, any_of, none_of, copy_n </a:t>
            </a:r>
            <a:endParaRPr lang="en-US"/>
          </a:p>
          <a:p>
            <a:pPr marL="514350" indent="-514350">
              <a:lnSpc>
                <a:spcPct val="150000"/>
              </a:lnSpc>
              <a:buAutoNum type="arabicPeriod"/>
            </a:pPr>
            <a:r>
              <a:rPr lang="en-US" b="1"/>
              <a:t>all_of()</a:t>
            </a:r>
            <a:r>
              <a:rPr lang="en-US"/>
              <a:t> This function operates on whole range of array elements and can save time to run a loop to check each elements one by one. It checks for a given property on every element and returns true when each element in range satisfies specified property, else returns false. </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sym typeface="+mn-ea"/>
              </a:rPr>
              <a:t>A. Useful Array algorithms</a:t>
            </a:r>
            <a:endParaRPr lang="en-US" sz="3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a:graphicFrameLocks noChangeAspect="1"/>
          </p:cNvGraphicFramePr>
          <p:nvPr>
            <p:ph idx="1"/>
          </p:nvPr>
        </p:nvGraphicFramePr>
        <p:xfrm>
          <a:off x="168275" y="200025"/>
          <a:ext cx="11395710" cy="5541645"/>
        </p:xfrm>
        <a:graphic>
          <a:graphicData uri="http://schemas.openxmlformats.org/presentationml/2006/ole">
            <mc:AlternateContent xmlns:mc="http://schemas.openxmlformats.org/markup-compatibility/2006">
              <mc:Choice xmlns:v="urn:schemas-microsoft-com:vml" Requires="v">
                <p:oleObj spid="_x0000_s5" name="" r:id="rId1" imgW="7191375" imgH="4305300" progId="Paint.Picture">
                  <p:embed/>
                </p:oleObj>
              </mc:Choice>
              <mc:Fallback>
                <p:oleObj name="" r:id="rId1" imgW="7191375" imgH="4305300" progId="Paint.Picture">
                  <p:embed/>
                  <p:pic>
                    <p:nvPicPr>
                      <p:cNvPr id="0" name="Picture 4"/>
                      <p:cNvPicPr/>
                      <p:nvPr/>
                    </p:nvPicPr>
                    <p:blipFill>
                      <a:blip r:embed="rId2"/>
                      <a:stretch>
                        <a:fillRect/>
                      </a:stretch>
                    </p:blipFill>
                    <p:spPr>
                      <a:xfrm>
                        <a:off x="168275" y="200025"/>
                        <a:ext cx="11395710" cy="554164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b="1"/>
              <a:t>any_of()</a:t>
            </a:r>
            <a:r>
              <a:rPr lang="en-US"/>
              <a:t> This function checks for a given range if there’s even one element satisfying a given property mentioned in function. Returns true if at least one element satisfies the property else returns false. </a:t>
            </a:r>
            <a:endParaRPr lang="en-US"/>
          </a:p>
          <a:p>
            <a:pPr marL="514350" indent="-514350">
              <a:lnSpc>
                <a:spcPct val="150000"/>
              </a:lnSpc>
              <a:buAutoNum type="arabicPeriod"/>
            </a:pP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 Array Algorithms</a:t>
            </a:r>
            <a:endParaRPr lang="en-US" sz="3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Content Placeholder 2"/>
          <p:cNvGraphicFramePr/>
          <p:nvPr>
            <p:ph idx="1"/>
          </p:nvPr>
        </p:nvGraphicFramePr>
        <p:xfrm>
          <a:off x="134620" y="245745"/>
          <a:ext cx="10976610" cy="6239510"/>
        </p:xfrm>
        <a:graphic>
          <a:graphicData uri="http://schemas.openxmlformats.org/presentationml/2006/ole">
            <mc:AlternateContent xmlns:mc="http://schemas.openxmlformats.org/markup-compatibility/2006">
              <mc:Choice xmlns:v="urn:schemas-microsoft-com:vml" Requires="v">
                <p:oleObj spid="_x0000_s6" name="" r:id="rId1" imgW="7496175" imgH="5048250" progId="Paint.Picture">
                  <p:embed/>
                </p:oleObj>
              </mc:Choice>
              <mc:Fallback>
                <p:oleObj name="" r:id="rId1" imgW="7496175" imgH="5048250" progId="Paint.Picture">
                  <p:embed/>
                  <p:pic>
                    <p:nvPicPr>
                      <p:cNvPr id="0" name="Picture 5"/>
                      <p:cNvPicPr/>
                      <p:nvPr/>
                    </p:nvPicPr>
                    <p:blipFill>
                      <a:blip r:embed="rId2"/>
                      <a:stretch>
                        <a:fillRect/>
                      </a:stretch>
                    </p:blipFill>
                    <p:spPr>
                      <a:xfrm>
                        <a:off x="134620" y="245745"/>
                        <a:ext cx="10976610" cy="623951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b="1"/>
              <a:t>none_of()</a:t>
            </a:r>
            <a:r>
              <a:rPr lang="en-US"/>
              <a:t> This function returns true if none of elements satisfies the given condition else returns false. </a:t>
            </a:r>
            <a:endParaRPr lang="en-US"/>
          </a:p>
          <a:p>
            <a:pPr marL="514350" indent="-514350">
              <a:lnSpc>
                <a:spcPct val="150000"/>
              </a:lnSpc>
              <a:buAutoNum type="arabicPeriod"/>
            </a:pP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 Array Algorithms</a:t>
            </a:r>
            <a:endParaRPr lang="en-US" sz="3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167005" y="177165"/>
          <a:ext cx="11856720" cy="6343015"/>
        </p:xfrm>
        <a:graphic>
          <a:graphicData uri="http://schemas.openxmlformats.org/presentationml/2006/ole">
            <mc:AlternateContent xmlns:mc="http://schemas.openxmlformats.org/markup-compatibility/2006">
              <mc:Choice xmlns:v="urn:schemas-microsoft-com:vml" Requires="v">
                <p:oleObj spid="_x0000_s5" name="" r:id="rId1" imgW="6915150" imgH="4914900" progId="Paint.Picture">
                  <p:embed/>
                </p:oleObj>
              </mc:Choice>
              <mc:Fallback>
                <p:oleObj name="" r:id="rId1" imgW="6915150" imgH="4914900" progId="Paint.Picture">
                  <p:embed/>
                  <p:pic>
                    <p:nvPicPr>
                      <p:cNvPr id="0" name="Picture 4"/>
                      <p:cNvPicPr/>
                      <p:nvPr/>
                    </p:nvPicPr>
                    <p:blipFill>
                      <a:blip r:embed="rId2"/>
                      <a:stretch>
                        <a:fillRect/>
                      </a:stretch>
                    </p:blipFill>
                    <p:spPr>
                      <a:xfrm>
                        <a:off x="167005" y="177165"/>
                        <a:ext cx="11856720" cy="634301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b="1"/>
              <a:t>copy_n() </a:t>
            </a:r>
            <a:r>
              <a:rPr lang="en-US"/>
              <a:t>copy_n() copies one array elements to new array. This type of copy creates a deep copy of array. This function takes 3 arguments, source array name, size of array and the target array name.</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 Array Algorithms</a:t>
            </a:r>
            <a:endParaRPr lang="en-US" sz="36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Content Placeholder 2"/>
          <p:cNvGraphicFramePr/>
          <p:nvPr>
            <p:ph idx="1"/>
          </p:nvPr>
        </p:nvGraphicFramePr>
        <p:xfrm>
          <a:off x="0" y="280035"/>
          <a:ext cx="11584940" cy="6206490"/>
        </p:xfrm>
        <a:graphic>
          <a:graphicData uri="http://schemas.openxmlformats.org/presentationml/2006/ole">
            <mc:AlternateContent xmlns:mc="http://schemas.openxmlformats.org/markup-compatibility/2006">
              <mc:Choice xmlns:v="urn:schemas-microsoft-com:vml" Requires="v">
                <p:oleObj spid="_x0000_s6" name="" r:id="rId1" imgW="7772400" imgH="5133975" progId="Paint.Picture">
                  <p:embed/>
                </p:oleObj>
              </mc:Choice>
              <mc:Fallback>
                <p:oleObj name="" r:id="rId1" imgW="7772400" imgH="5133975" progId="Paint.Picture">
                  <p:embed/>
                  <p:pic>
                    <p:nvPicPr>
                      <p:cNvPr id="0" name="Picture 5"/>
                      <p:cNvPicPr/>
                      <p:nvPr/>
                    </p:nvPicPr>
                    <p:blipFill>
                      <a:blip r:embed="rId2"/>
                      <a:stretch>
                        <a:fillRect/>
                      </a:stretch>
                    </p:blipFill>
                    <p:spPr>
                      <a:xfrm>
                        <a:off x="0" y="280035"/>
                        <a:ext cx="11584940" cy="620649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fontScale="90000"/>
          </a:bodyPr>
          <a:p>
            <a:pPr>
              <a:lnSpc>
                <a:spcPct val="150000"/>
              </a:lnSpc>
            </a:pPr>
            <a:r>
              <a:rPr lang="en-US"/>
              <a:t>Binary search is a widely used searching algorithm that requires the array to be sorted before search is applied. The main idea behind this algorithm is to keep dividing the array in half (divide and conquer) until the element is found, or all the elements are exhausted.</a:t>
            </a:r>
            <a:endParaRPr lang="en-US"/>
          </a:p>
          <a:p>
            <a:pPr>
              <a:lnSpc>
                <a:spcPct val="150000"/>
              </a:lnSpc>
            </a:pPr>
            <a:r>
              <a:rPr lang="en-US"/>
              <a:t>It works by comparing the middle item of the array with our target, if it matches, it returns true otherwise if the middle term is greater than the target, the search is performed in the left sub-array. </a:t>
            </a:r>
            <a:endParaRPr lang="en-US"/>
          </a:p>
          <a:p>
            <a:pPr>
              <a:lnSpc>
                <a:spcPct val="150000"/>
              </a:lnSpc>
            </a:pPr>
            <a:r>
              <a:rPr lang="en-US"/>
              <a:t>If the middle term is less than the target, the search is performed in the right sub-array.</a:t>
            </a:r>
            <a:endParaRPr lang="en-US"/>
          </a:p>
          <a:p>
            <a:pPr>
              <a:lnSpc>
                <a:spcPct val="150000"/>
              </a:lnSpc>
            </a:pPr>
            <a:r>
              <a:rPr lang="en-US"/>
              <a:t>The prototype for binary search is : </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B. Binary Search in C++ Standard Template Library (STL)</a:t>
            </a:r>
            <a:endParaRPr lang="en-US" sz="3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a:bodyPr>
          <a:p>
            <a:pPr marL="0" indent="0">
              <a:lnSpc>
                <a:spcPct val="100000"/>
              </a:lnSpc>
              <a:buNone/>
            </a:pPr>
            <a:r>
              <a:rPr lang="en-US">
                <a:solidFill>
                  <a:srgbClr val="FF0000"/>
                </a:solidFill>
              </a:rPr>
              <a:t>binary_search(startaddress,  endaddress, valuetofind)</a:t>
            </a:r>
            <a:endParaRPr lang="en-US">
              <a:solidFill>
                <a:srgbClr val="FF0000"/>
              </a:solidFill>
            </a:endParaRPr>
          </a:p>
          <a:p>
            <a:pPr marL="0" indent="0">
              <a:lnSpc>
                <a:spcPct val="100000"/>
              </a:lnSpc>
              <a:buNone/>
            </a:pPr>
            <a:r>
              <a:rPr lang="en-US"/>
              <a:t>Parameters :</a:t>
            </a:r>
            <a:endParaRPr lang="en-US"/>
          </a:p>
          <a:p>
            <a:pPr marL="0" indent="0">
              <a:lnSpc>
                <a:spcPct val="100000"/>
              </a:lnSpc>
              <a:buNone/>
            </a:pPr>
            <a:r>
              <a:rPr lang="en-US" b="1"/>
              <a:t>startaddress:</a:t>
            </a:r>
            <a:r>
              <a:rPr lang="en-US"/>
              <a:t> the address of the first </a:t>
            </a:r>
            <a:endParaRPr lang="en-US"/>
          </a:p>
          <a:p>
            <a:pPr marL="0" indent="0">
              <a:lnSpc>
                <a:spcPct val="100000"/>
              </a:lnSpc>
              <a:buNone/>
            </a:pPr>
            <a:r>
              <a:rPr lang="en-US"/>
              <a:t>              element of the array.</a:t>
            </a:r>
            <a:endParaRPr lang="en-US"/>
          </a:p>
          <a:p>
            <a:pPr marL="0" indent="0">
              <a:lnSpc>
                <a:spcPct val="100000"/>
              </a:lnSpc>
              <a:buNone/>
            </a:pPr>
            <a:r>
              <a:rPr lang="en-US" b="1"/>
              <a:t>endaddress:</a:t>
            </a:r>
            <a:r>
              <a:rPr lang="en-US"/>
              <a:t> the address of the next contiguous </a:t>
            </a:r>
            <a:endParaRPr lang="en-US"/>
          </a:p>
          <a:p>
            <a:pPr marL="0" indent="0">
              <a:lnSpc>
                <a:spcPct val="100000"/>
              </a:lnSpc>
              <a:buNone/>
            </a:pPr>
            <a:r>
              <a:rPr lang="en-US"/>
              <a:t>            location of the last element of the array.</a:t>
            </a:r>
            <a:endParaRPr lang="en-US"/>
          </a:p>
          <a:p>
            <a:pPr marL="0" indent="0">
              <a:lnSpc>
                <a:spcPct val="100000"/>
              </a:lnSpc>
              <a:buNone/>
            </a:pPr>
            <a:r>
              <a:rPr lang="en-US" b="1"/>
              <a:t>valuetofind:</a:t>
            </a:r>
            <a:r>
              <a:rPr lang="en-US"/>
              <a:t> the target value which we have </a:t>
            </a:r>
            <a:endParaRPr lang="en-US"/>
          </a:p>
          <a:p>
            <a:pPr marL="0" indent="0">
              <a:lnSpc>
                <a:spcPct val="100000"/>
              </a:lnSpc>
              <a:buNone/>
            </a:pPr>
            <a:r>
              <a:rPr lang="en-US"/>
              <a:t>             to search for.</a:t>
            </a:r>
            <a:endParaRPr lang="en-US"/>
          </a:p>
          <a:p>
            <a:pPr marL="0" indent="0">
              <a:lnSpc>
                <a:spcPct val="100000"/>
              </a:lnSpc>
              <a:buNone/>
            </a:pPr>
            <a:r>
              <a:rPr lang="en-US" b="1"/>
              <a:t>Returns </a:t>
            </a:r>
            <a:r>
              <a:rPr lang="en-US"/>
              <a:t>:</a:t>
            </a:r>
            <a:endParaRPr lang="en-US"/>
          </a:p>
          <a:p>
            <a:pPr marL="0" indent="0">
              <a:lnSpc>
                <a:spcPct val="100000"/>
              </a:lnSpc>
              <a:buNone/>
            </a:pPr>
            <a:r>
              <a:rPr lang="en-US"/>
              <a:t>true if an element equal to valuetofind is found, else false.</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B. Binary Search in C++ Standard Template Library (STL)</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a:lnSpc>
                <a:spcPct val="150000"/>
              </a:lnSpc>
            </a:pPr>
            <a:r>
              <a:rPr lang="en-US"/>
              <a:t>One of the key benefits of the STL is that it provides a way to write generic, reusable code that can be applied to different data types. This means that you can write an algorithm once, and then use it with different types of data without having to write separate code for each type.</a:t>
            </a:r>
            <a:endParaRPr lang="en-US"/>
          </a:p>
          <a:p>
            <a:pPr>
              <a:lnSpc>
                <a:spcPct val="150000"/>
              </a:lnSpc>
            </a:pPr>
            <a:endParaRPr lang="en-US"/>
          </a:p>
          <a:p>
            <a:pPr>
              <a:lnSpc>
                <a:spcPct val="150000"/>
              </a:lnSpc>
            </a:pPr>
            <a:r>
              <a:rPr lang="en-US"/>
              <a:t>The STL also provides a way to write efficient code. Many of the algorithms and data structures in the STL are implemented using optimized algorithms, which can result in faster execution times compared to custom code.</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The C++ Standard Template Library (STL)</a:t>
            </a:r>
            <a:endParaRPr lang="en-US" sz="3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0" y="0"/>
          <a:ext cx="7581900" cy="6326505"/>
        </p:xfrm>
        <a:graphic>
          <a:graphicData uri="http://schemas.openxmlformats.org/presentationml/2006/ole">
            <mc:AlternateContent xmlns:mc="http://schemas.openxmlformats.org/markup-compatibility/2006">
              <mc:Choice xmlns:v="urn:schemas-microsoft-com:vml" Requires="v">
                <p:oleObj spid="_x0000_s5" name="" r:id="rId1" imgW="5057775" imgH="5114925" progId="Paint.Picture">
                  <p:embed/>
                </p:oleObj>
              </mc:Choice>
              <mc:Fallback>
                <p:oleObj name="" r:id="rId1" imgW="5057775" imgH="5114925" progId="Paint.Picture">
                  <p:embed/>
                  <p:pic>
                    <p:nvPicPr>
                      <p:cNvPr id="0" name="Picture 4"/>
                      <p:cNvPicPr/>
                      <p:nvPr/>
                    </p:nvPicPr>
                    <p:blipFill>
                      <a:blip r:embed="rId2"/>
                      <a:stretch>
                        <a:fillRect/>
                      </a:stretch>
                    </p:blipFill>
                    <p:spPr>
                      <a:xfrm>
                        <a:off x="0" y="0"/>
                        <a:ext cx="7581900" cy="632650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a:bodyPr>
          <a:p>
            <a:pPr>
              <a:lnSpc>
                <a:spcPct val="150000"/>
              </a:lnSpc>
            </a:pPr>
            <a:r>
              <a:rPr lang="en-US"/>
              <a:t>Sorting is one of the most basic functions applied to data. It means arranging the data in a particular fashion, which can be increasing or decreasing. There is a builtin function in C++ STL by the name of sort(). </a:t>
            </a:r>
            <a:endParaRPr lang="en-US"/>
          </a:p>
          <a:p>
            <a:pPr>
              <a:lnSpc>
                <a:spcPct val="150000"/>
              </a:lnSpc>
            </a:pPr>
            <a:r>
              <a:rPr lang="en-US"/>
              <a:t>The prototype for sort is : </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Sort in C++ Standard Template Library (STL)</a:t>
            </a:r>
            <a:endParaRPr lang="en-US" sz="36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688965"/>
          </a:xfrm>
        </p:spPr>
        <p:txBody>
          <a:bodyPr/>
          <a:p>
            <a:pPr marL="0" indent="0">
              <a:lnSpc>
                <a:spcPct val="100000"/>
              </a:lnSpc>
              <a:buNone/>
            </a:pPr>
            <a:r>
              <a:rPr lang="en-US" sz="3200" b="1"/>
              <a:t>sort(startaddress, endaddress)</a:t>
            </a:r>
            <a:endParaRPr lang="en-US" sz="3200" b="1"/>
          </a:p>
          <a:p>
            <a:pPr marL="0" indent="0">
              <a:lnSpc>
                <a:spcPct val="100000"/>
              </a:lnSpc>
              <a:buNone/>
            </a:pPr>
            <a:r>
              <a:rPr lang="en-US" sz="3200" b="1"/>
              <a:t>startaddress: </a:t>
            </a:r>
            <a:r>
              <a:rPr lang="en-US" sz="3200"/>
              <a:t>the address of the first </a:t>
            </a:r>
            <a:endParaRPr lang="en-US" sz="3200"/>
          </a:p>
          <a:p>
            <a:pPr marL="0" indent="0">
              <a:lnSpc>
                <a:spcPct val="100000"/>
              </a:lnSpc>
              <a:buNone/>
            </a:pPr>
            <a:r>
              <a:rPr lang="en-US" sz="3200"/>
              <a:t>              element of the array</a:t>
            </a:r>
            <a:endParaRPr lang="en-US" sz="3200"/>
          </a:p>
          <a:p>
            <a:pPr marL="0" indent="0">
              <a:lnSpc>
                <a:spcPct val="100000"/>
              </a:lnSpc>
              <a:buNone/>
            </a:pPr>
            <a:r>
              <a:rPr lang="en-US" sz="3200" b="1"/>
              <a:t>endaddress:</a:t>
            </a:r>
            <a:r>
              <a:rPr lang="en-US" sz="3200"/>
              <a:t> the address of the next </a:t>
            </a:r>
            <a:endParaRPr lang="en-US" sz="3200"/>
          </a:p>
          <a:p>
            <a:pPr marL="0" indent="0">
              <a:lnSpc>
                <a:spcPct val="100000"/>
              </a:lnSpc>
              <a:buNone/>
            </a:pPr>
            <a:r>
              <a:rPr lang="en-US" sz="3200"/>
              <a:t>            contiguous location of the </a:t>
            </a:r>
            <a:endParaRPr lang="en-US" sz="3200"/>
          </a:p>
          <a:p>
            <a:pPr marL="0" indent="0">
              <a:lnSpc>
                <a:spcPct val="100000"/>
              </a:lnSpc>
              <a:buNone/>
            </a:pPr>
            <a:r>
              <a:rPr lang="en-US" sz="3200"/>
              <a:t>            last element of the array.</a:t>
            </a:r>
            <a:endParaRPr lang="en-US" sz="3200"/>
          </a:p>
          <a:p>
            <a:pPr marL="0" indent="0">
              <a:lnSpc>
                <a:spcPct val="100000"/>
              </a:lnSpc>
              <a:buNone/>
            </a:pPr>
            <a:r>
              <a:rPr lang="en-US" sz="3200"/>
              <a:t>So actually sort() sorts in the </a:t>
            </a:r>
            <a:endParaRPr lang="en-US" sz="3200"/>
          </a:p>
          <a:p>
            <a:pPr marL="0" indent="0">
              <a:lnSpc>
                <a:spcPct val="100000"/>
              </a:lnSpc>
              <a:buNone/>
            </a:pPr>
            <a:r>
              <a:rPr lang="en-US" sz="3200"/>
              <a:t>range of [startaddress,endaddress)</a:t>
            </a:r>
            <a:endParaRPr lang="en-US" sz="3200"/>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Sort in C++ Standard Template Library (STL)</a:t>
            </a:r>
            <a:endParaRPr lang="en-US" sz="36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170180" y="194310"/>
          <a:ext cx="11646535" cy="6187440"/>
        </p:xfrm>
        <a:graphic>
          <a:graphicData uri="http://schemas.openxmlformats.org/presentationml/2006/ole">
            <mc:AlternateContent xmlns:mc="http://schemas.openxmlformats.org/markup-compatibility/2006">
              <mc:Choice xmlns:v="urn:schemas-microsoft-com:vml" Requires="v">
                <p:oleObj spid="_x0000_s5" name="" r:id="rId1" imgW="6753225" imgH="4724400" progId="Paint.Picture">
                  <p:embed/>
                </p:oleObj>
              </mc:Choice>
              <mc:Fallback>
                <p:oleObj name="" r:id="rId1" imgW="6753225" imgH="4724400" progId="Paint.Picture">
                  <p:embed/>
                  <p:pic>
                    <p:nvPicPr>
                      <p:cNvPr id="0" name="Picture 4"/>
                      <p:cNvPicPr/>
                      <p:nvPr/>
                    </p:nvPicPr>
                    <p:blipFill>
                      <a:blip r:embed="rId2"/>
                      <a:stretch>
                        <a:fillRect/>
                      </a:stretch>
                    </p:blipFill>
                    <p:spPr>
                      <a:xfrm>
                        <a:off x="170180" y="194310"/>
                        <a:ext cx="11646535" cy="618744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688965"/>
          </a:xfrm>
        </p:spPr>
        <p:txBody>
          <a:bodyPr/>
          <a:p>
            <a:pPr>
              <a:lnSpc>
                <a:spcPct val="150000"/>
              </a:lnSpc>
            </a:pPr>
            <a:r>
              <a:rPr lang="en-US" sz="3200"/>
              <a:t>sort() takes a third parameter that is used to specify the order in which elements are to be sorted. We can pass the </a:t>
            </a:r>
            <a:r>
              <a:rPr lang="en-US" sz="3200" b="1"/>
              <a:t>“greater()”</a:t>
            </a:r>
            <a:r>
              <a:rPr lang="en-US" sz="3200"/>
              <a:t> function to sort in descending order. This function does a comparison in a way that puts greater elements before. </a:t>
            </a:r>
            <a:endParaRPr lang="en-US" sz="3200"/>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marL="0" indent="0">
              <a:lnSpc>
                <a:spcPct val="100000"/>
              </a:lnSpc>
              <a:buNone/>
            </a:pPr>
            <a:r>
              <a:rPr lang="en-US" sz="3600">
                <a:sym typeface="+mn-ea"/>
              </a:rPr>
              <a:t>How to sort in descending order? </a:t>
            </a:r>
            <a:endParaRPr lang="en-US" sz="36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marL="0" indent="0">
              <a:lnSpc>
                <a:spcPct val="100000"/>
              </a:lnSpc>
              <a:buNone/>
            </a:pPr>
            <a:r>
              <a:rPr lang="en-US" sz="3600">
                <a:sym typeface="+mn-ea"/>
              </a:rPr>
              <a:t>How to sort in descending order? </a:t>
            </a:r>
            <a:endParaRPr lang="en-US" sz="3600" b="1"/>
          </a:p>
        </p:txBody>
      </p:sp>
      <p:graphicFrame>
        <p:nvGraphicFramePr>
          <p:cNvPr id="5" name="Content Placeholder 4"/>
          <p:cNvGraphicFramePr/>
          <p:nvPr>
            <p:ph idx="1"/>
          </p:nvPr>
        </p:nvGraphicFramePr>
        <p:xfrm>
          <a:off x="273050" y="935990"/>
          <a:ext cx="10925175" cy="5363845"/>
        </p:xfrm>
        <a:graphic>
          <a:graphicData uri="http://schemas.openxmlformats.org/presentationml/2006/ole">
            <mc:AlternateContent xmlns:mc="http://schemas.openxmlformats.org/markup-compatibility/2006">
              <mc:Choice xmlns:v="urn:schemas-microsoft-com:vml" Requires="v">
                <p:oleObj spid="_x0000_s6" name="" r:id="rId1" imgW="9667875" imgH="4419600" progId="Paint.Picture">
                  <p:embed/>
                </p:oleObj>
              </mc:Choice>
              <mc:Fallback>
                <p:oleObj name="" r:id="rId1" imgW="9667875" imgH="4419600" progId="Paint.Picture">
                  <p:embed/>
                  <p:pic>
                    <p:nvPicPr>
                      <p:cNvPr id="0" name="Picture 5"/>
                      <p:cNvPicPr/>
                      <p:nvPr/>
                    </p:nvPicPr>
                    <p:blipFill>
                      <a:blip r:embed="rId2"/>
                      <a:stretch>
                        <a:fillRect/>
                      </a:stretch>
                    </p:blipFill>
                    <p:spPr>
                      <a:xfrm>
                        <a:off x="273050" y="935990"/>
                        <a:ext cx="10925175" cy="536384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marL="0" indent="0">
              <a:lnSpc>
                <a:spcPct val="100000"/>
              </a:lnSpc>
              <a:buNone/>
            </a:pPr>
            <a:r>
              <a:rPr lang="en-US" sz="3600">
                <a:sym typeface="+mn-ea"/>
              </a:rPr>
              <a:t>std:: valarray class in C++</a:t>
            </a:r>
            <a:endParaRPr lang="en-US" sz="3600">
              <a:sym typeface="+mn-ea"/>
            </a:endParaRPr>
          </a:p>
        </p:txBody>
      </p:sp>
      <p:sp>
        <p:nvSpPr>
          <p:cNvPr id="2" name="Content Placeholder 1"/>
          <p:cNvSpPr/>
          <p:nvPr>
            <p:ph idx="1"/>
          </p:nvPr>
        </p:nvSpPr>
        <p:spPr>
          <a:xfrm>
            <a:off x="288290" y="1190625"/>
            <a:ext cx="11903710" cy="4986655"/>
          </a:xfrm>
        </p:spPr>
        <p:txBody>
          <a:bodyPr>
            <a:normAutofit fontScale="80000"/>
          </a:bodyPr>
          <a:p>
            <a:pPr>
              <a:lnSpc>
                <a:spcPct val="150000"/>
              </a:lnSpc>
            </a:pPr>
            <a:r>
              <a:rPr lang="en-US"/>
              <a:t>C++98 introduced a special container called valarray to hold and provide mathematical operations on arrays efficiently.</a:t>
            </a:r>
            <a:endParaRPr lang="en-US"/>
          </a:p>
          <a:p>
            <a:pPr>
              <a:lnSpc>
                <a:spcPct val="150000"/>
              </a:lnSpc>
            </a:pPr>
            <a:r>
              <a:rPr lang="en-US"/>
              <a:t>As compare to vectors, valarrays are efficient in certain mathematical operations than vectors also</a:t>
            </a:r>
            <a:endParaRPr lang="en-US"/>
          </a:p>
          <a:p>
            <a:pPr>
              <a:lnSpc>
                <a:spcPct val="150000"/>
              </a:lnSpc>
            </a:pPr>
            <a:r>
              <a:rPr lang="en-US"/>
              <a:t>Public member functions in valarray class : </a:t>
            </a:r>
            <a:endParaRPr lang="en-US"/>
          </a:p>
          <a:p>
            <a:pPr marL="0" indent="0">
              <a:lnSpc>
                <a:spcPct val="150000"/>
              </a:lnSpc>
              <a:buNone/>
            </a:pPr>
            <a:r>
              <a:rPr lang="en-US" b="1"/>
              <a:t>1. apply() </a:t>
            </a:r>
            <a:r>
              <a:rPr lang="en-US"/>
              <a:t>:- This function applies the manipulation given in its arguments to all the valarray elements at once and returns a new valarray with manipulated values. </a:t>
            </a:r>
            <a:endParaRPr lang="en-US"/>
          </a:p>
          <a:p>
            <a:pPr marL="0" indent="0">
              <a:lnSpc>
                <a:spcPct val="150000"/>
              </a:lnSpc>
              <a:buNone/>
            </a:pPr>
            <a:r>
              <a:rPr lang="en-US" b="1"/>
              <a:t>2. sum() :- </a:t>
            </a:r>
            <a:r>
              <a:rPr lang="en-US"/>
              <a:t>This function returns the summation of all the elements of valarrays at once.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0">
            <a:srgbClr val="FFFFFF"/>
          </a:lnRef>
          <a:fillRef idx="1">
            <a:schemeClr val="accent1"/>
          </a:fillRef>
          <a:effectRef idx="0">
            <a:srgbClr val="FFFFFF"/>
          </a:effectRef>
          <a:fontRef idx="minor">
            <a:schemeClr val="lt1"/>
          </a:fontRef>
        </p:style>
        <p:txBody>
          <a:bodyPr/>
          <a:p>
            <a:r>
              <a:rPr lang="en-US"/>
              <a:t>Example</a:t>
            </a:r>
            <a:endParaRPr lang="en-US"/>
          </a:p>
        </p:txBody>
      </p:sp>
      <p:graphicFrame>
        <p:nvGraphicFramePr>
          <p:cNvPr id="4" name="Content Placeholder 3"/>
          <p:cNvGraphicFramePr>
            <a:graphicFrameLocks noChangeAspect="1"/>
          </p:cNvGraphicFramePr>
          <p:nvPr>
            <p:ph idx="1"/>
          </p:nvPr>
        </p:nvGraphicFramePr>
        <p:xfrm>
          <a:off x="837565" y="1550670"/>
          <a:ext cx="10847070" cy="4626610"/>
        </p:xfrm>
        <a:graphic>
          <a:graphicData uri="http://schemas.openxmlformats.org/presentationml/2006/ole">
            <mc:AlternateContent xmlns:mc="http://schemas.openxmlformats.org/markup-compatibility/2006">
              <mc:Choice xmlns:v="urn:schemas-microsoft-com:vml" Requires="v">
                <p:oleObj spid="_x0000_s5" name="" r:id="rId1" imgW="7753350" imgH="4924425" progId="Paint.Picture">
                  <p:embed/>
                </p:oleObj>
              </mc:Choice>
              <mc:Fallback>
                <p:oleObj name="" r:id="rId1" imgW="7753350" imgH="4924425" progId="Paint.Picture">
                  <p:embed/>
                  <p:pic>
                    <p:nvPicPr>
                      <p:cNvPr id="0" name="Picture 4"/>
                      <p:cNvPicPr/>
                      <p:nvPr/>
                    </p:nvPicPr>
                    <p:blipFill>
                      <a:blip r:embed="rId2"/>
                      <a:stretch>
                        <a:fillRect/>
                      </a:stretch>
                    </p:blipFill>
                    <p:spPr>
                      <a:xfrm>
                        <a:off x="837565" y="1550670"/>
                        <a:ext cx="10847070" cy="462661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365125"/>
            <a:ext cx="11699240" cy="468630"/>
          </a:xfrm>
        </p:spPr>
        <p:style>
          <a:lnRef idx="0">
            <a:srgbClr val="FFFFFF"/>
          </a:lnRef>
          <a:fillRef idx="1">
            <a:schemeClr val="accent1"/>
          </a:fillRef>
          <a:effectRef idx="0">
            <a:srgbClr val="FFFFFF"/>
          </a:effectRef>
          <a:fontRef idx="minor">
            <a:schemeClr val="lt1"/>
          </a:fontRef>
        </p:style>
        <p:txBody>
          <a:bodyPr>
            <a:normAutofit fontScale="90000"/>
          </a:bodyPr>
          <a:p>
            <a:r>
              <a:rPr lang="en-US"/>
              <a:t>Algorithm Library | C++ Magicians STL Algorithm</a:t>
            </a:r>
            <a:endParaRPr lang="en-US"/>
          </a:p>
        </p:txBody>
      </p:sp>
      <p:sp>
        <p:nvSpPr>
          <p:cNvPr id="3" name="Content Placeholder 2"/>
          <p:cNvSpPr/>
          <p:nvPr>
            <p:ph idx="1"/>
          </p:nvPr>
        </p:nvSpPr>
        <p:spPr>
          <a:xfrm>
            <a:off x="323850" y="1122680"/>
            <a:ext cx="11510010" cy="5397500"/>
          </a:xfrm>
        </p:spPr>
        <p:txBody>
          <a:bodyPr/>
          <a:p>
            <a:pPr>
              <a:lnSpc>
                <a:spcPct val="150000"/>
              </a:lnSpc>
            </a:pPr>
            <a:r>
              <a:rPr lang="en-US"/>
              <a:t>For all those who aspire to excel in competitive programming, only having a knowledge about containers of STL is of less use till one is not aware what all STL has to offer. </a:t>
            </a:r>
            <a:endParaRPr lang="en-US"/>
          </a:p>
          <a:p>
            <a:pPr>
              <a:lnSpc>
                <a:spcPct val="150000"/>
              </a:lnSpc>
            </a:pPr>
            <a:r>
              <a:rPr lang="en-US"/>
              <a:t>STL has an ocean of algorithms, for all &lt; algorithm &gt; library functions </a:t>
            </a:r>
            <a:endParaRPr lang="en-US"/>
          </a:p>
          <a:p>
            <a:pPr>
              <a:lnSpc>
                <a:spcPct val="150000"/>
              </a:lnSpc>
            </a:pPr>
            <a:r>
              <a:rPr lang="en-US"/>
              <a:t>Some of the most used algorithms on vectors and most useful one’s in Competitive Programming are mentioned as follows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124460"/>
            <a:ext cx="11699240" cy="468630"/>
          </a:xfrm>
        </p:spPr>
        <p:style>
          <a:lnRef idx="0">
            <a:srgbClr val="FFFFFF"/>
          </a:lnRef>
          <a:fillRef idx="1">
            <a:schemeClr val="accent1"/>
          </a:fillRef>
          <a:effectRef idx="0">
            <a:srgbClr val="FFFFFF"/>
          </a:effectRef>
          <a:fontRef idx="minor">
            <a:schemeClr val="lt1"/>
          </a:fontRef>
        </p:style>
        <p:txBody>
          <a:bodyPr>
            <a:normAutofit fontScale="90000"/>
          </a:bodyPr>
          <a:p>
            <a:r>
              <a:rPr lang="en-US"/>
              <a:t>Non-Manipulating Algorithms</a:t>
            </a:r>
            <a:endParaRPr lang="en-US"/>
          </a:p>
        </p:txBody>
      </p:sp>
      <p:sp>
        <p:nvSpPr>
          <p:cNvPr id="3" name="Content Placeholder 2"/>
          <p:cNvSpPr/>
          <p:nvPr>
            <p:ph idx="1"/>
          </p:nvPr>
        </p:nvSpPr>
        <p:spPr>
          <a:xfrm>
            <a:off x="135255" y="833755"/>
            <a:ext cx="11887200" cy="5909945"/>
          </a:xfrm>
        </p:spPr>
        <p:txBody>
          <a:bodyPr>
            <a:normAutofit fontScale="90000"/>
          </a:bodyPr>
          <a:p>
            <a:pPr>
              <a:lnSpc>
                <a:spcPct val="150000"/>
              </a:lnSpc>
            </a:pPr>
            <a:r>
              <a:rPr lang="en-US" b="1"/>
              <a:t>sort(first_iterator, last_iterator) –</a:t>
            </a:r>
            <a:r>
              <a:rPr lang="en-US"/>
              <a:t> To sort the given vector.</a:t>
            </a:r>
            <a:endParaRPr lang="en-US"/>
          </a:p>
          <a:p>
            <a:pPr>
              <a:lnSpc>
                <a:spcPct val="150000"/>
              </a:lnSpc>
            </a:pPr>
            <a:r>
              <a:rPr lang="en-US" b="1"/>
              <a:t>sort(first_iterator, last_iterator, greater&lt;int&gt;())</a:t>
            </a:r>
            <a:r>
              <a:rPr lang="en-US"/>
              <a:t> – To sort the given container/vector in descending order</a:t>
            </a:r>
            <a:endParaRPr lang="en-US"/>
          </a:p>
          <a:p>
            <a:pPr>
              <a:lnSpc>
                <a:spcPct val="150000"/>
              </a:lnSpc>
            </a:pPr>
            <a:r>
              <a:rPr lang="en-US" b="1"/>
              <a:t>reverse(first_iterator, last_iterator) </a:t>
            </a:r>
            <a:r>
              <a:rPr lang="en-US"/>
              <a:t>– To reverse a vector. ( if ascending -&gt; descending  OR  if descending -&gt; ascending)</a:t>
            </a:r>
            <a:endParaRPr lang="en-US"/>
          </a:p>
          <a:p>
            <a:pPr>
              <a:lnSpc>
                <a:spcPct val="150000"/>
              </a:lnSpc>
            </a:pPr>
            <a:r>
              <a:rPr lang="en-US" b="1"/>
              <a:t>*max_element (first_iterator, last_iterator) </a:t>
            </a:r>
            <a:r>
              <a:rPr lang="en-US"/>
              <a:t>– To find the maximum element of a vector.</a:t>
            </a:r>
            <a:endParaRPr lang="en-US"/>
          </a:p>
          <a:p>
            <a:pPr>
              <a:lnSpc>
                <a:spcPct val="150000"/>
              </a:lnSpc>
            </a:pPr>
            <a:r>
              <a:rPr lang="en-US" b="1"/>
              <a:t>*min_element (first_iterator, last_iterator) </a:t>
            </a:r>
            <a:r>
              <a:rPr lang="en-US"/>
              <a:t>– To find the minimum element of a vector.</a:t>
            </a:r>
            <a:endParaRPr lang="en-US"/>
          </a:p>
          <a:p>
            <a:pPr>
              <a:lnSpc>
                <a:spcPct val="150000"/>
              </a:lnSpc>
            </a:pPr>
            <a:r>
              <a:rPr lang="en-US" b="1"/>
              <a:t>accumulate(first_iterator, last_iterator, initial value of sum)</a:t>
            </a:r>
            <a:r>
              <a:rPr lang="en-US"/>
              <a:t> – Does the summation of vector elements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a:lnSpc>
                <a:spcPct val="150000"/>
              </a:lnSpc>
            </a:pPr>
            <a:r>
              <a:rPr lang="en-US"/>
              <a:t>The Standard Template Library (STL) is a set of C++ template classes to provide common programming data structures and functions such as lists, stacks, arrays, etc. It is a library of container classes, algorithms, and iterators. It is a generalized library and so, its components are parameterized</a:t>
            </a:r>
            <a:endParaRPr lang="en-US"/>
          </a:p>
          <a:p>
            <a:pPr>
              <a:lnSpc>
                <a:spcPct val="150000"/>
              </a:lnSpc>
            </a:pPr>
            <a:r>
              <a:rPr lang="en-US"/>
              <a:t>The C++ Standard Template Library (STL) is a collection of algorithms, data structures, and other components that can be used to simplify the development of C++ programs. The STL provides a range of containers, such as vectors, lists, and maps, as well as algorithms for searching, sorting and manipulating data.</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The C++ Standard Template Library (STL)</a:t>
            </a:r>
            <a:endParaRPr lang="en-US" sz="3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124460"/>
            <a:ext cx="11699240" cy="468630"/>
          </a:xfrm>
        </p:spPr>
        <p:style>
          <a:lnRef idx="0">
            <a:srgbClr val="FFFFFF"/>
          </a:lnRef>
          <a:fillRef idx="1">
            <a:schemeClr val="accent1"/>
          </a:fillRef>
          <a:effectRef idx="0">
            <a:srgbClr val="FFFFFF"/>
          </a:effectRef>
          <a:fontRef idx="minor">
            <a:schemeClr val="lt1"/>
          </a:fontRef>
        </p:style>
        <p:txBody>
          <a:bodyPr>
            <a:normAutofit fontScale="90000"/>
          </a:bodyPr>
          <a:p>
            <a:r>
              <a:rPr lang="en-US"/>
              <a:t>Non-Manipulating Algorithms</a:t>
            </a:r>
            <a:endParaRPr lang="en-US"/>
          </a:p>
        </p:txBody>
      </p:sp>
      <p:sp>
        <p:nvSpPr>
          <p:cNvPr id="3" name="Content Placeholder 2"/>
          <p:cNvSpPr/>
          <p:nvPr>
            <p:ph idx="1"/>
          </p:nvPr>
        </p:nvSpPr>
        <p:spPr>
          <a:xfrm>
            <a:off x="135255" y="833755"/>
            <a:ext cx="11887200" cy="5909945"/>
          </a:xfrm>
        </p:spPr>
        <p:txBody>
          <a:bodyPr>
            <a:normAutofit fontScale="90000"/>
          </a:bodyPr>
          <a:p>
            <a:pPr>
              <a:lnSpc>
                <a:spcPct val="150000"/>
              </a:lnSpc>
            </a:pPr>
            <a:r>
              <a:rPr lang="en-US" b="1"/>
              <a:t>sort(first_iterator, last_iterator) –</a:t>
            </a:r>
            <a:r>
              <a:rPr lang="en-US"/>
              <a:t> To sort the given vector.</a:t>
            </a:r>
            <a:endParaRPr lang="en-US"/>
          </a:p>
          <a:p>
            <a:pPr>
              <a:lnSpc>
                <a:spcPct val="150000"/>
              </a:lnSpc>
            </a:pPr>
            <a:r>
              <a:rPr lang="en-US" b="1"/>
              <a:t>sort(first_iterator, last_iterator, greater&lt;int&gt;())</a:t>
            </a:r>
            <a:r>
              <a:rPr lang="en-US"/>
              <a:t> – To sort the given container/vector in descending order</a:t>
            </a:r>
            <a:endParaRPr lang="en-US"/>
          </a:p>
          <a:p>
            <a:pPr>
              <a:lnSpc>
                <a:spcPct val="150000"/>
              </a:lnSpc>
            </a:pPr>
            <a:r>
              <a:rPr lang="en-US" b="1"/>
              <a:t>reverse(first_iterator, last_iterator) </a:t>
            </a:r>
            <a:r>
              <a:rPr lang="en-US"/>
              <a:t>– To reverse a vector. ( if ascending -&gt; descending  OR  if descending -&gt; ascending)</a:t>
            </a:r>
            <a:endParaRPr lang="en-US"/>
          </a:p>
          <a:p>
            <a:pPr>
              <a:lnSpc>
                <a:spcPct val="150000"/>
              </a:lnSpc>
            </a:pPr>
            <a:r>
              <a:rPr lang="en-US" b="1"/>
              <a:t>*max_element (first_iterator, last_iterator) </a:t>
            </a:r>
            <a:r>
              <a:rPr lang="en-US"/>
              <a:t>– To find the maximum element of a vector.</a:t>
            </a:r>
            <a:endParaRPr lang="en-US"/>
          </a:p>
          <a:p>
            <a:pPr>
              <a:lnSpc>
                <a:spcPct val="150000"/>
              </a:lnSpc>
            </a:pPr>
            <a:r>
              <a:rPr lang="en-US" b="1"/>
              <a:t>*min_element (first_iterator, last_iterator) </a:t>
            </a:r>
            <a:r>
              <a:rPr lang="en-US"/>
              <a:t>– To find the minimum element of a vector.</a:t>
            </a:r>
            <a:endParaRPr lang="en-US"/>
          </a:p>
          <a:p>
            <a:pPr>
              <a:lnSpc>
                <a:spcPct val="150000"/>
              </a:lnSpc>
            </a:pPr>
            <a:r>
              <a:rPr lang="en-US" b="1"/>
              <a:t>accumulate(first_iterator, last_iterator, initial value of sum)</a:t>
            </a:r>
            <a:r>
              <a:rPr lang="en-US"/>
              <a:t> – Does the summation of vector elements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124460"/>
            <a:ext cx="11699240" cy="468630"/>
          </a:xfrm>
        </p:spPr>
        <p:style>
          <a:lnRef idx="0">
            <a:srgbClr val="FFFFFF"/>
          </a:lnRef>
          <a:fillRef idx="1">
            <a:schemeClr val="accent1"/>
          </a:fillRef>
          <a:effectRef idx="0">
            <a:srgbClr val="FFFFFF"/>
          </a:effectRef>
          <a:fontRef idx="minor">
            <a:schemeClr val="lt1"/>
          </a:fontRef>
        </p:style>
        <p:txBody>
          <a:bodyPr>
            <a:normAutofit fontScale="90000"/>
          </a:bodyPr>
          <a:p>
            <a:r>
              <a:rPr lang="en-US"/>
              <a:t>Example Non-Manipulating Algorithms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8155" y="1292860"/>
            <a:ext cx="11339195" cy="4884420"/>
          </a:xfrm>
        </p:spPr>
        <p:txBody>
          <a:bodyPr/>
          <a:p>
            <a:pPr marL="514350" indent="-514350">
              <a:lnSpc>
                <a:spcPct val="150000"/>
              </a:lnSpc>
              <a:buAutoNum type="arabicPeriod"/>
            </a:pPr>
            <a:r>
              <a:rPr lang="en-US" b="1"/>
              <a:t>count(first_iterator, last_iterator,x) </a:t>
            </a:r>
            <a:r>
              <a:rPr lang="en-US"/>
              <a:t>– To count the occurrences of x in vector.</a:t>
            </a:r>
            <a:endParaRPr lang="en-US"/>
          </a:p>
          <a:p>
            <a:pPr marL="514350" indent="-514350">
              <a:lnSpc>
                <a:spcPct val="150000"/>
              </a:lnSpc>
              <a:buAutoNum type="arabicPeriod"/>
            </a:pPr>
            <a:r>
              <a:rPr lang="en-US"/>
              <a:t> </a:t>
            </a:r>
            <a:r>
              <a:rPr lang="en-US" b="1"/>
              <a:t>find(first_iterator, last_iterator, x)</a:t>
            </a:r>
            <a:r>
              <a:rPr lang="en-US"/>
              <a:t> – Returns an iterator to the first occurrence of x in vector and points to last address of vector ((name_of_vector).end()) if element is not present in vector.</a:t>
            </a:r>
            <a:endParaRPr lang="en-US"/>
          </a:p>
        </p:txBody>
      </p:sp>
      <p:sp>
        <p:nvSpPr>
          <p:cNvPr id="4" name="Title 1"/>
          <p:cNvSpPr>
            <a:spLocks noGrp="1"/>
          </p:cNvSpPr>
          <p:nvPr/>
        </p:nvSpPr>
        <p:spPr>
          <a:xfrm>
            <a:off x="323850" y="124460"/>
            <a:ext cx="11699240" cy="897890"/>
          </a:xfrm>
          <a:prstGeom prst="rect">
            <a:avLst/>
          </a:prstGeom>
        </p:spPr>
        <p:style>
          <a:lnRef idx="0">
            <a:srgbClr val="FFFFFF"/>
          </a:lnRef>
          <a:fillRef idx="1">
            <a:schemeClr val="accent1"/>
          </a:fillRef>
          <a:effectRef idx="0">
            <a:srgbClr val="FFFFFF"/>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j-lt"/>
                <a:ea typeface="+mj-ea"/>
                <a:cs typeface="+mj-cs"/>
              </a:defRPr>
            </a:lvl1pPr>
          </a:lstStyle>
          <a:p>
            <a:r>
              <a:rPr lang="en-US">
                <a:sym typeface="+mn-ea"/>
              </a:rPr>
              <a:t>Non- Manipulating Algorithms</a:t>
            </a:r>
            <a:endParaRPr lang="en-U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35" y="0"/>
            <a:ext cx="11851640" cy="810895"/>
          </a:xfrm>
        </p:spPr>
        <p:txBody>
          <a:bodyPr/>
          <a:p>
            <a:r>
              <a:rPr lang="en-US"/>
              <a:t>Example</a:t>
            </a:r>
            <a:endParaRPr lang="en-US"/>
          </a:p>
        </p:txBody>
      </p:sp>
      <p:graphicFrame>
        <p:nvGraphicFramePr>
          <p:cNvPr id="4" name="Content Placeholder 3"/>
          <p:cNvGraphicFramePr/>
          <p:nvPr>
            <p:ph idx="1"/>
          </p:nvPr>
        </p:nvGraphicFramePr>
        <p:xfrm>
          <a:off x="357505" y="810895"/>
          <a:ext cx="11492865" cy="5709920"/>
        </p:xfrm>
        <a:graphic>
          <a:graphicData uri="http://schemas.openxmlformats.org/presentationml/2006/ole">
            <mc:AlternateContent xmlns:mc="http://schemas.openxmlformats.org/markup-compatibility/2006">
              <mc:Choice xmlns:v="urn:schemas-microsoft-com:vml" Requires="v">
                <p:oleObj spid="_x0000_s5" name="" r:id="rId1" imgW="6667500" imgH="5124450" progId="Paint.Picture">
                  <p:embed/>
                </p:oleObj>
              </mc:Choice>
              <mc:Fallback>
                <p:oleObj name="" r:id="rId1" imgW="6667500" imgH="5124450" progId="Paint.Picture">
                  <p:embed/>
                  <p:pic>
                    <p:nvPicPr>
                      <p:cNvPr id="0" name="Picture 4"/>
                      <p:cNvPicPr/>
                      <p:nvPr/>
                    </p:nvPicPr>
                    <p:blipFill>
                      <a:blip r:embed="rId2"/>
                      <a:stretch>
                        <a:fillRect/>
                      </a:stretch>
                    </p:blipFill>
                    <p:spPr>
                      <a:xfrm>
                        <a:off x="357505" y="810895"/>
                        <a:ext cx="11492865" cy="570992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8155" y="1292860"/>
            <a:ext cx="11339195" cy="4884420"/>
          </a:xfrm>
        </p:spPr>
        <p:txBody>
          <a:bodyPr/>
          <a:p>
            <a:pPr marL="514350" indent="-514350">
              <a:lnSpc>
                <a:spcPct val="150000"/>
              </a:lnSpc>
              <a:buAutoNum type="arabicPeriod"/>
            </a:pPr>
            <a:r>
              <a:rPr lang="en-US" b="1"/>
              <a:t>arr.erase(position to be deleted) </a:t>
            </a:r>
            <a:r>
              <a:rPr lang="en-US"/>
              <a:t>– This erases selected element in vector and shifts and resizes the vector elements accordingly.</a:t>
            </a:r>
            <a:endParaRPr lang="en-US"/>
          </a:p>
          <a:p>
            <a:pPr marL="514350" indent="-514350">
              <a:lnSpc>
                <a:spcPct val="150000"/>
              </a:lnSpc>
              <a:buAutoNum type="arabicPeriod"/>
            </a:pPr>
            <a:r>
              <a:rPr lang="en-US" b="1"/>
              <a:t>arr.erase(unique(arr.begin(),arr.end()),arr.end()) </a:t>
            </a:r>
            <a:r>
              <a:rPr lang="en-US"/>
              <a:t>– This erases the duplicate occurrences in sorted vector in a single line.</a:t>
            </a:r>
            <a:endParaRPr lang="en-US"/>
          </a:p>
        </p:txBody>
      </p:sp>
      <p:sp>
        <p:nvSpPr>
          <p:cNvPr id="4" name="Title 1"/>
          <p:cNvSpPr>
            <a:spLocks noGrp="1"/>
          </p:cNvSpPr>
          <p:nvPr/>
        </p:nvSpPr>
        <p:spPr>
          <a:xfrm>
            <a:off x="323850" y="124460"/>
            <a:ext cx="11699240" cy="897890"/>
          </a:xfrm>
          <a:prstGeom prst="rect">
            <a:avLst/>
          </a:prstGeom>
        </p:spPr>
        <p:style>
          <a:lnRef idx="0">
            <a:srgbClr val="FFFFFF"/>
          </a:lnRef>
          <a:fillRef idx="1">
            <a:schemeClr val="accent1"/>
          </a:fillRef>
          <a:effectRef idx="0">
            <a:srgbClr val="FFFFFF"/>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j-lt"/>
                <a:ea typeface="+mj-ea"/>
                <a:cs typeface="+mj-cs"/>
              </a:defRPr>
            </a:lvl1pPr>
          </a:lstStyle>
          <a:p>
            <a:r>
              <a:rPr lang="en-US">
                <a:sym typeface="+mn-ea"/>
              </a:rPr>
              <a:t>Some Manipulating Algorithms</a:t>
            </a:r>
            <a:endParaRPr lang="en-U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323850" y="124460"/>
            <a:ext cx="2736215" cy="897890"/>
          </a:xfrm>
          <a:prstGeom prst="rect">
            <a:avLst/>
          </a:prstGeom>
        </p:spPr>
        <p:style>
          <a:lnRef idx="0">
            <a:srgbClr val="FFFFFF"/>
          </a:lnRef>
          <a:fillRef idx="1">
            <a:schemeClr val="accent1"/>
          </a:fillRef>
          <a:effectRef idx="0">
            <a:srgbClr val="FFFFFF"/>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j-lt"/>
                <a:ea typeface="+mj-ea"/>
                <a:cs typeface="+mj-cs"/>
              </a:defRPr>
            </a:lvl1pPr>
          </a:lstStyle>
          <a:p>
            <a:r>
              <a:rPr lang="en-US">
                <a:sym typeface="+mn-ea"/>
              </a:rPr>
              <a:t>Example</a:t>
            </a:r>
            <a:endParaRPr lang="en-US">
              <a:sym typeface="+mn-ea"/>
            </a:endParaRPr>
          </a:p>
        </p:txBody>
      </p:sp>
      <p:graphicFrame>
        <p:nvGraphicFramePr>
          <p:cNvPr id="5" name="Content Placeholder 4"/>
          <p:cNvGraphicFramePr/>
          <p:nvPr>
            <p:ph idx="1"/>
          </p:nvPr>
        </p:nvGraphicFramePr>
        <p:xfrm>
          <a:off x="3060065" y="249555"/>
          <a:ext cx="8585200" cy="6291580"/>
        </p:xfrm>
        <a:graphic>
          <a:graphicData uri="http://schemas.openxmlformats.org/presentationml/2006/ole">
            <mc:AlternateContent xmlns:mc="http://schemas.openxmlformats.org/markup-compatibility/2006">
              <mc:Choice xmlns:v="urn:schemas-microsoft-com:vml" Requires="v">
                <p:oleObj spid="_x0000_s6" name="" r:id="rId1" imgW="4943475" imgH="5133975" progId="Paint.Picture">
                  <p:embed/>
                </p:oleObj>
              </mc:Choice>
              <mc:Fallback>
                <p:oleObj name="" r:id="rId1" imgW="4943475" imgH="5133975" progId="Paint.Picture">
                  <p:embed/>
                  <p:pic>
                    <p:nvPicPr>
                      <p:cNvPr id="0" name="Picture 5"/>
                      <p:cNvPicPr/>
                      <p:nvPr/>
                    </p:nvPicPr>
                    <p:blipFill>
                      <a:blip r:embed="rId2"/>
                      <a:stretch>
                        <a:fillRect/>
                      </a:stretch>
                    </p:blipFill>
                    <p:spPr>
                      <a:xfrm>
                        <a:off x="3060065" y="249555"/>
                        <a:ext cx="8585200" cy="629158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b="1"/>
              <a:t>Containers: </a:t>
            </a:r>
            <a:r>
              <a:rPr lang="en-US"/>
              <a:t>The STL provides a range of containers, such as vector, list, map, set, and stack, which can be used to store and manipulate data.</a:t>
            </a:r>
            <a:endParaRPr lang="en-US"/>
          </a:p>
          <a:p>
            <a:pPr marL="514350" indent="-514350">
              <a:lnSpc>
                <a:spcPct val="150000"/>
              </a:lnSpc>
              <a:buAutoNum type="arabicPeriod"/>
            </a:pPr>
            <a:r>
              <a:rPr lang="en-US" b="1"/>
              <a:t>Algorithms: </a:t>
            </a:r>
            <a:r>
              <a:rPr lang="en-US"/>
              <a:t>The STL provides a range of algorithms, such as sort, find, and binary_search, which can be used to manipulate data stored in containers.</a:t>
            </a:r>
            <a:endParaRPr lang="en-US"/>
          </a:p>
          <a:p>
            <a:pPr marL="514350" indent="-514350">
              <a:lnSpc>
                <a:spcPct val="150000"/>
              </a:lnSpc>
              <a:buAutoNum type="arabicPeriod"/>
            </a:pPr>
            <a:r>
              <a:rPr lang="en-US" b="1"/>
              <a:t>Iterators: </a:t>
            </a:r>
            <a:r>
              <a:rPr lang="en-US"/>
              <a:t>Iterators are objects that provide a way to traverse the elements of a container. The STL provides a range of iterators, such as forward_iterator, bidirectional_iterator, and random_access_iterator, that can be used with different types of containers.</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Some of the key components of the STL </a:t>
            </a:r>
            <a:endParaRPr lang="en-US"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lnSpcReduction="20000"/>
          </a:bodyPr>
          <a:p>
            <a:pPr marL="514350" indent="-514350">
              <a:lnSpc>
                <a:spcPct val="150000"/>
              </a:lnSpc>
              <a:buAutoNum type="arabicPeriod"/>
            </a:pPr>
            <a:r>
              <a:rPr lang="en-US" b="1"/>
              <a:t>Function Objects:</a:t>
            </a:r>
            <a:r>
              <a:rPr lang="en-US"/>
              <a:t> Function objects, also known as functors, are objects that can be used as function arguments to algorithms. They provide a way to pass a function to an algorithm, allowing you to customize its behavior.</a:t>
            </a:r>
            <a:endParaRPr lang="en-US"/>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Algorithms</a:t>
            </a:r>
            <a:endParaRPr lang="en-US" sz="3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05535"/>
            <a:ext cx="11889105" cy="5071745"/>
          </a:xfrm>
        </p:spPr>
        <p:txBody>
          <a:bodyPr/>
          <a:p>
            <a:pPr>
              <a:lnSpc>
                <a:spcPct val="150000"/>
              </a:lnSpc>
            </a:pPr>
            <a:r>
              <a:rPr lang="en-US" b="1">
                <a:sym typeface="+mn-ea"/>
              </a:rPr>
              <a:t>Sequence Containers:</a:t>
            </a:r>
            <a:r>
              <a:rPr lang="en-US">
                <a:sym typeface="+mn-ea"/>
              </a:rPr>
              <a:t> implement data structures that can be accessed in a sequential manner</a:t>
            </a:r>
            <a:endParaRPr lang="en-US">
              <a:sym typeface="+mn-ea"/>
            </a:endParaRPr>
          </a:p>
          <a:p>
            <a:pPr marL="514350" indent="-514350">
              <a:lnSpc>
                <a:spcPct val="150000"/>
              </a:lnSpc>
              <a:buAutoNum type="arabicPeriod"/>
            </a:pPr>
            <a:r>
              <a:rPr lang="en-US"/>
              <a:t>vector</a:t>
            </a:r>
            <a:endParaRPr lang="en-US"/>
          </a:p>
          <a:p>
            <a:pPr marL="514350" indent="-514350">
              <a:lnSpc>
                <a:spcPct val="150000"/>
              </a:lnSpc>
              <a:buAutoNum type="arabicPeriod"/>
            </a:pPr>
            <a:r>
              <a:rPr lang="en-US"/>
              <a:t>list</a:t>
            </a:r>
            <a:endParaRPr lang="en-US"/>
          </a:p>
          <a:p>
            <a:pPr marL="514350" indent="-514350">
              <a:lnSpc>
                <a:spcPct val="150000"/>
              </a:lnSpc>
              <a:buAutoNum type="arabicPeriod"/>
            </a:pPr>
            <a:r>
              <a:rPr lang="en-US"/>
              <a:t>deque</a:t>
            </a:r>
            <a:endParaRPr lang="en-US"/>
          </a:p>
          <a:p>
            <a:pPr marL="514350" indent="-514350">
              <a:lnSpc>
                <a:spcPct val="150000"/>
              </a:lnSpc>
              <a:buAutoNum type="arabicPeriod"/>
            </a:pPr>
            <a:r>
              <a:rPr lang="en-US"/>
              <a:t>arrays</a:t>
            </a:r>
            <a:endParaRPr lang="en-US"/>
          </a:p>
        </p:txBody>
      </p:sp>
      <p:sp>
        <p:nvSpPr>
          <p:cNvPr id="4" name="Rectangles 3"/>
          <p:cNvSpPr/>
          <p:nvPr/>
        </p:nvSpPr>
        <p:spPr>
          <a:xfrm>
            <a:off x="-101600" y="196215"/>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a:sym typeface="+mn-ea"/>
              </a:rPr>
              <a:t>Sequence Containers:</a:t>
            </a:r>
            <a:endParaRPr lang="en-US"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05535"/>
            <a:ext cx="11889105" cy="5071745"/>
          </a:xfrm>
        </p:spPr>
        <p:txBody>
          <a:bodyPr/>
          <a:p>
            <a:pPr>
              <a:lnSpc>
                <a:spcPct val="150000"/>
              </a:lnSpc>
            </a:pPr>
            <a:r>
              <a:rPr lang="en-US" b="1">
                <a:sym typeface="+mn-ea"/>
              </a:rPr>
              <a:t>Container Adaptors: </a:t>
            </a:r>
            <a:r>
              <a:rPr lang="en-US">
                <a:sym typeface="+mn-ea"/>
              </a:rPr>
              <a:t>provide a different interface for sequential containers.</a:t>
            </a:r>
            <a:endParaRPr lang="en-US">
              <a:sym typeface="+mn-ea"/>
            </a:endParaRPr>
          </a:p>
          <a:p>
            <a:pPr marL="514350" indent="-514350">
              <a:lnSpc>
                <a:spcPct val="150000"/>
              </a:lnSpc>
              <a:buAutoNum type="arabicPeriod"/>
            </a:pPr>
            <a:r>
              <a:rPr lang="en-US">
                <a:sym typeface="+mn-ea"/>
              </a:rPr>
              <a:t>queue</a:t>
            </a:r>
            <a:endParaRPr lang="en-US">
              <a:sym typeface="+mn-ea"/>
            </a:endParaRPr>
          </a:p>
          <a:p>
            <a:pPr marL="514350" indent="-514350">
              <a:lnSpc>
                <a:spcPct val="150000"/>
              </a:lnSpc>
              <a:buAutoNum type="arabicPeriod"/>
            </a:pPr>
            <a:r>
              <a:rPr lang="en-US">
                <a:sym typeface="+mn-ea"/>
              </a:rPr>
              <a:t>stack</a:t>
            </a:r>
            <a:endParaRPr lang="en-US">
              <a:sym typeface="+mn-ea"/>
            </a:endParaRPr>
          </a:p>
        </p:txBody>
      </p:sp>
      <p:sp>
        <p:nvSpPr>
          <p:cNvPr id="4" name="Rectangles 3"/>
          <p:cNvSpPr/>
          <p:nvPr/>
        </p:nvSpPr>
        <p:spPr>
          <a:xfrm>
            <a:off x="-101600" y="196215"/>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a:sym typeface="+mn-ea"/>
              </a:rPr>
              <a:t>Container Adaptors:</a:t>
            </a:r>
            <a:endParaRPr lang="en-US" sz="3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05535"/>
            <a:ext cx="11889105" cy="4916805"/>
          </a:xfrm>
        </p:spPr>
        <p:txBody>
          <a:bodyPr/>
          <a:p>
            <a:pPr>
              <a:lnSpc>
                <a:spcPct val="150000"/>
              </a:lnSpc>
            </a:pPr>
            <a:r>
              <a:rPr lang="en-US" b="1">
                <a:sym typeface="+mn-ea"/>
              </a:rPr>
              <a:t>Associative Containers: </a:t>
            </a:r>
            <a:r>
              <a:rPr lang="en-US">
                <a:sym typeface="+mn-ea"/>
              </a:rPr>
              <a:t>implement sorted data structures that can be quickly searched (O(log n) complexity).</a:t>
            </a:r>
            <a:endParaRPr lang="en-US">
              <a:sym typeface="+mn-ea"/>
            </a:endParaRPr>
          </a:p>
          <a:p>
            <a:pPr marL="514350" indent="-514350">
              <a:lnSpc>
                <a:spcPct val="150000"/>
              </a:lnSpc>
              <a:buAutoNum type="arabicPeriod"/>
            </a:pPr>
            <a:r>
              <a:rPr lang="en-US">
                <a:sym typeface="+mn-ea"/>
              </a:rPr>
              <a:t>set</a:t>
            </a:r>
            <a:endParaRPr lang="en-US">
              <a:sym typeface="+mn-ea"/>
            </a:endParaRPr>
          </a:p>
          <a:p>
            <a:pPr marL="514350" indent="-514350">
              <a:lnSpc>
                <a:spcPct val="150000"/>
              </a:lnSpc>
              <a:buAutoNum type="arabicPeriod"/>
            </a:pPr>
            <a:r>
              <a:rPr lang="en-US">
                <a:sym typeface="+mn-ea"/>
              </a:rPr>
              <a:t>multiset</a:t>
            </a:r>
            <a:endParaRPr lang="en-US">
              <a:sym typeface="+mn-ea"/>
            </a:endParaRPr>
          </a:p>
          <a:p>
            <a:pPr marL="514350" indent="-514350">
              <a:lnSpc>
                <a:spcPct val="150000"/>
              </a:lnSpc>
              <a:buAutoNum type="arabicPeriod"/>
            </a:pPr>
            <a:r>
              <a:rPr lang="en-US">
                <a:sym typeface="+mn-ea"/>
              </a:rPr>
              <a:t>map</a:t>
            </a:r>
            <a:endParaRPr lang="en-US">
              <a:sym typeface="+mn-ea"/>
            </a:endParaRPr>
          </a:p>
          <a:p>
            <a:pPr marL="514350" indent="-514350">
              <a:lnSpc>
                <a:spcPct val="150000"/>
              </a:lnSpc>
              <a:buAutoNum type="arabicPeriod"/>
            </a:pPr>
            <a:r>
              <a:rPr lang="en-US">
                <a:sym typeface="+mn-ea"/>
              </a:rPr>
              <a:t>multimap</a:t>
            </a:r>
            <a:endParaRPr lang="en-US">
              <a:sym typeface="+mn-ea"/>
            </a:endParaRPr>
          </a:p>
        </p:txBody>
      </p:sp>
      <p:sp>
        <p:nvSpPr>
          <p:cNvPr id="4" name="Rectangles 3"/>
          <p:cNvSpPr/>
          <p:nvPr/>
        </p:nvSpPr>
        <p:spPr>
          <a:xfrm>
            <a:off x="-101600" y="196215"/>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a:sym typeface="+mn-ea"/>
              </a:rPr>
              <a:t>Associative Containers: </a:t>
            </a:r>
            <a:endParaRPr lang="en-US" sz="3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1169035"/>
            <a:ext cx="11910060" cy="5513070"/>
          </a:xfrm>
        </p:spPr>
        <p:txBody>
          <a:bodyPr>
            <a:normAutofit fontScale="90000" lnSpcReduction="20000"/>
          </a:bodyPr>
          <a:p>
            <a:pPr marL="514350" indent="-514350">
              <a:lnSpc>
                <a:spcPct val="150000"/>
              </a:lnSpc>
              <a:buAutoNum type="arabicPeriod"/>
            </a:pPr>
            <a:r>
              <a:rPr lang="en-US"/>
              <a:t>The header algorithm defines a collection of functions specially designed to be used on a range of elements. They act on containers and provide means for various operations for the contents of the containers.</a:t>
            </a:r>
            <a:endParaRPr lang="en-US"/>
          </a:p>
          <a:p>
            <a:pPr marL="514350" indent="-514350">
              <a:lnSpc>
                <a:spcPct val="150000"/>
              </a:lnSpc>
              <a:buAutoNum type="arabicPeriod"/>
            </a:pPr>
            <a:r>
              <a:rPr lang="en-US"/>
              <a:t>Algorithm</a:t>
            </a:r>
            <a:endParaRPr lang="en-US"/>
          </a:p>
          <a:p>
            <a:pPr>
              <a:lnSpc>
                <a:spcPct val="150000"/>
              </a:lnSpc>
            </a:pPr>
            <a:r>
              <a:rPr lang="en-US" b="1">
                <a:sym typeface="+mn-ea"/>
              </a:rPr>
              <a:t>Useful Array algorithms</a:t>
            </a:r>
            <a:endParaRPr lang="en-US"/>
          </a:p>
          <a:p>
            <a:pPr>
              <a:lnSpc>
                <a:spcPct val="150000"/>
              </a:lnSpc>
            </a:pPr>
            <a:r>
              <a:rPr lang="en-US" b="1"/>
              <a:t>Sorting</a:t>
            </a:r>
            <a:endParaRPr lang="en-US" b="1"/>
          </a:p>
          <a:p>
            <a:pPr>
              <a:lnSpc>
                <a:spcPct val="150000"/>
              </a:lnSpc>
            </a:pPr>
            <a:r>
              <a:rPr lang="en-US" b="1"/>
              <a:t>Searching</a:t>
            </a:r>
            <a:endParaRPr lang="en-US" b="1"/>
          </a:p>
          <a:p>
            <a:pPr>
              <a:lnSpc>
                <a:spcPct val="150000"/>
              </a:lnSpc>
            </a:pPr>
            <a:r>
              <a:rPr lang="en-US" b="1"/>
              <a:t>std:: valarray class in C++</a:t>
            </a:r>
            <a:endParaRPr lang="en-US" b="1"/>
          </a:p>
          <a:p>
            <a:pPr>
              <a:lnSpc>
                <a:spcPct val="150000"/>
              </a:lnSpc>
            </a:pPr>
            <a:r>
              <a:rPr lang="en-US" b="1"/>
              <a:t>Algorithm Library | C++ Magicians STL Algorithm</a:t>
            </a:r>
            <a:endParaRPr lang="en-US" b="1"/>
          </a:p>
        </p:txBody>
      </p:sp>
      <p:sp>
        <p:nvSpPr>
          <p:cNvPr id="4" name="Rectangles 3"/>
          <p:cNvSpPr/>
          <p:nvPr/>
        </p:nvSpPr>
        <p:spPr>
          <a:xfrm>
            <a:off x="133985" y="26670"/>
            <a:ext cx="12124690" cy="90932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3600" b="1"/>
              <a:t>Array algorithms in C++ STL</a:t>
            </a:r>
            <a:endParaRPr lang="en-US" sz="3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8485</Words>
  <Application>WPS Presentation</Application>
  <PresentationFormat>Widescreen</PresentationFormat>
  <Paragraphs>168</Paragraphs>
  <Slides>35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35</vt:i4>
      </vt:variant>
    </vt:vector>
  </HeadingPairs>
  <TitlesOfParts>
    <vt:vector size="53"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Algorithm Library | C++ Magicians STL Algorithm</vt:lpstr>
      <vt:lpstr>Non-Manipulating Algorithms</vt:lpstr>
      <vt:lpstr>Non-Manipulating Algorithms</vt:lpstr>
      <vt:lpstr>PowerPoint 演示文稿</vt:lpstr>
      <vt:lpstr>PowerPoint 演示文稿</vt:lpstr>
      <vt:lpstr>Non-Manipulating Algorithms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dc:title>
  <dc:creator>Admin</dc:creator>
  <cp:lastModifiedBy>Admin</cp:lastModifiedBy>
  <cp:revision>27</cp:revision>
  <dcterms:created xsi:type="dcterms:W3CDTF">2024-02-28T08:48:57Z</dcterms:created>
  <dcterms:modified xsi:type="dcterms:W3CDTF">2024-02-28T10:04:01Z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4AC926C501794B2082E816B3C038FF9B_12</vt:lpwstr>
  </property>
  <property fmtid="{D5CDD505-2E9C-101B-9397-08002B2CF9AE}" pid="3" name="KSOProductBuildVer">
    <vt:lpwstr>1033-12.2.0.13489</vt:lpwstr>
  </property>
</Properties>
</file>