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3"/>
  </p:notesMasterIdLst>
  <p:handoutMasterIdLst>
    <p:handoutMasterId r:id="rId24"/>
  </p:handoutMasterIdLst>
  <p:sldIdLst>
    <p:sldId id="256" r:id="rId3"/>
    <p:sldId id="312" r:id="rId4"/>
    <p:sldId id="350" r:id="rId5"/>
    <p:sldId id="351" r:id="rId6"/>
    <p:sldId id="352" r:id="rId7"/>
    <p:sldId id="349" r:id="rId8"/>
    <p:sldId id="336" r:id="rId9"/>
    <p:sldId id="337" r:id="rId10"/>
    <p:sldId id="338" r:id="rId11"/>
    <p:sldId id="347" r:id="rId12"/>
    <p:sldId id="346" r:id="rId13"/>
    <p:sldId id="339" r:id="rId14"/>
    <p:sldId id="345" r:id="rId15"/>
    <p:sldId id="340" r:id="rId16"/>
    <p:sldId id="341" r:id="rId17"/>
    <p:sldId id="342" r:id="rId18"/>
    <p:sldId id="343" r:id="rId19"/>
    <p:sldId id="344" r:id="rId20"/>
    <p:sldId id="348" r:id="rId21"/>
    <p:sldId id="334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>
        <p:scale>
          <a:sx n="81" d="100"/>
          <a:sy n="81" d="100"/>
        </p:scale>
        <p:origin x="-822" y="31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pPr/>
              <a:t>18/08/2019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pPr/>
              <a:t>18/08/2019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3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E78B-71A5-4866-8197-40D71E69CB04}" type="datetime1">
              <a:rPr lang="id-ID" smtClean="0"/>
              <a:t>18/08/2019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9F82-4294-48CC-A22E-D627E9214BAE}" type="datetime1">
              <a:rPr lang="id-ID" smtClean="0"/>
              <a:t>18/08/2019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CF10-53C7-4F63-BAB4-A7B9A6F8C619}" type="datetime1">
              <a:rPr lang="id-ID" smtClean="0"/>
              <a:t>18/08/2019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3EA-02C3-4238-85C6-D15A4BFE1E44}" type="datetime1">
              <a:rPr lang="id-ID" smtClean="0"/>
              <a:t>18/08/2019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7837-66D8-49EE-BD44-E768F69F1DEE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3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F033-81BF-45F6-82C3-E2A72209EC1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6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A1A1-74A5-42D8-A576-39AE7287262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6232-0211-4376-97C5-1971BF6D07A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5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5CC-39DF-462B-ACDE-FBB3F35DD44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73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3CC-AFCB-4D86-B737-37BD39EDD97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6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AB3BD33D-AD57-483B-A8AB-774A8C673C64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Colaborative Filtering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9003-4678-4E02-9336-AC820D94D011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4C0-A23A-4FA8-AE77-49A663EAF35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21AB-3BFB-4BB2-B8D9-0E9A99EC6B11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3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8B16-9688-46CC-AAC8-F95B17E7723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14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866-3D5F-4EA8-98DB-9E2492E71EF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1BD-D781-4047-BD1C-B5AD5736B0AA}" type="datetime1">
              <a:rPr lang="id-ID" smtClean="0"/>
              <a:t>18/08/2019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77E3-8F4D-4FE2-A538-351F559DE929}" type="datetime1">
              <a:rPr lang="id-ID" smtClean="0"/>
              <a:t>18/08/2019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1A68-C2C9-410D-9247-3836377A601D}" type="datetime1">
              <a:rPr lang="id-ID" smtClean="0"/>
              <a:t>18/08/2019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0757-42AC-405E-BFA7-C593030CCBB0}" type="datetime1">
              <a:rPr lang="id-ID" smtClean="0"/>
              <a:t>18/08/2019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522-DC70-463E-B195-4A9E30B8FF56}" type="datetime1">
              <a:rPr lang="id-ID" smtClean="0"/>
              <a:t>18/08/2019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49A-2529-4E1E-9ADA-F4AC14EC50EC}" type="datetime1">
              <a:rPr lang="id-ID" smtClean="0"/>
              <a:t>18/08/2019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Colaborative Filtering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37F4-DF66-4CFC-BC00-47C33A7905BC}" type="datetime1">
              <a:rPr lang="id-ID" smtClean="0"/>
              <a:t>18/08/2019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Colaborative Filtering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Colaborative Filtering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1DFF-1606-4068-A529-22AB3FE68174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5E3F361-1B5A-45E0-B4F9-EF0A8D6E93F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1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  <a:r>
              <a:rPr lang="en-US" dirty="0" smtClean="0"/>
              <a:t>Project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19100" y="3927809"/>
            <a:ext cx="4371841" cy="631312"/>
          </a:xfrm>
        </p:spPr>
        <p:txBody>
          <a:bodyPr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RaphaelIcons" pitchFamily="2" charset="0"/>
              </a:rPr>
              <a:t>Andi </a:t>
            </a:r>
            <a:r>
              <a:rPr lang="en-US" sz="1200" dirty="0">
                <a:solidFill>
                  <a:srgbClr val="000000"/>
                </a:solidFill>
                <a:latin typeface="RaphaelIcons" pitchFamily="2" charset="0"/>
              </a:rPr>
              <a:t>Muhammad Dirham D. </a:t>
            </a:r>
            <a:r>
              <a:rPr lang="en-US" sz="1200" dirty="0" smtClean="0">
                <a:solidFill>
                  <a:srgbClr val="000000"/>
                </a:solidFill>
                <a:latin typeface="RaphaelIcons" pitchFamily="2" charset="0"/>
              </a:rPr>
              <a:t>|| </a:t>
            </a:r>
            <a:r>
              <a:rPr lang="en-US" sz="1200" dirty="0" err="1" smtClean="0">
                <a:solidFill>
                  <a:srgbClr val="000000"/>
                </a:solidFill>
                <a:latin typeface="RaphaelIcons" pitchFamily="2" charset="0"/>
              </a:rPr>
              <a:t>Annisa</a:t>
            </a:r>
            <a:r>
              <a:rPr lang="en-US" sz="1200" dirty="0" smtClean="0">
                <a:solidFill>
                  <a:srgbClr val="000000"/>
                </a:solidFill>
                <a:latin typeface="RaphaelIcons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aphaelIcons" pitchFamily="2" charset="0"/>
              </a:rPr>
              <a:t>Sugesti</a:t>
            </a:r>
            <a:r>
              <a:rPr lang="en-US" sz="1200" dirty="0">
                <a:solidFill>
                  <a:srgbClr val="000000"/>
                </a:solidFill>
                <a:latin typeface="RaphaelIcons" pitchFamily="2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latin typeface="RaphaelIcons" pitchFamily="2" charset="0"/>
              </a:rPr>
              <a:t>Atika</a:t>
            </a:r>
            <a:r>
              <a:rPr lang="en-US" sz="1200" dirty="0">
                <a:solidFill>
                  <a:srgbClr val="000000"/>
                </a:solidFill>
                <a:latin typeface="RaphaelIcons" pitchFamily="2" charset="0"/>
              </a:rPr>
              <a:t> Agustina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3" y="5816757"/>
            <a:ext cx="710619" cy="8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19/08/2019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633291" cy="479094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466243"/>
            <a:ext cx="2926331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Pembentukan</a:t>
            </a:r>
            <a:r>
              <a:rPr lang="en-US" dirty="0" smtClean="0"/>
              <a:t> Model CNN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8023" y="2295196"/>
            <a:ext cx="609956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Convolusi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layer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(Conv2D(128, (3, 3), activation='linear'))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LeakyReLU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(alpha=0.1))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(Dropout(0.4)) # Add dropouts to the model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#FULLY CONNECTED LAYER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(Flatten()) 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konversi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(Dense(128, activation='linear'))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LeakyReLU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(alpha=0.1))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(Dropout(0.3)) # Add dropouts to the model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LAYER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(Dense(10, activation='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70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633291" cy="5096172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122065" y="1391636"/>
            <a:ext cx="2574244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7" y="1448570"/>
            <a:ext cx="1803335" cy="470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35" y="1331340"/>
            <a:ext cx="1676158" cy="49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311319" cy="467503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543517"/>
            <a:ext cx="2926331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Fitting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9941" y="2145122"/>
            <a:ext cx="28336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Code </a:t>
            </a:r>
            <a:r>
              <a:rPr lang="en-US" sz="1600" dirty="0" err="1" smtClean="0">
                <a:solidFill>
                  <a:srgbClr val="000000"/>
                </a:solidFill>
              </a:rPr>
              <a:t>dalam</a:t>
            </a:r>
            <a:r>
              <a:rPr lang="en-US" sz="1600" dirty="0" smtClean="0">
                <a:solidFill>
                  <a:srgbClr val="000000"/>
                </a:solidFill>
              </a:rPr>
              <a:t> Fitting Model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19941" y="2686889"/>
            <a:ext cx="6414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Adam Optimizer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Adam(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=0.001)  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learning rate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compiling and fitting model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loss='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sparse_categorical_crossentropy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history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epochs=60, verbose=1,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=128)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19/08/2019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311319" cy="467503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543517"/>
            <a:ext cx="2926331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Fitting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7522" y="2468337"/>
            <a:ext cx="5667373" cy="23391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epoch </a:t>
            </a:r>
            <a:r>
              <a:rPr lang="en-US" sz="1600" dirty="0" err="1"/>
              <a:t>terakhir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 smtClean="0"/>
              <a:t>Epoch </a:t>
            </a:r>
            <a:r>
              <a:rPr lang="en-US" sz="1600" dirty="0" smtClean="0"/>
              <a:t>59/60 </a:t>
            </a:r>
            <a:endParaRPr lang="en-US" sz="1600" dirty="0" smtClean="0"/>
          </a:p>
          <a:p>
            <a:r>
              <a:rPr lang="en-US" sz="1600" dirty="0" smtClean="0"/>
              <a:t>Loss	= </a:t>
            </a:r>
            <a:r>
              <a:rPr lang="en-US" sz="1600" dirty="0" smtClean="0"/>
              <a:t>0.</a:t>
            </a:r>
            <a:r>
              <a:rPr lang="en-US" sz="1600" dirty="0" smtClean="0"/>
              <a:t>2327 </a:t>
            </a:r>
            <a:r>
              <a:rPr lang="en-US" sz="1600" dirty="0" smtClean="0"/>
              <a:t>– </a:t>
            </a:r>
            <a:r>
              <a:rPr lang="en-US" sz="1600" dirty="0" err="1" smtClean="0"/>
              <a:t>acc</a:t>
            </a:r>
            <a:r>
              <a:rPr lang="en-US" sz="1600" dirty="0"/>
              <a:t>	</a:t>
            </a:r>
            <a:r>
              <a:rPr lang="en-US" sz="1600" dirty="0" smtClean="0"/>
              <a:t>= </a:t>
            </a:r>
            <a:r>
              <a:rPr lang="en-US" sz="1600" dirty="0" smtClean="0"/>
              <a:t>0.</a:t>
            </a:r>
            <a:r>
              <a:rPr lang="en-US" sz="1600" dirty="0" smtClean="0"/>
              <a:t>9105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err="1"/>
              <a:t>V</a:t>
            </a:r>
            <a:r>
              <a:rPr lang="en-US" sz="1600" dirty="0" err="1" smtClean="0"/>
              <a:t>al_loss</a:t>
            </a:r>
            <a:r>
              <a:rPr lang="en-US" sz="1600" dirty="0"/>
              <a:t>	</a:t>
            </a:r>
            <a:r>
              <a:rPr lang="en-US" sz="1600" dirty="0" smtClean="0"/>
              <a:t>= </a:t>
            </a:r>
            <a:r>
              <a:rPr lang="en-US" sz="1600" dirty="0" smtClean="0"/>
              <a:t>0.</a:t>
            </a:r>
            <a:r>
              <a:rPr lang="en-US" sz="1600" dirty="0" smtClean="0"/>
              <a:t>2268 </a:t>
            </a:r>
            <a:r>
              <a:rPr lang="en-US" sz="1600" dirty="0" smtClean="0"/>
              <a:t>-- </a:t>
            </a:r>
            <a:r>
              <a:rPr lang="en-US" sz="1600" dirty="0" err="1" smtClean="0"/>
              <a:t>val_acc</a:t>
            </a:r>
            <a:r>
              <a:rPr lang="en-US" sz="1600" dirty="0"/>
              <a:t>	</a:t>
            </a:r>
            <a:r>
              <a:rPr lang="en-US" sz="1600" dirty="0" smtClean="0"/>
              <a:t>= </a:t>
            </a:r>
            <a:r>
              <a:rPr lang="en-US" sz="1600" dirty="0" smtClean="0"/>
              <a:t>0.</a:t>
            </a:r>
            <a:r>
              <a:rPr lang="en-US" sz="1600" dirty="0" smtClean="0"/>
              <a:t>9146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Epoch </a:t>
            </a:r>
            <a:r>
              <a:rPr lang="en-US" sz="1600" dirty="0" smtClean="0"/>
              <a:t>60/60 </a:t>
            </a:r>
            <a:endParaRPr lang="en-US" sz="1600" dirty="0" smtClean="0"/>
          </a:p>
          <a:p>
            <a:r>
              <a:rPr lang="en-US" sz="1600" dirty="0" smtClean="0"/>
              <a:t>Loss	= 0.</a:t>
            </a:r>
            <a:r>
              <a:rPr lang="en-US" sz="1600" dirty="0" smtClean="0"/>
              <a:t>2322 </a:t>
            </a:r>
            <a:r>
              <a:rPr lang="en-US" sz="1600" dirty="0" smtClean="0"/>
              <a:t>– </a:t>
            </a:r>
            <a:r>
              <a:rPr lang="en-US" sz="1600" dirty="0" err="1" smtClean="0"/>
              <a:t>acc</a:t>
            </a:r>
            <a:r>
              <a:rPr lang="en-US" sz="1600" dirty="0" smtClean="0"/>
              <a:t>	= 0.</a:t>
            </a:r>
            <a:r>
              <a:rPr lang="en-US" sz="1600" dirty="0" smtClean="0"/>
              <a:t>9113 </a:t>
            </a:r>
            <a:endParaRPr lang="en-US" sz="1600" dirty="0" smtClean="0"/>
          </a:p>
          <a:p>
            <a:r>
              <a:rPr lang="en-US" sz="1600" dirty="0" err="1" smtClean="0"/>
              <a:t>Val_loss</a:t>
            </a:r>
            <a:r>
              <a:rPr lang="en-US" sz="1600" dirty="0" smtClean="0"/>
              <a:t>	= 0</a:t>
            </a:r>
            <a:r>
              <a:rPr lang="en-US" sz="1600" dirty="0" smtClean="0"/>
              <a:t>.2170</a:t>
            </a:r>
            <a:r>
              <a:rPr lang="en-US" sz="1600" dirty="0" smtClean="0"/>
              <a:t> -- </a:t>
            </a:r>
            <a:r>
              <a:rPr lang="en-US" sz="1600" dirty="0" err="1" smtClean="0"/>
              <a:t>val_acc</a:t>
            </a:r>
            <a:r>
              <a:rPr lang="en-US" sz="1600" dirty="0" smtClean="0"/>
              <a:t>	= 0.</a:t>
            </a:r>
            <a:r>
              <a:rPr lang="en-US" sz="1600" dirty="0" smtClean="0"/>
              <a:t>9208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311319" cy="467503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543517"/>
            <a:ext cx="2926331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Akurasi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13" y="2153190"/>
            <a:ext cx="5105042" cy="34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311319" cy="467503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543517"/>
            <a:ext cx="2926331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Akurasi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21" y="2085787"/>
            <a:ext cx="5204423" cy="34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19/08/2019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311319" cy="467503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543517"/>
            <a:ext cx="306800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Pengujian</a:t>
            </a:r>
            <a:r>
              <a:rPr lang="en-US" dirty="0" smtClean="0"/>
              <a:t> (Testing)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0404" y="2303604"/>
            <a:ext cx="566737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Evaluasi</a:t>
            </a:r>
            <a:r>
              <a:rPr lang="en-US" sz="1600" dirty="0" smtClean="0"/>
              <a:t> Model </a:t>
            </a:r>
            <a:r>
              <a:rPr lang="en-US" sz="1600" dirty="0" err="1" smtClean="0"/>
              <a:t>pada</a:t>
            </a:r>
            <a:r>
              <a:rPr lang="en-US" sz="1600" dirty="0" smtClean="0"/>
              <a:t> Test Set : </a:t>
            </a:r>
          </a:p>
          <a:p>
            <a:r>
              <a:rPr lang="en-US" sz="1600" dirty="0" smtClean="0"/>
              <a:t>Test loss		= </a:t>
            </a:r>
            <a:r>
              <a:rPr lang="en-US" sz="1600" dirty="0"/>
              <a:t>0.2479706649541855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Test accuracy	= </a:t>
            </a:r>
            <a:r>
              <a:rPr lang="en-US" sz="1600" dirty="0" smtClean="0"/>
              <a:t>0.9113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Total </a:t>
            </a:r>
            <a:r>
              <a:rPr lang="en-US" sz="1600" dirty="0" smtClean="0"/>
              <a:t>correct </a:t>
            </a:r>
            <a:r>
              <a:rPr lang="en-US" sz="1600" dirty="0"/>
              <a:t>prediction </a:t>
            </a:r>
            <a:r>
              <a:rPr lang="en-US" sz="1600" dirty="0" smtClean="0"/>
              <a:t>	= </a:t>
            </a:r>
            <a:r>
              <a:rPr lang="en-US" sz="1600" dirty="0" smtClean="0"/>
              <a:t>9113</a:t>
            </a:r>
            <a:endParaRPr lang="en-US" sz="1600" dirty="0" smtClean="0"/>
          </a:p>
          <a:p>
            <a:r>
              <a:rPr lang="en-US" sz="1600" dirty="0" smtClean="0"/>
              <a:t>Total incorrect </a:t>
            </a:r>
            <a:r>
              <a:rPr lang="en-US" sz="1600" dirty="0"/>
              <a:t>prediction </a:t>
            </a:r>
            <a:r>
              <a:rPr lang="en-US" sz="1600" dirty="0" smtClean="0"/>
              <a:t>	</a:t>
            </a:r>
            <a:r>
              <a:rPr lang="en-US" sz="1600" dirty="0" smtClean="0"/>
              <a:t>=   </a:t>
            </a:r>
            <a:r>
              <a:rPr lang="en-US" sz="1600" dirty="0" smtClean="0"/>
              <a:t>887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9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311319" cy="467503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543517"/>
            <a:ext cx="306800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Report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37" y="2051538"/>
            <a:ext cx="4767506" cy="34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0"/>
            <a:ext cx="7311319" cy="4868213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466243"/>
            <a:ext cx="306800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70" y="1898524"/>
            <a:ext cx="3876197" cy="39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0"/>
            <a:ext cx="7311319" cy="4868213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384182"/>
            <a:ext cx="306800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4" y="1743270"/>
            <a:ext cx="4934859" cy="42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  <p:sp>
        <p:nvSpPr>
          <p:cNvPr id="18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460677"/>
            <a:ext cx="3173689" cy="418135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Rectangle 18"/>
          <p:cNvSpPr/>
          <p:nvPr/>
        </p:nvSpPr>
        <p:spPr>
          <a:xfrm>
            <a:off x="589602" y="1763759"/>
            <a:ext cx="1737878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5078" y="2206318"/>
            <a:ext cx="2667631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Dataset Fashion MNIST </a:t>
            </a:r>
            <a:r>
              <a:rPr lang="en-US" sz="1600" dirty="0" err="1" smtClean="0">
                <a:solidFill>
                  <a:srgbClr val="000000"/>
                </a:solidFill>
              </a:rPr>
              <a:t>dengan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sepuluh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kelas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0 : </a:t>
            </a:r>
            <a:r>
              <a:rPr lang="en-US" sz="1600" dirty="0" err="1">
                <a:solidFill>
                  <a:srgbClr val="000000"/>
                </a:solidFill>
                <a:latin typeface="RaphaelIcons" pitchFamily="2" charset="0"/>
              </a:rPr>
              <a:t>T_shirt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/top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1 : Trouser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2 : Pullover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3 : Dress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4 : Coat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5 : Sandal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6 : Shirt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7 : Sneaker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8 : Bag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Label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9 : Ankle Boot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4965073" y="1482448"/>
            <a:ext cx="3173689" cy="418135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Rectangle 21"/>
          <p:cNvSpPr/>
          <p:nvPr/>
        </p:nvSpPr>
        <p:spPr>
          <a:xfrm>
            <a:off x="4572000" y="1785530"/>
            <a:ext cx="1737878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41851" y="2343509"/>
            <a:ext cx="266763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Dilakukan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proses </a:t>
            </a:r>
            <a:r>
              <a:rPr lang="en-US" sz="1600" dirty="0" err="1">
                <a:solidFill>
                  <a:srgbClr val="000000"/>
                </a:solidFill>
              </a:rPr>
              <a:t>klasifikasi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menggunakan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metode</a:t>
            </a:r>
            <a:r>
              <a:rPr lang="en-US" sz="1600" dirty="0">
                <a:solidFill>
                  <a:srgbClr val="000000"/>
                </a:solidFill>
              </a:rPr>
              <a:t> Convolutional Neural Network (CNN)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665056" y="4912000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490044" y="2272778"/>
            <a:ext cx="3222218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600" b="1" dirty="0" smtClean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THANKYOU !</a:t>
            </a:r>
            <a:endParaRPr lang="en-US" sz="3600" b="1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499635" y="3934716"/>
            <a:ext cx="1827720" cy="8658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610D-80F4-4C19-BD53-C523236F5D4E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18/08/2019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Colaborative Filtering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sp>
        <p:nvSpPr>
          <p:cNvPr id="15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40158" y="1469569"/>
            <a:ext cx="7198604" cy="418135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Rectangle 16"/>
          <p:cNvSpPr/>
          <p:nvPr/>
        </p:nvSpPr>
        <p:spPr>
          <a:xfrm>
            <a:off x="433106" y="1787743"/>
            <a:ext cx="320684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Akses</a:t>
            </a:r>
            <a:r>
              <a:rPr lang="en-US" dirty="0" smtClean="0"/>
              <a:t> Data Training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6" t="43855" r="55303" b="31066"/>
          <a:stretch/>
        </p:blipFill>
        <p:spPr bwMode="auto">
          <a:xfrm>
            <a:off x="1242468" y="2691685"/>
            <a:ext cx="2724225" cy="205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4" t="22359" r="69513" b="55331"/>
          <a:stretch/>
        </p:blipFill>
        <p:spPr bwMode="auto">
          <a:xfrm>
            <a:off x="4250443" y="2691685"/>
            <a:ext cx="637700" cy="18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4"/>
          <a:stretch/>
        </p:blipFill>
        <p:spPr>
          <a:xfrm>
            <a:off x="5176639" y="3142622"/>
            <a:ext cx="2445648" cy="12667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9980" y="2351512"/>
            <a:ext cx="1778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DataFrame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1680" y="2331165"/>
            <a:ext cx="8894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Label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700" y="2353131"/>
            <a:ext cx="1778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 </a:t>
            </a:r>
            <a:r>
              <a:rPr lang="en-US" sz="1600" dirty="0" err="1" smtClean="0">
                <a:solidFill>
                  <a:srgbClr val="000000"/>
                </a:solidFill>
              </a:rPr>
              <a:t>Gambar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017" y="4908934"/>
            <a:ext cx="33568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Jumlah</a:t>
            </a:r>
            <a:r>
              <a:rPr lang="en-US" sz="1600" dirty="0" smtClean="0">
                <a:solidFill>
                  <a:srgbClr val="000000"/>
                </a:solidFill>
              </a:rPr>
              <a:t> Data Training : 55000 data</a:t>
            </a:r>
          </a:p>
        </p:txBody>
      </p:sp>
    </p:spTree>
    <p:extLst>
      <p:ext uri="{BB962C8B-B14F-4D97-AF65-F5344CB8AC3E}">
        <p14:creationId xmlns:p14="http://schemas.microsoft.com/office/powerpoint/2010/main" val="3985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15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40158" y="1469569"/>
            <a:ext cx="7198604" cy="418135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Rectangle 16"/>
          <p:cNvSpPr/>
          <p:nvPr/>
        </p:nvSpPr>
        <p:spPr>
          <a:xfrm>
            <a:off x="433106" y="1787743"/>
            <a:ext cx="320684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Validasi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9980" y="2351512"/>
            <a:ext cx="1778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DataFrame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6381" y="2331165"/>
            <a:ext cx="8894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Label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700" y="2353131"/>
            <a:ext cx="1778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 </a:t>
            </a:r>
            <a:r>
              <a:rPr lang="en-US" sz="1600" dirty="0" err="1" smtClean="0">
                <a:solidFill>
                  <a:srgbClr val="000000"/>
                </a:solidFill>
              </a:rPr>
              <a:t>Gambar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1" t="26653" r="52046" b="47611"/>
          <a:stretch/>
        </p:blipFill>
        <p:spPr bwMode="auto">
          <a:xfrm>
            <a:off x="1254841" y="2691685"/>
            <a:ext cx="2946129" cy="20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1" t="59859" r="67713" b="16544"/>
          <a:stretch/>
        </p:blipFill>
        <p:spPr bwMode="auto">
          <a:xfrm>
            <a:off x="4487944" y="2697169"/>
            <a:ext cx="704735" cy="172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r="73239"/>
          <a:stretch/>
        </p:blipFill>
        <p:spPr>
          <a:xfrm>
            <a:off x="5299733" y="2926892"/>
            <a:ext cx="2324922" cy="1266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31017" y="4908934"/>
            <a:ext cx="33568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Jumlah</a:t>
            </a:r>
            <a:r>
              <a:rPr lang="en-US" sz="1600" dirty="0" smtClean="0">
                <a:solidFill>
                  <a:srgbClr val="000000"/>
                </a:solidFill>
              </a:rPr>
              <a:t> Data </a:t>
            </a:r>
            <a:r>
              <a:rPr lang="en-US" sz="1600" dirty="0" err="1" smtClean="0">
                <a:solidFill>
                  <a:srgbClr val="000000"/>
                </a:solidFill>
              </a:rPr>
              <a:t>Validasi</a:t>
            </a:r>
            <a:r>
              <a:rPr lang="en-US" sz="1600" dirty="0" smtClean="0">
                <a:solidFill>
                  <a:srgbClr val="000000"/>
                </a:solidFill>
              </a:rPr>
              <a:t> : 5000 data</a:t>
            </a:r>
          </a:p>
        </p:txBody>
      </p:sp>
    </p:spTree>
    <p:extLst>
      <p:ext uri="{BB962C8B-B14F-4D97-AF65-F5344CB8AC3E}">
        <p14:creationId xmlns:p14="http://schemas.microsoft.com/office/powerpoint/2010/main" val="495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sp>
        <p:nvSpPr>
          <p:cNvPr id="15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40158" y="1469569"/>
            <a:ext cx="7198604" cy="418135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Rectangle 16"/>
          <p:cNvSpPr/>
          <p:nvPr/>
        </p:nvSpPr>
        <p:spPr>
          <a:xfrm>
            <a:off x="433106" y="1787743"/>
            <a:ext cx="3206840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Akses</a:t>
            </a:r>
            <a:r>
              <a:rPr lang="en-US" dirty="0" smtClean="0"/>
              <a:t> Data Testing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9980" y="2351512"/>
            <a:ext cx="1778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DataFrame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3275" y="2331165"/>
            <a:ext cx="8894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Label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3382" y="2353131"/>
            <a:ext cx="1778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 </a:t>
            </a:r>
            <a:r>
              <a:rPr lang="en-US" sz="1600" dirty="0" err="1" smtClean="0">
                <a:solidFill>
                  <a:srgbClr val="000000"/>
                </a:solidFill>
              </a:rPr>
              <a:t>Gambar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6" t="20090" r="47085" b="54228"/>
          <a:stretch/>
        </p:blipFill>
        <p:spPr bwMode="auto">
          <a:xfrm>
            <a:off x="1037341" y="2854616"/>
            <a:ext cx="3315210" cy="18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t="56618" r="68500" b="19626"/>
          <a:stretch/>
        </p:blipFill>
        <p:spPr bwMode="auto">
          <a:xfrm>
            <a:off x="4495293" y="2911630"/>
            <a:ext cx="645458" cy="173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r="73383"/>
          <a:stretch/>
        </p:blipFill>
        <p:spPr>
          <a:xfrm>
            <a:off x="5400396" y="3147191"/>
            <a:ext cx="2311854" cy="12667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31017" y="4908934"/>
            <a:ext cx="33568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Jumlah</a:t>
            </a:r>
            <a:r>
              <a:rPr lang="en-US" sz="1600" dirty="0" smtClean="0">
                <a:solidFill>
                  <a:srgbClr val="000000"/>
                </a:solidFill>
              </a:rPr>
              <a:t> Data Testing : 10000 data</a:t>
            </a:r>
          </a:p>
        </p:txBody>
      </p:sp>
    </p:spTree>
    <p:extLst>
      <p:ext uri="{BB962C8B-B14F-4D97-AF65-F5344CB8AC3E}">
        <p14:creationId xmlns:p14="http://schemas.microsoft.com/office/powerpoint/2010/main" val="4124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sp>
        <p:nvSpPr>
          <p:cNvPr id="15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1043189" y="1469569"/>
            <a:ext cx="7095573" cy="418135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6" name="TextBox 15"/>
          <p:cNvSpPr txBox="1"/>
          <p:nvPr/>
        </p:nvSpPr>
        <p:spPr>
          <a:xfrm>
            <a:off x="1287887" y="2529193"/>
            <a:ext cx="6297359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Total </a:t>
            </a:r>
            <a:r>
              <a:rPr lang="en-US" sz="1600" dirty="0" err="1" smtClean="0">
                <a:solidFill>
                  <a:srgbClr val="000000"/>
                </a:solidFill>
                <a:latin typeface="RaphaelIcons" pitchFamily="2" charset="0"/>
              </a:rPr>
              <a:t>nilai</a:t>
            </a:r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phaelIcons" pitchFamily="2" charset="0"/>
              </a:rPr>
              <a:t>NaN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phaelIcons" pitchFamily="2" charset="0"/>
              </a:rPr>
              <a:t>DataFrame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 training </a:t>
            </a:r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		= 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0 </a:t>
            </a:r>
            <a:endParaRPr lang="en-US" sz="1600" dirty="0" smtClean="0">
              <a:solidFill>
                <a:srgbClr val="000000"/>
              </a:solidFill>
              <a:latin typeface="RaphaelIcons" pitchFamily="2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Total </a:t>
            </a:r>
            <a:r>
              <a:rPr lang="en-US" sz="1600" dirty="0" err="1" smtClean="0">
                <a:solidFill>
                  <a:srgbClr val="000000"/>
                </a:solidFill>
                <a:latin typeface="RaphaelIcons" pitchFamily="2" charset="0"/>
              </a:rPr>
              <a:t>nilai</a:t>
            </a:r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phaelIcons" pitchFamily="2" charset="0"/>
              </a:rPr>
              <a:t>NaN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phaelIcons" pitchFamily="2" charset="0"/>
              </a:rPr>
              <a:t>DataFrame</a:t>
            </a:r>
            <a:r>
              <a:rPr lang="en-US" sz="1600" dirty="0">
                <a:solidFill>
                  <a:srgbClr val="000000"/>
                </a:solidFill>
                <a:latin typeface="RaphaelIcons" pitchFamily="2" charset="0"/>
              </a:rPr>
              <a:t> label training </a:t>
            </a:r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RaphaelIcons" pitchFamily="2" charset="0"/>
              </a:rPr>
              <a:t>	= 0</a:t>
            </a:r>
          </a:p>
          <a:p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  <a:p>
            <a:r>
              <a:rPr lang="en-US" sz="1600" dirty="0"/>
              <a:t>T</a:t>
            </a:r>
            <a:r>
              <a:rPr lang="en-US" sz="1600" dirty="0" smtClean="0"/>
              <a:t>otal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 di </a:t>
            </a:r>
            <a:r>
              <a:rPr lang="en-US" sz="1600" dirty="0" err="1"/>
              <a:t>DataFrame</a:t>
            </a:r>
            <a:r>
              <a:rPr lang="en-US" sz="1600" dirty="0"/>
              <a:t> testing </a:t>
            </a:r>
            <a:r>
              <a:rPr lang="en-US" sz="1600" dirty="0" smtClean="0"/>
              <a:t>		= </a:t>
            </a:r>
            <a:r>
              <a:rPr lang="en-US" sz="1600" dirty="0"/>
              <a:t>0 </a:t>
            </a:r>
            <a:endParaRPr lang="en-US" sz="1600" dirty="0" smtClean="0"/>
          </a:p>
          <a:p>
            <a:r>
              <a:rPr lang="en-US" sz="1600" dirty="0"/>
              <a:t>T</a:t>
            </a:r>
            <a:r>
              <a:rPr lang="en-US" sz="1600" dirty="0" smtClean="0"/>
              <a:t>otal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 di </a:t>
            </a:r>
            <a:r>
              <a:rPr lang="en-US" sz="1600" dirty="0" err="1"/>
              <a:t>DataFrame</a:t>
            </a:r>
            <a:r>
              <a:rPr lang="en-US" sz="1600" dirty="0"/>
              <a:t> label testing </a:t>
            </a:r>
            <a:r>
              <a:rPr lang="en-US" sz="1600" dirty="0" smtClean="0"/>
              <a:t>	= 0</a:t>
            </a:r>
          </a:p>
          <a:p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  <a:p>
            <a:r>
              <a:rPr lang="en-US" sz="1600" dirty="0"/>
              <a:t>T</a:t>
            </a:r>
            <a:r>
              <a:rPr lang="en-US" sz="1600" dirty="0" smtClean="0"/>
              <a:t>otal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 di </a:t>
            </a:r>
            <a:r>
              <a:rPr lang="en-US" sz="1600" dirty="0" err="1"/>
              <a:t>DataFrame</a:t>
            </a:r>
            <a:r>
              <a:rPr lang="en-US" sz="1600" dirty="0"/>
              <a:t> </a:t>
            </a:r>
            <a:r>
              <a:rPr lang="en-US" sz="1600" dirty="0" err="1"/>
              <a:t>validasi</a:t>
            </a:r>
            <a:r>
              <a:rPr lang="en-US" sz="1600" dirty="0"/>
              <a:t> </a:t>
            </a:r>
            <a:r>
              <a:rPr lang="en-US" sz="1600" dirty="0" smtClean="0"/>
              <a:t>		= </a:t>
            </a:r>
            <a:r>
              <a:rPr lang="en-US" sz="1600" dirty="0"/>
              <a:t>0 </a:t>
            </a:r>
            <a:endParaRPr lang="en-US" sz="1600" dirty="0" smtClean="0"/>
          </a:p>
          <a:p>
            <a:r>
              <a:rPr lang="en-US" sz="1600" dirty="0" smtClean="0"/>
              <a:t>Total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 di </a:t>
            </a:r>
            <a:r>
              <a:rPr lang="en-US" sz="1600" dirty="0" err="1"/>
              <a:t>DataFrame</a:t>
            </a:r>
            <a:r>
              <a:rPr lang="en-US" sz="1600" dirty="0"/>
              <a:t> label </a:t>
            </a:r>
            <a:r>
              <a:rPr lang="en-US" sz="1600" dirty="0" err="1" smtClean="0"/>
              <a:t>validasi</a:t>
            </a:r>
            <a:r>
              <a:rPr lang="en-US" sz="1600" dirty="0" smtClean="0"/>
              <a:t>	= </a:t>
            </a:r>
            <a:r>
              <a:rPr lang="en-US" sz="1600" dirty="0"/>
              <a:t>0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54" y="1849721"/>
            <a:ext cx="2327564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Pemeriksaan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447797"/>
            <a:ext cx="7633291" cy="4489363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589601" y="1750880"/>
            <a:ext cx="1979917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Visualisasi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79" y="2024102"/>
            <a:ext cx="6255919" cy="37515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18/08/2019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447797"/>
            <a:ext cx="7633291" cy="4489363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589601" y="1750880"/>
            <a:ext cx="1979917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Visualisasi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18" y="1692495"/>
            <a:ext cx="4564064" cy="3999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41749" y="316332"/>
            <a:ext cx="4993158" cy="854074"/>
          </a:xfrm>
        </p:spPr>
        <p:txBody>
          <a:bodyPr/>
          <a:lstStyle/>
          <a:p>
            <a:r>
              <a:rPr lang="en-US" dirty="0" smtClean="0"/>
              <a:t>Proses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CFF4-A200-4A65-8193-4A309E29A029}" type="datetime1">
              <a:rPr lang="id-ID" smtClean="0"/>
              <a:t>19/08/2019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64" y="6241279"/>
            <a:ext cx="906378" cy="544513"/>
          </a:xfrm>
        </p:spPr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sp>
        <p:nvSpPr>
          <p:cNvPr id="12" name="Rounded Rectangle 4">
            <a:extLst>
              <a:ext uri="{FF2B5EF4-FFF2-40B4-BE49-F238E27FC236}">
                <a16:creationId xmlns=""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82675" y="1146221"/>
            <a:ext cx="7633291" cy="4790940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435054" y="1466243"/>
            <a:ext cx="2926331" cy="323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Pembentukan</a:t>
            </a:r>
            <a:r>
              <a:rPr lang="en-US" dirty="0" smtClean="0"/>
              <a:t> Model CNN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7"/>
          <a:stretch/>
        </p:blipFill>
        <p:spPr>
          <a:xfrm>
            <a:off x="122064" y="91811"/>
            <a:ext cx="441780" cy="4748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4525" y="2464566"/>
            <a:ext cx="569052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Pembentukan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Convolusi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layer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(Conv2D(64,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=(3, 3), activation='linear',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he_normal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LeakyReLU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(alpha=0.1))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(MaxPooling2D((2, 2)))  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reduksi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(Dropout(0.25)) # Add dropouts to the model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Convolusi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layer 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(Conv2D(64,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=(3, 3), activation='linear'))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LeakyReLU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(alpha=0.1))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(MaxPooling2D(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=(2, 2))) 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reduksi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(Dropout(0.25)) # Add dropouts to the 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4525" y="2113987"/>
            <a:ext cx="33362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Code </a:t>
            </a:r>
            <a:r>
              <a:rPr lang="en-US" sz="1600" dirty="0" err="1" smtClean="0">
                <a:solidFill>
                  <a:srgbClr val="000000"/>
                </a:solidFill>
              </a:rPr>
              <a:t>dalam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Pembentukan</a:t>
            </a:r>
            <a:r>
              <a:rPr lang="en-US" sz="1600" dirty="0" smtClean="0">
                <a:solidFill>
                  <a:srgbClr val="000000"/>
                </a:solidFill>
              </a:rPr>
              <a:t> Model </a:t>
            </a:r>
            <a:endParaRPr lang="en-US" sz="1600" dirty="0">
              <a:solidFill>
                <a:srgbClr val="000000"/>
              </a:solidFill>
              <a:latin typeface="RaphaelIc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520</Words>
  <Application>Microsoft Office PowerPoint</Application>
  <PresentationFormat>On-screen Show (4:3)</PresentationFormat>
  <Paragraphs>203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2_Office Theme</vt:lpstr>
      <vt:lpstr>Deep Learning Project</vt:lpstr>
      <vt:lpstr>Pendahuluan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Proses Training</vt:lpstr>
      <vt:lpstr>Proses Training</vt:lpstr>
      <vt:lpstr>Proses Training</vt:lpstr>
      <vt:lpstr>Proses Training</vt:lpstr>
      <vt:lpstr>Proses Training</vt:lpstr>
      <vt:lpstr>Proses Training</vt:lpstr>
      <vt:lpstr>Proses Training</vt:lpstr>
      <vt:lpstr>Evaluasi Model</vt:lpstr>
      <vt:lpstr>Evaluasi Model</vt:lpstr>
      <vt:lpstr>Evaluasi Model</vt:lpstr>
      <vt:lpstr>Evaluasi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ismail - [2010]</cp:lastModifiedBy>
  <cp:revision>250</cp:revision>
  <dcterms:created xsi:type="dcterms:W3CDTF">2019-04-17T03:34:48Z</dcterms:created>
  <dcterms:modified xsi:type="dcterms:W3CDTF">2019-08-18T17:21:14Z</dcterms:modified>
</cp:coreProperties>
</file>