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60" r:id="rId6"/>
    <p:sldId id="281" r:id="rId7"/>
    <p:sldId id="261" r:id="rId8"/>
    <p:sldId id="262" r:id="rId9"/>
    <p:sldId id="263" r:id="rId10"/>
    <p:sldId id="278" r:id="rId11"/>
    <p:sldId id="264" r:id="rId12"/>
    <p:sldId id="279" r:id="rId13"/>
    <p:sldId id="282" r:id="rId14"/>
    <p:sldId id="283" r:id="rId15"/>
    <p:sldId id="266" r:id="rId16"/>
    <p:sldId id="280" r:id="rId17"/>
    <p:sldId id="265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9144000" cy="6858000" type="screen4x3"/>
  <p:notesSz cx="6858000" cy="9945688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86A1A-B047-4C38-AD4A-6890768402E8}" type="datetimeFigureOut">
              <a:rPr lang="id-ID" smtClean="0"/>
              <a:pPr/>
              <a:t>3/2/20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336FC8-882B-4FBF-A53D-A5ECB2DE8AB6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827341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40A16-AA54-45F0-AA2C-8C4F91760F9A}" type="datetimeFigureOut">
              <a:rPr lang="id-ID" smtClean="0"/>
              <a:pPr/>
              <a:t>3/2/20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94DDA-5B9A-4160-AF0D-E536522D84D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06223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94DDA-5B9A-4160-AF0D-E536522D84DD}" type="slidenum">
              <a:rPr lang="id-ID" smtClean="0"/>
              <a:pPr/>
              <a:t>11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CCA3-EFE6-4738-97D8-31F94310D7FB}" type="datetimeFigureOut">
              <a:rPr lang="id-ID" smtClean="0"/>
              <a:pPr/>
              <a:t>3/2/20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FF97CC9-EB62-4BBE-8454-B54810B8629C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CCA3-EFE6-4738-97D8-31F94310D7FB}" type="datetimeFigureOut">
              <a:rPr lang="id-ID" smtClean="0"/>
              <a:pPr/>
              <a:t>3/2/20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7CC9-EB62-4BBE-8454-B54810B8629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CCA3-EFE6-4738-97D8-31F94310D7FB}" type="datetimeFigureOut">
              <a:rPr lang="id-ID" smtClean="0"/>
              <a:pPr/>
              <a:t>3/2/20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7CC9-EB62-4BBE-8454-B54810B8629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CCA3-EFE6-4738-97D8-31F94310D7FB}" type="datetimeFigureOut">
              <a:rPr lang="id-ID" smtClean="0"/>
              <a:pPr/>
              <a:t>3/2/20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7CC9-EB62-4BBE-8454-B54810B8629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CCA3-EFE6-4738-97D8-31F94310D7FB}" type="datetimeFigureOut">
              <a:rPr lang="id-ID" smtClean="0"/>
              <a:pPr/>
              <a:t>3/2/20</a:t>
            </a:fld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7CC9-EB62-4BBE-8454-B54810B8629C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CCA3-EFE6-4738-97D8-31F94310D7FB}" type="datetimeFigureOut">
              <a:rPr lang="id-ID" smtClean="0"/>
              <a:pPr/>
              <a:t>3/2/20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7CC9-EB62-4BBE-8454-B54810B8629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CCA3-EFE6-4738-97D8-31F94310D7FB}" type="datetimeFigureOut">
              <a:rPr lang="id-ID" smtClean="0"/>
              <a:pPr/>
              <a:t>3/2/20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7CC9-EB62-4BBE-8454-B54810B8629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CCA3-EFE6-4738-97D8-31F94310D7FB}" type="datetimeFigureOut">
              <a:rPr lang="id-ID" smtClean="0"/>
              <a:pPr/>
              <a:t>3/2/20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7CC9-EB62-4BBE-8454-B54810B8629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CCA3-EFE6-4738-97D8-31F94310D7FB}" type="datetimeFigureOut">
              <a:rPr lang="id-ID" smtClean="0"/>
              <a:pPr/>
              <a:t>3/2/20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7CC9-EB62-4BBE-8454-B54810B8629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CCA3-EFE6-4738-97D8-31F94310D7FB}" type="datetimeFigureOut">
              <a:rPr lang="id-ID" smtClean="0"/>
              <a:pPr/>
              <a:t>3/2/20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7CC9-EB62-4BBE-8454-B54810B8629C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CCA3-EFE6-4738-97D8-31F94310D7FB}" type="datetimeFigureOut">
              <a:rPr lang="id-ID" smtClean="0"/>
              <a:pPr/>
              <a:t>3/2/20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7CC9-EB62-4BBE-8454-B54810B8629C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650BCCA3-EFE6-4738-97D8-31F94310D7FB}" type="datetimeFigureOut">
              <a:rPr lang="id-ID" smtClean="0"/>
              <a:pPr/>
              <a:t>3/2/20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FF97CC9-EB62-4BBE-8454-B54810B8629C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KONSEP DASAR MANAJEMEN</a:t>
            </a:r>
            <a:endParaRPr lang="id-ID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60648"/>
            <a:ext cx="8784976" cy="633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533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Pengorganisasian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id-ID" altLang="en-US" sz="3000" dirty="0" smtClean="0"/>
              <a:t>Dalam pengorganisasian, manajer menciptakan struktur dari hubungan pekerjaan diantara semua anggota organisasi yang memungkinkan mereka dapat bekerja bersama dalam mencapai tujuan</a:t>
            </a:r>
            <a:r>
              <a:rPr lang="en-US" altLang="en-US" sz="30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id-ID" altLang="en-US" sz="3000" dirty="0" smtClean="0"/>
              <a:t>Manajer mengelompokkan SDM ke dalam bagian/</a:t>
            </a:r>
            <a:r>
              <a:rPr lang="en-US" altLang="en-US" sz="3000" dirty="0" smtClean="0"/>
              <a:t>depart</a:t>
            </a:r>
            <a:r>
              <a:rPr lang="id-ID" altLang="en-US" sz="3000" dirty="0" smtClean="0"/>
              <a:t>emen berdasarkan tugas dan pekerjaan yang dilaksanakan</a:t>
            </a:r>
            <a:r>
              <a:rPr lang="en-US" altLang="en-US" sz="3000" dirty="0" smtClean="0"/>
              <a:t>.</a:t>
            </a:r>
            <a:endParaRPr lang="en-US" altLang="en-US" dirty="0" smtClean="0"/>
          </a:p>
          <a:p>
            <a:pPr lvl="1">
              <a:lnSpc>
                <a:spcPct val="90000"/>
              </a:lnSpc>
              <a:buSzPct val="75000"/>
            </a:pPr>
            <a:r>
              <a:rPr lang="id-ID" altLang="en-US" b="1" i="1" u="sng" dirty="0" smtClean="0"/>
              <a:t>Juga dibuat </a:t>
            </a:r>
            <a:r>
              <a:rPr lang="en-US" altLang="en-US" b="1" i="1" u="sng" dirty="0" smtClean="0"/>
              <a:t>lay out </a:t>
            </a:r>
            <a:r>
              <a:rPr lang="id-ID" altLang="en-US" b="1" i="1" u="sng" dirty="0" smtClean="0"/>
              <a:t>garis kewenangan dan tanggung jawab setiap orang/posisi</a:t>
            </a:r>
            <a:r>
              <a:rPr lang="en-US" altLang="en-US" b="1" i="1" u="sng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id-ID" altLang="en-US" sz="3000" dirty="0" smtClean="0"/>
              <a:t>Struktur organisasi (</a:t>
            </a:r>
            <a:r>
              <a:rPr lang="en-US" altLang="en-US" sz="3000" i="1" dirty="0" smtClean="0"/>
              <a:t>organizational structure</a:t>
            </a:r>
            <a:r>
              <a:rPr lang="id-ID" altLang="en-US" sz="3000" dirty="0" smtClean="0"/>
              <a:t>) merupakan hasil yang diperoleh dari fungsi pengorganisasian</a:t>
            </a:r>
            <a:r>
              <a:rPr lang="en-US" altLang="en-US" sz="3000" dirty="0" smtClean="0"/>
              <a:t>. </a:t>
            </a:r>
            <a:endParaRPr lang="id-ID" altLang="en-US" sz="3000" dirty="0" smtClean="0"/>
          </a:p>
          <a:p>
            <a:pPr>
              <a:lnSpc>
                <a:spcPct val="90000"/>
              </a:lnSpc>
            </a:pPr>
            <a:r>
              <a:rPr lang="id-ID" altLang="en-US" sz="3000" dirty="0" smtClean="0"/>
              <a:t>Dengan struktur organisasi, manajer dapat mengkoordinasikan dan memotivasi pegawai</a:t>
            </a:r>
            <a:r>
              <a:rPr lang="en-US" altLang="en-US" sz="3000" dirty="0" smtClean="0"/>
              <a:t>.</a:t>
            </a:r>
          </a:p>
          <a:p>
            <a:endParaRPr lang="id-ID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648"/>
            <a:ext cx="9144000" cy="633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084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Pengkoordinasian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Sinergi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kerjasama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/</a:t>
            </a:r>
            <a:r>
              <a:rPr lang="en-US" dirty="0" err="1" smtClean="0"/>
              <a:t>kelompok</a:t>
            </a:r>
            <a:r>
              <a:rPr lang="en-US" dirty="0" smtClean="0"/>
              <a:t>/</a:t>
            </a:r>
            <a:r>
              <a:rPr lang="en-US" dirty="0" err="1" smtClean="0"/>
              <a:t>bagian</a:t>
            </a:r>
            <a:r>
              <a:rPr lang="en-US" dirty="0" smtClean="0"/>
              <a:t>/</a:t>
            </a:r>
            <a:r>
              <a:rPr lang="en-US" dirty="0" err="1" smtClean="0"/>
              <a:t>badan</a:t>
            </a:r>
            <a:r>
              <a:rPr lang="en-US" dirty="0" smtClean="0"/>
              <a:t>/</a:t>
            </a:r>
            <a:r>
              <a:rPr lang="en-US" dirty="0" err="1" smtClean="0"/>
              <a:t>cabang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endParaRPr lang="en-US" dirty="0" smtClean="0"/>
          </a:p>
          <a:p>
            <a:r>
              <a:rPr lang="en-US" dirty="0" err="1" smtClean="0"/>
              <a:t>Menjaga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,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manajer</a:t>
            </a:r>
            <a:r>
              <a:rPr lang="en-US" dirty="0" smtClean="0"/>
              <a:t>,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,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eksternal</a:t>
            </a: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049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297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Pengendalian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id-ID" altLang="en-US" sz="3000" dirty="0" smtClean="0"/>
              <a:t>Inti pengendalian adalah evaluasi </a:t>
            </a:r>
            <a:r>
              <a:rPr lang="en-US" altLang="en-US" sz="3000" dirty="0" smtClean="0"/>
              <a:t>evaluate </a:t>
            </a:r>
            <a:r>
              <a:rPr lang="id-ID" altLang="en-US" sz="3000" dirty="0" smtClean="0"/>
              <a:t>kinerja organisasi mencapai tujuan yang telah ditentukan dan melakukan tindakan perbaikan/koreksi untuk memperbaiki kinerja</a:t>
            </a:r>
            <a:r>
              <a:rPr lang="en-US" altLang="en-US" sz="30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id-ID" altLang="en-US" sz="3000" dirty="0" smtClean="0"/>
              <a:t>Para manajer memantau pegawai</a:t>
            </a:r>
            <a:r>
              <a:rPr lang="en-US" altLang="en-US" sz="3000" dirty="0" smtClean="0"/>
              <a:t>, </a:t>
            </a:r>
            <a:r>
              <a:rPr lang="id-ID" altLang="en-US" sz="3000" dirty="0" smtClean="0"/>
              <a:t>bagian/</a:t>
            </a:r>
            <a:r>
              <a:rPr lang="en-US" altLang="en-US" sz="3000" dirty="0" smtClean="0"/>
              <a:t>depart</a:t>
            </a:r>
            <a:r>
              <a:rPr lang="id-ID" altLang="en-US" sz="3000" dirty="0" smtClean="0"/>
              <a:t>e</a:t>
            </a:r>
            <a:r>
              <a:rPr lang="en-US" altLang="en-US" sz="3000" dirty="0" smtClean="0"/>
              <a:t>me, </a:t>
            </a:r>
            <a:r>
              <a:rPr lang="id-ID" altLang="en-US" sz="3000" dirty="0" smtClean="0"/>
              <a:t>dan organisasi secara keseluruhan sesuai dengan kriteria pencapaian kinerja yang diharapkan</a:t>
            </a:r>
            <a:r>
              <a:rPr lang="en-US" altLang="en-US" sz="3000" dirty="0" smtClean="0"/>
              <a:t>.</a:t>
            </a:r>
            <a:endParaRPr lang="id-ID" altLang="en-US" sz="3000" dirty="0"/>
          </a:p>
          <a:p>
            <a:pPr>
              <a:lnSpc>
                <a:spcPct val="90000"/>
              </a:lnSpc>
            </a:pPr>
            <a:r>
              <a:rPr lang="id-ID" altLang="en-US" sz="3000" dirty="0" smtClean="0"/>
              <a:t>Selanjutnya diupayakan pula serangkaian tindakan untuk meningkatkan kinerja sesuai “standar”</a:t>
            </a:r>
            <a:r>
              <a:rPr lang="en-US" altLang="en-US" sz="2900" dirty="0" smtClean="0"/>
              <a:t>.</a:t>
            </a: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id-ID" altLang="en-US" sz="3000" dirty="0" smtClean="0"/>
              <a:t>Hasil fungsi pengendalian adalah pengukuran akurat terhadap kinerja dan regulasi untuk peningkatan efisiensi dan efektifitas organisasi</a:t>
            </a:r>
            <a:r>
              <a:rPr lang="en-US" altLang="en-US" sz="3000" dirty="0" smtClean="0"/>
              <a:t>.</a:t>
            </a:r>
            <a:endParaRPr lang="en-US" altLang="en-US" dirty="0" smtClean="0"/>
          </a:p>
          <a:p>
            <a:endParaRPr lang="id-ID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855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Pengarahan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altLang="en-US" dirty="0" smtClean="0"/>
              <a:t>Manajer menentukan arah (</a:t>
            </a:r>
            <a:r>
              <a:rPr lang="en-US" altLang="en-US" i="1" dirty="0" smtClean="0"/>
              <a:t>direction</a:t>
            </a:r>
            <a:r>
              <a:rPr lang="id-ID" altLang="en-US" dirty="0" smtClean="0"/>
              <a:t>)</a:t>
            </a:r>
            <a:r>
              <a:rPr lang="en-US" altLang="en-US" dirty="0" smtClean="0"/>
              <a:t>, </a:t>
            </a:r>
            <a:r>
              <a:rPr lang="id-ID" altLang="en-US" dirty="0" smtClean="0"/>
              <a:t>merumuskan “</a:t>
            </a:r>
            <a:r>
              <a:rPr lang="en-US" altLang="en-US" i="1" dirty="0" smtClean="0"/>
              <a:t>a </a:t>
            </a:r>
            <a:r>
              <a:rPr lang="en-US" altLang="en-US" i="1" dirty="0"/>
              <a:t>clear vision</a:t>
            </a:r>
            <a:r>
              <a:rPr lang="en-US" altLang="en-US" dirty="0"/>
              <a:t> </a:t>
            </a:r>
            <a:r>
              <a:rPr lang="id-ID" altLang="en-US" dirty="0" smtClean="0"/>
              <a:t>“ agar semua pegawai dapat mengikuti dengan mudah</a:t>
            </a:r>
            <a:r>
              <a:rPr lang="en-US" altLang="en-US" dirty="0" smtClean="0"/>
              <a:t>, </a:t>
            </a:r>
            <a:r>
              <a:rPr lang="id-ID" altLang="en-US" dirty="0" smtClean="0"/>
              <a:t>serta membantu pegawai memahami peranan masing-masing</a:t>
            </a:r>
            <a:r>
              <a:rPr lang="en-US" altLang="en-US" dirty="0" smtClean="0"/>
              <a:t>.</a:t>
            </a:r>
            <a:endParaRPr lang="en-US" altLang="en-US" dirty="0"/>
          </a:p>
          <a:p>
            <a:r>
              <a:rPr lang="id-ID" altLang="en-US" dirty="0" smtClean="0"/>
              <a:t>Kepemimpinan (</a:t>
            </a:r>
            <a:r>
              <a:rPr lang="id-ID" altLang="en-US" i="1" dirty="0" smtClean="0"/>
              <a:t>l</a:t>
            </a:r>
            <a:r>
              <a:rPr lang="en-US" altLang="en-US" i="1" dirty="0" err="1" smtClean="0"/>
              <a:t>eadership</a:t>
            </a:r>
            <a:r>
              <a:rPr lang="id-ID" altLang="en-US" dirty="0" smtClean="0"/>
              <a:t>)</a:t>
            </a:r>
            <a:r>
              <a:rPr lang="en-US" altLang="en-US" dirty="0" smtClean="0"/>
              <a:t> </a:t>
            </a:r>
            <a:r>
              <a:rPr lang="id-ID" altLang="en-US" dirty="0" smtClean="0"/>
              <a:t>merupakan instrumen manajer dengan menggunakan </a:t>
            </a:r>
            <a:r>
              <a:rPr lang="en-US" altLang="en-US" i="1" dirty="0" smtClean="0"/>
              <a:t>power</a:t>
            </a:r>
            <a:r>
              <a:rPr lang="en-US" altLang="en-US" dirty="0"/>
              <a:t>, </a:t>
            </a:r>
            <a:r>
              <a:rPr lang="en-US" altLang="en-US" i="1" dirty="0"/>
              <a:t>influence</a:t>
            </a:r>
            <a:r>
              <a:rPr lang="en-US" altLang="en-US" dirty="0"/>
              <a:t>, </a:t>
            </a:r>
            <a:r>
              <a:rPr lang="en-US" altLang="en-US" i="1" dirty="0"/>
              <a:t>vision</a:t>
            </a:r>
            <a:r>
              <a:rPr lang="en-US" altLang="en-US" dirty="0"/>
              <a:t>, </a:t>
            </a:r>
            <a:r>
              <a:rPr lang="en-US" altLang="en-US" i="1" dirty="0" smtClean="0"/>
              <a:t>persuasion</a:t>
            </a:r>
            <a:r>
              <a:rPr lang="en-US" altLang="en-US" dirty="0" smtClean="0"/>
              <a:t>,</a:t>
            </a:r>
            <a:r>
              <a:rPr lang="id-ID" altLang="en-US" dirty="0" smtClean="0"/>
              <a:t>dan</a:t>
            </a:r>
            <a:r>
              <a:rPr lang="en-US" altLang="en-US" dirty="0" smtClean="0"/>
              <a:t> </a:t>
            </a:r>
            <a:r>
              <a:rPr lang="en-US" altLang="en-US" i="1" dirty="0"/>
              <a:t>communication skills</a:t>
            </a:r>
            <a:r>
              <a:rPr lang="en-US" altLang="en-US" dirty="0"/>
              <a:t>.</a:t>
            </a:r>
          </a:p>
          <a:p>
            <a:r>
              <a:rPr lang="id-ID" altLang="en-US" dirty="0" smtClean="0"/>
              <a:t>Hasil fungsi pengarahan adalah </a:t>
            </a:r>
            <a:r>
              <a:rPr lang="en-US" altLang="en-US" i="1" dirty="0" smtClean="0"/>
              <a:t>high </a:t>
            </a:r>
            <a:r>
              <a:rPr lang="en-US" altLang="en-US" i="1" dirty="0"/>
              <a:t>level</a:t>
            </a:r>
            <a:r>
              <a:rPr lang="en-US" altLang="en-US" dirty="0"/>
              <a:t> </a:t>
            </a:r>
            <a:r>
              <a:rPr lang="id-ID" altLang="en-US" dirty="0" smtClean="0"/>
              <a:t>motivasi dan komitemen pegawai terhadap organisasi</a:t>
            </a:r>
            <a:r>
              <a:rPr lang="en-US" altLang="en-US" dirty="0" smtClean="0"/>
              <a:t>.</a:t>
            </a:r>
          </a:p>
          <a:p>
            <a:endParaRPr lang="id-ID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Level Manajemen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dirty="0" err="1" smtClean="0"/>
              <a:t>Organi</a:t>
            </a:r>
            <a:r>
              <a:rPr lang="id-ID" altLang="en-US" dirty="0" smtClean="0"/>
              <a:t>sasi memiliki 3 tingkat/</a:t>
            </a:r>
            <a:r>
              <a:rPr lang="en-US" altLang="en-US" dirty="0" smtClean="0"/>
              <a:t>level </a:t>
            </a:r>
            <a:r>
              <a:rPr lang="id-ID" altLang="en-US" dirty="0" smtClean="0"/>
              <a:t>manajer</a:t>
            </a:r>
            <a:r>
              <a:rPr lang="en-US" altLang="en-US" dirty="0" smtClean="0"/>
              <a:t>:</a:t>
            </a:r>
          </a:p>
          <a:p>
            <a:pPr lvl="1">
              <a:lnSpc>
                <a:spcPct val="90000"/>
              </a:lnSpc>
              <a:spcAft>
                <a:spcPct val="35000"/>
              </a:spcAft>
              <a:buFont typeface="Wingdings" pitchFamily="2" charset="2"/>
              <a:buNone/>
            </a:pPr>
            <a:r>
              <a:rPr lang="id-ID" altLang="en-US" sz="2900" b="1" dirty="0" smtClean="0"/>
              <a:t>1. </a:t>
            </a:r>
            <a:r>
              <a:rPr lang="en-US" altLang="en-US" sz="2900" b="1" dirty="0" smtClean="0"/>
              <a:t>First-line Managers:</a:t>
            </a:r>
            <a:r>
              <a:rPr lang="en-US" altLang="en-US" sz="2900" dirty="0" smtClean="0"/>
              <a:t> </a:t>
            </a:r>
            <a:r>
              <a:rPr lang="id-ID" altLang="en-US" sz="2900" dirty="0" smtClean="0"/>
              <a:t>bertanggung jawab terhadap kegiatan sehari-hari, mengawasi SDM dalam bekerja sesuai standar pelayanan atau produk yang dihasilkan</a:t>
            </a:r>
            <a:r>
              <a:rPr lang="en-US" altLang="en-US" sz="2900" dirty="0" smtClean="0"/>
              <a:t>. </a:t>
            </a:r>
          </a:p>
          <a:p>
            <a:pPr lvl="1">
              <a:lnSpc>
                <a:spcPct val="90000"/>
              </a:lnSpc>
              <a:spcAft>
                <a:spcPct val="35000"/>
              </a:spcAft>
              <a:buFont typeface="Wingdings" pitchFamily="2" charset="2"/>
              <a:buNone/>
            </a:pPr>
            <a:r>
              <a:rPr lang="id-ID" altLang="en-US" sz="2900" b="1" dirty="0" smtClean="0"/>
              <a:t>2. </a:t>
            </a:r>
            <a:r>
              <a:rPr lang="en-US" altLang="en-US" sz="2900" b="1" dirty="0" smtClean="0"/>
              <a:t>Middle Managers:</a:t>
            </a:r>
            <a:r>
              <a:rPr lang="en-US" altLang="en-US" sz="2900" dirty="0" smtClean="0"/>
              <a:t> </a:t>
            </a:r>
            <a:r>
              <a:rPr lang="id-ID" altLang="en-US" sz="2900" dirty="0" smtClean="0"/>
              <a:t>melakukan supervisi </a:t>
            </a:r>
            <a:r>
              <a:rPr lang="en-US" altLang="en-US" sz="2900" i="1" dirty="0" smtClean="0"/>
              <a:t>first-line managers</a:t>
            </a:r>
            <a:r>
              <a:rPr lang="en-US" altLang="en-US" sz="2900" dirty="0" smtClean="0"/>
              <a:t>. </a:t>
            </a:r>
            <a:r>
              <a:rPr lang="id-ID" altLang="en-US" sz="2900" dirty="0" smtClean="0"/>
              <a:t>Juga bertanggung jawab untuk menemukan cara terbaik  menggunakan sumber daya untuk mencapai tujuan</a:t>
            </a:r>
            <a:r>
              <a:rPr lang="en-US" altLang="en-US" sz="2900" dirty="0" smtClean="0"/>
              <a:t>.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id-ID" altLang="en-US" sz="2900" b="1" dirty="0" smtClean="0"/>
              <a:t>3. </a:t>
            </a:r>
            <a:r>
              <a:rPr lang="en-US" altLang="en-US" sz="2900" b="1" dirty="0" smtClean="0"/>
              <a:t>Top Managers:</a:t>
            </a:r>
            <a:r>
              <a:rPr lang="en-US" altLang="en-US" sz="2900" dirty="0" smtClean="0"/>
              <a:t> </a:t>
            </a:r>
            <a:r>
              <a:rPr lang="id-ID" altLang="en-US" sz="2900" dirty="0" smtClean="0"/>
              <a:t>bertanggung jawab  terhadap pencapaian kinerja seluruh/lintas bagian/departemen; serta menentukan tujuan organisasi dan memantau </a:t>
            </a:r>
            <a:r>
              <a:rPr lang="en-US" altLang="en-US" sz="2900" i="1" dirty="0" smtClean="0"/>
              <a:t>middle managers</a:t>
            </a:r>
            <a:r>
              <a:rPr lang="en-US" altLang="en-US" sz="2900" dirty="0" smtClean="0"/>
              <a:t>.</a:t>
            </a:r>
          </a:p>
          <a:p>
            <a:endParaRPr lang="id-ID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 fontScale="90000"/>
          </a:bodyPr>
          <a:lstStyle/>
          <a:p>
            <a:r>
              <a:rPr lang="id-ID" sz="3200" dirty="0" smtClean="0"/>
              <a:t>Tingkat Manajemen dan Posisi Non-manajemen</a:t>
            </a:r>
            <a:endParaRPr lang="id-ID" sz="3200" dirty="0"/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1276350" y="5264150"/>
            <a:ext cx="6662738" cy="1184275"/>
          </a:xfrm>
          <a:custGeom>
            <a:avLst/>
            <a:gdLst/>
            <a:ahLst/>
            <a:cxnLst>
              <a:cxn ang="0">
                <a:pos x="4349" y="760"/>
              </a:cxn>
              <a:cxn ang="0">
                <a:pos x="3856" y="0"/>
              </a:cxn>
              <a:cxn ang="0">
                <a:pos x="488" y="0"/>
              </a:cxn>
              <a:cxn ang="0">
                <a:pos x="0" y="760"/>
              </a:cxn>
              <a:cxn ang="0">
                <a:pos x="4349" y="760"/>
              </a:cxn>
            </a:cxnLst>
            <a:rect l="0" t="0" r="r" b="b"/>
            <a:pathLst>
              <a:path w="4350" h="761">
                <a:moveTo>
                  <a:pt x="4349" y="760"/>
                </a:moveTo>
                <a:lnTo>
                  <a:pt x="3856" y="0"/>
                </a:lnTo>
                <a:lnTo>
                  <a:pt x="488" y="0"/>
                </a:lnTo>
                <a:lnTo>
                  <a:pt x="0" y="760"/>
                </a:lnTo>
                <a:lnTo>
                  <a:pt x="4349" y="760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id-ID"/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2024063" y="4191000"/>
            <a:ext cx="5148262" cy="1054100"/>
          </a:xfrm>
          <a:custGeom>
            <a:avLst/>
            <a:gdLst/>
            <a:ahLst/>
            <a:cxnLst>
              <a:cxn ang="0">
                <a:pos x="3360" y="659"/>
              </a:cxn>
              <a:cxn ang="0">
                <a:pos x="2928" y="0"/>
              </a:cxn>
              <a:cxn ang="0">
                <a:pos x="432" y="0"/>
              </a:cxn>
              <a:cxn ang="0">
                <a:pos x="0" y="659"/>
              </a:cxn>
              <a:cxn ang="0">
                <a:pos x="3360" y="659"/>
              </a:cxn>
              <a:cxn ang="0">
                <a:pos x="3360" y="659"/>
              </a:cxn>
            </a:cxnLst>
            <a:rect l="0" t="0" r="r" b="b"/>
            <a:pathLst>
              <a:path w="3361" h="660">
                <a:moveTo>
                  <a:pt x="3360" y="659"/>
                </a:moveTo>
                <a:lnTo>
                  <a:pt x="2928" y="0"/>
                </a:lnTo>
                <a:lnTo>
                  <a:pt x="432" y="0"/>
                </a:lnTo>
                <a:lnTo>
                  <a:pt x="0" y="659"/>
                </a:lnTo>
                <a:lnTo>
                  <a:pt x="3360" y="659"/>
                </a:lnTo>
                <a:lnTo>
                  <a:pt x="3360" y="659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id-ID"/>
          </a:p>
        </p:txBody>
      </p:sp>
      <p:sp>
        <p:nvSpPr>
          <p:cNvPr id="8" name="Freeform 9"/>
          <p:cNvSpPr>
            <a:spLocks/>
          </p:cNvSpPr>
          <p:nvPr/>
        </p:nvSpPr>
        <p:spPr bwMode="auto">
          <a:xfrm>
            <a:off x="2679714" y="3143248"/>
            <a:ext cx="3821112" cy="1020763"/>
          </a:xfrm>
          <a:custGeom>
            <a:avLst/>
            <a:gdLst/>
            <a:ahLst/>
            <a:cxnLst>
              <a:cxn ang="0">
                <a:pos x="2494" y="655"/>
              </a:cxn>
              <a:cxn ang="0">
                <a:pos x="2062" y="0"/>
              </a:cxn>
              <a:cxn ang="0">
                <a:pos x="432" y="0"/>
              </a:cxn>
              <a:cxn ang="0">
                <a:pos x="0" y="655"/>
              </a:cxn>
              <a:cxn ang="0">
                <a:pos x="2494" y="655"/>
              </a:cxn>
              <a:cxn ang="0">
                <a:pos x="2494" y="655"/>
              </a:cxn>
            </a:cxnLst>
            <a:rect l="0" t="0" r="r" b="b"/>
            <a:pathLst>
              <a:path w="2495" h="656">
                <a:moveTo>
                  <a:pt x="2494" y="655"/>
                </a:moveTo>
                <a:lnTo>
                  <a:pt x="2062" y="0"/>
                </a:lnTo>
                <a:lnTo>
                  <a:pt x="432" y="0"/>
                </a:lnTo>
                <a:lnTo>
                  <a:pt x="0" y="655"/>
                </a:lnTo>
                <a:lnTo>
                  <a:pt x="2494" y="655"/>
                </a:lnTo>
                <a:lnTo>
                  <a:pt x="2494" y="655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id-ID"/>
          </a:p>
        </p:txBody>
      </p:sp>
      <p:sp>
        <p:nvSpPr>
          <p:cNvPr id="9" name="Freeform 4"/>
          <p:cNvSpPr>
            <a:spLocks/>
          </p:cNvSpPr>
          <p:nvPr/>
        </p:nvSpPr>
        <p:spPr bwMode="auto">
          <a:xfrm>
            <a:off x="3343284" y="1142984"/>
            <a:ext cx="2514600" cy="1981200"/>
          </a:xfrm>
          <a:custGeom>
            <a:avLst/>
            <a:gdLst/>
            <a:ahLst/>
            <a:cxnLst>
              <a:cxn ang="0">
                <a:pos x="840" y="0"/>
              </a:cxn>
              <a:cxn ang="0">
                <a:pos x="0" y="1266"/>
              </a:cxn>
              <a:cxn ang="0">
                <a:pos x="1680" y="1266"/>
              </a:cxn>
              <a:cxn ang="0">
                <a:pos x="840" y="0"/>
              </a:cxn>
            </a:cxnLst>
            <a:rect l="0" t="0" r="r" b="b"/>
            <a:pathLst>
              <a:path w="1681" h="1267">
                <a:moveTo>
                  <a:pt x="840" y="0"/>
                </a:moveTo>
                <a:lnTo>
                  <a:pt x="0" y="1266"/>
                </a:lnTo>
                <a:lnTo>
                  <a:pt x="1680" y="1266"/>
                </a:lnTo>
                <a:lnTo>
                  <a:pt x="840" y="0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id-ID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606800" y="2144713"/>
            <a:ext cx="2055813" cy="942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Top Managers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3092450" y="3240088"/>
            <a:ext cx="3011488" cy="942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Middle Managers</a:t>
            </a: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2795588" y="4497388"/>
            <a:ext cx="3600450" cy="515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First-line Managers</a:t>
            </a: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2136775" y="5599113"/>
            <a:ext cx="4922838" cy="515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Non-</a:t>
            </a:r>
            <a:r>
              <a:rPr lang="en-US" altLang="en-US" sz="2800" b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mana</a:t>
            </a:r>
            <a:r>
              <a:rPr lang="id-ID" altLang="en-U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jemen</a:t>
            </a:r>
            <a:endParaRPr lang="en-US" altLang="en-US" sz="2800" b="1" dirty="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KONSEP UTAMA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06413" indent="-439738">
              <a:lnSpc>
                <a:spcPct val="90000"/>
              </a:lnSpc>
              <a:spcBef>
                <a:spcPct val="40000"/>
              </a:spcBef>
              <a:spcAft>
                <a:spcPct val="35000"/>
              </a:spcAft>
            </a:pPr>
            <a:r>
              <a:rPr lang="id-ID" altLang="en-US" b="1" dirty="0" smtClean="0"/>
              <a:t>Organisasi (</a:t>
            </a:r>
            <a:r>
              <a:rPr lang="en-US" altLang="en-US" b="1" i="1" dirty="0" smtClean="0"/>
              <a:t>Organizations</a:t>
            </a:r>
            <a:r>
              <a:rPr lang="id-ID" altLang="en-US" b="1" dirty="0" smtClean="0"/>
              <a:t>)</a:t>
            </a:r>
            <a:r>
              <a:rPr lang="en-US" altLang="en-US" dirty="0" smtClean="0"/>
              <a:t>:</a:t>
            </a:r>
            <a:r>
              <a:rPr lang="en-US" altLang="en-US" i="1" dirty="0" smtClean="0"/>
              <a:t> </a:t>
            </a:r>
            <a:endParaRPr lang="id-ID" altLang="en-US" i="1" dirty="0" smtClean="0"/>
          </a:p>
          <a:p>
            <a:pPr marL="906463" lvl="1" indent="-439738">
              <a:lnSpc>
                <a:spcPct val="90000"/>
              </a:lnSpc>
              <a:spcBef>
                <a:spcPct val="40000"/>
              </a:spcBef>
              <a:spcAft>
                <a:spcPct val="35000"/>
              </a:spcAft>
            </a:pPr>
            <a:r>
              <a:rPr lang="id-ID" altLang="en-US" dirty="0" smtClean="0"/>
              <a:t>Beberapa orang bekerja bersama dan mengkoordinasikan kegiatannya guna mencapai tujuan tertentu</a:t>
            </a:r>
            <a:endParaRPr lang="en-US" altLang="en-US" dirty="0"/>
          </a:p>
          <a:p>
            <a:pPr marL="506413" indent="-439738">
              <a:lnSpc>
                <a:spcPct val="90000"/>
              </a:lnSpc>
              <a:spcAft>
                <a:spcPct val="35000"/>
              </a:spcAft>
            </a:pPr>
            <a:r>
              <a:rPr lang="id-ID" altLang="en-US" b="1" dirty="0" smtClean="0"/>
              <a:t>Tujuan (</a:t>
            </a:r>
            <a:r>
              <a:rPr lang="en-US" altLang="en-US" b="1" i="1" dirty="0" smtClean="0"/>
              <a:t>Goal</a:t>
            </a:r>
            <a:r>
              <a:rPr lang="id-ID" altLang="en-US" b="1" dirty="0" smtClean="0"/>
              <a:t>)</a:t>
            </a:r>
            <a:r>
              <a:rPr lang="en-US" altLang="en-US" dirty="0" smtClean="0"/>
              <a:t>:</a:t>
            </a:r>
            <a:r>
              <a:rPr lang="en-US" altLang="en-US" i="1" dirty="0" smtClean="0"/>
              <a:t> </a:t>
            </a:r>
            <a:endParaRPr lang="id-ID" altLang="en-US" i="1" dirty="0" smtClean="0"/>
          </a:p>
          <a:p>
            <a:pPr marL="906463" lvl="1" indent="-439738">
              <a:lnSpc>
                <a:spcPct val="90000"/>
              </a:lnSpc>
              <a:spcAft>
                <a:spcPct val="35000"/>
              </a:spcAft>
            </a:pPr>
            <a:r>
              <a:rPr lang="id-ID" altLang="en-US" dirty="0" smtClean="0"/>
              <a:t>Kondisi masa depan yang diinginkan yang harus dicapai organisasi.</a:t>
            </a:r>
            <a:endParaRPr lang="en-US" altLang="en-US" dirty="0"/>
          </a:p>
          <a:p>
            <a:pPr marL="506413" indent="-439738">
              <a:lnSpc>
                <a:spcPct val="90000"/>
              </a:lnSpc>
            </a:pPr>
            <a:r>
              <a:rPr lang="id-ID" altLang="en-US" b="1" dirty="0" smtClean="0"/>
              <a:t>Manajemen (</a:t>
            </a:r>
            <a:r>
              <a:rPr lang="en-US" altLang="en-US" b="1" i="1" dirty="0" smtClean="0"/>
              <a:t>Management</a:t>
            </a:r>
            <a:r>
              <a:rPr lang="id-ID" altLang="en-US" b="1" dirty="0" smtClean="0"/>
              <a:t>)</a:t>
            </a:r>
            <a:r>
              <a:rPr lang="en-US" altLang="en-US" dirty="0" smtClean="0"/>
              <a:t>:</a:t>
            </a:r>
            <a:r>
              <a:rPr lang="en-US" altLang="en-US" i="1" dirty="0" smtClean="0"/>
              <a:t> </a:t>
            </a:r>
            <a:endParaRPr lang="id-ID" altLang="en-US" i="1" dirty="0" smtClean="0"/>
          </a:p>
          <a:p>
            <a:pPr marL="906463" lvl="1" indent="-439738">
              <a:lnSpc>
                <a:spcPct val="90000"/>
              </a:lnSpc>
            </a:pPr>
            <a:r>
              <a:rPr lang="id-ID" altLang="en-US" dirty="0" smtClean="0"/>
              <a:t>Proses penggunaan sumber daya organisasi untuk mencapai tujuan yang telah ditetapkan melalui perencanaan (</a:t>
            </a:r>
            <a:r>
              <a:rPr lang="id-ID" altLang="en-US" sz="2900" i="1" dirty="0" smtClean="0"/>
              <a:t>p</a:t>
            </a:r>
            <a:r>
              <a:rPr lang="en-US" altLang="en-US" sz="2900" i="1" dirty="0" err="1" smtClean="0"/>
              <a:t>lanning</a:t>
            </a:r>
            <a:r>
              <a:rPr lang="id-ID" altLang="en-US" sz="2900" dirty="0" smtClean="0"/>
              <a:t>)</a:t>
            </a:r>
            <a:r>
              <a:rPr lang="en-US" altLang="en-US" sz="2900" i="1" dirty="0" smtClean="0"/>
              <a:t>, </a:t>
            </a:r>
            <a:r>
              <a:rPr lang="id-ID" altLang="en-US" sz="2900" dirty="0" smtClean="0"/>
              <a:t>pengorganisasian</a:t>
            </a:r>
            <a:r>
              <a:rPr lang="id-ID" altLang="en-US" sz="2900" i="1" dirty="0" smtClean="0"/>
              <a:t> </a:t>
            </a:r>
            <a:r>
              <a:rPr lang="id-ID" altLang="en-US" sz="2900" dirty="0" smtClean="0"/>
              <a:t>(</a:t>
            </a:r>
            <a:r>
              <a:rPr lang="id-ID" altLang="en-US" sz="2900" i="1" dirty="0" smtClean="0"/>
              <a:t>o</a:t>
            </a:r>
            <a:r>
              <a:rPr lang="en-US" altLang="en-US" sz="2900" i="1" dirty="0" err="1" smtClean="0"/>
              <a:t>rganizing</a:t>
            </a:r>
            <a:r>
              <a:rPr lang="id-ID" altLang="en-US" sz="2900" dirty="0" smtClean="0"/>
              <a:t>)</a:t>
            </a:r>
            <a:r>
              <a:rPr lang="en-US" altLang="en-US" sz="2900" i="1" dirty="0" smtClean="0"/>
              <a:t>, </a:t>
            </a:r>
            <a:r>
              <a:rPr lang="id-ID" altLang="en-US" sz="2900" dirty="0" smtClean="0"/>
              <a:t>pengarahan (</a:t>
            </a:r>
            <a:r>
              <a:rPr lang="en-US" altLang="en-US" sz="2900" i="1" dirty="0" smtClean="0"/>
              <a:t>Leading</a:t>
            </a:r>
            <a:r>
              <a:rPr lang="id-ID" altLang="en-US" sz="2900" dirty="0" smtClean="0"/>
              <a:t>)</a:t>
            </a:r>
            <a:r>
              <a:rPr lang="en-US" altLang="en-US" sz="2900" i="1" dirty="0" smtClean="0"/>
              <a:t>, </a:t>
            </a:r>
            <a:r>
              <a:rPr lang="id-ID" altLang="en-US" sz="2900" dirty="0" smtClean="0"/>
              <a:t>dan pengendalian (</a:t>
            </a:r>
            <a:r>
              <a:rPr lang="id-ID" altLang="en-US" sz="2900" i="1" dirty="0"/>
              <a:t>c</a:t>
            </a:r>
            <a:r>
              <a:rPr lang="en-US" altLang="en-US" sz="2900" i="1" dirty="0" err="1" smtClean="0"/>
              <a:t>ontrolling</a:t>
            </a:r>
            <a:r>
              <a:rPr lang="id-ID" altLang="en-US" sz="2900" dirty="0" smtClean="0"/>
              <a:t>).</a:t>
            </a:r>
            <a:endParaRPr lang="en-US" altLang="en-US" sz="2900" i="1" dirty="0" smtClean="0"/>
          </a:p>
          <a:p>
            <a:endParaRPr lang="id-ID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Trend Manajemen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id-ID" altLang="en-US" sz="3600" b="1" dirty="0" smtClean="0"/>
              <a:t>Pemberdayaan (</a:t>
            </a:r>
            <a:r>
              <a:rPr lang="en-US" altLang="en-US" sz="3600" b="1" i="1" dirty="0" smtClean="0"/>
              <a:t>Empowerment</a:t>
            </a:r>
            <a:r>
              <a:rPr lang="id-ID" altLang="en-US" sz="3600" b="1" dirty="0" smtClean="0"/>
              <a:t>)</a:t>
            </a:r>
            <a:r>
              <a:rPr lang="en-US" altLang="en-US" sz="3600" i="1" dirty="0" smtClean="0"/>
              <a:t> </a:t>
            </a:r>
            <a:endParaRPr lang="id-ID" altLang="en-US" sz="3600" i="1" dirty="0" smtClean="0"/>
          </a:p>
          <a:p>
            <a:pPr lvl="1">
              <a:lnSpc>
                <a:spcPct val="90000"/>
              </a:lnSpc>
            </a:pPr>
            <a:r>
              <a:rPr lang="id-ID" altLang="en-US" dirty="0" smtClean="0"/>
              <a:t>Memperluas tugas dan tanggung jawab pegawai (di sektor publik: miskin struktur, kaya fungsi)</a:t>
            </a:r>
            <a:r>
              <a:rPr lang="en-US" altLang="en-US" dirty="0" smtClean="0"/>
              <a:t>. 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id-ID" altLang="en-US" sz="2900" dirty="0" smtClean="0"/>
              <a:t>Para pengawas (</a:t>
            </a:r>
            <a:r>
              <a:rPr lang="id-ID" altLang="en-US" sz="2900" i="1" dirty="0" smtClean="0"/>
              <a:t>s</a:t>
            </a:r>
            <a:r>
              <a:rPr lang="en-US" altLang="en-US" sz="2900" i="1" dirty="0" err="1" smtClean="0"/>
              <a:t>upervisors</a:t>
            </a:r>
            <a:r>
              <a:rPr lang="id-ID" altLang="en-US" sz="2900" dirty="0" smtClean="0"/>
              <a:t>) diberdayakan untuk secara kreatif mampu membuat keputusan alokasi sumber daya</a:t>
            </a:r>
            <a:r>
              <a:rPr lang="en-US" altLang="en-US" sz="2900" dirty="0" smtClean="0"/>
              <a:t>.</a:t>
            </a: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id-ID" altLang="en-US" sz="3600" b="1" dirty="0" smtClean="0"/>
              <a:t>Tim Mandiri (</a:t>
            </a:r>
            <a:r>
              <a:rPr lang="en-US" altLang="en-US" sz="3600" b="1" i="1" dirty="0" smtClean="0"/>
              <a:t>Self-managed teams</a:t>
            </a:r>
            <a:r>
              <a:rPr lang="id-ID" altLang="en-US" sz="3600" b="1" dirty="0" smtClean="0"/>
              <a:t>)</a:t>
            </a:r>
            <a:r>
              <a:rPr lang="en-US" altLang="en-US" sz="3600" i="1" dirty="0" smtClean="0"/>
              <a:t> </a:t>
            </a:r>
            <a:endParaRPr lang="id-ID" altLang="en-US" sz="3600" i="1" dirty="0" smtClean="0"/>
          </a:p>
          <a:p>
            <a:pPr lvl="1">
              <a:lnSpc>
                <a:spcPct val="90000"/>
              </a:lnSpc>
            </a:pPr>
            <a:r>
              <a:rPr lang="id-ID" altLang="en-US" dirty="0" smtClean="0"/>
              <a:t>Memberi pegawai tanggung jawab untuk mengawasi pekerjaan dirinya sendiri</a:t>
            </a:r>
            <a:r>
              <a:rPr lang="en-US" altLang="en-US" dirty="0" smtClean="0"/>
              <a:t>.</a:t>
            </a:r>
            <a:endParaRPr lang="en-US" altLang="en-US" dirty="0"/>
          </a:p>
          <a:p>
            <a:pPr lvl="1">
              <a:lnSpc>
                <a:spcPct val="90000"/>
              </a:lnSpc>
              <a:buSzPct val="75000"/>
            </a:pPr>
            <a:r>
              <a:rPr lang="id-ID" altLang="en-US" sz="2900" dirty="0" smtClean="0"/>
              <a:t>Bagian/tim dapat memantau anggota dan kualitas pekerjaannya</a:t>
            </a:r>
            <a:r>
              <a:rPr lang="en-US" altLang="en-US" sz="2900" dirty="0" smtClean="0"/>
              <a:t>.</a:t>
            </a:r>
            <a:endParaRPr lang="en-US" altLang="en-US" dirty="0" smtClean="0"/>
          </a:p>
          <a:p>
            <a:endParaRPr lang="id-ID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Restrukturisasi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d-ID" dirty="0" smtClean="0"/>
              <a:t>Salah satu fenomena menonjol dalam manajemen kontemporer adalah restrukturisasi.</a:t>
            </a:r>
          </a:p>
          <a:p>
            <a:pPr>
              <a:lnSpc>
                <a:spcPct val="90000"/>
              </a:lnSpc>
            </a:pPr>
            <a:r>
              <a:rPr lang="en-US" altLang="en-US" sz="3600" dirty="0" smtClean="0"/>
              <a:t>Top Management </a:t>
            </a:r>
            <a:r>
              <a:rPr lang="id-ID" altLang="en-US" sz="3600" dirty="0" smtClean="0"/>
              <a:t>berusaha menemukan metode yang tepat untuk melakukan restrukturisasi dalam rangka efisiensi</a:t>
            </a:r>
            <a:r>
              <a:rPr lang="en-US" altLang="en-US" sz="36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sz="3600" b="1" i="1" dirty="0" smtClean="0"/>
              <a:t>Downsizing</a:t>
            </a:r>
            <a:r>
              <a:rPr lang="en-US" altLang="en-US" sz="3600" b="1" dirty="0" smtClean="0"/>
              <a:t>:</a:t>
            </a:r>
            <a:r>
              <a:rPr lang="en-US" altLang="en-US" sz="3600" i="1" dirty="0" smtClean="0">
                <a:solidFill>
                  <a:srgbClr val="790015"/>
                </a:solidFill>
              </a:rPr>
              <a:t> </a:t>
            </a:r>
            <a:endParaRPr lang="id-ID" altLang="en-US" sz="3600" i="1" dirty="0" smtClean="0">
              <a:solidFill>
                <a:srgbClr val="790015"/>
              </a:solidFill>
            </a:endParaRPr>
          </a:p>
          <a:p>
            <a:pPr lvl="1">
              <a:lnSpc>
                <a:spcPct val="90000"/>
              </a:lnSpc>
            </a:pPr>
            <a:r>
              <a:rPr lang="id-ID" altLang="en-US" dirty="0" smtClean="0"/>
              <a:t>Merupakan metode dengan menghilangkan (</a:t>
            </a:r>
            <a:r>
              <a:rPr lang="en-US" altLang="en-US" i="1" dirty="0" smtClean="0"/>
              <a:t>eliminate</a:t>
            </a:r>
            <a:r>
              <a:rPr lang="id-ID" altLang="en-US" dirty="0" smtClean="0"/>
              <a:t>)</a:t>
            </a:r>
            <a:r>
              <a:rPr lang="en-US" altLang="en-US" dirty="0" smtClean="0"/>
              <a:t> </a:t>
            </a:r>
            <a:r>
              <a:rPr lang="id-ID" altLang="en-US" dirty="0" smtClean="0"/>
              <a:t>atau mengurangi pekerjaan (</a:t>
            </a:r>
            <a:r>
              <a:rPr lang="en-US" altLang="en-US" i="1" dirty="0" smtClean="0"/>
              <a:t>jobs</a:t>
            </a:r>
            <a:r>
              <a:rPr lang="id-ID" altLang="en-US" dirty="0" smtClean="0"/>
              <a:t>) di semua level manajemen</a:t>
            </a:r>
            <a:r>
              <a:rPr lang="en-US" altLang="en-US" dirty="0" smtClean="0"/>
              <a:t>.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id-ID" altLang="en-US" sz="3300" dirty="0" smtClean="0"/>
              <a:t>(+) Organisasi lebih efisiens</a:t>
            </a:r>
            <a:r>
              <a:rPr lang="en-US" altLang="en-US" sz="3300" dirty="0" smtClean="0"/>
              <a:t>.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id-ID" altLang="en-US" sz="3300" dirty="0" smtClean="0"/>
              <a:t>(-) keluhan pegawai dan komplain masyarakat atas layanan yang diberikan</a:t>
            </a:r>
            <a:r>
              <a:rPr lang="en-US" altLang="en-US" sz="3300" dirty="0" smtClean="0"/>
              <a:t>.</a:t>
            </a:r>
          </a:p>
          <a:p>
            <a:endParaRPr lang="id-ID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Peran Manajemen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b="1" dirty="0" err="1" smtClean="0"/>
              <a:t>Mintzberg</a:t>
            </a:r>
            <a:r>
              <a:rPr lang="en-US" altLang="en-US" dirty="0"/>
              <a:t>.</a:t>
            </a:r>
            <a:endParaRPr lang="en-US" altLang="en-US" dirty="0" smtClean="0"/>
          </a:p>
          <a:p>
            <a:pPr lvl="1">
              <a:lnSpc>
                <a:spcPct val="90000"/>
              </a:lnSpc>
              <a:buSzPct val="75000"/>
            </a:pPr>
            <a:r>
              <a:rPr lang="id-ID" altLang="en-US" sz="2900" dirty="0" smtClean="0"/>
              <a:t>Merupakan sejumlah tugas tertentu yang dilakukan pegawai berdasarkan posisi masing-masing</a:t>
            </a:r>
            <a:r>
              <a:rPr lang="en-US" altLang="en-US" sz="2900" dirty="0" smtClean="0"/>
              <a:t>.</a:t>
            </a:r>
            <a:endParaRPr lang="en-US" altLang="en-US" dirty="0" smtClean="0"/>
          </a:p>
          <a:p>
            <a:r>
              <a:rPr lang="id-ID" altLang="en-US" b="1" dirty="0" smtClean="0"/>
              <a:t>Peran manajemen merujuk pada kondisi dalam dan luar organisasi</a:t>
            </a:r>
            <a:r>
              <a:rPr lang="en-US" altLang="en-US" b="1" dirty="0" smtClean="0"/>
              <a:t>.</a:t>
            </a:r>
            <a:endParaRPr lang="en-US" altLang="en-US" dirty="0" smtClean="0"/>
          </a:p>
          <a:p>
            <a:r>
              <a:rPr lang="en-US" altLang="en-US" b="1" dirty="0" smtClean="0"/>
              <a:t>3 </a:t>
            </a:r>
            <a:r>
              <a:rPr lang="id-ID" altLang="en-US" b="1" dirty="0" smtClean="0"/>
              <a:t>kategori peran manajemen</a:t>
            </a:r>
            <a:r>
              <a:rPr lang="en-US" altLang="en-US" b="1" dirty="0" smtClean="0"/>
              <a:t>:</a:t>
            </a:r>
            <a:endParaRPr lang="en-US" altLang="en-US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900" i="1" dirty="0" smtClean="0"/>
              <a:t>1. Interpersonal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900" i="1" dirty="0" smtClean="0"/>
              <a:t>2. Informational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900" i="1" dirty="0" smtClean="0"/>
              <a:t>3. Decisional</a:t>
            </a:r>
            <a:endParaRPr lang="en-US" altLang="en-US" i="1" dirty="0" smtClean="0"/>
          </a:p>
          <a:p>
            <a:endParaRPr lang="id-ID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Peran Interpersonal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id-ID" altLang="en-US" b="1" dirty="0" smtClean="0"/>
              <a:t>Asumsi dasar: manajer mengkoordinasi dan berinteraksi dengan pegawai serta memberikan arah bagi organisasi</a:t>
            </a:r>
            <a:r>
              <a:rPr lang="en-US" altLang="en-US" b="1" dirty="0" smtClean="0"/>
              <a:t>.</a:t>
            </a:r>
            <a:endParaRPr lang="en-US" altLang="en-US" dirty="0" smtClean="0"/>
          </a:p>
          <a:p>
            <a:pPr lvl="1">
              <a:lnSpc>
                <a:spcPct val="95000"/>
              </a:lnSpc>
              <a:spcBef>
                <a:spcPct val="30000"/>
              </a:spcBef>
              <a:buSzPct val="75000"/>
            </a:pPr>
            <a:r>
              <a:rPr lang="en-US" altLang="en-US" sz="2900" b="1" i="1" dirty="0" smtClean="0"/>
              <a:t>Figurehead role:</a:t>
            </a:r>
            <a:r>
              <a:rPr lang="en-US" altLang="en-US" sz="2900" dirty="0" smtClean="0"/>
              <a:t> </a:t>
            </a:r>
            <a:endParaRPr lang="id-ID" altLang="en-US" sz="2900" dirty="0" smtClean="0"/>
          </a:p>
          <a:p>
            <a:pPr lvl="2">
              <a:lnSpc>
                <a:spcPct val="95000"/>
              </a:lnSpc>
              <a:spcBef>
                <a:spcPct val="30000"/>
              </a:spcBef>
              <a:buSzPct val="75000"/>
            </a:pPr>
            <a:r>
              <a:rPr lang="id-ID" altLang="en-US" sz="2500" dirty="0" smtClean="0"/>
              <a:t>Simbol bagi organisasi dan menentukan semua tindakan untuk mencapai tujuan</a:t>
            </a:r>
            <a:r>
              <a:rPr lang="en-US" altLang="en-US" sz="2500" dirty="0" smtClean="0"/>
              <a:t>.</a:t>
            </a:r>
          </a:p>
          <a:p>
            <a:pPr lvl="1">
              <a:lnSpc>
                <a:spcPct val="95000"/>
              </a:lnSpc>
              <a:spcBef>
                <a:spcPct val="30000"/>
              </a:spcBef>
              <a:buSzPct val="75000"/>
            </a:pPr>
            <a:r>
              <a:rPr lang="en-US" altLang="en-US" sz="2900" b="1" i="1" dirty="0" smtClean="0"/>
              <a:t>Leader role:</a:t>
            </a:r>
            <a:r>
              <a:rPr lang="en-US" altLang="en-US" sz="2900" dirty="0" smtClean="0"/>
              <a:t> </a:t>
            </a:r>
            <a:endParaRPr lang="id-ID" altLang="en-US" sz="2900" dirty="0" smtClean="0"/>
          </a:p>
          <a:p>
            <a:pPr lvl="2">
              <a:lnSpc>
                <a:spcPct val="95000"/>
              </a:lnSpc>
              <a:spcBef>
                <a:spcPct val="30000"/>
              </a:spcBef>
              <a:buSzPct val="75000"/>
            </a:pPr>
            <a:r>
              <a:rPr lang="id-ID" altLang="en-US" sz="2500" dirty="0" smtClean="0"/>
              <a:t>Melatih,</a:t>
            </a:r>
            <a:r>
              <a:rPr lang="en-US" altLang="en-US" sz="2500" dirty="0" smtClean="0"/>
              <a:t> </a:t>
            </a:r>
            <a:r>
              <a:rPr lang="id-ID" altLang="en-US" sz="2500" dirty="0" smtClean="0"/>
              <a:t>konsultasi</a:t>
            </a:r>
            <a:r>
              <a:rPr lang="en-US" altLang="en-US" sz="2500" dirty="0" smtClean="0"/>
              <a:t>, mentor</a:t>
            </a:r>
            <a:r>
              <a:rPr lang="id-ID" altLang="en-US" sz="2500" dirty="0" smtClean="0"/>
              <a:t>, dan mendorong pencapaian kinerja tinggi</a:t>
            </a:r>
            <a:r>
              <a:rPr lang="en-US" altLang="en-US" sz="2500" dirty="0" smtClean="0"/>
              <a:t>.</a:t>
            </a:r>
          </a:p>
          <a:p>
            <a:pPr lvl="1">
              <a:lnSpc>
                <a:spcPct val="95000"/>
              </a:lnSpc>
              <a:spcBef>
                <a:spcPct val="30000"/>
              </a:spcBef>
              <a:buSzPct val="75000"/>
            </a:pPr>
            <a:r>
              <a:rPr lang="en-US" altLang="en-US" sz="2900" b="1" i="1" dirty="0" smtClean="0"/>
              <a:t>Liaison role:</a:t>
            </a:r>
            <a:r>
              <a:rPr lang="en-US" altLang="en-US" sz="2900" dirty="0" smtClean="0"/>
              <a:t> </a:t>
            </a:r>
            <a:endParaRPr lang="id-ID" altLang="en-US" sz="2900" dirty="0" smtClean="0"/>
          </a:p>
          <a:p>
            <a:pPr lvl="2">
              <a:lnSpc>
                <a:spcPct val="95000"/>
              </a:lnSpc>
              <a:spcBef>
                <a:spcPct val="30000"/>
              </a:spcBef>
              <a:buSzPct val="75000"/>
            </a:pPr>
            <a:r>
              <a:rPr lang="id-ID" altLang="en-US" sz="2500" dirty="0" smtClean="0"/>
              <a:t>“</a:t>
            </a:r>
            <a:r>
              <a:rPr lang="en-US" altLang="en-US" sz="2500" dirty="0" smtClean="0"/>
              <a:t>link</a:t>
            </a:r>
            <a:r>
              <a:rPr lang="id-ID" altLang="en-US" sz="2500" dirty="0" smtClean="0"/>
              <a:t>” dan koordinasi semua pihak baik internal maupun eksternal untuk membantu pencapaian tujuan</a:t>
            </a:r>
            <a:r>
              <a:rPr lang="en-US" altLang="en-US" sz="2500" dirty="0" smtClean="0"/>
              <a:t>.</a:t>
            </a:r>
          </a:p>
          <a:p>
            <a:endParaRPr lang="id-ID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Peran Informasi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id-ID" altLang="en-US" b="1" dirty="0" smtClean="0"/>
              <a:t>Berkaitan dengan tugas yang dibutuhkan untuk memperoleh dan menyampaikan informasi  bagi manajemen</a:t>
            </a:r>
            <a:r>
              <a:rPr lang="en-US" altLang="en-US" b="1" dirty="0" smtClean="0"/>
              <a:t>.</a:t>
            </a:r>
            <a:endParaRPr lang="en-US" altLang="en-US" dirty="0" smtClean="0"/>
          </a:p>
          <a:p>
            <a:pPr lvl="1">
              <a:lnSpc>
                <a:spcPct val="90000"/>
              </a:lnSpc>
              <a:buSzPct val="75000"/>
            </a:pPr>
            <a:r>
              <a:rPr lang="en-US" altLang="en-US" sz="2900" b="1" i="1" dirty="0" smtClean="0"/>
              <a:t>Monitor role:</a:t>
            </a:r>
            <a:r>
              <a:rPr lang="en-US" altLang="en-US" sz="2900" dirty="0" smtClean="0"/>
              <a:t> </a:t>
            </a:r>
            <a:endParaRPr lang="id-ID" altLang="en-US" sz="2900" dirty="0" smtClean="0"/>
          </a:p>
          <a:p>
            <a:pPr lvl="2">
              <a:lnSpc>
                <a:spcPct val="90000"/>
              </a:lnSpc>
              <a:buSzPct val="75000"/>
            </a:pPr>
            <a:r>
              <a:rPr lang="id-ID" altLang="en-US" sz="2500" dirty="0" smtClean="0"/>
              <a:t>Analisis informasi dari lingkungan internal dan eksternal</a:t>
            </a:r>
            <a:r>
              <a:rPr lang="en-US" altLang="en-US" sz="2500" dirty="0" smtClean="0"/>
              <a:t>.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en-US" sz="2900" b="1" i="1" dirty="0" smtClean="0"/>
              <a:t>Disseminator role:</a:t>
            </a:r>
            <a:r>
              <a:rPr lang="en-US" altLang="en-US" sz="2900" dirty="0" smtClean="0"/>
              <a:t> </a:t>
            </a:r>
            <a:endParaRPr lang="id-ID" altLang="en-US" sz="2900" dirty="0" smtClean="0"/>
          </a:p>
          <a:p>
            <a:pPr lvl="2">
              <a:lnSpc>
                <a:spcPct val="90000"/>
              </a:lnSpc>
              <a:buSzPct val="75000"/>
            </a:pPr>
            <a:r>
              <a:rPr lang="id-ID" altLang="en-US" sz="2500" dirty="0" smtClean="0"/>
              <a:t>Manajer menyampaikan (</a:t>
            </a:r>
            <a:r>
              <a:rPr lang="en-US" altLang="en-US" sz="2500" i="1" dirty="0" smtClean="0"/>
              <a:t>transmits</a:t>
            </a:r>
            <a:r>
              <a:rPr lang="id-ID" altLang="en-US" sz="2500" dirty="0" smtClean="0"/>
              <a:t>)</a:t>
            </a:r>
            <a:r>
              <a:rPr lang="en-US" altLang="en-US" sz="2500" dirty="0" smtClean="0"/>
              <a:t> </a:t>
            </a:r>
            <a:r>
              <a:rPr lang="id-ID" altLang="en-US" sz="2500" dirty="0" smtClean="0"/>
              <a:t>informasi untuk mempengaruhi sikap dan perilaku pegawai</a:t>
            </a:r>
            <a:r>
              <a:rPr lang="en-US" altLang="en-US" sz="2500" dirty="0" smtClean="0"/>
              <a:t>.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en-US" sz="2900" b="1" i="1" dirty="0" smtClean="0"/>
              <a:t>Spokesperson role:</a:t>
            </a:r>
            <a:r>
              <a:rPr lang="en-US" altLang="en-US" sz="2900" dirty="0" smtClean="0"/>
              <a:t> </a:t>
            </a:r>
            <a:endParaRPr lang="id-ID" altLang="en-US" sz="2900" dirty="0" smtClean="0"/>
          </a:p>
          <a:p>
            <a:pPr lvl="2">
              <a:lnSpc>
                <a:spcPct val="90000"/>
              </a:lnSpc>
              <a:buSzPct val="75000"/>
            </a:pPr>
            <a:r>
              <a:rPr lang="id-ID" altLang="en-US" sz="2500" dirty="0" smtClean="0"/>
              <a:t>Menggunakan informasi untuk mempengaruhi (opini) semua pihak</a:t>
            </a:r>
            <a:r>
              <a:rPr lang="en-US" altLang="en-US" sz="2500" dirty="0" smtClean="0"/>
              <a:t>.</a:t>
            </a:r>
          </a:p>
          <a:p>
            <a:endParaRPr lang="id-ID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Peran Pengambilan Keputusan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id-ID" altLang="en-US" b="1" dirty="0" smtClean="0"/>
              <a:t>Berkaitan dengan metode untuk merumuskan perencanaan strategi dan utilisasi sumber daya untuk mencapai tujuan</a:t>
            </a:r>
            <a:r>
              <a:rPr lang="en-US" altLang="en-US" b="1" dirty="0" smtClean="0"/>
              <a:t>.</a:t>
            </a:r>
            <a:endParaRPr lang="en-US" altLang="en-US" b="1" dirty="0"/>
          </a:p>
          <a:p>
            <a:pPr lvl="1">
              <a:lnSpc>
                <a:spcPct val="90000"/>
              </a:lnSpc>
              <a:buSzPct val="75000"/>
            </a:pPr>
            <a:r>
              <a:rPr lang="en-US" altLang="en-US" sz="2700" b="1" i="1" dirty="0" smtClean="0"/>
              <a:t>Entrepreneur role:</a:t>
            </a:r>
            <a:r>
              <a:rPr lang="en-US" altLang="en-US" sz="2700" dirty="0" smtClean="0"/>
              <a:t> </a:t>
            </a:r>
            <a:endParaRPr lang="id-ID" altLang="en-US" sz="2700" dirty="0" smtClean="0"/>
          </a:p>
          <a:p>
            <a:pPr lvl="2">
              <a:lnSpc>
                <a:spcPct val="90000"/>
              </a:lnSpc>
              <a:buSzPct val="75000"/>
            </a:pPr>
            <a:r>
              <a:rPr lang="id-ID" altLang="en-US" sz="2300" dirty="0" smtClean="0"/>
              <a:t>Memutuskan program baru sebagai inisiasi dan investasi</a:t>
            </a:r>
            <a:r>
              <a:rPr lang="en-US" altLang="en-US" sz="2300" dirty="0" smtClean="0"/>
              <a:t>. 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en-US" sz="2700" b="1" i="1" dirty="0" smtClean="0"/>
              <a:t>Disturbance handler role:</a:t>
            </a:r>
            <a:r>
              <a:rPr lang="en-US" altLang="en-US" sz="2700" dirty="0" smtClean="0"/>
              <a:t> </a:t>
            </a:r>
            <a:endParaRPr lang="id-ID" altLang="en-US" sz="2700" dirty="0" smtClean="0"/>
          </a:p>
          <a:p>
            <a:pPr lvl="2">
              <a:lnSpc>
                <a:spcPct val="90000"/>
              </a:lnSpc>
              <a:buSzPct val="75000"/>
            </a:pPr>
            <a:r>
              <a:rPr lang="id-ID" altLang="en-US" sz="2300" dirty="0" smtClean="0"/>
              <a:t>Bertanggung jawab menangani peristiwa yang tidak diinginkan</a:t>
            </a:r>
            <a:r>
              <a:rPr lang="en-US" altLang="en-US" sz="2300" dirty="0" smtClean="0"/>
              <a:t>.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en-US" sz="2700" b="1" i="1" dirty="0" smtClean="0"/>
              <a:t>Resource allocator role:</a:t>
            </a:r>
            <a:r>
              <a:rPr lang="en-US" altLang="en-US" sz="2700" dirty="0" smtClean="0"/>
              <a:t> </a:t>
            </a:r>
            <a:endParaRPr lang="id-ID" altLang="en-US" sz="2700" dirty="0" smtClean="0"/>
          </a:p>
          <a:p>
            <a:pPr lvl="2">
              <a:lnSpc>
                <a:spcPct val="90000"/>
              </a:lnSpc>
              <a:buSzPct val="75000"/>
            </a:pPr>
            <a:r>
              <a:rPr lang="id-ID" altLang="en-US" sz="2300" dirty="0" smtClean="0"/>
              <a:t>Alokasi sumber dari diantara fungsi dan bagian; menentukan anggaran bagi manajer di bawahnya</a:t>
            </a:r>
            <a:r>
              <a:rPr lang="en-US" altLang="en-US" sz="2300" dirty="0" smtClean="0"/>
              <a:t>.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en-US" sz="2700" b="1" i="1" dirty="0" smtClean="0"/>
              <a:t>Negotiator role:</a:t>
            </a:r>
            <a:r>
              <a:rPr lang="en-US" altLang="en-US" sz="2700" dirty="0" smtClean="0"/>
              <a:t> </a:t>
            </a:r>
            <a:endParaRPr lang="id-ID" altLang="en-US" sz="2700" dirty="0" smtClean="0"/>
          </a:p>
          <a:p>
            <a:pPr lvl="2">
              <a:lnSpc>
                <a:spcPct val="90000"/>
              </a:lnSpc>
              <a:buSzPct val="75000"/>
            </a:pPr>
            <a:r>
              <a:rPr lang="id-ID" altLang="en-US" sz="2300" dirty="0" smtClean="0"/>
              <a:t>Melakukan negosiasi sebagai instrumen solusi bagi semua pihak (manajer</a:t>
            </a:r>
            <a:r>
              <a:rPr lang="en-US" altLang="en-US" sz="2300" dirty="0" smtClean="0"/>
              <a:t>, </a:t>
            </a:r>
            <a:r>
              <a:rPr lang="id-ID" altLang="en-US" sz="2300" dirty="0" smtClean="0"/>
              <a:t>serikat pekerja</a:t>
            </a:r>
            <a:r>
              <a:rPr lang="en-US" altLang="en-US" sz="2300" dirty="0" smtClean="0"/>
              <a:t>, </a:t>
            </a:r>
            <a:r>
              <a:rPr lang="id-ID" altLang="en-US" sz="2300" dirty="0" smtClean="0"/>
              <a:t>pelanggan</a:t>
            </a:r>
            <a:r>
              <a:rPr lang="id-ID" altLang="en-US" sz="2300" dirty="0"/>
              <a:t>)</a:t>
            </a:r>
            <a:r>
              <a:rPr lang="en-US" altLang="en-US" sz="2300" dirty="0" smtClean="0"/>
              <a:t>.</a:t>
            </a:r>
            <a:endParaRPr lang="en-US" altLang="en-US" dirty="0" smtClean="0"/>
          </a:p>
          <a:p>
            <a:endParaRPr lang="id-ID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i="1" dirty="0" smtClean="0"/>
              <a:t>Skills</a:t>
            </a:r>
            <a:r>
              <a:rPr lang="id-ID" dirty="0" smtClean="0"/>
              <a:t> Manajerial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3975" indent="12700">
              <a:lnSpc>
                <a:spcPct val="90000"/>
              </a:lnSpc>
              <a:buFont typeface="Wingdings" pitchFamily="2" charset="2"/>
              <a:buNone/>
            </a:pPr>
            <a:r>
              <a:rPr lang="id-ID" altLang="en-US" b="1" dirty="0" smtClean="0"/>
              <a:t>3 </a:t>
            </a:r>
            <a:r>
              <a:rPr lang="en-US" altLang="en-US" b="1" i="1" dirty="0" smtClean="0"/>
              <a:t>skill</a:t>
            </a:r>
            <a:r>
              <a:rPr lang="en-US" altLang="en-US" b="1" dirty="0" smtClean="0"/>
              <a:t> </a:t>
            </a:r>
            <a:r>
              <a:rPr lang="id-ID" altLang="en-US" b="1" dirty="0" smtClean="0"/>
              <a:t>untuk efektifitas peran manajer:</a:t>
            </a:r>
            <a:endParaRPr lang="en-US" altLang="en-US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700" dirty="0" smtClean="0"/>
              <a:t>1. </a:t>
            </a:r>
            <a:r>
              <a:rPr lang="en-US" altLang="en-US" sz="2700" b="1" i="1" dirty="0" smtClean="0"/>
              <a:t>Conceptual skills:</a:t>
            </a:r>
            <a:r>
              <a:rPr lang="en-US" altLang="en-US" sz="2700" dirty="0" smtClean="0"/>
              <a:t> </a:t>
            </a:r>
            <a:r>
              <a:rPr lang="id-ID" altLang="en-US" sz="2700" dirty="0" smtClean="0"/>
              <a:t>kemampuan menganalisis dan diagnosa situasi dan menemukan penyebab-dampaknya</a:t>
            </a:r>
            <a:r>
              <a:rPr lang="en-US" altLang="en-US" sz="2700" dirty="0" smtClean="0"/>
              <a:t>.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700" dirty="0" smtClean="0"/>
              <a:t>2. </a:t>
            </a:r>
            <a:r>
              <a:rPr lang="en-US" altLang="en-US" sz="2700" b="1" i="1" dirty="0" smtClean="0"/>
              <a:t>Human skills:</a:t>
            </a:r>
            <a:r>
              <a:rPr lang="en-US" altLang="en-US" sz="2700" dirty="0" smtClean="0"/>
              <a:t> </a:t>
            </a:r>
            <a:r>
              <a:rPr lang="id-ID" altLang="en-US" sz="2700" dirty="0" smtClean="0"/>
              <a:t>kemampuan memahami, mengembangkan alternatif, mengarahkan, dan mengendalikan perilaku pegawai</a:t>
            </a:r>
            <a:r>
              <a:rPr lang="en-US" altLang="en-US" sz="2700" dirty="0" smtClean="0"/>
              <a:t>.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700" dirty="0" smtClean="0"/>
              <a:t>3. </a:t>
            </a:r>
            <a:r>
              <a:rPr lang="en-US" altLang="en-US" sz="2700" b="1" i="1" dirty="0" smtClean="0"/>
              <a:t>Technical skills:</a:t>
            </a:r>
            <a:r>
              <a:rPr lang="en-US" altLang="en-US" sz="2700" dirty="0" smtClean="0"/>
              <a:t> </a:t>
            </a:r>
            <a:r>
              <a:rPr lang="id-ID" altLang="en-US" sz="2700" dirty="0" smtClean="0"/>
              <a:t>pengetahuan tentang pekerjaan tertentu sebagai persyaratan untuk melaksanakan tugas: marketing, akuntansi, mengelola SDM, atau proses produksi</a:t>
            </a:r>
            <a:r>
              <a:rPr lang="en-US" altLang="en-US" sz="2700" dirty="0" smtClean="0"/>
              <a:t>.</a:t>
            </a:r>
          </a:p>
          <a:p>
            <a:pPr marL="53975" indent="12700">
              <a:lnSpc>
                <a:spcPct val="90000"/>
              </a:lnSpc>
              <a:buFont typeface="Wingdings" pitchFamily="2" charset="2"/>
              <a:buNone/>
            </a:pPr>
            <a:r>
              <a:rPr lang="id-ID" altLang="en-US" b="1" dirty="0" smtClean="0"/>
              <a:t>Semua skill tersebut dapat diperoleh melalui pelatihan formal, atau kegiatan lainnya</a:t>
            </a:r>
            <a:r>
              <a:rPr lang="en-US" altLang="en-US" b="1" dirty="0" smtClean="0"/>
              <a:t>.</a:t>
            </a:r>
            <a:r>
              <a:rPr lang="en-US" altLang="en-US" dirty="0" smtClean="0"/>
              <a:t> </a:t>
            </a:r>
          </a:p>
          <a:p>
            <a:endParaRPr lang="id-ID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Hubungan Level Manajemen dan Kebutuhan Skills</a:t>
            </a:r>
            <a:endParaRPr lang="id-ID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214546" y="1892315"/>
            <a:ext cx="5861050" cy="3679825"/>
          </a:xfrm>
          <a:prstGeom prst="rect">
            <a:avLst/>
          </a:prstGeom>
          <a:solidFill>
            <a:schemeClr val="bg1"/>
          </a:solidFill>
          <a:ln w="25400">
            <a:solidFill>
              <a:srgbClr val="000080"/>
            </a:solidFill>
            <a:miter lim="800000"/>
            <a:headEnd/>
            <a:tailEnd/>
          </a:ln>
          <a:effectLst>
            <a:outerShdw dist="127000" dir="2212194" algn="ctr" rotWithShape="0">
              <a:srgbClr val="333333"/>
            </a:outerShdw>
          </a:effectLst>
        </p:spPr>
        <p:txBody>
          <a:bodyPr wrap="none" anchor="ctr"/>
          <a:lstStyle/>
          <a:p>
            <a:endParaRPr lang="id-ID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3535363" y="1905000"/>
            <a:ext cx="3460750" cy="3689350"/>
          </a:xfrm>
          <a:prstGeom prst="parallelogram">
            <a:avLst>
              <a:gd name="adj" fmla="val 24986"/>
            </a:avLst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781050" y="2120900"/>
            <a:ext cx="1128002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en-US" b="1" dirty="0"/>
              <a:t>Top</a:t>
            </a:r>
          </a:p>
          <a:p>
            <a:pPr algn="ctr"/>
            <a:r>
              <a:rPr lang="en-US" altLang="en-US" b="1" dirty="0"/>
              <a:t>Managers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2000" y="3335338"/>
            <a:ext cx="1128002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en-US" b="1" dirty="0"/>
              <a:t>Middle</a:t>
            </a:r>
          </a:p>
          <a:p>
            <a:pPr algn="ctr"/>
            <a:r>
              <a:rPr lang="en-US" altLang="en-US" b="1" dirty="0"/>
              <a:t>Managers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62000" y="4564063"/>
            <a:ext cx="1128002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en-US" b="1" dirty="0"/>
              <a:t>Line</a:t>
            </a:r>
          </a:p>
          <a:p>
            <a:pPr algn="ctr"/>
            <a:r>
              <a:rPr lang="en-US" altLang="en-US" b="1" dirty="0"/>
              <a:t>Managers</a:t>
            </a:r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2235200" y="3092450"/>
            <a:ext cx="5834063" cy="0"/>
          </a:xfrm>
          <a:prstGeom prst="line">
            <a:avLst/>
          </a:prstGeom>
          <a:noFill/>
          <a:ln w="38100" cmpd="dbl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2273300" y="4416425"/>
            <a:ext cx="5834063" cy="0"/>
          </a:xfrm>
          <a:prstGeom prst="line">
            <a:avLst/>
          </a:prstGeom>
          <a:noFill/>
          <a:ln w="38100" cmpd="dbl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973263" y="5668963"/>
            <a:ext cx="1255346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id-ID" altLang="en-US" b="1" dirty="0" smtClean="0"/>
              <a:t>Konseptual</a:t>
            </a:r>
            <a:endParaRPr lang="en-US" altLang="en-US" b="1" dirty="0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4524375" y="5678488"/>
            <a:ext cx="1467390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id-ID" altLang="en-US" b="1" dirty="0" smtClean="0"/>
              <a:t>Kemanusiaan</a:t>
            </a:r>
            <a:endParaRPr lang="en-US" altLang="en-US" b="1" dirty="0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6380163" y="5649913"/>
            <a:ext cx="773547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id-ID" altLang="en-US" b="1" dirty="0" smtClean="0"/>
              <a:t>Teknis</a:t>
            </a:r>
            <a:endParaRPr lang="en-US" altLang="en-US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Tantangan Manajemen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4813" indent="-338138"/>
            <a:r>
              <a:rPr lang="id-ID" altLang="en-US" dirty="0" smtClean="0"/>
              <a:t>Globalisasi: peningkatan jumlah organisasi yang terlibat </a:t>
            </a:r>
            <a:r>
              <a:rPr lang="id-ID" altLang="en-US" dirty="0" smtClean="0">
                <a:sym typeface="Wingdings" pitchFamily="2" charset="2"/>
              </a:rPr>
              <a:t> kompetisi</a:t>
            </a:r>
            <a:r>
              <a:rPr lang="en-US" altLang="en-US" dirty="0" smtClean="0"/>
              <a:t>.</a:t>
            </a:r>
            <a:endParaRPr lang="en-US" altLang="en-US" dirty="0"/>
          </a:p>
          <a:p>
            <a:pPr marL="404813" indent="-338138"/>
            <a:r>
              <a:rPr lang="id-ID" altLang="en-US" dirty="0" smtClean="0"/>
              <a:t>Membangun </a:t>
            </a:r>
            <a:r>
              <a:rPr lang="en-US" altLang="en-US" i="1" dirty="0" smtClean="0"/>
              <a:t>competitive </a:t>
            </a:r>
            <a:r>
              <a:rPr lang="en-US" altLang="en-US" i="1" dirty="0"/>
              <a:t>advantage</a:t>
            </a:r>
            <a:r>
              <a:rPr lang="en-US" altLang="en-US" dirty="0"/>
              <a:t> </a:t>
            </a:r>
            <a:r>
              <a:rPr lang="id-ID" altLang="en-US" dirty="0" smtClean="0"/>
              <a:t>melalui peningkatan efisiensi, kualitas, inovasi, dan kreatifitas</a:t>
            </a:r>
            <a:r>
              <a:rPr lang="en-US" altLang="en-US" dirty="0" smtClean="0"/>
              <a:t>.</a:t>
            </a:r>
            <a:endParaRPr lang="en-US" altLang="en-US" dirty="0"/>
          </a:p>
          <a:p>
            <a:pPr marL="404813" indent="-338138"/>
            <a:r>
              <a:rPr lang="id-ID" altLang="en-US" dirty="0" smtClean="0"/>
              <a:t>Penegakan etika</a:t>
            </a:r>
            <a:r>
              <a:rPr lang="en-US" altLang="en-US" dirty="0" smtClean="0"/>
              <a:t>.</a:t>
            </a:r>
            <a:endParaRPr lang="en-US" altLang="en-US" dirty="0"/>
          </a:p>
          <a:p>
            <a:pPr marL="404813" indent="-338138"/>
            <a:r>
              <a:rPr lang="id-ID" altLang="en-US" dirty="0" smtClean="0"/>
              <a:t>Penggunaan teknologi informasi.</a:t>
            </a:r>
          </a:p>
          <a:p>
            <a:pPr marL="404813" indent="-338138"/>
            <a:r>
              <a:rPr lang="id-ID" altLang="en-US" dirty="0" smtClean="0"/>
              <a:t>Membangun mentalitas kewirausahaan</a:t>
            </a:r>
            <a:endParaRPr lang="en-US" altLang="en-US" dirty="0" smtClean="0"/>
          </a:p>
          <a:p>
            <a:endParaRPr lang="id-ID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KONSEP UTAMA LAINNYA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4488" indent="-277813">
              <a:lnSpc>
                <a:spcPct val="90000"/>
              </a:lnSpc>
            </a:pPr>
            <a:r>
              <a:rPr lang="id-ID" altLang="en-US" b="1" dirty="0" smtClean="0"/>
              <a:t>Sumber daya (</a:t>
            </a:r>
            <a:r>
              <a:rPr lang="en-US" altLang="en-US" b="1" i="1" dirty="0" smtClean="0"/>
              <a:t>Resources</a:t>
            </a:r>
            <a:r>
              <a:rPr lang="id-ID" altLang="en-US" b="1" dirty="0" smtClean="0"/>
              <a:t>):</a:t>
            </a:r>
          </a:p>
          <a:p>
            <a:pPr marL="744538" lvl="1" indent="-277813">
              <a:lnSpc>
                <a:spcPct val="90000"/>
              </a:lnSpc>
            </a:pPr>
            <a:r>
              <a:rPr lang="id-ID" altLang="en-US" b="1" dirty="0" smtClean="0"/>
              <a:t>Aset organisasi yang meliputi</a:t>
            </a:r>
            <a:r>
              <a:rPr lang="en-US" altLang="en-US" b="1" dirty="0" smtClean="0"/>
              <a:t>:</a:t>
            </a:r>
            <a:endParaRPr lang="en-US" altLang="en-US" dirty="0"/>
          </a:p>
          <a:p>
            <a:pPr marL="1195388" lvl="2" indent="-419100">
              <a:lnSpc>
                <a:spcPct val="70000"/>
              </a:lnSpc>
              <a:buSzPct val="65000"/>
            </a:pPr>
            <a:r>
              <a:rPr lang="id-ID" altLang="en-US" sz="3200" dirty="0" smtClean="0"/>
              <a:t>SDM (</a:t>
            </a:r>
            <a:r>
              <a:rPr lang="en-US" altLang="en-US" sz="3200" i="1" dirty="0" smtClean="0"/>
              <a:t>People</a:t>
            </a:r>
            <a:r>
              <a:rPr lang="id-ID" altLang="en-US" sz="3200" dirty="0" smtClean="0"/>
              <a:t>)</a:t>
            </a:r>
            <a:r>
              <a:rPr lang="en-US" altLang="en-US" sz="3200" dirty="0" smtClean="0"/>
              <a:t> </a:t>
            </a:r>
          </a:p>
          <a:p>
            <a:pPr marL="1195388" lvl="2" indent="-419100">
              <a:lnSpc>
                <a:spcPct val="70000"/>
              </a:lnSpc>
              <a:buSzPct val="65000"/>
            </a:pPr>
            <a:r>
              <a:rPr lang="id-ID" altLang="en-US" sz="3200" dirty="0" smtClean="0"/>
              <a:t>Teknologi/Mesin (</a:t>
            </a:r>
            <a:r>
              <a:rPr lang="en-US" altLang="en-US" sz="3200" i="1" dirty="0" smtClean="0"/>
              <a:t>Machinery</a:t>
            </a:r>
            <a:r>
              <a:rPr lang="id-ID" altLang="en-US" sz="3200" dirty="0" smtClean="0"/>
              <a:t>)</a:t>
            </a:r>
            <a:r>
              <a:rPr lang="en-US" altLang="en-US" sz="3200" dirty="0" smtClean="0"/>
              <a:t> </a:t>
            </a:r>
          </a:p>
          <a:p>
            <a:pPr marL="1195388" lvl="2" indent="-419100">
              <a:lnSpc>
                <a:spcPct val="70000"/>
              </a:lnSpc>
              <a:buSzPct val="65000"/>
            </a:pPr>
            <a:r>
              <a:rPr lang="id-ID" altLang="en-US" sz="3200" dirty="0" smtClean="0"/>
              <a:t>Bahan dasar (</a:t>
            </a:r>
            <a:r>
              <a:rPr lang="en-US" altLang="en-US" sz="3200" i="1" dirty="0" smtClean="0"/>
              <a:t>Raw materials</a:t>
            </a:r>
            <a:r>
              <a:rPr lang="id-ID" altLang="en-US" sz="3200" dirty="0" smtClean="0"/>
              <a:t>)</a:t>
            </a:r>
            <a:r>
              <a:rPr lang="en-US" altLang="en-US" sz="3200" dirty="0" smtClean="0"/>
              <a:t> </a:t>
            </a:r>
          </a:p>
          <a:p>
            <a:pPr marL="1195388" lvl="2" indent="-419100">
              <a:lnSpc>
                <a:spcPct val="70000"/>
              </a:lnSpc>
              <a:buSzPct val="65000"/>
            </a:pPr>
            <a:r>
              <a:rPr lang="en-US" altLang="en-US" sz="3200" dirty="0" err="1" smtClean="0"/>
              <a:t>Informa</a:t>
            </a:r>
            <a:r>
              <a:rPr lang="id-ID" altLang="en-US" sz="3200" dirty="0" smtClean="0"/>
              <a:t>si</a:t>
            </a:r>
            <a:r>
              <a:rPr lang="en-US" altLang="en-US" sz="3200" dirty="0" smtClean="0"/>
              <a:t>, </a:t>
            </a:r>
            <a:r>
              <a:rPr lang="id-ID" altLang="en-US" sz="3200" dirty="0" smtClean="0"/>
              <a:t>ketrampilan (</a:t>
            </a:r>
            <a:r>
              <a:rPr lang="en-US" altLang="en-US" sz="3200" i="1" dirty="0" smtClean="0"/>
              <a:t>skills</a:t>
            </a:r>
            <a:r>
              <a:rPr lang="id-ID" altLang="en-US" sz="3200" dirty="0" smtClean="0"/>
              <a:t>)</a:t>
            </a:r>
            <a:r>
              <a:rPr lang="en-US" altLang="en-US" sz="3200" dirty="0" smtClean="0"/>
              <a:t> </a:t>
            </a:r>
          </a:p>
          <a:p>
            <a:pPr marL="1195388" lvl="2" indent="-419100">
              <a:lnSpc>
                <a:spcPct val="70000"/>
              </a:lnSpc>
              <a:spcAft>
                <a:spcPct val="25000"/>
              </a:spcAft>
              <a:buSzPct val="65000"/>
            </a:pPr>
            <a:r>
              <a:rPr lang="id-ID" altLang="en-US" sz="3200" dirty="0" smtClean="0"/>
              <a:t>Modal keuangan (</a:t>
            </a:r>
            <a:r>
              <a:rPr lang="en-US" altLang="en-US" sz="3200" i="1" dirty="0" smtClean="0"/>
              <a:t>Financial capital</a:t>
            </a:r>
            <a:r>
              <a:rPr lang="id-ID" altLang="en-US" sz="3200" dirty="0" smtClean="0"/>
              <a:t>)</a:t>
            </a:r>
            <a:endParaRPr lang="en-US" altLang="en-US" sz="3200" dirty="0" smtClean="0"/>
          </a:p>
          <a:p>
            <a:pPr marL="344488" indent="-277813">
              <a:lnSpc>
                <a:spcPct val="90000"/>
              </a:lnSpc>
            </a:pPr>
            <a:r>
              <a:rPr lang="id-ID" altLang="en-US" b="1" dirty="0" smtClean="0"/>
              <a:t>Para manajer dan SDM bertanggung jawab untuk mengawasi (</a:t>
            </a:r>
            <a:r>
              <a:rPr lang="en-US" altLang="en-US" b="1" i="1" dirty="0" smtClean="0"/>
              <a:t>supervising</a:t>
            </a:r>
            <a:r>
              <a:rPr lang="id-ID" altLang="en-US" b="1" dirty="0" smtClean="0"/>
              <a:t>)</a:t>
            </a:r>
            <a:r>
              <a:rPr lang="en-US" altLang="en-US" b="1" dirty="0" smtClean="0"/>
              <a:t> </a:t>
            </a:r>
            <a:r>
              <a:rPr lang="id-ID" altLang="en-US" b="1" dirty="0" smtClean="0"/>
              <a:t>penggunaan sumber daya organisasi yang sifatnya sangat terbatas dalam rangka mencapai tujuan</a:t>
            </a:r>
            <a:r>
              <a:rPr lang="en-US" altLang="en-US" b="1" dirty="0" smtClean="0"/>
              <a:t>.</a:t>
            </a:r>
          </a:p>
          <a:p>
            <a:endParaRPr lang="id-ID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Pencapaian Kinerja Optimal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04813" indent="-338138">
              <a:tabLst>
                <a:tab pos="973138" algn="l"/>
              </a:tabLst>
            </a:pPr>
            <a:r>
              <a:rPr lang="en-US" altLang="en-US" b="1" dirty="0" err="1" smtClean="0"/>
              <a:t>Organi</a:t>
            </a:r>
            <a:r>
              <a:rPr lang="id-ID" altLang="en-US" b="1" dirty="0" smtClean="0"/>
              <a:t>sasi harus mampu memberikan yang terbaik atas produk (</a:t>
            </a:r>
            <a:r>
              <a:rPr lang="en-US" altLang="en-US" b="1" i="1" dirty="0" smtClean="0"/>
              <a:t>good </a:t>
            </a:r>
            <a:r>
              <a:rPr lang="id-ID" altLang="en-US" b="1" i="1" dirty="0" smtClean="0"/>
              <a:t>&amp;</a:t>
            </a:r>
            <a:r>
              <a:rPr lang="en-US" altLang="en-US" b="1" i="1" dirty="0" smtClean="0"/>
              <a:t> service</a:t>
            </a:r>
            <a:r>
              <a:rPr lang="id-ID" altLang="en-US" b="1" dirty="0" smtClean="0"/>
              <a:t>)</a:t>
            </a:r>
            <a:r>
              <a:rPr lang="en-US" altLang="en-US" b="1" dirty="0" smtClean="0"/>
              <a:t> </a:t>
            </a:r>
            <a:r>
              <a:rPr lang="id-ID" altLang="en-US" b="1" dirty="0" smtClean="0"/>
              <a:t>yang dibutuhkan masyarakat</a:t>
            </a:r>
            <a:r>
              <a:rPr lang="en-US" altLang="en-US" b="1" dirty="0" smtClean="0"/>
              <a:t>.</a:t>
            </a:r>
            <a:endParaRPr lang="en-US" altLang="en-US" dirty="0"/>
          </a:p>
          <a:p>
            <a:pPr marL="973138" lvl="1" indent="-406400">
              <a:spcAft>
                <a:spcPct val="25000"/>
              </a:spcAft>
              <a:buSzPct val="75000"/>
              <a:tabLst>
                <a:tab pos="973138" algn="l"/>
              </a:tabLst>
            </a:pPr>
            <a:r>
              <a:rPr lang="id-ID" altLang="en-US" sz="3200" dirty="0" smtClean="0"/>
              <a:t>Pemerintah berusaha memberikan pelayanan terbaik bagi masyarakat di segala bidang kehidupan: pendidikan, kesehatan, ekonomi, hukum, dan sebagainya</a:t>
            </a:r>
            <a:r>
              <a:rPr lang="en-US" altLang="en-US" sz="3200" dirty="0" smtClean="0"/>
              <a:t>. </a:t>
            </a:r>
          </a:p>
          <a:p>
            <a:pPr marL="973138" lvl="1" indent="-406400">
              <a:lnSpc>
                <a:spcPct val="80000"/>
              </a:lnSpc>
              <a:spcAft>
                <a:spcPct val="30000"/>
              </a:spcAft>
              <a:buSzPct val="75000"/>
              <a:tabLst>
                <a:tab pos="973138" algn="l"/>
              </a:tabLst>
            </a:pPr>
            <a:r>
              <a:rPr lang="id-ID" altLang="en-US" sz="3200" dirty="0" smtClean="0"/>
              <a:t>Para dokter, perawat, dan petugas layanan keseharan berupaya memberikan yang terbaik untuk penyembuhan pasien</a:t>
            </a:r>
            <a:r>
              <a:rPr lang="en-US" altLang="en-US" sz="3200" dirty="0" smtClean="0"/>
              <a:t>.</a:t>
            </a:r>
          </a:p>
          <a:p>
            <a:pPr marL="973138" lvl="1" indent="-406400">
              <a:lnSpc>
                <a:spcPct val="80000"/>
              </a:lnSpc>
              <a:buSzPct val="75000"/>
              <a:tabLst>
                <a:tab pos="973138" algn="l"/>
              </a:tabLst>
            </a:pPr>
            <a:r>
              <a:rPr lang="id-ID" altLang="en-US" sz="3200" dirty="0" smtClean="0"/>
              <a:t>Perusahaan penerbangan memberikan layanan terbaik sehingga penumpang merasa nyaman dan aman</a:t>
            </a:r>
            <a:r>
              <a:rPr lang="en-US" altLang="en-US" sz="3200" dirty="0" smtClean="0"/>
              <a:t>.</a:t>
            </a:r>
            <a:endParaRPr lang="en-US" altLang="en-US" dirty="0" smtClean="0"/>
          </a:p>
          <a:p>
            <a:endParaRPr lang="id-ID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Kinerja Organisasi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id-ID" altLang="en-US" dirty="0" smtClean="0"/>
              <a:t>Efisiensi dan efektifitas merupakan ukuran umum pencapaian kinerja organisasi</a:t>
            </a:r>
          </a:p>
          <a:p>
            <a:pPr>
              <a:lnSpc>
                <a:spcPct val="90000"/>
              </a:lnSpc>
            </a:pPr>
            <a:r>
              <a:rPr lang="id-ID" altLang="en-US" dirty="0" smtClean="0"/>
              <a:t>Berkaitan dengan penggunaan sumber daya dan pencapaian tujuan</a:t>
            </a:r>
            <a:r>
              <a:rPr lang="en-US" altLang="en-US" dirty="0" smtClean="0"/>
              <a:t>.</a:t>
            </a:r>
            <a:endParaRPr lang="id-ID" altLang="en-US" dirty="0" smtClean="0"/>
          </a:p>
          <a:p>
            <a:pPr lvl="1">
              <a:lnSpc>
                <a:spcPct val="80000"/>
              </a:lnSpc>
              <a:buSzPct val="75000"/>
            </a:pPr>
            <a:r>
              <a:rPr lang="id-ID" altLang="en-US" sz="2900" b="1" dirty="0" smtClean="0"/>
              <a:t>Efisien (</a:t>
            </a:r>
            <a:r>
              <a:rPr lang="en-US" altLang="en-US" sz="2900" b="1" i="1" dirty="0" smtClean="0"/>
              <a:t>Efficiency</a:t>
            </a:r>
            <a:r>
              <a:rPr lang="id-ID" altLang="en-US" sz="2900" b="1" dirty="0" smtClean="0"/>
              <a:t>)</a:t>
            </a:r>
            <a:r>
              <a:rPr lang="en-US" altLang="en-US" sz="2900" b="1" dirty="0" smtClean="0"/>
              <a:t>:</a:t>
            </a:r>
            <a:r>
              <a:rPr lang="en-US" altLang="en-US" sz="2900" dirty="0" smtClean="0"/>
              <a:t> </a:t>
            </a:r>
            <a:endParaRPr lang="id-ID" altLang="en-US" sz="2900" dirty="0" smtClean="0"/>
          </a:p>
          <a:p>
            <a:pPr lvl="2">
              <a:lnSpc>
                <a:spcPct val="120000"/>
              </a:lnSpc>
              <a:buSzPct val="75000"/>
            </a:pPr>
            <a:r>
              <a:rPr lang="id-ID" altLang="en-US" sz="2500" dirty="0" smtClean="0"/>
              <a:t>Suatu ukuran yang menunjukkan seberapa “hemat” sumber daya yang digunakan untuk mencapai tujuan </a:t>
            </a:r>
            <a:r>
              <a:rPr lang="id-ID" altLang="en-US" sz="2500" dirty="0" smtClean="0">
                <a:sym typeface="Wingdings" pitchFamily="2" charset="2"/>
              </a:rPr>
              <a:t> umumnya dilakukan minimalisasi penggunaan sumber daya untuk mencapai tujuan yang sama</a:t>
            </a:r>
            <a:r>
              <a:rPr lang="en-US" altLang="en-US" sz="2500" dirty="0" smtClean="0"/>
              <a:t>.</a:t>
            </a:r>
            <a:endParaRPr lang="en-US" altLang="en-US" sz="2800" dirty="0" smtClean="0"/>
          </a:p>
          <a:p>
            <a:pPr lvl="1">
              <a:lnSpc>
                <a:spcPct val="80000"/>
              </a:lnSpc>
              <a:buSzPct val="75000"/>
            </a:pPr>
            <a:r>
              <a:rPr lang="id-ID" altLang="en-US" sz="2900" b="1" dirty="0" smtClean="0"/>
              <a:t>Efektifitas (</a:t>
            </a:r>
            <a:r>
              <a:rPr lang="en-US" altLang="en-US" sz="2900" b="1" i="1" dirty="0" smtClean="0"/>
              <a:t>Effectiveness</a:t>
            </a:r>
            <a:r>
              <a:rPr lang="id-ID" altLang="en-US" sz="2900" b="1" dirty="0" smtClean="0"/>
              <a:t>)</a:t>
            </a:r>
            <a:r>
              <a:rPr lang="en-US" altLang="en-US" sz="2900" b="1" dirty="0" smtClean="0"/>
              <a:t>:</a:t>
            </a:r>
            <a:r>
              <a:rPr lang="en-US" altLang="en-US" sz="2900" dirty="0" smtClean="0"/>
              <a:t> </a:t>
            </a:r>
            <a:endParaRPr lang="id-ID" altLang="en-US" sz="2900" dirty="0" smtClean="0"/>
          </a:p>
          <a:p>
            <a:pPr lvl="2">
              <a:lnSpc>
                <a:spcPct val="120000"/>
              </a:lnSpc>
              <a:buSzPct val="75000"/>
            </a:pPr>
            <a:r>
              <a:rPr lang="id-ID" altLang="en-US" sz="2500" dirty="0" smtClean="0"/>
              <a:t>Suatu ukuran ketepatan (</a:t>
            </a:r>
            <a:r>
              <a:rPr lang="en-US" altLang="en-US" sz="2500" i="1" dirty="0" smtClean="0"/>
              <a:t>appropriateness</a:t>
            </a:r>
            <a:r>
              <a:rPr lang="id-ID" altLang="en-US" sz="2500" dirty="0" smtClean="0"/>
              <a:t>)</a:t>
            </a:r>
            <a:r>
              <a:rPr lang="id-ID" altLang="en-US" sz="2500" i="1" dirty="0" smtClean="0"/>
              <a:t> </a:t>
            </a:r>
            <a:r>
              <a:rPr lang="id-ID" altLang="en-US" sz="2500" dirty="0" smtClean="0"/>
              <a:t>dari tujuan yang ditentukan (apakah tujuan tersebut tepat?), dan tingkat (</a:t>
            </a:r>
            <a:r>
              <a:rPr lang="en-US" altLang="en-US" sz="2500" i="1" dirty="0" smtClean="0"/>
              <a:t>degree</a:t>
            </a:r>
            <a:r>
              <a:rPr lang="id-ID" altLang="en-US" sz="2500" dirty="0" smtClean="0"/>
              <a:t>) pencapaian tujuan tersebut (minimal, maksimal, optimal) </a:t>
            </a:r>
            <a:r>
              <a:rPr lang="id-ID" altLang="en-US" sz="2500" dirty="0" smtClean="0">
                <a:sym typeface="Wingdings" pitchFamily="2" charset="2"/>
              </a:rPr>
              <a:t> organisasi dikatakan efektif jika manajer memilih/menentukan tujuan yang benar dan mampu mencapainya.</a:t>
            </a:r>
            <a:endParaRPr lang="id-ID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834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Fungsi-fungsi Manajerial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Henri </a:t>
            </a:r>
            <a:r>
              <a:rPr lang="en-US" altLang="en-US" dirty="0" err="1"/>
              <a:t>Fayol</a:t>
            </a:r>
            <a:r>
              <a:rPr lang="en-US" altLang="en-US" dirty="0"/>
              <a:t> </a:t>
            </a:r>
            <a:r>
              <a:rPr lang="id-ID" altLang="en-US" dirty="0" smtClean="0"/>
              <a:t>pertama kali menguraikan adanya 4 (empat) fungsi manajerial.</a:t>
            </a:r>
          </a:p>
          <a:p>
            <a:pPr>
              <a:lnSpc>
                <a:spcPct val="90000"/>
              </a:lnSpc>
            </a:pPr>
            <a:r>
              <a:rPr lang="id-ID" altLang="en-US" dirty="0" smtClean="0"/>
              <a:t>Fayol adalah </a:t>
            </a:r>
            <a:r>
              <a:rPr lang="en-US" altLang="en-US" dirty="0" smtClean="0"/>
              <a:t>CEO </a:t>
            </a:r>
            <a:r>
              <a:rPr lang="id-ID" altLang="en-US" dirty="0" smtClean="0"/>
              <a:t>sebuah perusahaan besar pertambangan pada akhir </a:t>
            </a:r>
            <a:r>
              <a:rPr lang="en-US" altLang="en-US" dirty="0" smtClean="0"/>
              <a:t>1800</a:t>
            </a:r>
            <a:r>
              <a:rPr lang="id-ID" altLang="en-US" dirty="0" smtClean="0"/>
              <a:t>-an</a:t>
            </a:r>
            <a:r>
              <a:rPr lang="en-US" altLang="en-US" dirty="0" smtClean="0"/>
              <a:t>. 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id-ID" altLang="en-US" dirty="0" smtClean="0"/>
              <a:t>Manajer pada semua tingkat/level melaksanakan semua fungsi:</a:t>
            </a:r>
          </a:p>
          <a:p>
            <a:pPr lvl="1">
              <a:lnSpc>
                <a:spcPct val="90000"/>
              </a:lnSpc>
            </a:pPr>
            <a:r>
              <a:rPr lang="id-ID" altLang="en-US" dirty="0" smtClean="0"/>
              <a:t>Perencaan (</a:t>
            </a:r>
            <a:r>
              <a:rPr lang="id-ID" altLang="en-US" i="1" dirty="0" smtClean="0"/>
              <a:t>planning</a:t>
            </a:r>
            <a:r>
              <a:rPr lang="id-ID" altLang="en-US" dirty="0" smtClean="0"/>
              <a:t>)	</a:t>
            </a:r>
          </a:p>
          <a:p>
            <a:pPr lvl="1">
              <a:lnSpc>
                <a:spcPct val="90000"/>
              </a:lnSpc>
            </a:pPr>
            <a:r>
              <a:rPr lang="id-ID" altLang="en-US" dirty="0" smtClean="0"/>
              <a:t>Pengorganisasian (</a:t>
            </a:r>
            <a:r>
              <a:rPr lang="id-ID" altLang="en-US" i="1" dirty="0" smtClean="0"/>
              <a:t>organizing</a:t>
            </a:r>
            <a:r>
              <a:rPr lang="id-ID" altLang="en-US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id-ID" altLang="en-US" dirty="0" smtClean="0"/>
              <a:t>Pengarahan (</a:t>
            </a:r>
            <a:r>
              <a:rPr lang="id-ID" altLang="en-US" i="1" dirty="0" smtClean="0"/>
              <a:t>leading/comanding</a:t>
            </a:r>
            <a:r>
              <a:rPr lang="id-ID" altLang="en-US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id-ID" altLang="en-US" dirty="0" smtClean="0"/>
              <a:t>Pengkoordinasian (</a:t>
            </a:r>
            <a:r>
              <a:rPr lang="id-ID" altLang="en-US" i="1" dirty="0" smtClean="0"/>
              <a:t>coordinating</a:t>
            </a:r>
            <a:r>
              <a:rPr lang="id-ID" altLang="en-US" dirty="0" smtClean="0"/>
              <a:t>)</a:t>
            </a:r>
            <a:endParaRPr lang="id-ID" altLang="en-US" dirty="0" smtClean="0"/>
          </a:p>
          <a:p>
            <a:pPr lvl="1">
              <a:lnSpc>
                <a:spcPct val="90000"/>
              </a:lnSpc>
            </a:pPr>
            <a:r>
              <a:rPr lang="id-ID" altLang="en-US" dirty="0" smtClean="0"/>
              <a:t>Pengendalian (</a:t>
            </a:r>
            <a:r>
              <a:rPr lang="id-ID" altLang="en-US" i="1" dirty="0" smtClean="0"/>
              <a:t>controlling</a:t>
            </a:r>
            <a:r>
              <a:rPr lang="id-ID" altLang="en-US" dirty="0" smtClean="0"/>
              <a:t>)	</a:t>
            </a:r>
            <a:endParaRPr lang="en-US" altLang="en-US" dirty="0"/>
          </a:p>
          <a:p>
            <a:pPr lvl="1" indent="101600">
              <a:lnSpc>
                <a:spcPct val="90000"/>
              </a:lnSpc>
              <a:buFont typeface="Wingdings" pitchFamily="2" charset="2"/>
              <a:buNone/>
            </a:pPr>
            <a:endParaRPr lang="en-US" altLang="en-US" sz="2900" dirty="0" smtClean="0">
              <a:solidFill>
                <a:srgbClr val="790015"/>
              </a:solidFill>
            </a:endParaRPr>
          </a:p>
          <a:p>
            <a:endParaRPr lang="id-ID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Hubungan 4 Fungsi Manajemen</a:t>
            </a:r>
            <a:endParaRPr lang="id-ID" dirty="0"/>
          </a:p>
        </p:txBody>
      </p:sp>
      <p:sp>
        <p:nvSpPr>
          <p:cNvPr id="4" name="AutoShape 6"/>
          <p:cNvSpPr>
            <a:spLocks noGrp="1" noChangeArrowheads="1"/>
          </p:cNvSpPr>
          <p:nvPr>
            <p:ph idx="1"/>
          </p:nvPr>
        </p:nvSpPr>
        <p:spPr bwMode="auto">
          <a:xfrm>
            <a:off x="3071802" y="1285860"/>
            <a:ext cx="3084374" cy="1268403"/>
          </a:xfrm>
          <a:prstGeom prst="roundRect">
            <a:avLst>
              <a:gd name="adj" fmla="val 18764"/>
            </a:avLst>
          </a:prstGeom>
          <a:solidFill>
            <a:schemeClr val="bg1"/>
          </a:solidFill>
          <a:ln w="12700">
            <a:solidFill>
              <a:srgbClr val="081D58"/>
            </a:solidFill>
            <a:round/>
            <a:headEnd/>
            <a:tailEnd/>
          </a:ln>
          <a:effectLst/>
        </p:spPr>
        <p:txBody>
          <a:bodyPr wrap="none" anchor="ctr">
            <a:normAutofit/>
          </a:bodyPr>
          <a:lstStyle/>
          <a:p>
            <a:pPr>
              <a:buNone/>
            </a:pPr>
            <a:r>
              <a:rPr lang="id-ID" dirty="0" smtClean="0"/>
              <a:t>Perencanaan:</a:t>
            </a:r>
          </a:p>
          <a:p>
            <a:pPr algn="ctr">
              <a:buNone/>
            </a:pPr>
            <a:r>
              <a:rPr lang="id-ID" sz="2000" dirty="0" smtClean="0"/>
              <a:t>Penetapan  Tujuan </a:t>
            </a:r>
            <a:endParaRPr lang="id-ID" sz="2000" dirty="0"/>
          </a:p>
        </p:txBody>
      </p:sp>
      <p:sp>
        <p:nvSpPr>
          <p:cNvPr id="5" name="AutoShape 6"/>
          <p:cNvSpPr txBox="1">
            <a:spLocks noChangeArrowheads="1"/>
          </p:cNvSpPr>
          <p:nvPr/>
        </p:nvSpPr>
        <p:spPr bwMode="auto">
          <a:xfrm>
            <a:off x="323528" y="2857496"/>
            <a:ext cx="2952328" cy="1268403"/>
          </a:xfrm>
          <a:prstGeom prst="roundRect">
            <a:avLst>
              <a:gd name="adj" fmla="val 18764"/>
            </a:avLst>
          </a:prstGeom>
          <a:solidFill>
            <a:schemeClr val="bg1"/>
          </a:solidFill>
          <a:ln w="12700">
            <a:solidFill>
              <a:srgbClr val="081D58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rtlCol="0" anchor="ctr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Pengendalian: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d-ID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Monitor &amp; Pengukuran</a:t>
            </a:r>
          </a:p>
        </p:txBody>
      </p:sp>
      <p:sp>
        <p:nvSpPr>
          <p:cNvPr id="6" name="AutoShape 6"/>
          <p:cNvSpPr txBox="1">
            <a:spLocks noChangeArrowheads="1"/>
          </p:cNvSpPr>
          <p:nvPr/>
        </p:nvSpPr>
        <p:spPr bwMode="auto">
          <a:xfrm>
            <a:off x="5572132" y="2857496"/>
            <a:ext cx="3104324" cy="1268403"/>
          </a:xfrm>
          <a:prstGeom prst="roundRect">
            <a:avLst>
              <a:gd name="adj" fmla="val 18764"/>
            </a:avLst>
          </a:prstGeom>
          <a:solidFill>
            <a:schemeClr val="bg1"/>
          </a:solidFill>
          <a:ln w="12700">
            <a:solidFill>
              <a:srgbClr val="081D58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rtlCol="0" anchor="ctr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Pengorganisasian: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d-ID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Penetapan  Tujuan </a:t>
            </a:r>
          </a:p>
        </p:txBody>
      </p:sp>
      <p:sp>
        <p:nvSpPr>
          <p:cNvPr id="7" name="AutoShape 6"/>
          <p:cNvSpPr txBox="1">
            <a:spLocks noChangeArrowheads="1"/>
          </p:cNvSpPr>
          <p:nvPr/>
        </p:nvSpPr>
        <p:spPr bwMode="auto">
          <a:xfrm>
            <a:off x="3071802" y="4357694"/>
            <a:ext cx="3084374" cy="1268403"/>
          </a:xfrm>
          <a:prstGeom prst="roundRect">
            <a:avLst>
              <a:gd name="adj" fmla="val 18764"/>
            </a:avLst>
          </a:prstGeom>
          <a:solidFill>
            <a:schemeClr val="bg1"/>
          </a:solidFill>
          <a:ln w="12700">
            <a:solidFill>
              <a:srgbClr val="081D58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rtlCol="0" anchor="ctr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d-ID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Pengarahan: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d-ID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Koordinasi</a:t>
            </a:r>
          </a:p>
        </p:txBody>
      </p:sp>
      <p:cxnSp>
        <p:nvCxnSpPr>
          <p:cNvPr id="10" name="Straight Connector 9"/>
          <p:cNvCxnSpPr>
            <a:stCxn id="5" idx="0"/>
          </p:cNvCxnSpPr>
          <p:nvPr/>
        </p:nvCxnSpPr>
        <p:spPr>
          <a:xfrm flipH="1" flipV="1">
            <a:off x="1786712" y="1929596"/>
            <a:ext cx="12980" cy="927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1"/>
          </p:cNvCxnSpPr>
          <p:nvPr/>
        </p:nvCxnSpPr>
        <p:spPr>
          <a:xfrm flipH="1">
            <a:off x="1785918" y="1920062"/>
            <a:ext cx="1285884" cy="8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 flipH="1" flipV="1">
            <a:off x="6323025" y="2392355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4" idx="3"/>
          </p:cNvCxnSpPr>
          <p:nvPr/>
        </p:nvCxnSpPr>
        <p:spPr>
          <a:xfrm flipH="1" flipV="1">
            <a:off x="6156176" y="1920062"/>
            <a:ext cx="630402" cy="8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 flipV="1">
            <a:off x="1785919" y="5000636"/>
            <a:ext cx="1285884" cy="8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 flipH="1" flipV="1">
            <a:off x="1322365" y="4606933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6156176" y="5063334"/>
            <a:ext cx="630402" cy="21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 flipH="1" flipV="1">
            <a:off x="6323025" y="4606933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PERENCANAAN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74625" indent="52388">
              <a:lnSpc>
                <a:spcPct val="90000"/>
              </a:lnSpc>
              <a:tabLst>
                <a:tab pos="287338" algn="l"/>
              </a:tabLst>
            </a:pPr>
            <a:r>
              <a:rPr lang="id-ID" altLang="en-US" dirty="0" smtClean="0"/>
              <a:t> Perencanaan merupakan proses yang dilakukan  manajer untuk mengidentifikasi dan menentukan tujuan yang tepat (</a:t>
            </a:r>
            <a:r>
              <a:rPr lang="en-US" altLang="en-US" i="1" dirty="0" smtClean="0"/>
              <a:t>appropriate goals</a:t>
            </a:r>
            <a:r>
              <a:rPr lang="id-ID" altLang="en-US" dirty="0" smtClean="0"/>
              <a:t>) dan sejumlah tindakan (</a:t>
            </a:r>
            <a:r>
              <a:rPr lang="en-US" altLang="en-US" i="1" dirty="0" smtClean="0"/>
              <a:t>courses </a:t>
            </a:r>
            <a:r>
              <a:rPr lang="en-US" altLang="en-US" i="1" dirty="0"/>
              <a:t>of </a:t>
            </a:r>
            <a:r>
              <a:rPr lang="en-US" altLang="en-US" i="1" dirty="0" smtClean="0"/>
              <a:t>action</a:t>
            </a:r>
            <a:r>
              <a:rPr lang="id-ID" altLang="en-US" dirty="0" smtClean="0"/>
              <a:t>).</a:t>
            </a:r>
          </a:p>
          <a:p>
            <a:pPr marL="174625" indent="52388">
              <a:lnSpc>
                <a:spcPct val="90000"/>
              </a:lnSpc>
              <a:tabLst>
                <a:tab pos="287338" algn="l"/>
              </a:tabLst>
            </a:pPr>
            <a:r>
              <a:rPr lang="id-ID" altLang="en-US" sz="2800" b="1" dirty="0" smtClean="0"/>
              <a:t> </a:t>
            </a:r>
            <a:r>
              <a:rPr lang="en-US" altLang="en-US" sz="2800" b="1" dirty="0" smtClean="0"/>
              <a:t>3 </a:t>
            </a:r>
            <a:r>
              <a:rPr lang="id-ID" altLang="en-US" sz="2800" b="1" dirty="0" smtClean="0"/>
              <a:t>tahapan utama dalam perecanaan:</a:t>
            </a:r>
          </a:p>
          <a:p>
            <a:pPr marL="973138" lvl="1" indent="-506413">
              <a:lnSpc>
                <a:spcPct val="90000"/>
              </a:lnSpc>
              <a:buFont typeface="Wingdings" pitchFamily="2" charset="2"/>
              <a:buNone/>
              <a:tabLst>
                <a:tab pos="287338" algn="l"/>
              </a:tabLst>
            </a:pPr>
            <a:endParaRPr lang="id-ID" altLang="en-US" dirty="0" smtClean="0"/>
          </a:p>
          <a:p>
            <a:pPr marL="973138" lvl="1" indent="-506413">
              <a:lnSpc>
                <a:spcPct val="90000"/>
              </a:lnSpc>
              <a:buFont typeface="Wingdings" pitchFamily="2" charset="2"/>
              <a:buNone/>
              <a:tabLst>
                <a:tab pos="287338" algn="l"/>
              </a:tabLst>
            </a:pPr>
            <a:r>
              <a:rPr lang="en-US" altLang="en-US" dirty="0" smtClean="0"/>
              <a:t>		1. </a:t>
            </a:r>
            <a:r>
              <a:rPr lang="id-ID" altLang="en-US" dirty="0" smtClean="0"/>
              <a:t>Tujuan apa yang harus dicapai?</a:t>
            </a:r>
            <a:endParaRPr lang="en-US" altLang="en-US" dirty="0" smtClean="0"/>
          </a:p>
          <a:p>
            <a:pPr marL="973138" lvl="1" indent="-506413">
              <a:lnSpc>
                <a:spcPct val="90000"/>
              </a:lnSpc>
              <a:buFont typeface="Wingdings" pitchFamily="2" charset="2"/>
              <a:buNone/>
              <a:tabLst>
                <a:tab pos="287338" algn="l"/>
              </a:tabLst>
            </a:pPr>
            <a:r>
              <a:rPr lang="en-US" altLang="en-US" dirty="0" smtClean="0"/>
              <a:t>		2. </a:t>
            </a:r>
            <a:r>
              <a:rPr lang="id-ID" altLang="en-US" dirty="0" smtClean="0"/>
              <a:t>Bagaimana tujuan dapat dicapai</a:t>
            </a:r>
            <a:r>
              <a:rPr lang="en-US" altLang="en-US" dirty="0" smtClean="0"/>
              <a:t>?</a:t>
            </a:r>
          </a:p>
          <a:p>
            <a:pPr marL="973138" lvl="1" indent="-506413">
              <a:lnSpc>
                <a:spcPct val="90000"/>
              </a:lnSpc>
              <a:spcAft>
                <a:spcPct val="40000"/>
              </a:spcAft>
              <a:buFont typeface="Wingdings" pitchFamily="2" charset="2"/>
              <a:buNone/>
              <a:tabLst>
                <a:tab pos="287338" algn="l"/>
              </a:tabLst>
            </a:pPr>
            <a:r>
              <a:rPr lang="en-US" altLang="en-US" dirty="0" smtClean="0"/>
              <a:t>		3. </a:t>
            </a:r>
            <a:r>
              <a:rPr lang="id-ID" altLang="en-US" dirty="0" smtClean="0"/>
              <a:t>Bagaimana alokasi sumberdaya?</a:t>
            </a:r>
          </a:p>
          <a:p>
            <a:pPr marL="973138" lvl="1" indent="-506413">
              <a:lnSpc>
                <a:spcPct val="90000"/>
              </a:lnSpc>
              <a:spcAft>
                <a:spcPct val="40000"/>
              </a:spcAft>
              <a:buNone/>
              <a:tabLst>
                <a:tab pos="287338" algn="l"/>
              </a:tabLst>
            </a:pPr>
            <a:r>
              <a:rPr lang="id-ID" altLang="en-US" sz="2900" b="1" dirty="0" smtClean="0"/>
              <a:t>Fungsi perencanaan menentukan seberapa efektif dan efisien organisasi serta strategi yang dipilih</a:t>
            </a:r>
            <a:r>
              <a:rPr lang="en-US" altLang="en-US" sz="2900" b="1" dirty="0" smtClean="0"/>
              <a:t>.</a:t>
            </a:r>
            <a:endParaRPr lang="en-US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1054</TotalTime>
  <Words>1247</Words>
  <Application>Microsoft Macintosh PowerPoint</Application>
  <PresentationFormat>On-screen Show (4:3)</PresentationFormat>
  <Paragraphs>154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Apothecary</vt:lpstr>
      <vt:lpstr>KONSEP DASAR MANAJEMEN</vt:lpstr>
      <vt:lpstr>KONSEP UTAMA</vt:lpstr>
      <vt:lpstr>KONSEP UTAMA LAINNYA</vt:lpstr>
      <vt:lpstr>Pencapaian Kinerja Optimal</vt:lpstr>
      <vt:lpstr>Kinerja Organisasi</vt:lpstr>
      <vt:lpstr>PowerPoint Presentation</vt:lpstr>
      <vt:lpstr>Fungsi-fungsi Manajerial</vt:lpstr>
      <vt:lpstr>Hubungan 4 Fungsi Manajemen</vt:lpstr>
      <vt:lpstr>PERENCANAAN</vt:lpstr>
      <vt:lpstr>PowerPoint Presentation</vt:lpstr>
      <vt:lpstr>Pengorganisasian</vt:lpstr>
      <vt:lpstr>PowerPoint Presentation</vt:lpstr>
      <vt:lpstr>Pengkoordinasian</vt:lpstr>
      <vt:lpstr>PowerPoint Presentation</vt:lpstr>
      <vt:lpstr>Pengendalian</vt:lpstr>
      <vt:lpstr>PowerPoint Presentation</vt:lpstr>
      <vt:lpstr>Pengarahan</vt:lpstr>
      <vt:lpstr>Level Manajemen</vt:lpstr>
      <vt:lpstr>Tingkat Manajemen dan Posisi Non-manajemen</vt:lpstr>
      <vt:lpstr>Trend Manajemen</vt:lpstr>
      <vt:lpstr>Restrukturisasi</vt:lpstr>
      <vt:lpstr>Peran Manajemen</vt:lpstr>
      <vt:lpstr>Peran Interpersonal</vt:lpstr>
      <vt:lpstr>Peran Informasi</vt:lpstr>
      <vt:lpstr>Peran Pengambilan Keputusan</vt:lpstr>
      <vt:lpstr>Skills Manajerial</vt:lpstr>
      <vt:lpstr>Hubungan Level Manajemen dan Kebutuhan Skills</vt:lpstr>
      <vt:lpstr>Tantangan Manajemen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KONSEP DASAR MANAJEMEN</dc:title>
  <dc:creator>CMcomp</dc:creator>
  <cp:lastModifiedBy>EDO RUSLI</cp:lastModifiedBy>
  <cp:revision>42</cp:revision>
  <dcterms:created xsi:type="dcterms:W3CDTF">2013-02-22T08:44:40Z</dcterms:created>
  <dcterms:modified xsi:type="dcterms:W3CDTF">2020-03-02T09:29:43Z</dcterms:modified>
</cp:coreProperties>
</file>