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66" r:id="rId7"/>
    <p:sldId id="259" r:id="rId8"/>
    <p:sldId id="260" r:id="rId9"/>
    <p:sldId id="261" r:id="rId10"/>
    <p:sldId id="262" r:id="rId11"/>
    <p:sldId id="265" r:id="rId12"/>
    <p:sldId id="263" r:id="rId13"/>
    <p:sldId id="264" r:id="rId14"/>
  </p:sldIdLst>
  <p:sldSz cx="12192000" cy="6858000"/>
  <p:notesSz cx="6858000" cy="9144000"/>
  <p:embeddedFontLst>
    <p:embeddedFont>
      <p:font typeface="Gill Sans" panose="020B0502020104020203"/>
      <p:regular r:id="rId18"/>
    </p:embeddedFont>
    <p:embeddedFont>
      <p:font typeface="Montserrat" panose="00000500000000000000"/>
      <p:regular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8" name="Google Shape;98;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5" name="Google Shape;105;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 name="Shape 114"/>
        <p:cNvGrpSpPr/>
        <p:nvPr/>
      </p:nvGrpSpPr>
      <p:grpSpPr>
        <a:xfrm>
          <a:off x="0" y="0"/>
          <a:ext cx="0" cy="0"/>
          <a:chOff x="0" y="0"/>
          <a:chExt cx="0" cy="0"/>
        </a:xfrm>
      </p:grpSpPr>
      <p:sp>
        <p:nvSpPr>
          <p:cNvPr id="115" name="Google Shape;115;p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6" name="Google Shape;116;p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120"/>
        <p:cNvGrpSpPr/>
        <p:nvPr/>
      </p:nvGrpSpPr>
      <p:grpSpPr>
        <a:xfrm>
          <a:off x="0" y="0"/>
          <a:ext cx="0" cy="0"/>
          <a:chOff x="0" y="0"/>
          <a:chExt cx="0" cy="0"/>
        </a:xfrm>
      </p:grpSpPr>
      <p:sp>
        <p:nvSpPr>
          <p:cNvPr id="121" name="Google Shape;121;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2" name="Google Shape;122;p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p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0" name="Google Shape;130;p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p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8" name="Google Shape;138;p9: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98344b1f48_0_0: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98344b1f48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 name="Shape 153"/>
        <p:cNvGrpSpPr/>
        <p:nvPr/>
      </p:nvGrpSpPr>
      <p:grpSpPr>
        <a:xfrm>
          <a:off x="0" y="0"/>
          <a:ext cx="0" cy="0"/>
          <a:chOff x="0" y="0"/>
          <a:chExt cx="0" cy="0"/>
        </a:xfrm>
      </p:grpSpPr>
      <p:sp>
        <p:nvSpPr>
          <p:cNvPr id="154" name="Google Shape;154;g98344b1f48_0_5: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98344b1f48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159"/>
        <p:cNvGrpSpPr/>
        <p:nvPr/>
      </p:nvGrpSpPr>
      <p:grpSpPr>
        <a:xfrm>
          <a:off x="0" y="0"/>
          <a:ext cx="0" cy="0"/>
          <a:chOff x="0" y="0"/>
          <a:chExt cx="0" cy="0"/>
        </a:xfrm>
      </p:grpSpPr>
      <p:sp>
        <p:nvSpPr>
          <p:cNvPr id="160" name="Google Shape;160;g9a4c33b479_0_29: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9a4c33b479_0_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2417779" y="802298"/>
            <a:ext cx="8637073" cy="2541431"/>
          </a:xfrm>
          <a:prstGeom prst="rect">
            <a:avLst/>
          </a:prstGeom>
          <a:noFill/>
          <a:ln>
            <a:noFill/>
          </a:ln>
        </p:spPr>
        <p:txBody>
          <a:bodyPr spcFirstLastPara="1" wrap="square" lIns="91425" tIns="45700" rIns="91425" bIns="0" anchor="b" anchorCtr="0">
            <a:noAutofit/>
          </a:bodyPr>
          <a:lstStyle>
            <a:lvl1pPr lvl="0" algn="l">
              <a:lnSpc>
                <a:spcPct val="90000"/>
              </a:lnSpc>
              <a:spcBef>
                <a:spcPts val="0"/>
              </a:spcBef>
              <a:spcAft>
                <a:spcPts val="0"/>
              </a:spcAft>
              <a:buClr>
                <a:schemeClr val="dk1"/>
              </a:buClr>
              <a:buSzPts val="6600"/>
              <a:buFont typeface="Gill Sans" panose="020B0502020104020203"/>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type="subTitle" idx="1"/>
          </p:nvPr>
        </p:nvSpPr>
        <p:spPr>
          <a:xfrm>
            <a:off x="2417780" y="3531204"/>
            <a:ext cx="8637072" cy="977621"/>
          </a:xfrm>
          <a:prstGeom prst="rect">
            <a:avLst/>
          </a:prstGeom>
          <a:noFill/>
          <a:ln>
            <a:noFill/>
          </a:ln>
        </p:spPr>
        <p:txBody>
          <a:bodyPr spcFirstLastPara="1" wrap="square" lIns="91425" tIns="91425" rIns="91425" bIns="91425" anchor="t" anchorCtr="0">
            <a:noAutofit/>
          </a:bodyPr>
          <a:lstStyle>
            <a:lvl1pPr lvl="0" algn="l">
              <a:lnSpc>
                <a:spcPct val="120000"/>
              </a:lnSpc>
              <a:spcBef>
                <a:spcPts val="1000"/>
              </a:spcBef>
              <a:spcAft>
                <a:spcPts val="0"/>
              </a:spcAft>
              <a:buSzPts val="1800"/>
              <a:buNone/>
              <a:defRPr sz="1800" b="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17" name="Google Shape;17;p2"/>
          <p:cNvSpPr txBox="1"/>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type="ftr" idx="11"/>
          </p:nvPr>
        </p:nvSpPr>
        <p:spPr>
          <a:xfrm>
            <a:off x="2416500" y="329307"/>
            <a:ext cx="4973915"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type="sldNum" idx="12"/>
          </p:nvPr>
        </p:nvSpPr>
        <p:spPr>
          <a:xfrm>
            <a:off x="1437664"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cxnSp>
        <p:nvCxnSpPr>
          <p:cNvPr id="20" name="Google Shape;20;p2"/>
          <p:cNvCxnSpPr/>
          <p:nvPr/>
        </p:nvCxnSpPr>
        <p:spPr>
          <a:xfrm>
            <a:off x="1777464" y="2766542"/>
            <a:ext cx="8637000"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spd="slow" p14:dur="1000">
        <p:push dir="r"/>
      </p:transition>
    </mc:Choice>
    <mc:Fallback>
      <p:transition spd="slow">
        <p:push dir="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82" name="Shape 82"/>
        <p:cNvGrpSpPr/>
        <p:nvPr/>
      </p:nvGrpSpPr>
      <p:grpSpPr>
        <a:xfrm>
          <a:off x="0" y="0"/>
          <a:ext cx="0" cy="0"/>
          <a:chOff x="0" y="0"/>
          <a:chExt cx="0" cy="0"/>
        </a:xfrm>
      </p:grpSpPr>
      <p:sp>
        <p:nvSpPr>
          <p:cNvPr id="83" name="Google Shape;83;p11"/>
          <p:cNvSpPr txBox="1"/>
          <p:nvPr>
            <p:ph type="title"/>
          </p:nvPr>
        </p:nvSpPr>
        <p:spPr>
          <a:xfrm>
            <a:off x="1451579" y="804519"/>
            <a:ext cx="9603275" cy="1049235"/>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1"/>
          <p:cNvSpPr txBox="1"/>
          <p:nvPr>
            <p:ph type="body" idx="1"/>
          </p:nvPr>
        </p:nvSpPr>
        <p:spPr>
          <a:xfrm rot="5400000">
            <a:off x="4527910" y="-1060599"/>
            <a:ext cx="3450613" cy="9603275"/>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p:txBody>
      </p:sp>
      <p:sp>
        <p:nvSpPr>
          <p:cNvPr id="85" name="Google Shape;85;p11"/>
          <p:cNvSpPr txBox="1"/>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cxnSp>
        <p:nvCxnSpPr>
          <p:cNvPr id="88" name="Google Shape;88;p11"/>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spd="slow" p14:dur="1000">
        <p:push dir="r"/>
      </p:transition>
    </mc:Choice>
    <mc:Fallback>
      <p:transition spd="slow">
        <p:push dir="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9" name="Shape 89"/>
        <p:cNvGrpSpPr/>
        <p:nvPr/>
      </p:nvGrpSpPr>
      <p:grpSpPr>
        <a:xfrm>
          <a:off x="0" y="0"/>
          <a:ext cx="0" cy="0"/>
          <a:chOff x="0" y="0"/>
          <a:chExt cx="0" cy="0"/>
        </a:xfrm>
      </p:grpSpPr>
      <p:sp>
        <p:nvSpPr>
          <p:cNvPr id="90" name="Google Shape;90;p12"/>
          <p:cNvSpPr txBox="1"/>
          <p:nvPr>
            <p:ph type="title"/>
          </p:nvPr>
        </p:nvSpPr>
        <p:spPr>
          <a:xfrm rot="5400000">
            <a:off x="7917038" y="2321047"/>
            <a:ext cx="4659889" cy="1615742"/>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3200"/>
              <a:buFont typeface="Gill Sans" panose="020B0502020104020203"/>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2"/>
          <p:cNvSpPr txBox="1"/>
          <p:nvPr>
            <p:ph type="body" idx="1"/>
          </p:nvPr>
        </p:nvSpPr>
        <p:spPr>
          <a:xfrm rot="5400000">
            <a:off x="3029143" y="-785498"/>
            <a:ext cx="4659889" cy="7828830"/>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p:txBody>
      </p:sp>
      <p:sp>
        <p:nvSpPr>
          <p:cNvPr id="92" name="Google Shape;92;p12"/>
          <p:cNvSpPr txBox="1"/>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cxnSp>
        <p:nvCxnSpPr>
          <p:cNvPr id="95" name="Google Shape;95;p12"/>
          <p:cNvCxnSpPr/>
          <p:nvPr/>
        </p:nvCxnSpPr>
        <p:spPr>
          <a:xfrm>
            <a:off x="9439111" y="798973"/>
            <a:ext cx="0" cy="4659889"/>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spd="slow" p14:dur="1000">
        <p:push dir="r"/>
      </p:transition>
    </mc:Choice>
    <mc:Fallback>
      <p:transition spd="slow">
        <p:push dir="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1451579" y="804519"/>
            <a:ext cx="9603275" cy="1049235"/>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type="body" idx="1"/>
          </p:nvPr>
        </p:nvSpPr>
        <p:spPr>
          <a:xfrm>
            <a:off x="1451579" y="2015732"/>
            <a:ext cx="9603275" cy="3450613"/>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p:txBody>
      </p:sp>
      <p:sp>
        <p:nvSpPr>
          <p:cNvPr id="24" name="Google Shape;24;p3"/>
          <p:cNvSpPr txBox="1"/>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cxnSp>
        <p:nvCxnSpPr>
          <p:cNvPr id="27" name="Google Shape;27;p3"/>
          <p:cNvCxnSpPr/>
          <p:nvPr/>
        </p:nvCxnSpPr>
        <p:spPr>
          <a:xfrm>
            <a:off x="1453896" y="856488"/>
            <a:ext cx="9607500"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spd="slow" p14:dur="1000">
        <p:push dir="r"/>
      </p:transition>
    </mc:Choice>
    <mc:Fallback>
      <p:transition spd="slow">
        <p:push dir="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8" name="Shape 28"/>
        <p:cNvGrpSpPr/>
        <p:nvPr/>
      </p:nvGrpSpPr>
      <p:grpSpPr>
        <a:xfrm>
          <a:off x="0" y="0"/>
          <a:ext cx="0" cy="0"/>
          <a:chOff x="0" y="0"/>
          <a:chExt cx="0" cy="0"/>
        </a:xfrm>
      </p:grpSpPr>
      <p:sp>
        <p:nvSpPr>
          <p:cNvPr id="29" name="Google Shape;29;p4"/>
          <p:cNvSpPr txBox="1"/>
          <p:nvPr>
            <p:ph type="title"/>
          </p:nvPr>
        </p:nvSpPr>
        <p:spPr>
          <a:xfrm>
            <a:off x="1454239" y="1756130"/>
            <a:ext cx="8643154" cy="188795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600"/>
              <a:buFont typeface="Gill Sans" panose="020B0502020104020203"/>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type="body" idx="1"/>
          </p:nvPr>
        </p:nvSpPr>
        <p:spPr>
          <a:xfrm>
            <a:off x="1454239" y="3806195"/>
            <a:ext cx="8630446" cy="1012929"/>
          </a:xfrm>
          <a:prstGeom prst="rect">
            <a:avLst/>
          </a:prstGeom>
          <a:noFill/>
          <a:ln>
            <a:noFill/>
          </a:ln>
        </p:spPr>
        <p:txBody>
          <a:bodyPr spcFirstLastPara="1" wrap="square" lIns="91425" tIns="91425" rIns="91425" bIns="45700" anchor="t" anchorCtr="0">
            <a:noAutofit/>
          </a:bodyPr>
          <a:lstStyle>
            <a:lvl1pPr marL="457200" lvl="0" indent="-228600" algn="l">
              <a:lnSpc>
                <a:spcPct val="120000"/>
              </a:lnSpc>
              <a:spcBef>
                <a:spcPts val="1000"/>
              </a:spcBef>
              <a:spcAft>
                <a:spcPts val="0"/>
              </a:spcAft>
              <a:buSzPts val="1800"/>
              <a:buNone/>
              <a:defRPr sz="1800">
                <a:solidFill>
                  <a:schemeClr val="dk1"/>
                </a:solidFill>
              </a:defRPr>
            </a:lvl1pPr>
            <a:lvl2pPr marL="914400" lvl="1" indent="-228600" algn="l">
              <a:lnSpc>
                <a:spcPct val="120000"/>
              </a:lnSpc>
              <a:spcBef>
                <a:spcPts val="500"/>
              </a:spcBef>
              <a:spcAft>
                <a:spcPts val="0"/>
              </a:spcAft>
              <a:buSzPts val="1800"/>
              <a:buNone/>
              <a:defRPr sz="18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120000"/>
              </a:lnSpc>
              <a:spcBef>
                <a:spcPts val="500"/>
              </a:spcBef>
              <a:spcAft>
                <a:spcPts val="0"/>
              </a:spcAft>
              <a:buSzPts val="1600"/>
              <a:buNone/>
              <a:defRPr sz="1600">
                <a:solidFill>
                  <a:srgbClr val="888888"/>
                </a:solidFill>
              </a:defRPr>
            </a:lvl6pPr>
            <a:lvl7pPr marL="3200400" lvl="6" indent="-228600" algn="l">
              <a:lnSpc>
                <a:spcPct val="120000"/>
              </a:lnSpc>
              <a:spcBef>
                <a:spcPts val="500"/>
              </a:spcBef>
              <a:spcAft>
                <a:spcPts val="0"/>
              </a:spcAft>
              <a:buSzPts val="1600"/>
              <a:buNone/>
              <a:defRPr sz="1600">
                <a:solidFill>
                  <a:srgbClr val="888888"/>
                </a:solidFill>
              </a:defRPr>
            </a:lvl7pPr>
            <a:lvl8pPr marL="3657600" lvl="7" indent="-228600" algn="l">
              <a:lnSpc>
                <a:spcPct val="120000"/>
              </a:lnSpc>
              <a:spcBef>
                <a:spcPts val="500"/>
              </a:spcBef>
              <a:spcAft>
                <a:spcPts val="0"/>
              </a:spcAft>
              <a:buSzPts val="1600"/>
              <a:buNone/>
              <a:defRPr sz="1600">
                <a:solidFill>
                  <a:srgbClr val="888888"/>
                </a:solidFill>
              </a:defRPr>
            </a:lvl8pPr>
            <a:lvl9pPr marL="4114800" lvl="8" indent="-228600" algn="l">
              <a:lnSpc>
                <a:spcPct val="120000"/>
              </a:lnSpc>
              <a:spcBef>
                <a:spcPts val="500"/>
              </a:spcBef>
              <a:spcAft>
                <a:spcPts val="0"/>
              </a:spcAft>
              <a:buSzPts val="1600"/>
              <a:buNone/>
              <a:defRPr sz="1600">
                <a:solidFill>
                  <a:srgbClr val="888888"/>
                </a:solidFill>
              </a:defRPr>
            </a:lvl9pPr>
          </a:lstStyle>
          <a:p/>
        </p:txBody>
      </p:sp>
      <p:sp>
        <p:nvSpPr>
          <p:cNvPr id="31" name="Google Shape;31;p4"/>
          <p:cNvSpPr txBox="1"/>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cxnSp>
        <p:nvCxnSpPr>
          <p:cNvPr id="34" name="Google Shape;34;p4"/>
          <p:cNvCxnSpPr/>
          <p:nvPr/>
        </p:nvCxnSpPr>
        <p:spPr>
          <a:xfrm>
            <a:off x="1454239" y="3804985"/>
            <a:ext cx="8630446"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spd="slow" p14:dur="1000">
        <p:push dir="r"/>
      </p:transition>
    </mc:Choice>
    <mc:Fallback>
      <p:transition spd="slow">
        <p:push dir="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1449217" y="804889"/>
            <a:ext cx="9605635" cy="1059305"/>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type="body" idx="1"/>
          </p:nvPr>
        </p:nvSpPr>
        <p:spPr>
          <a:xfrm>
            <a:off x="1447331" y="2010878"/>
            <a:ext cx="4645152" cy="3448595"/>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p:txBody>
      </p:sp>
      <p:sp>
        <p:nvSpPr>
          <p:cNvPr id="38" name="Google Shape;38;p5"/>
          <p:cNvSpPr txBox="1"/>
          <p:nvPr>
            <p:ph type="body" idx="2"/>
          </p:nvPr>
        </p:nvSpPr>
        <p:spPr>
          <a:xfrm>
            <a:off x="6413771" y="2017343"/>
            <a:ext cx="4645152" cy="3441520"/>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p:txBody>
      </p:sp>
      <p:sp>
        <p:nvSpPr>
          <p:cNvPr id="39" name="Google Shape;39;p5"/>
          <p:cNvSpPr txBox="1"/>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cxnSp>
        <p:nvCxnSpPr>
          <p:cNvPr id="42" name="Google Shape;42;p5"/>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spd="slow" p14:dur="1000">
        <p:push dir="r"/>
      </p:transition>
    </mc:Choice>
    <mc:Fallback>
      <p:transition spd="slow">
        <p:push dir="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3" name="Shape 43"/>
        <p:cNvGrpSpPr/>
        <p:nvPr/>
      </p:nvGrpSpPr>
      <p:grpSpPr>
        <a:xfrm>
          <a:off x="0" y="0"/>
          <a:ext cx="0" cy="0"/>
          <a:chOff x="0" y="0"/>
          <a:chExt cx="0" cy="0"/>
        </a:xfrm>
      </p:grpSpPr>
      <p:sp>
        <p:nvSpPr>
          <p:cNvPr id="44" name="Google Shape;44;p6"/>
          <p:cNvSpPr txBox="1"/>
          <p:nvPr>
            <p:ph type="title"/>
          </p:nvPr>
        </p:nvSpPr>
        <p:spPr>
          <a:xfrm>
            <a:off x="1447191" y="804163"/>
            <a:ext cx="9607661" cy="1056319"/>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
          <p:cNvSpPr txBox="1"/>
          <p:nvPr>
            <p:ph type="body" idx="1"/>
          </p:nvPr>
        </p:nvSpPr>
        <p:spPr>
          <a:xfrm>
            <a:off x="1447191" y="2019549"/>
            <a:ext cx="4645152" cy="801943"/>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p:txBody>
      </p:sp>
      <p:sp>
        <p:nvSpPr>
          <p:cNvPr id="46" name="Google Shape;46;p6"/>
          <p:cNvSpPr txBox="1"/>
          <p:nvPr>
            <p:ph type="body" idx="2"/>
          </p:nvPr>
        </p:nvSpPr>
        <p:spPr>
          <a:xfrm>
            <a:off x="1447191" y="2824269"/>
            <a:ext cx="4645152" cy="2644457"/>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p:txBody>
      </p:sp>
      <p:sp>
        <p:nvSpPr>
          <p:cNvPr id="47" name="Google Shape;47;p6"/>
          <p:cNvSpPr txBox="1"/>
          <p:nvPr>
            <p:ph type="body" idx="3"/>
          </p:nvPr>
        </p:nvSpPr>
        <p:spPr>
          <a:xfrm>
            <a:off x="6412362" y="2023003"/>
            <a:ext cx="4645152" cy="80223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p:txBody>
      </p:sp>
      <p:sp>
        <p:nvSpPr>
          <p:cNvPr id="48" name="Google Shape;48;p6"/>
          <p:cNvSpPr txBox="1"/>
          <p:nvPr>
            <p:ph type="body" idx="4"/>
          </p:nvPr>
        </p:nvSpPr>
        <p:spPr>
          <a:xfrm>
            <a:off x="6412362" y="2821491"/>
            <a:ext cx="4645152" cy="2637371"/>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p:txBody>
      </p:sp>
      <p:sp>
        <p:nvSpPr>
          <p:cNvPr id="49" name="Google Shape;49;p6"/>
          <p:cNvSpPr txBox="1"/>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cxnSp>
        <p:nvCxnSpPr>
          <p:cNvPr id="52" name="Google Shape;52;p6"/>
          <p:cNvCxnSpPr/>
          <p:nvPr/>
        </p:nvCxnSpPr>
        <p:spPr>
          <a:xfrm>
            <a:off x="1453896" y="932688"/>
            <a:ext cx="9607500"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spd="slow" p14:dur="1000">
        <p:push dir="r"/>
      </p:transition>
    </mc:Choice>
    <mc:Fallback>
      <p:transition spd="slow">
        <p:push dir="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3" name="Shape 53"/>
        <p:cNvGrpSpPr/>
        <p:nvPr/>
      </p:nvGrpSpPr>
      <p:grpSpPr>
        <a:xfrm>
          <a:off x="0" y="0"/>
          <a:ext cx="0" cy="0"/>
          <a:chOff x="0" y="0"/>
          <a:chExt cx="0" cy="0"/>
        </a:xfrm>
      </p:grpSpPr>
      <p:sp>
        <p:nvSpPr>
          <p:cNvPr id="54" name="Google Shape;54;p7"/>
          <p:cNvSpPr txBox="1"/>
          <p:nvPr>
            <p:ph type="title"/>
          </p:nvPr>
        </p:nvSpPr>
        <p:spPr>
          <a:xfrm>
            <a:off x="1451579" y="804519"/>
            <a:ext cx="9603275" cy="1049235"/>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7"/>
          <p:cNvSpPr txBox="1"/>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cxnSp>
        <p:nvCxnSpPr>
          <p:cNvPr id="58" name="Google Shape;58;p7"/>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spd="slow" p14:dur="1000">
        <p:push dir="r"/>
      </p:transition>
    </mc:Choice>
    <mc:Fallback>
      <p:transition spd="slow">
        <p:push dir="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9" name="Shape 59"/>
        <p:cNvGrpSpPr/>
        <p:nvPr/>
      </p:nvGrpSpPr>
      <p:grpSpPr>
        <a:xfrm>
          <a:off x="0" y="0"/>
          <a:ext cx="0" cy="0"/>
          <a:chOff x="0" y="0"/>
          <a:chExt cx="0" cy="0"/>
        </a:xfrm>
      </p:grpSpPr>
      <p:sp>
        <p:nvSpPr>
          <p:cNvPr id="60" name="Google Shape;60;p8"/>
          <p:cNvSpPr txBox="1"/>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push dir="r"/>
      </p:transition>
    </mc:Choice>
    <mc:Fallback>
      <p:transition spd="slow">
        <p:push dir="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3" name="Shape 63"/>
        <p:cNvGrpSpPr/>
        <p:nvPr/>
      </p:nvGrpSpPr>
      <p:grpSpPr>
        <a:xfrm>
          <a:off x="0" y="0"/>
          <a:ext cx="0" cy="0"/>
          <a:chOff x="0" y="0"/>
          <a:chExt cx="0" cy="0"/>
        </a:xfrm>
      </p:grpSpPr>
      <p:sp>
        <p:nvSpPr>
          <p:cNvPr id="64" name="Google Shape;64;p9"/>
          <p:cNvSpPr txBox="1"/>
          <p:nvPr>
            <p:ph type="title"/>
          </p:nvPr>
        </p:nvSpPr>
        <p:spPr>
          <a:xfrm>
            <a:off x="1444671" y="798973"/>
            <a:ext cx="3273099" cy="224711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2400"/>
              <a:buFont typeface="Gill Sans" panose="020B0502020104020203"/>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9"/>
          <p:cNvSpPr txBox="1"/>
          <p:nvPr>
            <p:ph type="body" idx="1"/>
          </p:nvPr>
        </p:nvSpPr>
        <p:spPr>
          <a:xfrm>
            <a:off x="5043714" y="798974"/>
            <a:ext cx="6012470" cy="4658826"/>
          </a:xfrm>
          <a:prstGeom prst="rect">
            <a:avLst/>
          </a:prstGeom>
          <a:noFill/>
          <a:ln>
            <a:noFill/>
          </a:ln>
        </p:spPr>
        <p:txBody>
          <a:bodyPr spcFirstLastPara="1" wrap="square" lIns="91425" tIns="45700" rIns="91425" bIns="45700" anchor="ctr"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p:txBody>
      </p:sp>
      <p:sp>
        <p:nvSpPr>
          <p:cNvPr id="66" name="Google Shape;66;p9"/>
          <p:cNvSpPr txBox="1"/>
          <p:nvPr>
            <p:ph type="body" idx="2"/>
          </p:nvPr>
        </p:nvSpPr>
        <p:spPr>
          <a:xfrm>
            <a:off x="1444671" y="3205491"/>
            <a:ext cx="3275013" cy="2248181"/>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p:txBody>
      </p:sp>
      <p:sp>
        <p:nvSpPr>
          <p:cNvPr id="67" name="Google Shape;67;p9"/>
          <p:cNvSpPr txBox="1"/>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cxnSp>
        <p:nvCxnSpPr>
          <p:cNvPr id="70" name="Google Shape;70;p9"/>
          <p:cNvCxnSpPr/>
          <p:nvPr/>
        </p:nvCxnSpPr>
        <p:spPr>
          <a:xfrm>
            <a:off x="1448280" y="3205491"/>
            <a:ext cx="3269490"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spd="slow" p14:dur="1000">
        <p:push dir="r"/>
      </p:transition>
    </mc:Choice>
    <mc:Fallback>
      <p:transition spd="slow">
        <p:push dir="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71" name="Shape 71"/>
        <p:cNvGrpSpPr/>
        <p:nvPr/>
      </p:nvGrpSpPr>
      <p:grpSpPr>
        <a:xfrm>
          <a:off x="0" y="0"/>
          <a:ext cx="0" cy="0"/>
          <a:chOff x="0" y="0"/>
          <a:chExt cx="0" cy="0"/>
        </a:xfrm>
      </p:grpSpPr>
      <p:grpSp>
        <p:nvGrpSpPr>
          <p:cNvPr id="72" name="Google Shape;72;p10"/>
          <p:cNvGrpSpPr/>
          <p:nvPr/>
        </p:nvGrpSpPr>
        <p:grpSpPr>
          <a:xfrm>
            <a:off x="7477387" y="482170"/>
            <a:ext cx="4074533" cy="5149101"/>
            <a:chOff x="7477387" y="482170"/>
            <a:chExt cx="4074533" cy="5149101"/>
          </a:xfrm>
        </p:grpSpPr>
        <p:sp>
          <p:nvSpPr>
            <p:cNvPr id="73" name="Google Shape;73;p10"/>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10"/>
            <p:cNvSpPr/>
            <p:nvPr/>
          </p:nvSpPr>
          <p:spPr>
            <a:xfrm>
              <a:off x="7790446" y="812506"/>
              <a:ext cx="3450289" cy="4466452"/>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5" name="Google Shape;75;p10"/>
          <p:cNvSpPr txBox="1"/>
          <p:nvPr>
            <p:ph type="title"/>
          </p:nvPr>
        </p:nvSpPr>
        <p:spPr>
          <a:xfrm>
            <a:off x="1451206" y="1129513"/>
            <a:ext cx="5532328" cy="183058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Gill Sans" panose="020B0502020104020203"/>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0"/>
          <p:cNvSpPr/>
          <p:nvPr>
            <p:ph type="pic" idx="2"/>
          </p:nvPr>
        </p:nvSpPr>
        <p:spPr>
          <a:xfrm>
            <a:off x="8124389" y="1122542"/>
            <a:ext cx="2791171" cy="3866327"/>
          </a:xfrm>
          <a:prstGeom prst="rect">
            <a:avLst/>
          </a:prstGeom>
          <a:solidFill>
            <a:srgbClr val="D8D8D8"/>
          </a:solidFill>
          <a:ln>
            <a:noFill/>
          </a:ln>
        </p:spPr>
        <p:txBody>
          <a:bodyPr spcFirstLastPara="1" wrap="square" lIns="91425" tIns="45700" rIns="91425" bIns="45700" anchor="t" anchorCtr="0">
            <a:noAutofit/>
          </a:bodyPr>
          <a:lstStyle>
            <a:lvl1pPr marR="0" lvl="0" algn="ctr" rtl="0">
              <a:lnSpc>
                <a:spcPct val="120000"/>
              </a:lnSpc>
              <a:spcBef>
                <a:spcPts val="1000"/>
              </a:spcBef>
              <a:spcAft>
                <a:spcPts val="0"/>
              </a:spcAft>
              <a:buClr>
                <a:schemeClr val="accent1"/>
              </a:buClr>
              <a:buSzPts val="3200"/>
              <a:buFont typeface="Arial" panose="020B0604020202020204"/>
              <a:buNone/>
              <a:defRPr sz="32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1pPr>
            <a:lvl2pPr marR="0" lvl="1" algn="l" rtl="0">
              <a:lnSpc>
                <a:spcPct val="120000"/>
              </a:lnSpc>
              <a:spcBef>
                <a:spcPts val="500"/>
              </a:spcBef>
              <a:spcAft>
                <a:spcPts val="0"/>
              </a:spcAft>
              <a:buClr>
                <a:schemeClr val="accent1"/>
              </a:buClr>
              <a:buSzPts val="2800"/>
              <a:buFont typeface="Arial" panose="020B0604020202020204"/>
              <a:buNone/>
              <a:defRPr sz="2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2pPr>
            <a:lvl3pPr marR="0" lvl="2" algn="l" rtl="0">
              <a:lnSpc>
                <a:spcPct val="120000"/>
              </a:lnSpc>
              <a:spcBef>
                <a:spcPts val="500"/>
              </a:spcBef>
              <a:spcAft>
                <a:spcPts val="0"/>
              </a:spcAft>
              <a:buClr>
                <a:schemeClr val="accent1"/>
              </a:buClr>
              <a:buSzPts val="2400"/>
              <a:buFont typeface="Arial" panose="020B0604020202020204"/>
              <a:buNone/>
              <a:defRPr sz="24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3pPr>
            <a:lvl4pPr marR="0" lvl="3" algn="l" rtl="0">
              <a:lnSpc>
                <a:spcPct val="120000"/>
              </a:lnSpc>
              <a:spcBef>
                <a:spcPts val="500"/>
              </a:spcBef>
              <a:spcAft>
                <a:spcPts val="0"/>
              </a:spcAft>
              <a:buClr>
                <a:schemeClr val="accent1"/>
              </a:buClr>
              <a:buSzPts val="2000"/>
              <a:buFont typeface="Arial" panose="020B0604020202020204"/>
              <a:buNone/>
              <a:defRPr sz="20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4pPr>
            <a:lvl5pPr marR="0" lvl="4" algn="l" rtl="0">
              <a:lnSpc>
                <a:spcPct val="120000"/>
              </a:lnSpc>
              <a:spcBef>
                <a:spcPts val="500"/>
              </a:spcBef>
              <a:spcAft>
                <a:spcPts val="0"/>
              </a:spcAft>
              <a:buClr>
                <a:schemeClr val="accent1"/>
              </a:buClr>
              <a:buSzPts val="2000"/>
              <a:buFont typeface="Arial" panose="020B0604020202020204"/>
              <a:buNone/>
              <a:defRPr sz="20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5pPr>
            <a:lvl6pPr marR="0" lvl="5" algn="l" rtl="0">
              <a:lnSpc>
                <a:spcPct val="120000"/>
              </a:lnSpc>
              <a:spcBef>
                <a:spcPts val="500"/>
              </a:spcBef>
              <a:spcAft>
                <a:spcPts val="0"/>
              </a:spcAft>
              <a:buClr>
                <a:schemeClr val="accent1"/>
              </a:buClr>
              <a:buSzPts val="2000"/>
              <a:buFont typeface="Arial" panose="020B0604020202020204"/>
              <a:buNone/>
              <a:defRPr sz="20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6pPr>
            <a:lvl7pPr marR="0" lvl="6" algn="l" rtl="0">
              <a:lnSpc>
                <a:spcPct val="120000"/>
              </a:lnSpc>
              <a:spcBef>
                <a:spcPts val="500"/>
              </a:spcBef>
              <a:spcAft>
                <a:spcPts val="0"/>
              </a:spcAft>
              <a:buClr>
                <a:schemeClr val="accent1"/>
              </a:buClr>
              <a:buSzPts val="2000"/>
              <a:buFont typeface="Arial" panose="020B0604020202020204"/>
              <a:buNone/>
              <a:defRPr sz="20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7pPr>
            <a:lvl8pPr marR="0" lvl="7" algn="l" rtl="0">
              <a:lnSpc>
                <a:spcPct val="120000"/>
              </a:lnSpc>
              <a:spcBef>
                <a:spcPts val="500"/>
              </a:spcBef>
              <a:spcAft>
                <a:spcPts val="0"/>
              </a:spcAft>
              <a:buClr>
                <a:schemeClr val="accent1"/>
              </a:buClr>
              <a:buSzPts val="2000"/>
              <a:buFont typeface="Arial" panose="020B0604020202020204"/>
              <a:buNone/>
              <a:defRPr sz="20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8pPr>
            <a:lvl9pPr marR="0" lvl="8" algn="l" rtl="0">
              <a:lnSpc>
                <a:spcPct val="120000"/>
              </a:lnSpc>
              <a:spcBef>
                <a:spcPts val="500"/>
              </a:spcBef>
              <a:spcAft>
                <a:spcPts val="0"/>
              </a:spcAft>
              <a:buClr>
                <a:schemeClr val="accent1"/>
              </a:buClr>
              <a:buSzPts val="2000"/>
              <a:buFont typeface="Arial" panose="020B0604020202020204"/>
              <a:buNone/>
              <a:defRPr sz="20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9pPr>
          </a:lstStyle>
          <a:p/>
        </p:txBody>
      </p:sp>
      <p:sp>
        <p:nvSpPr>
          <p:cNvPr id="77" name="Google Shape;77;p10"/>
          <p:cNvSpPr txBox="1"/>
          <p:nvPr>
            <p:ph type="body" idx="1"/>
          </p:nvPr>
        </p:nvSpPr>
        <p:spPr>
          <a:xfrm>
            <a:off x="1450329" y="3145992"/>
            <a:ext cx="5524404" cy="2003742"/>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SzPts val="1800"/>
              <a:buNone/>
              <a:defRPr sz="18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p:txBody>
      </p:sp>
      <p:sp>
        <p:nvSpPr>
          <p:cNvPr id="78" name="Google Shape;78;p10"/>
          <p:cNvSpPr txBox="1"/>
          <p:nvPr>
            <p:ph type="dt" idx="10"/>
          </p:nvPr>
        </p:nvSpPr>
        <p:spPr>
          <a:xfrm>
            <a:off x="1447382" y="5469856"/>
            <a:ext cx="5527351" cy="3201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type="ftr" idx="11"/>
          </p:nvPr>
        </p:nvSpPr>
        <p:spPr>
          <a:xfrm>
            <a:off x="1447382" y="318640"/>
            <a:ext cx="5541004" cy="32093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cxnSp>
        <p:nvCxnSpPr>
          <p:cNvPr id="81" name="Google Shape;81;p10"/>
          <p:cNvCxnSpPr/>
          <p:nvPr/>
        </p:nvCxnSpPr>
        <p:spPr>
          <a:xfrm>
            <a:off x="1447382" y="3143605"/>
            <a:ext cx="5527351"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spd="slow" p14:dur="1000">
        <p:push dir="r"/>
      </p:transition>
    </mc:Choice>
    <mc:Fallback>
      <p:transition spd="slow">
        <p:push dir="r"/>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5" name="Shape 5"/>
        <p:cNvGrpSpPr/>
        <p:nvPr/>
      </p:nvGrpSpPr>
      <p:grpSpPr>
        <a:xfrm>
          <a:off x="0" y="0"/>
          <a:ext cx="0" cy="0"/>
          <a:chOff x="0" y="0"/>
          <a:chExt cx="0" cy="0"/>
        </a:xfrm>
      </p:grpSpPr>
      <p:sp>
        <p:nvSpPr>
          <p:cNvPr id="6" name="Google Shape;6;p1"/>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7" name="Google Shape;7;p1"/>
          <p:cNvPicPr preferRelativeResize="0"/>
          <p:nvPr/>
        </p:nvPicPr>
        <p:blipFill rotWithShape="1">
          <a:blip r:embed="rId12"/>
          <a:srcRect t="1538" b="-1538"/>
          <a:stretch>
            <a:fillRect/>
          </a:stretch>
        </p:blipFill>
        <p:spPr>
          <a:xfrm>
            <a:off x="0" y="6126480"/>
            <a:ext cx="12192000" cy="742950"/>
          </a:xfrm>
          <a:prstGeom prst="rect">
            <a:avLst/>
          </a:prstGeom>
          <a:noFill/>
          <a:ln>
            <a:noFill/>
          </a:ln>
        </p:spPr>
      </p:pic>
      <p:sp>
        <p:nvSpPr>
          <p:cNvPr id="8" name="Google Shape;8;p1"/>
          <p:cNvSpPr txBox="1"/>
          <p:nvPr>
            <p:ph type="title"/>
          </p:nvPr>
        </p:nvSpPr>
        <p:spPr>
          <a:xfrm>
            <a:off x="1451579" y="804519"/>
            <a:ext cx="9603275" cy="104923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3200"/>
              <a:buFont typeface="Gill Sans" panose="020B0502020104020203"/>
              <a:buNone/>
              <a:defRPr sz="32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type="body" idx="1"/>
          </p:nvPr>
        </p:nvSpPr>
        <p:spPr>
          <a:xfrm>
            <a:off x="1451579" y="2015732"/>
            <a:ext cx="9603275" cy="3450613"/>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20000"/>
              </a:lnSpc>
              <a:spcBef>
                <a:spcPts val="1000"/>
              </a:spcBef>
              <a:spcAft>
                <a:spcPts val="0"/>
              </a:spcAft>
              <a:buClr>
                <a:schemeClr val="accent1"/>
              </a:buClr>
              <a:buSzPts val="2000"/>
              <a:buFont typeface="Arial" panose="020B0604020202020204"/>
              <a:buChar char="•"/>
              <a:defRPr sz="20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1pPr>
            <a:lvl2pPr marL="914400" marR="0" lvl="1" indent="-342900" algn="l" rtl="0">
              <a:lnSpc>
                <a:spcPct val="120000"/>
              </a:lnSpc>
              <a:spcBef>
                <a:spcPts val="500"/>
              </a:spcBef>
              <a:spcAft>
                <a:spcPts val="0"/>
              </a:spcAft>
              <a:buClr>
                <a:schemeClr val="accent1"/>
              </a:buClr>
              <a:buSzPts val="1800"/>
              <a:buFont typeface="Arial" panose="020B0604020202020204"/>
              <a:buChar char="•"/>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2pPr>
            <a:lvl3pPr marL="1371600" marR="0" lvl="2" indent="-330200" algn="l" rtl="0">
              <a:lnSpc>
                <a:spcPct val="120000"/>
              </a:lnSpc>
              <a:spcBef>
                <a:spcPts val="500"/>
              </a:spcBef>
              <a:spcAft>
                <a:spcPts val="0"/>
              </a:spcAft>
              <a:buClr>
                <a:schemeClr val="accent1"/>
              </a:buClr>
              <a:buSzPts val="1600"/>
              <a:buFont typeface="Arial" panose="020B0604020202020204"/>
              <a:buChar char="•"/>
              <a:defRPr sz="16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3pPr>
            <a:lvl4pPr marL="1828800" marR="0" lvl="3" indent="-317500" algn="l" rtl="0">
              <a:lnSpc>
                <a:spcPct val="120000"/>
              </a:lnSpc>
              <a:spcBef>
                <a:spcPts val="500"/>
              </a:spcBef>
              <a:spcAft>
                <a:spcPts val="0"/>
              </a:spcAft>
              <a:buClr>
                <a:schemeClr val="accent1"/>
              </a:buClr>
              <a:buSzPts val="1400"/>
              <a:buFont typeface="Arial" panose="020B0604020202020204"/>
              <a:buChar char="•"/>
              <a:defRPr sz="14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4pPr>
            <a:lvl5pPr marL="2286000" marR="0" lvl="4" indent="-304800" algn="l" rtl="0">
              <a:lnSpc>
                <a:spcPct val="120000"/>
              </a:lnSpc>
              <a:spcBef>
                <a:spcPts val="500"/>
              </a:spcBef>
              <a:spcAft>
                <a:spcPts val="0"/>
              </a:spcAft>
              <a:buClr>
                <a:schemeClr val="accent1"/>
              </a:buClr>
              <a:buSzPts val="1200"/>
              <a:buFont typeface="Arial" panose="020B0604020202020204"/>
              <a:buChar char="•"/>
              <a:defRPr sz="12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5pPr>
            <a:lvl6pPr marL="2743200" marR="0" lvl="5" indent="-304800" algn="l" rtl="0">
              <a:lnSpc>
                <a:spcPct val="120000"/>
              </a:lnSpc>
              <a:spcBef>
                <a:spcPts val="500"/>
              </a:spcBef>
              <a:spcAft>
                <a:spcPts val="0"/>
              </a:spcAft>
              <a:buClr>
                <a:schemeClr val="accent1"/>
              </a:buClr>
              <a:buSzPts val="1200"/>
              <a:buFont typeface="Arial" panose="020B0604020202020204"/>
              <a:buChar char="•"/>
              <a:defRPr sz="12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6pPr>
            <a:lvl7pPr marL="3200400" marR="0" lvl="6" indent="-304800" algn="l" rtl="0">
              <a:lnSpc>
                <a:spcPct val="120000"/>
              </a:lnSpc>
              <a:spcBef>
                <a:spcPts val="500"/>
              </a:spcBef>
              <a:spcAft>
                <a:spcPts val="0"/>
              </a:spcAft>
              <a:buClr>
                <a:schemeClr val="accent1"/>
              </a:buClr>
              <a:buSzPts val="1200"/>
              <a:buFont typeface="Arial" panose="020B0604020202020204"/>
              <a:buChar char="•"/>
              <a:defRPr sz="12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7pPr>
            <a:lvl8pPr marL="3657600" marR="0" lvl="7" indent="-304800" algn="l" rtl="0">
              <a:lnSpc>
                <a:spcPct val="120000"/>
              </a:lnSpc>
              <a:spcBef>
                <a:spcPts val="500"/>
              </a:spcBef>
              <a:spcAft>
                <a:spcPts val="0"/>
              </a:spcAft>
              <a:buClr>
                <a:schemeClr val="accent1"/>
              </a:buClr>
              <a:buSzPts val="1200"/>
              <a:buFont typeface="Arial" panose="020B0604020202020204"/>
              <a:buChar char="•"/>
              <a:defRPr sz="12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8pPr>
            <a:lvl9pPr marL="4114800" marR="0" lvl="8" indent="-304800" algn="l" rtl="0">
              <a:lnSpc>
                <a:spcPct val="120000"/>
              </a:lnSpc>
              <a:spcBef>
                <a:spcPts val="500"/>
              </a:spcBef>
              <a:spcAft>
                <a:spcPts val="0"/>
              </a:spcAft>
              <a:buClr>
                <a:schemeClr val="accent1"/>
              </a:buClr>
              <a:buSzPts val="1200"/>
              <a:buFont typeface="Arial" panose="020B0604020202020204"/>
              <a:buChar char="•"/>
              <a:defRPr sz="12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9pPr>
          </a:lstStyle>
          <a:p/>
        </p:txBody>
      </p:sp>
      <p:sp>
        <p:nvSpPr>
          <p:cNvPr id="10" name="Google Shape;10;p1"/>
          <p:cNvSpPr txBox="1"/>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rgbClr val="888888"/>
                </a:solidFill>
                <a:latin typeface="Gill Sans" panose="020B0502020104020203"/>
                <a:ea typeface="Gill Sans" panose="020B0502020104020203"/>
                <a:cs typeface="Gill Sans" panose="020B0502020104020203"/>
                <a:sym typeface="Gill Sans" panose="020B0502020104020203"/>
              </a:defRPr>
            </a:lvl1pPr>
            <a:lvl2pPr marR="0" lvl="1"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2pPr>
            <a:lvl3pPr marR="0" lvl="2"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3pPr>
            <a:lvl4pPr marR="0" lvl="3"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4pPr>
            <a:lvl5pPr marR="0" lvl="4"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5pPr>
            <a:lvl6pPr marR="0" lvl="5"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6pPr>
            <a:lvl7pPr marR="0" lvl="6"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7pPr>
            <a:lvl8pPr marR="0" lvl="7"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8pPr>
            <a:lvl9pPr marR="0" lvl="8"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9pPr>
          </a:lstStyle>
          <a:p/>
        </p:txBody>
      </p:sp>
      <p:sp>
        <p:nvSpPr>
          <p:cNvPr id="11" name="Google Shape;11;p1"/>
          <p:cNvSpPr txBox="1"/>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888888"/>
                </a:solidFill>
                <a:latin typeface="Gill Sans" panose="020B0502020104020203"/>
                <a:ea typeface="Gill Sans" panose="020B0502020104020203"/>
                <a:cs typeface="Gill Sans" panose="020B0502020104020203"/>
                <a:sym typeface="Gill Sans" panose="020B0502020104020203"/>
              </a:defRPr>
            </a:lvl1pPr>
            <a:lvl2pPr marR="0" lvl="1"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2pPr>
            <a:lvl3pPr marR="0" lvl="2"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3pPr>
            <a:lvl4pPr marR="0" lvl="3"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4pPr>
            <a:lvl5pPr marR="0" lvl="4"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5pPr>
            <a:lvl6pPr marR="0" lvl="5"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6pPr>
            <a:lvl7pPr marR="0" lvl="6"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7pPr>
            <a:lvl8pPr marR="0" lvl="7"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8pPr>
            <a:lvl9pPr marR="0" lvl="8"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9pPr>
          </a:lstStyle>
          <a:p/>
        </p:txBody>
      </p:sp>
      <p:sp>
        <p:nvSpPr>
          <p:cNvPr id="12" name="Google Shape;12;p1"/>
          <p:cNvSpPr txBox="1"/>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2800" b="0" i="0" u="none" strike="noStrike" cap="none">
                <a:solidFill>
                  <a:schemeClr val="accent1"/>
                </a:solidFill>
                <a:latin typeface="Gill Sans" panose="020B0502020104020203"/>
                <a:ea typeface="Gill Sans" panose="020B0502020104020203"/>
                <a:cs typeface="Gill Sans" panose="020B0502020104020203"/>
                <a:sym typeface="Gill Sans" panose="020B0502020104020203"/>
              </a:defRPr>
            </a:lvl1pPr>
            <a:lvl2pPr marL="0" marR="0" lvl="1" indent="0" algn="r" rtl="0">
              <a:spcBef>
                <a:spcPts val="0"/>
              </a:spcBef>
              <a:buNone/>
              <a:defRPr sz="2800" b="0" i="0" u="none" strike="noStrike" cap="none">
                <a:solidFill>
                  <a:schemeClr val="accent1"/>
                </a:solidFill>
                <a:latin typeface="Gill Sans" panose="020B0502020104020203"/>
                <a:ea typeface="Gill Sans" panose="020B0502020104020203"/>
                <a:cs typeface="Gill Sans" panose="020B0502020104020203"/>
                <a:sym typeface="Gill Sans" panose="020B0502020104020203"/>
              </a:defRPr>
            </a:lvl2pPr>
            <a:lvl3pPr marL="0" marR="0" lvl="2" indent="0" algn="r" rtl="0">
              <a:spcBef>
                <a:spcPts val="0"/>
              </a:spcBef>
              <a:buNone/>
              <a:defRPr sz="2800" b="0" i="0" u="none" strike="noStrike" cap="none">
                <a:solidFill>
                  <a:schemeClr val="accent1"/>
                </a:solidFill>
                <a:latin typeface="Gill Sans" panose="020B0502020104020203"/>
                <a:ea typeface="Gill Sans" panose="020B0502020104020203"/>
                <a:cs typeface="Gill Sans" panose="020B0502020104020203"/>
                <a:sym typeface="Gill Sans" panose="020B0502020104020203"/>
              </a:defRPr>
            </a:lvl3pPr>
            <a:lvl4pPr marL="0" marR="0" lvl="3" indent="0" algn="r" rtl="0">
              <a:spcBef>
                <a:spcPts val="0"/>
              </a:spcBef>
              <a:buNone/>
              <a:defRPr sz="2800" b="0" i="0" u="none" strike="noStrike" cap="none">
                <a:solidFill>
                  <a:schemeClr val="accent1"/>
                </a:solidFill>
                <a:latin typeface="Gill Sans" panose="020B0502020104020203"/>
                <a:ea typeface="Gill Sans" panose="020B0502020104020203"/>
                <a:cs typeface="Gill Sans" panose="020B0502020104020203"/>
                <a:sym typeface="Gill Sans" panose="020B0502020104020203"/>
              </a:defRPr>
            </a:lvl4pPr>
            <a:lvl5pPr marL="0" marR="0" lvl="4" indent="0" algn="r" rtl="0">
              <a:spcBef>
                <a:spcPts val="0"/>
              </a:spcBef>
              <a:buNone/>
              <a:defRPr sz="2800" b="0" i="0" u="none" strike="noStrike" cap="none">
                <a:solidFill>
                  <a:schemeClr val="accent1"/>
                </a:solidFill>
                <a:latin typeface="Gill Sans" panose="020B0502020104020203"/>
                <a:ea typeface="Gill Sans" panose="020B0502020104020203"/>
                <a:cs typeface="Gill Sans" panose="020B0502020104020203"/>
                <a:sym typeface="Gill Sans" panose="020B0502020104020203"/>
              </a:defRPr>
            </a:lvl5pPr>
            <a:lvl6pPr marL="0" marR="0" lvl="5" indent="0" algn="r" rtl="0">
              <a:spcBef>
                <a:spcPts val="0"/>
              </a:spcBef>
              <a:buNone/>
              <a:defRPr sz="2800" b="0" i="0" u="none" strike="noStrike" cap="none">
                <a:solidFill>
                  <a:schemeClr val="accent1"/>
                </a:solidFill>
                <a:latin typeface="Gill Sans" panose="020B0502020104020203"/>
                <a:ea typeface="Gill Sans" panose="020B0502020104020203"/>
                <a:cs typeface="Gill Sans" panose="020B0502020104020203"/>
                <a:sym typeface="Gill Sans" panose="020B0502020104020203"/>
              </a:defRPr>
            </a:lvl6pPr>
            <a:lvl7pPr marL="0" marR="0" lvl="6" indent="0" algn="r" rtl="0">
              <a:spcBef>
                <a:spcPts val="0"/>
              </a:spcBef>
              <a:buNone/>
              <a:defRPr sz="2800" b="0" i="0" u="none" strike="noStrike" cap="none">
                <a:solidFill>
                  <a:schemeClr val="accent1"/>
                </a:solidFill>
                <a:latin typeface="Gill Sans" panose="020B0502020104020203"/>
                <a:ea typeface="Gill Sans" panose="020B0502020104020203"/>
                <a:cs typeface="Gill Sans" panose="020B0502020104020203"/>
                <a:sym typeface="Gill Sans" panose="020B0502020104020203"/>
              </a:defRPr>
            </a:lvl7pPr>
            <a:lvl8pPr marL="0" marR="0" lvl="7" indent="0" algn="r" rtl="0">
              <a:spcBef>
                <a:spcPts val="0"/>
              </a:spcBef>
              <a:buNone/>
              <a:defRPr sz="2800" b="0" i="0" u="none" strike="noStrike" cap="none">
                <a:solidFill>
                  <a:schemeClr val="accent1"/>
                </a:solidFill>
                <a:latin typeface="Gill Sans" panose="020B0502020104020203"/>
                <a:ea typeface="Gill Sans" panose="020B0502020104020203"/>
                <a:cs typeface="Gill Sans" panose="020B0502020104020203"/>
                <a:sym typeface="Gill Sans" panose="020B0502020104020203"/>
              </a:defRPr>
            </a:lvl8pPr>
            <a:lvl9pPr marL="0" marR="0" lvl="8" indent="0" algn="r" rtl="0">
              <a:spcBef>
                <a:spcPts val="0"/>
              </a:spcBef>
              <a:buNone/>
              <a:defRPr sz="2800" b="0" i="0" u="none" strike="noStrike" cap="none">
                <a:solidFill>
                  <a:schemeClr val="accent1"/>
                </a:solidFill>
                <a:latin typeface="Gill Sans" panose="020B0502020104020203"/>
                <a:ea typeface="Gill Sans" panose="020B0502020104020203"/>
                <a:cs typeface="Gill Sans" panose="020B0502020104020203"/>
                <a:sym typeface="Gill Sans" panose="020B0502020104020203"/>
              </a:defRPr>
            </a:lvl9pPr>
          </a:lstStyle>
          <a:p>
            <a:pPr marL="0" lvl="0" indent="0" algn="r" rtl="0">
              <a:spcBef>
                <a:spcPts val="0"/>
              </a:spcBef>
              <a:spcAft>
                <a:spcPts val="0"/>
              </a:spcAft>
              <a:buNone/>
            </a:pPr>
            <a:fld id="{00000000-1234-1234-1234-123412341234}" type="slidenum">
              <a:rPr lang="en-US"/>
            </a:fld>
            <a:endParaRPr lang="en-US"/>
          </a:p>
        </p:txBody>
      </p:sp>
      <p:cxnSp>
        <p:nvCxnSpPr>
          <p:cNvPr id="13" name="Google Shape;13;p1"/>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000">
        <p:push dir="r"/>
      </p:transition>
    </mc:Choice>
    <mc:Fallback>
      <p:transition spd="slow">
        <p:push dir="r"/>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3"/>
          <p:cNvSpPr txBox="1"/>
          <p:nvPr>
            <p:ph type="ctrTitle"/>
          </p:nvPr>
        </p:nvSpPr>
        <p:spPr>
          <a:xfrm>
            <a:off x="1777500" y="268898"/>
            <a:ext cx="8637000" cy="2541300"/>
          </a:xfrm>
          <a:prstGeom prst="rect">
            <a:avLst/>
          </a:prstGeom>
          <a:noFill/>
          <a:ln>
            <a:noFill/>
          </a:ln>
        </p:spPr>
        <p:txBody>
          <a:bodyPr spcFirstLastPara="1" wrap="square" lIns="91425" tIns="45700" rIns="91425" bIns="0" anchor="b" anchorCtr="0">
            <a:noAutofit/>
          </a:bodyPr>
          <a:lstStyle/>
          <a:p>
            <a:pPr marL="0" lvl="0" indent="0" algn="l" rtl="0">
              <a:lnSpc>
                <a:spcPct val="90000"/>
              </a:lnSpc>
              <a:spcBef>
                <a:spcPts val="0"/>
              </a:spcBef>
              <a:spcAft>
                <a:spcPts val="0"/>
              </a:spcAft>
              <a:buClr>
                <a:srgbClr val="000000"/>
              </a:buClr>
              <a:buSzPts val="1800"/>
              <a:buFont typeface="Times"/>
              <a:buNone/>
            </a:pPr>
            <a:r>
              <a:rPr lang="en-US" sz="2400" b="1" i="0" u="none" strike="noStrike">
                <a:solidFill>
                  <a:srgbClr val="000000"/>
                </a:solidFill>
                <a:latin typeface="Times"/>
                <a:ea typeface="Times"/>
                <a:cs typeface="Times"/>
                <a:sym typeface="Times"/>
              </a:rPr>
              <a:t>REVIEW ARTIKEL</a:t>
            </a:r>
            <a:br>
              <a:rPr lang="en-US" sz="7200" b="0"/>
            </a:br>
            <a:r>
              <a:rPr lang="en-US" sz="4100" b="0"/>
              <a:t>“</a:t>
            </a:r>
            <a:r>
              <a:rPr lang="en-US" sz="4100" i="1" u="none" strike="noStrike">
                <a:solidFill>
                  <a:srgbClr val="000000"/>
                </a:solidFill>
                <a:latin typeface="Times"/>
                <a:ea typeface="Times"/>
                <a:cs typeface="Times"/>
                <a:sym typeface="Times"/>
              </a:rPr>
              <a:t>PRESERVATION OF LIBRARY MATERIALS AT THE UNIVERSITY OF BOTSWANA LIBRARY”</a:t>
            </a:r>
            <a:endParaRPr sz="7200"/>
          </a:p>
        </p:txBody>
      </p:sp>
      <p:sp>
        <p:nvSpPr>
          <p:cNvPr id="101" name="Google Shape;101;p13"/>
          <p:cNvSpPr txBox="1"/>
          <p:nvPr>
            <p:ph type="subTitle" idx="1"/>
          </p:nvPr>
        </p:nvSpPr>
        <p:spPr>
          <a:xfrm>
            <a:off x="3305100" y="2901640"/>
            <a:ext cx="5581800" cy="33798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SzPts val="1800"/>
              <a:buNone/>
            </a:pPr>
            <a:r>
              <a:rPr lang="en-US" sz="2000">
                <a:latin typeface="Times"/>
                <a:ea typeface="Times"/>
                <a:cs typeface="Times"/>
                <a:sym typeface="Times"/>
              </a:rPr>
              <a:t>Disusun Oleh:</a:t>
            </a:r>
            <a:endParaRPr sz="2000">
              <a:latin typeface="Times"/>
              <a:ea typeface="Times"/>
              <a:cs typeface="Times"/>
              <a:sym typeface="Times"/>
            </a:endParaRPr>
          </a:p>
          <a:p>
            <a:pPr marL="0" lvl="0" indent="0" algn="ctr" rtl="0">
              <a:lnSpc>
                <a:spcPct val="150000"/>
              </a:lnSpc>
              <a:spcBef>
                <a:spcPts val="0"/>
              </a:spcBef>
              <a:spcAft>
                <a:spcPts val="0"/>
              </a:spcAft>
              <a:buSzPts val="1800"/>
              <a:buNone/>
            </a:pPr>
            <a:r>
              <a:rPr lang="en-US" sz="2000">
                <a:latin typeface="Times"/>
                <a:ea typeface="Times"/>
                <a:cs typeface="Times"/>
                <a:sym typeface="Times"/>
              </a:rPr>
              <a:t>K</a:t>
            </a:r>
            <a:r>
              <a:rPr lang="en-US" sz="2000">
                <a:latin typeface="Times"/>
                <a:ea typeface="Times"/>
                <a:cs typeface="Times"/>
                <a:sym typeface="Times"/>
              </a:rPr>
              <a:t>elompok 10</a:t>
            </a:r>
            <a:endParaRPr sz="2000">
              <a:latin typeface="Times"/>
              <a:ea typeface="Times"/>
              <a:cs typeface="Times"/>
              <a:sym typeface="Times"/>
            </a:endParaRPr>
          </a:p>
          <a:p>
            <a:pPr marL="0" lvl="0" indent="-127000" algn="l" rtl="0">
              <a:lnSpc>
                <a:spcPct val="150000"/>
              </a:lnSpc>
              <a:spcBef>
                <a:spcPts val="0"/>
              </a:spcBef>
              <a:spcAft>
                <a:spcPts val="0"/>
              </a:spcAft>
              <a:buSzPts val="2000"/>
              <a:buFont typeface="Times"/>
              <a:buAutoNum type="arabicPeriod"/>
            </a:pPr>
            <a:r>
              <a:rPr lang="en-US" sz="2000">
                <a:solidFill>
                  <a:srgbClr val="000000"/>
                </a:solidFill>
                <a:latin typeface="Times"/>
                <a:ea typeface="Times"/>
                <a:cs typeface="Times"/>
                <a:sym typeface="Times"/>
              </a:rPr>
              <a:t> </a:t>
            </a:r>
            <a:r>
              <a:rPr lang="en-US" sz="2000">
                <a:solidFill>
                  <a:srgbClr val="000000"/>
                </a:solidFill>
                <a:latin typeface="Times"/>
                <a:ea typeface="Times"/>
                <a:cs typeface="Times"/>
                <a:sym typeface="Times"/>
              </a:rPr>
              <a:t>Lailatul Qudroti Islami</a:t>
            </a:r>
            <a:r>
              <a:rPr lang="en-US" sz="2000">
                <a:solidFill>
                  <a:srgbClr val="000000"/>
                </a:solidFill>
                <a:latin typeface="Times"/>
                <a:ea typeface="Times"/>
                <a:cs typeface="Times"/>
                <a:sym typeface="Times"/>
              </a:rPr>
              <a:t>			071911633020</a:t>
            </a:r>
            <a:endParaRPr sz="2000">
              <a:latin typeface="Times"/>
              <a:ea typeface="Times"/>
              <a:cs typeface="Times"/>
              <a:sym typeface="Times"/>
            </a:endParaRPr>
          </a:p>
          <a:p>
            <a:pPr marL="0" lvl="0" indent="-127000" algn="l" rtl="0">
              <a:lnSpc>
                <a:spcPct val="150000"/>
              </a:lnSpc>
              <a:spcBef>
                <a:spcPts val="0"/>
              </a:spcBef>
              <a:spcAft>
                <a:spcPts val="0"/>
              </a:spcAft>
              <a:buSzPts val="2000"/>
              <a:buFont typeface="Times"/>
              <a:buAutoNum type="arabicPeriod"/>
            </a:pPr>
            <a:r>
              <a:rPr lang="en-US" sz="2000">
                <a:solidFill>
                  <a:srgbClr val="000000"/>
                </a:solidFill>
                <a:latin typeface="Times"/>
                <a:ea typeface="Times"/>
                <a:cs typeface="Times"/>
                <a:sym typeface="Times"/>
              </a:rPr>
              <a:t> </a:t>
            </a:r>
            <a:r>
              <a:rPr lang="en-US" sz="2000">
                <a:solidFill>
                  <a:srgbClr val="000000"/>
                </a:solidFill>
                <a:latin typeface="Times"/>
                <a:ea typeface="Times"/>
                <a:cs typeface="Times"/>
                <a:sym typeface="Times"/>
              </a:rPr>
              <a:t>Riski Putri Rahmawati</a:t>
            </a:r>
            <a:r>
              <a:rPr lang="en-US" sz="2000">
                <a:solidFill>
                  <a:srgbClr val="000000"/>
                </a:solidFill>
                <a:latin typeface="Times"/>
                <a:ea typeface="Times"/>
                <a:cs typeface="Times"/>
                <a:sym typeface="Times"/>
              </a:rPr>
              <a:t>			071911633041</a:t>
            </a:r>
            <a:endParaRPr sz="2000">
              <a:latin typeface="Times"/>
              <a:ea typeface="Times"/>
              <a:cs typeface="Times"/>
              <a:sym typeface="Times"/>
            </a:endParaRPr>
          </a:p>
          <a:p>
            <a:pPr marL="0" lvl="0" indent="-127000" algn="l" rtl="0">
              <a:lnSpc>
                <a:spcPct val="150000"/>
              </a:lnSpc>
              <a:spcBef>
                <a:spcPts val="0"/>
              </a:spcBef>
              <a:spcAft>
                <a:spcPts val="0"/>
              </a:spcAft>
              <a:buSzPts val="2000"/>
              <a:buFont typeface="Times"/>
              <a:buAutoNum type="arabicPeriod"/>
            </a:pPr>
            <a:r>
              <a:rPr lang="en-US" sz="2000">
                <a:solidFill>
                  <a:srgbClr val="000000"/>
                </a:solidFill>
                <a:latin typeface="Times"/>
                <a:ea typeface="Times"/>
                <a:cs typeface="Times"/>
                <a:sym typeface="Times"/>
              </a:rPr>
              <a:t> </a:t>
            </a:r>
            <a:r>
              <a:rPr lang="en-US" sz="2000">
                <a:solidFill>
                  <a:srgbClr val="000000"/>
                </a:solidFill>
                <a:latin typeface="Times"/>
                <a:ea typeface="Times"/>
                <a:cs typeface="Times"/>
                <a:sym typeface="Times"/>
              </a:rPr>
              <a:t>Hanifah Nur Zakiyanti</a:t>
            </a:r>
            <a:r>
              <a:rPr lang="en-US" sz="2000">
                <a:solidFill>
                  <a:srgbClr val="000000"/>
                </a:solidFill>
                <a:latin typeface="Times"/>
                <a:ea typeface="Times"/>
                <a:cs typeface="Times"/>
                <a:sym typeface="Times"/>
              </a:rPr>
              <a:t>			071911633067</a:t>
            </a:r>
            <a:endParaRPr sz="2000">
              <a:latin typeface="Times"/>
              <a:ea typeface="Times"/>
              <a:cs typeface="Times"/>
              <a:sym typeface="Times"/>
            </a:endParaRPr>
          </a:p>
          <a:p>
            <a:pPr marL="0" lvl="0" indent="-127000" algn="l" rtl="0">
              <a:lnSpc>
                <a:spcPct val="150000"/>
              </a:lnSpc>
              <a:spcBef>
                <a:spcPts val="0"/>
              </a:spcBef>
              <a:spcAft>
                <a:spcPts val="0"/>
              </a:spcAft>
              <a:buSzPts val="2000"/>
              <a:buFont typeface="Times"/>
              <a:buAutoNum type="arabicPeriod"/>
            </a:pPr>
            <a:r>
              <a:rPr lang="en-US" sz="2000">
                <a:solidFill>
                  <a:srgbClr val="000000"/>
                </a:solidFill>
                <a:latin typeface="Times"/>
                <a:ea typeface="Times"/>
                <a:cs typeface="Times"/>
                <a:sym typeface="Times"/>
              </a:rPr>
              <a:t> </a:t>
            </a:r>
            <a:r>
              <a:rPr lang="en-US" sz="2000">
                <a:solidFill>
                  <a:srgbClr val="000000"/>
                </a:solidFill>
                <a:latin typeface="Times"/>
                <a:ea typeface="Times"/>
                <a:cs typeface="Times"/>
                <a:sym typeface="Times"/>
              </a:rPr>
              <a:t>Nur Afiyah Nurulputri</a:t>
            </a:r>
            <a:r>
              <a:rPr lang="en-US" sz="2000">
                <a:solidFill>
                  <a:srgbClr val="000000"/>
                </a:solidFill>
                <a:latin typeface="Times"/>
                <a:ea typeface="Times"/>
                <a:cs typeface="Times"/>
                <a:sym typeface="Times"/>
              </a:rPr>
              <a:t>			071911633077</a:t>
            </a:r>
            <a:endParaRPr sz="2000">
              <a:latin typeface="Times"/>
              <a:ea typeface="Times"/>
              <a:cs typeface="Times"/>
              <a:sym typeface="Times"/>
            </a:endParaRPr>
          </a:p>
          <a:p>
            <a:pPr marL="0" lvl="0" indent="-127000" algn="l" rtl="0">
              <a:lnSpc>
                <a:spcPct val="150000"/>
              </a:lnSpc>
              <a:spcBef>
                <a:spcPts val="0"/>
              </a:spcBef>
              <a:spcAft>
                <a:spcPts val="0"/>
              </a:spcAft>
              <a:buSzPts val="2000"/>
              <a:buFont typeface="Times"/>
              <a:buAutoNum type="arabicPeriod"/>
            </a:pPr>
            <a:r>
              <a:rPr lang="en-US" sz="2000">
                <a:solidFill>
                  <a:srgbClr val="000000"/>
                </a:solidFill>
                <a:latin typeface="Times"/>
                <a:ea typeface="Times"/>
                <a:cs typeface="Times"/>
                <a:sym typeface="Times"/>
              </a:rPr>
              <a:t> </a:t>
            </a:r>
            <a:r>
              <a:rPr lang="en-US" sz="2000">
                <a:solidFill>
                  <a:srgbClr val="000000"/>
                </a:solidFill>
                <a:latin typeface="Times"/>
                <a:ea typeface="Times"/>
                <a:cs typeface="Times"/>
                <a:sym typeface="Times"/>
              </a:rPr>
              <a:t>Dewa Nyoman Teja Dharmada</a:t>
            </a:r>
            <a:r>
              <a:rPr lang="en-US" sz="2000">
                <a:solidFill>
                  <a:srgbClr val="000000"/>
                </a:solidFill>
                <a:latin typeface="Times"/>
                <a:ea typeface="Times"/>
                <a:cs typeface="Times"/>
                <a:sym typeface="Times"/>
              </a:rPr>
              <a:t>	071911633081</a:t>
            </a:r>
            <a:endParaRPr sz="2000">
              <a:latin typeface="Times"/>
              <a:ea typeface="Times"/>
              <a:cs typeface="Times"/>
              <a:sym typeface="Times"/>
            </a:endParaRPr>
          </a:p>
        </p:txBody>
      </p:sp>
      <p:sp>
        <p:nvSpPr>
          <p:cNvPr id="102" name="Google Shape;102;p13"/>
          <p:cNvSpPr txBox="1"/>
          <p:nvPr/>
        </p:nvSpPr>
        <p:spPr>
          <a:xfrm>
            <a:off x="183700" y="105625"/>
            <a:ext cx="3433200" cy="539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9A765E"/>
                </a:solidFill>
                <a:latin typeface="Montserrat" panose="00000500000000000000"/>
                <a:ea typeface="Montserrat" panose="00000500000000000000"/>
                <a:cs typeface="Montserrat" panose="00000500000000000000"/>
                <a:sym typeface="Montserrat" panose="00000500000000000000"/>
              </a:rPr>
              <a:t>Mata Kuliah: Preservasi</a:t>
            </a:r>
            <a:endParaRPr sz="1800">
              <a:solidFill>
                <a:srgbClr val="9A765E"/>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mc:AlternateContent xmlns:mc="http://schemas.openxmlformats.org/markup-compatibility/2006">
    <mc:Choice xmlns:p14="http://schemas.microsoft.com/office/powerpoint/2010/main" Requires="p14">
      <p:transition spd="slow" p14:dur="1000">
        <p:push dir="r"/>
      </p:transition>
    </mc:Choice>
    <mc:Fallback>
      <p:transition spd="slow">
        <p:push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500"/>
                                        <p:tgtEl>
                                          <p:spTgt spid="102"/>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100">
                                            <p:txEl>
                                              <p:pRg st="0" end="0"/>
                                            </p:txEl>
                                          </p:spTgt>
                                        </p:tgtEl>
                                        <p:attrNameLst>
                                          <p:attrName>style.visibility</p:attrName>
                                        </p:attrNameLst>
                                      </p:cBhvr>
                                      <p:to>
                                        <p:strVal val="visible"/>
                                      </p:to>
                                    </p:set>
                                    <p:anim calcmode="lin" valueType="num">
                                      <p:cBhvr additive="base">
                                        <p:cTn id="11" dur="1000"/>
                                        <p:tgtEl>
                                          <p:spTgt spid="100">
                                            <p:txEl>
                                              <p:pRg st="0" end="0"/>
                                            </p:txEl>
                                          </p:spTgt>
                                        </p:tgtEl>
                                        <p:attrNameLst>
                                          <p:attrName>ppt_w</p:attrName>
                                        </p:attrNameLst>
                                      </p:cBhvr>
                                      <p:tavLst>
                                        <p:tav tm="0" fmla="">
                                          <p:val>
                                            <p:fltVal val="0"/>
                                          </p:val>
                                        </p:tav>
                                        <p:tav tm="100000" fmla="">
                                          <p:val>
                                            <p:strVal val="#ppt_w"/>
                                          </p:val>
                                        </p:tav>
                                      </p:tavLst>
                                    </p:anim>
                                    <p:anim calcmode="lin" valueType="num">
                                      <p:cBhvr additive="base">
                                        <p:cTn id="12" dur="1000"/>
                                        <p:tgtEl>
                                          <p:spTgt spid="100">
                                            <p:txEl>
                                              <p:pRg st="0" end="0"/>
                                            </p:txEl>
                                          </p:spTgt>
                                        </p:tgtEl>
                                        <p:attrNameLst>
                                          <p:attrName>ppt_h</p:attrName>
                                        </p:attrNameLst>
                                      </p:cBhvr>
                                      <p:tavLst>
                                        <p:tav tm="0" fmla="">
                                          <p:val>
                                            <p:fltVal val="0"/>
                                          </p:val>
                                        </p:tav>
                                        <p:tav tm="100000" fmla="">
                                          <p:val>
                                            <p:strVal val="#ppt_h"/>
                                          </p:val>
                                        </p:tav>
                                      </p:tavLst>
                                    </p:anim>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101">
                                            <p:txEl>
                                              <p:pRg st="0" end="0"/>
                                            </p:txEl>
                                          </p:spTgt>
                                        </p:tgtEl>
                                        <p:attrNameLst>
                                          <p:attrName>style.visibility</p:attrName>
                                        </p:attrNameLst>
                                      </p:cBhvr>
                                      <p:to>
                                        <p:strVal val="visible"/>
                                      </p:to>
                                    </p:set>
                                    <p:animEffect transition="in" filter="fade">
                                      <p:cBhvr>
                                        <p:cTn id="16" dur="500"/>
                                        <p:tgtEl>
                                          <p:spTgt spid="101">
                                            <p:txEl>
                                              <p:pRg st="0" end="0"/>
                                            </p:txEl>
                                          </p:spTgt>
                                        </p:tgtEl>
                                      </p:cBhvr>
                                    </p:animEffect>
                                  </p:childTnLst>
                                </p:cTn>
                              </p:par>
                            </p:childTnLst>
                          </p:cTn>
                        </p:par>
                        <p:par>
                          <p:cTn id="17" fill="hold">
                            <p:stCondLst>
                              <p:cond delay="2000"/>
                            </p:stCondLst>
                            <p:childTnLst>
                              <p:par>
                                <p:cTn id="18" presetID="10" presetClass="entr" presetSubtype="0" fill="hold" nodeType="afterEffect">
                                  <p:stCondLst>
                                    <p:cond delay="0"/>
                                  </p:stCondLst>
                                  <p:childTnLst>
                                    <p:set>
                                      <p:cBhvr>
                                        <p:cTn id="19" dur="1" fill="hold">
                                          <p:stCondLst>
                                            <p:cond delay="0"/>
                                          </p:stCondLst>
                                        </p:cTn>
                                        <p:tgtEl>
                                          <p:spTgt spid="101">
                                            <p:txEl>
                                              <p:pRg st="1" end="1"/>
                                            </p:txEl>
                                          </p:spTgt>
                                        </p:tgtEl>
                                        <p:attrNameLst>
                                          <p:attrName>style.visibility</p:attrName>
                                        </p:attrNameLst>
                                      </p:cBhvr>
                                      <p:to>
                                        <p:strVal val="visible"/>
                                      </p:to>
                                    </p:set>
                                    <p:animEffect transition="in" filter="fade">
                                      <p:cBhvr>
                                        <p:cTn id="20" dur="500"/>
                                        <p:tgtEl>
                                          <p:spTgt spid="101">
                                            <p:txEl>
                                              <p:pRg st="1" end="1"/>
                                            </p:txEl>
                                          </p:spTgt>
                                        </p:tgtEl>
                                      </p:cBhvr>
                                    </p:animEffect>
                                  </p:childTnLst>
                                </p:cTn>
                              </p:par>
                            </p:childTnLst>
                          </p:cTn>
                        </p:par>
                        <p:par>
                          <p:cTn id="21" fill="hold">
                            <p:stCondLst>
                              <p:cond delay="2500"/>
                            </p:stCondLst>
                            <p:childTnLst>
                              <p:par>
                                <p:cTn id="22" presetID="10" presetClass="entr" presetSubtype="0" fill="hold" nodeType="afterEffect">
                                  <p:stCondLst>
                                    <p:cond delay="0"/>
                                  </p:stCondLst>
                                  <p:childTnLst>
                                    <p:set>
                                      <p:cBhvr>
                                        <p:cTn id="23" dur="1" fill="hold">
                                          <p:stCondLst>
                                            <p:cond delay="0"/>
                                          </p:stCondLst>
                                        </p:cTn>
                                        <p:tgtEl>
                                          <p:spTgt spid="101">
                                            <p:txEl>
                                              <p:pRg st="2" end="2"/>
                                            </p:txEl>
                                          </p:spTgt>
                                        </p:tgtEl>
                                        <p:attrNameLst>
                                          <p:attrName>style.visibility</p:attrName>
                                        </p:attrNameLst>
                                      </p:cBhvr>
                                      <p:to>
                                        <p:strVal val="visible"/>
                                      </p:to>
                                    </p:set>
                                    <p:animEffect transition="in" filter="fade">
                                      <p:cBhvr>
                                        <p:cTn id="24" dur="500"/>
                                        <p:tgtEl>
                                          <p:spTgt spid="101">
                                            <p:txEl>
                                              <p:pRg st="2" end="2"/>
                                            </p:txEl>
                                          </p:spTgt>
                                        </p:tgtEl>
                                      </p:cBhvr>
                                    </p:animEffect>
                                  </p:childTnLst>
                                </p:cTn>
                              </p:par>
                            </p:childTnLst>
                          </p:cTn>
                        </p:par>
                        <p:par>
                          <p:cTn id="25" fill="hold">
                            <p:stCondLst>
                              <p:cond delay="3000"/>
                            </p:stCondLst>
                            <p:childTnLst>
                              <p:par>
                                <p:cTn id="26" presetID="10" presetClass="entr" presetSubtype="0" fill="hold" nodeType="afterEffect">
                                  <p:stCondLst>
                                    <p:cond delay="0"/>
                                  </p:stCondLst>
                                  <p:childTnLst>
                                    <p:set>
                                      <p:cBhvr>
                                        <p:cTn id="27" dur="1" fill="hold">
                                          <p:stCondLst>
                                            <p:cond delay="0"/>
                                          </p:stCondLst>
                                        </p:cTn>
                                        <p:tgtEl>
                                          <p:spTgt spid="101">
                                            <p:txEl>
                                              <p:pRg st="3" end="3"/>
                                            </p:txEl>
                                          </p:spTgt>
                                        </p:tgtEl>
                                        <p:attrNameLst>
                                          <p:attrName>style.visibility</p:attrName>
                                        </p:attrNameLst>
                                      </p:cBhvr>
                                      <p:to>
                                        <p:strVal val="visible"/>
                                      </p:to>
                                    </p:set>
                                    <p:animEffect transition="in" filter="fade">
                                      <p:cBhvr>
                                        <p:cTn id="28" dur="500"/>
                                        <p:tgtEl>
                                          <p:spTgt spid="101">
                                            <p:txEl>
                                              <p:pRg st="3" end="3"/>
                                            </p:txEl>
                                          </p:spTgt>
                                        </p:tgtEl>
                                      </p:cBhvr>
                                    </p:animEffect>
                                  </p:childTnLst>
                                </p:cTn>
                              </p:par>
                            </p:childTnLst>
                          </p:cTn>
                        </p:par>
                        <p:par>
                          <p:cTn id="29" fill="hold">
                            <p:stCondLst>
                              <p:cond delay="3500"/>
                            </p:stCondLst>
                            <p:childTnLst>
                              <p:par>
                                <p:cTn id="30" presetID="10" presetClass="entr" presetSubtype="0" fill="hold" nodeType="afterEffect">
                                  <p:stCondLst>
                                    <p:cond delay="0"/>
                                  </p:stCondLst>
                                  <p:childTnLst>
                                    <p:set>
                                      <p:cBhvr>
                                        <p:cTn id="31" dur="1" fill="hold">
                                          <p:stCondLst>
                                            <p:cond delay="0"/>
                                          </p:stCondLst>
                                        </p:cTn>
                                        <p:tgtEl>
                                          <p:spTgt spid="101">
                                            <p:txEl>
                                              <p:pRg st="4" end="4"/>
                                            </p:txEl>
                                          </p:spTgt>
                                        </p:tgtEl>
                                        <p:attrNameLst>
                                          <p:attrName>style.visibility</p:attrName>
                                        </p:attrNameLst>
                                      </p:cBhvr>
                                      <p:to>
                                        <p:strVal val="visible"/>
                                      </p:to>
                                    </p:set>
                                    <p:animEffect transition="in" filter="fade">
                                      <p:cBhvr>
                                        <p:cTn id="32" dur="500"/>
                                        <p:tgtEl>
                                          <p:spTgt spid="101">
                                            <p:txEl>
                                              <p:pRg st="4" end="4"/>
                                            </p:txEl>
                                          </p:spTgt>
                                        </p:tgtEl>
                                      </p:cBhvr>
                                    </p:animEffect>
                                  </p:childTnLst>
                                </p:cTn>
                              </p:par>
                            </p:childTnLst>
                          </p:cTn>
                        </p:par>
                        <p:par>
                          <p:cTn id="33" fill="hold">
                            <p:stCondLst>
                              <p:cond delay="4000"/>
                            </p:stCondLst>
                            <p:childTnLst>
                              <p:par>
                                <p:cTn id="34" presetID="10" presetClass="entr" presetSubtype="0" fill="hold" nodeType="afterEffect">
                                  <p:stCondLst>
                                    <p:cond delay="0"/>
                                  </p:stCondLst>
                                  <p:childTnLst>
                                    <p:set>
                                      <p:cBhvr>
                                        <p:cTn id="35" dur="1" fill="hold">
                                          <p:stCondLst>
                                            <p:cond delay="0"/>
                                          </p:stCondLst>
                                        </p:cTn>
                                        <p:tgtEl>
                                          <p:spTgt spid="101">
                                            <p:txEl>
                                              <p:pRg st="5" end="5"/>
                                            </p:txEl>
                                          </p:spTgt>
                                        </p:tgtEl>
                                        <p:attrNameLst>
                                          <p:attrName>style.visibility</p:attrName>
                                        </p:attrNameLst>
                                      </p:cBhvr>
                                      <p:to>
                                        <p:strVal val="visible"/>
                                      </p:to>
                                    </p:set>
                                    <p:animEffect transition="in" filter="fade">
                                      <p:cBhvr>
                                        <p:cTn id="36" dur="500"/>
                                        <p:tgtEl>
                                          <p:spTgt spid="101">
                                            <p:txEl>
                                              <p:pRg st="5" end="5"/>
                                            </p:txEl>
                                          </p:spTgt>
                                        </p:tgtEl>
                                      </p:cBhvr>
                                    </p:animEffect>
                                  </p:childTnLst>
                                </p:cTn>
                              </p:par>
                            </p:childTnLst>
                          </p:cTn>
                        </p:par>
                        <p:par>
                          <p:cTn id="37" fill="hold">
                            <p:stCondLst>
                              <p:cond delay="4500"/>
                            </p:stCondLst>
                            <p:childTnLst>
                              <p:par>
                                <p:cTn id="38" presetID="10" presetClass="entr" presetSubtype="0" fill="hold" nodeType="afterEffect">
                                  <p:stCondLst>
                                    <p:cond delay="0"/>
                                  </p:stCondLst>
                                  <p:childTnLst>
                                    <p:set>
                                      <p:cBhvr>
                                        <p:cTn id="39" dur="1" fill="hold">
                                          <p:stCondLst>
                                            <p:cond delay="0"/>
                                          </p:stCondLst>
                                        </p:cTn>
                                        <p:tgtEl>
                                          <p:spTgt spid="101">
                                            <p:txEl>
                                              <p:pRg st="6" end="6"/>
                                            </p:txEl>
                                          </p:spTgt>
                                        </p:tgtEl>
                                        <p:attrNameLst>
                                          <p:attrName>style.visibility</p:attrName>
                                        </p:attrNameLst>
                                      </p:cBhvr>
                                      <p:to>
                                        <p:strVal val="visible"/>
                                      </p:to>
                                    </p:set>
                                    <p:animEffect transition="in" filter="fade">
                                      <p:cBhvr>
                                        <p:cTn id="40" dur="500"/>
                                        <p:tgtEl>
                                          <p:spTgt spid="101">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56" name="Shape 156"/>
        <p:cNvGrpSpPr/>
        <p:nvPr/>
      </p:nvGrpSpPr>
      <p:grpSpPr>
        <a:xfrm>
          <a:off x="0" y="0"/>
          <a:ext cx="0" cy="0"/>
          <a:chOff x="0" y="0"/>
          <a:chExt cx="0" cy="0"/>
        </a:xfrm>
      </p:grpSpPr>
      <p:sp>
        <p:nvSpPr>
          <p:cNvPr id="157" name="Google Shape;157;p20"/>
          <p:cNvSpPr txBox="1"/>
          <p:nvPr>
            <p:ph type="title"/>
          </p:nvPr>
        </p:nvSpPr>
        <p:spPr>
          <a:xfrm>
            <a:off x="1451575" y="347322"/>
            <a:ext cx="9603300" cy="494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ANALISIS</a:t>
            </a:r>
            <a:endParaRPr lang="en-US"/>
          </a:p>
        </p:txBody>
      </p:sp>
      <p:sp>
        <p:nvSpPr>
          <p:cNvPr id="158" name="Google Shape;158;p20"/>
          <p:cNvSpPr txBox="1"/>
          <p:nvPr>
            <p:ph type="body" idx="1"/>
          </p:nvPr>
        </p:nvSpPr>
        <p:spPr>
          <a:xfrm>
            <a:off x="1294354" y="1229357"/>
            <a:ext cx="9603300" cy="3450600"/>
          </a:xfrm>
          <a:prstGeom prst="rect">
            <a:avLst/>
          </a:prstGeom>
        </p:spPr>
        <p:txBody>
          <a:bodyPr spcFirstLastPara="1" wrap="square" lIns="91425" tIns="45700" rIns="91425" bIns="45700" anchor="t" anchorCtr="0">
            <a:noAutofit/>
          </a:bodyPr>
          <a:lstStyle/>
          <a:p>
            <a:pPr marL="0" lvl="0" indent="0" algn="just" rtl="0">
              <a:lnSpc>
                <a:spcPct val="150000"/>
              </a:lnSpc>
              <a:spcBef>
                <a:spcPts val="1000"/>
              </a:spcBef>
              <a:spcAft>
                <a:spcPts val="0"/>
              </a:spcAft>
              <a:buNone/>
            </a:pPr>
            <a:r>
              <a:rPr lang="id-ID" altLang="en-US">
                <a:latin typeface="Times"/>
                <a:ea typeface="Times"/>
                <a:cs typeface="Times"/>
                <a:sym typeface="Times"/>
              </a:rPr>
              <a:t>Dari hasil penelitian berikut adalah </a:t>
            </a:r>
            <a:r>
              <a:rPr lang="en-US">
                <a:latin typeface="Times"/>
                <a:ea typeface="Times"/>
                <a:cs typeface="Times"/>
                <a:sym typeface="Times"/>
              </a:rPr>
              <a:t> hal - hal yang harus dilakukan Universitas Botswana terkait dengan praktik preservasi yaitu mengembangkan kebijakan mengenai preservasi, mendidik petugas kebersihan, melakukan pengawasan temperatur dan kelembaban udara, meletakkan tempat koleksi pada tempat yang jauh dari sumber cahaya, menyimpan koleksi berdasarkan ciri khusus materialnya, membatasi membawa makanan &amp; minuman di ruang tertentu, serta membuat regulasi agar kehadiran pemustaka di ruang koleksi atau ruang baca dapat diketahui.</a:t>
            </a:r>
            <a:endParaRPr>
              <a:latin typeface="Times"/>
              <a:ea typeface="Times"/>
              <a:cs typeface="Times"/>
              <a:sym typeface="Times"/>
            </a:endParaRPr>
          </a:p>
        </p:txBody>
      </p:sp>
    </p:spTree>
  </p:cSld>
  <p:clrMapOvr>
    <a:masterClrMapping/>
  </p:clrMapOvr>
  <mc:AlternateContent xmlns:mc="http://schemas.openxmlformats.org/markup-compatibility/2006">
    <mc:Choice xmlns:p14="http://schemas.microsoft.com/office/powerpoint/2010/main" Requires="p14">
      <p:transition spd="slow" p14:dur="1000">
        <p:push dir="r"/>
      </p:transition>
    </mc:Choice>
    <mc:Fallback>
      <p:transition spd="slow">
        <p:push dir="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62" name="Shape 162"/>
        <p:cNvGrpSpPr/>
        <p:nvPr/>
      </p:nvGrpSpPr>
      <p:grpSpPr>
        <a:xfrm>
          <a:off x="0" y="0"/>
          <a:ext cx="0" cy="0"/>
          <a:chOff x="0" y="0"/>
          <a:chExt cx="0" cy="0"/>
        </a:xfrm>
      </p:grpSpPr>
      <p:sp>
        <p:nvSpPr>
          <p:cNvPr id="163" name="Google Shape;163;p21"/>
          <p:cNvSpPr txBox="1"/>
          <p:nvPr/>
        </p:nvSpPr>
        <p:spPr>
          <a:xfrm>
            <a:off x="2015550" y="2513700"/>
            <a:ext cx="8160900" cy="152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000" b="1">
                <a:solidFill>
                  <a:srgbClr val="851530"/>
                </a:solidFill>
                <a:latin typeface="Gill Sans" panose="020B0502020104020203"/>
                <a:ea typeface="Gill Sans" panose="020B0502020104020203"/>
                <a:cs typeface="Gill Sans" panose="020B0502020104020203"/>
                <a:sym typeface="Gill Sans" panose="020B0502020104020203"/>
              </a:rPr>
              <a:t>SEKIAN DAN</a:t>
            </a:r>
            <a:endParaRPr sz="4000" b="1">
              <a:solidFill>
                <a:srgbClr val="851530"/>
              </a:solidFill>
              <a:latin typeface="Gill Sans" panose="020B0502020104020203"/>
              <a:ea typeface="Gill Sans" panose="020B0502020104020203"/>
              <a:cs typeface="Gill Sans" panose="020B0502020104020203"/>
              <a:sym typeface="Gill Sans" panose="020B0502020104020203"/>
            </a:endParaRPr>
          </a:p>
          <a:p>
            <a:pPr marL="0" lvl="0" indent="0" algn="ctr" rtl="0">
              <a:spcBef>
                <a:spcPts val="0"/>
              </a:spcBef>
              <a:spcAft>
                <a:spcPts val="0"/>
              </a:spcAft>
              <a:buNone/>
            </a:pPr>
            <a:r>
              <a:rPr lang="en-US" sz="5800" b="1">
                <a:solidFill>
                  <a:srgbClr val="851530"/>
                </a:solidFill>
                <a:latin typeface="Gill Sans" panose="020B0502020104020203"/>
                <a:ea typeface="Gill Sans" panose="020B0502020104020203"/>
                <a:cs typeface="Gill Sans" panose="020B0502020104020203"/>
                <a:sym typeface="Gill Sans" panose="020B0502020104020203"/>
              </a:rPr>
              <a:t>TERIMA KASIH</a:t>
            </a:r>
            <a:endParaRPr sz="5800" b="1">
              <a:solidFill>
                <a:srgbClr val="851530"/>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mc:AlternateContent xmlns:mc="http://schemas.openxmlformats.org/markup-compatibility/2006">
    <mc:Choice xmlns:p14="http://schemas.microsoft.com/office/powerpoint/2010/main" Requires="p14">
      <p:transition spd="slow" p14:dur="1500">
        <p:fade thruBlk="1"/>
      </p:transition>
    </mc:Choice>
    <mc:Fallback>
      <p:transition spd="slow">
        <p:fade thruBlk="1"/>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sp>
        <p:nvSpPr>
          <p:cNvPr id="107" name="Google Shape;107;p14"/>
          <p:cNvSpPr/>
          <p:nvPr/>
        </p:nvSpPr>
        <p:spPr>
          <a:xfrm>
            <a:off x="0" y="0"/>
            <a:ext cx="12192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br>
              <a:rPr lang="en-US" sz="2200" i="0" u="none" strike="noStrike" cap="none">
                <a:solidFill>
                  <a:schemeClr val="dk1"/>
                </a:solidFill>
                <a:latin typeface="Times"/>
                <a:ea typeface="Times"/>
                <a:cs typeface="Times"/>
                <a:sym typeface="Times"/>
              </a:rPr>
            </a:br>
            <a:endParaRPr sz="2200" i="0" u="none" strike="noStrike" cap="none">
              <a:solidFill>
                <a:schemeClr val="dk1"/>
              </a:solidFill>
              <a:latin typeface="Times"/>
              <a:ea typeface="Times"/>
              <a:cs typeface="Times"/>
              <a:sym typeface="Times"/>
            </a:endParaRPr>
          </a:p>
          <a:p>
            <a:pPr marL="0" marR="0" lvl="0" indent="0" algn="l" rtl="0">
              <a:lnSpc>
                <a:spcPct val="100000"/>
              </a:lnSpc>
              <a:spcBef>
                <a:spcPts val="0"/>
              </a:spcBef>
              <a:spcAft>
                <a:spcPts val="0"/>
              </a:spcAft>
              <a:buClr>
                <a:schemeClr val="dk1"/>
              </a:buClr>
              <a:buSzPts val="1800"/>
              <a:buFont typeface="Gill Sans" panose="020B0502020104020203"/>
              <a:buNone/>
            </a:pPr>
            <a:endParaRPr sz="2200" i="0" u="none" strike="noStrike" cap="none">
              <a:solidFill>
                <a:schemeClr val="dk1"/>
              </a:solidFill>
              <a:latin typeface="Times"/>
              <a:ea typeface="Times"/>
              <a:cs typeface="Times"/>
              <a:sym typeface="Times"/>
            </a:endParaRPr>
          </a:p>
        </p:txBody>
      </p:sp>
      <p:sp>
        <p:nvSpPr>
          <p:cNvPr id="108" name="Google Shape;108;p14"/>
          <p:cNvSpPr/>
          <p:nvPr/>
        </p:nvSpPr>
        <p:spPr>
          <a:xfrm>
            <a:off x="1982400" y="1607225"/>
            <a:ext cx="8227200" cy="1199100"/>
          </a:xfrm>
          <a:prstGeom prst="rect">
            <a:avLst/>
          </a:prstGeom>
          <a:solidFill>
            <a:srgbClr val="B7566D"/>
          </a:solidFill>
          <a:ln w="15875" cap="flat" cmpd="sng">
            <a:solidFill>
              <a:srgbClr val="85153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lt1"/>
                </a:solidFill>
                <a:latin typeface="Times"/>
                <a:ea typeface="Times"/>
                <a:cs typeface="Times"/>
                <a:sym typeface="Times"/>
              </a:rPr>
              <a:t>Judul Artikel:</a:t>
            </a:r>
            <a:endParaRPr sz="2800">
              <a:solidFill>
                <a:schemeClr val="lt1"/>
              </a:solidFill>
              <a:latin typeface="Times"/>
              <a:ea typeface="Times"/>
              <a:cs typeface="Times"/>
              <a:sym typeface="Times"/>
            </a:endParaRPr>
          </a:p>
          <a:p>
            <a:pPr marL="0" marR="0" lvl="0" indent="0" algn="ctr" rtl="0">
              <a:spcBef>
                <a:spcPts val="0"/>
              </a:spcBef>
              <a:spcAft>
                <a:spcPts val="0"/>
              </a:spcAft>
              <a:buNone/>
            </a:pPr>
            <a:r>
              <a:rPr lang="en-US" sz="2600" b="1" i="1" u="none" strike="noStrike">
                <a:solidFill>
                  <a:schemeClr val="lt1"/>
                </a:solidFill>
                <a:latin typeface="Times"/>
                <a:ea typeface="Times"/>
                <a:cs typeface="Times"/>
                <a:sym typeface="Times"/>
              </a:rPr>
              <a:t>Preservation of Library Materials at the University of Botswana Library</a:t>
            </a:r>
            <a:endParaRPr sz="2600" b="1">
              <a:solidFill>
                <a:schemeClr val="lt1"/>
              </a:solidFill>
              <a:latin typeface="Times"/>
              <a:ea typeface="Times"/>
              <a:cs typeface="Times"/>
              <a:sym typeface="Times"/>
            </a:endParaRPr>
          </a:p>
        </p:txBody>
      </p:sp>
      <p:sp>
        <p:nvSpPr>
          <p:cNvPr id="109" name="Google Shape;109;p14"/>
          <p:cNvSpPr/>
          <p:nvPr/>
        </p:nvSpPr>
        <p:spPr>
          <a:xfrm>
            <a:off x="377202" y="3249863"/>
            <a:ext cx="5574000" cy="741600"/>
          </a:xfrm>
          <a:prstGeom prst="rect">
            <a:avLst/>
          </a:prstGeom>
          <a:solidFill>
            <a:srgbClr val="B7566D"/>
          </a:solidFill>
          <a:ln w="15875" cap="flat" cmpd="sng">
            <a:solidFill>
              <a:srgbClr val="85153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200">
                <a:solidFill>
                  <a:schemeClr val="lt1"/>
                </a:solidFill>
                <a:latin typeface="Times"/>
                <a:ea typeface="Times"/>
                <a:cs typeface="Times"/>
                <a:sym typeface="Times"/>
              </a:rPr>
              <a:t>Jurnal: </a:t>
            </a:r>
            <a:r>
              <a:rPr lang="en-US" sz="2200" b="1" i="0" u="none" strike="noStrike">
                <a:solidFill>
                  <a:schemeClr val="lt1"/>
                </a:solidFill>
                <a:latin typeface="Times"/>
                <a:ea typeface="Times"/>
                <a:cs typeface="Times"/>
                <a:sym typeface="Times"/>
              </a:rPr>
              <a:t>Journal of the South African Society of Archivists</a:t>
            </a:r>
            <a:endParaRPr sz="2200" b="1">
              <a:solidFill>
                <a:schemeClr val="lt1"/>
              </a:solidFill>
              <a:latin typeface="Times"/>
              <a:ea typeface="Times"/>
              <a:cs typeface="Times"/>
              <a:sym typeface="Times"/>
            </a:endParaRPr>
          </a:p>
        </p:txBody>
      </p:sp>
      <p:sp>
        <p:nvSpPr>
          <p:cNvPr id="110" name="Google Shape;110;p14"/>
          <p:cNvSpPr/>
          <p:nvPr/>
        </p:nvSpPr>
        <p:spPr>
          <a:xfrm>
            <a:off x="6240804" y="3249863"/>
            <a:ext cx="5574000" cy="741600"/>
          </a:xfrm>
          <a:prstGeom prst="rect">
            <a:avLst/>
          </a:prstGeom>
          <a:solidFill>
            <a:srgbClr val="B7566D"/>
          </a:solidFill>
          <a:ln w="15875" cap="flat" cmpd="sng">
            <a:solidFill>
              <a:srgbClr val="85153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200">
                <a:solidFill>
                  <a:schemeClr val="lt1"/>
                </a:solidFill>
                <a:latin typeface="Times"/>
                <a:ea typeface="Times"/>
                <a:cs typeface="Times"/>
                <a:sym typeface="Times"/>
              </a:rPr>
              <a:t>Volume dan Halaman: </a:t>
            </a:r>
            <a:r>
              <a:rPr lang="en-US" sz="2200" b="1" i="0" u="none" strike="noStrike">
                <a:solidFill>
                  <a:schemeClr val="lt1"/>
                </a:solidFill>
                <a:latin typeface="Times"/>
                <a:ea typeface="Times"/>
                <a:cs typeface="Times"/>
                <a:sym typeface="Times"/>
              </a:rPr>
              <a:t>Volume 45, halaman 68-84</a:t>
            </a:r>
            <a:endParaRPr sz="2200" b="1">
              <a:solidFill>
                <a:schemeClr val="lt1"/>
              </a:solidFill>
              <a:latin typeface="Times"/>
              <a:ea typeface="Times"/>
              <a:cs typeface="Times"/>
              <a:sym typeface="Times"/>
            </a:endParaRPr>
          </a:p>
        </p:txBody>
      </p:sp>
      <p:sp>
        <p:nvSpPr>
          <p:cNvPr id="111" name="Google Shape;111;p14"/>
          <p:cNvSpPr/>
          <p:nvPr/>
        </p:nvSpPr>
        <p:spPr>
          <a:xfrm>
            <a:off x="377208" y="4565948"/>
            <a:ext cx="5574000" cy="741600"/>
          </a:xfrm>
          <a:prstGeom prst="rect">
            <a:avLst/>
          </a:prstGeom>
          <a:solidFill>
            <a:srgbClr val="B7566D"/>
          </a:solidFill>
          <a:ln w="15875" cap="flat" cmpd="sng">
            <a:solidFill>
              <a:srgbClr val="85153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200">
                <a:solidFill>
                  <a:schemeClr val="lt1"/>
                </a:solidFill>
                <a:latin typeface="Times"/>
                <a:ea typeface="Times"/>
                <a:cs typeface="Times"/>
                <a:sym typeface="Times"/>
              </a:rPr>
              <a:t>Tahun: </a:t>
            </a:r>
            <a:r>
              <a:rPr lang="en-US" sz="2200" b="1" i="0" u="none" strike="noStrike">
                <a:solidFill>
                  <a:schemeClr val="lt1"/>
                </a:solidFill>
                <a:latin typeface="Times"/>
                <a:ea typeface="Times"/>
                <a:cs typeface="Times"/>
                <a:sym typeface="Times"/>
              </a:rPr>
              <a:t>2012</a:t>
            </a:r>
            <a:endParaRPr sz="2200" b="1">
              <a:solidFill>
                <a:schemeClr val="lt1"/>
              </a:solidFill>
              <a:latin typeface="Times"/>
              <a:ea typeface="Times"/>
              <a:cs typeface="Times"/>
              <a:sym typeface="Times"/>
            </a:endParaRPr>
          </a:p>
        </p:txBody>
      </p:sp>
      <p:sp>
        <p:nvSpPr>
          <p:cNvPr id="112" name="Google Shape;112;p14"/>
          <p:cNvSpPr/>
          <p:nvPr/>
        </p:nvSpPr>
        <p:spPr>
          <a:xfrm>
            <a:off x="6240809" y="4565945"/>
            <a:ext cx="5574000" cy="741600"/>
          </a:xfrm>
          <a:prstGeom prst="rect">
            <a:avLst/>
          </a:prstGeom>
          <a:solidFill>
            <a:srgbClr val="B7566D"/>
          </a:solidFill>
          <a:ln w="15875" cap="flat" cmpd="sng">
            <a:solidFill>
              <a:srgbClr val="B7566D"/>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200">
                <a:solidFill>
                  <a:schemeClr val="lt1"/>
                </a:solidFill>
                <a:latin typeface="Times"/>
                <a:ea typeface="Times"/>
                <a:cs typeface="Times"/>
                <a:sym typeface="Times"/>
              </a:rPr>
              <a:t>Penulis:</a:t>
            </a:r>
            <a:r>
              <a:rPr lang="en-US" sz="2200" b="1">
                <a:solidFill>
                  <a:schemeClr val="lt1"/>
                </a:solidFill>
                <a:latin typeface="Times"/>
                <a:ea typeface="Times"/>
                <a:cs typeface="Times"/>
                <a:sym typeface="Times"/>
              </a:rPr>
              <a:t> </a:t>
            </a:r>
            <a:r>
              <a:rPr lang="en-US" sz="2200" b="1" i="0" u="none" strike="noStrike">
                <a:solidFill>
                  <a:schemeClr val="lt1"/>
                </a:solidFill>
                <a:latin typeface="Times"/>
                <a:ea typeface="Times"/>
                <a:cs typeface="Times"/>
                <a:sym typeface="Times"/>
              </a:rPr>
              <a:t>Thatayaone Segaetsho dan Nathan Mnjama</a:t>
            </a:r>
            <a:endParaRPr sz="2200" b="1">
              <a:solidFill>
                <a:schemeClr val="lt1"/>
              </a:solidFill>
              <a:latin typeface="Times"/>
              <a:ea typeface="Times"/>
              <a:cs typeface="Times"/>
              <a:sym typeface="Times"/>
            </a:endParaRPr>
          </a:p>
        </p:txBody>
      </p:sp>
      <p:sp>
        <p:nvSpPr>
          <p:cNvPr id="113" name="Google Shape;113;p14"/>
          <p:cNvSpPr txBox="1"/>
          <p:nvPr>
            <p:ph type="title"/>
          </p:nvPr>
        </p:nvSpPr>
        <p:spPr>
          <a:xfrm>
            <a:off x="1451579" y="347319"/>
            <a:ext cx="9603300" cy="1049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IDENTITAS ARTIKEL</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push dir="r"/>
      </p:transition>
    </mc:Choice>
    <mc:Fallback>
      <p:transition spd="slow">
        <p:push dir="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7" name="Shape 117"/>
        <p:cNvGrpSpPr/>
        <p:nvPr/>
      </p:nvGrpSpPr>
      <p:grpSpPr>
        <a:xfrm>
          <a:off x="0" y="0"/>
          <a:ext cx="0" cy="0"/>
          <a:chOff x="0" y="0"/>
          <a:chExt cx="0" cy="0"/>
        </a:xfrm>
      </p:grpSpPr>
      <p:sp>
        <p:nvSpPr>
          <p:cNvPr id="118" name="Google Shape;118;p15"/>
          <p:cNvSpPr txBox="1"/>
          <p:nvPr>
            <p:ph type="title"/>
          </p:nvPr>
        </p:nvSpPr>
        <p:spPr>
          <a:xfrm>
            <a:off x="1451579" y="347319"/>
            <a:ext cx="9603300" cy="1049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Gill Sans" panose="020B0502020104020203"/>
              <a:buNone/>
            </a:pPr>
            <a:r>
              <a:rPr lang="en-US"/>
              <a:t>LATAR BELAKANG MASALAH</a:t>
            </a:r>
            <a:endParaRPr lang="en-US"/>
          </a:p>
        </p:txBody>
      </p:sp>
      <p:sp>
        <p:nvSpPr>
          <p:cNvPr id="119" name="Google Shape;119;p15"/>
          <p:cNvSpPr txBox="1"/>
          <p:nvPr>
            <p:ph type="body" idx="1"/>
          </p:nvPr>
        </p:nvSpPr>
        <p:spPr>
          <a:xfrm>
            <a:off x="1451592" y="1141332"/>
            <a:ext cx="9603300" cy="34506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1000"/>
              </a:spcBef>
              <a:spcAft>
                <a:spcPts val="0"/>
              </a:spcAft>
              <a:buSzPts val="2000"/>
              <a:buNone/>
            </a:pPr>
            <a:r>
              <a:rPr lang="en-US">
                <a:solidFill>
                  <a:srgbClr val="000000"/>
                </a:solidFill>
                <a:latin typeface="Times"/>
                <a:ea typeface="Times"/>
                <a:cs typeface="Times"/>
                <a:sym typeface="Times"/>
              </a:rPr>
              <a:t>Botswana merupakan negara </a:t>
            </a:r>
            <a:r>
              <a:rPr lang="id-ID" altLang="en-US">
                <a:solidFill>
                  <a:srgbClr val="000000"/>
                </a:solidFill>
                <a:latin typeface="Times"/>
                <a:ea typeface="Times"/>
                <a:cs typeface="Times"/>
                <a:sym typeface="Times"/>
              </a:rPr>
              <a:t>yang erada di Bagian selatan Afria,</a:t>
            </a:r>
            <a:r>
              <a:rPr lang="en-US">
                <a:solidFill>
                  <a:srgbClr val="000000"/>
                </a:solidFill>
                <a:latin typeface="Times"/>
                <a:ea typeface="Times"/>
                <a:cs typeface="Times"/>
                <a:sym typeface="Times"/>
              </a:rPr>
              <a:t> yang memiliki kondisi iklim yang kering serta cuaca </a:t>
            </a:r>
            <a:r>
              <a:rPr lang="id-ID" altLang="en-US">
                <a:solidFill>
                  <a:srgbClr val="000000"/>
                </a:solidFill>
                <a:latin typeface="Times"/>
                <a:ea typeface="Times"/>
                <a:cs typeface="Times"/>
                <a:sym typeface="Times"/>
              </a:rPr>
              <a:t>di negara ini</a:t>
            </a:r>
            <a:r>
              <a:rPr lang="en-US">
                <a:solidFill>
                  <a:srgbClr val="000000"/>
                </a:solidFill>
                <a:latin typeface="Times"/>
                <a:ea typeface="Times"/>
                <a:cs typeface="Times"/>
                <a:sym typeface="Times"/>
              </a:rPr>
              <a:t> yang tidak dapat diprediksi. Salah satu perpustakaan paling modern  </a:t>
            </a:r>
            <a:r>
              <a:rPr lang="id-ID" altLang="en-US">
                <a:solidFill>
                  <a:srgbClr val="000000"/>
                </a:solidFill>
                <a:latin typeface="Times"/>
                <a:ea typeface="Times"/>
                <a:cs typeface="Times"/>
                <a:sym typeface="Times"/>
              </a:rPr>
              <a:t>dan terbaik </a:t>
            </a:r>
            <a:r>
              <a:rPr lang="en-US">
                <a:solidFill>
                  <a:srgbClr val="000000"/>
                </a:solidFill>
                <a:latin typeface="Times"/>
                <a:ea typeface="Times"/>
                <a:cs typeface="Times"/>
                <a:sym typeface="Times"/>
              </a:rPr>
              <a:t>di Afrika Sub-Sahara terdapat di Botswana, yaitu Perpustakaan Universitas Botswana. Di sana tersedia fasilitas dan layanan yang mendukung untuk pengajaran, pembelajaran, dan penelitian. Maka dari itu Perpustakaan Universitas Botswana harus menjaga koleksi mereka dan memastikan aksesibilitas yang berkelanjutan dengan melakukan preservasi .</a:t>
            </a:r>
            <a:endParaRPr lang="en-US">
              <a:solidFill>
                <a:srgbClr val="000000"/>
              </a:solidFill>
              <a:latin typeface="Times"/>
              <a:ea typeface="Times"/>
              <a:cs typeface="Times"/>
              <a:sym typeface="Times"/>
            </a:endParaRPr>
          </a:p>
        </p:txBody>
      </p:sp>
    </p:spTree>
  </p:cSld>
  <p:clrMapOvr>
    <a:masterClrMapping/>
  </p:clrMapOvr>
  <mc:AlternateContent xmlns:mc="http://schemas.openxmlformats.org/markup-compatibility/2006">
    <mc:Choice xmlns:p14="http://schemas.microsoft.com/office/powerpoint/2010/main" Requires="p14">
      <p:transition spd="slow" p14:dur="1000">
        <p:push dir="r"/>
      </p:transition>
    </mc:Choice>
    <mc:Fallback>
      <p:transition spd="slow">
        <p:push dir="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Judul 1"/>
          <p:cNvSpPr/>
          <p:nvPr>
            <p:ph type="title"/>
          </p:nvPr>
        </p:nvSpPr>
        <p:spPr>
          <a:xfrm>
            <a:off x="1451579" y="125704"/>
            <a:ext cx="9603275" cy="1049235"/>
          </a:xfrm>
        </p:spPr>
        <p:txBody>
          <a:bodyPr/>
          <a:p>
            <a:r>
              <a:rPr lang="id-ID" altLang="en-US"/>
              <a:t>fasilitas</a:t>
            </a:r>
            <a:endParaRPr lang="id-ID" altLang="en-US"/>
          </a:p>
        </p:txBody>
      </p:sp>
      <p:sp>
        <p:nvSpPr>
          <p:cNvPr id="3" name="Placeholder Teks 2"/>
          <p:cNvSpPr/>
          <p:nvPr>
            <p:ph type="body" idx="1"/>
          </p:nvPr>
        </p:nvSpPr>
        <p:spPr>
          <a:xfrm>
            <a:off x="1451579" y="567297"/>
            <a:ext cx="9603275" cy="3450613"/>
          </a:xfrm>
        </p:spPr>
        <p:txBody>
          <a:bodyPr/>
          <a:p>
            <a:r>
              <a:rPr lang="id-ID" altLang="en-US"/>
              <a:t>Sumber daya informasi workstation terintegrasi dan Katalog Online pada berdedikasi terminal.</a:t>
            </a:r>
            <a:endParaRPr lang="id-ID" altLang="en-US"/>
          </a:p>
          <a:p>
            <a:r>
              <a:rPr lang="id-ID" altLang="en-US"/>
              <a:t>Ruang pembaca untuk studi individu dan kelompok; yaitu area membaca yang tenang, ruang seminar dan carrels carrel itu meja yg ada pembatasnya gitu, studi terbuka dan tertutup individu untuk digunakan oleh mahasiswa pascasarjana dan PhD.</a:t>
            </a:r>
            <a:endParaRPr lang="id-ID" altLang="en-US"/>
          </a:p>
          <a:p>
            <a:r>
              <a:rPr lang="id-ID" altLang="en-US"/>
              <a:t>Ruang seminar tersedia setelah pemesanan dengan koordinator lantai masing-masing.</a:t>
            </a:r>
            <a:endParaRPr lang="id-ID" altLang="en-US"/>
          </a:p>
          <a:p>
            <a:r>
              <a:rPr lang="id-ID" altLang="en-US"/>
              <a:t>Pustakawan Subjek menyediakan dukungan penelitian khusus untuk pembelajaran, pengajaran dan pencarian ulang. Setiap fakultas memiliki tim yang bertanggung jawab atas sekelompok mata pelajaran.</a:t>
            </a:r>
            <a:endParaRPr lang="id-ID" altLang="en-US"/>
          </a:p>
          <a:p>
            <a:r>
              <a:rPr lang="id-ID" altLang="en-US"/>
              <a:t>Ruang kuliah berkemampuan IT yang menampung 150 pelanggan tersedia secara ketat pada sistem pemesanan dan dengan biaya. Ini dapat digunakan untuk lokakarya atau kuliah umum, dan tersedia bagi anggota komunitas Universitas untuk tujuan akademis saja. (UB Perpustakaan 2010).</a:t>
            </a:r>
            <a:endParaRPr lang="id-ID" altLang="en-US"/>
          </a:p>
        </p:txBody>
      </p:sp>
    </p:spTree>
  </p:cSld>
  <p:clrMapOvr>
    <a:masterClrMapping/>
  </p:clrMapOvr>
  <mc:AlternateContent xmlns:mc="http://schemas.openxmlformats.org/markup-compatibility/2006">
    <mc:Choice xmlns:p14="http://schemas.microsoft.com/office/powerpoint/2010/main" Requires="p14">
      <p:transition spd="slow" p14:dur="1000">
        <p:push dir="r"/>
      </p:transition>
    </mc:Choice>
    <mc:Fallback>
      <p:transition spd="slow">
        <p:push dir="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3" name="Shape 123"/>
        <p:cNvGrpSpPr/>
        <p:nvPr/>
      </p:nvGrpSpPr>
      <p:grpSpPr>
        <a:xfrm>
          <a:off x="0" y="0"/>
          <a:ext cx="0" cy="0"/>
          <a:chOff x="0" y="0"/>
          <a:chExt cx="0" cy="0"/>
        </a:xfrm>
      </p:grpSpPr>
      <p:sp>
        <p:nvSpPr>
          <p:cNvPr id="124" name="Google Shape;124;p16"/>
          <p:cNvSpPr txBox="1"/>
          <p:nvPr>
            <p:ph type="title"/>
          </p:nvPr>
        </p:nvSpPr>
        <p:spPr>
          <a:xfrm>
            <a:off x="1447195" y="423175"/>
            <a:ext cx="4645200" cy="10563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Gill Sans" panose="020B0502020104020203"/>
              <a:buNone/>
            </a:pPr>
            <a:r>
              <a:rPr lang="en-US"/>
              <a:t>FOKUS PERMASALAHAN</a:t>
            </a:r>
            <a:endParaRPr lang="en-US"/>
          </a:p>
        </p:txBody>
      </p:sp>
      <p:sp>
        <p:nvSpPr>
          <p:cNvPr id="125" name="Google Shape;125;p16"/>
          <p:cNvSpPr txBox="1"/>
          <p:nvPr>
            <p:ph type="body" idx="1"/>
          </p:nvPr>
        </p:nvSpPr>
        <p:spPr>
          <a:xfrm>
            <a:off x="1294800" y="1145150"/>
            <a:ext cx="4645200" cy="3570900"/>
          </a:xfrm>
          <a:prstGeom prst="rect">
            <a:avLst/>
          </a:prstGeom>
          <a:noFill/>
          <a:ln>
            <a:noFill/>
          </a:ln>
        </p:spPr>
        <p:txBody>
          <a:bodyPr spcFirstLastPara="1" wrap="square" lIns="91425" tIns="45700" rIns="91425" bIns="45700" anchor="t" anchorCtr="0">
            <a:noAutofit/>
          </a:bodyPr>
          <a:lstStyle/>
          <a:p>
            <a:pPr marL="457200" lvl="0" indent="-355600" algn="just" rtl="0">
              <a:lnSpc>
                <a:spcPct val="150000"/>
              </a:lnSpc>
              <a:spcBef>
                <a:spcPts val="0"/>
              </a:spcBef>
              <a:spcAft>
                <a:spcPts val="0"/>
              </a:spcAft>
              <a:buClr>
                <a:srgbClr val="000000"/>
              </a:buClr>
              <a:buSzPts val="2000"/>
              <a:buFont typeface="Times"/>
              <a:buChar char="●"/>
            </a:pPr>
            <a:r>
              <a:rPr lang="en-US" sz="2000" b="0" i="0" u="none" strike="noStrike">
                <a:solidFill>
                  <a:srgbClr val="000000"/>
                </a:solidFill>
                <a:latin typeface="Times"/>
                <a:ea typeface="Times"/>
                <a:cs typeface="Times"/>
                <a:sym typeface="Times"/>
              </a:rPr>
              <a:t>Terjadinya pencurian bahan-bahan perpustakaan oleh pengunjung.</a:t>
            </a:r>
            <a:endParaRPr sz="2000"/>
          </a:p>
          <a:p>
            <a:pPr marL="457200" lvl="0" indent="-355600" algn="just" rtl="0">
              <a:lnSpc>
                <a:spcPct val="150000"/>
              </a:lnSpc>
              <a:spcBef>
                <a:spcPts val="0"/>
              </a:spcBef>
              <a:spcAft>
                <a:spcPts val="0"/>
              </a:spcAft>
              <a:buClr>
                <a:srgbClr val="000000"/>
              </a:buClr>
              <a:buSzPts val="2000"/>
              <a:buFont typeface="Times"/>
              <a:buChar char="●"/>
            </a:pPr>
            <a:r>
              <a:rPr lang="en-US" sz="2000" b="0" i="0" u="none" strike="noStrike">
                <a:solidFill>
                  <a:srgbClr val="000000"/>
                </a:solidFill>
                <a:latin typeface="Times"/>
                <a:ea typeface="Times"/>
                <a:cs typeface="Times"/>
                <a:sym typeface="Times"/>
              </a:rPr>
              <a:t>Ketidakstabilan suhu dan kelemba</a:t>
            </a:r>
            <a:r>
              <a:rPr lang="en-US" sz="2000">
                <a:solidFill>
                  <a:srgbClr val="000000"/>
                </a:solidFill>
                <a:latin typeface="Times"/>
                <a:ea typeface="Times"/>
                <a:cs typeface="Times"/>
                <a:sym typeface="Times"/>
              </a:rPr>
              <a:t>b</a:t>
            </a:r>
            <a:r>
              <a:rPr lang="en-US" sz="2000" b="0" i="0" u="none" strike="noStrike">
                <a:solidFill>
                  <a:srgbClr val="000000"/>
                </a:solidFill>
                <a:latin typeface="Times"/>
                <a:ea typeface="Times"/>
                <a:cs typeface="Times"/>
                <a:sym typeface="Times"/>
              </a:rPr>
              <a:t>an udara </a:t>
            </a:r>
            <a:r>
              <a:rPr lang="id-ID" altLang="en-US" sz="2000" b="0" i="0" u="none" strike="noStrike">
                <a:solidFill>
                  <a:srgbClr val="000000"/>
                </a:solidFill>
                <a:latin typeface="Times"/>
                <a:ea typeface="Times"/>
                <a:cs typeface="Times"/>
                <a:sym typeface="Times"/>
              </a:rPr>
              <a:t>akibat dari kondisi iklm dan cuaca di negara tsb</a:t>
            </a:r>
            <a:endParaRPr sz="2000"/>
          </a:p>
          <a:p>
            <a:pPr marL="457200" lvl="0" indent="-355600" algn="just" rtl="0">
              <a:lnSpc>
                <a:spcPct val="150000"/>
              </a:lnSpc>
              <a:spcBef>
                <a:spcPts val="0"/>
              </a:spcBef>
              <a:spcAft>
                <a:spcPts val="0"/>
              </a:spcAft>
              <a:buClr>
                <a:srgbClr val="000000"/>
              </a:buClr>
              <a:buSzPts val="2000"/>
              <a:buFont typeface="Times"/>
              <a:buChar char="●"/>
            </a:pPr>
            <a:r>
              <a:rPr lang="en-US" sz="2000" b="0" i="0" u="none" strike="noStrike">
                <a:solidFill>
                  <a:srgbClr val="000000"/>
                </a:solidFill>
                <a:latin typeface="Times"/>
                <a:ea typeface="Times"/>
                <a:cs typeface="Times"/>
                <a:sym typeface="Times"/>
              </a:rPr>
              <a:t>Staff </a:t>
            </a:r>
            <a:r>
              <a:rPr lang="id-ID" altLang="en-US" sz="2000" b="0" i="0" u="none" strike="noStrike">
                <a:solidFill>
                  <a:srgbClr val="000000"/>
                </a:solidFill>
                <a:latin typeface="Times"/>
                <a:ea typeface="Times"/>
                <a:cs typeface="Times"/>
                <a:sym typeface="Times"/>
              </a:rPr>
              <a:t>perpustakaan</a:t>
            </a:r>
            <a:r>
              <a:rPr lang="en-US" sz="2000" b="0" i="0" u="none" strike="noStrike">
                <a:solidFill>
                  <a:srgbClr val="000000"/>
                </a:solidFill>
                <a:latin typeface="Times"/>
                <a:ea typeface="Times"/>
                <a:cs typeface="Times"/>
                <a:sym typeface="Times"/>
              </a:rPr>
              <a:t> yang tidak mempedulikan prosedur merawat material bahan perpustakaan.</a:t>
            </a:r>
            <a:endParaRPr sz="2000"/>
          </a:p>
          <a:p>
            <a:pPr marL="457200" lvl="0" indent="-355600" algn="just" rtl="0">
              <a:lnSpc>
                <a:spcPct val="150000"/>
              </a:lnSpc>
              <a:spcBef>
                <a:spcPts val="0"/>
              </a:spcBef>
              <a:spcAft>
                <a:spcPts val="0"/>
              </a:spcAft>
              <a:buClr>
                <a:srgbClr val="000000"/>
              </a:buClr>
              <a:buSzPts val="2000"/>
              <a:buFont typeface="Times"/>
              <a:buChar char="●"/>
            </a:pPr>
            <a:r>
              <a:rPr lang="en-US" sz="2000" b="0" i="0" u="none" strike="noStrike">
                <a:solidFill>
                  <a:srgbClr val="000000"/>
                </a:solidFill>
                <a:latin typeface="Times"/>
                <a:ea typeface="Times"/>
                <a:cs typeface="Times"/>
                <a:sym typeface="Times"/>
              </a:rPr>
              <a:t>Serangan hama terhadap koleksi di perpustakaan.</a:t>
            </a:r>
            <a:endParaRPr sz="2000"/>
          </a:p>
        </p:txBody>
      </p:sp>
      <p:sp>
        <p:nvSpPr>
          <p:cNvPr id="126" name="Google Shape;126;p16"/>
          <p:cNvSpPr txBox="1"/>
          <p:nvPr/>
        </p:nvSpPr>
        <p:spPr>
          <a:xfrm>
            <a:off x="6494725" y="327175"/>
            <a:ext cx="4108500" cy="64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a:latin typeface="Gill Sans" panose="020B0502020104020203"/>
                <a:ea typeface="Gill Sans" panose="020B0502020104020203"/>
                <a:cs typeface="Gill Sans" panose="020B0502020104020203"/>
                <a:sym typeface="Gill Sans" panose="020B0502020104020203"/>
              </a:rPr>
              <a:t>TUJUAN</a:t>
            </a:r>
            <a:endParaRPr sz="3200">
              <a:latin typeface="Gill Sans" panose="020B0502020104020203"/>
              <a:ea typeface="Gill Sans" panose="020B0502020104020203"/>
              <a:cs typeface="Gill Sans" panose="020B0502020104020203"/>
              <a:sym typeface="Gill Sans" panose="020B0502020104020203"/>
            </a:endParaRPr>
          </a:p>
        </p:txBody>
      </p:sp>
      <p:sp>
        <p:nvSpPr>
          <p:cNvPr id="127" name="Google Shape;127;p16"/>
          <p:cNvSpPr txBox="1"/>
          <p:nvPr/>
        </p:nvSpPr>
        <p:spPr>
          <a:xfrm>
            <a:off x="6092400" y="1145150"/>
            <a:ext cx="5011800" cy="4218300"/>
          </a:xfrm>
          <a:prstGeom prst="rect">
            <a:avLst/>
          </a:prstGeom>
          <a:noFill/>
          <a:ln>
            <a:noFill/>
          </a:ln>
        </p:spPr>
        <p:txBody>
          <a:bodyPr spcFirstLastPara="1" wrap="square" lIns="91425" tIns="91425" rIns="91425" bIns="91425" anchor="t" anchorCtr="0">
            <a:noAutofit/>
          </a:bodyPr>
          <a:lstStyle/>
          <a:p>
            <a:pPr marL="228600" lvl="0" indent="-241300" algn="just" rtl="0">
              <a:lnSpc>
                <a:spcPct val="150000"/>
              </a:lnSpc>
              <a:spcBef>
                <a:spcPts val="0"/>
              </a:spcBef>
              <a:spcAft>
                <a:spcPts val="0"/>
              </a:spcAft>
              <a:buClr>
                <a:srgbClr val="191919"/>
              </a:buClr>
              <a:buSzPts val="2000"/>
              <a:buFont typeface="Gill Sans" panose="020B0502020104020203"/>
              <a:buChar char="●"/>
            </a:pPr>
            <a:r>
              <a:rPr lang="en-US" sz="2000">
                <a:solidFill>
                  <a:srgbClr val="191919"/>
                </a:solidFill>
                <a:latin typeface="Times"/>
                <a:ea typeface="Times"/>
                <a:cs typeface="Times"/>
                <a:sym typeface="Times"/>
              </a:rPr>
              <a:t>Memastikan tersedianya kebijakan mengenai preservasi dan konservasi di Perpustakaan Universitas Botswana</a:t>
            </a:r>
            <a:endParaRPr sz="2000">
              <a:solidFill>
                <a:srgbClr val="191919"/>
              </a:solidFill>
              <a:latin typeface="Gill Sans" panose="020B0502020104020203"/>
              <a:ea typeface="Gill Sans" panose="020B0502020104020203"/>
              <a:cs typeface="Gill Sans" panose="020B0502020104020203"/>
              <a:sym typeface="Gill Sans" panose="020B0502020104020203"/>
            </a:endParaRPr>
          </a:p>
          <a:p>
            <a:pPr marL="228600" lvl="0" indent="-241300" algn="just" rtl="0">
              <a:lnSpc>
                <a:spcPct val="150000"/>
              </a:lnSpc>
              <a:spcBef>
                <a:spcPts val="0"/>
              </a:spcBef>
              <a:spcAft>
                <a:spcPts val="0"/>
              </a:spcAft>
              <a:buClr>
                <a:srgbClr val="191919"/>
              </a:buClr>
              <a:buSzPts val="2000"/>
              <a:buFont typeface="Gill Sans" panose="020B0502020104020203"/>
              <a:buChar char="●"/>
            </a:pPr>
            <a:r>
              <a:rPr lang="en-US" sz="2000">
                <a:solidFill>
                  <a:srgbClr val="191919"/>
                </a:solidFill>
                <a:latin typeface="Times"/>
                <a:ea typeface="Times"/>
                <a:cs typeface="Times"/>
                <a:sym typeface="Times"/>
              </a:rPr>
              <a:t>Menentukan tipe dan format  material yang ada pada Perpustakaan Universitas Botswana</a:t>
            </a:r>
            <a:endParaRPr sz="2000">
              <a:solidFill>
                <a:srgbClr val="191919"/>
              </a:solidFill>
              <a:latin typeface="Gill Sans" panose="020B0502020104020203"/>
              <a:ea typeface="Gill Sans" panose="020B0502020104020203"/>
              <a:cs typeface="Gill Sans" panose="020B0502020104020203"/>
              <a:sym typeface="Gill Sans" panose="020B0502020104020203"/>
            </a:endParaRPr>
          </a:p>
          <a:p>
            <a:pPr marL="228600" lvl="0" indent="-241300" algn="just" rtl="0">
              <a:lnSpc>
                <a:spcPct val="150000"/>
              </a:lnSpc>
              <a:spcBef>
                <a:spcPts val="0"/>
              </a:spcBef>
              <a:spcAft>
                <a:spcPts val="0"/>
              </a:spcAft>
              <a:buClr>
                <a:srgbClr val="191919"/>
              </a:buClr>
              <a:buSzPts val="2000"/>
              <a:buFont typeface="Gill Sans" panose="020B0502020104020203"/>
              <a:buChar char="●"/>
            </a:pPr>
            <a:r>
              <a:rPr lang="en-US" sz="2000">
                <a:solidFill>
                  <a:srgbClr val="191919"/>
                </a:solidFill>
                <a:latin typeface="Times"/>
                <a:ea typeface="Times"/>
                <a:cs typeface="Times"/>
                <a:sym typeface="Times"/>
              </a:rPr>
              <a:t>Menemukan masalah utama yang dihadapi Perpustakaan Universitas Botswana</a:t>
            </a:r>
            <a:endParaRPr sz="2000">
              <a:solidFill>
                <a:srgbClr val="191919"/>
              </a:solidFill>
              <a:latin typeface="Gill Sans" panose="020B0502020104020203"/>
              <a:ea typeface="Gill Sans" panose="020B0502020104020203"/>
              <a:cs typeface="Gill Sans" panose="020B0502020104020203"/>
              <a:sym typeface="Gill Sans" panose="020B0502020104020203"/>
            </a:endParaRPr>
          </a:p>
          <a:p>
            <a:pPr marL="228600" lvl="0" indent="-241300" algn="just" rtl="0">
              <a:lnSpc>
                <a:spcPct val="150000"/>
              </a:lnSpc>
              <a:spcBef>
                <a:spcPts val="0"/>
              </a:spcBef>
              <a:spcAft>
                <a:spcPts val="0"/>
              </a:spcAft>
              <a:buClr>
                <a:srgbClr val="191919"/>
              </a:buClr>
              <a:buSzPts val="2000"/>
              <a:buFont typeface="Gill Sans" panose="020B0502020104020203"/>
              <a:buChar char="●"/>
            </a:pPr>
            <a:r>
              <a:rPr lang="en-US" sz="2000">
                <a:solidFill>
                  <a:srgbClr val="191919"/>
                </a:solidFill>
                <a:latin typeface="Times"/>
                <a:ea typeface="Times"/>
                <a:cs typeface="Times"/>
                <a:sym typeface="Times"/>
              </a:rPr>
              <a:t>Membuat rekomendasi tentang langkah-langkah manajemen yang efektif dan preservasi bahan perpustakaan yang ada di Perpustakaan Universitas Botswana</a:t>
            </a:r>
            <a:endParaRPr sz="2000">
              <a:solidFill>
                <a:srgbClr val="191919"/>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mc:AlternateContent xmlns:mc="http://schemas.openxmlformats.org/markup-compatibility/2006">
    <mc:Choice xmlns:p14="http://schemas.microsoft.com/office/powerpoint/2010/main" Requires="p14">
      <p:transition spd="slow" p14:dur="1000">
        <p:push dir="r"/>
      </p:transition>
    </mc:Choice>
    <mc:Fallback>
      <p:transition spd="slow">
        <p:push dir="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1" name="Shape 131"/>
        <p:cNvGrpSpPr/>
        <p:nvPr/>
      </p:nvGrpSpPr>
      <p:grpSpPr>
        <a:xfrm>
          <a:off x="0" y="0"/>
          <a:ext cx="0" cy="0"/>
          <a:chOff x="0" y="0"/>
          <a:chExt cx="0" cy="0"/>
        </a:xfrm>
      </p:grpSpPr>
      <p:sp>
        <p:nvSpPr>
          <p:cNvPr id="132" name="Google Shape;132;p17"/>
          <p:cNvSpPr txBox="1"/>
          <p:nvPr>
            <p:ph type="title"/>
          </p:nvPr>
        </p:nvSpPr>
        <p:spPr>
          <a:xfrm>
            <a:off x="1447195" y="423175"/>
            <a:ext cx="4571100" cy="10563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Gill Sans" panose="020B0502020104020203"/>
              <a:buNone/>
            </a:pPr>
            <a:r>
              <a:rPr lang="en-US"/>
              <a:t>OBJEK PENELITIAN</a:t>
            </a:r>
            <a:endParaRPr lang="en-US"/>
          </a:p>
        </p:txBody>
      </p:sp>
      <p:sp>
        <p:nvSpPr>
          <p:cNvPr id="133" name="Google Shape;133;p17"/>
          <p:cNvSpPr txBox="1"/>
          <p:nvPr>
            <p:ph type="body" idx="1"/>
          </p:nvPr>
        </p:nvSpPr>
        <p:spPr>
          <a:xfrm>
            <a:off x="1447191" y="1213724"/>
            <a:ext cx="4645200" cy="801900"/>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SzPts val="1800"/>
              <a:buNone/>
            </a:pPr>
            <a:r>
              <a:rPr lang="en-US" sz="2000" b="0" i="0" u="none" strike="noStrike">
                <a:solidFill>
                  <a:srgbClr val="000000"/>
                </a:solidFill>
                <a:latin typeface="Times"/>
                <a:ea typeface="Times"/>
                <a:cs typeface="Times"/>
                <a:sym typeface="Times"/>
              </a:rPr>
              <a:t>Penelitian ini dilakukan pada praktek preservasi di Perpustakaan Utama Universitas Botswana di Gaborone, Botswana.</a:t>
            </a:r>
            <a:br>
              <a:rPr lang="en-US" sz="2000"/>
            </a:br>
            <a:endParaRPr sz="2000"/>
          </a:p>
        </p:txBody>
      </p:sp>
      <p:sp>
        <p:nvSpPr>
          <p:cNvPr id="134" name="Google Shape;134;p17"/>
          <p:cNvSpPr txBox="1"/>
          <p:nvPr>
            <p:ph type="title"/>
          </p:nvPr>
        </p:nvSpPr>
        <p:spPr>
          <a:xfrm>
            <a:off x="6824727" y="426775"/>
            <a:ext cx="3691800" cy="1049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Gill Sans" panose="020B0502020104020203"/>
              <a:buNone/>
            </a:pPr>
            <a:r>
              <a:rPr lang="en-US"/>
              <a:t>METODE</a:t>
            </a:r>
            <a:endParaRPr lang="en-US"/>
          </a:p>
        </p:txBody>
      </p:sp>
      <p:sp>
        <p:nvSpPr>
          <p:cNvPr id="135" name="Google Shape;135;p17"/>
          <p:cNvSpPr txBox="1"/>
          <p:nvPr>
            <p:ph type="body" idx="1"/>
          </p:nvPr>
        </p:nvSpPr>
        <p:spPr>
          <a:xfrm>
            <a:off x="6824728" y="1213725"/>
            <a:ext cx="3691800" cy="3450600"/>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None/>
            </a:pPr>
            <a:r>
              <a:rPr lang="en-US" sz="2000">
                <a:solidFill>
                  <a:srgbClr val="000000"/>
                </a:solidFill>
                <a:latin typeface="Times"/>
                <a:ea typeface="Times"/>
                <a:cs typeface="Times"/>
                <a:sym typeface="Times"/>
              </a:rPr>
              <a:t>Pendekatan kualitatif dengan metode pengumpulan data, yaitu : </a:t>
            </a:r>
            <a:endParaRPr sz="2000">
              <a:solidFill>
                <a:srgbClr val="000000"/>
              </a:solidFill>
              <a:latin typeface="Times"/>
              <a:ea typeface="Times"/>
              <a:cs typeface="Times"/>
              <a:sym typeface="Times"/>
            </a:endParaRPr>
          </a:p>
          <a:p>
            <a:pPr marL="228600" lvl="0" indent="-241300" algn="just" rtl="0">
              <a:lnSpc>
                <a:spcPct val="120000"/>
              </a:lnSpc>
              <a:spcBef>
                <a:spcPts val="0"/>
              </a:spcBef>
              <a:spcAft>
                <a:spcPts val="0"/>
              </a:spcAft>
              <a:buSzPts val="2000"/>
              <a:buFont typeface="Arial" panose="020B0604020202020204"/>
              <a:buChar char="•"/>
            </a:pPr>
            <a:r>
              <a:rPr lang="en-US" sz="2000" b="0" i="0" u="none" strike="noStrike">
                <a:solidFill>
                  <a:srgbClr val="000000"/>
                </a:solidFill>
                <a:latin typeface="Times"/>
                <a:ea typeface="Times"/>
                <a:cs typeface="Times"/>
                <a:sym typeface="Times"/>
              </a:rPr>
              <a:t>Kuesioner</a:t>
            </a:r>
            <a:r>
              <a:rPr lang="id-ID" altLang="en-US" sz="2000" b="0" i="0" u="none" strike="noStrike">
                <a:solidFill>
                  <a:srgbClr val="000000"/>
                </a:solidFill>
                <a:latin typeface="Times"/>
                <a:ea typeface="Times"/>
                <a:cs typeface="Times"/>
                <a:sym typeface="Times"/>
              </a:rPr>
              <a:t>, kuesioner yang terstruktur dibagikan kepada 92 staff yang bekerja di departemen perpus dan diberikan waktu 2 minggu untuk menjawab, stlh itu dkmplkan</a:t>
            </a:r>
            <a:endParaRPr sz="2000" b="0" i="0" u="none" strike="noStrike">
              <a:solidFill>
                <a:srgbClr val="000000"/>
              </a:solidFill>
              <a:latin typeface="Times"/>
              <a:ea typeface="Times"/>
              <a:cs typeface="Times"/>
              <a:sym typeface="Times"/>
            </a:endParaRPr>
          </a:p>
          <a:p>
            <a:pPr marL="228600" lvl="0" indent="-241300" algn="just" rtl="0">
              <a:lnSpc>
                <a:spcPct val="120000"/>
              </a:lnSpc>
              <a:spcBef>
                <a:spcPts val="0"/>
              </a:spcBef>
              <a:spcAft>
                <a:spcPts val="0"/>
              </a:spcAft>
              <a:buSzPts val="2000"/>
              <a:buFont typeface="Arial" panose="020B0604020202020204"/>
              <a:buChar char="•"/>
            </a:pPr>
            <a:r>
              <a:rPr lang="en-US" sz="2000">
                <a:solidFill>
                  <a:srgbClr val="000000"/>
                </a:solidFill>
                <a:latin typeface="Times"/>
                <a:ea typeface="Times"/>
                <a:cs typeface="Times"/>
                <a:sym typeface="Times"/>
              </a:rPr>
              <a:t>W</a:t>
            </a:r>
            <a:r>
              <a:rPr lang="en-US" sz="2000" b="0" i="0" u="none" strike="noStrike">
                <a:solidFill>
                  <a:srgbClr val="000000"/>
                </a:solidFill>
                <a:latin typeface="Times"/>
                <a:ea typeface="Times"/>
                <a:cs typeface="Times"/>
                <a:sym typeface="Times"/>
              </a:rPr>
              <a:t>awancara </a:t>
            </a:r>
            <a:r>
              <a:rPr lang="id-ID" altLang="en-US" sz="2000" b="0" i="0" u="none" strike="noStrike">
                <a:solidFill>
                  <a:srgbClr val="000000"/>
                </a:solidFill>
                <a:latin typeface="Times"/>
                <a:ea typeface="Times"/>
                <a:cs typeface="Times"/>
                <a:sym typeface="Times"/>
              </a:rPr>
              <a:t>staff perpus dari divisi yang berbeda </a:t>
            </a:r>
            <a:endParaRPr sz="2000" b="0" i="0" u="none" strike="noStrike">
              <a:solidFill>
                <a:srgbClr val="000000"/>
              </a:solidFill>
              <a:latin typeface="Times"/>
              <a:ea typeface="Times"/>
              <a:cs typeface="Times"/>
              <a:sym typeface="Times"/>
            </a:endParaRPr>
          </a:p>
          <a:p>
            <a:pPr marL="228600" lvl="0" indent="-241300" algn="just" rtl="0">
              <a:lnSpc>
                <a:spcPct val="120000"/>
              </a:lnSpc>
              <a:spcBef>
                <a:spcPts val="0"/>
              </a:spcBef>
              <a:spcAft>
                <a:spcPts val="0"/>
              </a:spcAft>
              <a:buSzPts val="2000"/>
              <a:buFont typeface="Arial" panose="020B0604020202020204"/>
              <a:buChar char="•"/>
            </a:pPr>
            <a:r>
              <a:rPr lang="en-US" sz="2000" b="0" i="0" u="none" strike="noStrike">
                <a:solidFill>
                  <a:srgbClr val="000000"/>
                </a:solidFill>
                <a:latin typeface="Times"/>
                <a:ea typeface="Times"/>
                <a:cs typeface="Times"/>
                <a:sym typeface="Times"/>
              </a:rPr>
              <a:t>Observasi</a:t>
            </a:r>
            <a:endParaRPr sz="2000" b="0" i="0" u="none" strike="noStrike">
              <a:solidFill>
                <a:srgbClr val="000000"/>
              </a:solidFill>
              <a:latin typeface="Times"/>
              <a:ea typeface="Times"/>
              <a:cs typeface="Times"/>
              <a:sym typeface="Times"/>
            </a:endParaRPr>
          </a:p>
          <a:p>
            <a:pPr marL="228600" lvl="0" indent="-241300" algn="just" rtl="0">
              <a:lnSpc>
                <a:spcPct val="120000"/>
              </a:lnSpc>
              <a:spcBef>
                <a:spcPts val="0"/>
              </a:spcBef>
              <a:spcAft>
                <a:spcPts val="0"/>
              </a:spcAft>
              <a:buSzPts val="2000"/>
              <a:buFont typeface="Arial" panose="020B0604020202020204"/>
              <a:buChar char="•"/>
            </a:pPr>
            <a:r>
              <a:rPr lang="en-US" sz="2000" b="0" i="0" u="none" strike="noStrike">
                <a:solidFill>
                  <a:srgbClr val="000000"/>
                </a:solidFill>
                <a:latin typeface="Times"/>
                <a:ea typeface="Times"/>
                <a:cs typeface="Times"/>
                <a:sym typeface="Times"/>
              </a:rPr>
              <a:t>Tinjauan pustaka </a:t>
            </a:r>
            <a:r>
              <a:rPr lang="id-ID" altLang="en-US" sz="2000" b="0" i="0" u="none" strike="noStrike">
                <a:solidFill>
                  <a:srgbClr val="000000"/>
                </a:solidFill>
                <a:latin typeface="Times"/>
                <a:ea typeface="Times"/>
                <a:cs typeface="Times"/>
                <a:sym typeface="Times"/>
              </a:rPr>
              <a:t>terkait ttg pelestarian juga dilakukan </a:t>
            </a:r>
            <a:endParaRPr sz="2000" b="0" i="0" u="none" strike="noStrike">
              <a:solidFill>
                <a:srgbClr val="000000"/>
              </a:solidFill>
              <a:latin typeface="Times"/>
              <a:ea typeface="Times"/>
              <a:cs typeface="Times"/>
              <a:sym typeface="Times"/>
            </a:endParaRPr>
          </a:p>
          <a:p>
            <a:pPr marL="0" lvl="0" indent="0" algn="just" rtl="0">
              <a:lnSpc>
                <a:spcPct val="120000"/>
              </a:lnSpc>
              <a:spcBef>
                <a:spcPts val="1000"/>
              </a:spcBef>
              <a:spcAft>
                <a:spcPts val="0"/>
              </a:spcAft>
              <a:buSzPts val="2000"/>
              <a:buNone/>
            </a:pPr>
            <a:endParaRPr sz="2000"/>
          </a:p>
        </p:txBody>
      </p:sp>
    </p:spTree>
  </p:cSld>
  <p:clrMapOvr>
    <a:masterClrMapping/>
  </p:clrMapOvr>
  <mc:AlternateContent xmlns:mc="http://schemas.openxmlformats.org/markup-compatibility/2006">
    <mc:Choice xmlns:p14="http://schemas.microsoft.com/office/powerpoint/2010/main" Requires="p14">
      <p:transition spd="slow" p14:dur="1000">
        <p:push dir="r"/>
      </p:transition>
    </mc:Choice>
    <mc:Fallback>
      <p:transition spd="slow">
        <p:push dir="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1451579" y="347319"/>
            <a:ext cx="9603300" cy="1049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Gill Sans" panose="020B0502020104020203"/>
              <a:buNone/>
            </a:pPr>
            <a:r>
              <a:rPr lang="en-US"/>
              <a:t>TEORI / TINJAUAN PUSTAKA</a:t>
            </a:r>
            <a:endParaRPr lang="en-US"/>
          </a:p>
        </p:txBody>
      </p:sp>
      <p:sp>
        <p:nvSpPr>
          <p:cNvPr id="141" name="Google Shape;141;p18"/>
          <p:cNvSpPr txBox="1"/>
          <p:nvPr>
            <p:ph type="body" idx="1"/>
          </p:nvPr>
        </p:nvSpPr>
        <p:spPr>
          <a:xfrm>
            <a:off x="674325" y="979425"/>
            <a:ext cx="3520800" cy="3513600"/>
          </a:xfrm>
          <a:prstGeom prst="rect">
            <a:avLst/>
          </a:prstGeom>
          <a:noFill/>
          <a:ln w="9525" cap="flat" cmpd="sng">
            <a:solidFill>
              <a:srgbClr val="851530"/>
            </a:solidFill>
            <a:prstDash val="lgDashDot"/>
            <a:round/>
            <a:headEnd type="none" w="sm" len="sm"/>
            <a:tailEnd type="none" w="sm" len="sm"/>
          </a:ln>
        </p:spPr>
        <p:txBody>
          <a:bodyPr spcFirstLastPara="1" wrap="square" lIns="91425" tIns="45700" rIns="91425" bIns="45700" anchor="t" anchorCtr="0">
            <a:noAutofit/>
          </a:bodyPr>
          <a:lstStyle/>
          <a:p>
            <a:pPr marL="127000" lvl="0" indent="0" algn="l" rtl="0">
              <a:lnSpc>
                <a:spcPct val="120000"/>
              </a:lnSpc>
              <a:spcBef>
                <a:spcPts val="0"/>
              </a:spcBef>
              <a:spcAft>
                <a:spcPts val="0"/>
              </a:spcAft>
              <a:buSzPts val="2000"/>
              <a:buNone/>
            </a:pPr>
            <a:r>
              <a:rPr lang="en-US">
                <a:latin typeface="Times"/>
                <a:ea typeface="Times"/>
                <a:cs typeface="Times"/>
                <a:sym typeface="Times"/>
              </a:rPr>
              <a:t>Preservasi adalah seluruh kegiatan manajerial dan keuangan termasuk penyimpanan, penyediaan akomodasi, penyusunan staf, kebijakan, teknik, dan metode digunakan dalam melindungi perpustakaan dan arsip dari kerusakan (Harvey, 1994)</a:t>
            </a:r>
            <a:endParaRPr>
              <a:latin typeface="Times"/>
              <a:ea typeface="Times"/>
              <a:cs typeface="Times"/>
              <a:sym typeface="Times"/>
            </a:endParaRPr>
          </a:p>
        </p:txBody>
      </p:sp>
      <p:sp>
        <p:nvSpPr>
          <p:cNvPr id="142" name="Google Shape;142;p18"/>
          <p:cNvSpPr txBox="1"/>
          <p:nvPr/>
        </p:nvSpPr>
        <p:spPr>
          <a:xfrm>
            <a:off x="4383725" y="979425"/>
            <a:ext cx="3189000" cy="3513600"/>
          </a:xfrm>
          <a:prstGeom prst="rect">
            <a:avLst/>
          </a:prstGeom>
          <a:noFill/>
          <a:ln w="9525" cap="flat" cmpd="sng">
            <a:solidFill>
              <a:srgbClr val="851530"/>
            </a:solidFill>
            <a:prstDash val="lgDashDot"/>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Times"/>
                <a:ea typeface="Times"/>
                <a:cs typeface="Times"/>
                <a:sym typeface="Times"/>
              </a:rPr>
              <a:t>Tujuan utama preservasi adalah untuk memperpanjang usia dokumen warisan dan memastikan aksesibilitas jangka panjang oleh lembaga pemerintah, institusi, organisasi bisnis, dan seluruh masyarakat (Forde, 2007; Millar &amp; Roper, 1999).</a:t>
            </a:r>
            <a:endParaRPr sz="2000">
              <a:latin typeface="Times"/>
              <a:ea typeface="Times"/>
              <a:cs typeface="Times"/>
              <a:sym typeface="Times"/>
            </a:endParaRPr>
          </a:p>
        </p:txBody>
      </p:sp>
      <p:sp>
        <p:nvSpPr>
          <p:cNvPr id="143" name="Google Shape;143;p18"/>
          <p:cNvSpPr txBox="1"/>
          <p:nvPr/>
        </p:nvSpPr>
        <p:spPr>
          <a:xfrm flipH="1">
            <a:off x="7761300" y="979425"/>
            <a:ext cx="4120500" cy="3513600"/>
          </a:xfrm>
          <a:prstGeom prst="rect">
            <a:avLst/>
          </a:prstGeom>
          <a:noFill/>
          <a:ln w="9525" cap="flat" cmpd="sng">
            <a:solidFill>
              <a:srgbClr val="851530"/>
            </a:solidFill>
            <a:prstDash val="lgDashDot"/>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Times"/>
                <a:ea typeface="Times"/>
                <a:cs typeface="Times"/>
                <a:sym typeface="Times"/>
              </a:rPr>
              <a:t>Faktor utama yang menyebabkan buruknya preservasi dan konservasi di antaranya, kurangnya dana, peralatan tidak memadai, konservator kurang terlatih, kurangnya kebijakan preservasi, dan buruknya kualitas kertas dan tinta yang digunakan dalam produksi buku dan sumber informasi lainnya (ESARBICA (2002), Kemoni &amp; Wamukoya (2000), Ngulube (2001), Wamukoya &amp; Mutula (2005)).</a:t>
            </a:r>
            <a:endParaRPr sz="2000">
              <a:latin typeface="Times"/>
              <a:ea typeface="Times"/>
              <a:cs typeface="Times"/>
              <a:sym typeface="Times"/>
            </a:endParaRPr>
          </a:p>
        </p:txBody>
      </p:sp>
      <p:sp>
        <p:nvSpPr>
          <p:cNvPr id="144" name="Google Shape;144;p18"/>
          <p:cNvSpPr txBox="1"/>
          <p:nvPr/>
        </p:nvSpPr>
        <p:spPr>
          <a:xfrm>
            <a:off x="2258425" y="4716100"/>
            <a:ext cx="7989600" cy="1217400"/>
          </a:xfrm>
          <a:prstGeom prst="rect">
            <a:avLst/>
          </a:prstGeom>
          <a:noFill/>
          <a:ln w="9525" cap="flat" cmpd="sng">
            <a:solidFill>
              <a:srgbClr val="851530"/>
            </a:solidFill>
            <a:prstDash val="lgDashDot"/>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Times"/>
                <a:ea typeface="Times"/>
                <a:cs typeface="Times"/>
                <a:sym typeface="Times"/>
              </a:rPr>
              <a:t>Sebagian besar perpustakaan dan pusat informasi di Botswana masih akan mengembangkan kebijakan dan prosedur yang tepat apabila terjadi bencana, baik bencana alam atau ulah manusia (Hlabangaan &amp; Mnjama, 2008).</a:t>
            </a:r>
            <a:endParaRPr sz="2000">
              <a:latin typeface="Times"/>
              <a:ea typeface="Times"/>
              <a:cs typeface="Times"/>
              <a:sym typeface="Times"/>
            </a:endParaRPr>
          </a:p>
        </p:txBody>
      </p:sp>
    </p:spTree>
  </p:cSld>
  <p:clrMapOvr>
    <a:masterClrMapping/>
  </p:clrMapOvr>
  <mc:AlternateContent xmlns:mc="http://schemas.openxmlformats.org/markup-compatibility/2006">
    <mc:Choice xmlns:p14="http://schemas.microsoft.com/office/powerpoint/2010/main" Requires="p14">
      <p:transition spd="slow" p14:dur="1000">
        <p:push dir="r"/>
      </p:transition>
    </mc:Choice>
    <mc:Fallback>
      <p:transition spd="slow">
        <p:push dir="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1436338" y="-20"/>
            <a:ext cx="2509200" cy="1049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HASIL</a:t>
            </a:r>
            <a:endParaRPr lang="en-US"/>
          </a:p>
        </p:txBody>
      </p:sp>
      <p:sp>
        <p:nvSpPr>
          <p:cNvPr id="150" name="Google Shape;150;p19"/>
          <p:cNvSpPr txBox="1"/>
          <p:nvPr/>
        </p:nvSpPr>
        <p:spPr>
          <a:xfrm>
            <a:off x="519430" y="216535"/>
            <a:ext cx="10716260" cy="5279390"/>
          </a:xfrm>
          <a:prstGeom prst="rect">
            <a:avLst/>
          </a:prstGeom>
          <a:noFill/>
          <a:ln>
            <a:noFill/>
          </a:ln>
        </p:spPr>
        <p:txBody>
          <a:bodyPr spcFirstLastPara="1" wrap="square" lIns="91425" tIns="91425" rIns="91425" bIns="91425" anchor="t" anchorCtr="0">
            <a:noAutofit/>
          </a:bodyPr>
          <a:lstStyle/>
          <a:p>
            <a:pPr marL="457200" lvl="0" indent="-355600" algn="just" rtl="0">
              <a:lnSpc>
                <a:spcPct val="115000"/>
              </a:lnSpc>
              <a:spcBef>
                <a:spcPts val="0"/>
              </a:spcBef>
              <a:spcAft>
                <a:spcPts val="0"/>
              </a:spcAft>
              <a:buSzPts val="2000"/>
              <a:buFont typeface="Times"/>
              <a:buChar char="●"/>
            </a:pPr>
            <a:r>
              <a:rPr lang="en-US" sz="2000">
                <a:latin typeface="Times"/>
                <a:ea typeface="Times"/>
                <a:cs typeface="Times"/>
                <a:sym typeface="Times"/>
              </a:rPr>
              <a:t>Kebijakan konservasi &amp; preservasi belum diimplementasikan secara maksimal Temuan penelitian menunjukkan bahwa kebijakan pelestarian dan konservasi yang dirumuskan dengan baik yang dikembangkan oleh Perpustakaan tersedia. Kebijakan ini menetapkan bahwa</a:t>
            </a:r>
            <a:endParaRPr lang="en-US" sz="2000">
              <a:latin typeface="Times"/>
              <a:ea typeface="Times"/>
              <a:cs typeface="Times"/>
              <a:sym typeface="Times"/>
            </a:endParaRPr>
          </a:p>
          <a:p>
            <a:pPr marL="101600" lvl="0" indent="0" algn="just" rtl="0">
              <a:lnSpc>
                <a:spcPct val="115000"/>
              </a:lnSpc>
              <a:spcBef>
                <a:spcPts val="0"/>
              </a:spcBef>
              <a:spcAft>
                <a:spcPts val="0"/>
              </a:spcAft>
              <a:buSzPts val="2000"/>
              <a:buFont typeface="Times"/>
              <a:buNone/>
            </a:pPr>
            <a:r>
              <a:rPr sz="2000">
                <a:latin typeface="Times"/>
                <a:ea typeface="Times"/>
                <a:cs typeface="Times"/>
                <a:sym typeface="Times"/>
              </a:rPr>
              <a:t>"Kami menyadari pentingnya mengidentifikasi dan memantau kondisi koleksi kami, dan bahwa prosedur konservasi berkualitas tinggi membentuk prinsip utama pelestarian dan program konservasi. Kami juga menyadari akan ada kebutuhan untuk memprioritaskan perawatan konservasi berdasarkan persyaratan konservasi, masalah akses dan tujuan</a:t>
            </a:r>
            <a:r>
              <a:rPr lang="id-ID" sz="2000">
                <a:latin typeface="Times"/>
                <a:ea typeface="Times"/>
                <a:cs typeface="Times"/>
                <a:sym typeface="Times"/>
              </a:rPr>
              <a:t>. Namun penelitian mengungkapkan blm diimplementsikan .</a:t>
            </a:r>
            <a:endParaRPr sz="2000">
              <a:latin typeface="Times"/>
              <a:ea typeface="Times"/>
              <a:cs typeface="Times"/>
              <a:sym typeface="Times"/>
            </a:endParaRPr>
          </a:p>
          <a:p>
            <a:pPr marL="457200" lvl="0" indent="-355600" algn="just" rtl="0">
              <a:lnSpc>
                <a:spcPct val="115000"/>
              </a:lnSpc>
              <a:spcBef>
                <a:spcPts val="0"/>
              </a:spcBef>
              <a:spcAft>
                <a:spcPts val="0"/>
              </a:spcAft>
              <a:buSzPts val="2000"/>
              <a:buFont typeface="Times"/>
              <a:buChar char="●"/>
            </a:pPr>
            <a:r>
              <a:rPr lang="en-US" sz="2000">
                <a:latin typeface="Times"/>
                <a:ea typeface="Times"/>
                <a:cs typeface="Times"/>
                <a:sym typeface="Times"/>
              </a:rPr>
              <a:t>Sebagian besar koleksi dalam bentuk kertas</a:t>
            </a:r>
            <a:endParaRPr sz="2000">
              <a:latin typeface="Times"/>
              <a:ea typeface="Times"/>
              <a:cs typeface="Times"/>
              <a:sym typeface="Times"/>
            </a:endParaRPr>
          </a:p>
          <a:p>
            <a:pPr marL="457200" lvl="0" indent="-355600" algn="just" rtl="0">
              <a:lnSpc>
                <a:spcPct val="115000"/>
              </a:lnSpc>
              <a:spcBef>
                <a:spcPts val="0"/>
              </a:spcBef>
              <a:spcAft>
                <a:spcPts val="0"/>
              </a:spcAft>
              <a:buSzPts val="2000"/>
              <a:buFont typeface="Times"/>
              <a:buChar char="●"/>
            </a:pPr>
            <a:r>
              <a:rPr lang="en-US" sz="2000">
                <a:latin typeface="Times"/>
                <a:ea typeface="Times"/>
                <a:cs typeface="Times"/>
                <a:sym typeface="Times"/>
              </a:rPr>
              <a:t>Sebagian besar koleksi menunjukkan ketidakstabilan dari segi mekanis dan kimiawi</a:t>
            </a:r>
            <a:r>
              <a:rPr lang="id-ID" altLang="en-US" sz="2000">
                <a:latin typeface="Times"/>
                <a:ea typeface="Times"/>
                <a:cs typeface="Times"/>
                <a:sym typeface="Times"/>
              </a:rPr>
              <a:t>, beberapa sdh ada yg berubah warna </a:t>
            </a:r>
            <a:endParaRPr sz="2000">
              <a:latin typeface="Times"/>
              <a:ea typeface="Times"/>
              <a:cs typeface="Times"/>
              <a:sym typeface="Times"/>
            </a:endParaRPr>
          </a:p>
          <a:p>
            <a:pPr marL="457200" lvl="0" indent="-355600" algn="just" rtl="0">
              <a:lnSpc>
                <a:spcPct val="115000"/>
              </a:lnSpc>
              <a:spcBef>
                <a:spcPts val="0"/>
              </a:spcBef>
              <a:spcAft>
                <a:spcPts val="0"/>
              </a:spcAft>
              <a:buSzPts val="2000"/>
              <a:buFont typeface="Times"/>
              <a:buChar char="●"/>
            </a:pPr>
            <a:r>
              <a:rPr lang="en-US" sz="2000">
                <a:latin typeface="Times"/>
                <a:ea typeface="Times"/>
                <a:cs typeface="Times"/>
                <a:sym typeface="Times"/>
              </a:rPr>
              <a:t>Koleksi tidak dibedakan antara buku dan nonbuku serta disimpan dengan cara yang sama </a:t>
            </a:r>
            <a:r>
              <a:rPr lang="id-ID" altLang="en-US" sz="2000">
                <a:latin typeface="Times"/>
                <a:ea typeface="Times"/>
                <a:cs typeface="Times"/>
                <a:sym typeface="Times"/>
              </a:rPr>
              <a:t>tanpa memperhatikan kondisi khusus bahan materialnya</a:t>
            </a:r>
            <a:endParaRPr sz="2000">
              <a:latin typeface="Times"/>
              <a:ea typeface="Times"/>
              <a:cs typeface="Times"/>
              <a:sym typeface="Times"/>
            </a:endParaRPr>
          </a:p>
          <a:p>
            <a:pPr marL="457200" lvl="0" indent="-355600" algn="just" rtl="0">
              <a:lnSpc>
                <a:spcPct val="115000"/>
              </a:lnSpc>
              <a:spcBef>
                <a:spcPts val="0"/>
              </a:spcBef>
              <a:spcAft>
                <a:spcPts val="0"/>
              </a:spcAft>
              <a:buSzPts val="2000"/>
              <a:buFont typeface="Times"/>
              <a:buChar char="●"/>
            </a:pPr>
            <a:r>
              <a:rPr lang="en-US" sz="2000">
                <a:latin typeface="Times"/>
                <a:ea typeface="Times"/>
                <a:cs typeface="Times"/>
                <a:sym typeface="Times"/>
              </a:rPr>
              <a:t>Sebagian besar tinta di dokumen kertas yang sudah tua telah memudar dan berubah warna </a:t>
            </a:r>
            <a:r>
              <a:rPr lang="id-ID" altLang="en-US" sz="2000">
                <a:latin typeface="Times"/>
                <a:ea typeface="Times"/>
                <a:cs typeface="Times"/>
                <a:sym typeface="Times"/>
              </a:rPr>
              <a:t>karena terlalu banyaknya papcaran cahaya ultraviolet dari lampu neon karena sebgaian besar itemkertas rentan terhadap kerusakan dari sinar UV</a:t>
            </a:r>
            <a:endParaRPr sz="2000">
              <a:latin typeface="Times"/>
              <a:ea typeface="Times"/>
              <a:cs typeface="Times"/>
              <a:sym typeface="Times"/>
            </a:endParaRPr>
          </a:p>
          <a:p>
            <a:pPr marL="457200" lvl="0" indent="-355600" algn="just" rtl="0">
              <a:lnSpc>
                <a:spcPct val="115000"/>
              </a:lnSpc>
              <a:spcBef>
                <a:spcPts val="0"/>
              </a:spcBef>
              <a:spcAft>
                <a:spcPts val="0"/>
              </a:spcAft>
              <a:buSzPts val="2000"/>
              <a:buFont typeface="Times"/>
              <a:buChar char="●"/>
            </a:pPr>
            <a:r>
              <a:rPr lang="en-US" sz="2000">
                <a:latin typeface="Times"/>
                <a:ea typeface="Times"/>
                <a:cs typeface="Times"/>
                <a:sym typeface="Times"/>
              </a:rPr>
              <a:t>Hampir 80% staff perpustakaan cenderung membawa makanan ke kantor </a:t>
            </a:r>
            <a:r>
              <a:rPr lang="id-ID" altLang="en-US" sz="2000">
                <a:latin typeface="Times"/>
                <a:ea typeface="Times"/>
                <a:cs typeface="Times"/>
                <a:sym typeface="Times"/>
              </a:rPr>
              <a:t>danini menjadi ancaman serius shubungn dengan pelestarian dokumen</a:t>
            </a:r>
            <a:endParaRPr sz="2000">
              <a:latin typeface="Times"/>
              <a:ea typeface="Times"/>
              <a:cs typeface="Times"/>
              <a:sym typeface="Times"/>
            </a:endParaRPr>
          </a:p>
          <a:p>
            <a:pPr marL="0" lvl="0" indent="0" algn="just" rtl="0">
              <a:lnSpc>
                <a:spcPct val="115000"/>
              </a:lnSpc>
              <a:spcBef>
                <a:spcPts val="0"/>
              </a:spcBef>
              <a:spcAft>
                <a:spcPts val="0"/>
              </a:spcAft>
              <a:buNone/>
            </a:pPr>
            <a:endParaRPr sz="2000">
              <a:latin typeface="Times"/>
              <a:ea typeface="Times"/>
              <a:cs typeface="Times"/>
              <a:sym typeface="Times"/>
            </a:endParaRPr>
          </a:p>
        </p:txBody>
      </p:sp>
      <p:sp>
        <p:nvSpPr>
          <p:cNvPr id="151" name="Google Shape;151;p19"/>
          <p:cNvSpPr txBox="1"/>
          <p:nvPr/>
        </p:nvSpPr>
        <p:spPr>
          <a:xfrm>
            <a:off x="7424100" y="2193850"/>
            <a:ext cx="154200" cy="6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mc:AlternateContent xmlns:mc="http://schemas.openxmlformats.org/markup-compatibility/2006">
    <mc:Choice xmlns:p14="http://schemas.microsoft.com/office/powerpoint/2010/main" Requires="p14">
      <p:transition spd="slow" p14:dur="1000">
        <p:push dir="r"/>
      </p:transition>
    </mc:Choice>
    <mc:Fallback>
      <p:transition spd="slow">
        <p:push dir="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 name="Google Shape;152;p19"/>
          <p:cNvSpPr txBox="1"/>
          <p:nvPr/>
        </p:nvSpPr>
        <p:spPr>
          <a:xfrm>
            <a:off x="863600" y="463550"/>
            <a:ext cx="10809605" cy="5930265"/>
          </a:xfrm>
          <a:prstGeom prst="rect">
            <a:avLst/>
          </a:prstGeom>
          <a:noFill/>
          <a:ln>
            <a:noFill/>
          </a:ln>
        </p:spPr>
        <p:txBody>
          <a:bodyPr spcFirstLastPara="1" wrap="square" lIns="91425" tIns="91425" rIns="91425" bIns="91425" anchor="t" anchorCtr="0">
            <a:noAutofit/>
          </a:bodyPr>
          <a:p>
            <a:pPr marL="457200" lvl="0" indent="-355600" algn="just" rtl="0">
              <a:lnSpc>
                <a:spcPct val="115000"/>
              </a:lnSpc>
              <a:spcBef>
                <a:spcPts val="0"/>
              </a:spcBef>
              <a:spcAft>
                <a:spcPts val="0"/>
              </a:spcAft>
              <a:buClr>
                <a:schemeClr val="dk1"/>
              </a:buClr>
              <a:buSzPts val="2000"/>
              <a:buFont typeface="Times"/>
              <a:buChar char="●"/>
            </a:pPr>
            <a:r>
              <a:rPr lang="id-ID" altLang="en-US" sz="2000">
                <a:solidFill>
                  <a:schemeClr val="dk1"/>
                </a:solidFill>
                <a:latin typeface="Times"/>
                <a:ea typeface="Times"/>
                <a:cs typeface="Times"/>
                <a:sym typeface="Times"/>
              </a:rPr>
              <a:t>Perpustakaan </a:t>
            </a:r>
            <a:r>
              <a:rPr lang="en-US" sz="2000">
                <a:solidFill>
                  <a:schemeClr val="dk1"/>
                </a:solidFill>
                <a:latin typeface="Times"/>
                <a:ea typeface="Times"/>
                <a:cs typeface="Times"/>
                <a:sym typeface="Times"/>
              </a:rPr>
              <a:t>Tidak memiliki sistem untuk mengawasi dampak polusi gas</a:t>
            </a:r>
            <a:endParaRPr sz="2000">
              <a:solidFill>
                <a:schemeClr val="dk1"/>
              </a:solidFill>
              <a:latin typeface="Times"/>
              <a:ea typeface="Times"/>
              <a:cs typeface="Times"/>
              <a:sym typeface="Times"/>
            </a:endParaRPr>
          </a:p>
          <a:p>
            <a:pPr marL="457200" lvl="0" indent="-355600" algn="just" rtl="0">
              <a:lnSpc>
                <a:spcPct val="115000"/>
              </a:lnSpc>
              <a:spcBef>
                <a:spcPts val="0"/>
              </a:spcBef>
              <a:spcAft>
                <a:spcPts val="0"/>
              </a:spcAft>
              <a:buClr>
                <a:schemeClr val="dk1"/>
              </a:buClr>
              <a:buSzPts val="2000"/>
              <a:buFont typeface="Times"/>
              <a:buChar char="●"/>
            </a:pPr>
            <a:r>
              <a:rPr lang="en-US" sz="2000">
                <a:solidFill>
                  <a:schemeClr val="dk1"/>
                </a:solidFill>
                <a:latin typeface="Times"/>
                <a:ea typeface="Times"/>
                <a:cs typeface="Times"/>
                <a:sym typeface="Times"/>
              </a:rPr>
              <a:t>Kerusakan koleksi terjadi karena penyusunan yang terlalu padat di rak . Temuan penelitian mengungkapkan bahwa meskipun sistem rak yang digunakan dalam perpustakaan tinggi kualitas, ada kurangnya kesempurnaan pada rak</a:t>
            </a:r>
            <a:r>
              <a:rPr lang="id-ID" altLang="en-US" sz="2000">
                <a:solidFill>
                  <a:schemeClr val="dk1"/>
                </a:solidFill>
                <a:latin typeface="Times"/>
                <a:ea typeface="Times"/>
                <a:cs typeface="Times"/>
                <a:sym typeface="Times"/>
              </a:rPr>
              <a:t>, contoh pada saat diamati bahwa </a:t>
            </a:r>
            <a:endParaRPr lang="en-US" sz="2000">
              <a:solidFill>
                <a:schemeClr val="dk1"/>
              </a:solidFill>
              <a:latin typeface="Times"/>
              <a:ea typeface="Times"/>
              <a:cs typeface="Times"/>
              <a:sym typeface="Times"/>
            </a:endParaRPr>
          </a:p>
          <a:p>
            <a:pPr marL="457200" lvl="0" indent="-355600" algn="just" rtl="0">
              <a:lnSpc>
                <a:spcPct val="115000"/>
              </a:lnSpc>
              <a:spcBef>
                <a:spcPts val="0"/>
              </a:spcBef>
              <a:spcAft>
                <a:spcPts val="0"/>
              </a:spcAft>
              <a:buClr>
                <a:schemeClr val="dk1"/>
              </a:buClr>
              <a:buSzPts val="2000"/>
              <a:buFont typeface="Times"/>
              <a:buChar char="●"/>
            </a:pPr>
            <a:r>
              <a:rPr lang="en-US" sz="2000">
                <a:solidFill>
                  <a:schemeClr val="dk1"/>
                </a:solidFill>
                <a:latin typeface="Times"/>
                <a:ea typeface="Times"/>
                <a:cs typeface="Times"/>
                <a:sym typeface="Times"/>
              </a:rPr>
              <a:t>koleksi rusak oleh rak mereka terlalu erat atau oleh </a:t>
            </a:r>
            <a:r>
              <a:rPr lang="id-ID" altLang="en-US" sz="2000">
                <a:solidFill>
                  <a:schemeClr val="dk1"/>
                </a:solidFill>
                <a:latin typeface="Times"/>
                <a:ea typeface="Times"/>
                <a:cs typeface="Times"/>
                <a:sym typeface="Times"/>
              </a:rPr>
              <a:t>kesalahan </a:t>
            </a:r>
            <a:endParaRPr sz="2000">
              <a:solidFill>
                <a:schemeClr val="dk1"/>
              </a:solidFill>
              <a:latin typeface="Times"/>
              <a:ea typeface="Times"/>
              <a:cs typeface="Times"/>
              <a:sym typeface="Times"/>
            </a:endParaRPr>
          </a:p>
          <a:p>
            <a:pPr marL="457200" lvl="0" indent="0" algn="just" rtl="0">
              <a:lnSpc>
                <a:spcPct val="115000"/>
              </a:lnSpc>
              <a:spcBef>
                <a:spcPts val="0"/>
              </a:spcBef>
              <a:spcAft>
                <a:spcPts val="0"/>
              </a:spcAft>
              <a:buClr>
                <a:schemeClr val="dk1"/>
              </a:buClr>
              <a:buSzPts val="1100"/>
              <a:buFont typeface="Arial" panose="020B0604020202020204"/>
              <a:buNone/>
            </a:pPr>
            <a:r>
              <a:rPr lang="en-US" sz="2000">
                <a:solidFill>
                  <a:schemeClr val="dk1"/>
                </a:solidFill>
                <a:latin typeface="Times"/>
                <a:ea typeface="Times"/>
                <a:cs typeface="Times"/>
                <a:sym typeface="Times"/>
              </a:rPr>
              <a:t>dalam penggunaan sandaran buku (</a:t>
            </a:r>
            <a:r>
              <a:rPr lang="en-US" sz="2000" i="1">
                <a:solidFill>
                  <a:schemeClr val="dk1"/>
                </a:solidFill>
                <a:latin typeface="Times"/>
                <a:ea typeface="Times"/>
                <a:cs typeface="Times"/>
                <a:sym typeface="Times"/>
              </a:rPr>
              <a:t>book ends</a:t>
            </a:r>
            <a:r>
              <a:rPr lang="en-US" sz="2000">
                <a:solidFill>
                  <a:schemeClr val="dk1"/>
                </a:solidFill>
                <a:latin typeface="Times"/>
                <a:ea typeface="Times"/>
                <a:cs typeface="Times"/>
                <a:sym typeface="Times"/>
              </a:rPr>
              <a:t>)</a:t>
            </a:r>
            <a:endParaRPr sz="2000">
              <a:solidFill>
                <a:schemeClr val="dk1"/>
              </a:solidFill>
              <a:latin typeface="Times"/>
              <a:ea typeface="Times"/>
              <a:cs typeface="Times"/>
              <a:sym typeface="Times"/>
            </a:endParaRPr>
          </a:p>
          <a:p>
            <a:pPr marL="457200" lvl="0" indent="-355600" algn="just" rtl="0">
              <a:lnSpc>
                <a:spcPct val="115000"/>
              </a:lnSpc>
              <a:spcBef>
                <a:spcPts val="0"/>
              </a:spcBef>
              <a:spcAft>
                <a:spcPts val="0"/>
              </a:spcAft>
              <a:buClr>
                <a:schemeClr val="dk1"/>
              </a:buClr>
              <a:buSzPts val="2000"/>
              <a:buFont typeface="Times"/>
              <a:buChar char="●"/>
            </a:pPr>
            <a:r>
              <a:rPr lang="en-US" sz="2000">
                <a:solidFill>
                  <a:schemeClr val="dk1"/>
                </a:solidFill>
                <a:latin typeface="Times"/>
                <a:ea typeface="Times"/>
                <a:cs typeface="Times"/>
                <a:sym typeface="Times"/>
              </a:rPr>
              <a:t>Pencurian bahan perpustakaan menjadi tantangan terbesar</a:t>
            </a:r>
            <a:r>
              <a:rPr lang="id-ID" altLang="en-US" sz="2000">
                <a:solidFill>
                  <a:schemeClr val="dk1"/>
                </a:solidFill>
                <a:latin typeface="Times"/>
                <a:ea typeface="Times"/>
                <a:cs typeface="Times"/>
                <a:sym typeface="Times"/>
              </a:rPr>
              <a:t>, masalah ini disebabkan oleh fakta bahwa banyak buku teks atau</a:t>
            </a:r>
            <a:r>
              <a:rPr lang="id-ID" altLang="en-US" sz="2000">
                <a:ln w="6600">
                  <a:solidFill>
                    <a:schemeClr val="accent2"/>
                  </a:solidFill>
                  <a:prstDash val="solid"/>
                </a:ln>
                <a:solidFill>
                  <a:srgbClr val="FFFFFF"/>
                </a:solidFill>
                <a:effectLst/>
                <a:latin typeface="Times"/>
                <a:ea typeface="Times"/>
                <a:cs typeface="Times"/>
                <a:sym typeface="Times"/>
              </a:rPr>
              <a:t> </a:t>
            </a:r>
            <a:r>
              <a:rPr lang="id-ID" altLang="en-US" sz="2000">
                <a:solidFill>
                  <a:schemeClr val="dk1"/>
                </a:solidFill>
                <a:latin typeface="Times"/>
                <a:ea typeface="Times"/>
                <a:cs typeface="Times"/>
                <a:sym typeface="Times"/>
              </a:rPr>
              <a:t>koleksi perpustakaan yang terbatas</a:t>
            </a:r>
            <a:r>
              <a:rPr lang="en-US" sz="2000">
                <a:solidFill>
                  <a:schemeClr val="dk1"/>
                </a:solidFill>
                <a:latin typeface="Times"/>
                <a:ea typeface="Times"/>
                <a:cs typeface="Times"/>
                <a:sym typeface="Times"/>
              </a:rPr>
              <a:t>. </a:t>
            </a:r>
            <a:r>
              <a:rPr lang="id-ID" altLang="en-US" sz="2000">
                <a:solidFill>
                  <a:schemeClr val="dk1"/>
                </a:solidFill>
                <a:latin typeface="Times"/>
                <a:ea typeface="Times"/>
                <a:cs typeface="Times"/>
                <a:sym typeface="Times"/>
              </a:rPr>
              <a:t>Meskipun sudah memasang kamera sirkuit di area membaca, nmun kualitasnya masih buruk, sehingga petugas keamanan susah dlm mengenali pelaku.</a:t>
            </a:r>
            <a:endParaRPr sz="2000">
              <a:solidFill>
                <a:schemeClr val="dk1"/>
              </a:solidFill>
              <a:latin typeface="Times"/>
              <a:ea typeface="Times"/>
              <a:cs typeface="Times"/>
              <a:sym typeface="Times"/>
            </a:endParaRPr>
          </a:p>
          <a:p>
            <a:pPr marL="457200" lvl="0" indent="-355600" algn="just" rtl="0">
              <a:lnSpc>
                <a:spcPct val="115000"/>
              </a:lnSpc>
              <a:spcBef>
                <a:spcPts val="0"/>
              </a:spcBef>
              <a:spcAft>
                <a:spcPts val="0"/>
              </a:spcAft>
              <a:buClr>
                <a:schemeClr val="dk1"/>
              </a:buClr>
              <a:buSzPts val="2000"/>
              <a:buFont typeface="Times"/>
              <a:buChar char="●"/>
            </a:pPr>
            <a:r>
              <a:rPr lang="en-US" sz="2000">
                <a:solidFill>
                  <a:schemeClr val="dk1"/>
                </a:solidFill>
                <a:latin typeface="Times"/>
                <a:ea typeface="Times"/>
                <a:cs typeface="Times"/>
                <a:sym typeface="Times"/>
              </a:rPr>
              <a:t>Rancangan kebijakan kesiapsiagaan bencana </a:t>
            </a:r>
            <a:r>
              <a:rPr lang="id-ID" altLang="en-US" sz="2000">
                <a:solidFill>
                  <a:schemeClr val="dk1"/>
                </a:solidFill>
                <a:latin typeface="Times"/>
                <a:ea typeface="Times"/>
                <a:cs typeface="Times"/>
                <a:sym typeface="Times"/>
              </a:rPr>
              <a:t>yang mmbahas kesiapsiagaan terhadap banjir, kebakaran, hama, dll</a:t>
            </a:r>
            <a:r>
              <a:rPr lang="en-US" sz="2000">
                <a:solidFill>
                  <a:schemeClr val="dk1"/>
                </a:solidFill>
                <a:latin typeface="Times"/>
                <a:ea typeface="Times"/>
                <a:cs typeface="Times"/>
                <a:sym typeface="Times"/>
              </a:rPr>
              <a:t> masih akan disahkan oleh pihak manajemen perpustakaan</a:t>
            </a:r>
            <a:endParaRPr sz="2000">
              <a:solidFill>
                <a:schemeClr val="dk1"/>
              </a:solidFill>
              <a:latin typeface="Times"/>
              <a:ea typeface="Times"/>
              <a:cs typeface="Times"/>
              <a:sym typeface="Times"/>
            </a:endParaRPr>
          </a:p>
          <a:p>
            <a:pPr marL="457200" lvl="0" indent="-355600" algn="just" rtl="0">
              <a:lnSpc>
                <a:spcPct val="115000"/>
              </a:lnSpc>
              <a:spcBef>
                <a:spcPts val="0"/>
              </a:spcBef>
              <a:spcAft>
                <a:spcPts val="0"/>
              </a:spcAft>
              <a:buClr>
                <a:schemeClr val="dk1"/>
              </a:buClr>
              <a:buSzPts val="2000"/>
              <a:buFont typeface="Times"/>
              <a:buChar char="●"/>
            </a:pPr>
            <a:r>
              <a:rPr lang="en-US" sz="2000">
                <a:solidFill>
                  <a:schemeClr val="dk1"/>
                </a:solidFill>
                <a:latin typeface="Times"/>
                <a:ea typeface="Times"/>
                <a:cs typeface="Times"/>
                <a:sym typeface="Times"/>
              </a:rPr>
              <a:t>Pihak Perpustakaan tidak memperhatikan bahan kimia serta alat kebersihan</a:t>
            </a:r>
            <a:r>
              <a:rPr lang="id-ID" altLang="en-US" sz="2000">
                <a:solidFill>
                  <a:schemeClr val="dk1"/>
                </a:solidFill>
                <a:latin typeface="Times"/>
                <a:ea typeface="Times"/>
                <a:cs typeface="Times"/>
                <a:sym typeface="Times"/>
              </a:rPr>
              <a:t>. tidak ada upaya besar yang telah dilakukan untuk menentukan komposisi kimia dari bahan pembersih yang digunakan. Pembersih menggunakan bahan kimia pembersih selama proses pembersihan mereka dan ada kemungkinan bahwa bahan kimia ini dapat merusak beberapa bahan perpustakaan</a:t>
            </a:r>
            <a:endParaRPr lang="id-ID" altLang="en-US" sz="2000">
              <a:solidFill>
                <a:schemeClr val="dk1"/>
              </a:solidFill>
              <a:latin typeface="Times"/>
              <a:ea typeface="Times"/>
              <a:cs typeface="Times"/>
              <a:sym typeface="Times"/>
            </a:endParaRPr>
          </a:p>
        </p:txBody>
      </p:sp>
    </p:spTree>
  </p:cSld>
  <p:clrMapOvr>
    <a:masterClrMapping/>
  </p:clrMapOvr>
  <mc:AlternateContent xmlns:mc="http://schemas.openxmlformats.org/markup-compatibility/2006">
    <mc:Choice xmlns:p14="http://schemas.microsoft.com/office/powerpoint/2010/main" Requires="p14">
      <p:transition spd="slow" p14:dur="1000">
        <p:push dir="r"/>
      </p:transition>
    </mc:Choice>
    <mc:Fallback>
      <p:transition spd="slow">
        <p:push dir="r"/>
      </p:transition>
    </mc:Fallback>
  </mc:AlternateContent>
</p:sld>
</file>

<file path=ppt/theme/theme1.xml><?xml version="1.0" encoding="utf-8"?>
<a:theme xmlns:a="http://schemas.openxmlformats.org/drawingml/2006/main"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7369</Words>
  <Application>WPS Presentation</Application>
  <PresentationFormat/>
  <Paragraphs>103</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SimSun</vt:lpstr>
      <vt:lpstr>Wingdings</vt:lpstr>
      <vt:lpstr>Arial</vt:lpstr>
      <vt:lpstr>Gill Sans</vt:lpstr>
      <vt:lpstr>Times</vt:lpstr>
      <vt:lpstr>Times New Roman</vt:lpstr>
      <vt:lpstr>Montserrat</vt:lpstr>
      <vt:lpstr>Microsoft YaHei</vt:lpstr>
      <vt:lpstr/>
      <vt:lpstr>Arial Unicode MS</vt:lpstr>
      <vt:lpstr>Confetti Stream</vt:lpstr>
      <vt:lpstr>Gallery</vt:lpstr>
      <vt:lpstr>REVIEW ARTIKEL “PRESERVATION OF LIBRARY MATERIALS AT THE UNIVERSITY OF BOTSWANA LIBRARY”</vt:lpstr>
      <vt:lpstr>IDENTITAS ARTIKEL</vt:lpstr>
      <vt:lpstr>LATAR BELAKANG MASALAH</vt:lpstr>
      <vt:lpstr>fasilitas</vt:lpstr>
      <vt:lpstr>FOKUS PERMASALAHAN</vt:lpstr>
      <vt:lpstr>METODE</vt:lpstr>
      <vt:lpstr>TEORI / TINJAUAN PUSTAKA</vt:lpstr>
      <vt:lpstr>HASIL</vt:lpstr>
      <vt:lpstr>PowerPoint 演示文稿</vt:lpstr>
      <vt:lpstr>ANALISIS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ARTIKEL “PRESERVATION OF LIBRARY MATERIALS AT THE UNIVERSITY OF BOTSWANA LIBRARY”</dc:title>
  <dc:creator/>
  <cp:lastModifiedBy>LENOVO</cp:lastModifiedBy>
  <cp:revision>3</cp:revision>
  <dcterms:created xsi:type="dcterms:W3CDTF">2020-09-23T07:41:00Z</dcterms:created>
  <dcterms:modified xsi:type="dcterms:W3CDTF">2020-10-07T06:20:42Z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1057-11.2.0.9684</vt:lpwstr>
  </property>
</Properties>
</file>