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7" r:id="rId5"/>
    <p:sldId id="268" r:id="rId6"/>
    <p:sldId id="270" r:id="rId7"/>
    <p:sldId id="269" r:id="rId8"/>
    <p:sldId id="272" r:id="rId9"/>
    <p:sldId id="271" r:id="rId10"/>
    <p:sldId id="260" r:id="rId11"/>
    <p:sldId id="261" r:id="rId12"/>
    <p:sldId id="262" r:id="rId13"/>
    <p:sldId id="259" r:id="rId14"/>
    <p:sldId id="263" r:id="rId15"/>
    <p:sldId id="264" r:id="rId16"/>
    <p:sldId id="265" r:id="rId17"/>
    <p:sldId id="257" r:id="rId18"/>
    <p:sldId id="258" r:id="rId19"/>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FF69"/>
    <a:srgbClr val="9FFF9F"/>
    <a:srgbClr val="B3FF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74" d="100"/>
          <a:sy n="74" d="100"/>
        </p:scale>
        <p:origin x="-104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Placeholder Tanggal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Foot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Nomor Slide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Placeholder Tanggal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Foot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Placeholder Nomor Slide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Placeholder Tanggal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Placeholder Foot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Placeholder Nomor Slide 8"/>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Placeholder Tanggal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Placeholder Foot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Placeholder Nomor Slide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Tanggal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Placeholder Foot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Placeholder Nomor Slide 3"/>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Placeholder Tanggal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Foot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Placeholder Nomor Slide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Placeholder Tanggal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Placeholder Foot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Placeholder Nomor Slide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Ref idx="1001">
        <a:schemeClr val="bg1"/>
      </p:bgRef>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p>
            <a:pPr lvl="0"/>
            <a:r>
              <a:rPr dirty="0"/>
              <a:t>Click to edit Master title style</a:t>
            </a:r>
            <a:endParaRPr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0F9C85A-BF19-49CD-B32E-418C480754D6}"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FFFFFF"/>
                </a:solidFill>
                <a:latin typeface="Calibri" panose="020F0502020204030204" pitchFamily="34" charset="0"/>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defRPr>
      </a:lvl2pPr>
      <a:lvl3pPr algn="ctr" rtl="0" fontAlgn="base">
        <a:spcBef>
          <a:spcPct val="0"/>
        </a:spcBef>
        <a:spcAft>
          <a:spcPct val="0"/>
        </a:spcAft>
        <a:defRPr sz="4400">
          <a:solidFill>
            <a:schemeClr val="tx1"/>
          </a:solidFill>
          <a:latin typeface="Calibri" panose="020F0502020204030204" pitchFamily="34" charset="0"/>
        </a:defRPr>
      </a:lvl3pPr>
      <a:lvl4pPr algn="ctr" rtl="0" fontAlgn="base">
        <a:spcBef>
          <a:spcPct val="0"/>
        </a:spcBef>
        <a:spcAft>
          <a:spcPct val="0"/>
        </a:spcAft>
        <a:defRPr sz="4400">
          <a:solidFill>
            <a:schemeClr val="tx1"/>
          </a:solidFill>
          <a:latin typeface="Calibri" panose="020F0502020204030204" pitchFamily="34" charset="0"/>
        </a:defRPr>
      </a:lvl4pPr>
      <a:lvl5pPr algn="ctr" rtl="0" fontAlgn="base">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676400" y="2667000"/>
            <a:ext cx="7467600" cy="933450"/>
          </a:xfrm>
          <a:solidFill>
            <a:schemeClr val="accent5">
              <a:lumMod val="50000"/>
            </a:schemeClr>
          </a:solidFill>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Statistik</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dan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Parameter</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Subtitle 2"/>
          <p:cNvSpPr>
            <a:spLocks noGrp="1"/>
          </p:cNvSpPr>
          <p:nvPr>
            <p:ph type="subTitle" idx="1"/>
          </p:nvPr>
        </p:nvSpPr>
        <p:spPr>
          <a:xfrm>
            <a:off x="2743200" y="3733800"/>
            <a:ext cx="6400800" cy="457200"/>
          </a:xfrm>
          <a:solidFill>
            <a:schemeClr val="accent5">
              <a:lumMod val="50000"/>
            </a:schemeClr>
          </a:solidFill>
        </p:spPr>
        <p:txBody>
          <a:bodyPr vert="horz" wrap="square" lIns="91440" tIns="45720" rIns="91440" bIns="45720" numCol="1" rtlCol="0" anchor="ctr" anchorCtr="0" compatLnSpc="1">
            <a:normAutofit fontScale="85000" lnSpcReduction="20000"/>
          </a:bodyPr>
          <a:lstStyle/>
          <a:p>
            <a:pPr marL="0" marR="0" lvl="0" indent="0" algn="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Oleh</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 </a:t>
            </a:r>
            <a:r>
              <a:rPr kumimoji="0" lang="en-US"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Septi</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r>
              <a:rPr kumimoji="0" lang="en-US" sz="3200" b="0" i="0" u="none" strike="noStrike" kern="1200" cap="none" spc="0" normalizeH="0" baseline="0" noProof="0" dirty="0" err="1" smtClean="0">
                <a:ln>
                  <a:noFill/>
                </a:ln>
                <a:solidFill>
                  <a:schemeClr val="tx1">
                    <a:tint val="75000"/>
                  </a:schemeClr>
                </a:solidFill>
                <a:effectLst/>
                <a:uLnTx/>
                <a:uFillTx/>
                <a:latin typeface="+mn-lt"/>
                <a:ea typeface="+mn-ea"/>
                <a:cs typeface="+mn-cs"/>
              </a:rPr>
              <a:t>Ariadi</a:t>
            </a: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
        <p:nvSpPr>
          <p:cNvPr id="4" name="Subtitle 2"/>
          <p:cNvSpPr txBox="1"/>
          <p:nvPr/>
        </p:nvSpPr>
        <p:spPr>
          <a:xfrm>
            <a:off x="3886200" y="4267200"/>
            <a:ext cx="5257800" cy="762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charRg st="0" end="22"/>
                                            </p:txEl>
                                          </p:spTgt>
                                        </p:tgtEl>
                                        <p:attrNameLst>
                                          <p:attrName>style.visibility</p:attrName>
                                        </p:attrNameLst>
                                      </p:cBhvr>
                                      <p:to>
                                        <p:strVal val="visible"/>
                                      </p:to>
                                    </p:set>
                                    <p:animEffect transition="in" filter="fade">
                                      <p:cBhvr>
                                        <p:cTn id="15" dur="2000"/>
                                        <p:tgtEl>
                                          <p:spTgt spid="3">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Rectangle 4"/>
          <p:cNvSpPr/>
          <p:nvPr/>
        </p:nvSpPr>
        <p:spPr>
          <a:xfrm>
            <a:off x="762000" y="1219200"/>
            <a:ext cx="2895600" cy="533400"/>
          </a:xfrm>
          <a:prstGeom prst="rect">
            <a:avLst/>
          </a:prstGeom>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Rectangle 3"/>
          <p:cNvSpPr/>
          <p:nvPr/>
        </p:nvSpPr>
        <p:spPr>
          <a:xfrm>
            <a:off x="914400" y="5029200"/>
            <a:ext cx="2743200" cy="533400"/>
          </a:xfrm>
          <a:prstGeom prst="rect">
            <a:avLst/>
          </a:prstGeom>
          <a:ln w="38100">
            <a:solidFill>
              <a:schemeClr val="tx1">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68" name="Content Placeholder 2"/>
          <p:cNvSpPr>
            <a:spLocks noGrp="1"/>
          </p:cNvSpPr>
          <p:nvPr>
            <p:ph idx="1"/>
          </p:nvPr>
        </p:nvSpPr>
        <p:spPr>
          <a:xfrm>
            <a:off x="609600" y="457200"/>
            <a:ext cx="7924800" cy="5440363"/>
          </a:xfrm>
          <a:ln/>
        </p:spPr>
        <p:txBody>
          <a:bodyPr vert="horz" wrap="square" lIns="91440" tIns="45720" rIns="91440" bIns="45720" anchor="t"/>
          <a:p>
            <a:pPr algn="just" eaLnBrk="1" hangingPunct="1">
              <a:lnSpc>
                <a:spcPct val="80000"/>
              </a:lnSpc>
              <a:buNone/>
            </a:pPr>
            <a:r>
              <a:rPr lang="id-ID" altLang="x-none" sz="2000" dirty="0"/>
              <a:t>Selanjutnya menentukan letak mean parameter (MP) dapat dilakukan dengan menggunakan rumus : </a:t>
            </a:r>
            <a:endParaRPr sz="2000" dirty="0"/>
          </a:p>
          <a:p>
            <a:pPr algn="just" eaLnBrk="1" hangingPunct="1">
              <a:lnSpc>
                <a:spcPct val="80000"/>
              </a:lnSpc>
              <a:buNone/>
            </a:pPr>
            <a:r>
              <a:rPr lang="id-ID" altLang="x-none" sz="2000" dirty="0"/>
              <a:t> </a:t>
            </a:r>
            <a:endParaRPr sz="2000" dirty="0"/>
          </a:p>
          <a:p>
            <a:pPr algn="just" eaLnBrk="1" hangingPunct="1">
              <a:lnSpc>
                <a:spcPct val="80000"/>
              </a:lnSpc>
              <a:buNone/>
            </a:pPr>
            <a:r>
              <a:rPr sz="2000" b="1" dirty="0"/>
              <a:t>	</a:t>
            </a:r>
            <a:r>
              <a:rPr lang="id-ID" altLang="x-none" sz="2000" b="1" dirty="0"/>
              <a:t>MP = MS ± 1,96 SDm</a:t>
            </a:r>
            <a:r>
              <a:rPr lang="id-ID" altLang="x-none" sz="2000" dirty="0"/>
              <a:t>   </a:t>
            </a:r>
            <a:endParaRPr sz="2000" dirty="0"/>
          </a:p>
          <a:p>
            <a:pPr algn="just" eaLnBrk="1" hangingPunct="1">
              <a:lnSpc>
                <a:spcPct val="80000"/>
              </a:lnSpc>
              <a:buNone/>
            </a:pPr>
            <a:r>
              <a:rPr sz="2000" dirty="0"/>
              <a:t>	</a:t>
            </a:r>
            <a:endParaRPr sz="2000" dirty="0"/>
          </a:p>
          <a:p>
            <a:pPr algn="just" eaLnBrk="1" hangingPunct="1">
              <a:lnSpc>
                <a:spcPct val="80000"/>
              </a:lnSpc>
              <a:buNone/>
            </a:pPr>
            <a:r>
              <a:rPr sz="2000" dirty="0"/>
              <a:t>	</a:t>
            </a:r>
            <a:r>
              <a:rPr lang="id-ID" altLang="x-none" sz="2000" dirty="0"/>
              <a:t>dengan taraf kepercayaan sebesar  95 % atau taraf kesalahan sebesar</a:t>
            </a:r>
            <a:r>
              <a:rPr sz="2000" dirty="0"/>
              <a:t> </a:t>
            </a:r>
            <a:r>
              <a:rPr lang="id-ID" altLang="x-none" sz="2000" dirty="0"/>
              <a:t>5%. </a:t>
            </a:r>
            <a:endParaRPr sz="2000" dirty="0"/>
          </a:p>
          <a:p>
            <a:pPr algn="just" eaLnBrk="1" hangingPunct="1">
              <a:lnSpc>
                <a:spcPct val="80000"/>
              </a:lnSpc>
              <a:buNone/>
            </a:pPr>
            <a:r>
              <a:rPr lang="id-ID" altLang="x-none" sz="2000" dirty="0"/>
              <a:t> </a:t>
            </a:r>
            <a:endParaRPr sz="2000" dirty="0"/>
          </a:p>
          <a:p>
            <a:pPr algn="just" eaLnBrk="1" hangingPunct="1">
              <a:lnSpc>
                <a:spcPct val="80000"/>
              </a:lnSpc>
              <a:buNone/>
            </a:pPr>
            <a:r>
              <a:rPr lang="id-ID" altLang="x-none" sz="2000" dirty="0"/>
              <a:t>Dimana : </a:t>
            </a:r>
            <a:endParaRPr sz="2000" dirty="0"/>
          </a:p>
          <a:p>
            <a:pPr algn="just" eaLnBrk="1" hangingPunct="1">
              <a:lnSpc>
                <a:spcPct val="80000"/>
              </a:lnSpc>
              <a:buNone/>
            </a:pPr>
            <a:r>
              <a:rPr sz="2000" dirty="0"/>
              <a:t>	</a:t>
            </a:r>
            <a:r>
              <a:rPr lang="id-ID" altLang="x-none" sz="2000" dirty="0"/>
              <a:t>MP adalah mean parameter yang diestimasi.</a:t>
            </a:r>
            <a:endParaRPr sz="2000" dirty="0"/>
          </a:p>
          <a:p>
            <a:pPr algn="just" eaLnBrk="1" hangingPunct="1">
              <a:lnSpc>
                <a:spcPct val="80000"/>
              </a:lnSpc>
              <a:buNone/>
            </a:pPr>
            <a:r>
              <a:rPr sz="2000" dirty="0"/>
              <a:t>	</a:t>
            </a:r>
            <a:r>
              <a:rPr lang="id-ID" altLang="x-none" sz="2000" dirty="0"/>
              <a:t>MS adalah mean statistik dan </a:t>
            </a:r>
            <a:endParaRPr sz="2000" dirty="0"/>
          </a:p>
          <a:p>
            <a:pPr algn="just" eaLnBrk="1" hangingPunct="1">
              <a:lnSpc>
                <a:spcPct val="80000"/>
              </a:lnSpc>
              <a:buNone/>
            </a:pPr>
            <a:r>
              <a:rPr sz="2000" dirty="0"/>
              <a:t>	</a:t>
            </a:r>
            <a:r>
              <a:rPr lang="id-ID" altLang="x-none" sz="2000" dirty="0"/>
              <a:t>SDm adalah standar kesalahan mean.</a:t>
            </a:r>
            <a:endParaRPr sz="2000" dirty="0"/>
          </a:p>
          <a:p>
            <a:pPr algn="just" eaLnBrk="1" hangingPunct="1">
              <a:lnSpc>
                <a:spcPct val="80000"/>
              </a:lnSpc>
              <a:buNone/>
            </a:pPr>
            <a:r>
              <a:rPr lang="id-ID" altLang="x-none" sz="2000" dirty="0"/>
              <a:t> </a:t>
            </a:r>
            <a:endParaRPr sz="2000" dirty="0"/>
          </a:p>
          <a:p>
            <a:pPr algn="just" eaLnBrk="1" hangingPunct="1">
              <a:lnSpc>
                <a:spcPct val="80000"/>
              </a:lnSpc>
              <a:buNone/>
            </a:pPr>
            <a:r>
              <a:rPr lang="id-ID" altLang="x-none" sz="2000" dirty="0"/>
              <a:t>Jika digunakan taraf kepercayaan sebesar 99% atau taraf kesalahan sebesar 1% maka Mean Parameter diestimasikan dengan rumus: </a:t>
            </a:r>
            <a:endParaRPr sz="2000" dirty="0"/>
          </a:p>
          <a:p>
            <a:pPr algn="just" eaLnBrk="1" hangingPunct="1">
              <a:lnSpc>
                <a:spcPct val="80000"/>
              </a:lnSpc>
              <a:buNone/>
            </a:pPr>
            <a:r>
              <a:rPr lang="id-ID" altLang="x-none" sz="2000" dirty="0"/>
              <a:t> </a:t>
            </a:r>
            <a:endParaRPr sz="2000" dirty="0"/>
          </a:p>
          <a:p>
            <a:pPr algn="just" eaLnBrk="1" hangingPunct="1">
              <a:lnSpc>
                <a:spcPct val="80000"/>
              </a:lnSpc>
              <a:buNone/>
            </a:pPr>
            <a:r>
              <a:rPr sz="2000" b="1" dirty="0"/>
              <a:t>	</a:t>
            </a:r>
            <a:r>
              <a:rPr lang="id-ID" altLang="x-none" sz="2000" b="1" dirty="0"/>
              <a:t>MP = MS ± 2,58  SDm   </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rtlCol="0" anchor="t" anchorCtr="0" compatLnSpc="1">
            <a:normAutofit fontScale="7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600" b="0" i="0" u="none" strike="noStrike" kern="1200" cap="none" spc="0" normalizeH="0" baseline="0" noProof="0" dirty="0" smtClean="0">
                <a:ln>
                  <a:noFill/>
                </a:ln>
                <a:solidFill>
                  <a:srgbClr val="92D050"/>
                </a:solidFill>
                <a:effectLst/>
                <a:uLnTx/>
                <a:uFillTx/>
                <a:latin typeface="+mn-lt"/>
                <a:ea typeface="+mn-ea"/>
                <a:cs typeface="+mn-cs"/>
              </a:rPr>
              <a:t>Interval kepercayaan</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 adalah suatu interval atau suatu jarak bilangan di mana probabilitas letak tentang letak mean parameter diramalkan.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4"/>
              </a:buClr>
              <a:buSzPct val="90000"/>
              <a:buFont typeface="Wingdings" panose="05000000000000000000" pitchFamily="2" charset="2"/>
              <a:buChar char="q"/>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Interval kepercayaan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taraf kepercayaan</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atau confidence level 95% artinya: suatu deviasi sebesar 1,96 SDm diatas dan dibawah mean mencakup 95% dari frekuensi dalam distribusi normal.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Dengan kata lain interval kepercayaan 95% adalah jarak bilangan di mana probabilitas letak mean parameter diestimasikan dengan luas interval antara -1,96 SDm sampai dengan + 1,96 SDm.</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4"/>
              </a:buClr>
              <a:buSzPct val="90000"/>
              <a:buFont typeface="Wingdings" panose="05000000000000000000" pitchFamily="2" charset="2"/>
              <a:buChar char="q"/>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
                <a:schemeClr val="accent4"/>
              </a:buClr>
              <a:buSzPct val="90000"/>
              <a:buFont typeface="Wingdings" panose="05000000000000000000" pitchFamily="2" charset="2"/>
              <a:buChar char="q"/>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Jika kita membuat estimasi tentang letak mean parameter dengan taraf kepercayaan 95% maka kita akan menolak tiap estimasi yang menganggap mean dari sampel kita terletak lebih jauh dari 1,96 SDm.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291" name="Title 1"/>
          <p:cNvSpPr>
            <a:spLocks noGrp="1"/>
          </p:cNvSpPr>
          <p:nvPr>
            <p:ph type="title"/>
          </p:nvPr>
        </p:nvSpPr>
        <p:spPr>
          <a:xfrm>
            <a:off x="0" y="457200"/>
            <a:ext cx="8229600" cy="731838"/>
          </a:xfrm>
          <a:solidFill>
            <a:srgbClr val="92D050">
              <a:alpha val="100000"/>
            </a:srgbClr>
          </a:solidFill>
          <a:ln/>
        </p:spPr>
        <p:txBody>
          <a:bodyPr vert="horz" wrap="square" lIns="91440" tIns="45720" rIns="91440" bIns="45720" anchor="ctr"/>
          <a:p>
            <a:pPr algn="l" eaLnBrk="1" hangingPunct="1"/>
            <a:r>
              <a:rPr sz="3800" dirty="0">
                <a:latin typeface="Berlin Sans FB" panose="020E0602020502020306" pitchFamily="34" charset="0"/>
              </a:rPr>
              <a:t>    Interval Kepercayaan</a:t>
            </a:r>
            <a:endParaRPr sz="3800" dirty="0">
              <a:latin typeface="Berlin Sans FB" panose="020E0602020502020306" pitchFamily="34" charset="0"/>
            </a:endParaRPr>
          </a:p>
        </p:txBody>
      </p:sp>
      <p:sp>
        <p:nvSpPr>
          <p:cNvPr id="5" name="Subtitle 2"/>
          <p:cNvSpPr txBox="1"/>
          <p:nvPr/>
        </p:nvSpPr>
        <p:spPr>
          <a:xfrm>
            <a:off x="0" y="228600"/>
            <a:ext cx="8610600" cy="1524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
        <p:nvSpPr>
          <p:cNvPr id="6" name="Subtitle 2"/>
          <p:cNvSpPr txBox="1"/>
          <p:nvPr/>
        </p:nvSpPr>
        <p:spPr>
          <a:xfrm flipV="1">
            <a:off x="0" y="1295400"/>
            <a:ext cx="7543800" cy="762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Tree>
  </p:cSld>
  <p:clrMapOvr>
    <a:masterClrMapping/>
  </p:clrMapOvr>
  <p:transition spd="slow">
    <p:spli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90600" y="533400"/>
            <a:ext cx="8153400" cy="685800"/>
          </a:xfrm>
          <a:solidFill>
            <a:srgbClr val="92D050"/>
          </a:solidFill>
        </p:spPr>
        <p:txBody>
          <a:bodyPr vert="horz" wrap="square" lIns="91440" tIns="45720" rIns="91440" bIns="45720" numCol="1" rtlCol="0" anchor="ctr" anchorCtr="0" compatLnSpc="1">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defRPr/>
            </a:pPr>
            <a:r>
              <a:rPr kumimoji="0" lang="en-US" sz="4900" b="0" i="0" u="none" strike="noStrike" kern="1200" cap="none" spc="0" normalizeH="0" baseline="0" noProof="0" dirty="0" err="1" smtClean="0">
                <a:ln>
                  <a:noFill/>
                </a:ln>
                <a:solidFill>
                  <a:schemeClr val="tx1"/>
                </a:solidFill>
                <a:effectLst/>
                <a:uLnTx/>
                <a:uFillTx/>
                <a:latin typeface="Berlin Sans FB" panose="020E0602020502020306" pitchFamily="34" charset="0"/>
                <a:ea typeface="+mj-ea"/>
                <a:cs typeface="+mj-cs"/>
              </a:rPr>
              <a:t>Ringkasan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371600"/>
            <a:ext cx="8229600" cy="4876800"/>
          </a:xfrm>
        </p:spPr>
        <p:txBody>
          <a:bodyPr vert="horz" wrap="square" lIns="91440" tIns="45720" rIns="91440" bIns="45720" numCol="1" rtlCol="0" anchor="t" anchorCtr="0" compatLnSpc="1">
            <a:normAutofit fontScale="5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5100" b="1" i="0" u="none" strike="noStrike" kern="1200" cap="none" spc="0" normalizeH="0" baseline="0" noProof="0" dirty="0" smtClean="0">
                <a:ln>
                  <a:noFill/>
                </a:ln>
                <a:solidFill>
                  <a:schemeClr val="accent1">
                    <a:lumMod val="75000"/>
                  </a:schemeClr>
                </a:solidFill>
                <a:effectLst/>
                <a:uLnTx/>
                <a:uFillTx/>
                <a:latin typeface="+mn-lt"/>
                <a:ea typeface="+mn-ea"/>
                <a:cs typeface="+mn-cs"/>
              </a:rPr>
              <a:t>Standar kesalahan mean (SDm)</a:t>
            </a:r>
            <a:r>
              <a:rPr kumimoji="0" lang="en-US" sz="5100" b="1" i="0" u="none" strike="noStrike" kern="1200" cap="none" spc="0" normalizeH="0" baseline="0" noProof="0" dirty="0" smtClean="0">
                <a:ln>
                  <a:noFill/>
                </a:ln>
                <a:solidFill>
                  <a:schemeClr val="accent1">
                    <a:lumMod val="75000"/>
                  </a:schemeClr>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adalah suatu estimasi tentang SD dari distribusi mean-mean.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400" b="1"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Fungsi </a:t>
            </a:r>
            <a:r>
              <a:rPr kumimoji="0" lang="id-ID" sz="44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 </a:t>
            </a:r>
            <a:endParaRPr kumimoji="0" lang="en-US" sz="44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dapat digunakan untuk melakukan estimasi tentang probabilitas letak mean parameter dengan hanya menggunakan satu sampel yang diambil secara random.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400" b="1"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Asumsi</a:t>
            </a:r>
            <a:r>
              <a:rPr kumimoji="0" lang="id-ID" sz="44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 : </a:t>
            </a:r>
            <a:endParaRPr kumimoji="0" lang="en-US" sz="44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Berhadapan dengan satu sampel random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(b) Data paling rendah berskala interval</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(c) Akan dilakukan estimasi tentang probabilitas letak mean parameter.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400" b="1"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Keputusannya</a:t>
            </a:r>
            <a:r>
              <a:rPr kumimoji="0" lang="id-ID" sz="44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 </a:t>
            </a:r>
            <a:endParaRPr kumimoji="0" lang="en-US" sz="44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estimasi diterima jika terletak antara batas estimasi mean parameter dengan taraf kepercayaan sebesar 95% atau 99%.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4" name="Subtitle 2"/>
          <p:cNvSpPr txBox="1"/>
          <p:nvPr/>
        </p:nvSpPr>
        <p:spPr>
          <a:xfrm>
            <a:off x="533400" y="304800"/>
            <a:ext cx="8610600" cy="1524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1219200"/>
            <a:ext cx="8839200" cy="5257800"/>
          </a:xfrm>
          <a:solidFill>
            <a:srgbClr val="9FFF9F"/>
          </a:solidFill>
        </p:spPr>
        <p:txBody>
          <a:bodyPr vert="horz" wrap="square" lIns="91440" tIns="45720" rIns="91440" bIns="45720" numCol="1" rtlCol="0" anchor="t" anchorCtr="0" compatLnSpc="1">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000" b="1" i="0" u="none" strike="noStrike" kern="1200" cap="none" spc="0" normalizeH="0" baseline="0" noProof="0" dirty="0" smtClean="0">
                <a:ln>
                  <a:noFill/>
                </a:ln>
                <a:solidFill>
                  <a:srgbClr val="FF0000"/>
                </a:solidFill>
                <a:effectLst/>
                <a:uLnTx/>
                <a:uFillTx/>
                <a:latin typeface="+mn-lt"/>
                <a:ea typeface="+mn-ea"/>
                <a:cs typeface="+mn-cs"/>
              </a:rPr>
              <a:t>Fungsi</a:t>
            </a:r>
            <a:r>
              <a:rPr kumimoji="0" lang="id-ID" sz="4000" b="0" i="0" u="none" strike="noStrike" kern="1200" cap="none" spc="0" normalizeH="0" baseline="0" noProof="0" dirty="0" smtClean="0">
                <a:ln>
                  <a:noFill/>
                </a:ln>
                <a:solidFill>
                  <a:srgbClr val="FF0000"/>
                </a:solidFill>
                <a:effectLst/>
                <a:uLnTx/>
                <a:uFillTx/>
                <a:latin typeface="+mn-lt"/>
                <a:ea typeface="+mn-ea"/>
                <a:cs typeface="+mn-cs"/>
              </a:rPr>
              <a:t> :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melakukan estimasi tentang presentase parameter. Dapat juga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digunakan untuk menguji data hipotetik dalam bentuk persentase.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sng" strike="noStrike" kern="1200" cap="none" spc="0" normalizeH="0" baseline="0" noProof="0" dirty="0" smtClean="0">
                <a:ln>
                  <a:noFill/>
                </a:ln>
                <a:solidFill>
                  <a:srgbClr val="FF0000"/>
                </a:solidFill>
                <a:effectLst/>
                <a:uLnTx/>
                <a:uFillTx/>
                <a:latin typeface="+mn-lt"/>
                <a:ea typeface="+mn-ea"/>
                <a:cs typeface="+mn-cs"/>
              </a:rPr>
              <a:t>Misalnya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Ada laporan yang menyebutkan bahwa  7 diantara 10 remaja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di</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kota X memiliki kegemaran merokok. Artinya ada sebanyak 70%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remaja di</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kota X gemar merokok.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Persoalannya adalah apakah data hipotetik dalam bentuk persentase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tersebut dapat dibenarkan atau diterima?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Dalam hal ini ada 2 kemungkinan yang terjadi yakni:</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hip</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o</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tesis tersebut</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dapat dibenarkan atau data hip</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o</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te</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sis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tersebut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tidak dapat dibenarkan.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id-ID" sz="3200" b="0" i="0" u="none" strike="noStrike" kern="1200" cap="none" spc="0" normalizeH="0" baseline="0" noProof="0" dirty="0" smtClean="0">
                <a:ln>
                  <a:noFill/>
                </a:ln>
                <a:solidFill>
                  <a:schemeClr val="bg1"/>
                </a:solidFill>
                <a:effectLst/>
                <a:uLnTx/>
                <a:uFillTx/>
                <a:latin typeface="+mn-lt"/>
                <a:ea typeface="+mn-ea"/>
                <a:cs typeface="+mn-cs"/>
              </a:rPr>
              <a:t>Untuk melakukan pembuktian apakah data yang dihipotetikkan/ laporan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tersebut dapat diterima atau tidak maka dapat  digunakan salah satu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instrumen statistik yang disebut </a:t>
            </a: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4000" b="1" i="0" u="none" strike="noStrike" kern="1200" cap="none" spc="0" normalizeH="0" baseline="0" noProof="0" dirty="0" smtClean="0">
                <a:ln>
                  <a:noFill/>
                </a:ln>
                <a:solidFill>
                  <a:schemeClr val="accent1">
                    <a:lumMod val="75000"/>
                  </a:schemeClr>
                </a:solidFill>
                <a:effectLst/>
                <a:uLnTx/>
                <a:uFillTx/>
                <a:latin typeface="+mn-lt"/>
                <a:ea typeface="+mn-ea"/>
                <a:cs typeface="+mn-cs"/>
              </a:rPr>
              <a:t>standard kesalahan </a:t>
            </a:r>
            <a:r>
              <a:rPr kumimoji="0" lang="en-US" sz="4000" b="1" i="0" u="none" strike="noStrike" kern="1200" cap="none" spc="0" normalizeH="0" baseline="0" noProof="0" dirty="0" smtClean="0">
                <a:ln>
                  <a:noFill/>
                </a:ln>
                <a:solidFill>
                  <a:schemeClr val="accent1">
                    <a:lumMod val="75000"/>
                  </a:schemeClr>
                </a:solidFill>
                <a:effectLst/>
                <a:uLnTx/>
                <a:uFillTx/>
                <a:latin typeface="+mn-lt"/>
                <a:ea typeface="+mn-ea"/>
                <a:cs typeface="+mn-cs"/>
              </a:rPr>
              <a:t>	</a:t>
            </a:r>
            <a:r>
              <a:rPr kumimoji="0" lang="id-ID" sz="4000" b="1" i="0" u="none" strike="noStrike" kern="1200" cap="none" spc="0" normalizeH="0" baseline="0" noProof="0" dirty="0" smtClean="0">
                <a:ln>
                  <a:noFill/>
                </a:ln>
                <a:solidFill>
                  <a:schemeClr val="accent1">
                    <a:lumMod val="75000"/>
                  </a:schemeClr>
                </a:solidFill>
                <a:effectLst/>
                <a:uLnTx/>
                <a:uFillTx/>
                <a:latin typeface="+mn-lt"/>
                <a:ea typeface="+mn-ea"/>
                <a:cs typeface="+mn-cs"/>
              </a:rPr>
              <a:t>persentase</a:t>
            </a:r>
            <a:r>
              <a:rPr kumimoji="0" lang="en-US" sz="4000" b="1" i="0" u="none" strike="noStrike" kern="1200" cap="none" spc="0" normalizeH="0" baseline="0" noProof="0" dirty="0" smtClean="0">
                <a:ln>
                  <a:noFill/>
                </a:ln>
                <a:solidFill>
                  <a:schemeClr val="accent1">
                    <a:lumMod val="75000"/>
                  </a:schemeClr>
                </a:solidFill>
                <a:effectLst/>
                <a:uLnTx/>
                <a:uFillTx/>
                <a:latin typeface="+mn-lt"/>
                <a:ea typeface="+mn-ea"/>
                <a:cs typeface="+mn-cs"/>
              </a:rPr>
              <a:t> </a:t>
            </a:r>
            <a:r>
              <a:rPr kumimoji="0" lang="id-ID" sz="4000" b="1" i="0" u="none" strike="noStrike" kern="1200" cap="none" spc="0" normalizeH="0" baseline="0" noProof="0" dirty="0" smtClean="0">
                <a:ln>
                  <a:noFill/>
                </a:ln>
                <a:solidFill>
                  <a:schemeClr val="accent1">
                    <a:lumMod val="75000"/>
                  </a:schemeClr>
                </a:solidFill>
                <a:effectLst/>
                <a:uLnTx/>
                <a:uFillTx/>
                <a:latin typeface="+mn-lt"/>
                <a:ea typeface="+mn-ea"/>
                <a:cs typeface="+mn-cs"/>
              </a:rPr>
              <a:t>(SD%)</a:t>
            </a:r>
            <a:endParaRPr kumimoji="0" lang="en-US" sz="4000" b="0" i="0" u="none" strike="noStrike" kern="1200" cap="none" spc="0" normalizeH="0" baseline="0" noProof="0" dirty="0" smtClean="0">
              <a:ln>
                <a:noFill/>
              </a:ln>
              <a:solidFill>
                <a:schemeClr val="accent1">
                  <a:lumMod val="75000"/>
                </a:schemeClr>
              </a:solidFill>
              <a:effectLst/>
              <a:uLnTx/>
              <a:uFillTx/>
              <a:latin typeface="+mn-lt"/>
              <a:ea typeface="+mn-ea"/>
              <a:cs typeface="+mn-cs"/>
            </a:endParaRPr>
          </a:p>
        </p:txBody>
      </p:sp>
      <p:sp>
        <p:nvSpPr>
          <p:cNvPr id="14339" name="Title 1"/>
          <p:cNvSpPr>
            <a:spLocks noGrp="1"/>
          </p:cNvSpPr>
          <p:nvPr>
            <p:ph type="title"/>
          </p:nvPr>
        </p:nvSpPr>
        <p:spPr>
          <a:xfrm>
            <a:off x="914400" y="685800"/>
            <a:ext cx="8229600" cy="639763"/>
          </a:xfrm>
          <a:solidFill>
            <a:srgbClr val="00B050">
              <a:alpha val="100000"/>
            </a:srgbClr>
          </a:solidFill>
          <a:ln/>
        </p:spPr>
        <p:txBody>
          <a:bodyPr vert="horz" wrap="square" lIns="91440" tIns="45720" rIns="91440" bIns="45720" anchor="ctr"/>
          <a:p>
            <a:pPr algn="r" eaLnBrk="1" hangingPunct="1"/>
            <a:r>
              <a:rPr lang="id-ID" altLang="x-none" sz="2800" b="1" dirty="0">
                <a:latin typeface="Book Antiqua" panose="02040602050305030304" pitchFamily="18" charset="0"/>
              </a:rPr>
              <a:t>S</a:t>
            </a:r>
            <a:r>
              <a:rPr sz="2800" b="1" dirty="0">
                <a:latin typeface="Book Antiqua" panose="02040602050305030304" pitchFamily="18" charset="0"/>
              </a:rPr>
              <a:t>tandard</a:t>
            </a:r>
            <a:r>
              <a:rPr lang="id-ID" altLang="x-none" sz="2800" b="1" dirty="0">
                <a:latin typeface="Book Antiqua" panose="02040602050305030304" pitchFamily="18" charset="0"/>
              </a:rPr>
              <a:t> K</a:t>
            </a:r>
            <a:r>
              <a:rPr sz="2800" b="1" dirty="0">
                <a:latin typeface="Book Antiqua" panose="02040602050305030304" pitchFamily="18" charset="0"/>
              </a:rPr>
              <a:t>esalahan</a:t>
            </a:r>
            <a:r>
              <a:rPr lang="id-ID" altLang="x-none" sz="2800" b="1" dirty="0">
                <a:latin typeface="Book Antiqua" panose="02040602050305030304" pitchFamily="18" charset="0"/>
              </a:rPr>
              <a:t> P</a:t>
            </a:r>
            <a:r>
              <a:rPr sz="2800" b="1" dirty="0">
                <a:latin typeface="Book Antiqua" panose="02040602050305030304" pitchFamily="18" charset="0"/>
              </a:rPr>
              <a:t>ersentase</a:t>
            </a:r>
            <a:r>
              <a:rPr lang="id-ID" altLang="x-none" sz="2800" b="1" dirty="0">
                <a:latin typeface="Book Antiqua" panose="02040602050305030304" pitchFamily="18" charset="0"/>
              </a:rPr>
              <a:t> (SD%)</a:t>
            </a:r>
            <a:r>
              <a:rPr sz="2800" b="1" dirty="0">
                <a:latin typeface="Book Antiqua" panose="02040602050305030304" pitchFamily="18" charset="0"/>
              </a:rPr>
              <a:t>	</a:t>
            </a:r>
            <a:endParaRPr sz="2800" b="1" dirty="0">
              <a:latin typeface="Book Antiqua" panose="02040602050305030304" pitchFamily="18" charset="0"/>
            </a:endParaRPr>
          </a:p>
        </p:txBody>
      </p:sp>
    </p:spTree>
  </p:cSld>
  <p:clrMapOvr>
    <a:masterClrMapping/>
  </p:clrMapOvr>
  <p:transition spd="slow">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a:xfrm>
            <a:off x="0" y="1295400"/>
            <a:ext cx="8915400" cy="152400"/>
          </a:xfrm>
          <a:solidFill>
            <a:srgbClr val="00B050">
              <a:alpha val="100000"/>
            </a:srgbClr>
          </a:solidFill>
          <a:ln/>
        </p:spPr>
        <p:txBody>
          <a:bodyPr vert="horz" wrap="square" lIns="91440" tIns="45720" rIns="91440" bIns="45720" anchor="ctr"/>
          <a:p>
            <a:pPr algn="just" eaLnBrk="1" hangingPunct="1"/>
            <a:endParaRPr lang="en-GB" altLang="x-none" sz="1200" dirty="0"/>
          </a:p>
        </p:txBody>
      </p:sp>
      <p:sp>
        <p:nvSpPr>
          <p:cNvPr id="3" name="Content Placeholder 2"/>
          <p:cNvSpPr>
            <a:spLocks noGrp="1"/>
          </p:cNvSpPr>
          <p:nvPr>
            <p:ph idx="1"/>
          </p:nvPr>
        </p:nvSpPr>
        <p:spPr>
          <a:xfrm>
            <a:off x="0" y="1600200"/>
            <a:ext cx="8686800" cy="4800600"/>
          </a:xfrm>
          <a:solidFill>
            <a:srgbClr val="9FFF9F"/>
          </a:solidFill>
        </p:spPr>
        <p:txBody>
          <a:bodyPr vert="horz" wrap="square" lIns="91440" tIns="45720" rIns="91440" bIns="45720" numCol="1" rtlCol="0" anchor="t" anchorCtr="0" compatLnSpc="1"/>
          <a:p>
            <a:pPr eaLnBrk="1" hangingPunct="1">
              <a:lnSpc>
                <a:spcPct val="80000"/>
              </a:lnSpc>
              <a:buNone/>
            </a:pPr>
            <a:r>
              <a:rPr sz="2000" dirty="0">
                <a:solidFill>
                  <a:schemeClr val="bg1"/>
                </a:solidFill>
              </a:rPr>
              <a:t>	</a:t>
            </a:r>
            <a:r>
              <a:rPr lang="id-ID" altLang="x-none" sz="2200" dirty="0">
                <a:solidFill>
                  <a:schemeClr val="bg1"/>
                </a:solidFill>
              </a:rPr>
              <a:t>Prosedur pembuktiannya dengan menggunakan rumus : </a:t>
            </a:r>
            <a:endParaRPr sz="2200" dirty="0">
              <a:solidFill>
                <a:schemeClr val="bg1"/>
              </a:solidFill>
            </a:endParaRPr>
          </a:p>
          <a:p>
            <a:pPr eaLnBrk="1" hangingPunct="1">
              <a:lnSpc>
                <a:spcPct val="80000"/>
              </a:lnSpc>
              <a:buNone/>
            </a:pPr>
            <a:endParaRPr sz="2000" dirty="0">
              <a:solidFill>
                <a:schemeClr val="bg1"/>
              </a:solidFill>
            </a:endParaRPr>
          </a:p>
          <a:p>
            <a:pPr eaLnBrk="1" hangingPunct="1">
              <a:lnSpc>
                <a:spcPct val="80000"/>
              </a:lnSpc>
              <a:buNone/>
            </a:pPr>
            <a:r>
              <a:rPr lang="id-ID" altLang="x-none" sz="2000" b="1" dirty="0">
                <a:solidFill>
                  <a:schemeClr val="bg1"/>
                </a:solidFill>
              </a:rPr>
              <a:t>      </a:t>
            </a:r>
            <a:r>
              <a:rPr sz="2000" b="1" dirty="0">
                <a:solidFill>
                  <a:schemeClr val="bg1"/>
                </a:solidFill>
              </a:rPr>
              <a:t>	</a:t>
            </a:r>
            <a:r>
              <a:rPr lang="id-ID" altLang="x-none" sz="2000" b="1" dirty="0">
                <a:solidFill>
                  <a:schemeClr val="bg1"/>
                </a:solidFill>
              </a:rPr>
              <a:t>         </a:t>
            </a:r>
            <a:r>
              <a:rPr sz="2000" b="1" dirty="0">
                <a:solidFill>
                  <a:schemeClr val="bg1"/>
                </a:solidFill>
              </a:rPr>
              <a:t>	</a:t>
            </a:r>
            <a:r>
              <a:rPr sz="2000" b="1" dirty="0">
                <a:solidFill>
                  <a:srgbClr val="262626"/>
                </a:solidFill>
              </a:rPr>
              <a:t>  </a:t>
            </a:r>
            <a:r>
              <a:rPr lang="id-ID" altLang="x-none" sz="2000" b="1" dirty="0">
                <a:solidFill>
                  <a:srgbClr val="262626"/>
                </a:solidFill>
              </a:rPr>
              <a:t> PQ</a:t>
            </a:r>
            <a:endParaRPr sz="2000" dirty="0">
              <a:solidFill>
                <a:srgbClr val="262626"/>
              </a:solidFill>
            </a:endParaRPr>
          </a:p>
          <a:p>
            <a:pPr eaLnBrk="1" hangingPunct="1">
              <a:lnSpc>
                <a:spcPct val="80000"/>
              </a:lnSpc>
              <a:buNone/>
            </a:pPr>
            <a:r>
              <a:rPr sz="2000" b="1" dirty="0">
                <a:solidFill>
                  <a:srgbClr val="262626"/>
                </a:solidFill>
              </a:rPr>
              <a:t>		</a:t>
            </a:r>
            <a:r>
              <a:rPr lang="id-ID" altLang="x-none" sz="2000" b="1" dirty="0">
                <a:solidFill>
                  <a:srgbClr val="262626"/>
                </a:solidFill>
              </a:rPr>
              <a:t>SD% = √   ───</a:t>
            </a:r>
            <a:endParaRPr sz="2000" b="1" dirty="0">
              <a:solidFill>
                <a:srgbClr val="262626"/>
              </a:solidFill>
            </a:endParaRPr>
          </a:p>
          <a:p>
            <a:pPr eaLnBrk="1" hangingPunct="1">
              <a:lnSpc>
                <a:spcPct val="80000"/>
              </a:lnSpc>
              <a:buNone/>
            </a:pPr>
            <a:r>
              <a:rPr sz="2000" b="1" dirty="0">
                <a:solidFill>
                  <a:srgbClr val="262626"/>
                </a:solidFill>
              </a:rPr>
              <a:t>		</a:t>
            </a:r>
            <a:r>
              <a:rPr lang="id-ID" altLang="x-none" sz="2000" b="1" dirty="0">
                <a:solidFill>
                  <a:srgbClr val="262626"/>
                </a:solidFill>
              </a:rPr>
              <a:t> </a:t>
            </a:r>
            <a:r>
              <a:rPr sz="2000" b="1" dirty="0">
                <a:solidFill>
                  <a:srgbClr val="262626"/>
                </a:solidFill>
              </a:rPr>
              <a:t>	     </a:t>
            </a:r>
            <a:r>
              <a:rPr lang="id-ID" altLang="x-none" sz="2000" b="1" dirty="0">
                <a:solidFill>
                  <a:srgbClr val="262626"/>
                </a:solidFill>
              </a:rPr>
              <a:t>N</a:t>
            </a:r>
            <a:endParaRPr sz="2000" dirty="0">
              <a:solidFill>
                <a:srgbClr val="262626"/>
              </a:solidFill>
            </a:endParaRPr>
          </a:p>
          <a:p>
            <a:pPr eaLnBrk="1" hangingPunct="1">
              <a:lnSpc>
                <a:spcPct val="80000"/>
              </a:lnSpc>
              <a:buNone/>
            </a:pPr>
            <a:endParaRPr sz="2000" dirty="0">
              <a:solidFill>
                <a:schemeClr val="bg1"/>
              </a:solidFill>
            </a:endParaRPr>
          </a:p>
          <a:p>
            <a:pPr eaLnBrk="1" hangingPunct="1">
              <a:lnSpc>
                <a:spcPct val="80000"/>
              </a:lnSpc>
              <a:buNone/>
            </a:pPr>
            <a:r>
              <a:rPr sz="2000" dirty="0">
                <a:solidFill>
                  <a:schemeClr val="bg1"/>
                </a:solidFill>
              </a:rPr>
              <a:t>	</a:t>
            </a:r>
            <a:r>
              <a:rPr lang="id-ID" altLang="x-none" sz="1800" dirty="0">
                <a:solidFill>
                  <a:schemeClr val="bg1"/>
                </a:solidFill>
              </a:rPr>
              <a:t>Di mana :   </a:t>
            </a:r>
            <a:endParaRPr sz="1800" dirty="0">
              <a:solidFill>
                <a:schemeClr val="bg1"/>
              </a:solidFill>
            </a:endParaRPr>
          </a:p>
          <a:p>
            <a:pPr eaLnBrk="1" hangingPunct="1">
              <a:lnSpc>
                <a:spcPct val="80000"/>
              </a:lnSpc>
              <a:buNone/>
            </a:pPr>
            <a:r>
              <a:rPr sz="1800" dirty="0">
                <a:solidFill>
                  <a:schemeClr val="bg1"/>
                </a:solidFill>
              </a:rPr>
              <a:t>	</a:t>
            </a:r>
            <a:r>
              <a:rPr lang="id-ID" altLang="x-none" sz="1800" dirty="0">
                <a:solidFill>
                  <a:schemeClr val="bg1"/>
                </a:solidFill>
              </a:rPr>
              <a:t>SD%</a:t>
            </a:r>
            <a:r>
              <a:rPr sz="1800" dirty="0">
                <a:solidFill>
                  <a:schemeClr val="bg1"/>
                </a:solidFill>
              </a:rPr>
              <a:t>	= </a:t>
            </a:r>
            <a:r>
              <a:rPr lang="id-ID" altLang="x-none" sz="1800" dirty="0">
                <a:solidFill>
                  <a:schemeClr val="bg1"/>
                </a:solidFill>
              </a:rPr>
              <a:t>standar kesalahan persentase</a:t>
            </a:r>
            <a:endParaRPr sz="1800" dirty="0">
              <a:solidFill>
                <a:schemeClr val="bg1"/>
              </a:solidFill>
            </a:endParaRPr>
          </a:p>
          <a:p>
            <a:pPr eaLnBrk="1" hangingPunct="1">
              <a:lnSpc>
                <a:spcPct val="80000"/>
              </a:lnSpc>
              <a:buNone/>
            </a:pPr>
            <a:r>
              <a:rPr sz="1800" dirty="0">
                <a:solidFill>
                  <a:schemeClr val="bg1"/>
                </a:solidFill>
              </a:rPr>
              <a:t>	</a:t>
            </a:r>
            <a:r>
              <a:rPr lang="id-ID" altLang="x-none" sz="1800" dirty="0">
                <a:solidFill>
                  <a:schemeClr val="bg1"/>
                </a:solidFill>
              </a:rPr>
              <a:t>P</a:t>
            </a:r>
            <a:r>
              <a:rPr sz="1800" dirty="0">
                <a:solidFill>
                  <a:schemeClr val="bg1"/>
                </a:solidFill>
              </a:rPr>
              <a:t>	= </a:t>
            </a:r>
            <a:r>
              <a:rPr lang="id-ID" altLang="x-none" sz="1800" dirty="0">
                <a:solidFill>
                  <a:schemeClr val="bg1"/>
                </a:solidFill>
              </a:rPr>
              <a:t>persentase yang dijadikan hipotesis</a:t>
            </a:r>
            <a:endParaRPr sz="1800" dirty="0">
              <a:solidFill>
                <a:schemeClr val="bg1"/>
              </a:solidFill>
            </a:endParaRPr>
          </a:p>
          <a:p>
            <a:pPr eaLnBrk="1" hangingPunct="1">
              <a:lnSpc>
                <a:spcPct val="80000"/>
              </a:lnSpc>
              <a:buNone/>
            </a:pPr>
            <a:r>
              <a:rPr sz="1800" dirty="0">
                <a:solidFill>
                  <a:schemeClr val="bg1"/>
                </a:solidFill>
              </a:rPr>
              <a:t>	</a:t>
            </a:r>
            <a:r>
              <a:rPr lang="id-ID" altLang="x-none" sz="1800" dirty="0">
                <a:solidFill>
                  <a:schemeClr val="bg1"/>
                </a:solidFill>
              </a:rPr>
              <a:t>Q</a:t>
            </a:r>
            <a:r>
              <a:rPr sz="1800" dirty="0">
                <a:solidFill>
                  <a:schemeClr val="bg1"/>
                </a:solidFill>
              </a:rPr>
              <a:t>	= </a:t>
            </a:r>
            <a:r>
              <a:rPr lang="id-ID" altLang="x-none" sz="1800" dirty="0">
                <a:solidFill>
                  <a:schemeClr val="bg1"/>
                </a:solidFill>
              </a:rPr>
              <a:t>100 – P</a:t>
            </a:r>
            <a:endParaRPr sz="1800" dirty="0">
              <a:solidFill>
                <a:schemeClr val="bg1"/>
              </a:solidFill>
            </a:endParaRPr>
          </a:p>
          <a:p>
            <a:pPr eaLnBrk="1" hangingPunct="1">
              <a:lnSpc>
                <a:spcPct val="80000"/>
              </a:lnSpc>
              <a:buNone/>
            </a:pPr>
            <a:r>
              <a:rPr sz="1800" dirty="0">
                <a:solidFill>
                  <a:schemeClr val="bg1"/>
                </a:solidFill>
              </a:rPr>
              <a:t>	</a:t>
            </a:r>
            <a:r>
              <a:rPr lang="id-ID" altLang="x-none" sz="1800" dirty="0">
                <a:solidFill>
                  <a:schemeClr val="bg1"/>
                </a:solidFill>
              </a:rPr>
              <a:t>N</a:t>
            </a:r>
            <a:r>
              <a:rPr sz="1800" dirty="0">
                <a:solidFill>
                  <a:schemeClr val="bg1"/>
                </a:solidFill>
              </a:rPr>
              <a:t>	= </a:t>
            </a:r>
            <a:r>
              <a:rPr lang="id-ID" altLang="x-none" sz="1800" dirty="0">
                <a:solidFill>
                  <a:schemeClr val="bg1"/>
                </a:solidFill>
              </a:rPr>
              <a:t>jumlah subyek dalam sampel</a:t>
            </a:r>
            <a:r>
              <a:rPr lang="id-ID" altLang="x-none" sz="2000" dirty="0">
                <a:solidFill>
                  <a:schemeClr val="bg1"/>
                </a:solidFill>
              </a:rPr>
              <a:t> </a:t>
            </a:r>
            <a:endParaRPr sz="2000" dirty="0">
              <a:solidFill>
                <a:schemeClr val="bg1"/>
              </a:solidFill>
            </a:endParaRPr>
          </a:p>
          <a:p>
            <a:pPr eaLnBrk="1" hangingPunct="1">
              <a:lnSpc>
                <a:spcPct val="80000"/>
              </a:lnSpc>
              <a:buNone/>
            </a:pPr>
            <a:r>
              <a:rPr lang="id-ID" altLang="x-none" sz="2000" dirty="0">
                <a:solidFill>
                  <a:schemeClr val="bg1"/>
                </a:solidFill>
              </a:rPr>
              <a:t> </a:t>
            </a:r>
            <a:endParaRPr sz="2000" dirty="0">
              <a:solidFill>
                <a:schemeClr val="bg1"/>
              </a:solidFill>
            </a:endParaRPr>
          </a:p>
          <a:p>
            <a:pPr eaLnBrk="1" hangingPunct="1">
              <a:lnSpc>
                <a:spcPct val="80000"/>
              </a:lnSpc>
              <a:buNone/>
            </a:pPr>
            <a:r>
              <a:rPr sz="2000" dirty="0">
                <a:solidFill>
                  <a:schemeClr val="bg1"/>
                </a:solidFill>
              </a:rPr>
              <a:t>	</a:t>
            </a:r>
            <a:r>
              <a:rPr lang="id-ID" altLang="x-none" sz="2400" b="1" i="1" dirty="0">
                <a:solidFill>
                  <a:srgbClr val="FF0000"/>
                </a:solidFill>
              </a:rPr>
              <a:t>Catatan : </a:t>
            </a:r>
            <a:endParaRPr sz="2400" b="1" i="1" dirty="0">
              <a:solidFill>
                <a:srgbClr val="FF0000"/>
              </a:solidFill>
            </a:endParaRPr>
          </a:p>
          <a:p>
            <a:pPr eaLnBrk="1" hangingPunct="1">
              <a:lnSpc>
                <a:spcPct val="80000"/>
              </a:lnSpc>
              <a:buNone/>
            </a:pPr>
            <a:r>
              <a:rPr sz="2000" dirty="0">
                <a:solidFill>
                  <a:schemeClr val="bg1"/>
                </a:solidFill>
              </a:rPr>
              <a:t>	</a:t>
            </a:r>
            <a:r>
              <a:rPr lang="id-ID" altLang="x-none" sz="2000" dirty="0">
                <a:solidFill>
                  <a:schemeClr val="bg1"/>
                </a:solidFill>
              </a:rPr>
              <a:t>P dalam hal ini adalah persentase parameter yang bersifat hipotetis bukanlah persentase empirik yang diperoleh dari sampel kita.</a:t>
            </a:r>
            <a:endParaRPr sz="2000" dirty="0">
              <a:solidFill>
                <a:schemeClr val="bg1"/>
              </a:solidFill>
            </a:endParaRPr>
          </a:p>
          <a:p>
            <a:pPr eaLnBrk="1" hangingPunct="1">
              <a:lnSpc>
                <a:spcPct val="80000"/>
              </a:lnSpc>
              <a:buNone/>
            </a:pPr>
            <a:endParaRPr sz="2000" dirty="0">
              <a:solidFill>
                <a:schemeClr val="bg1"/>
              </a:solidFill>
            </a:endParaRPr>
          </a:p>
        </p:txBody>
      </p:sp>
      <p:sp>
        <p:nvSpPr>
          <p:cNvPr id="4" name="Rectangle 3"/>
          <p:cNvSpPr/>
          <p:nvPr/>
        </p:nvSpPr>
        <p:spPr>
          <a:xfrm>
            <a:off x="609600" y="2133600"/>
            <a:ext cx="2514600" cy="1143000"/>
          </a:xfrm>
          <a:prstGeom prst="rect">
            <a:avLst/>
          </a:prstGeom>
          <a:noFill/>
          <a:ln w="76200">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28600" y="3581400"/>
            <a:ext cx="8229600" cy="2743200"/>
          </a:xfrm>
          <a:solidFill>
            <a:srgbClr val="9FFF9F"/>
          </a:solidFill>
        </p:spPr>
        <p:txBody>
          <a:bodyPr vert="horz" wrap="square" lIns="91440" tIns="45720" rIns="91440" bIns="45720" numCol="1" rtlCol="0" anchor="ctr" anchorCtr="0" compatLnSpc="1">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Sementara itu dengan taraf kepercayaan 99% dan taraf kesalahan 1%  maka :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3200" b="0" i="0" u="none" strike="noStrike" kern="1200" cap="none" spc="0" normalizeH="0" baseline="0" noProof="0" dirty="0" smtClean="0">
                <a:ln>
                  <a:noFill/>
                </a:ln>
                <a:solidFill>
                  <a:schemeClr val="bg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bg1"/>
                </a:solidFill>
                <a:effectLst/>
                <a:uLnTx/>
                <a:uFillTx/>
                <a:latin typeface="+mn-lt"/>
                <a:ea typeface="+mn-ea"/>
                <a:cs typeface="+mn-cs"/>
              </a:rPr>
              <a:t>		</a:t>
            </a:r>
            <a:r>
              <a:rPr kumimoji="0" lang="id-ID" sz="4200" b="1" i="0" u="none" strike="noStrike" kern="1200" cap="none" spc="0" normalizeH="0" baseline="0" noProof="0" dirty="0" smtClean="0">
                <a:ln>
                  <a:noFill/>
                </a:ln>
                <a:solidFill>
                  <a:schemeClr val="accent1">
                    <a:lumMod val="75000"/>
                  </a:schemeClr>
                </a:solidFill>
                <a:effectLst/>
                <a:uLnTx/>
                <a:uFillTx/>
                <a:latin typeface="+mn-lt"/>
                <a:ea typeface="+mn-ea"/>
                <a:cs typeface="+mn-cs"/>
              </a:rPr>
              <a:t>Pp = Ps ± 2,58 SD</a:t>
            </a:r>
            <a:r>
              <a:rPr kumimoji="0" lang="en-US" sz="4200" b="1" i="0" u="none" strike="noStrike" kern="1200" cap="none" spc="0" normalizeH="0" baseline="0" noProof="0" dirty="0" smtClean="0">
                <a:ln>
                  <a:noFill/>
                </a:ln>
                <a:solidFill>
                  <a:schemeClr val="accent1">
                    <a:lumMod val="75000"/>
                  </a:schemeClr>
                </a:solidFill>
                <a:effectLst/>
                <a:uLnTx/>
                <a:uFillTx/>
                <a:latin typeface="+mn-lt"/>
                <a:ea typeface="+mn-ea"/>
                <a:cs typeface="+mn-cs"/>
              </a:rPr>
              <a:t>%</a:t>
            </a:r>
            <a:r>
              <a:rPr kumimoji="0" lang="id-ID" sz="4200" b="1" i="0" u="none" strike="noStrike" kern="1200" cap="none" spc="0" normalizeH="0" baseline="0" noProof="0" dirty="0" smtClean="0">
                <a:ln>
                  <a:noFill/>
                </a:ln>
                <a:solidFill>
                  <a:schemeClr val="accent1">
                    <a:lumMod val="75000"/>
                  </a:schemeClr>
                </a:solidFill>
                <a:effectLst/>
                <a:uLnTx/>
                <a:uFillTx/>
                <a:latin typeface="+mn-lt"/>
                <a:ea typeface="+mn-ea"/>
                <a:cs typeface="+mn-cs"/>
              </a:rPr>
              <a:t>   </a:t>
            </a:r>
            <a:endParaRPr kumimoji="0" lang="en-US" sz="4200" b="0" i="0" u="none" strike="noStrike" kern="1200" cap="none" spc="0" normalizeH="0" baseline="0" noProof="0" dirty="0" smtClean="0">
              <a:ln>
                <a:noFill/>
              </a:ln>
              <a:solidFill>
                <a:schemeClr val="accent1">
                  <a:lumMod val="7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3200" b="0" i="0" u="none" strike="noStrike" kern="1200" cap="none" spc="0" normalizeH="0" baseline="0" noProof="0" dirty="0" smtClean="0">
                <a:ln>
                  <a:noFill/>
                </a:ln>
                <a:solidFill>
                  <a:schemeClr val="bg1"/>
                </a:solidFill>
                <a:effectLst/>
                <a:uLnTx/>
                <a:uFillTx/>
                <a:latin typeface="+mn-lt"/>
                <a:ea typeface="+mn-ea"/>
                <a:cs typeface="+mn-cs"/>
              </a:rPr>
              <a:t> </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1" i="0" u="none" strike="noStrike" kern="1200" cap="none" spc="0" normalizeH="0" baseline="0" noProof="0" dirty="0" smtClean="0">
                <a:ln>
                  <a:noFill/>
                </a:ln>
                <a:solidFill>
                  <a:schemeClr val="bg1"/>
                </a:solidFill>
                <a:effectLst/>
                <a:uLnTx/>
                <a:uFillTx/>
                <a:latin typeface="+mn-lt"/>
                <a:ea typeface="+mn-ea"/>
                <a:cs typeface="+mn-cs"/>
              </a:rPr>
              <a:t>	</a:t>
            </a:r>
            <a:r>
              <a:rPr kumimoji="0" lang="id-ID" sz="3200" b="1" i="0" u="none" strike="noStrike" kern="1200" cap="none" spc="0" normalizeH="0" baseline="0" noProof="0" dirty="0" smtClean="0">
                <a:ln>
                  <a:noFill/>
                </a:ln>
                <a:solidFill>
                  <a:schemeClr val="bg1"/>
                </a:solidFill>
                <a:effectLst/>
                <a:uLnTx/>
                <a:uFillTx/>
                <a:latin typeface="+mn-lt"/>
                <a:ea typeface="+mn-ea"/>
                <a:cs typeface="+mn-cs"/>
              </a:rPr>
              <a:t>Kesimpulan </a:t>
            </a:r>
            <a:r>
              <a:rPr kumimoji="0" lang="id-ID" sz="3200" b="0" i="0" u="none" strike="noStrike" kern="1200" cap="none" spc="0" normalizeH="0" baseline="0" noProof="0" dirty="0" smtClean="0">
                <a:ln>
                  <a:noFill/>
                </a:ln>
                <a:solidFill>
                  <a:schemeClr val="bg1"/>
                </a:solidFill>
                <a:effectLst/>
                <a:uLnTx/>
                <a:uFillTx/>
                <a:latin typeface="+mn-lt"/>
                <a:ea typeface="+mn-ea"/>
                <a:cs typeface="+mn-cs"/>
              </a:rPr>
              <a:t>: Jika persentase hipotetik atau laporan tersebut berada diantara atau dalam jangkauan estimasi maka laporan dinyataka dapat diterima dengan taraf kepercayaan tertentu (95% atau 99%).</a:t>
            </a:r>
            <a:endParaRPr kumimoji="0" lang="en-US" sz="3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 name="Title 1"/>
          <p:cNvSpPr>
            <a:spLocks noGrp="1"/>
          </p:cNvSpPr>
          <p:nvPr>
            <p:ph type="title"/>
          </p:nvPr>
        </p:nvSpPr>
        <p:spPr>
          <a:xfrm>
            <a:off x="0" y="274638"/>
            <a:ext cx="9144000" cy="3382963"/>
          </a:xfrm>
          <a:ln w="76200">
            <a:solidFill>
              <a:schemeClr val="bg2"/>
            </a:solidFill>
            <a:prstDash val="sysDash"/>
          </a:ln>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20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2000" b="0" i="0" u="none" strike="noStrike" kern="1200" cap="none" spc="0" normalizeH="0" baseline="0" noProof="0" dirty="0" smtClean="0">
                <a:ln>
                  <a:noFill/>
                </a:ln>
                <a:solidFill>
                  <a:schemeClr val="tx1"/>
                </a:solidFill>
                <a:effectLst/>
                <a:uLnTx/>
                <a:uFillTx/>
                <a:latin typeface="+mj-lt"/>
                <a:ea typeface="+mj-ea"/>
                <a:cs typeface="+mj-cs"/>
              </a:rPr>
              <a:t>Selanjutnya ditentukan Persentase Parameter ( Pp) : </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r>
              <a:rPr kumimoji="0" lang="id-ID" sz="20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r>
              <a:rPr kumimoji="0" lang="en-US" sz="20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2000" b="0" i="0" u="none" strike="noStrike" kern="1200" cap="none" spc="0" normalizeH="0" baseline="0" noProof="0" dirty="0" smtClean="0">
                <a:ln>
                  <a:noFill/>
                </a:ln>
                <a:solidFill>
                  <a:schemeClr val="tx1"/>
                </a:solidFill>
                <a:effectLst/>
                <a:uLnTx/>
                <a:uFillTx/>
                <a:latin typeface="+mj-lt"/>
                <a:ea typeface="+mj-ea"/>
                <a:cs typeface="+mj-cs"/>
              </a:rPr>
              <a:t>Dengan taraf kepercayaan 95% maka : </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r>
              <a:rPr kumimoji="0" lang="id-ID" sz="20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r>
              <a:rPr kumimoji="0" lang="en-US" sz="20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2600" b="1" i="0" u="none" strike="noStrike" kern="1200" cap="none" spc="0" normalizeH="0" baseline="0" noProof="0" dirty="0" smtClean="0">
                <a:ln>
                  <a:noFill/>
                </a:ln>
                <a:solidFill>
                  <a:schemeClr val="bg2">
                    <a:lumMod val="40000"/>
                    <a:lumOff val="60000"/>
                  </a:schemeClr>
                </a:solidFill>
                <a:effectLst/>
                <a:uLnTx/>
                <a:uFillTx/>
                <a:latin typeface="+mj-lt"/>
                <a:ea typeface="+mj-ea"/>
                <a:cs typeface="+mj-cs"/>
              </a:rPr>
              <a:t>Pp = Ps ± 1,96 SD</a:t>
            </a:r>
            <a:r>
              <a:rPr kumimoji="0" lang="en-US" sz="2600" b="1" i="0" u="none" strike="noStrike" kern="1200" cap="none" spc="0" normalizeH="0" baseline="0" noProof="0" dirty="0" smtClean="0">
                <a:ln>
                  <a:noFill/>
                </a:ln>
                <a:solidFill>
                  <a:schemeClr val="bg2">
                    <a:lumMod val="40000"/>
                    <a:lumOff val="60000"/>
                  </a:schemeClr>
                </a:solidFill>
                <a:effectLst/>
                <a:uLnTx/>
                <a:uFillTx/>
                <a:latin typeface="+mj-lt"/>
                <a:ea typeface="+mj-ea"/>
                <a:cs typeface="+mj-cs"/>
              </a:rPr>
              <a:t>%</a:t>
            </a:r>
            <a:r>
              <a:rPr kumimoji="0" lang="id-ID" sz="2600" b="1" i="0" u="none" strike="noStrike" kern="1200" cap="none" spc="0" normalizeH="0" baseline="0" noProof="0" dirty="0" smtClean="0">
                <a:ln>
                  <a:noFill/>
                </a:ln>
                <a:solidFill>
                  <a:schemeClr val="bg2">
                    <a:lumMod val="40000"/>
                    <a:lumOff val="60000"/>
                  </a:schemeClr>
                </a:solidFill>
                <a:effectLst/>
                <a:uLnTx/>
                <a:uFillTx/>
                <a:latin typeface="+mj-lt"/>
                <a:ea typeface="+mj-ea"/>
                <a:cs typeface="+mj-cs"/>
              </a:rPr>
              <a:t>   </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r>
              <a:rPr kumimoji="0" lang="id-ID" sz="2000" b="0" i="0" u="none" strike="noStrike" kern="1200" cap="none" spc="0" normalizeH="0" baseline="0" noProof="0" dirty="0" smtClean="0">
                <a:ln>
                  <a:noFill/>
                </a:ln>
                <a:solidFill>
                  <a:schemeClr val="tx1"/>
                </a:solidFill>
                <a:effectLst/>
                <a:uLnTx/>
                <a:uFillTx/>
                <a:latin typeface="+mj-lt"/>
                <a:ea typeface="+mj-ea"/>
                <a:cs typeface="+mj-cs"/>
              </a:rPr>
              <a:t> </a:t>
            </a:r>
            <a:br>
              <a:rPr kumimoji="0" lang="en-US" sz="2000" b="0" i="0" u="none" strike="noStrike" kern="1200" cap="none" spc="0" normalizeH="0" baseline="0" noProof="0" dirty="0" smtClean="0">
                <a:ln>
                  <a:noFill/>
                </a:ln>
                <a:solidFill>
                  <a:schemeClr val="tx1"/>
                </a:solidFill>
                <a:effectLst/>
                <a:uLnTx/>
                <a:uFillTx/>
                <a:latin typeface="+mj-lt"/>
                <a:ea typeface="+mj-ea"/>
                <a:cs typeface="+mj-cs"/>
              </a:rPr>
            </a:br>
            <a:r>
              <a:rPr kumimoji="0" lang="en-US" sz="20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Dimana : </a:t>
            </a:r>
            <a:br>
              <a:rPr kumimoji="0" lang="en-US" sz="1800" b="0" i="0" u="none" strike="noStrike" kern="1200" cap="none" spc="0" normalizeH="0" baseline="0" noProof="0" dirty="0" smtClean="0">
                <a:ln>
                  <a:noFill/>
                </a:ln>
                <a:solidFill>
                  <a:schemeClr val="tx1"/>
                </a:solidFill>
                <a:effectLst/>
                <a:uLnTx/>
                <a:uFillTx/>
                <a:latin typeface="+mj-lt"/>
                <a:ea typeface="+mj-ea"/>
                <a:cs typeface="+mj-cs"/>
              </a:rPr>
            </a:br>
            <a:r>
              <a:rPr kumimoji="0" lang="en-US" sz="18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Pp</a:t>
            </a:r>
            <a:r>
              <a:rPr kumimoji="0" lang="en-US" sz="1800" b="0" i="0" u="none" strike="noStrike" kern="1200" cap="none" spc="0" normalizeH="0" baseline="0" noProof="0" dirty="0" smtClean="0">
                <a:ln>
                  <a:noFill/>
                </a:ln>
                <a:solidFill>
                  <a:schemeClr val="tx1"/>
                </a:solidFill>
                <a:effectLst/>
                <a:uLnTx/>
                <a:uFillTx/>
                <a:latin typeface="+mj-lt"/>
                <a:ea typeface="+mj-ea"/>
                <a:cs typeface="+mj-cs"/>
              </a:rPr>
              <a:t>     =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persentase parameter </a:t>
            </a:r>
            <a:br>
              <a:rPr kumimoji="0" lang="en-US" sz="1800" b="0" i="0" u="none" strike="noStrike" kern="1200" cap="none" spc="0" normalizeH="0" baseline="0" noProof="0" dirty="0" smtClean="0">
                <a:ln>
                  <a:noFill/>
                </a:ln>
                <a:solidFill>
                  <a:schemeClr val="tx1"/>
                </a:solidFill>
                <a:effectLst/>
                <a:uLnTx/>
                <a:uFillTx/>
                <a:latin typeface="+mj-lt"/>
                <a:ea typeface="+mj-ea"/>
                <a:cs typeface="+mj-cs"/>
              </a:rPr>
            </a:br>
            <a:r>
              <a:rPr kumimoji="0" lang="en-US" sz="18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Ps </a:t>
            </a:r>
            <a:r>
              <a:rPr kumimoji="0" lang="en-US" sz="1800" b="0" i="0" u="none" strike="noStrike" kern="1200" cap="none" spc="0" normalizeH="0" baseline="0" noProof="0" dirty="0" smtClean="0">
                <a:ln>
                  <a:noFill/>
                </a:ln>
                <a:solidFill>
                  <a:schemeClr val="tx1"/>
                </a:solidFill>
                <a:effectLst/>
                <a:uLnTx/>
                <a:uFillTx/>
                <a:latin typeface="+mj-lt"/>
                <a:ea typeface="+mj-ea"/>
                <a:cs typeface="+mj-cs"/>
              </a:rPr>
              <a:t>     =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persentase statistik </a:t>
            </a:r>
            <a:br>
              <a:rPr kumimoji="0" lang="en-US" sz="1800" b="0" i="0" u="none" strike="noStrike" kern="1200" cap="none" spc="0" normalizeH="0" baseline="0" noProof="0" dirty="0" smtClean="0">
                <a:ln>
                  <a:noFill/>
                </a:ln>
                <a:solidFill>
                  <a:schemeClr val="tx1"/>
                </a:solidFill>
                <a:effectLst/>
                <a:uLnTx/>
                <a:uFillTx/>
                <a:latin typeface="+mj-lt"/>
                <a:ea typeface="+mj-ea"/>
                <a:cs typeface="+mj-cs"/>
              </a:rPr>
            </a:br>
            <a:r>
              <a:rPr kumimoji="0" lang="en-US" sz="1800" b="0" i="0" u="none" strike="noStrike" kern="1200" cap="none" spc="0" normalizeH="0" baseline="0" noProof="0" dirty="0" smtClean="0">
                <a:ln>
                  <a:noFill/>
                </a:ln>
                <a:solidFill>
                  <a:schemeClr val="tx1"/>
                </a:solidFill>
                <a:effectLst/>
                <a:uLnTx/>
                <a:uFillTx/>
                <a:latin typeface="+mj-lt"/>
                <a:ea typeface="+mj-ea"/>
                <a:cs typeface="+mj-cs"/>
              </a:rPr>
              <a:t>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SD% </a:t>
            </a:r>
            <a:r>
              <a:rPr kumimoji="0" lang="en-US" sz="1800" b="0" i="0" u="none" strike="noStrike" kern="1200" cap="none" spc="0" normalizeH="0" baseline="0" noProof="0" dirty="0" smtClean="0">
                <a:ln>
                  <a:noFill/>
                </a:ln>
                <a:solidFill>
                  <a:schemeClr val="tx1"/>
                </a:solidFill>
                <a:effectLst/>
                <a:uLnTx/>
                <a:uFillTx/>
                <a:latin typeface="+mj-lt"/>
                <a:ea typeface="+mj-ea"/>
                <a:cs typeface="+mj-cs"/>
              </a:rPr>
              <a:t> = </a:t>
            </a:r>
            <a:r>
              <a:rPr kumimoji="0" lang="id-ID" sz="1800" b="0" i="0" u="none" strike="noStrike" kern="1200" cap="none" spc="0" normalizeH="0" baseline="0" noProof="0" dirty="0" smtClean="0">
                <a:ln>
                  <a:noFill/>
                </a:ln>
                <a:solidFill>
                  <a:schemeClr val="tx1"/>
                </a:solidFill>
                <a:effectLst/>
                <a:uLnTx/>
                <a:uFillTx/>
                <a:latin typeface="+mj-lt"/>
                <a:ea typeface="+mj-ea"/>
                <a:cs typeface="+mj-cs"/>
              </a:rPr>
              <a:t>standar kesalahan persentase</a:t>
            </a:r>
            <a:endParaRPr kumimoji="0" lang="en-US" sz="18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457200"/>
            <a:ext cx="9144000" cy="914400"/>
          </a:xfrm>
          <a:solidFill>
            <a:schemeClr val="accent6">
              <a:lumMod val="50000"/>
            </a:schemeClr>
          </a:solidFill>
        </p:spPr>
        <p:txBody>
          <a:bodyPr vert="horz" wrap="square" lIns="91440" tIns="45720" rIns="91440" bIns="45720" numCol="1" rtlCol="0" anchor="ctr" anchorCtr="0" compatLnSpc="1">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400" b="0" i="0" u="none" strike="noStrike" kern="1200" cap="none" spc="0" normalizeH="0" baseline="0" noProof="0" dirty="0" smtClean="0">
                <a:ln>
                  <a:noFill/>
                </a:ln>
                <a:solidFill>
                  <a:schemeClr val="accent4">
                    <a:lumMod val="40000"/>
                    <a:lumOff val="60000"/>
                  </a:schemeClr>
                </a:solidFill>
                <a:effectLst/>
                <a:uLnTx/>
                <a:uFillTx/>
                <a:latin typeface="Berlin Sans FB" panose="020E0602020502020306" pitchFamily="34" charset="0"/>
                <a:ea typeface="+mj-ea"/>
                <a:cs typeface="+mj-cs"/>
              </a:rPr>
              <a:t>     </a:t>
            </a:r>
            <a:r>
              <a:rPr kumimoji="0" lang="en-US" sz="4400" b="0" i="0" u="none" strike="noStrike" kern="1200" cap="none" spc="0" normalizeH="0" baseline="0" noProof="0" dirty="0" err="1" smtClean="0">
                <a:ln>
                  <a:noFill/>
                </a:ln>
                <a:solidFill>
                  <a:schemeClr val="accent4">
                    <a:lumMod val="40000"/>
                    <a:lumOff val="60000"/>
                  </a:schemeClr>
                </a:solidFill>
                <a:effectLst/>
                <a:uLnTx/>
                <a:uFillTx/>
                <a:latin typeface="Berlin Sans FB" panose="020E0602020502020306" pitchFamily="34" charset="0"/>
                <a:ea typeface="+mj-ea"/>
                <a:cs typeface="+mj-cs"/>
              </a:rPr>
              <a:t>Soal</a:t>
            </a:r>
            <a:r>
              <a:rPr kumimoji="0" lang="en-US" sz="4400" b="0" i="0" u="none" strike="noStrike" kern="1200" cap="none" spc="0" normalizeH="0" baseline="0" noProof="0" dirty="0" smtClean="0">
                <a:ln>
                  <a:noFill/>
                </a:ln>
                <a:solidFill>
                  <a:schemeClr val="accent4">
                    <a:lumMod val="40000"/>
                    <a:lumOff val="60000"/>
                  </a:schemeClr>
                </a:solidFill>
                <a:effectLst/>
                <a:uLnTx/>
                <a:uFillTx/>
                <a:latin typeface="Berlin Sans FB" panose="020E0602020502020306" pitchFamily="34" charset="0"/>
                <a:ea typeface="+mj-ea"/>
                <a:cs typeface="+mj-cs"/>
              </a:rPr>
              <a:t> </a:t>
            </a:r>
            <a:r>
              <a:rPr kumimoji="0" lang="en-US" sz="4400" b="0" i="0" u="none" strike="noStrike" kern="1200" cap="none" spc="0" normalizeH="0" baseline="0" noProof="0" dirty="0" err="1" smtClean="0">
                <a:ln>
                  <a:noFill/>
                </a:ln>
                <a:solidFill>
                  <a:schemeClr val="accent4">
                    <a:lumMod val="40000"/>
                    <a:lumOff val="60000"/>
                  </a:schemeClr>
                </a:solidFill>
                <a:effectLst/>
                <a:uLnTx/>
                <a:uFillTx/>
                <a:latin typeface="Berlin Sans FB" panose="020E0602020502020306" pitchFamily="34" charset="0"/>
                <a:ea typeface="+mj-ea"/>
                <a:cs typeface="+mj-cs"/>
              </a:rPr>
              <a:t>Latihan</a:t>
            </a:r>
            <a:r>
              <a:rPr kumimoji="0" lang="en-US" sz="4400" b="0" i="0" u="none" strike="noStrike" kern="1200" cap="none" spc="0" normalizeH="0" baseline="0" noProof="0" dirty="0" smtClean="0">
                <a:ln>
                  <a:noFill/>
                </a:ln>
                <a:solidFill>
                  <a:schemeClr val="accent4">
                    <a:lumMod val="40000"/>
                    <a:lumOff val="60000"/>
                  </a:schemeClr>
                </a:solidFill>
                <a:effectLst/>
                <a:uLnTx/>
                <a:uFillTx/>
                <a:latin typeface="Berlin Sans FB" panose="020E0602020502020306" pitchFamily="34" charset="0"/>
                <a:ea typeface="+mj-ea"/>
                <a:cs typeface="+mj-cs"/>
              </a:rPr>
              <a:t> :</a:t>
            </a:r>
            <a:endParaRPr kumimoji="0" lang="en-US" sz="4400" b="0" i="0" u="none" strike="noStrike" kern="1200" cap="none" spc="0" normalizeH="0" baseline="0" noProof="0" dirty="0" smtClean="0">
              <a:ln>
                <a:noFill/>
              </a:ln>
              <a:solidFill>
                <a:schemeClr val="accent4">
                  <a:lumMod val="40000"/>
                  <a:lumOff val="60000"/>
                </a:schemeClr>
              </a:solidFill>
              <a:effectLst/>
              <a:uLnTx/>
              <a:uFillTx/>
              <a:latin typeface="Berlin Sans FB" panose="020E0602020502020306" pitchFamily="34" charset="0"/>
              <a:ea typeface="+mj-ea"/>
              <a:cs typeface="+mj-cs"/>
            </a:endParaRPr>
          </a:p>
        </p:txBody>
      </p:sp>
      <p:sp>
        <p:nvSpPr>
          <p:cNvPr id="17411" name="Content Placeholder 2"/>
          <p:cNvSpPr>
            <a:spLocks noGrp="1"/>
          </p:cNvSpPr>
          <p:nvPr>
            <p:ph idx="1"/>
          </p:nvPr>
        </p:nvSpPr>
        <p:spPr>
          <a:xfrm>
            <a:off x="304800" y="1600200"/>
            <a:ext cx="8534400" cy="4724400"/>
          </a:xfrm>
          <a:ln/>
        </p:spPr>
        <p:txBody>
          <a:bodyPr vert="horz" wrap="square" lIns="91440" tIns="45720" rIns="91440" bIns="45720" anchor="t"/>
          <a:p>
            <a:pPr algn="just" eaLnBrk="1" hangingPunct="1">
              <a:buNone/>
            </a:pPr>
            <a:r>
              <a:rPr sz="2000" dirty="0"/>
              <a:t>1.	</a:t>
            </a:r>
            <a:r>
              <a:rPr lang="id-ID" altLang="x-none" sz="2000" dirty="0"/>
              <a:t>Suatu kegiatan pengamatan dilakukan dengan tujuan melakukan estimasi tentang lama kerja karyawan yang bekerja di suatu kawasan industri (dinyatakan dalam bulan). Dalam kegiatan ini terekspose sebanyak 100 karyawan sebagai sampel. Berikut distribusi data tentang lama kerja para pekerja industri yang berhasil diamati.</a:t>
            </a:r>
            <a:endParaRPr sz="2000" dirty="0"/>
          </a:p>
          <a:p>
            <a:pPr algn="just" eaLnBrk="1" hangingPunct="1">
              <a:buNone/>
            </a:pPr>
            <a:r>
              <a:rPr lang="id-ID" altLang="x-none" sz="2000" dirty="0"/>
              <a:t> </a:t>
            </a:r>
            <a:endParaRPr sz="2000" dirty="0"/>
          </a:p>
          <a:p>
            <a:pPr algn="just" eaLnBrk="1" hangingPunct="1">
              <a:buNone/>
            </a:pPr>
            <a:endParaRPr sz="2000" dirty="0"/>
          </a:p>
          <a:p>
            <a:pPr algn="just" eaLnBrk="1" hangingPunct="1">
              <a:buNone/>
            </a:pPr>
            <a:endParaRPr sz="2000" i="1" dirty="0"/>
          </a:p>
          <a:p>
            <a:pPr algn="just" eaLnBrk="1" hangingPunct="1">
              <a:buNone/>
            </a:pPr>
            <a:r>
              <a:rPr sz="2000" i="1" dirty="0"/>
              <a:t>	</a:t>
            </a:r>
            <a:r>
              <a:rPr sz="1600" i="1" dirty="0"/>
              <a:t>Sumber : Data rekaan</a:t>
            </a:r>
            <a:endParaRPr sz="1600" dirty="0"/>
          </a:p>
          <a:p>
            <a:pPr algn="just" eaLnBrk="1" hangingPunct="1">
              <a:buNone/>
            </a:pPr>
            <a:r>
              <a:rPr sz="2000" dirty="0"/>
              <a:t>	Berdasarkan data tersebut lakukan estimasi tentang letak mean parameter (berkaitan dengan lama kerja karyawan) jika taraf kepercayaan yang digunakan sebesar 99% dan 95%. Selanjutnya kemukakan kesimpulan &amp; interpreatasi terhadap hasil analisis anda. </a:t>
            </a:r>
            <a:endParaRPr sz="2000" dirty="0"/>
          </a:p>
          <a:p>
            <a:pPr algn="just" eaLnBrk="1" hangingPunct="1">
              <a:buNone/>
            </a:pPr>
            <a:r>
              <a:rPr sz="2000" dirty="0"/>
              <a:t> </a:t>
            </a:r>
            <a:endParaRPr sz="2000" dirty="0"/>
          </a:p>
          <a:p>
            <a:pPr algn="just" eaLnBrk="1" hangingPunct="1">
              <a:buNone/>
            </a:pPr>
            <a:endParaRPr sz="2000" dirty="0"/>
          </a:p>
        </p:txBody>
      </p:sp>
      <p:graphicFrame>
        <p:nvGraphicFramePr>
          <p:cNvPr id="4" name="Table 3"/>
          <p:cNvGraphicFramePr>
            <a:graphicFrameLocks noGrp="1"/>
          </p:cNvGraphicFramePr>
          <p:nvPr/>
        </p:nvGraphicFramePr>
        <p:xfrm>
          <a:off x="762000" y="3429000"/>
          <a:ext cx="6950075" cy="741363"/>
        </p:xfrm>
        <a:graphic>
          <a:graphicData uri="http://schemas.openxmlformats.org/drawingml/2006/table">
            <a:tbl>
              <a:tblPr firstRow="1" bandRow="1">
                <a:tableStyleId>{93296810-A885-4BE3-A3E7-6D5BEEA58F35}</a:tableStyleId>
              </a:tblPr>
              <a:tblGrid>
                <a:gridCol w="1188720"/>
                <a:gridCol w="822960"/>
                <a:gridCol w="822960"/>
                <a:gridCol w="822960"/>
                <a:gridCol w="822960"/>
                <a:gridCol w="822960"/>
                <a:gridCol w="822960"/>
                <a:gridCol w="822960"/>
              </a:tblGrid>
              <a:tr h="370840">
                <a:tc>
                  <a:txBody>
                    <a:bodyPr/>
                    <a:lstStyle/>
                    <a:p>
                      <a:r>
                        <a:rPr lang="en-US" b="1" dirty="0" smtClean="0"/>
                        <a:t>Lama </a:t>
                      </a:r>
                      <a:r>
                        <a:rPr lang="en-US" b="1" dirty="0" err="1" smtClean="0"/>
                        <a:t>krj</a:t>
                      </a:r>
                      <a:endParaRPr lang="en-US" b="1" dirty="0"/>
                    </a:p>
                  </a:txBody>
                  <a:tcPr/>
                </a:tc>
                <a:tc>
                  <a:txBody>
                    <a:bodyPr/>
                    <a:lstStyle/>
                    <a:p>
                      <a:pPr algn="ctr"/>
                      <a:r>
                        <a:rPr lang="en-US" b="0" dirty="0" smtClean="0"/>
                        <a:t>40-44</a:t>
                      </a:r>
                      <a:endParaRPr lang="en-US" b="0" dirty="0"/>
                    </a:p>
                  </a:txBody>
                  <a:tcPr/>
                </a:tc>
                <a:tc>
                  <a:txBody>
                    <a:bodyPr/>
                    <a:lstStyle/>
                    <a:p>
                      <a:pPr algn="ctr"/>
                      <a:r>
                        <a:rPr lang="en-US" b="0" dirty="0" smtClean="0"/>
                        <a:t>45-49</a:t>
                      </a:r>
                      <a:endParaRPr lang="en-US" b="0" dirty="0"/>
                    </a:p>
                  </a:txBody>
                  <a:tcPr/>
                </a:tc>
                <a:tc>
                  <a:txBody>
                    <a:bodyPr/>
                    <a:lstStyle/>
                    <a:p>
                      <a:pPr algn="ctr"/>
                      <a:r>
                        <a:rPr lang="en-US" b="0" dirty="0" smtClean="0"/>
                        <a:t>50-54</a:t>
                      </a:r>
                      <a:endParaRPr lang="en-US" b="0" dirty="0"/>
                    </a:p>
                  </a:txBody>
                  <a:tcPr/>
                </a:tc>
                <a:tc>
                  <a:txBody>
                    <a:bodyPr/>
                    <a:lstStyle/>
                    <a:p>
                      <a:pPr algn="ctr"/>
                      <a:r>
                        <a:rPr lang="en-US" b="0" dirty="0" smtClean="0"/>
                        <a:t>55-59</a:t>
                      </a:r>
                      <a:endParaRPr lang="en-US" b="0" dirty="0"/>
                    </a:p>
                  </a:txBody>
                  <a:tcPr/>
                </a:tc>
                <a:tc>
                  <a:txBody>
                    <a:bodyPr/>
                    <a:lstStyle/>
                    <a:p>
                      <a:pPr algn="ctr"/>
                      <a:r>
                        <a:rPr lang="en-US" b="0" dirty="0" smtClean="0"/>
                        <a:t>60-64</a:t>
                      </a:r>
                      <a:endParaRPr lang="en-US" b="0" dirty="0"/>
                    </a:p>
                  </a:txBody>
                  <a:tcPr/>
                </a:tc>
                <a:tc>
                  <a:txBody>
                    <a:bodyPr/>
                    <a:lstStyle/>
                    <a:p>
                      <a:pPr algn="ctr"/>
                      <a:r>
                        <a:rPr lang="en-US" b="0" dirty="0" smtClean="0"/>
                        <a:t>65-69</a:t>
                      </a:r>
                      <a:endParaRPr lang="en-US" b="0" dirty="0"/>
                    </a:p>
                  </a:txBody>
                  <a:tcPr/>
                </a:tc>
                <a:tc>
                  <a:txBody>
                    <a:bodyPr/>
                    <a:lstStyle/>
                    <a:p>
                      <a:pPr algn="ctr"/>
                      <a:r>
                        <a:rPr lang="en-US" b="0" dirty="0" smtClean="0"/>
                        <a:t>70-74</a:t>
                      </a:r>
                      <a:endParaRPr lang="en-US" b="0" dirty="0"/>
                    </a:p>
                  </a:txBody>
                  <a:tcPr/>
                </a:tc>
              </a:tr>
              <a:tr h="370840">
                <a:tc>
                  <a:txBody>
                    <a:bodyPr/>
                    <a:lstStyle/>
                    <a:p>
                      <a:r>
                        <a:rPr lang="en-US" b="1" dirty="0" err="1" smtClean="0"/>
                        <a:t>Frek</a:t>
                      </a:r>
                      <a:r>
                        <a:rPr lang="en-US" b="1" dirty="0" smtClean="0"/>
                        <a:t>.</a:t>
                      </a:r>
                      <a:endParaRPr lang="en-US" b="1" dirty="0"/>
                    </a:p>
                  </a:txBody>
                  <a:tcPr/>
                </a:tc>
                <a:tc>
                  <a:txBody>
                    <a:bodyPr/>
                    <a:lstStyle/>
                    <a:p>
                      <a:pPr algn="ctr"/>
                      <a:r>
                        <a:rPr lang="en-US" dirty="0" smtClean="0"/>
                        <a:t>8</a:t>
                      </a:r>
                      <a:endParaRPr lang="en-US" dirty="0"/>
                    </a:p>
                  </a:txBody>
                  <a:tcPr/>
                </a:tc>
                <a:tc>
                  <a:txBody>
                    <a:bodyPr/>
                    <a:lstStyle/>
                    <a:p>
                      <a:pPr algn="ctr"/>
                      <a:r>
                        <a:rPr lang="en-US" dirty="0" smtClean="0"/>
                        <a:t>12</a:t>
                      </a:r>
                      <a:endParaRPr lang="en-US" dirty="0"/>
                    </a:p>
                  </a:txBody>
                  <a:tcPr/>
                </a:tc>
                <a:tc>
                  <a:txBody>
                    <a:bodyPr/>
                    <a:lstStyle/>
                    <a:p>
                      <a:pPr algn="ctr"/>
                      <a:r>
                        <a:rPr lang="en-US" dirty="0" smtClean="0"/>
                        <a:t>19</a:t>
                      </a:r>
                      <a:endParaRPr lang="en-US" dirty="0"/>
                    </a:p>
                  </a:txBody>
                  <a:tcPr/>
                </a:tc>
                <a:tc>
                  <a:txBody>
                    <a:bodyPr/>
                    <a:lstStyle/>
                    <a:p>
                      <a:pPr algn="ctr"/>
                      <a:r>
                        <a:rPr lang="en-US" dirty="0" smtClean="0"/>
                        <a:t>31</a:t>
                      </a:r>
                      <a:endParaRPr lang="en-US" dirty="0"/>
                    </a:p>
                  </a:txBody>
                  <a:tcPr/>
                </a:tc>
                <a:tc>
                  <a:txBody>
                    <a:bodyPr/>
                    <a:lstStyle/>
                    <a:p>
                      <a:pPr algn="ctr"/>
                      <a:r>
                        <a:rPr lang="en-US" dirty="0" smtClean="0"/>
                        <a:t>20</a:t>
                      </a:r>
                      <a:endParaRPr lang="en-US" dirty="0"/>
                    </a:p>
                  </a:txBody>
                  <a:tcPr/>
                </a:tc>
                <a:tc>
                  <a:txBody>
                    <a:bodyPr/>
                    <a:lstStyle/>
                    <a:p>
                      <a:pPr algn="ctr"/>
                      <a:r>
                        <a:rPr lang="en-US" dirty="0" smtClean="0"/>
                        <a:t>6</a:t>
                      </a:r>
                      <a:endParaRPr lang="en-US" dirty="0"/>
                    </a:p>
                  </a:txBody>
                  <a:tcPr/>
                </a:tc>
                <a:tc>
                  <a:txBody>
                    <a:bodyPr/>
                    <a:lstStyle/>
                    <a:p>
                      <a:pPr algn="ctr"/>
                      <a:r>
                        <a:rPr lang="en-US" dirty="0" smtClean="0"/>
                        <a:t>4</a:t>
                      </a:r>
                      <a:endParaRPr lang="en-US" dirty="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Content Placeholder 2"/>
          <p:cNvSpPr>
            <a:spLocks noGrp="1"/>
          </p:cNvSpPr>
          <p:nvPr>
            <p:ph idx="1"/>
          </p:nvPr>
        </p:nvSpPr>
        <p:spPr>
          <a:ln/>
        </p:spPr>
        <p:txBody>
          <a:bodyPr vert="horz" wrap="square" lIns="91440" tIns="45720" rIns="91440" bIns="45720" anchor="t"/>
          <a:p>
            <a:pPr algn="just" eaLnBrk="1" hangingPunct="1">
              <a:buNone/>
            </a:pPr>
            <a:r>
              <a:rPr sz="2000" dirty="0"/>
              <a:t>2.	Dimisalkan ada laporan yang menyebutkan bahwa 7 diantara 10 pasangan usia subur memanfaatkan IUD sebagai metode kontrasepsi untuk mengatur kepemilikan anak. Selanjutnya dari hasil penelitian yang dilakukan terhadap 500 pasangan usia subur menunjukkan sebanyak 55% pasangan usia subur menggunakan metode kontrasepsi IUD untuk mengatur kehamilan. Berdasarkan data tersebut apakah laporan sebagaimana tersebut diatas secara statistic dapat diterima? (Gunakan taraf kepercayaan 99% dan 95%). Kemukakan kesimpulan dan lakukan interpretasi. </a:t>
            </a:r>
            <a:endParaRPr sz="2000" dirty="0"/>
          </a:p>
        </p:txBody>
      </p:sp>
      <p:sp>
        <p:nvSpPr>
          <p:cNvPr id="4" name="Title 1"/>
          <p:cNvSpPr txBox="1"/>
          <p:nvPr/>
        </p:nvSpPr>
        <p:spPr>
          <a:xfrm>
            <a:off x="0" y="457200"/>
            <a:ext cx="9144000" cy="914400"/>
          </a:xfrm>
          <a:prstGeom prst="rect">
            <a:avLst/>
          </a:prstGeom>
          <a:solidFill>
            <a:schemeClr val="accent6">
              <a:lumMod val="50000"/>
            </a:schemeClr>
          </a:solidFill>
        </p:spPr>
        <p:txBody>
          <a:bodyPr anchor="ctr">
            <a:normAutofit/>
          </a:bodyPr>
          <a:lstStyle/>
          <a:p>
            <a:pPr marR="0" defTabSz="914400" fontAlgn="auto">
              <a:spcAft>
                <a:spcPts val="0"/>
              </a:spcAft>
              <a:buClrTx/>
              <a:buSzTx/>
              <a:buFontTx/>
              <a:defRPr/>
            </a:pPr>
            <a:r>
              <a:rPr kumimoji="0" lang="en-US" sz="4400" kern="1200" cap="none" spc="0" normalizeH="0" baseline="0" noProof="0">
                <a:solidFill>
                  <a:schemeClr val="accent4">
                    <a:lumMod val="40000"/>
                    <a:lumOff val="60000"/>
                  </a:schemeClr>
                </a:solidFill>
                <a:latin typeface="Berlin Sans FB" panose="020E0602020502020306" pitchFamily="34" charset="0"/>
                <a:ea typeface="+mj-ea"/>
                <a:cs typeface="+mj-cs"/>
              </a:rPr>
              <a:t>     Soal Latihan :</a:t>
            </a:r>
            <a:endParaRPr kumimoji="0" lang="en-US" sz="4400" kern="1200" cap="none" spc="0" normalizeH="0" baseline="0" noProof="0" dirty="0">
              <a:solidFill>
                <a:schemeClr val="accent4">
                  <a:lumMod val="40000"/>
                  <a:lumOff val="60000"/>
                </a:schemeClr>
              </a:solidFill>
              <a:latin typeface="Berlin Sans FB" panose="020E0602020502020306" pitchFamily="34" charset="0"/>
              <a:ea typeface="+mj-ea"/>
              <a:cs typeface="+mj-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4800" y="990600"/>
            <a:ext cx="8839200" cy="228600"/>
          </a:xfrm>
          <a:solidFill>
            <a:schemeClr val="accent1">
              <a:lumMod val="75000"/>
            </a:schemeClr>
          </a:solidFill>
        </p:spPr>
        <p:txBody>
          <a:bodyPr vert="horz" wrap="square" lIns="91440" tIns="45720" rIns="91440" bIns="45720" numCol="1" rtlCol="0" anchor="ctr" anchorCtr="0" compatLnSpc="1">
            <a:no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sz="4800" b="0" i="0" u="none" strike="noStrike" kern="1200" cap="none" spc="0" normalizeH="0" baseline="0" noProof="0" dirty="0" err="1" smtClean="0">
                <a:ln>
                  <a:noFill/>
                </a:ln>
                <a:solidFill>
                  <a:schemeClr val="tx1"/>
                </a:solidFill>
                <a:effectLst/>
                <a:uLnTx/>
                <a:uFillTx/>
                <a:latin typeface="+mj-lt"/>
                <a:ea typeface="+mj-ea"/>
                <a:cs typeface="+mj-cs"/>
              </a:rPr>
              <a:t>pengantar</a:t>
            </a:r>
            <a:endParaRPr kumimoji="0" lang="en-US" sz="48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752600"/>
            <a:ext cx="8229600" cy="4114800"/>
          </a:xfrm>
        </p:spPr>
        <p:txBody>
          <a:bodyPr vert="horz" wrap="square" lIns="91440" tIns="45720" rIns="91440" bIns="45720" numCol="1" rtlCol="0" anchor="t" anchorCtr="0" compatLnSpc="1">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
                <a:schemeClr val="accent4"/>
              </a:buClr>
              <a:buSzPct val="120000"/>
              <a:buFont typeface="Wingdings" panose="05000000000000000000" pitchFamily="2" charset="2"/>
              <a:buChar char="ü"/>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Salah satu tugas statistik inferensial adalah </a:t>
            </a:r>
            <a:r>
              <a:rPr kumimoji="0" lang="id-ID" sz="4500" b="0" i="0" u="none" strike="noStrike" kern="1200" cap="none" spc="0" normalizeH="0" baseline="0" noProof="0" dirty="0" smtClean="0">
                <a:ln>
                  <a:noFill/>
                </a:ln>
                <a:solidFill>
                  <a:schemeClr val="tx1"/>
                </a:solidFill>
                <a:effectLst/>
                <a:uLnTx/>
                <a:uFillTx/>
                <a:latin typeface="+mn-lt"/>
                <a:ea typeface="+mn-ea"/>
                <a:cs typeface="+mn-cs"/>
              </a:rPr>
              <a:t>melakukan estimasi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yakni melakukan penarikan kesimpulan pada populasi berdasarkan pengamatan/ penelitian pada tingkat sampel.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4"/>
              </a:buClr>
              <a:buSzPct val="120000"/>
              <a:buFont typeface="Wingdings" panose="05000000000000000000" pitchFamily="2" charset="2"/>
              <a:buChar char="ü"/>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4"/>
              </a:buClr>
              <a:buSzPct val="120000"/>
              <a:buFont typeface="Wingdings" panose="05000000000000000000" pitchFamily="2" charset="2"/>
              <a:buChar char="ü"/>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Jika pengukuran dan penghitungan dilakukan pada sampel maka data yang diperoleh disebut </a:t>
            </a:r>
            <a:r>
              <a:rPr kumimoji="0" lang="id-ID" sz="3800" b="1" i="1" u="none" strike="noStrike" kern="1200" cap="none" spc="0" normalizeH="0" baseline="0" noProof="0" dirty="0" smtClean="0">
                <a:ln>
                  <a:noFill/>
                </a:ln>
                <a:solidFill>
                  <a:srgbClr val="FFC000"/>
                </a:solidFill>
                <a:effectLst/>
                <a:uLnTx/>
                <a:uFillTx/>
                <a:latin typeface="+mn-lt"/>
                <a:ea typeface="+mn-ea"/>
                <a:cs typeface="+mn-cs"/>
              </a:rPr>
              <a:t>data deskriptif dari sampel atau statistik</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 Contoh data hasil pengukuran atau penghitungan pada tingkat sampel adalah mean statistik, mode, standar deviasi sample dan sebagainya.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4"/>
              </a:buClr>
              <a:buSzPct val="120000"/>
              <a:buFont typeface="Wingdings" panose="05000000000000000000" pitchFamily="2" charset="2"/>
              <a:buChar char="ü"/>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chemeClr val="accent4"/>
              </a:buClr>
              <a:buSzPct val="120000"/>
              <a:buFont typeface="Wingdings" panose="05000000000000000000" pitchFamily="2" charset="2"/>
              <a:buChar char="ü"/>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Sementara jika pengukuran atau penghitungan dilakukan pada tingkat populasi maka data yang diperoleh disebut </a:t>
            </a:r>
            <a:r>
              <a:rPr kumimoji="0" lang="id-ID" sz="3800" b="1" i="1" u="none" strike="noStrike" kern="1200" cap="none" spc="0" normalizeH="0" baseline="0" noProof="0" dirty="0" smtClean="0">
                <a:ln>
                  <a:noFill/>
                </a:ln>
                <a:solidFill>
                  <a:srgbClr val="FFC000"/>
                </a:solidFill>
                <a:effectLst/>
                <a:uLnTx/>
                <a:uFillTx/>
                <a:latin typeface="+mn-lt"/>
                <a:ea typeface="+mn-ea"/>
                <a:cs typeface="+mn-cs"/>
              </a:rPr>
              <a:t>data populasi atau parameter</a:t>
            </a:r>
            <a:r>
              <a:rPr kumimoji="0" lang="id-ID" sz="3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3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spd="slow">
    <p:cover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219200"/>
            <a:ext cx="8686800" cy="228600"/>
          </a:xfrm>
          <a:solidFill>
            <a:schemeClr val="accent1">
              <a:lumMod val="75000"/>
            </a:schemeClr>
          </a:solidFill>
        </p:spPr>
        <p:txBody>
          <a:bodyPr vert="horz" wrap="square" lIns="91440" tIns="45720" rIns="91440" bIns="45720" numCol="1" rtlCol="0" anchor="ctr" anchorCtr="0" compatLnSpc="1">
            <a:noAutofit/>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US" sz="1000" b="0"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
                <a:srgbClr val="FFC000"/>
              </a:buClr>
              <a:buSzTx/>
              <a:buFont typeface="Wingdings" panose="05000000000000000000" pitchFamily="2" charset="2"/>
              <a:buChar char="ü"/>
              <a:defRPr/>
            </a:pPr>
            <a:r>
              <a:rPr kumimoji="0" lang="id-ID" sz="2400" b="0" i="0" u="none" strike="noStrike" kern="1200" cap="none" spc="0" normalizeH="0" baseline="0" noProof="0" dirty="0" smtClean="0">
                <a:ln>
                  <a:noFill/>
                </a:ln>
                <a:solidFill>
                  <a:schemeClr val="tx1"/>
                </a:solidFill>
                <a:effectLst/>
                <a:uLnTx/>
                <a:uFillTx/>
                <a:latin typeface="+mn-lt"/>
                <a:ea typeface="+mn-ea"/>
                <a:cs typeface="+mn-cs"/>
              </a:rPr>
              <a:t>Selanjutnya bagaimana melakukan estimasi tentang populasi berdasarkan data terbatas yakni data sampel?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FFC000"/>
              </a:buClr>
              <a:buSzTx/>
              <a:buFont typeface="Wingdings" panose="05000000000000000000" pitchFamily="2" charset="2"/>
              <a:buChar char="ü"/>
              <a:defRPr/>
            </a:pPr>
            <a:endParaRPr kumimoji="0" lang="en-US" sz="24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FFC000"/>
              </a:buClr>
              <a:buSzTx/>
              <a:buFont typeface="Wingdings" panose="05000000000000000000" pitchFamily="2" charset="2"/>
              <a:buChar char="ü"/>
              <a:defRPr/>
            </a:pPr>
            <a:r>
              <a:rPr kumimoji="0" lang="id-ID" sz="2400" b="0" i="0" u="none" strike="noStrike" kern="1200" cap="none" spc="0" normalizeH="0" baseline="0" noProof="0" dirty="0" smtClean="0">
                <a:ln>
                  <a:noFill/>
                </a:ln>
                <a:solidFill>
                  <a:schemeClr val="tx2">
                    <a:lumMod val="50000"/>
                  </a:schemeClr>
                </a:solidFill>
                <a:effectLst/>
                <a:uLnTx/>
                <a:uFillTx/>
                <a:latin typeface="+mn-lt"/>
                <a:ea typeface="+mn-ea"/>
                <a:cs typeface="+mn-cs"/>
              </a:rPr>
              <a:t>Untuk melakukan estimasi tentang kondisi populasi perlu diperoleh pemahaman tentang</a:t>
            </a:r>
            <a:r>
              <a:rPr kumimoji="0" lang="en-US" sz="2400" b="0" i="0" u="none" strike="noStrike" kern="1200" cap="none" spc="0" normalizeH="0" baseline="0" noProof="0" dirty="0" smtClean="0">
                <a:ln>
                  <a:noFill/>
                </a:ln>
                <a:solidFill>
                  <a:schemeClr val="tx2">
                    <a:lumMod val="50000"/>
                  </a:schemeClr>
                </a:solidFill>
                <a:effectLst/>
                <a:uLnTx/>
                <a:uFillTx/>
                <a:latin typeface="+mn-lt"/>
                <a:ea typeface="+mn-ea"/>
                <a:cs typeface="+mn-cs"/>
              </a:rPr>
              <a:t> :</a:t>
            </a:r>
            <a:endParaRPr kumimoji="0" lang="en-US" sz="24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a:p>
            <a:pPr marL="914400" marR="0" lvl="1" indent="-514350" algn="l" defTabSz="914400" rtl="0" eaLnBrk="1" fontAlgn="auto" latinLnBrk="0" hangingPunct="1">
              <a:lnSpc>
                <a:spcPct val="100000"/>
              </a:lnSpc>
              <a:spcBef>
                <a:spcPct val="20000"/>
              </a:spcBef>
              <a:spcAft>
                <a:spcPts val="0"/>
              </a:spcAft>
              <a:buClr>
                <a:srgbClr val="92D050"/>
              </a:buClr>
              <a:buSzPct val="95000"/>
              <a:buFont typeface="Arial" panose="020B0604020202020204" pitchFamily="34" charset="0"/>
              <a:buAutoNum type="alphaLcPeriod"/>
              <a:defRPr/>
            </a:pPr>
            <a:r>
              <a:rPr kumimoji="0" lang="id-ID" sz="2200" b="0" i="0" u="none" strike="noStrike" kern="1200" cap="none" spc="0" normalizeH="0" baseline="0" noProof="0" dirty="0" smtClean="0">
                <a:ln>
                  <a:noFill/>
                </a:ln>
                <a:solidFill>
                  <a:schemeClr val="tx1"/>
                </a:solidFill>
                <a:effectLst/>
                <a:uLnTx/>
                <a:uFillTx/>
                <a:latin typeface="+mn-lt"/>
                <a:ea typeface="+mn-ea"/>
                <a:cs typeface="+mn-cs"/>
              </a:rPr>
              <a:t>Variabilitas statistik – </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K</a:t>
            </a:r>
            <a:r>
              <a:rPr kumimoji="0" lang="id-ID" sz="2200" b="0" i="0" u="none" strike="noStrike" kern="1200" cap="none" spc="0" normalizeH="0" baseline="0" noProof="0" dirty="0" smtClean="0">
                <a:ln>
                  <a:noFill/>
                </a:ln>
                <a:solidFill>
                  <a:schemeClr val="tx1"/>
                </a:solidFill>
                <a:effectLst/>
                <a:uLnTx/>
                <a:uFillTx/>
                <a:latin typeface="+mn-lt"/>
                <a:ea typeface="+mn-ea"/>
                <a:cs typeface="+mn-cs"/>
              </a:rPr>
              <a:t>esalahan sampel</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514350" algn="l" defTabSz="914400" rtl="0" eaLnBrk="1" fontAlgn="auto" latinLnBrk="0" hangingPunct="1">
              <a:lnSpc>
                <a:spcPct val="100000"/>
              </a:lnSpc>
              <a:spcBef>
                <a:spcPct val="20000"/>
              </a:spcBef>
              <a:spcAft>
                <a:spcPts val="0"/>
              </a:spcAft>
              <a:buClr>
                <a:srgbClr val="92D050"/>
              </a:buClr>
              <a:buSzPct val="95000"/>
              <a:buFont typeface="Arial" panose="020B0604020202020204" pitchFamily="34" charset="0"/>
              <a:buAutoNum type="alphaLcPeriod"/>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a:t>
            </a:r>
            <a:r>
              <a:rPr kumimoji="0" lang="id-ID" sz="2200" b="0" i="0" u="none" strike="noStrike" kern="1200" cap="none" spc="0" normalizeH="0" baseline="0" noProof="0" dirty="0" smtClean="0">
                <a:ln>
                  <a:noFill/>
                </a:ln>
                <a:solidFill>
                  <a:schemeClr val="tx1"/>
                </a:solidFill>
                <a:effectLst/>
                <a:uLnTx/>
                <a:uFillTx/>
                <a:latin typeface="+mn-lt"/>
                <a:ea typeface="+mn-ea"/>
                <a:cs typeface="+mn-cs"/>
              </a:rPr>
              <a:t>istribusi statistik</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514350" algn="l" defTabSz="914400" rtl="0" eaLnBrk="1" fontAlgn="auto" latinLnBrk="0" hangingPunct="1">
              <a:lnSpc>
                <a:spcPct val="100000"/>
              </a:lnSpc>
              <a:spcBef>
                <a:spcPct val="20000"/>
              </a:spcBef>
              <a:spcAft>
                <a:spcPts val="0"/>
              </a:spcAft>
              <a:buClr>
                <a:srgbClr val="92D050"/>
              </a:buClr>
              <a:buSzPct val="95000"/>
              <a:buFont typeface="Arial" panose="020B0604020202020204" pitchFamily="34" charset="0"/>
              <a:buAutoNum type="alphaLcPeriod"/>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a:t>
            </a:r>
            <a:r>
              <a:rPr kumimoji="0" lang="id-ID" sz="2200" b="0" i="0" u="none" strike="noStrike" kern="1200" cap="none" spc="0" normalizeH="0" baseline="0" noProof="0" dirty="0" smtClean="0">
                <a:ln>
                  <a:noFill/>
                </a:ln>
                <a:solidFill>
                  <a:schemeClr val="tx1"/>
                </a:solidFill>
                <a:effectLst/>
                <a:uLnTx/>
                <a:uFillTx/>
                <a:latin typeface="+mn-lt"/>
                <a:ea typeface="+mn-ea"/>
                <a:cs typeface="+mn-cs"/>
              </a:rPr>
              <a:t>tandar kesalahan mean (SDM) </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914400" marR="0" lvl="1" indent="-514350" algn="l" defTabSz="914400" rtl="0" eaLnBrk="1" fontAlgn="auto" latinLnBrk="0" hangingPunct="1">
              <a:lnSpc>
                <a:spcPct val="100000"/>
              </a:lnSpc>
              <a:spcBef>
                <a:spcPct val="20000"/>
              </a:spcBef>
              <a:spcAft>
                <a:spcPts val="0"/>
              </a:spcAft>
              <a:buClr>
                <a:srgbClr val="92D050"/>
              </a:buClr>
              <a:buSzPct val="95000"/>
              <a:buFont typeface="Arial" panose="020B0604020202020204" pitchFamily="34" charset="0"/>
              <a:buAutoNum type="alphaLcPeriod"/>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I</a:t>
            </a:r>
            <a:r>
              <a:rPr kumimoji="0" lang="id-ID" sz="2200" b="0" i="0" u="none" strike="noStrike" kern="1200" cap="none" spc="0" normalizeH="0" baseline="0" noProof="0" dirty="0" smtClean="0">
                <a:ln>
                  <a:noFill/>
                </a:ln>
                <a:solidFill>
                  <a:schemeClr val="tx1"/>
                </a:solidFill>
                <a:effectLst/>
                <a:uLnTx/>
                <a:uFillTx/>
                <a:latin typeface="+mn-lt"/>
                <a:ea typeface="+mn-ea"/>
                <a:cs typeface="+mn-cs"/>
              </a:rPr>
              <a:t>nterval kepercayaan</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rtlCol="0" anchor="t" anchorCtr="0" compatLnSpc="1">
            <a:normAutofit fontScale="6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Jika kita melakukan penyelidikan dan menghitung mean dari satu sampel maka mean dari sampel pertama jarang sama hasilnya dengan mean dari sampel kedua. Kemungkinan sama memang ada tetapi dari hasil berbagai penyelidikan jarang ditemukan adanya persamaan.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000" b="0"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Mengapa?</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 Sebab betapapun sempurnanya randomisasi kita lakukan tetapi sampel kita tidak akan menjadi cermin yang sempurna dari populasi. Kenyataan ini dinamakan </a:t>
            </a:r>
            <a:r>
              <a:rPr kumimoji="0" lang="id-ID" sz="3800" b="1" i="1" u="none" strike="noStrike" kern="1200" cap="none" spc="0" normalizeH="0" baseline="0" noProof="0" dirty="0" smtClean="0">
                <a:ln>
                  <a:noFill/>
                </a:ln>
                <a:solidFill>
                  <a:srgbClr val="FFC000"/>
                </a:solidFill>
                <a:effectLst/>
                <a:uLnTx/>
                <a:uFillTx/>
                <a:latin typeface="+mn-lt"/>
                <a:ea typeface="+mn-ea"/>
                <a:cs typeface="+mn-cs"/>
              </a:rPr>
              <a:t>kesalahan sampling atau sampling error</a:t>
            </a:r>
            <a:r>
              <a:rPr kumimoji="0" lang="id-ID" sz="3200" b="0" i="0" u="none" strike="noStrike" kern="1200" cap="none" spc="0" normalizeH="0" baseline="0" noProof="0" dirty="0" smtClean="0">
                <a:ln>
                  <a:noFill/>
                </a:ln>
                <a:solidFill>
                  <a:srgbClr val="FFC000"/>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Artinya ada kesalahan yang kita alami dalam pengambilan sampel sehingga sampel kita tidak sepenuhnya dapat mewakili populasi.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Dengan demikian mean yang kita peroleh dari sampel tidak akan sama dengan mean populasi jika seluruh populasi diukur. Dengan kata lain </a:t>
            </a:r>
            <a:r>
              <a:rPr kumimoji="0" lang="id-ID" sz="3200" b="0" i="0" u="sng" strike="noStrike" kern="1200" cap="none" spc="0" normalizeH="0" baseline="0" noProof="0" dirty="0" smtClean="0">
                <a:ln>
                  <a:noFill/>
                </a:ln>
                <a:solidFill>
                  <a:schemeClr val="tx1"/>
                </a:solidFill>
                <a:effectLst/>
                <a:uLnTx/>
                <a:uFillTx/>
                <a:latin typeface="+mn-lt"/>
                <a:ea typeface="+mn-ea"/>
                <a:cs typeface="+mn-cs"/>
              </a:rPr>
              <a:t>mean statistik tidak akan sama dengan mean populasi akibat adanya kesalahan sampling. </a:t>
            </a:r>
            <a:endParaRPr kumimoji="0" lang="en-US" sz="3200" b="0" i="0" u="sng"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123" name="Title 1"/>
          <p:cNvSpPr>
            <a:spLocks noGrp="1"/>
          </p:cNvSpPr>
          <p:nvPr>
            <p:ph type="title"/>
          </p:nvPr>
        </p:nvSpPr>
        <p:spPr>
          <a:xfrm>
            <a:off x="0" y="457200"/>
            <a:ext cx="8229600" cy="731838"/>
          </a:xfrm>
          <a:solidFill>
            <a:srgbClr val="92D050">
              <a:alpha val="100000"/>
            </a:srgbClr>
          </a:solidFill>
          <a:ln/>
        </p:spPr>
        <p:txBody>
          <a:bodyPr vert="horz" wrap="square" lIns="91440" tIns="45720" rIns="91440" bIns="45720" anchor="ctr"/>
          <a:p>
            <a:pPr algn="l" eaLnBrk="1" hangingPunct="1"/>
            <a:r>
              <a:rPr sz="3400" dirty="0">
                <a:latin typeface="Berlin Sans FB" panose="020E0602020502020306" pitchFamily="34" charset="0"/>
              </a:rPr>
              <a:t>    Variabilitas</a:t>
            </a:r>
            <a:r>
              <a:rPr lang="id-ID" altLang="x-none" sz="3400" dirty="0">
                <a:latin typeface="Berlin Sans FB" panose="020E0602020502020306" pitchFamily="34" charset="0"/>
              </a:rPr>
              <a:t> S</a:t>
            </a:r>
            <a:r>
              <a:rPr sz="3400" dirty="0">
                <a:latin typeface="Berlin Sans FB" panose="020E0602020502020306" pitchFamily="34" charset="0"/>
              </a:rPr>
              <a:t>tatistik</a:t>
            </a:r>
            <a:r>
              <a:rPr lang="id-ID" altLang="x-none" sz="3400" dirty="0">
                <a:latin typeface="Berlin Sans FB" panose="020E0602020502020306" pitchFamily="34" charset="0"/>
              </a:rPr>
              <a:t> </a:t>
            </a:r>
            <a:r>
              <a:rPr sz="3400" dirty="0">
                <a:latin typeface="Berlin Sans FB" panose="020E0602020502020306" pitchFamily="34" charset="0"/>
              </a:rPr>
              <a:t>– Kesalahan</a:t>
            </a:r>
            <a:r>
              <a:rPr lang="id-ID" altLang="x-none" sz="3400" dirty="0">
                <a:latin typeface="Berlin Sans FB" panose="020E0602020502020306" pitchFamily="34" charset="0"/>
              </a:rPr>
              <a:t> S</a:t>
            </a:r>
            <a:r>
              <a:rPr sz="3400" dirty="0">
                <a:latin typeface="Berlin Sans FB" panose="020E0602020502020306" pitchFamily="34" charset="0"/>
              </a:rPr>
              <a:t>ampel</a:t>
            </a:r>
            <a:r>
              <a:rPr lang="id-ID" altLang="x-none" sz="3400" dirty="0">
                <a:latin typeface="Berlin Sans FB" panose="020E0602020502020306" pitchFamily="34" charset="0"/>
              </a:rPr>
              <a:t> </a:t>
            </a:r>
            <a:endParaRPr sz="3400" dirty="0">
              <a:latin typeface="Berlin Sans FB" panose="020E0602020502020306" pitchFamily="34" charset="0"/>
            </a:endParaRPr>
          </a:p>
        </p:txBody>
      </p:sp>
      <p:sp>
        <p:nvSpPr>
          <p:cNvPr id="5" name="Subtitle 2"/>
          <p:cNvSpPr txBox="1"/>
          <p:nvPr/>
        </p:nvSpPr>
        <p:spPr>
          <a:xfrm>
            <a:off x="0" y="228600"/>
            <a:ext cx="8610600" cy="1524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
        <p:nvSpPr>
          <p:cNvPr id="6" name="Subtitle 2"/>
          <p:cNvSpPr txBox="1"/>
          <p:nvPr/>
        </p:nvSpPr>
        <p:spPr>
          <a:xfrm flipV="1">
            <a:off x="0" y="1295400"/>
            <a:ext cx="7543800" cy="762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Tree>
  </p:cSld>
  <p:clrMapOvr>
    <a:masterClrMapping/>
  </p:clrMapOvr>
  <p:transition spd="slow">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Content Placeholder 2"/>
          <p:cNvSpPr>
            <a:spLocks noGrp="1"/>
          </p:cNvSpPr>
          <p:nvPr>
            <p:ph idx="1"/>
          </p:nvPr>
        </p:nvSpPr>
        <p:spPr>
          <a:xfrm>
            <a:off x="457200" y="1600200"/>
            <a:ext cx="8382000" cy="4525963"/>
          </a:xfrm>
          <a:ln/>
        </p:spPr>
        <p:txBody>
          <a:bodyPr vert="horz" wrap="square" lIns="91440" tIns="45720" rIns="91440" bIns="45720" anchor="t"/>
          <a:p>
            <a:pPr eaLnBrk="1" hangingPunct="1">
              <a:buNone/>
            </a:pPr>
            <a:r>
              <a:rPr lang="id-ID" altLang="x-none" sz="2200" dirty="0"/>
              <a:t>Kesalahan sampling merupakan hal penting karena sering terjadi dalam tiap penelitian. Oleh sebab itu jika kita mengambil sampel dan menarik kesimpulan pada tingkat populasi maka konklusi nya selalu tidak tepat 100% dengan keadaan populasi di mana sampel diambil. </a:t>
            </a:r>
            <a:endParaRPr sz="2200" dirty="0"/>
          </a:p>
          <a:p>
            <a:pPr eaLnBrk="1" hangingPunct="1">
              <a:buNone/>
            </a:pPr>
            <a:endParaRPr sz="2200" dirty="0"/>
          </a:p>
          <a:p>
            <a:pPr eaLnBrk="1" hangingPunct="1">
              <a:buNone/>
            </a:pPr>
            <a:r>
              <a:rPr lang="id-ID" altLang="x-none" sz="2200" dirty="0"/>
              <a:t>Artinya sedikit banyak akan selalu terjadi kesalahan yang disebut </a:t>
            </a:r>
            <a:r>
              <a:rPr lang="id-ID" altLang="x-none" sz="2800" dirty="0">
                <a:solidFill>
                  <a:srgbClr val="FFC000"/>
                </a:solidFill>
              </a:rPr>
              <a:t>kesalahan generalisasi</a:t>
            </a:r>
            <a:r>
              <a:rPr lang="id-ID" altLang="x-none" sz="2200" dirty="0"/>
              <a:t>. Hal ini terjadi karena adanya kesalahan sampling.</a:t>
            </a:r>
            <a:endParaRPr sz="2200" dirty="0"/>
          </a:p>
          <a:p>
            <a:pPr eaLnBrk="1" hangingPunct="1">
              <a:buNone/>
            </a:pPr>
            <a:endParaRPr sz="2200" dirty="0"/>
          </a:p>
        </p:txBody>
      </p:sp>
      <p:sp>
        <p:nvSpPr>
          <p:cNvPr id="4" name="Subtitle 2"/>
          <p:cNvSpPr txBox="1"/>
          <p:nvPr/>
        </p:nvSpPr>
        <p:spPr>
          <a:xfrm>
            <a:off x="0" y="457200"/>
            <a:ext cx="8610600" cy="1524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
        <p:nvSpPr>
          <p:cNvPr id="5" name="Subtitle 2"/>
          <p:cNvSpPr txBox="1"/>
          <p:nvPr/>
        </p:nvSpPr>
        <p:spPr>
          <a:xfrm flipV="1">
            <a:off x="0" y="914400"/>
            <a:ext cx="7543800" cy="762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
        <p:nvSpPr>
          <p:cNvPr id="6" name="Title 1"/>
          <p:cNvSpPr txBox="1"/>
          <p:nvPr/>
        </p:nvSpPr>
        <p:spPr>
          <a:xfrm>
            <a:off x="0" y="685800"/>
            <a:ext cx="8229600" cy="152400"/>
          </a:xfrm>
          <a:prstGeom prst="rect">
            <a:avLst/>
          </a:prstGeom>
          <a:solidFill>
            <a:srgbClr val="92D050"/>
          </a:solidFill>
        </p:spPr>
        <p:txBody>
          <a:bodyPr anchor="ctr">
            <a:normAutofit fontScale="25000" lnSpcReduction="20000"/>
          </a:bodyPr>
          <a:lstStyle/>
          <a:p>
            <a:pPr marR="0" defTabSz="914400" fontAlgn="auto">
              <a:spcAft>
                <a:spcPts val="0"/>
              </a:spcAft>
              <a:buClrTx/>
              <a:buSzTx/>
              <a:buFontTx/>
              <a:defRPr/>
            </a:pPr>
            <a:endParaRPr kumimoji="0" lang="en-US" sz="3400" kern="1200" cap="none" spc="0" normalizeH="0" baseline="0" noProof="0" dirty="0">
              <a:latin typeface="Berlin Sans FB" panose="020E0602020502020306" pitchFamily="34" charset="0"/>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Content Placeholder 2"/>
          <p:cNvSpPr>
            <a:spLocks noGrp="1"/>
          </p:cNvSpPr>
          <p:nvPr>
            <p:ph idx="1"/>
          </p:nvPr>
        </p:nvSpPr>
        <p:spPr>
          <a:xfrm>
            <a:off x="457200" y="1905000"/>
            <a:ext cx="8229600" cy="4221163"/>
          </a:xfrm>
          <a:ln/>
        </p:spPr>
        <p:txBody>
          <a:bodyPr vert="horz" wrap="square" lIns="91440" tIns="45720" rIns="91440" bIns="45720" anchor="t"/>
          <a:p>
            <a:pPr eaLnBrk="1" hangingPunct="1">
              <a:buClr>
                <a:srgbClr val="69FF69"/>
              </a:buClr>
              <a:buFont typeface="Wingdings" panose="05000000000000000000" pitchFamily="2" charset="2"/>
              <a:buChar char="§"/>
            </a:pPr>
            <a:r>
              <a:rPr lang="id-ID" altLang="x-none" sz="2000" dirty="0"/>
              <a:t>Jika kita mengambil terus</a:t>
            </a:r>
            <a:r>
              <a:rPr sz="2000" dirty="0"/>
              <a:t>-</a:t>
            </a:r>
            <a:r>
              <a:rPr lang="id-ID" altLang="x-none" sz="2000" dirty="0"/>
              <a:t>menerus sampel dari populasi katakan sebanyak 100 kelompok sampel, maka kalau dihitung meannya akan didapatkan sebanyak 100 mean dengan hasil yang sangat mungkin tidak sama antara mean satu dengan yang lainnya. </a:t>
            </a:r>
            <a:endParaRPr sz="2000" dirty="0"/>
          </a:p>
          <a:p>
            <a:pPr eaLnBrk="1" hangingPunct="1">
              <a:buClr>
                <a:srgbClr val="69FF69"/>
              </a:buClr>
              <a:buNone/>
            </a:pPr>
            <a:endParaRPr sz="2000" dirty="0"/>
          </a:p>
          <a:p>
            <a:pPr eaLnBrk="1" hangingPunct="1">
              <a:buClr>
                <a:srgbClr val="69FF69"/>
              </a:buClr>
              <a:buFont typeface="Wingdings" panose="05000000000000000000" pitchFamily="2" charset="2"/>
              <a:buChar char="§"/>
            </a:pPr>
            <a:r>
              <a:rPr lang="id-ID" altLang="x-none" sz="2000" dirty="0"/>
              <a:t>Artinya ada beda dari 100 mean yang ada dan mean-mean tersebut dapat ditampilkan dalam suatu distribusi. Distribusi mean dari berbagai sampel tersebut dinamakan </a:t>
            </a:r>
            <a:r>
              <a:rPr lang="id-ID" altLang="x-none" sz="2400" i="1" dirty="0">
                <a:solidFill>
                  <a:srgbClr val="00B050"/>
                </a:solidFill>
              </a:rPr>
              <a:t>distribusi sampling dari mean </a:t>
            </a:r>
            <a:r>
              <a:rPr lang="id-ID" altLang="x-none" sz="2000" dirty="0"/>
              <a:t>atau</a:t>
            </a:r>
            <a:r>
              <a:rPr lang="id-ID" altLang="x-none" sz="2400" i="1" dirty="0">
                <a:solidFill>
                  <a:srgbClr val="FFC000"/>
                </a:solidFill>
              </a:rPr>
              <a:t> </a:t>
            </a:r>
            <a:r>
              <a:rPr lang="id-ID" altLang="x-none" sz="2400" i="1" dirty="0">
                <a:solidFill>
                  <a:srgbClr val="00B050"/>
                </a:solidFill>
              </a:rPr>
              <a:t>sampling distribution of the means</a:t>
            </a:r>
            <a:r>
              <a:rPr lang="id-ID" altLang="x-none" sz="2000" b="1" i="1" dirty="0"/>
              <a:t>.</a:t>
            </a:r>
            <a:r>
              <a:rPr lang="id-ID" altLang="x-none" sz="2000" dirty="0"/>
              <a:t> </a:t>
            </a:r>
            <a:endParaRPr sz="2000" dirty="0"/>
          </a:p>
          <a:p>
            <a:pPr eaLnBrk="1" hangingPunct="1">
              <a:buNone/>
            </a:pPr>
            <a:endParaRPr sz="2000" dirty="0"/>
          </a:p>
        </p:txBody>
      </p:sp>
      <p:sp>
        <p:nvSpPr>
          <p:cNvPr id="5" name="Title 1"/>
          <p:cNvSpPr txBox="1"/>
          <p:nvPr/>
        </p:nvSpPr>
        <p:spPr>
          <a:xfrm>
            <a:off x="0" y="457200"/>
            <a:ext cx="8229600" cy="731838"/>
          </a:xfrm>
          <a:prstGeom prst="rect">
            <a:avLst/>
          </a:prstGeom>
          <a:solidFill>
            <a:srgbClr val="92D050"/>
          </a:solidFill>
        </p:spPr>
        <p:txBody>
          <a:bodyPr anchor="ctr">
            <a:normAutofit/>
          </a:bodyPr>
          <a:lstStyle/>
          <a:p>
            <a:pPr marR="0" defTabSz="914400" fontAlgn="auto">
              <a:spcAft>
                <a:spcPts val="0"/>
              </a:spcAft>
              <a:buClrTx/>
              <a:buSzTx/>
              <a:buFontTx/>
              <a:defRPr/>
            </a:pPr>
            <a:r>
              <a:rPr kumimoji="0" lang="en-US" sz="3800" kern="1200" cap="none" spc="0" normalizeH="0" baseline="0" noProof="0" dirty="0">
                <a:latin typeface="Berlin Sans FB" panose="020E0602020502020306" pitchFamily="34" charset="0"/>
                <a:ea typeface="+mj-ea"/>
                <a:cs typeface="+mj-cs"/>
              </a:rPr>
              <a:t>    </a:t>
            </a:r>
            <a:r>
              <a:rPr kumimoji="0" lang="en-US" sz="3800" kern="1200" cap="none" spc="0" normalizeH="0" baseline="0" noProof="0" dirty="0" err="1">
                <a:latin typeface="Berlin Sans FB" panose="020E0602020502020306" pitchFamily="34" charset="0"/>
                <a:ea typeface="+mj-ea"/>
                <a:cs typeface="+mj-cs"/>
              </a:rPr>
              <a:t>Distribusi</a:t>
            </a:r>
            <a:r>
              <a:rPr kumimoji="0" lang="en-US" sz="3800" kern="1200" cap="none" spc="0" normalizeH="0" baseline="0" noProof="0" dirty="0">
                <a:latin typeface="Berlin Sans FB" panose="020E0602020502020306" pitchFamily="34" charset="0"/>
                <a:ea typeface="+mj-ea"/>
                <a:cs typeface="+mj-cs"/>
              </a:rPr>
              <a:t> </a:t>
            </a:r>
            <a:r>
              <a:rPr kumimoji="0" lang="en-US" sz="3800" kern="1200" cap="none" spc="0" normalizeH="0" baseline="0" noProof="0" dirty="0" err="1">
                <a:latin typeface="Berlin Sans FB" panose="020E0602020502020306" pitchFamily="34" charset="0"/>
                <a:ea typeface="+mj-ea"/>
                <a:cs typeface="+mj-cs"/>
              </a:rPr>
              <a:t>Statistik</a:t>
            </a:r>
            <a:endParaRPr kumimoji="0" lang="en-US" sz="3800" kern="1200" cap="none" spc="0" normalizeH="0" baseline="0" noProof="0" dirty="0">
              <a:latin typeface="Berlin Sans FB" panose="020E0602020502020306" pitchFamily="34" charset="0"/>
              <a:ea typeface="+mj-ea"/>
              <a:cs typeface="+mj-cs"/>
            </a:endParaRPr>
          </a:p>
        </p:txBody>
      </p:sp>
      <p:sp>
        <p:nvSpPr>
          <p:cNvPr id="6" name="Subtitle 2"/>
          <p:cNvSpPr txBox="1"/>
          <p:nvPr/>
        </p:nvSpPr>
        <p:spPr>
          <a:xfrm>
            <a:off x="0" y="228600"/>
            <a:ext cx="8610600" cy="1524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
        <p:nvSpPr>
          <p:cNvPr id="7" name="Subtitle 2"/>
          <p:cNvSpPr txBox="1"/>
          <p:nvPr/>
        </p:nvSpPr>
        <p:spPr>
          <a:xfrm flipV="1">
            <a:off x="0" y="1295400"/>
            <a:ext cx="7543800" cy="762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Tree>
  </p:cSld>
  <p:clrMapOvr>
    <a:masterClrMapping/>
  </p:clrMapOvr>
  <p:transition spd="slow">
    <p:checke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1371600"/>
            <a:ext cx="8229600" cy="4525963"/>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
                <a:srgbClr val="69FF69"/>
              </a:buClr>
              <a:buSzTx/>
              <a:buFont typeface="Wingdings" panose="05000000000000000000" pitchFamily="2" charset="2"/>
              <a:buChar char="§"/>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Informasi apakah yang dapat diperoleh dari ditribusi mean tersebut?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Distribusi mean yang ada kalau dicermati ternyata ada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kecenderungan membentuk distribusi normal sehingga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distribusi dimaksud mengikuti ciri kurve normal.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
                <a:srgbClr val="69FF69"/>
              </a:buClr>
              <a:buSzTx/>
              <a:buFont typeface="Wingdings" panose="05000000000000000000" pitchFamily="2" charset="2"/>
              <a:buChar char="§"/>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Selain itu jika kita hitung mean dari distribusi mean tersebut maka mean dari mean-mean tersebut akan cenderung mendekati mean populasi dari mana sampel tersebut diambil.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id-ID" sz="4000" b="0" i="0" u="none" strike="noStrike" kern="1200" cap="none" spc="0" normalizeH="0" baseline="0" noProof="0" dirty="0" smtClean="0">
                <a:ln>
                  <a:noFill/>
                </a:ln>
                <a:solidFill>
                  <a:srgbClr val="69FF69"/>
                </a:solidFill>
                <a:effectLst/>
                <a:uLnTx/>
                <a:uFillTx/>
                <a:latin typeface="+mn-lt"/>
                <a:ea typeface="+mn-ea"/>
                <a:cs typeface="+mn-cs"/>
              </a:rPr>
              <a:t>Mengapa demikian?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Sebab mengukur mean dari mean-mean statistik yang meliputi seluruh individu seluruh populasi akan sama halnya dengan mengukur mean parameter</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14400"/>
            <a:ext cx="8229600" cy="5029200"/>
          </a:xfrm>
        </p:spPr>
        <p:txBody>
          <a:bodyPr vert="horz" wrap="square" lIns="91440" tIns="45720" rIns="91440" bIns="45720" numCol="1" rtlCol="0" anchor="t" anchorCtr="0" compatLnSpc="1">
            <a:normAutofit fontScale="62500" lnSpcReduction="20000"/>
          </a:bodyPr>
          <a:lstStyle/>
          <a:p>
            <a:pPr marL="342900" marR="0" lvl="0" indent="-342900" algn="l" defTabSz="914400" rtl="0" eaLnBrk="1" fontAlgn="auto" latinLnBrk="0" hangingPunct="1">
              <a:lnSpc>
                <a:spcPct val="120000"/>
              </a:lnSpc>
              <a:spcBef>
                <a:spcPts val="0"/>
              </a:spcBef>
              <a:spcAft>
                <a:spcPts val="0"/>
              </a:spcAft>
              <a:buClr>
                <a:srgbClr val="69FF69"/>
              </a:buClr>
              <a:buSzTx/>
              <a:buFont typeface="Wingdings" panose="05000000000000000000" pitchFamily="2" charset="2"/>
              <a:buChar char="§"/>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Berdasarkan distribusi mean tersebut kita juga dapat menentukan variabilitasnya. Salah satu alat statistik yang dapat digunakan untuk </a:t>
            </a:r>
            <a:r>
              <a:rPr kumimoji="0" lang="id-ID" sz="3400" b="0" i="0" u="sng" strike="noStrike" kern="1200" cap="none" spc="0" normalizeH="0" baseline="0" noProof="0" dirty="0" smtClean="0">
                <a:ln>
                  <a:noFill/>
                </a:ln>
                <a:solidFill>
                  <a:schemeClr val="tx1"/>
                </a:solidFill>
                <a:effectLst/>
                <a:uLnTx/>
                <a:uFillTx/>
                <a:latin typeface="+mn-lt"/>
                <a:ea typeface="+mn-ea"/>
                <a:cs typeface="+mn-cs"/>
              </a:rPr>
              <a:t>mengukur variabilitas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adalah </a:t>
            </a:r>
            <a:r>
              <a:rPr kumimoji="0" lang="id-ID" sz="4000" b="0" i="1" u="none" strike="noStrike" kern="1200" cap="none" spc="0" normalizeH="0" baseline="0" noProof="0" dirty="0" smtClean="0">
                <a:ln>
                  <a:noFill/>
                </a:ln>
                <a:solidFill>
                  <a:srgbClr val="00B050"/>
                </a:solidFill>
                <a:effectLst/>
                <a:uLnTx/>
                <a:uFillTx/>
                <a:latin typeface="+mn-lt"/>
                <a:ea typeface="+mn-ea"/>
                <a:cs typeface="+mn-cs"/>
              </a:rPr>
              <a:t>standar deviasi (SD)</a:t>
            </a:r>
            <a:r>
              <a:rPr kumimoji="0" lang="id-ID" sz="3200" b="1" i="1" u="none" strike="noStrike" kern="1200" cap="none" spc="0" normalizeH="0" baseline="0" noProof="0" dirty="0" smtClean="0">
                <a:ln>
                  <a:noFill/>
                </a:ln>
                <a:solidFill>
                  <a:schemeClr val="tx1"/>
                </a:solidFill>
                <a:effectLst/>
                <a:uLnTx/>
                <a:uFillTx/>
                <a:latin typeface="+mn-lt"/>
                <a:ea typeface="+mn-ea"/>
                <a:cs typeface="+mn-cs"/>
              </a:rPr>
              <a:t>.</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 Oleh karena distribusi mean cenderung membentuk distribusi normal maka akan ada sekitar 6 SD dalam jarak/ range distribusi tersebut.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ts val="0"/>
              </a:spcBef>
              <a:spcAft>
                <a:spcPts val="0"/>
              </a:spcAft>
              <a:buClr>
                <a:srgbClr val="69FF69"/>
              </a:buClr>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ts val="0"/>
              </a:spcBef>
              <a:spcAft>
                <a:spcPts val="0"/>
              </a:spcAft>
              <a:buClr>
                <a:srgbClr val="69FF69"/>
              </a:buClr>
              <a:buSzTx/>
              <a:buFont typeface="Wingdings" panose="05000000000000000000" pitchFamily="2" charset="2"/>
              <a:buChar char="§"/>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Dengan konsep tersebut selanjutnya kita dapat menentukan </a:t>
            </a:r>
            <a:r>
              <a:rPr kumimoji="0" lang="id-ID" sz="4000" b="0" i="1" u="none" strike="noStrike" kern="1200" cap="none" spc="0" normalizeH="0" baseline="0" noProof="0" dirty="0" smtClean="0">
                <a:ln>
                  <a:noFill/>
                </a:ln>
                <a:solidFill>
                  <a:schemeClr val="tx1"/>
                </a:solidFill>
                <a:effectLst/>
                <a:uLnTx/>
                <a:uFillTx/>
                <a:latin typeface="+mn-lt"/>
                <a:ea typeface="+mn-ea"/>
                <a:cs typeface="+mn-cs"/>
              </a:rPr>
              <a:t>probabilitas letak mean statistik dan memperkirakan pula letak mean parameter</a:t>
            </a:r>
            <a:r>
              <a:rPr kumimoji="0" lang="en-US" sz="4000" b="0" i="1" u="none" strike="noStrike" kern="1200" cap="none" spc="0" normalizeH="0" baseline="0" noProof="0" dirty="0" smtClean="0">
                <a:ln>
                  <a:noFill/>
                </a:ln>
                <a:solidFill>
                  <a:schemeClr val="tx1"/>
                </a:solidFill>
                <a:effectLst/>
                <a:uLnTx/>
                <a:uFillTx/>
                <a:latin typeface="+mn-lt"/>
                <a:ea typeface="+mn-ea"/>
                <a:cs typeface="+mn-cs"/>
              </a:rPr>
              <a:t> </a:t>
            </a:r>
            <a:r>
              <a:rPr kumimoji="0" lang="id-ID" sz="3200" b="0" i="0" u="none" strike="noStrike" kern="1200" cap="none" spc="0" normalizeH="0" baseline="0" noProof="0" dirty="0" smtClean="0">
                <a:ln>
                  <a:noFill/>
                </a:ln>
                <a:solidFill>
                  <a:schemeClr val="tx1"/>
                </a:solidFill>
                <a:effectLst/>
                <a:uLnTx/>
                <a:uFillTx/>
                <a:latin typeface="+mn-lt"/>
                <a:ea typeface="+mn-ea"/>
                <a:cs typeface="+mn-cs"/>
              </a:rPr>
              <a:t>tanpa harus mengukur seluruh populasi.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ts val="0"/>
              </a:spcBef>
              <a:spcAft>
                <a:spcPts val="0"/>
              </a:spcAft>
              <a:buClr>
                <a:srgbClr val="69FF69"/>
              </a:buClr>
              <a:buSzTx/>
              <a:buFont typeface="Arial" panose="020B0604020202020204" pitchFamily="34" charset="0"/>
              <a:buNone/>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20000"/>
              </a:lnSpc>
              <a:spcBef>
                <a:spcPts val="0"/>
              </a:spcBef>
              <a:spcAft>
                <a:spcPts val="0"/>
              </a:spcAft>
              <a:buClr>
                <a:srgbClr val="69FF69"/>
              </a:buClr>
              <a:buSzTx/>
              <a:buFont typeface="Wingdings" panose="05000000000000000000" pitchFamily="2" charset="2"/>
              <a:buChar char="§"/>
              <a:defRPr/>
            </a:pPr>
            <a:r>
              <a:rPr kumimoji="0" lang="id-ID" sz="3200" b="0" i="0" u="none" strike="noStrike" kern="1200" cap="none" spc="0" normalizeH="0" baseline="0" noProof="0" dirty="0" smtClean="0">
                <a:ln>
                  <a:noFill/>
                </a:ln>
                <a:solidFill>
                  <a:schemeClr val="tx1"/>
                </a:solidFill>
                <a:effectLst/>
                <a:uLnTx/>
                <a:uFillTx/>
                <a:latin typeface="+mn-lt"/>
                <a:ea typeface="+mn-ea"/>
                <a:cs typeface="+mn-cs"/>
              </a:rPr>
              <a:t>Estimasi kemudian dapat dilakukan dengan mendasarkan pada satu sampel saja yakni sampel yang kita teliti. Statistik yang dapat digunakan untuk melakukan estimasi adalah </a:t>
            </a:r>
            <a:r>
              <a:rPr kumimoji="0" lang="id-ID" sz="3400" b="1" i="1" u="none" strike="noStrike" kern="1200" cap="none" spc="0" normalizeH="0" baseline="0" noProof="0" dirty="0" smtClean="0">
                <a:ln>
                  <a:noFill/>
                </a:ln>
                <a:solidFill>
                  <a:srgbClr val="FF0000"/>
                </a:solidFill>
                <a:effectLst/>
                <a:uLnTx/>
                <a:uFillTx/>
                <a:latin typeface="+mn-lt"/>
                <a:ea typeface="+mn-ea"/>
                <a:cs typeface="+mn-cs"/>
              </a:rPr>
              <a:t>standar kesalahan mean (SDm) </a:t>
            </a:r>
            <a:r>
              <a:rPr kumimoji="0" lang="id-ID" sz="3100" b="0" i="0" u="none" strike="noStrike" kern="1200" cap="none" spc="0" normalizeH="0" baseline="0" noProof="0" dirty="0" smtClean="0">
                <a:ln>
                  <a:noFill/>
                </a:ln>
                <a:solidFill>
                  <a:schemeClr val="tx1"/>
                </a:solidFill>
                <a:effectLst/>
                <a:uLnTx/>
                <a:uFillTx/>
                <a:latin typeface="+mn-lt"/>
                <a:ea typeface="+mn-ea"/>
                <a:cs typeface="+mn-cs"/>
              </a:rPr>
              <a:t>atau</a:t>
            </a:r>
            <a:r>
              <a:rPr kumimoji="0" lang="id-ID" sz="3400" b="1" i="1" u="none" strike="noStrike" kern="1200" cap="none" spc="0" normalizeH="0" baseline="0" noProof="0" dirty="0" smtClean="0">
                <a:ln>
                  <a:noFill/>
                </a:ln>
                <a:solidFill>
                  <a:srgbClr val="FF0000"/>
                </a:solidFill>
                <a:effectLst/>
                <a:uLnTx/>
                <a:uFillTx/>
                <a:latin typeface="+mn-lt"/>
                <a:ea typeface="+mn-ea"/>
                <a:cs typeface="+mn-cs"/>
              </a:rPr>
              <a:t> standar error of the mean</a:t>
            </a:r>
            <a:r>
              <a:rPr kumimoji="0" lang="id-ID" sz="3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ectangle 5"/>
          <p:cNvSpPr/>
          <p:nvPr/>
        </p:nvSpPr>
        <p:spPr>
          <a:xfrm>
            <a:off x="457200" y="3200400"/>
            <a:ext cx="2057400" cy="914400"/>
          </a:xfrm>
          <a:prstGeom prst="rect">
            <a:avLst/>
          </a:prstGeom>
          <a:solidFill>
            <a:schemeClr val="accent5">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243" name="Title 1"/>
          <p:cNvSpPr>
            <a:spLocks noGrp="1"/>
          </p:cNvSpPr>
          <p:nvPr>
            <p:ph type="title"/>
          </p:nvPr>
        </p:nvSpPr>
        <p:spPr>
          <a:xfrm>
            <a:off x="0" y="457200"/>
            <a:ext cx="8229600" cy="731838"/>
          </a:xfrm>
          <a:solidFill>
            <a:srgbClr val="92D050">
              <a:alpha val="100000"/>
            </a:srgbClr>
          </a:solidFill>
          <a:ln/>
        </p:spPr>
        <p:txBody>
          <a:bodyPr vert="horz" wrap="square" lIns="91440" tIns="45720" rIns="91440" bIns="45720" anchor="ctr"/>
          <a:p>
            <a:pPr algn="l" eaLnBrk="1" hangingPunct="1"/>
            <a:r>
              <a:rPr sz="3800" dirty="0">
                <a:latin typeface="Berlin Sans FB" panose="020E0602020502020306" pitchFamily="34" charset="0"/>
              </a:rPr>
              <a:t>    </a:t>
            </a:r>
            <a:r>
              <a:rPr lang="id-ID" altLang="x-none" sz="3800" dirty="0">
                <a:latin typeface="Berlin Sans FB" panose="020E0602020502020306" pitchFamily="34" charset="0"/>
              </a:rPr>
              <a:t>S</a:t>
            </a:r>
            <a:r>
              <a:rPr sz="3800" dirty="0">
                <a:latin typeface="Berlin Sans FB" panose="020E0602020502020306" pitchFamily="34" charset="0"/>
              </a:rPr>
              <a:t>tandard</a:t>
            </a:r>
            <a:r>
              <a:rPr lang="id-ID" altLang="x-none" sz="3800" dirty="0">
                <a:latin typeface="Berlin Sans FB" panose="020E0602020502020306" pitchFamily="34" charset="0"/>
              </a:rPr>
              <a:t> K</a:t>
            </a:r>
            <a:r>
              <a:rPr sz="3800" dirty="0">
                <a:latin typeface="Berlin Sans FB" panose="020E0602020502020306" pitchFamily="34" charset="0"/>
              </a:rPr>
              <a:t>esalahan</a:t>
            </a:r>
            <a:r>
              <a:rPr lang="id-ID" altLang="x-none" sz="3800" dirty="0">
                <a:latin typeface="Berlin Sans FB" panose="020E0602020502020306" pitchFamily="34" charset="0"/>
              </a:rPr>
              <a:t> </a:t>
            </a:r>
            <a:r>
              <a:rPr sz="3800" dirty="0">
                <a:latin typeface="Berlin Sans FB" panose="020E0602020502020306" pitchFamily="34" charset="0"/>
              </a:rPr>
              <a:t>mean</a:t>
            </a:r>
            <a:r>
              <a:rPr lang="id-ID" altLang="x-none" sz="3800" dirty="0">
                <a:latin typeface="Berlin Sans FB" panose="020E0602020502020306" pitchFamily="34" charset="0"/>
              </a:rPr>
              <a:t> (SDm) </a:t>
            </a:r>
            <a:endParaRPr sz="3800" dirty="0">
              <a:latin typeface="Berlin Sans FB" panose="020E0602020502020306" pitchFamily="34" charset="0"/>
            </a:endParaRPr>
          </a:p>
        </p:txBody>
      </p:sp>
      <p:sp>
        <p:nvSpPr>
          <p:cNvPr id="3" name="Content Placeholder 2"/>
          <p:cNvSpPr>
            <a:spLocks noGrp="1"/>
          </p:cNvSpPr>
          <p:nvPr>
            <p:ph idx="1"/>
          </p:nvPr>
        </p:nvSpPr>
        <p:spPr>
          <a:xfrm>
            <a:off x="457200" y="1600200"/>
            <a:ext cx="8229600" cy="4876800"/>
          </a:xfrm>
        </p:spPr>
        <p:txBody>
          <a:bodyPr vert="horz" wrap="square" lIns="91440" tIns="45720" rIns="91440" bIns="45720" numCol="1" rtlCol="0" anchor="t" anchorCtr="0" compatLnSpc="1">
            <a:noAutofit/>
          </a:bodyPr>
          <a:lstStyle/>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2400" b="1"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Standar </a:t>
            </a:r>
            <a:r>
              <a:rPr kumimoji="0" lang="en-US" sz="2400" b="1"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K</a:t>
            </a:r>
            <a:r>
              <a:rPr kumimoji="0" lang="id-ID" sz="2400" b="1" i="0" u="none" strike="noStrike" kern="1200" cap="none" spc="0" normalizeH="0" baseline="0" noProof="0" dirty="0" smtClean="0">
                <a:ln>
                  <a:noFill/>
                </a:ln>
                <a:solidFill>
                  <a:schemeClr val="accent1">
                    <a:lumMod val="60000"/>
                    <a:lumOff val="40000"/>
                  </a:schemeClr>
                </a:solidFill>
                <a:effectLst/>
                <a:uLnTx/>
                <a:uFillTx/>
                <a:latin typeface="+mn-lt"/>
                <a:ea typeface="+mn-ea"/>
                <a:cs typeface="+mn-cs"/>
              </a:rPr>
              <a:t>esalahan mean</a:t>
            </a:r>
            <a:r>
              <a:rPr kumimoji="0" lang="id-ID" sz="16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2000" b="0" i="0" u="none" strike="noStrike" kern="1200" cap="none" spc="0" normalizeH="0" baseline="0" noProof="0" dirty="0" smtClean="0">
                <a:ln>
                  <a:noFill/>
                </a:ln>
                <a:solidFill>
                  <a:srgbClr val="00B0F0"/>
                </a:solidFill>
                <a:effectLst/>
                <a:uLnTx/>
                <a:uFillTx/>
                <a:latin typeface="+mn-lt"/>
                <a:ea typeface="+mn-ea"/>
                <a:cs typeface="+mn-cs"/>
              </a:rPr>
              <a:t>adalah suatu estimasi tentang SD dari suatu distribusi mean-mean yang diperoleh dari distribusi mean-mean yang diperoleh dari sampel yang diambil secara random terus menerus dari populasinya.</a:t>
            </a:r>
            <a:endParaRPr kumimoji="0" lang="en-US" sz="2000" b="0" i="0" u="none" strike="noStrike" kern="1200" cap="none" spc="0" normalizeH="0" baseline="0" noProof="0" dirty="0" smtClean="0">
              <a:ln>
                <a:noFill/>
              </a:ln>
              <a:solidFill>
                <a:srgbClr val="00B0F0"/>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6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sng" strike="noStrike" kern="1200" cap="none" spc="0" normalizeH="0" baseline="0" noProof="0" dirty="0" smtClean="0">
                <a:ln>
                  <a:noFill/>
                </a:ln>
                <a:solidFill>
                  <a:schemeClr val="tx1"/>
                </a:solidFill>
                <a:effectLst/>
                <a:uLnTx/>
                <a:uFillTx/>
                <a:latin typeface="+mn-lt"/>
                <a:ea typeface="+mn-ea"/>
                <a:cs typeface="+mn-cs"/>
              </a:rPr>
              <a:t>Rumus  SDm adalah</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en-US" sz="1800" b="1"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1" i="0" u="none" strike="noStrike" kern="1200" cap="none" spc="0" normalizeH="0" baseline="0" noProof="0" dirty="0" smtClean="0">
                <a:ln>
                  <a:noFill/>
                </a:ln>
                <a:solidFill>
                  <a:srgbClr val="FFFF00"/>
                </a:solidFill>
                <a:effectLst/>
                <a:uLnTx/>
                <a:uFillTx/>
                <a:latin typeface="+mn-lt"/>
                <a:ea typeface="+mn-ea"/>
                <a:cs typeface="+mn-cs"/>
              </a:rPr>
              <a:t>SD</a:t>
            </a:r>
            <a:endParaRPr kumimoji="0" lang="en-US" sz="1800" b="0" i="0" u="none" strike="noStrike" kern="1200" cap="none" spc="0" normalizeH="0" baseline="0" noProof="0" dirty="0" smtClean="0">
              <a:ln>
                <a:noFill/>
              </a:ln>
              <a:solidFill>
                <a:srgbClr val="FFFF00"/>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1" i="0" u="none" strike="noStrike" kern="1200" cap="none" spc="0" normalizeH="0" baseline="0" noProof="0" dirty="0" smtClean="0">
                <a:ln>
                  <a:noFill/>
                </a:ln>
                <a:solidFill>
                  <a:srgbClr val="FFFF00"/>
                </a:solidFill>
                <a:effectLst/>
                <a:uLnTx/>
                <a:uFillTx/>
                <a:latin typeface="+mn-lt"/>
                <a:ea typeface="+mn-ea"/>
                <a:cs typeface="+mn-cs"/>
              </a:rPr>
              <a:t>SDm</a:t>
            </a:r>
            <a:r>
              <a:rPr kumimoji="0" lang="en-US" sz="1800" b="1" i="0" u="none" strike="noStrike" kern="1200" cap="none" spc="0" normalizeH="0" baseline="0" noProof="0" dirty="0" smtClean="0">
                <a:ln>
                  <a:noFill/>
                </a:ln>
                <a:solidFill>
                  <a:srgbClr val="FFFF00"/>
                </a:solidFill>
                <a:effectLst/>
                <a:uLnTx/>
                <a:uFillTx/>
                <a:latin typeface="+mn-lt"/>
                <a:ea typeface="+mn-ea"/>
                <a:cs typeface="+mn-cs"/>
              </a:rPr>
              <a:t>     </a:t>
            </a:r>
            <a:r>
              <a:rPr kumimoji="0" lang="id-ID" sz="1800" b="1" i="0" u="none" strike="noStrike" kern="1200" cap="none" spc="0" normalizeH="0" baseline="0" noProof="0" dirty="0" smtClean="0">
                <a:ln>
                  <a:noFill/>
                </a:ln>
                <a:solidFill>
                  <a:srgbClr val="FFFF00"/>
                </a:solidFill>
                <a:effectLst/>
                <a:uLnTx/>
                <a:uFillTx/>
                <a:latin typeface="+mn-lt"/>
                <a:ea typeface="+mn-ea"/>
                <a:cs typeface="+mn-cs"/>
              </a:rPr>
              <a:t>= </a:t>
            </a:r>
            <a:r>
              <a:rPr kumimoji="0" lang="en-US" sz="1800" b="1" i="0" u="none" strike="noStrike" kern="1200" cap="none" spc="0" normalizeH="0" baseline="0" noProof="0" dirty="0" smtClean="0">
                <a:ln>
                  <a:noFill/>
                </a:ln>
                <a:solidFill>
                  <a:srgbClr val="FFFF00"/>
                </a:solidFill>
                <a:effectLst/>
                <a:uLnTx/>
                <a:uFillTx/>
                <a:latin typeface="+mn-lt"/>
                <a:ea typeface="+mn-ea"/>
                <a:cs typeface="+mn-cs"/>
              </a:rPr>
              <a:t> </a:t>
            </a:r>
            <a:r>
              <a:rPr kumimoji="0" lang="id-ID" sz="1800" b="1" i="0" u="none" strike="noStrike" kern="1200" cap="none" spc="0" normalizeH="0" baseline="0" noProof="0" dirty="0" smtClean="0">
                <a:ln>
                  <a:noFill/>
                </a:ln>
                <a:solidFill>
                  <a:srgbClr val="FFFF00"/>
                </a:solidFill>
                <a:effectLst/>
                <a:uLnTx/>
                <a:uFillTx/>
                <a:latin typeface="+mn-lt"/>
                <a:ea typeface="+mn-ea"/>
                <a:cs typeface="+mn-cs"/>
              </a:rPr>
              <a:t> </a:t>
            </a:r>
            <a:endParaRPr kumimoji="0" lang="en-US" sz="1800" b="0" i="0" u="none" strike="noStrike" kern="1200" cap="none" spc="0" normalizeH="0" baseline="0" noProof="0" dirty="0" smtClean="0">
              <a:ln>
                <a:noFill/>
              </a:ln>
              <a:solidFill>
                <a:srgbClr val="FFFF00"/>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en-US" sz="1800" b="1" i="0" u="none" strike="noStrike" kern="1200" cap="none" spc="0" normalizeH="0" baseline="0" noProof="0" dirty="0" smtClean="0">
                <a:ln>
                  <a:noFill/>
                </a:ln>
                <a:solidFill>
                  <a:srgbClr val="FFFF00"/>
                </a:solidFill>
                <a:effectLst/>
                <a:uLnTx/>
                <a:uFillTx/>
                <a:latin typeface="+mn-lt"/>
                <a:ea typeface="+mn-ea"/>
                <a:cs typeface="+mn-cs"/>
              </a:rPr>
              <a:t>		</a:t>
            </a:r>
            <a:r>
              <a:rPr kumimoji="0" lang="id-ID" sz="1800" b="1" i="0" u="none" strike="noStrike" kern="1200" cap="none" spc="0" normalizeH="0" baseline="0" noProof="0" dirty="0" smtClean="0">
                <a:ln>
                  <a:noFill/>
                </a:ln>
                <a:solidFill>
                  <a:srgbClr val="FFFF00"/>
                </a:solidFill>
                <a:effectLst/>
                <a:uLnTx/>
                <a:uFillTx/>
                <a:latin typeface="+mn-lt"/>
                <a:ea typeface="+mn-ea"/>
                <a:cs typeface="+mn-cs"/>
              </a:rPr>
              <a:t>√ N – 1</a:t>
            </a:r>
            <a:endParaRPr kumimoji="0" lang="en-US" sz="1800" b="0" i="0" u="none" strike="noStrike" kern="1200" cap="none" spc="0" normalizeH="0" baseline="0" noProof="0" dirty="0" smtClean="0">
              <a:ln>
                <a:noFill/>
              </a:ln>
              <a:solidFill>
                <a:srgbClr val="FFFF00"/>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en-US" sz="1800" b="1" i="0" u="none" strike="noStrike" kern="1200" cap="none" spc="0" normalizeH="0" baseline="0" noProof="0" dirty="0" err="1" smtClean="0">
                <a:ln>
                  <a:noFill/>
                </a:ln>
                <a:solidFill>
                  <a:schemeClr val="tx1"/>
                </a:solidFill>
                <a:effectLst/>
                <a:uLnTx/>
                <a:uFillTx/>
                <a:latin typeface="+mn-lt"/>
                <a:ea typeface="+mn-ea"/>
                <a:cs typeface="+mn-cs"/>
              </a:rPr>
              <a:t>Keterangan</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SDm</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 standard kesalahan mean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SD</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 standar deviasi</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N</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 jumlah subyek/</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frekuensi</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Jadi menentukan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untuk</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SDM</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(a)</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Mencari SD dari sampel kita</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r>
              <a:rPr kumimoji="0" lang="id-ID" sz="1800" b="0" i="0" u="none" strike="noStrike" kern="1200" cap="none" spc="0" normalizeH="0" baseline="0" noProof="0" dirty="0" smtClean="0">
                <a:ln>
                  <a:noFill/>
                </a:ln>
                <a:solidFill>
                  <a:schemeClr val="tx1"/>
                </a:solidFill>
                <a:effectLst/>
                <a:uLnTx/>
                <a:uFillTx/>
                <a:latin typeface="+mn-lt"/>
                <a:ea typeface="+mn-ea"/>
                <a:cs typeface="+mn-cs"/>
              </a:rPr>
              <a:t>(b)</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a:t>
            </a:r>
            <a:r>
              <a:rPr kumimoji="0" lang="id-ID" sz="1800" b="0" i="0" u="none" strike="noStrike" kern="1200" cap="none" spc="0" normalizeH="0" baseline="0" noProof="0" dirty="0" smtClean="0">
                <a:ln>
                  <a:noFill/>
                </a:ln>
                <a:solidFill>
                  <a:schemeClr val="tx1"/>
                </a:solidFill>
                <a:effectLst/>
                <a:uLnTx/>
                <a:uFillTx/>
                <a:latin typeface="+mn-lt"/>
                <a:ea typeface="+mn-ea"/>
                <a:cs typeface="+mn-cs"/>
              </a:rPr>
              <a:t>Membagi SD dengan akan dari sejumlah subyek dikurangi 1. Kegunaan penting dari SDm adalah melakukan estimasi tentang letak mean parameter. </a:t>
            </a:r>
            <a:endParaRPr kumimoji="0" lang="en-US"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80000"/>
              </a:lnSpc>
              <a:spcBef>
                <a:spcPts val="0"/>
              </a:spcBef>
              <a:spcAft>
                <a:spcPts val="0"/>
              </a:spcAft>
              <a:buClrTx/>
              <a:buSzTx/>
              <a:buFont typeface="Arial" panose="020B0604020202020204" pitchFamily="34" charset="0"/>
              <a:buNone/>
              <a:defRPr/>
            </a:pP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5" name="Straight Connector 4"/>
          <p:cNvCxnSpPr/>
          <p:nvPr/>
        </p:nvCxnSpPr>
        <p:spPr>
          <a:xfrm>
            <a:off x="1447800" y="3657600"/>
            <a:ext cx="762000" cy="1588"/>
          </a:xfrm>
          <a:prstGeom prst="line">
            <a:avLst/>
          </a:prstGeom>
          <a:ln w="28575">
            <a:solidFill>
              <a:srgbClr val="FFFF00"/>
            </a:solidFill>
          </a:ln>
        </p:spPr>
        <p:style>
          <a:lnRef idx="1">
            <a:schemeClr val="accent1"/>
          </a:lnRef>
          <a:fillRef idx="0">
            <a:schemeClr val="accent1"/>
          </a:fillRef>
          <a:effectRef idx="0">
            <a:schemeClr val="accent1"/>
          </a:effectRef>
          <a:fontRef idx="minor">
            <a:schemeClr val="tx1"/>
          </a:fontRef>
        </p:style>
      </p:cxnSp>
      <p:sp>
        <p:nvSpPr>
          <p:cNvPr id="7" name="Subtitle 2"/>
          <p:cNvSpPr txBox="1"/>
          <p:nvPr/>
        </p:nvSpPr>
        <p:spPr>
          <a:xfrm>
            <a:off x="0" y="228600"/>
            <a:ext cx="8610600" cy="1524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
        <p:nvSpPr>
          <p:cNvPr id="8" name="Subtitle 2"/>
          <p:cNvSpPr txBox="1"/>
          <p:nvPr/>
        </p:nvSpPr>
        <p:spPr>
          <a:xfrm flipV="1">
            <a:off x="0" y="1295400"/>
            <a:ext cx="7543800" cy="76200"/>
          </a:xfrm>
          <a:prstGeom prst="rect">
            <a:avLst/>
          </a:prstGeom>
          <a:solidFill>
            <a:schemeClr val="accent5">
              <a:lumMod val="50000"/>
            </a:schemeClr>
          </a:solidFill>
          <a:ln>
            <a:noFill/>
          </a:ln>
        </p:spPr>
        <p:txBody>
          <a:bodyPr anchor="ctr">
            <a:normAutofit fontScale="25000" lnSpcReduction="20000"/>
          </a:bodyPr>
          <a:lstStyle/>
          <a:p>
            <a:pPr marR="0" algn="r" defTabSz="914400" fontAlgn="auto">
              <a:spcBef>
                <a:spcPct val="20000"/>
              </a:spcBef>
              <a:spcAft>
                <a:spcPts val="0"/>
              </a:spcAft>
              <a:buClrTx/>
              <a:buSzTx/>
              <a:buFont typeface="Arial" panose="020B0604020202020204" pitchFamily="34" charset="0"/>
              <a:defRPr/>
            </a:pPr>
            <a:endParaRPr kumimoji="0" lang="en-US" sz="3200" kern="1200" cap="none" spc="0" normalizeH="0" baseline="0" noProof="0" dirty="0">
              <a:solidFill>
                <a:schemeClr val="tx1">
                  <a:tint val="75000"/>
                </a:schemeClr>
              </a:solidFill>
              <a:latin typeface="+mn-lt"/>
              <a:ea typeface="+mn-ea"/>
              <a:cs typeface="+mn-cs"/>
            </a:endParaRPr>
          </a:p>
        </p:txBody>
      </p:sp>
    </p:spTree>
  </p:cSld>
  <p:clrMapOvr>
    <a:masterClrMapping/>
  </p:clrMapOvr>
  <p:transition spd="slow">
    <p:randomBar dir="vert"/>
  </p:transition>
</p:sld>
</file>

<file path=ppt/theme/theme1.xml><?xml version="1.0" encoding="utf-8"?>
<a:theme xmlns:a="http://schemas.openxmlformats.org/drawingml/2006/main" name="Office Theme">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9217</Words>
  <Application>WPS Presentation</Application>
  <PresentationFormat>On-screen Show (4:3)</PresentationFormat>
  <Paragraphs>197</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Calibri</vt:lpstr>
      <vt:lpstr>Berlin Sans FB</vt:lpstr>
      <vt:lpstr>Book Antiqua</vt:lpstr>
      <vt:lpstr>Microsoft YaHei</vt:lpstr>
      <vt:lpstr/>
      <vt:lpstr>Arial Unicode MS</vt:lpstr>
      <vt:lpstr>Confetti Stream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UNAIR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Michelle</dc:creator>
  <cp:lastModifiedBy>LENOVO</cp:lastModifiedBy>
  <cp:revision>44</cp:revision>
  <dcterms:created xsi:type="dcterms:W3CDTF">2010-03-02T13:32:17Z</dcterms:created>
  <dcterms:modified xsi:type="dcterms:W3CDTF">2020-09-22T08:28:32Z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1057-11.2.0.9684</vt:lpwstr>
  </property>
</Properties>
</file>