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1" r:id="rId2"/>
    <p:sldId id="2564" r:id="rId3"/>
    <p:sldId id="2565" r:id="rId4"/>
    <p:sldId id="2566" r:id="rId5"/>
    <p:sldId id="2568" r:id="rId6"/>
    <p:sldId id="2569" r:id="rId7"/>
    <p:sldId id="2570" r:id="rId8"/>
    <p:sldId id="2574" r:id="rId9"/>
    <p:sldId id="2576" r:id="rId10"/>
    <p:sldId id="2577" r:id="rId11"/>
    <p:sldId id="2578" r:id="rId12"/>
    <p:sldId id="25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snapToGrid="0">
      <p:cViewPr varScale="1">
        <p:scale>
          <a:sx n="106" d="100"/>
          <a:sy n="106" d="100"/>
        </p:scale>
        <p:origin x="1056" y="3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0F583B-EB3F-458F-B679-D4B05453B70F}"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A1A641F-9D8B-4167-8AB3-483FCFDE6449}">
      <dgm:prSet/>
      <dgm:spPr/>
      <dgm:t>
        <a:bodyPr/>
        <a:lstStyle/>
        <a:p>
          <a:pPr>
            <a:lnSpc>
              <a:spcPct val="100000"/>
            </a:lnSpc>
            <a:defRPr b="1"/>
          </a:pPr>
          <a:r>
            <a:rPr lang="en-US"/>
            <a:t>Data-Driven Pricing</a:t>
          </a:r>
        </a:p>
      </dgm:t>
    </dgm:pt>
    <dgm:pt modelId="{7A8ED4C8-33D6-46DD-B95F-FFFFE9AE4EA1}" type="parTrans" cxnId="{F1B18F9E-D487-4911-9994-8D68D555EBB7}">
      <dgm:prSet/>
      <dgm:spPr/>
      <dgm:t>
        <a:bodyPr/>
        <a:lstStyle/>
        <a:p>
          <a:endParaRPr lang="en-US"/>
        </a:p>
      </dgm:t>
    </dgm:pt>
    <dgm:pt modelId="{87772D8C-8E23-42CB-B466-66FF47ACAB8C}" type="sibTrans" cxnId="{F1B18F9E-D487-4911-9994-8D68D555EBB7}">
      <dgm:prSet/>
      <dgm:spPr/>
      <dgm:t>
        <a:bodyPr/>
        <a:lstStyle/>
        <a:p>
          <a:pPr>
            <a:lnSpc>
              <a:spcPct val="100000"/>
            </a:lnSpc>
            <a:defRPr b="1"/>
          </a:pPr>
          <a:endParaRPr lang="en-US"/>
        </a:p>
      </dgm:t>
    </dgm:pt>
    <dgm:pt modelId="{2E49AE9D-6F71-4DA0-A14E-26F580FBC12E}">
      <dgm:prSet/>
      <dgm:spPr/>
      <dgm:t>
        <a:bodyPr/>
        <a:lstStyle/>
        <a:p>
          <a:pPr>
            <a:lnSpc>
              <a:spcPct val="100000"/>
            </a:lnSpc>
          </a:pPr>
          <a:r>
            <a:rPr lang="en-US"/>
            <a:t>Using housing sales data helps realtors price properties more accurately and competitively in the market.</a:t>
          </a:r>
        </a:p>
      </dgm:t>
    </dgm:pt>
    <dgm:pt modelId="{856A9398-7FD2-4D7D-8C8F-59237F972F34}" type="parTrans" cxnId="{FA2FCF03-EB4D-4338-9A5A-4475EF046FB6}">
      <dgm:prSet/>
      <dgm:spPr/>
      <dgm:t>
        <a:bodyPr/>
        <a:lstStyle/>
        <a:p>
          <a:endParaRPr lang="en-US"/>
        </a:p>
      </dgm:t>
    </dgm:pt>
    <dgm:pt modelId="{055712FB-35EA-44D2-8B03-1C6B9E9B30A5}" type="sibTrans" cxnId="{FA2FCF03-EB4D-4338-9A5A-4475EF046FB6}">
      <dgm:prSet/>
      <dgm:spPr/>
      <dgm:t>
        <a:bodyPr/>
        <a:lstStyle/>
        <a:p>
          <a:endParaRPr lang="en-US"/>
        </a:p>
      </dgm:t>
    </dgm:pt>
    <dgm:pt modelId="{2425AABE-B213-4D98-B007-9766750ADDFE}">
      <dgm:prSet/>
      <dgm:spPr/>
      <dgm:t>
        <a:bodyPr/>
        <a:lstStyle/>
        <a:p>
          <a:pPr>
            <a:lnSpc>
              <a:spcPct val="100000"/>
            </a:lnSpc>
            <a:defRPr b="1"/>
          </a:pPr>
          <a:r>
            <a:rPr lang="en-US"/>
            <a:t>Informed Decision Making</a:t>
          </a:r>
        </a:p>
      </dgm:t>
    </dgm:pt>
    <dgm:pt modelId="{D9867492-3261-4333-ABB3-BA2129DD6B01}" type="parTrans" cxnId="{738B2C22-76AE-4EBE-82BD-B73B64BB4A03}">
      <dgm:prSet/>
      <dgm:spPr/>
      <dgm:t>
        <a:bodyPr/>
        <a:lstStyle/>
        <a:p>
          <a:endParaRPr lang="en-US"/>
        </a:p>
      </dgm:t>
    </dgm:pt>
    <dgm:pt modelId="{A29D319B-8DC3-4467-A5AC-F36239EE5A60}" type="sibTrans" cxnId="{738B2C22-76AE-4EBE-82BD-B73B64BB4A03}">
      <dgm:prSet/>
      <dgm:spPr/>
      <dgm:t>
        <a:bodyPr/>
        <a:lstStyle/>
        <a:p>
          <a:pPr>
            <a:lnSpc>
              <a:spcPct val="100000"/>
            </a:lnSpc>
            <a:defRPr b="1"/>
          </a:pPr>
          <a:endParaRPr lang="en-US"/>
        </a:p>
      </dgm:t>
    </dgm:pt>
    <dgm:pt modelId="{19566809-F283-46AB-8107-B2D567B7E9E7}">
      <dgm:prSet/>
      <dgm:spPr/>
      <dgm:t>
        <a:bodyPr/>
        <a:lstStyle/>
        <a:p>
          <a:pPr>
            <a:lnSpc>
              <a:spcPct val="100000"/>
            </a:lnSpc>
          </a:pPr>
          <a:r>
            <a:rPr lang="en-US"/>
            <a:t>Predictive models provide realtors and agents with insights to make better decisions for clients.</a:t>
          </a:r>
        </a:p>
      </dgm:t>
    </dgm:pt>
    <dgm:pt modelId="{25F2BA1C-201B-45BE-8D8A-690234C28F59}" type="parTrans" cxnId="{C5215583-AFC9-42A3-9876-FEE06F483D4D}">
      <dgm:prSet/>
      <dgm:spPr/>
      <dgm:t>
        <a:bodyPr/>
        <a:lstStyle/>
        <a:p>
          <a:endParaRPr lang="en-US"/>
        </a:p>
      </dgm:t>
    </dgm:pt>
    <dgm:pt modelId="{AD33D837-011C-4F0A-92EE-E73363FFB4BA}" type="sibTrans" cxnId="{C5215583-AFC9-42A3-9876-FEE06F483D4D}">
      <dgm:prSet/>
      <dgm:spPr/>
      <dgm:t>
        <a:bodyPr/>
        <a:lstStyle/>
        <a:p>
          <a:endParaRPr lang="en-US"/>
        </a:p>
      </dgm:t>
    </dgm:pt>
    <dgm:pt modelId="{8BC295A6-A592-49FF-9C0F-80A558DECB5A}">
      <dgm:prSet/>
      <dgm:spPr/>
      <dgm:t>
        <a:bodyPr/>
        <a:lstStyle/>
        <a:p>
          <a:pPr>
            <a:lnSpc>
              <a:spcPct val="100000"/>
            </a:lnSpc>
            <a:defRPr b="1"/>
          </a:pPr>
          <a:r>
            <a:rPr lang="en-US"/>
            <a:t>Enhanced Competitiveness</a:t>
          </a:r>
        </a:p>
      </dgm:t>
    </dgm:pt>
    <dgm:pt modelId="{640B1348-0351-40F1-89C7-5B7759E2E002}" type="parTrans" cxnId="{5BE5ABF7-D265-4299-B73A-2EB23345FF56}">
      <dgm:prSet/>
      <dgm:spPr/>
      <dgm:t>
        <a:bodyPr/>
        <a:lstStyle/>
        <a:p>
          <a:endParaRPr lang="en-US"/>
        </a:p>
      </dgm:t>
    </dgm:pt>
    <dgm:pt modelId="{8F020470-4D32-4A8C-8D63-0AF1CCCFB1D3}" type="sibTrans" cxnId="{5BE5ABF7-D265-4299-B73A-2EB23345FF56}">
      <dgm:prSet/>
      <dgm:spPr/>
      <dgm:t>
        <a:bodyPr/>
        <a:lstStyle/>
        <a:p>
          <a:endParaRPr lang="en-US"/>
        </a:p>
      </dgm:t>
    </dgm:pt>
    <dgm:pt modelId="{D8355C8D-C7C2-4CFE-9AED-D9DA1CB00229}">
      <dgm:prSet/>
      <dgm:spPr/>
      <dgm:t>
        <a:bodyPr/>
        <a:lstStyle/>
        <a:p>
          <a:pPr>
            <a:lnSpc>
              <a:spcPct val="100000"/>
            </a:lnSpc>
          </a:pPr>
          <a:r>
            <a:rPr lang="en-US"/>
            <a:t>Adopting data-driven approaches boosts competitiveness and improves client satisfaction in real estate.</a:t>
          </a:r>
        </a:p>
      </dgm:t>
    </dgm:pt>
    <dgm:pt modelId="{D7A33D2E-F1C2-498B-8442-2CD3D911D4A2}" type="parTrans" cxnId="{9195A5E4-068D-45FA-8875-03141CB28916}">
      <dgm:prSet/>
      <dgm:spPr/>
      <dgm:t>
        <a:bodyPr/>
        <a:lstStyle/>
        <a:p>
          <a:endParaRPr lang="en-US"/>
        </a:p>
      </dgm:t>
    </dgm:pt>
    <dgm:pt modelId="{334A3B57-49E7-4CAE-AABD-E7CDCEC26535}" type="sibTrans" cxnId="{9195A5E4-068D-45FA-8875-03141CB28916}">
      <dgm:prSet/>
      <dgm:spPr/>
      <dgm:t>
        <a:bodyPr/>
        <a:lstStyle/>
        <a:p>
          <a:endParaRPr lang="en-US"/>
        </a:p>
      </dgm:t>
    </dgm:pt>
    <dgm:pt modelId="{F698BB5A-8215-4BDC-B2B0-CDB2D83FC945}" type="pres">
      <dgm:prSet presAssocID="{DC0F583B-EB3F-458F-B679-D4B05453B70F}" presName="Name0" presStyleCnt="0">
        <dgm:presLayoutVars>
          <dgm:dir/>
          <dgm:resizeHandles val="exact"/>
        </dgm:presLayoutVars>
      </dgm:prSet>
      <dgm:spPr/>
    </dgm:pt>
    <dgm:pt modelId="{B637DB60-649D-46AB-83D7-CF8F97922A8C}" type="pres">
      <dgm:prSet presAssocID="{6A1A641F-9D8B-4167-8AB3-483FCFDE6449}" presName="compNode" presStyleCnt="0"/>
      <dgm:spPr/>
    </dgm:pt>
    <dgm:pt modelId="{B7D6E800-B004-4F7B-987D-466E307E1048}" type="pres">
      <dgm:prSet presAssocID="{6A1A641F-9D8B-4167-8AB3-483FCFDE6449}" presName="pictRect" presStyleLbl="revTx" presStyleIdx="0" presStyleCnt="6">
        <dgm:presLayoutVars>
          <dgm:chMax val="0"/>
          <dgm:bulletEnabled/>
        </dgm:presLayoutVars>
      </dgm:prSet>
      <dgm:spPr/>
    </dgm:pt>
    <dgm:pt modelId="{85CE039F-C4AC-45DE-9625-7B0660B293C2}" type="pres">
      <dgm:prSet presAssocID="{6A1A641F-9D8B-4167-8AB3-483FCFDE6449}" presName="textRect" presStyleLbl="revTx" presStyleIdx="1" presStyleCnt="6">
        <dgm:presLayoutVars>
          <dgm:bulletEnabled/>
        </dgm:presLayoutVars>
      </dgm:prSet>
      <dgm:spPr/>
    </dgm:pt>
    <dgm:pt modelId="{9EE86496-FABA-441A-BC5F-52D4FC5FB037}" type="pres">
      <dgm:prSet presAssocID="{87772D8C-8E23-42CB-B466-66FF47ACAB8C}" presName="sibTrans" presStyleLbl="sibTrans2D1" presStyleIdx="0" presStyleCnt="0"/>
      <dgm:spPr/>
    </dgm:pt>
    <dgm:pt modelId="{15D2B370-3A23-4812-98A2-D9374631C956}" type="pres">
      <dgm:prSet presAssocID="{2425AABE-B213-4D98-B007-9766750ADDFE}" presName="compNode" presStyleCnt="0"/>
      <dgm:spPr/>
    </dgm:pt>
    <dgm:pt modelId="{63B9D3F0-A29A-40FC-A6F3-E14C656662B6}" type="pres">
      <dgm:prSet presAssocID="{2425AABE-B213-4D98-B007-9766750ADDFE}" presName="pictRect" presStyleLbl="revTx" presStyleIdx="2" presStyleCnt="6">
        <dgm:presLayoutVars>
          <dgm:chMax val="0"/>
          <dgm:bulletEnabled/>
        </dgm:presLayoutVars>
      </dgm:prSet>
      <dgm:spPr/>
    </dgm:pt>
    <dgm:pt modelId="{2C59001B-28E5-47E7-9E95-534F0760A204}" type="pres">
      <dgm:prSet presAssocID="{2425AABE-B213-4D98-B007-9766750ADDFE}" presName="textRect" presStyleLbl="revTx" presStyleIdx="3" presStyleCnt="6">
        <dgm:presLayoutVars>
          <dgm:bulletEnabled/>
        </dgm:presLayoutVars>
      </dgm:prSet>
      <dgm:spPr/>
    </dgm:pt>
    <dgm:pt modelId="{84B398B9-F6DD-4D28-8DF0-0FA640A340C4}" type="pres">
      <dgm:prSet presAssocID="{A29D319B-8DC3-4467-A5AC-F36239EE5A60}" presName="sibTrans" presStyleLbl="sibTrans2D1" presStyleIdx="0" presStyleCnt="0"/>
      <dgm:spPr/>
    </dgm:pt>
    <dgm:pt modelId="{5B055602-DC09-4C03-8DDC-B2D083F9695D}" type="pres">
      <dgm:prSet presAssocID="{8BC295A6-A592-49FF-9C0F-80A558DECB5A}" presName="compNode" presStyleCnt="0"/>
      <dgm:spPr/>
    </dgm:pt>
    <dgm:pt modelId="{5AD558A3-71A2-4D79-A818-33C94C937BBD}" type="pres">
      <dgm:prSet presAssocID="{8BC295A6-A592-49FF-9C0F-80A558DECB5A}" presName="pictRect" presStyleLbl="revTx" presStyleIdx="4" presStyleCnt="6">
        <dgm:presLayoutVars>
          <dgm:chMax val="0"/>
          <dgm:bulletEnabled/>
        </dgm:presLayoutVars>
      </dgm:prSet>
      <dgm:spPr/>
    </dgm:pt>
    <dgm:pt modelId="{8C3116AF-FDE5-45FE-A578-5C84A01F920E}" type="pres">
      <dgm:prSet presAssocID="{8BC295A6-A592-49FF-9C0F-80A558DECB5A}" presName="textRect" presStyleLbl="revTx" presStyleIdx="5" presStyleCnt="6">
        <dgm:presLayoutVars>
          <dgm:bulletEnabled/>
        </dgm:presLayoutVars>
      </dgm:prSet>
      <dgm:spPr/>
    </dgm:pt>
  </dgm:ptLst>
  <dgm:cxnLst>
    <dgm:cxn modelId="{FA2FCF03-EB4D-4338-9A5A-4475EF046FB6}" srcId="{6A1A641F-9D8B-4167-8AB3-483FCFDE6449}" destId="{2E49AE9D-6F71-4DA0-A14E-26F580FBC12E}" srcOrd="0" destOrd="0" parTransId="{856A9398-7FD2-4D7D-8C8F-59237F972F34}" sibTransId="{055712FB-35EA-44D2-8B03-1C6B9E9B30A5}"/>
    <dgm:cxn modelId="{DD841313-A9B4-4405-884D-C16C9F3EC7BA}" type="presOf" srcId="{A29D319B-8DC3-4467-A5AC-F36239EE5A60}" destId="{84B398B9-F6DD-4D28-8DF0-0FA640A340C4}" srcOrd="0" destOrd="0" presId="urn:microsoft.com/office/officeart/2024/3/layout/hArchList1"/>
    <dgm:cxn modelId="{3EF7911D-5C0B-4D7A-A867-58F5BA3497CC}" type="presOf" srcId="{8BC295A6-A592-49FF-9C0F-80A558DECB5A}" destId="{5AD558A3-71A2-4D79-A818-33C94C937BBD}" srcOrd="0" destOrd="0" presId="urn:microsoft.com/office/officeart/2024/3/layout/hArchList1"/>
    <dgm:cxn modelId="{1B62F921-A652-41F5-A3BE-163D9DCA7BEF}" type="presOf" srcId="{2425AABE-B213-4D98-B007-9766750ADDFE}" destId="{63B9D3F0-A29A-40FC-A6F3-E14C656662B6}" srcOrd="0" destOrd="0" presId="urn:microsoft.com/office/officeart/2024/3/layout/hArchList1"/>
    <dgm:cxn modelId="{738B2C22-76AE-4EBE-82BD-B73B64BB4A03}" srcId="{DC0F583B-EB3F-458F-B679-D4B05453B70F}" destId="{2425AABE-B213-4D98-B007-9766750ADDFE}" srcOrd="1" destOrd="0" parTransId="{D9867492-3261-4333-ABB3-BA2129DD6B01}" sibTransId="{A29D319B-8DC3-4467-A5AC-F36239EE5A60}"/>
    <dgm:cxn modelId="{4C294725-6056-418B-9801-266F17832AD2}" type="presOf" srcId="{87772D8C-8E23-42CB-B466-66FF47ACAB8C}" destId="{9EE86496-FABA-441A-BC5F-52D4FC5FB037}" srcOrd="0" destOrd="0" presId="urn:microsoft.com/office/officeart/2024/3/layout/hArchList1"/>
    <dgm:cxn modelId="{39E9C639-E83B-4652-9554-C37FF01125D2}" type="presOf" srcId="{2E49AE9D-6F71-4DA0-A14E-26F580FBC12E}" destId="{85CE039F-C4AC-45DE-9625-7B0660B293C2}" srcOrd="0" destOrd="0" presId="urn:microsoft.com/office/officeart/2024/3/layout/hArchList1"/>
    <dgm:cxn modelId="{FEDBA44B-D999-4D8F-B946-EF00958E5B64}" type="presOf" srcId="{D8355C8D-C7C2-4CFE-9AED-D9DA1CB00229}" destId="{8C3116AF-FDE5-45FE-A578-5C84A01F920E}" srcOrd="0" destOrd="0" presId="urn:microsoft.com/office/officeart/2024/3/layout/hArchList1"/>
    <dgm:cxn modelId="{65A8A974-1391-4426-B6A2-25E3F6B8C998}" type="presOf" srcId="{6A1A641F-9D8B-4167-8AB3-483FCFDE6449}" destId="{B7D6E800-B004-4F7B-987D-466E307E1048}" srcOrd="0" destOrd="0" presId="urn:microsoft.com/office/officeart/2024/3/layout/hArchList1"/>
    <dgm:cxn modelId="{C5215583-AFC9-42A3-9876-FEE06F483D4D}" srcId="{2425AABE-B213-4D98-B007-9766750ADDFE}" destId="{19566809-F283-46AB-8107-B2D567B7E9E7}" srcOrd="0" destOrd="0" parTransId="{25F2BA1C-201B-45BE-8D8A-690234C28F59}" sibTransId="{AD33D837-011C-4F0A-92EE-E73363FFB4BA}"/>
    <dgm:cxn modelId="{F1B18F9E-D487-4911-9994-8D68D555EBB7}" srcId="{DC0F583B-EB3F-458F-B679-D4B05453B70F}" destId="{6A1A641F-9D8B-4167-8AB3-483FCFDE6449}" srcOrd="0" destOrd="0" parTransId="{7A8ED4C8-33D6-46DD-B95F-FFFFE9AE4EA1}" sibTransId="{87772D8C-8E23-42CB-B466-66FF47ACAB8C}"/>
    <dgm:cxn modelId="{280B69B5-A7B9-4C2C-B51F-E6BB79468B0F}" type="presOf" srcId="{19566809-F283-46AB-8107-B2D567B7E9E7}" destId="{2C59001B-28E5-47E7-9E95-534F0760A204}" srcOrd="0" destOrd="0" presId="urn:microsoft.com/office/officeart/2024/3/layout/hArchList1"/>
    <dgm:cxn modelId="{9195A5E4-068D-45FA-8875-03141CB28916}" srcId="{8BC295A6-A592-49FF-9C0F-80A558DECB5A}" destId="{D8355C8D-C7C2-4CFE-9AED-D9DA1CB00229}" srcOrd="0" destOrd="0" parTransId="{D7A33D2E-F1C2-498B-8442-2CD3D911D4A2}" sibTransId="{334A3B57-49E7-4CAE-AABD-E7CDCEC26535}"/>
    <dgm:cxn modelId="{23E5DCED-D4CB-413A-B141-F3657678C035}" type="presOf" srcId="{DC0F583B-EB3F-458F-B679-D4B05453B70F}" destId="{F698BB5A-8215-4BDC-B2B0-CDB2D83FC945}" srcOrd="0" destOrd="0" presId="urn:microsoft.com/office/officeart/2024/3/layout/hArchList1"/>
    <dgm:cxn modelId="{5BE5ABF7-D265-4299-B73A-2EB23345FF56}" srcId="{DC0F583B-EB3F-458F-B679-D4B05453B70F}" destId="{8BC295A6-A592-49FF-9C0F-80A558DECB5A}" srcOrd="2" destOrd="0" parTransId="{640B1348-0351-40F1-89C7-5B7759E2E002}" sibTransId="{8F020470-4D32-4A8C-8D63-0AF1CCCFB1D3}"/>
    <dgm:cxn modelId="{D230490F-45C3-4168-AABC-F28463AA0D74}" type="presParOf" srcId="{F698BB5A-8215-4BDC-B2B0-CDB2D83FC945}" destId="{B637DB60-649D-46AB-83D7-CF8F97922A8C}" srcOrd="0" destOrd="0" presId="urn:microsoft.com/office/officeart/2024/3/layout/hArchList1"/>
    <dgm:cxn modelId="{4EC2085A-F0D6-4021-BE8F-725DAAAF4614}" type="presParOf" srcId="{B637DB60-649D-46AB-83D7-CF8F97922A8C}" destId="{B7D6E800-B004-4F7B-987D-466E307E1048}" srcOrd="0" destOrd="0" presId="urn:microsoft.com/office/officeart/2024/3/layout/hArchList1"/>
    <dgm:cxn modelId="{A765EC4E-257C-4486-9DE6-05C10F60240E}" type="presParOf" srcId="{B637DB60-649D-46AB-83D7-CF8F97922A8C}" destId="{85CE039F-C4AC-45DE-9625-7B0660B293C2}" srcOrd="1" destOrd="0" presId="urn:microsoft.com/office/officeart/2024/3/layout/hArchList1"/>
    <dgm:cxn modelId="{07B9DD9A-A39F-4F57-BD50-5E721E3135A2}" type="presParOf" srcId="{F698BB5A-8215-4BDC-B2B0-CDB2D83FC945}" destId="{9EE86496-FABA-441A-BC5F-52D4FC5FB037}" srcOrd="1" destOrd="0" presId="urn:microsoft.com/office/officeart/2024/3/layout/hArchList1"/>
    <dgm:cxn modelId="{A0186B94-D905-4558-A2C4-876929E0D02B}" type="presParOf" srcId="{F698BB5A-8215-4BDC-B2B0-CDB2D83FC945}" destId="{15D2B370-3A23-4812-98A2-D9374631C956}" srcOrd="2" destOrd="0" presId="urn:microsoft.com/office/officeart/2024/3/layout/hArchList1"/>
    <dgm:cxn modelId="{B5C7D335-B3F2-4223-A53B-720CE5E1B2B5}" type="presParOf" srcId="{15D2B370-3A23-4812-98A2-D9374631C956}" destId="{63B9D3F0-A29A-40FC-A6F3-E14C656662B6}" srcOrd="0" destOrd="0" presId="urn:microsoft.com/office/officeart/2024/3/layout/hArchList1"/>
    <dgm:cxn modelId="{8F6296B1-F34D-4D3D-936F-CEC055DB85CA}" type="presParOf" srcId="{15D2B370-3A23-4812-98A2-D9374631C956}" destId="{2C59001B-28E5-47E7-9E95-534F0760A204}" srcOrd="1" destOrd="0" presId="urn:microsoft.com/office/officeart/2024/3/layout/hArchList1"/>
    <dgm:cxn modelId="{75EDD1D4-44B1-49BA-8EB2-73C2D32A1BDE}" type="presParOf" srcId="{F698BB5A-8215-4BDC-B2B0-CDB2D83FC945}" destId="{84B398B9-F6DD-4D28-8DF0-0FA640A340C4}" srcOrd="3" destOrd="0" presId="urn:microsoft.com/office/officeart/2024/3/layout/hArchList1"/>
    <dgm:cxn modelId="{D900C847-03D4-4BB2-A2C2-C6308193775D}" type="presParOf" srcId="{F698BB5A-8215-4BDC-B2B0-CDB2D83FC945}" destId="{5B055602-DC09-4C03-8DDC-B2D083F9695D}" srcOrd="4" destOrd="0" presId="urn:microsoft.com/office/officeart/2024/3/layout/hArchList1"/>
    <dgm:cxn modelId="{CC0C31B5-9869-4079-8969-30D0CF017EC2}" type="presParOf" srcId="{5B055602-DC09-4C03-8DDC-B2D083F9695D}" destId="{5AD558A3-71A2-4D79-A818-33C94C937BBD}" srcOrd="0" destOrd="0" presId="urn:microsoft.com/office/officeart/2024/3/layout/hArchList1"/>
    <dgm:cxn modelId="{91864AF9-BC34-4C5E-AB6E-91D4B8CCD162}" type="presParOf" srcId="{5B055602-DC09-4C03-8DDC-B2D083F9695D}" destId="{8C3116AF-FDE5-45FE-A578-5C84A01F920E}"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6E800-B004-4F7B-987D-466E307E1048}">
      <dsp:nvSpPr>
        <dsp:cNvPr id="0" name=""/>
        <dsp:cNvSpPr/>
      </dsp:nvSpPr>
      <dsp:spPr>
        <a:xfrm>
          <a:off x="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Data-Driven Pricing</a:t>
          </a:r>
        </a:p>
      </dsp:txBody>
      <dsp:txXfrm>
        <a:off x="0" y="0"/>
        <a:ext cx="3403282" cy="355310"/>
      </dsp:txXfrm>
    </dsp:sp>
    <dsp:sp modelId="{85CE039F-C4AC-45DE-9625-7B0660B293C2}">
      <dsp:nvSpPr>
        <dsp:cNvPr id="0" name=""/>
        <dsp:cNvSpPr/>
      </dsp:nvSpPr>
      <dsp:spPr>
        <a:xfrm>
          <a:off x="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Using housing sales data helps realtors price properties more accurately and competitively in the market.</a:t>
          </a:r>
        </a:p>
      </dsp:txBody>
      <dsp:txXfrm>
        <a:off x="0" y="355310"/>
        <a:ext cx="3403282" cy="2132893"/>
      </dsp:txXfrm>
    </dsp:sp>
    <dsp:sp modelId="{63B9D3F0-A29A-40FC-A6F3-E14C656662B6}">
      <dsp:nvSpPr>
        <dsp:cNvPr id="0" name=""/>
        <dsp:cNvSpPr/>
      </dsp:nvSpPr>
      <dsp:spPr>
        <a:xfrm>
          <a:off x="374361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Informed Decision Making</a:t>
          </a:r>
        </a:p>
      </dsp:txBody>
      <dsp:txXfrm>
        <a:off x="3743610" y="0"/>
        <a:ext cx="3403282" cy="355310"/>
      </dsp:txXfrm>
    </dsp:sp>
    <dsp:sp modelId="{2C59001B-28E5-47E7-9E95-534F0760A204}">
      <dsp:nvSpPr>
        <dsp:cNvPr id="0" name=""/>
        <dsp:cNvSpPr/>
      </dsp:nvSpPr>
      <dsp:spPr>
        <a:xfrm>
          <a:off x="374361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Predictive models provide realtors and agents with insights to make better decisions for clients.</a:t>
          </a:r>
        </a:p>
      </dsp:txBody>
      <dsp:txXfrm>
        <a:off x="3743610" y="355310"/>
        <a:ext cx="3403282" cy="2132893"/>
      </dsp:txXfrm>
    </dsp:sp>
    <dsp:sp modelId="{5AD558A3-71A2-4D79-A818-33C94C937BBD}">
      <dsp:nvSpPr>
        <dsp:cNvPr id="0" name=""/>
        <dsp:cNvSpPr/>
      </dsp:nvSpPr>
      <dsp:spPr>
        <a:xfrm>
          <a:off x="7487221"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Enhanced Competitiveness</a:t>
          </a:r>
        </a:p>
      </dsp:txBody>
      <dsp:txXfrm>
        <a:off x="7487221" y="0"/>
        <a:ext cx="3403282" cy="355310"/>
      </dsp:txXfrm>
    </dsp:sp>
    <dsp:sp modelId="{8C3116AF-FDE5-45FE-A578-5C84A01F920E}">
      <dsp:nvSpPr>
        <dsp:cNvPr id="0" name=""/>
        <dsp:cNvSpPr/>
      </dsp:nvSpPr>
      <dsp:spPr>
        <a:xfrm>
          <a:off x="7487221"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Adopting data-driven approaches boosts competitiveness and improves client satisfaction in real estate.</a:t>
          </a:r>
        </a:p>
      </dsp:txBody>
      <dsp:txXfrm>
        <a:off x="7487221" y="355310"/>
        <a:ext cx="3403282" cy="2132893"/>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F71F-48B5-440C-803A-988507D1C54E}"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65F67-C258-4C3D-974B-6357578FBC24}" type="slidenum">
              <a:rPr lang="en-US" smtClean="0"/>
              <a:t>‹#›</a:t>
            </a:fld>
            <a:endParaRPr lang="en-US"/>
          </a:p>
        </p:txBody>
      </p:sp>
    </p:spTree>
    <p:extLst>
      <p:ext uri="{BB962C8B-B14F-4D97-AF65-F5344CB8AC3E}">
        <p14:creationId xmlns:p14="http://schemas.microsoft.com/office/powerpoint/2010/main" val="82882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focuses on how housing sales data can be leveraged to develop accurate price prediction models that help realtors and agents make informed decisions. We will explore the importance of data-driven pricing, data collection and preparation, model development, practical applications, and future enhancements.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1</a:t>
            </a:fld>
            <a:endParaRPr lang="en-US"/>
          </a:p>
        </p:txBody>
      </p:sp>
    </p:spTree>
    <p:extLst>
      <p:ext uri="{BB962C8B-B14F-4D97-AF65-F5344CB8AC3E}">
        <p14:creationId xmlns:p14="http://schemas.microsoft.com/office/powerpoint/2010/main" val="73428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Clear visualizations such as charts and dashboards enable agents to understand predicted prices, feature importance, and confidence intervals, facilitating better decision-making.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10</a:t>
            </a:fld>
            <a:endParaRPr lang="en-US"/>
          </a:p>
        </p:txBody>
      </p:sp>
    </p:spTree>
    <p:extLst>
      <p:ext uri="{BB962C8B-B14F-4D97-AF65-F5344CB8AC3E}">
        <p14:creationId xmlns:p14="http://schemas.microsoft.com/office/powerpoint/2010/main" val="2147036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Models may face limitations like data bias, market changes, and unusual property features. Agents should complement model outputs with local expertise and updated market knowledge.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11</a:t>
            </a:fld>
            <a:endParaRPr lang="en-US"/>
          </a:p>
        </p:txBody>
      </p:sp>
    </p:spTree>
    <p:extLst>
      <p:ext uri="{BB962C8B-B14F-4D97-AF65-F5344CB8AC3E}">
        <p14:creationId xmlns:p14="http://schemas.microsoft.com/office/powerpoint/2010/main" val="89877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Leveraging housing sales data and predictive models offers realtors and agents powerful tools to price properties accurately and make informed decisions. Embracing data-driven approaches enhances competitiveness and client satisfaction in the evolving real estate market.</a:t>
            </a:r>
          </a:p>
        </p:txBody>
      </p:sp>
      <p:sp>
        <p:nvSpPr>
          <p:cNvPr id="4" name="Slide Number Placeholder 3"/>
          <p:cNvSpPr>
            <a:spLocks noGrp="1"/>
          </p:cNvSpPr>
          <p:nvPr>
            <p:ph type="sldNum" sz="quarter" idx="5"/>
          </p:nvPr>
        </p:nvSpPr>
        <p:spPr/>
        <p:txBody>
          <a:bodyPr/>
          <a:lstStyle/>
          <a:p>
            <a:fld id="{8BDF48DA-ED34-4628-AB00-475816E53334}" type="slidenum">
              <a:rPr lang="en-US" smtClean="0"/>
              <a:t>12</a:t>
            </a:fld>
            <a:endParaRPr lang="en-US"/>
          </a:p>
        </p:txBody>
      </p:sp>
    </p:spTree>
    <p:extLst>
      <p:ext uri="{BB962C8B-B14F-4D97-AF65-F5344CB8AC3E}">
        <p14:creationId xmlns:p14="http://schemas.microsoft.com/office/powerpoint/2010/main" val="21790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Accurate pricing ensures properties sell at the right value, maximizing profit and reducing time on market. It helps agents build trust with clients and make strategic recommendations based on market insights.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2</a:t>
            </a:fld>
            <a:endParaRPr lang="en-US"/>
          </a:p>
        </p:txBody>
      </p:sp>
    </p:spTree>
    <p:extLst>
      <p:ext uri="{BB962C8B-B14F-4D97-AF65-F5344CB8AC3E}">
        <p14:creationId xmlns:p14="http://schemas.microsoft.com/office/powerpoint/2010/main" val="194382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Without predictive tools, agents rely on intuition or outdated information, leading to pricing errors, missed opportunities, and inconsistent client experiences. Market volatility and vast data volumes add to the complexity.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3</a:t>
            </a:fld>
            <a:endParaRPr lang="en-US"/>
          </a:p>
        </p:txBody>
      </p:sp>
    </p:spTree>
    <p:extLst>
      <p:ext uri="{BB962C8B-B14F-4D97-AF65-F5344CB8AC3E}">
        <p14:creationId xmlns:p14="http://schemas.microsoft.com/office/powerpoint/2010/main" val="333119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Data-driven decisions enable objective pricing, improve client satisfaction, optimize marketing strategies, and provide competitive advantage by leveraging extensive market trends and historical data.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4</a:t>
            </a:fld>
            <a:endParaRPr lang="en-US"/>
          </a:p>
        </p:txBody>
      </p:sp>
    </p:spTree>
    <p:extLst>
      <p:ext uri="{BB962C8B-B14F-4D97-AF65-F5344CB8AC3E}">
        <p14:creationId xmlns:p14="http://schemas.microsoft.com/office/powerpoint/2010/main" val="13673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Housing sales data can be sourced from public records, real estate listings, MLS databases, government datasets, and commercial providers. Combining multiple sources enhances data comprehensiveness.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5</a:t>
            </a:fld>
            <a:endParaRPr lang="en-US"/>
          </a:p>
        </p:txBody>
      </p:sp>
    </p:spTree>
    <p:extLst>
      <p:ext uri="{BB962C8B-B14F-4D97-AF65-F5344CB8AC3E}">
        <p14:creationId xmlns:p14="http://schemas.microsoft.com/office/powerpoint/2010/main" val="390284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Important variables include property size, location, age, number of rooms, neighborhood amenities, market conditions, and economic indicators, all influencing the sale price significantly.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6</a:t>
            </a:fld>
            <a:endParaRPr lang="en-US"/>
          </a:p>
        </p:txBody>
      </p:sp>
    </p:spTree>
    <p:extLst>
      <p:ext uri="{BB962C8B-B14F-4D97-AF65-F5344CB8AC3E}">
        <p14:creationId xmlns:p14="http://schemas.microsoft.com/office/powerpoint/2010/main" val="4708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Raw data often contains inconsistencies, missing values, and outliers. Techniques like removing duplicates, imputing missing data, normalizing features, and encoding categorical variables prepare the data for modeling.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7</a:t>
            </a:fld>
            <a:endParaRPr lang="en-US"/>
          </a:p>
        </p:txBody>
      </p:sp>
    </p:spTree>
    <p:extLst>
      <p:ext uri="{BB962C8B-B14F-4D97-AF65-F5344CB8AC3E}">
        <p14:creationId xmlns:p14="http://schemas.microsoft.com/office/powerpoint/2010/main" val="422298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Models are trained on historical data, validated with separate datasets, and evaluated using metrics like mean absolute error (MAE), mean squared error (MSE), and R-squared to measure prediction accuracy.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8</a:t>
            </a:fld>
            <a:endParaRPr lang="en-US"/>
          </a:p>
        </p:txBody>
      </p:sp>
    </p:spTree>
    <p:extLst>
      <p:ext uri="{BB962C8B-B14F-4D97-AF65-F5344CB8AC3E}">
        <p14:creationId xmlns:p14="http://schemas.microsoft.com/office/powerpoint/2010/main" val="365053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Embedding prediction tools into CRM systems or property listing platforms helps agents access pricing insights easily and incorporate them into client interactions.
Image source: Microsoft 365 content library
</a:t>
            </a:r>
          </a:p>
        </p:txBody>
      </p:sp>
      <p:sp>
        <p:nvSpPr>
          <p:cNvPr id="4" name="Slide Number Placeholder 3"/>
          <p:cNvSpPr>
            <a:spLocks noGrp="1"/>
          </p:cNvSpPr>
          <p:nvPr>
            <p:ph type="sldNum" sz="quarter" idx="5"/>
          </p:nvPr>
        </p:nvSpPr>
        <p:spPr/>
        <p:txBody>
          <a:bodyPr/>
          <a:lstStyle/>
          <a:p>
            <a:fld id="{8BDF48DA-ED34-4628-AB00-475816E53334}" type="slidenum">
              <a:rPr lang="en-US" smtClean="0"/>
              <a:t>9</a:t>
            </a:fld>
            <a:endParaRPr lang="en-US"/>
          </a:p>
        </p:txBody>
      </p:sp>
    </p:spTree>
    <p:extLst>
      <p:ext uri="{BB962C8B-B14F-4D97-AF65-F5344CB8AC3E}">
        <p14:creationId xmlns:p14="http://schemas.microsoft.com/office/powerpoint/2010/main" val="29939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7/20/2025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090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7/20/2025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8320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7/20/2025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3514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7/20/2025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474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7/20/2025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494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7/20/2025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4227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7/20/2025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6481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7/20/2025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296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7/20/2025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26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7/20/2025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1501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7/20/2025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5986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7/20/2025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0623377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846B4F-C734-C50A-5EFB-681FB25B1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D9D63-3E60-E2EB-D61E-FCCE6892D6A6}"/>
              </a:ext>
            </a:extLst>
          </p:cNvPr>
          <p:cNvSpPr>
            <a:spLocks noGrp="1"/>
          </p:cNvSpPr>
          <p:nvPr>
            <p:ph type="ctrTitle"/>
          </p:nvPr>
        </p:nvSpPr>
        <p:spPr>
          <a:xfrm>
            <a:off x="6546870" y="1255367"/>
            <a:ext cx="4540945" cy="2724433"/>
          </a:xfrm>
        </p:spPr>
        <p:txBody>
          <a:bodyPr>
            <a:normAutofit/>
          </a:bodyPr>
          <a:lstStyle/>
          <a:p>
            <a:pPr algn="l"/>
            <a:r>
              <a:rPr lang="en-US" sz="3100"/>
              <a:t>Leveraging Housing Sales Data to Build Accurate Price Prediction Models for Realtors and Agents</a:t>
            </a:r>
          </a:p>
        </p:txBody>
      </p:sp>
      <p:sp>
        <p:nvSpPr>
          <p:cNvPr id="3" name="Subtitle 2">
            <a:extLst>
              <a:ext uri="{FF2B5EF4-FFF2-40B4-BE49-F238E27FC236}">
                <a16:creationId xmlns:a16="http://schemas.microsoft.com/office/drawing/2014/main" id="{94756EF9-7121-3DC8-FD2C-8844D907341B}"/>
              </a:ext>
            </a:extLst>
          </p:cNvPr>
          <p:cNvSpPr>
            <a:spLocks noGrp="1"/>
          </p:cNvSpPr>
          <p:nvPr>
            <p:ph type="subTitle" idx="1"/>
          </p:nvPr>
        </p:nvSpPr>
        <p:spPr>
          <a:xfrm>
            <a:off x="6546869" y="4209874"/>
            <a:ext cx="4535401" cy="1487097"/>
          </a:xfrm>
        </p:spPr>
        <p:txBody>
          <a:bodyPr>
            <a:normAutofit/>
          </a:bodyPr>
          <a:lstStyle/>
          <a:p>
            <a:pPr algn="l"/>
            <a:r>
              <a:rPr lang="en-US" sz="2000"/>
              <a:t>Using data to enhance real estate pricing accuracy</a:t>
            </a:r>
          </a:p>
        </p:txBody>
      </p:sp>
      <p:pic>
        <p:nvPicPr>
          <p:cNvPr id="4" name="Picture 3" descr="Businessman is touching home hologram, and home icon. Real estate business, building technology and smart home concept">
            <a:extLst>
              <a:ext uri="{FF2B5EF4-FFF2-40B4-BE49-F238E27FC236}">
                <a16:creationId xmlns:a16="http://schemas.microsoft.com/office/drawing/2014/main" id="{9517937C-791D-40FF-AB8F-2BCB51341237}"/>
              </a:ext>
            </a:extLst>
          </p:cNvPr>
          <p:cNvPicPr>
            <a:picLocks noChangeAspect="1"/>
          </p:cNvPicPr>
          <p:nvPr/>
        </p:nvPicPr>
        <p:blipFill>
          <a:blip r:embed="rId3"/>
          <a:srcRect l="16760" r="16512" b="1"/>
          <a:stretch>
            <a:fillRect/>
          </a:stretch>
        </p:blipFill>
        <p:spPr>
          <a:xfrm>
            <a:off x="1190113" y="1160168"/>
            <a:ext cx="4535401" cy="4536803"/>
          </a:xfrm>
          <a:prstGeom prst="rect">
            <a:avLst/>
          </a:prstGeom>
        </p:spPr>
      </p:pic>
    </p:spTree>
    <p:extLst>
      <p:ext uri="{BB962C8B-B14F-4D97-AF65-F5344CB8AC3E}">
        <p14:creationId xmlns:p14="http://schemas.microsoft.com/office/powerpoint/2010/main" val="18303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2182A-982B-4480-01F1-E93FD39CC221}"/>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Visualizing and Interpreting Predictions</a:t>
            </a:r>
          </a:p>
        </p:txBody>
      </p:sp>
      <p:sp>
        <p:nvSpPr>
          <p:cNvPr id="4" name="Content Placeholder 3">
            <a:extLst>
              <a:ext uri="{FF2B5EF4-FFF2-40B4-BE49-F238E27FC236}">
                <a16:creationId xmlns:a16="http://schemas.microsoft.com/office/drawing/2014/main" id="{F35BBA1E-989D-E2BC-8A3D-DAE2DF28E72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dirty="0"/>
              <a:t>Predicted Prices Visualization</a:t>
            </a:r>
          </a:p>
          <a:p>
            <a:pPr marL="0" lvl="1" indent="0">
              <a:buNone/>
            </a:pPr>
            <a:r>
              <a:rPr lang="en-US" sz="1400" dirty="0"/>
              <a:t>Provide history of predictions with the ability to replay and adjust scenarios to do what-if analysis</a:t>
            </a:r>
          </a:p>
          <a:p>
            <a:pPr marL="0" indent="0">
              <a:spcBef>
                <a:spcPts val="2500"/>
              </a:spcBef>
              <a:buNone/>
            </a:pPr>
            <a:r>
              <a:rPr lang="en-US" sz="1400" b="1" dirty="0"/>
              <a:t>Feature Importance Insight</a:t>
            </a:r>
          </a:p>
          <a:p>
            <a:pPr marL="0" lvl="1" indent="0">
              <a:buNone/>
            </a:pPr>
            <a:r>
              <a:rPr lang="en-US" sz="1400" dirty="0"/>
              <a:t>Visualizations highlight key features influencing predictions, aiding agents in interpretation.</a:t>
            </a:r>
          </a:p>
        </p:txBody>
      </p:sp>
      <p:pic>
        <p:nvPicPr>
          <p:cNvPr id="1058" name="Picture 34">
            <a:extLst>
              <a:ext uri="{FF2B5EF4-FFF2-40B4-BE49-F238E27FC236}">
                <a16:creationId xmlns:a16="http://schemas.microsoft.com/office/drawing/2014/main" id="{1D5152A5-A3C4-9C82-48D6-E2AD87C164B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86933" y="1451924"/>
            <a:ext cx="5181600" cy="413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05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DDE1-84C0-36F3-7BF8-B13DA7E740A1}"/>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Limitations and Considerations for Practical Use</a:t>
            </a:r>
          </a:p>
        </p:txBody>
      </p:sp>
      <p:sp>
        <p:nvSpPr>
          <p:cNvPr id="4" name="Content Placeholder 3">
            <a:extLst>
              <a:ext uri="{FF2B5EF4-FFF2-40B4-BE49-F238E27FC236}">
                <a16:creationId xmlns:a16="http://schemas.microsoft.com/office/drawing/2014/main" id="{B28FFB0B-E3AD-4FA5-1ED2-4F8A7C319A7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None/>
            </a:pPr>
            <a:r>
              <a:rPr lang="en-US" sz="1400" b="1"/>
              <a:t>Model Limitations</a:t>
            </a:r>
          </a:p>
          <a:p>
            <a:pPr marL="0" lvl="1" indent="0">
              <a:buNone/>
            </a:pPr>
            <a:r>
              <a:rPr lang="en-US" sz="1400"/>
              <a:t>Models can be affected by data bias, market fluctuations, and unique property characteristics.</a:t>
            </a:r>
          </a:p>
          <a:p>
            <a:pPr marL="0" indent="0">
              <a:spcBef>
                <a:spcPts val="2500"/>
              </a:spcBef>
              <a:buNone/>
            </a:pPr>
            <a:r>
              <a:rPr lang="en-US" sz="1400" b="1"/>
              <a:t>Importance of Local Expertise</a:t>
            </a:r>
          </a:p>
          <a:p>
            <a:pPr marL="0" lvl="1" indent="0">
              <a:buNone/>
            </a:pPr>
            <a:r>
              <a:rPr lang="en-US" sz="1400"/>
              <a:t>Agents should integrate local market knowledge with model outputs for better decision-making.</a:t>
            </a:r>
          </a:p>
        </p:txBody>
      </p:sp>
      <p:pic>
        <p:nvPicPr>
          <p:cNvPr id="5" name="Content Placeholder 4" descr="Hard working Mature Adult man working in the office, looking at a graph.">
            <a:extLst>
              <a:ext uri="{FF2B5EF4-FFF2-40B4-BE49-F238E27FC236}">
                <a16:creationId xmlns:a16="http://schemas.microsoft.com/office/drawing/2014/main" id="{3F8BEC25-8958-479C-B4CD-F2B020622819}"/>
              </a:ext>
            </a:extLst>
          </p:cNvPr>
          <p:cNvPicPr>
            <a:picLocks noGrp="1" noChangeAspect="1"/>
          </p:cNvPicPr>
          <p:nvPr>
            <p:ph sz="half" idx="1"/>
          </p:nvPr>
        </p:nvPicPr>
        <p:blipFill>
          <a:blip r:embed="rId3"/>
          <a:srcRect l="12080" r="25886" b="-2"/>
          <a:stretch>
            <a:fillRect/>
          </a:stretch>
        </p:blipFill>
        <p:spPr>
          <a:xfrm>
            <a:off x="5818632" y="-1"/>
            <a:ext cx="6373368" cy="6858001"/>
          </a:xfrm>
          <a:prstGeom prst="rect">
            <a:avLst/>
          </a:prstGeom>
        </p:spPr>
      </p:pic>
    </p:spTree>
    <p:extLst>
      <p:ext uri="{BB962C8B-B14F-4D97-AF65-F5344CB8AC3E}">
        <p14:creationId xmlns:p14="http://schemas.microsoft.com/office/powerpoint/2010/main" val="36447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AA20C68-D092-EEF9-4873-4F408F04892D}"/>
              </a:ext>
            </a:extLst>
          </p:cNvPr>
          <p:cNvSpPr>
            <a:spLocks noGrp="1"/>
          </p:cNvSpPr>
          <p:nvPr>
            <p:ph type="title"/>
          </p:nvPr>
        </p:nvSpPr>
        <p:spPr>
          <a:xfrm>
            <a:off x="612648" y="1847088"/>
            <a:ext cx="7344336" cy="1133856"/>
          </a:xfrm>
        </p:spPr>
        <p:txBody>
          <a:bodyPr anchor="b">
            <a:normAutofit/>
          </a:bodyPr>
          <a:lstStyle/>
          <a:p>
            <a:r>
              <a:rPr lang="en-US" sz="6000"/>
              <a:t>Conclusion</a:t>
            </a:r>
          </a:p>
        </p:txBody>
      </p:sp>
      <p:graphicFrame>
        <p:nvGraphicFramePr>
          <p:cNvPr id="9" name="Content Placeholder 2">
            <a:extLst>
              <a:ext uri="{FF2B5EF4-FFF2-40B4-BE49-F238E27FC236}">
                <a16:creationId xmlns:a16="http://schemas.microsoft.com/office/drawing/2014/main" id="{C0211C62-2FB0-E685-D5DC-7F16E9243192}"/>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751396"/>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40775-BC23-146A-5199-D0CDDF0FCFD1}"/>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Why Accurate Price Prediction Matters in Real Estate</a:t>
            </a:r>
          </a:p>
        </p:txBody>
      </p:sp>
      <p:pic>
        <p:nvPicPr>
          <p:cNvPr id="5" name="Content Placeholder 4" descr="Female hand holding new house">
            <a:extLst>
              <a:ext uri="{FF2B5EF4-FFF2-40B4-BE49-F238E27FC236}">
                <a16:creationId xmlns:a16="http://schemas.microsoft.com/office/drawing/2014/main" id="{14BA3A94-6047-42FC-91D8-9BE99949EEC6}"/>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2314BF6E-C204-B2EA-3115-2447D6387E1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Maximizing Profit</a:t>
            </a:r>
          </a:p>
          <a:p>
            <a:pPr marL="0" lvl="1" indent="0">
              <a:buNone/>
            </a:pPr>
            <a:r>
              <a:rPr lang="en-US" sz="1400"/>
              <a:t>Accurate price prediction helps properties sell at their ideal value, maximizing returns for sellers.</a:t>
            </a:r>
          </a:p>
          <a:p>
            <a:pPr marL="0" indent="0">
              <a:spcBef>
                <a:spcPts val="2500"/>
              </a:spcBef>
              <a:buNone/>
            </a:pPr>
            <a:r>
              <a:rPr lang="en-US" sz="1400" b="1"/>
              <a:t>Reducing Market Time</a:t>
            </a:r>
          </a:p>
          <a:p>
            <a:pPr marL="0" lvl="1" indent="0">
              <a:buNone/>
            </a:pPr>
            <a:r>
              <a:rPr lang="en-US" sz="1400"/>
              <a:t>Proper pricing reduces the time properties remain unsold, speeding up transactions.</a:t>
            </a:r>
          </a:p>
          <a:p>
            <a:pPr marL="0" indent="0">
              <a:spcBef>
                <a:spcPts val="2500"/>
              </a:spcBef>
              <a:buNone/>
            </a:pPr>
            <a:r>
              <a:rPr lang="en-US" sz="1400" b="1"/>
              <a:t>Building Client Trust</a:t>
            </a:r>
          </a:p>
          <a:p>
            <a:pPr marL="0" lvl="1" indent="0">
              <a:buNone/>
            </a:pPr>
            <a:r>
              <a:rPr lang="en-US" sz="1400"/>
              <a:t>Accurate pricing builds strong relationships and trust between agents and clients.</a:t>
            </a:r>
          </a:p>
          <a:p>
            <a:pPr marL="0" indent="0">
              <a:spcBef>
                <a:spcPts val="2500"/>
              </a:spcBef>
              <a:buNone/>
            </a:pPr>
            <a:r>
              <a:rPr lang="en-US" sz="1400" b="1"/>
              <a:t>Strategic Market Insights</a:t>
            </a:r>
          </a:p>
          <a:p>
            <a:pPr marL="0" lvl="1" indent="0">
              <a:buNone/>
            </a:pPr>
            <a:r>
              <a:rPr lang="en-US" sz="1400"/>
              <a:t>Accurate price data supports informed recommendations and strategic decision-making.</a:t>
            </a:r>
          </a:p>
        </p:txBody>
      </p:sp>
    </p:spTree>
    <p:extLst>
      <p:ext uri="{BB962C8B-B14F-4D97-AF65-F5344CB8AC3E}">
        <p14:creationId xmlns:p14="http://schemas.microsoft.com/office/powerpoint/2010/main" val="751681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04161-DE4B-FC6F-8D3A-A5C408388977}"/>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Challenges Faced by Realtors and Agents without Predictive Tools</a:t>
            </a:r>
          </a:p>
        </p:txBody>
      </p:sp>
      <p:pic>
        <p:nvPicPr>
          <p:cNvPr id="5" name="Content Placeholder 4" descr="young business man's figures don't add upPlease see some similar pictures from my portfolio:">
            <a:extLst>
              <a:ext uri="{FF2B5EF4-FFF2-40B4-BE49-F238E27FC236}">
                <a16:creationId xmlns:a16="http://schemas.microsoft.com/office/drawing/2014/main" id="{484CF526-5012-4F86-B327-EBD33CD65300}"/>
              </a:ext>
            </a:extLst>
          </p:cNvPr>
          <p:cNvPicPr>
            <a:picLocks noGrp="1" noChangeAspect="1"/>
          </p:cNvPicPr>
          <p:nvPr>
            <p:ph sz="half" idx="1"/>
          </p:nvPr>
        </p:nvPicPr>
        <p:blipFill>
          <a:blip r:embed="rId3"/>
          <a:srcRect r="3" b="2756"/>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BDCF5F50-98B1-B473-3D1B-46C9E09992B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Reliance on Intuition</a:t>
            </a:r>
          </a:p>
          <a:p>
            <a:pPr marL="0" lvl="1" indent="0">
              <a:buNone/>
            </a:pPr>
            <a:r>
              <a:rPr lang="en-US" sz="1400"/>
              <a:t>Agents depend on gut feelings or outdated data, increasing the risk of errors in pricing and decision-making.</a:t>
            </a:r>
          </a:p>
          <a:p>
            <a:pPr marL="0" indent="0">
              <a:spcBef>
                <a:spcPts val="2500"/>
              </a:spcBef>
              <a:buNone/>
            </a:pPr>
            <a:r>
              <a:rPr lang="en-US" sz="1400" b="1"/>
              <a:t>Missed Opportunities</a:t>
            </a:r>
          </a:p>
          <a:p>
            <a:pPr marL="0" lvl="1" indent="0">
              <a:buNone/>
            </a:pPr>
            <a:r>
              <a:rPr lang="en-US" sz="1400"/>
              <a:t>Lack of predictive insights causes agents to overlook potential deals and emerging market trends.</a:t>
            </a:r>
          </a:p>
          <a:p>
            <a:pPr marL="0" indent="0">
              <a:spcBef>
                <a:spcPts val="2500"/>
              </a:spcBef>
              <a:buNone/>
            </a:pPr>
            <a:r>
              <a:rPr lang="en-US" sz="1400" b="1"/>
              <a:t>Market Volatility Challenges</a:t>
            </a:r>
          </a:p>
          <a:p>
            <a:pPr marL="0" lvl="1" indent="0">
              <a:buNone/>
            </a:pPr>
            <a:r>
              <a:rPr lang="en-US" sz="1400"/>
              <a:t>Rapid changes in the market make it difficult to keep up without advanced data analysis tools.</a:t>
            </a:r>
          </a:p>
          <a:p>
            <a:pPr marL="0" indent="0">
              <a:spcBef>
                <a:spcPts val="2500"/>
              </a:spcBef>
              <a:buNone/>
            </a:pPr>
            <a:r>
              <a:rPr lang="en-US" sz="1400" b="1"/>
              <a:t>Data Overload Complexity</a:t>
            </a:r>
          </a:p>
          <a:p>
            <a:pPr marL="0" lvl="1" indent="0">
              <a:buNone/>
            </a:pPr>
            <a:r>
              <a:rPr lang="en-US" sz="1400"/>
              <a:t>Vast amounts of real estate data overwhelm agents, hampering effective decision-making and client service.</a:t>
            </a:r>
          </a:p>
        </p:txBody>
      </p:sp>
    </p:spTree>
    <p:extLst>
      <p:ext uri="{BB962C8B-B14F-4D97-AF65-F5344CB8AC3E}">
        <p14:creationId xmlns:p14="http://schemas.microsoft.com/office/powerpoint/2010/main" val="406057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0D45F0-67BB-6A1C-C990-6FC7F16F33F8}"/>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3100" b="1" kern="1200" dirty="0">
                <a:solidFill>
                  <a:schemeClr val="tx1"/>
                </a:solidFill>
                <a:latin typeface="+mj-lt"/>
                <a:ea typeface="+mj-ea"/>
                <a:cs typeface="+mj-cs"/>
              </a:rPr>
              <a:t>Benefits of Data-Driven Decision Making</a:t>
            </a:r>
          </a:p>
        </p:txBody>
      </p:sp>
      <p:pic>
        <p:nvPicPr>
          <p:cNvPr id="5" name="Content Placeholder 4" descr="http://teekid.com/istockphoto/banner/banner3.jpg">
            <a:extLst>
              <a:ext uri="{FF2B5EF4-FFF2-40B4-BE49-F238E27FC236}">
                <a16:creationId xmlns:a16="http://schemas.microsoft.com/office/drawing/2014/main" id="{B92F192F-53C0-4503-B624-69867AF33A91}"/>
              </a:ext>
            </a:extLst>
          </p:cNvPr>
          <p:cNvPicPr>
            <a:picLocks noGrp="1" noChangeAspect="1"/>
          </p:cNvPicPr>
          <p:nvPr>
            <p:ph sz="half" idx="1"/>
          </p:nvPr>
        </p:nvPicPr>
        <p:blipFill>
          <a:blip r:embed="rId3"/>
          <a:srcRect t="1861" r="1" b="6395"/>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F883A0BA-E921-4F39-6519-71DBB7A49D4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None/>
            </a:pPr>
            <a:r>
              <a:rPr lang="en-US" sz="1400" b="1"/>
              <a:t>Objective Pricing Strategies</a:t>
            </a:r>
          </a:p>
          <a:p>
            <a:pPr marL="0" lvl="1" indent="0">
              <a:buNone/>
            </a:pPr>
            <a:r>
              <a:rPr lang="en-US" sz="1400"/>
              <a:t>Data-driven approaches allow businesses to set pricing based on market trends and historical data objectively.</a:t>
            </a:r>
          </a:p>
          <a:p>
            <a:pPr marL="0" indent="0">
              <a:spcBef>
                <a:spcPts val="2500"/>
              </a:spcBef>
              <a:buNone/>
            </a:pPr>
            <a:r>
              <a:rPr lang="en-US" sz="1400" b="1"/>
              <a:t>Enhanced Client Satisfaction</a:t>
            </a:r>
          </a:p>
          <a:p>
            <a:pPr marL="0" lvl="1" indent="0">
              <a:buNone/>
            </a:pPr>
            <a:r>
              <a:rPr lang="en-US" sz="1400"/>
              <a:t>Using data insights helps tailor services and products, leading to improved client satisfaction and loyalty.</a:t>
            </a:r>
          </a:p>
          <a:p>
            <a:pPr marL="0" indent="0">
              <a:spcBef>
                <a:spcPts val="2500"/>
              </a:spcBef>
              <a:buNone/>
            </a:pPr>
            <a:r>
              <a:rPr lang="en-US" sz="1400" b="1"/>
              <a:t>Optimized Marketing Strategies</a:t>
            </a:r>
          </a:p>
          <a:p>
            <a:pPr marL="0" lvl="1" indent="0">
              <a:buNone/>
            </a:pPr>
            <a:r>
              <a:rPr lang="en-US" sz="1400"/>
              <a:t>Leveraging data optimizes marketing campaigns to effectively reach target audiences and improve ROI.</a:t>
            </a:r>
          </a:p>
          <a:p>
            <a:pPr marL="0" indent="0">
              <a:spcBef>
                <a:spcPts val="2500"/>
              </a:spcBef>
              <a:buNone/>
            </a:pPr>
            <a:r>
              <a:rPr lang="en-US" sz="1400" b="1"/>
              <a:t>Competitive Advantage</a:t>
            </a:r>
          </a:p>
          <a:p>
            <a:pPr marL="0" lvl="1" indent="0">
              <a:buNone/>
            </a:pPr>
            <a:r>
              <a:rPr lang="en-US" sz="1400"/>
              <a:t>Data-driven insights provide businesses with an edge over competitors by anticipating market changes.</a:t>
            </a:r>
          </a:p>
        </p:txBody>
      </p:sp>
    </p:spTree>
    <p:extLst>
      <p:ext uri="{BB962C8B-B14F-4D97-AF65-F5344CB8AC3E}">
        <p14:creationId xmlns:p14="http://schemas.microsoft.com/office/powerpoint/2010/main" val="89582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A1CE2-3BDD-F500-E8F8-632C2FFBBED7}"/>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Sources of Housing Sales Data</a:t>
            </a:r>
          </a:p>
        </p:txBody>
      </p:sp>
      <p:pic>
        <p:nvPicPr>
          <p:cNvPr id="5" name="Content Placeholder 4" descr="Business and finance concept; 3D paper or cardboard style Raising financial bar graph icon with wooden stick on blue background with large copy space.">
            <a:extLst>
              <a:ext uri="{FF2B5EF4-FFF2-40B4-BE49-F238E27FC236}">
                <a16:creationId xmlns:a16="http://schemas.microsoft.com/office/drawing/2014/main" id="{A2859744-0C30-4AB3-8D5D-B63A789258EA}"/>
              </a:ext>
            </a:extLst>
          </p:cNvPr>
          <p:cNvPicPr>
            <a:picLocks noGrp="1" noChangeAspect="1"/>
          </p:cNvPicPr>
          <p:nvPr>
            <p:ph sz="half" idx="1"/>
          </p:nvPr>
        </p:nvPicPr>
        <p:blipFill>
          <a:blip r:embed="rId3"/>
          <a:srcRect l="36633" r="-1" b="-1"/>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F3577E18-CC36-3049-6761-2575FD7F37F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Public Records</a:t>
            </a:r>
          </a:p>
          <a:p>
            <a:pPr marL="0" lvl="1" indent="0">
              <a:buNone/>
            </a:pPr>
            <a:r>
              <a:rPr lang="en-US" sz="1400"/>
              <a:t>Public records provide official information on property transactions accessible to the general public.</a:t>
            </a:r>
          </a:p>
          <a:p>
            <a:pPr marL="0" indent="0">
              <a:spcBef>
                <a:spcPts val="2500"/>
              </a:spcBef>
              <a:buNone/>
            </a:pPr>
            <a:r>
              <a:rPr lang="en-US" sz="1400" b="1"/>
              <a:t>Real Estate Listings</a:t>
            </a:r>
          </a:p>
          <a:p>
            <a:pPr marL="0" lvl="1" indent="0">
              <a:buNone/>
            </a:pPr>
            <a:r>
              <a:rPr lang="en-US" sz="1400"/>
              <a:t>Real estate listings offer current housing sales data from various agents and agencies.</a:t>
            </a:r>
          </a:p>
          <a:p>
            <a:pPr marL="0" indent="0">
              <a:spcBef>
                <a:spcPts val="2500"/>
              </a:spcBef>
              <a:buNone/>
            </a:pPr>
            <a:r>
              <a:rPr lang="en-US" sz="1400" b="1"/>
              <a:t>MLS Databases</a:t>
            </a:r>
          </a:p>
          <a:p>
            <a:pPr marL="0" lvl="1" indent="0">
              <a:buNone/>
            </a:pPr>
            <a:r>
              <a:rPr lang="en-US" sz="1400"/>
              <a:t>Multiple Listing Service databases consolidate sales information from multiple real estate professionals.</a:t>
            </a:r>
          </a:p>
          <a:p>
            <a:pPr marL="0" indent="0">
              <a:spcBef>
                <a:spcPts val="2500"/>
              </a:spcBef>
              <a:buNone/>
            </a:pPr>
            <a:r>
              <a:rPr lang="en-US" sz="1400" b="1"/>
              <a:t>Government and Commercial Data</a:t>
            </a:r>
          </a:p>
          <a:p>
            <a:pPr marL="0" lvl="1" indent="0">
              <a:buNone/>
            </a:pPr>
            <a:r>
              <a:rPr lang="en-US" sz="1400"/>
              <a:t>Government datasets and commercial providers enrich the data with comprehensive housing market insights.</a:t>
            </a:r>
          </a:p>
        </p:txBody>
      </p:sp>
    </p:spTree>
    <p:extLst>
      <p:ext uri="{BB962C8B-B14F-4D97-AF65-F5344CB8AC3E}">
        <p14:creationId xmlns:p14="http://schemas.microsoft.com/office/powerpoint/2010/main" val="298072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CA4F6-5DA0-B109-0F50-FF61F9563DE4}"/>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Key Features and Variables Affecting Pricing</a:t>
            </a:r>
          </a:p>
        </p:txBody>
      </p:sp>
      <p:pic>
        <p:nvPicPr>
          <p:cNvPr id="5" name="Content Placeholder 4" descr="House, Real Estate">
            <a:extLst>
              <a:ext uri="{FF2B5EF4-FFF2-40B4-BE49-F238E27FC236}">
                <a16:creationId xmlns:a16="http://schemas.microsoft.com/office/drawing/2014/main" id="{D03948FE-A6DD-43BF-B65B-17BDE4FB6909}"/>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A173FCF2-AF82-E320-9ECD-FCFE0D5296F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dirty="0"/>
              <a:t>Property Physical Attributes</a:t>
            </a:r>
          </a:p>
          <a:p>
            <a:pPr marL="0" lvl="1" indent="0">
              <a:buNone/>
            </a:pPr>
            <a:r>
              <a:rPr lang="en-US" sz="1400" dirty="0"/>
              <a:t>Size, age, and number of rooms directly impact the property's market value and buyer appeal.</a:t>
            </a:r>
          </a:p>
          <a:p>
            <a:pPr marL="0" indent="0">
              <a:spcBef>
                <a:spcPts val="2500"/>
              </a:spcBef>
              <a:buNone/>
            </a:pPr>
            <a:r>
              <a:rPr lang="en-US" sz="1400" b="1" dirty="0"/>
              <a:t>Location and Neighborhood Amenities</a:t>
            </a:r>
          </a:p>
          <a:p>
            <a:pPr marL="0" lvl="1" indent="0">
              <a:buNone/>
            </a:pPr>
            <a:r>
              <a:rPr lang="en-US" sz="1400" dirty="0"/>
              <a:t>Location quality and local amenities shape desirability, influencing pricing in real estate markets.</a:t>
            </a:r>
          </a:p>
          <a:p>
            <a:pPr marL="0" indent="0">
              <a:spcBef>
                <a:spcPts val="2500"/>
              </a:spcBef>
              <a:buNone/>
            </a:pPr>
            <a:r>
              <a:rPr lang="en-US" sz="1400" b="1" dirty="0"/>
              <a:t>Market and Economic Factors</a:t>
            </a:r>
          </a:p>
          <a:p>
            <a:pPr marL="0" lvl="1" indent="0">
              <a:buNone/>
            </a:pPr>
            <a:r>
              <a:rPr lang="en-US" sz="1400" dirty="0"/>
              <a:t>Current market trends and economic indicators significantly affect property prices and sales dynamics.</a:t>
            </a:r>
          </a:p>
        </p:txBody>
      </p:sp>
    </p:spTree>
    <p:extLst>
      <p:ext uri="{BB962C8B-B14F-4D97-AF65-F5344CB8AC3E}">
        <p14:creationId xmlns:p14="http://schemas.microsoft.com/office/powerpoint/2010/main" val="3456561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8C09C-AA37-D549-110D-0A43B1D62F2F}"/>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Data Cleaning and Preprocessing Techniques</a:t>
            </a:r>
          </a:p>
        </p:txBody>
      </p:sp>
      <p:pic>
        <p:nvPicPr>
          <p:cNvPr id="5" name="Content Placeholder 4" descr="Data, Graph, Chart, Financial Figures">
            <a:extLst>
              <a:ext uri="{FF2B5EF4-FFF2-40B4-BE49-F238E27FC236}">
                <a16:creationId xmlns:a16="http://schemas.microsoft.com/office/drawing/2014/main" id="{2F477017-637F-4A67-81FC-D056F98B7349}"/>
              </a:ext>
            </a:extLst>
          </p:cNvPr>
          <p:cNvPicPr>
            <a:picLocks noGrp="1" noChangeAspect="1"/>
          </p:cNvPicPr>
          <p:nvPr>
            <p:ph sz="half" idx="1"/>
          </p:nvPr>
        </p:nvPicPr>
        <p:blipFill>
          <a:blip r:embed="rId3"/>
          <a:srcRect r="1344"/>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189967D6-5E94-796F-ED0C-1561D0B33D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Handling Missing Values</a:t>
            </a:r>
          </a:p>
          <a:p>
            <a:pPr marL="0" lvl="1" indent="0">
              <a:buNone/>
            </a:pPr>
            <a:r>
              <a:rPr lang="en-US" sz="1400"/>
              <a:t>Imputing missing data is essential to maintain dataset integrity before analysis.</a:t>
            </a:r>
          </a:p>
          <a:p>
            <a:pPr marL="0" indent="0">
              <a:spcBef>
                <a:spcPts val="2500"/>
              </a:spcBef>
              <a:buNone/>
            </a:pPr>
            <a:r>
              <a:rPr lang="en-US" sz="1400" b="1"/>
              <a:t>Removing Duplicates</a:t>
            </a:r>
          </a:p>
          <a:p>
            <a:pPr marL="0" lvl="1" indent="0">
              <a:buNone/>
            </a:pPr>
            <a:r>
              <a:rPr lang="en-US" sz="1400"/>
              <a:t>Removing duplicate entries ensures accuracy by preventing bias in the dataset.</a:t>
            </a:r>
          </a:p>
          <a:p>
            <a:pPr marL="0" indent="0">
              <a:spcBef>
                <a:spcPts val="2500"/>
              </a:spcBef>
              <a:buNone/>
            </a:pPr>
            <a:r>
              <a:rPr lang="en-US" sz="1400" b="1"/>
              <a:t>Feature Normalization</a:t>
            </a:r>
          </a:p>
          <a:p>
            <a:pPr marL="0" lvl="1" indent="0">
              <a:buNone/>
            </a:pPr>
            <a:r>
              <a:rPr lang="en-US" sz="1400"/>
              <a:t>Normalizing features standardizes data ranges, improving model performance.</a:t>
            </a:r>
          </a:p>
          <a:p>
            <a:pPr marL="0" indent="0">
              <a:spcBef>
                <a:spcPts val="2500"/>
              </a:spcBef>
              <a:buNone/>
            </a:pPr>
            <a:r>
              <a:rPr lang="en-US" sz="1400" b="1"/>
              <a:t>Categorical Encoding</a:t>
            </a:r>
          </a:p>
          <a:p>
            <a:pPr marL="0" lvl="1" indent="0">
              <a:buNone/>
            </a:pPr>
            <a:r>
              <a:rPr lang="en-US" sz="1400"/>
              <a:t>Encoding categorical variables converts text data into numerical format for modeling.</a:t>
            </a:r>
          </a:p>
        </p:txBody>
      </p:sp>
    </p:spTree>
    <p:extLst>
      <p:ext uri="{BB962C8B-B14F-4D97-AF65-F5344CB8AC3E}">
        <p14:creationId xmlns:p14="http://schemas.microsoft.com/office/powerpoint/2010/main" val="2865945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06CBE-FBD1-A558-53F1-A05BC453182B}"/>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Model Training, Validation, and Evaluation Metrics</a:t>
            </a:r>
          </a:p>
        </p:txBody>
      </p:sp>
      <p:pic>
        <p:nvPicPr>
          <p:cNvPr id="5" name="Content Placeholder 4" descr="Arrows, Directions, Goals, Target,Focus, Choice.">
            <a:extLst>
              <a:ext uri="{FF2B5EF4-FFF2-40B4-BE49-F238E27FC236}">
                <a16:creationId xmlns:a16="http://schemas.microsoft.com/office/drawing/2014/main" id="{C1927E3A-6CF7-4189-AC8E-CEAF2C076A54}"/>
              </a:ext>
            </a:extLst>
          </p:cNvPr>
          <p:cNvPicPr>
            <a:picLocks noGrp="1" noChangeAspect="1"/>
          </p:cNvPicPr>
          <p:nvPr>
            <p:ph sz="half" idx="1"/>
          </p:nvPr>
        </p:nvPicPr>
        <p:blipFill>
          <a:blip r:embed="rId3"/>
          <a:srcRect l="40052" r="12154"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5EBA1206-FC4C-0802-B26A-E91C2E86A81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a:t>Model Training Process</a:t>
            </a:r>
          </a:p>
          <a:p>
            <a:pPr marL="0" lvl="1" indent="0">
              <a:buNone/>
            </a:pPr>
            <a:r>
              <a:rPr lang="en-US" sz="1400"/>
              <a:t>Models learn patterns from historical data to make predictions on new data accurately.</a:t>
            </a:r>
          </a:p>
          <a:p>
            <a:pPr marL="0" indent="0">
              <a:spcBef>
                <a:spcPts val="2500"/>
              </a:spcBef>
              <a:buNone/>
            </a:pPr>
            <a:r>
              <a:rPr lang="en-US" sz="1400" b="1"/>
              <a:t>Validation Techniques</a:t>
            </a:r>
          </a:p>
          <a:p>
            <a:pPr marL="0" lvl="1" indent="0">
              <a:buNone/>
            </a:pPr>
            <a:r>
              <a:rPr lang="en-US" sz="1400"/>
              <a:t>Separate datasets are used to validate models and prevent overfitting for reliable results.</a:t>
            </a:r>
          </a:p>
          <a:p>
            <a:pPr marL="0" indent="0">
              <a:spcBef>
                <a:spcPts val="2500"/>
              </a:spcBef>
              <a:buNone/>
            </a:pPr>
            <a:r>
              <a:rPr lang="en-US" sz="1400" b="1"/>
              <a:t>Evaluation Metrics</a:t>
            </a:r>
          </a:p>
          <a:p>
            <a:pPr marL="0" lvl="1" indent="0">
              <a:buNone/>
            </a:pPr>
            <a:r>
              <a:rPr lang="en-US" sz="1400"/>
              <a:t>Metrics like MAE, MSE, and R-squared quantify the accuracy and performance of predictive models.</a:t>
            </a:r>
          </a:p>
        </p:txBody>
      </p:sp>
    </p:spTree>
    <p:extLst>
      <p:ext uri="{BB962C8B-B14F-4D97-AF65-F5344CB8AC3E}">
        <p14:creationId xmlns:p14="http://schemas.microsoft.com/office/powerpoint/2010/main" val="568040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2EC80-E9C4-F929-8A0C-B1109E526526}"/>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Integrating the Model Into Realtor Workflows</a:t>
            </a:r>
          </a:p>
        </p:txBody>
      </p:sp>
      <p:sp>
        <p:nvSpPr>
          <p:cNvPr id="4" name="Content Placeholder 3">
            <a:extLst>
              <a:ext uri="{FF2B5EF4-FFF2-40B4-BE49-F238E27FC236}">
                <a16:creationId xmlns:a16="http://schemas.microsoft.com/office/drawing/2014/main" id="{B1CF938C-53B7-72F8-487E-782F5CA2112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400" b="1"/>
              <a:t>Embedding Prediction Tools</a:t>
            </a:r>
          </a:p>
          <a:p>
            <a:pPr marL="0" lvl="1" indent="0">
              <a:buNone/>
            </a:pPr>
            <a:r>
              <a:rPr lang="en-US" sz="1400"/>
              <a:t>Integrate prediction tools directly into CRM systems and property listing platforms for seamless access.</a:t>
            </a:r>
          </a:p>
          <a:p>
            <a:pPr marL="0" indent="0">
              <a:spcBef>
                <a:spcPts val="2500"/>
              </a:spcBef>
              <a:buNone/>
            </a:pPr>
            <a:r>
              <a:rPr lang="en-US" sz="1400" b="1"/>
              <a:t>Easy Access to Pricing Insights</a:t>
            </a:r>
          </a:p>
          <a:p>
            <a:pPr marL="0" lvl="1" indent="0">
              <a:buNone/>
            </a:pPr>
            <a:r>
              <a:rPr lang="en-US" sz="1400"/>
              <a:t>Agents can quickly retrieve accurate pricing information to support decision-making and client advising.</a:t>
            </a:r>
          </a:p>
          <a:p>
            <a:pPr marL="0" indent="0">
              <a:spcBef>
                <a:spcPts val="2500"/>
              </a:spcBef>
              <a:buNone/>
            </a:pPr>
            <a:r>
              <a:rPr lang="en-US" sz="1400" b="1"/>
              <a:t>Enhanced Client Interactions</a:t>
            </a:r>
          </a:p>
          <a:p>
            <a:pPr marL="0" lvl="1" indent="0">
              <a:buNone/>
            </a:pPr>
            <a:r>
              <a:rPr lang="en-US" sz="1400"/>
              <a:t>Incorporating pricing insights into conversations improves client trust and sales effectiveness.</a:t>
            </a:r>
          </a:p>
        </p:txBody>
      </p:sp>
      <p:pic>
        <p:nvPicPr>
          <p:cNvPr id="5" name="Content Placeholder 4" descr="Smart home automation mobile phone application internet technology">
            <a:extLst>
              <a:ext uri="{FF2B5EF4-FFF2-40B4-BE49-F238E27FC236}">
                <a16:creationId xmlns:a16="http://schemas.microsoft.com/office/drawing/2014/main" id="{6E26DA7A-366A-4B90-B385-D40DD5EBBFFE}"/>
              </a:ext>
            </a:extLst>
          </p:cNvPr>
          <p:cNvPicPr>
            <a:picLocks noGrp="1" noChangeAspect="1"/>
          </p:cNvPicPr>
          <p:nvPr>
            <p:ph sz="half" idx="1"/>
          </p:nvPr>
        </p:nvPicPr>
        <p:blipFill>
          <a:blip r:embed="rId3"/>
          <a:srcRect l="35319" r="17510"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3353620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1266</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Neue Haas Grotesk Text Pro</vt:lpstr>
      <vt:lpstr>VanillaVTI</vt:lpstr>
      <vt:lpstr>Leveraging Housing Sales Data to Build Accurate Price Prediction Models for Realtors and Agents</vt:lpstr>
      <vt:lpstr>Why Accurate Price Prediction Matters in Real Estate</vt:lpstr>
      <vt:lpstr>Challenges Faced by Realtors and Agents without Predictive Tools</vt:lpstr>
      <vt:lpstr>Benefits of Data-Driven Decision Making</vt:lpstr>
      <vt:lpstr>Sources of Housing Sales Data</vt:lpstr>
      <vt:lpstr>Key Features and Variables Affecting Pricing</vt:lpstr>
      <vt:lpstr>Data Cleaning and Preprocessing Techniques</vt:lpstr>
      <vt:lpstr>Model Training, Validation, and Evaluation Metrics</vt:lpstr>
      <vt:lpstr>Integrating the Model Into Realtor Workflows</vt:lpstr>
      <vt:lpstr>Visualizing and Interpreting Predictions</vt:lpstr>
      <vt:lpstr>Limitations and Considerations for Practical Use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Dewayne Hafenstein</dc:creator>
  <cp:lastModifiedBy>Dewayne Hafenstein</cp:lastModifiedBy>
  <cp:revision>1</cp:revision>
  <dcterms:created xsi:type="dcterms:W3CDTF">2025-07-20T22:49:59Z</dcterms:created>
  <dcterms:modified xsi:type="dcterms:W3CDTF">2025-07-20T23:06:47Z</dcterms:modified>
</cp:coreProperties>
</file>