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handoutMasterIdLst>
    <p:handoutMasterId r:id="rId37"/>
  </p:handoutMasterIdLst>
  <p:sldIdLst>
    <p:sldId id="287" r:id="rId2"/>
    <p:sldId id="256" r:id="rId3"/>
    <p:sldId id="268" r:id="rId4"/>
    <p:sldId id="257" r:id="rId5"/>
    <p:sldId id="289" r:id="rId6"/>
    <p:sldId id="290" r:id="rId7"/>
    <p:sldId id="291" r:id="rId8"/>
    <p:sldId id="293" r:id="rId9"/>
    <p:sldId id="259" r:id="rId10"/>
    <p:sldId id="260" r:id="rId11"/>
    <p:sldId id="258" r:id="rId12"/>
    <p:sldId id="261" r:id="rId13"/>
    <p:sldId id="263" r:id="rId14"/>
    <p:sldId id="262" r:id="rId15"/>
    <p:sldId id="264" r:id="rId16"/>
    <p:sldId id="265" r:id="rId17"/>
    <p:sldId id="267" r:id="rId18"/>
    <p:sldId id="269" r:id="rId19"/>
    <p:sldId id="270" r:id="rId20"/>
    <p:sldId id="272" r:id="rId21"/>
    <p:sldId id="273" r:id="rId22"/>
    <p:sldId id="284" r:id="rId23"/>
    <p:sldId id="282" r:id="rId24"/>
    <p:sldId id="283" r:id="rId25"/>
    <p:sldId id="286" r:id="rId26"/>
    <p:sldId id="285" r:id="rId27"/>
    <p:sldId id="274" r:id="rId28"/>
    <p:sldId id="275" r:id="rId29"/>
    <p:sldId id="276" r:id="rId30"/>
    <p:sldId id="279" r:id="rId31"/>
    <p:sldId id="281" r:id="rId32"/>
    <p:sldId id="292" r:id="rId33"/>
    <p:sldId id="288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59" autoAdjust="0"/>
  </p:normalViewPr>
  <p:slideViewPr>
    <p:cSldViewPr snapToGrid="0">
      <p:cViewPr varScale="1">
        <p:scale>
          <a:sx n="99" d="100"/>
          <a:sy n="99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CE90B-4AE7-456C-BAFF-A730A475CC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5740E42-5CE3-42F5-87E5-9ECE365EEA9E}">
      <dgm:prSet phldrT="[Text]"/>
      <dgm:spPr/>
      <dgm:t>
        <a:bodyPr/>
        <a:lstStyle/>
        <a:p>
          <a:r>
            <a:rPr lang="en-US" dirty="0" smtClean="0"/>
            <a:t>Cross border transaction (CBDC)</a:t>
          </a:r>
          <a:endParaRPr lang="en-US" dirty="0"/>
        </a:p>
      </dgm:t>
    </dgm:pt>
    <dgm:pt modelId="{6E705EAD-4DE2-46CF-8A8F-4CCE04527A42}" type="parTrans" cxnId="{7A2A4C72-6AE1-473D-892D-D637EA977BC4}">
      <dgm:prSet/>
      <dgm:spPr/>
      <dgm:t>
        <a:bodyPr/>
        <a:lstStyle/>
        <a:p>
          <a:endParaRPr lang="en-US"/>
        </a:p>
      </dgm:t>
    </dgm:pt>
    <dgm:pt modelId="{0322B42B-FB48-4379-B56A-4A56D24AF2CE}" type="sibTrans" cxnId="{7A2A4C72-6AE1-473D-892D-D637EA977BC4}">
      <dgm:prSet/>
      <dgm:spPr/>
      <dgm:t>
        <a:bodyPr/>
        <a:lstStyle/>
        <a:p>
          <a:endParaRPr lang="en-US"/>
        </a:p>
      </dgm:t>
    </dgm:pt>
    <dgm:pt modelId="{170335EF-2C10-4AA9-8EEB-4020A9D1F813}">
      <dgm:prSet phldrT="[Text]"/>
      <dgm:spPr/>
      <dgm:t>
        <a:bodyPr/>
        <a:lstStyle/>
        <a:p>
          <a:r>
            <a:rPr lang="en-US" dirty="0" smtClean="0"/>
            <a:t>E-commerce</a:t>
          </a:r>
        </a:p>
        <a:p>
          <a:r>
            <a:rPr lang="en-US" dirty="0" smtClean="0"/>
            <a:t>(CBDC)</a:t>
          </a:r>
          <a:endParaRPr lang="en-US" dirty="0"/>
        </a:p>
      </dgm:t>
    </dgm:pt>
    <dgm:pt modelId="{E1313588-9108-44C3-9D38-BB940B9EE4A1}" type="parTrans" cxnId="{32FABE61-325D-414A-A072-8CFF9627E638}">
      <dgm:prSet/>
      <dgm:spPr/>
      <dgm:t>
        <a:bodyPr/>
        <a:lstStyle/>
        <a:p>
          <a:endParaRPr lang="en-US"/>
        </a:p>
      </dgm:t>
    </dgm:pt>
    <dgm:pt modelId="{60E9D8F5-E2B4-43E4-8D09-F682C23F5B43}" type="sibTrans" cxnId="{32FABE61-325D-414A-A072-8CFF9627E638}">
      <dgm:prSet/>
      <dgm:spPr/>
      <dgm:t>
        <a:bodyPr/>
        <a:lstStyle/>
        <a:p>
          <a:endParaRPr lang="en-US"/>
        </a:p>
      </dgm:t>
    </dgm:pt>
    <dgm:pt modelId="{0D34735A-FCF5-4F35-B187-2DF1CB72E0BE}">
      <dgm:prSet phldrT="[Text]"/>
      <dgm:spPr/>
      <dgm:t>
        <a:bodyPr/>
        <a:lstStyle/>
        <a:p>
          <a:r>
            <a:rPr lang="en-US" dirty="0" smtClean="0"/>
            <a:t>Voucher</a:t>
          </a:r>
        </a:p>
        <a:p>
          <a:r>
            <a:rPr lang="en-US" dirty="0" smtClean="0"/>
            <a:t>(PBM)</a:t>
          </a:r>
          <a:endParaRPr lang="en-US" dirty="0"/>
        </a:p>
      </dgm:t>
    </dgm:pt>
    <dgm:pt modelId="{2155BF07-6938-4DF8-A823-626B45CF3E4B}" type="parTrans" cxnId="{D851FC71-0FA9-4774-A62B-8996BEED18D8}">
      <dgm:prSet/>
      <dgm:spPr/>
      <dgm:t>
        <a:bodyPr/>
        <a:lstStyle/>
        <a:p>
          <a:endParaRPr lang="en-US"/>
        </a:p>
      </dgm:t>
    </dgm:pt>
    <dgm:pt modelId="{F6299F80-6B39-4192-94BE-2936D55033DC}" type="sibTrans" cxnId="{D851FC71-0FA9-4774-A62B-8996BEED18D8}">
      <dgm:prSet/>
      <dgm:spPr/>
      <dgm:t>
        <a:bodyPr/>
        <a:lstStyle/>
        <a:p>
          <a:endParaRPr lang="en-US"/>
        </a:p>
      </dgm:t>
    </dgm:pt>
    <dgm:pt modelId="{260C799A-66AA-49E8-BCA8-B39082C539F7}" type="pres">
      <dgm:prSet presAssocID="{2D3CE90B-4AE7-456C-BAFF-A730A475CC9F}" presName="linearFlow" presStyleCnt="0">
        <dgm:presLayoutVars>
          <dgm:resizeHandles val="exact"/>
        </dgm:presLayoutVars>
      </dgm:prSet>
      <dgm:spPr/>
    </dgm:pt>
    <dgm:pt modelId="{EA30CAF7-8DF4-4FC5-8320-30672EAFBC9C}" type="pres">
      <dgm:prSet presAssocID="{65740E42-5CE3-42F5-87E5-9ECE365EE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5AD62-3F8C-426E-9A34-7059F8E6A52B}" type="pres">
      <dgm:prSet presAssocID="{0322B42B-FB48-4379-B56A-4A56D24AF2CE}" presName="sibTrans" presStyleLbl="sibTrans2D1" presStyleIdx="0" presStyleCnt="2"/>
      <dgm:spPr/>
    </dgm:pt>
    <dgm:pt modelId="{378274F1-E253-47D3-8D5E-BB6417321EE3}" type="pres">
      <dgm:prSet presAssocID="{0322B42B-FB48-4379-B56A-4A56D24AF2CE}" presName="connectorText" presStyleLbl="sibTrans2D1" presStyleIdx="0" presStyleCnt="2"/>
      <dgm:spPr/>
    </dgm:pt>
    <dgm:pt modelId="{9553ADA1-DD36-4D50-8A3E-E8F522F6AB83}" type="pres">
      <dgm:prSet presAssocID="{170335EF-2C10-4AA9-8EEB-4020A9D1F8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5EEF1-6086-4269-9DA5-99DB97BCE9E6}" type="pres">
      <dgm:prSet presAssocID="{60E9D8F5-E2B4-43E4-8D09-F682C23F5B43}" presName="sibTrans" presStyleLbl="sibTrans2D1" presStyleIdx="1" presStyleCnt="2"/>
      <dgm:spPr/>
    </dgm:pt>
    <dgm:pt modelId="{BDA5F96C-428B-4743-A19A-86FDE0541D63}" type="pres">
      <dgm:prSet presAssocID="{60E9D8F5-E2B4-43E4-8D09-F682C23F5B43}" presName="connectorText" presStyleLbl="sibTrans2D1" presStyleIdx="1" presStyleCnt="2"/>
      <dgm:spPr/>
    </dgm:pt>
    <dgm:pt modelId="{B4059F23-47E7-43DB-A3DB-F4654A42F8B5}" type="pres">
      <dgm:prSet presAssocID="{0D34735A-FCF5-4F35-B187-2DF1CB72E0BE}" presName="node" presStyleLbl="node1" presStyleIdx="2" presStyleCnt="3">
        <dgm:presLayoutVars>
          <dgm:bulletEnabled val="1"/>
        </dgm:presLayoutVars>
      </dgm:prSet>
      <dgm:spPr/>
    </dgm:pt>
  </dgm:ptLst>
  <dgm:cxnLst>
    <dgm:cxn modelId="{F4481FE5-784F-4C02-A1AB-284ADFCA7BC8}" type="presOf" srcId="{0D34735A-FCF5-4F35-B187-2DF1CB72E0BE}" destId="{B4059F23-47E7-43DB-A3DB-F4654A42F8B5}" srcOrd="0" destOrd="0" presId="urn:microsoft.com/office/officeart/2005/8/layout/process2"/>
    <dgm:cxn modelId="{D851FC71-0FA9-4774-A62B-8996BEED18D8}" srcId="{2D3CE90B-4AE7-456C-BAFF-A730A475CC9F}" destId="{0D34735A-FCF5-4F35-B187-2DF1CB72E0BE}" srcOrd="2" destOrd="0" parTransId="{2155BF07-6938-4DF8-A823-626B45CF3E4B}" sibTransId="{F6299F80-6B39-4192-94BE-2936D55033DC}"/>
    <dgm:cxn modelId="{1416AC7F-2C27-4714-90BB-9BE0CD09D29E}" type="presOf" srcId="{170335EF-2C10-4AA9-8EEB-4020A9D1F813}" destId="{9553ADA1-DD36-4D50-8A3E-E8F522F6AB83}" srcOrd="0" destOrd="0" presId="urn:microsoft.com/office/officeart/2005/8/layout/process2"/>
    <dgm:cxn modelId="{9733A63B-DA16-4358-BD49-1766382BD692}" type="presOf" srcId="{60E9D8F5-E2B4-43E4-8D09-F682C23F5B43}" destId="{BDA5F96C-428B-4743-A19A-86FDE0541D63}" srcOrd="1" destOrd="0" presId="urn:microsoft.com/office/officeart/2005/8/layout/process2"/>
    <dgm:cxn modelId="{7A2A4C72-6AE1-473D-892D-D637EA977BC4}" srcId="{2D3CE90B-4AE7-456C-BAFF-A730A475CC9F}" destId="{65740E42-5CE3-42F5-87E5-9ECE365EEA9E}" srcOrd="0" destOrd="0" parTransId="{6E705EAD-4DE2-46CF-8A8F-4CCE04527A42}" sibTransId="{0322B42B-FB48-4379-B56A-4A56D24AF2CE}"/>
    <dgm:cxn modelId="{32FABE61-325D-414A-A072-8CFF9627E638}" srcId="{2D3CE90B-4AE7-456C-BAFF-A730A475CC9F}" destId="{170335EF-2C10-4AA9-8EEB-4020A9D1F813}" srcOrd="1" destOrd="0" parTransId="{E1313588-9108-44C3-9D38-BB940B9EE4A1}" sibTransId="{60E9D8F5-E2B4-43E4-8D09-F682C23F5B43}"/>
    <dgm:cxn modelId="{EE77F133-7A88-44E5-B14E-AD79F94274B2}" type="presOf" srcId="{0322B42B-FB48-4379-B56A-4A56D24AF2CE}" destId="{15C5AD62-3F8C-426E-9A34-7059F8E6A52B}" srcOrd="0" destOrd="0" presId="urn:microsoft.com/office/officeart/2005/8/layout/process2"/>
    <dgm:cxn modelId="{078F740B-2A27-4460-903F-CD21602714C1}" type="presOf" srcId="{0322B42B-FB48-4379-B56A-4A56D24AF2CE}" destId="{378274F1-E253-47D3-8D5E-BB6417321EE3}" srcOrd="1" destOrd="0" presId="urn:microsoft.com/office/officeart/2005/8/layout/process2"/>
    <dgm:cxn modelId="{101057E9-B5ED-4F33-B57D-8AD61D44503C}" type="presOf" srcId="{65740E42-5CE3-42F5-87E5-9ECE365EEA9E}" destId="{EA30CAF7-8DF4-4FC5-8320-30672EAFBC9C}" srcOrd="0" destOrd="0" presId="urn:microsoft.com/office/officeart/2005/8/layout/process2"/>
    <dgm:cxn modelId="{49442F0F-CB6A-49BA-8518-637DA6E7A7AC}" type="presOf" srcId="{2D3CE90B-4AE7-456C-BAFF-A730A475CC9F}" destId="{260C799A-66AA-49E8-BCA8-B39082C539F7}" srcOrd="0" destOrd="0" presId="urn:microsoft.com/office/officeart/2005/8/layout/process2"/>
    <dgm:cxn modelId="{E6FEBA21-51F9-46A1-9B92-0CF6EE89D190}" type="presOf" srcId="{60E9D8F5-E2B4-43E4-8D09-F682C23F5B43}" destId="{D205EEF1-6086-4269-9DA5-99DB97BCE9E6}" srcOrd="0" destOrd="0" presId="urn:microsoft.com/office/officeart/2005/8/layout/process2"/>
    <dgm:cxn modelId="{C79F3D98-53CE-4C8A-A297-32B0C2E8E446}" type="presParOf" srcId="{260C799A-66AA-49E8-BCA8-B39082C539F7}" destId="{EA30CAF7-8DF4-4FC5-8320-30672EAFBC9C}" srcOrd="0" destOrd="0" presId="urn:microsoft.com/office/officeart/2005/8/layout/process2"/>
    <dgm:cxn modelId="{C064DF18-C1AB-498B-AA90-6A37E9448E43}" type="presParOf" srcId="{260C799A-66AA-49E8-BCA8-B39082C539F7}" destId="{15C5AD62-3F8C-426E-9A34-7059F8E6A52B}" srcOrd="1" destOrd="0" presId="urn:microsoft.com/office/officeart/2005/8/layout/process2"/>
    <dgm:cxn modelId="{AEBB2E7F-4438-4E77-BD2D-C24D42CC6944}" type="presParOf" srcId="{15C5AD62-3F8C-426E-9A34-7059F8E6A52B}" destId="{378274F1-E253-47D3-8D5E-BB6417321EE3}" srcOrd="0" destOrd="0" presId="urn:microsoft.com/office/officeart/2005/8/layout/process2"/>
    <dgm:cxn modelId="{DDF9C2F5-94A0-4027-873D-39ECC4B29757}" type="presParOf" srcId="{260C799A-66AA-49E8-BCA8-B39082C539F7}" destId="{9553ADA1-DD36-4D50-8A3E-E8F522F6AB83}" srcOrd="2" destOrd="0" presId="urn:microsoft.com/office/officeart/2005/8/layout/process2"/>
    <dgm:cxn modelId="{C0EEB961-3B3A-4F2B-BE4E-5C114675E4B0}" type="presParOf" srcId="{260C799A-66AA-49E8-BCA8-B39082C539F7}" destId="{D205EEF1-6086-4269-9DA5-99DB97BCE9E6}" srcOrd="3" destOrd="0" presId="urn:microsoft.com/office/officeart/2005/8/layout/process2"/>
    <dgm:cxn modelId="{7EE92286-9827-4AE9-94E9-8012A2210C66}" type="presParOf" srcId="{D205EEF1-6086-4269-9DA5-99DB97BCE9E6}" destId="{BDA5F96C-428B-4743-A19A-86FDE0541D63}" srcOrd="0" destOrd="0" presId="urn:microsoft.com/office/officeart/2005/8/layout/process2"/>
    <dgm:cxn modelId="{1012A15F-1311-4286-83E4-30396908EB45}" type="presParOf" srcId="{260C799A-66AA-49E8-BCA8-B39082C539F7}" destId="{B4059F23-47E7-43DB-A3DB-F4654A42F8B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0CAF7-8DF4-4FC5-8320-30672EAFBC9C}">
      <dsp:nvSpPr>
        <dsp:cNvPr id="0" name=""/>
        <dsp:cNvSpPr/>
      </dsp:nvSpPr>
      <dsp:spPr>
        <a:xfrm>
          <a:off x="2844799" y="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Cross border transaction (CBDC)</a:t>
          </a:r>
          <a:endParaRPr lang="en-US" sz="2600" kern="1200" dirty="0"/>
        </a:p>
      </dsp:txBody>
      <dsp:txXfrm>
        <a:off x="2884476" y="39677"/>
        <a:ext cx="2359046" cy="1275312"/>
      </dsp:txXfrm>
    </dsp:sp>
    <dsp:sp modelId="{15C5AD62-3F8C-426E-9A34-7059F8E6A52B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3881119" y="1439333"/>
        <a:ext cx="365760" cy="355600"/>
      </dsp:txXfrm>
    </dsp:sp>
    <dsp:sp modelId="{9553ADA1-DD36-4D50-8A3E-E8F522F6AB83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E-commerce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(CBDC)</a:t>
          </a:r>
          <a:endParaRPr lang="en-US" sz="2600" kern="1200" dirty="0"/>
        </a:p>
      </dsp:txBody>
      <dsp:txXfrm>
        <a:off x="2884476" y="2071677"/>
        <a:ext cx="2359046" cy="1275312"/>
      </dsp:txXfrm>
    </dsp:sp>
    <dsp:sp modelId="{D205EEF1-6086-4269-9DA5-99DB97BCE9E6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3881119" y="3471333"/>
        <a:ext cx="365760" cy="355600"/>
      </dsp:txXfrm>
    </dsp:sp>
    <dsp:sp modelId="{B4059F23-47E7-43DB-A3DB-F4654A42F8B5}">
      <dsp:nvSpPr>
        <dsp:cNvPr id="0" name=""/>
        <dsp:cNvSpPr/>
      </dsp:nvSpPr>
      <dsp:spPr>
        <a:xfrm>
          <a:off x="2844799" y="4064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Voucher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(PBM)</a:t>
          </a:r>
          <a:endParaRPr lang="en-US" sz="2600" kern="1200" dirty="0"/>
        </a:p>
      </dsp:txBody>
      <dsp:txXfrm>
        <a:off x="2884476" y="4103677"/>
        <a:ext cx="2359046" cy="127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519B-92C5-4F7E-8901-FFC231137C82}" type="datetimeFigureOut">
              <a:rPr lang="en-MY" smtClean="0"/>
              <a:t>6/11/2023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11893-22C6-4BA1-987B-5F0751BA11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8211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46C40-4013-40B4-96C2-4C8E05C4D1C0}" type="datetimeFigureOut">
              <a:rPr lang="en-MY" smtClean="0"/>
              <a:t>6/11/2023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7110-169E-43FF-8361-1917AC6AF7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9424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ovsg/cbdc-smart-contracts/wiki/Problem-Statement#high-cost-of-implementing-voucher-scheme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opengovsg/cbdc-smart-contracts/wiki/Problem-Statement#settlement-processing-is-slow-and-costly" TargetMode="External"/><Relationship Id="rId4" Type="http://schemas.openxmlformats.org/officeDocument/2006/relationships/hyperlink" Target="https://github.com/opengovsg/cbdc-smart-contracts/wiki/Problem-Statement#high-cost-of-contracting-for-each-scheme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ryptolectures.teachable.com/courses/1339085/lectures/30728652" TargetMode="External"/><Relationship Id="rId13" Type="http://schemas.openxmlformats.org/officeDocument/2006/relationships/hyperlink" Target="https://cryptolectures.teachable.com/courses/1339085/lectures/30728675" TargetMode="External"/><Relationship Id="rId18" Type="http://schemas.openxmlformats.org/officeDocument/2006/relationships/hyperlink" Target="https://cryptolectures.teachable.com/courses/1339085/lectures/30728714" TargetMode="External"/><Relationship Id="rId26" Type="http://schemas.openxmlformats.org/officeDocument/2006/relationships/hyperlink" Target="https://cryptolectures.teachable.com/courses/1339085/lectures/30728740" TargetMode="External"/><Relationship Id="rId3" Type="http://schemas.openxmlformats.org/officeDocument/2006/relationships/hyperlink" Target="https://cryptolectures.teachable.com/courses/1339085/lectures/30728088" TargetMode="External"/><Relationship Id="rId21" Type="http://schemas.openxmlformats.org/officeDocument/2006/relationships/hyperlink" Target="https://cryptolectures.teachable.com/courses/1339085/lectures/30728736" TargetMode="External"/><Relationship Id="rId7" Type="http://schemas.openxmlformats.org/officeDocument/2006/relationships/hyperlink" Target="https://cryptolectures.teachable.com/courses/1339085/lectures/30728142" TargetMode="External"/><Relationship Id="rId12" Type="http://schemas.openxmlformats.org/officeDocument/2006/relationships/hyperlink" Target="https://cryptolectures.teachable.com/courses/1339085/lectures/30728666" TargetMode="External"/><Relationship Id="rId17" Type="http://schemas.openxmlformats.org/officeDocument/2006/relationships/hyperlink" Target="https://cryptolectures.teachable.com/courses/1339085/lectures/30728698" TargetMode="External"/><Relationship Id="rId25" Type="http://schemas.openxmlformats.org/officeDocument/2006/relationships/hyperlink" Target="https://cryptolectures.teachable.com/courses/1339085/lectures/30728739" TargetMode="External"/><Relationship Id="rId2" Type="http://schemas.openxmlformats.org/officeDocument/2006/relationships/slide" Target="../slides/slide13.xml"/><Relationship Id="rId16" Type="http://schemas.openxmlformats.org/officeDocument/2006/relationships/hyperlink" Target="https://cryptolectures.teachable.com/courses/1339085/lectures/30728695" TargetMode="External"/><Relationship Id="rId20" Type="http://schemas.openxmlformats.org/officeDocument/2006/relationships/hyperlink" Target="https://cryptolectures.teachable.com/courses/1339085/lectures/30728731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ryptolectures.teachable.com/courses/1339085/lectures/30755708" TargetMode="External"/><Relationship Id="rId11" Type="http://schemas.openxmlformats.org/officeDocument/2006/relationships/hyperlink" Target="https://cryptolectures.teachable.com/courses/1339085/lectures/30728663" TargetMode="External"/><Relationship Id="rId24" Type="http://schemas.openxmlformats.org/officeDocument/2006/relationships/hyperlink" Target="https://cryptolectures.teachable.com/courses/1339085/lectures/46794164" TargetMode="External"/><Relationship Id="rId5" Type="http://schemas.openxmlformats.org/officeDocument/2006/relationships/hyperlink" Target="https://cryptolectures.teachable.com/courses/1339085/lectures/30728132" TargetMode="External"/><Relationship Id="rId15" Type="http://schemas.openxmlformats.org/officeDocument/2006/relationships/hyperlink" Target="https://cryptolectures.teachable.com/courses/1339085/lectures/30728692" TargetMode="External"/><Relationship Id="rId23" Type="http://schemas.openxmlformats.org/officeDocument/2006/relationships/hyperlink" Target="https://cryptolectures.teachable.com/courses/1339085/lectures/32350430" TargetMode="External"/><Relationship Id="rId10" Type="http://schemas.openxmlformats.org/officeDocument/2006/relationships/hyperlink" Target="https://cryptolectures.teachable.com/courses/1339085/lectures/30728661" TargetMode="External"/><Relationship Id="rId19" Type="http://schemas.openxmlformats.org/officeDocument/2006/relationships/hyperlink" Target="https://cryptolectures.teachable.com/courses/1339085/lectures/30728729" TargetMode="External"/><Relationship Id="rId4" Type="http://schemas.openxmlformats.org/officeDocument/2006/relationships/hyperlink" Target="https://cryptolectures.teachable.com/courses/1339085/lectures/30728097" TargetMode="External"/><Relationship Id="rId9" Type="http://schemas.openxmlformats.org/officeDocument/2006/relationships/hyperlink" Target="https://cryptolectures.teachable.com/courses/1339085/lectures/30728657" TargetMode="External"/><Relationship Id="rId14" Type="http://schemas.openxmlformats.org/officeDocument/2006/relationships/hyperlink" Target="https://cryptolectures.teachable.com/courses/1339085/lectures/31794429" TargetMode="External"/><Relationship Id="rId22" Type="http://schemas.openxmlformats.org/officeDocument/2006/relationships/hyperlink" Target="https://cryptolectures.teachable.com/courses/1339085/lectures/30728723" TargetMode="External"/><Relationship Id="rId27" Type="http://schemas.openxmlformats.org/officeDocument/2006/relationships/hyperlink" Target="https://cryptolectures.teachable.com/courses/1339085/lectures/30728746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055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696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6255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953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High cost of implementing voucher schemes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contracting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for each scheme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Campaign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would need to work out from scratch a host of implementation details. They would need to figure out, how the system works. When there’s a new voucher scheme, the agency needs to reach out to each merchant to onboard them to the scheme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merchant still needs to sign a separate contract as the voucher conditions and issuer are different.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Settlement processing is slow and costly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Hawkers waited for weeks or months before they got reimbursed.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Staff had to go from shop to shop to collect the vouchers, count them, tally each shops’ earnings and type in their paper records.</a:t>
            </a: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348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PBM Creator (Organizers) deposits SGD funds that is intended to be used with the DSGD issuer </a:t>
            </a:r>
          </a:p>
          <a:p>
            <a:r>
              <a:rPr lang="en-US" dirty="0" smtClean="0"/>
              <a:t>2. DSGD Issuer proceeds to mint the digital SGD based on the funds sent by the PBM Creator. </a:t>
            </a:r>
          </a:p>
          <a:p>
            <a:r>
              <a:rPr lang="en-US" dirty="0" smtClean="0"/>
              <a:t>3. ODP wraps</a:t>
            </a:r>
            <a:r>
              <a:rPr lang="en-US" baseline="0" dirty="0" smtClean="0"/>
              <a:t> DSGD with the logic, DSGD-&gt;PBM </a:t>
            </a:r>
            <a:endParaRPr lang="en-US" dirty="0" smtClean="0"/>
          </a:p>
          <a:p>
            <a:r>
              <a:rPr lang="en-US" dirty="0" smtClean="0"/>
              <a:t>3. PBM Holder(recipient) onboard and receives voucher</a:t>
            </a:r>
          </a:p>
          <a:p>
            <a:r>
              <a:rPr lang="en-US" dirty="0" smtClean="0"/>
              <a:t>4. They spend the PBM and it will release back to DSGD when merchant</a:t>
            </a:r>
            <a:r>
              <a:rPr lang="en-US" baseline="0" dirty="0" smtClean="0"/>
              <a:t> received</a:t>
            </a:r>
            <a:endParaRPr lang="en-US" dirty="0" smtClean="0"/>
          </a:p>
          <a:p>
            <a:r>
              <a:rPr lang="en-US" dirty="0" smtClean="0"/>
              <a:t>5.</a:t>
            </a:r>
            <a:r>
              <a:rPr lang="en-US" baseline="0" dirty="0" smtClean="0"/>
              <a:t> Once campaign ended, DSGD will be transferred back to DSGD issuer and burnt, so that it can be redeemed back to SGD and transfer back to merchant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3274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643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1605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8429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505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794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3891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30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5199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5278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686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savings, a charity donation, or a particular financial goal</a:t>
            </a:r>
          </a:p>
          <a:p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spending, and rewards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445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348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902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Once attendees receive the PBMs,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can view the PBMs in their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wallets.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Attendees can open the wallet to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the QR code.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The attendee selects the PBM to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Attendees review the wallet address,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PBM, network fee. Attendees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 the transaction.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 PBM is successfully sent and accepted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merchant’s Grab wallet where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will be automatically unwrapped into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XSGD and reflected in SGD.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381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 Welcome to the Class!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  Monetary Theory Basics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  Payment Systems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  Monetary Control Structures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  Bitcoin Primer</a:t>
            </a:r>
          </a:p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Capacity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  Peer-to-Peer Networks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  The Bitcoin Network</a:t>
            </a:r>
          </a:p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Cryptography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  Hash Functions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  Symmetric Cryptography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  Asymmetric Cryptography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  Elliptic Curves and ECDSA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  Exercise Set 1</a:t>
            </a:r>
          </a:p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Legitimacy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  Transaction Overview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  Bitcoin Script and Transaction Types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  </a:t>
            </a:r>
            <a:r>
              <a:rPr lang="en-MY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SigHash</a:t>
            </a:r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 Types</a:t>
            </a:r>
          </a:p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Consensus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  Block Assembly and Chain Structure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  Proof-of-Work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  Fork Theory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/>
              </a:rPr>
              <a:t>  Incentives and Potential Attacks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  Alternative Consensus Protocols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  Exercise Set 2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/>
              </a:rPr>
              <a:t>  Graded Exercise Set</a:t>
            </a:r>
          </a:p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 as Money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  The History of Digital Money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/>
              </a:rPr>
              <a:t>  Pricing Models and Volatility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7"/>
              </a:rPr>
              <a:t>  CBDCs and </a:t>
            </a:r>
            <a:r>
              <a:rPr lang="en-MY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7"/>
              </a:rPr>
              <a:t>Stablecoins</a:t>
            </a:r>
            <a:endParaRPr lang="en-MY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27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09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15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293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0D42-B58F-46D4-AB61-54DBC2D920B9}" type="datetime1">
              <a:rPr lang="en-MY" smtClean="0"/>
              <a:t>6/11/2023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8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5DC3-9B72-4D9D-974A-765C9E9E3059}" type="datetime1">
              <a:rPr lang="en-MY" smtClean="0"/>
              <a:t>6/11/2023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253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5AF-48D5-4145-9797-FE53DA6CC320}" type="datetime1">
              <a:rPr lang="en-MY" smtClean="0"/>
              <a:t>6/11/2023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63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FAB0-ADBD-42E9-A28D-D561D80D127F}" type="datetime1">
              <a:rPr lang="en-MY" smtClean="0"/>
              <a:t>6/11/2023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054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58FFD1-C17B-4F5E-B053-B9FE30E58720}" type="datetime1">
              <a:rPr lang="en-MY" smtClean="0"/>
              <a:t>6/11/2023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282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608C-5DB5-4056-9FE8-CFD69B7A548F}" type="datetime1">
              <a:rPr lang="en-MY" smtClean="0"/>
              <a:t>6/11/2023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640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A38-E69C-472B-B910-ADBEFDE3709B}" type="datetime1">
              <a:rPr lang="en-MY" smtClean="0"/>
              <a:t>6/11/2023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116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22C-F6F4-4D2C-A906-8369AA417B18}" type="datetime1">
              <a:rPr lang="en-MY" smtClean="0"/>
              <a:t>6/11/2023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405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15AC-83F9-4B72-89FB-0D4595B77300}" type="datetime1">
              <a:rPr lang="en-MY" smtClean="0"/>
              <a:t>6/11/2023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668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8C48-817B-4AAC-B9C3-B10C2E02F3C8}" type="datetime1">
              <a:rPr lang="en-MY" smtClean="0"/>
              <a:t>6/11/2023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06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C5F5-9DFB-497A-8EC9-6B05AF978362}" type="datetime1">
              <a:rPr lang="en-MY" smtClean="0"/>
              <a:t>6/11/2023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939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1C0797-FBD6-4966-AD21-685F0E6BC765}" type="datetime1">
              <a:rPr lang="en-MY" smtClean="0"/>
              <a:t>6/11/2023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57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.gov.sg/-/media/mas-media-library/development/fintech/pbm/pbm-technical-whitepaper.pdf" TargetMode="External"/><Relationship Id="rId7" Type="http://schemas.openxmlformats.org/officeDocument/2006/relationships/hyperlink" Target="https://dr.ntu.edu.sg/handle/10356/165508" TargetMode="External"/><Relationship Id="rId2" Type="http://schemas.openxmlformats.org/officeDocument/2006/relationships/hyperlink" Target="https://www.mas.gov.sg/schemes-and-initiatives/project-orch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s.org/publ/othp47.htm" TargetMode="External"/><Relationship Id="rId5" Type="http://schemas.openxmlformats.org/officeDocument/2006/relationships/hyperlink" Target="https://www.ibm.com/blog/central-bank-digital-currency-cbdc-and-blockchain-enable-the-future-of-payments/" TargetMode="External"/><Relationship Id="rId4" Type="http://schemas.openxmlformats.org/officeDocument/2006/relationships/hyperlink" Target="https://www.atlanticcouncil.org/cbdctracke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aXFeOsKndE&amp;pp=ygUOY2JkYyBzaW5nYXBvcmU%3D" TargetMode="External"/><Relationship Id="rId2" Type="http://schemas.openxmlformats.org/officeDocument/2006/relationships/hyperlink" Target="https://www.youtube.com/watch?v=Qrx_FnjRnf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Qrx_FnjRnfIrx_FnjRnfI" TargetMode="External"/><Relationship Id="rId4" Type="http://schemas.openxmlformats.org/officeDocument/2006/relationships/hyperlink" Target="https://www.youtube.com/watch?v=PNkdlRPamPs&amp;t=22s&amp;pp=ygUOY2JkYyBzaW5nYXBvcmU%3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lectures.teachable.com/cours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niversity.alchemy.com/overview/ethereu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ryptozombies.io/en/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nsensys/codefi-assets-and-payments" TargetMode="External"/><Relationship Id="rId3" Type="http://schemas.openxmlformats.org/officeDocument/2006/relationships/hyperlink" Target="https://docs.alchemy.com/docs/create-web3-dapp-quickstart" TargetMode="External"/><Relationship Id="rId7" Type="http://schemas.openxmlformats.org/officeDocument/2006/relationships/hyperlink" Target="https://github.com/norges-bank" TargetMode="External"/><Relationship Id="rId2" Type="http://schemas.openxmlformats.org/officeDocument/2006/relationships/hyperlink" Target="https://www.tutorialspoint.com/solidity/solidity_constructor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s.gov.sg/-/media/mas/news/media-releases/2023/mas-stablecoin-regulatory-framework-infographic.pdf" TargetMode="External"/><Relationship Id="rId5" Type="http://schemas.openxmlformats.org/officeDocument/2006/relationships/hyperlink" Target="https://blog.cabala.co/how-i-set-up-my-local-solidity-development-environment-with-vscode-remix-and-truffle-suite-addd20ef9c" TargetMode="External"/><Relationship Id="rId10" Type="http://schemas.openxmlformats.org/officeDocument/2006/relationships/hyperlink" Target="https://github.com/codyseibert/web3-tickets" TargetMode="External"/><Relationship Id="rId4" Type="http://schemas.openxmlformats.org/officeDocument/2006/relationships/hyperlink" Target="https://trufflesuite.com/guides/nft-rental-marketplace/" TargetMode="External"/><Relationship Id="rId9" Type="http://schemas.openxmlformats.org/officeDocument/2006/relationships/hyperlink" Target="https://www3.ntu.edu.sg/home/ehchua/programming/blockchain/ethereum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poseBoundMoney/PBM/blob/main/assets/contracts/IPBMRC1.so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ovsg/cbdc-smart-contracts/tree/mast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ithub.com/opengovsg/cbdc-smart-contracts/wiki/Problem-Statement" TargetMode="External"/><Relationship Id="rId7" Type="http://schemas.openxmlformats.org/officeDocument/2006/relationships/hyperlink" Target="https://medium.com/open-government-products/how-we-built-an-inclusive-digital-voucher-system-for-the-singapore-government-e794304c2ef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govsg/cbdc-smart-contracts/wiki/Problem-Statement#settlement-processing-is-slow-and-costly" TargetMode="External"/><Relationship Id="rId5" Type="http://schemas.openxmlformats.org/officeDocument/2006/relationships/hyperlink" Target="https://github.com/opengovsg/cbdc-smart-contracts/wiki/Problem-Statement#high-cost-of-contracting-for-each-scheme" TargetMode="External"/><Relationship Id="rId4" Type="http://schemas.openxmlformats.org/officeDocument/2006/relationships/hyperlink" Target="https://github.com/opengovsg/cbdc-smart-contracts/wiki/Problem-Statement#high-cost-of-implementing-voucher-schemes" TargetMode="External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7200" dirty="0" smtClean="0"/>
              <a:t>Biweekly Progress Update</a:t>
            </a:r>
            <a:endParaRPr lang="en-MY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MY" dirty="0" smtClean="0"/>
              <a:t>8 Nov </a:t>
            </a:r>
            <a:r>
              <a:rPr lang="en-MY" dirty="0" smtClean="0"/>
              <a:t>2023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9018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Singapore </a:t>
            </a:r>
            <a:r>
              <a:rPr lang="en-MY" dirty="0" err="1" smtClean="0"/>
              <a:t>fintech</a:t>
            </a:r>
            <a:r>
              <a:rPr lang="en-MY" dirty="0" smtClean="0"/>
              <a:t> festival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799" y="1765554"/>
            <a:ext cx="6229897" cy="47218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10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82" y="1943107"/>
            <a:ext cx="4606331" cy="39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Literature review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1513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“Project Orchid.” Schemes and Initiatives. Singapore: Monetary Authority of Singapore, October 31, 2022. </a:t>
            </a:r>
            <a:r>
              <a:rPr lang="en-US" dirty="0">
                <a:hlinkClick r:id="rId2"/>
              </a:rPr>
              <a:t>https://www.mas.gov.sg/schemes-and-initiatives/project-orchid</a:t>
            </a:r>
            <a:r>
              <a:rPr lang="en-US" dirty="0" smtClean="0"/>
              <a:t>.</a:t>
            </a:r>
          </a:p>
          <a:p>
            <a:r>
              <a:rPr lang="en-US" dirty="0"/>
              <a:t>“Purpose Bound Money (PBM) Technical Whitepaper.” Information Papers. Singapore: Monetary Authority of Singapore, June 21, 2023. </a:t>
            </a:r>
            <a:r>
              <a:rPr lang="en-US" dirty="0">
                <a:hlinkClick r:id="rId3"/>
              </a:rPr>
              <a:t>https://www.mas.gov.sg/-/media/mas-media-library/development/fintech/pbm/pbm-technical-whitepaper.pdf</a:t>
            </a:r>
            <a:r>
              <a:rPr lang="en-US" dirty="0" smtClean="0"/>
              <a:t>.</a:t>
            </a:r>
          </a:p>
          <a:p>
            <a:r>
              <a:rPr lang="en-MY" dirty="0"/>
              <a:t>Bansal, Rajesh, and </a:t>
            </a:r>
            <a:r>
              <a:rPr lang="en-MY" dirty="0" err="1"/>
              <a:t>Somya</a:t>
            </a:r>
            <a:r>
              <a:rPr lang="en-MY" dirty="0"/>
              <a:t> Singh. “China’s Digital Yuan: An Alternative to the Dollar-Dominated Financial System,” 40. 1779 Massachusetts Avenue NW Washington, DC 20036: Carnegie Endowment for International Peace, 2021.</a:t>
            </a:r>
          </a:p>
          <a:p>
            <a:r>
              <a:rPr lang="en-US" dirty="0"/>
              <a:t>Atlantic Council. “Central Bank Digital Currency Tracker.” Accessed September 13, 2023. </a:t>
            </a:r>
            <a:r>
              <a:rPr lang="en-US" dirty="0">
                <a:hlinkClick r:id="rId4"/>
              </a:rPr>
              <a:t>https://www.atlanticcouncil.org/cbdctracker/</a:t>
            </a:r>
            <a:r>
              <a:rPr lang="en-US" dirty="0"/>
              <a:t>.</a:t>
            </a:r>
          </a:p>
          <a:p>
            <a:r>
              <a:rPr lang="en-US" dirty="0" err="1"/>
              <a:t>Karam</a:t>
            </a:r>
            <a:r>
              <a:rPr lang="en-US" dirty="0"/>
              <a:t>, Ayman Abi. “Central Bank Digital Currency (CBDC) and </a:t>
            </a:r>
            <a:r>
              <a:rPr lang="en-US" dirty="0" err="1"/>
              <a:t>Blockchain</a:t>
            </a:r>
            <a:r>
              <a:rPr lang="en-US" dirty="0"/>
              <a:t> Enable the Future of Payments.” </a:t>
            </a:r>
            <a:r>
              <a:rPr lang="en-US" i="1" dirty="0"/>
              <a:t>IBM Blog</a:t>
            </a:r>
            <a:r>
              <a:rPr lang="en-US" dirty="0"/>
              <a:t> (blog), August 17, 2023. </a:t>
            </a:r>
            <a:r>
              <a:rPr lang="en-US" dirty="0">
                <a:hlinkClick r:id="rId5"/>
              </a:rPr>
              <a:t>https://www.ibm.com/blog/central-bank-digital-currency-cbdc-and-blockchain-enable-the-future-of-payments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/>
              <a:t>Project Dunbar - International Settlements Using Multi-CBDCs.” Research &amp; Publication. BIS, Innovation Hub in partnership with the Reserve Bank of Australia, Central Bank of Malaysia, Monetary Authority of Singapore, and South African Reserve Bank, March 22, 2022. </a:t>
            </a:r>
            <a:r>
              <a:rPr lang="en-US" dirty="0">
                <a:hlinkClick r:id="rId6"/>
              </a:rPr>
              <a:t>https://www.bis.org/publ/othp47.htm</a:t>
            </a:r>
            <a:r>
              <a:rPr lang="en-US" dirty="0" smtClean="0"/>
              <a:t>.</a:t>
            </a:r>
          </a:p>
          <a:p>
            <a:r>
              <a:rPr lang="en-MY" dirty="0"/>
              <a:t>Chan, Elgin. “</a:t>
            </a:r>
            <a:r>
              <a:rPr lang="en-MY" dirty="0" err="1"/>
              <a:t>Renminbi</a:t>
            </a:r>
            <a:r>
              <a:rPr lang="en-MY" dirty="0"/>
              <a:t> Internationalisation: China’s Central Bank Digital Currency,” 2023. </a:t>
            </a:r>
            <a:r>
              <a:rPr lang="en-MY" dirty="0">
                <a:hlinkClick r:id="rId7"/>
              </a:rPr>
              <a:t>https://</a:t>
            </a:r>
            <a:r>
              <a:rPr lang="en-MY" dirty="0" smtClean="0">
                <a:hlinkClick r:id="rId7"/>
              </a:rPr>
              <a:t>dr.ntu.edu.sg/handle/10356/165508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56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News and video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www.youtube.com/watch?v=Qrx_FnjRnfI</a:t>
            </a:r>
            <a:endParaRPr lang="en-MY" dirty="0" smtClean="0"/>
          </a:p>
          <a:p>
            <a:r>
              <a:rPr lang="en-MY" dirty="0" smtClean="0">
                <a:hlinkClick r:id="rId3"/>
              </a:rPr>
              <a:t>https</a:t>
            </a:r>
            <a:r>
              <a:rPr lang="en-MY" dirty="0">
                <a:hlinkClick r:id="rId3"/>
              </a:rPr>
              <a:t>://</a:t>
            </a:r>
            <a:r>
              <a:rPr lang="en-MY" dirty="0" smtClean="0">
                <a:hlinkClick r:id="rId3"/>
              </a:rPr>
              <a:t>www.youtube.com/watch?v=9aXFeOsKndE&amp;pp=ygUOY2JkYyBzaW5nYXBvcmU%3D</a:t>
            </a:r>
            <a:endParaRPr lang="en-MY" dirty="0" smtClean="0"/>
          </a:p>
          <a:p>
            <a:r>
              <a:rPr lang="en-MY" dirty="0">
                <a:hlinkClick r:id="rId4"/>
              </a:rPr>
              <a:t>https://</a:t>
            </a:r>
            <a:r>
              <a:rPr lang="en-MY" dirty="0" smtClean="0">
                <a:hlinkClick r:id="rId4"/>
              </a:rPr>
              <a:t>www.youtube.com/watch?v=PNkdlRPamPs&amp;t=22s&amp;pp=ygUOY2JkYyBzaW5nYXBvcmU%3D</a:t>
            </a:r>
            <a:endParaRPr lang="en-MY" dirty="0" smtClean="0"/>
          </a:p>
          <a:p>
            <a:r>
              <a:rPr lang="en-MY" dirty="0" smtClean="0">
                <a:hlinkClick r:id="rId5"/>
              </a:rPr>
              <a:t>https</a:t>
            </a:r>
            <a:r>
              <a:rPr lang="en-MY" dirty="0">
                <a:hlinkClick r:id="rId5"/>
              </a:rPr>
              <a:t>://</a:t>
            </a:r>
            <a:r>
              <a:rPr lang="en-MY" dirty="0" smtClean="0">
                <a:hlinkClick r:id="rId5"/>
              </a:rPr>
              <a:t>youtu.be/Qrx_FnjRnfIrx_FnjRnfI</a:t>
            </a:r>
            <a:r>
              <a:rPr lang="en-MY" dirty="0" smtClean="0"/>
              <a:t> (no English Subs)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12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198838" cy="4050792"/>
          </a:xfrm>
        </p:spPr>
        <p:txBody>
          <a:bodyPr/>
          <a:lstStyle/>
          <a:p>
            <a:r>
              <a:rPr lang="en-MY" dirty="0" smtClean="0">
                <a:hlinkClick r:id="rId3"/>
              </a:rPr>
              <a:t>University of Basel</a:t>
            </a:r>
            <a:endParaRPr lang="en-MY" dirty="0" smtClean="0"/>
          </a:p>
          <a:p>
            <a:pPr lvl="1"/>
            <a:r>
              <a:rPr lang="en-MY" dirty="0"/>
              <a:t>Bitcoin, </a:t>
            </a:r>
            <a:r>
              <a:rPr lang="en-MY" dirty="0" err="1"/>
              <a:t>Blockchain</a:t>
            </a:r>
            <a:r>
              <a:rPr lang="en-MY" dirty="0"/>
              <a:t> and </a:t>
            </a:r>
            <a:r>
              <a:rPr lang="en-MY" dirty="0" err="1" smtClean="0"/>
              <a:t>Cryptoassets</a:t>
            </a:r>
            <a:endParaRPr lang="en-MY" dirty="0" smtClean="0"/>
          </a:p>
          <a:p>
            <a:pPr lvl="1"/>
            <a:r>
              <a:rPr lang="en-US" dirty="0" smtClean="0"/>
              <a:t>Smart </a:t>
            </a:r>
            <a:r>
              <a:rPr lang="en-US" dirty="0"/>
              <a:t>Contracts and Decentralized Finance</a:t>
            </a:r>
            <a:endParaRPr lang="en-MY" dirty="0" smtClean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13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972" y="1037793"/>
            <a:ext cx="6004051" cy="47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>
                <a:hlinkClick r:id="rId2"/>
              </a:rPr>
              <a:t>Alchemy University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 smtClean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14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229" y="568489"/>
            <a:ext cx="5178514" cy="56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198838" cy="4050792"/>
          </a:xfrm>
        </p:spPr>
        <p:txBody>
          <a:bodyPr/>
          <a:lstStyle/>
          <a:p>
            <a:r>
              <a:rPr lang="en-MY" dirty="0" smtClean="0">
                <a:hlinkClick r:id="rId2"/>
              </a:rPr>
              <a:t>Crptozombies.io</a:t>
            </a:r>
            <a:endParaRPr lang="en-MY" dirty="0" smtClean="0"/>
          </a:p>
          <a:p>
            <a:pPr lvl="1"/>
            <a:r>
              <a:rPr lang="en-US" dirty="0"/>
              <a:t>Solidity: Beginner to Intermediate Smart </a:t>
            </a:r>
            <a:r>
              <a:rPr lang="en-US" dirty="0" smtClean="0"/>
              <a:t>Contracts</a:t>
            </a:r>
          </a:p>
          <a:p>
            <a:pPr lvl="1"/>
            <a:r>
              <a:rPr lang="en-US" dirty="0"/>
              <a:t>Advanced Solidity: Get In-depth </a:t>
            </a:r>
            <a:r>
              <a:rPr lang="en-US" dirty="0" smtClean="0"/>
              <a:t>Knowledge</a:t>
            </a:r>
          </a:p>
          <a:p>
            <a:pPr lvl="1"/>
            <a:r>
              <a:rPr lang="en-US" dirty="0"/>
              <a:t>Beyond </a:t>
            </a:r>
            <a:r>
              <a:rPr lang="en-US" dirty="0" err="1"/>
              <a:t>Ethereum</a:t>
            </a:r>
            <a:r>
              <a:rPr lang="en-US" dirty="0"/>
              <a:t>: Explore the </a:t>
            </a:r>
            <a:r>
              <a:rPr lang="en-US" dirty="0" err="1"/>
              <a:t>Blockchain</a:t>
            </a:r>
            <a:r>
              <a:rPr lang="en-US" dirty="0"/>
              <a:t> Ecosystem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15</a:t>
            </a:fld>
            <a:endParaRPr lang="en-MY"/>
          </a:p>
        </p:txBody>
      </p:sp>
      <p:pic>
        <p:nvPicPr>
          <p:cNvPr id="1032" name="Picture 8" descr="https://cryptozombies.io/blog/images/10.2lessonoverview-60ef6a5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83" y="652687"/>
            <a:ext cx="4566060" cy="228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ombies_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997" y="3103772"/>
            <a:ext cx="2233761" cy="3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8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Other useful resources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www.tutorialspoint.com/solidity/solidity_constructors.htm</a:t>
            </a:r>
            <a:endParaRPr lang="en-MY" dirty="0" smtClean="0"/>
          </a:p>
          <a:p>
            <a:r>
              <a:rPr lang="en-MY" dirty="0">
                <a:hlinkClick r:id="rId3"/>
              </a:rPr>
              <a:t>https://</a:t>
            </a:r>
            <a:r>
              <a:rPr lang="en-MY" dirty="0" smtClean="0">
                <a:hlinkClick r:id="rId3"/>
              </a:rPr>
              <a:t>docs.alchemy.com/docs/create-web3-dapp-quickstart</a:t>
            </a:r>
            <a:endParaRPr lang="en-MY" dirty="0" smtClean="0"/>
          </a:p>
          <a:p>
            <a:r>
              <a:rPr lang="en-MY" dirty="0">
                <a:hlinkClick r:id="rId4"/>
              </a:rPr>
              <a:t>https://trufflesuite.com/guides/nft-rental-marketplace</a:t>
            </a:r>
            <a:r>
              <a:rPr lang="en-MY" dirty="0" smtClean="0">
                <a:hlinkClick r:id="rId4"/>
              </a:rPr>
              <a:t>/</a:t>
            </a:r>
            <a:endParaRPr lang="en-MY" dirty="0" smtClean="0"/>
          </a:p>
          <a:p>
            <a:r>
              <a:rPr lang="en-MY" dirty="0">
                <a:hlinkClick r:id="rId5"/>
              </a:rPr>
              <a:t>https://</a:t>
            </a:r>
            <a:r>
              <a:rPr lang="en-MY" dirty="0" smtClean="0">
                <a:hlinkClick r:id="rId5"/>
              </a:rPr>
              <a:t>blog.cabala.co/how-i-set-up-my-local-solidity-development-environment-with-vscode-remix-and-truffle-suite-addd20ef9c</a:t>
            </a:r>
            <a:endParaRPr lang="en-MY" dirty="0" smtClean="0"/>
          </a:p>
          <a:p>
            <a:r>
              <a:rPr lang="en-MY">
                <a:hlinkClick r:id="rId6"/>
              </a:rPr>
              <a:t>https://www.mas.gov.sg/-/</a:t>
            </a:r>
            <a:r>
              <a:rPr lang="en-MY" smtClean="0">
                <a:hlinkClick r:id="rId6"/>
              </a:rPr>
              <a:t>media/mas/news/media-releases/2023/mas-stablecoin-regulatory-framework-infographic.pdf</a:t>
            </a:r>
            <a:endParaRPr lang="en-MY" dirty="0" smtClean="0"/>
          </a:p>
          <a:p>
            <a:r>
              <a:rPr lang="en-MY" dirty="0">
                <a:hlinkClick r:id="rId7"/>
              </a:rPr>
              <a:t>https://</a:t>
            </a:r>
            <a:r>
              <a:rPr lang="en-MY" dirty="0" smtClean="0">
                <a:hlinkClick r:id="rId7"/>
              </a:rPr>
              <a:t>github.com/norges-bank</a:t>
            </a:r>
            <a:endParaRPr lang="en-MY" dirty="0" smtClean="0"/>
          </a:p>
          <a:p>
            <a:r>
              <a:rPr lang="en-MY" dirty="0">
                <a:hlinkClick r:id="rId8"/>
              </a:rPr>
              <a:t>https://</a:t>
            </a:r>
            <a:r>
              <a:rPr lang="en-MY" dirty="0" smtClean="0">
                <a:hlinkClick r:id="rId8"/>
              </a:rPr>
              <a:t>github.com/Consensys/codefi-assets-and-payments</a:t>
            </a:r>
            <a:endParaRPr lang="en-MY" dirty="0" smtClean="0"/>
          </a:p>
          <a:p>
            <a:r>
              <a:rPr lang="en-MY" dirty="0">
                <a:hlinkClick r:id="rId9"/>
              </a:rPr>
              <a:t>https://</a:t>
            </a:r>
            <a:r>
              <a:rPr lang="en-MY" dirty="0" smtClean="0">
                <a:hlinkClick r:id="rId9"/>
              </a:rPr>
              <a:t>www3.ntu.edu.sg/home/ehchua/programming/blockchain/ethereum.html</a:t>
            </a:r>
            <a:endParaRPr lang="en-MY" dirty="0" smtClean="0"/>
          </a:p>
          <a:p>
            <a:r>
              <a:rPr lang="en-MY" dirty="0">
                <a:hlinkClick r:id="rId10"/>
              </a:rPr>
              <a:t>https://</a:t>
            </a:r>
            <a:r>
              <a:rPr lang="en-MY" dirty="0" smtClean="0">
                <a:hlinkClick r:id="rId10"/>
              </a:rPr>
              <a:t>github.com/codyseibert/web3-tickets</a:t>
            </a:r>
            <a:endParaRPr lang="en-MY" dirty="0" smtClean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1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76" y="2603717"/>
            <a:ext cx="10058400" cy="1609344"/>
          </a:xfrm>
        </p:spPr>
        <p:txBody>
          <a:bodyPr/>
          <a:lstStyle/>
          <a:p>
            <a:pPr algn="ctr"/>
            <a:r>
              <a:rPr lang="en-MY" dirty="0" smtClean="0"/>
              <a:t>Thank you!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3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7200" dirty="0" smtClean="0"/>
              <a:t>Biweekly Progress Update</a:t>
            </a:r>
            <a:endParaRPr lang="en-MY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MY" dirty="0" smtClean="0"/>
              <a:t>25 Oct 2023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6474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 Title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825641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Exploring </a:t>
            </a:r>
            <a:r>
              <a:rPr lang="en-US" sz="4000" dirty="0">
                <a:solidFill>
                  <a:srgbClr val="FF0000"/>
                </a:solidFill>
              </a:rPr>
              <a:t>CBDCs, </a:t>
            </a:r>
            <a:r>
              <a:rPr lang="en-US" sz="4000" dirty="0" err="1">
                <a:solidFill>
                  <a:srgbClr val="FF0000"/>
                </a:solidFill>
              </a:rPr>
              <a:t>Stablecoins</a:t>
            </a:r>
            <a:r>
              <a:rPr lang="en-US" sz="4000" dirty="0">
                <a:solidFill>
                  <a:srgbClr val="FF0000"/>
                </a:solidFill>
              </a:rPr>
              <a:t>, and Purpose-Bound Digital Currency</a:t>
            </a:r>
            <a:r>
              <a:rPr lang="en-US" sz="4000" dirty="0"/>
              <a:t>: A Comparative Study and Interactive </a:t>
            </a:r>
            <a:r>
              <a:rPr lang="en-US" sz="4000" dirty="0" err="1"/>
              <a:t>DApp</a:t>
            </a:r>
            <a:endParaRPr lang="en-MY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6120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7200" dirty="0" smtClean="0"/>
              <a:t>Biweekly Progress Update</a:t>
            </a:r>
            <a:endParaRPr lang="en-MY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MY" dirty="0" smtClean="0"/>
              <a:t>20 Sep 2023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633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STUDY </a:t>
            </a:r>
            <a:r>
              <a:rPr lang="en-MY" dirty="0" smtClean="0">
                <a:hlinkClick r:id="rId3"/>
              </a:rPr>
              <a:t>PBM Code Repo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9848" y="1828916"/>
            <a:ext cx="9320068" cy="28806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3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1069848" y="509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9391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STUDY </a:t>
            </a:r>
            <a:r>
              <a:rPr lang="en-MY" dirty="0" smtClean="0">
                <a:hlinkClick r:id="rId3"/>
              </a:rPr>
              <a:t>Project orchid Code Repo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9848" y="1819672"/>
            <a:ext cx="7217752" cy="44531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044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 smtClean="0"/>
              <a:t>Problem statement</a:t>
            </a:r>
            <a:br>
              <a:rPr lang="en-MY" dirty="0" smtClean="0"/>
            </a:br>
            <a:r>
              <a:rPr lang="en-MY" dirty="0" smtClean="0"/>
              <a:t>&amp;</a:t>
            </a:r>
            <a:br>
              <a:rPr lang="en-MY" dirty="0" smtClean="0"/>
            </a:br>
            <a:r>
              <a:rPr lang="en-MY" dirty="0" smtClean="0"/>
              <a:t>Goal</a:t>
            </a:r>
            <a:endParaRPr lang="en-MY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5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266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Problem/Motivations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6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4"/>
              </a:rPr>
              <a:t>High cost of implementing voucher </a:t>
            </a:r>
            <a:r>
              <a:rPr lang="en-US" b="1" dirty="0" smtClean="0">
                <a:hlinkClick r:id="rId4"/>
              </a:rPr>
              <a:t>schemes</a:t>
            </a:r>
            <a:endParaRPr lang="en-US" dirty="0" smtClean="0"/>
          </a:p>
          <a:p>
            <a:r>
              <a:rPr lang="en-US" b="1" dirty="0" smtClean="0">
                <a:hlinkClick r:id="rId5"/>
              </a:rPr>
              <a:t>High </a:t>
            </a:r>
            <a:r>
              <a:rPr lang="en-US" b="1" dirty="0">
                <a:hlinkClick r:id="rId5"/>
              </a:rPr>
              <a:t>cost of contracting for each </a:t>
            </a:r>
            <a:r>
              <a:rPr lang="en-US" b="1" dirty="0" smtClean="0">
                <a:hlinkClick r:id="rId5"/>
              </a:rPr>
              <a:t>scheme</a:t>
            </a:r>
            <a:endParaRPr lang="en-US" b="1" dirty="0" smtClean="0"/>
          </a:p>
          <a:p>
            <a:r>
              <a:rPr lang="en-US" b="1" dirty="0">
                <a:hlinkClick r:id="rId6"/>
              </a:rPr>
              <a:t>Settlement processing is slow and </a:t>
            </a:r>
            <a:r>
              <a:rPr lang="en-US" b="1" dirty="0" smtClean="0">
                <a:hlinkClick r:id="rId6"/>
              </a:rPr>
              <a:t>costly</a:t>
            </a:r>
            <a:endParaRPr lang="en-US" b="1" dirty="0" smtClean="0"/>
          </a:p>
          <a:p>
            <a:r>
              <a:rPr lang="en-US" b="1" dirty="0" smtClean="0"/>
              <a:t>Article: </a:t>
            </a:r>
            <a:r>
              <a:rPr lang="en-US" b="1" dirty="0">
                <a:hlinkClick r:id="rId7"/>
              </a:rPr>
              <a:t>How we built an inclusive digital voucher system for the Singapore government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1738" y="4141694"/>
            <a:ext cx="3358341" cy="2716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9897" y="4141694"/>
            <a:ext cx="2891149" cy="27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0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MY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Flexible on creating or improving voucher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Eliminate voucher issuer’s default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Automate the settlement process, faster </a:t>
            </a:r>
            <a:r>
              <a:rPr lang="en-MY" dirty="0" err="1" smtClean="0"/>
              <a:t>payout</a:t>
            </a:r>
            <a:endParaRPr lang="en-MY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Less work means less cost =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No paper = digital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7</a:t>
            </a:r>
            <a:endParaRPr lang="en-MY" dirty="0"/>
          </a:p>
        </p:txBody>
      </p:sp>
      <p:pic>
        <p:nvPicPr>
          <p:cNvPr id="2050" name="Picture 2" descr="new_flow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10" y="3722881"/>
            <a:ext cx="4754562" cy="244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_is_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46" y="484632"/>
            <a:ext cx="3288089" cy="273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Technical design</a:t>
            </a:r>
            <a:endParaRPr lang="en-MY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9549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Smart Contracts</a:t>
            </a:r>
            <a:endParaRPr lang="en-MY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Digital SGD Contract (DSGD) - A contract for the DSGD token that maintains all the DSGD related logic. To act as a raw underlying token</a:t>
            </a:r>
          </a:p>
          <a:p>
            <a:r>
              <a:rPr lang="en-MY" dirty="0"/>
              <a:t>PBM Contract - A contract for managing the PBM tokens. PBM tokens are essentially wrapped DSGD tokens, where purpose logic is wrapped on the underlying DSGD token.</a:t>
            </a:r>
          </a:p>
          <a:p>
            <a:pPr lvl="1"/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9</a:t>
            </a:r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72" y="3809795"/>
            <a:ext cx="8550381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ERC20 </a:t>
            </a:r>
            <a:r>
              <a:rPr lang="en-MY" dirty="0" smtClean="0"/>
              <a:t>Token for CBDC Contract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Fungible</a:t>
            </a:r>
            <a:r>
              <a:rPr lang="en-US" sz="3200" dirty="0"/>
              <a:t> </a:t>
            </a:r>
            <a:r>
              <a:rPr lang="en-US" sz="3200" dirty="0" smtClean="0"/>
              <a:t>token</a:t>
            </a:r>
          </a:p>
          <a:p>
            <a:r>
              <a:rPr lang="en-US" sz="3200" dirty="0" smtClean="0"/>
              <a:t>Any </a:t>
            </a:r>
            <a:r>
              <a:rPr lang="en-US" sz="3200" dirty="0"/>
              <a:t>one token is exactly </a:t>
            </a:r>
            <a:r>
              <a:rPr lang="en-US" sz="3200" b="1" dirty="0" smtClean="0">
                <a:solidFill>
                  <a:srgbClr val="FF0000"/>
                </a:solidFill>
              </a:rPr>
              <a:t>equal</a:t>
            </a:r>
            <a:r>
              <a:rPr lang="en-US" sz="3200" dirty="0" smtClean="0"/>
              <a:t> </a:t>
            </a:r>
            <a:r>
              <a:rPr lang="en-US" sz="3200" dirty="0"/>
              <a:t>to any other token; no tokens have special rights or behavior associated with </a:t>
            </a:r>
            <a:r>
              <a:rPr lang="en-US" sz="3200" dirty="0" smtClean="0"/>
              <a:t>them</a:t>
            </a:r>
          </a:p>
          <a:p>
            <a:r>
              <a:rPr lang="en-US" sz="3200" dirty="0" smtClean="0"/>
              <a:t>Medium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rgbClr val="FF0000"/>
                </a:solidFill>
              </a:rPr>
              <a:t>exchange currency</a:t>
            </a:r>
            <a:r>
              <a:rPr lang="en-US" sz="3200" dirty="0"/>
              <a:t>, voting rights, staking, and </a:t>
            </a:r>
            <a:r>
              <a:rPr lang="en-US" sz="3200" dirty="0" smtClean="0"/>
              <a:t>more</a:t>
            </a:r>
            <a:endParaRPr lang="en-US" sz="3200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10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1637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Inheritance Of solidity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To</a:t>
            </a:r>
            <a:r>
              <a:rPr lang="en-US" sz="3600" dirty="0" smtClean="0">
                <a:solidFill>
                  <a:srgbClr val="FF0000"/>
                </a:solidFill>
              </a:rPr>
              <a:t> inherit </a:t>
            </a:r>
            <a:r>
              <a:rPr lang="en-US" sz="3600" dirty="0">
                <a:solidFill>
                  <a:srgbClr val="FF0000"/>
                </a:solidFill>
              </a:rPr>
              <a:t>the properties and methods of one </a:t>
            </a:r>
            <a:r>
              <a:rPr lang="en-US" sz="3600" dirty="0" smtClean="0">
                <a:solidFill>
                  <a:srgbClr val="FF0000"/>
                </a:solidFill>
              </a:rPr>
              <a:t>interface or contract </a:t>
            </a:r>
            <a:r>
              <a:rPr lang="en-US" sz="3600" dirty="0">
                <a:solidFill>
                  <a:srgbClr val="FF0000"/>
                </a:solidFill>
              </a:rPr>
              <a:t>to </a:t>
            </a:r>
            <a:r>
              <a:rPr lang="en-US" sz="3600" dirty="0" smtClean="0">
                <a:solidFill>
                  <a:srgbClr val="FF0000"/>
                </a:solidFill>
              </a:rPr>
              <a:t>another</a:t>
            </a:r>
            <a:r>
              <a:rPr lang="en-US" sz="3600" dirty="0" smtClean="0"/>
              <a:t>, similar to how interface can be extended in </a:t>
            </a:r>
            <a:r>
              <a:rPr lang="en-US" sz="3600" dirty="0" err="1" smtClean="0"/>
              <a:t>TypeScript</a:t>
            </a:r>
            <a:r>
              <a:rPr lang="en-US" sz="3600" dirty="0" smtClean="0"/>
              <a:t> or other languages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IS</a:t>
            </a:r>
            <a:r>
              <a:rPr lang="en-US" sz="3600" dirty="0" smtClean="0"/>
              <a:t> keyword is used to inherit in Solidity</a:t>
            </a:r>
          </a:p>
          <a:p>
            <a:r>
              <a:rPr lang="en-US" sz="3600" dirty="0">
                <a:solidFill>
                  <a:srgbClr val="FF0000"/>
                </a:solidFill>
              </a:rPr>
              <a:t>Must implement all the functions</a:t>
            </a:r>
            <a:r>
              <a:rPr lang="en-US" sz="3600" dirty="0"/>
              <a:t> declared in the interface </a:t>
            </a:r>
            <a:r>
              <a:rPr lang="en-US" sz="3600" b="1" dirty="0">
                <a:solidFill>
                  <a:srgbClr val="FF0000"/>
                </a:solidFill>
              </a:rPr>
              <a:t>IF </a:t>
            </a:r>
            <a:r>
              <a:rPr lang="en-US" sz="3600" dirty="0"/>
              <a:t>inherit from </a:t>
            </a:r>
            <a:r>
              <a:rPr lang="en-US" sz="3600" b="1" dirty="0">
                <a:solidFill>
                  <a:srgbClr val="FF0000"/>
                </a:solidFill>
              </a:rPr>
              <a:t>INTERFACE</a:t>
            </a:r>
            <a:endParaRPr lang="en-MY"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11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1844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Openzeppelin</a:t>
            </a:r>
            <a:r>
              <a:rPr lang="en-MY" dirty="0" smtClean="0"/>
              <a:t> contract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12</a:t>
            </a:r>
            <a:endParaRPr lang="en-MY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4" y="4412280"/>
            <a:ext cx="4678483" cy="17416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5" y="1754216"/>
            <a:ext cx="4678483" cy="19675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945" y="2093976"/>
            <a:ext cx="6034365" cy="3627476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355078" y="4900050"/>
            <a:ext cx="615796" cy="38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Down Arrow 26"/>
          <p:cNvSpPr/>
          <p:nvPr/>
        </p:nvSpPr>
        <p:spPr>
          <a:xfrm>
            <a:off x="2764097" y="3776198"/>
            <a:ext cx="395415" cy="581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350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 Title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825641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Exploring CBDCs, </a:t>
            </a:r>
            <a:r>
              <a:rPr lang="en-US" sz="4000" dirty="0" err="1"/>
              <a:t>Stablecoins</a:t>
            </a:r>
            <a:r>
              <a:rPr lang="en-US" sz="4000" dirty="0"/>
              <a:t>, and Purpose-Bound Digital Currency: A Comparative Study and Interactive </a:t>
            </a:r>
            <a:r>
              <a:rPr lang="en-US" sz="4000" dirty="0" err="1"/>
              <a:t>DApp</a:t>
            </a:r>
            <a:endParaRPr lang="en-MY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15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Tools stack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Backend Framework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MY" dirty="0" smtClean="0"/>
              <a:t>Use Hardhat to deploy in local during development phase</a:t>
            </a:r>
          </a:p>
          <a:p>
            <a:r>
              <a:rPr lang="en-MY" dirty="0" smtClean="0"/>
              <a:t>In staging phase, deploy in Polygon Mumbai </a:t>
            </a:r>
            <a:r>
              <a:rPr lang="en-MY" dirty="0" err="1" smtClean="0"/>
              <a:t>Testnet</a:t>
            </a:r>
            <a:endParaRPr lang="en-MY" dirty="0" smtClean="0"/>
          </a:p>
          <a:p>
            <a:pPr marL="0" indent="0">
              <a:buNone/>
            </a:pPr>
            <a:endParaRPr lang="en-MY" dirty="0" smtClean="0"/>
          </a:p>
          <a:p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 smtClean="0"/>
              <a:t>Testing Frameworks</a:t>
            </a:r>
            <a:endParaRPr lang="en-MY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MY" dirty="0" smtClean="0"/>
              <a:t>Mocha + Chai (Local)</a:t>
            </a:r>
          </a:p>
          <a:p>
            <a:r>
              <a:rPr lang="en-MY" dirty="0" smtClean="0"/>
              <a:t>Waffle</a:t>
            </a:r>
            <a:r>
              <a:rPr lang="en-MY" dirty="0"/>
              <a:t> </a:t>
            </a:r>
            <a:r>
              <a:rPr lang="en-MY" dirty="0" smtClean="0"/>
              <a:t>matchers (Local)</a:t>
            </a:r>
          </a:p>
          <a:p>
            <a:r>
              <a:rPr lang="en-MY" dirty="0" err="1" smtClean="0"/>
              <a:t>RemixIDE</a:t>
            </a:r>
            <a:r>
              <a:rPr lang="en-MY" dirty="0" smtClean="0"/>
              <a:t> (</a:t>
            </a:r>
            <a:r>
              <a:rPr lang="en-MY" dirty="0" err="1" smtClean="0"/>
              <a:t>Testnet</a:t>
            </a:r>
            <a:r>
              <a:rPr lang="en-MY" dirty="0" smtClean="0"/>
              <a:t>)</a:t>
            </a:r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13</a:t>
            </a:r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44" y="3953435"/>
            <a:ext cx="2562079" cy="27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8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PBM demo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14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8193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66" y="1693361"/>
            <a:ext cx="6239746" cy="28674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32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972" b="275"/>
          <a:stretch/>
        </p:blipFill>
        <p:spPr>
          <a:xfrm>
            <a:off x="6250343" y="874609"/>
            <a:ext cx="5594987" cy="5309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25" b="72198"/>
          <a:stretch/>
        </p:blipFill>
        <p:spPr>
          <a:xfrm>
            <a:off x="295016" y="4560786"/>
            <a:ext cx="5594987" cy="20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payment demo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10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8319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76" y="2603717"/>
            <a:ext cx="10058400" cy="1609344"/>
          </a:xfrm>
        </p:spPr>
        <p:txBody>
          <a:bodyPr/>
          <a:lstStyle/>
          <a:p>
            <a:pPr algn="ctr"/>
            <a:r>
              <a:rPr lang="en-MY" dirty="0" smtClean="0"/>
              <a:t>Thank you!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dirty="0" smtClean="0"/>
              <a:t>10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6306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 </a:t>
            </a:r>
            <a:r>
              <a:rPr lang="en-MY" dirty="0" smtClean="0"/>
              <a:t>Description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2800" dirty="0" smtClean="0"/>
              <a:t>Create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CBDC </a:t>
            </a:r>
            <a:r>
              <a:rPr lang="en-US" altLang="zh-CN" sz="2800" dirty="0" smtClean="0">
                <a:solidFill>
                  <a:srgbClr val="C00000"/>
                </a:solidFill>
              </a:rPr>
              <a:t>wallet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to:</a:t>
            </a:r>
            <a:endParaRPr lang="en-MY" sz="2800" dirty="0" smtClean="0"/>
          </a:p>
          <a:p>
            <a:pPr lvl="1"/>
            <a:r>
              <a:rPr lang="en-US" sz="2400" dirty="0" smtClean="0"/>
              <a:t>Use smart </a:t>
            </a:r>
            <a:r>
              <a:rPr lang="en-US" sz="2400" dirty="0"/>
              <a:t>contracts to manage </a:t>
            </a:r>
            <a:r>
              <a:rPr lang="en-US" sz="2400" dirty="0" smtClean="0"/>
              <a:t>transactions efficiently and securely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Make cross-border transaction </a:t>
            </a:r>
            <a:r>
              <a:rPr lang="en-US" sz="2400" dirty="0"/>
              <a:t>by these CBDC (e-Yuan, e-Rupiah etc.) through single </a:t>
            </a:r>
            <a:r>
              <a:rPr lang="en-US" sz="2400" dirty="0" err="1"/>
              <a:t>mCBDC</a:t>
            </a:r>
            <a:r>
              <a:rPr lang="en-US" sz="2400" dirty="0"/>
              <a:t> multi-currency </a:t>
            </a:r>
            <a:r>
              <a:rPr lang="en-US" sz="2400" dirty="0" smtClean="0"/>
              <a:t>system</a:t>
            </a:r>
            <a:endParaRPr lang="en-US" sz="2400" dirty="0" smtClean="0"/>
          </a:p>
          <a:p>
            <a:pPr lvl="1"/>
            <a:r>
              <a:rPr lang="en-US" sz="2400" dirty="0" smtClean="0"/>
              <a:t>Allow users to </a:t>
            </a:r>
            <a:r>
              <a:rPr lang="en-US" sz="2400" dirty="0" smtClean="0"/>
              <a:t>have </a:t>
            </a:r>
            <a:r>
              <a:rPr lang="en-US" sz="2400" dirty="0"/>
              <a:t>their CBDC into the wallet and then </a:t>
            </a:r>
            <a:r>
              <a:rPr lang="en-US" sz="2400" dirty="0">
                <a:solidFill>
                  <a:srgbClr val="C00000"/>
                </a:solidFill>
              </a:rPr>
              <a:t>use it to make purchases on </a:t>
            </a:r>
            <a:r>
              <a:rPr lang="en-US" sz="2400" dirty="0" smtClean="0">
                <a:solidFill>
                  <a:srgbClr val="C00000"/>
                </a:solidFill>
              </a:rPr>
              <a:t>the e-commerce </a:t>
            </a:r>
            <a:r>
              <a:rPr lang="en-US" sz="2400" dirty="0">
                <a:solidFill>
                  <a:srgbClr val="C00000"/>
                </a:solidFill>
              </a:rPr>
              <a:t>platforms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Collect voucher in e-commerce platform </a:t>
            </a:r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C00000"/>
                </a:solidFill>
              </a:rPr>
              <a:t>Purpose Bound Money(PBM)</a:t>
            </a:r>
          </a:p>
          <a:p>
            <a:pPr lvl="1"/>
            <a:r>
              <a:rPr lang="en-US" sz="2400" dirty="0" smtClean="0"/>
              <a:t>Store </a:t>
            </a:r>
            <a:r>
              <a:rPr lang="en-US" sz="2400" dirty="0" smtClean="0"/>
              <a:t>rewards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 smtClean="0">
                <a:solidFill>
                  <a:srgbClr val="C00000"/>
                </a:solidFill>
              </a:rPr>
              <a:t>redeeming for </a:t>
            </a:r>
            <a:r>
              <a:rPr lang="en-US" sz="2400" dirty="0">
                <a:solidFill>
                  <a:srgbClr val="C00000"/>
                </a:solidFill>
              </a:rPr>
              <a:t>vouchers or discounts </a:t>
            </a:r>
            <a:r>
              <a:rPr lang="en-US" sz="2400" dirty="0"/>
              <a:t>on participating </a:t>
            </a:r>
            <a:r>
              <a:rPr lang="en-US" sz="2400" dirty="0" smtClean="0"/>
              <a:t>event as </a:t>
            </a:r>
            <a:r>
              <a:rPr lang="en-US" sz="2400" dirty="0" smtClean="0">
                <a:solidFill>
                  <a:srgbClr val="C00000"/>
                </a:solidFill>
              </a:rPr>
              <a:t>PBM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072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mCBDC</a:t>
            </a:r>
            <a:r>
              <a:rPr lang="en-US" dirty="0" smtClean="0"/>
              <a:t> Multi-currency system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5</a:t>
            </a:fld>
            <a:endParaRPr lang="en-MY"/>
          </a:p>
        </p:txBody>
      </p:sp>
      <p:pic>
        <p:nvPicPr>
          <p:cNvPr id="5" name="Google Shape;292;p4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6010" y="1892300"/>
            <a:ext cx="7949720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5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4286" y="343542"/>
            <a:ext cx="9901788" cy="58818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85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262" y="302784"/>
            <a:ext cx="4645152" cy="61525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7</a:t>
            </a:fld>
            <a:endParaRPr lang="en-MY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8978383"/>
              </p:ext>
            </p:extLst>
          </p:nvPr>
        </p:nvGraphicFramePr>
        <p:xfrm>
          <a:off x="4238271" y="6697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29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8</a:t>
            </a:fld>
            <a:endParaRPr lang="en-MY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2" y="215098"/>
            <a:ext cx="11012745" cy="6216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642" y="484632"/>
            <a:ext cx="31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Orchid Flow Chart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236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00" y="301706"/>
            <a:ext cx="4020111" cy="58872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2900" y="6306018"/>
            <a:ext cx="23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User’s Crypto Wallet</a:t>
            </a:r>
            <a:endParaRPr lang="en-MY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66" y="104743"/>
            <a:ext cx="7521504" cy="5866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05707" y="6306018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Merchant View</a:t>
            </a:r>
            <a:endParaRPr lang="en-MY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60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995</Words>
  <Application>Microsoft Office PowerPoint</Application>
  <PresentationFormat>Widescreen</PresentationFormat>
  <Paragraphs>218</Paragraphs>
  <Slides>34</Slides>
  <Notes>22</Notes>
  <HiddenSlides>24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方正姚体</vt:lpstr>
      <vt:lpstr>Arial</vt:lpstr>
      <vt:lpstr>Calibri</vt:lpstr>
      <vt:lpstr>Rockwell</vt:lpstr>
      <vt:lpstr>Rockwell Condensed</vt:lpstr>
      <vt:lpstr>Wingdings</vt:lpstr>
      <vt:lpstr>Wood Type</vt:lpstr>
      <vt:lpstr>Biweekly Progress Update</vt:lpstr>
      <vt:lpstr>Biweekly Progress Update</vt:lpstr>
      <vt:lpstr>Project Title</vt:lpstr>
      <vt:lpstr>PROJECT Description</vt:lpstr>
      <vt:lpstr>mCBDC Multi-currency system</vt:lpstr>
      <vt:lpstr>PowerPoint Presentation</vt:lpstr>
      <vt:lpstr>PowerPoint Presentation</vt:lpstr>
      <vt:lpstr>PowerPoint Presentation</vt:lpstr>
      <vt:lpstr>PowerPoint Presentation</vt:lpstr>
      <vt:lpstr>Singapore fintech festival</vt:lpstr>
      <vt:lpstr>Literature review</vt:lpstr>
      <vt:lpstr>News and video</vt:lpstr>
      <vt:lpstr>Learning</vt:lpstr>
      <vt:lpstr>Learning</vt:lpstr>
      <vt:lpstr>Learning</vt:lpstr>
      <vt:lpstr>Other useful resources</vt:lpstr>
      <vt:lpstr>Thank you!</vt:lpstr>
      <vt:lpstr>Biweekly Progress Update</vt:lpstr>
      <vt:lpstr>Project Title</vt:lpstr>
      <vt:lpstr>STUDY PBM Code Repo</vt:lpstr>
      <vt:lpstr>STUDY Project orchid Code Repo</vt:lpstr>
      <vt:lpstr>Problem statement &amp; Goal</vt:lpstr>
      <vt:lpstr>Problem/Motivations</vt:lpstr>
      <vt:lpstr>Goal</vt:lpstr>
      <vt:lpstr>Technical design</vt:lpstr>
      <vt:lpstr>Smart Contracts</vt:lpstr>
      <vt:lpstr>ERC20 Token for CBDC Contract</vt:lpstr>
      <vt:lpstr>Inheritance Of solidity</vt:lpstr>
      <vt:lpstr>Openzeppelin contract</vt:lpstr>
      <vt:lpstr>Tools stack</vt:lpstr>
      <vt:lpstr>PBM demo</vt:lpstr>
      <vt:lpstr>Wireframe</vt:lpstr>
      <vt:lpstr>Local payment 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Progress Update</dc:title>
  <dc:creator>#CHAN DE WEI#</dc:creator>
  <cp:lastModifiedBy>#CHAN DE WEI#</cp:lastModifiedBy>
  <cp:revision>50</cp:revision>
  <dcterms:created xsi:type="dcterms:W3CDTF">2023-09-13T04:05:13Z</dcterms:created>
  <dcterms:modified xsi:type="dcterms:W3CDTF">2023-11-06T18:49:40Z</dcterms:modified>
</cp:coreProperties>
</file>