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57" r:id="rId4"/>
    <p:sldId id="259" r:id="rId5"/>
    <p:sldId id="260" r:id="rId6"/>
    <p:sldId id="258" r:id="rId7"/>
    <p:sldId id="261" r:id="rId8"/>
    <p:sldId id="263" r:id="rId9"/>
    <p:sldId id="262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248" autoAdjust="0"/>
  </p:normalViewPr>
  <p:slideViewPr>
    <p:cSldViewPr snapToGrid="0">
      <p:cViewPr varScale="1">
        <p:scale>
          <a:sx n="62" d="100"/>
          <a:sy n="62" d="100"/>
        </p:scale>
        <p:origin x="14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519B-92C5-4F7E-8901-FFC231137C82}" type="datetimeFigureOut">
              <a:rPr lang="en-MY" smtClean="0"/>
              <a:t>20/9/2023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11893-22C6-4BA1-987B-5F0751BA11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8211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46C40-4013-40B4-96C2-4C8E05C4D1C0}" type="datetimeFigureOut">
              <a:rPr lang="en-MY" smtClean="0"/>
              <a:t>20/9/2023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7110-169E-43FF-8361-1917AC6AF7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942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yptolectures.teachable.com/courses/1339085/lectures/30728652" TargetMode="External"/><Relationship Id="rId13" Type="http://schemas.openxmlformats.org/officeDocument/2006/relationships/hyperlink" Target="https://cryptolectures.teachable.com/courses/1339085/lectures/30728675" TargetMode="External"/><Relationship Id="rId18" Type="http://schemas.openxmlformats.org/officeDocument/2006/relationships/hyperlink" Target="https://cryptolectures.teachable.com/courses/1339085/lectures/30728714" TargetMode="External"/><Relationship Id="rId26" Type="http://schemas.openxmlformats.org/officeDocument/2006/relationships/hyperlink" Target="https://cryptolectures.teachable.com/courses/1339085/lectures/30728740" TargetMode="External"/><Relationship Id="rId3" Type="http://schemas.openxmlformats.org/officeDocument/2006/relationships/hyperlink" Target="https://cryptolectures.teachable.com/courses/1339085/lectures/30728088" TargetMode="External"/><Relationship Id="rId21" Type="http://schemas.openxmlformats.org/officeDocument/2006/relationships/hyperlink" Target="https://cryptolectures.teachable.com/courses/1339085/lectures/30728736" TargetMode="External"/><Relationship Id="rId7" Type="http://schemas.openxmlformats.org/officeDocument/2006/relationships/hyperlink" Target="https://cryptolectures.teachable.com/courses/1339085/lectures/30728142" TargetMode="External"/><Relationship Id="rId12" Type="http://schemas.openxmlformats.org/officeDocument/2006/relationships/hyperlink" Target="https://cryptolectures.teachable.com/courses/1339085/lectures/30728666" TargetMode="External"/><Relationship Id="rId17" Type="http://schemas.openxmlformats.org/officeDocument/2006/relationships/hyperlink" Target="https://cryptolectures.teachable.com/courses/1339085/lectures/30728698" TargetMode="External"/><Relationship Id="rId25" Type="http://schemas.openxmlformats.org/officeDocument/2006/relationships/hyperlink" Target="https://cryptolectures.teachable.com/courses/1339085/lectures/30728739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s://cryptolectures.teachable.com/courses/1339085/lectures/30728695" TargetMode="External"/><Relationship Id="rId20" Type="http://schemas.openxmlformats.org/officeDocument/2006/relationships/hyperlink" Target="https://cryptolectures.teachable.com/courses/1339085/lectures/30728731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ryptolectures.teachable.com/courses/1339085/lectures/30755708" TargetMode="External"/><Relationship Id="rId11" Type="http://schemas.openxmlformats.org/officeDocument/2006/relationships/hyperlink" Target="https://cryptolectures.teachable.com/courses/1339085/lectures/30728663" TargetMode="External"/><Relationship Id="rId24" Type="http://schemas.openxmlformats.org/officeDocument/2006/relationships/hyperlink" Target="https://cryptolectures.teachable.com/courses/1339085/lectures/46794164" TargetMode="External"/><Relationship Id="rId5" Type="http://schemas.openxmlformats.org/officeDocument/2006/relationships/hyperlink" Target="https://cryptolectures.teachable.com/courses/1339085/lectures/30728132" TargetMode="External"/><Relationship Id="rId15" Type="http://schemas.openxmlformats.org/officeDocument/2006/relationships/hyperlink" Target="https://cryptolectures.teachable.com/courses/1339085/lectures/30728692" TargetMode="External"/><Relationship Id="rId23" Type="http://schemas.openxmlformats.org/officeDocument/2006/relationships/hyperlink" Target="https://cryptolectures.teachable.com/courses/1339085/lectures/32350430" TargetMode="External"/><Relationship Id="rId10" Type="http://schemas.openxmlformats.org/officeDocument/2006/relationships/hyperlink" Target="https://cryptolectures.teachable.com/courses/1339085/lectures/30728661" TargetMode="External"/><Relationship Id="rId19" Type="http://schemas.openxmlformats.org/officeDocument/2006/relationships/hyperlink" Target="https://cryptolectures.teachable.com/courses/1339085/lectures/30728729" TargetMode="External"/><Relationship Id="rId4" Type="http://schemas.openxmlformats.org/officeDocument/2006/relationships/hyperlink" Target="https://cryptolectures.teachable.com/courses/1339085/lectures/30728097" TargetMode="External"/><Relationship Id="rId9" Type="http://schemas.openxmlformats.org/officeDocument/2006/relationships/hyperlink" Target="https://cryptolectures.teachable.com/courses/1339085/lectures/30728657" TargetMode="External"/><Relationship Id="rId14" Type="http://schemas.openxmlformats.org/officeDocument/2006/relationships/hyperlink" Target="https://cryptolectures.teachable.com/courses/1339085/lectures/31794429" TargetMode="External"/><Relationship Id="rId22" Type="http://schemas.openxmlformats.org/officeDocument/2006/relationships/hyperlink" Target="https://cryptolectures.teachable.com/courses/1339085/lectures/30728723" TargetMode="External"/><Relationship Id="rId27" Type="http://schemas.openxmlformats.org/officeDocument/2006/relationships/hyperlink" Target="https://cryptolectures.teachable.com/courses/1339085/lectures/3072874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389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savings, a charity donation, or a particular financial goal</a:t>
            </a:r>
          </a:p>
          <a:p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spending, and rewards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445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Once attendees receive the PBMs,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can view the PBMs in their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wallets.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Attendees can open the wallet to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the QR code.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The attendee selects the PBM to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Attendees review the wallet address,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PBM, network fee. Attendees</a:t>
            </a:r>
          </a:p>
          <a:p>
            <a:r>
              <a:rPr lang="en-MY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 the transaction.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 PBM is successfully sent and accepted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merchant’s Grab wallet where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will be automatically unwrapped into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XSGD and reflected in SGD.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381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 Welcome to the Class!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 Monetary Theory Basics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  Payment Systems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  Monetary Control Structures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  Bitcoin Primer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Capacity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  Peer-to-Peer Networks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  The Bitcoin Network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Cryptography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  Hash Functions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  Symmetric Cryptography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  Asymmetric Cryptography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  Elliptic Curves and ECDSA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  Exercise Set 1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Legitimacy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  Transaction Overview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  Bitcoin Script and Transaction Types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  </a:t>
            </a:r>
            <a:r>
              <a:rPr lang="en-MY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SigHash</a:t>
            </a:r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 Types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Consensus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  Block Assembly and Chain Structure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  Proof-of-Work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  Fork Theory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/>
              </a:rPr>
              <a:t>  Incentives and Potential Attacks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  Alternative Consensus Protocols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  Exercise Set 2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/>
              </a:rPr>
              <a:t>  Graded Exercise Set</a:t>
            </a:r>
          </a:p>
          <a:p>
            <a:r>
              <a:rPr lang="en-MY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 as Money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  The History of Digital Money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/>
              </a:rPr>
              <a:t>  Pricing Models and Volatility</a:t>
            </a:r>
          </a:p>
          <a:p>
            <a:r>
              <a:rPr lang="en-MY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7"/>
              </a:rPr>
              <a:t>  CBDCs and </a:t>
            </a:r>
            <a:r>
              <a:rPr lang="en-MY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7"/>
              </a:rPr>
              <a:t>Stablecoins</a:t>
            </a:r>
            <a:endParaRPr lang="en-MY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27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17110-169E-43FF-8361-1917AC6AF77A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09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0D42-B58F-46D4-AB61-54DBC2D920B9}" type="datetime1">
              <a:rPr lang="en-MY" smtClean="0"/>
              <a:t>20/9/2023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8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5DC3-9B72-4D9D-974A-765C9E9E3059}" type="datetime1">
              <a:rPr lang="en-MY" smtClean="0"/>
              <a:t>20/9/2023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253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45AF-48D5-4145-9797-FE53DA6CC320}" type="datetime1">
              <a:rPr lang="en-MY" smtClean="0"/>
              <a:t>20/9/2023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6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FAB0-ADBD-42E9-A28D-D561D80D127F}" type="datetime1">
              <a:rPr lang="en-MY" smtClean="0"/>
              <a:t>20/9/2023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054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58FFD1-C17B-4F5E-B053-B9FE30E58720}" type="datetime1">
              <a:rPr lang="en-MY" smtClean="0"/>
              <a:t>20/9/2023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28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608C-5DB5-4056-9FE8-CFD69B7A548F}" type="datetime1">
              <a:rPr lang="en-MY" smtClean="0"/>
              <a:t>20/9/2023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640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A38-E69C-472B-B910-ADBEFDE3709B}" type="datetime1">
              <a:rPr lang="en-MY" smtClean="0"/>
              <a:t>20/9/2023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11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22C-F6F4-4D2C-A906-8369AA417B18}" type="datetime1">
              <a:rPr lang="en-MY" smtClean="0"/>
              <a:t>20/9/2023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405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15AC-83F9-4B72-89FB-0D4595B77300}" type="datetime1">
              <a:rPr lang="en-MY" smtClean="0"/>
              <a:t>20/9/2023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668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8C48-817B-4AAC-B9C3-B10C2E02F3C8}" type="datetime1">
              <a:rPr lang="en-MY" smtClean="0"/>
              <a:t>20/9/2023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06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C5F5-9DFB-497A-8EC9-6B05AF978362}" type="datetime1">
              <a:rPr lang="en-MY" smtClean="0"/>
              <a:t>20/9/2023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939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1C0797-FBD6-4966-AD21-685F0E6BC765}" type="datetime1">
              <a:rPr lang="en-MY" smtClean="0"/>
              <a:t>20/9/2023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265551-051D-49FA-B891-7C6200AB76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7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ryptozombies.io/en/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nsensys/codefi-assets-and-payments" TargetMode="External"/><Relationship Id="rId3" Type="http://schemas.openxmlformats.org/officeDocument/2006/relationships/hyperlink" Target="https://docs.alchemy.com/docs/create-web3-dapp-quickstart" TargetMode="External"/><Relationship Id="rId7" Type="http://schemas.openxmlformats.org/officeDocument/2006/relationships/hyperlink" Target="https://github.com/norges-bank" TargetMode="External"/><Relationship Id="rId2" Type="http://schemas.openxmlformats.org/officeDocument/2006/relationships/hyperlink" Target="https://www.tutorialspoint.com/solidity/solidity_constructor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s.gov.sg/-/media/mas/news/media-releases/2023/mas-stablecoin-regulatory-framework-infographic.pdf" TargetMode="External"/><Relationship Id="rId5" Type="http://schemas.openxmlformats.org/officeDocument/2006/relationships/hyperlink" Target="https://blog.cabala.co/how-i-set-up-my-local-solidity-development-environment-with-vscode-remix-and-truffle-suite-addd20ef9c" TargetMode="External"/><Relationship Id="rId10" Type="http://schemas.openxmlformats.org/officeDocument/2006/relationships/hyperlink" Target="https://github.com/codyseibert/web3-tickets" TargetMode="External"/><Relationship Id="rId4" Type="http://schemas.openxmlformats.org/officeDocument/2006/relationships/hyperlink" Target="https://trufflesuite.com/guides/nft-rental-marketplace/" TargetMode="External"/><Relationship Id="rId9" Type="http://schemas.openxmlformats.org/officeDocument/2006/relationships/hyperlink" Target="https://www3.ntu.edu.sg/home/ehchua/programming/blockchain/ethereum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.gov.sg/-/media/mas-media-library/development/fintech/pbm/pbm-technical-whitepaper.pdf" TargetMode="External"/><Relationship Id="rId7" Type="http://schemas.openxmlformats.org/officeDocument/2006/relationships/hyperlink" Target="https://dr.ntu.edu.sg/handle/10356/165508" TargetMode="External"/><Relationship Id="rId2" Type="http://schemas.openxmlformats.org/officeDocument/2006/relationships/hyperlink" Target="https://www.mas.gov.sg/schemes-and-initiatives/project-orch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s.org/publ/othp47.htm" TargetMode="External"/><Relationship Id="rId5" Type="http://schemas.openxmlformats.org/officeDocument/2006/relationships/hyperlink" Target="https://www.ibm.com/blog/central-bank-digital-currency-cbdc-and-blockchain-enable-the-future-of-payments/" TargetMode="External"/><Relationship Id="rId4" Type="http://schemas.openxmlformats.org/officeDocument/2006/relationships/hyperlink" Target="https://www.atlanticcouncil.org/cbdctracke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aXFeOsKndE&amp;pp=ygUOY2JkYyBzaW5nYXBvcmU%3D" TargetMode="External"/><Relationship Id="rId2" Type="http://schemas.openxmlformats.org/officeDocument/2006/relationships/hyperlink" Target="https://www.youtube.com/watch?v=Qrx_FnjRnf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Qrx_FnjRnfIrx_FnjRnfI" TargetMode="External"/><Relationship Id="rId4" Type="http://schemas.openxmlformats.org/officeDocument/2006/relationships/hyperlink" Target="https://www.youtube.com/watch?v=PNkdlRPamPs&amp;t=22s&amp;pp=ygUOY2JkYyBzaW5nYXBvcmU%3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lectures.teachable.com/cours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niversity.alchemy.com/overview/ethere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7200" dirty="0" smtClean="0"/>
              <a:t>Biweekly Progress Update</a:t>
            </a:r>
            <a:endParaRPr lang="en-MY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MY" dirty="0" smtClean="0"/>
              <a:t>20 </a:t>
            </a:r>
            <a:r>
              <a:rPr lang="en-MY" dirty="0" smtClean="0"/>
              <a:t>Sep 2023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33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198838" cy="4050792"/>
          </a:xfrm>
        </p:spPr>
        <p:txBody>
          <a:bodyPr/>
          <a:lstStyle/>
          <a:p>
            <a:r>
              <a:rPr lang="en-MY" dirty="0" smtClean="0">
                <a:hlinkClick r:id="rId2"/>
              </a:rPr>
              <a:t>Crptozombies.io</a:t>
            </a:r>
            <a:endParaRPr lang="en-MY" dirty="0" smtClean="0"/>
          </a:p>
          <a:p>
            <a:pPr lvl="1"/>
            <a:r>
              <a:rPr lang="en-US" dirty="0"/>
              <a:t>Solidity: Beginner to Intermediate Smart </a:t>
            </a:r>
            <a:r>
              <a:rPr lang="en-US" dirty="0" smtClean="0"/>
              <a:t>Contracts</a:t>
            </a:r>
          </a:p>
          <a:p>
            <a:pPr lvl="1"/>
            <a:r>
              <a:rPr lang="en-US" dirty="0"/>
              <a:t>Advanced Solidity: Get In-depth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/>
              <a:t>Beyond </a:t>
            </a:r>
            <a:r>
              <a:rPr lang="en-US" dirty="0" err="1"/>
              <a:t>Ethereum</a:t>
            </a:r>
            <a:r>
              <a:rPr lang="en-US" dirty="0"/>
              <a:t>: Explore the </a:t>
            </a:r>
            <a:r>
              <a:rPr lang="en-US" dirty="0" err="1"/>
              <a:t>Blockchain</a:t>
            </a:r>
            <a:r>
              <a:rPr lang="en-US" dirty="0"/>
              <a:t> Ecosystem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10</a:t>
            </a:fld>
            <a:endParaRPr lang="en-MY"/>
          </a:p>
        </p:txBody>
      </p:sp>
      <p:pic>
        <p:nvPicPr>
          <p:cNvPr id="1032" name="Picture 8" descr="https://cryptozombies.io/blog/images/10.2lessonoverview-60ef6a5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83" y="652687"/>
            <a:ext cx="4566060" cy="228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ombies_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997" y="3103772"/>
            <a:ext cx="2233761" cy="3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Other useful resources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www.tutorialspoint.com/solidity/solidity_constructors.htm</a:t>
            </a:r>
            <a:endParaRPr lang="en-MY" dirty="0" smtClean="0"/>
          </a:p>
          <a:p>
            <a:r>
              <a:rPr lang="en-MY" dirty="0">
                <a:hlinkClick r:id="rId3"/>
              </a:rPr>
              <a:t>https://</a:t>
            </a:r>
            <a:r>
              <a:rPr lang="en-MY" dirty="0" smtClean="0">
                <a:hlinkClick r:id="rId3"/>
              </a:rPr>
              <a:t>docs.alchemy.com/docs/create-web3-dapp-quickstart</a:t>
            </a:r>
            <a:endParaRPr lang="en-MY" dirty="0" smtClean="0"/>
          </a:p>
          <a:p>
            <a:r>
              <a:rPr lang="en-MY" dirty="0">
                <a:hlinkClick r:id="rId4"/>
              </a:rPr>
              <a:t>https://trufflesuite.com/guides/nft-rental-marketplace</a:t>
            </a:r>
            <a:r>
              <a:rPr lang="en-MY" dirty="0" smtClean="0">
                <a:hlinkClick r:id="rId4"/>
              </a:rPr>
              <a:t>/</a:t>
            </a:r>
            <a:endParaRPr lang="en-MY" dirty="0" smtClean="0"/>
          </a:p>
          <a:p>
            <a:r>
              <a:rPr lang="en-MY" dirty="0">
                <a:hlinkClick r:id="rId5"/>
              </a:rPr>
              <a:t>https://</a:t>
            </a:r>
            <a:r>
              <a:rPr lang="en-MY" dirty="0" smtClean="0">
                <a:hlinkClick r:id="rId5"/>
              </a:rPr>
              <a:t>blog.cabala.co/how-i-set-up-my-local-solidity-development-environment-with-vscode-remix-and-truffle-suite-addd20ef9c</a:t>
            </a:r>
            <a:endParaRPr lang="en-MY" dirty="0" smtClean="0"/>
          </a:p>
          <a:p>
            <a:r>
              <a:rPr lang="en-MY">
                <a:hlinkClick r:id="rId6"/>
              </a:rPr>
              <a:t>https://www.mas.gov.sg/-/</a:t>
            </a:r>
            <a:r>
              <a:rPr lang="en-MY" smtClean="0">
                <a:hlinkClick r:id="rId6"/>
              </a:rPr>
              <a:t>media/mas/news/media-releases/2023/mas-stablecoin-regulatory-framework-infographic.pdf</a:t>
            </a:r>
            <a:endParaRPr lang="en-MY" dirty="0" smtClean="0"/>
          </a:p>
          <a:p>
            <a:r>
              <a:rPr lang="en-MY" dirty="0">
                <a:hlinkClick r:id="rId7"/>
              </a:rPr>
              <a:t>https://</a:t>
            </a:r>
            <a:r>
              <a:rPr lang="en-MY" dirty="0" smtClean="0">
                <a:hlinkClick r:id="rId7"/>
              </a:rPr>
              <a:t>github.com/norges-bank</a:t>
            </a:r>
            <a:endParaRPr lang="en-MY" dirty="0" smtClean="0"/>
          </a:p>
          <a:p>
            <a:r>
              <a:rPr lang="en-MY" dirty="0">
                <a:hlinkClick r:id="rId8"/>
              </a:rPr>
              <a:t>https://</a:t>
            </a:r>
            <a:r>
              <a:rPr lang="en-MY" dirty="0" smtClean="0">
                <a:hlinkClick r:id="rId8"/>
              </a:rPr>
              <a:t>github.com/Consensys/codefi-assets-and-payments</a:t>
            </a:r>
            <a:endParaRPr lang="en-MY" dirty="0" smtClean="0"/>
          </a:p>
          <a:p>
            <a:r>
              <a:rPr lang="en-MY" dirty="0">
                <a:hlinkClick r:id="rId9"/>
              </a:rPr>
              <a:t>https://</a:t>
            </a:r>
            <a:r>
              <a:rPr lang="en-MY" dirty="0" smtClean="0">
                <a:hlinkClick r:id="rId9"/>
              </a:rPr>
              <a:t>www3.ntu.edu.sg/home/ehchua/programming/blockchain/ethereum.html</a:t>
            </a:r>
            <a:endParaRPr lang="en-MY" dirty="0" smtClean="0"/>
          </a:p>
          <a:p>
            <a:r>
              <a:rPr lang="en-MY" dirty="0">
                <a:hlinkClick r:id="rId10"/>
              </a:rPr>
              <a:t>https://</a:t>
            </a:r>
            <a:r>
              <a:rPr lang="en-MY" dirty="0" smtClean="0">
                <a:hlinkClick r:id="rId10"/>
              </a:rPr>
              <a:t>github.com/codyseibert/web3-tickets</a:t>
            </a:r>
            <a:endParaRPr lang="en-MY" dirty="0" smtClean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1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76" y="2603717"/>
            <a:ext cx="10058400" cy="1609344"/>
          </a:xfrm>
        </p:spPr>
        <p:txBody>
          <a:bodyPr/>
          <a:lstStyle/>
          <a:p>
            <a:pPr algn="ctr"/>
            <a:r>
              <a:rPr lang="en-MY" dirty="0" smtClean="0"/>
              <a:t>Thank you!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3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 Title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825641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Exploring CBDCs, </a:t>
            </a:r>
            <a:r>
              <a:rPr lang="en-US" sz="4000" dirty="0" err="1"/>
              <a:t>Stablecoins</a:t>
            </a:r>
            <a:r>
              <a:rPr lang="en-US" sz="4000" dirty="0"/>
              <a:t>, and Purpose-Bound Digital Currency: A Comparative Study and Interactive </a:t>
            </a:r>
            <a:r>
              <a:rPr lang="en-US" sz="4000" dirty="0" err="1"/>
              <a:t>DApp</a:t>
            </a:r>
            <a:endParaRPr lang="en-MY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15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PROJect</a:t>
            </a:r>
            <a:r>
              <a:rPr lang="en-MY" dirty="0" smtClean="0"/>
              <a:t> Description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2800" dirty="0" smtClean="0"/>
              <a:t>Create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CBDC </a:t>
            </a:r>
            <a:r>
              <a:rPr lang="en-US" altLang="zh-CN" sz="2800" dirty="0" smtClean="0">
                <a:solidFill>
                  <a:srgbClr val="C00000"/>
                </a:solidFill>
              </a:rPr>
              <a:t>e-commerce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DApp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to:</a:t>
            </a:r>
            <a:endParaRPr lang="en-MY" sz="2800" dirty="0" smtClean="0"/>
          </a:p>
          <a:p>
            <a:pPr lvl="1"/>
            <a:r>
              <a:rPr lang="en-US" sz="2400" dirty="0" smtClean="0"/>
              <a:t>Use smart </a:t>
            </a:r>
            <a:r>
              <a:rPr lang="en-US" sz="2400" dirty="0"/>
              <a:t>contracts to manage </a:t>
            </a:r>
            <a:r>
              <a:rPr lang="en-US" sz="2400" dirty="0" smtClean="0"/>
              <a:t>transactions efficiently and securely.</a:t>
            </a:r>
          </a:p>
          <a:p>
            <a:pPr lvl="1"/>
            <a:r>
              <a:rPr lang="en-US" sz="2400" dirty="0" smtClean="0"/>
              <a:t>Allow users to </a:t>
            </a:r>
            <a:r>
              <a:rPr lang="en-US" sz="2400" dirty="0"/>
              <a:t>load their CBDC into the wallet and then </a:t>
            </a:r>
            <a:r>
              <a:rPr lang="en-US" sz="2400" dirty="0">
                <a:solidFill>
                  <a:srgbClr val="C00000"/>
                </a:solidFill>
              </a:rPr>
              <a:t>use it to make purchases on </a:t>
            </a:r>
            <a:r>
              <a:rPr lang="en-US" sz="2400" dirty="0" smtClean="0">
                <a:solidFill>
                  <a:srgbClr val="C00000"/>
                </a:solidFill>
              </a:rPr>
              <a:t>the e-commerce </a:t>
            </a:r>
            <a:r>
              <a:rPr lang="en-US" sz="2400" dirty="0">
                <a:solidFill>
                  <a:srgbClr val="C00000"/>
                </a:solidFill>
              </a:rPr>
              <a:t>platforms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Buy or sell </a:t>
            </a:r>
            <a:r>
              <a:rPr lang="en-US" sz="2400" dirty="0" err="1" smtClean="0">
                <a:solidFill>
                  <a:srgbClr val="C00000"/>
                </a:solidFill>
              </a:rPr>
              <a:t>stablecoins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C00000"/>
                </a:solidFill>
              </a:rPr>
              <a:t>pay </a:t>
            </a:r>
            <a:r>
              <a:rPr lang="en-US" sz="2400" dirty="0" smtClean="0"/>
              <a:t>by these </a:t>
            </a:r>
            <a:r>
              <a:rPr lang="en-US" sz="2400" dirty="0" err="1" smtClean="0"/>
              <a:t>cryptos</a:t>
            </a:r>
            <a:r>
              <a:rPr lang="en-US" sz="2400" dirty="0" smtClean="0"/>
              <a:t> (USDC, USDT, PYUSDC, etc.)</a:t>
            </a:r>
            <a:endParaRPr lang="en-US" sz="2400" dirty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Lock certain fund for specific purpose </a:t>
            </a:r>
            <a:r>
              <a:rPr lang="en-US" sz="2400" dirty="0" smtClean="0"/>
              <a:t>by set it as </a:t>
            </a:r>
            <a:r>
              <a:rPr lang="en-US" sz="2400" dirty="0" smtClean="0">
                <a:solidFill>
                  <a:srgbClr val="C00000"/>
                </a:solidFill>
              </a:rPr>
              <a:t>Purpose Bound Money(PBM)</a:t>
            </a:r>
          </a:p>
          <a:p>
            <a:pPr lvl="1"/>
            <a:r>
              <a:rPr lang="en-US" sz="2400" dirty="0" smtClean="0"/>
              <a:t>Earn rewards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 smtClean="0">
                <a:solidFill>
                  <a:srgbClr val="C00000"/>
                </a:solidFill>
              </a:rPr>
              <a:t>redeeming for </a:t>
            </a:r>
            <a:r>
              <a:rPr lang="en-US" sz="2400" dirty="0">
                <a:solidFill>
                  <a:srgbClr val="C00000"/>
                </a:solidFill>
              </a:rPr>
              <a:t>vouchers or discounts </a:t>
            </a:r>
            <a:r>
              <a:rPr lang="en-US" sz="2400" dirty="0"/>
              <a:t>on participating </a:t>
            </a:r>
            <a:r>
              <a:rPr lang="en-US" sz="2400" dirty="0" smtClean="0"/>
              <a:t>event.</a:t>
            </a:r>
          </a:p>
          <a:p>
            <a:pPr marL="274320" lvl="1" indent="0">
              <a:buNone/>
            </a:pP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07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0" y="301706"/>
            <a:ext cx="4020111" cy="5887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2900" y="6306018"/>
            <a:ext cx="23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User’s Crypto Wallet</a:t>
            </a:r>
            <a:endParaRPr lang="en-MY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66" y="104743"/>
            <a:ext cx="7521504" cy="5866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05707" y="6306018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Merchant View</a:t>
            </a:r>
            <a:endParaRPr lang="en-MY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60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Singapore </a:t>
            </a:r>
            <a:r>
              <a:rPr lang="en-MY" dirty="0" err="1" smtClean="0"/>
              <a:t>fintech</a:t>
            </a:r>
            <a:r>
              <a:rPr lang="en-MY" dirty="0" smtClean="0"/>
              <a:t> festival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799" y="1765554"/>
            <a:ext cx="6229897" cy="47218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5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82" y="1943107"/>
            <a:ext cx="4606331" cy="39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Literature review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1513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“Project Orchid.” Schemes and Initiatives. Singapore: Monetary Authority of Singapore, October 31, 2022. </a:t>
            </a:r>
            <a:r>
              <a:rPr lang="en-US" dirty="0">
                <a:hlinkClick r:id="rId2"/>
              </a:rPr>
              <a:t>https://www.mas.gov.sg/schemes-and-initiatives/project-orchid</a:t>
            </a:r>
            <a:r>
              <a:rPr lang="en-US" dirty="0" smtClean="0"/>
              <a:t>.</a:t>
            </a:r>
          </a:p>
          <a:p>
            <a:r>
              <a:rPr lang="en-US" dirty="0"/>
              <a:t>“Purpose Bound Money (PBM) Technical Whitepaper.” Information Papers. Singapore: Monetary Authority of Singapore, June 21, 2023. </a:t>
            </a:r>
            <a:r>
              <a:rPr lang="en-US" dirty="0">
                <a:hlinkClick r:id="rId3"/>
              </a:rPr>
              <a:t>https://www.mas.gov.sg/-/media/mas-media-library/development/fintech/pbm/pbm-technical-whitepaper.pdf</a:t>
            </a:r>
            <a:r>
              <a:rPr lang="en-US" dirty="0" smtClean="0"/>
              <a:t>.</a:t>
            </a:r>
          </a:p>
          <a:p>
            <a:r>
              <a:rPr lang="en-MY" dirty="0"/>
              <a:t>Bansal, Rajesh, and </a:t>
            </a:r>
            <a:r>
              <a:rPr lang="en-MY" dirty="0" err="1"/>
              <a:t>Somya</a:t>
            </a:r>
            <a:r>
              <a:rPr lang="en-MY" dirty="0"/>
              <a:t> Singh. “China’s Digital Yuan: An Alternative to the Dollar-Dominated Financial System,” 40. 1779 Massachusetts Avenue NW Washington, DC 20036: Carnegie Endowment for International Peace, 2021.</a:t>
            </a:r>
          </a:p>
          <a:p>
            <a:r>
              <a:rPr lang="en-US" dirty="0"/>
              <a:t>Atlantic Council. “Central Bank Digital Currency Tracker.” Accessed September 13, 2023. </a:t>
            </a:r>
            <a:r>
              <a:rPr lang="en-US" dirty="0">
                <a:hlinkClick r:id="rId4"/>
              </a:rPr>
              <a:t>https://www.atlanticcouncil.org/cbdctracker/</a:t>
            </a:r>
            <a:r>
              <a:rPr lang="en-US" dirty="0"/>
              <a:t>.</a:t>
            </a:r>
          </a:p>
          <a:p>
            <a:r>
              <a:rPr lang="en-US" dirty="0" err="1"/>
              <a:t>Karam</a:t>
            </a:r>
            <a:r>
              <a:rPr lang="en-US" dirty="0"/>
              <a:t>, Ayman Abi. “Central Bank Digital Currency (CBDC) and </a:t>
            </a:r>
            <a:r>
              <a:rPr lang="en-US" dirty="0" err="1"/>
              <a:t>Blockchain</a:t>
            </a:r>
            <a:r>
              <a:rPr lang="en-US" dirty="0"/>
              <a:t> Enable the Future of Payments.” </a:t>
            </a:r>
            <a:r>
              <a:rPr lang="en-US" i="1" dirty="0"/>
              <a:t>IBM Blog</a:t>
            </a:r>
            <a:r>
              <a:rPr lang="en-US" dirty="0"/>
              <a:t> (blog), August 17, 2023. </a:t>
            </a:r>
            <a:r>
              <a:rPr lang="en-US" dirty="0">
                <a:hlinkClick r:id="rId5"/>
              </a:rPr>
              <a:t>https://www.ibm.com/blog/central-bank-digital-currency-cbdc-and-blockchain-enable-the-future-of-payments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/>
              <a:t>Project Dunbar - International Settlements Using Multi-CBDCs.” Research &amp; Publication. BIS, Innovation Hub in partnership with the Reserve Bank of Australia, Central Bank of Malaysia, Monetary Authority of Singapore, and South African Reserve Bank, March 22, 2022. </a:t>
            </a:r>
            <a:r>
              <a:rPr lang="en-US" dirty="0">
                <a:hlinkClick r:id="rId6"/>
              </a:rPr>
              <a:t>https://www.bis.org/publ/othp47.htm</a:t>
            </a:r>
            <a:r>
              <a:rPr lang="en-US" dirty="0" smtClean="0"/>
              <a:t>.</a:t>
            </a:r>
          </a:p>
          <a:p>
            <a:r>
              <a:rPr lang="en-MY" dirty="0"/>
              <a:t>Chan, Elgin. “</a:t>
            </a:r>
            <a:r>
              <a:rPr lang="en-MY" dirty="0" err="1"/>
              <a:t>Renminbi</a:t>
            </a:r>
            <a:r>
              <a:rPr lang="en-MY" dirty="0"/>
              <a:t> Internationalisation: China’s Central Bank Digital Currency,” 2023. </a:t>
            </a:r>
            <a:r>
              <a:rPr lang="en-MY" dirty="0">
                <a:hlinkClick r:id="rId7"/>
              </a:rPr>
              <a:t>https://</a:t>
            </a:r>
            <a:r>
              <a:rPr lang="en-MY" dirty="0" smtClean="0">
                <a:hlinkClick r:id="rId7"/>
              </a:rPr>
              <a:t>dr.ntu.edu.sg/handle/10356/165508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56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News and video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www.youtube.com/watch?v=Qrx_FnjRnfI</a:t>
            </a:r>
            <a:endParaRPr lang="en-MY" dirty="0" smtClean="0"/>
          </a:p>
          <a:p>
            <a:r>
              <a:rPr lang="en-MY" dirty="0" smtClean="0">
                <a:hlinkClick r:id="rId3"/>
              </a:rPr>
              <a:t>https</a:t>
            </a:r>
            <a:r>
              <a:rPr lang="en-MY" dirty="0">
                <a:hlinkClick r:id="rId3"/>
              </a:rPr>
              <a:t>://</a:t>
            </a:r>
            <a:r>
              <a:rPr lang="en-MY" dirty="0" smtClean="0">
                <a:hlinkClick r:id="rId3"/>
              </a:rPr>
              <a:t>www.youtube.com/watch?v=9aXFeOsKndE&amp;pp=ygUOY2JkYyBzaW5nYXBvcmU%3D</a:t>
            </a:r>
            <a:endParaRPr lang="en-MY" dirty="0" smtClean="0"/>
          </a:p>
          <a:p>
            <a:r>
              <a:rPr lang="en-MY" dirty="0">
                <a:hlinkClick r:id="rId4"/>
              </a:rPr>
              <a:t>https://</a:t>
            </a:r>
            <a:r>
              <a:rPr lang="en-MY" dirty="0" smtClean="0">
                <a:hlinkClick r:id="rId4"/>
              </a:rPr>
              <a:t>www.youtube.com/watch?v=PNkdlRPamPs&amp;t=22s&amp;pp=ygUOY2JkYyBzaW5nYXBvcmU%3D</a:t>
            </a:r>
            <a:endParaRPr lang="en-MY" dirty="0" smtClean="0"/>
          </a:p>
          <a:p>
            <a:r>
              <a:rPr lang="en-MY" dirty="0" smtClean="0">
                <a:hlinkClick r:id="rId5"/>
              </a:rPr>
              <a:t>https</a:t>
            </a:r>
            <a:r>
              <a:rPr lang="en-MY" dirty="0">
                <a:hlinkClick r:id="rId5"/>
              </a:rPr>
              <a:t>://</a:t>
            </a:r>
            <a:r>
              <a:rPr lang="en-MY" dirty="0" smtClean="0">
                <a:hlinkClick r:id="rId5"/>
              </a:rPr>
              <a:t>youtu.be/Qrx_FnjRnfIrx_FnjRnfI</a:t>
            </a:r>
            <a:r>
              <a:rPr lang="en-MY" dirty="0" smtClean="0"/>
              <a:t> (no English Subs)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12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198838" cy="4050792"/>
          </a:xfrm>
        </p:spPr>
        <p:txBody>
          <a:bodyPr/>
          <a:lstStyle/>
          <a:p>
            <a:r>
              <a:rPr lang="en-MY" dirty="0" smtClean="0">
                <a:hlinkClick r:id="rId3"/>
              </a:rPr>
              <a:t>University of Basel</a:t>
            </a:r>
            <a:endParaRPr lang="en-MY" dirty="0" smtClean="0"/>
          </a:p>
          <a:p>
            <a:pPr lvl="1"/>
            <a:r>
              <a:rPr lang="en-MY" dirty="0"/>
              <a:t>Bitcoin, </a:t>
            </a:r>
            <a:r>
              <a:rPr lang="en-MY" dirty="0" err="1"/>
              <a:t>Blockchain</a:t>
            </a:r>
            <a:r>
              <a:rPr lang="en-MY" dirty="0"/>
              <a:t> and </a:t>
            </a:r>
            <a:r>
              <a:rPr lang="en-MY" dirty="0" err="1" smtClean="0"/>
              <a:t>Cryptoassets</a:t>
            </a:r>
            <a:endParaRPr lang="en-MY" dirty="0" smtClean="0"/>
          </a:p>
          <a:p>
            <a:pPr lvl="1"/>
            <a:r>
              <a:rPr lang="en-US" dirty="0" smtClean="0"/>
              <a:t>Smart </a:t>
            </a:r>
            <a:r>
              <a:rPr lang="en-US" dirty="0"/>
              <a:t>Contracts and Decentralized Finance</a:t>
            </a:r>
            <a:endParaRPr lang="en-MY" dirty="0" smtClean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8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972" y="1037793"/>
            <a:ext cx="6004051" cy="47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>
                <a:hlinkClick r:id="rId2"/>
              </a:rPr>
              <a:t>Alchemy University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 smtClean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5551-051D-49FA-B891-7C6200AB7670}" type="slidenum">
              <a:rPr lang="en-MY" smtClean="0"/>
              <a:t>9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229" y="568489"/>
            <a:ext cx="5178514" cy="56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551</Words>
  <Application>Microsoft Office PowerPoint</Application>
  <PresentationFormat>Widescreen</PresentationFormat>
  <Paragraphs>112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方正姚体</vt:lpstr>
      <vt:lpstr>Calibri</vt:lpstr>
      <vt:lpstr>Rockwell</vt:lpstr>
      <vt:lpstr>Rockwell Condensed</vt:lpstr>
      <vt:lpstr>Wingdings</vt:lpstr>
      <vt:lpstr>Wood Type</vt:lpstr>
      <vt:lpstr>Biweekly Progress Update</vt:lpstr>
      <vt:lpstr>Project Title</vt:lpstr>
      <vt:lpstr>PROJect Description</vt:lpstr>
      <vt:lpstr>PowerPoint Presentation</vt:lpstr>
      <vt:lpstr>Singapore fintech festival</vt:lpstr>
      <vt:lpstr>Literature review</vt:lpstr>
      <vt:lpstr>News and video</vt:lpstr>
      <vt:lpstr>Learning</vt:lpstr>
      <vt:lpstr>Learning</vt:lpstr>
      <vt:lpstr>Learning</vt:lpstr>
      <vt:lpstr>Other useful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Progress Update</dc:title>
  <dc:creator>#CHAN DE WEI#</dc:creator>
  <cp:lastModifiedBy>#CHAN DE WEI#</cp:lastModifiedBy>
  <cp:revision>20</cp:revision>
  <dcterms:created xsi:type="dcterms:W3CDTF">2023-09-13T04:05:13Z</dcterms:created>
  <dcterms:modified xsi:type="dcterms:W3CDTF">2023-09-20T06:52:17Z</dcterms:modified>
</cp:coreProperties>
</file>