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9" r:id="rId5"/>
    <p:sldId id="257" r:id="rId6"/>
    <p:sldId id="260" r:id="rId7"/>
    <p:sldId id="288" r:id="rId8"/>
    <p:sldId id="286" r:id="rId9"/>
    <p:sldId id="274" r:id="rId10"/>
    <p:sldId id="277" r:id="rId11"/>
    <p:sldId id="278" r:id="rId12"/>
    <p:sldId id="279" r:id="rId13"/>
    <p:sldId id="275" r:id="rId14"/>
    <p:sldId id="280" r:id="rId15"/>
    <p:sldId id="271" r:id="rId16"/>
    <p:sldId id="281" r:id="rId17"/>
    <p:sldId id="289" r:id="rId18"/>
    <p:sldId id="273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539" autoAdjust="0"/>
  </p:normalViewPr>
  <p:slideViewPr>
    <p:cSldViewPr snapToGrid="0" snapToObjects="1">
      <p:cViewPr>
        <p:scale>
          <a:sx n="100" d="100"/>
          <a:sy n="100" d="100"/>
        </p:scale>
        <p:origin x="7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8/8/2023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97A0B-E0A6-48C3-A395-21557E91755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24ACF-3AB8-4A41-B7DF-77D1CC3A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24ACF-3AB8-4A41-B7DF-77D1CC3AF6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24ACF-3AB8-4A41-B7DF-77D1CC3AF6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B1D8-8AAE-4AAD-8AF9-24779E03DB71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05C5-14A8-4FF9-B3A4-676B1AEB4675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61B1-F693-4AFF-8C31-78AB4E760996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8CC8-A47B-4859-A334-3040C22F35F2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6"/>
            <a:ext cx="4040188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4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94756"/>
            <a:ext cx="4041775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F68-5252-4C47-80BB-E3F4C4EE765C}" type="datetime1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EE1-831B-4F1B-8DCE-C6525BAA710F}" type="datetime1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ECE-267D-4642-B28F-96A8CE96271F}" type="datetime1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61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18"/>
            <a:ext cx="5111750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25147"/>
            <a:ext cx="3008313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087B-2D48-40D3-BFB9-1A7C6C23DAD2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B5D4-DF13-4783-9487-95A03D88AA53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4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D10FCDD9-CE68-44CE-BAAD-ABF572D1FE64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tuedu.sharepoint.com/sites/Student/cs/eee/Shared%20Documents/Forms/AllItems.aspx?id=%2Fsites%2FStudent%2Fcs%2Feee%2FShared%20Documents%2FUndergraduate%2FFull%2DTime%2FCourse%20Information%2FFinal%20Year%20Project%2FICS%5FSTUD%5FHelp%2Epdf&amp;parent=%2Fsites%2FStudent%2Fcs%2Feee%2FShared%20Documents%2FUndergraduate%2FFull%2DTime%2FCourse%20Information%2FFinal%20Year%20Project" TargetMode="External"/><Relationship Id="rId2" Type="http://schemas.openxmlformats.org/officeDocument/2006/relationships/hyperlink" Target="https://entuedu.sharepoint.com/sites/Student/cs/eee/Shared%20Documents/Forms/AllItems.aspx?id=%2Fsites%2FStudent%2Fcs%2Feee%2FShared%20Documents%2FUndergraduate%2FFull%2DTime%2FCourse%20Information%2FFinal%20Year%20Project%2FFYP%5Fconsumable%20Claimable%20Categories%2Epdf&amp;parent=%2Fsites%2FStudent%2Fcs%2Feee%2FShared%20Documents%2FUndergraduate%2FFull%2DTime%2FCourse%20Information%2FFinal%20Year%20Projec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wis.ntu.edu.sg/webexe88/owa/sso_redirect_pc.asp?nric2id=&amp;t=&amp;p1=&amp;app=https://venus2.wis.ntu.edu.sg/intulinks/ug/login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tuedu.sharepoint.com/sites/Student/cs/eee/SitePages/Undergraduate/Part-Time/Course%20Information/Final%20Year%20Project.aspx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entuedu.sharepoint.com/sites/Student/cs/eee/SitePages/Undergraduate/Full-Time/Course%20Information/Final%20Year%20Project.aspx?csf=1&amp;web=1&amp;e=LSeayr&amp;cid=a5f5ce53-00b0-46fd-b9a5-fce7070da13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695" y="1984298"/>
            <a:ext cx="5336535" cy="1333161"/>
          </a:xfrm>
        </p:spPr>
        <p:txBody>
          <a:bodyPr>
            <a:normAutofit/>
          </a:bodyPr>
          <a:lstStyle/>
          <a:p>
            <a:r>
              <a:rPr lang="en-SG" sz="3000" b="1" dirty="0">
                <a:solidFill>
                  <a:schemeClr val="bg1"/>
                </a:solidFill>
                <a:cs typeface="Arial"/>
              </a:rPr>
              <a:t>EE(IM) 4080 </a:t>
            </a:r>
            <a:br>
              <a:rPr lang="en-SG" sz="3000" b="1" dirty="0">
                <a:solidFill>
                  <a:schemeClr val="bg1"/>
                </a:solidFill>
                <a:cs typeface="Arial"/>
              </a:rPr>
            </a:br>
            <a:r>
              <a:rPr lang="en-SG" sz="3000" b="1" dirty="0">
                <a:solidFill>
                  <a:schemeClr val="bg1"/>
                </a:solidFill>
                <a:cs typeface="Arial"/>
              </a:rPr>
              <a:t>Final Year Project</a:t>
            </a:r>
            <a:endParaRPr lang="en-US" sz="30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695" y="4585865"/>
            <a:ext cx="5008720" cy="1687057"/>
          </a:xfrm>
        </p:spPr>
        <p:txBody>
          <a:bodyPr>
            <a:noAutofit/>
          </a:bodyPr>
          <a:lstStyle/>
          <a:p>
            <a:pPr algn="l"/>
            <a:r>
              <a:rPr lang="en-SG" sz="1500" dirty="0">
                <a:solidFill>
                  <a:srgbClr val="FFFFFF"/>
                </a:solidFill>
                <a:cs typeface="Arial"/>
              </a:rPr>
              <a:t>Associate Professor Arokiaswami Alphones</a:t>
            </a:r>
          </a:p>
          <a:p>
            <a:pPr algn="l"/>
            <a:r>
              <a:rPr lang="en-SG" sz="1500" dirty="0">
                <a:solidFill>
                  <a:srgbClr val="FFFFFF"/>
                </a:solidFill>
                <a:cs typeface="Arial"/>
              </a:rPr>
              <a:t>FYP Committee Chairman</a:t>
            </a:r>
          </a:p>
          <a:p>
            <a:pPr algn="l"/>
            <a:endParaRPr lang="en-SG" sz="1500" dirty="0">
              <a:solidFill>
                <a:srgbClr val="FFFFFF"/>
              </a:solidFill>
              <a:cs typeface="Arial"/>
            </a:endParaRPr>
          </a:p>
          <a:p>
            <a:pPr algn="l"/>
            <a:endParaRPr lang="en-SG" sz="1500" dirty="0">
              <a:solidFill>
                <a:srgbClr val="FFFFFF"/>
              </a:solidFill>
              <a:cs typeface="Arial"/>
            </a:endParaRPr>
          </a:p>
          <a:p>
            <a:pPr algn="l"/>
            <a:endParaRPr lang="en-SG" sz="1500" dirty="0">
              <a:solidFill>
                <a:srgbClr val="FFFFFF"/>
              </a:solidFill>
              <a:cs typeface="Arial"/>
            </a:endParaRPr>
          </a:p>
          <a:p>
            <a:pPr algn="l"/>
            <a:r>
              <a:rPr lang="en-SG" sz="1500" dirty="0">
                <a:solidFill>
                  <a:srgbClr val="FFFFFF"/>
                </a:solidFill>
                <a:cs typeface="Arial"/>
              </a:rPr>
              <a:t>August 18, 2023</a:t>
            </a:r>
            <a:endParaRPr lang="en-US" sz="1500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F4EC03-78B5-CBBB-3CFC-2A44E7517FEF}"/>
              </a:ext>
            </a:extLst>
          </p:cNvPr>
          <p:cNvSpPr/>
          <p:nvPr/>
        </p:nvSpPr>
        <p:spPr>
          <a:xfrm>
            <a:off x="158400" y="2780145"/>
            <a:ext cx="8690400" cy="35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60" y="853200"/>
            <a:ext cx="8801102" cy="555012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SG" altLang="zh-CN" sz="18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Reflection on Learning Outcome Attainment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is compulsory as it is p</a:t>
            </a:r>
            <a:r>
              <a:rPr lang="en-SG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art of the final report and accreditation requirements.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Reflect your FYP experience and achievements by addressing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least three of the points 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below: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Engineering knowledge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Design/development of Solutions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Tool Usage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Engineer and Society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 and Sustainability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Individual and Teamwork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Management and Finance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Lifelong Learning</a:t>
            </a:r>
          </a:p>
          <a:p>
            <a:pPr lvl="1" algn="l">
              <a:spcBef>
                <a:spcPts val="600"/>
              </a:spcBef>
            </a:pPr>
            <a:r>
              <a:rPr lang="en-SG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</a:pPr>
            <a:endParaRPr lang="en-SG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B5A055-40B8-5537-D95D-49F10BD6DB4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Main Assessments</a:t>
            </a:r>
          </a:p>
        </p:txBody>
      </p:sp>
    </p:spTree>
    <p:extLst>
      <p:ext uri="{BB962C8B-B14F-4D97-AF65-F5344CB8AC3E}">
        <p14:creationId xmlns:p14="http://schemas.microsoft.com/office/powerpoint/2010/main" val="288536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14760BE-12FE-AA07-908D-F7768E39E786}"/>
              </a:ext>
            </a:extLst>
          </p:cNvPr>
          <p:cNvSpPr/>
          <p:nvPr/>
        </p:nvSpPr>
        <p:spPr>
          <a:xfrm>
            <a:off x="184638" y="2817308"/>
            <a:ext cx="5454162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88E5F40-B57B-9E48-3E2C-059A3CBDB8FB}"/>
              </a:ext>
            </a:extLst>
          </p:cNvPr>
          <p:cNvSpPr/>
          <p:nvPr/>
        </p:nvSpPr>
        <p:spPr>
          <a:xfrm>
            <a:off x="184638" y="892101"/>
            <a:ext cx="5454162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60" y="853200"/>
            <a:ext cx="8801102" cy="555012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Report </a:t>
            </a:r>
            <a:r>
              <a:rPr lang="en-SG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(revised after oral)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Any revision, AFTER the oral, to the final report, you’ll need to resubmit to Turnitin for plagiarism check, then send to supervisors. </a:t>
            </a: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Full Text Report to Library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SG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Submit full-text FYP report (softcopy) to the library through Digital Repository @ NTU 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endParaRPr lang="en-SG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EF2851-D89B-0E4C-1269-465E5B661CA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After Oral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732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00" y="853200"/>
            <a:ext cx="8641642" cy="5245121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FYP reports (interim report, draft and final reports) must be submitted to </a:t>
            </a:r>
            <a:r>
              <a:rPr lang="en-SG" sz="1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Turnitin</a:t>
            </a:r>
            <a:r>
              <a:rPr lang="en-SG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to check for plagiarism, where the service produces a similarity score and originality report.</a:t>
            </a:r>
          </a:p>
          <a:p>
            <a:pPr marL="342900" indent="-342900" algn="l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NTULearn</a:t>
            </a: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course site will be created for students to submit the FYP report for </a:t>
            </a:r>
            <a:r>
              <a:rPr lang="en-SG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Turnitin </a:t>
            </a: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checking.</a:t>
            </a:r>
          </a:p>
          <a:p>
            <a:pPr marL="342900" indent="-342900" algn="l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minimum CGPA of 4.50 and at least a 'B+' grade for the Final Year Project (FYP), are required for the award of an Honours (Highest Distinction) degree.</a:t>
            </a:r>
          </a:p>
          <a:p>
            <a:pPr marL="342900" indent="-342900" algn="l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F4DA22-6CDA-E109-C276-EC57D8BC3AC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Assessment</a:t>
            </a:r>
          </a:p>
        </p:txBody>
      </p:sp>
    </p:spTree>
    <p:extLst>
      <p:ext uri="{BB962C8B-B14F-4D97-AF65-F5344CB8AC3E}">
        <p14:creationId xmlns:p14="http://schemas.microsoft.com/office/powerpoint/2010/main" val="368878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F7BAC8-ACCC-B5E5-61FA-D1DA893B821F}"/>
              </a:ext>
            </a:extLst>
          </p:cNvPr>
          <p:cNvSpPr/>
          <p:nvPr/>
        </p:nvSpPr>
        <p:spPr>
          <a:xfrm>
            <a:off x="1111250" y="2094197"/>
            <a:ext cx="58293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290A26-3704-34EC-DA26-7D0C5F0F363B}"/>
              </a:ext>
            </a:extLst>
          </p:cNvPr>
          <p:cNvSpPr/>
          <p:nvPr/>
        </p:nvSpPr>
        <p:spPr>
          <a:xfrm>
            <a:off x="1111250" y="1519854"/>
            <a:ext cx="5829300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00" y="853200"/>
            <a:ext cx="8396654" cy="548669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allocated for FYP:</a:t>
            </a:r>
          </a:p>
          <a:p>
            <a:pPr marL="914400" lvl="1" indent="-457200" algn="l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Full-time students: up to $400 / project</a:t>
            </a:r>
            <a:r>
              <a:rPr lang="en-S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(excluding GST)</a:t>
            </a:r>
          </a:p>
          <a:p>
            <a:pPr marL="914400" lvl="1" indent="-457200" algn="l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Part-time students: up to $500 / project (excluding GST)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available in the lab are not allowed to purchase, you can check the item availability in the shared folder or respective lab staff.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full-time students, you are advised to consolidate your claims amount to &gt; = $200 and submit under one ICS submission. 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FYP Consumables Claimable and Non-Claimable can be found in EEE FYP website (QR code will be shared in the last slide).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endParaRPr lang="en-SG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E2C832-ADA7-5E8F-44ED-C31302F1670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Budget and Reimbursement</a:t>
            </a:r>
          </a:p>
        </p:txBody>
      </p:sp>
    </p:spTree>
    <p:extLst>
      <p:ext uri="{BB962C8B-B14F-4D97-AF65-F5344CB8AC3E}">
        <p14:creationId xmlns:p14="http://schemas.microsoft.com/office/powerpoint/2010/main" val="84033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97744-B491-D325-BF56-B8E9942B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C4331F-0684-1939-6299-0BF18990121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Reimbursement Procedure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32A44F5-804F-392D-19F8-3D0D4CB5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4" y="677502"/>
            <a:ext cx="8800873" cy="365125"/>
          </a:xfrm>
        </p:spPr>
        <p:txBody>
          <a:bodyPr>
            <a:noAutofit/>
          </a:bodyPr>
          <a:lstStyle/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/>
                </a:solidFill>
              </a:rPr>
              <a:t>The procedure can be found in EEE FYP website (QR code will be shared in the last slide).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D67E67-CC3A-2312-3584-248AE16FE7EC}"/>
              </a:ext>
            </a:extLst>
          </p:cNvPr>
          <p:cNvGrpSpPr/>
          <p:nvPr/>
        </p:nvGrpSpPr>
        <p:grpSpPr>
          <a:xfrm>
            <a:off x="302055" y="1042627"/>
            <a:ext cx="8384745" cy="5714492"/>
            <a:chOff x="110576" y="1021571"/>
            <a:chExt cx="8384745" cy="5714492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808AADDE-D364-CCE9-2EB4-AE9D89B8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838" y="1021571"/>
              <a:ext cx="1370742" cy="239072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START</a:t>
              </a:r>
              <a:endParaRPr lang="en-SG" sz="7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EEEAF757-4E61-409C-40A6-2B677BD5B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83" y="1500065"/>
              <a:ext cx="2761661" cy="37787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/>
              <a:r>
                <a:rPr lang="en-SG" sz="1200" i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2D5B3E-5F81-005C-D98D-CCABC462FCA1}"/>
                </a:ext>
              </a:extLst>
            </p:cNvPr>
            <p:cNvCxnSpPr>
              <a:cxnSpLocks/>
            </p:cNvCxnSpPr>
            <p:nvPr/>
          </p:nvCxnSpPr>
          <p:spPr>
            <a:xfrm>
              <a:off x="1717014" y="1260643"/>
              <a:ext cx="0" cy="239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A6EF7E-FB28-28F7-0C12-E9E6D21E8C7C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47" y="1877890"/>
              <a:ext cx="0" cy="238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BFB68AA3-0A96-CC3D-3DB4-2DC735EFD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90" y="2094931"/>
              <a:ext cx="3802998" cy="22454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Submit items to be purchased to the respective lab staff via email. The </a:t>
              </a:r>
              <a:r>
                <a:rPr lang="en-SG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email MUST include:</a:t>
              </a:r>
              <a:endParaRPr lang="en-SG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228600" indent="-228600"/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1)</a:t>
              </a:r>
              <a:r>
                <a:rPr lang="en-SG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	Declaration that items are not available for loan</a:t>
              </a:r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in the common store.</a:t>
              </a:r>
            </a:p>
            <a:p>
              <a:pPr marL="228600" indent="-228600">
                <a:lnSpc>
                  <a:spcPct val="107000"/>
                </a:lnSpc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2)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	Declaration that items are not listed</a:t>
              </a: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 under </a:t>
              </a:r>
              <a:r>
                <a:rPr lang="en-SG" sz="1100" u="sng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  <a:hlinkClick r:id="rId2"/>
                </a:rPr>
                <a:t>non-claimable</a:t>
              </a:r>
              <a:endParaRPr lang="en-SG" sz="1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07000"/>
                </a:lnSpc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3)	Amount, 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including this purchase</a:t>
              </a: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, has 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NOT </a:t>
              </a: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exceeded the amount allocated.</a:t>
              </a:r>
            </a:p>
            <a:p>
              <a:pPr marL="228600" indent="-228600">
                <a:lnSpc>
                  <a:spcPct val="107000"/>
                </a:lnSpc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4)	Items to be 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purchase with the costing.</a:t>
              </a:r>
              <a:endParaRPr lang="en-SG" sz="1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5)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	Justification</a:t>
              </a: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 of purchase purposes.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0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(**Students are required to attach the email for the subsequent approval and ICS)</a:t>
              </a:r>
              <a:endParaRPr lang="en-SG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  <a:p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 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B24C48-CB45-8352-0634-25CF212677B0}"/>
                </a:ext>
              </a:extLst>
            </p:cNvPr>
            <p:cNvSpPr/>
            <p:nvPr/>
          </p:nvSpPr>
          <p:spPr>
            <a:xfrm>
              <a:off x="3097844" y="1686144"/>
              <a:ext cx="2190115" cy="428737"/>
            </a:xfrm>
            <a:custGeom>
              <a:avLst/>
              <a:gdLst>
                <a:gd name="connsiteX0" fmla="*/ 0 w 1609725"/>
                <a:gd name="connsiteY0" fmla="*/ 0 h 1343025"/>
                <a:gd name="connsiteX1" fmla="*/ 1609725 w 1609725"/>
                <a:gd name="connsiteY1" fmla="*/ 0 h 1343025"/>
                <a:gd name="connsiteX2" fmla="*/ 1609725 w 1609725"/>
                <a:gd name="connsiteY2" fmla="*/ 1343025 h 1343025"/>
                <a:gd name="connsiteX3" fmla="*/ 1609725 w 1609725"/>
                <a:gd name="connsiteY3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5" h="1343025">
                  <a:moveTo>
                    <a:pt x="0" y="0"/>
                  </a:moveTo>
                  <a:lnTo>
                    <a:pt x="1609725" y="0"/>
                  </a:lnTo>
                  <a:lnTo>
                    <a:pt x="1609725" y="1343025"/>
                  </a:lnTo>
                  <a:lnTo>
                    <a:pt x="1609725" y="134302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0D3C45C5-2E66-4613-795D-146EBDF9F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323" y="2091109"/>
              <a:ext cx="3726180" cy="2244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Submit items to be purchased to the respective lab staff via email. The </a:t>
              </a:r>
              <a:r>
                <a:rPr lang="en-SG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email MUST include: </a:t>
              </a:r>
              <a:endParaRPr lang="en-SG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228600" indent="-228600"/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1)</a:t>
              </a:r>
              <a:r>
                <a:rPr lang="en-SG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	Declaration that items are not available for loan</a:t>
              </a:r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in the common store.</a:t>
              </a:r>
            </a:p>
            <a:p>
              <a:pPr marL="228600" indent="-228600">
                <a:lnSpc>
                  <a:spcPct val="107000"/>
                </a:lnSpc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2)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	Declaration that items are not listed</a:t>
              </a: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 under </a:t>
              </a:r>
              <a:r>
                <a:rPr lang="en-SG" sz="1100" u="sng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  <a:hlinkClick r:id="rId2"/>
                </a:rPr>
                <a:t>non-claimable</a:t>
              </a:r>
              <a:endParaRPr lang="en-SG" sz="1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07000"/>
                </a:lnSpc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3)	Amount, 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including this purchase</a:t>
              </a: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, has 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NOT </a:t>
              </a: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exceeded the amount allocated.</a:t>
              </a:r>
            </a:p>
            <a:p>
              <a:pPr marL="228600" indent="-228600">
                <a:lnSpc>
                  <a:spcPct val="107000"/>
                </a:lnSpc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4)	Items to be 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purchase with the costing.</a:t>
              </a:r>
              <a:endParaRPr lang="en-SG" sz="1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5)</a:t>
              </a: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	Justification</a:t>
              </a: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 of purchase purposes.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(**Students are required to attach the email in ICS)</a:t>
              </a:r>
              <a:endParaRPr lang="en-SG" sz="1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  <a:p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 </a:t>
              </a:r>
            </a:p>
          </p:txBody>
        </p:sp>
        <p:sp>
          <p:nvSpPr>
            <p:cNvPr id="16" name="Text Box 57">
              <a:extLst>
                <a:ext uri="{FF2B5EF4-FFF2-40B4-BE49-F238E27FC236}">
                  <a16:creationId xmlns:a16="http://schemas.microsoft.com/office/drawing/2014/main" id="{FF4842A4-6AD5-83C3-751E-F8DE60A24BE9}"/>
                </a:ext>
              </a:extLst>
            </p:cNvPr>
            <p:cNvSpPr txBox="1"/>
            <p:nvPr/>
          </p:nvSpPr>
          <p:spPr>
            <a:xfrm>
              <a:off x="703106" y="1559132"/>
              <a:ext cx="2066290" cy="3587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Items listed under </a:t>
              </a:r>
              <a:r>
                <a:rPr lang="en-SG" sz="1100" i="1" u="sng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hlinkClick r:id="rId2"/>
                </a:rPr>
                <a:t>claimable</a:t>
              </a:r>
              <a:r>
                <a:rPr lang="en-SG" sz="11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?</a:t>
              </a:r>
              <a:endParaRPr lang="en-SG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 </a:t>
              </a:r>
            </a:p>
          </p:txBody>
        </p:sp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30B2AA65-A1BB-8CFC-D8B3-70B812C21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0" y="4548317"/>
              <a:ext cx="2634888" cy="36512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/>
              <a:r>
                <a:rPr lang="en-SG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lang="en-SG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16F873-F8EE-64C2-189E-837216EA0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4220" y="4340360"/>
              <a:ext cx="10366" cy="225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71604FFE-16A5-67FB-6030-48008C514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1" y="5122873"/>
              <a:ext cx="2567696" cy="36512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/>
              <a:r>
                <a:rPr lang="en-SG" sz="1200" i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8CB8F1-E4FE-DC38-E4ED-5AF549A1CD2B}"/>
                </a:ext>
              </a:extLst>
            </p:cNvPr>
            <p:cNvCxnSpPr>
              <a:cxnSpLocks/>
            </p:cNvCxnSpPr>
            <p:nvPr/>
          </p:nvCxnSpPr>
          <p:spPr>
            <a:xfrm>
              <a:off x="1733657" y="4926146"/>
              <a:ext cx="0" cy="2175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84499F91-D9DE-6C77-F6FD-9B3AFE370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136" y="5715939"/>
              <a:ext cx="3077845" cy="3651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Students proceed to purchase items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CE9E97-EF54-1AC9-675F-9FBDC08FE6C2}"/>
                </a:ext>
              </a:extLst>
            </p:cNvPr>
            <p:cNvCxnSpPr>
              <a:cxnSpLocks/>
            </p:cNvCxnSpPr>
            <p:nvPr/>
          </p:nvCxnSpPr>
          <p:spPr>
            <a:xfrm>
              <a:off x="1734220" y="5481134"/>
              <a:ext cx="0" cy="248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46">
              <a:extLst>
                <a:ext uri="{FF2B5EF4-FFF2-40B4-BE49-F238E27FC236}">
                  <a16:creationId xmlns:a16="http://schemas.microsoft.com/office/drawing/2014/main" id="{34879582-F576-EE72-19CB-5A5E3FA57121}"/>
                </a:ext>
              </a:extLst>
            </p:cNvPr>
            <p:cNvSpPr txBox="1"/>
            <p:nvPr/>
          </p:nvSpPr>
          <p:spPr>
            <a:xfrm>
              <a:off x="711441" y="4561562"/>
              <a:ext cx="2066290" cy="30954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i="1" dirty="0">
                  <a:effectLst/>
                  <a:highlight>
                    <a:srgbClr val="FFFF00"/>
                  </a:highlight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FYP supervisor</a:t>
              </a:r>
              <a:r>
                <a:rPr lang="en-SG" sz="1100" i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 recommends?</a:t>
              </a:r>
              <a:endParaRPr lang="en-SG" sz="1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Text Box 49">
              <a:extLst>
                <a:ext uri="{FF2B5EF4-FFF2-40B4-BE49-F238E27FC236}">
                  <a16:creationId xmlns:a16="http://schemas.microsoft.com/office/drawing/2014/main" id="{6853CE2D-25AA-53E4-8FB0-7A8B61DB4806}"/>
                </a:ext>
              </a:extLst>
            </p:cNvPr>
            <p:cNvSpPr txBox="1"/>
            <p:nvPr/>
          </p:nvSpPr>
          <p:spPr>
            <a:xfrm>
              <a:off x="555496" y="5175177"/>
              <a:ext cx="2217420" cy="33039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i="1" dirty="0">
                  <a:effectLst/>
                  <a:highlight>
                    <a:srgbClr val="FFFF00"/>
                  </a:highlight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*FYP Chairman</a:t>
              </a:r>
              <a:r>
                <a:rPr lang="en-SG" sz="1100" i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 recommends?</a:t>
              </a:r>
              <a:endParaRPr lang="en-SG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80F1FA-B7C5-CF93-04D5-CADA05868143}"/>
                </a:ext>
              </a:extLst>
            </p:cNvPr>
            <p:cNvSpPr/>
            <p:nvPr/>
          </p:nvSpPr>
          <p:spPr>
            <a:xfrm rot="5400000">
              <a:off x="3585417" y="4365859"/>
              <a:ext cx="1454131" cy="1393811"/>
            </a:xfrm>
            <a:custGeom>
              <a:avLst/>
              <a:gdLst>
                <a:gd name="connsiteX0" fmla="*/ 0 w 1609725"/>
                <a:gd name="connsiteY0" fmla="*/ 0 h 1343025"/>
                <a:gd name="connsiteX1" fmla="*/ 1609725 w 1609725"/>
                <a:gd name="connsiteY1" fmla="*/ 0 h 1343025"/>
                <a:gd name="connsiteX2" fmla="*/ 1609725 w 1609725"/>
                <a:gd name="connsiteY2" fmla="*/ 1343025 h 1343025"/>
                <a:gd name="connsiteX3" fmla="*/ 1609725 w 1609725"/>
                <a:gd name="connsiteY3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5" h="1343025">
                  <a:moveTo>
                    <a:pt x="0" y="0"/>
                  </a:moveTo>
                  <a:lnTo>
                    <a:pt x="1609725" y="0"/>
                  </a:lnTo>
                  <a:lnTo>
                    <a:pt x="1609725" y="1343025"/>
                  </a:lnTo>
                  <a:lnTo>
                    <a:pt x="1609725" y="134302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0376F3-773D-AA23-67F1-7B8D10ADCA01}"/>
                </a:ext>
              </a:extLst>
            </p:cNvPr>
            <p:cNvSpPr/>
            <p:nvPr/>
          </p:nvSpPr>
          <p:spPr>
            <a:xfrm>
              <a:off x="3615661" y="5939053"/>
              <a:ext cx="1543809" cy="45719"/>
            </a:xfrm>
            <a:custGeom>
              <a:avLst/>
              <a:gdLst>
                <a:gd name="connsiteX0" fmla="*/ 0 w 2524125"/>
                <a:gd name="connsiteY0" fmla="*/ 0 h 0"/>
                <a:gd name="connsiteX1" fmla="*/ 2524125 w 2524125"/>
                <a:gd name="connsiteY1" fmla="*/ 0 h 0"/>
                <a:gd name="connsiteX2" fmla="*/ 2524125 w 252412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4125">
                  <a:moveTo>
                    <a:pt x="0" y="0"/>
                  </a:moveTo>
                  <a:lnTo>
                    <a:pt x="2524125" y="0"/>
                  </a:lnTo>
                  <a:lnTo>
                    <a:pt x="252412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3" name="Text Box 2">
              <a:extLst>
                <a:ext uri="{FF2B5EF4-FFF2-40B4-BE49-F238E27FC236}">
                  <a16:creationId xmlns:a16="http://schemas.microsoft.com/office/drawing/2014/main" id="{8B7E2D52-5B4D-90AC-0AB6-A6C7E33BB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791" y="5616505"/>
              <a:ext cx="3351530" cy="4645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Submit claims online to </a:t>
              </a:r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hlinkClick r:id="rId3"/>
                </a:rPr>
                <a:t>Integrated Claims System</a:t>
              </a:r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(ICS) via </a:t>
              </a:r>
              <a:r>
                <a:rPr lang="en-SG" sz="11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hlinkClick r:id="rId4"/>
                </a:rPr>
                <a:t>StudentLink</a:t>
              </a:r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 </a:t>
              </a:r>
              <a:endParaRPr lang="en-SG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Text Box 7">
              <a:extLst>
                <a:ext uri="{FF2B5EF4-FFF2-40B4-BE49-F238E27FC236}">
                  <a16:creationId xmlns:a16="http://schemas.microsoft.com/office/drawing/2014/main" id="{B147EE93-03F9-2C7D-6045-F6CF32357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791" y="6302391"/>
              <a:ext cx="3351530" cy="433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All items must be returned to the laboratories </a:t>
              </a:r>
              <a:r>
                <a:rPr lang="en-SG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BEFORE</a:t>
              </a:r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 the FYP oral presentation.</a:t>
              </a:r>
              <a:endParaRPr lang="en-SG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r>
                <a:rPr lang="en-SG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</a:p>
          </p:txBody>
        </p:sp>
        <p:sp>
          <p:nvSpPr>
            <p:cNvPr id="45" name="Text Box 12">
              <a:extLst>
                <a:ext uri="{FF2B5EF4-FFF2-40B4-BE49-F238E27FC236}">
                  <a16:creationId xmlns:a16="http://schemas.microsoft.com/office/drawing/2014/main" id="{E4C2074D-14B3-04F4-18DE-8F88E4112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225" y="6313170"/>
              <a:ext cx="1189990" cy="412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/>
              <a:r>
                <a:rPr lang="en-SG" sz="28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E12DC3-87AE-AF78-F366-501745CE8B2C}"/>
                </a:ext>
              </a:extLst>
            </p:cNvPr>
            <p:cNvCxnSpPr>
              <a:cxnSpLocks/>
            </p:cNvCxnSpPr>
            <p:nvPr/>
          </p:nvCxnSpPr>
          <p:spPr>
            <a:xfrm>
              <a:off x="6711533" y="6081064"/>
              <a:ext cx="0" cy="248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54D0A80-B9DA-7958-25D8-04571C06F328}"/>
                </a:ext>
              </a:extLst>
            </p:cNvPr>
            <p:cNvSpPr/>
            <p:nvPr/>
          </p:nvSpPr>
          <p:spPr>
            <a:xfrm flipH="1">
              <a:off x="2329215" y="6556178"/>
              <a:ext cx="2814576" cy="104059"/>
            </a:xfrm>
            <a:custGeom>
              <a:avLst/>
              <a:gdLst>
                <a:gd name="connsiteX0" fmla="*/ 0 w 2524125"/>
                <a:gd name="connsiteY0" fmla="*/ 0 h 0"/>
                <a:gd name="connsiteX1" fmla="*/ 2524125 w 2524125"/>
                <a:gd name="connsiteY1" fmla="*/ 0 h 0"/>
                <a:gd name="connsiteX2" fmla="*/ 2524125 w 252412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4125">
                  <a:moveTo>
                    <a:pt x="0" y="0"/>
                  </a:moveTo>
                  <a:lnTo>
                    <a:pt x="2524125" y="0"/>
                  </a:lnTo>
                  <a:lnTo>
                    <a:pt x="252412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52" name="Text Box 13">
              <a:extLst>
                <a:ext uri="{FF2B5EF4-FFF2-40B4-BE49-F238E27FC236}">
                  <a16:creationId xmlns:a16="http://schemas.microsoft.com/office/drawing/2014/main" id="{51C5CB4C-3364-7CAC-DFF8-25AEE3E65636}"/>
                </a:ext>
              </a:extLst>
            </p:cNvPr>
            <p:cNvSpPr txBox="1"/>
            <p:nvPr/>
          </p:nvSpPr>
          <p:spPr>
            <a:xfrm>
              <a:off x="1306001" y="6406934"/>
              <a:ext cx="780415" cy="24839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b="1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END</a:t>
              </a:r>
              <a:endParaRPr lang="en-SG" sz="1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E524A0-AA02-1A17-3602-EC443968A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76" y="4735260"/>
              <a:ext cx="3420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946C6BD-BACC-2D1C-8151-BB052EB22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76" y="5312533"/>
              <a:ext cx="3420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61A4569-BECF-4B75-3936-812EF2F50D26}"/>
                </a:ext>
              </a:extLst>
            </p:cNvPr>
            <p:cNvSpPr/>
            <p:nvPr/>
          </p:nvSpPr>
          <p:spPr>
            <a:xfrm rot="16200000" flipH="1">
              <a:off x="-283995" y="5132957"/>
              <a:ext cx="1825299" cy="1021144"/>
            </a:xfrm>
            <a:custGeom>
              <a:avLst/>
              <a:gdLst>
                <a:gd name="connsiteX0" fmla="*/ 0 w 1609725"/>
                <a:gd name="connsiteY0" fmla="*/ 0 h 1343025"/>
                <a:gd name="connsiteX1" fmla="*/ 1609725 w 1609725"/>
                <a:gd name="connsiteY1" fmla="*/ 0 h 1343025"/>
                <a:gd name="connsiteX2" fmla="*/ 1609725 w 1609725"/>
                <a:gd name="connsiteY2" fmla="*/ 1343025 h 1343025"/>
                <a:gd name="connsiteX3" fmla="*/ 1609725 w 1609725"/>
                <a:gd name="connsiteY3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5" h="1343025">
                  <a:moveTo>
                    <a:pt x="0" y="0"/>
                  </a:moveTo>
                  <a:lnTo>
                    <a:pt x="1609725" y="0"/>
                  </a:lnTo>
                  <a:lnTo>
                    <a:pt x="1609725" y="1343025"/>
                  </a:lnTo>
                  <a:lnTo>
                    <a:pt x="1609725" y="134302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AF1D0984-307A-871D-6D7C-EECDB752A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820" y="1422476"/>
              <a:ext cx="507365" cy="260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b="1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YES</a:t>
              </a:r>
              <a:endParaRPr lang="en-SG" sz="100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A9ACF577-4A6A-4244-0AEC-F3ABC6BBB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900" y="1879626"/>
              <a:ext cx="507365" cy="260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NO</a:t>
              </a:r>
              <a:endParaRPr lang="en-SG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7AA8BA89-0D5F-6D6D-D03D-3BBE8B8B9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224" y="4896292"/>
              <a:ext cx="507365" cy="260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b="1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YES</a:t>
              </a:r>
              <a:endParaRPr lang="en-SG" sz="100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Text Box 2">
              <a:extLst>
                <a:ext uri="{FF2B5EF4-FFF2-40B4-BE49-F238E27FC236}">
                  <a16:creationId xmlns:a16="http://schemas.microsoft.com/office/drawing/2014/main" id="{E0F4A61D-A78D-A137-17EF-594CBA2B7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203" y="5495372"/>
              <a:ext cx="507365" cy="260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b="1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YES</a:t>
              </a:r>
              <a:endParaRPr lang="en-SG" sz="100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Text Box 2">
              <a:extLst>
                <a:ext uri="{FF2B5EF4-FFF2-40B4-BE49-F238E27FC236}">
                  <a16:creationId xmlns:a16="http://schemas.microsoft.com/office/drawing/2014/main" id="{494FEFBC-57DA-CDE1-9EEF-0C0A036E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31" y="4486787"/>
              <a:ext cx="507365" cy="260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NO</a:t>
              </a:r>
              <a:endParaRPr lang="en-SG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6" name="Text Box 2">
              <a:extLst>
                <a:ext uri="{FF2B5EF4-FFF2-40B4-BE49-F238E27FC236}">
                  <a16:creationId xmlns:a16="http://schemas.microsoft.com/office/drawing/2014/main" id="{487E28A0-7221-1943-FA61-DFFAC187A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559" y="5057024"/>
              <a:ext cx="507365" cy="260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NO</a:t>
              </a:r>
              <a:endParaRPr lang="en-SG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55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8E3A0E4-73C4-4FF7-F823-3E435DA3B7AE}"/>
              </a:ext>
            </a:extLst>
          </p:cNvPr>
          <p:cNvSpPr txBox="1">
            <a:spLocks/>
          </p:cNvSpPr>
          <p:nvPr/>
        </p:nvSpPr>
        <p:spPr>
          <a:xfrm>
            <a:off x="158400" y="853200"/>
            <a:ext cx="8500278" cy="3681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Check your NTU emails regularly.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Visit EEE FYP website for guidelines, schedules, </a:t>
            </a:r>
            <a:r>
              <a:rPr lang="en-SG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report templates, and reimbursement information</a:t>
            </a: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en-US" sz="1800" i="1" dirty="0">
                <a:solidFill>
                  <a:srgbClr val="0000FF"/>
                </a:solidFill>
              </a:rPr>
              <a:t>Student intranet &gt; Colleges &amp; Schools &gt; </a:t>
            </a:r>
            <a:r>
              <a:rPr lang="en-US" altLang="en-US" sz="1800" i="1" dirty="0" err="1">
                <a:solidFill>
                  <a:srgbClr val="0000FF"/>
                </a:solidFill>
              </a:rPr>
              <a:t>CoE</a:t>
            </a:r>
            <a:r>
              <a:rPr lang="en-US" altLang="en-US" sz="1800" i="1" dirty="0">
                <a:solidFill>
                  <a:srgbClr val="0000FF"/>
                </a:solidFill>
              </a:rPr>
              <a:t> &gt; School of EEE &gt; </a:t>
            </a:r>
            <a:r>
              <a:rPr lang="en-US" altLang="en-US" sz="1800" i="1" dirty="0" err="1">
                <a:solidFill>
                  <a:srgbClr val="0000FF"/>
                </a:solidFill>
              </a:rPr>
              <a:t>Programmes</a:t>
            </a:r>
            <a:r>
              <a:rPr lang="en-US" altLang="en-US" sz="1800" i="1" dirty="0">
                <a:solidFill>
                  <a:srgbClr val="0000FF"/>
                </a:solidFill>
              </a:rPr>
              <a:t> &gt; Undergraduate </a:t>
            </a:r>
            <a:r>
              <a:rPr lang="en-US" altLang="en-US" sz="1800" i="1" dirty="0" err="1">
                <a:solidFill>
                  <a:srgbClr val="0000FF"/>
                </a:solidFill>
              </a:rPr>
              <a:t>Programmes</a:t>
            </a:r>
            <a:r>
              <a:rPr lang="en-US" altLang="en-US" sz="1800" i="1" dirty="0">
                <a:solidFill>
                  <a:srgbClr val="0000FF"/>
                </a:solidFill>
              </a:rPr>
              <a:t> &gt; B.Eng (Full-Time) / B.Eng (Part-Time) &gt; Course Information &gt; Final Year &gt; Final Year Project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SG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Or simply scan the QR code in the last slide.</a:t>
            </a: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en-US" altLang="en-US" sz="1800" i="1" dirty="0">
              <a:solidFill>
                <a:srgbClr val="0000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E579B-D5FD-A83D-CD52-6BE55E23766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Useful Information and Guidelines</a:t>
            </a:r>
          </a:p>
        </p:txBody>
      </p:sp>
    </p:spTree>
    <p:extLst>
      <p:ext uri="{BB962C8B-B14F-4D97-AF65-F5344CB8AC3E}">
        <p14:creationId xmlns:p14="http://schemas.microsoft.com/office/powerpoint/2010/main" val="240404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F8EDC-15A8-AB85-D3F0-47CC6D7C0F51}"/>
              </a:ext>
            </a:extLst>
          </p:cNvPr>
          <p:cNvSpPr txBox="1"/>
          <p:nvPr/>
        </p:nvSpPr>
        <p:spPr>
          <a:xfrm>
            <a:off x="158400" y="853200"/>
            <a:ext cx="640079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any enquiries, feel free to email us.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eeeundgrad@ntu.edu.sg (full-time students)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eeept@ntu.edu.sg (part-time students)</a:t>
            </a:r>
          </a:p>
          <a:p>
            <a:pPr>
              <a:lnSpc>
                <a:spcPct val="150000"/>
              </a:lnSpc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036A0-9FEA-A332-08C7-175C68B4165A}"/>
              </a:ext>
            </a:extLst>
          </p:cNvPr>
          <p:cNvSpPr/>
          <p:nvPr/>
        </p:nvSpPr>
        <p:spPr>
          <a:xfrm>
            <a:off x="494522" y="2318327"/>
            <a:ext cx="8304245" cy="3862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CF4210-A40A-7306-561C-3EDF6F626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0" t="2508" b="1"/>
          <a:stretch/>
        </p:blipFill>
        <p:spPr>
          <a:xfrm>
            <a:off x="869717" y="2489201"/>
            <a:ext cx="3146962" cy="3080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C0B07-3E07-8316-CA93-7555C924EF5A}"/>
              </a:ext>
            </a:extLst>
          </p:cNvPr>
          <p:cNvSpPr txBox="1"/>
          <p:nvPr/>
        </p:nvSpPr>
        <p:spPr>
          <a:xfrm>
            <a:off x="1210233" y="5615318"/>
            <a:ext cx="24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EEE Full-Time FYP</a:t>
            </a:r>
            <a:endParaRPr lang="en-S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1EDE3-1233-A9CF-DB19-77A625986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4" b="1863"/>
          <a:stretch/>
        </p:blipFill>
        <p:spPr>
          <a:xfrm>
            <a:off x="5684313" y="2457361"/>
            <a:ext cx="2965165" cy="3112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30468-F1A7-81AA-DB99-D6A98C048A9E}"/>
              </a:ext>
            </a:extLst>
          </p:cNvPr>
          <p:cNvSpPr txBox="1"/>
          <p:nvPr/>
        </p:nvSpPr>
        <p:spPr>
          <a:xfrm>
            <a:off x="6091038" y="5615318"/>
            <a:ext cx="24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EEE Part-Time FYP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D3B944-E731-0850-31AB-77F03FE3297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5475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00" y="853200"/>
            <a:ext cx="8616461" cy="387612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SG" sz="1800" dirty="0"/>
              <a:t>Introduction</a:t>
            </a:r>
          </a:p>
          <a:p>
            <a:pPr>
              <a:spcBef>
                <a:spcPts val="1800"/>
              </a:spcBef>
            </a:pPr>
            <a:r>
              <a:rPr lang="en-SG" sz="1800" dirty="0"/>
              <a:t>Important Timelines</a:t>
            </a:r>
          </a:p>
          <a:p>
            <a:pPr>
              <a:spcBef>
                <a:spcPts val="1800"/>
              </a:spcBef>
            </a:pPr>
            <a:r>
              <a:rPr lang="en-SG" sz="1800" dirty="0"/>
              <a:t>FYP Assessments</a:t>
            </a:r>
          </a:p>
          <a:p>
            <a:pPr>
              <a:spcBef>
                <a:spcPts val="1800"/>
              </a:spcBef>
            </a:pPr>
            <a:r>
              <a:rPr lang="en-SG" sz="1800" dirty="0"/>
              <a:t>Budget and Reimbursement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994F0B-3E61-3648-F8A0-A1861AB4793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Briefing Outline</a:t>
            </a:r>
          </a:p>
        </p:txBody>
      </p:sp>
    </p:spTree>
    <p:extLst>
      <p:ext uri="{BB962C8B-B14F-4D97-AF65-F5344CB8AC3E}">
        <p14:creationId xmlns:p14="http://schemas.microsoft.com/office/powerpoint/2010/main" val="308059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169EE-1BF0-0403-E4F6-5A35E4F2F11A}"/>
              </a:ext>
            </a:extLst>
          </p:cNvPr>
          <p:cNvSpPr/>
          <p:nvPr/>
        </p:nvSpPr>
        <p:spPr>
          <a:xfrm>
            <a:off x="1074304" y="4985630"/>
            <a:ext cx="54102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B1AE3C-5A42-9E08-DB8E-E7B050C28482}"/>
              </a:ext>
            </a:extLst>
          </p:cNvPr>
          <p:cNvSpPr/>
          <p:nvPr/>
        </p:nvSpPr>
        <p:spPr>
          <a:xfrm>
            <a:off x="1074304" y="4494269"/>
            <a:ext cx="5410200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00" y="853200"/>
            <a:ext cx="8504673" cy="5322277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EEE final year students are required to undertake a project supervised by one or two EEE faculty members.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FYP will spread over one academic year (2 semesters) for full-time students / one and a half year (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semesters and a special term</a:t>
            </a: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for part-time students.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extension is allowed except for approved semester leave for students who have completed the first semester of the FYP. 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who apply semester leave in the first semester of the FYP, their FYP will be de-registered.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Add/drop is ONLY allowed during the add/drop period:</a:t>
            </a:r>
          </a:p>
          <a:p>
            <a:pPr marL="914400" lvl="1" indent="-457200" algn="l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Full-Time students: 11 to 25 August 2023 (by 10pm)</a:t>
            </a:r>
          </a:p>
          <a:p>
            <a:pPr marL="914400" lvl="1" indent="-457200" algn="l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Part-Time students: 11 to 18 August 2023 (by 10pm) </a:t>
            </a:r>
          </a:p>
          <a:p>
            <a:pPr marL="342900" indent="-3429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supervisors can modify project title/summary from teaching week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2A02D7-A090-2D4B-0C80-70D2618DC3B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47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3999" cy="1077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Important Timelines for FYP starting in </a:t>
            </a:r>
            <a:b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AY2023 / 2024 Semester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5E3BAF-CC19-BC2A-0904-4BF66F0D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99141"/>
              </p:ext>
            </p:extLst>
          </p:nvPr>
        </p:nvGraphicFramePr>
        <p:xfrm>
          <a:off x="31585" y="1077314"/>
          <a:ext cx="9080829" cy="507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16">
                  <a:extLst>
                    <a:ext uri="{9D8B030D-6E8A-4147-A177-3AD203B41FA5}">
                      <a16:colId xmlns:a16="http://schemas.microsoft.com/office/drawing/2014/main" val="4010883639"/>
                    </a:ext>
                  </a:extLst>
                </a:gridCol>
                <a:gridCol w="3347055">
                  <a:extLst>
                    <a:ext uri="{9D8B030D-6E8A-4147-A177-3AD203B41FA5}">
                      <a16:colId xmlns:a16="http://schemas.microsoft.com/office/drawing/2014/main" val="3159266991"/>
                    </a:ext>
                  </a:extLst>
                </a:gridCol>
                <a:gridCol w="2495400">
                  <a:extLst>
                    <a:ext uri="{9D8B030D-6E8A-4147-A177-3AD203B41FA5}">
                      <a16:colId xmlns:a16="http://schemas.microsoft.com/office/drawing/2014/main" val="1279729199"/>
                    </a:ext>
                  </a:extLst>
                </a:gridCol>
                <a:gridCol w="2564058">
                  <a:extLst>
                    <a:ext uri="{9D8B030D-6E8A-4147-A177-3AD203B41FA5}">
                      <a16:colId xmlns:a16="http://schemas.microsoft.com/office/drawing/2014/main" val="1510265858"/>
                    </a:ext>
                  </a:extLst>
                </a:gridCol>
              </a:tblGrid>
              <a:tr h="66865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Full-Time FYP</a:t>
                      </a:r>
                    </a:p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(Aug 2023 – May 2024)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Part-Time FYP</a:t>
                      </a:r>
                    </a:p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(Aug 2023 – Dec 2024)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303032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Plan /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Sep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Sep 2023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67360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Interim Report &amp;</a:t>
                      </a:r>
                    </a:p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Video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 Nov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 Feb 2024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61082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Draft Final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 Mar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 Oct 2024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81167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Final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 Apr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 Nov 2024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87567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Demonstration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15 - 19 Apr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11 - 15 Nov 2024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41042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Oral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13 - 15 May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09 Dec 2024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544363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Full-Text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 May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Dec 2024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49948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Final Report (revised after oral)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 May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Dec 2024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59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5AA274E-B865-AEF7-7F4B-7371883E3340}"/>
              </a:ext>
            </a:extLst>
          </p:cNvPr>
          <p:cNvSpPr/>
          <p:nvPr/>
        </p:nvSpPr>
        <p:spPr>
          <a:xfrm>
            <a:off x="184638" y="2943897"/>
            <a:ext cx="3977787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44A1981-08A3-7089-F030-9957DA903795}"/>
              </a:ext>
            </a:extLst>
          </p:cNvPr>
          <p:cNvSpPr/>
          <p:nvPr/>
        </p:nvSpPr>
        <p:spPr>
          <a:xfrm>
            <a:off x="158260" y="778959"/>
            <a:ext cx="3977787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60" y="852851"/>
            <a:ext cx="8801102" cy="5409725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Interim Assessments</a:t>
            </a:r>
          </a:p>
          <a:p>
            <a:pPr marL="808038" lvl="1" indent="-339725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Plan/Strategy – Submit to Supervisor </a:t>
            </a:r>
          </a:p>
          <a:p>
            <a:pPr marL="808038" lvl="1" indent="-339725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Interim Report &amp; Video Presentation – Submit to both Supervisor and Examiner</a:t>
            </a:r>
          </a:p>
          <a:p>
            <a:pPr marL="468313" lvl="1" algn="l">
              <a:spcBef>
                <a:spcPts val="600"/>
              </a:spcBef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Main Assessments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Final Report – Submit to both Supervisor and Examiner 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Demonstration – To Examiner after report submission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Oral Presentation – To both Supervisor and Examiner</a:t>
            </a:r>
          </a:p>
          <a:p>
            <a:pPr algn="l">
              <a:spcBef>
                <a:spcPts val="1200"/>
              </a:spcBef>
            </a:pPr>
            <a:endParaRPr lang="en-SG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6E2958-ACFE-2523-B365-D4A47227E1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FYP Assessments</a:t>
            </a:r>
          </a:p>
        </p:txBody>
      </p:sp>
    </p:spTree>
    <p:extLst>
      <p:ext uri="{BB962C8B-B14F-4D97-AF65-F5344CB8AC3E}">
        <p14:creationId xmlns:p14="http://schemas.microsoft.com/office/powerpoint/2010/main" val="185932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BDC5405-54C0-CFDF-EDC3-5DDAABCFFE45}"/>
              </a:ext>
            </a:extLst>
          </p:cNvPr>
          <p:cNvSpPr/>
          <p:nvPr/>
        </p:nvSpPr>
        <p:spPr>
          <a:xfrm>
            <a:off x="158256" y="3820266"/>
            <a:ext cx="4004165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CA2649D-C16A-D501-2EF1-A1FEEC4BD1EA}"/>
              </a:ext>
            </a:extLst>
          </p:cNvPr>
          <p:cNvSpPr/>
          <p:nvPr/>
        </p:nvSpPr>
        <p:spPr>
          <a:xfrm>
            <a:off x="158260" y="2336733"/>
            <a:ext cx="4004165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537FB9A-3220-0006-5AF2-6BFACBBBA3CA}"/>
              </a:ext>
            </a:extLst>
          </p:cNvPr>
          <p:cNvSpPr/>
          <p:nvPr/>
        </p:nvSpPr>
        <p:spPr>
          <a:xfrm>
            <a:off x="158258" y="877703"/>
            <a:ext cx="4004165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60" y="853200"/>
            <a:ext cx="8612516" cy="555012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Plan / Strategy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Describe the project’s main objectives, background, action plan and propose a weekly schedule in chart form.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Interim Report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Reiterate project plan/strategy and elaborate project’s progress, tasks completed, results obtained as well as potential issues identified.</a:t>
            </a:r>
            <a:endParaRPr lang="en-SG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Video Presentation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SG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 a 2-3 minutes video, tell a story of your project. Introduce the project concept, background and elaborate results obtained.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27B3CE-5DEF-ACDF-D01F-02DA40CD020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Interim Assessments</a:t>
            </a:r>
          </a:p>
        </p:txBody>
      </p:sp>
    </p:spTree>
    <p:extLst>
      <p:ext uri="{BB962C8B-B14F-4D97-AF65-F5344CB8AC3E}">
        <p14:creationId xmlns:p14="http://schemas.microsoft.com/office/powerpoint/2010/main" val="160140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4C28877-998C-1ED4-03E1-C3396ED512B6}"/>
              </a:ext>
            </a:extLst>
          </p:cNvPr>
          <p:cNvSpPr/>
          <p:nvPr/>
        </p:nvSpPr>
        <p:spPr>
          <a:xfrm>
            <a:off x="158120" y="633216"/>
            <a:ext cx="4561382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60" y="712449"/>
            <a:ext cx="8731740" cy="5550128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Interim Report Suggested Format</a:t>
            </a:r>
          </a:p>
          <a:p>
            <a:pPr algn="l">
              <a:spcBef>
                <a:spcPts val="1200"/>
              </a:spcBef>
            </a:pPr>
            <a:endParaRPr lang="en-US" altLang="zh-CN" sz="1800" b="1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AA849-0B96-2B36-CA77-11AAAA08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" y="1221283"/>
            <a:ext cx="8731740" cy="49242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A0F8A9-23CD-1CFE-45CB-9D54A9758F5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Interim Assessments</a:t>
            </a:r>
          </a:p>
        </p:txBody>
      </p:sp>
    </p:spTree>
    <p:extLst>
      <p:ext uri="{BB962C8B-B14F-4D97-AF65-F5344CB8AC3E}">
        <p14:creationId xmlns:p14="http://schemas.microsoft.com/office/powerpoint/2010/main" val="313556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62C0DAE-9D6E-5A18-A61C-98F67961BB3A}"/>
              </a:ext>
            </a:extLst>
          </p:cNvPr>
          <p:cNvSpPr/>
          <p:nvPr/>
        </p:nvSpPr>
        <p:spPr>
          <a:xfrm>
            <a:off x="151038" y="5115459"/>
            <a:ext cx="4039960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0950F8A-2396-8DFA-BCCA-6D8EA40C14FB}"/>
              </a:ext>
            </a:extLst>
          </p:cNvPr>
          <p:cNvSpPr/>
          <p:nvPr/>
        </p:nvSpPr>
        <p:spPr>
          <a:xfrm>
            <a:off x="151039" y="3248425"/>
            <a:ext cx="4039960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D00D442-13D8-6956-10F1-9E92F3C43A76}"/>
              </a:ext>
            </a:extLst>
          </p:cNvPr>
          <p:cNvSpPr/>
          <p:nvPr/>
        </p:nvSpPr>
        <p:spPr>
          <a:xfrm>
            <a:off x="151038" y="883999"/>
            <a:ext cx="4039961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00" y="853200"/>
            <a:ext cx="9078686" cy="555012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Report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Conduct literature review, focus on the main issues, identify key tasks, validate the problem statement through analytical studies, experiments etc., discuss the results and suggest future work.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Write a report and present the work.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Demonstration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Provide project demonstration to examiner. If project demonstration is not possible, examiner(s) will conduct interview to assess student’s understanding to the work.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Oral Presentation</a:t>
            </a:r>
          </a:p>
          <a:p>
            <a:pPr marL="808038" lvl="1" indent="-350838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25 minutes (15 mins of student’s presentation and 10 mins of Q&amp;A).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endParaRPr lang="en-SG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EE1440-B169-4CC0-8AC2-3D911377937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Main Assessments</a:t>
            </a:r>
          </a:p>
        </p:txBody>
      </p:sp>
    </p:spTree>
    <p:extLst>
      <p:ext uri="{BB962C8B-B14F-4D97-AF65-F5344CB8AC3E}">
        <p14:creationId xmlns:p14="http://schemas.microsoft.com/office/powerpoint/2010/main" val="117779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EACD2503-995A-6603-B4A7-DAAEDAF2395D}"/>
              </a:ext>
            </a:extLst>
          </p:cNvPr>
          <p:cNvSpPr/>
          <p:nvPr/>
        </p:nvSpPr>
        <p:spPr>
          <a:xfrm>
            <a:off x="158260" y="884364"/>
            <a:ext cx="4561382" cy="47817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635E7-217D-A70B-804A-C9498DA91A47}"/>
              </a:ext>
            </a:extLst>
          </p:cNvPr>
          <p:cNvSpPr/>
          <p:nvPr/>
        </p:nvSpPr>
        <p:spPr>
          <a:xfrm>
            <a:off x="184638" y="2325166"/>
            <a:ext cx="8690036" cy="4399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60" y="853200"/>
            <a:ext cx="8801102" cy="555012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Report Format 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SG" altLang="zh-CN" sz="18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To maintain consistency, all students are required to follow the same format for preparing final reports.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Cover Page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Table of Contents 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Abstract (not more than one page)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Acknowledgements to give recognition of any assistance received during your FYP process (optional)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Acronyms (optional)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Symbols (optional)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List of Figures 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List of Tables 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Main chapters (Chapter 1, Chapter 2………) 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Discussion/Conclusion 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Reflection on Learning Outcome Attainment  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References </a:t>
            </a:r>
          </a:p>
          <a:p>
            <a:pPr marL="808038" lvl="1" indent="-350838" algn="l">
              <a:spcBef>
                <a:spcPts val="600"/>
              </a:spcBef>
              <a:buFont typeface="+mj-lt"/>
              <a:buAutoNum type="alphaLcParenR"/>
            </a:pPr>
            <a:r>
              <a:rPr lang="en-SG" altLang="zh-CN" sz="16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Appendix (optional)</a:t>
            </a:r>
          </a:p>
          <a:p>
            <a:pPr lvl="1" algn="l">
              <a:spcBef>
                <a:spcPts val="600"/>
              </a:spcBef>
            </a:pPr>
            <a:endParaRPr lang="en-SG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algn="l">
              <a:spcBef>
                <a:spcPts val="600"/>
              </a:spcBef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</a:pPr>
            <a:endParaRPr lang="en-SG" altLang="zh-CN" sz="18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87A77E-5F5E-42F0-BCDB-45F642DB6CD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Main Assessments</a:t>
            </a:r>
          </a:p>
        </p:txBody>
      </p:sp>
    </p:spTree>
    <p:extLst>
      <p:ext uri="{BB962C8B-B14F-4D97-AF65-F5344CB8AC3E}">
        <p14:creationId xmlns:p14="http://schemas.microsoft.com/office/powerpoint/2010/main" val="98012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324FDC-F910-46AF-857A-BB1208CD6542}">
  <ds:schemaRefs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25E6F4-B33C-4758-B268-2B5D65F9FF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2900C-6A1B-4B38-A333-3B20C0307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9400</TotalTime>
  <Words>1350</Words>
  <Application>Microsoft Office PowerPoint</Application>
  <PresentationFormat>On-screen Show (4:3)</PresentationFormat>
  <Paragraphs>208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EE(IM) 4080  Final Year Project</vt:lpstr>
      <vt:lpstr>PowerPoint Presentation</vt:lpstr>
      <vt:lpstr>PowerPoint Presentation</vt:lpstr>
      <vt:lpstr>Important Timelines for FYP starting in  AY2023 / 2024 Semester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on  these lines</dc:title>
  <dc:creator>Hau Wai Ping</dc:creator>
  <cp:lastModifiedBy>Kang Ching Sing</cp:lastModifiedBy>
  <cp:revision>76</cp:revision>
  <dcterms:created xsi:type="dcterms:W3CDTF">2017-05-14T01:29:56Z</dcterms:created>
  <dcterms:modified xsi:type="dcterms:W3CDTF">2023-08-08T02:52:39Z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0x010100E28E816AC679FF4C86C22834E825BD05</vt:lpwstr>
  </property>
</Properties>
</file>