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66bb9fa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66bb9fa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66bb9fa1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66bb9fa1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66bb9fa1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66bb9fa1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66bb9fa1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66bb9fa1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66bb9fa1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66bb9fa1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ff6799f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ff6799f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66bb9fa1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66bb9fa1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66bb9fa1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66bb9fa1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bec43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bec43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6bb9fa1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6bb9fa1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66bb9fa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66bb9fa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ff6799f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ff6799f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ede9833b4_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ede9833b4_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66bb9fa1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66bb9fa1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ff6799f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ff6799f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ff6799f3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fff6799f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2: Business Modelling I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EMA/IS1 HT 2021 Group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is needed on the knowledge level?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6" name="Google Shape;166;p22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only for the frames!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commitments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is needed on the knowledge level?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7" name="Google Shape;177;p24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only for the frames!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is needed on the knowledge level?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4" name="Google Shape;184;p25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for the fossils!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is needed on the knowledge level?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5" name="Google Shape;195;p27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for the pictures!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This lesson will be recorded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Please keep your mic off and your camera on!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Fossils and Frames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3775"/>
            <a:ext cx="617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95057"/>
                </a:solidFill>
              </a:rPr>
              <a:t>A company manufactures and sells framed fossils. The company has a number of subunits that autonomously manage procurement and sales. However, some activities are managed centrally, see below. The subunits procure fossils and frames from their suppliers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 sz="1150">
                <a:solidFill>
                  <a:srgbClr val="495057"/>
                </a:solidFill>
              </a:rPr>
              <a:t> note that no single supplier can provide both fossils and frames. The fossils to be framed are typically very expensive and are procured one at a time, often after a complex negotiation. The frames, on the other hand, are fairly inexpensive and are ordered in large quantities in order to keep prices down. </a:t>
            </a:r>
            <a:endParaRPr sz="1150">
              <a:solidFill>
                <a:srgbClr val="49505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95057"/>
                </a:solidFill>
              </a:rPr>
              <a:t>The mounting of the frames is made by qualified personnel. When a picture is completed, it is inspected by an inspector in order to guarantee that it holds the highest standards before it is shipped to a customer. The customers usually buy only one fossil at a time, but sometimes one customer orders several pictures simultaneously. In most cases, the customer specifies the kind of fossil desired, e.g. “tooth of Tyrannosaurus Rex”, but sometimes a customer orders a specific fossil. Most pictures are expensive and fragile and they are, therefore, shipped directly to the customer by the company’s own personnel who for this purpose use the company cars. </a:t>
            </a:r>
            <a:endParaRPr sz="1150">
              <a:solidFill>
                <a:srgbClr val="49505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95057"/>
                </a:solidFill>
              </a:rPr>
              <a:t>The company employs central personnel for mounting and delivery of pictures. Furthermore, the company centrally purchases the cars used at the deliveries.</a:t>
            </a:r>
            <a:endParaRPr sz="1150">
              <a:solidFill>
                <a:srgbClr val="49505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600" y="3726300"/>
            <a:ext cx="1826949" cy="1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374" y="582550"/>
            <a:ext cx="1643751" cy="10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212416" y="2044125"/>
            <a:ext cx="1060751" cy="125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agents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is needed on the knowledge level?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442625" y="1631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Company</a:t>
            </a:r>
            <a:endParaRPr b="1" sz="1800"/>
          </a:p>
        </p:txBody>
      </p:sp>
      <p:sp>
        <p:nvSpPr>
          <p:cNvPr id="113" name="Google Shape;113;p17"/>
          <p:cNvSpPr/>
          <p:nvPr/>
        </p:nvSpPr>
        <p:spPr>
          <a:xfrm>
            <a:off x="475800" y="2622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</a:t>
            </a:r>
            <a:endParaRPr b="1" sz="1800"/>
          </a:p>
        </p:txBody>
      </p:sp>
      <p:sp>
        <p:nvSpPr>
          <p:cNvPr id="114" name="Google Shape;114;p17"/>
          <p:cNvSpPr/>
          <p:nvPr/>
        </p:nvSpPr>
        <p:spPr>
          <a:xfrm>
            <a:off x="408600" y="353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Supplier</a:t>
            </a:r>
            <a:endParaRPr b="1" sz="1800"/>
          </a:p>
        </p:txBody>
      </p:sp>
      <p:sp>
        <p:nvSpPr>
          <p:cNvPr id="115" name="Google Shape;115;p17"/>
          <p:cNvSpPr/>
          <p:nvPr/>
        </p:nvSpPr>
        <p:spPr>
          <a:xfrm>
            <a:off x="484800" y="4374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r>
              <a:rPr b="1" lang="en" sz="1800"/>
              <a:t> Supplier</a:t>
            </a:r>
            <a:endParaRPr b="1" sz="1800"/>
          </a:p>
        </p:txBody>
      </p:sp>
      <p:sp>
        <p:nvSpPr>
          <p:cNvPr id="116" name="Google Shape;116;p17"/>
          <p:cNvSpPr/>
          <p:nvPr/>
        </p:nvSpPr>
        <p:spPr>
          <a:xfrm>
            <a:off x="442625" y="813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Sub Unit</a:t>
            </a:r>
            <a:endParaRPr b="1" sz="1800"/>
          </a:p>
        </p:txBody>
      </p:sp>
      <p:sp>
        <p:nvSpPr>
          <p:cNvPr id="117" name="Google Shape;117;p17"/>
          <p:cNvSpPr/>
          <p:nvPr/>
        </p:nvSpPr>
        <p:spPr>
          <a:xfrm>
            <a:off x="6907225" y="717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</a:t>
            </a:r>
            <a:endParaRPr b="1" sz="1800"/>
          </a:p>
        </p:txBody>
      </p:sp>
      <p:sp>
        <p:nvSpPr>
          <p:cNvPr id="118" name="Google Shape;118;p17"/>
          <p:cNvSpPr/>
          <p:nvPr/>
        </p:nvSpPr>
        <p:spPr>
          <a:xfrm>
            <a:off x="7059625" y="1631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</a:t>
            </a:r>
            <a:endParaRPr b="1" sz="1800"/>
          </a:p>
        </p:txBody>
      </p:sp>
      <p:sp>
        <p:nvSpPr>
          <p:cNvPr id="119" name="Google Shape;119;p17"/>
          <p:cNvSpPr/>
          <p:nvPr/>
        </p:nvSpPr>
        <p:spPr>
          <a:xfrm>
            <a:off x="7059625" y="3384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Cash</a:t>
            </a:r>
            <a:endParaRPr b="1" sz="1800"/>
          </a:p>
        </p:txBody>
      </p:sp>
      <p:sp>
        <p:nvSpPr>
          <p:cNvPr id="120" name="Google Shape;120;p17"/>
          <p:cNvSpPr txBox="1"/>
          <p:nvPr>
            <p:ph idx="4294967295"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Agents and Economic Resources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0" y="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495057"/>
                </a:solidFill>
                <a:latin typeface="Roboto"/>
                <a:ea typeface="Roboto"/>
                <a:cs typeface="Roboto"/>
                <a:sym typeface="Roboto"/>
              </a:rPr>
              <a:t>company manufactures 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598575" y="353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Employee</a:t>
            </a:r>
            <a:endParaRPr b="1" sz="1800"/>
          </a:p>
        </p:txBody>
      </p:sp>
      <p:sp>
        <p:nvSpPr>
          <p:cNvPr id="123" name="Google Shape;123;p17"/>
          <p:cNvSpPr/>
          <p:nvPr/>
        </p:nvSpPr>
        <p:spPr>
          <a:xfrm>
            <a:off x="7059625" y="42014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Service</a:t>
            </a:r>
            <a:endParaRPr b="1" sz="1800"/>
          </a:p>
        </p:txBody>
      </p:sp>
      <p:sp>
        <p:nvSpPr>
          <p:cNvPr id="124" name="Google Shape;124;p17"/>
          <p:cNvSpPr/>
          <p:nvPr/>
        </p:nvSpPr>
        <p:spPr>
          <a:xfrm>
            <a:off x="4849825" y="38966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</a:t>
            </a:r>
            <a:endParaRPr b="1" sz="1800"/>
          </a:p>
        </p:txBody>
      </p:sp>
      <p:sp>
        <p:nvSpPr>
          <p:cNvPr id="125" name="Google Shape;125;p17"/>
          <p:cNvSpPr/>
          <p:nvPr/>
        </p:nvSpPr>
        <p:spPr>
          <a:xfrm>
            <a:off x="6907225" y="2469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442625" y="1631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Inspector</a:t>
            </a:r>
            <a:endParaRPr b="1" sz="1800"/>
          </a:p>
        </p:txBody>
      </p:sp>
      <p:sp>
        <p:nvSpPr>
          <p:cNvPr id="131" name="Google Shape;131;p18"/>
          <p:cNvSpPr/>
          <p:nvPr/>
        </p:nvSpPr>
        <p:spPr>
          <a:xfrm>
            <a:off x="475800" y="2622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2" name="Google Shape;132;p18"/>
          <p:cNvSpPr/>
          <p:nvPr/>
        </p:nvSpPr>
        <p:spPr>
          <a:xfrm>
            <a:off x="408600" y="353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3" name="Google Shape;133;p18"/>
          <p:cNvSpPr/>
          <p:nvPr/>
        </p:nvSpPr>
        <p:spPr>
          <a:xfrm>
            <a:off x="484800" y="4374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4" name="Google Shape;134;p18"/>
          <p:cNvSpPr/>
          <p:nvPr/>
        </p:nvSpPr>
        <p:spPr>
          <a:xfrm>
            <a:off x="442625" y="813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5" name="Google Shape;135;p18"/>
          <p:cNvSpPr/>
          <p:nvPr/>
        </p:nvSpPr>
        <p:spPr>
          <a:xfrm>
            <a:off x="6907225" y="717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fossils</a:t>
            </a:r>
            <a:endParaRPr b="1" sz="1800"/>
          </a:p>
        </p:txBody>
      </p:sp>
      <p:sp>
        <p:nvSpPr>
          <p:cNvPr id="136" name="Google Shape;136;p18"/>
          <p:cNvSpPr/>
          <p:nvPr/>
        </p:nvSpPr>
        <p:spPr>
          <a:xfrm>
            <a:off x="7059625" y="1631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</a:t>
            </a:r>
            <a:endParaRPr b="1" sz="1800"/>
          </a:p>
        </p:txBody>
      </p:sp>
      <p:sp>
        <p:nvSpPr>
          <p:cNvPr id="137" name="Google Shape;137;p18"/>
          <p:cNvSpPr/>
          <p:nvPr/>
        </p:nvSpPr>
        <p:spPr>
          <a:xfrm>
            <a:off x="7059625" y="24699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Framed fossil</a:t>
            </a:r>
            <a:endParaRPr b="1" sz="1800"/>
          </a:p>
        </p:txBody>
      </p:sp>
      <p:sp>
        <p:nvSpPr>
          <p:cNvPr id="138" name="Google Shape;138;p18"/>
          <p:cNvSpPr/>
          <p:nvPr/>
        </p:nvSpPr>
        <p:spPr>
          <a:xfrm>
            <a:off x="7059625" y="33843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money</a:t>
            </a:r>
            <a:endParaRPr b="1" sz="1800"/>
          </a:p>
        </p:txBody>
      </p:sp>
      <p:sp>
        <p:nvSpPr>
          <p:cNvPr id="139" name="Google Shape;139;p18"/>
          <p:cNvSpPr/>
          <p:nvPr/>
        </p:nvSpPr>
        <p:spPr>
          <a:xfrm>
            <a:off x="7212025" y="42225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40" name="Google Shape;140;p18"/>
          <p:cNvSpPr txBox="1"/>
          <p:nvPr>
            <p:ph idx="4294967295" type="title"/>
          </p:nvPr>
        </p:nvSpPr>
        <p:spPr>
          <a:xfrm>
            <a:off x="311700" y="181400"/>
            <a:ext cx="883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1: </a:t>
            </a:r>
            <a:r>
              <a:rPr lang="en"/>
              <a:t>Economic Agents and Economic Resources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REA Ontology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229975"/>
            <a:ext cx="483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What economic agents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resources are there?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agents control them?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economic events are there? </a:t>
            </a:r>
            <a:endParaRPr b="1"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 Which economic events are dual?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commitments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contracts are made? 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What is needed on the knowledge level?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7" name="Google Shape;147;p19"/>
          <p:cNvSpPr txBox="1"/>
          <p:nvPr/>
        </p:nvSpPr>
        <p:spPr>
          <a:xfrm>
            <a:off x="6570425" y="1699400"/>
            <a:ext cx="24024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Now only for the frames!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570625" y="3865725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</a:t>
            </a:r>
            <a:endParaRPr b="1" sz="1800"/>
          </a:p>
        </p:txBody>
      </p:sp>
      <p:sp>
        <p:nvSpPr>
          <p:cNvPr id="153" name="Google Shape;153;p20"/>
          <p:cNvSpPr/>
          <p:nvPr/>
        </p:nvSpPr>
        <p:spPr>
          <a:xfrm>
            <a:off x="6804525" y="36895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Cash</a:t>
            </a:r>
            <a:endParaRPr b="1" sz="1800"/>
          </a:p>
        </p:txBody>
      </p:sp>
      <p:sp>
        <p:nvSpPr>
          <p:cNvPr id="154" name="Google Shape;154;p20"/>
          <p:cNvSpPr/>
          <p:nvPr/>
        </p:nvSpPr>
        <p:spPr>
          <a:xfrm>
            <a:off x="570625" y="6056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Subunit</a:t>
            </a:r>
            <a:endParaRPr b="1" sz="1800"/>
          </a:p>
        </p:txBody>
      </p:sp>
      <p:sp>
        <p:nvSpPr>
          <p:cNvPr id="155" name="Google Shape;155;p20"/>
          <p:cNvSpPr/>
          <p:nvPr/>
        </p:nvSpPr>
        <p:spPr>
          <a:xfrm>
            <a:off x="6714575" y="526700"/>
            <a:ext cx="1737900" cy="7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Frame Supplier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