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66bb9fa1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66bb9fa1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966bb9fa1b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966bb9fa1b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966bb9fa1b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966bb9fa1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966bb9fa1b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966bb9fa1b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f0a6de17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ef0a6de17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966bb9fa1b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966bb9fa1b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ef0a6de17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ef0a6de17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eede9833b4_44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eede9833b4_4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5fff6799f3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5fff6799f3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966bb9fa1b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966bb9fa1b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ef0a6de17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ef0a6de17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bbec43e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bbec43e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966bb9fa1b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966bb9fa1b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6bb9fa1b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66bb9fa1b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06ab184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06ab184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66bb9fa1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66bb9fa1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fff6799f3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fff6799f3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ede9833b4_4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ede9833b4_4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66bb9fa1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66bb9fa1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fff6799f3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fff6799f3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2: Business Modelling I 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EMA/IS1 HT 2021 Group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Applying the REA Ontology</a:t>
            </a:r>
            <a:endParaRPr/>
          </a:p>
        </p:txBody>
      </p:sp>
      <p:sp>
        <p:nvSpPr>
          <p:cNvPr id="187" name="Google Shape;187;p22"/>
          <p:cNvSpPr txBox="1"/>
          <p:nvPr>
            <p:ph idx="1" type="body"/>
          </p:nvPr>
        </p:nvSpPr>
        <p:spPr>
          <a:xfrm>
            <a:off x="311700" y="1229975"/>
            <a:ext cx="48384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</a:rPr>
              <a:t> 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</a:rPr>
              <a:t>What economic agents are there? </a:t>
            </a:r>
            <a:endParaRPr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30200" lvl="0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</a:rPr>
              <a:t> What economic resources are there? </a:t>
            </a:r>
            <a:endParaRPr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30200" lvl="0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</a:rPr>
              <a:t> Which agents control them? </a:t>
            </a:r>
            <a:endParaRPr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30200" lvl="0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</a:rPr>
              <a:t> What economic events are there? </a:t>
            </a:r>
            <a:endParaRPr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30200" lvl="0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</a:rPr>
              <a:t> Which economic events are dual? </a:t>
            </a:r>
            <a:endParaRPr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30200" lvl="0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</a:rPr>
              <a:t> What commitments are made? </a:t>
            </a:r>
            <a:endParaRPr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30200" lvl="0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</a:rPr>
              <a:t> What contracts are made? </a:t>
            </a:r>
            <a:endParaRPr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30200" lvl="0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</a:rPr>
              <a:t> </a:t>
            </a:r>
            <a:r>
              <a:rPr b="1" lang="en" sz="1600">
                <a:solidFill>
                  <a:srgbClr val="292929"/>
                </a:solidFill>
                <a:highlight>
                  <a:srgbClr val="FFFFFF"/>
                </a:highlight>
              </a:rPr>
              <a:t>What is needed on the knowledge level?</a:t>
            </a:r>
            <a:endParaRPr b="1"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88" name="Google Shape;188;p22"/>
          <p:cNvSpPr txBox="1"/>
          <p:nvPr/>
        </p:nvSpPr>
        <p:spPr>
          <a:xfrm>
            <a:off x="6570425" y="1699400"/>
            <a:ext cx="2402400" cy="11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Now only for the frames!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Applying the REA Ontology</a:t>
            </a:r>
            <a:endParaRPr/>
          </a:p>
        </p:txBody>
      </p:sp>
      <p:sp>
        <p:nvSpPr>
          <p:cNvPr id="198" name="Google Shape;198;p24"/>
          <p:cNvSpPr txBox="1"/>
          <p:nvPr>
            <p:ph idx="1" type="body"/>
          </p:nvPr>
        </p:nvSpPr>
        <p:spPr>
          <a:xfrm>
            <a:off x="311700" y="1229975"/>
            <a:ext cx="48384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</a:rPr>
              <a:t> 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</a:rPr>
              <a:t>What economic agents are there? </a:t>
            </a:r>
            <a:endParaRPr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30200" lvl="0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</a:rPr>
              <a:t> What economic resources are there? </a:t>
            </a:r>
            <a:endParaRPr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30200" lvl="0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</a:rPr>
              <a:t> Which agents control them? </a:t>
            </a:r>
            <a:endParaRPr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30200" lvl="0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</a:rPr>
              <a:t> What economic events are there? </a:t>
            </a:r>
            <a:endParaRPr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30200" lvl="0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</a:rPr>
              <a:t> Which economic events are dual? </a:t>
            </a:r>
            <a:endParaRPr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30200" lvl="0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</a:rPr>
              <a:t> </a:t>
            </a:r>
            <a:r>
              <a:rPr b="1" lang="en" sz="1600">
                <a:solidFill>
                  <a:srgbClr val="292929"/>
                </a:solidFill>
                <a:highlight>
                  <a:srgbClr val="FFFFFF"/>
                </a:highlight>
              </a:rPr>
              <a:t>What commitments are made? </a:t>
            </a:r>
            <a:endParaRPr b="1"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30200" lvl="0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rgbClr val="292929"/>
                </a:solidFill>
                <a:highlight>
                  <a:srgbClr val="FFFFFF"/>
                </a:highlight>
              </a:rPr>
              <a:t> What contracts are made?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</a:rPr>
              <a:t> </a:t>
            </a:r>
            <a:endParaRPr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30200" lvl="0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</a:rPr>
              <a:t> What is needed on the knowledge level?</a:t>
            </a:r>
            <a:endParaRPr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99" name="Google Shape;199;p24"/>
          <p:cNvSpPr txBox="1"/>
          <p:nvPr/>
        </p:nvSpPr>
        <p:spPr>
          <a:xfrm>
            <a:off x="6570425" y="1699400"/>
            <a:ext cx="2402400" cy="11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Now only for the frames!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/>
          <p:nvPr/>
        </p:nvSpPr>
        <p:spPr>
          <a:xfrm>
            <a:off x="254475" y="4361350"/>
            <a:ext cx="1737900" cy="73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Frame</a:t>
            </a:r>
            <a:endParaRPr b="1" sz="1800"/>
          </a:p>
        </p:txBody>
      </p:sp>
      <p:sp>
        <p:nvSpPr>
          <p:cNvPr id="205" name="Google Shape;205;p25"/>
          <p:cNvSpPr/>
          <p:nvPr/>
        </p:nvSpPr>
        <p:spPr>
          <a:xfrm>
            <a:off x="7013800" y="4361350"/>
            <a:ext cx="1737900" cy="73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Cash</a:t>
            </a:r>
            <a:endParaRPr b="1" sz="1800"/>
          </a:p>
        </p:txBody>
      </p:sp>
      <p:sp>
        <p:nvSpPr>
          <p:cNvPr id="206" name="Google Shape;206;p25"/>
          <p:cNvSpPr/>
          <p:nvPr/>
        </p:nvSpPr>
        <p:spPr>
          <a:xfrm>
            <a:off x="254475" y="526700"/>
            <a:ext cx="1737900" cy="73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Subunit</a:t>
            </a:r>
            <a:endParaRPr b="1" sz="1800"/>
          </a:p>
        </p:txBody>
      </p:sp>
      <p:sp>
        <p:nvSpPr>
          <p:cNvPr id="207" name="Google Shape;207;p25"/>
          <p:cNvSpPr/>
          <p:nvPr/>
        </p:nvSpPr>
        <p:spPr>
          <a:xfrm>
            <a:off x="6714575" y="526700"/>
            <a:ext cx="1737900" cy="73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Frame Supplier</a:t>
            </a:r>
            <a:endParaRPr b="1" sz="1800"/>
          </a:p>
        </p:txBody>
      </p:sp>
      <p:sp>
        <p:nvSpPr>
          <p:cNvPr id="208" name="Google Shape;208;p25"/>
          <p:cNvSpPr txBox="1"/>
          <p:nvPr/>
        </p:nvSpPr>
        <p:spPr>
          <a:xfrm>
            <a:off x="-1329775" y="1373175"/>
            <a:ext cx="20043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Room 1: </a:t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Contract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Commitment: Payment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Commitment: delivery in time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quality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000">
                <a:latin typeface="Roboto"/>
                <a:ea typeface="Roboto"/>
                <a:cs typeface="Roboto"/>
                <a:sym typeface="Roboto"/>
              </a:rPr>
            </a:b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25"/>
          <p:cNvSpPr txBox="1"/>
          <p:nvPr/>
        </p:nvSpPr>
        <p:spPr>
          <a:xfrm>
            <a:off x="-1638175" y="483100"/>
            <a:ext cx="1862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Commitment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: order lines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Contract: order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Commitment: payment, delivery in time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Contract: 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receipt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25"/>
          <p:cNvSpPr/>
          <p:nvPr/>
        </p:nvSpPr>
        <p:spPr>
          <a:xfrm>
            <a:off x="-2499475" y="2336875"/>
            <a:ext cx="1883100" cy="1416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Room 6: Procurement, frame supplier, delivery, 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Contract: Payment terms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Contract: Delivery Terms</a:t>
            </a:r>
            <a:endParaRPr sz="1300"/>
          </a:p>
        </p:txBody>
      </p:sp>
      <p:sp>
        <p:nvSpPr>
          <p:cNvPr id="211" name="Google Shape;211;p25"/>
          <p:cNvSpPr txBox="1"/>
          <p:nvPr/>
        </p:nvSpPr>
        <p:spPr>
          <a:xfrm>
            <a:off x="-1329775" y="0"/>
            <a:ext cx="1456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Purchasing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25"/>
          <p:cNvSpPr/>
          <p:nvPr/>
        </p:nvSpPr>
        <p:spPr>
          <a:xfrm>
            <a:off x="2208600" y="3500725"/>
            <a:ext cx="1737900" cy="73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Frame Delivery</a:t>
            </a:r>
            <a:endParaRPr b="1" sz="1800"/>
          </a:p>
        </p:txBody>
      </p:sp>
      <p:cxnSp>
        <p:nvCxnSpPr>
          <p:cNvPr id="213" name="Google Shape;213;p25"/>
          <p:cNvCxnSpPr>
            <a:stCxn id="212" idx="2"/>
            <a:endCxn id="204" idx="3"/>
          </p:cNvCxnSpPr>
          <p:nvPr/>
        </p:nvCxnSpPr>
        <p:spPr>
          <a:xfrm flipH="1">
            <a:off x="1992450" y="4231525"/>
            <a:ext cx="1085100" cy="49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" name="Google Shape;214;p25"/>
          <p:cNvSpPr/>
          <p:nvPr/>
        </p:nvSpPr>
        <p:spPr>
          <a:xfrm>
            <a:off x="5031675" y="3367550"/>
            <a:ext cx="1737900" cy="73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Frame Payment</a:t>
            </a:r>
            <a:endParaRPr b="1" sz="1800"/>
          </a:p>
        </p:txBody>
      </p:sp>
      <p:cxnSp>
        <p:nvCxnSpPr>
          <p:cNvPr id="215" name="Google Shape;215;p25"/>
          <p:cNvCxnSpPr>
            <a:stCxn id="214" idx="2"/>
            <a:endCxn id="205" idx="0"/>
          </p:cNvCxnSpPr>
          <p:nvPr/>
        </p:nvCxnSpPr>
        <p:spPr>
          <a:xfrm>
            <a:off x="5900625" y="4098350"/>
            <a:ext cx="1982100" cy="26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25"/>
          <p:cNvCxnSpPr>
            <a:stCxn id="212" idx="3"/>
            <a:endCxn id="214" idx="1"/>
          </p:cNvCxnSpPr>
          <p:nvPr/>
        </p:nvCxnSpPr>
        <p:spPr>
          <a:xfrm flipH="1" rot="10800000">
            <a:off x="3946500" y="3732925"/>
            <a:ext cx="1085100" cy="13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" name="Google Shape;217;p25"/>
          <p:cNvSpPr txBox="1"/>
          <p:nvPr/>
        </p:nvSpPr>
        <p:spPr>
          <a:xfrm>
            <a:off x="4056925" y="3283550"/>
            <a:ext cx="61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dual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25"/>
          <p:cNvSpPr/>
          <p:nvPr/>
        </p:nvSpPr>
        <p:spPr>
          <a:xfrm>
            <a:off x="2088775" y="1858075"/>
            <a:ext cx="1737900" cy="73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Frame Delivery Orderline</a:t>
            </a:r>
            <a:endParaRPr b="1" sz="1800"/>
          </a:p>
        </p:txBody>
      </p:sp>
      <p:cxnSp>
        <p:nvCxnSpPr>
          <p:cNvPr id="219" name="Google Shape;219;p25"/>
          <p:cNvCxnSpPr>
            <a:stCxn id="218" idx="2"/>
            <a:endCxn id="212" idx="0"/>
          </p:cNvCxnSpPr>
          <p:nvPr/>
        </p:nvCxnSpPr>
        <p:spPr>
          <a:xfrm>
            <a:off x="2957725" y="2588875"/>
            <a:ext cx="119700" cy="9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" name="Google Shape;220;p25"/>
          <p:cNvSpPr/>
          <p:nvPr/>
        </p:nvSpPr>
        <p:spPr>
          <a:xfrm>
            <a:off x="5031675" y="1858075"/>
            <a:ext cx="1737900" cy="73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Frame Payment Orderline</a:t>
            </a:r>
            <a:endParaRPr b="1" sz="1800"/>
          </a:p>
        </p:txBody>
      </p:sp>
      <p:cxnSp>
        <p:nvCxnSpPr>
          <p:cNvPr id="221" name="Google Shape;221;p25"/>
          <p:cNvCxnSpPr>
            <a:stCxn id="220" idx="2"/>
            <a:endCxn id="214" idx="0"/>
          </p:cNvCxnSpPr>
          <p:nvPr/>
        </p:nvCxnSpPr>
        <p:spPr>
          <a:xfrm>
            <a:off x="5900625" y="2588875"/>
            <a:ext cx="0" cy="77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" name="Google Shape;222;p25"/>
          <p:cNvSpPr/>
          <p:nvPr/>
        </p:nvSpPr>
        <p:spPr>
          <a:xfrm>
            <a:off x="3552963" y="437050"/>
            <a:ext cx="1737900" cy="73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Frame Order</a:t>
            </a:r>
            <a:endParaRPr b="1" sz="1800"/>
          </a:p>
        </p:txBody>
      </p:sp>
      <p:cxnSp>
        <p:nvCxnSpPr>
          <p:cNvPr id="223" name="Google Shape;223;p25"/>
          <p:cNvCxnSpPr>
            <a:stCxn id="218" idx="0"/>
            <a:endCxn id="222" idx="2"/>
          </p:cNvCxnSpPr>
          <p:nvPr/>
        </p:nvCxnSpPr>
        <p:spPr>
          <a:xfrm flipH="1" rot="10800000">
            <a:off x="2957725" y="1167775"/>
            <a:ext cx="1464300" cy="69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25"/>
          <p:cNvCxnSpPr>
            <a:stCxn id="220" idx="0"/>
            <a:endCxn id="222" idx="2"/>
          </p:cNvCxnSpPr>
          <p:nvPr/>
        </p:nvCxnSpPr>
        <p:spPr>
          <a:xfrm rot="10800000">
            <a:off x="4421925" y="1167775"/>
            <a:ext cx="1478700" cy="69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25"/>
          <p:cNvCxnSpPr>
            <a:stCxn id="206" idx="3"/>
            <a:endCxn id="222" idx="1"/>
          </p:cNvCxnSpPr>
          <p:nvPr/>
        </p:nvCxnSpPr>
        <p:spPr>
          <a:xfrm flipH="1" rot="10800000">
            <a:off x="1992375" y="802400"/>
            <a:ext cx="1560600" cy="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25"/>
          <p:cNvCxnSpPr>
            <a:stCxn id="222" idx="3"/>
            <a:endCxn id="207" idx="1"/>
          </p:cNvCxnSpPr>
          <p:nvPr/>
        </p:nvCxnSpPr>
        <p:spPr>
          <a:xfrm>
            <a:off x="5290863" y="802450"/>
            <a:ext cx="1423800" cy="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7" name="Google Shape;227;p25"/>
          <p:cNvSpPr txBox="1"/>
          <p:nvPr/>
        </p:nvSpPr>
        <p:spPr>
          <a:xfrm>
            <a:off x="2863225" y="2602400"/>
            <a:ext cx="8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fulfils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25"/>
          <p:cNvSpPr txBox="1"/>
          <p:nvPr/>
        </p:nvSpPr>
        <p:spPr>
          <a:xfrm>
            <a:off x="5883475" y="2602388"/>
            <a:ext cx="8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fulfils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25"/>
          <p:cNvSpPr txBox="1"/>
          <p:nvPr/>
        </p:nvSpPr>
        <p:spPr>
          <a:xfrm>
            <a:off x="5883475" y="338700"/>
            <a:ext cx="117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Has participant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25"/>
          <p:cNvSpPr txBox="1"/>
          <p:nvPr/>
        </p:nvSpPr>
        <p:spPr>
          <a:xfrm>
            <a:off x="2022325" y="330625"/>
            <a:ext cx="117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Has participant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1" name="Google Shape;231;p25"/>
          <p:cNvCxnSpPr>
            <a:stCxn id="218" idx="3"/>
            <a:endCxn id="220" idx="1"/>
          </p:cNvCxnSpPr>
          <p:nvPr/>
        </p:nvCxnSpPr>
        <p:spPr>
          <a:xfrm>
            <a:off x="3826675" y="2223475"/>
            <a:ext cx="120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p25"/>
          <p:cNvSpPr txBox="1"/>
          <p:nvPr/>
        </p:nvSpPr>
        <p:spPr>
          <a:xfrm>
            <a:off x="3980725" y="2140550"/>
            <a:ext cx="110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reciprocity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254475" y="2769925"/>
            <a:ext cx="1737900" cy="73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Frame Type</a:t>
            </a:r>
            <a:endParaRPr b="1" sz="1800"/>
          </a:p>
        </p:txBody>
      </p:sp>
      <p:cxnSp>
        <p:nvCxnSpPr>
          <p:cNvPr id="234" name="Google Shape;234;p25"/>
          <p:cNvCxnSpPr>
            <a:stCxn id="218" idx="1"/>
            <a:endCxn id="233" idx="0"/>
          </p:cNvCxnSpPr>
          <p:nvPr/>
        </p:nvCxnSpPr>
        <p:spPr>
          <a:xfrm flipH="1">
            <a:off x="1123375" y="2223475"/>
            <a:ext cx="965400" cy="54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25"/>
          <p:cNvCxnSpPr>
            <a:stCxn id="204" idx="0"/>
            <a:endCxn id="233" idx="2"/>
          </p:cNvCxnSpPr>
          <p:nvPr/>
        </p:nvCxnSpPr>
        <p:spPr>
          <a:xfrm rot="10800000">
            <a:off x="1123425" y="3500650"/>
            <a:ext cx="0" cy="86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" name="Google Shape;236;p25"/>
          <p:cNvSpPr txBox="1"/>
          <p:nvPr/>
        </p:nvSpPr>
        <p:spPr>
          <a:xfrm>
            <a:off x="702925" y="2069000"/>
            <a:ext cx="110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reserves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7" name="Google Shape;2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4575" y="1476700"/>
            <a:ext cx="1493551" cy="149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Applying the REA Ontology</a:t>
            </a:r>
            <a:endParaRPr/>
          </a:p>
        </p:txBody>
      </p:sp>
      <p:sp>
        <p:nvSpPr>
          <p:cNvPr id="243" name="Google Shape;243;p26"/>
          <p:cNvSpPr txBox="1"/>
          <p:nvPr>
            <p:ph idx="1" type="body"/>
          </p:nvPr>
        </p:nvSpPr>
        <p:spPr>
          <a:xfrm>
            <a:off x="311700" y="1229975"/>
            <a:ext cx="48384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rgbClr val="292929"/>
                </a:solidFill>
                <a:highlight>
                  <a:srgbClr val="FFFFFF"/>
                </a:highlight>
              </a:rPr>
              <a:t> </a:t>
            </a:r>
            <a:r>
              <a:rPr b="1" lang="en" sz="1600">
                <a:solidFill>
                  <a:srgbClr val="292929"/>
                </a:solidFill>
                <a:highlight>
                  <a:srgbClr val="FFFFFF"/>
                </a:highlight>
              </a:rPr>
              <a:t>What economic agents are there? </a:t>
            </a:r>
            <a:endParaRPr b="1"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30200" lvl="0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rgbClr val="292929"/>
                </a:solidFill>
                <a:highlight>
                  <a:srgbClr val="FFFFFF"/>
                </a:highlight>
              </a:rPr>
              <a:t> What economic resources are there? </a:t>
            </a:r>
            <a:endParaRPr b="1"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30200" lvl="0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rgbClr val="292929"/>
                </a:solidFill>
                <a:highlight>
                  <a:srgbClr val="FFFFFF"/>
                </a:highlight>
              </a:rPr>
              <a:t> Which agents control them? </a:t>
            </a:r>
            <a:endParaRPr b="1"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30200" lvl="0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rgbClr val="292929"/>
                </a:solidFill>
                <a:highlight>
                  <a:srgbClr val="FFFFFF"/>
                </a:highlight>
              </a:rPr>
              <a:t> What economic events are there? </a:t>
            </a:r>
            <a:endParaRPr b="1"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30200" lvl="0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rgbClr val="292929"/>
                </a:solidFill>
                <a:highlight>
                  <a:srgbClr val="FFFFFF"/>
                </a:highlight>
              </a:rPr>
              <a:t> Which economic events are dual? </a:t>
            </a:r>
            <a:endParaRPr b="1"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30200" lvl="0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rgbClr val="292929"/>
                </a:solidFill>
                <a:highlight>
                  <a:srgbClr val="FFFFFF"/>
                </a:highlight>
              </a:rPr>
              <a:t> What commitments are made? </a:t>
            </a:r>
            <a:endParaRPr b="1"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30200" lvl="0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rgbClr val="292929"/>
                </a:solidFill>
                <a:highlight>
                  <a:srgbClr val="FFFFFF"/>
                </a:highlight>
              </a:rPr>
              <a:t> What contracts are made? </a:t>
            </a:r>
            <a:endParaRPr b="1"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30200" lvl="0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rgbClr val="292929"/>
                </a:solidFill>
                <a:highlight>
                  <a:srgbClr val="FFFFFF"/>
                </a:highlight>
              </a:rPr>
              <a:t> </a:t>
            </a:r>
            <a:r>
              <a:rPr b="1" lang="en" sz="1600">
                <a:solidFill>
                  <a:srgbClr val="292929"/>
                </a:solidFill>
                <a:highlight>
                  <a:srgbClr val="FFFFFF"/>
                </a:highlight>
              </a:rPr>
              <a:t>What is needed on the knowledge level?</a:t>
            </a:r>
            <a:endParaRPr b="1"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44" name="Google Shape;244;p26"/>
          <p:cNvSpPr txBox="1"/>
          <p:nvPr/>
        </p:nvSpPr>
        <p:spPr>
          <a:xfrm>
            <a:off x="6570425" y="1699400"/>
            <a:ext cx="2402400" cy="11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Now for the fossils!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/>
          <p:nvPr/>
        </p:nvSpPr>
        <p:spPr>
          <a:xfrm>
            <a:off x="254475" y="3980350"/>
            <a:ext cx="1737900" cy="73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Fossil</a:t>
            </a:r>
            <a:endParaRPr b="1" sz="1800"/>
          </a:p>
        </p:txBody>
      </p:sp>
      <p:sp>
        <p:nvSpPr>
          <p:cNvPr id="250" name="Google Shape;250;p27"/>
          <p:cNvSpPr/>
          <p:nvPr/>
        </p:nvSpPr>
        <p:spPr>
          <a:xfrm>
            <a:off x="7013800" y="3980350"/>
            <a:ext cx="1737900" cy="73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Cash</a:t>
            </a:r>
            <a:endParaRPr b="1" sz="1800"/>
          </a:p>
        </p:txBody>
      </p:sp>
      <p:sp>
        <p:nvSpPr>
          <p:cNvPr id="251" name="Google Shape;251;p27"/>
          <p:cNvSpPr/>
          <p:nvPr/>
        </p:nvSpPr>
        <p:spPr>
          <a:xfrm>
            <a:off x="254475" y="145700"/>
            <a:ext cx="1737900" cy="73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Subunit</a:t>
            </a:r>
            <a:endParaRPr b="1" sz="1800"/>
          </a:p>
        </p:txBody>
      </p:sp>
      <p:sp>
        <p:nvSpPr>
          <p:cNvPr id="252" name="Google Shape;252;p27"/>
          <p:cNvSpPr/>
          <p:nvPr/>
        </p:nvSpPr>
        <p:spPr>
          <a:xfrm>
            <a:off x="6714575" y="145700"/>
            <a:ext cx="1737900" cy="73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Fossil</a:t>
            </a:r>
            <a:r>
              <a:rPr b="1" lang="en" sz="1800"/>
              <a:t> Supplier</a:t>
            </a:r>
            <a:endParaRPr b="1" sz="1800"/>
          </a:p>
        </p:txBody>
      </p:sp>
      <p:sp>
        <p:nvSpPr>
          <p:cNvPr id="253" name="Google Shape;253;p27"/>
          <p:cNvSpPr/>
          <p:nvPr/>
        </p:nvSpPr>
        <p:spPr>
          <a:xfrm>
            <a:off x="2088775" y="3119725"/>
            <a:ext cx="1737900" cy="73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Fossil</a:t>
            </a:r>
            <a:r>
              <a:rPr b="1" lang="en" sz="1800"/>
              <a:t> Delivery</a:t>
            </a:r>
            <a:endParaRPr b="1" sz="1800"/>
          </a:p>
        </p:txBody>
      </p:sp>
      <p:cxnSp>
        <p:nvCxnSpPr>
          <p:cNvPr id="254" name="Google Shape;254;p27"/>
          <p:cNvCxnSpPr>
            <a:stCxn id="253" idx="2"/>
            <a:endCxn id="249" idx="3"/>
          </p:cNvCxnSpPr>
          <p:nvPr/>
        </p:nvCxnSpPr>
        <p:spPr>
          <a:xfrm flipH="1">
            <a:off x="1992325" y="3850525"/>
            <a:ext cx="965400" cy="49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5" name="Google Shape;255;p27"/>
          <p:cNvSpPr/>
          <p:nvPr/>
        </p:nvSpPr>
        <p:spPr>
          <a:xfrm>
            <a:off x="5031675" y="2986550"/>
            <a:ext cx="1737900" cy="73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Fossil</a:t>
            </a:r>
            <a:r>
              <a:rPr b="1" lang="en" sz="1800"/>
              <a:t> Payment</a:t>
            </a:r>
            <a:endParaRPr b="1" sz="1800"/>
          </a:p>
        </p:txBody>
      </p:sp>
      <p:cxnSp>
        <p:nvCxnSpPr>
          <p:cNvPr id="256" name="Google Shape;256;p27"/>
          <p:cNvCxnSpPr>
            <a:stCxn id="255" idx="2"/>
            <a:endCxn id="250" idx="0"/>
          </p:cNvCxnSpPr>
          <p:nvPr/>
        </p:nvCxnSpPr>
        <p:spPr>
          <a:xfrm>
            <a:off x="5900625" y="3717350"/>
            <a:ext cx="1982100" cy="26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27"/>
          <p:cNvCxnSpPr>
            <a:stCxn id="253" idx="3"/>
            <a:endCxn id="255" idx="1"/>
          </p:cNvCxnSpPr>
          <p:nvPr/>
        </p:nvCxnSpPr>
        <p:spPr>
          <a:xfrm flipH="1" rot="10800000">
            <a:off x="3826675" y="3351925"/>
            <a:ext cx="1205100" cy="13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27"/>
          <p:cNvSpPr txBox="1"/>
          <p:nvPr/>
        </p:nvSpPr>
        <p:spPr>
          <a:xfrm>
            <a:off x="4056925" y="2902550"/>
            <a:ext cx="61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dual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27"/>
          <p:cNvSpPr/>
          <p:nvPr/>
        </p:nvSpPr>
        <p:spPr>
          <a:xfrm>
            <a:off x="2088775" y="1477075"/>
            <a:ext cx="1737900" cy="73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Fossil </a:t>
            </a:r>
            <a:r>
              <a:rPr b="1" lang="en" sz="1800"/>
              <a:t>Delivery Orderline</a:t>
            </a:r>
            <a:endParaRPr b="1" sz="1800"/>
          </a:p>
        </p:txBody>
      </p:sp>
      <p:cxnSp>
        <p:nvCxnSpPr>
          <p:cNvPr id="260" name="Google Shape;260;p27"/>
          <p:cNvCxnSpPr>
            <a:stCxn id="259" idx="2"/>
            <a:endCxn id="253" idx="0"/>
          </p:cNvCxnSpPr>
          <p:nvPr/>
        </p:nvCxnSpPr>
        <p:spPr>
          <a:xfrm>
            <a:off x="2957725" y="2207875"/>
            <a:ext cx="0" cy="9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" name="Google Shape;261;p27"/>
          <p:cNvSpPr/>
          <p:nvPr/>
        </p:nvSpPr>
        <p:spPr>
          <a:xfrm>
            <a:off x="5031675" y="1477075"/>
            <a:ext cx="1737900" cy="73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Fossil</a:t>
            </a:r>
            <a:r>
              <a:rPr b="1" lang="en" sz="1800"/>
              <a:t> Payment Orderline</a:t>
            </a:r>
            <a:endParaRPr b="1" sz="1800"/>
          </a:p>
        </p:txBody>
      </p:sp>
      <p:cxnSp>
        <p:nvCxnSpPr>
          <p:cNvPr id="262" name="Google Shape;262;p27"/>
          <p:cNvCxnSpPr>
            <a:stCxn id="261" idx="2"/>
            <a:endCxn id="255" idx="0"/>
          </p:cNvCxnSpPr>
          <p:nvPr/>
        </p:nvCxnSpPr>
        <p:spPr>
          <a:xfrm>
            <a:off x="5900625" y="2207875"/>
            <a:ext cx="0" cy="77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3" name="Google Shape;263;p27"/>
          <p:cNvSpPr/>
          <p:nvPr/>
        </p:nvSpPr>
        <p:spPr>
          <a:xfrm>
            <a:off x="3552963" y="56050"/>
            <a:ext cx="1737900" cy="73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Fossil</a:t>
            </a:r>
            <a:r>
              <a:rPr b="1" lang="en" sz="1800"/>
              <a:t> Order</a:t>
            </a:r>
            <a:endParaRPr b="1" sz="1800"/>
          </a:p>
        </p:txBody>
      </p:sp>
      <p:cxnSp>
        <p:nvCxnSpPr>
          <p:cNvPr id="264" name="Google Shape;264;p27"/>
          <p:cNvCxnSpPr>
            <a:stCxn id="259" idx="0"/>
            <a:endCxn id="263" idx="2"/>
          </p:cNvCxnSpPr>
          <p:nvPr/>
        </p:nvCxnSpPr>
        <p:spPr>
          <a:xfrm flipH="1" rot="10800000">
            <a:off x="2957725" y="786775"/>
            <a:ext cx="1464300" cy="69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27"/>
          <p:cNvCxnSpPr>
            <a:stCxn id="261" idx="0"/>
            <a:endCxn id="263" idx="2"/>
          </p:cNvCxnSpPr>
          <p:nvPr/>
        </p:nvCxnSpPr>
        <p:spPr>
          <a:xfrm rot="10800000">
            <a:off x="4421925" y="786775"/>
            <a:ext cx="1478700" cy="69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27"/>
          <p:cNvCxnSpPr>
            <a:stCxn id="251" idx="3"/>
            <a:endCxn id="263" idx="1"/>
          </p:cNvCxnSpPr>
          <p:nvPr/>
        </p:nvCxnSpPr>
        <p:spPr>
          <a:xfrm flipH="1" rot="10800000">
            <a:off x="1992375" y="421400"/>
            <a:ext cx="1560600" cy="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27"/>
          <p:cNvCxnSpPr>
            <a:stCxn id="263" idx="3"/>
            <a:endCxn id="252" idx="1"/>
          </p:cNvCxnSpPr>
          <p:nvPr/>
        </p:nvCxnSpPr>
        <p:spPr>
          <a:xfrm>
            <a:off x="5290863" y="421450"/>
            <a:ext cx="1423800" cy="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8" name="Google Shape;268;p27"/>
          <p:cNvSpPr txBox="1"/>
          <p:nvPr/>
        </p:nvSpPr>
        <p:spPr>
          <a:xfrm>
            <a:off x="2863225" y="2221400"/>
            <a:ext cx="8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fulfils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27"/>
          <p:cNvSpPr txBox="1"/>
          <p:nvPr/>
        </p:nvSpPr>
        <p:spPr>
          <a:xfrm>
            <a:off x="5883475" y="2221388"/>
            <a:ext cx="8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fulfils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27"/>
          <p:cNvSpPr txBox="1"/>
          <p:nvPr/>
        </p:nvSpPr>
        <p:spPr>
          <a:xfrm>
            <a:off x="5759125" y="-50375"/>
            <a:ext cx="117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Has participant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27"/>
          <p:cNvSpPr txBox="1"/>
          <p:nvPr/>
        </p:nvSpPr>
        <p:spPr>
          <a:xfrm>
            <a:off x="2022325" y="-50375"/>
            <a:ext cx="117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Has participant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2" name="Google Shape;272;p27"/>
          <p:cNvCxnSpPr>
            <a:stCxn id="259" idx="3"/>
            <a:endCxn id="261" idx="1"/>
          </p:cNvCxnSpPr>
          <p:nvPr/>
        </p:nvCxnSpPr>
        <p:spPr>
          <a:xfrm>
            <a:off x="3826675" y="1842475"/>
            <a:ext cx="120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3" name="Google Shape;273;p27"/>
          <p:cNvSpPr txBox="1"/>
          <p:nvPr/>
        </p:nvSpPr>
        <p:spPr>
          <a:xfrm>
            <a:off x="3980725" y="1759550"/>
            <a:ext cx="110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reciprocity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4" name="Google Shape;274;p27"/>
          <p:cNvCxnSpPr>
            <a:stCxn id="249" idx="0"/>
          </p:cNvCxnSpPr>
          <p:nvPr/>
        </p:nvCxnSpPr>
        <p:spPr>
          <a:xfrm flipH="1" rot="10800000">
            <a:off x="1123425" y="1759450"/>
            <a:ext cx="947400" cy="222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5" name="Google Shape;275;p27"/>
          <p:cNvSpPr txBox="1"/>
          <p:nvPr/>
        </p:nvSpPr>
        <p:spPr>
          <a:xfrm>
            <a:off x="254475" y="3580150"/>
            <a:ext cx="110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reserves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27"/>
          <p:cNvSpPr txBox="1"/>
          <p:nvPr/>
        </p:nvSpPr>
        <p:spPr>
          <a:xfrm>
            <a:off x="-1032100" y="1688575"/>
            <a:ext cx="1344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Room 1: 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Exchange frames for fossils. No need for specific fossil types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27"/>
          <p:cNvSpPr/>
          <p:nvPr/>
        </p:nvSpPr>
        <p:spPr>
          <a:xfrm>
            <a:off x="120625" y="2504500"/>
            <a:ext cx="1737900" cy="73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Fossil Type</a:t>
            </a:r>
            <a:endParaRPr b="1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"/>
          <p:cNvSpPr/>
          <p:nvPr/>
        </p:nvSpPr>
        <p:spPr>
          <a:xfrm>
            <a:off x="254475" y="4361350"/>
            <a:ext cx="1737900" cy="73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Fossil</a:t>
            </a:r>
            <a:endParaRPr b="1" sz="1800"/>
          </a:p>
        </p:txBody>
      </p:sp>
      <p:sp>
        <p:nvSpPr>
          <p:cNvPr id="283" name="Google Shape;283;p28"/>
          <p:cNvSpPr/>
          <p:nvPr/>
        </p:nvSpPr>
        <p:spPr>
          <a:xfrm>
            <a:off x="7013800" y="4361350"/>
            <a:ext cx="1737900" cy="73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Cash</a:t>
            </a:r>
            <a:endParaRPr b="1" sz="1800"/>
          </a:p>
        </p:txBody>
      </p:sp>
      <p:sp>
        <p:nvSpPr>
          <p:cNvPr id="284" name="Google Shape;284;p28"/>
          <p:cNvSpPr/>
          <p:nvPr/>
        </p:nvSpPr>
        <p:spPr>
          <a:xfrm>
            <a:off x="254475" y="526700"/>
            <a:ext cx="1737900" cy="73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Subunit</a:t>
            </a:r>
            <a:endParaRPr b="1" sz="1800"/>
          </a:p>
        </p:txBody>
      </p:sp>
      <p:sp>
        <p:nvSpPr>
          <p:cNvPr id="285" name="Google Shape;285;p28"/>
          <p:cNvSpPr/>
          <p:nvPr/>
        </p:nvSpPr>
        <p:spPr>
          <a:xfrm>
            <a:off x="6714575" y="526700"/>
            <a:ext cx="1737900" cy="73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Fossil </a:t>
            </a:r>
            <a:r>
              <a:rPr b="1" lang="en" sz="1800"/>
              <a:t>Supplier</a:t>
            </a:r>
            <a:endParaRPr b="1" sz="1800"/>
          </a:p>
        </p:txBody>
      </p:sp>
      <p:sp>
        <p:nvSpPr>
          <p:cNvPr id="286" name="Google Shape;286;p28"/>
          <p:cNvSpPr/>
          <p:nvPr/>
        </p:nvSpPr>
        <p:spPr>
          <a:xfrm>
            <a:off x="2643075" y="3554850"/>
            <a:ext cx="1737900" cy="73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Fossil </a:t>
            </a:r>
            <a:r>
              <a:rPr b="1" lang="en" sz="1800"/>
              <a:t>Delivery</a:t>
            </a:r>
            <a:endParaRPr b="1" sz="1800"/>
          </a:p>
        </p:txBody>
      </p:sp>
      <p:cxnSp>
        <p:nvCxnSpPr>
          <p:cNvPr id="287" name="Google Shape;287;p28"/>
          <p:cNvCxnSpPr>
            <a:stCxn id="286" idx="2"/>
            <a:endCxn id="282" idx="3"/>
          </p:cNvCxnSpPr>
          <p:nvPr/>
        </p:nvCxnSpPr>
        <p:spPr>
          <a:xfrm flipH="1">
            <a:off x="1992225" y="4285650"/>
            <a:ext cx="1519800" cy="4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8" name="Google Shape;288;p28"/>
          <p:cNvSpPr/>
          <p:nvPr/>
        </p:nvSpPr>
        <p:spPr>
          <a:xfrm>
            <a:off x="5031675" y="3367550"/>
            <a:ext cx="1737900" cy="73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Fossil </a:t>
            </a:r>
            <a:r>
              <a:rPr b="1" lang="en" sz="1800"/>
              <a:t>Payment</a:t>
            </a:r>
            <a:endParaRPr b="1" sz="1800"/>
          </a:p>
        </p:txBody>
      </p:sp>
      <p:cxnSp>
        <p:nvCxnSpPr>
          <p:cNvPr id="289" name="Google Shape;289;p28"/>
          <p:cNvCxnSpPr>
            <a:stCxn id="288" idx="2"/>
            <a:endCxn id="283" idx="0"/>
          </p:cNvCxnSpPr>
          <p:nvPr/>
        </p:nvCxnSpPr>
        <p:spPr>
          <a:xfrm>
            <a:off x="5900625" y="4098350"/>
            <a:ext cx="1982100" cy="26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28"/>
          <p:cNvCxnSpPr>
            <a:stCxn id="286" idx="3"/>
            <a:endCxn id="288" idx="1"/>
          </p:cNvCxnSpPr>
          <p:nvPr/>
        </p:nvCxnSpPr>
        <p:spPr>
          <a:xfrm flipH="1" rot="10800000">
            <a:off x="4380975" y="3733050"/>
            <a:ext cx="650700" cy="18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1" name="Google Shape;291;p28"/>
          <p:cNvSpPr txBox="1"/>
          <p:nvPr/>
        </p:nvSpPr>
        <p:spPr>
          <a:xfrm>
            <a:off x="4400175" y="3780550"/>
            <a:ext cx="61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dual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" name="Google Shape;292;p28"/>
          <p:cNvSpPr/>
          <p:nvPr/>
        </p:nvSpPr>
        <p:spPr>
          <a:xfrm>
            <a:off x="2088775" y="1858075"/>
            <a:ext cx="1737900" cy="73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Fossil </a:t>
            </a:r>
            <a:r>
              <a:rPr b="1" lang="en" sz="1800"/>
              <a:t>Delivery Orderline</a:t>
            </a:r>
            <a:endParaRPr b="1" sz="1800"/>
          </a:p>
        </p:txBody>
      </p:sp>
      <p:cxnSp>
        <p:nvCxnSpPr>
          <p:cNvPr id="293" name="Google Shape;293;p28"/>
          <p:cNvCxnSpPr>
            <a:stCxn id="292" idx="2"/>
            <a:endCxn id="286" idx="0"/>
          </p:cNvCxnSpPr>
          <p:nvPr/>
        </p:nvCxnSpPr>
        <p:spPr>
          <a:xfrm>
            <a:off x="2957725" y="2588875"/>
            <a:ext cx="554400" cy="96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4" name="Google Shape;294;p28"/>
          <p:cNvSpPr/>
          <p:nvPr/>
        </p:nvSpPr>
        <p:spPr>
          <a:xfrm>
            <a:off x="5031675" y="1858075"/>
            <a:ext cx="1737900" cy="73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Fossil </a:t>
            </a:r>
            <a:r>
              <a:rPr b="1" lang="en" sz="1800"/>
              <a:t>Payment Orderline</a:t>
            </a:r>
            <a:endParaRPr b="1" sz="1800"/>
          </a:p>
        </p:txBody>
      </p:sp>
      <p:cxnSp>
        <p:nvCxnSpPr>
          <p:cNvPr id="295" name="Google Shape;295;p28"/>
          <p:cNvCxnSpPr>
            <a:stCxn id="294" idx="2"/>
            <a:endCxn id="288" idx="0"/>
          </p:cNvCxnSpPr>
          <p:nvPr/>
        </p:nvCxnSpPr>
        <p:spPr>
          <a:xfrm>
            <a:off x="5900625" y="2588875"/>
            <a:ext cx="0" cy="77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6" name="Google Shape;296;p28"/>
          <p:cNvSpPr/>
          <p:nvPr/>
        </p:nvSpPr>
        <p:spPr>
          <a:xfrm>
            <a:off x="3552963" y="437050"/>
            <a:ext cx="1737900" cy="73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Fossil </a:t>
            </a:r>
            <a:r>
              <a:rPr b="1" lang="en" sz="1800"/>
              <a:t>Order</a:t>
            </a:r>
            <a:endParaRPr b="1" sz="1800"/>
          </a:p>
        </p:txBody>
      </p:sp>
      <p:cxnSp>
        <p:nvCxnSpPr>
          <p:cNvPr id="297" name="Google Shape;297;p28"/>
          <p:cNvCxnSpPr>
            <a:stCxn id="292" idx="0"/>
            <a:endCxn id="296" idx="2"/>
          </p:cNvCxnSpPr>
          <p:nvPr/>
        </p:nvCxnSpPr>
        <p:spPr>
          <a:xfrm flipH="1" rot="10800000">
            <a:off x="2957725" y="1167775"/>
            <a:ext cx="1464300" cy="69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Google Shape;298;p28"/>
          <p:cNvCxnSpPr>
            <a:stCxn id="294" idx="0"/>
            <a:endCxn id="296" idx="2"/>
          </p:cNvCxnSpPr>
          <p:nvPr/>
        </p:nvCxnSpPr>
        <p:spPr>
          <a:xfrm rot="10800000">
            <a:off x="4421925" y="1167775"/>
            <a:ext cx="1478700" cy="69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p28"/>
          <p:cNvCxnSpPr>
            <a:stCxn id="284" idx="3"/>
            <a:endCxn id="296" idx="1"/>
          </p:cNvCxnSpPr>
          <p:nvPr/>
        </p:nvCxnSpPr>
        <p:spPr>
          <a:xfrm flipH="1" rot="10800000">
            <a:off x="1992375" y="802400"/>
            <a:ext cx="1560600" cy="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28"/>
          <p:cNvCxnSpPr>
            <a:stCxn id="296" idx="3"/>
            <a:endCxn id="285" idx="1"/>
          </p:cNvCxnSpPr>
          <p:nvPr/>
        </p:nvCxnSpPr>
        <p:spPr>
          <a:xfrm>
            <a:off x="5290863" y="802450"/>
            <a:ext cx="1423800" cy="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1" name="Google Shape;301;p28"/>
          <p:cNvSpPr txBox="1"/>
          <p:nvPr/>
        </p:nvSpPr>
        <p:spPr>
          <a:xfrm>
            <a:off x="2863225" y="2602400"/>
            <a:ext cx="8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fulfils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" name="Google Shape;302;p28"/>
          <p:cNvSpPr txBox="1"/>
          <p:nvPr/>
        </p:nvSpPr>
        <p:spPr>
          <a:xfrm>
            <a:off x="5883475" y="2602388"/>
            <a:ext cx="8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fulfils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28"/>
          <p:cNvSpPr txBox="1"/>
          <p:nvPr/>
        </p:nvSpPr>
        <p:spPr>
          <a:xfrm>
            <a:off x="5883475" y="338700"/>
            <a:ext cx="117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Has participant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28"/>
          <p:cNvSpPr txBox="1"/>
          <p:nvPr/>
        </p:nvSpPr>
        <p:spPr>
          <a:xfrm>
            <a:off x="2022325" y="330625"/>
            <a:ext cx="117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Has participant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5" name="Google Shape;305;p28"/>
          <p:cNvCxnSpPr>
            <a:stCxn id="292" idx="3"/>
            <a:endCxn id="294" idx="1"/>
          </p:cNvCxnSpPr>
          <p:nvPr/>
        </p:nvCxnSpPr>
        <p:spPr>
          <a:xfrm>
            <a:off x="3826675" y="2223475"/>
            <a:ext cx="120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6" name="Google Shape;306;p28"/>
          <p:cNvSpPr txBox="1"/>
          <p:nvPr/>
        </p:nvSpPr>
        <p:spPr>
          <a:xfrm>
            <a:off x="3980725" y="2140550"/>
            <a:ext cx="110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reciprocity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" name="Google Shape;307;p28"/>
          <p:cNvSpPr/>
          <p:nvPr/>
        </p:nvSpPr>
        <p:spPr>
          <a:xfrm>
            <a:off x="0" y="2869050"/>
            <a:ext cx="1737900" cy="73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Fossil </a:t>
            </a:r>
            <a:r>
              <a:rPr b="1" lang="en" sz="1800"/>
              <a:t>Type</a:t>
            </a:r>
            <a:endParaRPr b="1" sz="1800"/>
          </a:p>
        </p:txBody>
      </p:sp>
      <p:cxnSp>
        <p:nvCxnSpPr>
          <p:cNvPr id="308" name="Google Shape;308;p28"/>
          <p:cNvCxnSpPr>
            <a:stCxn id="292" idx="1"/>
            <a:endCxn id="307" idx="0"/>
          </p:cNvCxnSpPr>
          <p:nvPr/>
        </p:nvCxnSpPr>
        <p:spPr>
          <a:xfrm flipH="1">
            <a:off x="868975" y="2223475"/>
            <a:ext cx="1219800" cy="64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28"/>
          <p:cNvCxnSpPr>
            <a:stCxn id="282" idx="0"/>
            <a:endCxn id="307" idx="2"/>
          </p:cNvCxnSpPr>
          <p:nvPr/>
        </p:nvCxnSpPr>
        <p:spPr>
          <a:xfrm rot="10800000">
            <a:off x="869025" y="3599950"/>
            <a:ext cx="254400" cy="76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0" name="Google Shape;310;p28"/>
          <p:cNvSpPr txBox="1"/>
          <p:nvPr/>
        </p:nvSpPr>
        <p:spPr>
          <a:xfrm>
            <a:off x="702925" y="2069000"/>
            <a:ext cx="110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reserves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" name="Google Shape;311;p28"/>
          <p:cNvSpPr txBox="1"/>
          <p:nvPr/>
        </p:nvSpPr>
        <p:spPr>
          <a:xfrm>
            <a:off x="-1022300" y="2069575"/>
            <a:ext cx="1344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Room 1: 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Exchange frames for fossils. No need for specific fossil types. 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2" name="Google Shape;312;p28"/>
          <p:cNvCxnSpPr/>
          <p:nvPr/>
        </p:nvCxnSpPr>
        <p:spPr>
          <a:xfrm flipH="1">
            <a:off x="1817400" y="2588275"/>
            <a:ext cx="484500" cy="178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3" name="Google Shape;313;p28"/>
          <p:cNvSpPr txBox="1"/>
          <p:nvPr/>
        </p:nvSpPr>
        <p:spPr>
          <a:xfrm>
            <a:off x="1388725" y="3745400"/>
            <a:ext cx="110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reserves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4" name="Google Shape;31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6375" y="1661350"/>
            <a:ext cx="1493551" cy="149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Applying the REA Ontology</a:t>
            </a:r>
            <a:endParaRPr/>
          </a:p>
        </p:txBody>
      </p:sp>
      <p:sp>
        <p:nvSpPr>
          <p:cNvPr id="324" name="Google Shape;324;p30"/>
          <p:cNvSpPr txBox="1"/>
          <p:nvPr>
            <p:ph idx="1" type="body"/>
          </p:nvPr>
        </p:nvSpPr>
        <p:spPr>
          <a:xfrm>
            <a:off x="311700" y="1229975"/>
            <a:ext cx="48384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rgbClr val="292929"/>
                </a:solidFill>
                <a:highlight>
                  <a:srgbClr val="FFFFFF"/>
                </a:highlight>
              </a:rPr>
              <a:t> </a:t>
            </a:r>
            <a:r>
              <a:rPr b="1" lang="en" sz="1600">
                <a:solidFill>
                  <a:srgbClr val="292929"/>
                </a:solidFill>
                <a:highlight>
                  <a:srgbClr val="FFFFFF"/>
                </a:highlight>
              </a:rPr>
              <a:t>What economic agents are there? </a:t>
            </a:r>
            <a:endParaRPr b="1"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30200" lvl="0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rgbClr val="292929"/>
                </a:solidFill>
                <a:highlight>
                  <a:srgbClr val="FFFFFF"/>
                </a:highlight>
              </a:rPr>
              <a:t> What economic resources are there? </a:t>
            </a:r>
            <a:endParaRPr b="1"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30200" lvl="0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rgbClr val="292929"/>
                </a:solidFill>
                <a:highlight>
                  <a:srgbClr val="FFFFFF"/>
                </a:highlight>
              </a:rPr>
              <a:t> Which agents control them? </a:t>
            </a:r>
            <a:endParaRPr b="1"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30200" lvl="0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rgbClr val="292929"/>
                </a:solidFill>
                <a:highlight>
                  <a:srgbClr val="FFFFFF"/>
                </a:highlight>
              </a:rPr>
              <a:t> What economic events are there? </a:t>
            </a:r>
            <a:endParaRPr b="1"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30200" lvl="0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rgbClr val="292929"/>
                </a:solidFill>
                <a:highlight>
                  <a:srgbClr val="FFFFFF"/>
                </a:highlight>
              </a:rPr>
              <a:t> Which economic events are dual? </a:t>
            </a:r>
            <a:endParaRPr b="1"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30200" lvl="0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rgbClr val="292929"/>
                </a:solidFill>
                <a:highlight>
                  <a:srgbClr val="FFFFFF"/>
                </a:highlight>
              </a:rPr>
              <a:t> What commitments are made? </a:t>
            </a:r>
            <a:endParaRPr b="1"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30200" lvl="0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rgbClr val="292929"/>
                </a:solidFill>
                <a:highlight>
                  <a:srgbClr val="FFFFFF"/>
                </a:highlight>
              </a:rPr>
              <a:t> What contracts are made? </a:t>
            </a:r>
            <a:endParaRPr b="1"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30200" lvl="0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rgbClr val="292929"/>
                </a:solidFill>
                <a:highlight>
                  <a:srgbClr val="FFFFFF"/>
                </a:highlight>
              </a:rPr>
              <a:t> What is needed on the knowledge level?</a:t>
            </a:r>
            <a:endParaRPr b="1"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25" name="Google Shape;325;p30"/>
          <p:cNvSpPr txBox="1"/>
          <p:nvPr/>
        </p:nvSpPr>
        <p:spPr>
          <a:xfrm>
            <a:off x="6570425" y="1699400"/>
            <a:ext cx="2402400" cy="11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Now for the pictures!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1"/>
          <p:cNvSpPr/>
          <p:nvPr/>
        </p:nvSpPr>
        <p:spPr>
          <a:xfrm>
            <a:off x="1020175" y="3494379"/>
            <a:ext cx="1591500" cy="608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Picture</a:t>
            </a:r>
            <a:endParaRPr b="1" sz="1800"/>
          </a:p>
        </p:txBody>
      </p:sp>
      <p:sp>
        <p:nvSpPr>
          <p:cNvPr id="331" name="Google Shape;331;p31"/>
          <p:cNvSpPr/>
          <p:nvPr/>
        </p:nvSpPr>
        <p:spPr>
          <a:xfrm>
            <a:off x="7210015" y="3494379"/>
            <a:ext cx="1591500" cy="608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Cash</a:t>
            </a:r>
            <a:endParaRPr b="1" sz="1800"/>
          </a:p>
        </p:txBody>
      </p:sp>
      <p:sp>
        <p:nvSpPr>
          <p:cNvPr id="332" name="Google Shape;332;p31"/>
          <p:cNvSpPr/>
          <p:nvPr/>
        </p:nvSpPr>
        <p:spPr>
          <a:xfrm>
            <a:off x="1020175" y="303317"/>
            <a:ext cx="1591500" cy="608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Subunit</a:t>
            </a:r>
            <a:endParaRPr b="1" sz="1800"/>
          </a:p>
        </p:txBody>
      </p:sp>
      <p:sp>
        <p:nvSpPr>
          <p:cNvPr id="333" name="Google Shape;333;p31"/>
          <p:cNvSpPr/>
          <p:nvPr/>
        </p:nvSpPr>
        <p:spPr>
          <a:xfrm>
            <a:off x="6936001" y="303317"/>
            <a:ext cx="1591500" cy="608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Customer</a:t>
            </a:r>
            <a:endParaRPr b="1" sz="1800"/>
          </a:p>
        </p:txBody>
      </p:sp>
      <p:sp>
        <p:nvSpPr>
          <p:cNvPr id="334" name="Google Shape;334;p31"/>
          <p:cNvSpPr txBox="1"/>
          <p:nvPr/>
        </p:nvSpPr>
        <p:spPr>
          <a:xfrm>
            <a:off x="0" y="0"/>
            <a:ext cx="1271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Purchasing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31"/>
          <p:cNvSpPr/>
          <p:nvPr/>
        </p:nvSpPr>
        <p:spPr>
          <a:xfrm>
            <a:off x="3091014" y="2778197"/>
            <a:ext cx="1591500" cy="608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Picture </a:t>
            </a:r>
            <a:r>
              <a:rPr b="1" lang="en" sz="1800"/>
              <a:t>Delivery</a:t>
            </a:r>
            <a:endParaRPr b="1" sz="1800"/>
          </a:p>
        </p:txBody>
      </p:sp>
      <p:cxnSp>
        <p:nvCxnSpPr>
          <p:cNvPr id="336" name="Google Shape;336;p31"/>
          <p:cNvCxnSpPr>
            <a:stCxn id="335" idx="2"/>
            <a:endCxn id="330" idx="3"/>
          </p:cNvCxnSpPr>
          <p:nvPr/>
        </p:nvCxnSpPr>
        <p:spPr>
          <a:xfrm flipH="1">
            <a:off x="2611764" y="3386297"/>
            <a:ext cx="1275000" cy="41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7" name="Google Shape;337;p31"/>
          <p:cNvSpPr/>
          <p:nvPr/>
        </p:nvSpPr>
        <p:spPr>
          <a:xfrm>
            <a:off x="5632250" y="2722775"/>
            <a:ext cx="1591500" cy="608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Picture </a:t>
            </a:r>
            <a:r>
              <a:rPr b="1" lang="en" sz="1800"/>
              <a:t>Payment</a:t>
            </a:r>
            <a:endParaRPr b="1" sz="1800"/>
          </a:p>
        </p:txBody>
      </p:sp>
      <p:cxnSp>
        <p:nvCxnSpPr>
          <p:cNvPr id="338" name="Google Shape;338;p31"/>
          <p:cNvCxnSpPr>
            <a:stCxn id="337" idx="2"/>
            <a:endCxn id="331" idx="0"/>
          </p:cNvCxnSpPr>
          <p:nvPr/>
        </p:nvCxnSpPr>
        <p:spPr>
          <a:xfrm>
            <a:off x="6428000" y="3330875"/>
            <a:ext cx="1577700" cy="16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" name="Google Shape;339;p31"/>
          <p:cNvCxnSpPr>
            <a:stCxn id="335" idx="3"/>
            <a:endCxn id="337" idx="1"/>
          </p:cNvCxnSpPr>
          <p:nvPr/>
        </p:nvCxnSpPr>
        <p:spPr>
          <a:xfrm flipH="1" rot="10800000">
            <a:off x="4682514" y="3026747"/>
            <a:ext cx="949800" cy="5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0" name="Google Shape;340;p31"/>
          <p:cNvSpPr txBox="1"/>
          <p:nvPr/>
        </p:nvSpPr>
        <p:spPr>
          <a:xfrm>
            <a:off x="4836510" y="2788786"/>
            <a:ext cx="56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dual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1" name="Google Shape;341;p31"/>
          <p:cNvSpPr/>
          <p:nvPr/>
        </p:nvSpPr>
        <p:spPr>
          <a:xfrm>
            <a:off x="2641416" y="1411241"/>
            <a:ext cx="1591500" cy="608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Picture </a:t>
            </a:r>
            <a:r>
              <a:rPr b="1" lang="en" sz="1800"/>
              <a:t>Delivery Orderline</a:t>
            </a:r>
            <a:endParaRPr b="1" sz="1800"/>
          </a:p>
        </p:txBody>
      </p:sp>
      <p:cxnSp>
        <p:nvCxnSpPr>
          <p:cNvPr id="342" name="Google Shape;342;p31"/>
          <p:cNvCxnSpPr>
            <a:stCxn id="341" idx="2"/>
            <a:endCxn id="335" idx="0"/>
          </p:cNvCxnSpPr>
          <p:nvPr/>
        </p:nvCxnSpPr>
        <p:spPr>
          <a:xfrm>
            <a:off x="3437166" y="2019341"/>
            <a:ext cx="449700" cy="75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3" name="Google Shape;343;p31"/>
          <p:cNvSpPr/>
          <p:nvPr/>
        </p:nvSpPr>
        <p:spPr>
          <a:xfrm>
            <a:off x="5394888" y="1411241"/>
            <a:ext cx="1591500" cy="608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Picture </a:t>
            </a:r>
            <a:r>
              <a:rPr b="1" lang="en" sz="1800"/>
              <a:t>Payment Orderline</a:t>
            </a:r>
            <a:endParaRPr b="1" sz="1800"/>
          </a:p>
        </p:txBody>
      </p:sp>
      <p:cxnSp>
        <p:nvCxnSpPr>
          <p:cNvPr id="344" name="Google Shape;344;p31"/>
          <p:cNvCxnSpPr>
            <a:stCxn id="343" idx="2"/>
            <a:endCxn id="337" idx="0"/>
          </p:cNvCxnSpPr>
          <p:nvPr/>
        </p:nvCxnSpPr>
        <p:spPr>
          <a:xfrm>
            <a:off x="6190638" y="2019341"/>
            <a:ext cx="237300" cy="70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5" name="Google Shape;345;p31"/>
          <p:cNvSpPr/>
          <p:nvPr/>
        </p:nvSpPr>
        <p:spPr>
          <a:xfrm>
            <a:off x="4040759" y="228713"/>
            <a:ext cx="1591500" cy="608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Picture </a:t>
            </a:r>
            <a:r>
              <a:rPr b="1" lang="en" sz="1800"/>
              <a:t>Order</a:t>
            </a:r>
            <a:endParaRPr b="1" sz="1800"/>
          </a:p>
        </p:txBody>
      </p:sp>
      <p:cxnSp>
        <p:nvCxnSpPr>
          <p:cNvPr id="346" name="Google Shape;346;p31"/>
          <p:cNvCxnSpPr>
            <a:stCxn id="341" idx="0"/>
            <a:endCxn id="345" idx="2"/>
          </p:cNvCxnSpPr>
          <p:nvPr/>
        </p:nvCxnSpPr>
        <p:spPr>
          <a:xfrm flipH="1" rot="10800000">
            <a:off x="3437166" y="836741"/>
            <a:ext cx="1399200" cy="57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" name="Google Shape;347;p31"/>
          <p:cNvCxnSpPr>
            <a:stCxn id="343" idx="0"/>
            <a:endCxn id="345" idx="2"/>
          </p:cNvCxnSpPr>
          <p:nvPr/>
        </p:nvCxnSpPr>
        <p:spPr>
          <a:xfrm rot="10800000">
            <a:off x="4836438" y="836741"/>
            <a:ext cx="1354200" cy="57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31"/>
          <p:cNvCxnSpPr>
            <a:stCxn id="332" idx="3"/>
            <a:endCxn id="345" idx="1"/>
          </p:cNvCxnSpPr>
          <p:nvPr/>
        </p:nvCxnSpPr>
        <p:spPr>
          <a:xfrm flipH="1" rot="10800000">
            <a:off x="2611675" y="532667"/>
            <a:ext cx="1429200" cy="7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31"/>
          <p:cNvCxnSpPr>
            <a:stCxn id="345" idx="3"/>
            <a:endCxn id="333" idx="1"/>
          </p:cNvCxnSpPr>
          <p:nvPr/>
        </p:nvCxnSpPr>
        <p:spPr>
          <a:xfrm>
            <a:off x="5632259" y="532763"/>
            <a:ext cx="1303800" cy="7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0" name="Google Shape;350;p31"/>
          <p:cNvSpPr txBox="1"/>
          <p:nvPr/>
        </p:nvSpPr>
        <p:spPr>
          <a:xfrm>
            <a:off x="3409133" y="2030642"/>
            <a:ext cx="77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fulfils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1" name="Google Shape;351;p31"/>
          <p:cNvSpPr txBox="1"/>
          <p:nvPr/>
        </p:nvSpPr>
        <p:spPr>
          <a:xfrm>
            <a:off x="6174922" y="2030632"/>
            <a:ext cx="77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fulfils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31"/>
          <p:cNvSpPr txBox="1"/>
          <p:nvPr/>
        </p:nvSpPr>
        <p:spPr>
          <a:xfrm>
            <a:off x="6174922" y="146870"/>
            <a:ext cx="1078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Has participant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31"/>
          <p:cNvSpPr txBox="1"/>
          <p:nvPr/>
        </p:nvSpPr>
        <p:spPr>
          <a:xfrm>
            <a:off x="2639080" y="140150"/>
            <a:ext cx="1078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Has participant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4" name="Google Shape;354;p31"/>
          <p:cNvCxnSpPr>
            <a:stCxn id="341" idx="3"/>
            <a:endCxn id="343" idx="1"/>
          </p:cNvCxnSpPr>
          <p:nvPr/>
        </p:nvCxnSpPr>
        <p:spPr>
          <a:xfrm>
            <a:off x="4232916" y="1715291"/>
            <a:ext cx="116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5" name="Google Shape;355;p31"/>
          <p:cNvSpPr txBox="1"/>
          <p:nvPr/>
        </p:nvSpPr>
        <p:spPr>
          <a:xfrm>
            <a:off x="4432482" y="1646307"/>
            <a:ext cx="101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reciprocity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6" name="Google Shape;356;p31"/>
          <p:cNvSpPr/>
          <p:nvPr/>
        </p:nvSpPr>
        <p:spPr>
          <a:xfrm>
            <a:off x="882950" y="2019907"/>
            <a:ext cx="1591500" cy="608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Picture </a:t>
            </a:r>
            <a:r>
              <a:rPr b="1" lang="en" sz="1800"/>
              <a:t>Type</a:t>
            </a:r>
            <a:endParaRPr b="1" sz="1800"/>
          </a:p>
        </p:txBody>
      </p:sp>
      <p:cxnSp>
        <p:nvCxnSpPr>
          <p:cNvPr id="357" name="Google Shape;357;p31"/>
          <p:cNvCxnSpPr>
            <a:stCxn id="341" idx="1"/>
            <a:endCxn id="356" idx="0"/>
          </p:cNvCxnSpPr>
          <p:nvPr/>
        </p:nvCxnSpPr>
        <p:spPr>
          <a:xfrm flipH="1">
            <a:off x="1678716" y="1715291"/>
            <a:ext cx="962700" cy="30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Google Shape;358;p31"/>
          <p:cNvCxnSpPr>
            <a:stCxn id="330" idx="0"/>
            <a:endCxn id="356" idx="2"/>
          </p:cNvCxnSpPr>
          <p:nvPr/>
        </p:nvCxnSpPr>
        <p:spPr>
          <a:xfrm rot="10800000">
            <a:off x="1678825" y="2627979"/>
            <a:ext cx="137100" cy="86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9" name="Google Shape;359;p31"/>
          <p:cNvSpPr txBox="1"/>
          <p:nvPr/>
        </p:nvSpPr>
        <p:spPr>
          <a:xfrm>
            <a:off x="1430842" y="1586765"/>
            <a:ext cx="101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reserves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0" name="Google Shape;360;p31"/>
          <p:cNvCxnSpPr>
            <a:stCxn id="330" idx="0"/>
          </p:cNvCxnSpPr>
          <p:nvPr/>
        </p:nvCxnSpPr>
        <p:spPr>
          <a:xfrm flipH="1" rot="10800000">
            <a:off x="1815925" y="2000679"/>
            <a:ext cx="1650900" cy="149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1" name="Google Shape;361;p31"/>
          <p:cNvSpPr txBox="1"/>
          <p:nvPr/>
        </p:nvSpPr>
        <p:spPr>
          <a:xfrm>
            <a:off x="1989082" y="2728163"/>
            <a:ext cx="101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reserves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31"/>
          <p:cNvSpPr/>
          <p:nvPr/>
        </p:nvSpPr>
        <p:spPr>
          <a:xfrm>
            <a:off x="4040771" y="3557457"/>
            <a:ext cx="1591500" cy="608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Fossil</a:t>
            </a:r>
            <a:endParaRPr b="1" sz="1800"/>
          </a:p>
        </p:txBody>
      </p:sp>
      <p:sp>
        <p:nvSpPr>
          <p:cNvPr id="363" name="Google Shape;363;p31"/>
          <p:cNvSpPr/>
          <p:nvPr/>
        </p:nvSpPr>
        <p:spPr>
          <a:xfrm>
            <a:off x="3970991" y="4254978"/>
            <a:ext cx="1591500" cy="608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Frame</a:t>
            </a:r>
            <a:endParaRPr b="1" sz="1800"/>
          </a:p>
        </p:txBody>
      </p:sp>
      <p:cxnSp>
        <p:nvCxnSpPr>
          <p:cNvPr id="364" name="Google Shape;364;p31"/>
          <p:cNvCxnSpPr>
            <a:stCxn id="330" idx="3"/>
            <a:endCxn id="362" idx="1"/>
          </p:cNvCxnSpPr>
          <p:nvPr/>
        </p:nvCxnSpPr>
        <p:spPr>
          <a:xfrm>
            <a:off x="2611675" y="3798429"/>
            <a:ext cx="1429200" cy="6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" name="Google Shape;365;p31"/>
          <p:cNvCxnSpPr>
            <a:stCxn id="330" idx="3"/>
            <a:endCxn id="363" idx="1"/>
          </p:cNvCxnSpPr>
          <p:nvPr/>
        </p:nvCxnSpPr>
        <p:spPr>
          <a:xfrm>
            <a:off x="2611675" y="3798429"/>
            <a:ext cx="1359300" cy="76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66" name="Google Shape;36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6423" y="1436317"/>
            <a:ext cx="1303926" cy="1209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Recording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975"/>
            <a:ext cx="48384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</a:rPr>
              <a:t>This lesson will be recorded</a:t>
            </a:r>
            <a:endParaRPr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</a:rPr>
              <a:t>Please keep your mic off and your camera on!</a:t>
            </a:r>
            <a:endParaRPr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Fossils and Frames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153775"/>
            <a:ext cx="61791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95057"/>
                </a:solidFill>
              </a:rPr>
              <a:t>A company manufactures and sells framed fossils. The company has a number of subunits that autonomously manage procurement and sales. However, some activities are managed centrally, see below. The subunits procure fossils and frames from their suppliers 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—</a:t>
            </a:r>
            <a:r>
              <a:rPr lang="en" sz="1150">
                <a:solidFill>
                  <a:srgbClr val="495057"/>
                </a:solidFill>
              </a:rPr>
              <a:t> note that no single supplier can provide both fossils and frames. The fossils to be framed are typically very expensive and are procured one at a time, often after a complex negotiation. The frames, on the other hand, are fairly inexpensive and are ordered in large quantities in order to keep prices down. </a:t>
            </a:r>
            <a:endParaRPr sz="1150">
              <a:solidFill>
                <a:srgbClr val="495057"/>
              </a:solidFill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95057"/>
                </a:solidFill>
              </a:rPr>
              <a:t>The mounting of the frames is made by qualified personnel. When a picture is completed, it is inspected by an inspector in order to guarantee that it holds the highest standards before it is shipped to a customer. The customers usually buy only one fossil at a time, but sometimes one customer orders several pictures simultaneously. In most cases, the customer specifies the kind of fossil desired, e.g. “tooth of Tyrannosaurus Rex”, but sometimes a customer orders a specific fossil. Most pictures are expensive and fragile and they are, therefore, shipped directly to the customer by the company’s own personnel who for this purpose use the company cars. </a:t>
            </a:r>
            <a:endParaRPr sz="1150">
              <a:solidFill>
                <a:srgbClr val="495057"/>
              </a:solidFill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95057"/>
                </a:solidFill>
              </a:rPr>
              <a:t>The company employs central personnel for mounting and delivery of pictures. Furthermore, the company centrally purchases the cars used at the deliveries.</a:t>
            </a:r>
            <a:endParaRPr sz="1150">
              <a:solidFill>
                <a:srgbClr val="495057"/>
              </a:solidFill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5600" y="3726300"/>
            <a:ext cx="1826949" cy="117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2374" y="582550"/>
            <a:ext cx="1643751" cy="105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7212416" y="2044125"/>
            <a:ext cx="1060751" cy="1253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Applying the REA Ontology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311700" y="1229975"/>
            <a:ext cx="48384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rgbClr val="292929"/>
                </a:solidFill>
                <a:highlight>
                  <a:srgbClr val="FFFFFF"/>
                </a:highlight>
              </a:rPr>
              <a:t> What economic agents are there? </a:t>
            </a:r>
            <a:endParaRPr b="1"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30200" lvl="0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rgbClr val="292929"/>
                </a:solidFill>
                <a:highlight>
                  <a:srgbClr val="FFFFFF"/>
                </a:highlight>
              </a:rPr>
              <a:t> What economic resources are there? </a:t>
            </a:r>
            <a:endParaRPr b="1"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30200" lvl="0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</a:rPr>
              <a:t> Which agents control them? </a:t>
            </a:r>
            <a:endParaRPr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30200" lvl="0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</a:rPr>
              <a:t> What economic events are there? </a:t>
            </a:r>
            <a:endParaRPr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30200" lvl="0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</a:rPr>
              <a:t> Which economic events are dual? </a:t>
            </a:r>
            <a:endParaRPr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30200" lvl="0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</a:rPr>
              <a:t> What commitments are made? </a:t>
            </a:r>
            <a:endParaRPr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30200" lvl="0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</a:rPr>
              <a:t> What contracts are made? </a:t>
            </a:r>
            <a:endParaRPr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30200" lvl="0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</a:rPr>
              <a:t> What is needed on the knowledge level?</a:t>
            </a:r>
            <a:endParaRPr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/>
          <p:nvPr/>
        </p:nvSpPr>
        <p:spPr>
          <a:xfrm>
            <a:off x="442625" y="1631700"/>
            <a:ext cx="1737900" cy="73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Company</a:t>
            </a:r>
            <a:endParaRPr b="1" sz="1800"/>
          </a:p>
        </p:txBody>
      </p:sp>
      <p:sp>
        <p:nvSpPr>
          <p:cNvPr id="120" name="Google Shape;120;p18"/>
          <p:cNvSpPr/>
          <p:nvPr/>
        </p:nvSpPr>
        <p:spPr>
          <a:xfrm>
            <a:off x="475800" y="2622300"/>
            <a:ext cx="1737900" cy="73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Customer</a:t>
            </a:r>
            <a:endParaRPr b="1" sz="1800"/>
          </a:p>
        </p:txBody>
      </p:sp>
      <p:sp>
        <p:nvSpPr>
          <p:cNvPr id="121" name="Google Shape;121;p18"/>
          <p:cNvSpPr/>
          <p:nvPr/>
        </p:nvSpPr>
        <p:spPr>
          <a:xfrm>
            <a:off x="408600" y="3536700"/>
            <a:ext cx="1737900" cy="73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Frame Supplier</a:t>
            </a:r>
            <a:endParaRPr b="1" sz="1800"/>
          </a:p>
        </p:txBody>
      </p:sp>
      <p:sp>
        <p:nvSpPr>
          <p:cNvPr id="122" name="Google Shape;122;p18"/>
          <p:cNvSpPr/>
          <p:nvPr/>
        </p:nvSpPr>
        <p:spPr>
          <a:xfrm>
            <a:off x="484800" y="4374900"/>
            <a:ext cx="1737900" cy="73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Fossil</a:t>
            </a:r>
            <a:r>
              <a:rPr b="1" lang="en" sz="1800"/>
              <a:t> Supplier</a:t>
            </a:r>
            <a:endParaRPr b="1" sz="1800"/>
          </a:p>
        </p:txBody>
      </p:sp>
      <p:sp>
        <p:nvSpPr>
          <p:cNvPr id="123" name="Google Shape;123;p18"/>
          <p:cNvSpPr/>
          <p:nvPr/>
        </p:nvSpPr>
        <p:spPr>
          <a:xfrm>
            <a:off x="442625" y="813900"/>
            <a:ext cx="1737900" cy="73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Sub Unit</a:t>
            </a:r>
            <a:endParaRPr b="1" sz="1800"/>
          </a:p>
        </p:txBody>
      </p:sp>
      <p:sp>
        <p:nvSpPr>
          <p:cNvPr id="124" name="Google Shape;124;p18"/>
          <p:cNvSpPr/>
          <p:nvPr/>
        </p:nvSpPr>
        <p:spPr>
          <a:xfrm>
            <a:off x="6907225" y="717300"/>
            <a:ext cx="1737900" cy="73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Fossil</a:t>
            </a:r>
            <a:endParaRPr b="1" sz="1800"/>
          </a:p>
        </p:txBody>
      </p:sp>
      <p:sp>
        <p:nvSpPr>
          <p:cNvPr id="125" name="Google Shape;125;p18"/>
          <p:cNvSpPr/>
          <p:nvPr/>
        </p:nvSpPr>
        <p:spPr>
          <a:xfrm>
            <a:off x="7059625" y="1631700"/>
            <a:ext cx="1737900" cy="73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Frame</a:t>
            </a:r>
            <a:endParaRPr b="1" sz="1800"/>
          </a:p>
        </p:txBody>
      </p:sp>
      <p:sp>
        <p:nvSpPr>
          <p:cNvPr id="126" name="Google Shape;126;p18"/>
          <p:cNvSpPr/>
          <p:nvPr/>
        </p:nvSpPr>
        <p:spPr>
          <a:xfrm>
            <a:off x="7059625" y="3384300"/>
            <a:ext cx="1737900" cy="73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Cash</a:t>
            </a:r>
            <a:endParaRPr b="1" sz="1800"/>
          </a:p>
        </p:txBody>
      </p:sp>
      <p:sp>
        <p:nvSpPr>
          <p:cNvPr id="127" name="Google Shape;127;p18"/>
          <p:cNvSpPr txBox="1"/>
          <p:nvPr>
            <p:ph idx="4294967295"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Economic Agents and Economic Resources</a:t>
            </a:r>
            <a:endParaRPr/>
          </a:p>
        </p:txBody>
      </p:sp>
      <p:sp>
        <p:nvSpPr>
          <p:cNvPr id="128" name="Google Shape;128;p18"/>
          <p:cNvSpPr txBox="1"/>
          <p:nvPr/>
        </p:nvSpPr>
        <p:spPr>
          <a:xfrm>
            <a:off x="0" y="0"/>
            <a:ext cx="30000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50">
                <a:solidFill>
                  <a:srgbClr val="495057"/>
                </a:solidFill>
                <a:latin typeface="Roboto"/>
                <a:ea typeface="Roboto"/>
                <a:cs typeface="Roboto"/>
                <a:sym typeface="Roboto"/>
              </a:rPr>
              <a:t>company manufactures </a:t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2598575" y="3536700"/>
            <a:ext cx="1737900" cy="73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Employee</a:t>
            </a:r>
            <a:endParaRPr b="1" sz="1800"/>
          </a:p>
        </p:txBody>
      </p:sp>
      <p:sp>
        <p:nvSpPr>
          <p:cNvPr id="130" name="Google Shape;130;p18"/>
          <p:cNvSpPr/>
          <p:nvPr/>
        </p:nvSpPr>
        <p:spPr>
          <a:xfrm>
            <a:off x="7059625" y="4201425"/>
            <a:ext cx="1737900" cy="73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Service</a:t>
            </a:r>
            <a:endParaRPr b="1" sz="1800"/>
          </a:p>
        </p:txBody>
      </p:sp>
      <p:sp>
        <p:nvSpPr>
          <p:cNvPr id="131" name="Google Shape;131;p18"/>
          <p:cNvSpPr/>
          <p:nvPr/>
        </p:nvSpPr>
        <p:spPr>
          <a:xfrm>
            <a:off x="4849825" y="3896625"/>
            <a:ext cx="1737900" cy="73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Car</a:t>
            </a:r>
            <a:endParaRPr b="1" sz="1800"/>
          </a:p>
        </p:txBody>
      </p:sp>
      <p:sp>
        <p:nvSpPr>
          <p:cNvPr id="132" name="Google Shape;132;p18"/>
          <p:cNvSpPr/>
          <p:nvPr/>
        </p:nvSpPr>
        <p:spPr>
          <a:xfrm>
            <a:off x="6907225" y="2469900"/>
            <a:ext cx="1737900" cy="73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Picture</a:t>
            </a:r>
            <a:endParaRPr b="1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/>
          <p:nvPr/>
        </p:nvSpPr>
        <p:spPr>
          <a:xfrm>
            <a:off x="442625" y="1631700"/>
            <a:ext cx="1737900" cy="73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Inspector</a:t>
            </a:r>
            <a:endParaRPr b="1" sz="1800"/>
          </a:p>
        </p:txBody>
      </p:sp>
      <p:sp>
        <p:nvSpPr>
          <p:cNvPr id="138" name="Google Shape;138;p19"/>
          <p:cNvSpPr/>
          <p:nvPr/>
        </p:nvSpPr>
        <p:spPr>
          <a:xfrm>
            <a:off x="475800" y="2622300"/>
            <a:ext cx="1737900" cy="73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139" name="Google Shape;139;p19"/>
          <p:cNvSpPr/>
          <p:nvPr/>
        </p:nvSpPr>
        <p:spPr>
          <a:xfrm>
            <a:off x="408600" y="3536700"/>
            <a:ext cx="1737900" cy="73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140" name="Google Shape;140;p19"/>
          <p:cNvSpPr/>
          <p:nvPr/>
        </p:nvSpPr>
        <p:spPr>
          <a:xfrm>
            <a:off x="484800" y="4374900"/>
            <a:ext cx="1737900" cy="73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141" name="Google Shape;141;p19"/>
          <p:cNvSpPr/>
          <p:nvPr/>
        </p:nvSpPr>
        <p:spPr>
          <a:xfrm>
            <a:off x="442625" y="813900"/>
            <a:ext cx="1780200" cy="73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142" name="Google Shape;142;p19"/>
          <p:cNvSpPr/>
          <p:nvPr/>
        </p:nvSpPr>
        <p:spPr>
          <a:xfrm>
            <a:off x="6907225" y="717300"/>
            <a:ext cx="1737900" cy="73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fossils</a:t>
            </a:r>
            <a:endParaRPr b="1" sz="1800"/>
          </a:p>
        </p:txBody>
      </p:sp>
      <p:sp>
        <p:nvSpPr>
          <p:cNvPr id="143" name="Google Shape;143;p19"/>
          <p:cNvSpPr/>
          <p:nvPr/>
        </p:nvSpPr>
        <p:spPr>
          <a:xfrm>
            <a:off x="7059625" y="1631700"/>
            <a:ext cx="1737900" cy="73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frame</a:t>
            </a:r>
            <a:endParaRPr b="1" sz="1800"/>
          </a:p>
        </p:txBody>
      </p:sp>
      <p:sp>
        <p:nvSpPr>
          <p:cNvPr id="144" name="Google Shape;144;p19"/>
          <p:cNvSpPr/>
          <p:nvPr/>
        </p:nvSpPr>
        <p:spPr>
          <a:xfrm>
            <a:off x="7059625" y="2469900"/>
            <a:ext cx="1737900" cy="73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Framed fossil</a:t>
            </a:r>
            <a:endParaRPr b="1" sz="1800"/>
          </a:p>
        </p:txBody>
      </p:sp>
      <p:sp>
        <p:nvSpPr>
          <p:cNvPr id="145" name="Google Shape;145;p19"/>
          <p:cNvSpPr/>
          <p:nvPr/>
        </p:nvSpPr>
        <p:spPr>
          <a:xfrm>
            <a:off x="7059625" y="3384300"/>
            <a:ext cx="1737900" cy="73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money</a:t>
            </a:r>
            <a:endParaRPr b="1" sz="1800"/>
          </a:p>
        </p:txBody>
      </p:sp>
      <p:sp>
        <p:nvSpPr>
          <p:cNvPr id="146" name="Google Shape;146;p19"/>
          <p:cNvSpPr/>
          <p:nvPr/>
        </p:nvSpPr>
        <p:spPr>
          <a:xfrm>
            <a:off x="7212025" y="4222500"/>
            <a:ext cx="1737900" cy="73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147" name="Google Shape;147;p19"/>
          <p:cNvSpPr txBox="1"/>
          <p:nvPr>
            <p:ph idx="4294967295" type="title"/>
          </p:nvPr>
        </p:nvSpPr>
        <p:spPr>
          <a:xfrm>
            <a:off x="311700" y="181400"/>
            <a:ext cx="88323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Room 1: </a:t>
            </a:r>
            <a:r>
              <a:rPr lang="en"/>
              <a:t>Economic Agents and Economic Resources</a:t>
            </a:r>
            <a:endParaRPr/>
          </a:p>
        </p:txBody>
      </p:sp>
      <p:cxnSp>
        <p:nvCxnSpPr>
          <p:cNvPr id="148" name="Google Shape;148;p19"/>
          <p:cNvCxnSpPr>
            <a:endCxn id="141" idx="3"/>
          </p:cNvCxnSpPr>
          <p:nvPr/>
        </p:nvCxnSpPr>
        <p:spPr>
          <a:xfrm flipH="1">
            <a:off x="2222825" y="1046100"/>
            <a:ext cx="4711500" cy="13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Applying the REA Ontology</a:t>
            </a:r>
            <a:endParaRPr/>
          </a:p>
        </p:txBody>
      </p:sp>
      <p:sp>
        <p:nvSpPr>
          <p:cNvPr id="154" name="Google Shape;154;p20"/>
          <p:cNvSpPr txBox="1"/>
          <p:nvPr>
            <p:ph idx="1" type="body"/>
          </p:nvPr>
        </p:nvSpPr>
        <p:spPr>
          <a:xfrm>
            <a:off x="311700" y="1229975"/>
            <a:ext cx="48384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</a:rPr>
              <a:t> 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</a:rPr>
              <a:t>What economic agents are there? </a:t>
            </a:r>
            <a:endParaRPr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30200" lvl="0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</a:rPr>
              <a:t> What economic resources are there? </a:t>
            </a:r>
            <a:endParaRPr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30200" lvl="0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</a:rPr>
              <a:t> Which agents control them? </a:t>
            </a:r>
            <a:endParaRPr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30200" lvl="0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rgbClr val="292929"/>
                </a:solidFill>
                <a:highlight>
                  <a:srgbClr val="FFFFFF"/>
                </a:highlight>
              </a:rPr>
              <a:t> What economic events are there? </a:t>
            </a:r>
            <a:endParaRPr b="1"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30200" lvl="0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rgbClr val="292929"/>
                </a:solidFill>
                <a:highlight>
                  <a:srgbClr val="FFFFFF"/>
                </a:highlight>
              </a:rPr>
              <a:t> Which economic events are dual?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</a:rPr>
              <a:t> </a:t>
            </a:r>
            <a:endParaRPr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30200" lvl="0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</a:rPr>
              <a:t> What commitments are made? </a:t>
            </a:r>
            <a:endParaRPr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30200" lvl="0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</a:rPr>
              <a:t> What contracts are made? </a:t>
            </a:r>
            <a:endParaRPr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30200" lvl="0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</a:rPr>
              <a:t> What is needed on the knowledge level?</a:t>
            </a:r>
            <a:endParaRPr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55" name="Google Shape;155;p20"/>
          <p:cNvSpPr txBox="1"/>
          <p:nvPr/>
        </p:nvSpPr>
        <p:spPr>
          <a:xfrm>
            <a:off x="6570425" y="1699400"/>
            <a:ext cx="2402400" cy="11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Now only for the frames!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/>
          <p:nvPr/>
        </p:nvSpPr>
        <p:spPr>
          <a:xfrm>
            <a:off x="772625" y="3865725"/>
            <a:ext cx="1737900" cy="73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Frame</a:t>
            </a:r>
            <a:endParaRPr b="1" sz="1800"/>
          </a:p>
        </p:txBody>
      </p:sp>
      <p:sp>
        <p:nvSpPr>
          <p:cNvPr id="161" name="Google Shape;161;p21"/>
          <p:cNvSpPr/>
          <p:nvPr/>
        </p:nvSpPr>
        <p:spPr>
          <a:xfrm>
            <a:off x="6804525" y="3689500"/>
            <a:ext cx="1737900" cy="73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Cash</a:t>
            </a:r>
            <a:endParaRPr b="1" sz="1800"/>
          </a:p>
        </p:txBody>
      </p:sp>
      <p:sp>
        <p:nvSpPr>
          <p:cNvPr id="162" name="Google Shape;162;p21"/>
          <p:cNvSpPr/>
          <p:nvPr/>
        </p:nvSpPr>
        <p:spPr>
          <a:xfrm>
            <a:off x="391350" y="526700"/>
            <a:ext cx="1737900" cy="73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Subunit</a:t>
            </a:r>
            <a:endParaRPr b="1" sz="1800"/>
          </a:p>
        </p:txBody>
      </p:sp>
      <p:sp>
        <p:nvSpPr>
          <p:cNvPr id="163" name="Google Shape;163;p21"/>
          <p:cNvSpPr/>
          <p:nvPr/>
        </p:nvSpPr>
        <p:spPr>
          <a:xfrm>
            <a:off x="6714575" y="526700"/>
            <a:ext cx="1737900" cy="73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Frame Supplier</a:t>
            </a:r>
            <a:endParaRPr b="1" sz="1800"/>
          </a:p>
        </p:txBody>
      </p:sp>
      <p:sp>
        <p:nvSpPr>
          <p:cNvPr id="164" name="Google Shape;164;p21"/>
          <p:cNvSpPr txBox="1"/>
          <p:nvPr/>
        </p:nvSpPr>
        <p:spPr>
          <a:xfrm>
            <a:off x="-2004300" y="3144875"/>
            <a:ext cx="2004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Room 1:  Cash&lt;&gt;Frame</a:t>
            </a:r>
            <a:br>
              <a:rPr b="1" lang="en" sz="1000">
                <a:latin typeface="Roboto"/>
                <a:ea typeface="Roboto"/>
                <a:cs typeface="Roboto"/>
                <a:sym typeface="Roboto"/>
              </a:rPr>
            </a:br>
            <a:r>
              <a:rPr lang="en" sz="1000">
                <a:latin typeface="Roboto"/>
                <a:ea typeface="Roboto"/>
                <a:cs typeface="Roboto"/>
                <a:sym typeface="Roboto"/>
              </a:rPr>
              <a:t>Shipment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Duality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Payment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Resources</a:t>
            </a:r>
            <a:br>
              <a:rPr lang="en" sz="1000">
                <a:latin typeface="Roboto"/>
                <a:ea typeface="Roboto"/>
                <a:cs typeface="Roboto"/>
                <a:sym typeface="Roboto"/>
              </a:rPr>
            </a:b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1"/>
          <p:cNvSpPr txBox="1"/>
          <p:nvPr/>
        </p:nvSpPr>
        <p:spPr>
          <a:xfrm>
            <a:off x="-2004300" y="1540525"/>
            <a:ext cx="1456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Order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Payment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Delivery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1"/>
          <p:cNvSpPr/>
          <p:nvPr/>
        </p:nvSpPr>
        <p:spPr>
          <a:xfrm>
            <a:off x="-2004300" y="2300550"/>
            <a:ext cx="1737900" cy="73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Room 6:</a:t>
            </a:r>
            <a:endParaRPr b="1" sz="1300"/>
          </a:p>
        </p:txBody>
      </p:sp>
      <p:sp>
        <p:nvSpPr>
          <p:cNvPr id="167" name="Google Shape;167;p21"/>
          <p:cNvSpPr txBox="1"/>
          <p:nvPr/>
        </p:nvSpPr>
        <p:spPr>
          <a:xfrm>
            <a:off x="-2004300" y="1141725"/>
            <a:ext cx="1456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Purchasing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1"/>
          <p:cNvSpPr/>
          <p:nvPr/>
        </p:nvSpPr>
        <p:spPr>
          <a:xfrm>
            <a:off x="2253950" y="2476425"/>
            <a:ext cx="1737900" cy="73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Frame Delivery</a:t>
            </a:r>
            <a:endParaRPr b="1" sz="1800"/>
          </a:p>
        </p:txBody>
      </p:sp>
      <p:cxnSp>
        <p:nvCxnSpPr>
          <p:cNvPr id="169" name="Google Shape;169;p21"/>
          <p:cNvCxnSpPr>
            <a:stCxn id="168" idx="2"/>
            <a:endCxn id="160" idx="3"/>
          </p:cNvCxnSpPr>
          <p:nvPr/>
        </p:nvCxnSpPr>
        <p:spPr>
          <a:xfrm flipH="1">
            <a:off x="2510600" y="3207225"/>
            <a:ext cx="612300" cy="102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21"/>
          <p:cNvCxnSpPr>
            <a:stCxn id="168" idx="0"/>
            <a:endCxn id="162" idx="2"/>
          </p:cNvCxnSpPr>
          <p:nvPr/>
        </p:nvCxnSpPr>
        <p:spPr>
          <a:xfrm rot="10800000">
            <a:off x="1260200" y="1257525"/>
            <a:ext cx="1862700" cy="121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21"/>
          <p:cNvCxnSpPr>
            <a:stCxn id="168" idx="0"/>
            <a:endCxn id="163" idx="1"/>
          </p:cNvCxnSpPr>
          <p:nvPr/>
        </p:nvCxnSpPr>
        <p:spPr>
          <a:xfrm flipH="1" rot="10800000">
            <a:off x="3122900" y="892125"/>
            <a:ext cx="3591600" cy="158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" name="Google Shape;172;p21"/>
          <p:cNvSpPr txBox="1"/>
          <p:nvPr/>
        </p:nvSpPr>
        <p:spPr>
          <a:xfrm>
            <a:off x="1795275" y="1286850"/>
            <a:ext cx="61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1"/>
          <p:cNvSpPr txBox="1"/>
          <p:nvPr/>
        </p:nvSpPr>
        <p:spPr>
          <a:xfrm>
            <a:off x="5986275" y="677250"/>
            <a:ext cx="61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21"/>
          <p:cNvSpPr/>
          <p:nvPr/>
        </p:nvSpPr>
        <p:spPr>
          <a:xfrm>
            <a:off x="4976600" y="2476425"/>
            <a:ext cx="1737900" cy="73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Frame Payment</a:t>
            </a:r>
            <a:endParaRPr b="1" sz="1800"/>
          </a:p>
        </p:txBody>
      </p:sp>
      <p:cxnSp>
        <p:nvCxnSpPr>
          <p:cNvPr id="175" name="Google Shape;175;p21"/>
          <p:cNvCxnSpPr>
            <a:stCxn id="174" idx="2"/>
            <a:endCxn id="161" idx="0"/>
          </p:cNvCxnSpPr>
          <p:nvPr/>
        </p:nvCxnSpPr>
        <p:spPr>
          <a:xfrm>
            <a:off x="5845550" y="3207225"/>
            <a:ext cx="1827900" cy="48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21"/>
          <p:cNvCxnSpPr>
            <a:stCxn id="174" idx="0"/>
            <a:endCxn id="163" idx="2"/>
          </p:cNvCxnSpPr>
          <p:nvPr/>
        </p:nvCxnSpPr>
        <p:spPr>
          <a:xfrm flipH="1" rot="10800000">
            <a:off x="5845550" y="1257525"/>
            <a:ext cx="1737900" cy="121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21"/>
          <p:cNvCxnSpPr>
            <a:stCxn id="174" idx="0"/>
            <a:endCxn id="162" idx="3"/>
          </p:cNvCxnSpPr>
          <p:nvPr/>
        </p:nvCxnSpPr>
        <p:spPr>
          <a:xfrm rot="10800000">
            <a:off x="2129150" y="892125"/>
            <a:ext cx="3716400" cy="158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21"/>
          <p:cNvSpPr txBox="1"/>
          <p:nvPr/>
        </p:nvSpPr>
        <p:spPr>
          <a:xfrm>
            <a:off x="2510525" y="741525"/>
            <a:ext cx="61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7322475" y="1373175"/>
            <a:ext cx="61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0" name="Google Shape;180;p21"/>
          <p:cNvCxnSpPr>
            <a:stCxn id="168" idx="3"/>
            <a:endCxn id="174" idx="1"/>
          </p:cNvCxnSpPr>
          <p:nvPr/>
        </p:nvCxnSpPr>
        <p:spPr>
          <a:xfrm>
            <a:off x="3991850" y="2841825"/>
            <a:ext cx="98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21"/>
          <p:cNvSpPr txBox="1"/>
          <p:nvPr/>
        </p:nvSpPr>
        <p:spPr>
          <a:xfrm>
            <a:off x="4186925" y="2798925"/>
            <a:ext cx="61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dual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