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5143500" cx="9144000"/>
  <p:notesSz cx="6858000" cy="9144000"/>
  <p:embeddedFontLst>
    <p:embeddedFont>
      <p:font typeface="Robo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Roboto-regular.fntdata"/><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Roboto-italic.fntdata"/><Relationship Id="rId21" Type="http://schemas.openxmlformats.org/officeDocument/2006/relationships/slide" Target="slides/slide17.xml"/><Relationship Id="rId43" Type="http://schemas.openxmlformats.org/officeDocument/2006/relationships/font" Target="fonts/Roboto-bold.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66bb9fa1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66bb9fa1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f0879de5e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f0879de5e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f0a8978126_18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f0a8978126_18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f0a8978126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f0a8978126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f0879de5e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f0879de5e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f0879de5e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f0879de5e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f0a897812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f0a897812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f0a897812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f0a897812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f0a8978126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f0a8978126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966bb9fa1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966bb9fa1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f0a8978126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f0a8978126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0879de5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0879de5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f0a8978126_3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f0a8978126_3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f0a8978126_17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f0a8978126_17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f0a8978126_1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f0a8978126_1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f0a8978126_1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f0a8978126_1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f0a8978126_2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f0a8978126_2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9813ef623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9813ef623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f0879de5e7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f0879de5e7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f0879de5e7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f0879de5e7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f0a8978126_1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f0a8978126_1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f0a8978126_5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f0a8978126_5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66bb9fa1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66bb9fa1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5fff6799f3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5fff6799f3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f0a8978126_44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f0a8978126_44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f0a8978126_4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f0a8978126_4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gf0a8978126_3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3" name="Google Shape;1073;gf0a8978126_3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gf0a8978126_4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4" name="Google Shape;1124;gf0a8978126_4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gf0a8978126_9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5" name="Google Shape;1175;gf0a8978126_9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gf0a8978126_4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6" name="Google Shape;1226;gf0a8978126_4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1" name="Shape 1241"/>
        <p:cNvGrpSpPr/>
        <p:nvPr/>
      </p:nvGrpSpPr>
      <p:grpSpPr>
        <a:xfrm>
          <a:off x="0" y="0"/>
          <a:ext cx="0" cy="0"/>
          <a:chOff x="0" y="0"/>
          <a:chExt cx="0" cy="0"/>
        </a:xfrm>
      </p:grpSpPr>
      <p:sp>
        <p:nvSpPr>
          <p:cNvPr id="1242" name="Google Shape;1242;gf1513215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3" name="Google Shape;1243;gf1513215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0879de5e7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0879de5e7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0879de5e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0879de5e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0879de5e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f0879de5e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5fff6799f3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fff6799f3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0879de5e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f0879de5e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f0a8978126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f0a8978126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Lesson 3: Business Modelling II </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EMA/IS1 HT 2021 Group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2"/>
          <p:cNvSpPr txBox="1"/>
          <p:nvPr>
            <p:ph type="title"/>
          </p:nvPr>
        </p:nvSpPr>
        <p:spPr>
          <a:xfrm>
            <a:off x="311700" y="-47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Exchange Process</a:t>
            </a:r>
            <a:endParaRPr/>
          </a:p>
        </p:txBody>
      </p:sp>
      <p:sp>
        <p:nvSpPr>
          <p:cNvPr id="345" name="Google Shape;345;p22"/>
          <p:cNvSpPr/>
          <p:nvPr/>
        </p:nvSpPr>
        <p:spPr>
          <a:xfrm>
            <a:off x="311700" y="15190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Student</a:t>
            </a:r>
            <a:endParaRPr b="1">
              <a:solidFill>
                <a:srgbClr val="000000"/>
              </a:solidFill>
              <a:latin typeface="Calibri"/>
              <a:ea typeface="Calibri"/>
              <a:cs typeface="Calibri"/>
              <a:sym typeface="Calibri"/>
            </a:endParaRPr>
          </a:p>
        </p:txBody>
      </p:sp>
      <p:sp>
        <p:nvSpPr>
          <p:cNvPr id="346" name="Google Shape;346;p22"/>
          <p:cNvSpPr/>
          <p:nvPr/>
        </p:nvSpPr>
        <p:spPr>
          <a:xfrm>
            <a:off x="7231650" y="1370700"/>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Education company</a:t>
            </a:r>
            <a:endParaRPr b="1">
              <a:solidFill>
                <a:srgbClr val="000000"/>
              </a:solidFill>
              <a:latin typeface="Calibri"/>
              <a:ea typeface="Calibri"/>
              <a:cs typeface="Calibri"/>
              <a:sym typeface="Calibri"/>
            </a:endParaRPr>
          </a:p>
        </p:txBody>
      </p:sp>
      <p:sp>
        <p:nvSpPr>
          <p:cNvPr id="347" name="Google Shape;347;p22"/>
          <p:cNvSpPr/>
          <p:nvPr/>
        </p:nvSpPr>
        <p:spPr>
          <a:xfrm>
            <a:off x="213325" y="27838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Money</a:t>
            </a:r>
            <a:endParaRPr b="1">
              <a:solidFill>
                <a:srgbClr val="000000"/>
              </a:solidFill>
              <a:latin typeface="Calibri"/>
              <a:ea typeface="Calibri"/>
              <a:cs typeface="Calibri"/>
              <a:sym typeface="Calibri"/>
            </a:endParaRPr>
          </a:p>
        </p:txBody>
      </p:sp>
      <p:sp>
        <p:nvSpPr>
          <p:cNvPr id="348" name="Google Shape;348;p22"/>
          <p:cNvSpPr/>
          <p:nvPr/>
        </p:nvSpPr>
        <p:spPr>
          <a:xfrm>
            <a:off x="7231650" y="27838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Course</a:t>
            </a:r>
            <a:endParaRPr b="1">
              <a:solidFill>
                <a:srgbClr val="000000"/>
              </a:solidFill>
              <a:latin typeface="Calibri"/>
              <a:ea typeface="Calibri"/>
              <a:cs typeface="Calibri"/>
              <a:sym typeface="Calibri"/>
            </a:endParaRPr>
          </a:p>
        </p:txBody>
      </p:sp>
      <p:sp>
        <p:nvSpPr>
          <p:cNvPr id="349" name="Google Shape;349;p22"/>
          <p:cNvSpPr/>
          <p:nvPr/>
        </p:nvSpPr>
        <p:spPr>
          <a:xfrm>
            <a:off x="2603525" y="27379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Pay for course</a:t>
            </a:r>
            <a:endParaRPr b="1">
              <a:solidFill>
                <a:srgbClr val="000000"/>
              </a:solidFill>
              <a:latin typeface="Calibri"/>
              <a:ea typeface="Calibri"/>
              <a:cs typeface="Calibri"/>
              <a:sym typeface="Calibri"/>
            </a:endParaRPr>
          </a:p>
        </p:txBody>
      </p:sp>
      <p:sp>
        <p:nvSpPr>
          <p:cNvPr id="350" name="Google Shape;350;p22"/>
          <p:cNvSpPr/>
          <p:nvPr/>
        </p:nvSpPr>
        <p:spPr>
          <a:xfrm>
            <a:off x="4668800" y="27379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Buy course</a:t>
            </a:r>
            <a:endParaRPr b="1">
              <a:solidFill>
                <a:srgbClr val="000000"/>
              </a:solidFill>
              <a:latin typeface="Calibri"/>
              <a:ea typeface="Calibri"/>
              <a:cs typeface="Calibri"/>
              <a:sym typeface="Calibri"/>
            </a:endParaRPr>
          </a:p>
        </p:txBody>
      </p:sp>
      <p:sp>
        <p:nvSpPr>
          <p:cNvPr id="351" name="Google Shape;351;p22"/>
          <p:cNvSpPr txBox="1"/>
          <p:nvPr/>
        </p:nvSpPr>
        <p:spPr>
          <a:xfrm>
            <a:off x="4079025" y="262512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dual</a:t>
            </a:r>
            <a:endParaRPr sz="1300">
              <a:latin typeface="Roboto"/>
              <a:ea typeface="Roboto"/>
              <a:cs typeface="Roboto"/>
              <a:sym typeface="Roboto"/>
            </a:endParaRPr>
          </a:p>
        </p:txBody>
      </p:sp>
      <p:sp>
        <p:nvSpPr>
          <p:cNvPr id="352" name="Google Shape;352;p22"/>
          <p:cNvSpPr txBox="1"/>
          <p:nvPr/>
        </p:nvSpPr>
        <p:spPr>
          <a:xfrm>
            <a:off x="6359800" y="262512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take</a:t>
            </a:r>
            <a:endParaRPr sz="1300">
              <a:latin typeface="Roboto"/>
              <a:ea typeface="Roboto"/>
              <a:cs typeface="Roboto"/>
              <a:sym typeface="Roboto"/>
            </a:endParaRPr>
          </a:p>
        </p:txBody>
      </p:sp>
      <p:sp>
        <p:nvSpPr>
          <p:cNvPr id="353" name="Google Shape;353;p22"/>
          <p:cNvSpPr txBox="1"/>
          <p:nvPr/>
        </p:nvSpPr>
        <p:spPr>
          <a:xfrm>
            <a:off x="1798238" y="262512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give</a:t>
            </a:r>
            <a:endParaRPr sz="1300">
              <a:latin typeface="Roboto"/>
              <a:ea typeface="Roboto"/>
              <a:cs typeface="Roboto"/>
              <a:sym typeface="Roboto"/>
            </a:endParaRPr>
          </a:p>
        </p:txBody>
      </p:sp>
      <p:sp>
        <p:nvSpPr>
          <p:cNvPr id="354" name="Google Shape;354;p22"/>
          <p:cNvSpPr txBox="1"/>
          <p:nvPr/>
        </p:nvSpPr>
        <p:spPr>
          <a:xfrm>
            <a:off x="1955625" y="1592863"/>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recipient</a:t>
            </a:r>
            <a:endParaRPr sz="1300">
              <a:latin typeface="Roboto"/>
              <a:ea typeface="Roboto"/>
              <a:cs typeface="Roboto"/>
              <a:sym typeface="Roboto"/>
            </a:endParaRPr>
          </a:p>
        </p:txBody>
      </p:sp>
      <p:sp>
        <p:nvSpPr>
          <p:cNvPr id="355" name="Google Shape;355;p22"/>
          <p:cNvSpPr txBox="1"/>
          <p:nvPr/>
        </p:nvSpPr>
        <p:spPr>
          <a:xfrm>
            <a:off x="6192350" y="1479763"/>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provider</a:t>
            </a:r>
            <a:endParaRPr sz="1300">
              <a:latin typeface="Roboto"/>
              <a:ea typeface="Roboto"/>
              <a:cs typeface="Roboto"/>
              <a:sym typeface="Roboto"/>
            </a:endParaRPr>
          </a:p>
        </p:txBody>
      </p:sp>
      <p:cxnSp>
        <p:nvCxnSpPr>
          <p:cNvPr id="356" name="Google Shape;356;p22"/>
          <p:cNvCxnSpPr>
            <a:stCxn id="347" idx="3"/>
            <a:endCxn id="349" idx="1"/>
          </p:cNvCxnSpPr>
          <p:nvPr/>
        </p:nvCxnSpPr>
        <p:spPr>
          <a:xfrm flipH="1" rot="10800000">
            <a:off x="1688725" y="3010025"/>
            <a:ext cx="914700" cy="45900"/>
          </a:xfrm>
          <a:prstGeom prst="straightConnector1">
            <a:avLst/>
          </a:prstGeom>
          <a:noFill/>
          <a:ln cap="flat" cmpd="sng" w="9525">
            <a:solidFill>
              <a:schemeClr val="dk2"/>
            </a:solidFill>
            <a:prstDash val="solid"/>
            <a:round/>
            <a:headEnd len="med" w="med" type="none"/>
            <a:tailEnd len="med" w="med" type="none"/>
          </a:ln>
        </p:spPr>
      </p:cxnSp>
      <p:cxnSp>
        <p:nvCxnSpPr>
          <p:cNvPr id="357" name="Google Shape;357;p22"/>
          <p:cNvCxnSpPr>
            <a:stCxn id="349" idx="3"/>
            <a:endCxn id="350" idx="1"/>
          </p:cNvCxnSpPr>
          <p:nvPr/>
        </p:nvCxnSpPr>
        <p:spPr>
          <a:xfrm>
            <a:off x="4078925" y="3010075"/>
            <a:ext cx="589800" cy="0"/>
          </a:xfrm>
          <a:prstGeom prst="straightConnector1">
            <a:avLst/>
          </a:prstGeom>
          <a:noFill/>
          <a:ln cap="flat" cmpd="sng" w="9525">
            <a:solidFill>
              <a:schemeClr val="dk2"/>
            </a:solidFill>
            <a:prstDash val="solid"/>
            <a:round/>
            <a:headEnd len="med" w="med" type="none"/>
            <a:tailEnd len="med" w="med" type="none"/>
          </a:ln>
        </p:spPr>
      </p:cxnSp>
      <p:cxnSp>
        <p:nvCxnSpPr>
          <p:cNvPr id="358" name="Google Shape;358;p22"/>
          <p:cNvCxnSpPr>
            <a:stCxn id="350" idx="3"/>
            <a:endCxn id="348" idx="1"/>
          </p:cNvCxnSpPr>
          <p:nvPr/>
        </p:nvCxnSpPr>
        <p:spPr>
          <a:xfrm>
            <a:off x="6144200" y="3010075"/>
            <a:ext cx="1087500" cy="45900"/>
          </a:xfrm>
          <a:prstGeom prst="straightConnector1">
            <a:avLst/>
          </a:prstGeom>
          <a:noFill/>
          <a:ln cap="flat" cmpd="sng" w="9525">
            <a:solidFill>
              <a:schemeClr val="dk2"/>
            </a:solidFill>
            <a:prstDash val="solid"/>
            <a:round/>
            <a:headEnd len="med" w="med" type="none"/>
            <a:tailEnd len="med" w="med" type="none"/>
          </a:ln>
        </p:spPr>
      </p:cxnSp>
      <p:cxnSp>
        <p:nvCxnSpPr>
          <p:cNvPr id="359" name="Google Shape;359;p22"/>
          <p:cNvCxnSpPr>
            <a:stCxn id="349" idx="0"/>
            <a:endCxn id="355" idx="3"/>
          </p:cNvCxnSpPr>
          <p:nvPr/>
        </p:nvCxnSpPr>
        <p:spPr>
          <a:xfrm flipH="1" rot="10800000">
            <a:off x="3341225" y="1672075"/>
            <a:ext cx="3842400" cy="1065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3"/>
          <p:cNvSpPr txBox="1"/>
          <p:nvPr>
            <p:ph type="title"/>
          </p:nvPr>
        </p:nvSpPr>
        <p:spPr>
          <a:xfrm>
            <a:off x="311700" y="-47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Exchange Process - room1</a:t>
            </a:r>
            <a:endParaRPr/>
          </a:p>
        </p:txBody>
      </p:sp>
      <p:sp>
        <p:nvSpPr>
          <p:cNvPr id="365" name="Google Shape;365;p23"/>
          <p:cNvSpPr/>
          <p:nvPr/>
        </p:nvSpPr>
        <p:spPr>
          <a:xfrm>
            <a:off x="7231650" y="1112200"/>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Student</a:t>
            </a:r>
            <a:endParaRPr b="1">
              <a:solidFill>
                <a:srgbClr val="000000"/>
              </a:solidFill>
              <a:latin typeface="Calibri"/>
              <a:ea typeface="Calibri"/>
              <a:cs typeface="Calibri"/>
              <a:sym typeface="Calibri"/>
            </a:endParaRPr>
          </a:p>
        </p:txBody>
      </p:sp>
      <p:sp>
        <p:nvSpPr>
          <p:cNvPr id="366" name="Google Shape;366;p23"/>
          <p:cNvSpPr/>
          <p:nvPr/>
        </p:nvSpPr>
        <p:spPr>
          <a:xfrm>
            <a:off x="229650" y="1285700"/>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Education company</a:t>
            </a:r>
            <a:endParaRPr b="1">
              <a:solidFill>
                <a:srgbClr val="000000"/>
              </a:solidFill>
              <a:latin typeface="Calibri"/>
              <a:ea typeface="Calibri"/>
              <a:cs typeface="Calibri"/>
              <a:sym typeface="Calibri"/>
            </a:endParaRPr>
          </a:p>
        </p:txBody>
      </p:sp>
      <p:sp>
        <p:nvSpPr>
          <p:cNvPr id="367" name="Google Shape;367;p23"/>
          <p:cNvSpPr/>
          <p:nvPr/>
        </p:nvSpPr>
        <p:spPr>
          <a:xfrm>
            <a:off x="7231650" y="4069700"/>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Money</a:t>
            </a:r>
            <a:endParaRPr b="1">
              <a:solidFill>
                <a:srgbClr val="000000"/>
              </a:solidFill>
              <a:latin typeface="Calibri"/>
              <a:ea typeface="Calibri"/>
              <a:cs typeface="Calibri"/>
              <a:sym typeface="Calibri"/>
            </a:endParaRPr>
          </a:p>
        </p:txBody>
      </p:sp>
      <p:sp>
        <p:nvSpPr>
          <p:cNvPr id="368" name="Google Shape;368;p23"/>
          <p:cNvSpPr/>
          <p:nvPr/>
        </p:nvSpPr>
        <p:spPr>
          <a:xfrm>
            <a:off x="479650" y="4190250"/>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Course</a:t>
            </a:r>
            <a:endParaRPr b="1">
              <a:solidFill>
                <a:srgbClr val="000000"/>
              </a:solidFill>
              <a:latin typeface="Calibri"/>
              <a:ea typeface="Calibri"/>
              <a:cs typeface="Calibri"/>
              <a:sym typeface="Calibri"/>
            </a:endParaRPr>
          </a:p>
        </p:txBody>
      </p:sp>
      <p:sp>
        <p:nvSpPr>
          <p:cNvPr id="369" name="Google Shape;369;p23"/>
          <p:cNvSpPr/>
          <p:nvPr/>
        </p:nvSpPr>
        <p:spPr>
          <a:xfrm>
            <a:off x="7231650" y="2590950"/>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give</a:t>
            </a:r>
            <a:endParaRPr b="1">
              <a:solidFill>
                <a:srgbClr val="000000"/>
              </a:solidFill>
              <a:latin typeface="Calibri"/>
              <a:ea typeface="Calibri"/>
              <a:cs typeface="Calibri"/>
              <a:sym typeface="Calibri"/>
            </a:endParaRPr>
          </a:p>
        </p:txBody>
      </p:sp>
      <p:sp>
        <p:nvSpPr>
          <p:cNvPr id="370" name="Google Shape;370;p23"/>
          <p:cNvSpPr/>
          <p:nvPr/>
        </p:nvSpPr>
        <p:spPr>
          <a:xfrm>
            <a:off x="479650" y="27379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l">
              <a:spcBef>
                <a:spcPts val="0"/>
              </a:spcBef>
              <a:spcAft>
                <a:spcPts val="0"/>
              </a:spcAft>
              <a:buNone/>
            </a:pPr>
            <a:r>
              <a:rPr b="1" lang="en">
                <a:latin typeface="Calibri"/>
                <a:ea typeface="Calibri"/>
                <a:cs typeface="Calibri"/>
                <a:sym typeface="Calibri"/>
              </a:rPr>
              <a:t>Take</a:t>
            </a:r>
            <a:endParaRPr b="1">
              <a:latin typeface="Calibri"/>
              <a:ea typeface="Calibri"/>
              <a:cs typeface="Calibri"/>
              <a:sym typeface="Calibri"/>
            </a:endParaRPr>
          </a:p>
          <a:p>
            <a:pPr indent="0" lvl="0" marL="0" marR="0" rtl="0" algn="l">
              <a:spcBef>
                <a:spcPts val="0"/>
              </a:spcBef>
              <a:spcAft>
                <a:spcPts val="0"/>
              </a:spcAft>
              <a:buNone/>
            </a:pPr>
            <a:r>
              <a:t/>
            </a:r>
            <a:endParaRPr b="1">
              <a:latin typeface="Calibri"/>
              <a:ea typeface="Calibri"/>
              <a:cs typeface="Calibri"/>
              <a:sym typeface="Calibri"/>
            </a:endParaRPr>
          </a:p>
        </p:txBody>
      </p:sp>
      <p:cxnSp>
        <p:nvCxnSpPr>
          <p:cNvPr id="371" name="Google Shape;371;p23"/>
          <p:cNvCxnSpPr>
            <a:stCxn id="368" idx="0"/>
            <a:endCxn id="370" idx="2"/>
          </p:cNvCxnSpPr>
          <p:nvPr/>
        </p:nvCxnSpPr>
        <p:spPr>
          <a:xfrm rot="10800000">
            <a:off x="1217350" y="3282150"/>
            <a:ext cx="0" cy="908100"/>
          </a:xfrm>
          <a:prstGeom prst="straightConnector1">
            <a:avLst/>
          </a:prstGeom>
          <a:noFill/>
          <a:ln cap="flat" cmpd="sng" w="9525">
            <a:solidFill>
              <a:schemeClr val="dk2"/>
            </a:solidFill>
            <a:prstDash val="solid"/>
            <a:round/>
            <a:headEnd len="med" w="med" type="none"/>
            <a:tailEnd len="med" w="med" type="none"/>
          </a:ln>
        </p:spPr>
      </p:cxnSp>
      <p:cxnSp>
        <p:nvCxnSpPr>
          <p:cNvPr id="372" name="Google Shape;372;p23"/>
          <p:cNvCxnSpPr>
            <a:stCxn id="369" idx="2"/>
            <a:endCxn id="367" idx="0"/>
          </p:cNvCxnSpPr>
          <p:nvPr/>
        </p:nvCxnSpPr>
        <p:spPr>
          <a:xfrm>
            <a:off x="7969350" y="3135150"/>
            <a:ext cx="0" cy="934500"/>
          </a:xfrm>
          <a:prstGeom prst="straightConnector1">
            <a:avLst/>
          </a:prstGeom>
          <a:noFill/>
          <a:ln cap="flat" cmpd="sng" w="9525">
            <a:solidFill>
              <a:schemeClr val="dk2"/>
            </a:solidFill>
            <a:prstDash val="solid"/>
            <a:round/>
            <a:headEnd len="med" w="med" type="none"/>
            <a:tailEnd len="med" w="med" type="none"/>
          </a:ln>
        </p:spPr>
      </p:cxnSp>
      <p:cxnSp>
        <p:nvCxnSpPr>
          <p:cNvPr id="373" name="Google Shape;373;p23"/>
          <p:cNvCxnSpPr>
            <a:stCxn id="366" idx="2"/>
            <a:endCxn id="370" idx="0"/>
          </p:cNvCxnSpPr>
          <p:nvPr/>
        </p:nvCxnSpPr>
        <p:spPr>
          <a:xfrm>
            <a:off x="967350" y="1829900"/>
            <a:ext cx="249900" cy="908100"/>
          </a:xfrm>
          <a:prstGeom prst="straightConnector1">
            <a:avLst/>
          </a:prstGeom>
          <a:noFill/>
          <a:ln cap="flat" cmpd="sng" w="9525">
            <a:solidFill>
              <a:schemeClr val="dk2"/>
            </a:solidFill>
            <a:prstDash val="solid"/>
            <a:round/>
            <a:headEnd len="med" w="med" type="none"/>
            <a:tailEnd len="med" w="med" type="none"/>
          </a:ln>
        </p:spPr>
      </p:cxnSp>
      <p:cxnSp>
        <p:nvCxnSpPr>
          <p:cNvPr id="374" name="Google Shape;374;p23"/>
          <p:cNvCxnSpPr>
            <a:stCxn id="365" idx="2"/>
            <a:endCxn id="369" idx="0"/>
          </p:cNvCxnSpPr>
          <p:nvPr/>
        </p:nvCxnSpPr>
        <p:spPr>
          <a:xfrm>
            <a:off x="7969350" y="1656400"/>
            <a:ext cx="0" cy="934500"/>
          </a:xfrm>
          <a:prstGeom prst="straightConnector1">
            <a:avLst/>
          </a:prstGeom>
          <a:noFill/>
          <a:ln cap="flat" cmpd="sng" w="9525">
            <a:solidFill>
              <a:schemeClr val="dk2"/>
            </a:solidFill>
            <a:prstDash val="solid"/>
            <a:round/>
            <a:headEnd len="med" w="med" type="none"/>
            <a:tailEnd len="med" w="med" type="none"/>
          </a:ln>
        </p:spPr>
      </p:cxnSp>
      <p:cxnSp>
        <p:nvCxnSpPr>
          <p:cNvPr id="375" name="Google Shape;375;p23"/>
          <p:cNvCxnSpPr>
            <a:stCxn id="366" idx="3"/>
            <a:endCxn id="369" idx="0"/>
          </p:cNvCxnSpPr>
          <p:nvPr/>
        </p:nvCxnSpPr>
        <p:spPr>
          <a:xfrm>
            <a:off x="1705050" y="1557800"/>
            <a:ext cx="6264300" cy="1033200"/>
          </a:xfrm>
          <a:prstGeom prst="straightConnector1">
            <a:avLst/>
          </a:prstGeom>
          <a:noFill/>
          <a:ln cap="flat" cmpd="sng" w="9525">
            <a:solidFill>
              <a:schemeClr val="dk2"/>
            </a:solidFill>
            <a:prstDash val="solid"/>
            <a:round/>
            <a:headEnd len="med" w="med" type="none"/>
            <a:tailEnd len="med" w="med" type="none"/>
          </a:ln>
        </p:spPr>
      </p:cxnSp>
      <p:cxnSp>
        <p:nvCxnSpPr>
          <p:cNvPr id="376" name="Google Shape;376;p23"/>
          <p:cNvCxnSpPr>
            <a:stCxn id="365" idx="2"/>
            <a:endCxn id="370" idx="0"/>
          </p:cNvCxnSpPr>
          <p:nvPr/>
        </p:nvCxnSpPr>
        <p:spPr>
          <a:xfrm flipH="1">
            <a:off x="1217250" y="1656400"/>
            <a:ext cx="6752100" cy="1081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4"/>
          <p:cNvSpPr txBox="1"/>
          <p:nvPr>
            <p:ph type="title"/>
          </p:nvPr>
        </p:nvSpPr>
        <p:spPr>
          <a:xfrm>
            <a:off x="366525" y="1247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Exchange Process - room8</a:t>
            </a:r>
            <a:endParaRPr/>
          </a:p>
        </p:txBody>
      </p:sp>
      <p:sp>
        <p:nvSpPr>
          <p:cNvPr id="382" name="Google Shape;382;p24"/>
          <p:cNvSpPr/>
          <p:nvPr/>
        </p:nvSpPr>
        <p:spPr>
          <a:xfrm>
            <a:off x="311700" y="604625"/>
            <a:ext cx="1475400" cy="544200"/>
          </a:xfrm>
          <a:prstGeom prst="rect">
            <a:avLst/>
          </a:prstGeom>
          <a:solidFill>
            <a:srgbClr val="FFF2C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Student</a:t>
            </a:r>
            <a:endParaRPr b="1">
              <a:solidFill>
                <a:srgbClr val="000000"/>
              </a:solidFill>
              <a:latin typeface="Calibri"/>
              <a:ea typeface="Calibri"/>
              <a:cs typeface="Calibri"/>
              <a:sym typeface="Calibri"/>
            </a:endParaRPr>
          </a:p>
        </p:txBody>
      </p:sp>
      <p:sp>
        <p:nvSpPr>
          <p:cNvPr id="383" name="Google Shape;383;p24"/>
          <p:cNvSpPr/>
          <p:nvPr/>
        </p:nvSpPr>
        <p:spPr>
          <a:xfrm>
            <a:off x="7231650" y="456300"/>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Education company</a:t>
            </a:r>
            <a:endParaRPr b="1">
              <a:solidFill>
                <a:srgbClr val="000000"/>
              </a:solidFill>
              <a:latin typeface="Calibri"/>
              <a:ea typeface="Calibri"/>
              <a:cs typeface="Calibri"/>
              <a:sym typeface="Calibri"/>
            </a:endParaRPr>
          </a:p>
        </p:txBody>
      </p:sp>
      <p:sp>
        <p:nvSpPr>
          <p:cNvPr id="384" name="Google Shape;384;p24"/>
          <p:cNvSpPr/>
          <p:nvPr/>
        </p:nvSpPr>
        <p:spPr>
          <a:xfrm>
            <a:off x="213325" y="186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Money</a:t>
            </a:r>
            <a:endParaRPr b="1">
              <a:solidFill>
                <a:srgbClr val="000000"/>
              </a:solidFill>
              <a:latin typeface="Calibri"/>
              <a:ea typeface="Calibri"/>
              <a:cs typeface="Calibri"/>
              <a:sym typeface="Calibri"/>
            </a:endParaRPr>
          </a:p>
        </p:txBody>
      </p:sp>
      <p:sp>
        <p:nvSpPr>
          <p:cNvPr id="385" name="Google Shape;385;p24"/>
          <p:cNvSpPr/>
          <p:nvPr/>
        </p:nvSpPr>
        <p:spPr>
          <a:xfrm>
            <a:off x="7231650" y="186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Course</a:t>
            </a:r>
            <a:endParaRPr b="1">
              <a:solidFill>
                <a:srgbClr val="000000"/>
              </a:solidFill>
              <a:latin typeface="Calibri"/>
              <a:ea typeface="Calibri"/>
              <a:cs typeface="Calibri"/>
              <a:sym typeface="Calibri"/>
            </a:endParaRPr>
          </a:p>
        </p:txBody>
      </p:sp>
      <p:sp>
        <p:nvSpPr>
          <p:cNvPr id="386" name="Google Shape;386;p24"/>
          <p:cNvSpPr/>
          <p:nvPr/>
        </p:nvSpPr>
        <p:spPr>
          <a:xfrm>
            <a:off x="2898950" y="18235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Pay for course</a:t>
            </a:r>
            <a:endParaRPr b="1">
              <a:solidFill>
                <a:srgbClr val="000000"/>
              </a:solidFill>
              <a:latin typeface="Calibri"/>
              <a:ea typeface="Calibri"/>
              <a:cs typeface="Calibri"/>
              <a:sym typeface="Calibri"/>
            </a:endParaRPr>
          </a:p>
        </p:txBody>
      </p:sp>
      <p:sp>
        <p:nvSpPr>
          <p:cNvPr id="387" name="Google Shape;387;p24"/>
          <p:cNvSpPr/>
          <p:nvPr/>
        </p:nvSpPr>
        <p:spPr>
          <a:xfrm>
            <a:off x="4911100" y="18235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Buy course</a:t>
            </a:r>
            <a:endParaRPr b="1">
              <a:solidFill>
                <a:srgbClr val="000000"/>
              </a:solidFill>
              <a:latin typeface="Calibri"/>
              <a:ea typeface="Calibri"/>
              <a:cs typeface="Calibri"/>
              <a:sym typeface="Calibri"/>
            </a:endParaRPr>
          </a:p>
        </p:txBody>
      </p:sp>
      <p:sp>
        <p:nvSpPr>
          <p:cNvPr id="388" name="Google Shape;388;p24"/>
          <p:cNvSpPr txBox="1"/>
          <p:nvPr/>
        </p:nvSpPr>
        <p:spPr>
          <a:xfrm>
            <a:off x="4374350" y="20956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dual</a:t>
            </a:r>
            <a:endParaRPr sz="1300">
              <a:latin typeface="Roboto"/>
              <a:ea typeface="Roboto"/>
              <a:cs typeface="Roboto"/>
              <a:sym typeface="Roboto"/>
            </a:endParaRPr>
          </a:p>
        </p:txBody>
      </p:sp>
      <p:sp>
        <p:nvSpPr>
          <p:cNvPr id="389" name="Google Shape;389;p24"/>
          <p:cNvSpPr txBox="1"/>
          <p:nvPr/>
        </p:nvSpPr>
        <p:spPr>
          <a:xfrm>
            <a:off x="6456025" y="181060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take</a:t>
            </a:r>
            <a:endParaRPr sz="1300">
              <a:latin typeface="Roboto"/>
              <a:ea typeface="Roboto"/>
              <a:cs typeface="Roboto"/>
              <a:sym typeface="Roboto"/>
            </a:endParaRPr>
          </a:p>
        </p:txBody>
      </p:sp>
      <p:sp>
        <p:nvSpPr>
          <p:cNvPr id="390" name="Google Shape;390;p24"/>
          <p:cNvSpPr txBox="1"/>
          <p:nvPr/>
        </p:nvSpPr>
        <p:spPr>
          <a:xfrm>
            <a:off x="1907750" y="18235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give</a:t>
            </a:r>
            <a:endParaRPr sz="1300">
              <a:latin typeface="Roboto"/>
              <a:ea typeface="Roboto"/>
              <a:cs typeface="Roboto"/>
              <a:sym typeface="Roboto"/>
            </a:endParaRPr>
          </a:p>
        </p:txBody>
      </p:sp>
      <p:sp>
        <p:nvSpPr>
          <p:cNvPr id="391" name="Google Shape;391;p24"/>
          <p:cNvSpPr txBox="1"/>
          <p:nvPr/>
        </p:nvSpPr>
        <p:spPr>
          <a:xfrm>
            <a:off x="6158625" y="542438"/>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recipient</a:t>
            </a:r>
            <a:endParaRPr sz="1300">
              <a:latin typeface="Roboto"/>
              <a:ea typeface="Roboto"/>
              <a:cs typeface="Roboto"/>
              <a:sym typeface="Roboto"/>
            </a:endParaRPr>
          </a:p>
        </p:txBody>
      </p:sp>
      <p:sp>
        <p:nvSpPr>
          <p:cNvPr id="392" name="Google Shape;392;p24"/>
          <p:cNvSpPr txBox="1"/>
          <p:nvPr/>
        </p:nvSpPr>
        <p:spPr>
          <a:xfrm>
            <a:off x="1262175" y="129375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provider</a:t>
            </a:r>
            <a:endParaRPr sz="1300">
              <a:latin typeface="Roboto"/>
              <a:ea typeface="Roboto"/>
              <a:cs typeface="Roboto"/>
              <a:sym typeface="Roboto"/>
            </a:endParaRPr>
          </a:p>
        </p:txBody>
      </p:sp>
      <p:cxnSp>
        <p:nvCxnSpPr>
          <p:cNvPr id="393" name="Google Shape;393;p24"/>
          <p:cNvCxnSpPr>
            <a:stCxn id="386" idx="1"/>
            <a:endCxn id="384" idx="3"/>
          </p:cNvCxnSpPr>
          <p:nvPr/>
        </p:nvCxnSpPr>
        <p:spPr>
          <a:xfrm flipH="1">
            <a:off x="1688750" y="2095675"/>
            <a:ext cx="1210200" cy="45900"/>
          </a:xfrm>
          <a:prstGeom prst="straightConnector1">
            <a:avLst/>
          </a:prstGeom>
          <a:noFill/>
          <a:ln cap="flat" cmpd="sng" w="9525">
            <a:solidFill>
              <a:schemeClr val="dk2"/>
            </a:solidFill>
            <a:prstDash val="solid"/>
            <a:round/>
            <a:headEnd len="med" w="med" type="none"/>
            <a:tailEnd len="med" w="med" type="none"/>
          </a:ln>
        </p:spPr>
      </p:cxnSp>
      <p:cxnSp>
        <p:nvCxnSpPr>
          <p:cNvPr id="394" name="Google Shape;394;p24"/>
          <p:cNvCxnSpPr>
            <a:stCxn id="387" idx="3"/>
            <a:endCxn id="385" idx="1"/>
          </p:cNvCxnSpPr>
          <p:nvPr/>
        </p:nvCxnSpPr>
        <p:spPr>
          <a:xfrm>
            <a:off x="6386500" y="2095675"/>
            <a:ext cx="845100" cy="45900"/>
          </a:xfrm>
          <a:prstGeom prst="straightConnector1">
            <a:avLst/>
          </a:prstGeom>
          <a:noFill/>
          <a:ln cap="flat" cmpd="sng" w="9525">
            <a:solidFill>
              <a:schemeClr val="dk2"/>
            </a:solidFill>
            <a:prstDash val="solid"/>
            <a:round/>
            <a:headEnd len="med" w="med" type="none"/>
            <a:tailEnd len="med" w="med" type="none"/>
          </a:ln>
        </p:spPr>
      </p:cxnSp>
      <p:cxnSp>
        <p:nvCxnSpPr>
          <p:cNvPr id="395" name="Google Shape;395;p24"/>
          <p:cNvCxnSpPr>
            <a:stCxn id="386" idx="3"/>
            <a:endCxn id="387" idx="1"/>
          </p:cNvCxnSpPr>
          <p:nvPr/>
        </p:nvCxnSpPr>
        <p:spPr>
          <a:xfrm>
            <a:off x="4374350" y="2095675"/>
            <a:ext cx="536700" cy="0"/>
          </a:xfrm>
          <a:prstGeom prst="straightConnector1">
            <a:avLst/>
          </a:prstGeom>
          <a:noFill/>
          <a:ln cap="flat" cmpd="sng" w="9525">
            <a:solidFill>
              <a:schemeClr val="dk2"/>
            </a:solidFill>
            <a:prstDash val="solid"/>
            <a:round/>
            <a:headEnd len="med" w="med" type="none"/>
            <a:tailEnd len="med" w="med" type="none"/>
          </a:ln>
        </p:spPr>
      </p:cxnSp>
      <p:cxnSp>
        <p:nvCxnSpPr>
          <p:cNvPr id="396" name="Google Shape;396;p24"/>
          <p:cNvCxnSpPr>
            <a:stCxn id="386" idx="0"/>
            <a:endCxn id="382" idx="2"/>
          </p:cNvCxnSpPr>
          <p:nvPr/>
        </p:nvCxnSpPr>
        <p:spPr>
          <a:xfrm rot="10800000">
            <a:off x="1049450" y="1148875"/>
            <a:ext cx="2587200" cy="674700"/>
          </a:xfrm>
          <a:prstGeom prst="straightConnector1">
            <a:avLst/>
          </a:prstGeom>
          <a:noFill/>
          <a:ln cap="flat" cmpd="sng" w="9525">
            <a:solidFill>
              <a:schemeClr val="dk2"/>
            </a:solidFill>
            <a:prstDash val="solid"/>
            <a:round/>
            <a:headEnd len="med" w="med" type="none"/>
            <a:tailEnd len="med" w="med" type="none"/>
          </a:ln>
        </p:spPr>
      </p:cxnSp>
      <p:cxnSp>
        <p:nvCxnSpPr>
          <p:cNvPr id="397" name="Google Shape;397;p24"/>
          <p:cNvCxnSpPr>
            <a:stCxn id="386" idx="0"/>
            <a:endCxn id="383" idx="1"/>
          </p:cNvCxnSpPr>
          <p:nvPr/>
        </p:nvCxnSpPr>
        <p:spPr>
          <a:xfrm flipH="1" rot="10800000">
            <a:off x="3636650" y="728275"/>
            <a:ext cx="3594900" cy="1095300"/>
          </a:xfrm>
          <a:prstGeom prst="straightConnector1">
            <a:avLst/>
          </a:prstGeom>
          <a:noFill/>
          <a:ln cap="flat" cmpd="sng" w="9525">
            <a:solidFill>
              <a:schemeClr val="dk2"/>
            </a:solidFill>
            <a:prstDash val="solid"/>
            <a:round/>
            <a:headEnd len="med" w="med" type="none"/>
            <a:tailEnd len="med" w="med" type="none"/>
          </a:ln>
        </p:spPr>
      </p:cxnSp>
      <p:cxnSp>
        <p:nvCxnSpPr>
          <p:cNvPr id="398" name="Google Shape;398;p24"/>
          <p:cNvCxnSpPr>
            <a:stCxn id="387" idx="0"/>
            <a:endCxn id="382" idx="3"/>
          </p:cNvCxnSpPr>
          <p:nvPr/>
        </p:nvCxnSpPr>
        <p:spPr>
          <a:xfrm rot="10800000">
            <a:off x="1787200" y="876775"/>
            <a:ext cx="3861600" cy="946800"/>
          </a:xfrm>
          <a:prstGeom prst="straightConnector1">
            <a:avLst/>
          </a:prstGeom>
          <a:noFill/>
          <a:ln cap="flat" cmpd="sng" w="9525">
            <a:solidFill>
              <a:schemeClr val="dk2"/>
            </a:solidFill>
            <a:prstDash val="solid"/>
            <a:round/>
            <a:headEnd len="med" w="med" type="none"/>
            <a:tailEnd len="med" w="med" type="none"/>
          </a:ln>
        </p:spPr>
      </p:cxnSp>
      <p:cxnSp>
        <p:nvCxnSpPr>
          <p:cNvPr id="399" name="Google Shape;399;p24"/>
          <p:cNvCxnSpPr>
            <a:stCxn id="387" idx="0"/>
            <a:endCxn id="383" idx="2"/>
          </p:cNvCxnSpPr>
          <p:nvPr/>
        </p:nvCxnSpPr>
        <p:spPr>
          <a:xfrm flipH="1" rot="10800000">
            <a:off x="5648800" y="1000375"/>
            <a:ext cx="2320500" cy="823200"/>
          </a:xfrm>
          <a:prstGeom prst="straightConnector1">
            <a:avLst/>
          </a:prstGeom>
          <a:noFill/>
          <a:ln cap="flat" cmpd="sng" w="9525">
            <a:solidFill>
              <a:schemeClr val="dk2"/>
            </a:solidFill>
            <a:prstDash val="solid"/>
            <a:round/>
            <a:headEnd len="med" w="med" type="none"/>
            <a:tailEnd len="med" w="med" type="none"/>
          </a:ln>
        </p:spPr>
      </p:cxnSp>
      <p:sp>
        <p:nvSpPr>
          <p:cNvPr id="400" name="Google Shape;400;p24"/>
          <p:cNvSpPr txBox="1"/>
          <p:nvPr/>
        </p:nvSpPr>
        <p:spPr>
          <a:xfrm>
            <a:off x="7031675" y="10834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provider</a:t>
            </a:r>
            <a:endParaRPr sz="1300">
              <a:latin typeface="Roboto"/>
              <a:ea typeface="Roboto"/>
              <a:cs typeface="Roboto"/>
              <a:sym typeface="Roboto"/>
            </a:endParaRPr>
          </a:p>
        </p:txBody>
      </p:sp>
      <p:sp>
        <p:nvSpPr>
          <p:cNvPr id="401" name="Google Shape;401;p24"/>
          <p:cNvSpPr txBox="1"/>
          <p:nvPr/>
        </p:nvSpPr>
        <p:spPr>
          <a:xfrm>
            <a:off x="1815225" y="542438"/>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recipient</a:t>
            </a:r>
            <a:endParaRPr sz="1300">
              <a:latin typeface="Roboto"/>
              <a:ea typeface="Roboto"/>
              <a:cs typeface="Roboto"/>
              <a:sym typeface="Roboto"/>
            </a:endParaRPr>
          </a:p>
        </p:txBody>
      </p:sp>
      <p:sp>
        <p:nvSpPr>
          <p:cNvPr id="402" name="Google Shape;402;p24"/>
          <p:cNvSpPr/>
          <p:nvPr/>
        </p:nvSpPr>
        <p:spPr>
          <a:xfrm>
            <a:off x="7025700" y="4439725"/>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Internal</a:t>
            </a:r>
            <a:r>
              <a:rPr b="1" lang="en">
                <a:solidFill>
                  <a:srgbClr val="000000"/>
                </a:solidFill>
                <a:latin typeface="Calibri"/>
                <a:ea typeface="Calibri"/>
                <a:cs typeface="Calibri"/>
                <a:sym typeface="Calibri"/>
              </a:rPr>
              <a:t>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Language Knowledge</a:t>
            </a:r>
            <a:endParaRPr b="1">
              <a:solidFill>
                <a:srgbClr val="000000"/>
              </a:solidFill>
              <a:latin typeface="Calibri"/>
              <a:ea typeface="Calibri"/>
              <a:cs typeface="Calibri"/>
              <a:sym typeface="Calibri"/>
            </a:endParaRPr>
          </a:p>
        </p:txBody>
      </p:sp>
      <p:sp>
        <p:nvSpPr>
          <p:cNvPr id="403" name="Google Shape;403;p24"/>
          <p:cNvSpPr/>
          <p:nvPr/>
        </p:nvSpPr>
        <p:spPr>
          <a:xfrm>
            <a:off x="4358700" y="4439725"/>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Improve Language Knowledge</a:t>
            </a:r>
            <a:endParaRPr b="1">
              <a:solidFill>
                <a:srgbClr val="000000"/>
              </a:solidFill>
              <a:latin typeface="Calibri"/>
              <a:ea typeface="Calibri"/>
              <a:cs typeface="Calibri"/>
              <a:sym typeface="Calibri"/>
            </a:endParaRPr>
          </a:p>
        </p:txBody>
      </p:sp>
      <p:cxnSp>
        <p:nvCxnSpPr>
          <p:cNvPr id="404" name="Google Shape;404;p24"/>
          <p:cNvCxnSpPr>
            <a:stCxn id="403" idx="3"/>
            <a:endCxn id="402" idx="1"/>
          </p:cNvCxnSpPr>
          <p:nvPr/>
        </p:nvCxnSpPr>
        <p:spPr>
          <a:xfrm>
            <a:off x="6246000" y="4711825"/>
            <a:ext cx="779700" cy="0"/>
          </a:xfrm>
          <a:prstGeom prst="straightConnector1">
            <a:avLst/>
          </a:prstGeom>
          <a:noFill/>
          <a:ln cap="flat" cmpd="sng" w="9525">
            <a:solidFill>
              <a:schemeClr val="dk2"/>
            </a:solidFill>
            <a:prstDash val="solid"/>
            <a:round/>
            <a:headEnd len="med" w="med" type="none"/>
            <a:tailEnd len="med" w="med" type="none"/>
          </a:ln>
        </p:spPr>
      </p:cxnSp>
      <p:sp>
        <p:nvSpPr>
          <p:cNvPr id="405" name="Google Shape;405;p24"/>
          <p:cNvSpPr txBox="1"/>
          <p:nvPr/>
        </p:nvSpPr>
        <p:spPr>
          <a:xfrm>
            <a:off x="6227425" y="463000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produce</a:t>
            </a:r>
            <a:endParaRPr sz="1300">
              <a:latin typeface="Roboto"/>
              <a:ea typeface="Roboto"/>
              <a:cs typeface="Roboto"/>
              <a:sym typeface="Roboto"/>
            </a:endParaRPr>
          </a:p>
        </p:txBody>
      </p:sp>
      <p:sp>
        <p:nvSpPr>
          <p:cNvPr id="406" name="Google Shape;406;p24"/>
          <p:cNvSpPr/>
          <p:nvPr/>
        </p:nvSpPr>
        <p:spPr>
          <a:xfrm>
            <a:off x="45052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407" name="Google Shape;407;p24"/>
          <p:cNvSpPr/>
          <p:nvPr/>
        </p:nvSpPr>
        <p:spPr>
          <a:xfrm>
            <a:off x="22192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408" name="Google Shape;408;p24"/>
          <p:cNvSpPr/>
          <p:nvPr/>
        </p:nvSpPr>
        <p:spPr>
          <a:xfrm>
            <a:off x="2219200" y="3806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Exchange Process</a:t>
            </a:r>
            <a:endParaRPr/>
          </a:p>
        </p:txBody>
      </p:sp>
      <p:sp>
        <p:nvSpPr>
          <p:cNvPr id="414" name="Google Shape;414;p25"/>
          <p:cNvSpPr/>
          <p:nvPr/>
        </p:nvSpPr>
        <p:spPr>
          <a:xfrm>
            <a:off x="709700" y="14859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Student</a:t>
            </a:r>
            <a:endParaRPr b="1">
              <a:solidFill>
                <a:srgbClr val="000000"/>
              </a:solidFill>
              <a:latin typeface="Calibri"/>
              <a:ea typeface="Calibri"/>
              <a:cs typeface="Calibri"/>
              <a:sym typeface="Calibri"/>
            </a:endParaRPr>
          </a:p>
        </p:txBody>
      </p:sp>
      <p:sp>
        <p:nvSpPr>
          <p:cNvPr id="415" name="Google Shape;415;p25"/>
          <p:cNvSpPr/>
          <p:nvPr/>
        </p:nvSpPr>
        <p:spPr>
          <a:xfrm>
            <a:off x="6340750" y="1227525"/>
            <a:ext cx="1475400" cy="6078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Education company</a:t>
            </a:r>
            <a:endParaRPr b="1">
              <a:solidFill>
                <a:srgbClr val="000000"/>
              </a:solidFill>
              <a:latin typeface="Calibri"/>
              <a:ea typeface="Calibri"/>
              <a:cs typeface="Calibri"/>
              <a:sym typeface="Calibri"/>
            </a:endParaRPr>
          </a:p>
        </p:txBody>
      </p:sp>
      <p:sp>
        <p:nvSpPr>
          <p:cNvPr id="416" name="Google Shape;416;p25"/>
          <p:cNvSpPr/>
          <p:nvPr/>
        </p:nvSpPr>
        <p:spPr>
          <a:xfrm>
            <a:off x="764025" y="2684700"/>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Money</a:t>
            </a:r>
            <a:endParaRPr b="1">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Exchange Process</a:t>
            </a:r>
            <a:endParaRPr/>
          </a:p>
        </p:txBody>
      </p:sp>
      <p:sp>
        <p:nvSpPr>
          <p:cNvPr id="422" name="Google Shape;422;p26"/>
          <p:cNvSpPr/>
          <p:nvPr/>
        </p:nvSpPr>
        <p:spPr>
          <a:xfrm>
            <a:off x="283425" y="12416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Language training</a:t>
            </a:r>
            <a:endParaRPr b="1">
              <a:solidFill>
                <a:srgbClr val="000000"/>
              </a:solidFill>
              <a:latin typeface="Calibri"/>
              <a:ea typeface="Calibri"/>
              <a:cs typeface="Calibri"/>
              <a:sym typeface="Calibri"/>
            </a:endParaRPr>
          </a:p>
        </p:txBody>
      </p:sp>
      <p:sp>
        <p:nvSpPr>
          <p:cNvPr id="423" name="Google Shape;423;p26"/>
          <p:cNvSpPr/>
          <p:nvPr/>
        </p:nvSpPr>
        <p:spPr>
          <a:xfrm>
            <a:off x="435825" y="20798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Course Material</a:t>
            </a:r>
            <a:endParaRPr b="1">
              <a:solidFill>
                <a:srgbClr val="000000"/>
              </a:solidFill>
              <a:latin typeface="Calibri"/>
              <a:ea typeface="Calibri"/>
              <a:cs typeface="Calibri"/>
              <a:sym typeface="Calibri"/>
            </a:endParaRPr>
          </a:p>
        </p:txBody>
      </p:sp>
      <p:sp>
        <p:nvSpPr>
          <p:cNvPr id="424" name="Google Shape;424;p26"/>
          <p:cNvSpPr/>
          <p:nvPr/>
        </p:nvSpPr>
        <p:spPr>
          <a:xfrm>
            <a:off x="588225" y="27656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Classroom</a:t>
            </a:r>
            <a:endParaRPr b="1">
              <a:solidFill>
                <a:srgbClr val="000000"/>
              </a:solidFill>
              <a:latin typeface="Calibri"/>
              <a:ea typeface="Calibri"/>
              <a:cs typeface="Calibri"/>
              <a:sym typeface="Calibri"/>
            </a:endParaRPr>
          </a:p>
        </p:txBody>
      </p:sp>
      <p:sp>
        <p:nvSpPr>
          <p:cNvPr id="425" name="Google Shape;425;p26"/>
          <p:cNvSpPr/>
          <p:nvPr/>
        </p:nvSpPr>
        <p:spPr>
          <a:xfrm>
            <a:off x="740625" y="33752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426" name="Google Shape;426;p26"/>
          <p:cNvSpPr/>
          <p:nvPr/>
        </p:nvSpPr>
        <p:spPr>
          <a:xfrm>
            <a:off x="893025" y="40610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427" name="Google Shape;427;p26"/>
          <p:cNvSpPr/>
          <p:nvPr/>
        </p:nvSpPr>
        <p:spPr>
          <a:xfrm>
            <a:off x="5385875" y="12416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Teacher</a:t>
            </a:r>
            <a:endParaRPr b="1">
              <a:solidFill>
                <a:srgbClr val="000000"/>
              </a:solidFill>
              <a:latin typeface="Calibri"/>
              <a:ea typeface="Calibri"/>
              <a:cs typeface="Calibri"/>
              <a:sym typeface="Calibri"/>
            </a:endParaRPr>
          </a:p>
        </p:txBody>
      </p:sp>
      <p:sp>
        <p:nvSpPr>
          <p:cNvPr id="428" name="Google Shape;428;p26"/>
          <p:cNvSpPr/>
          <p:nvPr/>
        </p:nvSpPr>
        <p:spPr>
          <a:xfrm>
            <a:off x="5919275" y="20036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Student</a:t>
            </a:r>
            <a:endParaRPr b="1">
              <a:solidFill>
                <a:srgbClr val="000000"/>
              </a:solidFill>
              <a:latin typeface="Calibri"/>
              <a:ea typeface="Calibri"/>
              <a:cs typeface="Calibri"/>
              <a:sym typeface="Calibri"/>
            </a:endParaRPr>
          </a:p>
        </p:txBody>
      </p:sp>
      <p:sp>
        <p:nvSpPr>
          <p:cNvPr id="429" name="Google Shape;429;p26"/>
          <p:cNvSpPr/>
          <p:nvPr/>
        </p:nvSpPr>
        <p:spPr>
          <a:xfrm>
            <a:off x="6376475" y="268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430" name="Google Shape;430;p26"/>
          <p:cNvSpPr/>
          <p:nvPr/>
        </p:nvSpPr>
        <p:spPr>
          <a:xfrm>
            <a:off x="6605075" y="33752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431" name="Google Shape;431;p26"/>
          <p:cNvSpPr/>
          <p:nvPr/>
        </p:nvSpPr>
        <p:spPr>
          <a:xfrm>
            <a:off x="7062275" y="40610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27"/>
          <p:cNvSpPr txBox="1"/>
          <p:nvPr>
            <p:ph idx="4294967295" type="title"/>
          </p:nvPr>
        </p:nvSpPr>
        <p:spPr>
          <a:xfrm>
            <a:off x="311700" y="181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Economic Agents and Economic Resources</a:t>
            </a:r>
            <a:endParaRPr/>
          </a:p>
          <a:p>
            <a:pPr indent="0" lvl="0" marL="0" rtl="0" algn="l">
              <a:spcBef>
                <a:spcPts val="0"/>
              </a:spcBef>
              <a:spcAft>
                <a:spcPts val="0"/>
              </a:spcAft>
              <a:buNone/>
            </a:pPr>
            <a:r>
              <a:rPr lang="en"/>
              <a:t>Group 1</a:t>
            </a:r>
            <a:endParaRPr/>
          </a:p>
        </p:txBody>
      </p:sp>
      <p:sp>
        <p:nvSpPr>
          <p:cNvPr id="437" name="Google Shape;437;p27"/>
          <p:cNvSpPr/>
          <p:nvPr/>
        </p:nvSpPr>
        <p:spPr>
          <a:xfrm>
            <a:off x="283425" y="12416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Teaching hours</a:t>
            </a:r>
            <a:endParaRPr b="1">
              <a:solidFill>
                <a:srgbClr val="000000"/>
              </a:solidFill>
              <a:latin typeface="Calibri"/>
              <a:ea typeface="Calibri"/>
              <a:cs typeface="Calibri"/>
              <a:sym typeface="Calibri"/>
            </a:endParaRPr>
          </a:p>
        </p:txBody>
      </p:sp>
      <p:sp>
        <p:nvSpPr>
          <p:cNvPr id="438" name="Google Shape;438;p27"/>
          <p:cNvSpPr/>
          <p:nvPr/>
        </p:nvSpPr>
        <p:spPr>
          <a:xfrm>
            <a:off x="454975" y="20480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439" name="Google Shape;439;p27"/>
          <p:cNvSpPr/>
          <p:nvPr/>
        </p:nvSpPr>
        <p:spPr>
          <a:xfrm>
            <a:off x="607375" y="27338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440" name="Google Shape;440;p27"/>
          <p:cNvSpPr/>
          <p:nvPr/>
        </p:nvSpPr>
        <p:spPr>
          <a:xfrm>
            <a:off x="740625" y="3375225"/>
            <a:ext cx="1621800" cy="817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Learning Management Systems </a:t>
            </a:r>
            <a:endParaRPr b="1">
              <a:solidFill>
                <a:srgbClr val="000000"/>
              </a:solidFill>
              <a:latin typeface="Calibri"/>
              <a:ea typeface="Calibri"/>
              <a:cs typeface="Calibri"/>
              <a:sym typeface="Calibri"/>
            </a:endParaRPr>
          </a:p>
        </p:txBody>
      </p:sp>
      <p:sp>
        <p:nvSpPr>
          <p:cNvPr id="441" name="Google Shape;441;p27"/>
          <p:cNvSpPr/>
          <p:nvPr/>
        </p:nvSpPr>
        <p:spPr>
          <a:xfrm>
            <a:off x="941500" y="42896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Class room</a:t>
            </a:r>
            <a:endParaRPr b="1">
              <a:solidFill>
                <a:srgbClr val="000000"/>
              </a:solidFill>
              <a:latin typeface="Calibri"/>
              <a:ea typeface="Calibri"/>
              <a:cs typeface="Calibri"/>
              <a:sym typeface="Calibri"/>
            </a:endParaRPr>
          </a:p>
        </p:txBody>
      </p:sp>
      <p:sp>
        <p:nvSpPr>
          <p:cNvPr id="442" name="Google Shape;442;p27"/>
          <p:cNvSpPr/>
          <p:nvPr/>
        </p:nvSpPr>
        <p:spPr>
          <a:xfrm>
            <a:off x="5385875" y="12416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Teacher</a:t>
            </a:r>
            <a:endParaRPr b="1">
              <a:solidFill>
                <a:srgbClr val="000000"/>
              </a:solidFill>
              <a:latin typeface="Calibri"/>
              <a:ea typeface="Calibri"/>
              <a:cs typeface="Calibri"/>
              <a:sym typeface="Calibri"/>
            </a:endParaRPr>
          </a:p>
        </p:txBody>
      </p:sp>
      <p:sp>
        <p:nvSpPr>
          <p:cNvPr id="443" name="Google Shape;443;p27"/>
          <p:cNvSpPr/>
          <p:nvPr/>
        </p:nvSpPr>
        <p:spPr>
          <a:xfrm>
            <a:off x="5919275" y="20036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Language Student</a:t>
            </a:r>
            <a:endParaRPr b="1">
              <a:solidFill>
                <a:srgbClr val="000000"/>
              </a:solidFill>
              <a:latin typeface="Calibri"/>
              <a:ea typeface="Calibri"/>
              <a:cs typeface="Calibri"/>
              <a:sym typeface="Calibri"/>
            </a:endParaRPr>
          </a:p>
        </p:txBody>
      </p:sp>
      <p:sp>
        <p:nvSpPr>
          <p:cNvPr id="444" name="Google Shape;444;p27"/>
          <p:cNvSpPr/>
          <p:nvPr/>
        </p:nvSpPr>
        <p:spPr>
          <a:xfrm>
            <a:off x="6510400" y="2689425"/>
            <a:ext cx="21648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Administration/IT</a:t>
            </a:r>
            <a:endParaRPr b="1">
              <a:solidFill>
                <a:srgbClr val="000000"/>
              </a:solidFill>
              <a:latin typeface="Calibri"/>
              <a:ea typeface="Calibri"/>
              <a:cs typeface="Calibri"/>
              <a:sym typeface="Calibri"/>
            </a:endParaRPr>
          </a:p>
        </p:txBody>
      </p:sp>
      <p:sp>
        <p:nvSpPr>
          <p:cNvPr id="445" name="Google Shape;445;p27"/>
          <p:cNvSpPr/>
          <p:nvPr/>
        </p:nvSpPr>
        <p:spPr>
          <a:xfrm>
            <a:off x="6605075" y="33752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446" name="Google Shape;446;p27"/>
          <p:cNvSpPr/>
          <p:nvPr/>
        </p:nvSpPr>
        <p:spPr>
          <a:xfrm>
            <a:off x="7062275" y="40610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28"/>
          <p:cNvSpPr txBox="1"/>
          <p:nvPr>
            <p:ph idx="4294967295" type="title"/>
          </p:nvPr>
        </p:nvSpPr>
        <p:spPr>
          <a:xfrm>
            <a:off x="311700" y="181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Economic Agents and Economic Resources Room 2</a:t>
            </a:r>
            <a:endParaRPr/>
          </a:p>
        </p:txBody>
      </p:sp>
      <p:sp>
        <p:nvSpPr>
          <p:cNvPr id="452" name="Google Shape;452;p28"/>
          <p:cNvSpPr/>
          <p:nvPr/>
        </p:nvSpPr>
        <p:spPr>
          <a:xfrm>
            <a:off x="283425" y="12416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Study material</a:t>
            </a:r>
            <a:endParaRPr b="1">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Books, novel, cd, </a:t>
            </a:r>
            <a:endParaRPr b="1">
              <a:latin typeface="Calibri"/>
              <a:ea typeface="Calibri"/>
              <a:cs typeface="Calibri"/>
              <a:sym typeface="Calibri"/>
            </a:endParaRPr>
          </a:p>
        </p:txBody>
      </p:sp>
      <p:sp>
        <p:nvSpPr>
          <p:cNvPr id="453" name="Google Shape;453;p28"/>
          <p:cNvSpPr/>
          <p:nvPr/>
        </p:nvSpPr>
        <p:spPr>
          <a:xfrm>
            <a:off x="435825" y="20798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Internet</a:t>
            </a:r>
            <a:endParaRPr b="1">
              <a:solidFill>
                <a:srgbClr val="000000"/>
              </a:solidFill>
              <a:latin typeface="Calibri"/>
              <a:ea typeface="Calibri"/>
              <a:cs typeface="Calibri"/>
              <a:sym typeface="Calibri"/>
            </a:endParaRPr>
          </a:p>
        </p:txBody>
      </p:sp>
      <p:sp>
        <p:nvSpPr>
          <p:cNvPr id="454" name="Google Shape;454;p28"/>
          <p:cNvSpPr/>
          <p:nvPr/>
        </p:nvSpPr>
        <p:spPr>
          <a:xfrm>
            <a:off x="588225" y="27656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classroom</a:t>
            </a:r>
            <a:endParaRPr b="1">
              <a:solidFill>
                <a:srgbClr val="000000"/>
              </a:solidFill>
              <a:latin typeface="Calibri"/>
              <a:ea typeface="Calibri"/>
              <a:cs typeface="Calibri"/>
              <a:sym typeface="Calibri"/>
            </a:endParaRPr>
          </a:p>
        </p:txBody>
      </p:sp>
      <p:sp>
        <p:nvSpPr>
          <p:cNvPr id="455" name="Google Shape;455;p28"/>
          <p:cNvSpPr/>
          <p:nvPr/>
        </p:nvSpPr>
        <p:spPr>
          <a:xfrm>
            <a:off x="740625" y="33752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money</a:t>
            </a:r>
            <a:endParaRPr b="1">
              <a:solidFill>
                <a:srgbClr val="000000"/>
              </a:solidFill>
              <a:latin typeface="Calibri"/>
              <a:ea typeface="Calibri"/>
              <a:cs typeface="Calibri"/>
              <a:sym typeface="Calibri"/>
            </a:endParaRPr>
          </a:p>
        </p:txBody>
      </p:sp>
      <p:sp>
        <p:nvSpPr>
          <p:cNvPr id="456" name="Google Shape;456;p28"/>
          <p:cNvSpPr/>
          <p:nvPr/>
        </p:nvSpPr>
        <p:spPr>
          <a:xfrm>
            <a:off x="953650" y="4594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Printer machine</a:t>
            </a:r>
            <a:endParaRPr b="1">
              <a:solidFill>
                <a:srgbClr val="000000"/>
              </a:solidFill>
              <a:latin typeface="Calibri"/>
              <a:ea typeface="Calibri"/>
              <a:cs typeface="Calibri"/>
              <a:sym typeface="Calibri"/>
            </a:endParaRPr>
          </a:p>
        </p:txBody>
      </p:sp>
      <p:sp>
        <p:nvSpPr>
          <p:cNvPr id="457" name="Google Shape;457;p28"/>
          <p:cNvSpPr/>
          <p:nvPr/>
        </p:nvSpPr>
        <p:spPr>
          <a:xfrm>
            <a:off x="5385875" y="12416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teacher</a:t>
            </a:r>
            <a:endParaRPr b="1">
              <a:solidFill>
                <a:srgbClr val="000000"/>
              </a:solidFill>
              <a:latin typeface="Calibri"/>
              <a:ea typeface="Calibri"/>
              <a:cs typeface="Calibri"/>
              <a:sym typeface="Calibri"/>
            </a:endParaRPr>
          </a:p>
        </p:txBody>
      </p:sp>
      <p:sp>
        <p:nvSpPr>
          <p:cNvPr id="458" name="Google Shape;458;p28"/>
          <p:cNvSpPr/>
          <p:nvPr/>
        </p:nvSpPr>
        <p:spPr>
          <a:xfrm>
            <a:off x="5919275" y="20036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student</a:t>
            </a:r>
            <a:endParaRPr b="1">
              <a:solidFill>
                <a:srgbClr val="000000"/>
              </a:solidFill>
              <a:latin typeface="Calibri"/>
              <a:ea typeface="Calibri"/>
              <a:cs typeface="Calibri"/>
              <a:sym typeface="Calibri"/>
            </a:endParaRPr>
          </a:p>
        </p:txBody>
      </p:sp>
      <p:sp>
        <p:nvSpPr>
          <p:cNvPr id="459" name="Google Shape;459;p28"/>
          <p:cNvSpPr/>
          <p:nvPr/>
        </p:nvSpPr>
        <p:spPr>
          <a:xfrm>
            <a:off x="6376475" y="268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University / school</a:t>
            </a:r>
            <a:endParaRPr b="1">
              <a:solidFill>
                <a:srgbClr val="000000"/>
              </a:solidFill>
              <a:latin typeface="Calibri"/>
              <a:ea typeface="Calibri"/>
              <a:cs typeface="Calibri"/>
              <a:sym typeface="Calibri"/>
            </a:endParaRPr>
          </a:p>
        </p:txBody>
      </p:sp>
      <p:sp>
        <p:nvSpPr>
          <p:cNvPr id="460" name="Google Shape;460;p28"/>
          <p:cNvSpPr/>
          <p:nvPr/>
        </p:nvSpPr>
        <p:spPr>
          <a:xfrm>
            <a:off x="6605075" y="33752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Third party companies</a:t>
            </a:r>
            <a:endParaRPr b="1">
              <a:solidFill>
                <a:srgbClr val="000000"/>
              </a:solidFill>
              <a:latin typeface="Calibri"/>
              <a:ea typeface="Calibri"/>
              <a:cs typeface="Calibri"/>
              <a:sym typeface="Calibri"/>
            </a:endParaRPr>
          </a:p>
        </p:txBody>
      </p:sp>
      <p:sp>
        <p:nvSpPr>
          <p:cNvPr id="461" name="Google Shape;461;p28"/>
          <p:cNvSpPr/>
          <p:nvPr/>
        </p:nvSpPr>
        <p:spPr>
          <a:xfrm>
            <a:off x="7062275" y="40610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462" name="Google Shape;462;p28"/>
          <p:cNvSpPr/>
          <p:nvPr/>
        </p:nvSpPr>
        <p:spPr>
          <a:xfrm>
            <a:off x="846275" y="39848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time</a:t>
            </a:r>
            <a:endParaRPr b="1">
              <a:solidFill>
                <a:srgbClr val="000000"/>
              </a:solidFill>
              <a:latin typeface="Calibri"/>
              <a:ea typeface="Calibri"/>
              <a:cs typeface="Calibri"/>
              <a:sym typeface="Calibri"/>
            </a:endParaRPr>
          </a:p>
        </p:txBody>
      </p:sp>
      <p:sp>
        <p:nvSpPr>
          <p:cNvPr id="463" name="Google Shape;463;p28"/>
          <p:cNvSpPr/>
          <p:nvPr/>
        </p:nvSpPr>
        <p:spPr>
          <a:xfrm>
            <a:off x="5003725" y="4382300"/>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29"/>
          <p:cNvSpPr txBox="1"/>
          <p:nvPr>
            <p:ph idx="4294967295" type="title"/>
          </p:nvPr>
        </p:nvSpPr>
        <p:spPr>
          <a:xfrm>
            <a:off x="311700" y="181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Economic Agents and Economic Resources</a:t>
            </a:r>
            <a:endParaRPr/>
          </a:p>
        </p:txBody>
      </p:sp>
      <p:sp>
        <p:nvSpPr>
          <p:cNvPr id="469" name="Google Shape;469;p29"/>
          <p:cNvSpPr/>
          <p:nvPr/>
        </p:nvSpPr>
        <p:spPr>
          <a:xfrm>
            <a:off x="283425" y="12416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Book</a:t>
            </a:r>
            <a:endParaRPr b="1">
              <a:solidFill>
                <a:srgbClr val="000000"/>
              </a:solidFill>
              <a:latin typeface="Calibri"/>
              <a:ea typeface="Calibri"/>
              <a:cs typeface="Calibri"/>
              <a:sym typeface="Calibri"/>
            </a:endParaRPr>
          </a:p>
        </p:txBody>
      </p:sp>
      <p:sp>
        <p:nvSpPr>
          <p:cNvPr id="470" name="Google Shape;470;p29"/>
          <p:cNvSpPr/>
          <p:nvPr/>
        </p:nvSpPr>
        <p:spPr>
          <a:xfrm>
            <a:off x="435825" y="20798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Teacher Labour</a:t>
            </a:r>
            <a:endParaRPr b="1">
              <a:solidFill>
                <a:srgbClr val="000000"/>
              </a:solidFill>
              <a:latin typeface="Calibri"/>
              <a:ea typeface="Calibri"/>
              <a:cs typeface="Calibri"/>
              <a:sym typeface="Calibri"/>
            </a:endParaRPr>
          </a:p>
        </p:txBody>
      </p:sp>
      <p:sp>
        <p:nvSpPr>
          <p:cNvPr id="471" name="Google Shape;471;p29"/>
          <p:cNvSpPr/>
          <p:nvPr/>
        </p:nvSpPr>
        <p:spPr>
          <a:xfrm>
            <a:off x="588225" y="27656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Money</a:t>
            </a:r>
            <a:endParaRPr b="1">
              <a:solidFill>
                <a:srgbClr val="000000"/>
              </a:solidFill>
              <a:latin typeface="Calibri"/>
              <a:ea typeface="Calibri"/>
              <a:cs typeface="Calibri"/>
              <a:sym typeface="Calibri"/>
            </a:endParaRPr>
          </a:p>
        </p:txBody>
      </p:sp>
      <p:sp>
        <p:nvSpPr>
          <p:cNvPr id="472" name="Google Shape;472;p29"/>
          <p:cNvSpPr/>
          <p:nvPr/>
        </p:nvSpPr>
        <p:spPr>
          <a:xfrm>
            <a:off x="740625" y="33752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Mental Capacity</a:t>
            </a:r>
            <a:endParaRPr b="1">
              <a:solidFill>
                <a:srgbClr val="000000"/>
              </a:solidFill>
              <a:latin typeface="Calibri"/>
              <a:ea typeface="Calibri"/>
              <a:cs typeface="Calibri"/>
              <a:sym typeface="Calibri"/>
            </a:endParaRPr>
          </a:p>
        </p:txBody>
      </p:sp>
      <p:sp>
        <p:nvSpPr>
          <p:cNvPr id="473" name="Google Shape;473;p29"/>
          <p:cNvSpPr/>
          <p:nvPr/>
        </p:nvSpPr>
        <p:spPr>
          <a:xfrm>
            <a:off x="893025" y="40610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Language knowledge</a:t>
            </a:r>
            <a:endParaRPr b="1">
              <a:solidFill>
                <a:srgbClr val="000000"/>
              </a:solidFill>
              <a:latin typeface="Calibri"/>
              <a:ea typeface="Calibri"/>
              <a:cs typeface="Calibri"/>
              <a:sym typeface="Calibri"/>
            </a:endParaRPr>
          </a:p>
        </p:txBody>
      </p:sp>
      <p:sp>
        <p:nvSpPr>
          <p:cNvPr id="474" name="Google Shape;474;p29"/>
          <p:cNvSpPr/>
          <p:nvPr/>
        </p:nvSpPr>
        <p:spPr>
          <a:xfrm>
            <a:off x="5385875" y="12416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Student</a:t>
            </a:r>
            <a:endParaRPr b="1">
              <a:solidFill>
                <a:srgbClr val="000000"/>
              </a:solidFill>
              <a:latin typeface="Calibri"/>
              <a:ea typeface="Calibri"/>
              <a:cs typeface="Calibri"/>
              <a:sym typeface="Calibri"/>
            </a:endParaRPr>
          </a:p>
        </p:txBody>
      </p:sp>
      <p:sp>
        <p:nvSpPr>
          <p:cNvPr id="475" name="Google Shape;475;p29"/>
          <p:cNvSpPr/>
          <p:nvPr/>
        </p:nvSpPr>
        <p:spPr>
          <a:xfrm>
            <a:off x="5919275" y="20036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Teacher</a:t>
            </a:r>
            <a:endParaRPr b="1">
              <a:solidFill>
                <a:srgbClr val="000000"/>
              </a:solidFill>
              <a:latin typeface="Calibri"/>
              <a:ea typeface="Calibri"/>
              <a:cs typeface="Calibri"/>
              <a:sym typeface="Calibri"/>
            </a:endParaRPr>
          </a:p>
        </p:txBody>
      </p:sp>
      <p:sp>
        <p:nvSpPr>
          <p:cNvPr id="476" name="Google Shape;476;p29"/>
          <p:cNvSpPr/>
          <p:nvPr/>
        </p:nvSpPr>
        <p:spPr>
          <a:xfrm>
            <a:off x="6376475" y="268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Company</a:t>
            </a:r>
            <a:endParaRPr b="1">
              <a:solidFill>
                <a:srgbClr val="000000"/>
              </a:solidFill>
              <a:latin typeface="Calibri"/>
              <a:ea typeface="Calibri"/>
              <a:cs typeface="Calibri"/>
              <a:sym typeface="Calibri"/>
            </a:endParaRPr>
          </a:p>
        </p:txBody>
      </p:sp>
      <p:sp>
        <p:nvSpPr>
          <p:cNvPr id="477" name="Google Shape;477;p29"/>
          <p:cNvSpPr/>
          <p:nvPr/>
        </p:nvSpPr>
        <p:spPr>
          <a:xfrm>
            <a:off x="6605075" y="33752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478" name="Google Shape;478;p29"/>
          <p:cNvSpPr/>
          <p:nvPr/>
        </p:nvSpPr>
        <p:spPr>
          <a:xfrm>
            <a:off x="7062275" y="40610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479" name="Google Shape;479;p29"/>
          <p:cNvSpPr/>
          <p:nvPr/>
        </p:nvSpPr>
        <p:spPr>
          <a:xfrm>
            <a:off x="2116375" y="1575900"/>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Room</a:t>
            </a:r>
            <a:endParaRPr b="1">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Exchange Process</a:t>
            </a:r>
            <a:endParaRPr/>
          </a:p>
        </p:txBody>
      </p:sp>
      <p:sp>
        <p:nvSpPr>
          <p:cNvPr id="485" name="Google Shape;485;p30"/>
          <p:cNvSpPr/>
          <p:nvPr/>
        </p:nvSpPr>
        <p:spPr>
          <a:xfrm>
            <a:off x="22192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486" name="Google Shape;486;p30"/>
          <p:cNvSpPr/>
          <p:nvPr/>
        </p:nvSpPr>
        <p:spPr>
          <a:xfrm>
            <a:off x="4099600" y="33452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1"/>
          <p:cNvSpPr txBox="1"/>
          <p:nvPr>
            <p:ph type="title"/>
          </p:nvPr>
        </p:nvSpPr>
        <p:spPr>
          <a:xfrm>
            <a:off x="311700" y="-47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Exchange and Conversion Processes R9</a:t>
            </a:r>
            <a:endParaRPr/>
          </a:p>
        </p:txBody>
      </p:sp>
      <p:sp>
        <p:nvSpPr>
          <p:cNvPr id="492" name="Google Shape;492;p31"/>
          <p:cNvSpPr/>
          <p:nvPr/>
        </p:nvSpPr>
        <p:spPr>
          <a:xfrm>
            <a:off x="311700" y="604625"/>
            <a:ext cx="1475400" cy="544200"/>
          </a:xfrm>
          <a:prstGeom prst="rect">
            <a:avLst/>
          </a:prstGeom>
          <a:solidFill>
            <a:srgbClr val="FFF2C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Student</a:t>
            </a:r>
            <a:endParaRPr b="1">
              <a:solidFill>
                <a:srgbClr val="000000"/>
              </a:solidFill>
              <a:latin typeface="Calibri"/>
              <a:ea typeface="Calibri"/>
              <a:cs typeface="Calibri"/>
              <a:sym typeface="Calibri"/>
            </a:endParaRPr>
          </a:p>
        </p:txBody>
      </p:sp>
      <p:sp>
        <p:nvSpPr>
          <p:cNvPr id="493" name="Google Shape;493;p31"/>
          <p:cNvSpPr/>
          <p:nvPr/>
        </p:nvSpPr>
        <p:spPr>
          <a:xfrm>
            <a:off x="7231650" y="456300"/>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Education company</a:t>
            </a:r>
            <a:endParaRPr b="1">
              <a:solidFill>
                <a:srgbClr val="000000"/>
              </a:solidFill>
              <a:latin typeface="Calibri"/>
              <a:ea typeface="Calibri"/>
              <a:cs typeface="Calibri"/>
              <a:sym typeface="Calibri"/>
            </a:endParaRPr>
          </a:p>
        </p:txBody>
      </p:sp>
      <p:sp>
        <p:nvSpPr>
          <p:cNvPr id="494" name="Google Shape;494;p31"/>
          <p:cNvSpPr/>
          <p:nvPr/>
        </p:nvSpPr>
        <p:spPr>
          <a:xfrm>
            <a:off x="213325" y="186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Money</a:t>
            </a:r>
            <a:endParaRPr b="1">
              <a:solidFill>
                <a:srgbClr val="000000"/>
              </a:solidFill>
              <a:latin typeface="Calibri"/>
              <a:ea typeface="Calibri"/>
              <a:cs typeface="Calibri"/>
              <a:sym typeface="Calibri"/>
            </a:endParaRPr>
          </a:p>
        </p:txBody>
      </p:sp>
      <p:sp>
        <p:nvSpPr>
          <p:cNvPr id="495" name="Google Shape;495;p31"/>
          <p:cNvSpPr/>
          <p:nvPr/>
        </p:nvSpPr>
        <p:spPr>
          <a:xfrm>
            <a:off x="7231650" y="186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Course</a:t>
            </a:r>
            <a:endParaRPr b="1">
              <a:solidFill>
                <a:srgbClr val="000000"/>
              </a:solidFill>
              <a:latin typeface="Calibri"/>
              <a:ea typeface="Calibri"/>
              <a:cs typeface="Calibri"/>
              <a:sym typeface="Calibri"/>
            </a:endParaRPr>
          </a:p>
        </p:txBody>
      </p:sp>
      <p:sp>
        <p:nvSpPr>
          <p:cNvPr id="496" name="Google Shape;496;p31"/>
          <p:cNvSpPr/>
          <p:nvPr/>
        </p:nvSpPr>
        <p:spPr>
          <a:xfrm>
            <a:off x="2898950" y="18235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Pay for course</a:t>
            </a:r>
            <a:endParaRPr b="1">
              <a:solidFill>
                <a:srgbClr val="000000"/>
              </a:solidFill>
              <a:latin typeface="Calibri"/>
              <a:ea typeface="Calibri"/>
              <a:cs typeface="Calibri"/>
              <a:sym typeface="Calibri"/>
            </a:endParaRPr>
          </a:p>
        </p:txBody>
      </p:sp>
      <p:sp>
        <p:nvSpPr>
          <p:cNvPr id="497" name="Google Shape;497;p31"/>
          <p:cNvSpPr/>
          <p:nvPr/>
        </p:nvSpPr>
        <p:spPr>
          <a:xfrm>
            <a:off x="4911100" y="18235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Buy course</a:t>
            </a:r>
            <a:endParaRPr b="1">
              <a:solidFill>
                <a:srgbClr val="000000"/>
              </a:solidFill>
              <a:latin typeface="Calibri"/>
              <a:ea typeface="Calibri"/>
              <a:cs typeface="Calibri"/>
              <a:sym typeface="Calibri"/>
            </a:endParaRPr>
          </a:p>
        </p:txBody>
      </p:sp>
      <p:sp>
        <p:nvSpPr>
          <p:cNvPr id="498" name="Google Shape;498;p31"/>
          <p:cNvSpPr txBox="1"/>
          <p:nvPr/>
        </p:nvSpPr>
        <p:spPr>
          <a:xfrm>
            <a:off x="4374350" y="20956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dual</a:t>
            </a:r>
            <a:endParaRPr sz="1300">
              <a:latin typeface="Roboto"/>
              <a:ea typeface="Roboto"/>
              <a:cs typeface="Roboto"/>
              <a:sym typeface="Roboto"/>
            </a:endParaRPr>
          </a:p>
        </p:txBody>
      </p:sp>
      <p:sp>
        <p:nvSpPr>
          <p:cNvPr id="499" name="Google Shape;499;p31"/>
          <p:cNvSpPr txBox="1"/>
          <p:nvPr/>
        </p:nvSpPr>
        <p:spPr>
          <a:xfrm>
            <a:off x="6456025" y="181060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take</a:t>
            </a:r>
            <a:endParaRPr sz="1300">
              <a:latin typeface="Roboto"/>
              <a:ea typeface="Roboto"/>
              <a:cs typeface="Roboto"/>
              <a:sym typeface="Roboto"/>
            </a:endParaRPr>
          </a:p>
        </p:txBody>
      </p:sp>
      <p:sp>
        <p:nvSpPr>
          <p:cNvPr id="500" name="Google Shape;500;p31"/>
          <p:cNvSpPr txBox="1"/>
          <p:nvPr/>
        </p:nvSpPr>
        <p:spPr>
          <a:xfrm>
            <a:off x="1907750" y="18235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give</a:t>
            </a:r>
            <a:endParaRPr sz="1300">
              <a:latin typeface="Roboto"/>
              <a:ea typeface="Roboto"/>
              <a:cs typeface="Roboto"/>
              <a:sym typeface="Roboto"/>
            </a:endParaRPr>
          </a:p>
        </p:txBody>
      </p:sp>
      <p:sp>
        <p:nvSpPr>
          <p:cNvPr id="501" name="Google Shape;501;p31"/>
          <p:cNvSpPr txBox="1"/>
          <p:nvPr/>
        </p:nvSpPr>
        <p:spPr>
          <a:xfrm>
            <a:off x="6158625" y="542438"/>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recipient</a:t>
            </a:r>
            <a:endParaRPr sz="1300">
              <a:latin typeface="Roboto"/>
              <a:ea typeface="Roboto"/>
              <a:cs typeface="Roboto"/>
              <a:sym typeface="Roboto"/>
            </a:endParaRPr>
          </a:p>
        </p:txBody>
      </p:sp>
      <p:sp>
        <p:nvSpPr>
          <p:cNvPr id="502" name="Google Shape;502;p31"/>
          <p:cNvSpPr txBox="1"/>
          <p:nvPr/>
        </p:nvSpPr>
        <p:spPr>
          <a:xfrm>
            <a:off x="1262175" y="129375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provider</a:t>
            </a:r>
            <a:endParaRPr sz="1300">
              <a:latin typeface="Roboto"/>
              <a:ea typeface="Roboto"/>
              <a:cs typeface="Roboto"/>
              <a:sym typeface="Roboto"/>
            </a:endParaRPr>
          </a:p>
        </p:txBody>
      </p:sp>
      <p:cxnSp>
        <p:nvCxnSpPr>
          <p:cNvPr id="503" name="Google Shape;503;p31"/>
          <p:cNvCxnSpPr>
            <a:stCxn id="496" idx="1"/>
            <a:endCxn id="494" idx="3"/>
          </p:cNvCxnSpPr>
          <p:nvPr/>
        </p:nvCxnSpPr>
        <p:spPr>
          <a:xfrm flipH="1">
            <a:off x="1688750" y="2095675"/>
            <a:ext cx="1210200" cy="45900"/>
          </a:xfrm>
          <a:prstGeom prst="straightConnector1">
            <a:avLst/>
          </a:prstGeom>
          <a:noFill/>
          <a:ln cap="flat" cmpd="sng" w="9525">
            <a:solidFill>
              <a:schemeClr val="dk2"/>
            </a:solidFill>
            <a:prstDash val="solid"/>
            <a:round/>
            <a:headEnd len="med" w="med" type="none"/>
            <a:tailEnd len="med" w="med" type="none"/>
          </a:ln>
        </p:spPr>
      </p:cxnSp>
      <p:cxnSp>
        <p:nvCxnSpPr>
          <p:cNvPr id="504" name="Google Shape;504;p31"/>
          <p:cNvCxnSpPr>
            <a:stCxn id="497" idx="3"/>
            <a:endCxn id="495" idx="1"/>
          </p:cNvCxnSpPr>
          <p:nvPr/>
        </p:nvCxnSpPr>
        <p:spPr>
          <a:xfrm>
            <a:off x="6386500" y="2095675"/>
            <a:ext cx="845100" cy="45900"/>
          </a:xfrm>
          <a:prstGeom prst="straightConnector1">
            <a:avLst/>
          </a:prstGeom>
          <a:noFill/>
          <a:ln cap="flat" cmpd="sng" w="9525">
            <a:solidFill>
              <a:schemeClr val="dk2"/>
            </a:solidFill>
            <a:prstDash val="solid"/>
            <a:round/>
            <a:headEnd len="med" w="med" type="none"/>
            <a:tailEnd len="med" w="med" type="none"/>
          </a:ln>
        </p:spPr>
      </p:cxnSp>
      <p:cxnSp>
        <p:nvCxnSpPr>
          <p:cNvPr id="505" name="Google Shape;505;p31"/>
          <p:cNvCxnSpPr>
            <a:stCxn id="496" idx="3"/>
            <a:endCxn id="497" idx="1"/>
          </p:cNvCxnSpPr>
          <p:nvPr/>
        </p:nvCxnSpPr>
        <p:spPr>
          <a:xfrm>
            <a:off x="4374350" y="2095675"/>
            <a:ext cx="536700" cy="0"/>
          </a:xfrm>
          <a:prstGeom prst="straightConnector1">
            <a:avLst/>
          </a:prstGeom>
          <a:noFill/>
          <a:ln cap="flat" cmpd="sng" w="9525">
            <a:solidFill>
              <a:schemeClr val="dk2"/>
            </a:solidFill>
            <a:prstDash val="solid"/>
            <a:round/>
            <a:headEnd len="med" w="med" type="none"/>
            <a:tailEnd len="med" w="med" type="none"/>
          </a:ln>
        </p:spPr>
      </p:cxnSp>
      <p:cxnSp>
        <p:nvCxnSpPr>
          <p:cNvPr id="506" name="Google Shape;506;p31"/>
          <p:cNvCxnSpPr>
            <a:stCxn id="496" idx="0"/>
            <a:endCxn id="492" idx="2"/>
          </p:cNvCxnSpPr>
          <p:nvPr/>
        </p:nvCxnSpPr>
        <p:spPr>
          <a:xfrm rot="10800000">
            <a:off x="1049450" y="1148875"/>
            <a:ext cx="2587200" cy="674700"/>
          </a:xfrm>
          <a:prstGeom prst="straightConnector1">
            <a:avLst/>
          </a:prstGeom>
          <a:noFill/>
          <a:ln cap="flat" cmpd="sng" w="9525">
            <a:solidFill>
              <a:schemeClr val="dk2"/>
            </a:solidFill>
            <a:prstDash val="solid"/>
            <a:round/>
            <a:headEnd len="med" w="med" type="none"/>
            <a:tailEnd len="med" w="med" type="none"/>
          </a:ln>
        </p:spPr>
      </p:cxnSp>
      <p:cxnSp>
        <p:nvCxnSpPr>
          <p:cNvPr id="507" name="Google Shape;507;p31"/>
          <p:cNvCxnSpPr>
            <a:stCxn id="496" idx="0"/>
            <a:endCxn id="493" idx="1"/>
          </p:cNvCxnSpPr>
          <p:nvPr/>
        </p:nvCxnSpPr>
        <p:spPr>
          <a:xfrm flipH="1" rot="10800000">
            <a:off x="3636650" y="728275"/>
            <a:ext cx="3594900" cy="1095300"/>
          </a:xfrm>
          <a:prstGeom prst="straightConnector1">
            <a:avLst/>
          </a:prstGeom>
          <a:noFill/>
          <a:ln cap="flat" cmpd="sng" w="9525">
            <a:solidFill>
              <a:schemeClr val="dk2"/>
            </a:solidFill>
            <a:prstDash val="solid"/>
            <a:round/>
            <a:headEnd len="med" w="med" type="none"/>
            <a:tailEnd len="med" w="med" type="none"/>
          </a:ln>
        </p:spPr>
      </p:cxnSp>
      <p:cxnSp>
        <p:nvCxnSpPr>
          <p:cNvPr id="508" name="Google Shape;508;p31"/>
          <p:cNvCxnSpPr>
            <a:stCxn id="497" idx="0"/>
            <a:endCxn id="492" idx="3"/>
          </p:cNvCxnSpPr>
          <p:nvPr/>
        </p:nvCxnSpPr>
        <p:spPr>
          <a:xfrm rot="10800000">
            <a:off x="1787200" y="876775"/>
            <a:ext cx="3861600" cy="946800"/>
          </a:xfrm>
          <a:prstGeom prst="straightConnector1">
            <a:avLst/>
          </a:prstGeom>
          <a:noFill/>
          <a:ln cap="flat" cmpd="sng" w="9525">
            <a:solidFill>
              <a:schemeClr val="dk2"/>
            </a:solidFill>
            <a:prstDash val="solid"/>
            <a:round/>
            <a:headEnd len="med" w="med" type="none"/>
            <a:tailEnd len="med" w="med" type="none"/>
          </a:ln>
        </p:spPr>
      </p:cxnSp>
      <p:cxnSp>
        <p:nvCxnSpPr>
          <p:cNvPr id="509" name="Google Shape;509;p31"/>
          <p:cNvCxnSpPr>
            <a:stCxn id="497" idx="0"/>
            <a:endCxn id="493" idx="2"/>
          </p:cNvCxnSpPr>
          <p:nvPr/>
        </p:nvCxnSpPr>
        <p:spPr>
          <a:xfrm flipH="1" rot="10800000">
            <a:off x="5648800" y="1000375"/>
            <a:ext cx="2320500" cy="823200"/>
          </a:xfrm>
          <a:prstGeom prst="straightConnector1">
            <a:avLst/>
          </a:prstGeom>
          <a:noFill/>
          <a:ln cap="flat" cmpd="sng" w="9525">
            <a:solidFill>
              <a:schemeClr val="dk2"/>
            </a:solidFill>
            <a:prstDash val="solid"/>
            <a:round/>
            <a:headEnd len="med" w="med" type="none"/>
            <a:tailEnd len="med" w="med" type="none"/>
          </a:ln>
        </p:spPr>
      </p:cxnSp>
      <p:sp>
        <p:nvSpPr>
          <p:cNvPr id="510" name="Google Shape;510;p31"/>
          <p:cNvSpPr txBox="1"/>
          <p:nvPr/>
        </p:nvSpPr>
        <p:spPr>
          <a:xfrm>
            <a:off x="7031675" y="10834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provider</a:t>
            </a:r>
            <a:endParaRPr sz="1300">
              <a:latin typeface="Roboto"/>
              <a:ea typeface="Roboto"/>
              <a:cs typeface="Roboto"/>
              <a:sym typeface="Roboto"/>
            </a:endParaRPr>
          </a:p>
        </p:txBody>
      </p:sp>
      <p:sp>
        <p:nvSpPr>
          <p:cNvPr id="511" name="Google Shape;511;p31"/>
          <p:cNvSpPr txBox="1"/>
          <p:nvPr/>
        </p:nvSpPr>
        <p:spPr>
          <a:xfrm>
            <a:off x="1815225" y="542438"/>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recipient</a:t>
            </a:r>
            <a:endParaRPr sz="1300">
              <a:latin typeface="Roboto"/>
              <a:ea typeface="Roboto"/>
              <a:cs typeface="Roboto"/>
              <a:sym typeface="Roboto"/>
            </a:endParaRPr>
          </a:p>
        </p:txBody>
      </p:sp>
      <p:sp>
        <p:nvSpPr>
          <p:cNvPr id="512" name="Google Shape;512;p31"/>
          <p:cNvSpPr/>
          <p:nvPr/>
        </p:nvSpPr>
        <p:spPr>
          <a:xfrm>
            <a:off x="3399500" y="3538688"/>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Internal</a:t>
            </a:r>
            <a:r>
              <a:rPr b="1" lang="en">
                <a:solidFill>
                  <a:srgbClr val="000000"/>
                </a:solidFill>
                <a:latin typeface="Calibri"/>
                <a:ea typeface="Calibri"/>
                <a:cs typeface="Calibri"/>
                <a:sym typeface="Calibri"/>
              </a:rPr>
              <a:t>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Language Knowledge</a:t>
            </a:r>
            <a:endParaRPr b="1">
              <a:solidFill>
                <a:srgbClr val="000000"/>
              </a:solidFill>
              <a:latin typeface="Calibri"/>
              <a:ea typeface="Calibri"/>
              <a:cs typeface="Calibri"/>
              <a:sym typeface="Calibri"/>
            </a:endParaRPr>
          </a:p>
        </p:txBody>
      </p:sp>
      <p:sp>
        <p:nvSpPr>
          <p:cNvPr id="513" name="Google Shape;513;p31"/>
          <p:cNvSpPr/>
          <p:nvPr/>
        </p:nvSpPr>
        <p:spPr>
          <a:xfrm>
            <a:off x="6522075" y="3110213"/>
            <a:ext cx="1887300" cy="823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Improve Language Knowledge</a:t>
            </a:r>
            <a:endParaRPr b="1">
              <a:solidFill>
                <a:srgbClr val="000000"/>
              </a:solidFill>
              <a:latin typeface="Calibri"/>
              <a:ea typeface="Calibri"/>
              <a:cs typeface="Calibri"/>
              <a:sym typeface="Calibri"/>
            </a:endParaRPr>
          </a:p>
        </p:txBody>
      </p:sp>
      <p:sp>
        <p:nvSpPr>
          <p:cNvPr id="514" name="Google Shape;514;p31"/>
          <p:cNvSpPr txBox="1"/>
          <p:nvPr/>
        </p:nvSpPr>
        <p:spPr>
          <a:xfrm>
            <a:off x="6227425" y="463000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latin typeface="Roboto"/>
              <a:ea typeface="Roboto"/>
              <a:cs typeface="Roboto"/>
              <a:sym typeface="Roboto"/>
            </a:endParaRPr>
          </a:p>
        </p:txBody>
      </p:sp>
      <p:sp>
        <p:nvSpPr>
          <p:cNvPr id="515" name="Google Shape;515;p31"/>
          <p:cNvSpPr/>
          <p:nvPr/>
        </p:nvSpPr>
        <p:spPr>
          <a:xfrm>
            <a:off x="3435700" y="2681138"/>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Time Consumption</a:t>
            </a:r>
            <a:endParaRPr b="1">
              <a:solidFill>
                <a:srgbClr val="000000"/>
              </a:solidFill>
              <a:latin typeface="Calibri"/>
              <a:ea typeface="Calibri"/>
              <a:cs typeface="Calibri"/>
              <a:sym typeface="Calibri"/>
            </a:endParaRPr>
          </a:p>
        </p:txBody>
      </p:sp>
      <p:sp>
        <p:nvSpPr>
          <p:cNvPr id="516" name="Google Shape;516;p31"/>
          <p:cNvSpPr/>
          <p:nvPr/>
        </p:nvSpPr>
        <p:spPr>
          <a:xfrm>
            <a:off x="6071350" y="4382750"/>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Facilities</a:t>
            </a:r>
            <a:endParaRPr b="1">
              <a:solidFill>
                <a:srgbClr val="000000"/>
              </a:solidFill>
              <a:latin typeface="Calibri"/>
              <a:ea typeface="Calibri"/>
              <a:cs typeface="Calibri"/>
              <a:sym typeface="Calibri"/>
            </a:endParaRPr>
          </a:p>
        </p:txBody>
      </p:sp>
      <p:sp>
        <p:nvSpPr>
          <p:cNvPr id="517" name="Google Shape;517;p31"/>
          <p:cNvSpPr/>
          <p:nvPr/>
        </p:nvSpPr>
        <p:spPr>
          <a:xfrm>
            <a:off x="688850" y="3471450"/>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Econ resource</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Money</a:t>
            </a:r>
            <a:endParaRPr b="1">
              <a:solidFill>
                <a:srgbClr val="000000"/>
              </a:solidFill>
              <a:latin typeface="Calibri"/>
              <a:ea typeface="Calibri"/>
              <a:cs typeface="Calibri"/>
              <a:sym typeface="Calibri"/>
            </a:endParaRPr>
          </a:p>
        </p:txBody>
      </p:sp>
      <p:cxnSp>
        <p:nvCxnSpPr>
          <p:cNvPr id="518" name="Google Shape;518;p31"/>
          <p:cNvCxnSpPr>
            <a:stCxn id="517" idx="3"/>
            <a:endCxn id="512" idx="1"/>
          </p:cNvCxnSpPr>
          <p:nvPr/>
        </p:nvCxnSpPr>
        <p:spPr>
          <a:xfrm>
            <a:off x="2164250" y="3743550"/>
            <a:ext cx="1235400" cy="67200"/>
          </a:xfrm>
          <a:prstGeom prst="straightConnector1">
            <a:avLst/>
          </a:prstGeom>
          <a:noFill/>
          <a:ln cap="flat" cmpd="sng" w="9525">
            <a:solidFill>
              <a:schemeClr val="dk2"/>
            </a:solidFill>
            <a:prstDash val="solid"/>
            <a:round/>
            <a:headEnd len="med" w="med" type="none"/>
            <a:tailEnd len="med" w="med" type="none"/>
          </a:ln>
        </p:spPr>
      </p:cxnSp>
      <p:cxnSp>
        <p:nvCxnSpPr>
          <p:cNvPr id="519" name="Google Shape;519;p31"/>
          <p:cNvCxnSpPr>
            <a:stCxn id="513" idx="1"/>
            <a:endCxn id="512" idx="3"/>
          </p:cNvCxnSpPr>
          <p:nvPr/>
        </p:nvCxnSpPr>
        <p:spPr>
          <a:xfrm flipH="1">
            <a:off x="5286675" y="3521813"/>
            <a:ext cx="1235400" cy="288900"/>
          </a:xfrm>
          <a:prstGeom prst="straightConnector1">
            <a:avLst/>
          </a:prstGeom>
          <a:noFill/>
          <a:ln cap="flat" cmpd="sng" w="9525">
            <a:solidFill>
              <a:schemeClr val="dk2"/>
            </a:solidFill>
            <a:prstDash val="solid"/>
            <a:round/>
            <a:headEnd len="med" w="med" type="none"/>
            <a:tailEnd len="med" w="med" type="none"/>
          </a:ln>
        </p:spPr>
      </p:cxnSp>
      <p:sp>
        <p:nvSpPr>
          <p:cNvPr id="520" name="Google Shape;520;p31"/>
          <p:cNvSpPr txBox="1"/>
          <p:nvPr/>
        </p:nvSpPr>
        <p:spPr>
          <a:xfrm>
            <a:off x="2443500" y="3456000"/>
            <a:ext cx="65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give</a:t>
            </a:r>
            <a:endParaRPr>
              <a:latin typeface="Roboto"/>
              <a:ea typeface="Roboto"/>
              <a:cs typeface="Roboto"/>
              <a:sym typeface="Roboto"/>
            </a:endParaRPr>
          </a:p>
        </p:txBody>
      </p:sp>
      <p:cxnSp>
        <p:nvCxnSpPr>
          <p:cNvPr id="521" name="Google Shape;521;p31"/>
          <p:cNvCxnSpPr>
            <a:stCxn id="512" idx="1"/>
          </p:cNvCxnSpPr>
          <p:nvPr/>
        </p:nvCxnSpPr>
        <p:spPr>
          <a:xfrm flipH="1">
            <a:off x="2159900" y="3810788"/>
            <a:ext cx="1239600" cy="212100"/>
          </a:xfrm>
          <a:prstGeom prst="straightConnector1">
            <a:avLst/>
          </a:prstGeom>
          <a:noFill/>
          <a:ln cap="flat" cmpd="sng" w="9525">
            <a:solidFill>
              <a:schemeClr val="dk2"/>
            </a:solidFill>
            <a:prstDash val="solid"/>
            <a:round/>
            <a:headEnd len="med" w="med" type="none"/>
            <a:tailEnd len="med" w="med" type="none"/>
          </a:ln>
        </p:spPr>
      </p:cxnSp>
      <p:sp>
        <p:nvSpPr>
          <p:cNvPr id="522" name="Google Shape;522;p31"/>
          <p:cNvSpPr txBox="1"/>
          <p:nvPr/>
        </p:nvSpPr>
        <p:spPr>
          <a:xfrm>
            <a:off x="2359325" y="3856200"/>
            <a:ext cx="84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acquire</a:t>
            </a:r>
            <a:endParaRPr>
              <a:latin typeface="Roboto"/>
              <a:ea typeface="Roboto"/>
              <a:cs typeface="Roboto"/>
              <a:sym typeface="Roboto"/>
            </a:endParaRPr>
          </a:p>
        </p:txBody>
      </p:sp>
      <p:cxnSp>
        <p:nvCxnSpPr>
          <p:cNvPr id="523" name="Google Shape;523;p31"/>
          <p:cNvCxnSpPr>
            <a:stCxn id="515" idx="2"/>
            <a:endCxn id="512" idx="0"/>
          </p:cNvCxnSpPr>
          <p:nvPr/>
        </p:nvCxnSpPr>
        <p:spPr>
          <a:xfrm>
            <a:off x="4173400" y="3225338"/>
            <a:ext cx="169800" cy="313500"/>
          </a:xfrm>
          <a:prstGeom prst="straightConnector1">
            <a:avLst/>
          </a:prstGeom>
          <a:noFill/>
          <a:ln cap="flat" cmpd="sng" w="9525">
            <a:solidFill>
              <a:schemeClr val="dk2"/>
            </a:solidFill>
            <a:prstDash val="solid"/>
            <a:round/>
            <a:headEnd len="med" w="med" type="none"/>
            <a:tailEnd len="med" w="med" type="none"/>
          </a:ln>
        </p:spPr>
      </p:cxnSp>
      <p:sp>
        <p:nvSpPr>
          <p:cNvPr id="524" name="Google Shape;524;p31"/>
          <p:cNvSpPr txBox="1"/>
          <p:nvPr/>
        </p:nvSpPr>
        <p:spPr>
          <a:xfrm>
            <a:off x="3605500" y="3181913"/>
            <a:ext cx="7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Dual</a:t>
            </a:r>
            <a:endParaRPr>
              <a:latin typeface="Roboto"/>
              <a:ea typeface="Roboto"/>
              <a:cs typeface="Roboto"/>
              <a:sym typeface="Roboto"/>
            </a:endParaRPr>
          </a:p>
        </p:txBody>
      </p:sp>
      <p:cxnSp>
        <p:nvCxnSpPr>
          <p:cNvPr id="525" name="Google Shape;525;p31"/>
          <p:cNvCxnSpPr>
            <a:stCxn id="516" idx="0"/>
          </p:cNvCxnSpPr>
          <p:nvPr/>
        </p:nvCxnSpPr>
        <p:spPr>
          <a:xfrm rot="10800000">
            <a:off x="6790450" y="3942050"/>
            <a:ext cx="18600" cy="440700"/>
          </a:xfrm>
          <a:prstGeom prst="straightConnector1">
            <a:avLst/>
          </a:prstGeom>
          <a:noFill/>
          <a:ln cap="flat" cmpd="sng" w="9525">
            <a:solidFill>
              <a:schemeClr val="dk2"/>
            </a:solidFill>
            <a:prstDash val="solid"/>
            <a:round/>
            <a:headEnd len="med" w="med" type="none"/>
            <a:tailEnd len="med" w="med" type="none"/>
          </a:ln>
        </p:spPr>
      </p:cxnSp>
      <p:sp>
        <p:nvSpPr>
          <p:cNvPr id="526" name="Google Shape;526;p31"/>
          <p:cNvSpPr txBox="1"/>
          <p:nvPr/>
        </p:nvSpPr>
        <p:spPr>
          <a:xfrm>
            <a:off x="6925500" y="3962300"/>
            <a:ext cx="91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Utilize</a:t>
            </a:r>
            <a:endParaRPr>
              <a:latin typeface="Roboto"/>
              <a:ea typeface="Roboto"/>
              <a:cs typeface="Roboto"/>
              <a:sym typeface="Roboto"/>
            </a:endParaRPr>
          </a:p>
        </p:txBody>
      </p:sp>
      <p:sp>
        <p:nvSpPr>
          <p:cNvPr id="527" name="Google Shape;527;p31"/>
          <p:cNvSpPr txBox="1"/>
          <p:nvPr/>
        </p:nvSpPr>
        <p:spPr>
          <a:xfrm>
            <a:off x="3078000" y="4495500"/>
            <a:ext cx="84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p:nvPr/>
        </p:nvSpPr>
        <p:spPr>
          <a:xfrm>
            <a:off x="2514250" y="1863552"/>
            <a:ext cx="1745400" cy="66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HDS Delivery Orderline</a:t>
            </a:r>
            <a:endParaRPr/>
          </a:p>
        </p:txBody>
      </p:sp>
      <p:sp>
        <p:nvSpPr>
          <p:cNvPr id="92" name="Google Shape;92;p14"/>
          <p:cNvSpPr/>
          <p:nvPr/>
        </p:nvSpPr>
        <p:spPr>
          <a:xfrm>
            <a:off x="150700" y="2492875"/>
            <a:ext cx="1745400" cy="815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HDS </a:t>
            </a:r>
            <a:r>
              <a:rPr b="1" lang="en" sz="1800"/>
              <a:t>Type</a:t>
            </a:r>
            <a:endParaRPr b="1" sz="1800"/>
          </a:p>
          <a:p>
            <a:pPr indent="0" lvl="0" marL="0" rtl="0" algn="l">
              <a:spcBef>
                <a:spcPts val="0"/>
              </a:spcBef>
              <a:spcAft>
                <a:spcPts val="0"/>
              </a:spcAft>
              <a:buNone/>
            </a:pPr>
            <a:r>
              <a:t/>
            </a:r>
            <a:endParaRPr/>
          </a:p>
        </p:txBody>
      </p:sp>
      <p:sp>
        <p:nvSpPr>
          <p:cNvPr id="93" name="Google Shape;93;p14"/>
          <p:cNvSpPr/>
          <p:nvPr/>
        </p:nvSpPr>
        <p:spPr>
          <a:xfrm>
            <a:off x="2855650" y="3176125"/>
            <a:ext cx="1745400" cy="66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HDS Dlivery</a:t>
            </a:r>
            <a:endParaRPr/>
          </a:p>
        </p:txBody>
      </p:sp>
      <p:sp>
        <p:nvSpPr>
          <p:cNvPr id="94" name="Google Shape;94;p14"/>
          <p:cNvSpPr/>
          <p:nvPr/>
        </p:nvSpPr>
        <p:spPr>
          <a:xfrm>
            <a:off x="174800" y="636800"/>
            <a:ext cx="1745400" cy="66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Subunit</a:t>
            </a:r>
            <a:endParaRPr b="1" sz="1800"/>
          </a:p>
        </p:txBody>
      </p:sp>
      <p:sp>
        <p:nvSpPr>
          <p:cNvPr id="95" name="Google Shape;95;p14"/>
          <p:cNvSpPr/>
          <p:nvPr/>
        </p:nvSpPr>
        <p:spPr>
          <a:xfrm>
            <a:off x="3388575" y="636800"/>
            <a:ext cx="1934400" cy="815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HDS Order</a:t>
            </a:r>
            <a:endParaRPr/>
          </a:p>
        </p:txBody>
      </p:sp>
      <p:sp>
        <p:nvSpPr>
          <p:cNvPr id="96" name="Google Shape;96;p14"/>
          <p:cNvSpPr/>
          <p:nvPr/>
        </p:nvSpPr>
        <p:spPr>
          <a:xfrm>
            <a:off x="6961075" y="636800"/>
            <a:ext cx="1934400" cy="815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Customer</a:t>
            </a:r>
            <a:endParaRPr b="1" sz="1800"/>
          </a:p>
        </p:txBody>
      </p:sp>
      <p:sp>
        <p:nvSpPr>
          <p:cNvPr id="97" name="Google Shape;97;p14"/>
          <p:cNvSpPr/>
          <p:nvPr/>
        </p:nvSpPr>
        <p:spPr>
          <a:xfrm>
            <a:off x="251000" y="4217200"/>
            <a:ext cx="1934400" cy="815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HDS</a:t>
            </a:r>
            <a:endParaRPr b="1" sz="1800"/>
          </a:p>
        </p:txBody>
      </p:sp>
      <p:sp>
        <p:nvSpPr>
          <p:cNvPr id="98" name="Google Shape;98;p14"/>
          <p:cNvSpPr/>
          <p:nvPr/>
        </p:nvSpPr>
        <p:spPr>
          <a:xfrm>
            <a:off x="7267700" y="4217200"/>
            <a:ext cx="1745400" cy="815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Cash</a:t>
            </a:r>
            <a:endParaRPr b="1" sz="1800"/>
          </a:p>
        </p:txBody>
      </p:sp>
      <p:sp>
        <p:nvSpPr>
          <p:cNvPr id="99" name="Google Shape;99;p14"/>
          <p:cNvSpPr/>
          <p:nvPr/>
        </p:nvSpPr>
        <p:spPr>
          <a:xfrm>
            <a:off x="3798625" y="3955300"/>
            <a:ext cx="1745400" cy="50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Pic Wrapped</a:t>
            </a:r>
            <a:endParaRPr b="1" sz="1800"/>
          </a:p>
        </p:txBody>
      </p:sp>
      <p:sp>
        <p:nvSpPr>
          <p:cNvPr id="100" name="Google Shape;100;p14"/>
          <p:cNvSpPr/>
          <p:nvPr/>
        </p:nvSpPr>
        <p:spPr>
          <a:xfrm>
            <a:off x="3493825" y="4550650"/>
            <a:ext cx="2050200" cy="56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Pic Unwrapped</a:t>
            </a:r>
            <a:endParaRPr b="1" sz="1800"/>
          </a:p>
        </p:txBody>
      </p:sp>
      <p:sp>
        <p:nvSpPr>
          <p:cNvPr id="101" name="Google Shape;101;p14"/>
          <p:cNvSpPr/>
          <p:nvPr/>
        </p:nvSpPr>
        <p:spPr>
          <a:xfrm>
            <a:off x="5749075" y="1957377"/>
            <a:ext cx="1745400" cy="66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HDS Payment Orderline</a:t>
            </a:r>
            <a:endParaRPr/>
          </a:p>
        </p:txBody>
      </p:sp>
      <p:sp>
        <p:nvSpPr>
          <p:cNvPr id="102" name="Google Shape;102;p14"/>
          <p:cNvSpPr/>
          <p:nvPr/>
        </p:nvSpPr>
        <p:spPr>
          <a:xfrm>
            <a:off x="5825275" y="3252327"/>
            <a:ext cx="1745400" cy="66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HDS Payment</a:t>
            </a:r>
            <a:endParaRPr/>
          </a:p>
        </p:txBody>
      </p:sp>
      <p:sp>
        <p:nvSpPr>
          <p:cNvPr id="103" name="Google Shape;103;p14"/>
          <p:cNvSpPr/>
          <p:nvPr/>
        </p:nvSpPr>
        <p:spPr>
          <a:xfrm>
            <a:off x="2281850" y="0"/>
            <a:ext cx="4544100" cy="39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212529"/>
                </a:solidFill>
                <a:highlight>
                  <a:srgbClr val="FFFFFF"/>
                </a:highlight>
                <a:latin typeface="Roboto"/>
                <a:ea typeface="Roboto"/>
                <a:cs typeface="Roboto"/>
                <a:sym typeface="Roboto"/>
              </a:rPr>
              <a:t>Home delivery service</a:t>
            </a:r>
            <a:r>
              <a:rPr b="1" lang="en" sz="1800"/>
              <a:t>(HDS)</a:t>
            </a:r>
            <a:endParaRPr/>
          </a:p>
        </p:txBody>
      </p:sp>
      <p:cxnSp>
        <p:nvCxnSpPr>
          <p:cNvPr id="104" name="Google Shape;104;p14"/>
          <p:cNvCxnSpPr>
            <a:stCxn id="92" idx="0"/>
            <a:endCxn id="91" idx="1"/>
          </p:cNvCxnSpPr>
          <p:nvPr/>
        </p:nvCxnSpPr>
        <p:spPr>
          <a:xfrm flipH="1" rot="10800000">
            <a:off x="1023400" y="2197375"/>
            <a:ext cx="1491000" cy="295500"/>
          </a:xfrm>
          <a:prstGeom prst="straightConnector1">
            <a:avLst/>
          </a:prstGeom>
          <a:noFill/>
          <a:ln cap="flat" cmpd="sng" w="9525">
            <a:solidFill>
              <a:schemeClr val="dk2"/>
            </a:solidFill>
            <a:prstDash val="solid"/>
            <a:round/>
            <a:headEnd len="med" w="med" type="none"/>
            <a:tailEnd len="med" w="med" type="none"/>
          </a:ln>
        </p:spPr>
      </p:cxnSp>
      <p:cxnSp>
        <p:nvCxnSpPr>
          <p:cNvPr id="105" name="Google Shape;105;p14"/>
          <p:cNvCxnSpPr>
            <a:stCxn id="97" idx="0"/>
            <a:endCxn id="92" idx="2"/>
          </p:cNvCxnSpPr>
          <p:nvPr/>
        </p:nvCxnSpPr>
        <p:spPr>
          <a:xfrm rot="10800000">
            <a:off x="1023500" y="3307900"/>
            <a:ext cx="194700" cy="909300"/>
          </a:xfrm>
          <a:prstGeom prst="straightConnector1">
            <a:avLst/>
          </a:prstGeom>
          <a:noFill/>
          <a:ln cap="flat" cmpd="sng" w="9525">
            <a:solidFill>
              <a:schemeClr val="dk2"/>
            </a:solidFill>
            <a:prstDash val="solid"/>
            <a:round/>
            <a:headEnd len="med" w="med" type="none"/>
            <a:tailEnd len="med" w="med" type="none"/>
          </a:ln>
        </p:spPr>
      </p:cxnSp>
      <p:cxnSp>
        <p:nvCxnSpPr>
          <p:cNvPr id="106" name="Google Shape;106;p14"/>
          <p:cNvCxnSpPr>
            <a:stCxn id="93" idx="0"/>
            <a:endCxn id="91" idx="2"/>
          </p:cNvCxnSpPr>
          <p:nvPr/>
        </p:nvCxnSpPr>
        <p:spPr>
          <a:xfrm rot="10800000">
            <a:off x="3386950" y="2531125"/>
            <a:ext cx="341400" cy="645000"/>
          </a:xfrm>
          <a:prstGeom prst="straightConnector1">
            <a:avLst/>
          </a:prstGeom>
          <a:noFill/>
          <a:ln cap="flat" cmpd="sng" w="9525">
            <a:solidFill>
              <a:schemeClr val="dk2"/>
            </a:solidFill>
            <a:prstDash val="solid"/>
            <a:round/>
            <a:headEnd len="med" w="med" type="none"/>
            <a:tailEnd len="med" w="med" type="none"/>
          </a:ln>
        </p:spPr>
      </p:cxnSp>
      <p:cxnSp>
        <p:nvCxnSpPr>
          <p:cNvPr id="107" name="Google Shape;107;p14"/>
          <p:cNvCxnSpPr>
            <a:stCxn id="91" idx="3"/>
            <a:endCxn id="101" idx="1"/>
          </p:cNvCxnSpPr>
          <p:nvPr/>
        </p:nvCxnSpPr>
        <p:spPr>
          <a:xfrm>
            <a:off x="4259650" y="2197302"/>
            <a:ext cx="1489500" cy="93900"/>
          </a:xfrm>
          <a:prstGeom prst="straightConnector1">
            <a:avLst/>
          </a:prstGeom>
          <a:noFill/>
          <a:ln cap="flat" cmpd="sng" w="9525">
            <a:solidFill>
              <a:schemeClr val="dk2"/>
            </a:solidFill>
            <a:prstDash val="solid"/>
            <a:round/>
            <a:headEnd len="med" w="med" type="none"/>
            <a:tailEnd len="med" w="med" type="none"/>
          </a:ln>
        </p:spPr>
      </p:cxnSp>
      <p:cxnSp>
        <p:nvCxnSpPr>
          <p:cNvPr id="108" name="Google Shape;108;p14"/>
          <p:cNvCxnSpPr>
            <a:stCxn id="102" idx="0"/>
            <a:endCxn id="101" idx="2"/>
          </p:cNvCxnSpPr>
          <p:nvPr/>
        </p:nvCxnSpPr>
        <p:spPr>
          <a:xfrm rot="10800000">
            <a:off x="6621775" y="2625027"/>
            <a:ext cx="76200" cy="627300"/>
          </a:xfrm>
          <a:prstGeom prst="straightConnector1">
            <a:avLst/>
          </a:prstGeom>
          <a:noFill/>
          <a:ln cap="flat" cmpd="sng" w="9525">
            <a:solidFill>
              <a:schemeClr val="dk2"/>
            </a:solidFill>
            <a:prstDash val="solid"/>
            <a:round/>
            <a:headEnd len="med" w="med" type="none"/>
            <a:tailEnd len="med" w="med" type="none"/>
          </a:ln>
        </p:spPr>
      </p:cxnSp>
      <p:cxnSp>
        <p:nvCxnSpPr>
          <p:cNvPr id="109" name="Google Shape;109;p14"/>
          <p:cNvCxnSpPr>
            <a:stCxn id="99" idx="1"/>
            <a:endCxn id="97" idx="3"/>
          </p:cNvCxnSpPr>
          <p:nvPr/>
        </p:nvCxnSpPr>
        <p:spPr>
          <a:xfrm flipH="1">
            <a:off x="2185525" y="4208050"/>
            <a:ext cx="1613100" cy="416700"/>
          </a:xfrm>
          <a:prstGeom prst="straightConnector1">
            <a:avLst/>
          </a:prstGeom>
          <a:noFill/>
          <a:ln cap="flat" cmpd="sng" w="9525">
            <a:solidFill>
              <a:schemeClr val="dk2"/>
            </a:solidFill>
            <a:prstDash val="solid"/>
            <a:round/>
            <a:headEnd len="med" w="med" type="none"/>
            <a:tailEnd len="med" w="med" type="none"/>
          </a:ln>
        </p:spPr>
      </p:cxnSp>
      <p:cxnSp>
        <p:nvCxnSpPr>
          <p:cNvPr id="110" name="Google Shape;110;p14"/>
          <p:cNvCxnSpPr>
            <a:stCxn id="100" idx="1"/>
            <a:endCxn id="97" idx="3"/>
          </p:cNvCxnSpPr>
          <p:nvPr/>
        </p:nvCxnSpPr>
        <p:spPr>
          <a:xfrm rot="10800000">
            <a:off x="2185525" y="4624750"/>
            <a:ext cx="1308300" cy="208200"/>
          </a:xfrm>
          <a:prstGeom prst="straightConnector1">
            <a:avLst/>
          </a:prstGeom>
          <a:noFill/>
          <a:ln cap="flat" cmpd="sng" w="9525">
            <a:solidFill>
              <a:schemeClr val="dk2"/>
            </a:solidFill>
            <a:prstDash val="solid"/>
            <a:round/>
            <a:headEnd len="med" w="med" type="none"/>
            <a:tailEnd len="med" w="med" type="none"/>
          </a:ln>
        </p:spPr>
      </p:cxnSp>
      <p:cxnSp>
        <p:nvCxnSpPr>
          <p:cNvPr id="111" name="Google Shape;111;p14"/>
          <p:cNvCxnSpPr>
            <a:stCxn id="98" idx="1"/>
            <a:endCxn id="102" idx="2"/>
          </p:cNvCxnSpPr>
          <p:nvPr/>
        </p:nvCxnSpPr>
        <p:spPr>
          <a:xfrm rot="10800000">
            <a:off x="6698000" y="3919750"/>
            <a:ext cx="569700" cy="705000"/>
          </a:xfrm>
          <a:prstGeom prst="straightConnector1">
            <a:avLst/>
          </a:prstGeom>
          <a:noFill/>
          <a:ln cap="flat" cmpd="sng" w="9525">
            <a:solidFill>
              <a:schemeClr val="dk2"/>
            </a:solidFill>
            <a:prstDash val="solid"/>
            <a:round/>
            <a:headEnd len="med" w="med" type="none"/>
            <a:tailEnd len="med" w="med" type="none"/>
          </a:ln>
        </p:spPr>
      </p:cxnSp>
      <p:cxnSp>
        <p:nvCxnSpPr>
          <p:cNvPr id="112" name="Google Shape;112;p14"/>
          <p:cNvCxnSpPr>
            <a:stCxn id="94" idx="3"/>
            <a:endCxn id="95" idx="1"/>
          </p:cNvCxnSpPr>
          <p:nvPr/>
        </p:nvCxnSpPr>
        <p:spPr>
          <a:xfrm>
            <a:off x="1920200" y="970550"/>
            <a:ext cx="1468500" cy="73800"/>
          </a:xfrm>
          <a:prstGeom prst="straightConnector1">
            <a:avLst/>
          </a:prstGeom>
          <a:noFill/>
          <a:ln cap="flat" cmpd="sng" w="9525">
            <a:solidFill>
              <a:schemeClr val="dk2"/>
            </a:solidFill>
            <a:prstDash val="solid"/>
            <a:round/>
            <a:headEnd len="med" w="med" type="none"/>
            <a:tailEnd len="med" w="med" type="none"/>
          </a:ln>
        </p:spPr>
      </p:cxnSp>
      <p:cxnSp>
        <p:nvCxnSpPr>
          <p:cNvPr id="113" name="Google Shape;113;p14"/>
          <p:cNvCxnSpPr>
            <a:stCxn id="95" idx="3"/>
            <a:endCxn id="96" idx="1"/>
          </p:cNvCxnSpPr>
          <p:nvPr/>
        </p:nvCxnSpPr>
        <p:spPr>
          <a:xfrm>
            <a:off x="5322975" y="1044350"/>
            <a:ext cx="1638000" cy="0"/>
          </a:xfrm>
          <a:prstGeom prst="straightConnector1">
            <a:avLst/>
          </a:prstGeom>
          <a:noFill/>
          <a:ln cap="flat" cmpd="sng" w="9525">
            <a:solidFill>
              <a:schemeClr val="dk2"/>
            </a:solidFill>
            <a:prstDash val="solid"/>
            <a:round/>
            <a:headEnd len="med" w="med" type="none"/>
            <a:tailEnd len="med" w="med" type="none"/>
          </a:ln>
        </p:spPr>
      </p:cxnSp>
      <p:cxnSp>
        <p:nvCxnSpPr>
          <p:cNvPr id="114" name="Google Shape;114;p14"/>
          <p:cNvCxnSpPr>
            <a:stCxn id="95" idx="2"/>
            <a:endCxn id="91" idx="0"/>
          </p:cNvCxnSpPr>
          <p:nvPr/>
        </p:nvCxnSpPr>
        <p:spPr>
          <a:xfrm flipH="1">
            <a:off x="3387075" y="1451900"/>
            <a:ext cx="968700" cy="411600"/>
          </a:xfrm>
          <a:prstGeom prst="straightConnector1">
            <a:avLst/>
          </a:prstGeom>
          <a:noFill/>
          <a:ln cap="flat" cmpd="sng" w="9525">
            <a:solidFill>
              <a:schemeClr val="dk2"/>
            </a:solidFill>
            <a:prstDash val="solid"/>
            <a:round/>
            <a:headEnd len="med" w="med" type="none"/>
            <a:tailEnd len="med" w="med" type="none"/>
          </a:ln>
        </p:spPr>
      </p:cxnSp>
      <p:cxnSp>
        <p:nvCxnSpPr>
          <p:cNvPr id="115" name="Google Shape;115;p14"/>
          <p:cNvCxnSpPr>
            <a:stCxn id="95" idx="2"/>
            <a:endCxn id="101" idx="0"/>
          </p:cNvCxnSpPr>
          <p:nvPr/>
        </p:nvCxnSpPr>
        <p:spPr>
          <a:xfrm>
            <a:off x="4355775" y="1451900"/>
            <a:ext cx="2265900" cy="505500"/>
          </a:xfrm>
          <a:prstGeom prst="straightConnector1">
            <a:avLst/>
          </a:prstGeom>
          <a:noFill/>
          <a:ln cap="flat" cmpd="sng" w="9525">
            <a:solidFill>
              <a:schemeClr val="dk2"/>
            </a:solidFill>
            <a:prstDash val="solid"/>
            <a:round/>
            <a:headEnd len="med" w="med" type="none"/>
            <a:tailEnd len="med" w="med" type="none"/>
          </a:ln>
        </p:spPr>
      </p:cxnSp>
      <p:cxnSp>
        <p:nvCxnSpPr>
          <p:cNvPr id="116" name="Google Shape;116;p14"/>
          <p:cNvCxnSpPr>
            <a:stCxn id="93" idx="3"/>
            <a:endCxn id="102" idx="1"/>
          </p:cNvCxnSpPr>
          <p:nvPr/>
        </p:nvCxnSpPr>
        <p:spPr>
          <a:xfrm>
            <a:off x="4601050" y="3509875"/>
            <a:ext cx="1224300" cy="76200"/>
          </a:xfrm>
          <a:prstGeom prst="straightConnector1">
            <a:avLst/>
          </a:prstGeom>
          <a:noFill/>
          <a:ln cap="flat" cmpd="sng" w="9525">
            <a:solidFill>
              <a:schemeClr val="dk2"/>
            </a:solidFill>
            <a:prstDash val="solid"/>
            <a:round/>
            <a:headEnd len="med" w="med" type="none"/>
            <a:tailEnd len="med" w="med" type="none"/>
          </a:ln>
        </p:spPr>
      </p:cxnSp>
      <p:sp>
        <p:nvSpPr>
          <p:cNvPr id="117" name="Google Shape;117;p14"/>
          <p:cNvSpPr txBox="1"/>
          <p:nvPr/>
        </p:nvSpPr>
        <p:spPr>
          <a:xfrm>
            <a:off x="1229350" y="2018250"/>
            <a:ext cx="95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reserves</a:t>
            </a:r>
            <a:endParaRPr>
              <a:latin typeface="Roboto"/>
              <a:ea typeface="Roboto"/>
              <a:cs typeface="Roboto"/>
              <a:sym typeface="Roboto"/>
            </a:endParaRPr>
          </a:p>
        </p:txBody>
      </p:sp>
      <p:sp>
        <p:nvSpPr>
          <p:cNvPr id="118" name="Google Shape;118;p14"/>
          <p:cNvSpPr txBox="1"/>
          <p:nvPr/>
        </p:nvSpPr>
        <p:spPr>
          <a:xfrm>
            <a:off x="1667500" y="3405100"/>
            <a:ext cx="95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reserves</a:t>
            </a:r>
            <a:endParaRPr>
              <a:latin typeface="Roboto"/>
              <a:ea typeface="Roboto"/>
              <a:cs typeface="Roboto"/>
              <a:sym typeface="Roboto"/>
            </a:endParaRPr>
          </a:p>
        </p:txBody>
      </p:sp>
      <p:cxnSp>
        <p:nvCxnSpPr>
          <p:cNvPr id="119" name="Google Shape;119;p14"/>
          <p:cNvCxnSpPr>
            <a:stCxn id="91" idx="2"/>
            <a:endCxn id="97" idx="0"/>
          </p:cNvCxnSpPr>
          <p:nvPr/>
        </p:nvCxnSpPr>
        <p:spPr>
          <a:xfrm flipH="1">
            <a:off x="1218250" y="2531052"/>
            <a:ext cx="2168700" cy="1686000"/>
          </a:xfrm>
          <a:prstGeom prst="straightConnector1">
            <a:avLst/>
          </a:prstGeom>
          <a:noFill/>
          <a:ln cap="flat" cmpd="sng" w="9525">
            <a:solidFill>
              <a:schemeClr val="dk2"/>
            </a:solidFill>
            <a:prstDash val="solid"/>
            <a:round/>
            <a:headEnd len="med" w="med" type="none"/>
            <a:tailEnd len="med" w="med" type="none"/>
          </a:ln>
        </p:spPr>
      </p:cxnSp>
      <p:sp>
        <p:nvSpPr>
          <p:cNvPr id="120" name="Google Shape;120;p14"/>
          <p:cNvSpPr txBox="1"/>
          <p:nvPr/>
        </p:nvSpPr>
        <p:spPr>
          <a:xfrm>
            <a:off x="6088375" y="2700325"/>
            <a:ext cx="95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Fulfils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21" name="Google Shape;121;p14"/>
          <p:cNvSpPr txBox="1"/>
          <p:nvPr/>
        </p:nvSpPr>
        <p:spPr>
          <a:xfrm>
            <a:off x="3527313" y="2615388"/>
            <a:ext cx="95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Fulfils</a:t>
            </a:r>
            <a:endParaRPr>
              <a:latin typeface="Roboto"/>
              <a:ea typeface="Roboto"/>
              <a:cs typeface="Roboto"/>
              <a:sym typeface="Roboto"/>
            </a:endParaRPr>
          </a:p>
        </p:txBody>
      </p:sp>
      <p:sp>
        <p:nvSpPr>
          <p:cNvPr id="122" name="Google Shape;122;p14"/>
          <p:cNvSpPr txBox="1"/>
          <p:nvPr/>
        </p:nvSpPr>
        <p:spPr>
          <a:xfrm>
            <a:off x="4487900" y="1921000"/>
            <a:ext cx="114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Reciprocit</a:t>
            </a:r>
            <a:endParaRPr>
              <a:latin typeface="Roboto"/>
              <a:ea typeface="Roboto"/>
              <a:cs typeface="Roboto"/>
              <a:sym typeface="Roboto"/>
            </a:endParaRPr>
          </a:p>
        </p:txBody>
      </p:sp>
      <p:sp>
        <p:nvSpPr>
          <p:cNvPr id="123" name="Google Shape;123;p14"/>
          <p:cNvSpPr txBox="1"/>
          <p:nvPr/>
        </p:nvSpPr>
        <p:spPr>
          <a:xfrm>
            <a:off x="4945450" y="3166750"/>
            <a:ext cx="95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dual</a:t>
            </a:r>
            <a:endParaRPr>
              <a:latin typeface="Roboto"/>
              <a:ea typeface="Roboto"/>
              <a:cs typeface="Roboto"/>
              <a:sym typeface="Roboto"/>
            </a:endParaRPr>
          </a:p>
        </p:txBody>
      </p:sp>
      <p:sp>
        <p:nvSpPr>
          <p:cNvPr id="124" name="Google Shape;124;p14"/>
          <p:cNvSpPr txBox="1"/>
          <p:nvPr/>
        </p:nvSpPr>
        <p:spPr>
          <a:xfrm>
            <a:off x="5464800" y="713000"/>
            <a:ext cx="143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Has participant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cxnSp>
        <p:nvCxnSpPr>
          <p:cNvPr id="125" name="Google Shape;125;p14"/>
          <p:cNvCxnSpPr>
            <a:stCxn id="93" idx="2"/>
            <a:endCxn id="97" idx="3"/>
          </p:cNvCxnSpPr>
          <p:nvPr/>
        </p:nvCxnSpPr>
        <p:spPr>
          <a:xfrm flipH="1">
            <a:off x="2185450" y="3843625"/>
            <a:ext cx="1542900" cy="781200"/>
          </a:xfrm>
          <a:prstGeom prst="straightConnector1">
            <a:avLst/>
          </a:prstGeom>
          <a:noFill/>
          <a:ln cap="flat" cmpd="sng" w="9525">
            <a:solidFill>
              <a:schemeClr val="dk2"/>
            </a:solidFill>
            <a:prstDash val="solid"/>
            <a:round/>
            <a:headEnd len="med" w="med" type="none"/>
            <a:tailEnd len="med" w="med" type="none"/>
          </a:ln>
        </p:spPr>
      </p:cxnSp>
      <p:sp>
        <p:nvSpPr>
          <p:cNvPr id="126" name="Google Shape;126;p14"/>
          <p:cNvSpPr txBox="1"/>
          <p:nvPr/>
        </p:nvSpPr>
        <p:spPr>
          <a:xfrm>
            <a:off x="1967725" y="669550"/>
            <a:ext cx="143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Has participant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Exchange Process</a:t>
            </a:r>
            <a:endParaRPr/>
          </a:p>
        </p:txBody>
      </p:sp>
      <p:sp>
        <p:nvSpPr>
          <p:cNvPr id="533" name="Google Shape;533;p32"/>
          <p:cNvSpPr/>
          <p:nvPr/>
        </p:nvSpPr>
        <p:spPr>
          <a:xfrm>
            <a:off x="311700" y="15190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Student</a:t>
            </a:r>
            <a:endParaRPr b="1">
              <a:solidFill>
                <a:srgbClr val="000000"/>
              </a:solidFill>
              <a:latin typeface="Calibri"/>
              <a:ea typeface="Calibri"/>
              <a:cs typeface="Calibri"/>
              <a:sym typeface="Calibri"/>
            </a:endParaRPr>
          </a:p>
        </p:txBody>
      </p:sp>
      <p:sp>
        <p:nvSpPr>
          <p:cNvPr id="534" name="Google Shape;534;p32"/>
          <p:cNvSpPr/>
          <p:nvPr/>
        </p:nvSpPr>
        <p:spPr>
          <a:xfrm>
            <a:off x="7231650" y="1370700"/>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Education company</a:t>
            </a:r>
            <a:endParaRPr b="1">
              <a:solidFill>
                <a:srgbClr val="000000"/>
              </a:solidFill>
              <a:latin typeface="Calibri"/>
              <a:ea typeface="Calibri"/>
              <a:cs typeface="Calibri"/>
              <a:sym typeface="Calibri"/>
            </a:endParaRPr>
          </a:p>
        </p:txBody>
      </p:sp>
      <p:sp>
        <p:nvSpPr>
          <p:cNvPr id="535" name="Google Shape;535;p32"/>
          <p:cNvSpPr/>
          <p:nvPr/>
        </p:nvSpPr>
        <p:spPr>
          <a:xfrm>
            <a:off x="213325" y="27838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Money</a:t>
            </a:r>
            <a:endParaRPr b="1">
              <a:solidFill>
                <a:srgbClr val="000000"/>
              </a:solidFill>
              <a:latin typeface="Calibri"/>
              <a:ea typeface="Calibri"/>
              <a:cs typeface="Calibri"/>
              <a:sym typeface="Calibri"/>
            </a:endParaRPr>
          </a:p>
        </p:txBody>
      </p:sp>
      <p:sp>
        <p:nvSpPr>
          <p:cNvPr id="536" name="Google Shape;536;p32"/>
          <p:cNvSpPr/>
          <p:nvPr/>
        </p:nvSpPr>
        <p:spPr>
          <a:xfrm>
            <a:off x="7231650" y="27838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Course</a:t>
            </a:r>
            <a:endParaRPr b="1">
              <a:solidFill>
                <a:srgbClr val="000000"/>
              </a:solidFill>
              <a:latin typeface="Calibri"/>
              <a:ea typeface="Calibri"/>
              <a:cs typeface="Calibri"/>
              <a:sym typeface="Calibri"/>
            </a:endParaRPr>
          </a:p>
        </p:txBody>
      </p:sp>
      <p:sp>
        <p:nvSpPr>
          <p:cNvPr id="537" name="Google Shape;537;p32"/>
          <p:cNvSpPr/>
          <p:nvPr/>
        </p:nvSpPr>
        <p:spPr>
          <a:xfrm>
            <a:off x="2724350" y="27838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Pay</a:t>
            </a:r>
            <a:endParaRPr b="1">
              <a:solidFill>
                <a:srgbClr val="000000"/>
              </a:solidFill>
              <a:latin typeface="Calibri"/>
              <a:ea typeface="Calibri"/>
              <a:cs typeface="Calibri"/>
              <a:sym typeface="Calibri"/>
            </a:endParaRPr>
          </a:p>
        </p:txBody>
      </p:sp>
      <p:sp>
        <p:nvSpPr>
          <p:cNvPr id="538" name="Google Shape;538;p32"/>
          <p:cNvSpPr/>
          <p:nvPr/>
        </p:nvSpPr>
        <p:spPr>
          <a:xfrm>
            <a:off x="4945250" y="27609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t/>
            </a:r>
            <a:endParaRPr b="1">
              <a:solidFill>
                <a:srgbClr val="000000"/>
              </a:solidFill>
              <a:latin typeface="Calibri"/>
              <a:ea typeface="Calibri"/>
              <a:cs typeface="Calibri"/>
              <a:sym typeface="Calibri"/>
            </a:endParaRPr>
          </a:p>
        </p:txBody>
      </p:sp>
      <p:cxnSp>
        <p:nvCxnSpPr>
          <p:cNvPr id="539" name="Google Shape;539;p32"/>
          <p:cNvCxnSpPr>
            <a:stCxn id="533" idx="3"/>
            <a:endCxn id="537" idx="0"/>
          </p:cNvCxnSpPr>
          <p:nvPr/>
        </p:nvCxnSpPr>
        <p:spPr>
          <a:xfrm>
            <a:off x="1787100" y="1791125"/>
            <a:ext cx="1674900" cy="992700"/>
          </a:xfrm>
          <a:prstGeom prst="straightConnector1">
            <a:avLst/>
          </a:prstGeom>
          <a:noFill/>
          <a:ln cap="flat" cmpd="sng" w="9525">
            <a:solidFill>
              <a:schemeClr val="dk2"/>
            </a:solidFill>
            <a:prstDash val="solid"/>
            <a:round/>
            <a:headEnd len="med" w="med" type="none"/>
            <a:tailEnd len="med" w="med" type="none"/>
          </a:ln>
        </p:spPr>
      </p:cxnSp>
      <p:cxnSp>
        <p:nvCxnSpPr>
          <p:cNvPr id="540" name="Google Shape;540;p32"/>
          <p:cNvCxnSpPr>
            <a:stCxn id="537" idx="1"/>
            <a:endCxn id="535" idx="3"/>
          </p:cNvCxnSpPr>
          <p:nvPr/>
        </p:nvCxnSpPr>
        <p:spPr>
          <a:xfrm rot="10800000">
            <a:off x="1688750" y="3055925"/>
            <a:ext cx="1035600" cy="0"/>
          </a:xfrm>
          <a:prstGeom prst="straightConnector1">
            <a:avLst/>
          </a:prstGeom>
          <a:noFill/>
          <a:ln cap="flat" cmpd="sng" w="9525">
            <a:solidFill>
              <a:schemeClr val="dk2"/>
            </a:solidFill>
            <a:prstDash val="solid"/>
            <a:round/>
            <a:headEnd len="med" w="med" type="none"/>
            <a:tailEnd len="med" w="med" type="none"/>
          </a:ln>
        </p:spPr>
      </p:cxnSp>
      <p:sp>
        <p:nvSpPr>
          <p:cNvPr id="541" name="Google Shape;541;p32"/>
          <p:cNvSpPr txBox="1"/>
          <p:nvPr/>
        </p:nvSpPr>
        <p:spPr>
          <a:xfrm>
            <a:off x="1978825" y="1789675"/>
            <a:ext cx="98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provider</a:t>
            </a:r>
            <a:endParaRPr>
              <a:latin typeface="Roboto"/>
              <a:ea typeface="Roboto"/>
              <a:cs typeface="Roboto"/>
              <a:sym typeface="Roboto"/>
            </a:endParaRPr>
          </a:p>
        </p:txBody>
      </p:sp>
      <p:sp>
        <p:nvSpPr>
          <p:cNvPr id="542" name="Google Shape;542;p32"/>
          <p:cNvSpPr txBox="1"/>
          <p:nvPr/>
        </p:nvSpPr>
        <p:spPr>
          <a:xfrm>
            <a:off x="1840600" y="3011900"/>
            <a:ext cx="55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give</a:t>
            </a:r>
            <a:endParaRPr>
              <a:latin typeface="Roboto"/>
              <a:ea typeface="Roboto"/>
              <a:cs typeface="Roboto"/>
              <a:sym typeface="Roboto"/>
            </a:endParaRPr>
          </a:p>
        </p:txBody>
      </p:sp>
      <p:cxnSp>
        <p:nvCxnSpPr>
          <p:cNvPr id="543" name="Google Shape;543;p32"/>
          <p:cNvCxnSpPr>
            <a:stCxn id="537" idx="0"/>
            <a:endCxn id="534" idx="1"/>
          </p:cNvCxnSpPr>
          <p:nvPr/>
        </p:nvCxnSpPr>
        <p:spPr>
          <a:xfrm flipH="1" rot="10800000">
            <a:off x="3462050" y="1642925"/>
            <a:ext cx="3769500" cy="1140900"/>
          </a:xfrm>
          <a:prstGeom prst="straightConnector1">
            <a:avLst/>
          </a:prstGeom>
          <a:noFill/>
          <a:ln cap="flat" cmpd="sng" w="9525">
            <a:solidFill>
              <a:schemeClr val="dk2"/>
            </a:solidFill>
            <a:prstDash val="solid"/>
            <a:round/>
            <a:headEnd len="med" w="med" type="none"/>
            <a:tailEnd len="med" w="med" type="none"/>
          </a:ln>
        </p:spPr>
      </p:cxnSp>
      <p:sp>
        <p:nvSpPr>
          <p:cNvPr id="544" name="Google Shape;544;p32"/>
          <p:cNvSpPr txBox="1"/>
          <p:nvPr/>
        </p:nvSpPr>
        <p:spPr>
          <a:xfrm>
            <a:off x="6518500" y="1658725"/>
            <a:ext cx="41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recipient</a:t>
            </a:r>
            <a:endParaRPr>
              <a:latin typeface="Roboto"/>
              <a:ea typeface="Roboto"/>
              <a:cs typeface="Roboto"/>
              <a:sym typeface="Roboto"/>
            </a:endParaRPr>
          </a:p>
        </p:txBody>
      </p:sp>
      <p:cxnSp>
        <p:nvCxnSpPr>
          <p:cNvPr id="545" name="Google Shape;545;p32"/>
          <p:cNvCxnSpPr>
            <a:stCxn id="538" idx="3"/>
            <a:endCxn id="536" idx="1"/>
          </p:cNvCxnSpPr>
          <p:nvPr/>
        </p:nvCxnSpPr>
        <p:spPr>
          <a:xfrm>
            <a:off x="6420650" y="3033025"/>
            <a:ext cx="810900" cy="22800"/>
          </a:xfrm>
          <a:prstGeom prst="straightConnector1">
            <a:avLst/>
          </a:prstGeom>
          <a:noFill/>
          <a:ln cap="flat" cmpd="sng" w="9525">
            <a:solidFill>
              <a:schemeClr val="dk2"/>
            </a:solidFill>
            <a:prstDash val="solid"/>
            <a:round/>
            <a:headEnd len="med" w="med" type="none"/>
            <a:tailEnd len="med" w="med" type="none"/>
          </a:ln>
        </p:spPr>
      </p:cxnSp>
      <p:cxnSp>
        <p:nvCxnSpPr>
          <p:cNvPr id="546" name="Google Shape;546;p32"/>
          <p:cNvCxnSpPr>
            <a:endCxn id="538" idx="0"/>
          </p:cNvCxnSpPr>
          <p:nvPr/>
        </p:nvCxnSpPr>
        <p:spPr>
          <a:xfrm flipH="1">
            <a:off x="5682950" y="1899925"/>
            <a:ext cx="2552400" cy="861000"/>
          </a:xfrm>
          <a:prstGeom prst="straightConnector1">
            <a:avLst/>
          </a:prstGeom>
          <a:noFill/>
          <a:ln cap="flat" cmpd="sng" w="9525">
            <a:solidFill>
              <a:schemeClr val="dk2"/>
            </a:solidFill>
            <a:prstDash val="solid"/>
            <a:round/>
            <a:headEnd len="med" w="med" type="none"/>
            <a:tailEnd len="med" w="med" type="none"/>
          </a:ln>
        </p:spPr>
      </p:cxnSp>
      <p:sp>
        <p:nvSpPr>
          <p:cNvPr id="547" name="Google Shape;547;p32"/>
          <p:cNvSpPr txBox="1"/>
          <p:nvPr/>
        </p:nvSpPr>
        <p:spPr>
          <a:xfrm>
            <a:off x="6773125" y="1949725"/>
            <a:ext cx="41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provider</a:t>
            </a:r>
            <a:endParaRPr>
              <a:latin typeface="Roboto"/>
              <a:ea typeface="Roboto"/>
              <a:cs typeface="Roboto"/>
              <a:sym typeface="Roboto"/>
            </a:endParaRPr>
          </a:p>
        </p:txBody>
      </p:sp>
      <p:cxnSp>
        <p:nvCxnSpPr>
          <p:cNvPr id="548" name="Google Shape;548;p32"/>
          <p:cNvCxnSpPr>
            <a:stCxn id="533" idx="3"/>
            <a:endCxn id="538" idx="0"/>
          </p:cNvCxnSpPr>
          <p:nvPr/>
        </p:nvCxnSpPr>
        <p:spPr>
          <a:xfrm>
            <a:off x="1787100" y="1791125"/>
            <a:ext cx="3895800" cy="969900"/>
          </a:xfrm>
          <a:prstGeom prst="straightConnector1">
            <a:avLst/>
          </a:prstGeom>
          <a:noFill/>
          <a:ln cap="flat" cmpd="sng" w="9525">
            <a:solidFill>
              <a:schemeClr val="dk2"/>
            </a:solidFill>
            <a:prstDash val="solid"/>
            <a:round/>
            <a:headEnd len="med" w="med" type="none"/>
            <a:tailEnd len="med" w="med" type="none"/>
          </a:ln>
        </p:spPr>
      </p:cxnSp>
      <p:sp>
        <p:nvSpPr>
          <p:cNvPr id="549" name="Google Shape;549;p32"/>
          <p:cNvSpPr txBox="1"/>
          <p:nvPr/>
        </p:nvSpPr>
        <p:spPr>
          <a:xfrm>
            <a:off x="3142850" y="2051575"/>
            <a:ext cx="41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recipient</a:t>
            </a:r>
            <a:endParaRPr>
              <a:latin typeface="Roboto"/>
              <a:ea typeface="Roboto"/>
              <a:cs typeface="Roboto"/>
              <a:sym typeface="Roboto"/>
            </a:endParaRPr>
          </a:p>
        </p:txBody>
      </p:sp>
      <p:cxnSp>
        <p:nvCxnSpPr>
          <p:cNvPr id="550" name="Google Shape;550;p32"/>
          <p:cNvCxnSpPr>
            <a:stCxn id="537" idx="3"/>
            <a:endCxn id="538" idx="1"/>
          </p:cNvCxnSpPr>
          <p:nvPr/>
        </p:nvCxnSpPr>
        <p:spPr>
          <a:xfrm flipH="1" rot="10800000">
            <a:off x="4199750" y="3033125"/>
            <a:ext cx="745500" cy="22800"/>
          </a:xfrm>
          <a:prstGeom prst="straightConnector1">
            <a:avLst/>
          </a:prstGeom>
          <a:noFill/>
          <a:ln cap="flat" cmpd="sng" w="9525">
            <a:solidFill>
              <a:schemeClr val="dk2"/>
            </a:solidFill>
            <a:prstDash val="solid"/>
            <a:round/>
            <a:headEnd len="med" w="med" type="none"/>
            <a:tailEnd len="med" w="med" type="none"/>
          </a:ln>
        </p:spPr>
      </p:cxnSp>
      <p:sp>
        <p:nvSpPr>
          <p:cNvPr id="551" name="Google Shape;551;p32"/>
          <p:cNvSpPr txBox="1"/>
          <p:nvPr/>
        </p:nvSpPr>
        <p:spPr>
          <a:xfrm>
            <a:off x="4199750" y="3011900"/>
            <a:ext cx="87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duality</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33"/>
          <p:cNvSpPr txBox="1"/>
          <p:nvPr>
            <p:ph type="title"/>
          </p:nvPr>
        </p:nvSpPr>
        <p:spPr>
          <a:xfrm>
            <a:off x="311700" y="-56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2</a:t>
            </a:r>
            <a:endParaRPr/>
          </a:p>
        </p:txBody>
      </p:sp>
      <p:sp>
        <p:nvSpPr>
          <p:cNvPr id="557" name="Google Shape;557;p33"/>
          <p:cNvSpPr/>
          <p:nvPr/>
        </p:nvSpPr>
        <p:spPr>
          <a:xfrm>
            <a:off x="311700" y="582187"/>
            <a:ext cx="1475400" cy="6777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Student</a:t>
            </a:r>
            <a:endParaRPr b="1">
              <a:solidFill>
                <a:srgbClr val="000000"/>
              </a:solidFill>
              <a:latin typeface="Calibri"/>
              <a:ea typeface="Calibri"/>
              <a:cs typeface="Calibri"/>
              <a:sym typeface="Calibri"/>
            </a:endParaRPr>
          </a:p>
        </p:txBody>
      </p:sp>
      <p:sp>
        <p:nvSpPr>
          <p:cNvPr id="558" name="Google Shape;558;p33"/>
          <p:cNvSpPr/>
          <p:nvPr/>
        </p:nvSpPr>
        <p:spPr>
          <a:xfrm>
            <a:off x="7231650" y="515000"/>
            <a:ext cx="1475400" cy="6777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Education company</a:t>
            </a:r>
            <a:endParaRPr b="1">
              <a:solidFill>
                <a:srgbClr val="000000"/>
              </a:solidFill>
              <a:latin typeface="Calibri"/>
              <a:ea typeface="Calibri"/>
              <a:cs typeface="Calibri"/>
              <a:sym typeface="Calibri"/>
            </a:endParaRPr>
          </a:p>
        </p:txBody>
      </p:sp>
      <p:sp>
        <p:nvSpPr>
          <p:cNvPr id="559" name="Google Shape;559;p33"/>
          <p:cNvSpPr/>
          <p:nvPr/>
        </p:nvSpPr>
        <p:spPr>
          <a:xfrm>
            <a:off x="213325" y="1878931"/>
            <a:ext cx="1475400" cy="6777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Money</a:t>
            </a:r>
            <a:endParaRPr b="1">
              <a:solidFill>
                <a:srgbClr val="000000"/>
              </a:solidFill>
              <a:latin typeface="Calibri"/>
              <a:ea typeface="Calibri"/>
              <a:cs typeface="Calibri"/>
              <a:sym typeface="Calibri"/>
            </a:endParaRPr>
          </a:p>
        </p:txBody>
      </p:sp>
      <p:sp>
        <p:nvSpPr>
          <p:cNvPr id="560" name="Google Shape;560;p33"/>
          <p:cNvSpPr/>
          <p:nvPr/>
        </p:nvSpPr>
        <p:spPr>
          <a:xfrm>
            <a:off x="7231650" y="1882893"/>
            <a:ext cx="1475400" cy="6777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Course</a:t>
            </a:r>
            <a:endParaRPr b="1">
              <a:solidFill>
                <a:srgbClr val="000000"/>
              </a:solidFill>
              <a:latin typeface="Calibri"/>
              <a:ea typeface="Calibri"/>
              <a:cs typeface="Calibri"/>
              <a:sym typeface="Calibri"/>
            </a:endParaRPr>
          </a:p>
        </p:txBody>
      </p:sp>
      <p:sp>
        <p:nvSpPr>
          <p:cNvPr id="561" name="Google Shape;561;p33"/>
          <p:cNvSpPr/>
          <p:nvPr/>
        </p:nvSpPr>
        <p:spPr>
          <a:xfrm>
            <a:off x="2898988" y="1879075"/>
            <a:ext cx="1210200" cy="6777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buy</a:t>
            </a:r>
            <a:endParaRPr b="1">
              <a:solidFill>
                <a:srgbClr val="000000"/>
              </a:solidFill>
              <a:latin typeface="Calibri"/>
              <a:ea typeface="Calibri"/>
              <a:cs typeface="Calibri"/>
              <a:sym typeface="Calibri"/>
            </a:endParaRPr>
          </a:p>
        </p:txBody>
      </p:sp>
      <p:sp>
        <p:nvSpPr>
          <p:cNvPr id="562" name="Google Shape;562;p33"/>
          <p:cNvSpPr/>
          <p:nvPr/>
        </p:nvSpPr>
        <p:spPr>
          <a:xfrm>
            <a:off x="4934100" y="1879075"/>
            <a:ext cx="1210200" cy="6777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register</a:t>
            </a:r>
            <a:endParaRPr b="1">
              <a:solidFill>
                <a:srgbClr val="000000"/>
              </a:solidFill>
              <a:latin typeface="Calibri"/>
              <a:ea typeface="Calibri"/>
              <a:cs typeface="Calibri"/>
              <a:sym typeface="Calibri"/>
            </a:endParaRPr>
          </a:p>
        </p:txBody>
      </p:sp>
      <p:cxnSp>
        <p:nvCxnSpPr>
          <p:cNvPr id="563" name="Google Shape;563;p33"/>
          <p:cNvCxnSpPr>
            <a:endCxn id="561" idx="1"/>
          </p:cNvCxnSpPr>
          <p:nvPr/>
        </p:nvCxnSpPr>
        <p:spPr>
          <a:xfrm>
            <a:off x="1787188" y="699925"/>
            <a:ext cx="1111800" cy="1518000"/>
          </a:xfrm>
          <a:prstGeom prst="straightConnector1">
            <a:avLst/>
          </a:prstGeom>
          <a:noFill/>
          <a:ln cap="flat" cmpd="sng" w="9525">
            <a:solidFill>
              <a:schemeClr val="dk2"/>
            </a:solidFill>
            <a:prstDash val="solid"/>
            <a:round/>
            <a:headEnd len="med" w="med" type="none"/>
            <a:tailEnd len="med" w="med" type="none"/>
          </a:ln>
        </p:spPr>
      </p:cxnSp>
      <p:cxnSp>
        <p:nvCxnSpPr>
          <p:cNvPr id="564" name="Google Shape;564;p33"/>
          <p:cNvCxnSpPr>
            <a:stCxn id="559" idx="3"/>
            <a:endCxn id="561" idx="1"/>
          </p:cNvCxnSpPr>
          <p:nvPr/>
        </p:nvCxnSpPr>
        <p:spPr>
          <a:xfrm>
            <a:off x="1688725" y="2217781"/>
            <a:ext cx="1210200" cy="0"/>
          </a:xfrm>
          <a:prstGeom prst="straightConnector1">
            <a:avLst/>
          </a:prstGeom>
          <a:noFill/>
          <a:ln cap="flat" cmpd="sng" w="9525">
            <a:solidFill>
              <a:schemeClr val="dk2"/>
            </a:solidFill>
            <a:prstDash val="solid"/>
            <a:round/>
            <a:headEnd len="med" w="med" type="none"/>
            <a:tailEnd len="med" w="med" type="none"/>
          </a:ln>
        </p:spPr>
      </p:cxnSp>
      <p:cxnSp>
        <p:nvCxnSpPr>
          <p:cNvPr id="565" name="Google Shape;565;p33"/>
          <p:cNvCxnSpPr>
            <a:stCxn id="561" idx="3"/>
            <a:endCxn id="562" idx="1"/>
          </p:cNvCxnSpPr>
          <p:nvPr/>
        </p:nvCxnSpPr>
        <p:spPr>
          <a:xfrm>
            <a:off x="4109188" y="2217925"/>
            <a:ext cx="825000" cy="0"/>
          </a:xfrm>
          <a:prstGeom prst="straightConnector1">
            <a:avLst/>
          </a:prstGeom>
          <a:noFill/>
          <a:ln cap="flat" cmpd="sng" w="9525">
            <a:solidFill>
              <a:schemeClr val="dk2"/>
            </a:solidFill>
            <a:prstDash val="solid"/>
            <a:round/>
            <a:headEnd len="med" w="med" type="none"/>
            <a:tailEnd len="med" w="med" type="none"/>
          </a:ln>
        </p:spPr>
      </p:cxnSp>
      <p:cxnSp>
        <p:nvCxnSpPr>
          <p:cNvPr id="566" name="Google Shape;566;p33"/>
          <p:cNvCxnSpPr>
            <a:stCxn id="562" idx="3"/>
            <a:endCxn id="558" idx="1"/>
          </p:cNvCxnSpPr>
          <p:nvPr/>
        </p:nvCxnSpPr>
        <p:spPr>
          <a:xfrm flipH="1" rot="10800000">
            <a:off x="6144300" y="853825"/>
            <a:ext cx="1087500" cy="1364100"/>
          </a:xfrm>
          <a:prstGeom prst="straightConnector1">
            <a:avLst/>
          </a:prstGeom>
          <a:noFill/>
          <a:ln cap="flat" cmpd="sng" w="9525">
            <a:solidFill>
              <a:schemeClr val="dk2"/>
            </a:solidFill>
            <a:prstDash val="solid"/>
            <a:round/>
            <a:headEnd len="med" w="med" type="none"/>
            <a:tailEnd len="med" w="med" type="none"/>
          </a:ln>
        </p:spPr>
      </p:cxnSp>
      <p:cxnSp>
        <p:nvCxnSpPr>
          <p:cNvPr id="567" name="Google Shape;567;p33"/>
          <p:cNvCxnSpPr>
            <a:endCxn id="560" idx="1"/>
          </p:cNvCxnSpPr>
          <p:nvPr/>
        </p:nvCxnSpPr>
        <p:spPr>
          <a:xfrm>
            <a:off x="6144150" y="2164443"/>
            <a:ext cx="1087500" cy="57300"/>
          </a:xfrm>
          <a:prstGeom prst="straightConnector1">
            <a:avLst/>
          </a:prstGeom>
          <a:noFill/>
          <a:ln cap="flat" cmpd="sng" w="9525">
            <a:solidFill>
              <a:schemeClr val="dk2"/>
            </a:solidFill>
            <a:prstDash val="solid"/>
            <a:round/>
            <a:headEnd len="med" w="med" type="none"/>
            <a:tailEnd len="med" w="med" type="none"/>
          </a:ln>
        </p:spPr>
      </p:cxnSp>
      <p:sp>
        <p:nvSpPr>
          <p:cNvPr id="568" name="Google Shape;568;p33"/>
          <p:cNvSpPr txBox="1"/>
          <p:nvPr/>
        </p:nvSpPr>
        <p:spPr>
          <a:xfrm>
            <a:off x="2825225" y="1259864"/>
            <a:ext cx="9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recipiant</a:t>
            </a:r>
            <a:endParaRPr>
              <a:latin typeface="Roboto"/>
              <a:ea typeface="Roboto"/>
              <a:cs typeface="Roboto"/>
              <a:sym typeface="Roboto"/>
            </a:endParaRPr>
          </a:p>
        </p:txBody>
      </p:sp>
      <p:sp>
        <p:nvSpPr>
          <p:cNvPr id="569" name="Google Shape;569;p33"/>
          <p:cNvSpPr txBox="1"/>
          <p:nvPr/>
        </p:nvSpPr>
        <p:spPr>
          <a:xfrm>
            <a:off x="1840863" y="2366054"/>
            <a:ext cx="9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give</a:t>
            </a:r>
            <a:endParaRPr>
              <a:latin typeface="Roboto"/>
              <a:ea typeface="Roboto"/>
              <a:cs typeface="Roboto"/>
              <a:sym typeface="Roboto"/>
            </a:endParaRPr>
          </a:p>
        </p:txBody>
      </p:sp>
      <p:sp>
        <p:nvSpPr>
          <p:cNvPr id="570" name="Google Shape;570;p33"/>
          <p:cNvSpPr txBox="1"/>
          <p:nvPr/>
        </p:nvSpPr>
        <p:spPr>
          <a:xfrm>
            <a:off x="6446325" y="1625555"/>
            <a:ext cx="9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provide</a:t>
            </a:r>
            <a:endParaRPr>
              <a:latin typeface="Roboto"/>
              <a:ea typeface="Roboto"/>
              <a:cs typeface="Roboto"/>
              <a:sym typeface="Roboto"/>
            </a:endParaRPr>
          </a:p>
        </p:txBody>
      </p:sp>
      <p:sp>
        <p:nvSpPr>
          <p:cNvPr id="571" name="Google Shape;571;p33"/>
          <p:cNvSpPr txBox="1"/>
          <p:nvPr/>
        </p:nvSpPr>
        <p:spPr>
          <a:xfrm>
            <a:off x="6441675" y="2275027"/>
            <a:ext cx="64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use</a:t>
            </a:r>
            <a:endParaRPr>
              <a:latin typeface="Roboto"/>
              <a:ea typeface="Roboto"/>
              <a:cs typeface="Roboto"/>
              <a:sym typeface="Roboto"/>
            </a:endParaRPr>
          </a:p>
        </p:txBody>
      </p:sp>
      <p:cxnSp>
        <p:nvCxnSpPr>
          <p:cNvPr id="572" name="Google Shape;572;p33"/>
          <p:cNvCxnSpPr>
            <a:stCxn id="557" idx="3"/>
            <a:endCxn id="562" idx="1"/>
          </p:cNvCxnSpPr>
          <p:nvPr/>
        </p:nvCxnSpPr>
        <p:spPr>
          <a:xfrm>
            <a:off x="1787100" y="921037"/>
            <a:ext cx="3147000" cy="1296900"/>
          </a:xfrm>
          <a:prstGeom prst="straightConnector1">
            <a:avLst/>
          </a:prstGeom>
          <a:noFill/>
          <a:ln cap="flat" cmpd="sng" w="9525">
            <a:solidFill>
              <a:schemeClr val="dk2"/>
            </a:solidFill>
            <a:prstDash val="solid"/>
            <a:round/>
            <a:headEnd len="med" w="med" type="none"/>
            <a:tailEnd len="med" w="med" type="none"/>
          </a:ln>
        </p:spPr>
      </p:cxnSp>
      <p:sp>
        <p:nvSpPr>
          <p:cNvPr id="573" name="Google Shape;573;p33"/>
          <p:cNvSpPr txBox="1"/>
          <p:nvPr/>
        </p:nvSpPr>
        <p:spPr>
          <a:xfrm>
            <a:off x="1797350" y="1748937"/>
            <a:ext cx="77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provide</a:t>
            </a:r>
            <a:endParaRPr>
              <a:latin typeface="Roboto"/>
              <a:ea typeface="Roboto"/>
              <a:cs typeface="Roboto"/>
              <a:sym typeface="Roboto"/>
            </a:endParaRPr>
          </a:p>
        </p:txBody>
      </p:sp>
      <p:cxnSp>
        <p:nvCxnSpPr>
          <p:cNvPr id="574" name="Google Shape;574;p33"/>
          <p:cNvCxnSpPr>
            <a:stCxn id="558" idx="1"/>
            <a:endCxn id="561" idx="3"/>
          </p:cNvCxnSpPr>
          <p:nvPr/>
        </p:nvCxnSpPr>
        <p:spPr>
          <a:xfrm flipH="1">
            <a:off x="4109250" y="853850"/>
            <a:ext cx="3122400" cy="1364100"/>
          </a:xfrm>
          <a:prstGeom prst="straightConnector1">
            <a:avLst/>
          </a:prstGeom>
          <a:noFill/>
          <a:ln cap="flat" cmpd="sng" w="9525">
            <a:solidFill>
              <a:schemeClr val="dk2"/>
            </a:solidFill>
            <a:prstDash val="solid"/>
            <a:round/>
            <a:headEnd len="med" w="med" type="none"/>
            <a:tailEnd len="med" w="med" type="none"/>
          </a:ln>
        </p:spPr>
      </p:cxnSp>
      <p:sp>
        <p:nvSpPr>
          <p:cNvPr id="575" name="Google Shape;575;p33"/>
          <p:cNvSpPr txBox="1"/>
          <p:nvPr/>
        </p:nvSpPr>
        <p:spPr>
          <a:xfrm>
            <a:off x="5525925" y="1177382"/>
            <a:ext cx="108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recipiant</a:t>
            </a:r>
            <a:endParaRPr>
              <a:latin typeface="Roboto"/>
              <a:ea typeface="Roboto"/>
              <a:cs typeface="Roboto"/>
              <a:sym typeface="Roboto"/>
            </a:endParaRPr>
          </a:p>
        </p:txBody>
      </p:sp>
      <p:sp>
        <p:nvSpPr>
          <p:cNvPr id="576" name="Google Shape;576;p33"/>
          <p:cNvSpPr txBox="1"/>
          <p:nvPr/>
        </p:nvSpPr>
        <p:spPr>
          <a:xfrm>
            <a:off x="4118988" y="2275035"/>
            <a:ext cx="9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duality</a:t>
            </a:r>
            <a:endParaRPr>
              <a:latin typeface="Roboto"/>
              <a:ea typeface="Roboto"/>
              <a:cs typeface="Roboto"/>
              <a:sym typeface="Roboto"/>
            </a:endParaRPr>
          </a:p>
        </p:txBody>
      </p:sp>
      <p:sp>
        <p:nvSpPr>
          <p:cNvPr id="577" name="Google Shape;577;p33"/>
          <p:cNvSpPr/>
          <p:nvPr/>
        </p:nvSpPr>
        <p:spPr>
          <a:xfrm>
            <a:off x="6945000" y="3088300"/>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Internal</a:t>
            </a:r>
            <a:r>
              <a:rPr b="1" lang="en">
                <a:solidFill>
                  <a:srgbClr val="000000"/>
                </a:solidFill>
                <a:latin typeface="Calibri"/>
                <a:ea typeface="Calibri"/>
                <a:cs typeface="Calibri"/>
                <a:sym typeface="Calibri"/>
              </a:rPr>
              <a:t>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Language Knowledge</a:t>
            </a:r>
            <a:endParaRPr b="1">
              <a:solidFill>
                <a:srgbClr val="000000"/>
              </a:solidFill>
              <a:latin typeface="Calibri"/>
              <a:ea typeface="Calibri"/>
              <a:cs typeface="Calibri"/>
              <a:sym typeface="Calibri"/>
            </a:endParaRPr>
          </a:p>
        </p:txBody>
      </p:sp>
      <p:sp>
        <p:nvSpPr>
          <p:cNvPr id="578" name="Google Shape;578;p33"/>
          <p:cNvSpPr/>
          <p:nvPr/>
        </p:nvSpPr>
        <p:spPr>
          <a:xfrm>
            <a:off x="4278000" y="3088300"/>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Improve Language Knowledge</a:t>
            </a:r>
            <a:endParaRPr b="1">
              <a:solidFill>
                <a:srgbClr val="000000"/>
              </a:solidFill>
              <a:latin typeface="Calibri"/>
              <a:ea typeface="Calibri"/>
              <a:cs typeface="Calibri"/>
              <a:sym typeface="Calibri"/>
            </a:endParaRPr>
          </a:p>
        </p:txBody>
      </p:sp>
      <p:cxnSp>
        <p:nvCxnSpPr>
          <p:cNvPr id="579" name="Google Shape;579;p33"/>
          <p:cNvCxnSpPr>
            <a:stCxn id="578" idx="3"/>
            <a:endCxn id="577" idx="1"/>
          </p:cNvCxnSpPr>
          <p:nvPr/>
        </p:nvCxnSpPr>
        <p:spPr>
          <a:xfrm>
            <a:off x="6165300" y="3360400"/>
            <a:ext cx="779700" cy="0"/>
          </a:xfrm>
          <a:prstGeom prst="straightConnector1">
            <a:avLst/>
          </a:prstGeom>
          <a:noFill/>
          <a:ln cap="flat" cmpd="sng" w="9525">
            <a:solidFill>
              <a:schemeClr val="dk2"/>
            </a:solidFill>
            <a:prstDash val="solid"/>
            <a:round/>
            <a:headEnd len="med" w="med" type="none"/>
            <a:tailEnd len="med" w="med" type="none"/>
          </a:ln>
        </p:spPr>
      </p:cxnSp>
      <p:sp>
        <p:nvSpPr>
          <p:cNvPr id="580" name="Google Shape;580;p33"/>
          <p:cNvSpPr/>
          <p:nvPr/>
        </p:nvSpPr>
        <p:spPr>
          <a:xfrm>
            <a:off x="850250" y="40271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Teacher Labour</a:t>
            </a:r>
            <a:endParaRPr b="1">
              <a:solidFill>
                <a:srgbClr val="000000"/>
              </a:solidFill>
              <a:latin typeface="Calibri"/>
              <a:ea typeface="Calibri"/>
              <a:cs typeface="Calibri"/>
              <a:sym typeface="Calibri"/>
            </a:endParaRPr>
          </a:p>
        </p:txBody>
      </p:sp>
      <p:sp>
        <p:nvSpPr>
          <p:cNvPr id="581" name="Google Shape;581;p33"/>
          <p:cNvSpPr/>
          <p:nvPr/>
        </p:nvSpPr>
        <p:spPr>
          <a:xfrm>
            <a:off x="2443550" y="4027413"/>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Website/LMS</a:t>
            </a:r>
            <a:endParaRPr b="1">
              <a:solidFill>
                <a:srgbClr val="000000"/>
              </a:solidFill>
              <a:latin typeface="Calibri"/>
              <a:ea typeface="Calibri"/>
              <a:cs typeface="Calibri"/>
              <a:sym typeface="Calibri"/>
            </a:endParaRPr>
          </a:p>
        </p:txBody>
      </p:sp>
      <p:sp>
        <p:nvSpPr>
          <p:cNvPr id="582" name="Google Shape;582;p33"/>
          <p:cNvSpPr/>
          <p:nvPr/>
        </p:nvSpPr>
        <p:spPr>
          <a:xfrm>
            <a:off x="257475" y="2891788"/>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Book</a:t>
            </a:r>
            <a:endParaRPr b="1">
              <a:solidFill>
                <a:srgbClr val="000000"/>
              </a:solidFill>
              <a:latin typeface="Calibri"/>
              <a:ea typeface="Calibri"/>
              <a:cs typeface="Calibri"/>
              <a:sym typeface="Calibri"/>
            </a:endParaRPr>
          </a:p>
        </p:txBody>
      </p:sp>
      <p:sp>
        <p:nvSpPr>
          <p:cNvPr id="583" name="Google Shape;583;p33"/>
          <p:cNvSpPr txBox="1"/>
          <p:nvPr/>
        </p:nvSpPr>
        <p:spPr>
          <a:xfrm>
            <a:off x="6154350" y="3354200"/>
            <a:ext cx="9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produce</a:t>
            </a:r>
            <a:endParaRPr>
              <a:latin typeface="Roboto"/>
              <a:ea typeface="Roboto"/>
              <a:cs typeface="Roboto"/>
              <a:sym typeface="Roboto"/>
            </a:endParaRPr>
          </a:p>
        </p:txBody>
      </p:sp>
      <p:sp>
        <p:nvSpPr>
          <p:cNvPr id="584" name="Google Shape;584;p33"/>
          <p:cNvSpPr/>
          <p:nvPr/>
        </p:nvSpPr>
        <p:spPr>
          <a:xfrm>
            <a:off x="4109200" y="40455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Facilities use</a:t>
            </a:r>
            <a:endParaRPr b="1">
              <a:solidFill>
                <a:srgbClr val="000000"/>
              </a:solidFill>
              <a:latin typeface="Calibri"/>
              <a:ea typeface="Calibri"/>
              <a:cs typeface="Calibri"/>
              <a:sym typeface="Calibri"/>
            </a:endParaRPr>
          </a:p>
        </p:txBody>
      </p:sp>
      <p:sp>
        <p:nvSpPr>
          <p:cNvPr id="585" name="Google Shape;585;p33"/>
          <p:cNvSpPr/>
          <p:nvPr/>
        </p:nvSpPr>
        <p:spPr>
          <a:xfrm>
            <a:off x="2896800" y="3164500"/>
            <a:ext cx="228300" cy="271500"/>
          </a:xfrm>
          <a:prstGeom prst="diamond">
            <a:avLst/>
          </a:prstGeom>
          <a:solidFill>
            <a:srgbClr val="FFFFFF"/>
          </a:solidFill>
          <a:ln cap="flat" cmpd="sng" w="12700">
            <a:solidFill>
              <a:srgbClr val="42719B"/>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6" name="Google Shape;586;p33"/>
          <p:cNvCxnSpPr>
            <a:stCxn id="582" idx="3"/>
            <a:endCxn id="585" idx="1"/>
          </p:cNvCxnSpPr>
          <p:nvPr/>
        </p:nvCxnSpPr>
        <p:spPr>
          <a:xfrm>
            <a:off x="1732875" y="3163888"/>
            <a:ext cx="1164000" cy="136500"/>
          </a:xfrm>
          <a:prstGeom prst="straightConnector1">
            <a:avLst/>
          </a:prstGeom>
          <a:noFill/>
          <a:ln cap="flat" cmpd="sng" w="9525">
            <a:solidFill>
              <a:schemeClr val="dk2"/>
            </a:solidFill>
            <a:prstDash val="solid"/>
            <a:round/>
            <a:headEnd len="med" w="med" type="none"/>
            <a:tailEnd len="med" w="med" type="none"/>
          </a:ln>
        </p:spPr>
      </p:cxnSp>
      <p:cxnSp>
        <p:nvCxnSpPr>
          <p:cNvPr id="587" name="Google Shape;587;p33"/>
          <p:cNvCxnSpPr>
            <a:stCxn id="580" idx="0"/>
            <a:endCxn id="585" idx="2"/>
          </p:cNvCxnSpPr>
          <p:nvPr/>
        </p:nvCxnSpPr>
        <p:spPr>
          <a:xfrm flipH="1" rot="10800000">
            <a:off x="1587950" y="3436125"/>
            <a:ext cx="1422900" cy="591000"/>
          </a:xfrm>
          <a:prstGeom prst="straightConnector1">
            <a:avLst/>
          </a:prstGeom>
          <a:noFill/>
          <a:ln cap="flat" cmpd="sng" w="9525">
            <a:solidFill>
              <a:schemeClr val="dk2"/>
            </a:solidFill>
            <a:prstDash val="solid"/>
            <a:round/>
            <a:headEnd len="med" w="med" type="none"/>
            <a:tailEnd len="med" w="med" type="none"/>
          </a:ln>
        </p:spPr>
      </p:cxnSp>
      <p:cxnSp>
        <p:nvCxnSpPr>
          <p:cNvPr id="588" name="Google Shape;588;p33"/>
          <p:cNvCxnSpPr>
            <a:stCxn id="581" idx="0"/>
            <a:endCxn id="585" idx="2"/>
          </p:cNvCxnSpPr>
          <p:nvPr/>
        </p:nvCxnSpPr>
        <p:spPr>
          <a:xfrm rot="10800000">
            <a:off x="3010850" y="3436113"/>
            <a:ext cx="170400" cy="591300"/>
          </a:xfrm>
          <a:prstGeom prst="straightConnector1">
            <a:avLst/>
          </a:prstGeom>
          <a:noFill/>
          <a:ln cap="flat" cmpd="sng" w="9525">
            <a:solidFill>
              <a:schemeClr val="dk2"/>
            </a:solidFill>
            <a:prstDash val="solid"/>
            <a:round/>
            <a:headEnd len="med" w="med" type="none"/>
            <a:tailEnd len="med" w="med" type="none"/>
          </a:ln>
        </p:spPr>
      </p:cxnSp>
      <p:cxnSp>
        <p:nvCxnSpPr>
          <p:cNvPr id="589" name="Google Shape;589;p33"/>
          <p:cNvCxnSpPr>
            <a:stCxn id="584" idx="0"/>
            <a:endCxn id="585" idx="3"/>
          </p:cNvCxnSpPr>
          <p:nvPr/>
        </p:nvCxnSpPr>
        <p:spPr>
          <a:xfrm rot="10800000">
            <a:off x="3125200" y="3300375"/>
            <a:ext cx="1721700" cy="745200"/>
          </a:xfrm>
          <a:prstGeom prst="straightConnector1">
            <a:avLst/>
          </a:prstGeom>
          <a:noFill/>
          <a:ln cap="flat" cmpd="sng" w="9525">
            <a:solidFill>
              <a:schemeClr val="dk2"/>
            </a:solidFill>
            <a:prstDash val="solid"/>
            <a:round/>
            <a:headEnd len="med" w="med" type="none"/>
            <a:tailEnd len="med" w="med" type="none"/>
          </a:ln>
        </p:spPr>
      </p:cxnSp>
      <p:cxnSp>
        <p:nvCxnSpPr>
          <p:cNvPr id="590" name="Google Shape;590;p33"/>
          <p:cNvCxnSpPr>
            <a:stCxn id="585" idx="3"/>
            <a:endCxn id="578" idx="1"/>
          </p:cNvCxnSpPr>
          <p:nvPr/>
        </p:nvCxnSpPr>
        <p:spPr>
          <a:xfrm>
            <a:off x="3125100" y="3300250"/>
            <a:ext cx="1152900" cy="60300"/>
          </a:xfrm>
          <a:prstGeom prst="straightConnector1">
            <a:avLst/>
          </a:prstGeom>
          <a:noFill/>
          <a:ln cap="flat" cmpd="sng" w="9525">
            <a:solidFill>
              <a:schemeClr val="dk2"/>
            </a:solidFill>
            <a:prstDash val="solid"/>
            <a:round/>
            <a:headEnd len="med" w="med" type="none"/>
            <a:tailEnd len="med" w="med" type="none"/>
          </a:ln>
        </p:spPr>
      </p:cxnSp>
      <p:sp>
        <p:nvSpPr>
          <p:cNvPr id="591" name="Google Shape;591;p33"/>
          <p:cNvSpPr txBox="1"/>
          <p:nvPr/>
        </p:nvSpPr>
        <p:spPr>
          <a:xfrm>
            <a:off x="2643038" y="2901097"/>
            <a:ext cx="9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duality</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4"/>
          <p:cNvSpPr txBox="1"/>
          <p:nvPr>
            <p:ph type="title"/>
          </p:nvPr>
        </p:nvSpPr>
        <p:spPr>
          <a:xfrm>
            <a:off x="173525"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2</a:t>
            </a:r>
            <a:endParaRPr/>
          </a:p>
          <a:p>
            <a:pPr indent="0" lvl="0" marL="0" rtl="0" algn="l">
              <a:spcBef>
                <a:spcPts val="0"/>
              </a:spcBef>
              <a:spcAft>
                <a:spcPts val="0"/>
              </a:spcAft>
              <a:buNone/>
            </a:pPr>
            <a:r>
              <a:t/>
            </a:r>
            <a:endParaRPr/>
          </a:p>
        </p:txBody>
      </p:sp>
      <p:sp>
        <p:nvSpPr>
          <p:cNvPr id="597" name="Google Shape;597;p34"/>
          <p:cNvSpPr/>
          <p:nvPr/>
        </p:nvSpPr>
        <p:spPr>
          <a:xfrm>
            <a:off x="6692725" y="1046650"/>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Internal</a:t>
            </a:r>
            <a:r>
              <a:rPr b="1" lang="en">
                <a:solidFill>
                  <a:srgbClr val="000000"/>
                </a:solidFill>
                <a:latin typeface="Calibri"/>
                <a:ea typeface="Calibri"/>
                <a:cs typeface="Calibri"/>
                <a:sym typeface="Calibri"/>
              </a:rPr>
              <a:t>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Language Knowledge</a:t>
            </a:r>
            <a:endParaRPr b="1">
              <a:solidFill>
                <a:srgbClr val="000000"/>
              </a:solidFill>
              <a:latin typeface="Calibri"/>
              <a:ea typeface="Calibri"/>
              <a:cs typeface="Calibri"/>
              <a:sym typeface="Calibri"/>
            </a:endParaRPr>
          </a:p>
        </p:txBody>
      </p:sp>
      <p:sp>
        <p:nvSpPr>
          <p:cNvPr id="598" name="Google Shape;598;p34"/>
          <p:cNvSpPr/>
          <p:nvPr/>
        </p:nvSpPr>
        <p:spPr>
          <a:xfrm>
            <a:off x="4025725" y="1046650"/>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Improve Language Knowledge</a:t>
            </a:r>
            <a:endParaRPr b="1">
              <a:solidFill>
                <a:srgbClr val="000000"/>
              </a:solidFill>
              <a:latin typeface="Calibri"/>
              <a:ea typeface="Calibri"/>
              <a:cs typeface="Calibri"/>
              <a:sym typeface="Calibri"/>
            </a:endParaRPr>
          </a:p>
        </p:txBody>
      </p:sp>
      <p:cxnSp>
        <p:nvCxnSpPr>
          <p:cNvPr id="599" name="Google Shape;599;p34"/>
          <p:cNvCxnSpPr>
            <a:stCxn id="598" idx="3"/>
            <a:endCxn id="597" idx="1"/>
          </p:cNvCxnSpPr>
          <p:nvPr/>
        </p:nvCxnSpPr>
        <p:spPr>
          <a:xfrm>
            <a:off x="5913025" y="1318750"/>
            <a:ext cx="779700" cy="0"/>
          </a:xfrm>
          <a:prstGeom prst="straightConnector1">
            <a:avLst/>
          </a:prstGeom>
          <a:noFill/>
          <a:ln cap="flat" cmpd="sng" w="9525">
            <a:solidFill>
              <a:schemeClr val="dk2"/>
            </a:solidFill>
            <a:prstDash val="solid"/>
            <a:round/>
            <a:headEnd len="med" w="med" type="none"/>
            <a:tailEnd len="med" w="med" type="none"/>
          </a:ln>
        </p:spPr>
      </p:cxnSp>
      <p:sp>
        <p:nvSpPr>
          <p:cNvPr id="600" name="Google Shape;600;p34"/>
          <p:cNvSpPr/>
          <p:nvPr/>
        </p:nvSpPr>
        <p:spPr>
          <a:xfrm>
            <a:off x="712075" y="3033950"/>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Teach classes</a:t>
            </a:r>
            <a:endParaRPr b="1">
              <a:solidFill>
                <a:srgbClr val="000000"/>
              </a:solidFill>
              <a:latin typeface="Calibri"/>
              <a:ea typeface="Calibri"/>
              <a:cs typeface="Calibri"/>
              <a:sym typeface="Calibri"/>
            </a:endParaRPr>
          </a:p>
        </p:txBody>
      </p:sp>
      <p:sp>
        <p:nvSpPr>
          <p:cNvPr id="601" name="Google Shape;601;p34"/>
          <p:cNvSpPr/>
          <p:nvPr/>
        </p:nvSpPr>
        <p:spPr>
          <a:xfrm>
            <a:off x="2242375" y="3034375"/>
            <a:ext cx="15747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 </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Use </a:t>
            </a:r>
            <a:r>
              <a:rPr b="1" lang="en">
                <a:latin typeface="Calibri"/>
                <a:ea typeface="Calibri"/>
                <a:cs typeface="Calibri"/>
                <a:sym typeface="Calibri"/>
              </a:rPr>
              <a:t>Website/LMS</a:t>
            </a:r>
            <a:endParaRPr b="1">
              <a:solidFill>
                <a:srgbClr val="000000"/>
              </a:solidFill>
              <a:latin typeface="Calibri"/>
              <a:ea typeface="Calibri"/>
              <a:cs typeface="Calibri"/>
              <a:sym typeface="Calibri"/>
            </a:endParaRPr>
          </a:p>
        </p:txBody>
      </p:sp>
      <p:sp>
        <p:nvSpPr>
          <p:cNvPr id="602" name="Google Shape;602;p34"/>
          <p:cNvSpPr/>
          <p:nvPr/>
        </p:nvSpPr>
        <p:spPr>
          <a:xfrm>
            <a:off x="6056350" y="3052400"/>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 read</a:t>
            </a:r>
            <a:endParaRPr b="1">
              <a:solidFill>
                <a:srgbClr val="000000"/>
              </a:solidFill>
              <a:latin typeface="Calibri"/>
              <a:ea typeface="Calibri"/>
              <a:cs typeface="Calibri"/>
              <a:sym typeface="Calibri"/>
            </a:endParaRPr>
          </a:p>
        </p:txBody>
      </p:sp>
      <p:sp>
        <p:nvSpPr>
          <p:cNvPr id="603" name="Google Shape;603;p34"/>
          <p:cNvSpPr txBox="1"/>
          <p:nvPr/>
        </p:nvSpPr>
        <p:spPr>
          <a:xfrm>
            <a:off x="5902075" y="1312550"/>
            <a:ext cx="9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produce</a:t>
            </a:r>
            <a:endParaRPr>
              <a:latin typeface="Roboto"/>
              <a:ea typeface="Roboto"/>
              <a:cs typeface="Roboto"/>
              <a:sym typeface="Roboto"/>
            </a:endParaRPr>
          </a:p>
        </p:txBody>
      </p:sp>
      <p:sp>
        <p:nvSpPr>
          <p:cNvPr id="604" name="Google Shape;604;p34"/>
          <p:cNvSpPr/>
          <p:nvPr/>
        </p:nvSpPr>
        <p:spPr>
          <a:xfrm>
            <a:off x="3971025" y="3052400"/>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U</a:t>
            </a:r>
            <a:r>
              <a:rPr b="1" lang="en">
                <a:latin typeface="Calibri"/>
                <a:ea typeface="Calibri"/>
                <a:cs typeface="Calibri"/>
                <a:sym typeface="Calibri"/>
              </a:rPr>
              <a:t>se facilities</a:t>
            </a:r>
            <a:endParaRPr b="1">
              <a:solidFill>
                <a:srgbClr val="000000"/>
              </a:solidFill>
              <a:latin typeface="Calibri"/>
              <a:ea typeface="Calibri"/>
              <a:cs typeface="Calibri"/>
              <a:sym typeface="Calibri"/>
            </a:endParaRPr>
          </a:p>
        </p:txBody>
      </p:sp>
      <p:sp>
        <p:nvSpPr>
          <p:cNvPr id="605" name="Google Shape;605;p34"/>
          <p:cNvSpPr/>
          <p:nvPr/>
        </p:nvSpPr>
        <p:spPr>
          <a:xfrm>
            <a:off x="2758625" y="2171325"/>
            <a:ext cx="228300" cy="271500"/>
          </a:xfrm>
          <a:prstGeom prst="diamond">
            <a:avLst/>
          </a:prstGeom>
          <a:solidFill>
            <a:srgbClr val="FFFFFF"/>
          </a:solidFill>
          <a:ln cap="flat" cmpd="sng" w="12700">
            <a:solidFill>
              <a:srgbClr val="42719B"/>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6" name="Google Shape;606;p34"/>
          <p:cNvCxnSpPr>
            <a:stCxn id="607" idx="3"/>
          </p:cNvCxnSpPr>
          <p:nvPr/>
        </p:nvCxnSpPr>
        <p:spPr>
          <a:xfrm>
            <a:off x="2872813" y="2242847"/>
            <a:ext cx="3906000" cy="772800"/>
          </a:xfrm>
          <a:prstGeom prst="straightConnector1">
            <a:avLst/>
          </a:prstGeom>
          <a:noFill/>
          <a:ln cap="flat" cmpd="sng" w="9525">
            <a:solidFill>
              <a:schemeClr val="dk2"/>
            </a:solidFill>
            <a:prstDash val="solid"/>
            <a:round/>
            <a:headEnd len="med" w="med" type="none"/>
            <a:tailEnd len="med" w="med" type="none"/>
          </a:ln>
        </p:spPr>
      </p:cxnSp>
      <p:cxnSp>
        <p:nvCxnSpPr>
          <p:cNvPr id="608" name="Google Shape;608;p34"/>
          <p:cNvCxnSpPr>
            <a:stCxn id="600" idx="0"/>
            <a:endCxn id="605" idx="2"/>
          </p:cNvCxnSpPr>
          <p:nvPr/>
        </p:nvCxnSpPr>
        <p:spPr>
          <a:xfrm flipH="1" rot="10800000">
            <a:off x="1449775" y="2442950"/>
            <a:ext cx="1422900" cy="591000"/>
          </a:xfrm>
          <a:prstGeom prst="straightConnector1">
            <a:avLst/>
          </a:prstGeom>
          <a:noFill/>
          <a:ln cap="flat" cmpd="sng" w="9525">
            <a:solidFill>
              <a:schemeClr val="dk2"/>
            </a:solidFill>
            <a:prstDash val="solid"/>
            <a:round/>
            <a:headEnd len="med" w="med" type="none"/>
            <a:tailEnd len="med" w="med" type="none"/>
          </a:ln>
        </p:spPr>
      </p:cxnSp>
      <p:cxnSp>
        <p:nvCxnSpPr>
          <p:cNvPr id="609" name="Google Shape;609;p34"/>
          <p:cNvCxnSpPr>
            <a:stCxn id="601" idx="0"/>
            <a:endCxn id="605" idx="2"/>
          </p:cNvCxnSpPr>
          <p:nvPr/>
        </p:nvCxnSpPr>
        <p:spPr>
          <a:xfrm rot="10800000">
            <a:off x="2872825" y="2442775"/>
            <a:ext cx="156900" cy="591600"/>
          </a:xfrm>
          <a:prstGeom prst="straightConnector1">
            <a:avLst/>
          </a:prstGeom>
          <a:noFill/>
          <a:ln cap="flat" cmpd="sng" w="9525">
            <a:solidFill>
              <a:schemeClr val="dk2"/>
            </a:solidFill>
            <a:prstDash val="solid"/>
            <a:round/>
            <a:headEnd len="med" w="med" type="none"/>
            <a:tailEnd len="med" w="med" type="none"/>
          </a:ln>
        </p:spPr>
      </p:cxnSp>
      <p:cxnSp>
        <p:nvCxnSpPr>
          <p:cNvPr id="610" name="Google Shape;610;p34"/>
          <p:cNvCxnSpPr>
            <a:stCxn id="605" idx="0"/>
            <a:endCxn id="598" idx="1"/>
          </p:cNvCxnSpPr>
          <p:nvPr/>
        </p:nvCxnSpPr>
        <p:spPr>
          <a:xfrm flipH="1" rot="10800000">
            <a:off x="2872775" y="1318725"/>
            <a:ext cx="1152900" cy="852600"/>
          </a:xfrm>
          <a:prstGeom prst="straightConnector1">
            <a:avLst/>
          </a:prstGeom>
          <a:noFill/>
          <a:ln cap="flat" cmpd="sng" w="9525">
            <a:solidFill>
              <a:schemeClr val="dk2"/>
            </a:solidFill>
            <a:prstDash val="solid"/>
            <a:round/>
            <a:headEnd len="med" w="med" type="none"/>
            <a:tailEnd len="med" w="med" type="none"/>
          </a:ln>
        </p:spPr>
      </p:cxnSp>
      <p:sp>
        <p:nvSpPr>
          <p:cNvPr id="607" name="Google Shape;607;p34"/>
          <p:cNvSpPr txBox="1"/>
          <p:nvPr/>
        </p:nvSpPr>
        <p:spPr>
          <a:xfrm>
            <a:off x="1966813" y="2042747"/>
            <a:ext cx="9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duality</a:t>
            </a:r>
            <a:endParaRPr>
              <a:latin typeface="Roboto"/>
              <a:ea typeface="Roboto"/>
              <a:cs typeface="Roboto"/>
              <a:sym typeface="Roboto"/>
            </a:endParaRPr>
          </a:p>
        </p:txBody>
      </p:sp>
      <p:sp>
        <p:nvSpPr>
          <p:cNvPr id="611" name="Google Shape;611;p34"/>
          <p:cNvSpPr/>
          <p:nvPr/>
        </p:nvSpPr>
        <p:spPr>
          <a:xfrm>
            <a:off x="6065800" y="40096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Eco resource</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Book</a:t>
            </a:r>
            <a:endParaRPr b="1">
              <a:solidFill>
                <a:srgbClr val="000000"/>
              </a:solidFill>
              <a:latin typeface="Calibri"/>
              <a:ea typeface="Calibri"/>
              <a:cs typeface="Calibri"/>
              <a:sym typeface="Calibri"/>
            </a:endParaRPr>
          </a:p>
        </p:txBody>
      </p:sp>
      <p:sp>
        <p:nvSpPr>
          <p:cNvPr id="612" name="Google Shape;612;p34"/>
          <p:cNvSpPr/>
          <p:nvPr/>
        </p:nvSpPr>
        <p:spPr>
          <a:xfrm>
            <a:off x="621725" y="4052463"/>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rtl="0" algn="ctr">
              <a:spcBef>
                <a:spcPts val="0"/>
              </a:spcBef>
              <a:spcAft>
                <a:spcPts val="0"/>
              </a:spcAft>
              <a:buNone/>
            </a:pPr>
            <a:r>
              <a:rPr b="1" lang="en">
                <a:latin typeface="Calibri"/>
                <a:ea typeface="Calibri"/>
                <a:cs typeface="Calibri"/>
                <a:sym typeface="Calibri"/>
              </a:rPr>
              <a:t>Teacher Labour</a:t>
            </a:r>
            <a:endParaRPr b="1">
              <a:solidFill>
                <a:srgbClr val="000000"/>
              </a:solidFill>
              <a:latin typeface="Calibri"/>
              <a:ea typeface="Calibri"/>
              <a:cs typeface="Calibri"/>
              <a:sym typeface="Calibri"/>
            </a:endParaRPr>
          </a:p>
        </p:txBody>
      </p:sp>
      <p:sp>
        <p:nvSpPr>
          <p:cNvPr id="613" name="Google Shape;613;p34"/>
          <p:cNvSpPr/>
          <p:nvPr/>
        </p:nvSpPr>
        <p:spPr>
          <a:xfrm>
            <a:off x="2349538" y="4066638"/>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Econ resource</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Website/LMS</a:t>
            </a:r>
            <a:endParaRPr b="1">
              <a:solidFill>
                <a:srgbClr val="000000"/>
              </a:solidFill>
              <a:latin typeface="Calibri"/>
              <a:ea typeface="Calibri"/>
              <a:cs typeface="Calibri"/>
              <a:sym typeface="Calibri"/>
            </a:endParaRPr>
          </a:p>
        </p:txBody>
      </p:sp>
      <p:sp>
        <p:nvSpPr>
          <p:cNvPr id="614" name="Google Shape;614;p34"/>
          <p:cNvSpPr/>
          <p:nvPr/>
        </p:nvSpPr>
        <p:spPr>
          <a:xfrm>
            <a:off x="4077350" y="40096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Econ resource</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Facilities use</a:t>
            </a:r>
            <a:endParaRPr b="1">
              <a:solidFill>
                <a:srgbClr val="000000"/>
              </a:solidFill>
              <a:latin typeface="Calibri"/>
              <a:ea typeface="Calibri"/>
              <a:cs typeface="Calibri"/>
              <a:sym typeface="Calibri"/>
            </a:endParaRPr>
          </a:p>
        </p:txBody>
      </p:sp>
      <p:cxnSp>
        <p:nvCxnSpPr>
          <p:cNvPr id="615" name="Google Shape;615;p34"/>
          <p:cNvCxnSpPr>
            <a:stCxn id="611" idx="0"/>
            <a:endCxn id="602" idx="2"/>
          </p:cNvCxnSpPr>
          <p:nvPr/>
        </p:nvCxnSpPr>
        <p:spPr>
          <a:xfrm rot="10800000">
            <a:off x="6794200" y="3596575"/>
            <a:ext cx="9300" cy="413100"/>
          </a:xfrm>
          <a:prstGeom prst="straightConnector1">
            <a:avLst/>
          </a:prstGeom>
          <a:noFill/>
          <a:ln cap="flat" cmpd="sng" w="9525">
            <a:solidFill>
              <a:schemeClr val="dk2"/>
            </a:solidFill>
            <a:prstDash val="solid"/>
            <a:round/>
            <a:headEnd len="med" w="med" type="none"/>
            <a:tailEnd len="med" w="med" type="none"/>
          </a:ln>
        </p:spPr>
      </p:cxnSp>
      <p:cxnSp>
        <p:nvCxnSpPr>
          <p:cNvPr id="616" name="Google Shape;616;p34"/>
          <p:cNvCxnSpPr>
            <a:stCxn id="600" idx="2"/>
            <a:endCxn id="612" idx="0"/>
          </p:cNvCxnSpPr>
          <p:nvPr/>
        </p:nvCxnSpPr>
        <p:spPr>
          <a:xfrm flipH="1">
            <a:off x="1359475" y="3578150"/>
            <a:ext cx="90300" cy="474300"/>
          </a:xfrm>
          <a:prstGeom prst="straightConnector1">
            <a:avLst/>
          </a:prstGeom>
          <a:noFill/>
          <a:ln cap="flat" cmpd="sng" w="9525">
            <a:solidFill>
              <a:schemeClr val="dk2"/>
            </a:solidFill>
            <a:prstDash val="solid"/>
            <a:round/>
            <a:headEnd len="med" w="med" type="none"/>
            <a:tailEnd len="med" w="med" type="none"/>
          </a:ln>
        </p:spPr>
      </p:cxnSp>
      <p:cxnSp>
        <p:nvCxnSpPr>
          <p:cNvPr id="617" name="Google Shape;617;p34"/>
          <p:cNvCxnSpPr>
            <a:stCxn id="600" idx="2"/>
            <a:endCxn id="612" idx="0"/>
          </p:cNvCxnSpPr>
          <p:nvPr/>
        </p:nvCxnSpPr>
        <p:spPr>
          <a:xfrm flipH="1">
            <a:off x="1359475" y="3578150"/>
            <a:ext cx="90300" cy="474300"/>
          </a:xfrm>
          <a:prstGeom prst="straightConnector1">
            <a:avLst/>
          </a:prstGeom>
          <a:noFill/>
          <a:ln cap="flat" cmpd="sng" w="9525">
            <a:solidFill>
              <a:schemeClr val="dk2"/>
            </a:solidFill>
            <a:prstDash val="solid"/>
            <a:round/>
            <a:headEnd len="med" w="med" type="none"/>
            <a:tailEnd len="med" w="med" type="none"/>
          </a:ln>
        </p:spPr>
      </p:cxnSp>
      <p:cxnSp>
        <p:nvCxnSpPr>
          <p:cNvPr id="618" name="Google Shape;618;p34"/>
          <p:cNvCxnSpPr>
            <a:stCxn id="601" idx="2"/>
            <a:endCxn id="613" idx="0"/>
          </p:cNvCxnSpPr>
          <p:nvPr/>
        </p:nvCxnSpPr>
        <p:spPr>
          <a:xfrm>
            <a:off x="3029725" y="3578575"/>
            <a:ext cx="57600" cy="488100"/>
          </a:xfrm>
          <a:prstGeom prst="straightConnector1">
            <a:avLst/>
          </a:prstGeom>
          <a:noFill/>
          <a:ln cap="flat" cmpd="sng" w="9525">
            <a:solidFill>
              <a:schemeClr val="dk2"/>
            </a:solidFill>
            <a:prstDash val="solid"/>
            <a:round/>
            <a:headEnd len="med" w="med" type="none"/>
            <a:tailEnd len="med" w="med" type="none"/>
          </a:ln>
        </p:spPr>
      </p:cxnSp>
      <p:cxnSp>
        <p:nvCxnSpPr>
          <p:cNvPr id="619" name="Google Shape;619;p34"/>
          <p:cNvCxnSpPr>
            <a:stCxn id="604" idx="2"/>
            <a:endCxn id="614" idx="0"/>
          </p:cNvCxnSpPr>
          <p:nvPr/>
        </p:nvCxnSpPr>
        <p:spPr>
          <a:xfrm>
            <a:off x="4708725" y="3596600"/>
            <a:ext cx="106200" cy="413100"/>
          </a:xfrm>
          <a:prstGeom prst="straightConnector1">
            <a:avLst/>
          </a:prstGeom>
          <a:noFill/>
          <a:ln cap="flat" cmpd="sng" w="9525">
            <a:solidFill>
              <a:schemeClr val="dk2"/>
            </a:solidFill>
            <a:prstDash val="solid"/>
            <a:round/>
            <a:headEnd len="med" w="med" type="none"/>
            <a:tailEnd len="med" w="med" type="none"/>
          </a:ln>
        </p:spPr>
      </p:cxnSp>
      <p:sp>
        <p:nvSpPr>
          <p:cNvPr id="620" name="Google Shape;620;p34"/>
          <p:cNvSpPr txBox="1"/>
          <p:nvPr/>
        </p:nvSpPr>
        <p:spPr>
          <a:xfrm>
            <a:off x="452375" y="3615200"/>
            <a:ext cx="147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Consume</a:t>
            </a:r>
            <a:endParaRPr>
              <a:latin typeface="Roboto"/>
              <a:ea typeface="Roboto"/>
              <a:cs typeface="Roboto"/>
              <a:sym typeface="Roboto"/>
            </a:endParaRPr>
          </a:p>
        </p:txBody>
      </p:sp>
      <p:sp>
        <p:nvSpPr>
          <p:cNvPr id="621" name="Google Shape;621;p34"/>
          <p:cNvSpPr txBox="1"/>
          <p:nvPr/>
        </p:nvSpPr>
        <p:spPr>
          <a:xfrm>
            <a:off x="6986800" y="3622513"/>
            <a:ext cx="121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use</a:t>
            </a:r>
            <a:endParaRPr>
              <a:latin typeface="Roboto"/>
              <a:ea typeface="Roboto"/>
              <a:cs typeface="Roboto"/>
              <a:sym typeface="Roboto"/>
            </a:endParaRPr>
          </a:p>
        </p:txBody>
      </p:sp>
      <p:sp>
        <p:nvSpPr>
          <p:cNvPr id="622" name="Google Shape;622;p34"/>
          <p:cNvSpPr txBox="1"/>
          <p:nvPr/>
        </p:nvSpPr>
        <p:spPr>
          <a:xfrm>
            <a:off x="4831175" y="3603038"/>
            <a:ext cx="50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use</a:t>
            </a:r>
            <a:endParaRPr>
              <a:latin typeface="Roboto"/>
              <a:ea typeface="Roboto"/>
              <a:cs typeface="Roboto"/>
              <a:sym typeface="Roboto"/>
            </a:endParaRPr>
          </a:p>
        </p:txBody>
      </p:sp>
      <p:sp>
        <p:nvSpPr>
          <p:cNvPr id="623" name="Google Shape;623;p34"/>
          <p:cNvSpPr txBox="1"/>
          <p:nvPr/>
        </p:nvSpPr>
        <p:spPr>
          <a:xfrm>
            <a:off x="2419775" y="3622513"/>
            <a:ext cx="9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use</a:t>
            </a:r>
            <a:endParaRPr>
              <a:latin typeface="Roboto"/>
              <a:ea typeface="Roboto"/>
              <a:cs typeface="Roboto"/>
              <a:sym typeface="Roboto"/>
            </a:endParaRPr>
          </a:p>
        </p:txBody>
      </p:sp>
      <p:cxnSp>
        <p:nvCxnSpPr>
          <p:cNvPr id="624" name="Google Shape;624;p34"/>
          <p:cNvCxnSpPr>
            <a:stCxn id="607" idx="3"/>
            <a:endCxn id="604" idx="0"/>
          </p:cNvCxnSpPr>
          <p:nvPr/>
        </p:nvCxnSpPr>
        <p:spPr>
          <a:xfrm>
            <a:off x="2872813" y="2242847"/>
            <a:ext cx="1836000" cy="809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35"/>
          <p:cNvSpPr txBox="1"/>
          <p:nvPr>
            <p:ph type="title"/>
          </p:nvPr>
        </p:nvSpPr>
        <p:spPr>
          <a:xfrm>
            <a:off x="311700" y="-355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7</a:t>
            </a:r>
            <a:endParaRPr/>
          </a:p>
        </p:txBody>
      </p:sp>
      <p:sp>
        <p:nvSpPr>
          <p:cNvPr id="630" name="Google Shape;630;p35"/>
          <p:cNvSpPr/>
          <p:nvPr/>
        </p:nvSpPr>
        <p:spPr>
          <a:xfrm>
            <a:off x="311700" y="745987"/>
            <a:ext cx="1475400" cy="6777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Student</a:t>
            </a:r>
            <a:endParaRPr b="1">
              <a:solidFill>
                <a:srgbClr val="000000"/>
              </a:solidFill>
              <a:latin typeface="Calibri"/>
              <a:ea typeface="Calibri"/>
              <a:cs typeface="Calibri"/>
              <a:sym typeface="Calibri"/>
            </a:endParaRPr>
          </a:p>
        </p:txBody>
      </p:sp>
      <p:sp>
        <p:nvSpPr>
          <p:cNvPr id="631" name="Google Shape;631;p35"/>
          <p:cNvSpPr/>
          <p:nvPr/>
        </p:nvSpPr>
        <p:spPr>
          <a:xfrm>
            <a:off x="7231650" y="678800"/>
            <a:ext cx="1475400" cy="6777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Education company</a:t>
            </a:r>
            <a:endParaRPr b="1">
              <a:solidFill>
                <a:srgbClr val="000000"/>
              </a:solidFill>
              <a:latin typeface="Calibri"/>
              <a:ea typeface="Calibri"/>
              <a:cs typeface="Calibri"/>
              <a:sym typeface="Calibri"/>
            </a:endParaRPr>
          </a:p>
        </p:txBody>
      </p:sp>
      <p:sp>
        <p:nvSpPr>
          <p:cNvPr id="632" name="Google Shape;632;p35"/>
          <p:cNvSpPr/>
          <p:nvPr/>
        </p:nvSpPr>
        <p:spPr>
          <a:xfrm>
            <a:off x="213325" y="2042731"/>
            <a:ext cx="1475400" cy="6777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Money</a:t>
            </a:r>
            <a:endParaRPr b="1">
              <a:solidFill>
                <a:srgbClr val="000000"/>
              </a:solidFill>
              <a:latin typeface="Calibri"/>
              <a:ea typeface="Calibri"/>
              <a:cs typeface="Calibri"/>
              <a:sym typeface="Calibri"/>
            </a:endParaRPr>
          </a:p>
        </p:txBody>
      </p:sp>
      <p:sp>
        <p:nvSpPr>
          <p:cNvPr id="633" name="Google Shape;633;p35"/>
          <p:cNvSpPr/>
          <p:nvPr/>
        </p:nvSpPr>
        <p:spPr>
          <a:xfrm>
            <a:off x="7231650" y="2046693"/>
            <a:ext cx="1475400" cy="6777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Course</a:t>
            </a:r>
            <a:endParaRPr b="1">
              <a:solidFill>
                <a:srgbClr val="000000"/>
              </a:solidFill>
              <a:latin typeface="Calibri"/>
              <a:ea typeface="Calibri"/>
              <a:cs typeface="Calibri"/>
              <a:sym typeface="Calibri"/>
            </a:endParaRPr>
          </a:p>
        </p:txBody>
      </p:sp>
      <p:sp>
        <p:nvSpPr>
          <p:cNvPr id="634" name="Google Shape;634;p35"/>
          <p:cNvSpPr/>
          <p:nvPr/>
        </p:nvSpPr>
        <p:spPr>
          <a:xfrm>
            <a:off x="2898988" y="2042875"/>
            <a:ext cx="1210200" cy="6777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buy</a:t>
            </a:r>
            <a:endParaRPr b="1">
              <a:solidFill>
                <a:srgbClr val="000000"/>
              </a:solidFill>
              <a:latin typeface="Calibri"/>
              <a:ea typeface="Calibri"/>
              <a:cs typeface="Calibri"/>
              <a:sym typeface="Calibri"/>
            </a:endParaRPr>
          </a:p>
        </p:txBody>
      </p:sp>
      <p:sp>
        <p:nvSpPr>
          <p:cNvPr id="635" name="Google Shape;635;p35"/>
          <p:cNvSpPr/>
          <p:nvPr/>
        </p:nvSpPr>
        <p:spPr>
          <a:xfrm>
            <a:off x="4934100" y="2042875"/>
            <a:ext cx="1210200" cy="6777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register</a:t>
            </a:r>
            <a:endParaRPr b="1">
              <a:solidFill>
                <a:srgbClr val="000000"/>
              </a:solidFill>
              <a:latin typeface="Calibri"/>
              <a:ea typeface="Calibri"/>
              <a:cs typeface="Calibri"/>
              <a:sym typeface="Calibri"/>
            </a:endParaRPr>
          </a:p>
        </p:txBody>
      </p:sp>
      <p:cxnSp>
        <p:nvCxnSpPr>
          <p:cNvPr id="636" name="Google Shape;636;p35"/>
          <p:cNvCxnSpPr>
            <a:endCxn id="634" idx="1"/>
          </p:cNvCxnSpPr>
          <p:nvPr/>
        </p:nvCxnSpPr>
        <p:spPr>
          <a:xfrm>
            <a:off x="1787188" y="863725"/>
            <a:ext cx="1111800" cy="1518000"/>
          </a:xfrm>
          <a:prstGeom prst="straightConnector1">
            <a:avLst/>
          </a:prstGeom>
          <a:noFill/>
          <a:ln cap="flat" cmpd="sng" w="9525">
            <a:solidFill>
              <a:schemeClr val="dk2"/>
            </a:solidFill>
            <a:prstDash val="solid"/>
            <a:round/>
            <a:headEnd len="med" w="med" type="none"/>
            <a:tailEnd len="med" w="med" type="none"/>
          </a:ln>
        </p:spPr>
      </p:cxnSp>
      <p:cxnSp>
        <p:nvCxnSpPr>
          <p:cNvPr id="637" name="Google Shape;637;p35"/>
          <p:cNvCxnSpPr>
            <a:stCxn id="632" idx="3"/>
            <a:endCxn id="634" idx="1"/>
          </p:cNvCxnSpPr>
          <p:nvPr/>
        </p:nvCxnSpPr>
        <p:spPr>
          <a:xfrm>
            <a:off x="1688725" y="2381581"/>
            <a:ext cx="1210200" cy="0"/>
          </a:xfrm>
          <a:prstGeom prst="straightConnector1">
            <a:avLst/>
          </a:prstGeom>
          <a:noFill/>
          <a:ln cap="flat" cmpd="sng" w="9525">
            <a:solidFill>
              <a:schemeClr val="dk2"/>
            </a:solidFill>
            <a:prstDash val="solid"/>
            <a:round/>
            <a:headEnd len="med" w="med" type="none"/>
            <a:tailEnd len="med" w="med" type="none"/>
          </a:ln>
        </p:spPr>
      </p:cxnSp>
      <p:cxnSp>
        <p:nvCxnSpPr>
          <p:cNvPr id="638" name="Google Shape;638;p35"/>
          <p:cNvCxnSpPr>
            <a:stCxn id="634" idx="3"/>
            <a:endCxn id="635" idx="1"/>
          </p:cNvCxnSpPr>
          <p:nvPr/>
        </p:nvCxnSpPr>
        <p:spPr>
          <a:xfrm>
            <a:off x="4109188" y="2381725"/>
            <a:ext cx="825000" cy="0"/>
          </a:xfrm>
          <a:prstGeom prst="straightConnector1">
            <a:avLst/>
          </a:prstGeom>
          <a:noFill/>
          <a:ln cap="flat" cmpd="sng" w="9525">
            <a:solidFill>
              <a:schemeClr val="dk2"/>
            </a:solidFill>
            <a:prstDash val="solid"/>
            <a:round/>
            <a:headEnd len="med" w="med" type="none"/>
            <a:tailEnd len="med" w="med" type="none"/>
          </a:ln>
        </p:spPr>
      </p:cxnSp>
      <p:cxnSp>
        <p:nvCxnSpPr>
          <p:cNvPr id="639" name="Google Shape;639;p35"/>
          <p:cNvCxnSpPr>
            <a:stCxn id="635" idx="3"/>
            <a:endCxn id="631" idx="1"/>
          </p:cNvCxnSpPr>
          <p:nvPr/>
        </p:nvCxnSpPr>
        <p:spPr>
          <a:xfrm flipH="1" rot="10800000">
            <a:off x="6144300" y="1017625"/>
            <a:ext cx="1087500" cy="1364100"/>
          </a:xfrm>
          <a:prstGeom prst="straightConnector1">
            <a:avLst/>
          </a:prstGeom>
          <a:noFill/>
          <a:ln cap="flat" cmpd="sng" w="9525">
            <a:solidFill>
              <a:schemeClr val="dk2"/>
            </a:solidFill>
            <a:prstDash val="solid"/>
            <a:round/>
            <a:headEnd len="med" w="med" type="none"/>
            <a:tailEnd len="med" w="med" type="none"/>
          </a:ln>
        </p:spPr>
      </p:cxnSp>
      <p:cxnSp>
        <p:nvCxnSpPr>
          <p:cNvPr id="640" name="Google Shape;640;p35"/>
          <p:cNvCxnSpPr>
            <a:endCxn id="633" idx="1"/>
          </p:cNvCxnSpPr>
          <p:nvPr/>
        </p:nvCxnSpPr>
        <p:spPr>
          <a:xfrm>
            <a:off x="6144150" y="2328243"/>
            <a:ext cx="1087500" cy="57300"/>
          </a:xfrm>
          <a:prstGeom prst="straightConnector1">
            <a:avLst/>
          </a:prstGeom>
          <a:noFill/>
          <a:ln cap="flat" cmpd="sng" w="9525">
            <a:solidFill>
              <a:schemeClr val="dk2"/>
            </a:solidFill>
            <a:prstDash val="solid"/>
            <a:round/>
            <a:headEnd len="med" w="med" type="none"/>
            <a:tailEnd len="med" w="med" type="none"/>
          </a:ln>
        </p:spPr>
      </p:cxnSp>
      <p:sp>
        <p:nvSpPr>
          <p:cNvPr id="641" name="Google Shape;641;p35"/>
          <p:cNvSpPr txBox="1"/>
          <p:nvPr/>
        </p:nvSpPr>
        <p:spPr>
          <a:xfrm>
            <a:off x="2825225" y="1423664"/>
            <a:ext cx="9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recipiant</a:t>
            </a:r>
            <a:endParaRPr>
              <a:latin typeface="Roboto"/>
              <a:ea typeface="Roboto"/>
              <a:cs typeface="Roboto"/>
              <a:sym typeface="Roboto"/>
            </a:endParaRPr>
          </a:p>
        </p:txBody>
      </p:sp>
      <p:sp>
        <p:nvSpPr>
          <p:cNvPr id="642" name="Google Shape;642;p35"/>
          <p:cNvSpPr txBox="1"/>
          <p:nvPr/>
        </p:nvSpPr>
        <p:spPr>
          <a:xfrm>
            <a:off x="1840863" y="2529854"/>
            <a:ext cx="9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give</a:t>
            </a:r>
            <a:endParaRPr>
              <a:latin typeface="Roboto"/>
              <a:ea typeface="Roboto"/>
              <a:cs typeface="Roboto"/>
              <a:sym typeface="Roboto"/>
            </a:endParaRPr>
          </a:p>
        </p:txBody>
      </p:sp>
      <p:sp>
        <p:nvSpPr>
          <p:cNvPr id="643" name="Google Shape;643;p35"/>
          <p:cNvSpPr txBox="1"/>
          <p:nvPr/>
        </p:nvSpPr>
        <p:spPr>
          <a:xfrm>
            <a:off x="6446325" y="1789355"/>
            <a:ext cx="9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provide</a:t>
            </a:r>
            <a:endParaRPr>
              <a:latin typeface="Roboto"/>
              <a:ea typeface="Roboto"/>
              <a:cs typeface="Roboto"/>
              <a:sym typeface="Roboto"/>
            </a:endParaRPr>
          </a:p>
        </p:txBody>
      </p:sp>
      <p:sp>
        <p:nvSpPr>
          <p:cNvPr id="644" name="Google Shape;644;p35"/>
          <p:cNvSpPr txBox="1"/>
          <p:nvPr/>
        </p:nvSpPr>
        <p:spPr>
          <a:xfrm>
            <a:off x="6441675" y="2438827"/>
            <a:ext cx="64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use</a:t>
            </a:r>
            <a:endParaRPr>
              <a:latin typeface="Roboto"/>
              <a:ea typeface="Roboto"/>
              <a:cs typeface="Roboto"/>
              <a:sym typeface="Roboto"/>
            </a:endParaRPr>
          </a:p>
        </p:txBody>
      </p:sp>
      <p:cxnSp>
        <p:nvCxnSpPr>
          <p:cNvPr id="645" name="Google Shape;645;p35"/>
          <p:cNvCxnSpPr>
            <a:stCxn id="630" idx="3"/>
            <a:endCxn id="635" idx="1"/>
          </p:cNvCxnSpPr>
          <p:nvPr/>
        </p:nvCxnSpPr>
        <p:spPr>
          <a:xfrm>
            <a:off x="1787100" y="1084837"/>
            <a:ext cx="3147000" cy="1296900"/>
          </a:xfrm>
          <a:prstGeom prst="straightConnector1">
            <a:avLst/>
          </a:prstGeom>
          <a:noFill/>
          <a:ln cap="flat" cmpd="sng" w="9525">
            <a:solidFill>
              <a:schemeClr val="dk2"/>
            </a:solidFill>
            <a:prstDash val="solid"/>
            <a:round/>
            <a:headEnd len="med" w="med" type="none"/>
            <a:tailEnd len="med" w="med" type="none"/>
          </a:ln>
        </p:spPr>
      </p:cxnSp>
      <p:sp>
        <p:nvSpPr>
          <p:cNvPr id="646" name="Google Shape;646;p35"/>
          <p:cNvSpPr txBox="1"/>
          <p:nvPr/>
        </p:nvSpPr>
        <p:spPr>
          <a:xfrm>
            <a:off x="1797350" y="1912737"/>
            <a:ext cx="77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provide</a:t>
            </a:r>
            <a:endParaRPr>
              <a:latin typeface="Roboto"/>
              <a:ea typeface="Roboto"/>
              <a:cs typeface="Roboto"/>
              <a:sym typeface="Roboto"/>
            </a:endParaRPr>
          </a:p>
        </p:txBody>
      </p:sp>
      <p:cxnSp>
        <p:nvCxnSpPr>
          <p:cNvPr id="647" name="Google Shape;647;p35"/>
          <p:cNvCxnSpPr>
            <a:stCxn id="631" idx="1"/>
            <a:endCxn id="634" idx="3"/>
          </p:cNvCxnSpPr>
          <p:nvPr/>
        </p:nvCxnSpPr>
        <p:spPr>
          <a:xfrm flipH="1">
            <a:off x="4109250" y="1017650"/>
            <a:ext cx="3122400" cy="1364100"/>
          </a:xfrm>
          <a:prstGeom prst="straightConnector1">
            <a:avLst/>
          </a:prstGeom>
          <a:noFill/>
          <a:ln cap="flat" cmpd="sng" w="9525">
            <a:solidFill>
              <a:schemeClr val="dk2"/>
            </a:solidFill>
            <a:prstDash val="solid"/>
            <a:round/>
            <a:headEnd len="med" w="med" type="none"/>
            <a:tailEnd len="med" w="med" type="none"/>
          </a:ln>
        </p:spPr>
      </p:cxnSp>
      <p:sp>
        <p:nvSpPr>
          <p:cNvPr id="648" name="Google Shape;648;p35"/>
          <p:cNvSpPr txBox="1"/>
          <p:nvPr/>
        </p:nvSpPr>
        <p:spPr>
          <a:xfrm>
            <a:off x="5525925" y="1341182"/>
            <a:ext cx="108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recipiant</a:t>
            </a:r>
            <a:endParaRPr>
              <a:latin typeface="Roboto"/>
              <a:ea typeface="Roboto"/>
              <a:cs typeface="Roboto"/>
              <a:sym typeface="Roboto"/>
            </a:endParaRPr>
          </a:p>
        </p:txBody>
      </p:sp>
      <p:sp>
        <p:nvSpPr>
          <p:cNvPr id="649" name="Google Shape;649;p35"/>
          <p:cNvSpPr txBox="1"/>
          <p:nvPr/>
        </p:nvSpPr>
        <p:spPr>
          <a:xfrm>
            <a:off x="4118988" y="2438835"/>
            <a:ext cx="9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duality</a:t>
            </a:r>
            <a:endParaRPr>
              <a:latin typeface="Roboto"/>
              <a:ea typeface="Roboto"/>
              <a:cs typeface="Roboto"/>
              <a:sym typeface="Roboto"/>
            </a:endParaRPr>
          </a:p>
        </p:txBody>
      </p:sp>
      <p:sp>
        <p:nvSpPr>
          <p:cNvPr id="650" name="Google Shape;650;p35"/>
          <p:cNvSpPr/>
          <p:nvPr/>
        </p:nvSpPr>
        <p:spPr>
          <a:xfrm>
            <a:off x="7352325" y="3745699"/>
            <a:ext cx="1475400" cy="9063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Internal</a:t>
            </a:r>
            <a:r>
              <a:rPr b="1" lang="en">
                <a:solidFill>
                  <a:srgbClr val="000000"/>
                </a:solidFill>
                <a:latin typeface="Calibri"/>
                <a:ea typeface="Calibri"/>
                <a:cs typeface="Calibri"/>
                <a:sym typeface="Calibri"/>
              </a:rPr>
              <a:t>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Language Knowledge</a:t>
            </a:r>
            <a:endParaRPr b="1">
              <a:solidFill>
                <a:srgbClr val="000000"/>
              </a:solidFill>
              <a:latin typeface="Calibri"/>
              <a:ea typeface="Calibri"/>
              <a:cs typeface="Calibri"/>
              <a:sym typeface="Calibri"/>
            </a:endParaRPr>
          </a:p>
        </p:txBody>
      </p:sp>
      <p:sp>
        <p:nvSpPr>
          <p:cNvPr id="651" name="Google Shape;651;p35"/>
          <p:cNvSpPr/>
          <p:nvPr/>
        </p:nvSpPr>
        <p:spPr>
          <a:xfrm>
            <a:off x="4543100" y="3745698"/>
            <a:ext cx="1475400" cy="9063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Improve Language Knowledge</a:t>
            </a:r>
            <a:endParaRPr b="1">
              <a:solidFill>
                <a:srgbClr val="000000"/>
              </a:solidFill>
              <a:latin typeface="Calibri"/>
              <a:ea typeface="Calibri"/>
              <a:cs typeface="Calibri"/>
              <a:sym typeface="Calibri"/>
            </a:endParaRPr>
          </a:p>
        </p:txBody>
      </p:sp>
      <p:cxnSp>
        <p:nvCxnSpPr>
          <p:cNvPr id="652" name="Google Shape;652;p35"/>
          <p:cNvCxnSpPr>
            <a:stCxn id="650" idx="1"/>
            <a:endCxn id="651" idx="3"/>
          </p:cNvCxnSpPr>
          <p:nvPr/>
        </p:nvCxnSpPr>
        <p:spPr>
          <a:xfrm rot="10800000">
            <a:off x="6018525" y="4198849"/>
            <a:ext cx="1333800" cy="0"/>
          </a:xfrm>
          <a:prstGeom prst="straightConnector1">
            <a:avLst/>
          </a:prstGeom>
          <a:noFill/>
          <a:ln cap="flat" cmpd="sng" w="9525">
            <a:solidFill>
              <a:schemeClr val="dk2"/>
            </a:solidFill>
            <a:prstDash val="solid"/>
            <a:round/>
            <a:headEnd len="med" w="med" type="none"/>
            <a:tailEnd len="med" w="med" type="none"/>
          </a:ln>
        </p:spPr>
      </p:cxnSp>
      <p:sp>
        <p:nvSpPr>
          <p:cNvPr id="653" name="Google Shape;653;p35"/>
          <p:cNvSpPr txBox="1"/>
          <p:nvPr/>
        </p:nvSpPr>
        <p:spPr>
          <a:xfrm>
            <a:off x="6247900" y="4198850"/>
            <a:ext cx="9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produce</a:t>
            </a:r>
            <a:endParaRPr>
              <a:latin typeface="Roboto"/>
              <a:ea typeface="Roboto"/>
              <a:cs typeface="Roboto"/>
              <a:sym typeface="Roboto"/>
            </a:endParaRPr>
          </a:p>
        </p:txBody>
      </p:sp>
      <p:sp>
        <p:nvSpPr>
          <p:cNvPr id="654" name="Google Shape;654;p35"/>
          <p:cNvSpPr/>
          <p:nvPr/>
        </p:nvSpPr>
        <p:spPr>
          <a:xfrm>
            <a:off x="2469388" y="3184700"/>
            <a:ext cx="1210200" cy="6777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Time consumption</a:t>
            </a:r>
            <a:endParaRPr b="1">
              <a:solidFill>
                <a:srgbClr val="000000"/>
              </a:solidFill>
              <a:latin typeface="Calibri"/>
              <a:ea typeface="Calibri"/>
              <a:cs typeface="Calibri"/>
              <a:sym typeface="Calibri"/>
            </a:endParaRPr>
          </a:p>
        </p:txBody>
      </p:sp>
      <p:sp>
        <p:nvSpPr>
          <p:cNvPr id="655" name="Google Shape;655;p35"/>
          <p:cNvSpPr/>
          <p:nvPr/>
        </p:nvSpPr>
        <p:spPr>
          <a:xfrm>
            <a:off x="74725" y="3184706"/>
            <a:ext cx="1475400" cy="6777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Time</a:t>
            </a:r>
            <a:endParaRPr b="1">
              <a:solidFill>
                <a:srgbClr val="000000"/>
              </a:solidFill>
              <a:latin typeface="Calibri"/>
              <a:ea typeface="Calibri"/>
              <a:cs typeface="Calibri"/>
              <a:sym typeface="Calibri"/>
            </a:endParaRPr>
          </a:p>
        </p:txBody>
      </p:sp>
      <p:cxnSp>
        <p:nvCxnSpPr>
          <p:cNvPr id="656" name="Google Shape;656;p35"/>
          <p:cNvCxnSpPr>
            <a:endCxn id="654" idx="1"/>
          </p:cNvCxnSpPr>
          <p:nvPr/>
        </p:nvCxnSpPr>
        <p:spPr>
          <a:xfrm>
            <a:off x="1550188" y="3523550"/>
            <a:ext cx="919200" cy="0"/>
          </a:xfrm>
          <a:prstGeom prst="straightConnector1">
            <a:avLst/>
          </a:prstGeom>
          <a:noFill/>
          <a:ln cap="flat" cmpd="sng" w="9525">
            <a:solidFill>
              <a:schemeClr val="dk2"/>
            </a:solidFill>
            <a:prstDash val="solid"/>
            <a:round/>
            <a:headEnd len="med" w="med" type="none"/>
            <a:tailEnd len="med" w="med" type="none"/>
          </a:ln>
        </p:spPr>
      </p:cxnSp>
      <p:sp>
        <p:nvSpPr>
          <p:cNvPr id="657" name="Google Shape;657;p35"/>
          <p:cNvSpPr txBox="1"/>
          <p:nvPr/>
        </p:nvSpPr>
        <p:spPr>
          <a:xfrm>
            <a:off x="1746025" y="3419300"/>
            <a:ext cx="9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consume</a:t>
            </a:r>
            <a:endParaRPr>
              <a:latin typeface="Roboto"/>
              <a:ea typeface="Roboto"/>
              <a:cs typeface="Roboto"/>
              <a:sym typeface="Roboto"/>
            </a:endParaRPr>
          </a:p>
        </p:txBody>
      </p:sp>
      <p:cxnSp>
        <p:nvCxnSpPr>
          <p:cNvPr id="658" name="Google Shape;658;p35"/>
          <p:cNvCxnSpPr>
            <a:endCxn id="651" idx="1"/>
          </p:cNvCxnSpPr>
          <p:nvPr/>
        </p:nvCxnSpPr>
        <p:spPr>
          <a:xfrm>
            <a:off x="3652100" y="3550248"/>
            <a:ext cx="891000" cy="648600"/>
          </a:xfrm>
          <a:prstGeom prst="straightConnector1">
            <a:avLst/>
          </a:prstGeom>
          <a:noFill/>
          <a:ln cap="flat" cmpd="sng" w="9525">
            <a:solidFill>
              <a:schemeClr val="dk2"/>
            </a:solidFill>
            <a:prstDash val="solid"/>
            <a:round/>
            <a:headEnd len="med" w="med" type="none"/>
            <a:tailEnd len="med" w="med" type="none"/>
          </a:ln>
        </p:spPr>
      </p:cxnSp>
      <p:sp>
        <p:nvSpPr>
          <p:cNvPr id="659" name="Google Shape;659;p35"/>
          <p:cNvSpPr txBox="1"/>
          <p:nvPr/>
        </p:nvSpPr>
        <p:spPr>
          <a:xfrm>
            <a:off x="4139525" y="3739400"/>
            <a:ext cx="41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duality</a:t>
            </a:r>
            <a:endParaRPr>
              <a:latin typeface="Roboto"/>
              <a:ea typeface="Roboto"/>
              <a:cs typeface="Roboto"/>
              <a:sym typeface="Roboto"/>
            </a:endParaRPr>
          </a:p>
        </p:txBody>
      </p:sp>
      <p:sp>
        <p:nvSpPr>
          <p:cNvPr id="660" name="Google Shape;660;p35"/>
          <p:cNvSpPr/>
          <p:nvPr/>
        </p:nvSpPr>
        <p:spPr>
          <a:xfrm>
            <a:off x="145325" y="4265218"/>
            <a:ext cx="1475400" cy="6777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Course</a:t>
            </a:r>
            <a:endParaRPr b="1">
              <a:solidFill>
                <a:srgbClr val="000000"/>
              </a:solidFill>
              <a:latin typeface="Calibri"/>
              <a:ea typeface="Calibri"/>
              <a:cs typeface="Calibri"/>
              <a:sym typeface="Calibri"/>
            </a:endParaRPr>
          </a:p>
        </p:txBody>
      </p:sp>
      <p:sp>
        <p:nvSpPr>
          <p:cNvPr id="661" name="Google Shape;661;p35"/>
          <p:cNvSpPr/>
          <p:nvPr/>
        </p:nvSpPr>
        <p:spPr>
          <a:xfrm>
            <a:off x="2476800" y="4265225"/>
            <a:ext cx="1210200" cy="6777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Take lesson</a:t>
            </a:r>
            <a:endParaRPr b="1">
              <a:solidFill>
                <a:srgbClr val="000000"/>
              </a:solidFill>
              <a:latin typeface="Calibri"/>
              <a:ea typeface="Calibri"/>
              <a:cs typeface="Calibri"/>
              <a:sym typeface="Calibri"/>
            </a:endParaRPr>
          </a:p>
        </p:txBody>
      </p:sp>
      <p:cxnSp>
        <p:nvCxnSpPr>
          <p:cNvPr id="662" name="Google Shape;662;p35"/>
          <p:cNvCxnSpPr>
            <a:stCxn id="661" idx="3"/>
          </p:cNvCxnSpPr>
          <p:nvPr/>
        </p:nvCxnSpPr>
        <p:spPr>
          <a:xfrm flipH="1" rot="10800000">
            <a:off x="3687000" y="4260275"/>
            <a:ext cx="872100" cy="343800"/>
          </a:xfrm>
          <a:prstGeom prst="straightConnector1">
            <a:avLst/>
          </a:prstGeom>
          <a:noFill/>
          <a:ln cap="flat" cmpd="sng" w="9525">
            <a:solidFill>
              <a:schemeClr val="dk2"/>
            </a:solidFill>
            <a:prstDash val="solid"/>
            <a:round/>
            <a:headEnd len="med" w="med" type="none"/>
            <a:tailEnd len="med" w="med" type="none"/>
          </a:ln>
        </p:spPr>
      </p:cxnSp>
      <p:cxnSp>
        <p:nvCxnSpPr>
          <p:cNvPr id="663" name="Google Shape;663;p35"/>
          <p:cNvCxnSpPr>
            <a:stCxn id="660" idx="3"/>
            <a:endCxn id="661" idx="1"/>
          </p:cNvCxnSpPr>
          <p:nvPr/>
        </p:nvCxnSpPr>
        <p:spPr>
          <a:xfrm>
            <a:off x="1620725" y="4604068"/>
            <a:ext cx="856200" cy="0"/>
          </a:xfrm>
          <a:prstGeom prst="straightConnector1">
            <a:avLst/>
          </a:prstGeom>
          <a:noFill/>
          <a:ln cap="flat" cmpd="sng" w="9525">
            <a:solidFill>
              <a:schemeClr val="dk2"/>
            </a:solidFill>
            <a:prstDash val="solid"/>
            <a:round/>
            <a:headEnd len="med" w="med" type="none"/>
            <a:tailEnd len="med" w="med" type="none"/>
          </a:ln>
        </p:spPr>
      </p:cxnSp>
      <p:sp>
        <p:nvSpPr>
          <p:cNvPr id="664" name="Google Shape;664;p35"/>
          <p:cNvSpPr txBox="1"/>
          <p:nvPr/>
        </p:nvSpPr>
        <p:spPr>
          <a:xfrm>
            <a:off x="1775125" y="4466925"/>
            <a:ext cx="41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use</a:t>
            </a:r>
            <a:endParaRPr>
              <a:latin typeface="Roboto"/>
              <a:ea typeface="Roboto"/>
              <a:cs typeface="Roboto"/>
              <a:sym typeface="Roboto"/>
            </a:endParaRPr>
          </a:p>
        </p:txBody>
      </p:sp>
      <p:sp>
        <p:nvSpPr>
          <p:cNvPr id="665" name="Google Shape;665;p35"/>
          <p:cNvSpPr/>
          <p:nvPr/>
        </p:nvSpPr>
        <p:spPr>
          <a:xfrm>
            <a:off x="2476800" y="5345750"/>
            <a:ext cx="1210200" cy="6777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Money consumption</a:t>
            </a:r>
            <a:endParaRPr b="1">
              <a:solidFill>
                <a:srgbClr val="000000"/>
              </a:solidFill>
              <a:latin typeface="Calibri"/>
              <a:ea typeface="Calibri"/>
              <a:cs typeface="Calibri"/>
              <a:sym typeface="Calibri"/>
            </a:endParaRPr>
          </a:p>
        </p:txBody>
      </p:sp>
      <p:sp>
        <p:nvSpPr>
          <p:cNvPr id="666" name="Google Shape;666;p35"/>
          <p:cNvSpPr/>
          <p:nvPr/>
        </p:nvSpPr>
        <p:spPr>
          <a:xfrm>
            <a:off x="74725" y="5280818"/>
            <a:ext cx="1475400" cy="6777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Money</a:t>
            </a:r>
            <a:endParaRPr b="1">
              <a:solidFill>
                <a:srgbClr val="000000"/>
              </a:solidFill>
              <a:latin typeface="Calibri"/>
              <a:ea typeface="Calibri"/>
              <a:cs typeface="Calibri"/>
              <a:sym typeface="Calibri"/>
            </a:endParaRPr>
          </a:p>
        </p:txBody>
      </p:sp>
      <p:cxnSp>
        <p:nvCxnSpPr>
          <p:cNvPr id="667" name="Google Shape;667;p35"/>
          <p:cNvCxnSpPr>
            <a:stCxn id="666" idx="3"/>
            <a:endCxn id="665" idx="1"/>
          </p:cNvCxnSpPr>
          <p:nvPr/>
        </p:nvCxnSpPr>
        <p:spPr>
          <a:xfrm>
            <a:off x="1550125" y="5619668"/>
            <a:ext cx="926700" cy="64800"/>
          </a:xfrm>
          <a:prstGeom prst="straightConnector1">
            <a:avLst/>
          </a:prstGeom>
          <a:noFill/>
          <a:ln cap="flat" cmpd="sng" w="9525">
            <a:solidFill>
              <a:schemeClr val="dk2"/>
            </a:solidFill>
            <a:prstDash val="solid"/>
            <a:round/>
            <a:headEnd len="med" w="med" type="none"/>
            <a:tailEnd len="med" w="med" type="none"/>
          </a:ln>
        </p:spPr>
      </p:cxnSp>
      <p:sp>
        <p:nvSpPr>
          <p:cNvPr id="668" name="Google Shape;668;p35"/>
          <p:cNvSpPr txBox="1"/>
          <p:nvPr/>
        </p:nvSpPr>
        <p:spPr>
          <a:xfrm>
            <a:off x="1640750" y="5345750"/>
            <a:ext cx="108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consume</a:t>
            </a:r>
            <a:endParaRPr>
              <a:latin typeface="Roboto"/>
              <a:ea typeface="Roboto"/>
              <a:cs typeface="Roboto"/>
              <a:sym typeface="Roboto"/>
            </a:endParaRPr>
          </a:p>
        </p:txBody>
      </p:sp>
      <p:cxnSp>
        <p:nvCxnSpPr>
          <p:cNvPr id="669" name="Google Shape;669;p35"/>
          <p:cNvCxnSpPr>
            <a:stCxn id="665" idx="3"/>
          </p:cNvCxnSpPr>
          <p:nvPr/>
        </p:nvCxnSpPr>
        <p:spPr>
          <a:xfrm flipH="1" rot="10800000">
            <a:off x="3687000" y="4247300"/>
            <a:ext cx="846000" cy="1437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36"/>
          <p:cNvSpPr txBox="1"/>
          <p:nvPr>
            <p:ph type="title"/>
          </p:nvPr>
        </p:nvSpPr>
        <p:spPr>
          <a:xfrm>
            <a:off x="311700" y="-355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8</a:t>
            </a:r>
            <a:endParaRPr/>
          </a:p>
        </p:txBody>
      </p:sp>
      <p:sp>
        <p:nvSpPr>
          <p:cNvPr id="675" name="Google Shape;675;p36"/>
          <p:cNvSpPr/>
          <p:nvPr/>
        </p:nvSpPr>
        <p:spPr>
          <a:xfrm>
            <a:off x="280775" y="968637"/>
            <a:ext cx="1475400" cy="6777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Student</a:t>
            </a:r>
            <a:endParaRPr b="1">
              <a:solidFill>
                <a:srgbClr val="000000"/>
              </a:solidFill>
              <a:latin typeface="Calibri"/>
              <a:ea typeface="Calibri"/>
              <a:cs typeface="Calibri"/>
              <a:sym typeface="Calibri"/>
            </a:endParaRPr>
          </a:p>
        </p:txBody>
      </p:sp>
      <p:sp>
        <p:nvSpPr>
          <p:cNvPr id="676" name="Google Shape;676;p36"/>
          <p:cNvSpPr/>
          <p:nvPr/>
        </p:nvSpPr>
        <p:spPr>
          <a:xfrm>
            <a:off x="7231650" y="678800"/>
            <a:ext cx="1475400" cy="6777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Education company</a:t>
            </a:r>
            <a:endParaRPr b="1">
              <a:solidFill>
                <a:srgbClr val="000000"/>
              </a:solidFill>
              <a:latin typeface="Calibri"/>
              <a:ea typeface="Calibri"/>
              <a:cs typeface="Calibri"/>
              <a:sym typeface="Calibri"/>
            </a:endParaRPr>
          </a:p>
        </p:txBody>
      </p:sp>
      <p:sp>
        <p:nvSpPr>
          <p:cNvPr id="677" name="Google Shape;677;p36"/>
          <p:cNvSpPr/>
          <p:nvPr/>
        </p:nvSpPr>
        <p:spPr>
          <a:xfrm>
            <a:off x="213325" y="2042731"/>
            <a:ext cx="1475400" cy="6777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Money</a:t>
            </a:r>
            <a:endParaRPr b="1">
              <a:solidFill>
                <a:srgbClr val="000000"/>
              </a:solidFill>
              <a:latin typeface="Calibri"/>
              <a:ea typeface="Calibri"/>
              <a:cs typeface="Calibri"/>
              <a:sym typeface="Calibri"/>
            </a:endParaRPr>
          </a:p>
        </p:txBody>
      </p:sp>
      <p:sp>
        <p:nvSpPr>
          <p:cNvPr id="678" name="Google Shape;678;p36"/>
          <p:cNvSpPr/>
          <p:nvPr/>
        </p:nvSpPr>
        <p:spPr>
          <a:xfrm>
            <a:off x="7231650" y="2046693"/>
            <a:ext cx="1475400" cy="6777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Course</a:t>
            </a:r>
            <a:endParaRPr b="1">
              <a:solidFill>
                <a:srgbClr val="000000"/>
              </a:solidFill>
              <a:latin typeface="Calibri"/>
              <a:ea typeface="Calibri"/>
              <a:cs typeface="Calibri"/>
              <a:sym typeface="Calibri"/>
            </a:endParaRPr>
          </a:p>
        </p:txBody>
      </p:sp>
      <p:sp>
        <p:nvSpPr>
          <p:cNvPr id="679" name="Google Shape;679;p36"/>
          <p:cNvSpPr/>
          <p:nvPr/>
        </p:nvSpPr>
        <p:spPr>
          <a:xfrm>
            <a:off x="2898988" y="2042875"/>
            <a:ext cx="1210200" cy="6777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buy</a:t>
            </a:r>
            <a:endParaRPr b="1">
              <a:solidFill>
                <a:srgbClr val="000000"/>
              </a:solidFill>
              <a:latin typeface="Calibri"/>
              <a:ea typeface="Calibri"/>
              <a:cs typeface="Calibri"/>
              <a:sym typeface="Calibri"/>
            </a:endParaRPr>
          </a:p>
        </p:txBody>
      </p:sp>
      <p:sp>
        <p:nvSpPr>
          <p:cNvPr id="680" name="Google Shape;680;p36"/>
          <p:cNvSpPr/>
          <p:nvPr/>
        </p:nvSpPr>
        <p:spPr>
          <a:xfrm>
            <a:off x="4934100" y="2042875"/>
            <a:ext cx="1210200" cy="10743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Course</a:t>
            </a:r>
            <a:endParaRPr b="1">
              <a:latin typeface="Calibri"/>
              <a:ea typeface="Calibri"/>
              <a:cs typeface="Calibri"/>
              <a:sym typeface="Calibri"/>
            </a:endParaRPr>
          </a:p>
        </p:txBody>
      </p:sp>
      <p:cxnSp>
        <p:nvCxnSpPr>
          <p:cNvPr id="681" name="Google Shape;681;p36"/>
          <p:cNvCxnSpPr>
            <a:stCxn id="675" idx="3"/>
            <a:endCxn id="679" idx="1"/>
          </p:cNvCxnSpPr>
          <p:nvPr/>
        </p:nvCxnSpPr>
        <p:spPr>
          <a:xfrm>
            <a:off x="1756175" y="1307487"/>
            <a:ext cx="1142700" cy="1074300"/>
          </a:xfrm>
          <a:prstGeom prst="straightConnector1">
            <a:avLst/>
          </a:prstGeom>
          <a:noFill/>
          <a:ln cap="flat" cmpd="sng" w="9525">
            <a:solidFill>
              <a:schemeClr val="dk2"/>
            </a:solidFill>
            <a:prstDash val="solid"/>
            <a:round/>
            <a:headEnd len="med" w="med" type="none"/>
            <a:tailEnd len="med" w="med" type="none"/>
          </a:ln>
        </p:spPr>
      </p:cxnSp>
      <p:cxnSp>
        <p:nvCxnSpPr>
          <p:cNvPr id="682" name="Google Shape;682;p36"/>
          <p:cNvCxnSpPr>
            <a:stCxn id="677" idx="3"/>
            <a:endCxn id="679" idx="1"/>
          </p:cNvCxnSpPr>
          <p:nvPr/>
        </p:nvCxnSpPr>
        <p:spPr>
          <a:xfrm>
            <a:off x="1688725" y="2381581"/>
            <a:ext cx="1210200" cy="0"/>
          </a:xfrm>
          <a:prstGeom prst="straightConnector1">
            <a:avLst/>
          </a:prstGeom>
          <a:noFill/>
          <a:ln cap="flat" cmpd="sng" w="9525">
            <a:solidFill>
              <a:schemeClr val="dk2"/>
            </a:solidFill>
            <a:prstDash val="solid"/>
            <a:round/>
            <a:headEnd len="med" w="med" type="none"/>
            <a:tailEnd len="med" w="med" type="none"/>
          </a:ln>
        </p:spPr>
      </p:cxnSp>
      <p:cxnSp>
        <p:nvCxnSpPr>
          <p:cNvPr id="683" name="Google Shape;683;p36"/>
          <p:cNvCxnSpPr>
            <a:stCxn id="679" idx="3"/>
            <a:endCxn id="680" idx="1"/>
          </p:cNvCxnSpPr>
          <p:nvPr/>
        </p:nvCxnSpPr>
        <p:spPr>
          <a:xfrm>
            <a:off x="4109188" y="2381725"/>
            <a:ext cx="825000" cy="198300"/>
          </a:xfrm>
          <a:prstGeom prst="straightConnector1">
            <a:avLst/>
          </a:prstGeom>
          <a:noFill/>
          <a:ln cap="flat" cmpd="sng" w="9525">
            <a:solidFill>
              <a:schemeClr val="dk2"/>
            </a:solidFill>
            <a:prstDash val="solid"/>
            <a:round/>
            <a:headEnd len="med" w="med" type="none"/>
            <a:tailEnd len="med" w="med" type="none"/>
          </a:ln>
        </p:spPr>
      </p:cxnSp>
      <p:cxnSp>
        <p:nvCxnSpPr>
          <p:cNvPr id="684" name="Google Shape;684;p36"/>
          <p:cNvCxnSpPr>
            <a:stCxn id="680" idx="3"/>
            <a:endCxn id="676" idx="1"/>
          </p:cNvCxnSpPr>
          <p:nvPr/>
        </p:nvCxnSpPr>
        <p:spPr>
          <a:xfrm flipH="1" rot="10800000">
            <a:off x="6144300" y="1017625"/>
            <a:ext cx="1087500" cy="1562400"/>
          </a:xfrm>
          <a:prstGeom prst="straightConnector1">
            <a:avLst/>
          </a:prstGeom>
          <a:noFill/>
          <a:ln cap="flat" cmpd="sng" w="9525">
            <a:solidFill>
              <a:schemeClr val="dk2"/>
            </a:solidFill>
            <a:prstDash val="solid"/>
            <a:round/>
            <a:headEnd len="med" w="med" type="none"/>
            <a:tailEnd len="med" w="med" type="none"/>
          </a:ln>
        </p:spPr>
      </p:cxnSp>
      <p:cxnSp>
        <p:nvCxnSpPr>
          <p:cNvPr id="685" name="Google Shape;685;p36"/>
          <p:cNvCxnSpPr>
            <a:endCxn id="678" idx="1"/>
          </p:cNvCxnSpPr>
          <p:nvPr/>
        </p:nvCxnSpPr>
        <p:spPr>
          <a:xfrm>
            <a:off x="6144150" y="2328243"/>
            <a:ext cx="1087500" cy="57300"/>
          </a:xfrm>
          <a:prstGeom prst="straightConnector1">
            <a:avLst/>
          </a:prstGeom>
          <a:noFill/>
          <a:ln cap="flat" cmpd="sng" w="9525">
            <a:solidFill>
              <a:schemeClr val="dk2"/>
            </a:solidFill>
            <a:prstDash val="solid"/>
            <a:round/>
            <a:headEnd len="med" w="med" type="none"/>
            <a:tailEnd len="med" w="med" type="none"/>
          </a:ln>
        </p:spPr>
      </p:cxnSp>
      <p:sp>
        <p:nvSpPr>
          <p:cNvPr id="686" name="Google Shape;686;p36"/>
          <p:cNvSpPr txBox="1"/>
          <p:nvPr/>
        </p:nvSpPr>
        <p:spPr>
          <a:xfrm>
            <a:off x="2825225" y="1423664"/>
            <a:ext cx="9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recipient</a:t>
            </a:r>
            <a:endParaRPr>
              <a:latin typeface="Roboto"/>
              <a:ea typeface="Roboto"/>
              <a:cs typeface="Roboto"/>
              <a:sym typeface="Roboto"/>
            </a:endParaRPr>
          </a:p>
        </p:txBody>
      </p:sp>
      <p:sp>
        <p:nvSpPr>
          <p:cNvPr id="687" name="Google Shape;687;p36"/>
          <p:cNvSpPr txBox="1"/>
          <p:nvPr/>
        </p:nvSpPr>
        <p:spPr>
          <a:xfrm>
            <a:off x="1840863" y="2529854"/>
            <a:ext cx="9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give</a:t>
            </a:r>
            <a:endParaRPr>
              <a:latin typeface="Roboto"/>
              <a:ea typeface="Roboto"/>
              <a:cs typeface="Roboto"/>
              <a:sym typeface="Roboto"/>
            </a:endParaRPr>
          </a:p>
        </p:txBody>
      </p:sp>
      <p:sp>
        <p:nvSpPr>
          <p:cNvPr id="688" name="Google Shape;688;p36"/>
          <p:cNvSpPr txBox="1"/>
          <p:nvPr/>
        </p:nvSpPr>
        <p:spPr>
          <a:xfrm>
            <a:off x="6446325" y="1789355"/>
            <a:ext cx="9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provide</a:t>
            </a:r>
            <a:endParaRPr>
              <a:latin typeface="Roboto"/>
              <a:ea typeface="Roboto"/>
              <a:cs typeface="Roboto"/>
              <a:sym typeface="Roboto"/>
            </a:endParaRPr>
          </a:p>
        </p:txBody>
      </p:sp>
      <p:sp>
        <p:nvSpPr>
          <p:cNvPr id="689" name="Google Shape;689;p36"/>
          <p:cNvSpPr txBox="1"/>
          <p:nvPr/>
        </p:nvSpPr>
        <p:spPr>
          <a:xfrm>
            <a:off x="6441675" y="2438827"/>
            <a:ext cx="64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use</a:t>
            </a:r>
            <a:endParaRPr>
              <a:latin typeface="Roboto"/>
              <a:ea typeface="Roboto"/>
              <a:cs typeface="Roboto"/>
              <a:sym typeface="Roboto"/>
            </a:endParaRPr>
          </a:p>
        </p:txBody>
      </p:sp>
      <p:cxnSp>
        <p:nvCxnSpPr>
          <p:cNvPr id="690" name="Google Shape;690;p36"/>
          <p:cNvCxnSpPr>
            <a:stCxn id="675" idx="3"/>
            <a:endCxn id="680" idx="1"/>
          </p:cNvCxnSpPr>
          <p:nvPr/>
        </p:nvCxnSpPr>
        <p:spPr>
          <a:xfrm>
            <a:off x="1756175" y="1307487"/>
            <a:ext cx="3177900" cy="1272600"/>
          </a:xfrm>
          <a:prstGeom prst="straightConnector1">
            <a:avLst/>
          </a:prstGeom>
          <a:noFill/>
          <a:ln cap="flat" cmpd="sng" w="9525">
            <a:solidFill>
              <a:schemeClr val="dk2"/>
            </a:solidFill>
            <a:prstDash val="solid"/>
            <a:round/>
            <a:headEnd len="med" w="med" type="none"/>
            <a:tailEnd len="med" w="med" type="none"/>
          </a:ln>
        </p:spPr>
      </p:cxnSp>
      <p:sp>
        <p:nvSpPr>
          <p:cNvPr id="691" name="Google Shape;691;p36"/>
          <p:cNvSpPr txBox="1"/>
          <p:nvPr/>
        </p:nvSpPr>
        <p:spPr>
          <a:xfrm>
            <a:off x="1797350" y="1912737"/>
            <a:ext cx="77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provide</a:t>
            </a:r>
            <a:endParaRPr>
              <a:latin typeface="Roboto"/>
              <a:ea typeface="Roboto"/>
              <a:cs typeface="Roboto"/>
              <a:sym typeface="Roboto"/>
            </a:endParaRPr>
          </a:p>
        </p:txBody>
      </p:sp>
      <p:cxnSp>
        <p:nvCxnSpPr>
          <p:cNvPr id="692" name="Google Shape;692;p36"/>
          <p:cNvCxnSpPr>
            <a:stCxn id="676" idx="1"/>
            <a:endCxn id="679" idx="3"/>
          </p:cNvCxnSpPr>
          <p:nvPr/>
        </p:nvCxnSpPr>
        <p:spPr>
          <a:xfrm flipH="1">
            <a:off x="4109250" y="1017650"/>
            <a:ext cx="3122400" cy="1364100"/>
          </a:xfrm>
          <a:prstGeom prst="straightConnector1">
            <a:avLst/>
          </a:prstGeom>
          <a:noFill/>
          <a:ln cap="flat" cmpd="sng" w="9525">
            <a:solidFill>
              <a:schemeClr val="dk2"/>
            </a:solidFill>
            <a:prstDash val="solid"/>
            <a:round/>
            <a:headEnd len="med" w="med" type="none"/>
            <a:tailEnd len="med" w="med" type="none"/>
          </a:ln>
        </p:spPr>
      </p:cxnSp>
      <p:sp>
        <p:nvSpPr>
          <p:cNvPr id="693" name="Google Shape;693;p36"/>
          <p:cNvSpPr txBox="1"/>
          <p:nvPr/>
        </p:nvSpPr>
        <p:spPr>
          <a:xfrm>
            <a:off x="5525925" y="1341182"/>
            <a:ext cx="108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recipient</a:t>
            </a:r>
            <a:endParaRPr>
              <a:latin typeface="Roboto"/>
              <a:ea typeface="Roboto"/>
              <a:cs typeface="Roboto"/>
              <a:sym typeface="Roboto"/>
            </a:endParaRPr>
          </a:p>
        </p:txBody>
      </p:sp>
      <p:sp>
        <p:nvSpPr>
          <p:cNvPr id="694" name="Google Shape;694;p36"/>
          <p:cNvSpPr txBox="1"/>
          <p:nvPr/>
        </p:nvSpPr>
        <p:spPr>
          <a:xfrm>
            <a:off x="4118988" y="2438835"/>
            <a:ext cx="9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duality</a:t>
            </a:r>
            <a:endParaRPr>
              <a:latin typeface="Roboto"/>
              <a:ea typeface="Roboto"/>
              <a:cs typeface="Roboto"/>
              <a:sym typeface="Roboto"/>
            </a:endParaRPr>
          </a:p>
        </p:txBody>
      </p:sp>
      <p:sp>
        <p:nvSpPr>
          <p:cNvPr id="695" name="Google Shape;695;p36"/>
          <p:cNvSpPr/>
          <p:nvPr/>
        </p:nvSpPr>
        <p:spPr>
          <a:xfrm>
            <a:off x="4878638" y="273775"/>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Internal</a:t>
            </a:r>
            <a:r>
              <a:rPr b="1" lang="en">
                <a:solidFill>
                  <a:srgbClr val="000000"/>
                </a:solidFill>
                <a:latin typeface="Calibri"/>
                <a:ea typeface="Calibri"/>
                <a:cs typeface="Calibri"/>
                <a:sym typeface="Calibri"/>
              </a:rPr>
              <a:t>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Language Knowledge</a:t>
            </a:r>
            <a:endParaRPr b="1">
              <a:solidFill>
                <a:srgbClr val="000000"/>
              </a:solidFill>
              <a:latin typeface="Calibri"/>
              <a:ea typeface="Calibri"/>
              <a:cs typeface="Calibri"/>
              <a:sym typeface="Calibri"/>
            </a:endParaRPr>
          </a:p>
        </p:txBody>
      </p:sp>
      <p:sp>
        <p:nvSpPr>
          <p:cNvPr id="696" name="Google Shape;696;p36"/>
          <p:cNvSpPr/>
          <p:nvPr/>
        </p:nvSpPr>
        <p:spPr>
          <a:xfrm>
            <a:off x="2405425" y="418725"/>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Improve Language Knowledge</a:t>
            </a:r>
            <a:endParaRPr b="1">
              <a:solidFill>
                <a:srgbClr val="000000"/>
              </a:solidFill>
              <a:latin typeface="Calibri"/>
              <a:ea typeface="Calibri"/>
              <a:cs typeface="Calibri"/>
              <a:sym typeface="Calibri"/>
            </a:endParaRPr>
          </a:p>
        </p:txBody>
      </p:sp>
      <p:cxnSp>
        <p:nvCxnSpPr>
          <p:cNvPr id="697" name="Google Shape;697;p36"/>
          <p:cNvCxnSpPr>
            <a:stCxn id="696" idx="3"/>
            <a:endCxn id="695" idx="1"/>
          </p:cNvCxnSpPr>
          <p:nvPr/>
        </p:nvCxnSpPr>
        <p:spPr>
          <a:xfrm flipH="1" rot="10800000">
            <a:off x="4292725" y="545925"/>
            <a:ext cx="585900" cy="144900"/>
          </a:xfrm>
          <a:prstGeom prst="straightConnector1">
            <a:avLst/>
          </a:prstGeom>
          <a:noFill/>
          <a:ln cap="flat" cmpd="sng" w="9525">
            <a:solidFill>
              <a:schemeClr val="dk2"/>
            </a:solidFill>
            <a:prstDash val="solid"/>
            <a:round/>
            <a:headEnd len="med" w="med" type="none"/>
            <a:tailEnd len="med" w="med" type="none"/>
          </a:ln>
        </p:spPr>
      </p:cxnSp>
      <p:sp>
        <p:nvSpPr>
          <p:cNvPr id="698" name="Google Shape;698;p36"/>
          <p:cNvSpPr/>
          <p:nvPr/>
        </p:nvSpPr>
        <p:spPr>
          <a:xfrm>
            <a:off x="5722750" y="45690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Teacher labour</a:t>
            </a:r>
            <a:endParaRPr b="1">
              <a:solidFill>
                <a:srgbClr val="000000"/>
              </a:solidFill>
              <a:latin typeface="Calibri"/>
              <a:ea typeface="Calibri"/>
              <a:cs typeface="Calibri"/>
              <a:sym typeface="Calibri"/>
            </a:endParaRPr>
          </a:p>
        </p:txBody>
      </p:sp>
      <p:sp>
        <p:nvSpPr>
          <p:cNvPr id="699" name="Google Shape;699;p36"/>
          <p:cNvSpPr/>
          <p:nvPr/>
        </p:nvSpPr>
        <p:spPr>
          <a:xfrm>
            <a:off x="4073200" y="45870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700" name="Google Shape;700;p36"/>
          <p:cNvSpPr/>
          <p:nvPr/>
        </p:nvSpPr>
        <p:spPr>
          <a:xfrm>
            <a:off x="2540525" y="45690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701" name="Google Shape;701;p36"/>
          <p:cNvSpPr txBox="1"/>
          <p:nvPr/>
        </p:nvSpPr>
        <p:spPr>
          <a:xfrm>
            <a:off x="4299400" y="684625"/>
            <a:ext cx="102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produce</a:t>
            </a:r>
            <a:endParaRPr>
              <a:latin typeface="Roboto"/>
              <a:ea typeface="Roboto"/>
              <a:cs typeface="Roboto"/>
              <a:sym typeface="Roboto"/>
            </a:endParaRPr>
          </a:p>
        </p:txBody>
      </p:sp>
      <p:sp>
        <p:nvSpPr>
          <p:cNvPr id="702" name="Google Shape;702;p36"/>
          <p:cNvSpPr/>
          <p:nvPr/>
        </p:nvSpPr>
        <p:spPr>
          <a:xfrm>
            <a:off x="893025" y="40610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Language knowledge</a:t>
            </a:r>
            <a:endParaRPr b="1">
              <a:solidFill>
                <a:srgbClr val="000000"/>
              </a:solidFill>
              <a:latin typeface="Calibri"/>
              <a:ea typeface="Calibri"/>
              <a:cs typeface="Calibri"/>
              <a:sym typeface="Calibri"/>
            </a:endParaRPr>
          </a:p>
        </p:txBody>
      </p:sp>
      <p:cxnSp>
        <p:nvCxnSpPr>
          <p:cNvPr id="703" name="Google Shape;703;p36"/>
          <p:cNvCxnSpPr>
            <a:stCxn id="675" idx="0"/>
            <a:endCxn id="696" idx="1"/>
          </p:cNvCxnSpPr>
          <p:nvPr/>
        </p:nvCxnSpPr>
        <p:spPr>
          <a:xfrm flipH="1" rot="10800000">
            <a:off x="1018475" y="690837"/>
            <a:ext cx="1386900" cy="277800"/>
          </a:xfrm>
          <a:prstGeom prst="straightConnector1">
            <a:avLst/>
          </a:prstGeom>
          <a:noFill/>
          <a:ln cap="flat" cmpd="sng" w="9525">
            <a:solidFill>
              <a:schemeClr val="dk2"/>
            </a:solidFill>
            <a:prstDash val="solid"/>
            <a:round/>
            <a:headEnd len="med" w="med" type="none"/>
            <a:tailEnd len="med" w="med" type="none"/>
          </a:ln>
        </p:spPr>
      </p:cxnSp>
      <p:sp>
        <p:nvSpPr>
          <p:cNvPr id="704" name="Google Shape;704;p36"/>
          <p:cNvSpPr txBox="1"/>
          <p:nvPr/>
        </p:nvSpPr>
        <p:spPr>
          <a:xfrm>
            <a:off x="1627325" y="345764"/>
            <a:ext cx="9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recipient</a:t>
            </a:r>
            <a:endParaRPr>
              <a:latin typeface="Roboto"/>
              <a:ea typeface="Roboto"/>
              <a:cs typeface="Roboto"/>
              <a:sym typeface="Roboto"/>
            </a:endParaRPr>
          </a:p>
        </p:txBody>
      </p:sp>
      <p:cxnSp>
        <p:nvCxnSpPr>
          <p:cNvPr id="705" name="Google Shape;705;p36"/>
          <p:cNvCxnSpPr>
            <a:stCxn id="695" idx="3"/>
            <a:endCxn id="676" idx="0"/>
          </p:cNvCxnSpPr>
          <p:nvPr/>
        </p:nvCxnSpPr>
        <p:spPr>
          <a:xfrm>
            <a:off x="6765938" y="545875"/>
            <a:ext cx="1203300" cy="132900"/>
          </a:xfrm>
          <a:prstGeom prst="straightConnector1">
            <a:avLst/>
          </a:prstGeom>
          <a:noFill/>
          <a:ln cap="flat" cmpd="sng" w="9525">
            <a:solidFill>
              <a:schemeClr val="dk2"/>
            </a:solidFill>
            <a:prstDash val="solid"/>
            <a:round/>
            <a:headEnd len="med" w="med" type="none"/>
            <a:tailEnd len="med" w="med" type="none"/>
          </a:ln>
        </p:spPr>
      </p:cxnSp>
      <p:sp>
        <p:nvSpPr>
          <p:cNvPr id="706" name="Google Shape;706;p36"/>
          <p:cNvSpPr txBox="1"/>
          <p:nvPr/>
        </p:nvSpPr>
        <p:spPr>
          <a:xfrm>
            <a:off x="6929075" y="273777"/>
            <a:ext cx="64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use</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2 </a:t>
            </a:r>
            <a:r>
              <a:rPr lang="en">
                <a:highlight>
                  <a:srgbClr val="FFFFFF"/>
                </a:highlight>
              </a:rPr>
              <a:t>— Radio Advertising</a:t>
            </a:r>
            <a:endParaRPr/>
          </a:p>
        </p:txBody>
      </p:sp>
      <p:sp>
        <p:nvSpPr>
          <p:cNvPr id="712" name="Google Shape;712;p37"/>
          <p:cNvSpPr txBox="1"/>
          <p:nvPr>
            <p:ph idx="1" type="body"/>
          </p:nvPr>
        </p:nvSpPr>
        <p:spPr>
          <a:xfrm>
            <a:off x="311700" y="1153775"/>
            <a:ext cx="46194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495057"/>
                </a:solidFill>
              </a:rPr>
              <a:t>Construct exchange and conversion processes for explaining radio advertising by means of the REA ontology. What resources are involved in radio advertising and what actors? Which economic events are changing the resources? Take the perspective of a company that acquires radio advertising. Think about what resources the company acquires and how it uses them. </a:t>
            </a:r>
            <a:endParaRPr sz="1150">
              <a:solidFill>
                <a:srgbClr val="495057"/>
              </a:solidFill>
            </a:endParaRPr>
          </a:p>
          <a:p>
            <a:pPr indent="0" lvl="0" marL="0" rtl="0" algn="l">
              <a:spcBef>
                <a:spcPts val="1200"/>
              </a:spcBef>
              <a:spcAft>
                <a:spcPts val="0"/>
              </a:spcAft>
              <a:buNone/>
            </a:pPr>
            <a:r>
              <a:rPr lang="en" sz="1150">
                <a:solidFill>
                  <a:srgbClr val="495057"/>
                </a:solidFill>
              </a:rPr>
              <a:t>Document your answer using exchange processes as well as conversion processes. Include stereotypes for all classes introduced.</a:t>
            </a:r>
            <a:endParaRPr sz="1150">
              <a:solidFill>
                <a:srgbClr val="495057"/>
              </a:solidFill>
            </a:endParaRPr>
          </a:p>
          <a:p>
            <a:pPr indent="0" lvl="0" marL="0" rtl="0" algn="l">
              <a:spcBef>
                <a:spcPts val="1200"/>
              </a:spcBef>
              <a:spcAft>
                <a:spcPts val="0"/>
              </a:spcAft>
              <a:buNone/>
            </a:pPr>
            <a:r>
              <a:t/>
            </a:r>
            <a:endParaRPr sz="1150">
              <a:solidFill>
                <a:srgbClr val="343A40"/>
              </a:solidFill>
              <a:highlight>
                <a:srgbClr val="FFFFFF"/>
              </a:highlight>
            </a:endParaRPr>
          </a:p>
          <a:p>
            <a:pPr indent="0" lvl="0" marL="0" rtl="0" algn="l">
              <a:spcBef>
                <a:spcPts val="1200"/>
              </a:spcBef>
              <a:spcAft>
                <a:spcPts val="0"/>
              </a:spcAft>
              <a:buNone/>
            </a:pPr>
            <a:r>
              <a:t/>
            </a:r>
            <a:endParaRPr sz="1150">
              <a:solidFill>
                <a:srgbClr val="495057"/>
              </a:solidFill>
            </a:endParaRPr>
          </a:p>
          <a:p>
            <a:pPr indent="0" lvl="0" marL="0" rtl="0" algn="l">
              <a:spcBef>
                <a:spcPts val="1200"/>
              </a:spcBef>
              <a:spcAft>
                <a:spcPts val="1600"/>
              </a:spcAft>
              <a:buNone/>
            </a:pPr>
            <a:r>
              <a:t/>
            </a:r>
            <a:endParaRPr/>
          </a:p>
        </p:txBody>
      </p:sp>
      <p:pic>
        <p:nvPicPr>
          <p:cNvPr id="713" name="Google Shape;713;p37"/>
          <p:cNvPicPr preferRelativeResize="0"/>
          <p:nvPr/>
        </p:nvPicPr>
        <p:blipFill>
          <a:blip r:embed="rId3">
            <a:alphaModFix/>
          </a:blip>
          <a:stretch>
            <a:fillRect/>
          </a:stretch>
        </p:blipFill>
        <p:spPr>
          <a:xfrm>
            <a:off x="5103700" y="2452600"/>
            <a:ext cx="4040300" cy="2690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38"/>
          <p:cNvSpPr txBox="1"/>
          <p:nvPr>
            <p:ph type="title"/>
          </p:nvPr>
        </p:nvSpPr>
        <p:spPr>
          <a:xfrm>
            <a:off x="311700" y="-47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Exchange and Conversion Processes</a:t>
            </a:r>
            <a:endParaRPr/>
          </a:p>
        </p:txBody>
      </p:sp>
      <p:sp>
        <p:nvSpPr>
          <p:cNvPr id="719" name="Google Shape;719;p38"/>
          <p:cNvSpPr/>
          <p:nvPr/>
        </p:nvSpPr>
        <p:spPr>
          <a:xfrm>
            <a:off x="311700" y="604625"/>
            <a:ext cx="1475400" cy="544200"/>
          </a:xfrm>
          <a:prstGeom prst="rect">
            <a:avLst/>
          </a:prstGeom>
          <a:solidFill>
            <a:srgbClr val="FFF2C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Company</a:t>
            </a:r>
            <a:endParaRPr b="1">
              <a:solidFill>
                <a:srgbClr val="000000"/>
              </a:solidFill>
              <a:latin typeface="Calibri"/>
              <a:ea typeface="Calibri"/>
              <a:cs typeface="Calibri"/>
              <a:sym typeface="Calibri"/>
            </a:endParaRPr>
          </a:p>
        </p:txBody>
      </p:sp>
      <p:sp>
        <p:nvSpPr>
          <p:cNvPr id="720" name="Google Shape;720;p38"/>
          <p:cNvSpPr/>
          <p:nvPr/>
        </p:nvSpPr>
        <p:spPr>
          <a:xfrm>
            <a:off x="7231650" y="456300"/>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Radio station</a:t>
            </a:r>
            <a:endParaRPr b="1">
              <a:solidFill>
                <a:srgbClr val="000000"/>
              </a:solidFill>
              <a:latin typeface="Calibri"/>
              <a:ea typeface="Calibri"/>
              <a:cs typeface="Calibri"/>
              <a:sym typeface="Calibri"/>
            </a:endParaRPr>
          </a:p>
        </p:txBody>
      </p:sp>
      <p:sp>
        <p:nvSpPr>
          <p:cNvPr id="721" name="Google Shape;721;p38"/>
          <p:cNvSpPr/>
          <p:nvPr/>
        </p:nvSpPr>
        <p:spPr>
          <a:xfrm>
            <a:off x="213325" y="186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Money</a:t>
            </a:r>
            <a:endParaRPr b="1">
              <a:solidFill>
                <a:srgbClr val="000000"/>
              </a:solidFill>
              <a:latin typeface="Calibri"/>
              <a:ea typeface="Calibri"/>
              <a:cs typeface="Calibri"/>
              <a:sym typeface="Calibri"/>
            </a:endParaRPr>
          </a:p>
        </p:txBody>
      </p:sp>
      <p:sp>
        <p:nvSpPr>
          <p:cNvPr id="722" name="Google Shape;722;p38"/>
          <p:cNvSpPr/>
          <p:nvPr/>
        </p:nvSpPr>
        <p:spPr>
          <a:xfrm>
            <a:off x="7231650" y="186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Airtime</a:t>
            </a:r>
            <a:endParaRPr b="1">
              <a:solidFill>
                <a:srgbClr val="000000"/>
              </a:solidFill>
              <a:latin typeface="Calibri"/>
              <a:ea typeface="Calibri"/>
              <a:cs typeface="Calibri"/>
              <a:sym typeface="Calibri"/>
            </a:endParaRPr>
          </a:p>
        </p:txBody>
      </p:sp>
      <p:sp>
        <p:nvSpPr>
          <p:cNvPr id="723" name="Google Shape;723;p38"/>
          <p:cNvSpPr/>
          <p:nvPr/>
        </p:nvSpPr>
        <p:spPr>
          <a:xfrm>
            <a:off x="2898950" y="18235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Pay for slot</a:t>
            </a:r>
            <a:endParaRPr b="1">
              <a:solidFill>
                <a:srgbClr val="000000"/>
              </a:solidFill>
              <a:latin typeface="Calibri"/>
              <a:ea typeface="Calibri"/>
              <a:cs typeface="Calibri"/>
              <a:sym typeface="Calibri"/>
            </a:endParaRPr>
          </a:p>
        </p:txBody>
      </p:sp>
      <p:sp>
        <p:nvSpPr>
          <p:cNvPr id="724" name="Google Shape;724;p38"/>
          <p:cNvSpPr/>
          <p:nvPr/>
        </p:nvSpPr>
        <p:spPr>
          <a:xfrm>
            <a:off x="4911100" y="18235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Buy slot</a:t>
            </a:r>
            <a:endParaRPr b="1">
              <a:solidFill>
                <a:srgbClr val="000000"/>
              </a:solidFill>
              <a:latin typeface="Calibri"/>
              <a:ea typeface="Calibri"/>
              <a:cs typeface="Calibri"/>
              <a:sym typeface="Calibri"/>
            </a:endParaRPr>
          </a:p>
        </p:txBody>
      </p:sp>
      <p:sp>
        <p:nvSpPr>
          <p:cNvPr id="725" name="Google Shape;725;p38"/>
          <p:cNvSpPr txBox="1"/>
          <p:nvPr/>
        </p:nvSpPr>
        <p:spPr>
          <a:xfrm>
            <a:off x="4374350" y="20956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dual</a:t>
            </a:r>
            <a:endParaRPr sz="1300">
              <a:latin typeface="Roboto"/>
              <a:ea typeface="Roboto"/>
              <a:cs typeface="Roboto"/>
              <a:sym typeface="Roboto"/>
            </a:endParaRPr>
          </a:p>
        </p:txBody>
      </p:sp>
      <p:sp>
        <p:nvSpPr>
          <p:cNvPr id="726" name="Google Shape;726;p38"/>
          <p:cNvSpPr txBox="1"/>
          <p:nvPr/>
        </p:nvSpPr>
        <p:spPr>
          <a:xfrm>
            <a:off x="6456025" y="181060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take</a:t>
            </a:r>
            <a:endParaRPr sz="1300">
              <a:latin typeface="Roboto"/>
              <a:ea typeface="Roboto"/>
              <a:cs typeface="Roboto"/>
              <a:sym typeface="Roboto"/>
            </a:endParaRPr>
          </a:p>
        </p:txBody>
      </p:sp>
      <p:sp>
        <p:nvSpPr>
          <p:cNvPr id="727" name="Google Shape;727;p38"/>
          <p:cNvSpPr txBox="1"/>
          <p:nvPr/>
        </p:nvSpPr>
        <p:spPr>
          <a:xfrm>
            <a:off x="1907750" y="18235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give</a:t>
            </a:r>
            <a:endParaRPr sz="1300">
              <a:latin typeface="Roboto"/>
              <a:ea typeface="Roboto"/>
              <a:cs typeface="Roboto"/>
              <a:sym typeface="Roboto"/>
            </a:endParaRPr>
          </a:p>
        </p:txBody>
      </p:sp>
      <p:sp>
        <p:nvSpPr>
          <p:cNvPr id="728" name="Google Shape;728;p38"/>
          <p:cNvSpPr txBox="1"/>
          <p:nvPr/>
        </p:nvSpPr>
        <p:spPr>
          <a:xfrm>
            <a:off x="6158625" y="542438"/>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recipient</a:t>
            </a:r>
            <a:endParaRPr sz="1300">
              <a:latin typeface="Roboto"/>
              <a:ea typeface="Roboto"/>
              <a:cs typeface="Roboto"/>
              <a:sym typeface="Roboto"/>
            </a:endParaRPr>
          </a:p>
        </p:txBody>
      </p:sp>
      <p:sp>
        <p:nvSpPr>
          <p:cNvPr id="729" name="Google Shape;729;p38"/>
          <p:cNvSpPr txBox="1"/>
          <p:nvPr/>
        </p:nvSpPr>
        <p:spPr>
          <a:xfrm>
            <a:off x="1262175" y="129375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provider</a:t>
            </a:r>
            <a:endParaRPr sz="1300">
              <a:latin typeface="Roboto"/>
              <a:ea typeface="Roboto"/>
              <a:cs typeface="Roboto"/>
              <a:sym typeface="Roboto"/>
            </a:endParaRPr>
          </a:p>
        </p:txBody>
      </p:sp>
      <p:cxnSp>
        <p:nvCxnSpPr>
          <p:cNvPr id="730" name="Google Shape;730;p38"/>
          <p:cNvCxnSpPr>
            <a:stCxn id="723" idx="1"/>
            <a:endCxn id="721" idx="3"/>
          </p:cNvCxnSpPr>
          <p:nvPr/>
        </p:nvCxnSpPr>
        <p:spPr>
          <a:xfrm flipH="1">
            <a:off x="1688750" y="2095675"/>
            <a:ext cx="1210200" cy="45900"/>
          </a:xfrm>
          <a:prstGeom prst="straightConnector1">
            <a:avLst/>
          </a:prstGeom>
          <a:noFill/>
          <a:ln cap="flat" cmpd="sng" w="9525">
            <a:solidFill>
              <a:schemeClr val="dk2"/>
            </a:solidFill>
            <a:prstDash val="solid"/>
            <a:round/>
            <a:headEnd len="med" w="med" type="none"/>
            <a:tailEnd len="med" w="med" type="none"/>
          </a:ln>
        </p:spPr>
      </p:cxnSp>
      <p:cxnSp>
        <p:nvCxnSpPr>
          <p:cNvPr id="731" name="Google Shape;731;p38"/>
          <p:cNvCxnSpPr>
            <a:stCxn id="724" idx="3"/>
            <a:endCxn id="722" idx="1"/>
          </p:cNvCxnSpPr>
          <p:nvPr/>
        </p:nvCxnSpPr>
        <p:spPr>
          <a:xfrm>
            <a:off x="6386500" y="2095675"/>
            <a:ext cx="845100" cy="45900"/>
          </a:xfrm>
          <a:prstGeom prst="straightConnector1">
            <a:avLst/>
          </a:prstGeom>
          <a:noFill/>
          <a:ln cap="flat" cmpd="sng" w="9525">
            <a:solidFill>
              <a:schemeClr val="dk2"/>
            </a:solidFill>
            <a:prstDash val="solid"/>
            <a:round/>
            <a:headEnd len="med" w="med" type="none"/>
            <a:tailEnd len="med" w="med" type="none"/>
          </a:ln>
        </p:spPr>
      </p:cxnSp>
      <p:cxnSp>
        <p:nvCxnSpPr>
          <p:cNvPr id="732" name="Google Shape;732;p38"/>
          <p:cNvCxnSpPr>
            <a:stCxn id="723" idx="3"/>
            <a:endCxn id="724" idx="1"/>
          </p:cNvCxnSpPr>
          <p:nvPr/>
        </p:nvCxnSpPr>
        <p:spPr>
          <a:xfrm>
            <a:off x="4374350" y="2095675"/>
            <a:ext cx="536700" cy="0"/>
          </a:xfrm>
          <a:prstGeom prst="straightConnector1">
            <a:avLst/>
          </a:prstGeom>
          <a:noFill/>
          <a:ln cap="flat" cmpd="sng" w="9525">
            <a:solidFill>
              <a:schemeClr val="dk2"/>
            </a:solidFill>
            <a:prstDash val="solid"/>
            <a:round/>
            <a:headEnd len="med" w="med" type="none"/>
            <a:tailEnd len="med" w="med" type="none"/>
          </a:ln>
        </p:spPr>
      </p:cxnSp>
      <p:cxnSp>
        <p:nvCxnSpPr>
          <p:cNvPr id="733" name="Google Shape;733;p38"/>
          <p:cNvCxnSpPr>
            <a:stCxn id="723" idx="0"/>
            <a:endCxn id="719" idx="2"/>
          </p:cNvCxnSpPr>
          <p:nvPr/>
        </p:nvCxnSpPr>
        <p:spPr>
          <a:xfrm rot="10800000">
            <a:off x="1049450" y="1148875"/>
            <a:ext cx="2587200" cy="674700"/>
          </a:xfrm>
          <a:prstGeom prst="straightConnector1">
            <a:avLst/>
          </a:prstGeom>
          <a:noFill/>
          <a:ln cap="flat" cmpd="sng" w="9525">
            <a:solidFill>
              <a:schemeClr val="dk2"/>
            </a:solidFill>
            <a:prstDash val="solid"/>
            <a:round/>
            <a:headEnd len="med" w="med" type="none"/>
            <a:tailEnd len="med" w="med" type="none"/>
          </a:ln>
        </p:spPr>
      </p:cxnSp>
      <p:cxnSp>
        <p:nvCxnSpPr>
          <p:cNvPr id="734" name="Google Shape;734;p38"/>
          <p:cNvCxnSpPr>
            <a:stCxn id="723" idx="0"/>
            <a:endCxn id="720" idx="1"/>
          </p:cNvCxnSpPr>
          <p:nvPr/>
        </p:nvCxnSpPr>
        <p:spPr>
          <a:xfrm flipH="1" rot="10800000">
            <a:off x="3636650" y="728275"/>
            <a:ext cx="3594900" cy="1095300"/>
          </a:xfrm>
          <a:prstGeom prst="straightConnector1">
            <a:avLst/>
          </a:prstGeom>
          <a:noFill/>
          <a:ln cap="flat" cmpd="sng" w="9525">
            <a:solidFill>
              <a:schemeClr val="dk2"/>
            </a:solidFill>
            <a:prstDash val="solid"/>
            <a:round/>
            <a:headEnd len="med" w="med" type="none"/>
            <a:tailEnd len="med" w="med" type="none"/>
          </a:ln>
        </p:spPr>
      </p:cxnSp>
      <p:cxnSp>
        <p:nvCxnSpPr>
          <p:cNvPr id="735" name="Google Shape;735;p38"/>
          <p:cNvCxnSpPr>
            <a:stCxn id="724" idx="0"/>
            <a:endCxn id="719" idx="3"/>
          </p:cNvCxnSpPr>
          <p:nvPr/>
        </p:nvCxnSpPr>
        <p:spPr>
          <a:xfrm rot="10800000">
            <a:off x="1787200" y="876775"/>
            <a:ext cx="3861600" cy="946800"/>
          </a:xfrm>
          <a:prstGeom prst="straightConnector1">
            <a:avLst/>
          </a:prstGeom>
          <a:noFill/>
          <a:ln cap="flat" cmpd="sng" w="9525">
            <a:solidFill>
              <a:schemeClr val="dk2"/>
            </a:solidFill>
            <a:prstDash val="solid"/>
            <a:round/>
            <a:headEnd len="med" w="med" type="none"/>
            <a:tailEnd len="med" w="med" type="none"/>
          </a:ln>
        </p:spPr>
      </p:cxnSp>
      <p:cxnSp>
        <p:nvCxnSpPr>
          <p:cNvPr id="736" name="Google Shape;736;p38"/>
          <p:cNvCxnSpPr>
            <a:stCxn id="724" idx="0"/>
            <a:endCxn id="720" idx="2"/>
          </p:cNvCxnSpPr>
          <p:nvPr/>
        </p:nvCxnSpPr>
        <p:spPr>
          <a:xfrm flipH="1" rot="10800000">
            <a:off x="5648800" y="1000375"/>
            <a:ext cx="2320500" cy="823200"/>
          </a:xfrm>
          <a:prstGeom prst="straightConnector1">
            <a:avLst/>
          </a:prstGeom>
          <a:noFill/>
          <a:ln cap="flat" cmpd="sng" w="9525">
            <a:solidFill>
              <a:schemeClr val="dk2"/>
            </a:solidFill>
            <a:prstDash val="solid"/>
            <a:round/>
            <a:headEnd len="med" w="med" type="none"/>
            <a:tailEnd len="med" w="med" type="none"/>
          </a:ln>
        </p:spPr>
      </p:cxnSp>
      <p:sp>
        <p:nvSpPr>
          <p:cNvPr id="737" name="Google Shape;737;p38"/>
          <p:cNvSpPr txBox="1"/>
          <p:nvPr/>
        </p:nvSpPr>
        <p:spPr>
          <a:xfrm>
            <a:off x="7031675" y="10834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provider</a:t>
            </a:r>
            <a:endParaRPr sz="1300">
              <a:latin typeface="Roboto"/>
              <a:ea typeface="Roboto"/>
              <a:cs typeface="Roboto"/>
              <a:sym typeface="Roboto"/>
            </a:endParaRPr>
          </a:p>
        </p:txBody>
      </p:sp>
      <p:sp>
        <p:nvSpPr>
          <p:cNvPr id="738" name="Google Shape;738;p38"/>
          <p:cNvSpPr txBox="1"/>
          <p:nvPr/>
        </p:nvSpPr>
        <p:spPr>
          <a:xfrm>
            <a:off x="1815225" y="542438"/>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recipient</a:t>
            </a:r>
            <a:endParaRPr sz="1300">
              <a:latin typeface="Roboto"/>
              <a:ea typeface="Roboto"/>
              <a:cs typeface="Roboto"/>
              <a:sym typeface="Roboto"/>
            </a:endParaRPr>
          </a:p>
        </p:txBody>
      </p:sp>
      <p:sp>
        <p:nvSpPr>
          <p:cNvPr id="739" name="Google Shape;739;p38"/>
          <p:cNvSpPr/>
          <p:nvPr/>
        </p:nvSpPr>
        <p:spPr>
          <a:xfrm>
            <a:off x="7025700" y="4439725"/>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Internal</a:t>
            </a:r>
            <a:r>
              <a:rPr b="1" lang="en">
                <a:solidFill>
                  <a:srgbClr val="000000"/>
                </a:solidFill>
                <a:latin typeface="Calibri"/>
                <a:ea typeface="Calibri"/>
                <a:cs typeface="Calibri"/>
                <a:sym typeface="Calibri"/>
              </a:rPr>
              <a:t>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Brand recognition</a:t>
            </a:r>
            <a:endParaRPr b="1">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Product awareness</a:t>
            </a:r>
            <a:endParaRPr b="1">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Product branding</a:t>
            </a:r>
            <a:endParaRPr b="1">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Company awareness</a:t>
            </a:r>
            <a:endParaRPr b="1">
              <a:latin typeface="Calibri"/>
              <a:ea typeface="Calibri"/>
              <a:cs typeface="Calibri"/>
              <a:sym typeface="Calibri"/>
            </a:endParaRPr>
          </a:p>
        </p:txBody>
      </p:sp>
      <p:sp>
        <p:nvSpPr>
          <p:cNvPr id="740" name="Google Shape;740;p38"/>
          <p:cNvSpPr/>
          <p:nvPr/>
        </p:nvSpPr>
        <p:spPr>
          <a:xfrm>
            <a:off x="4358700" y="4439725"/>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Create awareness</a:t>
            </a:r>
            <a:endParaRPr b="1">
              <a:solidFill>
                <a:srgbClr val="000000"/>
              </a:solidFill>
              <a:latin typeface="Calibri"/>
              <a:ea typeface="Calibri"/>
              <a:cs typeface="Calibri"/>
              <a:sym typeface="Calibri"/>
            </a:endParaRPr>
          </a:p>
        </p:txBody>
      </p:sp>
      <p:cxnSp>
        <p:nvCxnSpPr>
          <p:cNvPr id="741" name="Google Shape;741;p38"/>
          <p:cNvCxnSpPr>
            <a:stCxn id="740" idx="3"/>
            <a:endCxn id="739" idx="1"/>
          </p:cNvCxnSpPr>
          <p:nvPr/>
        </p:nvCxnSpPr>
        <p:spPr>
          <a:xfrm>
            <a:off x="6246000" y="4711825"/>
            <a:ext cx="779700" cy="0"/>
          </a:xfrm>
          <a:prstGeom prst="straightConnector1">
            <a:avLst/>
          </a:prstGeom>
          <a:noFill/>
          <a:ln cap="flat" cmpd="sng" w="9525">
            <a:solidFill>
              <a:schemeClr val="dk2"/>
            </a:solidFill>
            <a:prstDash val="solid"/>
            <a:round/>
            <a:headEnd len="med" w="med" type="none"/>
            <a:tailEnd len="med" w="med" type="none"/>
          </a:ln>
        </p:spPr>
      </p:cxnSp>
      <p:sp>
        <p:nvSpPr>
          <p:cNvPr id="742" name="Google Shape;742;p38"/>
          <p:cNvSpPr txBox="1"/>
          <p:nvPr/>
        </p:nvSpPr>
        <p:spPr>
          <a:xfrm>
            <a:off x="6227425" y="463000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produce</a:t>
            </a:r>
            <a:endParaRPr sz="1300">
              <a:latin typeface="Roboto"/>
              <a:ea typeface="Roboto"/>
              <a:cs typeface="Roboto"/>
              <a:sym typeface="Roboto"/>
            </a:endParaRPr>
          </a:p>
        </p:txBody>
      </p:sp>
      <p:sp>
        <p:nvSpPr>
          <p:cNvPr id="743" name="Google Shape;743;p38"/>
          <p:cNvSpPr/>
          <p:nvPr/>
        </p:nvSpPr>
        <p:spPr>
          <a:xfrm>
            <a:off x="45052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Consume airtime</a:t>
            </a:r>
            <a:endParaRPr b="1">
              <a:solidFill>
                <a:srgbClr val="000000"/>
              </a:solidFill>
              <a:latin typeface="Calibri"/>
              <a:ea typeface="Calibri"/>
              <a:cs typeface="Calibri"/>
              <a:sym typeface="Calibri"/>
            </a:endParaRPr>
          </a:p>
        </p:txBody>
      </p:sp>
      <p:sp>
        <p:nvSpPr>
          <p:cNvPr id="744" name="Google Shape;744;p38"/>
          <p:cNvSpPr/>
          <p:nvPr/>
        </p:nvSpPr>
        <p:spPr>
          <a:xfrm>
            <a:off x="22192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Use commercial</a:t>
            </a:r>
            <a:endParaRPr b="1">
              <a:solidFill>
                <a:srgbClr val="000000"/>
              </a:solidFill>
              <a:latin typeface="Calibri"/>
              <a:ea typeface="Calibri"/>
              <a:cs typeface="Calibri"/>
              <a:sym typeface="Calibri"/>
            </a:endParaRPr>
          </a:p>
        </p:txBody>
      </p:sp>
      <p:sp>
        <p:nvSpPr>
          <p:cNvPr id="745" name="Google Shape;745;p38"/>
          <p:cNvSpPr/>
          <p:nvPr/>
        </p:nvSpPr>
        <p:spPr>
          <a:xfrm>
            <a:off x="2219200" y="3806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746" name="Google Shape;746;p38"/>
          <p:cNvSpPr/>
          <p:nvPr/>
        </p:nvSpPr>
        <p:spPr>
          <a:xfrm>
            <a:off x="5131650" y="3862925"/>
            <a:ext cx="341400" cy="302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8"/>
          <p:cNvSpPr txBox="1"/>
          <p:nvPr/>
        </p:nvSpPr>
        <p:spPr>
          <a:xfrm>
            <a:off x="5413600" y="38216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dual</a:t>
            </a:r>
            <a:endParaRPr sz="1300">
              <a:latin typeface="Roboto"/>
              <a:ea typeface="Roboto"/>
              <a:cs typeface="Roboto"/>
              <a:sym typeface="Roboto"/>
            </a:endParaRPr>
          </a:p>
        </p:txBody>
      </p:sp>
      <p:cxnSp>
        <p:nvCxnSpPr>
          <p:cNvPr id="748" name="Google Shape;748;p38"/>
          <p:cNvCxnSpPr>
            <a:stCxn id="740" idx="0"/>
            <a:endCxn id="746" idx="2"/>
          </p:cNvCxnSpPr>
          <p:nvPr/>
        </p:nvCxnSpPr>
        <p:spPr>
          <a:xfrm rot="10800000">
            <a:off x="5302350" y="4165225"/>
            <a:ext cx="0" cy="274500"/>
          </a:xfrm>
          <a:prstGeom prst="straightConnector1">
            <a:avLst/>
          </a:prstGeom>
          <a:noFill/>
          <a:ln cap="flat" cmpd="sng" w="9525">
            <a:solidFill>
              <a:schemeClr val="dk2"/>
            </a:solidFill>
            <a:prstDash val="solid"/>
            <a:round/>
            <a:headEnd len="med" w="med" type="none"/>
            <a:tailEnd len="med" w="med" type="none"/>
          </a:ln>
        </p:spPr>
      </p:cxnSp>
      <p:cxnSp>
        <p:nvCxnSpPr>
          <p:cNvPr id="749" name="Google Shape;749;p38"/>
          <p:cNvCxnSpPr>
            <a:stCxn id="743" idx="2"/>
            <a:endCxn id="746" idx="0"/>
          </p:cNvCxnSpPr>
          <p:nvPr/>
        </p:nvCxnSpPr>
        <p:spPr>
          <a:xfrm>
            <a:off x="5242900" y="3588525"/>
            <a:ext cx="59400" cy="274500"/>
          </a:xfrm>
          <a:prstGeom prst="straightConnector1">
            <a:avLst/>
          </a:prstGeom>
          <a:noFill/>
          <a:ln cap="flat" cmpd="sng" w="9525">
            <a:solidFill>
              <a:schemeClr val="dk2"/>
            </a:solidFill>
            <a:prstDash val="solid"/>
            <a:round/>
            <a:headEnd len="med" w="med" type="none"/>
            <a:tailEnd len="med" w="med" type="none"/>
          </a:ln>
        </p:spPr>
      </p:cxnSp>
      <p:sp>
        <p:nvSpPr>
          <p:cNvPr id="750" name="Google Shape;750;p38"/>
          <p:cNvSpPr/>
          <p:nvPr/>
        </p:nvSpPr>
        <p:spPr>
          <a:xfrm>
            <a:off x="-2796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Commercial/advertisement</a:t>
            </a:r>
            <a:endParaRPr b="1">
              <a:solidFill>
                <a:srgbClr val="000000"/>
              </a:solidFill>
              <a:latin typeface="Calibri"/>
              <a:ea typeface="Calibri"/>
              <a:cs typeface="Calibri"/>
              <a:sym typeface="Calibri"/>
            </a:endParaRPr>
          </a:p>
        </p:txBody>
      </p:sp>
      <p:sp>
        <p:nvSpPr>
          <p:cNvPr id="751" name="Google Shape;751;p38"/>
          <p:cNvSpPr/>
          <p:nvPr/>
        </p:nvSpPr>
        <p:spPr>
          <a:xfrm>
            <a:off x="-693875" y="3863025"/>
            <a:ext cx="20016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Internal</a:t>
            </a:r>
            <a:r>
              <a:rPr b="1" lang="en">
                <a:solidFill>
                  <a:srgbClr val="000000"/>
                </a:solidFill>
                <a:latin typeface="Calibri"/>
                <a:ea typeface="Calibri"/>
                <a:cs typeface="Calibri"/>
                <a:sym typeface="Calibri"/>
              </a:rPr>
              <a:t>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752" name="Google Shape;752;p38"/>
          <p:cNvSpPr/>
          <p:nvPr/>
        </p:nvSpPr>
        <p:spPr>
          <a:xfrm>
            <a:off x="-167675" y="46250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cxnSp>
        <p:nvCxnSpPr>
          <p:cNvPr id="753" name="Google Shape;753;p38"/>
          <p:cNvCxnSpPr>
            <a:stCxn id="745" idx="3"/>
            <a:endCxn id="746" idx="1"/>
          </p:cNvCxnSpPr>
          <p:nvPr/>
        </p:nvCxnSpPr>
        <p:spPr>
          <a:xfrm flipH="1" rot="10800000">
            <a:off x="3694600" y="4014225"/>
            <a:ext cx="1437000" cy="64200"/>
          </a:xfrm>
          <a:prstGeom prst="straightConnector1">
            <a:avLst/>
          </a:prstGeom>
          <a:noFill/>
          <a:ln cap="flat" cmpd="sng" w="9525">
            <a:solidFill>
              <a:schemeClr val="dk2"/>
            </a:solidFill>
            <a:prstDash val="solid"/>
            <a:round/>
            <a:headEnd len="med" w="med" type="none"/>
            <a:tailEnd len="med" w="med" type="none"/>
          </a:ln>
        </p:spPr>
      </p:cxnSp>
      <p:cxnSp>
        <p:nvCxnSpPr>
          <p:cNvPr id="754" name="Google Shape;754;p38"/>
          <p:cNvCxnSpPr>
            <a:stCxn id="744" idx="3"/>
            <a:endCxn id="746" idx="1"/>
          </p:cNvCxnSpPr>
          <p:nvPr/>
        </p:nvCxnSpPr>
        <p:spPr>
          <a:xfrm>
            <a:off x="3694600" y="3316425"/>
            <a:ext cx="1437000" cy="697800"/>
          </a:xfrm>
          <a:prstGeom prst="straightConnector1">
            <a:avLst/>
          </a:prstGeom>
          <a:noFill/>
          <a:ln cap="flat" cmpd="sng" w="9525">
            <a:solidFill>
              <a:schemeClr val="dk2"/>
            </a:solidFill>
            <a:prstDash val="solid"/>
            <a:round/>
            <a:headEnd len="med" w="med" type="none"/>
            <a:tailEnd len="med" w="med" type="none"/>
          </a:ln>
        </p:spPr>
      </p:cxnSp>
      <p:cxnSp>
        <p:nvCxnSpPr>
          <p:cNvPr id="755" name="Google Shape;755;p38"/>
          <p:cNvCxnSpPr>
            <a:stCxn id="744" idx="1"/>
            <a:endCxn id="750" idx="3"/>
          </p:cNvCxnSpPr>
          <p:nvPr/>
        </p:nvCxnSpPr>
        <p:spPr>
          <a:xfrm rot="10800000">
            <a:off x="1195900" y="3316425"/>
            <a:ext cx="1023300" cy="0"/>
          </a:xfrm>
          <a:prstGeom prst="straightConnector1">
            <a:avLst/>
          </a:prstGeom>
          <a:noFill/>
          <a:ln cap="flat" cmpd="sng" w="9525">
            <a:solidFill>
              <a:schemeClr val="dk2"/>
            </a:solidFill>
            <a:prstDash val="solid"/>
            <a:round/>
            <a:headEnd len="med" w="med" type="none"/>
            <a:tailEnd len="med" w="med" type="none"/>
          </a:ln>
        </p:spPr>
      </p:cxnSp>
      <p:cxnSp>
        <p:nvCxnSpPr>
          <p:cNvPr id="756" name="Google Shape;756;p38"/>
          <p:cNvCxnSpPr>
            <a:stCxn id="745" idx="1"/>
            <a:endCxn id="751" idx="3"/>
          </p:cNvCxnSpPr>
          <p:nvPr/>
        </p:nvCxnSpPr>
        <p:spPr>
          <a:xfrm flipH="1">
            <a:off x="1307800" y="4078425"/>
            <a:ext cx="911400" cy="56700"/>
          </a:xfrm>
          <a:prstGeom prst="straightConnector1">
            <a:avLst/>
          </a:prstGeom>
          <a:noFill/>
          <a:ln cap="flat" cmpd="sng" w="9525">
            <a:solidFill>
              <a:schemeClr val="dk2"/>
            </a:solidFill>
            <a:prstDash val="solid"/>
            <a:round/>
            <a:headEnd len="med" w="med" type="none"/>
            <a:tailEnd len="med" w="med" type="none"/>
          </a:ln>
        </p:spPr>
      </p:cxnSp>
      <p:sp>
        <p:nvSpPr>
          <p:cNvPr id="757" name="Google Shape;757;p38"/>
          <p:cNvSpPr/>
          <p:nvPr/>
        </p:nvSpPr>
        <p:spPr>
          <a:xfrm>
            <a:off x="2219200" y="46445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cxnSp>
        <p:nvCxnSpPr>
          <p:cNvPr id="758" name="Google Shape;758;p38"/>
          <p:cNvCxnSpPr>
            <a:stCxn id="757" idx="1"/>
            <a:endCxn id="752" idx="3"/>
          </p:cNvCxnSpPr>
          <p:nvPr/>
        </p:nvCxnSpPr>
        <p:spPr>
          <a:xfrm rot="10800000">
            <a:off x="1307800" y="4897125"/>
            <a:ext cx="911400" cy="19500"/>
          </a:xfrm>
          <a:prstGeom prst="straightConnector1">
            <a:avLst/>
          </a:prstGeom>
          <a:noFill/>
          <a:ln cap="flat" cmpd="sng" w="9525">
            <a:solidFill>
              <a:schemeClr val="dk2"/>
            </a:solidFill>
            <a:prstDash val="solid"/>
            <a:round/>
            <a:headEnd len="med" w="med" type="none"/>
            <a:tailEnd len="med" w="med" type="none"/>
          </a:ln>
        </p:spPr>
      </p:cxnSp>
      <p:sp>
        <p:nvSpPr>
          <p:cNvPr id="759" name="Google Shape;759;p38"/>
          <p:cNvSpPr txBox="1"/>
          <p:nvPr/>
        </p:nvSpPr>
        <p:spPr>
          <a:xfrm>
            <a:off x="1374350" y="45667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use</a:t>
            </a:r>
            <a:endParaRPr sz="1300">
              <a:latin typeface="Roboto"/>
              <a:ea typeface="Roboto"/>
              <a:cs typeface="Roboto"/>
              <a:sym typeface="Roboto"/>
            </a:endParaRPr>
          </a:p>
        </p:txBody>
      </p:sp>
      <p:sp>
        <p:nvSpPr>
          <p:cNvPr id="760" name="Google Shape;760;p38"/>
          <p:cNvSpPr txBox="1"/>
          <p:nvPr/>
        </p:nvSpPr>
        <p:spPr>
          <a:xfrm>
            <a:off x="1221950" y="28903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use</a:t>
            </a:r>
            <a:endParaRPr sz="1300">
              <a:latin typeface="Roboto"/>
              <a:ea typeface="Roboto"/>
              <a:cs typeface="Roboto"/>
              <a:sym typeface="Roboto"/>
            </a:endParaRPr>
          </a:p>
        </p:txBody>
      </p:sp>
      <p:sp>
        <p:nvSpPr>
          <p:cNvPr id="761" name="Google Shape;761;p38"/>
          <p:cNvSpPr txBox="1"/>
          <p:nvPr/>
        </p:nvSpPr>
        <p:spPr>
          <a:xfrm>
            <a:off x="1300150" y="3780375"/>
            <a:ext cx="9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consume</a:t>
            </a:r>
            <a:endParaRPr>
              <a:latin typeface="Roboto"/>
              <a:ea typeface="Roboto"/>
              <a:cs typeface="Roboto"/>
              <a:sym typeface="Roboto"/>
            </a:endParaRPr>
          </a:p>
        </p:txBody>
      </p:sp>
      <p:cxnSp>
        <p:nvCxnSpPr>
          <p:cNvPr id="762" name="Google Shape;762;p38"/>
          <p:cNvCxnSpPr>
            <a:stCxn id="757" idx="3"/>
            <a:endCxn id="746" idx="1"/>
          </p:cNvCxnSpPr>
          <p:nvPr/>
        </p:nvCxnSpPr>
        <p:spPr>
          <a:xfrm flipH="1" rot="10800000">
            <a:off x="3694600" y="4014225"/>
            <a:ext cx="1437000" cy="902400"/>
          </a:xfrm>
          <a:prstGeom prst="straightConnector1">
            <a:avLst/>
          </a:prstGeom>
          <a:noFill/>
          <a:ln cap="flat" cmpd="sng" w="9525">
            <a:solidFill>
              <a:schemeClr val="dk2"/>
            </a:solidFill>
            <a:prstDash val="solid"/>
            <a:round/>
            <a:headEnd len="med" w="med" type="none"/>
            <a:tailEnd len="med" w="med" type="none"/>
          </a:ln>
        </p:spPr>
      </p:cxnSp>
      <p:cxnSp>
        <p:nvCxnSpPr>
          <p:cNvPr id="763" name="Google Shape;763;p38"/>
          <p:cNvCxnSpPr>
            <a:stCxn id="743" idx="3"/>
            <a:endCxn id="722" idx="2"/>
          </p:cNvCxnSpPr>
          <p:nvPr/>
        </p:nvCxnSpPr>
        <p:spPr>
          <a:xfrm flipH="1" rot="10800000">
            <a:off x="5980600" y="2413725"/>
            <a:ext cx="1988700" cy="902700"/>
          </a:xfrm>
          <a:prstGeom prst="straightConnector1">
            <a:avLst/>
          </a:prstGeom>
          <a:noFill/>
          <a:ln cap="flat" cmpd="sng" w="9525">
            <a:solidFill>
              <a:schemeClr val="dk2"/>
            </a:solidFill>
            <a:prstDash val="solid"/>
            <a:round/>
            <a:headEnd len="med" w="med" type="none"/>
            <a:tailEnd len="med" w="med" type="none"/>
          </a:ln>
        </p:spPr>
      </p:cxnSp>
      <p:sp>
        <p:nvSpPr>
          <p:cNvPr id="764" name="Google Shape;764;p38"/>
          <p:cNvSpPr txBox="1"/>
          <p:nvPr/>
        </p:nvSpPr>
        <p:spPr>
          <a:xfrm>
            <a:off x="6786550" y="2789775"/>
            <a:ext cx="9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consume</a:t>
            </a:r>
            <a:endParaRPr>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39"/>
          <p:cNvSpPr txBox="1"/>
          <p:nvPr>
            <p:ph type="title"/>
          </p:nvPr>
        </p:nvSpPr>
        <p:spPr>
          <a:xfrm>
            <a:off x="311700" y="-47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Exchange and Conversion Processes</a:t>
            </a:r>
            <a:endParaRPr/>
          </a:p>
        </p:txBody>
      </p:sp>
      <p:sp>
        <p:nvSpPr>
          <p:cNvPr id="770" name="Google Shape;770;p39"/>
          <p:cNvSpPr/>
          <p:nvPr/>
        </p:nvSpPr>
        <p:spPr>
          <a:xfrm>
            <a:off x="311700" y="604625"/>
            <a:ext cx="1475400" cy="544200"/>
          </a:xfrm>
          <a:prstGeom prst="rect">
            <a:avLst/>
          </a:prstGeom>
          <a:solidFill>
            <a:srgbClr val="FFF2C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Company</a:t>
            </a:r>
            <a:endParaRPr b="1">
              <a:solidFill>
                <a:srgbClr val="000000"/>
              </a:solidFill>
              <a:latin typeface="Calibri"/>
              <a:ea typeface="Calibri"/>
              <a:cs typeface="Calibri"/>
              <a:sym typeface="Calibri"/>
            </a:endParaRPr>
          </a:p>
        </p:txBody>
      </p:sp>
      <p:sp>
        <p:nvSpPr>
          <p:cNvPr id="771" name="Google Shape;771;p39"/>
          <p:cNvSpPr/>
          <p:nvPr/>
        </p:nvSpPr>
        <p:spPr>
          <a:xfrm>
            <a:off x="7149825" y="462800"/>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Radio</a:t>
            </a:r>
            <a:endParaRPr b="1">
              <a:solidFill>
                <a:srgbClr val="000000"/>
              </a:solidFill>
              <a:latin typeface="Calibri"/>
              <a:ea typeface="Calibri"/>
              <a:cs typeface="Calibri"/>
              <a:sym typeface="Calibri"/>
            </a:endParaRPr>
          </a:p>
        </p:txBody>
      </p:sp>
      <p:sp>
        <p:nvSpPr>
          <p:cNvPr id="772" name="Google Shape;772;p39"/>
          <p:cNvSpPr/>
          <p:nvPr/>
        </p:nvSpPr>
        <p:spPr>
          <a:xfrm>
            <a:off x="213325" y="186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Money</a:t>
            </a:r>
            <a:endParaRPr b="1">
              <a:solidFill>
                <a:srgbClr val="000000"/>
              </a:solidFill>
              <a:latin typeface="Calibri"/>
              <a:ea typeface="Calibri"/>
              <a:cs typeface="Calibri"/>
              <a:sym typeface="Calibri"/>
            </a:endParaRPr>
          </a:p>
        </p:txBody>
      </p:sp>
      <p:sp>
        <p:nvSpPr>
          <p:cNvPr id="773" name="Google Shape;773;p39"/>
          <p:cNvSpPr/>
          <p:nvPr/>
        </p:nvSpPr>
        <p:spPr>
          <a:xfrm>
            <a:off x="7231650" y="186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Radio Advertisement Slot</a:t>
            </a:r>
            <a:endParaRPr b="1">
              <a:solidFill>
                <a:srgbClr val="000000"/>
              </a:solidFill>
              <a:latin typeface="Calibri"/>
              <a:ea typeface="Calibri"/>
              <a:cs typeface="Calibri"/>
              <a:sym typeface="Calibri"/>
            </a:endParaRPr>
          </a:p>
        </p:txBody>
      </p:sp>
      <p:sp>
        <p:nvSpPr>
          <p:cNvPr id="774" name="Google Shape;774;p39"/>
          <p:cNvSpPr/>
          <p:nvPr/>
        </p:nvSpPr>
        <p:spPr>
          <a:xfrm>
            <a:off x="2898950" y="18235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Pay</a:t>
            </a:r>
            <a:endParaRPr b="1">
              <a:solidFill>
                <a:srgbClr val="000000"/>
              </a:solidFill>
              <a:latin typeface="Calibri"/>
              <a:ea typeface="Calibri"/>
              <a:cs typeface="Calibri"/>
              <a:sym typeface="Calibri"/>
            </a:endParaRPr>
          </a:p>
        </p:txBody>
      </p:sp>
      <p:sp>
        <p:nvSpPr>
          <p:cNvPr id="775" name="Google Shape;775;p39"/>
          <p:cNvSpPr/>
          <p:nvPr/>
        </p:nvSpPr>
        <p:spPr>
          <a:xfrm>
            <a:off x="4911100" y="18235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Buy</a:t>
            </a:r>
            <a:endParaRPr b="1">
              <a:solidFill>
                <a:srgbClr val="000000"/>
              </a:solidFill>
              <a:latin typeface="Calibri"/>
              <a:ea typeface="Calibri"/>
              <a:cs typeface="Calibri"/>
              <a:sym typeface="Calibri"/>
            </a:endParaRPr>
          </a:p>
        </p:txBody>
      </p:sp>
      <p:sp>
        <p:nvSpPr>
          <p:cNvPr id="776" name="Google Shape;776;p39"/>
          <p:cNvSpPr txBox="1"/>
          <p:nvPr/>
        </p:nvSpPr>
        <p:spPr>
          <a:xfrm>
            <a:off x="4374350" y="20956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dual</a:t>
            </a:r>
            <a:endParaRPr sz="1300">
              <a:latin typeface="Roboto"/>
              <a:ea typeface="Roboto"/>
              <a:cs typeface="Roboto"/>
              <a:sym typeface="Roboto"/>
            </a:endParaRPr>
          </a:p>
        </p:txBody>
      </p:sp>
      <p:sp>
        <p:nvSpPr>
          <p:cNvPr id="777" name="Google Shape;777;p39"/>
          <p:cNvSpPr txBox="1"/>
          <p:nvPr/>
        </p:nvSpPr>
        <p:spPr>
          <a:xfrm>
            <a:off x="6456025" y="181060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take</a:t>
            </a:r>
            <a:endParaRPr sz="1300">
              <a:latin typeface="Roboto"/>
              <a:ea typeface="Roboto"/>
              <a:cs typeface="Roboto"/>
              <a:sym typeface="Roboto"/>
            </a:endParaRPr>
          </a:p>
        </p:txBody>
      </p:sp>
      <p:sp>
        <p:nvSpPr>
          <p:cNvPr id="778" name="Google Shape;778;p39"/>
          <p:cNvSpPr txBox="1"/>
          <p:nvPr/>
        </p:nvSpPr>
        <p:spPr>
          <a:xfrm>
            <a:off x="1907750" y="18235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give</a:t>
            </a:r>
            <a:endParaRPr sz="1300">
              <a:latin typeface="Roboto"/>
              <a:ea typeface="Roboto"/>
              <a:cs typeface="Roboto"/>
              <a:sym typeface="Roboto"/>
            </a:endParaRPr>
          </a:p>
        </p:txBody>
      </p:sp>
      <p:sp>
        <p:nvSpPr>
          <p:cNvPr id="779" name="Google Shape;779;p39"/>
          <p:cNvSpPr txBox="1"/>
          <p:nvPr/>
        </p:nvSpPr>
        <p:spPr>
          <a:xfrm>
            <a:off x="6158625" y="542438"/>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recipient</a:t>
            </a:r>
            <a:endParaRPr sz="1300">
              <a:latin typeface="Roboto"/>
              <a:ea typeface="Roboto"/>
              <a:cs typeface="Roboto"/>
              <a:sym typeface="Roboto"/>
            </a:endParaRPr>
          </a:p>
        </p:txBody>
      </p:sp>
      <p:sp>
        <p:nvSpPr>
          <p:cNvPr id="780" name="Google Shape;780;p39"/>
          <p:cNvSpPr txBox="1"/>
          <p:nvPr/>
        </p:nvSpPr>
        <p:spPr>
          <a:xfrm>
            <a:off x="1262175" y="129375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provider</a:t>
            </a:r>
            <a:endParaRPr sz="1300">
              <a:latin typeface="Roboto"/>
              <a:ea typeface="Roboto"/>
              <a:cs typeface="Roboto"/>
              <a:sym typeface="Roboto"/>
            </a:endParaRPr>
          </a:p>
        </p:txBody>
      </p:sp>
      <p:cxnSp>
        <p:nvCxnSpPr>
          <p:cNvPr id="781" name="Google Shape;781;p39"/>
          <p:cNvCxnSpPr>
            <a:stCxn id="774" idx="1"/>
            <a:endCxn id="772" idx="3"/>
          </p:cNvCxnSpPr>
          <p:nvPr/>
        </p:nvCxnSpPr>
        <p:spPr>
          <a:xfrm flipH="1">
            <a:off x="1688750" y="2095675"/>
            <a:ext cx="1210200" cy="45900"/>
          </a:xfrm>
          <a:prstGeom prst="straightConnector1">
            <a:avLst/>
          </a:prstGeom>
          <a:noFill/>
          <a:ln cap="flat" cmpd="sng" w="9525">
            <a:solidFill>
              <a:schemeClr val="dk2"/>
            </a:solidFill>
            <a:prstDash val="solid"/>
            <a:round/>
            <a:headEnd len="med" w="med" type="none"/>
            <a:tailEnd len="med" w="med" type="none"/>
          </a:ln>
        </p:spPr>
      </p:cxnSp>
      <p:cxnSp>
        <p:nvCxnSpPr>
          <p:cNvPr id="782" name="Google Shape;782;p39"/>
          <p:cNvCxnSpPr>
            <a:stCxn id="775" idx="3"/>
            <a:endCxn id="773" idx="1"/>
          </p:cNvCxnSpPr>
          <p:nvPr/>
        </p:nvCxnSpPr>
        <p:spPr>
          <a:xfrm>
            <a:off x="6386500" y="2095675"/>
            <a:ext cx="845100" cy="45900"/>
          </a:xfrm>
          <a:prstGeom prst="straightConnector1">
            <a:avLst/>
          </a:prstGeom>
          <a:noFill/>
          <a:ln cap="flat" cmpd="sng" w="9525">
            <a:solidFill>
              <a:schemeClr val="dk2"/>
            </a:solidFill>
            <a:prstDash val="solid"/>
            <a:round/>
            <a:headEnd len="med" w="med" type="none"/>
            <a:tailEnd len="med" w="med" type="none"/>
          </a:ln>
        </p:spPr>
      </p:cxnSp>
      <p:cxnSp>
        <p:nvCxnSpPr>
          <p:cNvPr id="783" name="Google Shape;783;p39"/>
          <p:cNvCxnSpPr>
            <a:stCxn id="774" idx="3"/>
            <a:endCxn id="775" idx="1"/>
          </p:cNvCxnSpPr>
          <p:nvPr/>
        </p:nvCxnSpPr>
        <p:spPr>
          <a:xfrm>
            <a:off x="4374350" y="2095675"/>
            <a:ext cx="536700" cy="0"/>
          </a:xfrm>
          <a:prstGeom prst="straightConnector1">
            <a:avLst/>
          </a:prstGeom>
          <a:noFill/>
          <a:ln cap="flat" cmpd="sng" w="9525">
            <a:solidFill>
              <a:schemeClr val="dk2"/>
            </a:solidFill>
            <a:prstDash val="solid"/>
            <a:round/>
            <a:headEnd len="med" w="med" type="none"/>
            <a:tailEnd len="med" w="med" type="none"/>
          </a:ln>
        </p:spPr>
      </p:cxnSp>
      <p:cxnSp>
        <p:nvCxnSpPr>
          <p:cNvPr id="784" name="Google Shape;784;p39"/>
          <p:cNvCxnSpPr>
            <a:stCxn id="774" idx="0"/>
            <a:endCxn id="770" idx="2"/>
          </p:cNvCxnSpPr>
          <p:nvPr/>
        </p:nvCxnSpPr>
        <p:spPr>
          <a:xfrm rot="10800000">
            <a:off x="1049450" y="1148875"/>
            <a:ext cx="2587200" cy="674700"/>
          </a:xfrm>
          <a:prstGeom prst="straightConnector1">
            <a:avLst/>
          </a:prstGeom>
          <a:noFill/>
          <a:ln cap="flat" cmpd="sng" w="9525">
            <a:solidFill>
              <a:schemeClr val="dk2"/>
            </a:solidFill>
            <a:prstDash val="solid"/>
            <a:round/>
            <a:headEnd len="med" w="med" type="none"/>
            <a:tailEnd len="med" w="med" type="none"/>
          </a:ln>
        </p:spPr>
      </p:cxnSp>
      <p:cxnSp>
        <p:nvCxnSpPr>
          <p:cNvPr id="785" name="Google Shape;785;p39"/>
          <p:cNvCxnSpPr>
            <a:stCxn id="774" idx="0"/>
            <a:endCxn id="771" idx="1"/>
          </p:cNvCxnSpPr>
          <p:nvPr/>
        </p:nvCxnSpPr>
        <p:spPr>
          <a:xfrm flipH="1" rot="10800000">
            <a:off x="3636650" y="734875"/>
            <a:ext cx="3513300" cy="1088700"/>
          </a:xfrm>
          <a:prstGeom prst="straightConnector1">
            <a:avLst/>
          </a:prstGeom>
          <a:noFill/>
          <a:ln cap="flat" cmpd="sng" w="9525">
            <a:solidFill>
              <a:schemeClr val="dk2"/>
            </a:solidFill>
            <a:prstDash val="solid"/>
            <a:round/>
            <a:headEnd len="med" w="med" type="none"/>
            <a:tailEnd len="med" w="med" type="none"/>
          </a:ln>
        </p:spPr>
      </p:cxnSp>
      <p:cxnSp>
        <p:nvCxnSpPr>
          <p:cNvPr id="786" name="Google Shape;786;p39"/>
          <p:cNvCxnSpPr>
            <a:stCxn id="775" idx="0"/>
            <a:endCxn id="770" idx="3"/>
          </p:cNvCxnSpPr>
          <p:nvPr/>
        </p:nvCxnSpPr>
        <p:spPr>
          <a:xfrm rot="10800000">
            <a:off x="1787200" y="876775"/>
            <a:ext cx="3861600" cy="946800"/>
          </a:xfrm>
          <a:prstGeom prst="straightConnector1">
            <a:avLst/>
          </a:prstGeom>
          <a:noFill/>
          <a:ln cap="flat" cmpd="sng" w="9525">
            <a:solidFill>
              <a:schemeClr val="dk2"/>
            </a:solidFill>
            <a:prstDash val="solid"/>
            <a:round/>
            <a:headEnd len="med" w="med" type="none"/>
            <a:tailEnd len="med" w="med" type="none"/>
          </a:ln>
        </p:spPr>
      </p:cxnSp>
      <p:cxnSp>
        <p:nvCxnSpPr>
          <p:cNvPr id="787" name="Google Shape;787;p39"/>
          <p:cNvCxnSpPr>
            <a:stCxn id="775" idx="0"/>
            <a:endCxn id="771" idx="2"/>
          </p:cNvCxnSpPr>
          <p:nvPr/>
        </p:nvCxnSpPr>
        <p:spPr>
          <a:xfrm flipH="1" rot="10800000">
            <a:off x="5648800" y="1006975"/>
            <a:ext cx="2238600" cy="816600"/>
          </a:xfrm>
          <a:prstGeom prst="straightConnector1">
            <a:avLst/>
          </a:prstGeom>
          <a:noFill/>
          <a:ln cap="flat" cmpd="sng" w="9525">
            <a:solidFill>
              <a:schemeClr val="dk2"/>
            </a:solidFill>
            <a:prstDash val="solid"/>
            <a:round/>
            <a:headEnd len="med" w="med" type="none"/>
            <a:tailEnd len="med" w="med" type="none"/>
          </a:ln>
        </p:spPr>
      </p:cxnSp>
      <p:sp>
        <p:nvSpPr>
          <p:cNvPr id="788" name="Google Shape;788;p39"/>
          <p:cNvSpPr txBox="1"/>
          <p:nvPr/>
        </p:nvSpPr>
        <p:spPr>
          <a:xfrm>
            <a:off x="7031675" y="10834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provider</a:t>
            </a:r>
            <a:endParaRPr sz="1300">
              <a:latin typeface="Roboto"/>
              <a:ea typeface="Roboto"/>
              <a:cs typeface="Roboto"/>
              <a:sym typeface="Roboto"/>
            </a:endParaRPr>
          </a:p>
        </p:txBody>
      </p:sp>
      <p:sp>
        <p:nvSpPr>
          <p:cNvPr id="789" name="Google Shape;789;p39"/>
          <p:cNvSpPr txBox="1"/>
          <p:nvPr/>
        </p:nvSpPr>
        <p:spPr>
          <a:xfrm>
            <a:off x="1815225" y="542438"/>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recipient</a:t>
            </a:r>
            <a:endParaRPr sz="1300">
              <a:latin typeface="Roboto"/>
              <a:ea typeface="Roboto"/>
              <a:cs typeface="Roboto"/>
              <a:sym typeface="Roboto"/>
            </a:endParaRPr>
          </a:p>
        </p:txBody>
      </p:sp>
      <p:sp>
        <p:nvSpPr>
          <p:cNvPr id="790" name="Google Shape;790;p39"/>
          <p:cNvSpPr/>
          <p:nvPr/>
        </p:nvSpPr>
        <p:spPr>
          <a:xfrm>
            <a:off x="7025700" y="4439725"/>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Internal </a:t>
            </a:r>
            <a:r>
              <a:rPr b="1" lang="en">
                <a:solidFill>
                  <a:srgbClr val="000000"/>
                </a:solidFill>
                <a:latin typeface="Calibri"/>
                <a:ea typeface="Calibri"/>
                <a:cs typeface="Calibri"/>
                <a:sym typeface="Calibri"/>
              </a:rPr>
              <a:t>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Visibility</a:t>
            </a:r>
            <a:endParaRPr b="1">
              <a:solidFill>
                <a:srgbClr val="000000"/>
              </a:solidFill>
              <a:latin typeface="Calibri"/>
              <a:ea typeface="Calibri"/>
              <a:cs typeface="Calibri"/>
              <a:sym typeface="Calibri"/>
            </a:endParaRPr>
          </a:p>
        </p:txBody>
      </p:sp>
      <p:sp>
        <p:nvSpPr>
          <p:cNvPr id="791" name="Google Shape;791;p39"/>
          <p:cNvSpPr/>
          <p:nvPr/>
        </p:nvSpPr>
        <p:spPr>
          <a:xfrm>
            <a:off x="4358700" y="4439725"/>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xxxx</a:t>
            </a:r>
            <a:endParaRPr b="1">
              <a:solidFill>
                <a:srgbClr val="000000"/>
              </a:solidFill>
              <a:latin typeface="Calibri"/>
              <a:ea typeface="Calibri"/>
              <a:cs typeface="Calibri"/>
              <a:sym typeface="Calibri"/>
            </a:endParaRPr>
          </a:p>
        </p:txBody>
      </p:sp>
      <p:cxnSp>
        <p:nvCxnSpPr>
          <p:cNvPr id="792" name="Google Shape;792;p39"/>
          <p:cNvCxnSpPr>
            <a:stCxn id="791" idx="3"/>
            <a:endCxn id="790" idx="1"/>
          </p:cNvCxnSpPr>
          <p:nvPr/>
        </p:nvCxnSpPr>
        <p:spPr>
          <a:xfrm>
            <a:off x="6246000" y="4711825"/>
            <a:ext cx="779700" cy="0"/>
          </a:xfrm>
          <a:prstGeom prst="straightConnector1">
            <a:avLst/>
          </a:prstGeom>
          <a:noFill/>
          <a:ln cap="flat" cmpd="sng" w="9525">
            <a:solidFill>
              <a:schemeClr val="dk2"/>
            </a:solidFill>
            <a:prstDash val="solid"/>
            <a:round/>
            <a:headEnd len="med" w="med" type="none"/>
            <a:tailEnd len="med" w="med" type="none"/>
          </a:ln>
        </p:spPr>
      </p:cxnSp>
      <p:sp>
        <p:nvSpPr>
          <p:cNvPr id="793" name="Google Shape;793;p39"/>
          <p:cNvSpPr txBox="1"/>
          <p:nvPr/>
        </p:nvSpPr>
        <p:spPr>
          <a:xfrm>
            <a:off x="6227425" y="463000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produce</a:t>
            </a:r>
            <a:endParaRPr sz="1300">
              <a:latin typeface="Roboto"/>
              <a:ea typeface="Roboto"/>
              <a:cs typeface="Roboto"/>
              <a:sym typeface="Roboto"/>
            </a:endParaRPr>
          </a:p>
        </p:txBody>
      </p:sp>
      <p:sp>
        <p:nvSpPr>
          <p:cNvPr id="794" name="Google Shape;794;p39"/>
          <p:cNvSpPr/>
          <p:nvPr/>
        </p:nvSpPr>
        <p:spPr>
          <a:xfrm>
            <a:off x="45052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795" name="Google Shape;795;p39"/>
          <p:cNvSpPr/>
          <p:nvPr/>
        </p:nvSpPr>
        <p:spPr>
          <a:xfrm>
            <a:off x="22192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796" name="Google Shape;796;p39"/>
          <p:cNvSpPr/>
          <p:nvPr/>
        </p:nvSpPr>
        <p:spPr>
          <a:xfrm>
            <a:off x="2219200" y="3806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797" name="Google Shape;797;p39"/>
          <p:cNvSpPr/>
          <p:nvPr/>
        </p:nvSpPr>
        <p:spPr>
          <a:xfrm>
            <a:off x="5131650" y="3862925"/>
            <a:ext cx="341400" cy="302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9"/>
          <p:cNvSpPr txBox="1"/>
          <p:nvPr/>
        </p:nvSpPr>
        <p:spPr>
          <a:xfrm>
            <a:off x="5413600" y="38216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dual</a:t>
            </a:r>
            <a:endParaRPr sz="1300">
              <a:latin typeface="Roboto"/>
              <a:ea typeface="Roboto"/>
              <a:cs typeface="Roboto"/>
              <a:sym typeface="Roboto"/>
            </a:endParaRPr>
          </a:p>
        </p:txBody>
      </p:sp>
      <p:cxnSp>
        <p:nvCxnSpPr>
          <p:cNvPr id="799" name="Google Shape;799;p39"/>
          <p:cNvCxnSpPr>
            <a:stCxn id="791" idx="0"/>
            <a:endCxn id="797" idx="2"/>
          </p:cNvCxnSpPr>
          <p:nvPr/>
        </p:nvCxnSpPr>
        <p:spPr>
          <a:xfrm rot="10800000">
            <a:off x="5302350" y="4165225"/>
            <a:ext cx="0" cy="274500"/>
          </a:xfrm>
          <a:prstGeom prst="straightConnector1">
            <a:avLst/>
          </a:prstGeom>
          <a:noFill/>
          <a:ln cap="flat" cmpd="sng" w="9525">
            <a:solidFill>
              <a:schemeClr val="dk2"/>
            </a:solidFill>
            <a:prstDash val="solid"/>
            <a:round/>
            <a:headEnd len="med" w="med" type="none"/>
            <a:tailEnd len="med" w="med" type="none"/>
          </a:ln>
        </p:spPr>
      </p:cxnSp>
      <p:cxnSp>
        <p:nvCxnSpPr>
          <p:cNvPr id="800" name="Google Shape;800;p39"/>
          <p:cNvCxnSpPr>
            <a:stCxn id="794" idx="2"/>
            <a:endCxn id="797" idx="0"/>
          </p:cNvCxnSpPr>
          <p:nvPr/>
        </p:nvCxnSpPr>
        <p:spPr>
          <a:xfrm>
            <a:off x="5242900" y="3588525"/>
            <a:ext cx="59400" cy="274500"/>
          </a:xfrm>
          <a:prstGeom prst="straightConnector1">
            <a:avLst/>
          </a:prstGeom>
          <a:noFill/>
          <a:ln cap="flat" cmpd="sng" w="9525">
            <a:solidFill>
              <a:schemeClr val="dk2"/>
            </a:solidFill>
            <a:prstDash val="solid"/>
            <a:round/>
            <a:headEnd len="med" w="med" type="none"/>
            <a:tailEnd len="med" w="med" type="none"/>
          </a:ln>
        </p:spPr>
      </p:cxnSp>
      <p:sp>
        <p:nvSpPr>
          <p:cNvPr id="801" name="Google Shape;801;p39"/>
          <p:cNvSpPr/>
          <p:nvPr/>
        </p:nvSpPr>
        <p:spPr>
          <a:xfrm>
            <a:off x="-2796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802" name="Google Shape;802;p39"/>
          <p:cNvSpPr/>
          <p:nvPr/>
        </p:nvSpPr>
        <p:spPr>
          <a:xfrm>
            <a:off x="-693875" y="3863025"/>
            <a:ext cx="20016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Internal</a:t>
            </a:r>
            <a:r>
              <a:rPr b="1" lang="en">
                <a:solidFill>
                  <a:srgbClr val="000000"/>
                </a:solidFill>
                <a:latin typeface="Calibri"/>
                <a:ea typeface="Calibri"/>
                <a:cs typeface="Calibri"/>
                <a:sym typeface="Calibri"/>
              </a:rPr>
              <a:t>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803" name="Google Shape;803;p39"/>
          <p:cNvSpPr/>
          <p:nvPr/>
        </p:nvSpPr>
        <p:spPr>
          <a:xfrm>
            <a:off x="-167675" y="46250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cxnSp>
        <p:nvCxnSpPr>
          <p:cNvPr id="804" name="Google Shape;804;p39"/>
          <p:cNvCxnSpPr>
            <a:stCxn id="796" idx="3"/>
            <a:endCxn id="797" idx="1"/>
          </p:cNvCxnSpPr>
          <p:nvPr/>
        </p:nvCxnSpPr>
        <p:spPr>
          <a:xfrm flipH="1" rot="10800000">
            <a:off x="3694600" y="4014225"/>
            <a:ext cx="1437000" cy="64200"/>
          </a:xfrm>
          <a:prstGeom prst="straightConnector1">
            <a:avLst/>
          </a:prstGeom>
          <a:noFill/>
          <a:ln cap="flat" cmpd="sng" w="9525">
            <a:solidFill>
              <a:schemeClr val="dk2"/>
            </a:solidFill>
            <a:prstDash val="solid"/>
            <a:round/>
            <a:headEnd len="med" w="med" type="none"/>
            <a:tailEnd len="med" w="med" type="none"/>
          </a:ln>
        </p:spPr>
      </p:cxnSp>
      <p:cxnSp>
        <p:nvCxnSpPr>
          <p:cNvPr id="805" name="Google Shape;805;p39"/>
          <p:cNvCxnSpPr>
            <a:stCxn id="795" idx="3"/>
            <a:endCxn id="797" idx="1"/>
          </p:cNvCxnSpPr>
          <p:nvPr/>
        </p:nvCxnSpPr>
        <p:spPr>
          <a:xfrm>
            <a:off x="3694600" y="3316425"/>
            <a:ext cx="1437000" cy="697800"/>
          </a:xfrm>
          <a:prstGeom prst="straightConnector1">
            <a:avLst/>
          </a:prstGeom>
          <a:noFill/>
          <a:ln cap="flat" cmpd="sng" w="9525">
            <a:solidFill>
              <a:schemeClr val="dk2"/>
            </a:solidFill>
            <a:prstDash val="solid"/>
            <a:round/>
            <a:headEnd len="med" w="med" type="none"/>
            <a:tailEnd len="med" w="med" type="none"/>
          </a:ln>
        </p:spPr>
      </p:cxnSp>
      <p:cxnSp>
        <p:nvCxnSpPr>
          <p:cNvPr id="806" name="Google Shape;806;p39"/>
          <p:cNvCxnSpPr>
            <a:stCxn id="795" idx="1"/>
            <a:endCxn id="801" idx="3"/>
          </p:cNvCxnSpPr>
          <p:nvPr/>
        </p:nvCxnSpPr>
        <p:spPr>
          <a:xfrm rot="10800000">
            <a:off x="1195900" y="3316425"/>
            <a:ext cx="1023300" cy="0"/>
          </a:xfrm>
          <a:prstGeom prst="straightConnector1">
            <a:avLst/>
          </a:prstGeom>
          <a:noFill/>
          <a:ln cap="flat" cmpd="sng" w="9525">
            <a:solidFill>
              <a:schemeClr val="dk2"/>
            </a:solidFill>
            <a:prstDash val="solid"/>
            <a:round/>
            <a:headEnd len="med" w="med" type="none"/>
            <a:tailEnd len="med" w="med" type="none"/>
          </a:ln>
        </p:spPr>
      </p:cxnSp>
      <p:cxnSp>
        <p:nvCxnSpPr>
          <p:cNvPr id="807" name="Google Shape;807;p39"/>
          <p:cNvCxnSpPr>
            <a:stCxn id="796" idx="1"/>
            <a:endCxn id="802" idx="3"/>
          </p:cNvCxnSpPr>
          <p:nvPr/>
        </p:nvCxnSpPr>
        <p:spPr>
          <a:xfrm flipH="1">
            <a:off x="1307800" y="4078425"/>
            <a:ext cx="911400" cy="56700"/>
          </a:xfrm>
          <a:prstGeom prst="straightConnector1">
            <a:avLst/>
          </a:prstGeom>
          <a:noFill/>
          <a:ln cap="flat" cmpd="sng" w="9525">
            <a:solidFill>
              <a:schemeClr val="dk2"/>
            </a:solidFill>
            <a:prstDash val="solid"/>
            <a:round/>
            <a:headEnd len="med" w="med" type="none"/>
            <a:tailEnd len="med" w="med" type="none"/>
          </a:ln>
        </p:spPr>
      </p:cxnSp>
      <p:sp>
        <p:nvSpPr>
          <p:cNvPr id="808" name="Google Shape;808;p39"/>
          <p:cNvSpPr/>
          <p:nvPr/>
        </p:nvSpPr>
        <p:spPr>
          <a:xfrm>
            <a:off x="2219200" y="46445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cxnSp>
        <p:nvCxnSpPr>
          <p:cNvPr id="809" name="Google Shape;809;p39"/>
          <p:cNvCxnSpPr>
            <a:stCxn id="808" idx="1"/>
            <a:endCxn id="803" idx="3"/>
          </p:cNvCxnSpPr>
          <p:nvPr/>
        </p:nvCxnSpPr>
        <p:spPr>
          <a:xfrm rot="10800000">
            <a:off x="1307800" y="4897125"/>
            <a:ext cx="911400" cy="19500"/>
          </a:xfrm>
          <a:prstGeom prst="straightConnector1">
            <a:avLst/>
          </a:prstGeom>
          <a:noFill/>
          <a:ln cap="flat" cmpd="sng" w="9525">
            <a:solidFill>
              <a:schemeClr val="dk2"/>
            </a:solidFill>
            <a:prstDash val="solid"/>
            <a:round/>
            <a:headEnd len="med" w="med" type="none"/>
            <a:tailEnd len="med" w="med" type="none"/>
          </a:ln>
        </p:spPr>
      </p:cxnSp>
      <p:sp>
        <p:nvSpPr>
          <p:cNvPr id="810" name="Google Shape;810;p39"/>
          <p:cNvSpPr txBox="1"/>
          <p:nvPr/>
        </p:nvSpPr>
        <p:spPr>
          <a:xfrm>
            <a:off x="1374350" y="45667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use</a:t>
            </a:r>
            <a:endParaRPr sz="1300">
              <a:latin typeface="Roboto"/>
              <a:ea typeface="Roboto"/>
              <a:cs typeface="Roboto"/>
              <a:sym typeface="Roboto"/>
            </a:endParaRPr>
          </a:p>
        </p:txBody>
      </p:sp>
      <p:sp>
        <p:nvSpPr>
          <p:cNvPr id="811" name="Google Shape;811;p39"/>
          <p:cNvSpPr txBox="1"/>
          <p:nvPr/>
        </p:nvSpPr>
        <p:spPr>
          <a:xfrm>
            <a:off x="1221950" y="28903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use</a:t>
            </a:r>
            <a:endParaRPr sz="1300">
              <a:latin typeface="Roboto"/>
              <a:ea typeface="Roboto"/>
              <a:cs typeface="Roboto"/>
              <a:sym typeface="Roboto"/>
            </a:endParaRPr>
          </a:p>
        </p:txBody>
      </p:sp>
      <p:sp>
        <p:nvSpPr>
          <p:cNvPr id="812" name="Google Shape;812;p39"/>
          <p:cNvSpPr txBox="1"/>
          <p:nvPr/>
        </p:nvSpPr>
        <p:spPr>
          <a:xfrm>
            <a:off x="1300150" y="3780375"/>
            <a:ext cx="9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consume</a:t>
            </a:r>
            <a:endParaRPr>
              <a:latin typeface="Roboto"/>
              <a:ea typeface="Roboto"/>
              <a:cs typeface="Roboto"/>
              <a:sym typeface="Roboto"/>
            </a:endParaRPr>
          </a:p>
        </p:txBody>
      </p:sp>
      <p:cxnSp>
        <p:nvCxnSpPr>
          <p:cNvPr id="813" name="Google Shape;813;p39"/>
          <p:cNvCxnSpPr>
            <a:stCxn id="808" idx="3"/>
            <a:endCxn id="797" idx="1"/>
          </p:cNvCxnSpPr>
          <p:nvPr/>
        </p:nvCxnSpPr>
        <p:spPr>
          <a:xfrm flipH="1" rot="10800000">
            <a:off x="3694600" y="4014225"/>
            <a:ext cx="1437000" cy="902400"/>
          </a:xfrm>
          <a:prstGeom prst="straightConnector1">
            <a:avLst/>
          </a:prstGeom>
          <a:noFill/>
          <a:ln cap="flat" cmpd="sng" w="9525">
            <a:solidFill>
              <a:schemeClr val="dk2"/>
            </a:solidFill>
            <a:prstDash val="solid"/>
            <a:round/>
            <a:headEnd len="med" w="med" type="none"/>
            <a:tailEnd len="med" w="med" type="none"/>
          </a:ln>
        </p:spPr>
      </p:cxnSp>
      <p:cxnSp>
        <p:nvCxnSpPr>
          <p:cNvPr id="814" name="Google Shape;814;p39"/>
          <p:cNvCxnSpPr>
            <a:stCxn id="794" idx="3"/>
            <a:endCxn id="773" idx="2"/>
          </p:cNvCxnSpPr>
          <p:nvPr/>
        </p:nvCxnSpPr>
        <p:spPr>
          <a:xfrm flipH="1" rot="10800000">
            <a:off x="5980600" y="2413725"/>
            <a:ext cx="1988700" cy="902700"/>
          </a:xfrm>
          <a:prstGeom prst="straightConnector1">
            <a:avLst/>
          </a:prstGeom>
          <a:noFill/>
          <a:ln cap="flat" cmpd="sng" w="9525">
            <a:solidFill>
              <a:schemeClr val="dk2"/>
            </a:solidFill>
            <a:prstDash val="solid"/>
            <a:round/>
            <a:headEnd len="med" w="med" type="none"/>
            <a:tailEnd len="med" w="med" type="none"/>
          </a:ln>
        </p:spPr>
      </p:cxnSp>
      <p:sp>
        <p:nvSpPr>
          <p:cNvPr id="815" name="Google Shape;815;p39"/>
          <p:cNvSpPr txBox="1"/>
          <p:nvPr/>
        </p:nvSpPr>
        <p:spPr>
          <a:xfrm>
            <a:off x="6786550" y="2789775"/>
            <a:ext cx="9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consume</a:t>
            </a:r>
            <a:endParaRPr>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40"/>
          <p:cNvSpPr txBox="1"/>
          <p:nvPr>
            <p:ph type="title"/>
          </p:nvPr>
        </p:nvSpPr>
        <p:spPr>
          <a:xfrm>
            <a:off x="311700" y="-47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2</a:t>
            </a:r>
            <a:endParaRPr/>
          </a:p>
          <a:p>
            <a:pPr indent="0" lvl="0" marL="0" rtl="0" algn="l">
              <a:spcBef>
                <a:spcPts val="0"/>
              </a:spcBef>
              <a:spcAft>
                <a:spcPts val="0"/>
              </a:spcAft>
              <a:buNone/>
            </a:pPr>
            <a:r>
              <a:rPr lang="en"/>
              <a:t>Grpoup2</a:t>
            </a:r>
            <a:endParaRPr/>
          </a:p>
        </p:txBody>
      </p:sp>
      <p:sp>
        <p:nvSpPr>
          <p:cNvPr id="821" name="Google Shape;821;p40"/>
          <p:cNvSpPr/>
          <p:nvPr/>
        </p:nvSpPr>
        <p:spPr>
          <a:xfrm>
            <a:off x="311700" y="604625"/>
            <a:ext cx="1475400" cy="544200"/>
          </a:xfrm>
          <a:prstGeom prst="rect">
            <a:avLst/>
          </a:prstGeom>
          <a:solidFill>
            <a:srgbClr val="FFF2C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Company</a:t>
            </a:r>
            <a:endParaRPr b="1">
              <a:solidFill>
                <a:srgbClr val="000000"/>
              </a:solidFill>
              <a:latin typeface="Calibri"/>
              <a:ea typeface="Calibri"/>
              <a:cs typeface="Calibri"/>
              <a:sym typeface="Calibri"/>
            </a:endParaRPr>
          </a:p>
        </p:txBody>
      </p:sp>
      <p:sp>
        <p:nvSpPr>
          <p:cNvPr id="822" name="Google Shape;822;p40"/>
          <p:cNvSpPr/>
          <p:nvPr/>
        </p:nvSpPr>
        <p:spPr>
          <a:xfrm>
            <a:off x="7231650" y="456300"/>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Radio Station</a:t>
            </a:r>
            <a:endParaRPr b="1">
              <a:solidFill>
                <a:srgbClr val="000000"/>
              </a:solidFill>
              <a:latin typeface="Calibri"/>
              <a:ea typeface="Calibri"/>
              <a:cs typeface="Calibri"/>
              <a:sym typeface="Calibri"/>
            </a:endParaRPr>
          </a:p>
        </p:txBody>
      </p:sp>
      <p:sp>
        <p:nvSpPr>
          <p:cNvPr id="823" name="Google Shape;823;p40"/>
          <p:cNvSpPr/>
          <p:nvPr/>
        </p:nvSpPr>
        <p:spPr>
          <a:xfrm>
            <a:off x="213325" y="186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Money</a:t>
            </a:r>
            <a:endParaRPr b="1">
              <a:solidFill>
                <a:srgbClr val="000000"/>
              </a:solidFill>
              <a:latin typeface="Calibri"/>
              <a:ea typeface="Calibri"/>
              <a:cs typeface="Calibri"/>
              <a:sym typeface="Calibri"/>
            </a:endParaRPr>
          </a:p>
        </p:txBody>
      </p:sp>
      <p:sp>
        <p:nvSpPr>
          <p:cNvPr id="824" name="Google Shape;824;p40"/>
          <p:cNvSpPr/>
          <p:nvPr/>
        </p:nvSpPr>
        <p:spPr>
          <a:xfrm>
            <a:off x="7231650" y="1869425"/>
            <a:ext cx="1475400" cy="6747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Slot in programme</a:t>
            </a:r>
            <a:endParaRPr b="1">
              <a:solidFill>
                <a:srgbClr val="000000"/>
              </a:solidFill>
              <a:latin typeface="Calibri"/>
              <a:ea typeface="Calibri"/>
              <a:cs typeface="Calibri"/>
              <a:sym typeface="Calibri"/>
            </a:endParaRPr>
          </a:p>
        </p:txBody>
      </p:sp>
      <p:sp>
        <p:nvSpPr>
          <p:cNvPr id="825" name="Google Shape;825;p40"/>
          <p:cNvSpPr/>
          <p:nvPr/>
        </p:nvSpPr>
        <p:spPr>
          <a:xfrm>
            <a:off x="2898950" y="18235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Buys slot</a:t>
            </a:r>
            <a:endParaRPr b="1">
              <a:solidFill>
                <a:srgbClr val="000000"/>
              </a:solidFill>
              <a:latin typeface="Calibri"/>
              <a:ea typeface="Calibri"/>
              <a:cs typeface="Calibri"/>
              <a:sym typeface="Calibri"/>
            </a:endParaRPr>
          </a:p>
        </p:txBody>
      </p:sp>
      <p:sp>
        <p:nvSpPr>
          <p:cNvPr id="826" name="Google Shape;826;p40"/>
          <p:cNvSpPr/>
          <p:nvPr/>
        </p:nvSpPr>
        <p:spPr>
          <a:xfrm>
            <a:off x="4911100" y="18235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Provide slot</a:t>
            </a:r>
            <a:endParaRPr b="1">
              <a:solidFill>
                <a:srgbClr val="000000"/>
              </a:solidFill>
              <a:latin typeface="Calibri"/>
              <a:ea typeface="Calibri"/>
              <a:cs typeface="Calibri"/>
              <a:sym typeface="Calibri"/>
            </a:endParaRPr>
          </a:p>
        </p:txBody>
      </p:sp>
      <p:sp>
        <p:nvSpPr>
          <p:cNvPr id="827" name="Google Shape;827;p40"/>
          <p:cNvSpPr txBox="1"/>
          <p:nvPr/>
        </p:nvSpPr>
        <p:spPr>
          <a:xfrm>
            <a:off x="4374350" y="20956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dual</a:t>
            </a:r>
            <a:endParaRPr sz="1300">
              <a:latin typeface="Roboto"/>
              <a:ea typeface="Roboto"/>
              <a:cs typeface="Roboto"/>
              <a:sym typeface="Roboto"/>
            </a:endParaRPr>
          </a:p>
        </p:txBody>
      </p:sp>
      <p:sp>
        <p:nvSpPr>
          <p:cNvPr id="828" name="Google Shape;828;p40"/>
          <p:cNvSpPr txBox="1"/>
          <p:nvPr/>
        </p:nvSpPr>
        <p:spPr>
          <a:xfrm>
            <a:off x="6456025" y="181060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take</a:t>
            </a:r>
            <a:endParaRPr sz="1300">
              <a:latin typeface="Roboto"/>
              <a:ea typeface="Roboto"/>
              <a:cs typeface="Roboto"/>
              <a:sym typeface="Roboto"/>
            </a:endParaRPr>
          </a:p>
        </p:txBody>
      </p:sp>
      <p:sp>
        <p:nvSpPr>
          <p:cNvPr id="829" name="Google Shape;829;p40"/>
          <p:cNvSpPr txBox="1"/>
          <p:nvPr/>
        </p:nvSpPr>
        <p:spPr>
          <a:xfrm>
            <a:off x="1907750" y="18235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give</a:t>
            </a:r>
            <a:endParaRPr sz="1300">
              <a:latin typeface="Roboto"/>
              <a:ea typeface="Roboto"/>
              <a:cs typeface="Roboto"/>
              <a:sym typeface="Roboto"/>
            </a:endParaRPr>
          </a:p>
        </p:txBody>
      </p:sp>
      <p:sp>
        <p:nvSpPr>
          <p:cNvPr id="830" name="Google Shape;830;p40"/>
          <p:cNvSpPr txBox="1"/>
          <p:nvPr/>
        </p:nvSpPr>
        <p:spPr>
          <a:xfrm>
            <a:off x="6158625" y="542438"/>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recipient</a:t>
            </a:r>
            <a:endParaRPr sz="1300">
              <a:latin typeface="Roboto"/>
              <a:ea typeface="Roboto"/>
              <a:cs typeface="Roboto"/>
              <a:sym typeface="Roboto"/>
            </a:endParaRPr>
          </a:p>
        </p:txBody>
      </p:sp>
      <p:sp>
        <p:nvSpPr>
          <p:cNvPr id="831" name="Google Shape;831;p40"/>
          <p:cNvSpPr txBox="1"/>
          <p:nvPr/>
        </p:nvSpPr>
        <p:spPr>
          <a:xfrm>
            <a:off x="1262175" y="129375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provider</a:t>
            </a:r>
            <a:endParaRPr sz="1300">
              <a:latin typeface="Roboto"/>
              <a:ea typeface="Roboto"/>
              <a:cs typeface="Roboto"/>
              <a:sym typeface="Roboto"/>
            </a:endParaRPr>
          </a:p>
        </p:txBody>
      </p:sp>
      <p:cxnSp>
        <p:nvCxnSpPr>
          <p:cNvPr id="832" name="Google Shape;832;p40"/>
          <p:cNvCxnSpPr>
            <a:stCxn id="825" idx="1"/>
            <a:endCxn id="823" idx="3"/>
          </p:cNvCxnSpPr>
          <p:nvPr/>
        </p:nvCxnSpPr>
        <p:spPr>
          <a:xfrm flipH="1">
            <a:off x="1688750" y="2095675"/>
            <a:ext cx="1210200" cy="45900"/>
          </a:xfrm>
          <a:prstGeom prst="straightConnector1">
            <a:avLst/>
          </a:prstGeom>
          <a:noFill/>
          <a:ln cap="flat" cmpd="sng" w="9525">
            <a:solidFill>
              <a:schemeClr val="dk2"/>
            </a:solidFill>
            <a:prstDash val="solid"/>
            <a:round/>
            <a:headEnd len="med" w="med" type="none"/>
            <a:tailEnd len="med" w="med" type="none"/>
          </a:ln>
        </p:spPr>
      </p:cxnSp>
      <p:cxnSp>
        <p:nvCxnSpPr>
          <p:cNvPr id="833" name="Google Shape;833;p40"/>
          <p:cNvCxnSpPr>
            <a:stCxn id="826" idx="3"/>
            <a:endCxn id="824" idx="1"/>
          </p:cNvCxnSpPr>
          <p:nvPr/>
        </p:nvCxnSpPr>
        <p:spPr>
          <a:xfrm>
            <a:off x="6386500" y="2095675"/>
            <a:ext cx="845100" cy="111000"/>
          </a:xfrm>
          <a:prstGeom prst="straightConnector1">
            <a:avLst/>
          </a:prstGeom>
          <a:noFill/>
          <a:ln cap="flat" cmpd="sng" w="9525">
            <a:solidFill>
              <a:schemeClr val="dk2"/>
            </a:solidFill>
            <a:prstDash val="solid"/>
            <a:round/>
            <a:headEnd len="med" w="med" type="none"/>
            <a:tailEnd len="med" w="med" type="none"/>
          </a:ln>
        </p:spPr>
      </p:cxnSp>
      <p:cxnSp>
        <p:nvCxnSpPr>
          <p:cNvPr id="834" name="Google Shape;834;p40"/>
          <p:cNvCxnSpPr>
            <a:stCxn id="825" idx="3"/>
            <a:endCxn id="826" idx="1"/>
          </p:cNvCxnSpPr>
          <p:nvPr/>
        </p:nvCxnSpPr>
        <p:spPr>
          <a:xfrm>
            <a:off x="4374350" y="2095675"/>
            <a:ext cx="536700" cy="0"/>
          </a:xfrm>
          <a:prstGeom prst="straightConnector1">
            <a:avLst/>
          </a:prstGeom>
          <a:noFill/>
          <a:ln cap="flat" cmpd="sng" w="9525">
            <a:solidFill>
              <a:schemeClr val="dk2"/>
            </a:solidFill>
            <a:prstDash val="solid"/>
            <a:round/>
            <a:headEnd len="med" w="med" type="none"/>
            <a:tailEnd len="med" w="med" type="none"/>
          </a:ln>
        </p:spPr>
      </p:cxnSp>
      <p:cxnSp>
        <p:nvCxnSpPr>
          <p:cNvPr id="835" name="Google Shape;835;p40"/>
          <p:cNvCxnSpPr>
            <a:stCxn id="825" idx="0"/>
            <a:endCxn id="821" idx="2"/>
          </p:cNvCxnSpPr>
          <p:nvPr/>
        </p:nvCxnSpPr>
        <p:spPr>
          <a:xfrm rot="10800000">
            <a:off x="1049450" y="1148875"/>
            <a:ext cx="2587200" cy="674700"/>
          </a:xfrm>
          <a:prstGeom prst="straightConnector1">
            <a:avLst/>
          </a:prstGeom>
          <a:noFill/>
          <a:ln cap="flat" cmpd="sng" w="9525">
            <a:solidFill>
              <a:schemeClr val="dk2"/>
            </a:solidFill>
            <a:prstDash val="solid"/>
            <a:round/>
            <a:headEnd len="med" w="med" type="none"/>
            <a:tailEnd len="med" w="med" type="none"/>
          </a:ln>
        </p:spPr>
      </p:cxnSp>
      <p:cxnSp>
        <p:nvCxnSpPr>
          <p:cNvPr id="836" name="Google Shape;836;p40"/>
          <p:cNvCxnSpPr>
            <a:stCxn id="825" idx="0"/>
            <a:endCxn id="822" idx="1"/>
          </p:cNvCxnSpPr>
          <p:nvPr/>
        </p:nvCxnSpPr>
        <p:spPr>
          <a:xfrm flipH="1" rot="10800000">
            <a:off x="3636650" y="728275"/>
            <a:ext cx="3594900" cy="1095300"/>
          </a:xfrm>
          <a:prstGeom prst="straightConnector1">
            <a:avLst/>
          </a:prstGeom>
          <a:noFill/>
          <a:ln cap="flat" cmpd="sng" w="9525">
            <a:solidFill>
              <a:schemeClr val="dk2"/>
            </a:solidFill>
            <a:prstDash val="solid"/>
            <a:round/>
            <a:headEnd len="med" w="med" type="none"/>
            <a:tailEnd len="med" w="med" type="none"/>
          </a:ln>
        </p:spPr>
      </p:cxnSp>
      <p:cxnSp>
        <p:nvCxnSpPr>
          <p:cNvPr id="837" name="Google Shape;837;p40"/>
          <p:cNvCxnSpPr>
            <a:stCxn id="826" idx="0"/>
            <a:endCxn id="821" idx="3"/>
          </p:cNvCxnSpPr>
          <p:nvPr/>
        </p:nvCxnSpPr>
        <p:spPr>
          <a:xfrm rot="10800000">
            <a:off x="1787200" y="876775"/>
            <a:ext cx="3861600" cy="946800"/>
          </a:xfrm>
          <a:prstGeom prst="straightConnector1">
            <a:avLst/>
          </a:prstGeom>
          <a:noFill/>
          <a:ln cap="flat" cmpd="sng" w="9525">
            <a:solidFill>
              <a:schemeClr val="dk2"/>
            </a:solidFill>
            <a:prstDash val="solid"/>
            <a:round/>
            <a:headEnd len="med" w="med" type="none"/>
            <a:tailEnd len="med" w="med" type="none"/>
          </a:ln>
        </p:spPr>
      </p:cxnSp>
      <p:cxnSp>
        <p:nvCxnSpPr>
          <p:cNvPr id="838" name="Google Shape;838;p40"/>
          <p:cNvCxnSpPr>
            <a:stCxn id="826" idx="0"/>
            <a:endCxn id="822" idx="2"/>
          </p:cNvCxnSpPr>
          <p:nvPr/>
        </p:nvCxnSpPr>
        <p:spPr>
          <a:xfrm flipH="1" rot="10800000">
            <a:off x="5648800" y="1000375"/>
            <a:ext cx="2320500" cy="823200"/>
          </a:xfrm>
          <a:prstGeom prst="straightConnector1">
            <a:avLst/>
          </a:prstGeom>
          <a:noFill/>
          <a:ln cap="flat" cmpd="sng" w="9525">
            <a:solidFill>
              <a:schemeClr val="dk2"/>
            </a:solidFill>
            <a:prstDash val="solid"/>
            <a:round/>
            <a:headEnd len="med" w="med" type="none"/>
            <a:tailEnd len="med" w="med" type="none"/>
          </a:ln>
        </p:spPr>
      </p:cxnSp>
      <p:sp>
        <p:nvSpPr>
          <p:cNvPr id="839" name="Google Shape;839;p40"/>
          <p:cNvSpPr txBox="1"/>
          <p:nvPr/>
        </p:nvSpPr>
        <p:spPr>
          <a:xfrm>
            <a:off x="7031675" y="10834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provider</a:t>
            </a:r>
            <a:endParaRPr sz="1300">
              <a:latin typeface="Roboto"/>
              <a:ea typeface="Roboto"/>
              <a:cs typeface="Roboto"/>
              <a:sym typeface="Roboto"/>
            </a:endParaRPr>
          </a:p>
        </p:txBody>
      </p:sp>
      <p:sp>
        <p:nvSpPr>
          <p:cNvPr id="840" name="Google Shape;840;p40"/>
          <p:cNvSpPr txBox="1"/>
          <p:nvPr/>
        </p:nvSpPr>
        <p:spPr>
          <a:xfrm>
            <a:off x="1815225" y="542438"/>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recipient</a:t>
            </a:r>
            <a:endParaRPr sz="1300">
              <a:latin typeface="Roboto"/>
              <a:ea typeface="Roboto"/>
              <a:cs typeface="Roboto"/>
              <a:sym typeface="Roboto"/>
            </a:endParaRPr>
          </a:p>
        </p:txBody>
      </p:sp>
      <p:sp>
        <p:nvSpPr>
          <p:cNvPr id="841" name="Google Shape;841;p40"/>
          <p:cNvSpPr/>
          <p:nvPr/>
        </p:nvSpPr>
        <p:spPr>
          <a:xfrm>
            <a:off x="7025700" y="4439725"/>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Econ</a:t>
            </a:r>
            <a:r>
              <a:rPr b="1" lang="en">
                <a:solidFill>
                  <a:srgbClr val="000000"/>
                </a:solidFill>
                <a:latin typeface="Calibri"/>
                <a:ea typeface="Calibri"/>
                <a:cs typeface="Calibri"/>
                <a:sym typeface="Calibri"/>
              </a:rPr>
              <a:t>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Advertisement spot</a:t>
            </a:r>
            <a:endParaRPr b="1">
              <a:solidFill>
                <a:srgbClr val="000000"/>
              </a:solidFill>
              <a:latin typeface="Calibri"/>
              <a:ea typeface="Calibri"/>
              <a:cs typeface="Calibri"/>
              <a:sym typeface="Calibri"/>
            </a:endParaRPr>
          </a:p>
        </p:txBody>
      </p:sp>
      <p:sp>
        <p:nvSpPr>
          <p:cNvPr id="842" name="Google Shape;842;p40"/>
          <p:cNvSpPr/>
          <p:nvPr/>
        </p:nvSpPr>
        <p:spPr>
          <a:xfrm>
            <a:off x="4358700" y="4439725"/>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Produce spot</a:t>
            </a:r>
            <a:endParaRPr b="1">
              <a:solidFill>
                <a:srgbClr val="000000"/>
              </a:solidFill>
              <a:latin typeface="Calibri"/>
              <a:ea typeface="Calibri"/>
              <a:cs typeface="Calibri"/>
              <a:sym typeface="Calibri"/>
            </a:endParaRPr>
          </a:p>
        </p:txBody>
      </p:sp>
      <p:cxnSp>
        <p:nvCxnSpPr>
          <p:cNvPr id="843" name="Google Shape;843;p40"/>
          <p:cNvCxnSpPr>
            <a:stCxn id="842" idx="3"/>
            <a:endCxn id="841" idx="1"/>
          </p:cNvCxnSpPr>
          <p:nvPr/>
        </p:nvCxnSpPr>
        <p:spPr>
          <a:xfrm>
            <a:off x="6246000" y="4711825"/>
            <a:ext cx="779700" cy="0"/>
          </a:xfrm>
          <a:prstGeom prst="straightConnector1">
            <a:avLst/>
          </a:prstGeom>
          <a:noFill/>
          <a:ln cap="flat" cmpd="sng" w="9525">
            <a:solidFill>
              <a:schemeClr val="dk2"/>
            </a:solidFill>
            <a:prstDash val="solid"/>
            <a:round/>
            <a:headEnd len="med" w="med" type="none"/>
            <a:tailEnd len="med" w="med" type="none"/>
          </a:ln>
        </p:spPr>
      </p:cxnSp>
      <p:sp>
        <p:nvSpPr>
          <p:cNvPr id="844" name="Google Shape;844;p40"/>
          <p:cNvSpPr txBox="1"/>
          <p:nvPr/>
        </p:nvSpPr>
        <p:spPr>
          <a:xfrm>
            <a:off x="6227425" y="463000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produce</a:t>
            </a:r>
            <a:endParaRPr sz="1300">
              <a:latin typeface="Roboto"/>
              <a:ea typeface="Roboto"/>
              <a:cs typeface="Roboto"/>
              <a:sym typeface="Roboto"/>
            </a:endParaRPr>
          </a:p>
        </p:txBody>
      </p:sp>
      <p:sp>
        <p:nvSpPr>
          <p:cNvPr id="845" name="Google Shape;845;p40"/>
          <p:cNvSpPr/>
          <p:nvPr/>
        </p:nvSpPr>
        <p:spPr>
          <a:xfrm>
            <a:off x="45052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846" name="Google Shape;846;p40"/>
          <p:cNvSpPr/>
          <p:nvPr/>
        </p:nvSpPr>
        <p:spPr>
          <a:xfrm>
            <a:off x="22192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847" name="Google Shape;847;p40"/>
          <p:cNvSpPr/>
          <p:nvPr/>
        </p:nvSpPr>
        <p:spPr>
          <a:xfrm>
            <a:off x="2219200" y="3806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848" name="Google Shape;848;p40"/>
          <p:cNvSpPr/>
          <p:nvPr/>
        </p:nvSpPr>
        <p:spPr>
          <a:xfrm>
            <a:off x="5131650" y="3862925"/>
            <a:ext cx="341400" cy="302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0"/>
          <p:cNvSpPr txBox="1"/>
          <p:nvPr/>
        </p:nvSpPr>
        <p:spPr>
          <a:xfrm>
            <a:off x="5413600" y="38216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dual</a:t>
            </a:r>
            <a:endParaRPr sz="1300">
              <a:latin typeface="Roboto"/>
              <a:ea typeface="Roboto"/>
              <a:cs typeface="Roboto"/>
              <a:sym typeface="Roboto"/>
            </a:endParaRPr>
          </a:p>
        </p:txBody>
      </p:sp>
      <p:cxnSp>
        <p:nvCxnSpPr>
          <p:cNvPr id="850" name="Google Shape;850;p40"/>
          <p:cNvCxnSpPr>
            <a:stCxn id="842" idx="0"/>
            <a:endCxn id="848" idx="2"/>
          </p:cNvCxnSpPr>
          <p:nvPr/>
        </p:nvCxnSpPr>
        <p:spPr>
          <a:xfrm rot="10800000">
            <a:off x="5302350" y="4165225"/>
            <a:ext cx="0" cy="274500"/>
          </a:xfrm>
          <a:prstGeom prst="straightConnector1">
            <a:avLst/>
          </a:prstGeom>
          <a:noFill/>
          <a:ln cap="flat" cmpd="sng" w="9525">
            <a:solidFill>
              <a:schemeClr val="dk2"/>
            </a:solidFill>
            <a:prstDash val="solid"/>
            <a:round/>
            <a:headEnd len="med" w="med" type="none"/>
            <a:tailEnd len="med" w="med" type="none"/>
          </a:ln>
        </p:spPr>
      </p:cxnSp>
      <p:cxnSp>
        <p:nvCxnSpPr>
          <p:cNvPr id="851" name="Google Shape;851;p40"/>
          <p:cNvCxnSpPr>
            <a:stCxn id="845" idx="2"/>
            <a:endCxn id="848" idx="0"/>
          </p:cNvCxnSpPr>
          <p:nvPr/>
        </p:nvCxnSpPr>
        <p:spPr>
          <a:xfrm>
            <a:off x="5242900" y="3588525"/>
            <a:ext cx="59400" cy="274500"/>
          </a:xfrm>
          <a:prstGeom prst="straightConnector1">
            <a:avLst/>
          </a:prstGeom>
          <a:noFill/>
          <a:ln cap="flat" cmpd="sng" w="9525">
            <a:solidFill>
              <a:schemeClr val="dk2"/>
            </a:solidFill>
            <a:prstDash val="solid"/>
            <a:round/>
            <a:headEnd len="med" w="med" type="none"/>
            <a:tailEnd len="med" w="med" type="none"/>
          </a:ln>
        </p:spPr>
      </p:cxnSp>
      <p:sp>
        <p:nvSpPr>
          <p:cNvPr id="852" name="Google Shape;852;p40"/>
          <p:cNvSpPr/>
          <p:nvPr/>
        </p:nvSpPr>
        <p:spPr>
          <a:xfrm>
            <a:off x="-2796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853" name="Google Shape;853;p40"/>
          <p:cNvSpPr/>
          <p:nvPr/>
        </p:nvSpPr>
        <p:spPr>
          <a:xfrm>
            <a:off x="-693800" y="3757875"/>
            <a:ext cx="20016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Internal</a:t>
            </a:r>
            <a:r>
              <a:rPr b="1" lang="en">
                <a:solidFill>
                  <a:srgbClr val="000000"/>
                </a:solidFill>
                <a:latin typeface="Calibri"/>
                <a:ea typeface="Calibri"/>
                <a:cs typeface="Calibri"/>
                <a:sym typeface="Calibri"/>
              </a:rPr>
              <a:t>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854" name="Google Shape;854;p40"/>
          <p:cNvSpPr/>
          <p:nvPr/>
        </p:nvSpPr>
        <p:spPr>
          <a:xfrm>
            <a:off x="-167675" y="4471425"/>
            <a:ext cx="1475400" cy="6978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Technical Equipment</a:t>
            </a:r>
            <a:endParaRPr b="1">
              <a:solidFill>
                <a:srgbClr val="000000"/>
              </a:solidFill>
              <a:latin typeface="Calibri"/>
              <a:ea typeface="Calibri"/>
              <a:cs typeface="Calibri"/>
              <a:sym typeface="Calibri"/>
            </a:endParaRPr>
          </a:p>
        </p:txBody>
      </p:sp>
      <p:cxnSp>
        <p:nvCxnSpPr>
          <p:cNvPr id="855" name="Google Shape;855;p40"/>
          <p:cNvCxnSpPr>
            <a:stCxn id="847" idx="3"/>
            <a:endCxn id="848" idx="1"/>
          </p:cNvCxnSpPr>
          <p:nvPr/>
        </p:nvCxnSpPr>
        <p:spPr>
          <a:xfrm flipH="1" rot="10800000">
            <a:off x="3694600" y="4014225"/>
            <a:ext cx="1437000" cy="64200"/>
          </a:xfrm>
          <a:prstGeom prst="straightConnector1">
            <a:avLst/>
          </a:prstGeom>
          <a:noFill/>
          <a:ln cap="flat" cmpd="sng" w="9525">
            <a:solidFill>
              <a:schemeClr val="dk2"/>
            </a:solidFill>
            <a:prstDash val="solid"/>
            <a:round/>
            <a:headEnd len="med" w="med" type="none"/>
            <a:tailEnd len="med" w="med" type="none"/>
          </a:ln>
        </p:spPr>
      </p:cxnSp>
      <p:cxnSp>
        <p:nvCxnSpPr>
          <p:cNvPr id="856" name="Google Shape;856;p40"/>
          <p:cNvCxnSpPr>
            <a:stCxn id="846" idx="3"/>
            <a:endCxn id="848" idx="1"/>
          </p:cNvCxnSpPr>
          <p:nvPr/>
        </p:nvCxnSpPr>
        <p:spPr>
          <a:xfrm>
            <a:off x="3694600" y="3316425"/>
            <a:ext cx="1437000" cy="697800"/>
          </a:xfrm>
          <a:prstGeom prst="straightConnector1">
            <a:avLst/>
          </a:prstGeom>
          <a:noFill/>
          <a:ln cap="flat" cmpd="sng" w="9525">
            <a:solidFill>
              <a:schemeClr val="dk2"/>
            </a:solidFill>
            <a:prstDash val="solid"/>
            <a:round/>
            <a:headEnd len="med" w="med" type="none"/>
            <a:tailEnd len="med" w="med" type="none"/>
          </a:ln>
        </p:spPr>
      </p:cxnSp>
      <p:cxnSp>
        <p:nvCxnSpPr>
          <p:cNvPr id="857" name="Google Shape;857;p40"/>
          <p:cNvCxnSpPr>
            <a:stCxn id="846" idx="1"/>
            <a:endCxn id="852" idx="3"/>
          </p:cNvCxnSpPr>
          <p:nvPr/>
        </p:nvCxnSpPr>
        <p:spPr>
          <a:xfrm rot="10800000">
            <a:off x="1195900" y="3316425"/>
            <a:ext cx="1023300" cy="0"/>
          </a:xfrm>
          <a:prstGeom prst="straightConnector1">
            <a:avLst/>
          </a:prstGeom>
          <a:noFill/>
          <a:ln cap="flat" cmpd="sng" w="9525">
            <a:solidFill>
              <a:schemeClr val="dk2"/>
            </a:solidFill>
            <a:prstDash val="solid"/>
            <a:round/>
            <a:headEnd len="med" w="med" type="none"/>
            <a:tailEnd len="med" w="med" type="none"/>
          </a:ln>
        </p:spPr>
      </p:cxnSp>
      <p:cxnSp>
        <p:nvCxnSpPr>
          <p:cNvPr id="858" name="Google Shape;858;p40"/>
          <p:cNvCxnSpPr>
            <a:stCxn id="847" idx="1"/>
            <a:endCxn id="853" idx="3"/>
          </p:cNvCxnSpPr>
          <p:nvPr/>
        </p:nvCxnSpPr>
        <p:spPr>
          <a:xfrm rot="10800000">
            <a:off x="1307800" y="4030125"/>
            <a:ext cx="911400" cy="48300"/>
          </a:xfrm>
          <a:prstGeom prst="straightConnector1">
            <a:avLst/>
          </a:prstGeom>
          <a:noFill/>
          <a:ln cap="flat" cmpd="sng" w="9525">
            <a:solidFill>
              <a:schemeClr val="dk2"/>
            </a:solidFill>
            <a:prstDash val="solid"/>
            <a:round/>
            <a:headEnd len="med" w="med" type="none"/>
            <a:tailEnd len="med" w="med" type="none"/>
          </a:ln>
        </p:spPr>
      </p:cxnSp>
      <p:sp>
        <p:nvSpPr>
          <p:cNvPr id="859" name="Google Shape;859;p40"/>
          <p:cNvSpPr/>
          <p:nvPr/>
        </p:nvSpPr>
        <p:spPr>
          <a:xfrm>
            <a:off x="2219200" y="46445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cxnSp>
        <p:nvCxnSpPr>
          <p:cNvPr id="860" name="Google Shape;860;p40"/>
          <p:cNvCxnSpPr>
            <a:stCxn id="859" idx="1"/>
            <a:endCxn id="854" idx="3"/>
          </p:cNvCxnSpPr>
          <p:nvPr/>
        </p:nvCxnSpPr>
        <p:spPr>
          <a:xfrm rot="10800000">
            <a:off x="1307800" y="4820325"/>
            <a:ext cx="911400" cy="96300"/>
          </a:xfrm>
          <a:prstGeom prst="straightConnector1">
            <a:avLst/>
          </a:prstGeom>
          <a:noFill/>
          <a:ln cap="flat" cmpd="sng" w="9525">
            <a:solidFill>
              <a:schemeClr val="dk2"/>
            </a:solidFill>
            <a:prstDash val="solid"/>
            <a:round/>
            <a:headEnd len="med" w="med" type="none"/>
            <a:tailEnd len="med" w="med" type="none"/>
          </a:ln>
        </p:spPr>
      </p:cxnSp>
      <p:sp>
        <p:nvSpPr>
          <p:cNvPr id="861" name="Google Shape;861;p40"/>
          <p:cNvSpPr txBox="1"/>
          <p:nvPr/>
        </p:nvSpPr>
        <p:spPr>
          <a:xfrm>
            <a:off x="1374350" y="45667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use</a:t>
            </a:r>
            <a:endParaRPr sz="1300">
              <a:latin typeface="Roboto"/>
              <a:ea typeface="Roboto"/>
              <a:cs typeface="Roboto"/>
              <a:sym typeface="Roboto"/>
            </a:endParaRPr>
          </a:p>
        </p:txBody>
      </p:sp>
      <p:sp>
        <p:nvSpPr>
          <p:cNvPr id="862" name="Google Shape;862;p40"/>
          <p:cNvSpPr txBox="1"/>
          <p:nvPr/>
        </p:nvSpPr>
        <p:spPr>
          <a:xfrm>
            <a:off x="1221950" y="28903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use</a:t>
            </a:r>
            <a:endParaRPr sz="1300">
              <a:latin typeface="Roboto"/>
              <a:ea typeface="Roboto"/>
              <a:cs typeface="Roboto"/>
              <a:sym typeface="Roboto"/>
            </a:endParaRPr>
          </a:p>
        </p:txBody>
      </p:sp>
      <p:sp>
        <p:nvSpPr>
          <p:cNvPr id="863" name="Google Shape;863;p40"/>
          <p:cNvSpPr txBox="1"/>
          <p:nvPr/>
        </p:nvSpPr>
        <p:spPr>
          <a:xfrm>
            <a:off x="1300150" y="3780375"/>
            <a:ext cx="9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consume</a:t>
            </a:r>
            <a:endParaRPr>
              <a:latin typeface="Roboto"/>
              <a:ea typeface="Roboto"/>
              <a:cs typeface="Roboto"/>
              <a:sym typeface="Roboto"/>
            </a:endParaRPr>
          </a:p>
        </p:txBody>
      </p:sp>
      <p:cxnSp>
        <p:nvCxnSpPr>
          <p:cNvPr id="864" name="Google Shape;864;p40"/>
          <p:cNvCxnSpPr>
            <a:stCxn id="859" idx="3"/>
            <a:endCxn id="848" idx="1"/>
          </p:cNvCxnSpPr>
          <p:nvPr/>
        </p:nvCxnSpPr>
        <p:spPr>
          <a:xfrm flipH="1" rot="10800000">
            <a:off x="3694600" y="4014225"/>
            <a:ext cx="1437000" cy="902400"/>
          </a:xfrm>
          <a:prstGeom prst="straightConnector1">
            <a:avLst/>
          </a:prstGeom>
          <a:noFill/>
          <a:ln cap="flat" cmpd="sng" w="9525">
            <a:solidFill>
              <a:schemeClr val="dk2"/>
            </a:solidFill>
            <a:prstDash val="solid"/>
            <a:round/>
            <a:headEnd len="med" w="med" type="none"/>
            <a:tailEnd len="med" w="med" type="none"/>
          </a:ln>
        </p:spPr>
      </p:cxnSp>
      <p:cxnSp>
        <p:nvCxnSpPr>
          <p:cNvPr id="865" name="Google Shape;865;p40"/>
          <p:cNvCxnSpPr>
            <a:stCxn id="845" idx="3"/>
            <a:endCxn id="824" idx="2"/>
          </p:cNvCxnSpPr>
          <p:nvPr/>
        </p:nvCxnSpPr>
        <p:spPr>
          <a:xfrm flipH="1" rot="10800000">
            <a:off x="5980600" y="2544225"/>
            <a:ext cx="1988700" cy="772200"/>
          </a:xfrm>
          <a:prstGeom prst="straightConnector1">
            <a:avLst/>
          </a:prstGeom>
          <a:noFill/>
          <a:ln cap="flat" cmpd="sng" w="9525">
            <a:solidFill>
              <a:schemeClr val="dk2"/>
            </a:solidFill>
            <a:prstDash val="solid"/>
            <a:round/>
            <a:headEnd len="med" w="med" type="none"/>
            <a:tailEnd len="med" w="med" type="none"/>
          </a:ln>
        </p:spPr>
      </p:cxnSp>
      <p:sp>
        <p:nvSpPr>
          <p:cNvPr id="866" name="Google Shape;866;p40"/>
          <p:cNvSpPr txBox="1"/>
          <p:nvPr/>
        </p:nvSpPr>
        <p:spPr>
          <a:xfrm>
            <a:off x="6786550" y="2789775"/>
            <a:ext cx="112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consume</a:t>
            </a:r>
            <a:endParaRPr>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41"/>
          <p:cNvSpPr txBox="1"/>
          <p:nvPr>
            <p:ph type="title"/>
          </p:nvPr>
        </p:nvSpPr>
        <p:spPr>
          <a:xfrm>
            <a:off x="311700" y="-47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Exchange and Conversion Processes-Room9</a:t>
            </a:r>
            <a:endParaRPr/>
          </a:p>
        </p:txBody>
      </p:sp>
      <p:sp>
        <p:nvSpPr>
          <p:cNvPr id="872" name="Google Shape;872;p41"/>
          <p:cNvSpPr/>
          <p:nvPr/>
        </p:nvSpPr>
        <p:spPr>
          <a:xfrm>
            <a:off x="311700" y="604625"/>
            <a:ext cx="1475400" cy="544200"/>
          </a:xfrm>
          <a:prstGeom prst="rect">
            <a:avLst/>
          </a:prstGeom>
          <a:solidFill>
            <a:srgbClr val="FFF2C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Company</a:t>
            </a:r>
            <a:endParaRPr b="1">
              <a:solidFill>
                <a:srgbClr val="000000"/>
              </a:solidFill>
              <a:latin typeface="Calibri"/>
              <a:ea typeface="Calibri"/>
              <a:cs typeface="Calibri"/>
              <a:sym typeface="Calibri"/>
            </a:endParaRPr>
          </a:p>
        </p:txBody>
      </p:sp>
      <p:sp>
        <p:nvSpPr>
          <p:cNvPr id="873" name="Google Shape;873;p41"/>
          <p:cNvSpPr/>
          <p:nvPr/>
        </p:nvSpPr>
        <p:spPr>
          <a:xfrm>
            <a:off x="7231650" y="456300"/>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Radio Company</a:t>
            </a:r>
            <a:endParaRPr b="1">
              <a:solidFill>
                <a:srgbClr val="000000"/>
              </a:solidFill>
              <a:latin typeface="Calibri"/>
              <a:ea typeface="Calibri"/>
              <a:cs typeface="Calibri"/>
              <a:sym typeface="Calibri"/>
            </a:endParaRPr>
          </a:p>
        </p:txBody>
      </p:sp>
      <p:sp>
        <p:nvSpPr>
          <p:cNvPr id="874" name="Google Shape;874;p41"/>
          <p:cNvSpPr/>
          <p:nvPr/>
        </p:nvSpPr>
        <p:spPr>
          <a:xfrm>
            <a:off x="213325" y="186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Money</a:t>
            </a:r>
            <a:endParaRPr b="1">
              <a:solidFill>
                <a:srgbClr val="000000"/>
              </a:solidFill>
              <a:latin typeface="Calibri"/>
              <a:ea typeface="Calibri"/>
              <a:cs typeface="Calibri"/>
              <a:sym typeface="Calibri"/>
            </a:endParaRPr>
          </a:p>
        </p:txBody>
      </p:sp>
      <p:sp>
        <p:nvSpPr>
          <p:cNvPr id="875" name="Google Shape;875;p41"/>
          <p:cNvSpPr/>
          <p:nvPr/>
        </p:nvSpPr>
        <p:spPr>
          <a:xfrm>
            <a:off x="7231650" y="186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ADVERTISEMENT</a:t>
            </a:r>
            <a:endParaRPr b="1">
              <a:solidFill>
                <a:srgbClr val="000000"/>
              </a:solidFill>
              <a:latin typeface="Calibri"/>
              <a:ea typeface="Calibri"/>
              <a:cs typeface="Calibri"/>
              <a:sym typeface="Calibri"/>
            </a:endParaRPr>
          </a:p>
        </p:txBody>
      </p:sp>
      <p:sp>
        <p:nvSpPr>
          <p:cNvPr id="876" name="Google Shape;876;p41"/>
          <p:cNvSpPr/>
          <p:nvPr/>
        </p:nvSpPr>
        <p:spPr>
          <a:xfrm>
            <a:off x="2898950" y="18235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Pay for Ad</a:t>
            </a:r>
            <a:endParaRPr b="1">
              <a:solidFill>
                <a:srgbClr val="000000"/>
              </a:solidFill>
              <a:latin typeface="Calibri"/>
              <a:ea typeface="Calibri"/>
              <a:cs typeface="Calibri"/>
              <a:sym typeface="Calibri"/>
            </a:endParaRPr>
          </a:p>
        </p:txBody>
      </p:sp>
      <p:sp>
        <p:nvSpPr>
          <p:cNvPr id="877" name="Google Shape;877;p41"/>
          <p:cNvSpPr/>
          <p:nvPr/>
        </p:nvSpPr>
        <p:spPr>
          <a:xfrm>
            <a:off x="4911100" y="18235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Buy Ad</a:t>
            </a:r>
            <a:endParaRPr b="1">
              <a:solidFill>
                <a:srgbClr val="000000"/>
              </a:solidFill>
              <a:latin typeface="Calibri"/>
              <a:ea typeface="Calibri"/>
              <a:cs typeface="Calibri"/>
              <a:sym typeface="Calibri"/>
            </a:endParaRPr>
          </a:p>
        </p:txBody>
      </p:sp>
      <p:sp>
        <p:nvSpPr>
          <p:cNvPr id="878" name="Google Shape;878;p41"/>
          <p:cNvSpPr txBox="1"/>
          <p:nvPr/>
        </p:nvSpPr>
        <p:spPr>
          <a:xfrm>
            <a:off x="4374350" y="20956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dual</a:t>
            </a:r>
            <a:endParaRPr sz="1300">
              <a:latin typeface="Roboto"/>
              <a:ea typeface="Roboto"/>
              <a:cs typeface="Roboto"/>
              <a:sym typeface="Roboto"/>
            </a:endParaRPr>
          </a:p>
        </p:txBody>
      </p:sp>
      <p:sp>
        <p:nvSpPr>
          <p:cNvPr id="879" name="Google Shape;879;p41"/>
          <p:cNvSpPr txBox="1"/>
          <p:nvPr/>
        </p:nvSpPr>
        <p:spPr>
          <a:xfrm>
            <a:off x="6456025" y="181060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take</a:t>
            </a:r>
            <a:endParaRPr sz="1300">
              <a:latin typeface="Roboto"/>
              <a:ea typeface="Roboto"/>
              <a:cs typeface="Roboto"/>
              <a:sym typeface="Roboto"/>
            </a:endParaRPr>
          </a:p>
        </p:txBody>
      </p:sp>
      <p:sp>
        <p:nvSpPr>
          <p:cNvPr id="880" name="Google Shape;880;p41"/>
          <p:cNvSpPr txBox="1"/>
          <p:nvPr/>
        </p:nvSpPr>
        <p:spPr>
          <a:xfrm>
            <a:off x="1907750" y="18235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give</a:t>
            </a:r>
            <a:endParaRPr sz="1300">
              <a:latin typeface="Roboto"/>
              <a:ea typeface="Roboto"/>
              <a:cs typeface="Roboto"/>
              <a:sym typeface="Roboto"/>
            </a:endParaRPr>
          </a:p>
        </p:txBody>
      </p:sp>
      <p:sp>
        <p:nvSpPr>
          <p:cNvPr id="881" name="Google Shape;881;p41"/>
          <p:cNvSpPr txBox="1"/>
          <p:nvPr/>
        </p:nvSpPr>
        <p:spPr>
          <a:xfrm>
            <a:off x="6158625" y="542438"/>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recipient</a:t>
            </a:r>
            <a:endParaRPr sz="1300">
              <a:latin typeface="Roboto"/>
              <a:ea typeface="Roboto"/>
              <a:cs typeface="Roboto"/>
              <a:sym typeface="Roboto"/>
            </a:endParaRPr>
          </a:p>
        </p:txBody>
      </p:sp>
      <p:sp>
        <p:nvSpPr>
          <p:cNvPr id="882" name="Google Shape;882;p41"/>
          <p:cNvSpPr txBox="1"/>
          <p:nvPr/>
        </p:nvSpPr>
        <p:spPr>
          <a:xfrm>
            <a:off x="1262175" y="129375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provider</a:t>
            </a:r>
            <a:endParaRPr sz="1300">
              <a:latin typeface="Roboto"/>
              <a:ea typeface="Roboto"/>
              <a:cs typeface="Roboto"/>
              <a:sym typeface="Roboto"/>
            </a:endParaRPr>
          </a:p>
        </p:txBody>
      </p:sp>
      <p:cxnSp>
        <p:nvCxnSpPr>
          <p:cNvPr id="883" name="Google Shape;883;p41"/>
          <p:cNvCxnSpPr>
            <a:stCxn id="876" idx="1"/>
            <a:endCxn id="874" idx="3"/>
          </p:cNvCxnSpPr>
          <p:nvPr/>
        </p:nvCxnSpPr>
        <p:spPr>
          <a:xfrm flipH="1">
            <a:off x="1688750" y="2095675"/>
            <a:ext cx="1210200" cy="45900"/>
          </a:xfrm>
          <a:prstGeom prst="straightConnector1">
            <a:avLst/>
          </a:prstGeom>
          <a:noFill/>
          <a:ln cap="flat" cmpd="sng" w="9525">
            <a:solidFill>
              <a:schemeClr val="dk2"/>
            </a:solidFill>
            <a:prstDash val="solid"/>
            <a:round/>
            <a:headEnd len="med" w="med" type="none"/>
            <a:tailEnd len="med" w="med" type="none"/>
          </a:ln>
        </p:spPr>
      </p:cxnSp>
      <p:cxnSp>
        <p:nvCxnSpPr>
          <p:cNvPr id="884" name="Google Shape;884;p41"/>
          <p:cNvCxnSpPr>
            <a:stCxn id="877" idx="3"/>
            <a:endCxn id="875" idx="1"/>
          </p:cNvCxnSpPr>
          <p:nvPr/>
        </p:nvCxnSpPr>
        <p:spPr>
          <a:xfrm>
            <a:off x="6386500" y="2095675"/>
            <a:ext cx="845100" cy="45900"/>
          </a:xfrm>
          <a:prstGeom prst="straightConnector1">
            <a:avLst/>
          </a:prstGeom>
          <a:noFill/>
          <a:ln cap="flat" cmpd="sng" w="9525">
            <a:solidFill>
              <a:schemeClr val="dk2"/>
            </a:solidFill>
            <a:prstDash val="solid"/>
            <a:round/>
            <a:headEnd len="med" w="med" type="none"/>
            <a:tailEnd len="med" w="med" type="none"/>
          </a:ln>
        </p:spPr>
      </p:cxnSp>
      <p:cxnSp>
        <p:nvCxnSpPr>
          <p:cNvPr id="885" name="Google Shape;885;p41"/>
          <p:cNvCxnSpPr>
            <a:stCxn id="876" idx="3"/>
            <a:endCxn id="877" idx="1"/>
          </p:cNvCxnSpPr>
          <p:nvPr/>
        </p:nvCxnSpPr>
        <p:spPr>
          <a:xfrm>
            <a:off x="4374350" y="2095675"/>
            <a:ext cx="536700" cy="0"/>
          </a:xfrm>
          <a:prstGeom prst="straightConnector1">
            <a:avLst/>
          </a:prstGeom>
          <a:noFill/>
          <a:ln cap="flat" cmpd="sng" w="9525">
            <a:solidFill>
              <a:schemeClr val="dk2"/>
            </a:solidFill>
            <a:prstDash val="solid"/>
            <a:round/>
            <a:headEnd len="med" w="med" type="none"/>
            <a:tailEnd len="med" w="med" type="none"/>
          </a:ln>
        </p:spPr>
      </p:cxnSp>
      <p:cxnSp>
        <p:nvCxnSpPr>
          <p:cNvPr id="886" name="Google Shape;886;p41"/>
          <p:cNvCxnSpPr>
            <a:stCxn id="876" idx="0"/>
            <a:endCxn id="872" idx="2"/>
          </p:cNvCxnSpPr>
          <p:nvPr/>
        </p:nvCxnSpPr>
        <p:spPr>
          <a:xfrm rot="10800000">
            <a:off x="1049450" y="1148875"/>
            <a:ext cx="2587200" cy="674700"/>
          </a:xfrm>
          <a:prstGeom prst="straightConnector1">
            <a:avLst/>
          </a:prstGeom>
          <a:noFill/>
          <a:ln cap="flat" cmpd="sng" w="9525">
            <a:solidFill>
              <a:schemeClr val="dk2"/>
            </a:solidFill>
            <a:prstDash val="solid"/>
            <a:round/>
            <a:headEnd len="med" w="med" type="none"/>
            <a:tailEnd len="med" w="med" type="none"/>
          </a:ln>
        </p:spPr>
      </p:cxnSp>
      <p:cxnSp>
        <p:nvCxnSpPr>
          <p:cNvPr id="887" name="Google Shape;887;p41"/>
          <p:cNvCxnSpPr>
            <a:stCxn id="876" idx="0"/>
            <a:endCxn id="873" idx="1"/>
          </p:cNvCxnSpPr>
          <p:nvPr/>
        </p:nvCxnSpPr>
        <p:spPr>
          <a:xfrm flipH="1" rot="10800000">
            <a:off x="3636650" y="728275"/>
            <a:ext cx="3594900" cy="1095300"/>
          </a:xfrm>
          <a:prstGeom prst="straightConnector1">
            <a:avLst/>
          </a:prstGeom>
          <a:noFill/>
          <a:ln cap="flat" cmpd="sng" w="9525">
            <a:solidFill>
              <a:schemeClr val="dk2"/>
            </a:solidFill>
            <a:prstDash val="solid"/>
            <a:round/>
            <a:headEnd len="med" w="med" type="none"/>
            <a:tailEnd len="med" w="med" type="none"/>
          </a:ln>
        </p:spPr>
      </p:cxnSp>
      <p:cxnSp>
        <p:nvCxnSpPr>
          <p:cNvPr id="888" name="Google Shape;888;p41"/>
          <p:cNvCxnSpPr>
            <a:stCxn id="877" idx="0"/>
            <a:endCxn id="872" idx="3"/>
          </p:cNvCxnSpPr>
          <p:nvPr/>
        </p:nvCxnSpPr>
        <p:spPr>
          <a:xfrm rot="10800000">
            <a:off x="1787200" y="876775"/>
            <a:ext cx="3861600" cy="946800"/>
          </a:xfrm>
          <a:prstGeom prst="straightConnector1">
            <a:avLst/>
          </a:prstGeom>
          <a:noFill/>
          <a:ln cap="flat" cmpd="sng" w="9525">
            <a:solidFill>
              <a:schemeClr val="dk2"/>
            </a:solidFill>
            <a:prstDash val="solid"/>
            <a:round/>
            <a:headEnd len="med" w="med" type="none"/>
            <a:tailEnd len="med" w="med" type="none"/>
          </a:ln>
        </p:spPr>
      </p:cxnSp>
      <p:cxnSp>
        <p:nvCxnSpPr>
          <p:cNvPr id="889" name="Google Shape;889;p41"/>
          <p:cNvCxnSpPr>
            <a:stCxn id="877" idx="0"/>
            <a:endCxn id="873" idx="2"/>
          </p:cNvCxnSpPr>
          <p:nvPr/>
        </p:nvCxnSpPr>
        <p:spPr>
          <a:xfrm flipH="1" rot="10800000">
            <a:off x="5648800" y="1000375"/>
            <a:ext cx="2320500" cy="823200"/>
          </a:xfrm>
          <a:prstGeom prst="straightConnector1">
            <a:avLst/>
          </a:prstGeom>
          <a:noFill/>
          <a:ln cap="flat" cmpd="sng" w="9525">
            <a:solidFill>
              <a:schemeClr val="dk2"/>
            </a:solidFill>
            <a:prstDash val="solid"/>
            <a:round/>
            <a:headEnd len="med" w="med" type="none"/>
            <a:tailEnd len="med" w="med" type="none"/>
          </a:ln>
        </p:spPr>
      </p:cxnSp>
      <p:sp>
        <p:nvSpPr>
          <p:cNvPr id="890" name="Google Shape;890;p41"/>
          <p:cNvSpPr txBox="1"/>
          <p:nvPr/>
        </p:nvSpPr>
        <p:spPr>
          <a:xfrm>
            <a:off x="7031675" y="10834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provider</a:t>
            </a:r>
            <a:endParaRPr sz="1300">
              <a:latin typeface="Roboto"/>
              <a:ea typeface="Roboto"/>
              <a:cs typeface="Roboto"/>
              <a:sym typeface="Roboto"/>
            </a:endParaRPr>
          </a:p>
        </p:txBody>
      </p:sp>
      <p:sp>
        <p:nvSpPr>
          <p:cNvPr id="891" name="Google Shape;891;p41"/>
          <p:cNvSpPr txBox="1"/>
          <p:nvPr/>
        </p:nvSpPr>
        <p:spPr>
          <a:xfrm>
            <a:off x="1815225" y="542438"/>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recipient</a:t>
            </a:r>
            <a:endParaRPr sz="1300">
              <a:latin typeface="Roboto"/>
              <a:ea typeface="Roboto"/>
              <a:cs typeface="Roboto"/>
              <a:sym typeface="Roboto"/>
            </a:endParaRPr>
          </a:p>
        </p:txBody>
      </p:sp>
      <p:sp>
        <p:nvSpPr>
          <p:cNvPr id="892" name="Google Shape;892;p41"/>
          <p:cNvSpPr/>
          <p:nvPr/>
        </p:nvSpPr>
        <p:spPr>
          <a:xfrm>
            <a:off x="7025700" y="4439725"/>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Internal</a:t>
            </a:r>
            <a:r>
              <a:rPr b="1" lang="en">
                <a:solidFill>
                  <a:srgbClr val="000000"/>
                </a:solidFill>
                <a:latin typeface="Calibri"/>
                <a:ea typeface="Calibri"/>
                <a:cs typeface="Calibri"/>
                <a:sym typeface="Calibri"/>
              </a:rPr>
              <a:t>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Exposure?</a:t>
            </a:r>
            <a:endParaRPr b="1">
              <a:solidFill>
                <a:srgbClr val="000000"/>
              </a:solidFill>
              <a:latin typeface="Calibri"/>
              <a:ea typeface="Calibri"/>
              <a:cs typeface="Calibri"/>
              <a:sym typeface="Calibri"/>
            </a:endParaRPr>
          </a:p>
        </p:txBody>
      </p:sp>
      <p:sp>
        <p:nvSpPr>
          <p:cNvPr id="893" name="Google Shape;893;p41"/>
          <p:cNvSpPr/>
          <p:nvPr/>
        </p:nvSpPr>
        <p:spPr>
          <a:xfrm>
            <a:off x="4358700" y="4439725"/>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Gain attention?</a:t>
            </a:r>
            <a:endParaRPr b="1">
              <a:solidFill>
                <a:srgbClr val="000000"/>
              </a:solidFill>
              <a:latin typeface="Calibri"/>
              <a:ea typeface="Calibri"/>
              <a:cs typeface="Calibri"/>
              <a:sym typeface="Calibri"/>
            </a:endParaRPr>
          </a:p>
        </p:txBody>
      </p:sp>
      <p:cxnSp>
        <p:nvCxnSpPr>
          <p:cNvPr id="894" name="Google Shape;894;p41"/>
          <p:cNvCxnSpPr>
            <a:stCxn id="893" idx="3"/>
            <a:endCxn id="892" idx="1"/>
          </p:cNvCxnSpPr>
          <p:nvPr/>
        </p:nvCxnSpPr>
        <p:spPr>
          <a:xfrm>
            <a:off x="6246000" y="4711825"/>
            <a:ext cx="779700" cy="0"/>
          </a:xfrm>
          <a:prstGeom prst="straightConnector1">
            <a:avLst/>
          </a:prstGeom>
          <a:noFill/>
          <a:ln cap="flat" cmpd="sng" w="9525">
            <a:solidFill>
              <a:schemeClr val="dk2"/>
            </a:solidFill>
            <a:prstDash val="solid"/>
            <a:round/>
            <a:headEnd len="med" w="med" type="none"/>
            <a:tailEnd len="med" w="med" type="none"/>
          </a:ln>
        </p:spPr>
      </p:cxnSp>
      <p:sp>
        <p:nvSpPr>
          <p:cNvPr id="895" name="Google Shape;895;p41"/>
          <p:cNvSpPr txBox="1"/>
          <p:nvPr/>
        </p:nvSpPr>
        <p:spPr>
          <a:xfrm>
            <a:off x="6227425" y="463000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produce</a:t>
            </a:r>
            <a:endParaRPr sz="1300">
              <a:latin typeface="Roboto"/>
              <a:ea typeface="Roboto"/>
              <a:cs typeface="Roboto"/>
              <a:sym typeface="Roboto"/>
            </a:endParaRPr>
          </a:p>
        </p:txBody>
      </p:sp>
      <p:sp>
        <p:nvSpPr>
          <p:cNvPr id="896" name="Google Shape;896;p41"/>
          <p:cNvSpPr/>
          <p:nvPr/>
        </p:nvSpPr>
        <p:spPr>
          <a:xfrm>
            <a:off x="45052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897" name="Google Shape;897;p41"/>
          <p:cNvSpPr/>
          <p:nvPr/>
        </p:nvSpPr>
        <p:spPr>
          <a:xfrm>
            <a:off x="22192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898" name="Google Shape;898;p41"/>
          <p:cNvSpPr/>
          <p:nvPr/>
        </p:nvSpPr>
        <p:spPr>
          <a:xfrm>
            <a:off x="2219200" y="3806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899" name="Google Shape;899;p41"/>
          <p:cNvSpPr/>
          <p:nvPr/>
        </p:nvSpPr>
        <p:spPr>
          <a:xfrm>
            <a:off x="5131650" y="3862925"/>
            <a:ext cx="341400" cy="302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1"/>
          <p:cNvSpPr txBox="1"/>
          <p:nvPr/>
        </p:nvSpPr>
        <p:spPr>
          <a:xfrm>
            <a:off x="5413600" y="38216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dual</a:t>
            </a:r>
            <a:endParaRPr sz="1300">
              <a:latin typeface="Roboto"/>
              <a:ea typeface="Roboto"/>
              <a:cs typeface="Roboto"/>
              <a:sym typeface="Roboto"/>
            </a:endParaRPr>
          </a:p>
        </p:txBody>
      </p:sp>
      <p:cxnSp>
        <p:nvCxnSpPr>
          <p:cNvPr id="901" name="Google Shape;901;p41"/>
          <p:cNvCxnSpPr>
            <a:stCxn id="893" idx="0"/>
            <a:endCxn id="899" idx="2"/>
          </p:cNvCxnSpPr>
          <p:nvPr/>
        </p:nvCxnSpPr>
        <p:spPr>
          <a:xfrm rot="10800000">
            <a:off x="5302350" y="4165225"/>
            <a:ext cx="0" cy="274500"/>
          </a:xfrm>
          <a:prstGeom prst="straightConnector1">
            <a:avLst/>
          </a:prstGeom>
          <a:noFill/>
          <a:ln cap="flat" cmpd="sng" w="9525">
            <a:solidFill>
              <a:schemeClr val="dk2"/>
            </a:solidFill>
            <a:prstDash val="solid"/>
            <a:round/>
            <a:headEnd len="med" w="med" type="none"/>
            <a:tailEnd len="med" w="med" type="none"/>
          </a:ln>
        </p:spPr>
      </p:cxnSp>
      <p:cxnSp>
        <p:nvCxnSpPr>
          <p:cNvPr id="902" name="Google Shape;902;p41"/>
          <p:cNvCxnSpPr>
            <a:stCxn id="896" idx="2"/>
            <a:endCxn id="899" idx="0"/>
          </p:cNvCxnSpPr>
          <p:nvPr/>
        </p:nvCxnSpPr>
        <p:spPr>
          <a:xfrm>
            <a:off x="5242900" y="3588525"/>
            <a:ext cx="59400" cy="274500"/>
          </a:xfrm>
          <a:prstGeom prst="straightConnector1">
            <a:avLst/>
          </a:prstGeom>
          <a:noFill/>
          <a:ln cap="flat" cmpd="sng" w="9525">
            <a:solidFill>
              <a:schemeClr val="dk2"/>
            </a:solidFill>
            <a:prstDash val="solid"/>
            <a:round/>
            <a:headEnd len="med" w="med" type="none"/>
            <a:tailEnd len="med" w="med" type="none"/>
          </a:ln>
        </p:spPr>
      </p:cxnSp>
      <p:sp>
        <p:nvSpPr>
          <p:cNvPr id="903" name="Google Shape;903;p41"/>
          <p:cNvSpPr/>
          <p:nvPr/>
        </p:nvSpPr>
        <p:spPr>
          <a:xfrm>
            <a:off x="-2796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904" name="Google Shape;904;p41"/>
          <p:cNvSpPr/>
          <p:nvPr/>
        </p:nvSpPr>
        <p:spPr>
          <a:xfrm>
            <a:off x="-693875" y="3863025"/>
            <a:ext cx="20016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Internal</a:t>
            </a:r>
            <a:r>
              <a:rPr b="1" lang="en">
                <a:solidFill>
                  <a:srgbClr val="000000"/>
                </a:solidFill>
                <a:latin typeface="Calibri"/>
                <a:ea typeface="Calibri"/>
                <a:cs typeface="Calibri"/>
                <a:sym typeface="Calibri"/>
              </a:rPr>
              <a:t>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Facilities</a:t>
            </a:r>
            <a:endParaRPr b="1">
              <a:solidFill>
                <a:srgbClr val="000000"/>
              </a:solidFill>
              <a:latin typeface="Calibri"/>
              <a:ea typeface="Calibri"/>
              <a:cs typeface="Calibri"/>
              <a:sym typeface="Calibri"/>
            </a:endParaRPr>
          </a:p>
        </p:txBody>
      </p:sp>
      <p:sp>
        <p:nvSpPr>
          <p:cNvPr id="905" name="Google Shape;905;p41"/>
          <p:cNvSpPr/>
          <p:nvPr/>
        </p:nvSpPr>
        <p:spPr>
          <a:xfrm>
            <a:off x="-167675" y="46250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cxnSp>
        <p:nvCxnSpPr>
          <p:cNvPr id="906" name="Google Shape;906;p41"/>
          <p:cNvCxnSpPr>
            <a:stCxn id="898" idx="3"/>
            <a:endCxn id="899" idx="1"/>
          </p:cNvCxnSpPr>
          <p:nvPr/>
        </p:nvCxnSpPr>
        <p:spPr>
          <a:xfrm flipH="1" rot="10800000">
            <a:off x="3694600" y="4014225"/>
            <a:ext cx="1437000" cy="64200"/>
          </a:xfrm>
          <a:prstGeom prst="straightConnector1">
            <a:avLst/>
          </a:prstGeom>
          <a:noFill/>
          <a:ln cap="flat" cmpd="sng" w="9525">
            <a:solidFill>
              <a:schemeClr val="dk2"/>
            </a:solidFill>
            <a:prstDash val="solid"/>
            <a:round/>
            <a:headEnd len="med" w="med" type="none"/>
            <a:tailEnd len="med" w="med" type="none"/>
          </a:ln>
        </p:spPr>
      </p:cxnSp>
      <p:cxnSp>
        <p:nvCxnSpPr>
          <p:cNvPr id="907" name="Google Shape;907;p41"/>
          <p:cNvCxnSpPr>
            <a:stCxn id="897" idx="3"/>
            <a:endCxn id="899" idx="1"/>
          </p:cNvCxnSpPr>
          <p:nvPr/>
        </p:nvCxnSpPr>
        <p:spPr>
          <a:xfrm>
            <a:off x="3694600" y="3316425"/>
            <a:ext cx="1437000" cy="697800"/>
          </a:xfrm>
          <a:prstGeom prst="straightConnector1">
            <a:avLst/>
          </a:prstGeom>
          <a:noFill/>
          <a:ln cap="flat" cmpd="sng" w="9525">
            <a:solidFill>
              <a:schemeClr val="dk2"/>
            </a:solidFill>
            <a:prstDash val="solid"/>
            <a:round/>
            <a:headEnd len="med" w="med" type="none"/>
            <a:tailEnd len="med" w="med" type="none"/>
          </a:ln>
        </p:spPr>
      </p:cxnSp>
      <p:cxnSp>
        <p:nvCxnSpPr>
          <p:cNvPr id="908" name="Google Shape;908;p41"/>
          <p:cNvCxnSpPr>
            <a:stCxn id="897" idx="1"/>
            <a:endCxn id="903" idx="3"/>
          </p:cNvCxnSpPr>
          <p:nvPr/>
        </p:nvCxnSpPr>
        <p:spPr>
          <a:xfrm rot="10800000">
            <a:off x="1195900" y="3316425"/>
            <a:ext cx="1023300" cy="0"/>
          </a:xfrm>
          <a:prstGeom prst="straightConnector1">
            <a:avLst/>
          </a:prstGeom>
          <a:noFill/>
          <a:ln cap="flat" cmpd="sng" w="9525">
            <a:solidFill>
              <a:schemeClr val="dk2"/>
            </a:solidFill>
            <a:prstDash val="solid"/>
            <a:round/>
            <a:headEnd len="med" w="med" type="none"/>
            <a:tailEnd len="med" w="med" type="none"/>
          </a:ln>
        </p:spPr>
      </p:cxnSp>
      <p:cxnSp>
        <p:nvCxnSpPr>
          <p:cNvPr id="909" name="Google Shape;909;p41"/>
          <p:cNvCxnSpPr>
            <a:stCxn id="898" idx="1"/>
            <a:endCxn id="904" idx="3"/>
          </p:cNvCxnSpPr>
          <p:nvPr/>
        </p:nvCxnSpPr>
        <p:spPr>
          <a:xfrm flipH="1">
            <a:off x="1307800" y="4078425"/>
            <a:ext cx="911400" cy="56700"/>
          </a:xfrm>
          <a:prstGeom prst="straightConnector1">
            <a:avLst/>
          </a:prstGeom>
          <a:noFill/>
          <a:ln cap="flat" cmpd="sng" w="9525">
            <a:solidFill>
              <a:schemeClr val="dk2"/>
            </a:solidFill>
            <a:prstDash val="solid"/>
            <a:round/>
            <a:headEnd len="med" w="med" type="none"/>
            <a:tailEnd len="med" w="med" type="none"/>
          </a:ln>
        </p:spPr>
      </p:cxnSp>
      <p:sp>
        <p:nvSpPr>
          <p:cNvPr id="910" name="Google Shape;910;p41"/>
          <p:cNvSpPr/>
          <p:nvPr/>
        </p:nvSpPr>
        <p:spPr>
          <a:xfrm>
            <a:off x="2219200" y="46445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cxnSp>
        <p:nvCxnSpPr>
          <p:cNvPr id="911" name="Google Shape;911;p41"/>
          <p:cNvCxnSpPr>
            <a:stCxn id="910" idx="1"/>
            <a:endCxn id="905" idx="3"/>
          </p:cNvCxnSpPr>
          <p:nvPr/>
        </p:nvCxnSpPr>
        <p:spPr>
          <a:xfrm rot="10800000">
            <a:off x="1307800" y="4897125"/>
            <a:ext cx="911400" cy="19500"/>
          </a:xfrm>
          <a:prstGeom prst="straightConnector1">
            <a:avLst/>
          </a:prstGeom>
          <a:noFill/>
          <a:ln cap="flat" cmpd="sng" w="9525">
            <a:solidFill>
              <a:schemeClr val="dk2"/>
            </a:solidFill>
            <a:prstDash val="solid"/>
            <a:round/>
            <a:headEnd len="med" w="med" type="none"/>
            <a:tailEnd len="med" w="med" type="none"/>
          </a:ln>
        </p:spPr>
      </p:cxnSp>
      <p:sp>
        <p:nvSpPr>
          <p:cNvPr id="912" name="Google Shape;912;p41"/>
          <p:cNvSpPr txBox="1"/>
          <p:nvPr/>
        </p:nvSpPr>
        <p:spPr>
          <a:xfrm>
            <a:off x="1374350" y="45667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use</a:t>
            </a:r>
            <a:endParaRPr sz="1300">
              <a:latin typeface="Roboto"/>
              <a:ea typeface="Roboto"/>
              <a:cs typeface="Roboto"/>
              <a:sym typeface="Roboto"/>
            </a:endParaRPr>
          </a:p>
        </p:txBody>
      </p:sp>
      <p:sp>
        <p:nvSpPr>
          <p:cNvPr id="913" name="Google Shape;913;p41"/>
          <p:cNvSpPr txBox="1"/>
          <p:nvPr/>
        </p:nvSpPr>
        <p:spPr>
          <a:xfrm>
            <a:off x="1221950" y="28903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use</a:t>
            </a:r>
            <a:endParaRPr sz="1300">
              <a:latin typeface="Roboto"/>
              <a:ea typeface="Roboto"/>
              <a:cs typeface="Roboto"/>
              <a:sym typeface="Roboto"/>
            </a:endParaRPr>
          </a:p>
        </p:txBody>
      </p:sp>
      <p:sp>
        <p:nvSpPr>
          <p:cNvPr id="914" name="Google Shape;914;p41"/>
          <p:cNvSpPr txBox="1"/>
          <p:nvPr/>
        </p:nvSpPr>
        <p:spPr>
          <a:xfrm>
            <a:off x="1300150" y="3780375"/>
            <a:ext cx="926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consume</a:t>
            </a:r>
            <a:endParaRPr>
              <a:latin typeface="Roboto"/>
              <a:ea typeface="Roboto"/>
              <a:cs typeface="Roboto"/>
              <a:sym typeface="Roboto"/>
            </a:endParaRPr>
          </a:p>
        </p:txBody>
      </p:sp>
      <p:cxnSp>
        <p:nvCxnSpPr>
          <p:cNvPr id="915" name="Google Shape;915;p41"/>
          <p:cNvCxnSpPr>
            <a:stCxn id="910" idx="3"/>
            <a:endCxn id="899" idx="1"/>
          </p:cNvCxnSpPr>
          <p:nvPr/>
        </p:nvCxnSpPr>
        <p:spPr>
          <a:xfrm flipH="1" rot="10800000">
            <a:off x="3694600" y="4014225"/>
            <a:ext cx="1437000" cy="9024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41"/>
          <p:cNvCxnSpPr>
            <a:stCxn id="896" idx="3"/>
            <a:endCxn id="875" idx="2"/>
          </p:cNvCxnSpPr>
          <p:nvPr/>
        </p:nvCxnSpPr>
        <p:spPr>
          <a:xfrm flipH="1" rot="10800000">
            <a:off x="5980600" y="2413725"/>
            <a:ext cx="1988700" cy="902700"/>
          </a:xfrm>
          <a:prstGeom prst="straightConnector1">
            <a:avLst/>
          </a:prstGeom>
          <a:noFill/>
          <a:ln cap="flat" cmpd="sng" w="9525">
            <a:solidFill>
              <a:schemeClr val="dk2"/>
            </a:solidFill>
            <a:prstDash val="solid"/>
            <a:round/>
            <a:headEnd len="med" w="med" type="none"/>
            <a:tailEnd len="med" w="med" type="none"/>
          </a:ln>
        </p:spPr>
      </p:cxnSp>
      <p:sp>
        <p:nvSpPr>
          <p:cNvPr id="917" name="Google Shape;917;p41"/>
          <p:cNvSpPr txBox="1"/>
          <p:nvPr/>
        </p:nvSpPr>
        <p:spPr>
          <a:xfrm>
            <a:off x="6786550" y="2789775"/>
            <a:ext cx="926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consume</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1 </a:t>
            </a:r>
            <a:r>
              <a:rPr lang="en">
                <a:highlight>
                  <a:srgbClr val="FFFFFF"/>
                </a:highlight>
              </a:rPr>
              <a:t>— Language Training</a:t>
            </a:r>
            <a:endParaRPr/>
          </a:p>
        </p:txBody>
      </p:sp>
      <p:sp>
        <p:nvSpPr>
          <p:cNvPr id="132" name="Google Shape;132;p15"/>
          <p:cNvSpPr txBox="1"/>
          <p:nvPr>
            <p:ph idx="1" type="body"/>
          </p:nvPr>
        </p:nvSpPr>
        <p:spPr>
          <a:xfrm>
            <a:off x="311700" y="1153775"/>
            <a:ext cx="61791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343A40"/>
                </a:solidFill>
                <a:highlight>
                  <a:srgbClr val="FFFFFF"/>
                </a:highlight>
              </a:rPr>
              <a:t>Construct exchange and conversion processes for explaining language training by means of the REA ontology. What resources are involved in language training and what actors? Which economic events are changing the resources? Take the perspective of a person that acquires language training for herself from a language education company. Think about what resources need to be acquired and how they are used.</a:t>
            </a:r>
            <a:endParaRPr sz="1150">
              <a:solidFill>
                <a:srgbClr val="343A40"/>
              </a:solidFill>
              <a:highlight>
                <a:srgbClr val="FFFFFF"/>
              </a:highlight>
            </a:endParaRPr>
          </a:p>
          <a:p>
            <a:pPr indent="0" lvl="0" marL="0" rtl="0" algn="l">
              <a:spcBef>
                <a:spcPts val="1200"/>
              </a:spcBef>
              <a:spcAft>
                <a:spcPts val="0"/>
              </a:spcAft>
              <a:buNone/>
            </a:pPr>
            <a:r>
              <a:rPr lang="en" sz="1150">
                <a:solidFill>
                  <a:srgbClr val="343A40"/>
                </a:solidFill>
                <a:highlight>
                  <a:srgbClr val="FFFFFF"/>
                </a:highlight>
              </a:rPr>
              <a:t>Document your answer using exchange processes as well as conversion processes. Include stereotypes for all classes introduced.</a:t>
            </a:r>
            <a:endParaRPr sz="1150">
              <a:solidFill>
                <a:srgbClr val="343A40"/>
              </a:solidFill>
              <a:highlight>
                <a:srgbClr val="FFFFFF"/>
              </a:highlight>
            </a:endParaRPr>
          </a:p>
          <a:p>
            <a:pPr indent="0" lvl="0" marL="0" rtl="0" algn="l">
              <a:spcBef>
                <a:spcPts val="1200"/>
              </a:spcBef>
              <a:spcAft>
                <a:spcPts val="0"/>
              </a:spcAft>
              <a:buNone/>
            </a:pPr>
            <a:r>
              <a:t/>
            </a:r>
            <a:endParaRPr sz="1150">
              <a:solidFill>
                <a:srgbClr val="495057"/>
              </a:solidFill>
            </a:endParaRPr>
          </a:p>
          <a:p>
            <a:pPr indent="0" lvl="0" marL="0" rtl="0" algn="l">
              <a:spcBef>
                <a:spcPts val="1200"/>
              </a:spcBef>
              <a:spcAft>
                <a:spcPts val="1600"/>
              </a:spcAft>
              <a:buNone/>
            </a:pPr>
            <a:r>
              <a:t/>
            </a:r>
            <a:endParaRPr/>
          </a:p>
        </p:txBody>
      </p:sp>
      <p:pic>
        <p:nvPicPr>
          <p:cNvPr id="133" name="Google Shape;133;p15"/>
          <p:cNvPicPr preferRelativeResize="0"/>
          <p:nvPr/>
        </p:nvPicPr>
        <p:blipFill>
          <a:blip r:embed="rId3">
            <a:alphaModFix/>
          </a:blip>
          <a:stretch>
            <a:fillRect/>
          </a:stretch>
        </p:blipFill>
        <p:spPr>
          <a:xfrm>
            <a:off x="3749800" y="3143996"/>
            <a:ext cx="5394199" cy="204977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42"/>
          <p:cNvSpPr txBox="1"/>
          <p:nvPr>
            <p:ph idx="4294967295" type="title"/>
          </p:nvPr>
        </p:nvSpPr>
        <p:spPr>
          <a:xfrm>
            <a:off x="311700" y="-47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Exchange and Conversion Processes</a:t>
            </a:r>
            <a:endParaRPr/>
          </a:p>
        </p:txBody>
      </p:sp>
      <p:sp>
        <p:nvSpPr>
          <p:cNvPr id="923" name="Google Shape;923;p42"/>
          <p:cNvSpPr/>
          <p:nvPr/>
        </p:nvSpPr>
        <p:spPr>
          <a:xfrm>
            <a:off x="311700" y="604625"/>
            <a:ext cx="1475400" cy="544200"/>
          </a:xfrm>
          <a:prstGeom prst="rect">
            <a:avLst/>
          </a:prstGeom>
          <a:solidFill>
            <a:srgbClr val="FFF2C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Company</a:t>
            </a:r>
            <a:endParaRPr b="1">
              <a:solidFill>
                <a:srgbClr val="000000"/>
              </a:solidFill>
              <a:latin typeface="Calibri"/>
              <a:ea typeface="Calibri"/>
              <a:cs typeface="Calibri"/>
              <a:sym typeface="Calibri"/>
            </a:endParaRPr>
          </a:p>
        </p:txBody>
      </p:sp>
      <p:sp>
        <p:nvSpPr>
          <p:cNvPr id="924" name="Google Shape;924;p42"/>
          <p:cNvSpPr/>
          <p:nvPr/>
        </p:nvSpPr>
        <p:spPr>
          <a:xfrm>
            <a:off x="7149825" y="462800"/>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Radio</a:t>
            </a:r>
            <a:endParaRPr b="1">
              <a:solidFill>
                <a:srgbClr val="000000"/>
              </a:solidFill>
              <a:latin typeface="Calibri"/>
              <a:ea typeface="Calibri"/>
              <a:cs typeface="Calibri"/>
              <a:sym typeface="Calibri"/>
            </a:endParaRPr>
          </a:p>
        </p:txBody>
      </p:sp>
      <p:sp>
        <p:nvSpPr>
          <p:cNvPr id="925" name="Google Shape;925;p42"/>
          <p:cNvSpPr/>
          <p:nvPr/>
        </p:nvSpPr>
        <p:spPr>
          <a:xfrm>
            <a:off x="213325" y="186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Money</a:t>
            </a:r>
            <a:endParaRPr b="1">
              <a:solidFill>
                <a:srgbClr val="000000"/>
              </a:solidFill>
              <a:latin typeface="Calibri"/>
              <a:ea typeface="Calibri"/>
              <a:cs typeface="Calibri"/>
              <a:sym typeface="Calibri"/>
            </a:endParaRPr>
          </a:p>
        </p:txBody>
      </p:sp>
      <p:sp>
        <p:nvSpPr>
          <p:cNvPr id="926" name="Google Shape;926;p42"/>
          <p:cNvSpPr/>
          <p:nvPr/>
        </p:nvSpPr>
        <p:spPr>
          <a:xfrm>
            <a:off x="7231650" y="186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Radio Advertisement Slot</a:t>
            </a:r>
            <a:endParaRPr b="1">
              <a:solidFill>
                <a:srgbClr val="000000"/>
              </a:solidFill>
              <a:latin typeface="Calibri"/>
              <a:ea typeface="Calibri"/>
              <a:cs typeface="Calibri"/>
              <a:sym typeface="Calibri"/>
            </a:endParaRPr>
          </a:p>
        </p:txBody>
      </p:sp>
      <p:sp>
        <p:nvSpPr>
          <p:cNvPr id="927" name="Google Shape;927;p42"/>
          <p:cNvSpPr/>
          <p:nvPr/>
        </p:nvSpPr>
        <p:spPr>
          <a:xfrm>
            <a:off x="2898950" y="18235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928" name="Google Shape;928;p42"/>
          <p:cNvSpPr/>
          <p:nvPr/>
        </p:nvSpPr>
        <p:spPr>
          <a:xfrm>
            <a:off x="4911100" y="18235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929" name="Google Shape;929;p42"/>
          <p:cNvSpPr txBox="1"/>
          <p:nvPr/>
        </p:nvSpPr>
        <p:spPr>
          <a:xfrm>
            <a:off x="4374350" y="20956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dual</a:t>
            </a:r>
            <a:endParaRPr sz="1300">
              <a:latin typeface="Roboto"/>
              <a:ea typeface="Roboto"/>
              <a:cs typeface="Roboto"/>
              <a:sym typeface="Roboto"/>
            </a:endParaRPr>
          </a:p>
        </p:txBody>
      </p:sp>
      <p:sp>
        <p:nvSpPr>
          <p:cNvPr id="930" name="Google Shape;930;p42"/>
          <p:cNvSpPr txBox="1"/>
          <p:nvPr/>
        </p:nvSpPr>
        <p:spPr>
          <a:xfrm>
            <a:off x="6456025" y="181060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take</a:t>
            </a:r>
            <a:endParaRPr sz="1300">
              <a:latin typeface="Roboto"/>
              <a:ea typeface="Roboto"/>
              <a:cs typeface="Roboto"/>
              <a:sym typeface="Roboto"/>
            </a:endParaRPr>
          </a:p>
        </p:txBody>
      </p:sp>
      <p:sp>
        <p:nvSpPr>
          <p:cNvPr id="931" name="Google Shape;931;p42"/>
          <p:cNvSpPr txBox="1"/>
          <p:nvPr/>
        </p:nvSpPr>
        <p:spPr>
          <a:xfrm>
            <a:off x="1907750" y="18235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give</a:t>
            </a:r>
            <a:endParaRPr sz="1300">
              <a:latin typeface="Roboto"/>
              <a:ea typeface="Roboto"/>
              <a:cs typeface="Roboto"/>
              <a:sym typeface="Roboto"/>
            </a:endParaRPr>
          </a:p>
        </p:txBody>
      </p:sp>
      <p:sp>
        <p:nvSpPr>
          <p:cNvPr id="932" name="Google Shape;932;p42"/>
          <p:cNvSpPr txBox="1"/>
          <p:nvPr/>
        </p:nvSpPr>
        <p:spPr>
          <a:xfrm>
            <a:off x="6158625" y="542438"/>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recipient</a:t>
            </a:r>
            <a:endParaRPr sz="1300">
              <a:latin typeface="Roboto"/>
              <a:ea typeface="Roboto"/>
              <a:cs typeface="Roboto"/>
              <a:sym typeface="Roboto"/>
            </a:endParaRPr>
          </a:p>
        </p:txBody>
      </p:sp>
      <p:sp>
        <p:nvSpPr>
          <p:cNvPr id="933" name="Google Shape;933;p42"/>
          <p:cNvSpPr txBox="1"/>
          <p:nvPr/>
        </p:nvSpPr>
        <p:spPr>
          <a:xfrm>
            <a:off x="1262175" y="129375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provider</a:t>
            </a:r>
            <a:endParaRPr sz="1300">
              <a:latin typeface="Roboto"/>
              <a:ea typeface="Roboto"/>
              <a:cs typeface="Roboto"/>
              <a:sym typeface="Roboto"/>
            </a:endParaRPr>
          </a:p>
        </p:txBody>
      </p:sp>
      <p:cxnSp>
        <p:nvCxnSpPr>
          <p:cNvPr id="934" name="Google Shape;934;p42"/>
          <p:cNvCxnSpPr>
            <a:stCxn id="927" idx="1"/>
            <a:endCxn id="925" idx="3"/>
          </p:cNvCxnSpPr>
          <p:nvPr/>
        </p:nvCxnSpPr>
        <p:spPr>
          <a:xfrm flipH="1">
            <a:off x="1688750" y="2095675"/>
            <a:ext cx="1210200" cy="45900"/>
          </a:xfrm>
          <a:prstGeom prst="straightConnector1">
            <a:avLst/>
          </a:prstGeom>
          <a:noFill/>
          <a:ln cap="flat" cmpd="sng" w="9525">
            <a:solidFill>
              <a:schemeClr val="dk2"/>
            </a:solidFill>
            <a:prstDash val="solid"/>
            <a:round/>
            <a:headEnd len="med" w="med" type="none"/>
            <a:tailEnd len="med" w="med" type="none"/>
          </a:ln>
        </p:spPr>
      </p:cxnSp>
      <p:cxnSp>
        <p:nvCxnSpPr>
          <p:cNvPr id="935" name="Google Shape;935;p42"/>
          <p:cNvCxnSpPr>
            <a:stCxn id="928" idx="3"/>
            <a:endCxn id="926" idx="1"/>
          </p:cNvCxnSpPr>
          <p:nvPr/>
        </p:nvCxnSpPr>
        <p:spPr>
          <a:xfrm>
            <a:off x="6386500" y="2095675"/>
            <a:ext cx="845100" cy="45900"/>
          </a:xfrm>
          <a:prstGeom prst="straightConnector1">
            <a:avLst/>
          </a:prstGeom>
          <a:noFill/>
          <a:ln cap="flat" cmpd="sng" w="9525">
            <a:solidFill>
              <a:schemeClr val="dk2"/>
            </a:solidFill>
            <a:prstDash val="solid"/>
            <a:round/>
            <a:headEnd len="med" w="med" type="none"/>
            <a:tailEnd len="med" w="med" type="none"/>
          </a:ln>
        </p:spPr>
      </p:cxnSp>
      <p:cxnSp>
        <p:nvCxnSpPr>
          <p:cNvPr id="936" name="Google Shape;936;p42"/>
          <p:cNvCxnSpPr>
            <a:stCxn id="927" idx="3"/>
            <a:endCxn id="928" idx="1"/>
          </p:cNvCxnSpPr>
          <p:nvPr/>
        </p:nvCxnSpPr>
        <p:spPr>
          <a:xfrm>
            <a:off x="4374350" y="2095675"/>
            <a:ext cx="536700" cy="0"/>
          </a:xfrm>
          <a:prstGeom prst="straightConnector1">
            <a:avLst/>
          </a:prstGeom>
          <a:noFill/>
          <a:ln cap="flat" cmpd="sng" w="9525">
            <a:solidFill>
              <a:schemeClr val="dk2"/>
            </a:solidFill>
            <a:prstDash val="solid"/>
            <a:round/>
            <a:headEnd len="med" w="med" type="none"/>
            <a:tailEnd len="med" w="med" type="none"/>
          </a:ln>
        </p:spPr>
      </p:cxnSp>
      <p:cxnSp>
        <p:nvCxnSpPr>
          <p:cNvPr id="937" name="Google Shape;937;p42"/>
          <p:cNvCxnSpPr>
            <a:stCxn id="927" idx="0"/>
            <a:endCxn id="923" idx="2"/>
          </p:cNvCxnSpPr>
          <p:nvPr/>
        </p:nvCxnSpPr>
        <p:spPr>
          <a:xfrm rot="10800000">
            <a:off x="1049450" y="1148875"/>
            <a:ext cx="2587200" cy="674700"/>
          </a:xfrm>
          <a:prstGeom prst="straightConnector1">
            <a:avLst/>
          </a:prstGeom>
          <a:noFill/>
          <a:ln cap="flat" cmpd="sng" w="9525">
            <a:solidFill>
              <a:schemeClr val="dk2"/>
            </a:solidFill>
            <a:prstDash val="solid"/>
            <a:round/>
            <a:headEnd len="med" w="med" type="none"/>
            <a:tailEnd len="med" w="med" type="none"/>
          </a:ln>
        </p:spPr>
      </p:cxnSp>
      <p:cxnSp>
        <p:nvCxnSpPr>
          <p:cNvPr id="938" name="Google Shape;938;p42"/>
          <p:cNvCxnSpPr>
            <a:stCxn id="927" idx="0"/>
            <a:endCxn id="924" idx="1"/>
          </p:cNvCxnSpPr>
          <p:nvPr/>
        </p:nvCxnSpPr>
        <p:spPr>
          <a:xfrm flipH="1" rot="10800000">
            <a:off x="3636650" y="734875"/>
            <a:ext cx="3513300" cy="1088700"/>
          </a:xfrm>
          <a:prstGeom prst="straightConnector1">
            <a:avLst/>
          </a:prstGeom>
          <a:noFill/>
          <a:ln cap="flat" cmpd="sng" w="9525">
            <a:solidFill>
              <a:schemeClr val="dk2"/>
            </a:solidFill>
            <a:prstDash val="solid"/>
            <a:round/>
            <a:headEnd len="med" w="med" type="none"/>
            <a:tailEnd len="med" w="med" type="none"/>
          </a:ln>
        </p:spPr>
      </p:cxnSp>
      <p:cxnSp>
        <p:nvCxnSpPr>
          <p:cNvPr id="939" name="Google Shape;939;p42"/>
          <p:cNvCxnSpPr>
            <a:stCxn id="928" idx="0"/>
            <a:endCxn id="923" idx="3"/>
          </p:cNvCxnSpPr>
          <p:nvPr/>
        </p:nvCxnSpPr>
        <p:spPr>
          <a:xfrm rot="10800000">
            <a:off x="1787200" y="876775"/>
            <a:ext cx="3861600" cy="946800"/>
          </a:xfrm>
          <a:prstGeom prst="straightConnector1">
            <a:avLst/>
          </a:prstGeom>
          <a:noFill/>
          <a:ln cap="flat" cmpd="sng" w="9525">
            <a:solidFill>
              <a:schemeClr val="dk2"/>
            </a:solidFill>
            <a:prstDash val="solid"/>
            <a:round/>
            <a:headEnd len="med" w="med" type="none"/>
            <a:tailEnd len="med" w="med" type="none"/>
          </a:ln>
        </p:spPr>
      </p:cxnSp>
      <p:cxnSp>
        <p:nvCxnSpPr>
          <p:cNvPr id="940" name="Google Shape;940;p42"/>
          <p:cNvCxnSpPr>
            <a:stCxn id="928" idx="0"/>
            <a:endCxn id="924" idx="2"/>
          </p:cNvCxnSpPr>
          <p:nvPr/>
        </p:nvCxnSpPr>
        <p:spPr>
          <a:xfrm flipH="1" rot="10800000">
            <a:off x="5648800" y="1006975"/>
            <a:ext cx="2238600" cy="816600"/>
          </a:xfrm>
          <a:prstGeom prst="straightConnector1">
            <a:avLst/>
          </a:prstGeom>
          <a:noFill/>
          <a:ln cap="flat" cmpd="sng" w="9525">
            <a:solidFill>
              <a:schemeClr val="dk2"/>
            </a:solidFill>
            <a:prstDash val="solid"/>
            <a:round/>
            <a:headEnd len="med" w="med" type="none"/>
            <a:tailEnd len="med" w="med" type="none"/>
          </a:ln>
        </p:spPr>
      </p:cxnSp>
      <p:sp>
        <p:nvSpPr>
          <p:cNvPr id="941" name="Google Shape;941;p42"/>
          <p:cNvSpPr txBox="1"/>
          <p:nvPr/>
        </p:nvSpPr>
        <p:spPr>
          <a:xfrm>
            <a:off x="7031675" y="10834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provider</a:t>
            </a:r>
            <a:endParaRPr sz="1300">
              <a:latin typeface="Roboto"/>
              <a:ea typeface="Roboto"/>
              <a:cs typeface="Roboto"/>
              <a:sym typeface="Roboto"/>
            </a:endParaRPr>
          </a:p>
        </p:txBody>
      </p:sp>
      <p:sp>
        <p:nvSpPr>
          <p:cNvPr id="942" name="Google Shape;942;p42"/>
          <p:cNvSpPr txBox="1"/>
          <p:nvPr/>
        </p:nvSpPr>
        <p:spPr>
          <a:xfrm>
            <a:off x="1815225" y="542438"/>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recipient</a:t>
            </a:r>
            <a:endParaRPr sz="1300">
              <a:latin typeface="Roboto"/>
              <a:ea typeface="Roboto"/>
              <a:cs typeface="Roboto"/>
              <a:sym typeface="Roboto"/>
            </a:endParaRPr>
          </a:p>
        </p:txBody>
      </p:sp>
      <p:sp>
        <p:nvSpPr>
          <p:cNvPr id="943" name="Google Shape;943;p42"/>
          <p:cNvSpPr/>
          <p:nvPr/>
        </p:nvSpPr>
        <p:spPr>
          <a:xfrm>
            <a:off x="7025700" y="4439725"/>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Internal</a:t>
            </a:r>
            <a:r>
              <a:rPr b="1" lang="en">
                <a:solidFill>
                  <a:srgbClr val="000000"/>
                </a:solidFill>
                <a:latin typeface="Calibri"/>
                <a:ea typeface="Calibri"/>
                <a:cs typeface="Calibri"/>
                <a:sym typeface="Calibri"/>
              </a:rPr>
              <a:t>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944" name="Google Shape;944;p42"/>
          <p:cNvSpPr/>
          <p:nvPr/>
        </p:nvSpPr>
        <p:spPr>
          <a:xfrm>
            <a:off x="4358700" y="4439725"/>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xxxx</a:t>
            </a:r>
            <a:endParaRPr b="1">
              <a:solidFill>
                <a:srgbClr val="000000"/>
              </a:solidFill>
              <a:latin typeface="Calibri"/>
              <a:ea typeface="Calibri"/>
              <a:cs typeface="Calibri"/>
              <a:sym typeface="Calibri"/>
            </a:endParaRPr>
          </a:p>
        </p:txBody>
      </p:sp>
      <p:cxnSp>
        <p:nvCxnSpPr>
          <p:cNvPr id="945" name="Google Shape;945;p42"/>
          <p:cNvCxnSpPr>
            <a:stCxn id="944" idx="3"/>
            <a:endCxn id="943" idx="1"/>
          </p:cNvCxnSpPr>
          <p:nvPr/>
        </p:nvCxnSpPr>
        <p:spPr>
          <a:xfrm>
            <a:off x="6246000" y="4711825"/>
            <a:ext cx="779700" cy="0"/>
          </a:xfrm>
          <a:prstGeom prst="straightConnector1">
            <a:avLst/>
          </a:prstGeom>
          <a:noFill/>
          <a:ln cap="flat" cmpd="sng" w="9525">
            <a:solidFill>
              <a:schemeClr val="dk2"/>
            </a:solidFill>
            <a:prstDash val="solid"/>
            <a:round/>
            <a:headEnd len="med" w="med" type="none"/>
            <a:tailEnd len="med" w="med" type="none"/>
          </a:ln>
        </p:spPr>
      </p:cxnSp>
      <p:sp>
        <p:nvSpPr>
          <p:cNvPr id="946" name="Google Shape;946;p42"/>
          <p:cNvSpPr txBox="1"/>
          <p:nvPr/>
        </p:nvSpPr>
        <p:spPr>
          <a:xfrm>
            <a:off x="6227425" y="463000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produce</a:t>
            </a:r>
            <a:endParaRPr sz="1300">
              <a:latin typeface="Roboto"/>
              <a:ea typeface="Roboto"/>
              <a:cs typeface="Roboto"/>
              <a:sym typeface="Roboto"/>
            </a:endParaRPr>
          </a:p>
        </p:txBody>
      </p:sp>
      <p:sp>
        <p:nvSpPr>
          <p:cNvPr id="947" name="Google Shape;947;p42"/>
          <p:cNvSpPr/>
          <p:nvPr/>
        </p:nvSpPr>
        <p:spPr>
          <a:xfrm>
            <a:off x="45052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948" name="Google Shape;948;p42"/>
          <p:cNvSpPr/>
          <p:nvPr/>
        </p:nvSpPr>
        <p:spPr>
          <a:xfrm>
            <a:off x="22192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949" name="Google Shape;949;p42"/>
          <p:cNvSpPr/>
          <p:nvPr/>
        </p:nvSpPr>
        <p:spPr>
          <a:xfrm>
            <a:off x="2219200" y="3806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950" name="Google Shape;950;p42"/>
          <p:cNvSpPr/>
          <p:nvPr/>
        </p:nvSpPr>
        <p:spPr>
          <a:xfrm>
            <a:off x="5131650" y="3862925"/>
            <a:ext cx="341400" cy="302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2"/>
          <p:cNvSpPr txBox="1"/>
          <p:nvPr/>
        </p:nvSpPr>
        <p:spPr>
          <a:xfrm>
            <a:off x="5413600" y="38216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dual</a:t>
            </a:r>
            <a:endParaRPr sz="1300">
              <a:latin typeface="Roboto"/>
              <a:ea typeface="Roboto"/>
              <a:cs typeface="Roboto"/>
              <a:sym typeface="Roboto"/>
            </a:endParaRPr>
          </a:p>
        </p:txBody>
      </p:sp>
      <p:cxnSp>
        <p:nvCxnSpPr>
          <p:cNvPr id="952" name="Google Shape;952;p42"/>
          <p:cNvCxnSpPr>
            <a:stCxn id="944" idx="0"/>
            <a:endCxn id="950" idx="2"/>
          </p:cNvCxnSpPr>
          <p:nvPr/>
        </p:nvCxnSpPr>
        <p:spPr>
          <a:xfrm rot="10800000">
            <a:off x="5302350" y="4165225"/>
            <a:ext cx="0" cy="274500"/>
          </a:xfrm>
          <a:prstGeom prst="straightConnector1">
            <a:avLst/>
          </a:prstGeom>
          <a:noFill/>
          <a:ln cap="flat" cmpd="sng" w="9525">
            <a:solidFill>
              <a:schemeClr val="dk2"/>
            </a:solidFill>
            <a:prstDash val="solid"/>
            <a:round/>
            <a:headEnd len="med" w="med" type="none"/>
            <a:tailEnd len="med" w="med" type="none"/>
          </a:ln>
        </p:spPr>
      </p:cxnSp>
      <p:cxnSp>
        <p:nvCxnSpPr>
          <p:cNvPr id="953" name="Google Shape;953;p42"/>
          <p:cNvCxnSpPr>
            <a:stCxn id="947" idx="2"/>
            <a:endCxn id="950" idx="0"/>
          </p:cNvCxnSpPr>
          <p:nvPr/>
        </p:nvCxnSpPr>
        <p:spPr>
          <a:xfrm>
            <a:off x="5242900" y="3588525"/>
            <a:ext cx="59400" cy="274500"/>
          </a:xfrm>
          <a:prstGeom prst="straightConnector1">
            <a:avLst/>
          </a:prstGeom>
          <a:noFill/>
          <a:ln cap="flat" cmpd="sng" w="9525">
            <a:solidFill>
              <a:schemeClr val="dk2"/>
            </a:solidFill>
            <a:prstDash val="solid"/>
            <a:round/>
            <a:headEnd len="med" w="med" type="none"/>
            <a:tailEnd len="med" w="med" type="none"/>
          </a:ln>
        </p:spPr>
      </p:cxnSp>
      <p:sp>
        <p:nvSpPr>
          <p:cNvPr id="954" name="Google Shape;954;p42"/>
          <p:cNvSpPr/>
          <p:nvPr/>
        </p:nvSpPr>
        <p:spPr>
          <a:xfrm>
            <a:off x="-2796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955" name="Google Shape;955;p42"/>
          <p:cNvSpPr/>
          <p:nvPr/>
        </p:nvSpPr>
        <p:spPr>
          <a:xfrm>
            <a:off x="-693875" y="3863025"/>
            <a:ext cx="20016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Internal</a:t>
            </a:r>
            <a:r>
              <a:rPr b="1" lang="en">
                <a:solidFill>
                  <a:srgbClr val="000000"/>
                </a:solidFill>
                <a:latin typeface="Calibri"/>
                <a:ea typeface="Calibri"/>
                <a:cs typeface="Calibri"/>
                <a:sym typeface="Calibri"/>
              </a:rPr>
              <a:t>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956" name="Google Shape;956;p42"/>
          <p:cNvSpPr/>
          <p:nvPr/>
        </p:nvSpPr>
        <p:spPr>
          <a:xfrm>
            <a:off x="-167675" y="46250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cxnSp>
        <p:nvCxnSpPr>
          <p:cNvPr id="957" name="Google Shape;957;p42"/>
          <p:cNvCxnSpPr>
            <a:stCxn id="949" idx="3"/>
            <a:endCxn id="950" idx="1"/>
          </p:cNvCxnSpPr>
          <p:nvPr/>
        </p:nvCxnSpPr>
        <p:spPr>
          <a:xfrm flipH="1" rot="10800000">
            <a:off x="3694600" y="4014225"/>
            <a:ext cx="1437000" cy="64200"/>
          </a:xfrm>
          <a:prstGeom prst="straightConnector1">
            <a:avLst/>
          </a:prstGeom>
          <a:noFill/>
          <a:ln cap="flat" cmpd="sng" w="9525">
            <a:solidFill>
              <a:schemeClr val="dk2"/>
            </a:solidFill>
            <a:prstDash val="solid"/>
            <a:round/>
            <a:headEnd len="med" w="med" type="none"/>
            <a:tailEnd len="med" w="med" type="none"/>
          </a:ln>
        </p:spPr>
      </p:cxnSp>
      <p:cxnSp>
        <p:nvCxnSpPr>
          <p:cNvPr id="958" name="Google Shape;958;p42"/>
          <p:cNvCxnSpPr>
            <a:stCxn id="948" idx="3"/>
            <a:endCxn id="950" idx="1"/>
          </p:cNvCxnSpPr>
          <p:nvPr/>
        </p:nvCxnSpPr>
        <p:spPr>
          <a:xfrm>
            <a:off x="3694600" y="3316425"/>
            <a:ext cx="1437000" cy="697800"/>
          </a:xfrm>
          <a:prstGeom prst="straightConnector1">
            <a:avLst/>
          </a:prstGeom>
          <a:noFill/>
          <a:ln cap="flat" cmpd="sng" w="9525">
            <a:solidFill>
              <a:schemeClr val="dk2"/>
            </a:solidFill>
            <a:prstDash val="solid"/>
            <a:round/>
            <a:headEnd len="med" w="med" type="none"/>
            <a:tailEnd len="med" w="med" type="none"/>
          </a:ln>
        </p:spPr>
      </p:cxnSp>
      <p:cxnSp>
        <p:nvCxnSpPr>
          <p:cNvPr id="959" name="Google Shape;959;p42"/>
          <p:cNvCxnSpPr>
            <a:stCxn id="948" idx="1"/>
            <a:endCxn id="954" idx="3"/>
          </p:cNvCxnSpPr>
          <p:nvPr/>
        </p:nvCxnSpPr>
        <p:spPr>
          <a:xfrm rot="10800000">
            <a:off x="1195900" y="3316425"/>
            <a:ext cx="1023300" cy="0"/>
          </a:xfrm>
          <a:prstGeom prst="straightConnector1">
            <a:avLst/>
          </a:prstGeom>
          <a:noFill/>
          <a:ln cap="flat" cmpd="sng" w="9525">
            <a:solidFill>
              <a:schemeClr val="dk2"/>
            </a:solidFill>
            <a:prstDash val="solid"/>
            <a:round/>
            <a:headEnd len="med" w="med" type="none"/>
            <a:tailEnd len="med" w="med" type="none"/>
          </a:ln>
        </p:spPr>
      </p:cxnSp>
      <p:cxnSp>
        <p:nvCxnSpPr>
          <p:cNvPr id="960" name="Google Shape;960;p42"/>
          <p:cNvCxnSpPr>
            <a:stCxn id="949" idx="1"/>
            <a:endCxn id="955" idx="3"/>
          </p:cNvCxnSpPr>
          <p:nvPr/>
        </p:nvCxnSpPr>
        <p:spPr>
          <a:xfrm flipH="1">
            <a:off x="1307800" y="4078425"/>
            <a:ext cx="911400" cy="56700"/>
          </a:xfrm>
          <a:prstGeom prst="straightConnector1">
            <a:avLst/>
          </a:prstGeom>
          <a:noFill/>
          <a:ln cap="flat" cmpd="sng" w="9525">
            <a:solidFill>
              <a:schemeClr val="dk2"/>
            </a:solidFill>
            <a:prstDash val="solid"/>
            <a:round/>
            <a:headEnd len="med" w="med" type="none"/>
            <a:tailEnd len="med" w="med" type="none"/>
          </a:ln>
        </p:spPr>
      </p:cxnSp>
      <p:sp>
        <p:nvSpPr>
          <p:cNvPr id="961" name="Google Shape;961;p42"/>
          <p:cNvSpPr/>
          <p:nvPr/>
        </p:nvSpPr>
        <p:spPr>
          <a:xfrm>
            <a:off x="2219200" y="46445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cxnSp>
        <p:nvCxnSpPr>
          <p:cNvPr id="962" name="Google Shape;962;p42"/>
          <p:cNvCxnSpPr>
            <a:stCxn id="961" idx="1"/>
            <a:endCxn id="956" idx="3"/>
          </p:cNvCxnSpPr>
          <p:nvPr/>
        </p:nvCxnSpPr>
        <p:spPr>
          <a:xfrm rot="10800000">
            <a:off x="1307800" y="4897125"/>
            <a:ext cx="911400" cy="19500"/>
          </a:xfrm>
          <a:prstGeom prst="straightConnector1">
            <a:avLst/>
          </a:prstGeom>
          <a:noFill/>
          <a:ln cap="flat" cmpd="sng" w="9525">
            <a:solidFill>
              <a:schemeClr val="dk2"/>
            </a:solidFill>
            <a:prstDash val="solid"/>
            <a:round/>
            <a:headEnd len="med" w="med" type="none"/>
            <a:tailEnd len="med" w="med" type="none"/>
          </a:ln>
        </p:spPr>
      </p:cxnSp>
      <p:sp>
        <p:nvSpPr>
          <p:cNvPr id="963" name="Google Shape;963;p42"/>
          <p:cNvSpPr txBox="1"/>
          <p:nvPr/>
        </p:nvSpPr>
        <p:spPr>
          <a:xfrm>
            <a:off x="1374350" y="45667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use</a:t>
            </a:r>
            <a:endParaRPr sz="1300">
              <a:latin typeface="Roboto"/>
              <a:ea typeface="Roboto"/>
              <a:cs typeface="Roboto"/>
              <a:sym typeface="Roboto"/>
            </a:endParaRPr>
          </a:p>
        </p:txBody>
      </p:sp>
      <p:sp>
        <p:nvSpPr>
          <p:cNvPr id="964" name="Google Shape;964;p42"/>
          <p:cNvSpPr txBox="1"/>
          <p:nvPr/>
        </p:nvSpPr>
        <p:spPr>
          <a:xfrm>
            <a:off x="1221950" y="28903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use</a:t>
            </a:r>
            <a:endParaRPr sz="1300">
              <a:latin typeface="Roboto"/>
              <a:ea typeface="Roboto"/>
              <a:cs typeface="Roboto"/>
              <a:sym typeface="Roboto"/>
            </a:endParaRPr>
          </a:p>
        </p:txBody>
      </p:sp>
      <p:sp>
        <p:nvSpPr>
          <p:cNvPr id="965" name="Google Shape;965;p42"/>
          <p:cNvSpPr txBox="1"/>
          <p:nvPr/>
        </p:nvSpPr>
        <p:spPr>
          <a:xfrm>
            <a:off x="1300150" y="3780375"/>
            <a:ext cx="926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consume</a:t>
            </a:r>
            <a:endParaRPr>
              <a:latin typeface="Roboto"/>
              <a:ea typeface="Roboto"/>
              <a:cs typeface="Roboto"/>
              <a:sym typeface="Roboto"/>
            </a:endParaRPr>
          </a:p>
        </p:txBody>
      </p:sp>
      <p:cxnSp>
        <p:nvCxnSpPr>
          <p:cNvPr id="966" name="Google Shape;966;p42"/>
          <p:cNvCxnSpPr>
            <a:stCxn id="961" idx="3"/>
            <a:endCxn id="950" idx="1"/>
          </p:cNvCxnSpPr>
          <p:nvPr/>
        </p:nvCxnSpPr>
        <p:spPr>
          <a:xfrm flipH="1" rot="10800000">
            <a:off x="3694600" y="4014225"/>
            <a:ext cx="1437000" cy="902400"/>
          </a:xfrm>
          <a:prstGeom prst="straightConnector1">
            <a:avLst/>
          </a:prstGeom>
          <a:noFill/>
          <a:ln cap="flat" cmpd="sng" w="9525">
            <a:solidFill>
              <a:schemeClr val="dk2"/>
            </a:solidFill>
            <a:prstDash val="solid"/>
            <a:round/>
            <a:headEnd len="med" w="med" type="none"/>
            <a:tailEnd len="med" w="med" type="none"/>
          </a:ln>
        </p:spPr>
      </p:cxnSp>
      <p:cxnSp>
        <p:nvCxnSpPr>
          <p:cNvPr id="967" name="Google Shape;967;p42"/>
          <p:cNvCxnSpPr>
            <a:stCxn id="947" idx="3"/>
            <a:endCxn id="926" idx="2"/>
          </p:cNvCxnSpPr>
          <p:nvPr/>
        </p:nvCxnSpPr>
        <p:spPr>
          <a:xfrm flipH="1" rot="10800000">
            <a:off x="5980600" y="2413725"/>
            <a:ext cx="1988700" cy="902700"/>
          </a:xfrm>
          <a:prstGeom prst="straightConnector1">
            <a:avLst/>
          </a:prstGeom>
          <a:noFill/>
          <a:ln cap="flat" cmpd="sng" w="9525">
            <a:solidFill>
              <a:schemeClr val="dk2"/>
            </a:solidFill>
            <a:prstDash val="solid"/>
            <a:round/>
            <a:headEnd len="med" w="med" type="none"/>
            <a:tailEnd len="med" w="med" type="none"/>
          </a:ln>
        </p:spPr>
      </p:cxnSp>
      <p:sp>
        <p:nvSpPr>
          <p:cNvPr id="968" name="Google Shape;968;p42"/>
          <p:cNvSpPr txBox="1"/>
          <p:nvPr/>
        </p:nvSpPr>
        <p:spPr>
          <a:xfrm>
            <a:off x="6786550" y="2789775"/>
            <a:ext cx="926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consume</a:t>
            </a:r>
            <a:endParaRPr>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43"/>
          <p:cNvSpPr txBox="1"/>
          <p:nvPr>
            <p:ph type="title"/>
          </p:nvPr>
        </p:nvSpPr>
        <p:spPr>
          <a:xfrm>
            <a:off x="311700" y="-47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Exchange and Conversion Processes</a:t>
            </a:r>
            <a:endParaRPr/>
          </a:p>
        </p:txBody>
      </p:sp>
      <p:sp>
        <p:nvSpPr>
          <p:cNvPr id="974" name="Google Shape;974;p43"/>
          <p:cNvSpPr/>
          <p:nvPr/>
        </p:nvSpPr>
        <p:spPr>
          <a:xfrm>
            <a:off x="311700" y="604625"/>
            <a:ext cx="1475400" cy="544200"/>
          </a:xfrm>
          <a:prstGeom prst="rect">
            <a:avLst/>
          </a:prstGeom>
          <a:solidFill>
            <a:srgbClr val="FFF2C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975" name="Google Shape;975;p43"/>
          <p:cNvSpPr/>
          <p:nvPr/>
        </p:nvSpPr>
        <p:spPr>
          <a:xfrm>
            <a:off x="7231650" y="456300"/>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976" name="Google Shape;976;p43"/>
          <p:cNvSpPr/>
          <p:nvPr/>
        </p:nvSpPr>
        <p:spPr>
          <a:xfrm>
            <a:off x="213325" y="186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Money</a:t>
            </a:r>
            <a:endParaRPr b="1">
              <a:solidFill>
                <a:srgbClr val="000000"/>
              </a:solidFill>
              <a:latin typeface="Calibri"/>
              <a:ea typeface="Calibri"/>
              <a:cs typeface="Calibri"/>
              <a:sym typeface="Calibri"/>
            </a:endParaRPr>
          </a:p>
        </p:txBody>
      </p:sp>
      <p:sp>
        <p:nvSpPr>
          <p:cNvPr id="977" name="Google Shape;977;p43"/>
          <p:cNvSpPr/>
          <p:nvPr/>
        </p:nvSpPr>
        <p:spPr>
          <a:xfrm>
            <a:off x="7231650" y="186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978" name="Google Shape;978;p43"/>
          <p:cNvSpPr/>
          <p:nvPr/>
        </p:nvSpPr>
        <p:spPr>
          <a:xfrm>
            <a:off x="2898950" y="18235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979" name="Google Shape;979;p43"/>
          <p:cNvSpPr/>
          <p:nvPr/>
        </p:nvSpPr>
        <p:spPr>
          <a:xfrm>
            <a:off x="4911100" y="18235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980" name="Google Shape;980;p43"/>
          <p:cNvSpPr txBox="1"/>
          <p:nvPr/>
        </p:nvSpPr>
        <p:spPr>
          <a:xfrm>
            <a:off x="4374350" y="20956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dual</a:t>
            </a:r>
            <a:endParaRPr sz="1300">
              <a:latin typeface="Roboto"/>
              <a:ea typeface="Roboto"/>
              <a:cs typeface="Roboto"/>
              <a:sym typeface="Roboto"/>
            </a:endParaRPr>
          </a:p>
        </p:txBody>
      </p:sp>
      <p:sp>
        <p:nvSpPr>
          <p:cNvPr id="981" name="Google Shape;981;p43"/>
          <p:cNvSpPr txBox="1"/>
          <p:nvPr/>
        </p:nvSpPr>
        <p:spPr>
          <a:xfrm>
            <a:off x="6456025" y="181060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take</a:t>
            </a:r>
            <a:endParaRPr sz="1300">
              <a:latin typeface="Roboto"/>
              <a:ea typeface="Roboto"/>
              <a:cs typeface="Roboto"/>
              <a:sym typeface="Roboto"/>
            </a:endParaRPr>
          </a:p>
        </p:txBody>
      </p:sp>
      <p:sp>
        <p:nvSpPr>
          <p:cNvPr id="982" name="Google Shape;982;p43"/>
          <p:cNvSpPr txBox="1"/>
          <p:nvPr/>
        </p:nvSpPr>
        <p:spPr>
          <a:xfrm>
            <a:off x="1907750" y="18235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give</a:t>
            </a:r>
            <a:endParaRPr sz="1300">
              <a:latin typeface="Roboto"/>
              <a:ea typeface="Roboto"/>
              <a:cs typeface="Roboto"/>
              <a:sym typeface="Roboto"/>
            </a:endParaRPr>
          </a:p>
        </p:txBody>
      </p:sp>
      <p:sp>
        <p:nvSpPr>
          <p:cNvPr id="983" name="Google Shape;983;p43"/>
          <p:cNvSpPr txBox="1"/>
          <p:nvPr/>
        </p:nvSpPr>
        <p:spPr>
          <a:xfrm>
            <a:off x="6158625" y="542438"/>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recipient</a:t>
            </a:r>
            <a:endParaRPr sz="1300">
              <a:latin typeface="Roboto"/>
              <a:ea typeface="Roboto"/>
              <a:cs typeface="Roboto"/>
              <a:sym typeface="Roboto"/>
            </a:endParaRPr>
          </a:p>
        </p:txBody>
      </p:sp>
      <p:sp>
        <p:nvSpPr>
          <p:cNvPr id="984" name="Google Shape;984;p43"/>
          <p:cNvSpPr txBox="1"/>
          <p:nvPr/>
        </p:nvSpPr>
        <p:spPr>
          <a:xfrm>
            <a:off x="1262175" y="129375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provider</a:t>
            </a:r>
            <a:endParaRPr sz="1300">
              <a:latin typeface="Roboto"/>
              <a:ea typeface="Roboto"/>
              <a:cs typeface="Roboto"/>
              <a:sym typeface="Roboto"/>
            </a:endParaRPr>
          </a:p>
        </p:txBody>
      </p:sp>
      <p:cxnSp>
        <p:nvCxnSpPr>
          <p:cNvPr id="985" name="Google Shape;985;p43"/>
          <p:cNvCxnSpPr>
            <a:stCxn id="978" idx="1"/>
            <a:endCxn id="976" idx="3"/>
          </p:cNvCxnSpPr>
          <p:nvPr/>
        </p:nvCxnSpPr>
        <p:spPr>
          <a:xfrm flipH="1">
            <a:off x="1688750" y="2095675"/>
            <a:ext cx="1210200" cy="45900"/>
          </a:xfrm>
          <a:prstGeom prst="straightConnector1">
            <a:avLst/>
          </a:prstGeom>
          <a:noFill/>
          <a:ln cap="flat" cmpd="sng" w="9525">
            <a:solidFill>
              <a:schemeClr val="dk2"/>
            </a:solidFill>
            <a:prstDash val="solid"/>
            <a:round/>
            <a:headEnd len="med" w="med" type="none"/>
            <a:tailEnd len="med" w="med" type="none"/>
          </a:ln>
        </p:spPr>
      </p:cxnSp>
      <p:cxnSp>
        <p:nvCxnSpPr>
          <p:cNvPr id="986" name="Google Shape;986;p43"/>
          <p:cNvCxnSpPr>
            <a:stCxn id="979" idx="3"/>
            <a:endCxn id="977" idx="1"/>
          </p:cNvCxnSpPr>
          <p:nvPr/>
        </p:nvCxnSpPr>
        <p:spPr>
          <a:xfrm>
            <a:off x="6386500" y="2095675"/>
            <a:ext cx="845100" cy="45900"/>
          </a:xfrm>
          <a:prstGeom prst="straightConnector1">
            <a:avLst/>
          </a:prstGeom>
          <a:noFill/>
          <a:ln cap="flat" cmpd="sng" w="9525">
            <a:solidFill>
              <a:schemeClr val="dk2"/>
            </a:solidFill>
            <a:prstDash val="solid"/>
            <a:round/>
            <a:headEnd len="med" w="med" type="none"/>
            <a:tailEnd len="med" w="med" type="none"/>
          </a:ln>
        </p:spPr>
      </p:cxnSp>
      <p:cxnSp>
        <p:nvCxnSpPr>
          <p:cNvPr id="987" name="Google Shape;987;p43"/>
          <p:cNvCxnSpPr>
            <a:stCxn id="978" idx="3"/>
            <a:endCxn id="979" idx="1"/>
          </p:cNvCxnSpPr>
          <p:nvPr/>
        </p:nvCxnSpPr>
        <p:spPr>
          <a:xfrm>
            <a:off x="4374350" y="2095675"/>
            <a:ext cx="536700" cy="0"/>
          </a:xfrm>
          <a:prstGeom prst="straightConnector1">
            <a:avLst/>
          </a:prstGeom>
          <a:noFill/>
          <a:ln cap="flat" cmpd="sng" w="9525">
            <a:solidFill>
              <a:schemeClr val="dk2"/>
            </a:solidFill>
            <a:prstDash val="solid"/>
            <a:round/>
            <a:headEnd len="med" w="med" type="none"/>
            <a:tailEnd len="med" w="med" type="none"/>
          </a:ln>
        </p:spPr>
      </p:cxnSp>
      <p:cxnSp>
        <p:nvCxnSpPr>
          <p:cNvPr id="988" name="Google Shape;988;p43"/>
          <p:cNvCxnSpPr>
            <a:stCxn id="978" idx="0"/>
            <a:endCxn id="974" idx="2"/>
          </p:cNvCxnSpPr>
          <p:nvPr/>
        </p:nvCxnSpPr>
        <p:spPr>
          <a:xfrm rot="10800000">
            <a:off x="1049450" y="1148875"/>
            <a:ext cx="2587200" cy="674700"/>
          </a:xfrm>
          <a:prstGeom prst="straightConnector1">
            <a:avLst/>
          </a:prstGeom>
          <a:noFill/>
          <a:ln cap="flat" cmpd="sng" w="9525">
            <a:solidFill>
              <a:schemeClr val="dk2"/>
            </a:solidFill>
            <a:prstDash val="solid"/>
            <a:round/>
            <a:headEnd len="med" w="med" type="none"/>
            <a:tailEnd len="med" w="med" type="none"/>
          </a:ln>
        </p:spPr>
      </p:cxnSp>
      <p:cxnSp>
        <p:nvCxnSpPr>
          <p:cNvPr id="989" name="Google Shape;989;p43"/>
          <p:cNvCxnSpPr>
            <a:stCxn id="978" idx="0"/>
            <a:endCxn id="975" idx="1"/>
          </p:cNvCxnSpPr>
          <p:nvPr/>
        </p:nvCxnSpPr>
        <p:spPr>
          <a:xfrm flipH="1" rot="10800000">
            <a:off x="3636650" y="728275"/>
            <a:ext cx="3594900" cy="1095300"/>
          </a:xfrm>
          <a:prstGeom prst="straightConnector1">
            <a:avLst/>
          </a:prstGeom>
          <a:noFill/>
          <a:ln cap="flat" cmpd="sng" w="9525">
            <a:solidFill>
              <a:schemeClr val="dk2"/>
            </a:solidFill>
            <a:prstDash val="solid"/>
            <a:round/>
            <a:headEnd len="med" w="med" type="none"/>
            <a:tailEnd len="med" w="med" type="none"/>
          </a:ln>
        </p:spPr>
      </p:cxnSp>
      <p:cxnSp>
        <p:nvCxnSpPr>
          <p:cNvPr id="990" name="Google Shape;990;p43"/>
          <p:cNvCxnSpPr>
            <a:stCxn id="979" idx="0"/>
            <a:endCxn id="974" idx="3"/>
          </p:cNvCxnSpPr>
          <p:nvPr/>
        </p:nvCxnSpPr>
        <p:spPr>
          <a:xfrm rot="10800000">
            <a:off x="1787200" y="876775"/>
            <a:ext cx="3861600" cy="946800"/>
          </a:xfrm>
          <a:prstGeom prst="straightConnector1">
            <a:avLst/>
          </a:prstGeom>
          <a:noFill/>
          <a:ln cap="flat" cmpd="sng" w="9525">
            <a:solidFill>
              <a:schemeClr val="dk2"/>
            </a:solidFill>
            <a:prstDash val="solid"/>
            <a:round/>
            <a:headEnd len="med" w="med" type="none"/>
            <a:tailEnd len="med" w="med" type="none"/>
          </a:ln>
        </p:spPr>
      </p:cxnSp>
      <p:cxnSp>
        <p:nvCxnSpPr>
          <p:cNvPr id="991" name="Google Shape;991;p43"/>
          <p:cNvCxnSpPr>
            <a:stCxn id="979" idx="0"/>
            <a:endCxn id="975" idx="2"/>
          </p:cNvCxnSpPr>
          <p:nvPr/>
        </p:nvCxnSpPr>
        <p:spPr>
          <a:xfrm flipH="1" rot="10800000">
            <a:off x="5648800" y="1000375"/>
            <a:ext cx="2320500" cy="823200"/>
          </a:xfrm>
          <a:prstGeom prst="straightConnector1">
            <a:avLst/>
          </a:prstGeom>
          <a:noFill/>
          <a:ln cap="flat" cmpd="sng" w="9525">
            <a:solidFill>
              <a:schemeClr val="dk2"/>
            </a:solidFill>
            <a:prstDash val="solid"/>
            <a:round/>
            <a:headEnd len="med" w="med" type="none"/>
            <a:tailEnd len="med" w="med" type="none"/>
          </a:ln>
        </p:spPr>
      </p:cxnSp>
      <p:sp>
        <p:nvSpPr>
          <p:cNvPr id="992" name="Google Shape;992;p43"/>
          <p:cNvSpPr txBox="1"/>
          <p:nvPr/>
        </p:nvSpPr>
        <p:spPr>
          <a:xfrm>
            <a:off x="7031675" y="10834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provider</a:t>
            </a:r>
            <a:endParaRPr sz="1300">
              <a:latin typeface="Roboto"/>
              <a:ea typeface="Roboto"/>
              <a:cs typeface="Roboto"/>
              <a:sym typeface="Roboto"/>
            </a:endParaRPr>
          </a:p>
        </p:txBody>
      </p:sp>
      <p:sp>
        <p:nvSpPr>
          <p:cNvPr id="993" name="Google Shape;993;p43"/>
          <p:cNvSpPr txBox="1"/>
          <p:nvPr/>
        </p:nvSpPr>
        <p:spPr>
          <a:xfrm>
            <a:off x="1815225" y="542438"/>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recipient</a:t>
            </a:r>
            <a:endParaRPr sz="1300">
              <a:latin typeface="Roboto"/>
              <a:ea typeface="Roboto"/>
              <a:cs typeface="Roboto"/>
              <a:sym typeface="Roboto"/>
            </a:endParaRPr>
          </a:p>
        </p:txBody>
      </p:sp>
      <p:sp>
        <p:nvSpPr>
          <p:cNvPr id="994" name="Google Shape;994;p43"/>
          <p:cNvSpPr/>
          <p:nvPr/>
        </p:nvSpPr>
        <p:spPr>
          <a:xfrm>
            <a:off x="7025700" y="4439725"/>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Internal</a:t>
            </a:r>
            <a:r>
              <a:rPr b="1" lang="en">
                <a:solidFill>
                  <a:srgbClr val="000000"/>
                </a:solidFill>
                <a:latin typeface="Calibri"/>
                <a:ea typeface="Calibri"/>
                <a:cs typeface="Calibri"/>
                <a:sym typeface="Calibri"/>
              </a:rPr>
              <a:t>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995" name="Google Shape;995;p43"/>
          <p:cNvSpPr/>
          <p:nvPr/>
        </p:nvSpPr>
        <p:spPr>
          <a:xfrm>
            <a:off x="4358700" y="4439725"/>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xxxx</a:t>
            </a:r>
            <a:endParaRPr b="1">
              <a:solidFill>
                <a:srgbClr val="000000"/>
              </a:solidFill>
              <a:latin typeface="Calibri"/>
              <a:ea typeface="Calibri"/>
              <a:cs typeface="Calibri"/>
              <a:sym typeface="Calibri"/>
            </a:endParaRPr>
          </a:p>
        </p:txBody>
      </p:sp>
      <p:cxnSp>
        <p:nvCxnSpPr>
          <p:cNvPr id="996" name="Google Shape;996;p43"/>
          <p:cNvCxnSpPr>
            <a:stCxn id="995" idx="3"/>
            <a:endCxn id="994" idx="1"/>
          </p:cNvCxnSpPr>
          <p:nvPr/>
        </p:nvCxnSpPr>
        <p:spPr>
          <a:xfrm>
            <a:off x="6246000" y="4711825"/>
            <a:ext cx="779700" cy="0"/>
          </a:xfrm>
          <a:prstGeom prst="straightConnector1">
            <a:avLst/>
          </a:prstGeom>
          <a:noFill/>
          <a:ln cap="flat" cmpd="sng" w="9525">
            <a:solidFill>
              <a:schemeClr val="dk2"/>
            </a:solidFill>
            <a:prstDash val="solid"/>
            <a:round/>
            <a:headEnd len="med" w="med" type="none"/>
            <a:tailEnd len="med" w="med" type="none"/>
          </a:ln>
        </p:spPr>
      </p:cxnSp>
      <p:sp>
        <p:nvSpPr>
          <p:cNvPr id="997" name="Google Shape;997;p43"/>
          <p:cNvSpPr txBox="1"/>
          <p:nvPr/>
        </p:nvSpPr>
        <p:spPr>
          <a:xfrm>
            <a:off x="6227425" y="463000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produce</a:t>
            </a:r>
            <a:endParaRPr sz="1300">
              <a:latin typeface="Roboto"/>
              <a:ea typeface="Roboto"/>
              <a:cs typeface="Roboto"/>
              <a:sym typeface="Roboto"/>
            </a:endParaRPr>
          </a:p>
        </p:txBody>
      </p:sp>
      <p:sp>
        <p:nvSpPr>
          <p:cNvPr id="998" name="Google Shape;998;p43"/>
          <p:cNvSpPr/>
          <p:nvPr/>
        </p:nvSpPr>
        <p:spPr>
          <a:xfrm>
            <a:off x="45052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999" name="Google Shape;999;p43"/>
          <p:cNvSpPr/>
          <p:nvPr/>
        </p:nvSpPr>
        <p:spPr>
          <a:xfrm>
            <a:off x="22192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1000" name="Google Shape;1000;p43"/>
          <p:cNvSpPr/>
          <p:nvPr/>
        </p:nvSpPr>
        <p:spPr>
          <a:xfrm>
            <a:off x="2219200" y="3806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1001" name="Google Shape;1001;p43"/>
          <p:cNvSpPr/>
          <p:nvPr/>
        </p:nvSpPr>
        <p:spPr>
          <a:xfrm>
            <a:off x="5131650" y="3862925"/>
            <a:ext cx="341400" cy="302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3"/>
          <p:cNvSpPr txBox="1"/>
          <p:nvPr/>
        </p:nvSpPr>
        <p:spPr>
          <a:xfrm>
            <a:off x="5413600" y="38216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dual</a:t>
            </a:r>
            <a:endParaRPr sz="1300">
              <a:latin typeface="Roboto"/>
              <a:ea typeface="Roboto"/>
              <a:cs typeface="Roboto"/>
              <a:sym typeface="Roboto"/>
            </a:endParaRPr>
          </a:p>
        </p:txBody>
      </p:sp>
      <p:cxnSp>
        <p:nvCxnSpPr>
          <p:cNvPr id="1003" name="Google Shape;1003;p43"/>
          <p:cNvCxnSpPr>
            <a:stCxn id="995" idx="0"/>
            <a:endCxn id="1001" idx="2"/>
          </p:cNvCxnSpPr>
          <p:nvPr/>
        </p:nvCxnSpPr>
        <p:spPr>
          <a:xfrm rot="10800000">
            <a:off x="5302350" y="4165225"/>
            <a:ext cx="0" cy="274500"/>
          </a:xfrm>
          <a:prstGeom prst="straightConnector1">
            <a:avLst/>
          </a:prstGeom>
          <a:noFill/>
          <a:ln cap="flat" cmpd="sng" w="9525">
            <a:solidFill>
              <a:schemeClr val="dk2"/>
            </a:solidFill>
            <a:prstDash val="solid"/>
            <a:round/>
            <a:headEnd len="med" w="med" type="none"/>
            <a:tailEnd len="med" w="med" type="none"/>
          </a:ln>
        </p:spPr>
      </p:cxnSp>
      <p:cxnSp>
        <p:nvCxnSpPr>
          <p:cNvPr id="1004" name="Google Shape;1004;p43"/>
          <p:cNvCxnSpPr>
            <a:stCxn id="998" idx="2"/>
            <a:endCxn id="1001" idx="0"/>
          </p:cNvCxnSpPr>
          <p:nvPr/>
        </p:nvCxnSpPr>
        <p:spPr>
          <a:xfrm>
            <a:off x="5242900" y="3588525"/>
            <a:ext cx="59400" cy="274500"/>
          </a:xfrm>
          <a:prstGeom prst="straightConnector1">
            <a:avLst/>
          </a:prstGeom>
          <a:noFill/>
          <a:ln cap="flat" cmpd="sng" w="9525">
            <a:solidFill>
              <a:schemeClr val="dk2"/>
            </a:solidFill>
            <a:prstDash val="solid"/>
            <a:round/>
            <a:headEnd len="med" w="med" type="none"/>
            <a:tailEnd len="med" w="med" type="none"/>
          </a:ln>
        </p:spPr>
      </p:cxnSp>
      <p:sp>
        <p:nvSpPr>
          <p:cNvPr id="1005" name="Google Shape;1005;p43"/>
          <p:cNvSpPr/>
          <p:nvPr/>
        </p:nvSpPr>
        <p:spPr>
          <a:xfrm>
            <a:off x="-2796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1006" name="Google Shape;1006;p43"/>
          <p:cNvSpPr/>
          <p:nvPr/>
        </p:nvSpPr>
        <p:spPr>
          <a:xfrm>
            <a:off x="-693875" y="3863025"/>
            <a:ext cx="20016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Internal</a:t>
            </a:r>
            <a:r>
              <a:rPr b="1" lang="en">
                <a:solidFill>
                  <a:srgbClr val="000000"/>
                </a:solidFill>
                <a:latin typeface="Calibri"/>
                <a:ea typeface="Calibri"/>
                <a:cs typeface="Calibri"/>
                <a:sym typeface="Calibri"/>
              </a:rPr>
              <a:t>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1007" name="Google Shape;1007;p43"/>
          <p:cNvSpPr/>
          <p:nvPr/>
        </p:nvSpPr>
        <p:spPr>
          <a:xfrm>
            <a:off x="-167675" y="46250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cxnSp>
        <p:nvCxnSpPr>
          <p:cNvPr id="1008" name="Google Shape;1008;p43"/>
          <p:cNvCxnSpPr>
            <a:stCxn id="1000" idx="3"/>
            <a:endCxn id="1001" idx="1"/>
          </p:cNvCxnSpPr>
          <p:nvPr/>
        </p:nvCxnSpPr>
        <p:spPr>
          <a:xfrm flipH="1" rot="10800000">
            <a:off x="3694600" y="4014225"/>
            <a:ext cx="1437000" cy="64200"/>
          </a:xfrm>
          <a:prstGeom prst="straightConnector1">
            <a:avLst/>
          </a:prstGeom>
          <a:noFill/>
          <a:ln cap="flat" cmpd="sng" w="9525">
            <a:solidFill>
              <a:schemeClr val="dk2"/>
            </a:solidFill>
            <a:prstDash val="solid"/>
            <a:round/>
            <a:headEnd len="med" w="med" type="none"/>
            <a:tailEnd len="med" w="med" type="none"/>
          </a:ln>
        </p:spPr>
      </p:cxnSp>
      <p:cxnSp>
        <p:nvCxnSpPr>
          <p:cNvPr id="1009" name="Google Shape;1009;p43"/>
          <p:cNvCxnSpPr>
            <a:stCxn id="999" idx="3"/>
            <a:endCxn id="1001" idx="1"/>
          </p:cNvCxnSpPr>
          <p:nvPr/>
        </p:nvCxnSpPr>
        <p:spPr>
          <a:xfrm>
            <a:off x="3694600" y="3316425"/>
            <a:ext cx="1437000" cy="697800"/>
          </a:xfrm>
          <a:prstGeom prst="straightConnector1">
            <a:avLst/>
          </a:prstGeom>
          <a:noFill/>
          <a:ln cap="flat" cmpd="sng" w="9525">
            <a:solidFill>
              <a:schemeClr val="dk2"/>
            </a:solidFill>
            <a:prstDash val="solid"/>
            <a:round/>
            <a:headEnd len="med" w="med" type="none"/>
            <a:tailEnd len="med" w="med" type="none"/>
          </a:ln>
        </p:spPr>
      </p:cxnSp>
      <p:cxnSp>
        <p:nvCxnSpPr>
          <p:cNvPr id="1010" name="Google Shape;1010;p43"/>
          <p:cNvCxnSpPr>
            <a:stCxn id="999" idx="1"/>
            <a:endCxn id="1005" idx="3"/>
          </p:cNvCxnSpPr>
          <p:nvPr/>
        </p:nvCxnSpPr>
        <p:spPr>
          <a:xfrm rot="10800000">
            <a:off x="1195900" y="3316425"/>
            <a:ext cx="1023300" cy="0"/>
          </a:xfrm>
          <a:prstGeom prst="straightConnector1">
            <a:avLst/>
          </a:prstGeom>
          <a:noFill/>
          <a:ln cap="flat" cmpd="sng" w="9525">
            <a:solidFill>
              <a:schemeClr val="dk2"/>
            </a:solidFill>
            <a:prstDash val="solid"/>
            <a:round/>
            <a:headEnd len="med" w="med" type="none"/>
            <a:tailEnd len="med" w="med" type="none"/>
          </a:ln>
        </p:spPr>
      </p:cxnSp>
      <p:cxnSp>
        <p:nvCxnSpPr>
          <p:cNvPr id="1011" name="Google Shape;1011;p43"/>
          <p:cNvCxnSpPr>
            <a:stCxn id="1000" idx="1"/>
            <a:endCxn id="1006" idx="3"/>
          </p:cNvCxnSpPr>
          <p:nvPr/>
        </p:nvCxnSpPr>
        <p:spPr>
          <a:xfrm flipH="1">
            <a:off x="1307800" y="4078425"/>
            <a:ext cx="911400" cy="56700"/>
          </a:xfrm>
          <a:prstGeom prst="straightConnector1">
            <a:avLst/>
          </a:prstGeom>
          <a:noFill/>
          <a:ln cap="flat" cmpd="sng" w="9525">
            <a:solidFill>
              <a:schemeClr val="dk2"/>
            </a:solidFill>
            <a:prstDash val="solid"/>
            <a:round/>
            <a:headEnd len="med" w="med" type="none"/>
            <a:tailEnd len="med" w="med" type="none"/>
          </a:ln>
        </p:spPr>
      </p:cxnSp>
      <p:sp>
        <p:nvSpPr>
          <p:cNvPr id="1012" name="Google Shape;1012;p43"/>
          <p:cNvSpPr/>
          <p:nvPr/>
        </p:nvSpPr>
        <p:spPr>
          <a:xfrm>
            <a:off x="2219200" y="46445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cxnSp>
        <p:nvCxnSpPr>
          <p:cNvPr id="1013" name="Google Shape;1013;p43"/>
          <p:cNvCxnSpPr>
            <a:stCxn id="1012" idx="1"/>
            <a:endCxn id="1007" idx="3"/>
          </p:cNvCxnSpPr>
          <p:nvPr/>
        </p:nvCxnSpPr>
        <p:spPr>
          <a:xfrm rot="10800000">
            <a:off x="1307800" y="4897125"/>
            <a:ext cx="911400" cy="19500"/>
          </a:xfrm>
          <a:prstGeom prst="straightConnector1">
            <a:avLst/>
          </a:prstGeom>
          <a:noFill/>
          <a:ln cap="flat" cmpd="sng" w="9525">
            <a:solidFill>
              <a:schemeClr val="dk2"/>
            </a:solidFill>
            <a:prstDash val="solid"/>
            <a:round/>
            <a:headEnd len="med" w="med" type="none"/>
            <a:tailEnd len="med" w="med" type="none"/>
          </a:ln>
        </p:spPr>
      </p:cxnSp>
      <p:sp>
        <p:nvSpPr>
          <p:cNvPr id="1014" name="Google Shape;1014;p43"/>
          <p:cNvSpPr txBox="1"/>
          <p:nvPr/>
        </p:nvSpPr>
        <p:spPr>
          <a:xfrm>
            <a:off x="1374350" y="45667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use</a:t>
            </a:r>
            <a:endParaRPr sz="1300">
              <a:latin typeface="Roboto"/>
              <a:ea typeface="Roboto"/>
              <a:cs typeface="Roboto"/>
              <a:sym typeface="Roboto"/>
            </a:endParaRPr>
          </a:p>
        </p:txBody>
      </p:sp>
      <p:sp>
        <p:nvSpPr>
          <p:cNvPr id="1015" name="Google Shape;1015;p43"/>
          <p:cNvSpPr txBox="1"/>
          <p:nvPr/>
        </p:nvSpPr>
        <p:spPr>
          <a:xfrm>
            <a:off x="1221950" y="28903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use</a:t>
            </a:r>
            <a:endParaRPr sz="1300">
              <a:latin typeface="Roboto"/>
              <a:ea typeface="Roboto"/>
              <a:cs typeface="Roboto"/>
              <a:sym typeface="Roboto"/>
            </a:endParaRPr>
          </a:p>
        </p:txBody>
      </p:sp>
      <p:sp>
        <p:nvSpPr>
          <p:cNvPr id="1016" name="Google Shape;1016;p43"/>
          <p:cNvSpPr txBox="1"/>
          <p:nvPr/>
        </p:nvSpPr>
        <p:spPr>
          <a:xfrm>
            <a:off x="1300150" y="3780375"/>
            <a:ext cx="9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consume</a:t>
            </a:r>
            <a:endParaRPr>
              <a:latin typeface="Roboto"/>
              <a:ea typeface="Roboto"/>
              <a:cs typeface="Roboto"/>
              <a:sym typeface="Roboto"/>
            </a:endParaRPr>
          </a:p>
        </p:txBody>
      </p:sp>
      <p:cxnSp>
        <p:nvCxnSpPr>
          <p:cNvPr id="1017" name="Google Shape;1017;p43"/>
          <p:cNvCxnSpPr>
            <a:stCxn id="1012" idx="3"/>
            <a:endCxn id="1001" idx="1"/>
          </p:cNvCxnSpPr>
          <p:nvPr/>
        </p:nvCxnSpPr>
        <p:spPr>
          <a:xfrm flipH="1" rot="10800000">
            <a:off x="3694600" y="4014225"/>
            <a:ext cx="1437000" cy="902400"/>
          </a:xfrm>
          <a:prstGeom prst="straightConnector1">
            <a:avLst/>
          </a:prstGeom>
          <a:noFill/>
          <a:ln cap="flat" cmpd="sng" w="9525">
            <a:solidFill>
              <a:schemeClr val="dk2"/>
            </a:solidFill>
            <a:prstDash val="solid"/>
            <a:round/>
            <a:headEnd len="med" w="med" type="none"/>
            <a:tailEnd len="med" w="med" type="none"/>
          </a:ln>
        </p:spPr>
      </p:cxnSp>
      <p:cxnSp>
        <p:nvCxnSpPr>
          <p:cNvPr id="1018" name="Google Shape;1018;p43"/>
          <p:cNvCxnSpPr>
            <a:stCxn id="998" idx="3"/>
            <a:endCxn id="977" idx="2"/>
          </p:cNvCxnSpPr>
          <p:nvPr/>
        </p:nvCxnSpPr>
        <p:spPr>
          <a:xfrm flipH="1" rot="10800000">
            <a:off x="5980600" y="2413725"/>
            <a:ext cx="1988700" cy="902700"/>
          </a:xfrm>
          <a:prstGeom prst="straightConnector1">
            <a:avLst/>
          </a:prstGeom>
          <a:noFill/>
          <a:ln cap="flat" cmpd="sng" w="9525">
            <a:solidFill>
              <a:schemeClr val="dk2"/>
            </a:solidFill>
            <a:prstDash val="solid"/>
            <a:round/>
            <a:headEnd len="med" w="med" type="none"/>
            <a:tailEnd len="med" w="med" type="none"/>
          </a:ln>
        </p:spPr>
      </p:cxnSp>
      <p:sp>
        <p:nvSpPr>
          <p:cNvPr id="1019" name="Google Shape;1019;p43"/>
          <p:cNvSpPr txBox="1"/>
          <p:nvPr/>
        </p:nvSpPr>
        <p:spPr>
          <a:xfrm>
            <a:off x="6786550" y="2789775"/>
            <a:ext cx="9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consume</a:t>
            </a:r>
            <a:endParaRPr>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44"/>
          <p:cNvSpPr txBox="1"/>
          <p:nvPr>
            <p:ph type="title"/>
          </p:nvPr>
        </p:nvSpPr>
        <p:spPr>
          <a:xfrm>
            <a:off x="311700" y="-47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Exchange and Conversion Processes</a:t>
            </a:r>
            <a:endParaRPr/>
          </a:p>
        </p:txBody>
      </p:sp>
      <p:sp>
        <p:nvSpPr>
          <p:cNvPr id="1025" name="Google Shape;1025;p44"/>
          <p:cNvSpPr/>
          <p:nvPr/>
        </p:nvSpPr>
        <p:spPr>
          <a:xfrm>
            <a:off x="311700" y="604625"/>
            <a:ext cx="1475400" cy="544200"/>
          </a:xfrm>
          <a:prstGeom prst="rect">
            <a:avLst/>
          </a:prstGeom>
          <a:solidFill>
            <a:srgbClr val="FFF2C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Customer</a:t>
            </a:r>
            <a:endParaRPr b="1">
              <a:solidFill>
                <a:srgbClr val="000000"/>
              </a:solidFill>
              <a:latin typeface="Calibri"/>
              <a:ea typeface="Calibri"/>
              <a:cs typeface="Calibri"/>
              <a:sym typeface="Calibri"/>
            </a:endParaRPr>
          </a:p>
        </p:txBody>
      </p:sp>
      <p:sp>
        <p:nvSpPr>
          <p:cNvPr id="1026" name="Google Shape;1026;p44"/>
          <p:cNvSpPr/>
          <p:nvPr/>
        </p:nvSpPr>
        <p:spPr>
          <a:xfrm>
            <a:off x="7231650" y="456300"/>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rtl="0" algn="ctr">
              <a:spcBef>
                <a:spcPts val="0"/>
              </a:spcBef>
              <a:spcAft>
                <a:spcPts val="0"/>
              </a:spcAft>
              <a:buNone/>
            </a:pPr>
            <a:r>
              <a:rPr b="1" lang="en">
                <a:latin typeface="Calibri"/>
                <a:ea typeface="Calibri"/>
                <a:cs typeface="Calibri"/>
                <a:sym typeface="Calibri"/>
              </a:rPr>
              <a:t>Advertising company</a:t>
            </a:r>
            <a:endParaRPr b="1">
              <a:solidFill>
                <a:srgbClr val="000000"/>
              </a:solidFill>
              <a:latin typeface="Calibri"/>
              <a:ea typeface="Calibri"/>
              <a:cs typeface="Calibri"/>
              <a:sym typeface="Calibri"/>
            </a:endParaRPr>
          </a:p>
        </p:txBody>
      </p:sp>
      <p:sp>
        <p:nvSpPr>
          <p:cNvPr id="1027" name="Google Shape;1027;p44"/>
          <p:cNvSpPr/>
          <p:nvPr/>
        </p:nvSpPr>
        <p:spPr>
          <a:xfrm>
            <a:off x="213325" y="186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Money</a:t>
            </a:r>
            <a:endParaRPr b="1">
              <a:solidFill>
                <a:srgbClr val="000000"/>
              </a:solidFill>
              <a:latin typeface="Calibri"/>
              <a:ea typeface="Calibri"/>
              <a:cs typeface="Calibri"/>
              <a:sym typeface="Calibri"/>
            </a:endParaRPr>
          </a:p>
        </p:txBody>
      </p:sp>
      <p:sp>
        <p:nvSpPr>
          <p:cNvPr id="1028" name="Google Shape;1028;p44"/>
          <p:cNvSpPr/>
          <p:nvPr/>
        </p:nvSpPr>
        <p:spPr>
          <a:xfrm>
            <a:off x="7231650" y="186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Advertisement</a:t>
            </a:r>
            <a:endParaRPr b="1">
              <a:solidFill>
                <a:srgbClr val="000000"/>
              </a:solidFill>
              <a:latin typeface="Calibri"/>
              <a:ea typeface="Calibri"/>
              <a:cs typeface="Calibri"/>
              <a:sym typeface="Calibri"/>
            </a:endParaRPr>
          </a:p>
        </p:txBody>
      </p:sp>
      <p:sp>
        <p:nvSpPr>
          <p:cNvPr id="1029" name="Google Shape;1029;p44"/>
          <p:cNvSpPr/>
          <p:nvPr/>
        </p:nvSpPr>
        <p:spPr>
          <a:xfrm>
            <a:off x="2806425" y="1669975"/>
            <a:ext cx="1698900" cy="6978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rtl="0" algn="ctr">
              <a:spcBef>
                <a:spcPts val="0"/>
              </a:spcBef>
              <a:spcAft>
                <a:spcPts val="0"/>
              </a:spcAft>
              <a:buNone/>
            </a:pPr>
            <a:r>
              <a:rPr b="1" lang="en">
                <a:latin typeface="Calibri"/>
                <a:ea typeface="Calibri"/>
                <a:cs typeface="Calibri"/>
                <a:sym typeface="Calibri"/>
              </a:rPr>
              <a:t>Paying advertisement</a:t>
            </a:r>
            <a:endParaRPr b="1">
              <a:latin typeface="Calibri"/>
              <a:ea typeface="Calibri"/>
              <a:cs typeface="Calibri"/>
              <a:sym typeface="Calibri"/>
            </a:endParaRPr>
          </a:p>
          <a:p>
            <a:pPr indent="0" lvl="0" marL="0" marR="0" rtl="0" algn="ctr">
              <a:spcBef>
                <a:spcPts val="0"/>
              </a:spcBef>
              <a:spcAft>
                <a:spcPts val="0"/>
              </a:spcAft>
              <a:buNone/>
            </a:pPr>
            <a:r>
              <a:t/>
            </a:r>
            <a:endParaRPr b="1">
              <a:latin typeface="Calibri"/>
              <a:ea typeface="Calibri"/>
              <a:cs typeface="Calibri"/>
              <a:sym typeface="Calibri"/>
            </a:endParaRPr>
          </a:p>
        </p:txBody>
      </p:sp>
      <p:sp>
        <p:nvSpPr>
          <p:cNvPr id="1030" name="Google Shape;1030;p44"/>
          <p:cNvSpPr/>
          <p:nvPr/>
        </p:nvSpPr>
        <p:spPr>
          <a:xfrm>
            <a:off x="4911100" y="1823575"/>
            <a:ext cx="16989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rtl="0" algn="ctr">
              <a:spcBef>
                <a:spcPts val="0"/>
              </a:spcBef>
              <a:spcAft>
                <a:spcPts val="0"/>
              </a:spcAft>
              <a:buNone/>
            </a:pPr>
            <a:r>
              <a:rPr b="1" lang="en">
                <a:latin typeface="Calibri"/>
                <a:ea typeface="Calibri"/>
                <a:cs typeface="Calibri"/>
                <a:sym typeface="Calibri"/>
              </a:rPr>
              <a:t>Buying advertisement</a:t>
            </a:r>
            <a:endParaRPr b="1">
              <a:latin typeface="Calibri"/>
              <a:ea typeface="Calibri"/>
              <a:cs typeface="Calibri"/>
              <a:sym typeface="Calibri"/>
            </a:endParaRPr>
          </a:p>
          <a:p>
            <a:pPr indent="0" lvl="0" marL="0" marR="0" rtl="0" algn="ctr">
              <a:spcBef>
                <a:spcPts val="0"/>
              </a:spcBef>
              <a:spcAft>
                <a:spcPts val="0"/>
              </a:spcAft>
              <a:buNone/>
            </a:pPr>
            <a:r>
              <a:t/>
            </a:r>
            <a:endParaRPr b="1">
              <a:latin typeface="Calibri"/>
              <a:ea typeface="Calibri"/>
              <a:cs typeface="Calibri"/>
              <a:sym typeface="Calibri"/>
            </a:endParaRPr>
          </a:p>
        </p:txBody>
      </p:sp>
      <p:sp>
        <p:nvSpPr>
          <p:cNvPr id="1031" name="Google Shape;1031;p44"/>
          <p:cNvSpPr txBox="1"/>
          <p:nvPr/>
        </p:nvSpPr>
        <p:spPr>
          <a:xfrm>
            <a:off x="4374350" y="20956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dual</a:t>
            </a:r>
            <a:endParaRPr sz="1300">
              <a:latin typeface="Roboto"/>
              <a:ea typeface="Roboto"/>
              <a:cs typeface="Roboto"/>
              <a:sym typeface="Roboto"/>
            </a:endParaRPr>
          </a:p>
        </p:txBody>
      </p:sp>
      <p:sp>
        <p:nvSpPr>
          <p:cNvPr id="1032" name="Google Shape;1032;p44"/>
          <p:cNvSpPr txBox="1"/>
          <p:nvPr/>
        </p:nvSpPr>
        <p:spPr>
          <a:xfrm>
            <a:off x="6456025" y="181060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take</a:t>
            </a:r>
            <a:endParaRPr sz="1300">
              <a:latin typeface="Roboto"/>
              <a:ea typeface="Roboto"/>
              <a:cs typeface="Roboto"/>
              <a:sym typeface="Roboto"/>
            </a:endParaRPr>
          </a:p>
        </p:txBody>
      </p:sp>
      <p:sp>
        <p:nvSpPr>
          <p:cNvPr id="1033" name="Google Shape;1033;p44"/>
          <p:cNvSpPr txBox="1"/>
          <p:nvPr/>
        </p:nvSpPr>
        <p:spPr>
          <a:xfrm>
            <a:off x="1907750" y="18235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give</a:t>
            </a:r>
            <a:endParaRPr sz="1300">
              <a:latin typeface="Roboto"/>
              <a:ea typeface="Roboto"/>
              <a:cs typeface="Roboto"/>
              <a:sym typeface="Roboto"/>
            </a:endParaRPr>
          </a:p>
        </p:txBody>
      </p:sp>
      <p:sp>
        <p:nvSpPr>
          <p:cNvPr id="1034" name="Google Shape;1034;p44"/>
          <p:cNvSpPr txBox="1"/>
          <p:nvPr/>
        </p:nvSpPr>
        <p:spPr>
          <a:xfrm>
            <a:off x="6158625" y="542438"/>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recipient</a:t>
            </a:r>
            <a:endParaRPr sz="1300">
              <a:latin typeface="Roboto"/>
              <a:ea typeface="Roboto"/>
              <a:cs typeface="Roboto"/>
              <a:sym typeface="Roboto"/>
            </a:endParaRPr>
          </a:p>
        </p:txBody>
      </p:sp>
      <p:sp>
        <p:nvSpPr>
          <p:cNvPr id="1035" name="Google Shape;1035;p44"/>
          <p:cNvSpPr txBox="1"/>
          <p:nvPr/>
        </p:nvSpPr>
        <p:spPr>
          <a:xfrm>
            <a:off x="1262175" y="129375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provider</a:t>
            </a:r>
            <a:endParaRPr sz="1300">
              <a:latin typeface="Roboto"/>
              <a:ea typeface="Roboto"/>
              <a:cs typeface="Roboto"/>
              <a:sym typeface="Roboto"/>
            </a:endParaRPr>
          </a:p>
        </p:txBody>
      </p:sp>
      <p:cxnSp>
        <p:nvCxnSpPr>
          <p:cNvPr id="1036" name="Google Shape;1036;p44"/>
          <p:cNvCxnSpPr>
            <a:stCxn id="1029" idx="1"/>
            <a:endCxn id="1027" idx="3"/>
          </p:cNvCxnSpPr>
          <p:nvPr/>
        </p:nvCxnSpPr>
        <p:spPr>
          <a:xfrm flipH="1">
            <a:off x="1688625" y="2018875"/>
            <a:ext cx="1117800" cy="122700"/>
          </a:xfrm>
          <a:prstGeom prst="straightConnector1">
            <a:avLst/>
          </a:prstGeom>
          <a:noFill/>
          <a:ln cap="flat" cmpd="sng" w="9525">
            <a:solidFill>
              <a:schemeClr val="dk2"/>
            </a:solidFill>
            <a:prstDash val="solid"/>
            <a:round/>
            <a:headEnd len="med" w="med" type="none"/>
            <a:tailEnd len="med" w="med" type="none"/>
          </a:ln>
        </p:spPr>
      </p:cxnSp>
      <p:cxnSp>
        <p:nvCxnSpPr>
          <p:cNvPr id="1037" name="Google Shape;1037;p44"/>
          <p:cNvCxnSpPr>
            <a:stCxn id="1030" idx="3"/>
            <a:endCxn id="1028" idx="1"/>
          </p:cNvCxnSpPr>
          <p:nvPr/>
        </p:nvCxnSpPr>
        <p:spPr>
          <a:xfrm>
            <a:off x="6610000" y="2095675"/>
            <a:ext cx="621600" cy="45900"/>
          </a:xfrm>
          <a:prstGeom prst="straightConnector1">
            <a:avLst/>
          </a:prstGeom>
          <a:noFill/>
          <a:ln cap="flat" cmpd="sng" w="9525">
            <a:solidFill>
              <a:schemeClr val="dk2"/>
            </a:solidFill>
            <a:prstDash val="solid"/>
            <a:round/>
            <a:headEnd len="med" w="med" type="none"/>
            <a:tailEnd len="med" w="med" type="none"/>
          </a:ln>
        </p:spPr>
      </p:cxnSp>
      <p:cxnSp>
        <p:nvCxnSpPr>
          <p:cNvPr id="1038" name="Google Shape;1038;p44"/>
          <p:cNvCxnSpPr>
            <a:stCxn id="1029" idx="3"/>
            <a:endCxn id="1030" idx="1"/>
          </p:cNvCxnSpPr>
          <p:nvPr/>
        </p:nvCxnSpPr>
        <p:spPr>
          <a:xfrm>
            <a:off x="4505325" y="2018875"/>
            <a:ext cx="405900" cy="76800"/>
          </a:xfrm>
          <a:prstGeom prst="straightConnector1">
            <a:avLst/>
          </a:prstGeom>
          <a:noFill/>
          <a:ln cap="flat" cmpd="sng" w="9525">
            <a:solidFill>
              <a:schemeClr val="dk2"/>
            </a:solidFill>
            <a:prstDash val="solid"/>
            <a:round/>
            <a:headEnd len="med" w="med" type="none"/>
            <a:tailEnd len="med" w="med" type="none"/>
          </a:ln>
        </p:spPr>
      </p:cxnSp>
      <p:cxnSp>
        <p:nvCxnSpPr>
          <p:cNvPr id="1039" name="Google Shape;1039;p44"/>
          <p:cNvCxnSpPr>
            <a:stCxn id="1029" idx="0"/>
            <a:endCxn id="1025" idx="2"/>
          </p:cNvCxnSpPr>
          <p:nvPr/>
        </p:nvCxnSpPr>
        <p:spPr>
          <a:xfrm rot="10800000">
            <a:off x="1049475" y="1148875"/>
            <a:ext cx="2606400" cy="521100"/>
          </a:xfrm>
          <a:prstGeom prst="straightConnector1">
            <a:avLst/>
          </a:prstGeom>
          <a:noFill/>
          <a:ln cap="flat" cmpd="sng" w="9525">
            <a:solidFill>
              <a:schemeClr val="dk2"/>
            </a:solidFill>
            <a:prstDash val="solid"/>
            <a:round/>
            <a:headEnd len="med" w="med" type="none"/>
            <a:tailEnd len="med" w="med" type="none"/>
          </a:ln>
        </p:spPr>
      </p:cxnSp>
      <p:cxnSp>
        <p:nvCxnSpPr>
          <p:cNvPr id="1040" name="Google Shape;1040;p44"/>
          <p:cNvCxnSpPr>
            <a:stCxn id="1029" idx="0"/>
            <a:endCxn id="1026" idx="1"/>
          </p:cNvCxnSpPr>
          <p:nvPr/>
        </p:nvCxnSpPr>
        <p:spPr>
          <a:xfrm flipH="1" rot="10800000">
            <a:off x="3655875" y="728275"/>
            <a:ext cx="3575700" cy="941700"/>
          </a:xfrm>
          <a:prstGeom prst="straightConnector1">
            <a:avLst/>
          </a:prstGeom>
          <a:noFill/>
          <a:ln cap="flat" cmpd="sng" w="9525">
            <a:solidFill>
              <a:schemeClr val="dk2"/>
            </a:solidFill>
            <a:prstDash val="solid"/>
            <a:round/>
            <a:headEnd len="med" w="med" type="none"/>
            <a:tailEnd len="med" w="med" type="none"/>
          </a:ln>
        </p:spPr>
      </p:cxnSp>
      <p:cxnSp>
        <p:nvCxnSpPr>
          <p:cNvPr id="1041" name="Google Shape;1041;p44"/>
          <p:cNvCxnSpPr>
            <a:stCxn id="1030" idx="0"/>
            <a:endCxn id="1025" idx="3"/>
          </p:cNvCxnSpPr>
          <p:nvPr/>
        </p:nvCxnSpPr>
        <p:spPr>
          <a:xfrm rot="10800000">
            <a:off x="1787050" y="876775"/>
            <a:ext cx="3973500" cy="946800"/>
          </a:xfrm>
          <a:prstGeom prst="straightConnector1">
            <a:avLst/>
          </a:prstGeom>
          <a:noFill/>
          <a:ln cap="flat" cmpd="sng" w="9525">
            <a:solidFill>
              <a:schemeClr val="dk2"/>
            </a:solidFill>
            <a:prstDash val="solid"/>
            <a:round/>
            <a:headEnd len="med" w="med" type="none"/>
            <a:tailEnd len="med" w="med" type="none"/>
          </a:ln>
        </p:spPr>
      </p:cxnSp>
      <p:cxnSp>
        <p:nvCxnSpPr>
          <p:cNvPr id="1042" name="Google Shape;1042;p44"/>
          <p:cNvCxnSpPr>
            <a:stCxn id="1030" idx="0"/>
            <a:endCxn id="1026" idx="2"/>
          </p:cNvCxnSpPr>
          <p:nvPr/>
        </p:nvCxnSpPr>
        <p:spPr>
          <a:xfrm flipH="1" rot="10800000">
            <a:off x="5760550" y="1000375"/>
            <a:ext cx="2208900" cy="823200"/>
          </a:xfrm>
          <a:prstGeom prst="straightConnector1">
            <a:avLst/>
          </a:prstGeom>
          <a:noFill/>
          <a:ln cap="flat" cmpd="sng" w="9525">
            <a:solidFill>
              <a:schemeClr val="dk2"/>
            </a:solidFill>
            <a:prstDash val="solid"/>
            <a:round/>
            <a:headEnd len="med" w="med" type="none"/>
            <a:tailEnd len="med" w="med" type="none"/>
          </a:ln>
        </p:spPr>
      </p:cxnSp>
      <p:sp>
        <p:nvSpPr>
          <p:cNvPr id="1043" name="Google Shape;1043;p44"/>
          <p:cNvSpPr txBox="1"/>
          <p:nvPr/>
        </p:nvSpPr>
        <p:spPr>
          <a:xfrm>
            <a:off x="7031675" y="10834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provider</a:t>
            </a:r>
            <a:endParaRPr sz="1300">
              <a:latin typeface="Roboto"/>
              <a:ea typeface="Roboto"/>
              <a:cs typeface="Roboto"/>
              <a:sym typeface="Roboto"/>
            </a:endParaRPr>
          </a:p>
        </p:txBody>
      </p:sp>
      <p:sp>
        <p:nvSpPr>
          <p:cNvPr id="1044" name="Google Shape;1044;p44"/>
          <p:cNvSpPr txBox="1"/>
          <p:nvPr/>
        </p:nvSpPr>
        <p:spPr>
          <a:xfrm>
            <a:off x="1815225" y="542438"/>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recipient</a:t>
            </a:r>
            <a:endParaRPr sz="1300">
              <a:latin typeface="Roboto"/>
              <a:ea typeface="Roboto"/>
              <a:cs typeface="Roboto"/>
              <a:sym typeface="Roboto"/>
            </a:endParaRPr>
          </a:p>
        </p:txBody>
      </p:sp>
      <p:sp>
        <p:nvSpPr>
          <p:cNvPr id="1045" name="Google Shape;1045;p44"/>
          <p:cNvSpPr/>
          <p:nvPr/>
        </p:nvSpPr>
        <p:spPr>
          <a:xfrm>
            <a:off x="7025700" y="4439725"/>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Internal</a:t>
            </a:r>
            <a:r>
              <a:rPr b="1" lang="en">
                <a:solidFill>
                  <a:srgbClr val="000000"/>
                </a:solidFill>
                <a:latin typeface="Calibri"/>
                <a:ea typeface="Calibri"/>
                <a:cs typeface="Calibri"/>
                <a:sym typeface="Calibri"/>
              </a:rPr>
              <a:t>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1046" name="Google Shape;1046;p44"/>
          <p:cNvSpPr/>
          <p:nvPr/>
        </p:nvSpPr>
        <p:spPr>
          <a:xfrm>
            <a:off x="4358700" y="4439725"/>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xxxx</a:t>
            </a:r>
            <a:endParaRPr b="1">
              <a:solidFill>
                <a:srgbClr val="000000"/>
              </a:solidFill>
              <a:latin typeface="Calibri"/>
              <a:ea typeface="Calibri"/>
              <a:cs typeface="Calibri"/>
              <a:sym typeface="Calibri"/>
            </a:endParaRPr>
          </a:p>
        </p:txBody>
      </p:sp>
      <p:cxnSp>
        <p:nvCxnSpPr>
          <p:cNvPr id="1047" name="Google Shape;1047;p44"/>
          <p:cNvCxnSpPr>
            <a:stCxn id="1046" idx="3"/>
            <a:endCxn id="1045" idx="1"/>
          </p:cNvCxnSpPr>
          <p:nvPr/>
        </p:nvCxnSpPr>
        <p:spPr>
          <a:xfrm>
            <a:off x="6246000" y="4711825"/>
            <a:ext cx="779700" cy="0"/>
          </a:xfrm>
          <a:prstGeom prst="straightConnector1">
            <a:avLst/>
          </a:prstGeom>
          <a:noFill/>
          <a:ln cap="flat" cmpd="sng" w="9525">
            <a:solidFill>
              <a:schemeClr val="dk2"/>
            </a:solidFill>
            <a:prstDash val="solid"/>
            <a:round/>
            <a:headEnd len="med" w="med" type="none"/>
            <a:tailEnd len="med" w="med" type="none"/>
          </a:ln>
        </p:spPr>
      </p:cxnSp>
      <p:sp>
        <p:nvSpPr>
          <p:cNvPr id="1048" name="Google Shape;1048;p44"/>
          <p:cNvSpPr txBox="1"/>
          <p:nvPr/>
        </p:nvSpPr>
        <p:spPr>
          <a:xfrm>
            <a:off x="6227425" y="463000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produce</a:t>
            </a:r>
            <a:endParaRPr sz="1300">
              <a:latin typeface="Roboto"/>
              <a:ea typeface="Roboto"/>
              <a:cs typeface="Roboto"/>
              <a:sym typeface="Roboto"/>
            </a:endParaRPr>
          </a:p>
        </p:txBody>
      </p:sp>
      <p:sp>
        <p:nvSpPr>
          <p:cNvPr id="1049" name="Google Shape;1049;p44"/>
          <p:cNvSpPr/>
          <p:nvPr/>
        </p:nvSpPr>
        <p:spPr>
          <a:xfrm>
            <a:off x="45052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1050" name="Google Shape;1050;p44"/>
          <p:cNvSpPr/>
          <p:nvPr/>
        </p:nvSpPr>
        <p:spPr>
          <a:xfrm>
            <a:off x="22192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1051" name="Google Shape;1051;p44"/>
          <p:cNvSpPr/>
          <p:nvPr/>
        </p:nvSpPr>
        <p:spPr>
          <a:xfrm>
            <a:off x="2219200" y="3806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1052" name="Google Shape;1052;p44"/>
          <p:cNvSpPr/>
          <p:nvPr/>
        </p:nvSpPr>
        <p:spPr>
          <a:xfrm>
            <a:off x="5131650" y="3862925"/>
            <a:ext cx="341400" cy="302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4"/>
          <p:cNvSpPr txBox="1"/>
          <p:nvPr/>
        </p:nvSpPr>
        <p:spPr>
          <a:xfrm>
            <a:off x="5413600" y="38216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dual</a:t>
            </a:r>
            <a:endParaRPr sz="1300">
              <a:latin typeface="Roboto"/>
              <a:ea typeface="Roboto"/>
              <a:cs typeface="Roboto"/>
              <a:sym typeface="Roboto"/>
            </a:endParaRPr>
          </a:p>
        </p:txBody>
      </p:sp>
      <p:cxnSp>
        <p:nvCxnSpPr>
          <p:cNvPr id="1054" name="Google Shape;1054;p44"/>
          <p:cNvCxnSpPr>
            <a:stCxn id="1046" idx="0"/>
            <a:endCxn id="1052" idx="2"/>
          </p:cNvCxnSpPr>
          <p:nvPr/>
        </p:nvCxnSpPr>
        <p:spPr>
          <a:xfrm rot="10800000">
            <a:off x="5302350" y="4165225"/>
            <a:ext cx="0" cy="274500"/>
          </a:xfrm>
          <a:prstGeom prst="straightConnector1">
            <a:avLst/>
          </a:prstGeom>
          <a:noFill/>
          <a:ln cap="flat" cmpd="sng" w="9525">
            <a:solidFill>
              <a:schemeClr val="dk2"/>
            </a:solidFill>
            <a:prstDash val="solid"/>
            <a:round/>
            <a:headEnd len="med" w="med" type="none"/>
            <a:tailEnd len="med" w="med" type="none"/>
          </a:ln>
        </p:spPr>
      </p:cxnSp>
      <p:cxnSp>
        <p:nvCxnSpPr>
          <p:cNvPr id="1055" name="Google Shape;1055;p44"/>
          <p:cNvCxnSpPr>
            <a:stCxn id="1049" idx="2"/>
            <a:endCxn id="1052" idx="0"/>
          </p:cNvCxnSpPr>
          <p:nvPr/>
        </p:nvCxnSpPr>
        <p:spPr>
          <a:xfrm>
            <a:off x="5242900" y="3588525"/>
            <a:ext cx="59400" cy="274500"/>
          </a:xfrm>
          <a:prstGeom prst="straightConnector1">
            <a:avLst/>
          </a:prstGeom>
          <a:noFill/>
          <a:ln cap="flat" cmpd="sng" w="9525">
            <a:solidFill>
              <a:schemeClr val="dk2"/>
            </a:solidFill>
            <a:prstDash val="solid"/>
            <a:round/>
            <a:headEnd len="med" w="med" type="none"/>
            <a:tailEnd len="med" w="med" type="none"/>
          </a:ln>
        </p:spPr>
      </p:cxnSp>
      <p:sp>
        <p:nvSpPr>
          <p:cNvPr id="1056" name="Google Shape;1056;p44"/>
          <p:cNvSpPr/>
          <p:nvPr/>
        </p:nvSpPr>
        <p:spPr>
          <a:xfrm>
            <a:off x="-2796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1057" name="Google Shape;1057;p44"/>
          <p:cNvSpPr/>
          <p:nvPr/>
        </p:nvSpPr>
        <p:spPr>
          <a:xfrm>
            <a:off x="-693875" y="3863025"/>
            <a:ext cx="20016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Internal</a:t>
            </a:r>
            <a:r>
              <a:rPr b="1" lang="en">
                <a:solidFill>
                  <a:srgbClr val="000000"/>
                </a:solidFill>
                <a:latin typeface="Calibri"/>
                <a:ea typeface="Calibri"/>
                <a:cs typeface="Calibri"/>
                <a:sym typeface="Calibri"/>
              </a:rPr>
              <a:t>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1058" name="Google Shape;1058;p44"/>
          <p:cNvSpPr/>
          <p:nvPr/>
        </p:nvSpPr>
        <p:spPr>
          <a:xfrm>
            <a:off x="-167675" y="46250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cxnSp>
        <p:nvCxnSpPr>
          <p:cNvPr id="1059" name="Google Shape;1059;p44"/>
          <p:cNvCxnSpPr>
            <a:stCxn id="1051" idx="3"/>
            <a:endCxn id="1052" idx="1"/>
          </p:cNvCxnSpPr>
          <p:nvPr/>
        </p:nvCxnSpPr>
        <p:spPr>
          <a:xfrm flipH="1" rot="10800000">
            <a:off x="3694600" y="4014225"/>
            <a:ext cx="1437000" cy="64200"/>
          </a:xfrm>
          <a:prstGeom prst="straightConnector1">
            <a:avLst/>
          </a:prstGeom>
          <a:noFill/>
          <a:ln cap="flat" cmpd="sng" w="9525">
            <a:solidFill>
              <a:schemeClr val="dk2"/>
            </a:solidFill>
            <a:prstDash val="solid"/>
            <a:round/>
            <a:headEnd len="med" w="med" type="none"/>
            <a:tailEnd len="med" w="med" type="none"/>
          </a:ln>
        </p:spPr>
      </p:cxnSp>
      <p:cxnSp>
        <p:nvCxnSpPr>
          <p:cNvPr id="1060" name="Google Shape;1060;p44"/>
          <p:cNvCxnSpPr>
            <a:stCxn id="1050" idx="3"/>
            <a:endCxn id="1052" idx="1"/>
          </p:cNvCxnSpPr>
          <p:nvPr/>
        </p:nvCxnSpPr>
        <p:spPr>
          <a:xfrm>
            <a:off x="3694600" y="3316425"/>
            <a:ext cx="1437000" cy="697800"/>
          </a:xfrm>
          <a:prstGeom prst="straightConnector1">
            <a:avLst/>
          </a:prstGeom>
          <a:noFill/>
          <a:ln cap="flat" cmpd="sng" w="9525">
            <a:solidFill>
              <a:schemeClr val="dk2"/>
            </a:solidFill>
            <a:prstDash val="solid"/>
            <a:round/>
            <a:headEnd len="med" w="med" type="none"/>
            <a:tailEnd len="med" w="med" type="none"/>
          </a:ln>
        </p:spPr>
      </p:cxnSp>
      <p:cxnSp>
        <p:nvCxnSpPr>
          <p:cNvPr id="1061" name="Google Shape;1061;p44"/>
          <p:cNvCxnSpPr>
            <a:stCxn id="1050" idx="1"/>
            <a:endCxn id="1056" idx="3"/>
          </p:cNvCxnSpPr>
          <p:nvPr/>
        </p:nvCxnSpPr>
        <p:spPr>
          <a:xfrm rot="10800000">
            <a:off x="1195900" y="3316425"/>
            <a:ext cx="1023300" cy="0"/>
          </a:xfrm>
          <a:prstGeom prst="straightConnector1">
            <a:avLst/>
          </a:prstGeom>
          <a:noFill/>
          <a:ln cap="flat" cmpd="sng" w="9525">
            <a:solidFill>
              <a:schemeClr val="dk2"/>
            </a:solidFill>
            <a:prstDash val="solid"/>
            <a:round/>
            <a:headEnd len="med" w="med" type="none"/>
            <a:tailEnd len="med" w="med" type="none"/>
          </a:ln>
        </p:spPr>
      </p:cxnSp>
      <p:cxnSp>
        <p:nvCxnSpPr>
          <p:cNvPr id="1062" name="Google Shape;1062;p44"/>
          <p:cNvCxnSpPr>
            <a:stCxn id="1051" idx="1"/>
            <a:endCxn id="1057" idx="3"/>
          </p:cNvCxnSpPr>
          <p:nvPr/>
        </p:nvCxnSpPr>
        <p:spPr>
          <a:xfrm flipH="1">
            <a:off x="1307800" y="4078425"/>
            <a:ext cx="911400" cy="56700"/>
          </a:xfrm>
          <a:prstGeom prst="straightConnector1">
            <a:avLst/>
          </a:prstGeom>
          <a:noFill/>
          <a:ln cap="flat" cmpd="sng" w="9525">
            <a:solidFill>
              <a:schemeClr val="dk2"/>
            </a:solidFill>
            <a:prstDash val="solid"/>
            <a:round/>
            <a:headEnd len="med" w="med" type="none"/>
            <a:tailEnd len="med" w="med" type="none"/>
          </a:ln>
        </p:spPr>
      </p:cxnSp>
      <p:sp>
        <p:nvSpPr>
          <p:cNvPr id="1063" name="Google Shape;1063;p44"/>
          <p:cNvSpPr/>
          <p:nvPr/>
        </p:nvSpPr>
        <p:spPr>
          <a:xfrm>
            <a:off x="2219200" y="46445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cxnSp>
        <p:nvCxnSpPr>
          <p:cNvPr id="1064" name="Google Shape;1064;p44"/>
          <p:cNvCxnSpPr>
            <a:stCxn id="1063" idx="1"/>
            <a:endCxn id="1058" idx="3"/>
          </p:cNvCxnSpPr>
          <p:nvPr/>
        </p:nvCxnSpPr>
        <p:spPr>
          <a:xfrm rot="10800000">
            <a:off x="1307800" y="4897125"/>
            <a:ext cx="911400" cy="19500"/>
          </a:xfrm>
          <a:prstGeom prst="straightConnector1">
            <a:avLst/>
          </a:prstGeom>
          <a:noFill/>
          <a:ln cap="flat" cmpd="sng" w="9525">
            <a:solidFill>
              <a:schemeClr val="dk2"/>
            </a:solidFill>
            <a:prstDash val="solid"/>
            <a:round/>
            <a:headEnd len="med" w="med" type="none"/>
            <a:tailEnd len="med" w="med" type="none"/>
          </a:ln>
        </p:spPr>
      </p:cxnSp>
      <p:sp>
        <p:nvSpPr>
          <p:cNvPr id="1065" name="Google Shape;1065;p44"/>
          <p:cNvSpPr txBox="1"/>
          <p:nvPr/>
        </p:nvSpPr>
        <p:spPr>
          <a:xfrm>
            <a:off x="1374350" y="45667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use</a:t>
            </a:r>
            <a:endParaRPr sz="1300">
              <a:latin typeface="Roboto"/>
              <a:ea typeface="Roboto"/>
              <a:cs typeface="Roboto"/>
              <a:sym typeface="Roboto"/>
            </a:endParaRPr>
          </a:p>
        </p:txBody>
      </p:sp>
      <p:sp>
        <p:nvSpPr>
          <p:cNvPr id="1066" name="Google Shape;1066;p44"/>
          <p:cNvSpPr txBox="1"/>
          <p:nvPr/>
        </p:nvSpPr>
        <p:spPr>
          <a:xfrm>
            <a:off x="1221950" y="28903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use</a:t>
            </a:r>
            <a:endParaRPr sz="1300">
              <a:latin typeface="Roboto"/>
              <a:ea typeface="Roboto"/>
              <a:cs typeface="Roboto"/>
              <a:sym typeface="Roboto"/>
            </a:endParaRPr>
          </a:p>
        </p:txBody>
      </p:sp>
      <p:sp>
        <p:nvSpPr>
          <p:cNvPr id="1067" name="Google Shape;1067;p44"/>
          <p:cNvSpPr txBox="1"/>
          <p:nvPr/>
        </p:nvSpPr>
        <p:spPr>
          <a:xfrm>
            <a:off x="1300150" y="3780375"/>
            <a:ext cx="9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consume</a:t>
            </a:r>
            <a:endParaRPr>
              <a:latin typeface="Roboto"/>
              <a:ea typeface="Roboto"/>
              <a:cs typeface="Roboto"/>
              <a:sym typeface="Roboto"/>
            </a:endParaRPr>
          </a:p>
        </p:txBody>
      </p:sp>
      <p:cxnSp>
        <p:nvCxnSpPr>
          <p:cNvPr id="1068" name="Google Shape;1068;p44"/>
          <p:cNvCxnSpPr>
            <a:stCxn id="1063" idx="3"/>
            <a:endCxn id="1052" idx="1"/>
          </p:cNvCxnSpPr>
          <p:nvPr/>
        </p:nvCxnSpPr>
        <p:spPr>
          <a:xfrm flipH="1" rot="10800000">
            <a:off x="3694600" y="4014225"/>
            <a:ext cx="1437000" cy="902400"/>
          </a:xfrm>
          <a:prstGeom prst="straightConnector1">
            <a:avLst/>
          </a:prstGeom>
          <a:noFill/>
          <a:ln cap="flat" cmpd="sng" w="9525">
            <a:solidFill>
              <a:schemeClr val="dk2"/>
            </a:solidFill>
            <a:prstDash val="solid"/>
            <a:round/>
            <a:headEnd len="med" w="med" type="none"/>
            <a:tailEnd len="med" w="med" type="none"/>
          </a:ln>
        </p:spPr>
      </p:cxnSp>
      <p:cxnSp>
        <p:nvCxnSpPr>
          <p:cNvPr id="1069" name="Google Shape;1069;p44"/>
          <p:cNvCxnSpPr>
            <a:stCxn id="1049" idx="3"/>
            <a:endCxn id="1028" idx="2"/>
          </p:cNvCxnSpPr>
          <p:nvPr/>
        </p:nvCxnSpPr>
        <p:spPr>
          <a:xfrm flipH="1" rot="10800000">
            <a:off x="5980600" y="2413725"/>
            <a:ext cx="1988700" cy="902700"/>
          </a:xfrm>
          <a:prstGeom prst="straightConnector1">
            <a:avLst/>
          </a:prstGeom>
          <a:noFill/>
          <a:ln cap="flat" cmpd="sng" w="9525">
            <a:solidFill>
              <a:schemeClr val="dk2"/>
            </a:solidFill>
            <a:prstDash val="solid"/>
            <a:round/>
            <a:headEnd len="med" w="med" type="none"/>
            <a:tailEnd len="med" w="med" type="none"/>
          </a:ln>
        </p:spPr>
      </p:cxnSp>
      <p:sp>
        <p:nvSpPr>
          <p:cNvPr id="1070" name="Google Shape;1070;p44"/>
          <p:cNvSpPr txBox="1"/>
          <p:nvPr/>
        </p:nvSpPr>
        <p:spPr>
          <a:xfrm>
            <a:off x="6786550" y="2789775"/>
            <a:ext cx="9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consume</a:t>
            </a:r>
            <a:endParaRPr>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45"/>
          <p:cNvSpPr txBox="1"/>
          <p:nvPr>
            <p:ph type="title"/>
          </p:nvPr>
        </p:nvSpPr>
        <p:spPr>
          <a:xfrm>
            <a:off x="311700" y="-47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Exchange and Conversion Processes</a:t>
            </a:r>
            <a:endParaRPr/>
          </a:p>
        </p:txBody>
      </p:sp>
      <p:sp>
        <p:nvSpPr>
          <p:cNvPr id="1076" name="Google Shape;1076;p45"/>
          <p:cNvSpPr/>
          <p:nvPr/>
        </p:nvSpPr>
        <p:spPr>
          <a:xfrm>
            <a:off x="311700" y="604625"/>
            <a:ext cx="1475400" cy="544200"/>
          </a:xfrm>
          <a:prstGeom prst="rect">
            <a:avLst/>
          </a:prstGeom>
          <a:solidFill>
            <a:srgbClr val="FFF2C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1077" name="Google Shape;1077;p45"/>
          <p:cNvSpPr/>
          <p:nvPr/>
        </p:nvSpPr>
        <p:spPr>
          <a:xfrm>
            <a:off x="7231650" y="456300"/>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1078" name="Google Shape;1078;p45"/>
          <p:cNvSpPr/>
          <p:nvPr/>
        </p:nvSpPr>
        <p:spPr>
          <a:xfrm>
            <a:off x="213325" y="186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Money</a:t>
            </a:r>
            <a:endParaRPr b="1">
              <a:solidFill>
                <a:srgbClr val="000000"/>
              </a:solidFill>
              <a:latin typeface="Calibri"/>
              <a:ea typeface="Calibri"/>
              <a:cs typeface="Calibri"/>
              <a:sym typeface="Calibri"/>
            </a:endParaRPr>
          </a:p>
        </p:txBody>
      </p:sp>
      <p:sp>
        <p:nvSpPr>
          <p:cNvPr id="1079" name="Google Shape;1079;p45"/>
          <p:cNvSpPr/>
          <p:nvPr/>
        </p:nvSpPr>
        <p:spPr>
          <a:xfrm>
            <a:off x="7231650" y="186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1080" name="Google Shape;1080;p45"/>
          <p:cNvSpPr/>
          <p:nvPr/>
        </p:nvSpPr>
        <p:spPr>
          <a:xfrm>
            <a:off x="2898950" y="18235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1081" name="Google Shape;1081;p45"/>
          <p:cNvSpPr/>
          <p:nvPr/>
        </p:nvSpPr>
        <p:spPr>
          <a:xfrm>
            <a:off x="4911100" y="18235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1082" name="Google Shape;1082;p45"/>
          <p:cNvSpPr txBox="1"/>
          <p:nvPr/>
        </p:nvSpPr>
        <p:spPr>
          <a:xfrm>
            <a:off x="4374350" y="20956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dual</a:t>
            </a:r>
            <a:endParaRPr sz="1300">
              <a:latin typeface="Roboto"/>
              <a:ea typeface="Roboto"/>
              <a:cs typeface="Roboto"/>
              <a:sym typeface="Roboto"/>
            </a:endParaRPr>
          </a:p>
        </p:txBody>
      </p:sp>
      <p:sp>
        <p:nvSpPr>
          <p:cNvPr id="1083" name="Google Shape;1083;p45"/>
          <p:cNvSpPr txBox="1"/>
          <p:nvPr/>
        </p:nvSpPr>
        <p:spPr>
          <a:xfrm>
            <a:off x="6456025" y="181060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take</a:t>
            </a:r>
            <a:endParaRPr sz="1300">
              <a:latin typeface="Roboto"/>
              <a:ea typeface="Roboto"/>
              <a:cs typeface="Roboto"/>
              <a:sym typeface="Roboto"/>
            </a:endParaRPr>
          </a:p>
        </p:txBody>
      </p:sp>
      <p:sp>
        <p:nvSpPr>
          <p:cNvPr id="1084" name="Google Shape;1084;p45"/>
          <p:cNvSpPr txBox="1"/>
          <p:nvPr/>
        </p:nvSpPr>
        <p:spPr>
          <a:xfrm>
            <a:off x="1907750" y="18235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give</a:t>
            </a:r>
            <a:endParaRPr sz="1300">
              <a:latin typeface="Roboto"/>
              <a:ea typeface="Roboto"/>
              <a:cs typeface="Roboto"/>
              <a:sym typeface="Roboto"/>
            </a:endParaRPr>
          </a:p>
        </p:txBody>
      </p:sp>
      <p:sp>
        <p:nvSpPr>
          <p:cNvPr id="1085" name="Google Shape;1085;p45"/>
          <p:cNvSpPr txBox="1"/>
          <p:nvPr/>
        </p:nvSpPr>
        <p:spPr>
          <a:xfrm>
            <a:off x="6158625" y="542438"/>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recipient</a:t>
            </a:r>
            <a:endParaRPr sz="1300">
              <a:latin typeface="Roboto"/>
              <a:ea typeface="Roboto"/>
              <a:cs typeface="Roboto"/>
              <a:sym typeface="Roboto"/>
            </a:endParaRPr>
          </a:p>
        </p:txBody>
      </p:sp>
      <p:sp>
        <p:nvSpPr>
          <p:cNvPr id="1086" name="Google Shape;1086;p45"/>
          <p:cNvSpPr txBox="1"/>
          <p:nvPr/>
        </p:nvSpPr>
        <p:spPr>
          <a:xfrm>
            <a:off x="1262175" y="129375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provider</a:t>
            </a:r>
            <a:endParaRPr sz="1300">
              <a:latin typeface="Roboto"/>
              <a:ea typeface="Roboto"/>
              <a:cs typeface="Roboto"/>
              <a:sym typeface="Roboto"/>
            </a:endParaRPr>
          </a:p>
        </p:txBody>
      </p:sp>
      <p:cxnSp>
        <p:nvCxnSpPr>
          <p:cNvPr id="1087" name="Google Shape;1087;p45"/>
          <p:cNvCxnSpPr>
            <a:stCxn id="1080" idx="1"/>
            <a:endCxn id="1078" idx="3"/>
          </p:cNvCxnSpPr>
          <p:nvPr/>
        </p:nvCxnSpPr>
        <p:spPr>
          <a:xfrm flipH="1">
            <a:off x="1688750" y="2095675"/>
            <a:ext cx="1210200" cy="45900"/>
          </a:xfrm>
          <a:prstGeom prst="straightConnector1">
            <a:avLst/>
          </a:prstGeom>
          <a:noFill/>
          <a:ln cap="flat" cmpd="sng" w="9525">
            <a:solidFill>
              <a:schemeClr val="dk2"/>
            </a:solidFill>
            <a:prstDash val="solid"/>
            <a:round/>
            <a:headEnd len="med" w="med" type="none"/>
            <a:tailEnd len="med" w="med" type="none"/>
          </a:ln>
        </p:spPr>
      </p:cxnSp>
      <p:cxnSp>
        <p:nvCxnSpPr>
          <p:cNvPr id="1088" name="Google Shape;1088;p45"/>
          <p:cNvCxnSpPr>
            <a:stCxn id="1081" idx="3"/>
            <a:endCxn id="1079" idx="1"/>
          </p:cNvCxnSpPr>
          <p:nvPr/>
        </p:nvCxnSpPr>
        <p:spPr>
          <a:xfrm>
            <a:off x="6386500" y="2095675"/>
            <a:ext cx="845100" cy="45900"/>
          </a:xfrm>
          <a:prstGeom prst="straightConnector1">
            <a:avLst/>
          </a:prstGeom>
          <a:noFill/>
          <a:ln cap="flat" cmpd="sng" w="9525">
            <a:solidFill>
              <a:schemeClr val="dk2"/>
            </a:solidFill>
            <a:prstDash val="solid"/>
            <a:round/>
            <a:headEnd len="med" w="med" type="none"/>
            <a:tailEnd len="med" w="med" type="none"/>
          </a:ln>
        </p:spPr>
      </p:cxnSp>
      <p:cxnSp>
        <p:nvCxnSpPr>
          <p:cNvPr id="1089" name="Google Shape;1089;p45"/>
          <p:cNvCxnSpPr>
            <a:stCxn id="1080" idx="3"/>
            <a:endCxn id="1081" idx="1"/>
          </p:cNvCxnSpPr>
          <p:nvPr/>
        </p:nvCxnSpPr>
        <p:spPr>
          <a:xfrm>
            <a:off x="4374350" y="2095675"/>
            <a:ext cx="536700" cy="0"/>
          </a:xfrm>
          <a:prstGeom prst="straightConnector1">
            <a:avLst/>
          </a:prstGeom>
          <a:noFill/>
          <a:ln cap="flat" cmpd="sng" w="9525">
            <a:solidFill>
              <a:schemeClr val="dk2"/>
            </a:solidFill>
            <a:prstDash val="solid"/>
            <a:round/>
            <a:headEnd len="med" w="med" type="none"/>
            <a:tailEnd len="med" w="med" type="none"/>
          </a:ln>
        </p:spPr>
      </p:cxnSp>
      <p:cxnSp>
        <p:nvCxnSpPr>
          <p:cNvPr id="1090" name="Google Shape;1090;p45"/>
          <p:cNvCxnSpPr>
            <a:stCxn id="1080" idx="0"/>
            <a:endCxn id="1076" idx="2"/>
          </p:cNvCxnSpPr>
          <p:nvPr/>
        </p:nvCxnSpPr>
        <p:spPr>
          <a:xfrm rot="10800000">
            <a:off x="1049450" y="1148875"/>
            <a:ext cx="2587200" cy="674700"/>
          </a:xfrm>
          <a:prstGeom prst="straightConnector1">
            <a:avLst/>
          </a:prstGeom>
          <a:noFill/>
          <a:ln cap="flat" cmpd="sng" w="9525">
            <a:solidFill>
              <a:schemeClr val="dk2"/>
            </a:solidFill>
            <a:prstDash val="solid"/>
            <a:round/>
            <a:headEnd len="med" w="med" type="none"/>
            <a:tailEnd len="med" w="med" type="none"/>
          </a:ln>
        </p:spPr>
      </p:cxnSp>
      <p:cxnSp>
        <p:nvCxnSpPr>
          <p:cNvPr id="1091" name="Google Shape;1091;p45"/>
          <p:cNvCxnSpPr>
            <a:stCxn id="1080" idx="0"/>
            <a:endCxn id="1077" idx="1"/>
          </p:cNvCxnSpPr>
          <p:nvPr/>
        </p:nvCxnSpPr>
        <p:spPr>
          <a:xfrm flipH="1" rot="10800000">
            <a:off x="3636650" y="728275"/>
            <a:ext cx="3594900" cy="1095300"/>
          </a:xfrm>
          <a:prstGeom prst="straightConnector1">
            <a:avLst/>
          </a:prstGeom>
          <a:noFill/>
          <a:ln cap="flat" cmpd="sng" w="9525">
            <a:solidFill>
              <a:schemeClr val="dk2"/>
            </a:solidFill>
            <a:prstDash val="solid"/>
            <a:round/>
            <a:headEnd len="med" w="med" type="none"/>
            <a:tailEnd len="med" w="med" type="none"/>
          </a:ln>
        </p:spPr>
      </p:cxnSp>
      <p:cxnSp>
        <p:nvCxnSpPr>
          <p:cNvPr id="1092" name="Google Shape;1092;p45"/>
          <p:cNvCxnSpPr>
            <a:stCxn id="1081" idx="0"/>
            <a:endCxn id="1076" idx="3"/>
          </p:cNvCxnSpPr>
          <p:nvPr/>
        </p:nvCxnSpPr>
        <p:spPr>
          <a:xfrm rot="10800000">
            <a:off x="1787200" y="876775"/>
            <a:ext cx="3861600" cy="946800"/>
          </a:xfrm>
          <a:prstGeom prst="straightConnector1">
            <a:avLst/>
          </a:prstGeom>
          <a:noFill/>
          <a:ln cap="flat" cmpd="sng" w="9525">
            <a:solidFill>
              <a:schemeClr val="dk2"/>
            </a:solidFill>
            <a:prstDash val="solid"/>
            <a:round/>
            <a:headEnd len="med" w="med" type="none"/>
            <a:tailEnd len="med" w="med" type="none"/>
          </a:ln>
        </p:spPr>
      </p:cxnSp>
      <p:cxnSp>
        <p:nvCxnSpPr>
          <p:cNvPr id="1093" name="Google Shape;1093;p45"/>
          <p:cNvCxnSpPr>
            <a:stCxn id="1081" idx="0"/>
            <a:endCxn id="1077" idx="2"/>
          </p:cNvCxnSpPr>
          <p:nvPr/>
        </p:nvCxnSpPr>
        <p:spPr>
          <a:xfrm flipH="1" rot="10800000">
            <a:off x="5648800" y="1000375"/>
            <a:ext cx="2320500" cy="823200"/>
          </a:xfrm>
          <a:prstGeom prst="straightConnector1">
            <a:avLst/>
          </a:prstGeom>
          <a:noFill/>
          <a:ln cap="flat" cmpd="sng" w="9525">
            <a:solidFill>
              <a:schemeClr val="dk2"/>
            </a:solidFill>
            <a:prstDash val="solid"/>
            <a:round/>
            <a:headEnd len="med" w="med" type="none"/>
            <a:tailEnd len="med" w="med" type="none"/>
          </a:ln>
        </p:spPr>
      </p:cxnSp>
      <p:sp>
        <p:nvSpPr>
          <p:cNvPr id="1094" name="Google Shape;1094;p45"/>
          <p:cNvSpPr txBox="1"/>
          <p:nvPr/>
        </p:nvSpPr>
        <p:spPr>
          <a:xfrm>
            <a:off x="7031675" y="10834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provider</a:t>
            </a:r>
            <a:endParaRPr sz="1300">
              <a:latin typeface="Roboto"/>
              <a:ea typeface="Roboto"/>
              <a:cs typeface="Roboto"/>
              <a:sym typeface="Roboto"/>
            </a:endParaRPr>
          </a:p>
        </p:txBody>
      </p:sp>
      <p:sp>
        <p:nvSpPr>
          <p:cNvPr id="1095" name="Google Shape;1095;p45"/>
          <p:cNvSpPr txBox="1"/>
          <p:nvPr/>
        </p:nvSpPr>
        <p:spPr>
          <a:xfrm>
            <a:off x="1815225" y="542438"/>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recipient</a:t>
            </a:r>
            <a:endParaRPr sz="1300">
              <a:latin typeface="Roboto"/>
              <a:ea typeface="Roboto"/>
              <a:cs typeface="Roboto"/>
              <a:sym typeface="Roboto"/>
            </a:endParaRPr>
          </a:p>
        </p:txBody>
      </p:sp>
      <p:sp>
        <p:nvSpPr>
          <p:cNvPr id="1096" name="Google Shape;1096;p45"/>
          <p:cNvSpPr/>
          <p:nvPr/>
        </p:nvSpPr>
        <p:spPr>
          <a:xfrm>
            <a:off x="7025700" y="4439725"/>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Internal</a:t>
            </a:r>
            <a:r>
              <a:rPr b="1" lang="en">
                <a:solidFill>
                  <a:srgbClr val="000000"/>
                </a:solidFill>
                <a:latin typeface="Calibri"/>
                <a:ea typeface="Calibri"/>
                <a:cs typeface="Calibri"/>
                <a:sym typeface="Calibri"/>
              </a:rPr>
              <a:t>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1097" name="Google Shape;1097;p45"/>
          <p:cNvSpPr/>
          <p:nvPr/>
        </p:nvSpPr>
        <p:spPr>
          <a:xfrm>
            <a:off x="4358700" y="4439725"/>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xxxx</a:t>
            </a:r>
            <a:endParaRPr b="1">
              <a:solidFill>
                <a:srgbClr val="000000"/>
              </a:solidFill>
              <a:latin typeface="Calibri"/>
              <a:ea typeface="Calibri"/>
              <a:cs typeface="Calibri"/>
              <a:sym typeface="Calibri"/>
            </a:endParaRPr>
          </a:p>
        </p:txBody>
      </p:sp>
      <p:cxnSp>
        <p:nvCxnSpPr>
          <p:cNvPr id="1098" name="Google Shape;1098;p45"/>
          <p:cNvCxnSpPr>
            <a:stCxn id="1097" idx="3"/>
            <a:endCxn id="1096" idx="1"/>
          </p:cNvCxnSpPr>
          <p:nvPr/>
        </p:nvCxnSpPr>
        <p:spPr>
          <a:xfrm>
            <a:off x="6246000" y="4711825"/>
            <a:ext cx="779700" cy="0"/>
          </a:xfrm>
          <a:prstGeom prst="straightConnector1">
            <a:avLst/>
          </a:prstGeom>
          <a:noFill/>
          <a:ln cap="flat" cmpd="sng" w="9525">
            <a:solidFill>
              <a:schemeClr val="dk2"/>
            </a:solidFill>
            <a:prstDash val="solid"/>
            <a:round/>
            <a:headEnd len="med" w="med" type="none"/>
            <a:tailEnd len="med" w="med" type="none"/>
          </a:ln>
        </p:spPr>
      </p:cxnSp>
      <p:sp>
        <p:nvSpPr>
          <p:cNvPr id="1099" name="Google Shape;1099;p45"/>
          <p:cNvSpPr txBox="1"/>
          <p:nvPr/>
        </p:nvSpPr>
        <p:spPr>
          <a:xfrm>
            <a:off x="6227425" y="463000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produce</a:t>
            </a:r>
            <a:endParaRPr sz="1300">
              <a:latin typeface="Roboto"/>
              <a:ea typeface="Roboto"/>
              <a:cs typeface="Roboto"/>
              <a:sym typeface="Roboto"/>
            </a:endParaRPr>
          </a:p>
        </p:txBody>
      </p:sp>
      <p:sp>
        <p:nvSpPr>
          <p:cNvPr id="1100" name="Google Shape;1100;p45"/>
          <p:cNvSpPr/>
          <p:nvPr/>
        </p:nvSpPr>
        <p:spPr>
          <a:xfrm>
            <a:off x="45052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1101" name="Google Shape;1101;p45"/>
          <p:cNvSpPr/>
          <p:nvPr/>
        </p:nvSpPr>
        <p:spPr>
          <a:xfrm>
            <a:off x="22192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1102" name="Google Shape;1102;p45"/>
          <p:cNvSpPr/>
          <p:nvPr/>
        </p:nvSpPr>
        <p:spPr>
          <a:xfrm>
            <a:off x="2219200" y="3806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1103" name="Google Shape;1103;p45"/>
          <p:cNvSpPr/>
          <p:nvPr/>
        </p:nvSpPr>
        <p:spPr>
          <a:xfrm>
            <a:off x="5131650" y="3862925"/>
            <a:ext cx="341400" cy="302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5"/>
          <p:cNvSpPr txBox="1"/>
          <p:nvPr/>
        </p:nvSpPr>
        <p:spPr>
          <a:xfrm>
            <a:off x="5413600" y="38216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dual</a:t>
            </a:r>
            <a:endParaRPr sz="1300">
              <a:latin typeface="Roboto"/>
              <a:ea typeface="Roboto"/>
              <a:cs typeface="Roboto"/>
              <a:sym typeface="Roboto"/>
            </a:endParaRPr>
          </a:p>
        </p:txBody>
      </p:sp>
      <p:cxnSp>
        <p:nvCxnSpPr>
          <p:cNvPr id="1105" name="Google Shape;1105;p45"/>
          <p:cNvCxnSpPr>
            <a:stCxn id="1097" idx="0"/>
            <a:endCxn id="1103" idx="2"/>
          </p:cNvCxnSpPr>
          <p:nvPr/>
        </p:nvCxnSpPr>
        <p:spPr>
          <a:xfrm rot="10800000">
            <a:off x="5302350" y="4165225"/>
            <a:ext cx="0" cy="274500"/>
          </a:xfrm>
          <a:prstGeom prst="straightConnector1">
            <a:avLst/>
          </a:prstGeom>
          <a:noFill/>
          <a:ln cap="flat" cmpd="sng" w="9525">
            <a:solidFill>
              <a:schemeClr val="dk2"/>
            </a:solidFill>
            <a:prstDash val="solid"/>
            <a:round/>
            <a:headEnd len="med" w="med" type="none"/>
            <a:tailEnd len="med" w="med" type="none"/>
          </a:ln>
        </p:spPr>
      </p:cxnSp>
      <p:cxnSp>
        <p:nvCxnSpPr>
          <p:cNvPr id="1106" name="Google Shape;1106;p45"/>
          <p:cNvCxnSpPr>
            <a:stCxn id="1100" idx="2"/>
            <a:endCxn id="1103" idx="0"/>
          </p:cNvCxnSpPr>
          <p:nvPr/>
        </p:nvCxnSpPr>
        <p:spPr>
          <a:xfrm>
            <a:off x="5242900" y="3588525"/>
            <a:ext cx="59400" cy="274500"/>
          </a:xfrm>
          <a:prstGeom prst="straightConnector1">
            <a:avLst/>
          </a:prstGeom>
          <a:noFill/>
          <a:ln cap="flat" cmpd="sng" w="9525">
            <a:solidFill>
              <a:schemeClr val="dk2"/>
            </a:solidFill>
            <a:prstDash val="solid"/>
            <a:round/>
            <a:headEnd len="med" w="med" type="none"/>
            <a:tailEnd len="med" w="med" type="none"/>
          </a:ln>
        </p:spPr>
      </p:cxnSp>
      <p:sp>
        <p:nvSpPr>
          <p:cNvPr id="1107" name="Google Shape;1107;p45"/>
          <p:cNvSpPr/>
          <p:nvPr/>
        </p:nvSpPr>
        <p:spPr>
          <a:xfrm>
            <a:off x="-2796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1108" name="Google Shape;1108;p45"/>
          <p:cNvSpPr/>
          <p:nvPr/>
        </p:nvSpPr>
        <p:spPr>
          <a:xfrm>
            <a:off x="-693875" y="3863025"/>
            <a:ext cx="20016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Internal</a:t>
            </a:r>
            <a:r>
              <a:rPr b="1" lang="en">
                <a:solidFill>
                  <a:srgbClr val="000000"/>
                </a:solidFill>
                <a:latin typeface="Calibri"/>
                <a:ea typeface="Calibri"/>
                <a:cs typeface="Calibri"/>
                <a:sym typeface="Calibri"/>
              </a:rPr>
              <a:t>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1109" name="Google Shape;1109;p45"/>
          <p:cNvSpPr/>
          <p:nvPr/>
        </p:nvSpPr>
        <p:spPr>
          <a:xfrm>
            <a:off x="-167675" y="46250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cxnSp>
        <p:nvCxnSpPr>
          <p:cNvPr id="1110" name="Google Shape;1110;p45"/>
          <p:cNvCxnSpPr>
            <a:stCxn id="1102" idx="3"/>
            <a:endCxn id="1103" idx="1"/>
          </p:cNvCxnSpPr>
          <p:nvPr/>
        </p:nvCxnSpPr>
        <p:spPr>
          <a:xfrm flipH="1" rot="10800000">
            <a:off x="3694600" y="4014225"/>
            <a:ext cx="1437000" cy="64200"/>
          </a:xfrm>
          <a:prstGeom prst="straightConnector1">
            <a:avLst/>
          </a:prstGeom>
          <a:noFill/>
          <a:ln cap="flat" cmpd="sng" w="9525">
            <a:solidFill>
              <a:schemeClr val="dk2"/>
            </a:solidFill>
            <a:prstDash val="solid"/>
            <a:round/>
            <a:headEnd len="med" w="med" type="none"/>
            <a:tailEnd len="med" w="med" type="none"/>
          </a:ln>
        </p:spPr>
      </p:cxnSp>
      <p:cxnSp>
        <p:nvCxnSpPr>
          <p:cNvPr id="1111" name="Google Shape;1111;p45"/>
          <p:cNvCxnSpPr>
            <a:stCxn id="1101" idx="3"/>
            <a:endCxn id="1103" idx="1"/>
          </p:cNvCxnSpPr>
          <p:nvPr/>
        </p:nvCxnSpPr>
        <p:spPr>
          <a:xfrm>
            <a:off x="3694600" y="3316425"/>
            <a:ext cx="1437000" cy="697800"/>
          </a:xfrm>
          <a:prstGeom prst="straightConnector1">
            <a:avLst/>
          </a:prstGeom>
          <a:noFill/>
          <a:ln cap="flat" cmpd="sng" w="9525">
            <a:solidFill>
              <a:schemeClr val="dk2"/>
            </a:solidFill>
            <a:prstDash val="solid"/>
            <a:round/>
            <a:headEnd len="med" w="med" type="none"/>
            <a:tailEnd len="med" w="med" type="none"/>
          </a:ln>
        </p:spPr>
      </p:cxnSp>
      <p:cxnSp>
        <p:nvCxnSpPr>
          <p:cNvPr id="1112" name="Google Shape;1112;p45"/>
          <p:cNvCxnSpPr>
            <a:stCxn id="1101" idx="1"/>
            <a:endCxn id="1107" idx="3"/>
          </p:cNvCxnSpPr>
          <p:nvPr/>
        </p:nvCxnSpPr>
        <p:spPr>
          <a:xfrm rot="10800000">
            <a:off x="1195900" y="3316425"/>
            <a:ext cx="1023300" cy="0"/>
          </a:xfrm>
          <a:prstGeom prst="straightConnector1">
            <a:avLst/>
          </a:prstGeom>
          <a:noFill/>
          <a:ln cap="flat" cmpd="sng" w="9525">
            <a:solidFill>
              <a:schemeClr val="dk2"/>
            </a:solidFill>
            <a:prstDash val="solid"/>
            <a:round/>
            <a:headEnd len="med" w="med" type="none"/>
            <a:tailEnd len="med" w="med" type="none"/>
          </a:ln>
        </p:spPr>
      </p:cxnSp>
      <p:cxnSp>
        <p:nvCxnSpPr>
          <p:cNvPr id="1113" name="Google Shape;1113;p45"/>
          <p:cNvCxnSpPr>
            <a:stCxn id="1102" idx="1"/>
            <a:endCxn id="1108" idx="3"/>
          </p:cNvCxnSpPr>
          <p:nvPr/>
        </p:nvCxnSpPr>
        <p:spPr>
          <a:xfrm flipH="1">
            <a:off x="1307800" y="4078425"/>
            <a:ext cx="911400" cy="56700"/>
          </a:xfrm>
          <a:prstGeom prst="straightConnector1">
            <a:avLst/>
          </a:prstGeom>
          <a:noFill/>
          <a:ln cap="flat" cmpd="sng" w="9525">
            <a:solidFill>
              <a:schemeClr val="dk2"/>
            </a:solidFill>
            <a:prstDash val="solid"/>
            <a:round/>
            <a:headEnd len="med" w="med" type="none"/>
            <a:tailEnd len="med" w="med" type="none"/>
          </a:ln>
        </p:spPr>
      </p:cxnSp>
      <p:sp>
        <p:nvSpPr>
          <p:cNvPr id="1114" name="Google Shape;1114;p45"/>
          <p:cNvSpPr/>
          <p:nvPr/>
        </p:nvSpPr>
        <p:spPr>
          <a:xfrm>
            <a:off x="2219200" y="46445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cxnSp>
        <p:nvCxnSpPr>
          <p:cNvPr id="1115" name="Google Shape;1115;p45"/>
          <p:cNvCxnSpPr>
            <a:stCxn id="1114" idx="1"/>
            <a:endCxn id="1109" idx="3"/>
          </p:cNvCxnSpPr>
          <p:nvPr/>
        </p:nvCxnSpPr>
        <p:spPr>
          <a:xfrm rot="10800000">
            <a:off x="1307800" y="4897125"/>
            <a:ext cx="911400" cy="19500"/>
          </a:xfrm>
          <a:prstGeom prst="straightConnector1">
            <a:avLst/>
          </a:prstGeom>
          <a:noFill/>
          <a:ln cap="flat" cmpd="sng" w="9525">
            <a:solidFill>
              <a:schemeClr val="dk2"/>
            </a:solidFill>
            <a:prstDash val="solid"/>
            <a:round/>
            <a:headEnd len="med" w="med" type="none"/>
            <a:tailEnd len="med" w="med" type="none"/>
          </a:ln>
        </p:spPr>
      </p:cxnSp>
      <p:sp>
        <p:nvSpPr>
          <p:cNvPr id="1116" name="Google Shape;1116;p45"/>
          <p:cNvSpPr txBox="1"/>
          <p:nvPr/>
        </p:nvSpPr>
        <p:spPr>
          <a:xfrm>
            <a:off x="1374350" y="45667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use</a:t>
            </a:r>
            <a:endParaRPr sz="1300">
              <a:latin typeface="Roboto"/>
              <a:ea typeface="Roboto"/>
              <a:cs typeface="Roboto"/>
              <a:sym typeface="Roboto"/>
            </a:endParaRPr>
          </a:p>
        </p:txBody>
      </p:sp>
      <p:sp>
        <p:nvSpPr>
          <p:cNvPr id="1117" name="Google Shape;1117;p45"/>
          <p:cNvSpPr txBox="1"/>
          <p:nvPr/>
        </p:nvSpPr>
        <p:spPr>
          <a:xfrm>
            <a:off x="1221950" y="28903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use</a:t>
            </a:r>
            <a:endParaRPr sz="1300">
              <a:latin typeface="Roboto"/>
              <a:ea typeface="Roboto"/>
              <a:cs typeface="Roboto"/>
              <a:sym typeface="Roboto"/>
            </a:endParaRPr>
          </a:p>
        </p:txBody>
      </p:sp>
      <p:sp>
        <p:nvSpPr>
          <p:cNvPr id="1118" name="Google Shape;1118;p45"/>
          <p:cNvSpPr txBox="1"/>
          <p:nvPr/>
        </p:nvSpPr>
        <p:spPr>
          <a:xfrm>
            <a:off x="1300150" y="3780375"/>
            <a:ext cx="9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consume</a:t>
            </a:r>
            <a:endParaRPr>
              <a:latin typeface="Roboto"/>
              <a:ea typeface="Roboto"/>
              <a:cs typeface="Roboto"/>
              <a:sym typeface="Roboto"/>
            </a:endParaRPr>
          </a:p>
        </p:txBody>
      </p:sp>
      <p:cxnSp>
        <p:nvCxnSpPr>
          <p:cNvPr id="1119" name="Google Shape;1119;p45"/>
          <p:cNvCxnSpPr>
            <a:stCxn id="1114" idx="3"/>
            <a:endCxn id="1103" idx="1"/>
          </p:cNvCxnSpPr>
          <p:nvPr/>
        </p:nvCxnSpPr>
        <p:spPr>
          <a:xfrm flipH="1" rot="10800000">
            <a:off x="3694600" y="4014225"/>
            <a:ext cx="1437000" cy="902400"/>
          </a:xfrm>
          <a:prstGeom prst="straightConnector1">
            <a:avLst/>
          </a:prstGeom>
          <a:noFill/>
          <a:ln cap="flat" cmpd="sng" w="9525">
            <a:solidFill>
              <a:schemeClr val="dk2"/>
            </a:solidFill>
            <a:prstDash val="solid"/>
            <a:round/>
            <a:headEnd len="med" w="med" type="none"/>
            <a:tailEnd len="med" w="med" type="none"/>
          </a:ln>
        </p:spPr>
      </p:cxnSp>
      <p:cxnSp>
        <p:nvCxnSpPr>
          <p:cNvPr id="1120" name="Google Shape;1120;p45"/>
          <p:cNvCxnSpPr>
            <a:stCxn id="1100" idx="3"/>
            <a:endCxn id="1079" idx="2"/>
          </p:cNvCxnSpPr>
          <p:nvPr/>
        </p:nvCxnSpPr>
        <p:spPr>
          <a:xfrm flipH="1" rot="10800000">
            <a:off x="5980600" y="2413725"/>
            <a:ext cx="1988700" cy="902700"/>
          </a:xfrm>
          <a:prstGeom prst="straightConnector1">
            <a:avLst/>
          </a:prstGeom>
          <a:noFill/>
          <a:ln cap="flat" cmpd="sng" w="9525">
            <a:solidFill>
              <a:schemeClr val="dk2"/>
            </a:solidFill>
            <a:prstDash val="solid"/>
            <a:round/>
            <a:headEnd len="med" w="med" type="none"/>
            <a:tailEnd len="med" w="med" type="none"/>
          </a:ln>
        </p:spPr>
      </p:cxnSp>
      <p:sp>
        <p:nvSpPr>
          <p:cNvPr id="1121" name="Google Shape;1121;p45"/>
          <p:cNvSpPr txBox="1"/>
          <p:nvPr/>
        </p:nvSpPr>
        <p:spPr>
          <a:xfrm>
            <a:off x="6786550" y="2789775"/>
            <a:ext cx="9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consume</a:t>
            </a:r>
            <a:endParaRPr>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46"/>
          <p:cNvSpPr txBox="1"/>
          <p:nvPr>
            <p:ph type="title"/>
          </p:nvPr>
        </p:nvSpPr>
        <p:spPr>
          <a:xfrm>
            <a:off x="311700" y="-47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Exchange and Conversion Processes</a:t>
            </a:r>
            <a:endParaRPr/>
          </a:p>
        </p:txBody>
      </p:sp>
      <p:sp>
        <p:nvSpPr>
          <p:cNvPr id="1127" name="Google Shape;1127;p46"/>
          <p:cNvSpPr/>
          <p:nvPr/>
        </p:nvSpPr>
        <p:spPr>
          <a:xfrm>
            <a:off x="311700" y="604625"/>
            <a:ext cx="1475400" cy="544200"/>
          </a:xfrm>
          <a:prstGeom prst="rect">
            <a:avLst/>
          </a:prstGeom>
          <a:solidFill>
            <a:srgbClr val="FFF2C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Company</a:t>
            </a:r>
            <a:endParaRPr b="1">
              <a:solidFill>
                <a:srgbClr val="000000"/>
              </a:solidFill>
              <a:latin typeface="Calibri"/>
              <a:ea typeface="Calibri"/>
              <a:cs typeface="Calibri"/>
              <a:sym typeface="Calibri"/>
            </a:endParaRPr>
          </a:p>
        </p:txBody>
      </p:sp>
      <p:sp>
        <p:nvSpPr>
          <p:cNvPr id="1128" name="Google Shape;1128;p46"/>
          <p:cNvSpPr/>
          <p:nvPr/>
        </p:nvSpPr>
        <p:spPr>
          <a:xfrm>
            <a:off x="7231650" y="456300"/>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Radio station</a:t>
            </a:r>
            <a:endParaRPr b="1">
              <a:solidFill>
                <a:srgbClr val="000000"/>
              </a:solidFill>
              <a:latin typeface="Calibri"/>
              <a:ea typeface="Calibri"/>
              <a:cs typeface="Calibri"/>
              <a:sym typeface="Calibri"/>
            </a:endParaRPr>
          </a:p>
        </p:txBody>
      </p:sp>
      <p:sp>
        <p:nvSpPr>
          <p:cNvPr id="1129" name="Google Shape;1129;p46"/>
          <p:cNvSpPr/>
          <p:nvPr/>
        </p:nvSpPr>
        <p:spPr>
          <a:xfrm>
            <a:off x="213325" y="186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Money</a:t>
            </a:r>
            <a:endParaRPr b="1">
              <a:solidFill>
                <a:srgbClr val="000000"/>
              </a:solidFill>
              <a:latin typeface="Calibri"/>
              <a:ea typeface="Calibri"/>
              <a:cs typeface="Calibri"/>
              <a:sym typeface="Calibri"/>
            </a:endParaRPr>
          </a:p>
        </p:txBody>
      </p:sp>
      <p:sp>
        <p:nvSpPr>
          <p:cNvPr id="1130" name="Google Shape;1130;p46"/>
          <p:cNvSpPr/>
          <p:nvPr/>
        </p:nvSpPr>
        <p:spPr>
          <a:xfrm>
            <a:off x="7231650" y="186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Advertising slots</a:t>
            </a:r>
            <a:endParaRPr b="1">
              <a:solidFill>
                <a:srgbClr val="000000"/>
              </a:solidFill>
              <a:latin typeface="Calibri"/>
              <a:ea typeface="Calibri"/>
              <a:cs typeface="Calibri"/>
              <a:sym typeface="Calibri"/>
            </a:endParaRPr>
          </a:p>
        </p:txBody>
      </p:sp>
      <p:sp>
        <p:nvSpPr>
          <p:cNvPr id="1131" name="Google Shape;1131;p46"/>
          <p:cNvSpPr/>
          <p:nvPr/>
        </p:nvSpPr>
        <p:spPr>
          <a:xfrm>
            <a:off x="2898950" y="18235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Pay for advertisment</a:t>
            </a:r>
            <a:endParaRPr b="1">
              <a:solidFill>
                <a:srgbClr val="000000"/>
              </a:solidFill>
              <a:latin typeface="Calibri"/>
              <a:ea typeface="Calibri"/>
              <a:cs typeface="Calibri"/>
              <a:sym typeface="Calibri"/>
            </a:endParaRPr>
          </a:p>
        </p:txBody>
      </p:sp>
      <p:sp>
        <p:nvSpPr>
          <p:cNvPr id="1132" name="Google Shape;1132;p46"/>
          <p:cNvSpPr/>
          <p:nvPr/>
        </p:nvSpPr>
        <p:spPr>
          <a:xfrm>
            <a:off x="4911100" y="18235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Buy advertising time</a:t>
            </a:r>
            <a:endParaRPr b="1">
              <a:solidFill>
                <a:srgbClr val="000000"/>
              </a:solidFill>
              <a:latin typeface="Calibri"/>
              <a:ea typeface="Calibri"/>
              <a:cs typeface="Calibri"/>
              <a:sym typeface="Calibri"/>
            </a:endParaRPr>
          </a:p>
        </p:txBody>
      </p:sp>
      <p:sp>
        <p:nvSpPr>
          <p:cNvPr id="1133" name="Google Shape;1133;p46"/>
          <p:cNvSpPr txBox="1"/>
          <p:nvPr/>
        </p:nvSpPr>
        <p:spPr>
          <a:xfrm>
            <a:off x="4374350" y="20956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dual</a:t>
            </a:r>
            <a:endParaRPr sz="1300">
              <a:latin typeface="Roboto"/>
              <a:ea typeface="Roboto"/>
              <a:cs typeface="Roboto"/>
              <a:sym typeface="Roboto"/>
            </a:endParaRPr>
          </a:p>
        </p:txBody>
      </p:sp>
      <p:sp>
        <p:nvSpPr>
          <p:cNvPr id="1134" name="Google Shape;1134;p46"/>
          <p:cNvSpPr txBox="1"/>
          <p:nvPr/>
        </p:nvSpPr>
        <p:spPr>
          <a:xfrm>
            <a:off x="6456025" y="181060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take</a:t>
            </a:r>
            <a:endParaRPr sz="1300">
              <a:latin typeface="Roboto"/>
              <a:ea typeface="Roboto"/>
              <a:cs typeface="Roboto"/>
              <a:sym typeface="Roboto"/>
            </a:endParaRPr>
          </a:p>
        </p:txBody>
      </p:sp>
      <p:sp>
        <p:nvSpPr>
          <p:cNvPr id="1135" name="Google Shape;1135;p46"/>
          <p:cNvSpPr txBox="1"/>
          <p:nvPr/>
        </p:nvSpPr>
        <p:spPr>
          <a:xfrm>
            <a:off x="1907750" y="18235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give</a:t>
            </a:r>
            <a:endParaRPr sz="1300">
              <a:latin typeface="Roboto"/>
              <a:ea typeface="Roboto"/>
              <a:cs typeface="Roboto"/>
              <a:sym typeface="Roboto"/>
            </a:endParaRPr>
          </a:p>
        </p:txBody>
      </p:sp>
      <p:sp>
        <p:nvSpPr>
          <p:cNvPr id="1136" name="Google Shape;1136;p46"/>
          <p:cNvSpPr txBox="1"/>
          <p:nvPr/>
        </p:nvSpPr>
        <p:spPr>
          <a:xfrm>
            <a:off x="6158625" y="542438"/>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recipient</a:t>
            </a:r>
            <a:endParaRPr sz="1300">
              <a:latin typeface="Roboto"/>
              <a:ea typeface="Roboto"/>
              <a:cs typeface="Roboto"/>
              <a:sym typeface="Roboto"/>
            </a:endParaRPr>
          </a:p>
        </p:txBody>
      </p:sp>
      <p:sp>
        <p:nvSpPr>
          <p:cNvPr id="1137" name="Google Shape;1137;p46"/>
          <p:cNvSpPr txBox="1"/>
          <p:nvPr/>
        </p:nvSpPr>
        <p:spPr>
          <a:xfrm>
            <a:off x="1262175" y="129375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provider</a:t>
            </a:r>
            <a:endParaRPr sz="1300">
              <a:latin typeface="Roboto"/>
              <a:ea typeface="Roboto"/>
              <a:cs typeface="Roboto"/>
              <a:sym typeface="Roboto"/>
            </a:endParaRPr>
          </a:p>
        </p:txBody>
      </p:sp>
      <p:cxnSp>
        <p:nvCxnSpPr>
          <p:cNvPr id="1138" name="Google Shape;1138;p46"/>
          <p:cNvCxnSpPr>
            <a:stCxn id="1131" idx="1"/>
            <a:endCxn id="1129" idx="3"/>
          </p:cNvCxnSpPr>
          <p:nvPr/>
        </p:nvCxnSpPr>
        <p:spPr>
          <a:xfrm flipH="1">
            <a:off x="1688750" y="2095675"/>
            <a:ext cx="1210200" cy="45900"/>
          </a:xfrm>
          <a:prstGeom prst="straightConnector1">
            <a:avLst/>
          </a:prstGeom>
          <a:noFill/>
          <a:ln cap="flat" cmpd="sng" w="9525">
            <a:solidFill>
              <a:schemeClr val="dk2"/>
            </a:solidFill>
            <a:prstDash val="solid"/>
            <a:round/>
            <a:headEnd len="med" w="med" type="none"/>
            <a:tailEnd len="med" w="med" type="none"/>
          </a:ln>
        </p:spPr>
      </p:cxnSp>
      <p:cxnSp>
        <p:nvCxnSpPr>
          <p:cNvPr id="1139" name="Google Shape;1139;p46"/>
          <p:cNvCxnSpPr>
            <a:stCxn id="1132" idx="3"/>
            <a:endCxn id="1130" idx="1"/>
          </p:cNvCxnSpPr>
          <p:nvPr/>
        </p:nvCxnSpPr>
        <p:spPr>
          <a:xfrm>
            <a:off x="6386500" y="2095675"/>
            <a:ext cx="845100" cy="45900"/>
          </a:xfrm>
          <a:prstGeom prst="straightConnector1">
            <a:avLst/>
          </a:prstGeom>
          <a:noFill/>
          <a:ln cap="flat" cmpd="sng" w="9525">
            <a:solidFill>
              <a:schemeClr val="dk2"/>
            </a:solidFill>
            <a:prstDash val="solid"/>
            <a:round/>
            <a:headEnd len="med" w="med" type="none"/>
            <a:tailEnd len="med" w="med" type="none"/>
          </a:ln>
        </p:spPr>
      </p:cxnSp>
      <p:cxnSp>
        <p:nvCxnSpPr>
          <p:cNvPr id="1140" name="Google Shape;1140;p46"/>
          <p:cNvCxnSpPr>
            <a:stCxn id="1131" idx="3"/>
            <a:endCxn id="1132" idx="1"/>
          </p:cNvCxnSpPr>
          <p:nvPr/>
        </p:nvCxnSpPr>
        <p:spPr>
          <a:xfrm>
            <a:off x="4374350" y="2095675"/>
            <a:ext cx="536700" cy="0"/>
          </a:xfrm>
          <a:prstGeom prst="straightConnector1">
            <a:avLst/>
          </a:prstGeom>
          <a:noFill/>
          <a:ln cap="flat" cmpd="sng" w="9525">
            <a:solidFill>
              <a:schemeClr val="dk2"/>
            </a:solidFill>
            <a:prstDash val="solid"/>
            <a:round/>
            <a:headEnd len="med" w="med" type="none"/>
            <a:tailEnd len="med" w="med" type="none"/>
          </a:ln>
        </p:spPr>
      </p:cxnSp>
      <p:cxnSp>
        <p:nvCxnSpPr>
          <p:cNvPr id="1141" name="Google Shape;1141;p46"/>
          <p:cNvCxnSpPr>
            <a:stCxn id="1131" idx="0"/>
            <a:endCxn id="1127" idx="2"/>
          </p:cNvCxnSpPr>
          <p:nvPr/>
        </p:nvCxnSpPr>
        <p:spPr>
          <a:xfrm rot="10800000">
            <a:off x="1049450" y="1148875"/>
            <a:ext cx="2587200" cy="674700"/>
          </a:xfrm>
          <a:prstGeom prst="straightConnector1">
            <a:avLst/>
          </a:prstGeom>
          <a:noFill/>
          <a:ln cap="flat" cmpd="sng" w="9525">
            <a:solidFill>
              <a:schemeClr val="dk2"/>
            </a:solidFill>
            <a:prstDash val="solid"/>
            <a:round/>
            <a:headEnd len="med" w="med" type="none"/>
            <a:tailEnd len="med" w="med" type="none"/>
          </a:ln>
        </p:spPr>
      </p:cxnSp>
      <p:cxnSp>
        <p:nvCxnSpPr>
          <p:cNvPr id="1142" name="Google Shape;1142;p46"/>
          <p:cNvCxnSpPr>
            <a:stCxn id="1131" idx="0"/>
            <a:endCxn id="1128" idx="1"/>
          </p:cNvCxnSpPr>
          <p:nvPr/>
        </p:nvCxnSpPr>
        <p:spPr>
          <a:xfrm flipH="1" rot="10800000">
            <a:off x="3636650" y="728275"/>
            <a:ext cx="3594900" cy="1095300"/>
          </a:xfrm>
          <a:prstGeom prst="straightConnector1">
            <a:avLst/>
          </a:prstGeom>
          <a:noFill/>
          <a:ln cap="flat" cmpd="sng" w="9525">
            <a:solidFill>
              <a:schemeClr val="dk2"/>
            </a:solidFill>
            <a:prstDash val="solid"/>
            <a:round/>
            <a:headEnd len="med" w="med" type="none"/>
            <a:tailEnd len="med" w="med" type="none"/>
          </a:ln>
        </p:spPr>
      </p:cxnSp>
      <p:cxnSp>
        <p:nvCxnSpPr>
          <p:cNvPr id="1143" name="Google Shape;1143;p46"/>
          <p:cNvCxnSpPr>
            <a:stCxn id="1132" idx="0"/>
            <a:endCxn id="1127" idx="3"/>
          </p:cNvCxnSpPr>
          <p:nvPr/>
        </p:nvCxnSpPr>
        <p:spPr>
          <a:xfrm rot="10800000">
            <a:off x="1787200" y="876775"/>
            <a:ext cx="3861600" cy="946800"/>
          </a:xfrm>
          <a:prstGeom prst="straightConnector1">
            <a:avLst/>
          </a:prstGeom>
          <a:noFill/>
          <a:ln cap="flat" cmpd="sng" w="9525">
            <a:solidFill>
              <a:schemeClr val="dk2"/>
            </a:solidFill>
            <a:prstDash val="solid"/>
            <a:round/>
            <a:headEnd len="med" w="med" type="none"/>
            <a:tailEnd len="med" w="med" type="none"/>
          </a:ln>
        </p:spPr>
      </p:cxnSp>
      <p:cxnSp>
        <p:nvCxnSpPr>
          <p:cNvPr id="1144" name="Google Shape;1144;p46"/>
          <p:cNvCxnSpPr>
            <a:stCxn id="1132" idx="0"/>
            <a:endCxn id="1128" idx="2"/>
          </p:cNvCxnSpPr>
          <p:nvPr/>
        </p:nvCxnSpPr>
        <p:spPr>
          <a:xfrm flipH="1" rot="10800000">
            <a:off x="5648800" y="1000375"/>
            <a:ext cx="2320500" cy="823200"/>
          </a:xfrm>
          <a:prstGeom prst="straightConnector1">
            <a:avLst/>
          </a:prstGeom>
          <a:noFill/>
          <a:ln cap="flat" cmpd="sng" w="9525">
            <a:solidFill>
              <a:schemeClr val="dk2"/>
            </a:solidFill>
            <a:prstDash val="solid"/>
            <a:round/>
            <a:headEnd len="med" w="med" type="none"/>
            <a:tailEnd len="med" w="med" type="none"/>
          </a:ln>
        </p:spPr>
      </p:cxnSp>
      <p:sp>
        <p:nvSpPr>
          <p:cNvPr id="1145" name="Google Shape;1145;p46"/>
          <p:cNvSpPr txBox="1"/>
          <p:nvPr/>
        </p:nvSpPr>
        <p:spPr>
          <a:xfrm>
            <a:off x="7031675" y="10834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provider</a:t>
            </a:r>
            <a:endParaRPr sz="1300">
              <a:latin typeface="Roboto"/>
              <a:ea typeface="Roboto"/>
              <a:cs typeface="Roboto"/>
              <a:sym typeface="Roboto"/>
            </a:endParaRPr>
          </a:p>
        </p:txBody>
      </p:sp>
      <p:sp>
        <p:nvSpPr>
          <p:cNvPr id="1146" name="Google Shape;1146;p46"/>
          <p:cNvSpPr txBox="1"/>
          <p:nvPr/>
        </p:nvSpPr>
        <p:spPr>
          <a:xfrm>
            <a:off x="1815225" y="542438"/>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recipient</a:t>
            </a:r>
            <a:endParaRPr sz="1300">
              <a:latin typeface="Roboto"/>
              <a:ea typeface="Roboto"/>
              <a:cs typeface="Roboto"/>
              <a:sym typeface="Roboto"/>
            </a:endParaRPr>
          </a:p>
        </p:txBody>
      </p:sp>
      <p:sp>
        <p:nvSpPr>
          <p:cNvPr id="1147" name="Google Shape;1147;p46"/>
          <p:cNvSpPr/>
          <p:nvPr/>
        </p:nvSpPr>
        <p:spPr>
          <a:xfrm>
            <a:off x="7025700" y="4439725"/>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Internal</a:t>
            </a:r>
            <a:r>
              <a:rPr b="1" lang="en">
                <a:solidFill>
                  <a:srgbClr val="000000"/>
                </a:solidFill>
                <a:latin typeface="Calibri"/>
                <a:ea typeface="Calibri"/>
                <a:cs typeface="Calibri"/>
                <a:sym typeface="Calibri"/>
              </a:rPr>
              <a:t>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1148" name="Google Shape;1148;p46"/>
          <p:cNvSpPr/>
          <p:nvPr/>
        </p:nvSpPr>
        <p:spPr>
          <a:xfrm>
            <a:off x="4358700" y="4439725"/>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Improve market position</a:t>
            </a:r>
            <a:endParaRPr b="1">
              <a:solidFill>
                <a:srgbClr val="000000"/>
              </a:solidFill>
              <a:latin typeface="Calibri"/>
              <a:ea typeface="Calibri"/>
              <a:cs typeface="Calibri"/>
              <a:sym typeface="Calibri"/>
            </a:endParaRPr>
          </a:p>
        </p:txBody>
      </p:sp>
      <p:cxnSp>
        <p:nvCxnSpPr>
          <p:cNvPr id="1149" name="Google Shape;1149;p46"/>
          <p:cNvCxnSpPr>
            <a:stCxn id="1148" idx="3"/>
            <a:endCxn id="1147" idx="1"/>
          </p:cNvCxnSpPr>
          <p:nvPr/>
        </p:nvCxnSpPr>
        <p:spPr>
          <a:xfrm>
            <a:off x="6246000" y="4711825"/>
            <a:ext cx="779700" cy="0"/>
          </a:xfrm>
          <a:prstGeom prst="straightConnector1">
            <a:avLst/>
          </a:prstGeom>
          <a:noFill/>
          <a:ln cap="flat" cmpd="sng" w="9525">
            <a:solidFill>
              <a:schemeClr val="dk2"/>
            </a:solidFill>
            <a:prstDash val="solid"/>
            <a:round/>
            <a:headEnd len="med" w="med" type="none"/>
            <a:tailEnd len="med" w="med" type="none"/>
          </a:ln>
        </p:spPr>
      </p:cxnSp>
      <p:sp>
        <p:nvSpPr>
          <p:cNvPr id="1150" name="Google Shape;1150;p46"/>
          <p:cNvSpPr txBox="1"/>
          <p:nvPr/>
        </p:nvSpPr>
        <p:spPr>
          <a:xfrm>
            <a:off x="6227425" y="463000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produce</a:t>
            </a:r>
            <a:endParaRPr sz="1300">
              <a:latin typeface="Roboto"/>
              <a:ea typeface="Roboto"/>
              <a:cs typeface="Roboto"/>
              <a:sym typeface="Roboto"/>
            </a:endParaRPr>
          </a:p>
        </p:txBody>
      </p:sp>
      <p:sp>
        <p:nvSpPr>
          <p:cNvPr id="1151" name="Google Shape;1151;p46"/>
          <p:cNvSpPr/>
          <p:nvPr/>
        </p:nvSpPr>
        <p:spPr>
          <a:xfrm>
            <a:off x="45052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Advertising time</a:t>
            </a:r>
            <a:endParaRPr b="1">
              <a:solidFill>
                <a:srgbClr val="000000"/>
              </a:solidFill>
              <a:latin typeface="Calibri"/>
              <a:ea typeface="Calibri"/>
              <a:cs typeface="Calibri"/>
              <a:sym typeface="Calibri"/>
            </a:endParaRPr>
          </a:p>
        </p:txBody>
      </p:sp>
      <p:sp>
        <p:nvSpPr>
          <p:cNvPr id="1152" name="Google Shape;1152;p46"/>
          <p:cNvSpPr/>
          <p:nvPr/>
        </p:nvSpPr>
        <p:spPr>
          <a:xfrm>
            <a:off x="22192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1153" name="Google Shape;1153;p46"/>
          <p:cNvSpPr/>
          <p:nvPr/>
        </p:nvSpPr>
        <p:spPr>
          <a:xfrm>
            <a:off x="2219200" y="3806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1154" name="Google Shape;1154;p46"/>
          <p:cNvSpPr/>
          <p:nvPr/>
        </p:nvSpPr>
        <p:spPr>
          <a:xfrm>
            <a:off x="5131650" y="3862925"/>
            <a:ext cx="341400" cy="302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6"/>
          <p:cNvSpPr txBox="1"/>
          <p:nvPr/>
        </p:nvSpPr>
        <p:spPr>
          <a:xfrm>
            <a:off x="5413600" y="38216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dual</a:t>
            </a:r>
            <a:endParaRPr sz="1300">
              <a:latin typeface="Roboto"/>
              <a:ea typeface="Roboto"/>
              <a:cs typeface="Roboto"/>
              <a:sym typeface="Roboto"/>
            </a:endParaRPr>
          </a:p>
        </p:txBody>
      </p:sp>
      <p:cxnSp>
        <p:nvCxnSpPr>
          <p:cNvPr id="1156" name="Google Shape;1156;p46"/>
          <p:cNvCxnSpPr>
            <a:stCxn id="1148" idx="0"/>
            <a:endCxn id="1154" idx="2"/>
          </p:cNvCxnSpPr>
          <p:nvPr/>
        </p:nvCxnSpPr>
        <p:spPr>
          <a:xfrm rot="10800000">
            <a:off x="5302350" y="4165225"/>
            <a:ext cx="0" cy="274500"/>
          </a:xfrm>
          <a:prstGeom prst="straightConnector1">
            <a:avLst/>
          </a:prstGeom>
          <a:noFill/>
          <a:ln cap="flat" cmpd="sng" w="9525">
            <a:solidFill>
              <a:schemeClr val="dk2"/>
            </a:solidFill>
            <a:prstDash val="solid"/>
            <a:round/>
            <a:headEnd len="med" w="med" type="none"/>
            <a:tailEnd len="med" w="med" type="none"/>
          </a:ln>
        </p:spPr>
      </p:cxnSp>
      <p:cxnSp>
        <p:nvCxnSpPr>
          <p:cNvPr id="1157" name="Google Shape;1157;p46"/>
          <p:cNvCxnSpPr>
            <a:stCxn id="1151" idx="2"/>
            <a:endCxn id="1154" idx="0"/>
          </p:cNvCxnSpPr>
          <p:nvPr/>
        </p:nvCxnSpPr>
        <p:spPr>
          <a:xfrm>
            <a:off x="5242900" y="3588525"/>
            <a:ext cx="59400" cy="274500"/>
          </a:xfrm>
          <a:prstGeom prst="straightConnector1">
            <a:avLst/>
          </a:prstGeom>
          <a:noFill/>
          <a:ln cap="flat" cmpd="sng" w="9525">
            <a:solidFill>
              <a:schemeClr val="dk2"/>
            </a:solidFill>
            <a:prstDash val="solid"/>
            <a:round/>
            <a:headEnd len="med" w="med" type="none"/>
            <a:tailEnd len="med" w="med" type="none"/>
          </a:ln>
        </p:spPr>
      </p:cxnSp>
      <p:sp>
        <p:nvSpPr>
          <p:cNvPr id="1158" name="Google Shape;1158;p46"/>
          <p:cNvSpPr/>
          <p:nvPr/>
        </p:nvSpPr>
        <p:spPr>
          <a:xfrm>
            <a:off x="-2796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Radio clip</a:t>
            </a:r>
            <a:endParaRPr b="1">
              <a:solidFill>
                <a:srgbClr val="000000"/>
              </a:solidFill>
              <a:latin typeface="Calibri"/>
              <a:ea typeface="Calibri"/>
              <a:cs typeface="Calibri"/>
              <a:sym typeface="Calibri"/>
            </a:endParaRPr>
          </a:p>
        </p:txBody>
      </p:sp>
      <p:sp>
        <p:nvSpPr>
          <p:cNvPr id="1159" name="Google Shape;1159;p46"/>
          <p:cNvSpPr/>
          <p:nvPr/>
        </p:nvSpPr>
        <p:spPr>
          <a:xfrm>
            <a:off x="-693875" y="3863025"/>
            <a:ext cx="20016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Internal</a:t>
            </a:r>
            <a:r>
              <a:rPr b="1" lang="en">
                <a:solidFill>
                  <a:srgbClr val="000000"/>
                </a:solidFill>
                <a:latin typeface="Calibri"/>
                <a:ea typeface="Calibri"/>
                <a:cs typeface="Calibri"/>
                <a:sym typeface="Calibri"/>
              </a:rPr>
              <a:t>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1160" name="Google Shape;1160;p46"/>
          <p:cNvSpPr/>
          <p:nvPr/>
        </p:nvSpPr>
        <p:spPr>
          <a:xfrm>
            <a:off x="-167675" y="46250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cxnSp>
        <p:nvCxnSpPr>
          <p:cNvPr id="1161" name="Google Shape;1161;p46"/>
          <p:cNvCxnSpPr>
            <a:stCxn id="1153" idx="3"/>
            <a:endCxn id="1154" idx="1"/>
          </p:cNvCxnSpPr>
          <p:nvPr/>
        </p:nvCxnSpPr>
        <p:spPr>
          <a:xfrm flipH="1" rot="10800000">
            <a:off x="3694600" y="4014225"/>
            <a:ext cx="1437000" cy="64200"/>
          </a:xfrm>
          <a:prstGeom prst="straightConnector1">
            <a:avLst/>
          </a:prstGeom>
          <a:noFill/>
          <a:ln cap="flat" cmpd="sng" w="9525">
            <a:solidFill>
              <a:schemeClr val="dk2"/>
            </a:solidFill>
            <a:prstDash val="solid"/>
            <a:round/>
            <a:headEnd len="med" w="med" type="none"/>
            <a:tailEnd len="med" w="med" type="none"/>
          </a:ln>
        </p:spPr>
      </p:cxnSp>
      <p:cxnSp>
        <p:nvCxnSpPr>
          <p:cNvPr id="1162" name="Google Shape;1162;p46"/>
          <p:cNvCxnSpPr>
            <a:stCxn id="1152" idx="3"/>
            <a:endCxn id="1154" idx="1"/>
          </p:cNvCxnSpPr>
          <p:nvPr/>
        </p:nvCxnSpPr>
        <p:spPr>
          <a:xfrm>
            <a:off x="3694600" y="3316425"/>
            <a:ext cx="1437000" cy="697800"/>
          </a:xfrm>
          <a:prstGeom prst="straightConnector1">
            <a:avLst/>
          </a:prstGeom>
          <a:noFill/>
          <a:ln cap="flat" cmpd="sng" w="9525">
            <a:solidFill>
              <a:schemeClr val="dk2"/>
            </a:solidFill>
            <a:prstDash val="solid"/>
            <a:round/>
            <a:headEnd len="med" w="med" type="none"/>
            <a:tailEnd len="med" w="med" type="none"/>
          </a:ln>
        </p:spPr>
      </p:cxnSp>
      <p:cxnSp>
        <p:nvCxnSpPr>
          <p:cNvPr id="1163" name="Google Shape;1163;p46"/>
          <p:cNvCxnSpPr>
            <a:stCxn id="1152" idx="1"/>
            <a:endCxn id="1158" idx="3"/>
          </p:cNvCxnSpPr>
          <p:nvPr/>
        </p:nvCxnSpPr>
        <p:spPr>
          <a:xfrm rot="10800000">
            <a:off x="1195900" y="3316425"/>
            <a:ext cx="1023300" cy="0"/>
          </a:xfrm>
          <a:prstGeom prst="straightConnector1">
            <a:avLst/>
          </a:prstGeom>
          <a:noFill/>
          <a:ln cap="flat" cmpd="sng" w="9525">
            <a:solidFill>
              <a:schemeClr val="dk2"/>
            </a:solidFill>
            <a:prstDash val="solid"/>
            <a:round/>
            <a:headEnd len="med" w="med" type="none"/>
            <a:tailEnd len="med" w="med" type="none"/>
          </a:ln>
        </p:spPr>
      </p:cxnSp>
      <p:cxnSp>
        <p:nvCxnSpPr>
          <p:cNvPr id="1164" name="Google Shape;1164;p46"/>
          <p:cNvCxnSpPr>
            <a:stCxn id="1153" idx="1"/>
            <a:endCxn id="1159" idx="3"/>
          </p:cNvCxnSpPr>
          <p:nvPr/>
        </p:nvCxnSpPr>
        <p:spPr>
          <a:xfrm flipH="1">
            <a:off x="1307800" y="4078425"/>
            <a:ext cx="911400" cy="56700"/>
          </a:xfrm>
          <a:prstGeom prst="straightConnector1">
            <a:avLst/>
          </a:prstGeom>
          <a:noFill/>
          <a:ln cap="flat" cmpd="sng" w="9525">
            <a:solidFill>
              <a:schemeClr val="dk2"/>
            </a:solidFill>
            <a:prstDash val="solid"/>
            <a:round/>
            <a:headEnd len="med" w="med" type="none"/>
            <a:tailEnd len="med" w="med" type="none"/>
          </a:ln>
        </p:spPr>
      </p:cxnSp>
      <p:sp>
        <p:nvSpPr>
          <p:cNvPr id="1165" name="Google Shape;1165;p46"/>
          <p:cNvSpPr/>
          <p:nvPr/>
        </p:nvSpPr>
        <p:spPr>
          <a:xfrm>
            <a:off x="2219200" y="46445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cxnSp>
        <p:nvCxnSpPr>
          <p:cNvPr id="1166" name="Google Shape;1166;p46"/>
          <p:cNvCxnSpPr>
            <a:stCxn id="1165" idx="1"/>
            <a:endCxn id="1160" idx="3"/>
          </p:cNvCxnSpPr>
          <p:nvPr/>
        </p:nvCxnSpPr>
        <p:spPr>
          <a:xfrm rot="10800000">
            <a:off x="1307800" y="4897125"/>
            <a:ext cx="911400" cy="19500"/>
          </a:xfrm>
          <a:prstGeom prst="straightConnector1">
            <a:avLst/>
          </a:prstGeom>
          <a:noFill/>
          <a:ln cap="flat" cmpd="sng" w="9525">
            <a:solidFill>
              <a:schemeClr val="dk2"/>
            </a:solidFill>
            <a:prstDash val="solid"/>
            <a:round/>
            <a:headEnd len="med" w="med" type="none"/>
            <a:tailEnd len="med" w="med" type="none"/>
          </a:ln>
        </p:spPr>
      </p:cxnSp>
      <p:sp>
        <p:nvSpPr>
          <p:cNvPr id="1167" name="Google Shape;1167;p46"/>
          <p:cNvSpPr txBox="1"/>
          <p:nvPr/>
        </p:nvSpPr>
        <p:spPr>
          <a:xfrm>
            <a:off x="1374350" y="45667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use</a:t>
            </a:r>
            <a:endParaRPr sz="1300">
              <a:latin typeface="Roboto"/>
              <a:ea typeface="Roboto"/>
              <a:cs typeface="Roboto"/>
              <a:sym typeface="Roboto"/>
            </a:endParaRPr>
          </a:p>
        </p:txBody>
      </p:sp>
      <p:sp>
        <p:nvSpPr>
          <p:cNvPr id="1168" name="Google Shape;1168;p46"/>
          <p:cNvSpPr txBox="1"/>
          <p:nvPr/>
        </p:nvSpPr>
        <p:spPr>
          <a:xfrm>
            <a:off x="1221950" y="28903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use</a:t>
            </a:r>
            <a:endParaRPr sz="1300">
              <a:latin typeface="Roboto"/>
              <a:ea typeface="Roboto"/>
              <a:cs typeface="Roboto"/>
              <a:sym typeface="Roboto"/>
            </a:endParaRPr>
          </a:p>
        </p:txBody>
      </p:sp>
      <p:sp>
        <p:nvSpPr>
          <p:cNvPr id="1169" name="Google Shape;1169;p46"/>
          <p:cNvSpPr txBox="1"/>
          <p:nvPr/>
        </p:nvSpPr>
        <p:spPr>
          <a:xfrm>
            <a:off x="1300150" y="3780375"/>
            <a:ext cx="9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consume</a:t>
            </a:r>
            <a:endParaRPr>
              <a:latin typeface="Roboto"/>
              <a:ea typeface="Roboto"/>
              <a:cs typeface="Roboto"/>
              <a:sym typeface="Roboto"/>
            </a:endParaRPr>
          </a:p>
        </p:txBody>
      </p:sp>
      <p:cxnSp>
        <p:nvCxnSpPr>
          <p:cNvPr id="1170" name="Google Shape;1170;p46"/>
          <p:cNvCxnSpPr>
            <a:stCxn id="1165" idx="3"/>
            <a:endCxn id="1154" idx="1"/>
          </p:cNvCxnSpPr>
          <p:nvPr/>
        </p:nvCxnSpPr>
        <p:spPr>
          <a:xfrm flipH="1" rot="10800000">
            <a:off x="3694600" y="4014225"/>
            <a:ext cx="1437000" cy="902400"/>
          </a:xfrm>
          <a:prstGeom prst="straightConnector1">
            <a:avLst/>
          </a:prstGeom>
          <a:noFill/>
          <a:ln cap="flat" cmpd="sng" w="9525">
            <a:solidFill>
              <a:schemeClr val="dk2"/>
            </a:solidFill>
            <a:prstDash val="solid"/>
            <a:round/>
            <a:headEnd len="med" w="med" type="none"/>
            <a:tailEnd len="med" w="med" type="none"/>
          </a:ln>
        </p:spPr>
      </p:cxnSp>
      <p:cxnSp>
        <p:nvCxnSpPr>
          <p:cNvPr id="1171" name="Google Shape;1171;p46"/>
          <p:cNvCxnSpPr>
            <a:stCxn id="1151" idx="3"/>
            <a:endCxn id="1130" idx="2"/>
          </p:cNvCxnSpPr>
          <p:nvPr/>
        </p:nvCxnSpPr>
        <p:spPr>
          <a:xfrm flipH="1" rot="10800000">
            <a:off x="5980600" y="2413725"/>
            <a:ext cx="1988700" cy="902700"/>
          </a:xfrm>
          <a:prstGeom prst="straightConnector1">
            <a:avLst/>
          </a:prstGeom>
          <a:noFill/>
          <a:ln cap="flat" cmpd="sng" w="9525">
            <a:solidFill>
              <a:schemeClr val="dk2"/>
            </a:solidFill>
            <a:prstDash val="solid"/>
            <a:round/>
            <a:headEnd len="med" w="med" type="none"/>
            <a:tailEnd len="med" w="med" type="none"/>
          </a:ln>
        </p:spPr>
      </p:cxnSp>
      <p:sp>
        <p:nvSpPr>
          <p:cNvPr id="1172" name="Google Shape;1172;p46"/>
          <p:cNvSpPr txBox="1"/>
          <p:nvPr/>
        </p:nvSpPr>
        <p:spPr>
          <a:xfrm>
            <a:off x="6786550" y="2789775"/>
            <a:ext cx="9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consume</a:t>
            </a:r>
            <a:endParaRPr>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sp>
        <p:nvSpPr>
          <p:cNvPr id="1177" name="Google Shape;1177;p47"/>
          <p:cNvSpPr txBox="1"/>
          <p:nvPr>
            <p:ph type="title"/>
          </p:nvPr>
        </p:nvSpPr>
        <p:spPr>
          <a:xfrm>
            <a:off x="311700" y="-47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Exchange and Conversion Processes G-8</a:t>
            </a:r>
            <a:endParaRPr/>
          </a:p>
        </p:txBody>
      </p:sp>
      <p:sp>
        <p:nvSpPr>
          <p:cNvPr id="1178" name="Google Shape;1178;p47"/>
          <p:cNvSpPr/>
          <p:nvPr/>
        </p:nvSpPr>
        <p:spPr>
          <a:xfrm>
            <a:off x="311700" y="604625"/>
            <a:ext cx="1475400" cy="544200"/>
          </a:xfrm>
          <a:prstGeom prst="rect">
            <a:avLst/>
          </a:prstGeom>
          <a:solidFill>
            <a:srgbClr val="FFF2C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Company</a:t>
            </a:r>
            <a:endParaRPr b="1">
              <a:solidFill>
                <a:srgbClr val="000000"/>
              </a:solidFill>
              <a:latin typeface="Calibri"/>
              <a:ea typeface="Calibri"/>
              <a:cs typeface="Calibri"/>
              <a:sym typeface="Calibri"/>
            </a:endParaRPr>
          </a:p>
        </p:txBody>
      </p:sp>
      <p:sp>
        <p:nvSpPr>
          <p:cNvPr id="1179" name="Google Shape;1179;p47"/>
          <p:cNvSpPr/>
          <p:nvPr/>
        </p:nvSpPr>
        <p:spPr>
          <a:xfrm>
            <a:off x="7231650" y="456300"/>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Radio station</a:t>
            </a:r>
            <a:endParaRPr b="1">
              <a:solidFill>
                <a:srgbClr val="000000"/>
              </a:solidFill>
              <a:latin typeface="Calibri"/>
              <a:ea typeface="Calibri"/>
              <a:cs typeface="Calibri"/>
              <a:sym typeface="Calibri"/>
            </a:endParaRPr>
          </a:p>
        </p:txBody>
      </p:sp>
      <p:sp>
        <p:nvSpPr>
          <p:cNvPr id="1180" name="Google Shape;1180;p47"/>
          <p:cNvSpPr/>
          <p:nvPr/>
        </p:nvSpPr>
        <p:spPr>
          <a:xfrm>
            <a:off x="213325" y="186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Money</a:t>
            </a:r>
            <a:endParaRPr b="1">
              <a:solidFill>
                <a:srgbClr val="000000"/>
              </a:solidFill>
              <a:latin typeface="Calibri"/>
              <a:ea typeface="Calibri"/>
              <a:cs typeface="Calibri"/>
              <a:sym typeface="Calibri"/>
            </a:endParaRPr>
          </a:p>
        </p:txBody>
      </p:sp>
      <p:sp>
        <p:nvSpPr>
          <p:cNvPr id="1181" name="Google Shape;1181;p47"/>
          <p:cNvSpPr/>
          <p:nvPr/>
        </p:nvSpPr>
        <p:spPr>
          <a:xfrm>
            <a:off x="7231650" y="186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1182" name="Google Shape;1182;p47"/>
          <p:cNvSpPr/>
          <p:nvPr/>
        </p:nvSpPr>
        <p:spPr>
          <a:xfrm>
            <a:off x="2898950" y="18235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Ad. time</a:t>
            </a:r>
            <a:endParaRPr b="1">
              <a:solidFill>
                <a:srgbClr val="000000"/>
              </a:solidFill>
              <a:latin typeface="Calibri"/>
              <a:ea typeface="Calibri"/>
              <a:cs typeface="Calibri"/>
              <a:sym typeface="Calibri"/>
            </a:endParaRPr>
          </a:p>
        </p:txBody>
      </p:sp>
      <p:sp>
        <p:nvSpPr>
          <p:cNvPr id="1183" name="Google Shape;1183;p47"/>
          <p:cNvSpPr/>
          <p:nvPr/>
        </p:nvSpPr>
        <p:spPr>
          <a:xfrm>
            <a:off x="4911100" y="18235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Annual Revenue</a:t>
            </a:r>
            <a:endParaRPr b="1">
              <a:solidFill>
                <a:srgbClr val="000000"/>
              </a:solidFill>
              <a:latin typeface="Calibri"/>
              <a:ea typeface="Calibri"/>
              <a:cs typeface="Calibri"/>
              <a:sym typeface="Calibri"/>
            </a:endParaRPr>
          </a:p>
        </p:txBody>
      </p:sp>
      <p:sp>
        <p:nvSpPr>
          <p:cNvPr id="1184" name="Google Shape;1184;p47"/>
          <p:cNvSpPr txBox="1"/>
          <p:nvPr/>
        </p:nvSpPr>
        <p:spPr>
          <a:xfrm>
            <a:off x="4374350" y="20956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dual</a:t>
            </a:r>
            <a:endParaRPr sz="1300">
              <a:latin typeface="Roboto"/>
              <a:ea typeface="Roboto"/>
              <a:cs typeface="Roboto"/>
              <a:sym typeface="Roboto"/>
            </a:endParaRPr>
          </a:p>
        </p:txBody>
      </p:sp>
      <p:sp>
        <p:nvSpPr>
          <p:cNvPr id="1185" name="Google Shape;1185;p47"/>
          <p:cNvSpPr txBox="1"/>
          <p:nvPr/>
        </p:nvSpPr>
        <p:spPr>
          <a:xfrm>
            <a:off x="6456025" y="181060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take</a:t>
            </a:r>
            <a:endParaRPr sz="1300">
              <a:latin typeface="Roboto"/>
              <a:ea typeface="Roboto"/>
              <a:cs typeface="Roboto"/>
              <a:sym typeface="Roboto"/>
            </a:endParaRPr>
          </a:p>
        </p:txBody>
      </p:sp>
      <p:sp>
        <p:nvSpPr>
          <p:cNvPr id="1186" name="Google Shape;1186;p47"/>
          <p:cNvSpPr txBox="1"/>
          <p:nvPr/>
        </p:nvSpPr>
        <p:spPr>
          <a:xfrm>
            <a:off x="1907750" y="18235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give</a:t>
            </a:r>
            <a:endParaRPr sz="1300">
              <a:latin typeface="Roboto"/>
              <a:ea typeface="Roboto"/>
              <a:cs typeface="Roboto"/>
              <a:sym typeface="Roboto"/>
            </a:endParaRPr>
          </a:p>
        </p:txBody>
      </p:sp>
      <p:sp>
        <p:nvSpPr>
          <p:cNvPr id="1187" name="Google Shape;1187;p47"/>
          <p:cNvSpPr txBox="1"/>
          <p:nvPr/>
        </p:nvSpPr>
        <p:spPr>
          <a:xfrm>
            <a:off x="6158625" y="542438"/>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recipient</a:t>
            </a:r>
            <a:endParaRPr sz="1300">
              <a:latin typeface="Roboto"/>
              <a:ea typeface="Roboto"/>
              <a:cs typeface="Roboto"/>
              <a:sym typeface="Roboto"/>
            </a:endParaRPr>
          </a:p>
        </p:txBody>
      </p:sp>
      <p:sp>
        <p:nvSpPr>
          <p:cNvPr id="1188" name="Google Shape;1188;p47"/>
          <p:cNvSpPr txBox="1"/>
          <p:nvPr/>
        </p:nvSpPr>
        <p:spPr>
          <a:xfrm>
            <a:off x="1262175" y="129375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provider</a:t>
            </a:r>
            <a:endParaRPr sz="1300">
              <a:latin typeface="Roboto"/>
              <a:ea typeface="Roboto"/>
              <a:cs typeface="Roboto"/>
              <a:sym typeface="Roboto"/>
            </a:endParaRPr>
          </a:p>
        </p:txBody>
      </p:sp>
      <p:cxnSp>
        <p:nvCxnSpPr>
          <p:cNvPr id="1189" name="Google Shape;1189;p47"/>
          <p:cNvCxnSpPr>
            <a:stCxn id="1182" idx="1"/>
            <a:endCxn id="1180" idx="3"/>
          </p:cNvCxnSpPr>
          <p:nvPr/>
        </p:nvCxnSpPr>
        <p:spPr>
          <a:xfrm flipH="1">
            <a:off x="1688750" y="2095675"/>
            <a:ext cx="1210200" cy="45900"/>
          </a:xfrm>
          <a:prstGeom prst="straightConnector1">
            <a:avLst/>
          </a:prstGeom>
          <a:noFill/>
          <a:ln cap="flat" cmpd="sng" w="9525">
            <a:solidFill>
              <a:schemeClr val="dk2"/>
            </a:solidFill>
            <a:prstDash val="solid"/>
            <a:round/>
            <a:headEnd len="med" w="med" type="none"/>
            <a:tailEnd len="med" w="med" type="none"/>
          </a:ln>
        </p:spPr>
      </p:cxnSp>
      <p:cxnSp>
        <p:nvCxnSpPr>
          <p:cNvPr id="1190" name="Google Shape;1190;p47"/>
          <p:cNvCxnSpPr>
            <a:stCxn id="1183" idx="3"/>
            <a:endCxn id="1181" idx="1"/>
          </p:cNvCxnSpPr>
          <p:nvPr/>
        </p:nvCxnSpPr>
        <p:spPr>
          <a:xfrm>
            <a:off x="6386500" y="2095675"/>
            <a:ext cx="845100" cy="45900"/>
          </a:xfrm>
          <a:prstGeom prst="straightConnector1">
            <a:avLst/>
          </a:prstGeom>
          <a:noFill/>
          <a:ln cap="flat" cmpd="sng" w="9525">
            <a:solidFill>
              <a:schemeClr val="dk2"/>
            </a:solidFill>
            <a:prstDash val="solid"/>
            <a:round/>
            <a:headEnd len="med" w="med" type="none"/>
            <a:tailEnd len="med" w="med" type="none"/>
          </a:ln>
        </p:spPr>
      </p:cxnSp>
      <p:cxnSp>
        <p:nvCxnSpPr>
          <p:cNvPr id="1191" name="Google Shape;1191;p47"/>
          <p:cNvCxnSpPr>
            <a:stCxn id="1182" idx="3"/>
            <a:endCxn id="1183" idx="1"/>
          </p:cNvCxnSpPr>
          <p:nvPr/>
        </p:nvCxnSpPr>
        <p:spPr>
          <a:xfrm>
            <a:off x="4374350" y="2095675"/>
            <a:ext cx="536700" cy="0"/>
          </a:xfrm>
          <a:prstGeom prst="straightConnector1">
            <a:avLst/>
          </a:prstGeom>
          <a:noFill/>
          <a:ln cap="flat" cmpd="sng" w="9525">
            <a:solidFill>
              <a:schemeClr val="dk2"/>
            </a:solidFill>
            <a:prstDash val="solid"/>
            <a:round/>
            <a:headEnd len="med" w="med" type="none"/>
            <a:tailEnd len="med" w="med" type="none"/>
          </a:ln>
        </p:spPr>
      </p:cxnSp>
      <p:cxnSp>
        <p:nvCxnSpPr>
          <p:cNvPr id="1192" name="Google Shape;1192;p47"/>
          <p:cNvCxnSpPr>
            <a:stCxn id="1182" idx="0"/>
            <a:endCxn id="1178" idx="2"/>
          </p:cNvCxnSpPr>
          <p:nvPr/>
        </p:nvCxnSpPr>
        <p:spPr>
          <a:xfrm rot="10800000">
            <a:off x="1049450" y="1148875"/>
            <a:ext cx="2587200" cy="674700"/>
          </a:xfrm>
          <a:prstGeom prst="straightConnector1">
            <a:avLst/>
          </a:prstGeom>
          <a:noFill/>
          <a:ln cap="flat" cmpd="sng" w="9525">
            <a:solidFill>
              <a:schemeClr val="dk2"/>
            </a:solidFill>
            <a:prstDash val="solid"/>
            <a:round/>
            <a:headEnd len="med" w="med" type="none"/>
            <a:tailEnd len="med" w="med" type="none"/>
          </a:ln>
        </p:spPr>
      </p:cxnSp>
      <p:cxnSp>
        <p:nvCxnSpPr>
          <p:cNvPr id="1193" name="Google Shape;1193;p47"/>
          <p:cNvCxnSpPr>
            <a:stCxn id="1182" idx="0"/>
            <a:endCxn id="1179" idx="1"/>
          </p:cNvCxnSpPr>
          <p:nvPr/>
        </p:nvCxnSpPr>
        <p:spPr>
          <a:xfrm flipH="1" rot="10800000">
            <a:off x="3636650" y="728275"/>
            <a:ext cx="3594900" cy="1095300"/>
          </a:xfrm>
          <a:prstGeom prst="straightConnector1">
            <a:avLst/>
          </a:prstGeom>
          <a:noFill/>
          <a:ln cap="flat" cmpd="sng" w="9525">
            <a:solidFill>
              <a:schemeClr val="dk2"/>
            </a:solidFill>
            <a:prstDash val="solid"/>
            <a:round/>
            <a:headEnd len="med" w="med" type="none"/>
            <a:tailEnd len="med" w="med" type="none"/>
          </a:ln>
        </p:spPr>
      </p:cxnSp>
      <p:cxnSp>
        <p:nvCxnSpPr>
          <p:cNvPr id="1194" name="Google Shape;1194;p47"/>
          <p:cNvCxnSpPr>
            <a:stCxn id="1183" idx="0"/>
            <a:endCxn id="1178" idx="3"/>
          </p:cNvCxnSpPr>
          <p:nvPr/>
        </p:nvCxnSpPr>
        <p:spPr>
          <a:xfrm rot="10800000">
            <a:off x="1787200" y="876775"/>
            <a:ext cx="3861600" cy="946800"/>
          </a:xfrm>
          <a:prstGeom prst="straightConnector1">
            <a:avLst/>
          </a:prstGeom>
          <a:noFill/>
          <a:ln cap="flat" cmpd="sng" w="9525">
            <a:solidFill>
              <a:schemeClr val="dk2"/>
            </a:solidFill>
            <a:prstDash val="solid"/>
            <a:round/>
            <a:headEnd len="med" w="med" type="none"/>
            <a:tailEnd len="med" w="med" type="none"/>
          </a:ln>
        </p:spPr>
      </p:cxnSp>
      <p:cxnSp>
        <p:nvCxnSpPr>
          <p:cNvPr id="1195" name="Google Shape;1195;p47"/>
          <p:cNvCxnSpPr>
            <a:stCxn id="1183" idx="0"/>
            <a:endCxn id="1179" idx="2"/>
          </p:cNvCxnSpPr>
          <p:nvPr/>
        </p:nvCxnSpPr>
        <p:spPr>
          <a:xfrm flipH="1" rot="10800000">
            <a:off x="5648800" y="1000375"/>
            <a:ext cx="2320500" cy="823200"/>
          </a:xfrm>
          <a:prstGeom prst="straightConnector1">
            <a:avLst/>
          </a:prstGeom>
          <a:noFill/>
          <a:ln cap="flat" cmpd="sng" w="9525">
            <a:solidFill>
              <a:schemeClr val="dk2"/>
            </a:solidFill>
            <a:prstDash val="solid"/>
            <a:round/>
            <a:headEnd len="med" w="med" type="none"/>
            <a:tailEnd len="med" w="med" type="none"/>
          </a:ln>
        </p:spPr>
      </p:cxnSp>
      <p:sp>
        <p:nvSpPr>
          <p:cNvPr id="1196" name="Google Shape;1196;p47"/>
          <p:cNvSpPr txBox="1"/>
          <p:nvPr/>
        </p:nvSpPr>
        <p:spPr>
          <a:xfrm>
            <a:off x="7031675" y="10834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provider</a:t>
            </a:r>
            <a:endParaRPr sz="1300">
              <a:latin typeface="Roboto"/>
              <a:ea typeface="Roboto"/>
              <a:cs typeface="Roboto"/>
              <a:sym typeface="Roboto"/>
            </a:endParaRPr>
          </a:p>
        </p:txBody>
      </p:sp>
      <p:sp>
        <p:nvSpPr>
          <p:cNvPr id="1197" name="Google Shape;1197;p47"/>
          <p:cNvSpPr txBox="1"/>
          <p:nvPr/>
        </p:nvSpPr>
        <p:spPr>
          <a:xfrm>
            <a:off x="1815225" y="542438"/>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recipient</a:t>
            </a:r>
            <a:endParaRPr sz="1300">
              <a:latin typeface="Roboto"/>
              <a:ea typeface="Roboto"/>
              <a:cs typeface="Roboto"/>
              <a:sym typeface="Roboto"/>
            </a:endParaRPr>
          </a:p>
        </p:txBody>
      </p:sp>
      <p:sp>
        <p:nvSpPr>
          <p:cNvPr id="1198" name="Google Shape;1198;p47"/>
          <p:cNvSpPr/>
          <p:nvPr/>
        </p:nvSpPr>
        <p:spPr>
          <a:xfrm>
            <a:off x="7025700" y="4439725"/>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Internal</a:t>
            </a:r>
            <a:r>
              <a:rPr b="1" lang="en">
                <a:solidFill>
                  <a:srgbClr val="000000"/>
                </a:solidFill>
                <a:latin typeface="Calibri"/>
                <a:ea typeface="Calibri"/>
                <a:cs typeface="Calibri"/>
                <a:sym typeface="Calibri"/>
              </a:rPr>
              <a:t>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1199" name="Google Shape;1199;p47"/>
          <p:cNvSpPr/>
          <p:nvPr/>
        </p:nvSpPr>
        <p:spPr>
          <a:xfrm>
            <a:off x="4358700" y="4439725"/>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xxxx</a:t>
            </a:r>
            <a:endParaRPr b="1">
              <a:solidFill>
                <a:srgbClr val="000000"/>
              </a:solidFill>
              <a:latin typeface="Calibri"/>
              <a:ea typeface="Calibri"/>
              <a:cs typeface="Calibri"/>
              <a:sym typeface="Calibri"/>
            </a:endParaRPr>
          </a:p>
        </p:txBody>
      </p:sp>
      <p:cxnSp>
        <p:nvCxnSpPr>
          <p:cNvPr id="1200" name="Google Shape;1200;p47"/>
          <p:cNvCxnSpPr>
            <a:stCxn id="1199" idx="3"/>
            <a:endCxn id="1198" idx="1"/>
          </p:cNvCxnSpPr>
          <p:nvPr/>
        </p:nvCxnSpPr>
        <p:spPr>
          <a:xfrm>
            <a:off x="6246000" y="4711825"/>
            <a:ext cx="779700" cy="0"/>
          </a:xfrm>
          <a:prstGeom prst="straightConnector1">
            <a:avLst/>
          </a:prstGeom>
          <a:noFill/>
          <a:ln cap="flat" cmpd="sng" w="9525">
            <a:solidFill>
              <a:schemeClr val="dk2"/>
            </a:solidFill>
            <a:prstDash val="solid"/>
            <a:round/>
            <a:headEnd len="med" w="med" type="none"/>
            <a:tailEnd len="med" w="med" type="none"/>
          </a:ln>
        </p:spPr>
      </p:cxnSp>
      <p:sp>
        <p:nvSpPr>
          <p:cNvPr id="1201" name="Google Shape;1201;p47"/>
          <p:cNvSpPr txBox="1"/>
          <p:nvPr/>
        </p:nvSpPr>
        <p:spPr>
          <a:xfrm>
            <a:off x="6227425" y="463000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produce</a:t>
            </a:r>
            <a:endParaRPr sz="1300">
              <a:latin typeface="Roboto"/>
              <a:ea typeface="Roboto"/>
              <a:cs typeface="Roboto"/>
              <a:sym typeface="Roboto"/>
            </a:endParaRPr>
          </a:p>
        </p:txBody>
      </p:sp>
      <p:sp>
        <p:nvSpPr>
          <p:cNvPr id="1202" name="Google Shape;1202;p47"/>
          <p:cNvSpPr/>
          <p:nvPr/>
        </p:nvSpPr>
        <p:spPr>
          <a:xfrm>
            <a:off x="45052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1203" name="Google Shape;1203;p47"/>
          <p:cNvSpPr/>
          <p:nvPr/>
        </p:nvSpPr>
        <p:spPr>
          <a:xfrm>
            <a:off x="22192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1204" name="Google Shape;1204;p47"/>
          <p:cNvSpPr/>
          <p:nvPr/>
        </p:nvSpPr>
        <p:spPr>
          <a:xfrm>
            <a:off x="2219200" y="3806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1205" name="Google Shape;1205;p47"/>
          <p:cNvSpPr/>
          <p:nvPr/>
        </p:nvSpPr>
        <p:spPr>
          <a:xfrm>
            <a:off x="5131650" y="3862925"/>
            <a:ext cx="341400" cy="302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7"/>
          <p:cNvSpPr txBox="1"/>
          <p:nvPr/>
        </p:nvSpPr>
        <p:spPr>
          <a:xfrm>
            <a:off x="5413600" y="38216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dual</a:t>
            </a:r>
            <a:endParaRPr sz="1300">
              <a:latin typeface="Roboto"/>
              <a:ea typeface="Roboto"/>
              <a:cs typeface="Roboto"/>
              <a:sym typeface="Roboto"/>
            </a:endParaRPr>
          </a:p>
        </p:txBody>
      </p:sp>
      <p:cxnSp>
        <p:nvCxnSpPr>
          <p:cNvPr id="1207" name="Google Shape;1207;p47"/>
          <p:cNvCxnSpPr>
            <a:stCxn id="1199" idx="0"/>
            <a:endCxn id="1205" idx="2"/>
          </p:cNvCxnSpPr>
          <p:nvPr/>
        </p:nvCxnSpPr>
        <p:spPr>
          <a:xfrm rot="10800000">
            <a:off x="5302350" y="4165225"/>
            <a:ext cx="0" cy="274500"/>
          </a:xfrm>
          <a:prstGeom prst="straightConnector1">
            <a:avLst/>
          </a:prstGeom>
          <a:noFill/>
          <a:ln cap="flat" cmpd="sng" w="9525">
            <a:solidFill>
              <a:schemeClr val="dk2"/>
            </a:solidFill>
            <a:prstDash val="solid"/>
            <a:round/>
            <a:headEnd len="med" w="med" type="none"/>
            <a:tailEnd len="med" w="med" type="none"/>
          </a:ln>
        </p:spPr>
      </p:cxnSp>
      <p:cxnSp>
        <p:nvCxnSpPr>
          <p:cNvPr id="1208" name="Google Shape;1208;p47"/>
          <p:cNvCxnSpPr>
            <a:stCxn id="1202" idx="2"/>
            <a:endCxn id="1205" idx="0"/>
          </p:cNvCxnSpPr>
          <p:nvPr/>
        </p:nvCxnSpPr>
        <p:spPr>
          <a:xfrm>
            <a:off x="5242900" y="3588525"/>
            <a:ext cx="59400" cy="274500"/>
          </a:xfrm>
          <a:prstGeom prst="straightConnector1">
            <a:avLst/>
          </a:prstGeom>
          <a:noFill/>
          <a:ln cap="flat" cmpd="sng" w="9525">
            <a:solidFill>
              <a:schemeClr val="dk2"/>
            </a:solidFill>
            <a:prstDash val="solid"/>
            <a:round/>
            <a:headEnd len="med" w="med" type="none"/>
            <a:tailEnd len="med" w="med" type="none"/>
          </a:ln>
        </p:spPr>
      </p:cxnSp>
      <p:sp>
        <p:nvSpPr>
          <p:cNvPr id="1209" name="Google Shape;1209;p47"/>
          <p:cNvSpPr/>
          <p:nvPr/>
        </p:nvSpPr>
        <p:spPr>
          <a:xfrm>
            <a:off x="-2796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1210" name="Google Shape;1210;p47"/>
          <p:cNvSpPr/>
          <p:nvPr/>
        </p:nvSpPr>
        <p:spPr>
          <a:xfrm>
            <a:off x="-693875" y="3863025"/>
            <a:ext cx="20016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Internal</a:t>
            </a:r>
            <a:r>
              <a:rPr b="1" lang="en">
                <a:solidFill>
                  <a:srgbClr val="000000"/>
                </a:solidFill>
                <a:latin typeface="Calibri"/>
                <a:ea typeface="Calibri"/>
                <a:cs typeface="Calibri"/>
                <a:sym typeface="Calibri"/>
              </a:rPr>
              <a:t>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1211" name="Google Shape;1211;p47"/>
          <p:cNvSpPr/>
          <p:nvPr/>
        </p:nvSpPr>
        <p:spPr>
          <a:xfrm>
            <a:off x="-167675" y="46250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cxnSp>
        <p:nvCxnSpPr>
          <p:cNvPr id="1212" name="Google Shape;1212;p47"/>
          <p:cNvCxnSpPr>
            <a:stCxn id="1204" idx="3"/>
            <a:endCxn id="1205" idx="1"/>
          </p:cNvCxnSpPr>
          <p:nvPr/>
        </p:nvCxnSpPr>
        <p:spPr>
          <a:xfrm flipH="1" rot="10800000">
            <a:off x="3694600" y="4014225"/>
            <a:ext cx="1437000" cy="64200"/>
          </a:xfrm>
          <a:prstGeom prst="straightConnector1">
            <a:avLst/>
          </a:prstGeom>
          <a:noFill/>
          <a:ln cap="flat" cmpd="sng" w="9525">
            <a:solidFill>
              <a:schemeClr val="dk2"/>
            </a:solidFill>
            <a:prstDash val="solid"/>
            <a:round/>
            <a:headEnd len="med" w="med" type="none"/>
            <a:tailEnd len="med" w="med" type="none"/>
          </a:ln>
        </p:spPr>
      </p:cxnSp>
      <p:cxnSp>
        <p:nvCxnSpPr>
          <p:cNvPr id="1213" name="Google Shape;1213;p47"/>
          <p:cNvCxnSpPr>
            <a:stCxn id="1203" idx="3"/>
            <a:endCxn id="1205" idx="1"/>
          </p:cNvCxnSpPr>
          <p:nvPr/>
        </p:nvCxnSpPr>
        <p:spPr>
          <a:xfrm>
            <a:off x="3694600" y="3316425"/>
            <a:ext cx="1437000" cy="697800"/>
          </a:xfrm>
          <a:prstGeom prst="straightConnector1">
            <a:avLst/>
          </a:prstGeom>
          <a:noFill/>
          <a:ln cap="flat" cmpd="sng" w="9525">
            <a:solidFill>
              <a:schemeClr val="dk2"/>
            </a:solidFill>
            <a:prstDash val="solid"/>
            <a:round/>
            <a:headEnd len="med" w="med" type="none"/>
            <a:tailEnd len="med" w="med" type="none"/>
          </a:ln>
        </p:spPr>
      </p:cxnSp>
      <p:cxnSp>
        <p:nvCxnSpPr>
          <p:cNvPr id="1214" name="Google Shape;1214;p47"/>
          <p:cNvCxnSpPr>
            <a:stCxn id="1203" idx="1"/>
            <a:endCxn id="1209" idx="3"/>
          </p:cNvCxnSpPr>
          <p:nvPr/>
        </p:nvCxnSpPr>
        <p:spPr>
          <a:xfrm rot="10800000">
            <a:off x="1195900" y="3316425"/>
            <a:ext cx="1023300" cy="0"/>
          </a:xfrm>
          <a:prstGeom prst="straightConnector1">
            <a:avLst/>
          </a:prstGeom>
          <a:noFill/>
          <a:ln cap="flat" cmpd="sng" w="9525">
            <a:solidFill>
              <a:schemeClr val="dk2"/>
            </a:solidFill>
            <a:prstDash val="solid"/>
            <a:round/>
            <a:headEnd len="med" w="med" type="none"/>
            <a:tailEnd len="med" w="med" type="none"/>
          </a:ln>
        </p:spPr>
      </p:cxnSp>
      <p:cxnSp>
        <p:nvCxnSpPr>
          <p:cNvPr id="1215" name="Google Shape;1215;p47"/>
          <p:cNvCxnSpPr>
            <a:stCxn id="1204" idx="1"/>
            <a:endCxn id="1210" idx="3"/>
          </p:cNvCxnSpPr>
          <p:nvPr/>
        </p:nvCxnSpPr>
        <p:spPr>
          <a:xfrm flipH="1">
            <a:off x="1307800" y="4078425"/>
            <a:ext cx="911400" cy="56700"/>
          </a:xfrm>
          <a:prstGeom prst="straightConnector1">
            <a:avLst/>
          </a:prstGeom>
          <a:noFill/>
          <a:ln cap="flat" cmpd="sng" w="9525">
            <a:solidFill>
              <a:schemeClr val="dk2"/>
            </a:solidFill>
            <a:prstDash val="solid"/>
            <a:round/>
            <a:headEnd len="med" w="med" type="none"/>
            <a:tailEnd len="med" w="med" type="none"/>
          </a:ln>
        </p:spPr>
      </p:cxnSp>
      <p:sp>
        <p:nvSpPr>
          <p:cNvPr id="1216" name="Google Shape;1216;p47"/>
          <p:cNvSpPr/>
          <p:nvPr/>
        </p:nvSpPr>
        <p:spPr>
          <a:xfrm>
            <a:off x="2219200" y="46445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cxnSp>
        <p:nvCxnSpPr>
          <p:cNvPr id="1217" name="Google Shape;1217;p47"/>
          <p:cNvCxnSpPr>
            <a:stCxn id="1216" idx="1"/>
            <a:endCxn id="1211" idx="3"/>
          </p:cNvCxnSpPr>
          <p:nvPr/>
        </p:nvCxnSpPr>
        <p:spPr>
          <a:xfrm rot="10800000">
            <a:off x="1307800" y="4897125"/>
            <a:ext cx="911400" cy="19500"/>
          </a:xfrm>
          <a:prstGeom prst="straightConnector1">
            <a:avLst/>
          </a:prstGeom>
          <a:noFill/>
          <a:ln cap="flat" cmpd="sng" w="9525">
            <a:solidFill>
              <a:schemeClr val="dk2"/>
            </a:solidFill>
            <a:prstDash val="solid"/>
            <a:round/>
            <a:headEnd len="med" w="med" type="none"/>
            <a:tailEnd len="med" w="med" type="none"/>
          </a:ln>
        </p:spPr>
      </p:cxnSp>
      <p:sp>
        <p:nvSpPr>
          <p:cNvPr id="1218" name="Google Shape;1218;p47"/>
          <p:cNvSpPr txBox="1"/>
          <p:nvPr/>
        </p:nvSpPr>
        <p:spPr>
          <a:xfrm>
            <a:off x="1374350" y="45667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use</a:t>
            </a:r>
            <a:endParaRPr sz="1300">
              <a:latin typeface="Roboto"/>
              <a:ea typeface="Roboto"/>
              <a:cs typeface="Roboto"/>
              <a:sym typeface="Roboto"/>
            </a:endParaRPr>
          </a:p>
        </p:txBody>
      </p:sp>
      <p:sp>
        <p:nvSpPr>
          <p:cNvPr id="1219" name="Google Shape;1219;p47"/>
          <p:cNvSpPr txBox="1"/>
          <p:nvPr/>
        </p:nvSpPr>
        <p:spPr>
          <a:xfrm>
            <a:off x="1221950" y="28903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use</a:t>
            </a:r>
            <a:endParaRPr sz="1300">
              <a:latin typeface="Roboto"/>
              <a:ea typeface="Roboto"/>
              <a:cs typeface="Roboto"/>
              <a:sym typeface="Roboto"/>
            </a:endParaRPr>
          </a:p>
        </p:txBody>
      </p:sp>
      <p:sp>
        <p:nvSpPr>
          <p:cNvPr id="1220" name="Google Shape;1220;p47"/>
          <p:cNvSpPr txBox="1"/>
          <p:nvPr/>
        </p:nvSpPr>
        <p:spPr>
          <a:xfrm>
            <a:off x="1300150" y="3780375"/>
            <a:ext cx="9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consume</a:t>
            </a:r>
            <a:endParaRPr>
              <a:latin typeface="Roboto"/>
              <a:ea typeface="Roboto"/>
              <a:cs typeface="Roboto"/>
              <a:sym typeface="Roboto"/>
            </a:endParaRPr>
          </a:p>
        </p:txBody>
      </p:sp>
      <p:cxnSp>
        <p:nvCxnSpPr>
          <p:cNvPr id="1221" name="Google Shape;1221;p47"/>
          <p:cNvCxnSpPr>
            <a:stCxn id="1216" idx="3"/>
            <a:endCxn id="1205" idx="1"/>
          </p:cNvCxnSpPr>
          <p:nvPr/>
        </p:nvCxnSpPr>
        <p:spPr>
          <a:xfrm flipH="1" rot="10800000">
            <a:off x="3694600" y="4014225"/>
            <a:ext cx="1437000" cy="902400"/>
          </a:xfrm>
          <a:prstGeom prst="straightConnector1">
            <a:avLst/>
          </a:prstGeom>
          <a:noFill/>
          <a:ln cap="flat" cmpd="sng" w="9525">
            <a:solidFill>
              <a:schemeClr val="dk2"/>
            </a:solidFill>
            <a:prstDash val="solid"/>
            <a:round/>
            <a:headEnd len="med" w="med" type="none"/>
            <a:tailEnd len="med" w="med" type="none"/>
          </a:ln>
        </p:spPr>
      </p:cxnSp>
      <p:cxnSp>
        <p:nvCxnSpPr>
          <p:cNvPr id="1222" name="Google Shape;1222;p47"/>
          <p:cNvCxnSpPr>
            <a:stCxn id="1202" idx="3"/>
            <a:endCxn id="1181" idx="2"/>
          </p:cNvCxnSpPr>
          <p:nvPr/>
        </p:nvCxnSpPr>
        <p:spPr>
          <a:xfrm flipH="1" rot="10800000">
            <a:off x="5980600" y="2413725"/>
            <a:ext cx="1988700" cy="902700"/>
          </a:xfrm>
          <a:prstGeom prst="straightConnector1">
            <a:avLst/>
          </a:prstGeom>
          <a:noFill/>
          <a:ln cap="flat" cmpd="sng" w="9525">
            <a:solidFill>
              <a:schemeClr val="dk2"/>
            </a:solidFill>
            <a:prstDash val="solid"/>
            <a:round/>
            <a:headEnd len="med" w="med" type="none"/>
            <a:tailEnd len="med" w="med" type="none"/>
          </a:ln>
        </p:spPr>
      </p:cxnSp>
      <p:sp>
        <p:nvSpPr>
          <p:cNvPr id="1223" name="Google Shape;1223;p47"/>
          <p:cNvSpPr txBox="1"/>
          <p:nvPr/>
        </p:nvSpPr>
        <p:spPr>
          <a:xfrm>
            <a:off x="6786550" y="2789775"/>
            <a:ext cx="9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consume</a:t>
            </a:r>
            <a:endParaRPr>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48"/>
          <p:cNvSpPr txBox="1"/>
          <p:nvPr>
            <p:ph type="title"/>
          </p:nvPr>
        </p:nvSpPr>
        <p:spPr>
          <a:xfrm>
            <a:off x="311700" y="-47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Exchange Process - room1</a:t>
            </a:r>
            <a:endParaRPr/>
          </a:p>
        </p:txBody>
      </p:sp>
      <p:sp>
        <p:nvSpPr>
          <p:cNvPr id="1229" name="Google Shape;1229;p48"/>
          <p:cNvSpPr/>
          <p:nvPr/>
        </p:nvSpPr>
        <p:spPr>
          <a:xfrm>
            <a:off x="311700" y="15190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Student</a:t>
            </a:r>
            <a:endParaRPr b="1">
              <a:solidFill>
                <a:srgbClr val="000000"/>
              </a:solidFill>
              <a:latin typeface="Calibri"/>
              <a:ea typeface="Calibri"/>
              <a:cs typeface="Calibri"/>
              <a:sym typeface="Calibri"/>
            </a:endParaRPr>
          </a:p>
        </p:txBody>
      </p:sp>
      <p:sp>
        <p:nvSpPr>
          <p:cNvPr id="1230" name="Google Shape;1230;p48"/>
          <p:cNvSpPr/>
          <p:nvPr/>
        </p:nvSpPr>
        <p:spPr>
          <a:xfrm>
            <a:off x="7231650" y="1370700"/>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Education company</a:t>
            </a:r>
            <a:endParaRPr b="1">
              <a:solidFill>
                <a:srgbClr val="000000"/>
              </a:solidFill>
              <a:latin typeface="Calibri"/>
              <a:ea typeface="Calibri"/>
              <a:cs typeface="Calibri"/>
              <a:sym typeface="Calibri"/>
            </a:endParaRPr>
          </a:p>
        </p:txBody>
      </p:sp>
      <p:sp>
        <p:nvSpPr>
          <p:cNvPr id="1231" name="Google Shape;1231;p48"/>
          <p:cNvSpPr/>
          <p:nvPr/>
        </p:nvSpPr>
        <p:spPr>
          <a:xfrm>
            <a:off x="213325" y="27838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Money</a:t>
            </a:r>
            <a:endParaRPr b="1">
              <a:solidFill>
                <a:srgbClr val="000000"/>
              </a:solidFill>
              <a:latin typeface="Calibri"/>
              <a:ea typeface="Calibri"/>
              <a:cs typeface="Calibri"/>
              <a:sym typeface="Calibri"/>
            </a:endParaRPr>
          </a:p>
        </p:txBody>
      </p:sp>
      <p:sp>
        <p:nvSpPr>
          <p:cNvPr id="1232" name="Google Shape;1232;p48"/>
          <p:cNvSpPr/>
          <p:nvPr/>
        </p:nvSpPr>
        <p:spPr>
          <a:xfrm>
            <a:off x="7231650" y="27838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Course</a:t>
            </a:r>
            <a:endParaRPr b="1">
              <a:solidFill>
                <a:srgbClr val="000000"/>
              </a:solidFill>
              <a:latin typeface="Calibri"/>
              <a:ea typeface="Calibri"/>
              <a:cs typeface="Calibri"/>
              <a:sym typeface="Calibri"/>
            </a:endParaRPr>
          </a:p>
        </p:txBody>
      </p:sp>
      <p:sp>
        <p:nvSpPr>
          <p:cNvPr id="1233" name="Google Shape;1233;p48"/>
          <p:cNvSpPr/>
          <p:nvPr/>
        </p:nvSpPr>
        <p:spPr>
          <a:xfrm>
            <a:off x="2898950" y="27379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1234" name="Google Shape;1234;p48"/>
          <p:cNvSpPr/>
          <p:nvPr/>
        </p:nvSpPr>
        <p:spPr>
          <a:xfrm>
            <a:off x="4668800" y="27379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cxnSp>
        <p:nvCxnSpPr>
          <p:cNvPr id="1235" name="Google Shape;1235;p48"/>
          <p:cNvCxnSpPr>
            <a:stCxn id="1229" idx="2"/>
            <a:endCxn id="1233" idx="1"/>
          </p:cNvCxnSpPr>
          <p:nvPr/>
        </p:nvCxnSpPr>
        <p:spPr>
          <a:xfrm>
            <a:off x="1049400" y="2063225"/>
            <a:ext cx="1849500" cy="946800"/>
          </a:xfrm>
          <a:prstGeom prst="straightConnector1">
            <a:avLst/>
          </a:prstGeom>
          <a:noFill/>
          <a:ln cap="flat" cmpd="sng" w="9525">
            <a:solidFill>
              <a:schemeClr val="dk2"/>
            </a:solidFill>
            <a:prstDash val="solid"/>
            <a:round/>
            <a:headEnd len="med" w="med" type="none"/>
            <a:tailEnd len="med" w="med" type="none"/>
          </a:ln>
        </p:spPr>
      </p:cxnSp>
      <p:cxnSp>
        <p:nvCxnSpPr>
          <p:cNvPr id="1236" name="Google Shape;1236;p48"/>
          <p:cNvCxnSpPr>
            <a:stCxn id="1231" idx="3"/>
            <a:endCxn id="1233" idx="1"/>
          </p:cNvCxnSpPr>
          <p:nvPr/>
        </p:nvCxnSpPr>
        <p:spPr>
          <a:xfrm flipH="1" rot="10800000">
            <a:off x="1688725" y="3010025"/>
            <a:ext cx="1210200" cy="45900"/>
          </a:xfrm>
          <a:prstGeom prst="straightConnector1">
            <a:avLst/>
          </a:prstGeom>
          <a:noFill/>
          <a:ln cap="flat" cmpd="sng" w="9525">
            <a:solidFill>
              <a:schemeClr val="dk2"/>
            </a:solidFill>
            <a:prstDash val="solid"/>
            <a:round/>
            <a:headEnd len="med" w="med" type="none"/>
            <a:tailEnd len="med" w="med" type="none"/>
          </a:ln>
        </p:spPr>
      </p:cxnSp>
      <p:sp>
        <p:nvSpPr>
          <p:cNvPr id="1237" name="Google Shape;1237;p48"/>
          <p:cNvSpPr txBox="1"/>
          <p:nvPr/>
        </p:nvSpPr>
        <p:spPr>
          <a:xfrm>
            <a:off x="1369050" y="2223425"/>
            <a:ext cx="121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Provider</a:t>
            </a:r>
            <a:endParaRPr>
              <a:latin typeface="Roboto"/>
              <a:ea typeface="Roboto"/>
              <a:cs typeface="Roboto"/>
              <a:sym typeface="Roboto"/>
            </a:endParaRPr>
          </a:p>
        </p:txBody>
      </p:sp>
      <p:cxnSp>
        <p:nvCxnSpPr>
          <p:cNvPr id="1238" name="Google Shape;1238;p48"/>
          <p:cNvCxnSpPr>
            <a:stCxn id="1233" idx="0"/>
            <a:endCxn id="1230" idx="1"/>
          </p:cNvCxnSpPr>
          <p:nvPr/>
        </p:nvCxnSpPr>
        <p:spPr>
          <a:xfrm flipH="1" rot="10800000">
            <a:off x="3636650" y="1642675"/>
            <a:ext cx="3594900" cy="1095300"/>
          </a:xfrm>
          <a:prstGeom prst="straightConnector1">
            <a:avLst/>
          </a:prstGeom>
          <a:noFill/>
          <a:ln cap="flat" cmpd="sng" w="9525">
            <a:solidFill>
              <a:schemeClr val="dk2"/>
            </a:solidFill>
            <a:prstDash val="solid"/>
            <a:round/>
            <a:headEnd len="med" w="med" type="none"/>
            <a:tailEnd len="med" w="med" type="none"/>
          </a:ln>
        </p:spPr>
      </p:cxnSp>
      <p:sp>
        <p:nvSpPr>
          <p:cNvPr id="1239" name="Google Shape;1239;p48"/>
          <p:cNvSpPr txBox="1"/>
          <p:nvPr/>
        </p:nvSpPr>
        <p:spPr>
          <a:xfrm>
            <a:off x="4460175" y="1823225"/>
            <a:ext cx="121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recipient</a:t>
            </a:r>
            <a:endParaRPr>
              <a:latin typeface="Roboto"/>
              <a:ea typeface="Roboto"/>
              <a:cs typeface="Roboto"/>
              <a:sym typeface="Roboto"/>
            </a:endParaRPr>
          </a:p>
        </p:txBody>
      </p:sp>
      <p:cxnSp>
        <p:nvCxnSpPr>
          <p:cNvPr id="1240" name="Google Shape;1240;p48"/>
          <p:cNvCxnSpPr/>
          <p:nvPr/>
        </p:nvCxnSpPr>
        <p:spPr>
          <a:xfrm>
            <a:off x="6585250" y="3065325"/>
            <a:ext cx="1246800" cy="1246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4" name="Shape 1244"/>
        <p:cNvGrpSpPr/>
        <p:nvPr/>
      </p:nvGrpSpPr>
      <p:grpSpPr>
        <a:xfrm>
          <a:off x="0" y="0"/>
          <a:ext cx="0" cy="0"/>
          <a:chOff x="0" y="0"/>
          <a:chExt cx="0" cy="0"/>
        </a:xfrm>
      </p:grpSpPr>
      <p:sp>
        <p:nvSpPr>
          <p:cNvPr id="1245" name="Google Shape;1245;p4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9"/>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247" name="Google Shape;1247;p49"/>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6"/>
          <p:cNvSpPr txBox="1"/>
          <p:nvPr>
            <p:ph type="title"/>
          </p:nvPr>
        </p:nvSpPr>
        <p:spPr>
          <a:xfrm>
            <a:off x="311700" y="-47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Exchange and Conversion Processes</a:t>
            </a:r>
            <a:endParaRPr/>
          </a:p>
        </p:txBody>
      </p:sp>
      <p:sp>
        <p:nvSpPr>
          <p:cNvPr id="139" name="Google Shape;139;p16"/>
          <p:cNvSpPr/>
          <p:nvPr/>
        </p:nvSpPr>
        <p:spPr>
          <a:xfrm>
            <a:off x="311700" y="604625"/>
            <a:ext cx="1475400" cy="544200"/>
          </a:xfrm>
          <a:prstGeom prst="rect">
            <a:avLst/>
          </a:prstGeom>
          <a:solidFill>
            <a:srgbClr val="FFF2C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Student</a:t>
            </a:r>
            <a:endParaRPr b="1">
              <a:solidFill>
                <a:srgbClr val="000000"/>
              </a:solidFill>
              <a:latin typeface="Calibri"/>
              <a:ea typeface="Calibri"/>
              <a:cs typeface="Calibri"/>
              <a:sym typeface="Calibri"/>
            </a:endParaRPr>
          </a:p>
        </p:txBody>
      </p:sp>
      <p:sp>
        <p:nvSpPr>
          <p:cNvPr id="140" name="Google Shape;140;p16"/>
          <p:cNvSpPr/>
          <p:nvPr/>
        </p:nvSpPr>
        <p:spPr>
          <a:xfrm>
            <a:off x="7231650" y="456300"/>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Education company</a:t>
            </a:r>
            <a:endParaRPr b="1">
              <a:solidFill>
                <a:srgbClr val="000000"/>
              </a:solidFill>
              <a:latin typeface="Calibri"/>
              <a:ea typeface="Calibri"/>
              <a:cs typeface="Calibri"/>
              <a:sym typeface="Calibri"/>
            </a:endParaRPr>
          </a:p>
        </p:txBody>
      </p:sp>
      <p:sp>
        <p:nvSpPr>
          <p:cNvPr id="141" name="Google Shape;141;p16"/>
          <p:cNvSpPr/>
          <p:nvPr/>
        </p:nvSpPr>
        <p:spPr>
          <a:xfrm>
            <a:off x="213325" y="186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Money</a:t>
            </a:r>
            <a:endParaRPr b="1">
              <a:solidFill>
                <a:srgbClr val="000000"/>
              </a:solidFill>
              <a:latin typeface="Calibri"/>
              <a:ea typeface="Calibri"/>
              <a:cs typeface="Calibri"/>
              <a:sym typeface="Calibri"/>
            </a:endParaRPr>
          </a:p>
        </p:txBody>
      </p:sp>
      <p:sp>
        <p:nvSpPr>
          <p:cNvPr id="142" name="Google Shape;142;p16"/>
          <p:cNvSpPr/>
          <p:nvPr/>
        </p:nvSpPr>
        <p:spPr>
          <a:xfrm>
            <a:off x="7231650" y="186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Course</a:t>
            </a:r>
            <a:endParaRPr b="1">
              <a:solidFill>
                <a:srgbClr val="000000"/>
              </a:solidFill>
              <a:latin typeface="Calibri"/>
              <a:ea typeface="Calibri"/>
              <a:cs typeface="Calibri"/>
              <a:sym typeface="Calibri"/>
            </a:endParaRPr>
          </a:p>
        </p:txBody>
      </p:sp>
      <p:sp>
        <p:nvSpPr>
          <p:cNvPr id="143" name="Google Shape;143;p16"/>
          <p:cNvSpPr/>
          <p:nvPr/>
        </p:nvSpPr>
        <p:spPr>
          <a:xfrm>
            <a:off x="2898950" y="18235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Pay for course</a:t>
            </a:r>
            <a:endParaRPr b="1">
              <a:solidFill>
                <a:srgbClr val="000000"/>
              </a:solidFill>
              <a:latin typeface="Calibri"/>
              <a:ea typeface="Calibri"/>
              <a:cs typeface="Calibri"/>
              <a:sym typeface="Calibri"/>
            </a:endParaRPr>
          </a:p>
        </p:txBody>
      </p:sp>
      <p:sp>
        <p:nvSpPr>
          <p:cNvPr id="144" name="Google Shape;144;p16"/>
          <p:cNvSpPr/>
          <p:nvPr/>
        </p:nvSpPr>
        <p:spPr>
          <a:xfrm>
            <a:off x="4911100" y="18235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Buy course</a:t>
            </a:r>
            <a:endParaRPr b="1">
              <a:solidFill>
                <a:srgbClr val="000000"/>
              </a:solidFill>
              <a:latin typeface="Calibri"/>
              <a:ea typeface="Calibri"/>
              <a:cs typeface="Calibri"/>
              <a:sym typeface="Calibri"/>
            </a:endParaRPr>
          </a:p>
        </p:txBody>
      </p:sp>
      <p:sp>
        <p:nvSpPr>
          <p:cNvPr id="145" name="Google Shape;145;p16"/>
          <p:cNvSpPr txBox="1"/>
          <p:nvPr/>
        </p:nvSpPr>
        <p:spPr>
          <a:xfrm>
            <a:off x="4374350" y="20956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dual</a:t>
            </a:r>
            <a:endParaRPr sz="1300">
              <a:latin typeface="Roboto"/>
              <a:ea typeface="Roboto"/>
              <a:cs typeface="Roboto"/>
              <a:sym typeface="Roboto"/>
            </a:endParaRPr>
          </a:p>
        </p:txBody>
      </p:sp>
      <p:sp>
        <p:nvSpPr>
          <p:cNvPr id="146" name="Google Shape;146;p16"/>
          <p:cNvSpPr txBox="1"/>
          <p:nvPr/>
        </p:nvSpPr>
        <p:spPr>
          <a:xfrm>
            <a:off x="6456025" y="181060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take</a:t>
            </a:r>
            <a:endParaRPr sz="1300">
              <a:latin typeface="Roboto"/>
              <a:ea typeface="Roboto"/>
              <a:cs typeface="Roboto"/>
              <a:sym typeface="Roboto"/>
            </a:endParaRPr>
          </a:p>
        </p:txBody>
      </p:sp>
      <p:sp>
        <p:nvSpPr>
          <p:cNvPr id="147" name="Google Shape;147;p16"/>
          <p:cNvSpPr txBox="1"/>
          <p:nvPr/>
        </p:nvSpPr>
        <p:spPr>
          <a:xfrm>
            <a:off x="1907750" y="18235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give</a:t>
            </a:r>
            <a:endParaRPr sz="1300">
              <a:latin typeface="Roboto"/>
              <a:ea typeface="Roboto"/>
              <a:cs typeface="Roboto"/>
              <a:sym typeface="Roboto"/>
            </a:endParaRPr>
          </a:p>
        </p:txBody>
      </p:sp>
      <p:sp>
        <p:nvSpPr>
          <p:cNvPr id="148" name="Google Shape;148;p16"/>
          <p:cNvSpPr txBox="1"/>
          <p:nvPr/>
        </p:nvSpPr>
        <p:spPr>
          <a:xfrm>
            <a:off x="6158625" y="542438"/>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recipient</a:t>
            </a:r>
            <a:endParaRPr sz="1300">
              <a:latin typeface="Roboto"/>
              <a:ea typeface="Roboto"/>
              <a:cs typeface="Roboto"/>
              <a:sym typeface="Roboto"/>
            </a:endParaRPr>
          </a:p>
        </p:txBody>
      </p:sp>
      <p:sp>
        <p:nvSpPr>
          <p:cNvPr id="149" name="Google Shape;149;p16"/>
          <p:cNvSpPr txBox="1"/>
          <p:nvPr/>
        </p:nvSpPr>
        <p:spPr>
          <a:xfrm>
            <a:off x="1262175" y="129375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provider</a:t>
            </a:r>
            <a:endParaRPr sz="1300">
              <a:latin typeface="Roboto"/>
              <a:ea typeface="Roboto"/>
              <a:cs typeface="Roboto"/>
              <a:sym typeface="Roboto"/>
            </a:endParaRPr>
          </a:p>
        </p:txBody>
      </p:sp>
      <p:cxnSp>
        <p:nvCxnSpPr>
          <p:cNvPr id="150" name="Google Shape;150;p16"/>
          <p:cNvCxnSpPr>
            <a:stCxn id="143" idx="1"/>
            <a:endCxn id="141" idx="3"/>
          </p:cNvCxnSpPr>
          <p:nvPr/>
        </p:nvCxnSpPr>
        <p:spPr>
          <a:xfrm flipH="1">
            <a:off x="1688750" y="2095675"/>
            <a:ext cx="1210200" cy="4590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16"/>
          <p:cNvCxnSpPr>
            <a:stCxn id="144" idx="3"/>
            <a:endCxn id="142" idx="1"/>
          </p:cNvCxnSpPr>
          <p:nvPr/>
        </p:nvCxnSpPr>
        <p:spPr>
          <a:xfrm>
            <a:off x="6386500" y="2095675"/>
            <a:ext cx="845100" cy="45900"/>
          </a:xfrm>
          <a:prstGeom prst="straightConnector1">
            <a:avLst/>
          </a:prstGeom>
          <a:noFill/>
          <a:ln cap="flat" cmpd="sng" w="9525">
            <a:solidFill>
              <a:schemeClr val="dk2"/>
            </a:solidFill>
            <a:prstDash val="solid"/>
            <a:round/>
            <a:headEnd len="med" w="med" type="none"/>
            <a:tailEnd len="med" w="med" type="none"/>
          </a:ln>
        </p:spPr>
      </p:cxnSp>
      <p:cxnSp>
        <p:nvCxnSpPr>
          <p:cNvPr id="152" name="Google Shape;152;p16"/>
          <p:cNvCxnSpPr>
            <a:stCxn id="143" idx="3"/>
            <a:endCxn id="144" idx="1"/>
          </p:cNvCxnSpPr>
          <p:nvPr/>
        </p:nvCxnSpPr>
        <p:spPr>
          <a:xfrm>
            <a:off x="4374350" y="2095675"/>
            <a:ext cx="536700" cy="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p16"/>
          <p:cNvCxnSpPr>
            <a:stCxn id="143" idx="0"/>
            <a:endCxn id="139" idx="2"/>
          </p:cNvCxnSpPr>
          <p:nvPr/>
        </p:nvCxnSpPr>
        <p:spPr>
          <a:xfrm rot="10800000">
            <a:off x="1049450" y="1148875"/>
            <a:ext cx="2587200" cy="674700"/>
          </a:xfrm>
          <a:prstGeom prst="straightConnector1">
            <a:avLst/>
          </a:prstGeom>
          <a:noFill/>
          <a:ln cap="flat" cmpd="sng" w="9525">
            <a:solidFill>
              <a:schemeClr val="dk2"/>
            </a:solidFill>
            <a:prstDash val="solid"/>
            <a:round/>
            <a:headEnd len="med" w="med" type="none"/>
            <a:tailEnd len="med" w="med" type="none"/>
          </a:ln>
        </p:spPr>
      </p:cxnSp>
      <p:cxnSp>
        <p:nvCxnSpPr>
          <p:cNvPr id="154" name="Google Shape;154;p16"/>
          <p:cNvCxnSpPr>
            <a:stCxn id="143" idx="0"/>
            <a:endCxn id="140" idx="1"/>
          </p:cNvCxnSpPr>
          <p:nvPr/>
        </p:nvCxnSpPr>
        <p:spPr>
          <a:xfrm flipH="1" rot="10800000">
            <a:off x="3636650" y="728275"/>
            <a:ext cx="3594900" cy="1095300"/>
          </a:xfrm>
          <a:prstGeom prst="straightConnector1">
            <a:avLst/>
          </a:prstGeom>
          <a:noFill/>
          <a:ln cap="flat" cmpd="sng" w="9525">
            <a:solidFill>
              <a:schemeClr val="dk2"/>
            </a:solidFill>
            <a:prstDash val="solid"/>
            <a:round/>
            <a:headEnd len="med" w="med" type="none"/>
            <a:tailEnd len="med" w="med" type="none"/>
          </a:ln>
        </p:spPr>
      </p:cxnSp>
      <p:cxnSp>
        <p:nvCxnSpPr>
          <p:cNvPr id="155" name="Google Shape;155;p16"/>
          <p:cNvCxnSpPr>
            <a:stCxn id="144" idx="0"/>
            <a:endCxn id="139" idx="3"/>
          </p:cNvCxnSpPr>
          <p:nvPr/>
        </p:nvCxnSpPr>
        <p:spPr>
          <a:xfrm rot="10800000">
            <a:off x="1787200" y="876775"/>
            <a:ext cx="3861600" cy="946800"/>
          </a:xfrm>
          <a:prstGeom prst="straightConnector1">
            <a:avLst/>
          </a:prstGeom>
          <a:noFill/>
          <a:ln cap="flat" cmpd="sng" w="9525">
            <a:solidFill>
              <a:schemeClr val="dk2"/>
            </a:solidFill>
            <a:prstDash val="solid"/>
            <a:round/>
            <a:headEnd len="med" w="med" type="none"/>
            <a:tailEnd len="med" w="med" type="none"/>
          </a:ln>
        </p:spPr>
      </p:cxnSp>
      <p:cxnSp>
        <p:nvCxnSpPr>
          <p:cNvPr id="156" name="Google Shape;156;p16"/>
          <p:cNvCxnSpPr>
            <a:stCxn id="144" idx="0"/>
            <a:endCxn id="140" idx="2"/>
          </p:cNvCxnSpPr>
          <p:nvPr/>
        </p:nvCxnSpPr>
        <p:spPr>
          <a:xfrm flipH="1" rot="10800000">
            <a:off x="5648800" y="1000375"/>
            <a:ext cx="2320500" cy="823200"/>
          </a:xfrm>
          <a:prstGeom prst="straightConnector1">
            <a:avLst/>
          </a:prstGeom>
          <a:noFill/>
          <a:ln cap="flat" cmpd="sng" w="9525">
            <a:solidFill>
              <a:schemeClr val="dk2"/>
            </a:solidFill>
            <a:prstDash val="solid"/>
            <a:round/>
            <a:headEnd len="med" w="med" type="none"/>
            <a:tailEnd len="med" w="med" type="none"/>
          </a:ln>
        </p:spPr>
      </p:cxnSp>
      <p:sp>
        <p:nvSpPr>
          <p:cNvPr id="157" name="Google Shape;157;p16"/>
          <p:cNvSpPr txBox="1"/>
          <p:nvPr/>
        </p:nvSpPr>
        <p:spPr>
          <a:xfrm>
            <a:off x="7031675" y="10834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provider</a:t>
            </a:r>
            <a:endParaRPr sz="1300">
              <a:latin typeface="Roboto"/>
              <a:ea typeface="Roboto"/>
              <a:cs typeface="Roboto"/>
              <a:sym typeface="Roboto"/>
            </a:endParaRPr>
          </a:p>
        </p:txBody>
      </p:sp>
      <p:sp>
        <p:nvSpPr>
          <p:cNvPr id="158" name="Google Shape;158;p16"/>
          <p:cNvSpPr txBox="1"/>
          <p:nvPr/>
        </p:nvSpPr>
        <p:spPr>
          <a:xfrm>
            <a:off x="1815225" y="542438"/>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recipient</a:t>
            </a:r>
            <a:endParaRPr sz="1300">
              <a:latin typeface="Roboto"/>
              <a:ea typeface="Roboto"/>
              <a:cs typeface="Roboto"/>
              <a:sym typeface="Roboto"/>
            </a:endParaRPr>
          </a:p>
        </p:txBody>
      </p:sp>
      <p:sp>
        <p:nvSpPr>
          <p:cNvPr id="159" name="Google Shape;159;p16"/>
          <p:cNvSpPr/>
          <p:nvPr/>
        </p:nvSpPr>
        <p:spPr>
          <a:xfrm>
            <a:off x="7025700" y="4439725"/>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Internal</a:t>
            </a:r>
            <a:r>
              <a:rPr b="1" lang="en">
                <a:solidFill>
                  <a:srgbClr val="000000"/>
                </a:solidFill>
                <a:latin typeface="Calibri"/>
                <a:ea typeface="Calibri"/>
                <a:cs typeface="Calibri"/>
                <a:sym typeface="Calibri"/>
              </a:rPr>
              <a:t>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Language Knowledge</a:t>
            </a:r>
            <a:endParaRPr b="1">
              <a:solidFill>
                <a:srgbClr val="000000"/>
              </a:solidFill>
              <a:latin typeface="Calibri"/>
              <a:ea typeface="Calibri"/>
              <a:cs typeface="Calibri"/>
              <a:sym typeface="Calibri"/>
            </a:endParaRPr>
          </a:p>
        </p:txBody>
      </p:sp>
      <p:sp>
        <p:nvSpPr>
          <p:cNvPr id="160" name="Google Shape;160;p16"/>
          <p:cNvSpPr/>
          <p:nvPr/>
        </p:nvSpPr>
        <p:spPr>
          <a:xfrm>
            <a:off x="4358700" y="4439725"/>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Improve Language Knowledge</a:t>
            </a:r>
            <a:endParaRPr b="1">
              <a:solidFill>
                <a:srgbClr val="000000"/>
              </a:solidFill>
              <a:latin typeface="Calibri"/>
              <a:ea typeface="Calibri"/>
              <a:cs typeface="Calibri"/>
              <a:sym typeface="Calibri"/>
            </a:endParaRPr>
          </a:p>
        </p:txBody>
      </p:sp>
      <p:cxnSp>
        <p:nvCxnSpPr>
          <p:cNvPr id="161" name="Google Shape;161;p16"/>
          <p:cNvCxnSpPr>
            <a:stCxn id="160" idx="3"/>
            <a:endCxn id="159" idx="1"/>
          </p:cNvCxnSpPr>
          <p:nvPr/>
        </p:nvCxnSpPr>
        <p:spPr>
          <a:xfrm>
            <a:off x="6246000" y="4711825"/>
            <a:ext cx="779700" cy="0"/>
          </a:xfrm>
          <a:prstGeom prst="straightConnector1">
            <a:avLst/>
          </a:prstGeom>
          <a:noFill/>
          <a:ln cap="flat" cmpd="sng" w="9525">
            <a:solidFill>
              <a:schemeClr val="dk2"/>
            </a:solidFill>
            <a:prstDash val="solid"/>
            <a:round/>
            <a:headEnd len="med" w="med" type="none"/>
            <a:tailEnd len="med" w="med" type="none"/>
          </a:ln>
        </p:spPr>
      </p:cxnSp>
      <p:sp>
        <p:nvSpPr>
          <p:cNvPr id="162" name="Google Shape;162;p16"/>
          <p:cNvSpPr txBox="1"/>
          <p:nvPr/>
        </p:nvSpPr>
        <p:spPr>
          <a:xfrm>
            <a:off x="6227425" y="463000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produce</a:t>
            </a:r>
            <a:endParaRPr sz="1300">
              <a:latin typeface="Roboto"/>
              <a:ea typeface="Roboto"/>
              <a:cs typeface="Roboto"/>
              <a:sym typeface="Roboto"/>
            </a:endParaRPr>
          </a:p>
        </p:txBody>
      </p:sp>
      <p:sp>
        <p:nvSpPr>
          <p:cNvPr id="163" name="Google Shape;163;p16"/>
          <p:cNvSpPr/>
          <p:nvPr/>
        </p:nvSpPr>
        <p:spPr>
          <a:xfrm>
            <a:off x="45052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Follow Course</a:t>
            </a:r>
            <a:endParaRPr b="1">
              <a:solidFill>
                <a:srgbClr val="000000"/>
              </a:solidFill>
              <a:latin typeface="Calibri"/>
              <a:ea typeface="Calibri"/>
              <a:cs typeface="Calibri"/>
              <a:sym typeface="Calibri"/>
            </a:endParaRPr>
          </a:p>
        </p:txBody>
      </p:sp>
      <p:sp>
        <p:nvSpPr>
          <p:cNvPr id="164" name="Google Shape;164;p16"/>
          <p:cNvSpPr/>
          <p:nvPr/>
        </p:nvSpPr>
        <p:spPr>
          <a:xfrm>
            <a:off x="22192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Attend facilities</a:t>
            </a:r>
            <a:endParaRPr b="1">
              <a:solidFill>
                <a:srgbClr val="000000"/>
              </a:solidFill>
              <a:latin typeface="Calibri"/>
              <a:ea typeface="Calibri"/>
              <a:cs typeface="Calibri"/>
              <a:sym typeface="Calibri"/>
            </a:endParaRPr>
          </a:p>
        </p:txBody>
      </p:sp>
      <p:sp>
        <p:nvSpPr>
          <p:cNvPr id="165" name="Google Shape;165;p16"/>
          <p:cNvSpPr/>
          <p:nvPr/>
        </p:nvSpPr>
        <p:spPr>
          <a:xfrm>
            <a:off x="2219200" y="3806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Spend time</a:t>
            </a:r>
            <a:endParaRPr b="1">
              <a:solidFill>
                <a:srgbClr val="000000"/>
              </a:solidFill>
              <a:latin typeface="Calibri"/>
              <a:ea typeface="Calibri"/>
              <a:cs typeface="Calibri"/>
              <a:sym typeface="Calibri"/>
            </a:endParaRPr>
          </a:p>
        </p:txBody>
      </p:sp>
      <p:sp>
        <p:nvSpPr>
          <p:cNvPr id="166" name="Google Shape;166;p16"/>
          <p:cNvSpPr/>
          <p:nvPr/>
        </p:nvSpPr>
        <p:spPr>
          <a:xfrm>
            <a:off x="5131650" y="3862925"/>
            <a:ext cx="341400" cy="302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txBox="1"/>
          <p:nvPr/>
        </p:nvSpPr>
        <p:spPr>
          <a:xfrm>
            <a:off x="5413600" y="38216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dual</a:t>
            </a:r>
            <a:endParaRPr sz="1300">
              <a:latin typeface="Roboto"/>
              <a:ea typeface="Roboto"/>
              <a:cs typeface="Roboto"/>
              <a:sym typeface="Roboto"/>
            </a:endParaRPr>
          </a:p>
        </p:txBody>
      </p:sp>
      <p:cxnSp>
        <p:nvCxnSpPr>
          <p:cNvPr id="168" name="Google Shape;168;p16"/>
          <p:cNvCxnSpPr>
            <a:stCxn id="160" idx="0"/>
            <a:endCxn id="166" idx="2"/>
          </p:cNvCxnSpPr>
          <p:nvPr/>
        </p:nvCxnSpPr>
        <p:spPr>
          <a:xfrm rot="10800000">
            <a:off x="5302350" y="4165225"/>
            <a:ext cx="0" cy="274500"/>
          </a:xfrm>
          <a:prstGeom prst="straightConnector1">
            <a:avLst/>
          </a:prstGeom>
          <a:noFill/>
          <a:ln cap="flat" cmpd="sng" w="9525">
            <a:solidFill>
              <a:schemeClr val="dk2"/>
            </a:solidFill>
            <a:prstDash val="solid"/>
            <a:round/>
            <a:headEnd len="med" w="med" type="none"/>
            <a:tailEnd len="med" w="med" type="none"/>
          </a:ln>
        </p:spPr>
      </p:cxnSp>
      <p:cxnSp>
        <p:nvCxnSpPr>
          <p:cNvPr id="169" name="Google Shape;169;p16"/>
          <p:cNvCxnSpPr>
            <a:stCxn id="163" idx="2"/>
            <a:endCxn id="166" idx="0"/>
          </p:cNvCxnSpPr>
          <p:nvPr/>
        </p:nvCxnSpPr>
        <p:spPr>
          <a:xfrm>
            <a:off x="5242900" y="3588525"/>
            <a:ext cx="59400" cy="274500"/>
          </a:xfrm>
          <a:prstGeom prst="straightConnector1">
            <a:avLst/>
          </a:prstGeom>
          <a:noFill/>
          <a:ln cap="flat" cmpd="sng" w="9525">
            <a:solidFill>
              <a:schemeClr val="dk2"/>
            </a:solidFill>
            <a:prstDash val="solid"/>
            <a:round/>
            <a:headEnd len="med" w="med" type="none"/>
            <a:tailEnd len="med" w="med" type="none"/>
          </a:ln>
        </p:spPr>
      </p:cxnSp>
      <p:sp>
        <p:nvSpPr>
          <p:cNvPr id="170" name="Google Shape;170;p16"/>
          <p:cNvSpPr/>
          <p:nvPr/>
        </p:nvSpPr>
        <p:spPr>
          <a:xfrm>
            <a:off x="-2796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Facilities</a:t>
            </a:r>
            <a:endParaRPr b="1">
              <a:solidFill>
                <a:srgbClr val="000000"/>
              </a:solidFill>
              <a:latin typeface="Calibri"/>
              <a:ea typeface="Calibri"/>
              <a:cs typeface="Calibri"/>
              <a:sym typeface="Calibri"/>
            </a:endParaRPr>
          </a:p>
        </p:txBody>
      </p:sp>
      <p:sp>
        <p:nvSpPr>
          <p:cNvPr id="171" name="Google Shape;171;p16"/>
          <p:cNvSpPr/>
          <p:nvPr/>
        </p:nvSpPr>
        <p:spPr>
          <a:xfrm>
            <a:off x="-693875" y="3863025"/>
            <a:ext cx="20016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Internal</a:t>
            </a:r>
            <a:r>
              <a:rPr b="1" lang="en">
                <a:solidFill>
                  <a:srgbClr val="000000"/>
                </a:solidFill>
                <a:latin typeface="Calibri"/>
                <a:ea typeface="Calibri"/>
                <a:cs typeface="Calibri"/>
                <a:sym typeface="Calibri"/>
              </a:rPr>
              <a:t>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Student learning hours</a:t>
            </a:r>
            <a:endParaRPr b="1">
              <a:solidFill>
                <a:srgbClr val="000000"/>
              </a:solidFill>
              <a:latin typeface="Calibri"/>
              <a:ea typeface="Calibri"/>
              <a:cs typeface="Calibri"/>
              <a:sym typeface="Calibri"/>
            </a:endParaRPr>
          </a:p>
        </p:txBody>
      </p:sp>
      <p:sp>
        <p:nvSpPr>
          <p:cNvPr id="172" name="Google Shape;172;p16"/>
          <p:cNvSpPr/>
          <p:nvPr/>
        </p:nvSpPr>
        <p:spPr>
          <a:xfrm>
            <a:off x="-167675" y="46250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Book</a:t>
            </a:r>
            <a:endParaRPr b="1">
              <a:solidFill>
                <a:srgbClr val="000000"/>
              </a:solidFill>
              <a:latin typeface="Calibri"/>
              <a:ea typeface="Calibri"/>
              <a:cs typeface="Calibri"/>
              <a:sym typeface="Calibri"/>
            </a:endParaRPr>
          </a:p>
        </p:txBody>
      </p:sp>
      <p:cxnSp>
        <p:nvCxnSpPr>
          <p:cNvPr id="173" name="Google Shape;173;p16"/>
          <p:cNvCxnSpPr>
            <a:stCxn id="165" idx="3"/>
            <a:endCxn id="166" idx="1"/>
          </p:cNvCxnSpPr>
          <p:nvPr/>
        </p:nvCxnSpPr>
        <p:spPr>
          <a:xfrm flipH="1" rot="10800000">
            <a:off x="3694600" y="4014225"/>
            <a:ext cx="1437000" cy="642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16"/>
          <p:cNvCxnSpPr>
            <a:stCxn id="164" idx="3"/>
            <a:endCxn id="166" idx="1"/>
          </p:cNvCxnSpPr>
          <p:nvPr/>
        </p:nvCxnSpPr>
        <p:spPr>
          <a:xfrm>
            <a:off x="3694600" y="3316425"/>
            <a:ext cx="1437000" cy="6978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16"/>
          <p:cNvCxnSpPr>
            <a:stCxn id="164" idx="1"/>
            <a:endCxn id="170" idx="3"/>
          </p:cNvCxnSpPr>
          <p:nvPr/>
        </p:nvCxnSpPr>
        <p:spPr>
          <a:xfrm rot="10800000">
            <a:off x="1195900" y="3316425"/>
            <a:ext cx="1023300" cy="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16"/>
          <p:cNvCxnSpPr>
            <a:stCxn id="165" idx="1"/>
            <a:endCxn id="171" idx="3"/>
          </p:cNvCxnSpPr>
          <p:nvPr/>
        </p:nvCxnSpPr>
        <p:spPr>
          <a:xfrm flipH="1">
            <a:off x="1307800" y="4078425"/>
            <a:ext cx="911400" cy="56700"/>
          </a:xfrm>
          <a:prstGeom prst="straightConnector1">
            <a:avLst/>
          </a:prstGeom>
          <a:noFill/>
          <a:ln cap="flat" cmpd="sng" w="9525">
            <a:solidFill>
              <a:schemeClr val="dk2"/>
            </a:solidFill>
            <a:prstDash val="solid"/>
            <a:round/>
            <a:headEnd len="med" w="med" type="none"/>
            <a:tailEnd len="med" w="med" type="none"/>
          </a:ln>
        </p:spPr>
      </p:cxnSp>
      <p:sp>
        <p:nvSpPr>
          <p:cNvPr id="177" name="Google Shape;177;p16"/>
          <p:cNvSpPr/>
          <p:nvPr/>
        </p:nvSpPr>
        <p:spPr>
          <a:xfrm>
            <a:off x="2219200" y="46445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Read books</a:t>
            </a:r>
            <a:endParaRPr b="1">
              <a:solidFill>
                <a:srgbClr val="000000"/>
              </a:solidFill>
              <a:latin typeface="Calibri"/>
              <a:ea typeface="Calibri"/>
              <a:cs typeface="Calibri"/>
              <a:sym typeface="Calibri"/>
            </a:endParaRPr>
          </a:p>
        </p:txBody>
      </p:sp>
      <p:cxnSp>
        <p:nvCxnSpPr>
          <p:cNvPr id="178" name="Google Shape;178;p16"/>
          <p:cNvCxnSpPr>
            <a:stCxn id="177" idx="1"/>
            <a:endCxn id="172" idx="3"/>
          </p:cNvCxnSpPr>
          <p:nvPr/>
        </p:nvCxnSpPr>
        <p:spPr>
          <a:xfrm rot="10800000">
            <a:off x="1307800" y="4897125"/>
            <a:ext cx="911400" cy="19500"/>
          </a:xfrm>
          <a:prstGeom prst="straightConnector1">
            <a:avLst/>
          </a:prstGeom>
          <a:noFill/>
          <a:ln cap="flat" cmpd="sng" w="9525">
            <a:solidFill>
              <a:schemeClr val="dk2"/>
            </a:solidFill>
            <a:prstDash val="solid"/>
            <a:round/>
            <a:headEnd len="med" w="med" type="none"/>
            <a:tailEnd len="med" w="med" type="none"/>
          </a:ln>
        </p:spPr>
      </p:cxnSp>
      <p:sp>
        <p:nvSpPr>
          <p:cNvPr id="179" name="Google Shape;179;p16"/>
          <p:cNvSpPr txBox="1"/>
          <p:nvPr/>
        </p:nvSpPr>
        <p:spPr>
          <a:xfrm>
            <a:off x="1374350" y="45667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use</a:t>
            </a:r>
            <a:endParaRPr sz="1300">
              <a:latin typeface="Roboto"/>
              <a:ea typeface="Roboto"/>
              <a:cs typeface="Roboto"/>
              <a:sym typeface="Roboto"/>
            </a:endParaRPr>
          </a:p>
        </p:txBody>
      </p:sp>
      <p:sp>
        <p:nvSpPr>
          <p:cNvPr id="180" name="Google Shape;180;p16"/>
          <p:cNvSpPr txBox="1"/>
          <p:nvPr/>
        </p:nvSpPr>
        <p:spPr>
          <a:xfrm>
            <a:off x="1221950" y="28903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use</a:t>
            </a:r>
            <a:endParaRPr sz="1300">
              <a:latin typeface="Roboto"/>
              <a:ea typeface="Roboto"/>
              <a:cs typeface="Roboto"/>
              <a:sym typeface="Roboto"/>
            </a:endParaRPr>
          </a:p>
        </p:txBody>
      </p:sp>
      <p:sp>
        <p:nvSpPr>
          <p:cNvPr id="181" name="Google Shape;181;p16"/>
          <p:cNvSpPr txBox="1"/>
          <p:nvPr/>
        </p:nvSpPr>
        <p:spPr>
          <a:xfrm>
            <a:off x="1300150" y="3780375"/>
            <a:ext cx="9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consume</a:t>
            </a:r>
            <a:endParaRPr>
              <a:latin typeface="Roboto"/>
              <a:ea typeface="Roboto"/>
              <a:cs typeface="Roboto"/>
              <a:sym typeface="Roboto"/>
            </a:endParaRPr>
          </a:p>
        </p:txBody>
      </p:sp>
      <p:cxnSp>
        <p:nvCxnSpPr>
          <p:cNvPr id="182" name="Google Shape;182;p16"/>
          <p:cNvCxnSpPr>
            <a:stCxn id="177" idx="3"/>
            <a:endCxn id="166" idx="1"/>
          </p:cNvCxnSpPr>
          <p:nvPr/>
        </p:nvCxnSpPr>
        <p:spPr>
          <a:xfrm flipH="1" rot="10800000">
            <a:off x="3694600" y="4014225"/>
            <a:ext cx="1437000" cy="90240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16"/>
          <p:cNvCxnSpPr>
            <a:stCxn id="163" idx="3"/>
            <a:endCxn id="142" idx="2"/>
          </p:cNvCxnSpPr>
          <p:nvPr/>
        </p:nvCxnSpPr>
        <p:spPr>
          <a:xfrm flipH="1" rot="10800000">
            <a:off x="5980600" y="2413725"/>
            <a:ext cx="1988700" cy="902700"/>
          </a:xfrm>
          <a:prstGeom prst="straightConnector1">
            <a:avLst/>
          </a:prstGeom>
          <a:noFill/>
          <a:ln cap="flat" cmpd="sng" w="9525">
            <a:solidFill>
              <a:schemeClr val="dk2"/>
            </a:solidFill>
            <a:prstDash val="solid"/>
            <a:round/>
            <a:headEnd len="med" w="med" type="none"/>
            <a:tailEnd len="med" w="med" type="none"/>
          </a:ln>
        </p:spPr>
      </p:cxnSp>
      <p:sp>
        <p:nvSpPr>
          <p:cNvPr id="184" name="Google Shape;184;p16"/>
          <p:cNvSpPr txBox="1"/>
          <p:nvPr/>
        </p:nvSpPr>
        <p:spPr>
          <a:xfrm>
            <a:off x="6786550" y="2789775"/>
            <a:ext cx="9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consume</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7"/>
          <p:cNvSpPr txBox="1"/>
          <p:nvPr>
            <p:ph idx="4294967295" type="title"/>
          </p:nvPr>
        </p:nvSpPr>
        <p:spPr>
          <a:xfrm>
            <a:off x="311700" y="181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Economic Agents and Economic Resources</a:t>
            </a:r>
            <a:endParaRPr/>
          </a:p>
        </p:txBody>
      </p:sp>
      <p:sp>
        <p:nvSpPr>
          <p:cNvPr id="190" name="Google Shape;190;p17"/>
          <p:cNvSpPr/>
          <p:nvPr/>
        </p:nvSpPr>
        <p:spPr>
          <a:xfrm>
            <a:off x="283425" y="12416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Books</a:t>
            </a:r>
            <a:endParaRPr b="1">
              <a:solidFill>
                <a:srgbClr val="000000"/>
              </a:solidFill>
              <a:latin typeface="Calibri"/>
              <a:ea typeface="Calibri"/>
              <a:cs typeface="Calibri"/>
              <a:sym typeface="Calibri"/>
            </a:endParaRPr>
          </a:p>
        </p:txBody>
      </p:sp>
      <p:sp>
        <p:nvSpPr>
          <p:cNvPr id="191" name="Google Shape;191;p17"/>
          <p:cNvSpPr/>
          <p:nvPr/>
        </p:nvSpPr>
        <p:spPr>
          <a:xfrm>
            <a:off x="435825" y="20798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Website/LMS</a:t>
            </a:r>
            <a:endParaRPr b="1">
              <a:solidFill>
                <a:srgbClr val="000000"/>
              </a:solidFill>
              <a:latin typeface="Calibri"/>
              <a:ea typeface="Calibri"/>
              <a:cs typeface="Calibri"/>
              <a:sym typeface="Calibri"/>
            </a:endParaRPr>
          </a:p>
        </p:txBody>
      </p:sp>
      <p:sp>
        <p:nvSpPr>
          <p:cNvPr id="192" name="Google Shape;192;p17"/>
          <p:cNvSpPr/>
          <p:nvPr/>
        </p:nvSpPr>
        <p:spPr>
          <a:xfrm>
            <a:off x="176225" y="2765625"/>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Internal</a:t>
            </a:r>
            <a:r>
              <a:rPr b="1" lang="en">
                <a:solidFill>
                  <a:srgbClr val="000000"/>
                </a:solidFill>
                <a:latin typeface="Calibri"/>
                <a:ea typeface="Calibri"/>
                <a:cs typeface="Calibri"/>
                <a:sym typeface="Calibri"/>
              </a:rPr>
              <a:t>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Language Knowledge</a:t>
            </a:r>
            <a:endParaRPr b="1">
              <a:solidFill>
                <a:srgbClr val="000000"/>
              </a:solidFill>
              <a:latin typeface="Calibri"/>
              <a:ea typeface="Calibri"/>
              <a:cs typeface="Calibri"/>
              <a:sym typeface="Calibri"/>
            </a:endParaRPr>
          </a:p>
        </p:txBody>
      </p:sp>
      <p:sp>
        <p:nvSpPr>
          <p:cNvPr id="193" name="Google Shape;193;p17"/>
          <p:cNvSpPr/>
          <p:nvPr/>
        </p:nvSpPr>
        <p:spPr>
          <a:xfrm>
            <a:off x="740625" y="33752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Facilities</a:t>
            </a:r>
            <a:endParaRPr b="1">
              <a:solidFill>
                <a:srgbClr val="000000"/>
              </a:solidFill>
              <a:latin typeface="Calibri"/>
              <a:ea typeface="Calibri"/>
              <a:cs typeface="Calibri"/>
              <a:sym typeface="Calibri"/>
            </a:endParaRPr>
          </a:p>
        </p:txBody>
      </p:sp>
      <p:sp>
        <p:nvSpPr>
          <p:cNvPr id="194" name="Google Shape;194;p17"/>
          <p:cNvSpPr/>
          <p:nvPr/>
        </p:nvSpPr>
        <p:spPr>
          <a:xfrm>
            <a:off x="893025" y="40610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Labour</a:t>
            </a:r>
            <a:endParaRPr b="1">
              <a:solidFill>
                <a:srgbClr val="000000"/>
              </a:solidFill>
              <a:latin typeface="Calibri"/>
              <a:ea typeface="Calibri"/>
              <a:cs typeface="Calibri"/>
              <a:sym typeface="Calibri"/>
            </a:endParaRPr>
          </a:p>
        </p:txBody>
      </p:sp>
      <p:sp>
        <p:nvSpPr>
          <p:cNvPr id="195" name="Google Shape;195;p17"/>
          <p:cNvSpPr/>
          <p:nvPr/>
        </p:nvSpPr>
        <p:spPr>
          <a:xfrm>
            <a:off x="5385875" y="12416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Teacher</a:t>
            </a:r>
            <a:endParaRPr b="1">
              <a:solidFill>
                <a:srgbClr val="000000"/>
              </a:solidFill>
              <a:latin typeface="Calibri"/>
              <a:ea typeface="Calibri"/>
              <a:cs typeface="Calibri"/>
              <a:sym typeface="Calibri"/>
            </a:endParaRPr>
          </a:p>
        </p:txBody>
      </p:sp>
      <p:sp>
        <p:nvSpPr>
          <p:cNvPr id="196" name="Google Shape;196;p17"/>
          <p:cNvSpPr/>
          <p:nvPr/>
        </p:nvSpPr>
        <p:spPr>
          <a:xfrm>
            <a:off x="5919275" y="20036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Student</a:t>
            </a:r>
            <a:endParaRPr b="1">
              <a:solidFill>
                <a:srgbClr val="000000"/>
              </a:solidFill>
              <a:latin typeface="Calibri"/>
              <a:ea typeface="Calibri"/>
              <a:cs typeface="Calibri"/>
              <a:sym typeface="Calibri"/>
            </a:endParaRPr>
          </a:p>
        </p:txBody>
      </p:sp>
      <p:sp>
        <p:nvSpPr>
          <p:cNvPr id="197" name="Google Shape;197;p17"/>
          <p:cNvSpPr/>
          <p:nvPr/>
        </p:nvSpPr>
        <p:spPr>
          <a:xfrm>
            <a:off x="6376475" y="268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IT people</a:t>
            </a:r>
            <a:endParaRPr b="1">
              <a:solidFill>
                <a:srgbClr val="000000"/>
              </a:solidFill>
              <a:latin typeface="Calibri"/>
              <a:ea typeface="Calibri"/>
              <a:cs typeface="Calibri"/>
              <a:sym typeface="Calibri"/>
            </a:endParaRPr>
          </a:p>
        </p:txBody>
      </p:sp>
      <p:sp>
        <p:nvSpPr>
          <p:cNvPr id="198" name="Google Shape;198;p17"/>
          <p:cNvSpPr/>
          <p:nvPr/>
        </p:nvSpPr>
        <p:spPr>
          <a:xfrm>
            <a:off x="6605075" y="33752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Education company</a:t>
            </a:r>
            <a:endParaRPr b="1">
              <a:solidFill>
                <a:srgbClr val="000000"/>
              </a:solidFill>
              <a:latin typeface="Calibri"/>
              <a:ea typeface="Calibri"/>
              <a:cs typeface="Calibri"/>
              <a:sym typeface="Calibri"/>
            </a:endParaRPr>
          </a:p>
        </p:txBody>
      </p:sp>
      <p:sp>
        <p:nvSpPr>
          <p:cNvPr id="199" name="Google Shape;199;p17"/>
          <p:cNvSpPr/>
          <p:nvPr/>
        </p:nvSpPr>
        <p:spPr>
          <a:xfrm>
            <a:off x="7062275" y="40610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200" name="Google Shape;200;p17"/>
          <p:cNvSpPr/>
          <p:nvPr/>
        </p:nvSpPr>
        <p:spPr>
          <a:xfrm>
            <a:off x="3281250" y="40610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Lesson</a:t>
            </a:r>
            <a:endParaRPr b="1">
              <a:solidFill>
                <a:srgbClr val="000000"/>
              </a:solidFill>
              <a:latin typeface="Calibri"/>
              <a:ea typeface="Calibri"/>
              <a:cs typeface="Calibri"/>
              <a:sym typeface="Calibri"/>
            </a:endParaRPr>
          </a:p>
        </p:txBody>
      </p:sp>
      <p:sp>
        <p:nvSpPr>
          <p:cNvPr id="201" name="Google Shape;201;p17"/>
          <p:cNvSpPr/>
          <p:nvPr/>
        </p:nvSpPr>
        <p:spPr>
          <a:xfrm>
            <a:off x="3433650" y="29942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Laptop</a:t>
            </a:r>
            <a:endParaRPr b="1">
              <a:solidFill>
                <a:srgbClr val="000000"/>
              </a:solidFill>
              <a:latin typeface="Calibri"/>
              <a:ea typeface="Calibri"/>
              <a:cs typeface="Calibri"/>
              <a:sym typeface="Calibri"/>
            </a:endParaRPr>
          </a:p>
        </p:txBody>
      </p:sp>
      <p:sp>
        <p:nvSpPr>
          <p:cNvPr id="202" name="Google Shape;202;p17"/>
          <p:cNvSpPr/>
          <p:nvPr/>
        </p:nvSpPr>
        <p:spPr>
          <a:xfrm>
            <a:off x="3090425" y="20036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Course</a:t>
            </a:r>
            <a:endParaRPr b="1">
              <a:solidFill>
                <a:srgbClr val="000000"/>
              </a:solidFill>
              <a:latin typeface="Calibri"/>
              <a:ea typeface="Calibri"/>
              <a:cs typeface="Calibri"/>
              <a:sym typeface="Calibri"/>
            </a:endParaRPr>
          </a:p>
        </p:txBody>
      </p:sp>
      <p:sp>
        <p:nvSpPr>
          <p:cNvPr id="203" name="Google Shape;203;p17"/>
          <p:cNvSpPr/>
          <p:nvPr/>
        </p:nvSpPr>
        <p:spPr>
          <a:xfrm>
            <a:off x="2834650" y="9665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Money</a:t>
            </a:r>
            <a:endParaRPr b="1">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8"/>
          <p:cNvSpPr txBox="1"/>
          <p:nvPr>
            <p:ph type="title"/>
          </p:nvPr>
        </p:nvSpPr>
        <p:spPr>
          <a:xfrm>
            <a:off x="311700" y="-47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Exchange and Conversion Processes</a:t>
            </a:r>
            <a:endParaRPr/>
          </a:p>
        </p:txBody>
      </p:sp>
      <p:sp>
        <p:nvSpPr>
          <p:cNvPr id="209" name="Google Shape;209;p18"/>
          <p:cNvSpPr/>
          <p:nvPr/>
        </p:nvSpPr>
        <p:spPr>
          <a:xfrm>
            <a:off x="311700" y="604625"/>
            <a:ext cx="1475400" cy="544200"/>
          </a:xfrm>
          <a:prstGeom prst="rect">
            <a:avLst/>
          </a:prstGeom>
          <a:solidFill>
            <a:srgbClr val="FFF2C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Student</a:t>
            </a:r>
            <a:endParaRPr b="1">
              <a:solidFill>
                <a:srgbClr val="000000"/>
              </a:solidFill>
              <a:latin typeface="Calibri"/>
              <a:ea typeface="Calibri"/>
              <a:cs typeface="Calibri"/>
              <a:sym typeface="Calibri"/>
            </a:endParaRPr>
          </a:p>
        </p:txBody>
      </p:sp>
      <p:sp>
        <p:nvSpPr>
          <p:cNvPr id="210" name="Google Shape;210;p18"/>
          <p:cNvSpPr/>
          <p:nvPr/>
        </p:nvSpPr>
        <p:spPr>
          <a:xfrm>
            <a:off x="7231650" y="456300"/>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Education company</a:t>
            </a:r>
            <a:endParaRPr b="1">
              <a:solidFill>
                <a:srgbClr val="000000"/>
              </a:solidFill>
              <a:latin typeface="Calibri"/>
              <a:ea typeface="Calibri"/>
              <a:cs typeface="Calibri"/>
              <a:sym typeface="Calibri"/>
            </a:endParaRPr>
          </a:p>
        </p:txBody>
      </p:sp>
      <p:sp>
        <p:nvSpPr>
          <p:cNvPr id="211" name="Google Shape;211;p18"/>
          <p:cNvSpPr/>
          <p:nvPr/>
        </p:nvSpPr>
        <p:spPr>
          <a:xfrm>
            <a:off x="213325" y="186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Money</a:t>
            </a:r>
            <a:endParaRPr b="1">
              <a:solidFill>
                <a:srgbClr val="000000"/>
              </a:solidFill>
              <a:latin typeface="Calibri"/>
              <a:ea typeface="Calibri"/>
              <a:cs typeface="Calibri"/>
              <a:sym typeface="Calibri"/>
            </a:endParaRPr>
          </a:p>
        </p:txBody>
      </p:sp>
      <p:sp>
        <p:nvSpPr>
          <p:cNvPr id="212" name="Google Shape;212;p18"/>
          <p:cNvSpPr/>
          <p:nvPr/>
        </p:nvSpPr>
        <p:spPr>
          <a:xfrm>
            <a:off x="7231650" y="186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Course</a:t>
            </a:r>
            <a:endParaRPr b="1">
              <a:solidFill>
                <a:srgbClr val="000000"/>
              </a:solidFill>
              <a:latin typeface="Calibri"/>
              <a:ea typeface="Calibri"/>
              <a:cs typeface="Calibri"/>
              <a:sym typeface="Calibri"/>
            </a:endParaRPr>
          </a:p>
        </p:txBody>
      </p:sp>
      <p:sp>
        <p:nvSpPr>
          <p:cNvPr id="213" name="Google Shape;213;p18"/>
          <p:cNvSpPr/>
          <p:nvPr/>
        </p:nvSpPr>
        <p:spPr>
          <a:xfrm>
            <a:off x="2898950" y="18235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Pay for course</a:t>
            </a:r>
            <a:endParaRPr b="1">
              <a:solidFill>
                <a:srgbClr val="000000"/>
              </a:solidFill>
              <a:latin typeface="Calibri"/>
              <a:ea typeface="Calibri"/>
              <a:cs typeface="Calibri"/>
              <a:sym typeface="Calibri"/>
            </a:endParaRPr>
          </a:p>
        </p:txBody>
      </p:sp>
      <p:sp>
        <p:nvSpPr>
          <p:cNvPr id="214" name="Google Shape;214;p18"/>
          <p:cNvSpPr/>
          <p:nvPr/>
        </p:nvSpPr>
        <p:spPr>
          <a:xfrm>
            <a:off x="4911100" y="18235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Buy course</a:t>
            </a:r>
            <a:endParaRPr b="1">
              <a:solidFill>
                <a:srgbClr val="000000"/>
              </a:solidFill>
              <a:latin typeface="Calibri"/>
              <a:ea typeface="Calibri"/>
              <a:cs typeface="Calibri"/>
              <a:sym typeface="Calibri"/>
            </a:endParaRPr>
          </a:p>
        </p:txBody>
      </p:sp>
      <p:sp>
        <p:nvSpPr>
          <p:cNvPr id="215" name="Google Shape;215;p18"/>
          <p:cNvSpPr txBox="1"/>
          <p:nvPr/>
        </p:nvSpPr>
        <p:spPr>
          <a:xfrm>
            <a:off x="4374350" y="20956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dual</a:t>
            </a:r>
            <a:endParaRPr sz="1300">
              <a:latin typeface="Roboto"/>
              <a:ea typeface="Roboto"/>
              <a:cs typeface="Roboto"/>
              <a:sym typeface="Roboto"/>
            </a:endParaRPr>
          </a:p>
        </p:txBody>
      </p:sp>
      <p:sp>
        <p:nvSpPr>
          <p:cNvPr id="216" name="Google Shape;216;p18"/>
          <p:cNvSpPr txBox="1"/>
          <p:nvPr/>
        </p:nvSpPr>
        <p:spPr>
          <a:xfrm>
            <a:off x="6456025" y="181060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take</a:t>
            </a:r>
            <a:endParaRPr sz="1300">
              <a:latin typeface="Roboto"/>
              <a:ea typeface="Roboto"/>
              <a:cs typeface="Roboto"/>
              <a:sym typeface="Roboto"/>
            </a:endParaRPr>
          </a:p>
        </p:txBody>
      </p:sp>
      <p:sp>
        <p:nvSpPr>
          <p:cNvPr id="217" name="Google Shape;217;p18"/>
          <p:cNvSpPr txBox="1"/>
          <p:nvPr/>
        </p:nvSpPr>
        <p:spPr>
          <a:xfrm>
            <a:off x="1907750" y="18235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give</a:t>
            </a:r>
            <a:endParaRPr sz="1300">
              <a:latin typeface="Roboto"/>
              <a:ea typeface="Roboto"/>
              <a:cs typeface="Roboto"/>
              <a:sym typeface="Roboto"/>
            </a:endParaRPr>
          </a:p>
        </p:txBody>
      </p:sp>
      <p:sp>
        <p:nvSpPr>
          <p:cNvPr id="218" name="Google Shape;218;p18"/>
          <p:cNvSpPr txBox="1"/>
          <p:nvPr/>
        </p:nvSpPr>
        <p:spPr>
          <a:xfrm>
            <a:off x="6158625" y="542438"/>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recipient</a:t>
            </a:r>
            <a:endParaRPr sz="1300">
              <a:latin typeface="Roboto"/>
              <a:ea typeface="Roboto"/>
              <a:cs typeface="Roboto"/>
              <a:sym typeface="Roboto"/>
            </a:endParaRPr>
          </a:p>
        </p:txBody>
      </p:sp>
      <p:sp>
        <p:nvSpPr>
          <p:cNvPr id="219" name="Google Shape;219;p18"/>
          <p:cNvSpPr txBox="1"/>
          <p:nvPr/>
        </p:nvSpPr>
        <p:spPr>
          <a:xfrm>
            <a:off x="1262175" y="129375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provider</a:t>
            </a:r>
            <a:endParaRPr sz="1300">
              <a:latin typeface="Roboto"/>
              <a:ea typeface="Roboto"/>
              <a:cs typeface="Roboto"/>
              <a:sym typeface="Roboto"/>
            </a:endParaRPr>
          </a:p>
        </p:txBody>
      </p:sp>
      <p:cxnSp>
        <p:nvCxnSpPr>
          <p:cNvPr id="220" name="Google Shape;220;p18"/>
          <p:cNvCxnSpPr>
            <a:stCxn id="213" idx="1"/>
            <a:endCxn id="211" idx="3"/>
          </p:cNvCxnSpPr>
          <p:nvPr/>
        </p:nvCxnSpPr>
        <p:spPr>
          <a:xfrm flipH="1">
            <a:off x="1688750" y="2095675"/>
            <a:ext cx="1210200" cy="45900"/>
          </a:xfrm>
          <a:prstGeom prst="straightConnector1">
            <a:avLst/>
          </a:prstGeom>
          <a:noFill/>
          <a:ln cap="flat" cmpd="sng" w="9525">
            <a:solidFill>
              <a:schemeClr val="dk2"/>
            </a:solidFill>
            <a:prstDash val="solid"/>
            <a:round/>
            <a:headEnd len="med" w="med" type="none"/>
            <a:tailEnd len="med" w="med" type="none"/>
          </a:ln>
        </p:spPr>
      </p:cxnSp>
      <p:cxnSp>
        <p:nvCxnSpPr>
          <p:cNvPr id="221" name="Google Shape;221;p18"/>
          <p:cNvCxnSpPr>
            <a:stCxn id="214" idx="3"/>
            <a:endCxn id="212" idx="1"/>
          </p:cNvCxnSpPr>
          <p:nvPr/>
        </p:nvCxnSpPr>
        <p:spPr>
          <a:xfrm>
            <a:off x="6386500" y="2095675"/>
            <a:ext cx="845100" cy="45900"/>
          </a:xfrm>
          <a:prstGeom prst="straightConnector1">
            <a:avLst/>
          </a:prstGeom>
          <a:noFill/>
          <a:ln cap="flat" cmpd="sng" w="9525">
            <a:solidFill>
              <a:schemeClr val="dk2"/>
            </a:solidFill>
            <a:prstDash val="solid"/>
            <a:round/>
            <a:headEnd len="med" w="med" type="none"/>
            <a:tailEnd len="med" w="med" type="none"/>
          </a:ln>
        </p:spPr>
      </p:cxnSp>
      <p:cxnSp>
        <p:nvCxnSpPr>
          <p:cNvPr id="222" name="Google Shape;222;p18"/>
          <p:cNvCxnSpPr>
            <a:stCxn id="213" idx="3"/>
            <a:endCxn id="214" idx="1"/>
          </p:cNvCxnSpPr>
          <p:nvPr/>
        </p:nvCxnSpPr>
        <p:spPr>
          <a:xfrm>
            <a:off x="4374350" y="2095675"/>
            <a:ext cx="536700" cy="0"/>
          </a:xfrm>
          <a:prstGeom prst="straightConnector1">
            <a:avLst/>
          </a:prstGeom>
          <a:noFill/>
          <a:ln cap="flat" cmpd="sng" w="9525">
            <a:solidFill>
              <a:schemeClr val="dk2"/>
            </a:solidFill>
            <a:prstDash val="solid"/>
            <a:round/>
            <a:headEnd len="med" w="med" type="none"/>
            <a:tailEnd len="med" w="med" type="none"/>
          </a:ln>
        </p:spPr>
      </p:cxnSp>
      <p:cxnSp>
        <p:nvCxnSpPr>
          <p:cNvPr id="223" name="Google Shape;223;p18"/>
          <p:cNvCxnSpPr>
            <a:stCxn id="213" idx="0"/>
            <a:endCxn id="209" idx="2"/>
          </p:cNvCxnSpPr>
          <p:nvPr/>
        </p:nvCxnSpPr>
        <p:spPr>
          <a:xfrm rot="10800000">
            <a:off x="1049450" y="1148875"/>
            <a:ext cx="2587200" cy="674700"/>
          </a:xfrm>
          <a:prstGeom prst="straightConnector1">
            <a:avLst/>
          </a:prstGeom>
          <a:noFill/>
          <a:ln cap="flat" cmpd="sng" w="9525">
            <a:solidFill>
              <a:schemeClr val="dk2"/>
            </a:solidFill>
            <a:prstDash val="solid"/>
            <a:round/>
            <a:headEnd len="med" w="med" type="none"/>
            <a:tailEnd len="med" w="med" type="none"/>
          </a:ln>
        </p:spPr>
      </p:cxnSp>
      <p:cxnSp>
        <p:nvCxnSpPr>
          <p:cNvPr id="224" name="Google Shape;224;p18"/>
          <p:cNvCxnSpPr>
            <a:stCxn id="213" idx="0"/>
            <a:endCxn id="210" idx="1"/>
          </p:cNvCxnSpPr>
          <p:nvPr/>
        </p:nvCxnSpPr>
        <p:spPr>
          <a:xfrm flipH="1" rot="10800000">
            <a:off x="3636650" y="728275"/>
            <a:ext cx="3594900" cy="1095300"/>
          </a:xfrm>
          <a:prstGeom prst="straightConnector1">
            <a:avLst/>
          </a:prstGeom>
          <a:noFill/>
          <a:ln cap="flat" cmpd="sng" w="9525">
            <a:solidFill>
              <a:schemeClr val="dk2"/>
            </a:solidFill>
            <a:prstDash val="solid"/>
            <a:round/>
            <a:headEnd len="med" w="med" type="none"/>
            <a:tailEnd len="med" w="med" type="none"/>
          </a:ln>
        </p:spPr>
      </p:cxnSp>
      <p:cxnSp>
        <p:nvCxnSpPr>
          <p:cNvPr id="225" name="Google Shape;225;p18"/>
          <p:cNvCxnSpPr>
            <a:stCxn id="214" idx="0"/>
            <a:endCxn id="209" idx="3"/>
          </p:cNvCxnSpPr>
          <p:nvPr/>
        </p:nvCxnSpPr>
        <p:spPr>
          <a:xfrm rot="10800000">
            <a:off x="1787200" y="876775"/>
            <a:ext cx="3861600" cy="946800"/>
          </a:xfrm>
          <a:prstGeom prst="straightConnector1">
            <a:avLst/>
          </a:prstGeom>
          <a:noFill/>
          <a:ln cap="flat" cmpd="sng" w="9525">
            <a:solidFill>
              <a:schemeClr val="dk2"/>
            </a:solidFill>
            <a:prstDash val="solid"/>
            <a:round/>
            <a:headEnd len="med" w="med" type="none"/>
            <a:tailEnd len="med" w="med" type="none"/>
          </a:ln>
        </p:spPr>
      </p:cxnSp>
      <p:cxnSp>
        <p:nvCxnSpPr>
          <p:cNvPr id="226" name="Google Shape;226;p18"/>
          <p:cNvCxnSpPr>
            <a:stCxn id="214" idx="0"/>
            <a:endCxn id="210" idx="2"/>
          </p:cNvCxnSpPr>
          <p:nvPr/>
        </p:nvCxnSpPr>
        <p:spPr>
          <a:xfrm flipH="1" rot="10800000">
            <a:off x="5648800" y="1000375"/>
            <a:ext cx="2320500" cy="823200"/>
          </a:xfrm>
          <a:prstGeom prst="straightConnector1">
            <a:avLst/>
          </a:prstGeom>
          <a:noFill/>
          <a:ln cap="flat" cmpd="sng" w="9525">
            <a:solidFill>
              <a:schemeClr val="dk2"/>
            </a:solidFill>
            <a:prstDash val="solid"/>
            <a:round/>
            <a:headEnd len="med" w="med" type="none"/>
            <a:tailEnd len="med" w="med" type="none"/>
          </a:ln>
        </p:spPr>
      </p:cxnSp>
      <p:sp>
        <p:nvSpPr>
          <p:cNvPr id="227" name="Google Shape;227;p18"/>
          <p:cNvSpPr txBox="1"/>
          <p:nvPr/>
        </p:nvSpPr>
        <p:spPr>
          <a:xfrm>
            <a:off x="7031675" y="10834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provider</a:t>
            </a:r>
            <a:endParaRPr sz="1300">
              <a:latin typeface="Roboto"/>
              <a:ea typeface="Roboto"/>
              <a:cs typeface="Roboto"/>
              <a:sym typeface="Roboto"/>
            </a:endParaRPr>
          </a:p>
        </p:txBody>
      </p:sp>
      <p:sp>
        <p:nvSpPr>
          <p:cNvPr id="228" name="Google Shape;228;p18"/>
          <p:cNvSpPr txBox="1"/>
          <p:nvPr/>
        </p:nvSpPr>
        <p:spPr>
          <a:xfrm>
            <a:off x="1815225" y="542438"/>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recipient</a:t>
            </a:r>
            <a:endParaRPr sz="1300">
              <a:latin typeface="Roboto"/>
              <a:ea typeface="Roboto"/>
              <a:cs typeface="Roboto"/>
              <a:sym typeface="Roboto"/>
            </a:endParaRPr>
          </a:p>
        </p:txBody>
      </p:sp>
      <p:sp>
        <p:nvSpPr>
          <p:cNvPr id="229" name="Google Shape;229;p18"/>
          <p:cNvSpPr/>
          <p:nvPr/>
        </p:nvSpPr>
        <p:spPr>
          <a:xfrm>
            <a:off x="7025700" y="4439725"/>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Internal</a:t>
            </a:r>
            <a:r>
              <a:rPr b="1" lang="en">
                <a:solidFill>
                  <a:srgbClr val="000000"/>
                </a:solidFill>
                <a:latin typeface="Calibri"/>
                <a:ea typeface="Calibri"/>
                <a:cs typeface="Calibri"/>
                <a:sym typeface="Calibri"/>
              </a:rPr>
              <a:t>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Language Knowledge</a:t>
            </a:r>
            <a:endParaRPr b="1">
              <a:solidFill>
                <a:srgbClr val="000000"/>
              </a:solidFill>
              <a:latin typeface="Calibri"/>
              <a:ea typeface="Calibri"/>
              <a:cs typeface="Calibri"/>
              <a:sym typeface="Calibri"/>
            </a:endParaRPr>
          </a:p>
        </p:txBody>
      </p:sp>
      <p:sp>
        <p:nvSpPr>
          <p:cNvPr id="230" name="Google Shape;230;p18"/>
          <p:cNvSpPr/>
          <p:nvPr/>
        </p:nvSpPr>
        <p:spPr>
          <a:xfrm>
            <a:off x="4358700" y="4439725"/>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Improve Language Knowledge</a:t>
            </a:r>
            <a:endParaRPr b="1">
              <a:solidFill>
                <a:srgbClr val="000000"/>
              </a:solidFill>
              <a:latin typeface="Calibri"/>
              <a:ea typeface="Calibri"/>
              <a:cs typeface="Calibri"/>
              <a:sym typeface="Calibri"/>
            </a:endParaRPr>
          </a:p>
        </p:txBody>
      </p:sp>
      <p:cxnSp>
        <p:nvCxnSpPr>
          <p:cNvPr id="231" name="Google Shape;231;p18"/>
          <p:cNvCxnSpPr>
            <a:stCxn id="230" idx="3"/>
            <a:endCxn id="229" idx="1"/>
          </p:cNvCxnSpPr>
          <p:nvPr/>
        </p:nvCxnSpPr>
        <p:spPr>
          <a:xfrm>
            <a:off x="6246000" y="4711825"/>
            <a:ext cx="779700" cy="0"/>
          </a:xfrm>
          <a:prstGeom prst="straightConnector1">
            <a:avLst/>
          </a:prstGeom>
          <a:noFill/>
          <a:ln cap="flat" cmpd="sng" w="9525">
            <a:solidFill>
              <a:schemeClr val="dk2"/>
            </a:solidFill>
            <a:prstDash val="solid"/>
            <a:round/>
            <a:headEnd len="med" w="med" type="none"/>
            <a:tailEnd len="med" w="med" type="none"/>
          </a:ln>
        </p:spPr>
      </p:cxnSp>
      <p:sp>
        <p:nvSpPr>
          <p:cNvPr id="232" name="Google Shape;232;p18"/>
          <p:cNvSpPr txBox="1"/>
          <p:nvPr/>
        </p:nvSpPr>
        <p:spPr>
          <a:xfrm>
            <a:off x="6227425" y="463000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produce</a:t>
            </a:r>
            <a:endParaRPr sz="1300">
              <a:latin typeface="Roboto"/>
              <a:ea typeface="Roboto"/>
              <a:cs typeface="Roboto"/>
              <a:sym typeface="Roboto"/>
            </a:endParaRPr>
          </a:p>
        </p:txBody>
      </p:sp>
      <p:sp>
        <p:nvSpPr>
          <p:cNvPr id="233" name="Google Shape;233;p18"/>
          <p:cNvSpPr/>
          <p:nvPr/>
        </p:nvSpPr>
        <p:spPr>
          <a:xfrm>
            <a:off x="45052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234" name="Google Shape;234;p18"/>
          <p:cNvSpPr/>
          <p:nvPr/>
        </p:nvSpPr>
        <p:spPr>
          <a:xfrm>
            <a:off x="22192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235" name="Google Shape;235;p18"/>
          <p:cNvSpPr/>
          <p:nvPr/>
        </p:nvSpPr>
        <p:spPr>
          <a:xfrm>
            <a:off x="2219200" y="3806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9"/>
          <p:cNvSpPr txBox="1"/>
          <p:nvPr>
            <p:ph idx="4294967295" type="title"/>
          </p:nvPr>
        </p:nvSpPr>
        <p:spPr>
          <a:xfrm>
            <a:off x="311700" y="181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Economic Agents and Economic Resources</a:t>
            </a:r>
            <a:endParaRPr/>
          </a:p>
        </p:txBody>
      </p:sp>
      <p:sp>
        <p:nvSpPr>
          <p:cNvPr id="241" name="Google Shape;241;p19"/>
          <p:cNvSpPr/>
          <p:nvPr/>
        </p:nvSpPr>
        <p:spPr>
          <a:xfrm>
            <a:off x="283425" y="12416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Books</a:t>
            </a:r>
            <a:endParaRPr b="1">
              <a:solidFill>
                <a:srgbClr val="000000"/>
              </a:solidFill>
              <a:latin typeface="Calibri"/>
              <a:ea typeface="Calibri"/>
              <a:cs typeface="Calibri"/>
              <a:sym typeface="Calibri"/>
            </a:endParaRPr>
          </a:p>
        </p:txBody>
      </p:sp>
      <p:sp>
        <p:nvSpPr>
          <p:cNvPr id="242" name="Google Shape;242;p19"/>
          <p:cNvSpPr/>
          <p:nvPr/>
        </p:nvSpPr>
        <p:spPr>
          <a:xfrm>
            <a:off x="435825" y="20798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Website/LMS</a:t>
            </a:r>
            <a:endParaRPr b="1">
              <a:solidFill>
                <a:srgbClr val="000000"/>
              </a:solidFill>
              <a:latin typeface="Calibri"/>
              <a:ea typeface="Calibri"/>
              <a:cs typeface="Calibri"/>
              <a:sym typeface="Calibri"/>
            </a:endParaRPr>
          </a:p>
        </p:txBody>
      </p:sp>
      <p:sp>
        <p:nvSpPr>
          <p:cNvPr id="243" name="Google Shape;243;p19"/>
          <p:cNvSpPr/>
          <p:nvPr/>
        </p:nvSpPr>
        <p:spPr>
          <a:xfrm>
            <a:off x="176225" y="2765625"/>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Internal</a:t>
            </a:r>
            <a:r>
              <a:rPr b="1" lang="en">
                <a:solidFill>
                  <a:srgbClr val="000000"/>
                </a:solidFill>
                <a:latin typeface="Calibri"/>
                <a:ea typeface="Calibri"/>
                <a:cs typeface="Calibri"/>
                <a:sym typeface="Calibri"/>
              </a:rPr>
              <a:t>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Language Knowledge</a:t>
            </a:r>
            <a:endParaRPr b="1">
              <a:solidFill>
                <a:srgbClr val="000000"/>
              </a:solidFill>
              <a:latin typeface="Calibri"/>
              <a:ea typeface="Calibri"/>
              <a:cs typeface="Calibri"/>
              <a:sym typeface="Calibri"/>
            </a:endParaRPr>
          </a:p>
        </p:txBody>
      </p:sp>
      <p:sp>
        <p:nvSpPr>
          <p:cNvPr id="244" name="Google Shape;244;p19"/>
          <p:cNvSpPr/>
          <p:nvPr/>
        </p:nvSpPr>
        <p:spPr>
          <a:xfrm>
            <a:off x="740625" y="33752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Facilities</a:t>
            </a:r>
            <a:endParaRPr b="1">
              <a:solidFill>
                <a:srgbClr val="000000"/>
              </a:solidFill>
              <a:latin typeface="Calibri"/>
              <a:ea typeface="Calibri"/>
              <a:cs typeface="Calibri"/>
              <a:sym typeface="Calibri"/>
            </a:endParaRPr>
          </a:p>
        </p:txBody>
      </p:sp>
      <p:sp>
        <p:nvSpPr>
          <p:cNvPr id="245" name="Google Shape;245;p19"/>
          <p:cNvSpPr/>
          <p:nvPr/>
        </p:nvSpPr>
        <p:spPr>
          <a:xfrm>
            <a:off x="893025" y="40610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Labour</a:t>
            </a:r>
            <a:endParaRPr b="1">
              <a:solidFill>
                <a:srgbClr val="000000"/>
              </a:solidFill>
              <a:latin typeface="Calibri"/>
              <a:ea typeface="Calibri"/>
              <a:cs typeface="Calibri"/>
              <a:sym typeface="Calibri"/>
            </a:endParaRPr>
          </a:p>
        </p:txBody>
      </p:sp>
      <p:sp>
        <p:nvSpPr>
          <p:cNvPr id="246" name="Google Shape;246;p19"/>
          <p:cNvSpPr/>
          <p:nvPr/>
        </p:nvSpPr>
        <p:spPr>
          <a:xfrm>
            <a:off x="5385875" y="12416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Teacher</a:t>
            </a:r>
            <a:endParaRPr b="1">
              <a:solidFill>
                <a:srgbClr val="000000"/>
              </a:solidFill>
              <a:latin typeface="Calibri"/>
              <a:ea typeface="Calibri"/>
              <a:cs typeface="Calibri"/>
              <a:sym typeface="Calibri"/>
            </a:endParaRPr>
          </a:p>
        </p:txBody>
      </p:sp>
      <p:sp>
        <p:nvSpPr>
          <p:cNvPr id="247" name="Google Shape;247;p19"/>
          <p:cNvSpPr/>
          <p:nvPr/>
        </p:nvSpPr>
        <p:spPr>
          <a:xfrm>
            <a:off x="5919275" y="20036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Student</a:t>
            </a:r>
            <a:endParaRPr b="1">
              <a:solidFill>
                <a:srgbClr val="000000"/>
              </a:solidFill>
              <a:latin typeface="Calibri"/>
              <a:ea typeface="Calibri"/>
              <a:cs typeface="Calibri"/>
              <a:sym typeface="Calibri"/>
            </a:endParaRPr>
          </a:p>
        </p:txBody>
      </p:sp>
      <p:sp>
        <p:nvSpPr>
          <p:cNvPr id="248" name="Google Shape;248;p19"/>
          <p:cNvSpPr/>
          <p:nvPr/>
        </p:nvSpPr>
        <p:spPr>
          <a:xfrm>
            <a:off x="6376475" y="268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IT people</a:t>
            </a:r>
            <a:endParaRPr b="1">
              <a:solidFill>
                <a:srgbClr val="000000"/>
              </a:solidFill>
              <a:latin typeface="Calibri"/>
              <a:ea typeface="Calibri"/>
              <a:cs typeface="Calibri"/>
              <a:sym typeface="Calibri"/>
            </a:endParaRPr>
          </a:p>
        </p:txBody>
      </p:sp>
      <p:sp>
        <p:nvSpPr>
          <p:cNvPr id="249" name="Google Shape;249;p19"/>
          <p:cNvSpPr/>
          <p:nvPr/>
        </p:nvSpPr>
        <p:spPr>
          <a:xfrm>
            <a:off x="6605075" y="33752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Education company</a:t>
            </a:r>
            <a:endParaRPr b="1">
              <a:solidFill>
                <a:srgbClr val="000000"/>
              </a:solidFill>
              <a:latin typeface="Calibri"/>
              <a:ea typeface="Calibri"/>
              <a:cs typeface="Calibri"/>
              <a:sym typeface="Calibri"/>
            </a:endParaRPr>
          </a:p>
        </p:txBody>
      </p:sp>
      <p:sp>
        <p:nvSpPr>
          <p:cNvPr id="250" name="Google Shape;250;p19"/>
          <p:cNvSpPr/>
          <p:nvPr/>
        </p:nvSpPr>
        <p:spPr>
          <a:xfrm>
            <a:off x="7062275" y="40610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xxx</a:t>
            </a:r>
            <a:endParaRPr b="1">
              <a:solidFill>
                <a:srgbClr val="000000"/>
              </a:solidFill>
              <a:latin typeface="Calibri"/>
              <a:ea typeface="Calibri"/>
              <a:cs typeface="Calibri"/>
              <a:sym typeface="Calibri"/>
            </a:endParaRPr>
          </a:p>
        </p:txBody>
      </p:sp>
      <p:sp>
        <p:nvSpPr>
          <p:cNvPr id="251" name="Google Shape;251;p19"/>
          <p:cNvSpPr/>
          <p:nvPr/>
        </p:nvSpPr>
        <p:spPr>
          <a:xfrm>
            <a:off x="3281250" y="40610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Lesson</a:t>
            </a:r>
            <a:endParaRPr b="1">
              <a:solidFill>
                <a:srgbClr val="000000"/>
              </a:solidFill>
              <a:latin typeface="Calibri"/>
              <a:ea typeface="Calibri"/>
              <a:cs typeface="Calibri"/>
              <a:sym typeface="Calibri"/>
            </a:endParaRPr>
          </a:p>
        </p:txBody>
      </p:sp>
      <p:sp>
        <p:nvSpPr>
          <p:cNvPr id="252" name="Google Shape;252;p19"/>
          <p:cNvSpPr/>
          <p:nvPr/>
        </p:nvSpPr>
        <p:spPr>
          <a:xfrm>
            <a:off x="3433650" y="29942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Laptop</a:t>
            </a:r>
            <a:endParaRPr b="1">
              <a:solidFill>
                <a:srgbClr val="000000"/>
              </a:solidFill>
              <a:latin typeface="Calibri"/>
              <a:ea typeface="Calibri"/>
              <a:cs typeface="Calibri"/>
              <a:sym typeface="Calibri"/>
            </a:endParaRPr>
          </a:p>
        </p:txBody>
      </p:sp>
      <p:sp>
        <p:nvSpPr>
          <p:cNvPr id="253" name="Google Shape;253;p19"/>
          <p:cNvSpPr/>
          <p:nvPr/>
        </p:nvSpPr>
        <p:spPr>
          <a:xfrm>
            <a:off x="3090425" y="20036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Course</a:t>
            </a:r>
            <a:endParaRPr b="1">
              <a:solidFill>
                <a:srgbClr val="000000"/>
              </a:solidFill>
              <a:latin typeface="Calibri"/>
              <a:ea typeface="Calibri"/>
              <a:cs typeface="Calibri"/>
              <a:sym typeface="Calibri"/>
            </a:endParaRPr>
          </a:p>
        </p:txBody>
      </p:sp>
      <p:sp>
        <p:nvSpPr>
          <p:cNvPr id="254" name="Google Shape;254;p19"/>
          <p:cNvSpPr/>
          <p:nvPr/>
        </p:nvSpPr>
        <p:spPr>
          <a:xfrm>
            <a:off x="2834650" y="9665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Money</a:t>
            </a:r>
            <a:endParaRPr b="1">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0"/>
          <p:cNvSpPr txBox="1"/>
          <p:nvPr>
            <p:ph type="title"/>
          </p:nvPr>
        </p:nvSpPr>
        <p:spPr>
          <a:xfrm>
            <a:off x="311700" y="-47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Exchange and Conversion Processes</a:t>
            </a:r>
            <a:endParaRPr/>
          </a:p>
        </p:txBody>
      </p:sp>
      <p:sp>
        <p:nvSpPr>
          <p:cNvPr id="260" name="Google Shape;260;p20"/>
          <p:cNvSpPr/>
          <p:nvPr/>
        </p:nvSpPr>
        <p:spPr>
          <a:xfrm>
            <a:off x="311700" y="604625"/>
            <a:ext cx="1475400" cy="544200"/>
          </a:xfrm>
          <a:prstGeom prst="rect">
            <a:avLst/>
          </a:prstGeom>
          <a:solidFill>
            <a:srgbClr val="FFF2C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Student</a:t>
            </a:r>
            <a:endParaRPr b="1">
              <a:solidFill>
                <a:srgbClr val="000000"/>
              </a:solidFill>
              <a:latin typeface="Calibri"/>
              <a:ea typeface="Calibri"/>
              <a:cs typeface="Calibri"/>
              <a:sym typeface="Calibri"/>
            </a:endParaRPr>
          </a:p>
        </p:txBody>
      </p:sp>
      <p:sp>
        <p:nvSpPr>
          <p:cNvPr id="261" name="Google Shape;261;p20"/>
          <p:cNvSpPr/>
          <p:nvPr/>
        </p:nvSpPr>
        <p:spPr>
          <a:xfrm>
            <a:off x="7231650" y="456300"/>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Education company</a:t>
            </a:r>
            <a:endParaRPr b="1">
              <a:solidFill>
                <a:srgbClr val="000000"/>
              </a:solidFill>
              <a:latin typeface="Calibri"/>
              <a:ea typeface="Calibri"/>
              <a:cs typeface="Calibri"/>
              <a:sym typeface="Calibri"/>
            </a:endParaRPr>
          </a:p>
        </p:txBody>
      </p:sp>
      <p:sp>
        <p:nvSpPr>
          <p:cNvPr id="262" name="Google Shape;262;p20"/>
          <p:cNvSpPr/>
          <p:nvPr/>
        </p:nvSpPr>
        <p:spPr>
          <a:xfrm>
            <a:off x="213325" y="186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Money</a:t>
            </a:r>
            <a:endParaRPr b="1">
              <a:solidFill>
                <a:srgbClr val="000000"/>
              </a:solidFill>
              <a:latin typeface="Calibri"/>
              <a:ea typeface="Calibri"/>
              <a:cs typeface="Calibri"/>
              <a:sym typeface="Calibri"/>
            </a:endParaRPr>
          </a:p>
        </p:txBody>
      </p:sp>
      <p:sp>
        <p:nvSpPr>
          <p:cNvPr id="263" name="Google Shape;263;p20"/>
          <p:cNvSpPr/>
          <p:nvPr/>
        </p:nvSpPr>
        <p:spPr>
          <a:xfrm>
            <a:off x="7231650" y="186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Course</a:t>
            </a:r>
            <a:endParaRPr b="1">
              <a:solidFill>
                <a:srgbClr val="000000"/>
              </a:solidFill>
              <a:latin typeface="Calibri"/>
              <a:ea typeface="Calibri"/>
              <a:cs typeface="Calibri"/>
              <a:sym typeface="Calibri"/>
            </a:endParaRPr>
          </a:p>
        </p:txBody>
      </p:sp>
      <p:sp>
        <p:nvSpPr>
          <p:cNvPr id="264" name="Google Shape;264;p20"/>
          <p:cNvSpPr/>
          <p:nvPr/>
        </p:nvSpPr>
        <p:spPr>
          <a:xfrm>
            <a:off x="2898950" y="18235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Pay for course</a:t>
            </a:r>
            <a:endParaRPr b="1">
              <a:solidFill>
                <a:srgbClr val="000000"/>
              </a:solidFill>
              <a:latin typeface="Calibri"/>
              <a:ea typeface="Calibri"/>
              <a:cs typeface="Calibri"/>
              <a:sym typeface="Calibri"/>
            </a:endParaRPr>
          </a:p>
        </p:txBody>
      </p:sp>
      <p:sp>
        <p:nvSpPr>
          <p:cNvPr id="265" name="Google Shape;265;p20"/>
          <p:cNvSpPr/>
          <p:nvPr/>
        </p:nvSpPr>
        <p:spPr>
          <a:xfrm>
            <a:off x="4911100" y="18235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Buy course</a:t>
            </a:r>
            <a:endParaRPr b="1">
              <a:solidFill>
                <a:srgbClr val="000000"/>
              </a:solidFill>
              <a:latin typeface="Calibri"/>
              <a:ea typeface="Calibri"/>
              <a:cs typeface="Calibri"/>
              <a:sym typeface="Calibri"/>
            </a:endParaRPr>
          </a:p>
        </p:txBody>
      </p:sp>
      <p:sp>
        <p:nvSpPr>
          <p:cNvPr id="266" name="Google Shape;266;p20"/>
          <p:cNvSpPr txBox="1"/>
          <p:nvPr/>
        </p:nvSpPr>
        <p:spPr>
          <a:xfrm>
            <a:off x="4374350" y="20956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dual</a:t>
            </a:r>
            <a:endParaRPr sz="1300">
              <a:latin typeface="Roboto"/>
              <a:ea typeface="Roboto"/>
              <a:cs typeface="Roboto"/>
              <a:sym typeface="Roboto"/>
            </a:endParaRPr>
          </a:p>
        </p:txBody>
      </p:sp>
      <p:sp>
        <p:nvSpPr>
          <p:cNvPr id="267" name="Google Shape;267;p20"/>
          <p:cNvSpPr txBox="1"/>
          <p:nvPr/>
        </p:nvSpPr>
        <p:spPr>
          <a:xfrm>
            <a:off x="6456025" y="181060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take</a:t>
            </a:r>
            <a:endParaRPr sz="1300">
              <a:latin typeface="Roboto"/>
              <a:ea typeface="Roboto"/>
              <a:cs typeface="Roboto"/>
              <a:sym typeface="Roboto"/>
            </a:endParaRPr>
          </a:p>
        </p:txBody>
      </p:sp>
      <p:sp>
        <p:nvSpPr>
          <p:cNvPr id="268" name="Google Shape;268;p20"/>
          <p:cNvSpPr txBox="1"/>
          <p:nvPr/>
        </p:nvSpPr>
        <p:spPr>
          <a:xfrm>
            <a:off x="1907750" y="18235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give</a:t>
            </a:r>
            <a:endParaRPr sz="1300">
              <a:latin typeface="Roboto"/>
              <a:ea typeface="Roboto"/>
              <a:cs typeface="Roboto"/>
              <a:sym typeface="Roboto"/>
            </a:endParaRPr>
          </a:p>
        </p:txBody>
      </p:sp>
      <p:sp>
        <p:nvSpPr>
          <p:cNvPr id="269" name="Google Shape;269;p20"/>
          <p:cNvSpPr txBox="1"/>
          <p:nvPr/>
        </p:nvSpPr>
        <p:spPr>
          <a:xfrm>
            <a:off x="6158625" y="542438"/>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recipient</a:t>
            </a:r>
            <a:endParaRPr sz="1300">
              <a:latin typeface="Roboto"/>
              <a:ea typeface="Roboto"/>
              <a:cs typeface="Roboto"/>
              <a:sym typeface="Roboto"/>
            </a:endParaRPr>
          </a:p>
        </p:txBody>
      </p:sp>
      <p:sp>
        <p:nvSpPr>
          <p:cNvPr id="270" name="Google Shape;270;p20"/>
          <p:cNvSpPr txBox="1"/>
          <p:nvPr/>
        </p:nvSpPr>
        <p:spPr>
          <a:xfrm>
            <a:off x="1262175" y="129375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provider</a:t>
            </a:r>
            <a:endParaRPr sz="1300">
              <a:latin typeface="Roboto"/>
              <a:ea typeface="Roboto"/>
              <a:cs typeface="Roboto"/>
              <a:sym typeface="Roboto"/>
            </a:endParaRPr>
          </a:p>
        </p:txBody>
      </p:sp>
      <p:cxnSp>
        <p:nvCxnSpPr>
          <p:cNvPr id="271" name="Google Shape;271;p20"/>
          <p:cNvCxnSpPr>
            <a:stCxn id="264" idx="1"/>
            <a:endCxn id="262" idx="3"/>
          </p:cNvCxnSpPr>
          <p:nvPr/>
        </p:nvCxnSpPr>
        <p:spPr>
          <a:xfrm flipH="1">
            <a:off x="1688750" y="2095675"/>
            <a:ext cx="1210200" cy="45900"/>
          </a:xfrm>
          <a:prstGeom prst="straightConnector1">
            <a:avLst/>
          </a:prstGeom>
          <a:noFill/>
          <a:ln cap="flat" cmpd="sng" w="9525">
            <a:solidFill>
              <a:schemeClr val="dk2"/>
            </a:solidFill>
            <a:prstDash val="solid"/>
            <a:round/>
            <a:headEnd len="med" w="med" type="none"/>
            <a:tailEnd len="med" w="med" type="none"/>
          </a:ln>
        </p:spPr>
      </p:cxnSp>
      <p:cxnSp>
        <p:nvCxnSpPr>
          <p:cNvPr id="272" name="Google Shape;272;p20"/>
          <p:cNvCxnSpPr>
            <a:stCxn id="265" idx="3"/>
            <a:endCxn id="263" idx="1"/>
          </p:cNvCxnSpPr>
          <p:nvPr/>
        </p:nvCxnSpPr>
        <p:spPr>
          <a:xfrm>
            <a:off x="6386500" y="2095675"/>
            <a:ext cx="845100" cy="45900"/>
          </a:xfrm>
          <a:prstGeom prst="straightConnector1">
            <a:avLst/>
          </a:prstGeom>
          <a:noFill/>
          <a:ln cap="flat" cmpd="sng" w="9525">
            <a:solidFill>
              <a:schemeClr val="dk2"/>
            </a:solidFill>
            <a:prstDash val="solid"/>
            <a:round/>
            <a:headEnd len="med" w="med" type="none"/>
            <a:tailEnd len="med" w="med" type="none"/>
          </a:ln>
        </p:spPr>
      </p:cxnSp>
      <p:cxnSp>
        <p:nvCxnSpPr>
          <p:cNvPr id="273" name="Google Shape;273;p20"/>
          <p:cNvCxnSpPr>
            <a:stCxn id="264" idx="3"/>
            <a:endCxn id="265" idx="1"/>
          </p:cNvCxnSpPr>
          <p:nvPr/>
        </p:nvCxnSpPr>
        <p:spPr>
          <a:xfrm>
            <a:off x="4374350" y="2095675"/>
            <a:ext cx="536700" cy="0"/>
          </a:xfrm>
          <a:prstGeom prst="straightConnector1">
            <a:avLst/>
          </a:prstGeom>
          <a:noFill/>
          <a:ln cap="flat" cmpd="sng" w="9525">
            <a:solidFill>
              <a:schemeClr val="dk2"/>
            </a:solidFill>
            <a:prstDash val="solid"/>
            <a:round/>
            <a:headEnd len="med" w="med" type="none"/>
            <a:tailEnd len="med" w="med" type="none"/>
          </a:ln>
        </p:spPr>
      </p:cxnSp>
      <p:cxnSp>
        <p:nvCxnSpPr>
          <p:cNvPr id="274" name="Google Shape;274;p20"/>
          <p:cNvCxnSpPr>
            <a:stCxn id="264" idx="0"/>
            <a:endCxn id="260" idx="2"/>
          </p:cNvCxnSpPr>
          <p:nvPr/>
        </p:nvCxnSpPr>
        <p:spPr>
          <a:xfrm rot="10800000">
            <a:off x="1049450" y="1148875"/>
            <a:ext cx="2587200" cy="674700"/>
          </a:xfrm>
          <a:prstGeom prst="straightConnector1">
            <a:avLst/>
          </a:prstGeom>
          <a:noFill/>
          <a:ln cap="flat" cmpd="sng" w="9525">
            <a:solidFill>
              <a:schemeClr val="dk2"/>
            </a:solidFill>
            <a:prstDash val="solid"/>
            <a:round/>
            <a:headEnd len="med" w="med" type="none"/>
            <a:tailEnd len="med" w="med" type="none"/>
          </a:ln>
        </p:spPr>
      </p:cxnSp>
      <p:cxnSp>
        <p:nvCxnSpPr>
          <p:cNvPr id="275" name="Google Shape;275;p20"/>
          <p:cNvCxnSpPr>
            <a:stCxn id="264" idx="0"/>
            <a:endCxn id="261" idx="1"/>
          </p:cNvCxnSpPr>
          <p:nvPr/>
        </p:nvCxnSpPr>
        <p:spPr>
          <a:xfrm flipH="1" rot="10800000">
            <a:off x="3636650" y="728275"/>
            <a:ext cx="3594900" cy="1095300"/>
          </a:xfrm>
          <a:prstGeom prst="straightConnector1">
            <a:avLst/>
          </a:prstGeom>
          <a:noFill/>
          <a:ln cap="flat" cmpd="sng" w="9525">
            <a:solidFill>
              <a:schemeClr val="dk2"/>
            </a:solidFill>
            <a:prstDash val="solid"/>
            <a:round/>
            <a:headEnd len="med" w="med" type="none"/>
            <a:tailEnd len="med" w="med" type="none"/>
          </a:ln>
        </p:spPr>
      </p:cxnSp>
      <p:cxnSp>
        <p:nvCxnSpPr>
          <p:cNvPr id="276" name="Google Shape;276;p20"/>
          <p:cNvCxnSpPr>
            <a:stCxn id="265" idx="0"/>
            <a:endCxn id="260" idx="3"/>
          </p:cNvCxnSpPr>
          <p:nvPr/>
        </p:nvCxnSpPr>
        <p:spPr>
          <a:xfrm rot="10800000">
            <a:off x="1787200" y="876775"/>
            <a:ext cx="3861600" cy="946800"/>
          </a:xfrm>
          <a:prstGeom prst="straightConnector1">
            <a:avLst/>
          </a:prstGeom>
          <a:noFill/>
          <a:ln cap="flat" cmpd="sng" w="9525">
            <a:solidFill>
              <a:schemeClr val="dk2"/>
            </a:solidFill>
            <a:prstDash val="solid"/>
            <a:round/>
            <a:headEnd len="med" w="med" type="none"/>
            <a:tailEnd len="med" w="med" type="none"/>
          </a:ln>
        </p:spPr>
      </p:cxnSp>
      <p:cxnSp>
        <p:nvCxnSpPr>
          <p:cNvPr id="277" name="Google Shape;277;p20"/>
          <p:cNvCxnSpPr>
            <a:stCxn id="265" idx="0"/>
            <a:endCxn id="261" idx="2"/>
          </p:cNvCxnSpPr>
          <p:nvPr/>
        </p:nvCxnSpPr>
        <p:spPr>
          <a:xfrm flipH="1" rot="10800000">
            <a:off x="5648800" y="1000375"/>
            <a:ext cx="2320500" cy="823200"/>
          </a:xfrm>
          <a:prstGeom prst="straightConnector1">
            <a:avLst/>
          </a:prstGeom>
          <a:noFill/>
          <a:ln cap="flat" cmpd="sng" w="9525">
            <a:solidFill>
              <a:schemeClr val="dk2"/>
            </a:solidFill>
            <a:prstDash val="solid"/>
            <a:round/>
            <a:headEnd len="med" w="med" type="none"/>
            <a:tailEnd len="med" w="med" type="none"/>
          </a:ln>
        </p:spPr>
      </p:cxnSp>
      <p:sp>
        <p:nvSpPr>
          <p:cNvPr id="278" name="Google Shape;278;p20"/>
          <p:cNvSpPr txBox="1"/>
          <p:nvPr/>
        </p:nvSpPr>
        <p:spPr>
          <a:xfrm>
            <a:off x="7031675" y="10834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provider</a:t>
            </a:r>
            <a:endParaRPr sz="1300">
              <a:latin typeface="Roboto"/>
              <a:ea typeface="Roboto"/>
              <a:cs typeface="Roboto"/>
              <a:sym typeface="Roboto"/>
            </a:endParaRPr>
          </a:p>
        </p:txBody>
      </p:sp>
      <p:sp>
        <p:nvSpPr>
          <p:cNvPr id="279" name="Google Shape;279;p20"/>
          <p:cNvSpPr txBox="1"/>
          <p:nvPr/>
        </p:nvSpPr>
        <p:spPr>
          <a:xfrm>
            <a:off x="1815225" y="542438"/>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recipient</a:t>
            </a:r>
            <a:endParaRPr sz="1300">
              <a:latin typeface="Roboto"/>
              <a:ea typeface="Roboto"/>
              <a:cs typeface="Roboto"/>
              <a:sym typeface="Roboto"/>
            </a:endParaRPr>
          </a:p>
        </p:txBody>
      </p:sp>
      <p:sp>
        <p:nvSpPr>
          <p:cNvPr id="280" name="Google Shape;280;p20"/>
          <p:cNvSpPr/>
          <p:nvPr/>
        </p:nvSpPr>
        <p:spPr>
          <a:xfrm>
            <a:off x="7025700" y="4439725"/>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Internal</a:t>
            </a:r>
            <a:r>
              <a:rPr b="1" lang="en">
                <a:solidFill>
                  <a:srgbClr val="000000"/>
                </a:solidFill>
                <a:latin typeface="Calibri"/>
                <a:ea typeface="Calibri"/>
                <a:cs typeface="Calibri"/>
                <a:sym typeface="Calibri"/>
              </a:rPr>
              <a:t>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Language Knowledge</a:t>
            </a:r>
            <a:endParaRPr b="1">
              <a:solidFill>
                <a:srgbClr val="000000"/>
              </a:solidFill>
              <a:latin typeface="Calibri"/>
              <a:ea typeface="Calibri"/>
              <a:cs typeface="Calibri"/>
              <a:sym typeface="Calibri"/>
            </a:endParaRPr>
          </a:p>
        </p:txBody>
      </p:sp>
      <p:sp>
        <p:nvSpPr>
          <p:cNvPr id="281" name="Google Shape;281;p20"/>
          <p:cNvSpPr/>
          <p:nvPr/>
        </p:nvSpPr>
        <p:spPr>
          <a:xfrm>
            <a:off x="4358700" y="4439725"/>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Improve </a:t>
            </a:r>
            <a:r>
              <a:rPr b="1" lang="en">
                <a:latin typeface="Calibri"/>
                <a:ea typeface="Calibri"/>
                <a:cs typeface="Calibri"/>
                <a:sym typeface="Calibri"/>
              </a:rPr>
              <a:t>Language Knowledge</a:t>
            </a:r>
            <a:endParaRPr b="1">
              <a:solidFill>
                <a:srgbClr val="000000"/>
              </a:solidFill>
              <a:latin typeface="Calibri"/>
              <a:ea typeface="Calibri"/>
              <a:cs typeface="Calibri"/>
              <a:sym typeface="Calibri"/>
            </a:endParaRPr>
          </a:p>
        </p:txBody>
      </p:sp>
      <p:cxnSp>
        <p:nvCxnSpPr>
          <p:cNvPr id="282" name="Google Shape;282;p20"/>
          <p:cNvCxnSpPr>
            <a:stCxn id="281" idx="3"/>
            <a:endCxn id="280" idx="1"/>
          </p:cNvCxnSpPr>
          <p:nvPr/>
        </p:nvCxnSpPr>
        <p:spPr>
          <a:xfrm>
            <a:off x="6246000" y="4711825"/>
            <a:ext cx="779700" cy="0"/>
          </a:xfrm>
          <a:prstGeom prst="straightConnector1">
            <a:avLst/>
          </a:prstGeom>
          <a:noFill/>
          <a:ln cap="flat" cmpd="sng" w="9525">
            <a:solidFill>
              <a:schemeClr val="dk2"/>
            </a:solidFill>
            <a:prstDash val="solid"/>
            <a:round/>
            <a:headEnd len="med" w="med" type="none"/>
            <a:tailEnd len="med" w="med" type="none"/>
          </a:ln>
        </p:spPr>
      </p:cxnSp>
      <p:sp>
        <p:nvSpPr>
          <p:cNvPr id="283" name="Google Shape;283;p20"/>
          <p:cNvSpPr txBox="1"/>
          <p:nvPr/>
        </p:nvSpPr>
        <p:spPr>
          <a:xfrm>
            <a:off x="6227425" y="463000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produce</a:t>
            </a:r>
            <a:endParaRPr sz="1300">
              <a:latin typeface="Roboto"/>
              <a:ea typeface="Roboto"/>
              <a:cs typeface="Roboto"/>
              <a:sym typeface="Roboto"/>
            </a:endParaRPr>
          </a:p>
        </p:txBody>
      </p:sp>
      <p:sp>
        <p:nvSpPr>
          <p:cNvPr id="284" name="Google Shape;284;p20"/>
          <p:cNvSpPr/>
          <p:nvPr/>
        </p:nvSpPr>
        <p:spPr>
          <a:xfrm>
            <a:off x="4505200"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Facilities</a:t>
            </a:r>
            <a:endParaRPr b="1">
              <a:solidFill>
                <a:srgbClr val="000000"/>
              </a:solidFill>
              <a:latin typeface="Calibri"/>
              <a:ea typeface="Calibri"/>
              <a:cs typeface="Calibri"/>
              <a:sym typeface="Calibri"/>
            </a:endParaRPr>
          </a:p>
        </p:txBody>
      </p:sp>
      <p:sp>
        <p:nvSpPr>
          <p:cNvPr id="285" name="Google Shape;285;p20"/>
          <p:cNvSpPr/>
          <p:nvPr/>
        </p:nvSpPr>
        <p:spPr>
          <a:xfrm>
            <a:off x="2806425" y="304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Labour hours</a:t>
            </a:r>
            <a:endParaRPr b="1">
              <a:solidFill>
                <a:srgbClr val="000000"/>
              </a:solidFill>
              <a:latin typeface="Calibri"/>
              <a:ea typeface="Calibri"/>
              <a:cs typeface="Calibri"/>
              <a:sym typeface="Calibri"/>
            </a:endParaRPr>
          </a:p>
        </p:txBody>
      </p:sp>
      <p:sp>
        <p:nvSpPr>
          <p:cNvPr id="286" name="Google Shape;286;p20"/>
          <p:cNvSpPr/>
          <p:nvPr/>
        </p:nvSpPr>
        <p:spPr>
          <a:xfrm>
            <a:off x="6203975" y="3018550"/>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Books</a:t>
            </a:r>
            <a:endParaRPr b="1">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1"/>
          <p:cNvSpPr txBox="1"/>
          <p:nvPr>
            <p:ph type="title"/>
          </p:nvPr>
        </p:nvSpPr>
        <p:spPr>
          <a:xfrm>
            <a:off x="311700" y="-47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Exchange and Conversion Processes Room 9</a:t>
            </a:r>
            <a:endParaRPr/>
          </a:p>
        </p:txBody>
      </p:sp>
      <p:sp>
        <p:nvSpPr>
          <p:cNvPr id="292" name="Google Shape;292;p21"/>
          <p:cNvSpPr/>
          <p:nvPr/>
        </p:nvSpPr>
        <p:spPr>
          <a:xfrm>
            <a:off x="311700" y="604625"/>
            <a:ext cx="1475400" cy="544200"/>
          </a:xfrm>
          <a:prstGeom prst="rect">
            <a:avLst/>
          </a:prstGeom>
          <a:solidFill>
            <a:srgbClr val="FFF2C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Student</a:t>
            </a:r>
            <a:endParaRPr b="1">
              <a:solidFill>
                <a:srgbClr val="000000"/>
              </a:solidFill>
              <a:latin typeface="Calibri"/>
              <a:ea typeface="Calibri"/>
              <a:cs typeface="Calibri"/>
              <a:sym typeface="Calibri"/>
            </a:endParaRPr>
          </a:p>
        </p:txBody>
      </p:sp>
      <p:sp>
        <p:nvSpPr>
          <p:cNvPr id="293" name="Google Shape;293;p21"/>
          <p:cNvSpPr/>
          <p:nvPr/>
        </p:nvSpPr>
        <p:spPr>
          <a:xfrm>
            <a:off x="7231650" y="456300"/>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a:t>
            </a:r>
            <a:r>
              <a:rPr b="1" lang="en">
                <a:latin typeface="Calibri"/>
                <a:ea typeface="Calibri"/>
                <a:cs typeface="Calibri"/>
                <a:sym typeface="Calibri"/>
              </a:rPr>
              <a:t>agent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Education company</a:t>
            </a:r>
            <a:endParaRPr b="1">
              <a:solidFill>
                <a:srgbClr val="000000"/>
              </a:solidFill>
              <a:latin typeface="Calibri"/>
              <a:ea typeface="Calibri"/>
              <a:cs typeface="Calibri"/>
              <a:sym typeface="Calibri"/>
            </a:endParaRPr>
          </a:p>
        </p:txBody>
      </p:sp>
      <p:sp>
        <p:nvSpPr>
          <p:cNvPr id="294" name="Google Shape;294;p21"/>
          <p:cNvSpPr/>
          <p:nvPr/>
        </p:nvSpPr>
        <p:spPr>
          <a:xfrm>
            <a:off x="213325" y="186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Money</a:t>
            </a:r>
            <a:endParaRPr b="1">
              <a:solidFill>
                <a:srgbClr val="000000"/>
              </a:solidFill>
              <a:latin typeface="Calibri"/>
              <a:ea typeface="Calibri"/>
              <a:cs typeface="Calibri"/>
              <a:sym typeface="Calibri"/>
            </a:endParaRPr>
          </a:p>
        </p:txBody>
      </p:sp>
      <p:sp>
        <p:nvSpPr>
          <p:cNvPr id="295" name="Google Shape;295;p21"/>
          <p:cNvSpPr/>
          <p:nvPr/>
        </p:nvSpPr>
        <p:spPr>
          <a:xfrm>
            <a:off x="7231650" y="18694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&lt;Econ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Course</a:t>
            </a:r>
            <a:endParaRPr b="1">
              <a:solidFill>
                <a:srgbClr val="000000"/>
              </a:solidFill>
              <a:latin typeface="Calibri"/>
              <a:ea typeface="Calibri"/>
              <a:cs typeface="Calibri"/>
              <a:sym typeface="Calibri"/>
            </a:endParaRPr>
          </a:p>
        </p:txBody>
      </p:sp>
      <p:sp>
        <p:nvSpPr>
          <p:cNvPr id="296" name="Google Shape;296;p21"/>
          <p:cNvSpPr/>
          <p:nvPr/>
        </p:nvSpPr>
        <p:spPr>
          <a:xfrm>
            <a:off x="2898950" y="18235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Pay for course</a:t>
            </a:r>
            <a:endParaRPr b="1">
              <a:solidFill>
                <a:srgbClr val="000000"/>
              </a:solidFill>
              <a:latin typeface="Calibri"/>
              <a:ea typeface="Calibri"/>
              <a:cs typeface="Calibri"/>
              <a:sym typeface="Calibri"/>
            </a:endParaRPr>
          </a:p>
        </p:txBody>
      </p:sp>
      <p:sp>
        <p:nvSpPr>
          <p:cNvPr id="297" name="Google Shape;297;p21"/>
          <p:cNvSpPr/>
          <p:nvPr/>
        </p:nvSpPr>
        <p:spPr>
          <a:xfrm>
            <a:off x="4911100" y="18235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Buy course</a:t>
            </a:r>
            <a:endParaRPr b="1">
              <a:solidFill>
                <a:srgbClr val="000000"/>
              </a:solidFill>
              <a:latin typeface="Calibri"/>
              <a:ea typeface="Calibri"/>
              <a:cs typeface="Calibri"/>
              <a:sym typeface="Calibri"/>
            </a:endParaRPr>
          </a:p>
        </p:txBody>
      </p:sp>
      <p:sp>
        <p:nvSpPr>
          <p:cNvPr id="298" name="Google Shape;298;p21"/>
          <p:cNvSpPr txBox="1"/>
          <p:nvPr/>
        </p:nvSpPr>
        <p:spPr>
          <a:xfrm>
            <a:off x="4374350" y="20956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dual</a:t>
            </a:r>
            <a:endParaRPr sz="1300">
              <a:latin typeface="Roboto"/>
              <a:ea typeface="Roboto"/>
              <a:cs typeface="Roboto"/>
              <a:sym typeface="Roboto"/>
            </a:endParaRPr>
          </a:p>
        </p:txBody>
      </p:sp>
      <p:sp>
        <p:nvSpPr>
          <p:cNvPr id="299" name="Google Shape;299;p21"/>
          <p:cNvSpPr txBox="1"/>
          <p:nvPr/>
        </p:nvSpPr>
        <p:spPr>
          <a:xfrm>
            <a:off x="6456025" y="181060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take</a:t>
            </a:r>
            <a:endParaRPr sz="1300">
              <a:latin typeface="Roboto"/>
              <a:ea typeface="Roboto"/>
              <a:cs typeface="Roboto"/>
              <a:sym typeface="Roboto"/>
            </a:endParaRPr>
          </a:p>
        </p:txBody>
      </p:sp>
      <p:sp>
        <p:nvSpPr>
          <p:cNvPr id="300" name="Google Shape;300;p21"/>
          <p:cNvSpPr txBox="1"/>
          <p:nvPr/>
        </p:nvSpPr>
        <p:spPr>
          <a:xfrm>
            <a:off x="1907750" y="18235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give</a:t>
            </a:r>
            <a:endParaRPr sz="1300">
              <a:latin typeface="Roboto"/>
              <a:ea typeface="Roboto"/>
              <a:cs typeface="Roboto"/>
              <a:sym typeface="Roboto"/>
            </a:endParaRPr>
          </a:p>
        </p:txBody>
      </p:sp>
      <p:sp>
        <p:nvSpPr>
          <p:cNvPr id="301" name="Google Shape;301;p21"/>
          <p:cNvSpPr txBox="1"/>
          <p:nvPr/>
        </p:nvSpPr>
        <p:spPr>
          <a:xfrm>
            <a:off x="6158625" y="542438"/>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recipient</a:t>
            </a:r>
            <a:endParaRPr sz="1300">
              <a:latin typeface="Roboto"/>
              <a:ea typeface="Roboto"/>
              <a:cs typeface="Roboto"/>
              <a:sym typeface="Roboto"/>
            </a:endParaRPr>
          </a:p>
        </p:txBody>
      </p:sp>
      <p:sp>
        <p:nvSpPr>
          <p:cNvPr id="302" name="Google Shape;302;p21"/>
          <p:cNvSpPr txBox="1"/>
          <p:nvPr/>
        </p:nvSpPr>
        <p:spPr>
          <a:xfrm>
            <a:off x="1262175" y="129375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provider</a:t>
            </a:r>
            <a:endParaRPr sz="1300">
              <a:latin typeface="Roboto"/>
              <a:ea typeface="Roboto"/>
              <a:cs typeface="Roboto"/>
              <a:sym typeface="Roboto"/>
            </a:endParaRPr>
          </a:p>
        </p:txBody>
      </p:sp>
      <p:cxnSp>
        <p:nvCxnSpPr>
          <p:cNvPr id="303" name="Google Shape;303;p21"/>
          <p:cNvCxnSpPr>
            <a:stCxn id="296" idx="1"/>
            <a:endCxn id="294" idx="3"/>
          </p:cNvCxnSpPr>
          <p:nvPr/>
        </p:nvCxnSpPr>
        <p:spPr>
          <a:xfrm flipH="1">
            <a:off x="1688750" y="2095675"/>
            <a:ext cx="1210200" cy="45900"/>
          </a:xfrm>
          <a:prstGeom prst="straightConnector1">
            <a:avLst/>
          </a:prstGeom>
          <a:noFill/>
          <a:ln cap="flat" cmpd="sng" w="9525">
            <a:solidFill>
              <a:schemeClr val="dk2"/>
            </a:solidFill>
            <a:prstDash val="solid"/>
            <a:round/>
            <a:headEnd len="med" w="med" type="none"/>
            <a:tailEnd len="med" w="med" type="none"/>
          </a:ln>
        </p:spPr>
      </p:cxnSp>
      <p:cxnSp>
        <p:nvCxnSpPr>
          <p:cNvPr id="304" name="Google Shape;304;p21"/>
          <p:cNvCxnSpPr>
            <a:stCxn id="297" idx="3"/>
            <a:endCxn id="295" idx="1"/>
          </p:cNvCxnSpPr>
          <p:nvPr/>
        </p:nvCxnSpPr>
        <p:spPr>
          <a:xfrm>
            <a:off x="6386500" y="2095675"/>
            <a:ext cx="845100" cy="45900"/>
          </a:xfrm>
          <a:prstGeom prst="straightConnector1">
            <a:avLst/>
          </a:prstGeom>
          <a:noFill/>
          <a:ln cap="flat" cmpd="sng" w="9525">
            <a:solidFill>
              <a:schemeClr val="dk2"/>
            </a:solidFill>
            <a:prstDash val="solid"/>
            <a:round/>
            <a:headEnd len="med" w="med" type="none"/>
            <a:tailEnd len="med" w="med" type="none"/>
          </a:ln>
        </p:spPr>
      </p:cxnSp>
      <p:cxnSp>
        <p:nvCxnSpPr>
          <p:cNvPr id="305" name="Google Shape;305;p21"/>
          <p:cNvCxnSpPr>
            <a:stCxn id="296" idx="3"/>
            <a:endCxn id="297" idx="1"/>
          </p:cNvCxnSpPr>
          <p:nvPr/>
        </p:nvCxnSpPr>
        <p:spPr>
          <a:xfrm>
            <a:off x="4374350" y="2095675"/>
            <a:ext cx="536700" cy="0"/>
          </a:xfrm>
          <a:prstGeom prst="straightConnector1">
            <a:avLst/>
          </a:prstGeom>
          <a:noFill/>
          <a:ln cap="flat" cmpd="sng" w="9525">
            <a:solidFill>
              <a:schemeClr val="dk2"/>
            </a:solidFill>
            <a:prstDash val="solid"/>
            <a:round/>
            <a:headEnd len="med" w="med" type="none"/>
            <a:tailEnd len="med" w="med" type="none"/>
          </a:ln>
        </p:spPr>
      </p:cxnSp>
      <p:cxnSp>
        <p:nvCxnSpPr>
          <p:cNvPr id="306" name="Google Shape;306;p21"/>
          <p:cNvCxnSpPr>
            <a:stCxn id="296" idx="0"/>
            <a:endCxn id="292" idx="2"/>
          </p:cNvCxnSpPr>
          <p:nvPr/>
        </p:nvCxnSpPr>
        <p:spPr>
          <a:xfrm rot="10800000">
            <a:off x="1049450" y="1148875"/>
            <a:ext cx="2587200" cy="674700"/>
          </a:xfrm>
          <a:prstGeom prst="straightConnector1">
            <a:avLst/>
          </a:prstGeom>
          <a:noFill/>
          <a:ln cap="flat" cmpd="sng" w="9525">
            <a:solidFill>
              <a:schemeClr val="dk2"/>
            </a:solidFill>
            <a:prstDash val="solid"/>
            <a:round/>
            <a:headEnd len="med" w="med" type="none"/>
            <a:tailEnd len="med" w="med" type="none"/>
          </a:ln>
        </p:spPr>
      </p:cxnSp>
      <p:cxnSp>
        <p:nvCxnSpPr>
          <p:cNvPr id="307" name="Google Shape;307;p21"/>
          <p:cNvCxnSpPr>
            <a:stCxn id="296" idx="0"/>
            <a:endCxn id="293" idx="1"/>
          </p:cNvCxnSpPr>
          <p:nvPr/>
        </p:nvCxnSpPr>
        <p:spPr>
          <a:xfrm flipH="1" rot="10800000">
            <a:off x="3636650" y="728275"/>
            <a:ext cx="3594900" cy="1095300"/>
          </a:xfrm>
          <a:prstGeom prst="straightConnector1">
            <a:avLst/>
          </a:prstGeom>
          <a:noFill/>
          <a:ln cap="flat" cmpd="sng" w="9525">
            <a:solidFill>
              <a:schemeClr val="dk2"/>
            </a:solidFill>
            <a:prstDash val="solid"/>
            <a:round/>
            <a:headEnd len="med" w="med" type="none"/>
            <a:tailEnd len="med" w="med" type="none"/>
          </a:ln>
        </p:spPr>
      </p:cxnSp>
      <p:cxnSp>
        <p:nvCxnSpPr>
          <p:cNvPr id="308" name="Google Shape;308;p21"/>
          <p:cNvCxnSpPr>
            <a:stCxn id="297" idx="0"/>
            <a:endCxn id="292" idx="3"/>
          </p:cNvCxnSpPr>
          <p:nvPr/>
        </p:nvCxnSpPr>
        <p:spPr>
          <a:xfrm rot="10800000">
            <a:off x="1787200" y="876775"/>
            <a:ext cx="3861600" cy="946800"/>
          </a:xfrm>
          <a:prstGeom prst="straightConnector1">
            <a:avLst/>
          </a:prstGeom>
          <a:noFill/>
          <a:ln cap="flat" cmpd="sng" w="9525">
            <a:solidFill>
              <a:schemeClr val="dk2"/>
            </a:solidFill>
            <a:prstDash val="solid"/>
            <a:round/>
            <a:headEnd len="med" w="med" type="none"/>
            <a:tailEnd len="med" w="med" type="none"/>
          </a:ln>
        </p:spPr>
      </p:cxnSp>
      <p:cxnSp>
        <p:nvCxnSpPr>
          <p:cNvPr id="309" name="Google Shape;309;p21"/>
          <p:cNvCxnSpPr>
            <a:stCxn id="297" idx="0"/>
            <a:endCxn id="293" idx="2"/>
          </p:cNvCxnSpPr>
          <p:nvPr/>
        </p:nvCxnSpPr>
        <p:spPr>
          <a:xfrm flipH="1" rot="10800000">
            <a:off x="5648800" y="1000375"/>
            <a:ext cx="2320500" cy="823200"/>
          </a:xfrm>
          <a:prstGeom prst="straightConnector1">
            <a:avLst/>
          </a:prstGeom>
          <a:noFill/>
          <a:ln cap="flat" cmpd="sng" w="9525">
            <a:solidFill>
              <a:schemeClr val="dk2"/>
            </a:solidFill>
            <a:prstDash val="solid"/>
            <a:round/>
            <a:headEnd len="med" w="med" type="none"/>
            <a:tailEnd len="med" w="med" type="none"/>
          </a:ln>
        </p:spPr>
      </p:cxnSp>
      <p:sp>
        <p:nvSpPr>
          <p:cNvPr id="310" name="Google Shape;310;p21"/>
          <p:cNvSpPr txBox="1"/>
          <p:nvPr/>
        </p:nvSpPr>
        <p:spPr>
          <a:xfrm>
            <a:off x="7031675" y="108347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provider</a:t>
            </a:r>
            <a:endParaRPr sz="1300">
              <a:latin typeface="Roboto"/>
              <a:ea typeface="Roboto"/>
              <a:cs typeface="Roboto"/>
              <a:sym typeface="Roboto"/>
            </a:endParaRPr>
          </a:p>
        </p:txBody>
      </p:sp>
      <p:sp>
        <p:nvSpPr>
          <p:cNvPr id="311" name="Google Shape;311;p21"/>
          <p:cNvSpPr txBox="1"/>
          <p:nvPr/>
        </p:nvSpPr>
        <p:spPr>
          <a:xfrm>
            <a:off x="1815225" y="542438"/>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recipient</a:t>
            </a:r>
            <a:endParaRPr sz="1300">
              <a:latin typeface="Roboto"/>
              <a:ea typeface="Roboto"/>
              <a:cs typeface="Roboto"/>
              <a:sym typeface="Roboto"/>
            </a:endParaRPr>
          </a:p>
        </p:txBody>
      </p:sp>
      <p:sp>
        <p:nvSpPr>
          <p:cNvPr id="312" name="Google Shape;312;p21"/>
          <p:cNvSpPr/>
          <p:nvPr/>
        </p:nvSpPr>
        <p:spPr>
          <a:xfrm>
            <a:off x="7025700" y="4439725"/>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Internal</a:t>
            </a:r>
            <a:r>
              <a:rPr b="1" lang="en">
                <a:solidFill>
                  <a:srgbClr val="000000"/>
                </a:solidFill>
                <a:latin typeface="Calibri"/>
                <a:ea typeface="Calibri"/>
                <a:cs typeface="Calibri"/>
                <a:sym typeface="Calibri"/>
              </a:rPr>
              <a:t> resource&gt;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Language Knowledge</a:t>
            </a:r>
            <a:endParaRPr b="1">
              <a:solidFill>
                <a:srgbClr val="000000"/>
              </a:solidFill>
              <a:latin typeface="Calibri"/>
              <a:ea typeface="Calibri"/>
              <a:cs typeface="Calibri"/>
              <a:sym typeface="Calibri"/>
            </a:endParaRPr>
          </a:p>
        </p:txBody>
      </p:sp>
      <p:sp>
        <p:nvSpPr>
          <p:cNvPr id="313" name="Google Shape;313;p21"/>
          <p:cNvSpPr/>
          <p:nvPr/>
        </p:nvSpPr>
        <p:spPr>
          <a:xfrm>
            <a:off x="4358700" y="4439725"/>
            <a:ext cx="18873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increment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Improve Language Knowledge</a:t>
            </a:r>
            <a:endParaRPr b="1">
              <a:solidFill>
                <a:srgbClr val="000000"/>
              </a:solidFill>
              <a:latin typeface="Calibri"/>
              <a:ea typeface="Calibri"/>
              <a:cs typeface="Calibri"/>
              <a:sym typeface="Calibri"/>
            </a:endParaRPr>
          </a:p>
        </p:txBody>
      </p:sp>
      <p:cxnSp>
        <p:nvCxnSpPr>
          <p:cNvPr id="314" name="Google Shape;314;p21"/>
          <p:cNvCxnSpPr>
            <a:stCxn id="313" idx="3"/>
            <a:endCxn id="312" idx="1"/>
          </p:cNvCxnSpPr>
          <p:nvPr/>
        </p:nvCxnSpPr>
        <p:spPr>
          <a:xfrm>
            <a:off x="6246000" y="4711825"/>
            <a:ext cx="779700" cy="0"/>
          </a:xfrm>
          <a:prstGeom prst="straightConnector1">
            <a:avLst/>
          </a:prstGeom>
          <a:noFill/>
          <a:ln cap="flat" cmpd="sng" w="9525">
            <a:solidFill>
              <a:schemeClr val="dk2"/>
            </a:solidFill>
            <a:prstDash val="solid"/>
            <a:round/>
            <a:headEnd len="med" w="med" type="none"/>
            <a:tailEnd len="med" w="med" type="none"/>
          </a:ln>
        </p:spPr>
      </p:cxnSp>
      <p:sp>
        <p:nvSpPr>
          <p:cNvPr id="315" name="Google Shape;315;p21"/>
          <p:cNvSpPr txBox="1"/>
          <p:nvPr/>
        </p:nvSpPr>
        <p:spPr>
          <a:xfrm>
            <a:off x="6227425" y="4630000"/>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produce</a:t>
            </a:r>
            <a:endParaRPr sz="1300">
              <a:latin typeface="Roboto"/>
              <a:ea typeface="Roboto"/>
              <a:cs typeface="Roboto"/>
              <a:sym typeface="Roboto"/>
            </a:endParaRPr>
          </a:p>
        </p:txBody>
      </p:sp>
      <p:sp>
        <p:nvSpPr>
          <p:cNvPr id="316" name="Google Shape;316;p21"/>
          <p:cNvSpPr/>
          <p:nvPr/>
        </p:nvSpPr>
        <p:spPr>
          <a:xfrm>
            <a:off x="4492225" y="34342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
                <a:latin typeface="Calibri"/>
                <a:ea typeface="Calibri"/>
                <a:cs typeface="Calibri"/>
                <a:sym typeface="Calibri"/>
              </a:rPr>
              <a:t>&lt;decrement&gt;</a:t>
            </a:r>
            <a:endParaRPr b="1">
              <a:latin typeface="Calibri"/>
              <a:ea typeface="Calibri"/>
              <a:cs typeface="Calibri"/>
              <a:sym typeface="Calibri"/>
            </a:endParaRPr>
          </a:p>
          <a:p>
            <a:pPr indent="0" lvl="0" marL="0" marR="0" rtl="0" algn="l">
              <a:spcBef>
                <a:spcPts val="0"/>
              </a:spcBef>
              <a:spcAft>
                <a:spcPts val="0"/>
              </a:spcAft>
              <a:buNone/>
            </a:pPr>
            <a:r>
              <a:rPr b="1" lang="en">
                <a:latin typeface="Calibri"/>
                <a:ea typeface="Calibri"/>
                <a:cs typeface="Calibri"/>
                <a:sym typeface="Calibri"/>
              </a:rPr>
              <a:t>        Spend   </a:t>
            </a:r>
            <a:endParaRPr b="1">
              <a:latin typeface="Calibri"/>
              <a:ea typeface="Calibri"/>
              <a:cs typeface="Calibri"/>
              <a:sym typeface="Calibri"/>
            </a:endParaRPr>
          </a:p>
        </p:txBody>
      </p:sp>
      <p:sp>
        <p:nvSpPr>
          <p:cNvPr id="317" name="Google Shape;317;p21"/>
          <p:cNvSpPr/>
          <p:nvPr/>
        </p:nvSpPr>
        <p:spPr>
          <a:xfrm>
            <a:off x="2462288" y="35396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
                <a:latin typeface="Calibri"/>
                <a:ea typeface="Calibri"/>
                <a:cs typeface="Calibri"/>
                <a:sym typeface="Calibri"/>
              </a:rPr>
              <a:t>&lt;decrement&gt;</a:t>
            </a:r>
            <a:endParaRPr b="1">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Make use of</a:t>
            </a:r>
            <a:endParaRPr b="1">
              <a:latin typeface="Calibri"/>
              <a:ea typeface="Calibri"/>
              <a:cs typeface="Calibri"/>
              <a:sym typeface="Calibri"/>
            </a:endParaRPr>
          </a:p>
        </p:txBody>
      </p:sp>
      <p:sp>
        <p:nvSpPr>
          <p:cNvPr id="318" name="Google Shape;318;p21"/>
          <p:cNvSpPr/>
          <p:nvPr/>
        </p:nvSpPr>
        <p:spPr>
          <a:xfrm>
            <a:off x="432375" y="35987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decrement</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Pay course</a:t>
            </a:r>
            <a:endParaRPr b="1">
              <a:solidFill>
                <a:srgbClr val="000000"/>
              </a:solidFill>
              <a:latin typeface="Calibri"/>
              <a:ea typeface="Calibri"/>
              <a:cs typeface="Calibri"/>
              <a:sym typeface="Calibri"/>
            </a:endParaRPr>
          </a:p>
        </p:txBody>
      </p:sp>
      <p:sp>
        <p:nvSpPr>
          <p:cNvPr id="319" name="Google Shape;319;p21"/>
          <p:cNvSpPr/>
          <p:nvPr/>
        </p:nvSpPr>
        <p:spPr>
          <a:xfrm>
            <a:off x="6315400" y="35343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latin typeface="Calibri"/>
                <a:ea typeface="Calibri"/>
                <a:cs typeface="Calibri"/>
                <a:sym typeface="Calibri"/>
              </a:rPr>
              <a:t>&lt;decrement&gt;</a:t>
            </a:r>
            <a:endParaRPr b="1">
              <a:latin typeface="Calibri"/>
              <a:ea typeface="Calibri"/>
              <a:cs typeface="Calibri"/>
              <a:sym typeface="Calibri"/>
            </a:endParaRPr>
          </a:p>
          <a:p>
            <a:pPr indent="0" lvl="0" marL="0" rtl="0" algn="ctr">
              <a:spcBef>
                <a:spcPts val="0"/>
              </a:spcBef>
              <a:spcAft>
                <a:spcPts val="0"/>
              </a:spcAft>
              <a:buNone/>
            </a:pPr>
            <a:r>
              <a:rPr b="1" lang="en">
                <a:latin typeface="Calibri"/>
                <a:ea typeface="Calibri"/>
                <a:cs typeface="Calibri"/>
                <a:sym typeface="Calibri"/>
              </a:rPr>
              <a:t>read</a:t>
            </a:r>
            <a:endParaRPr b="1">
              <a:latin typeface="Calibri"/>
              <a:ea typeface="Calibri"/>
              <a:cs typeface="Calibri"/>
              <a:sym typeface="Calibri"/>
            </a:endParaRPr>
          </a:p>
        </p:txBody>
      </p:sp>
      <p:sp>
        <p:nvSpPr>
          <p:cNvPr id="320" name="Google Shape;320;p21"/>
          <p:cNvSpPr/>
          <p:nvPr/>
        </p:nvSpPr>
        <p:spPr>
          <a:xfrm>
            <a:off x="4492225" y="26289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Econ resource</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Time</a:t>
            </a:r>
            <a:endParaRPr b="1">
              <a:solidFill>
                <a:srgbClr val="000000"/>
              </a:solidFill>
              <a:latin typeface="Calibri"/>
              <a:ea typeface="Calibri"/>
              <a:cs typeface="Calibri"/>
              <a:sym typeface="Calibri"/>
            </a:endParaRPr>
          </a:p>
        </p:txBody>
      </p:sp>
      <p:sp>
        <p:nvSpPr>
          <p:cNvPr id="321" name="Google Shape;321;p21"/>
          <p:cNvSpPr/>
          <p:nvPr/>
        </p:nvSpPr>
        <p:spPr>
          <a:xfrm>
            <a:off x="2462288" y="260197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Econ resource</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Facilities</a:t>
            </a:r>
            <a:endParaRPr b="1">
              <a:solidFill>
                <a:srgbClr val="000000"/>
              </a:solidFill>
              <a:latin typeface="Calibri"/>
              <a:ea typeface="Calibri"/>
              <a:cs typeface="Calibri"/>
              <a:sym typeface="Calibri"/>
            </a:endParaRPr>
          </a:p>
        </p:txBody>
      </p:sp>
      <p:sp>
        <p:nvSpPr>
          <p:cNvPr id="322" name="Google Shape;322;p21"/>
          <p:cNvSpPr/>
          <p:nvPr/>
        </p:nvSpPr>
        <p:spPr>
          <a:xfrm>
            <a:off x="432350" y="2631500"/>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Econ resource</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Money</a:t>
            </a:r>
            <a:endParaRPr b="1">
              <a:solidFill>
                <a:srgbClr val="000000"/>
              </a:solidFill>
              <a:latin typeface="Calibri"/>
              <a:ea typeface="Calibri"/>
              <a:cs typeface="Calibri"/>
              <a:sym typeface="Calibri"/>
            </a:endParaRPr>
          </a:p>
        </p:txBody>
      </p:sp>
      <p:sp>
        <p:nvSpPr>
          <p:cNvPr id="323" name="Google Shape;323;p21"/>
          <p:cNvSpPr/>
          <p:nvPr/>
        </p:nvSpPr>
        <p:spPr>
          <a:xfrm>
            <a:off x="6315400" y="2628925"/>
            <a:ext cx="1475400" cy="5442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000000"/>
                </a:solidFill>
                <a:latin typeface="Calibri"/>
                <a:ea typeface="Calibri"/>
                <a:cs typeface="Calibri"/>
                <a:sym typeface="Calibri"/>
              </a:rPr>
              <a:t>&lt;</a:t>
            </a:r>
            <a:r>
              <a:rPr b="1" lang="en">
                <a:latin typeface="Calibri"/>
                <a:ea typeface="Calibri"/>
                <a:cs typeface="Calibri"/>
                <a:sym typeface="Calibri"/>
              </a:rPr>
              <a:t>Econ resource</a:t>
            </a:r>
            <a:r>
              <a:rPr b="1" lang="en">
                <a:solidFill>
                  <a:srgbClr val="000000"/>
                </a:solidFill>
                <a:latin typeface="Calibri"/>
                <a:ea typeface="Calibri"/>
                <a:cs typeface="Calibri"/>
                <a:sym typeface="Calibri"/>
              </a:rPr>
              <a:t>&gt;</a:t>
            </a:r>
            <a:endParaRPr b="1">
              <a:solidFill>
                <a:srgbClr val="000000"/>
              </a:solidFill>
              <a:latin typeface="Calibri"/>
              <a:ea typeface="Calibri"/>
              <a:cs typeface="Calibri"/>
              <a:sym typeface="Calibri"/>
            </a:endParaRPr>
          </a:p>
          <a:p>
            <a:pPr indent="0" lvl="0" marL="0" marR="0" rtl="0" algn="ctr">
              <a:spcBef>
                <a:spcPts val="0"/>
              </a:spcBef>
              <a:spcAft>
                <a:spcPts val="0"/>
              </a:spcAft>
              <a:buNone/>
            </a:pPr>
            <a:r>
              <a:rPr b="1" lang="en">
                <a:latin typeface="Calibri"/>
                <a:ea typeface="Calibri"/>
                <a:cs typeface="Calibri"/>
                <a:sym typeface="Calibri"/>
              </a:rPr>
              <a:t>Books</a:t>
            </a:r>
            <a:endParaRPr b="1">
              <a:solidFill>
                <a:srgbClr val="000000"/>
              </a:solidFill>
              <a:latin typeface="Calibri"/>
              <a:ea typeface="Calibri"/>
              <a:cs typeface="Calibri"/>
              <a:sym typeface="Calibri"/>
            </a:endParaRPr>
          </a:p>
        </p:txBody>
      </p:sp>
      <p:cxnSp>
        <p:nvCxnSpPr>
          <p:cNvPr id="324" name="Google Shape;324;p21"/>
          <p:cNvCxnSpPr>
            <a:stCxn id="317" idx="0"/>
            <a:endCxn id="321" idx="2"/>
          </p:cNvCxnSpPr>
          <p:nvPr/>
        </p:nvCxnSpPr>
        <p:spPr>
          <a:xfrm rot="10800000">
            <a:off x="3199988" y="3146075"/>
            <a:ext cx="0" cy="3936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21"/>
          <p:cNvCxnSpPr>
            <a:stCxn id="320" idx="2"/>
            <a:endCxn id="316" idx="0"/>
          </p:cNvCxnSpPr>
          <p:nvPr/>
        </p:nvCxnSpPr>
        <p:spPr>
          <a:xfrm>
            <a:off x="5229925" y="3173125"/>
            <a:ext cx="0" cy="2613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21"/>
          <p:cNvCxnSpPr>
            <a:stCxn id="323" idx="2"/>
            <a:endCxn id="319" idx="0"/>
          </p:cNvCxnSpPr>
          <p:nvPr/>
        </p:nvCxnSpPr>
        <p:spPr>
          <a:xfrm>
            <a:off x="7053100" y="3173125"/>
            <a:ext cx="0" cy="361200"/>
          </a:xfrm>
          <a:prstGeom prst="straightConnector1">
            <a:avLst/>
          </a:prstGeom>
          <a:noFill/>
          <a:ln cap="flat" cmpd="sng" w="9525">
            <a:solidFill>
              <a:schemeClr val="dk2"/>
            </a:solidFill>
            <a:prstDash val="solid"/>
            <a:round/>
            <a:headEnd len="med" w="med" type="none"/>
            <a:tailEnd len="med" w="med" type="none"/>
          </a:ln>
        </p:spPr>
      </p:cxnSp>
      <p:sp>
        <p:nvSpPr>
          <p:cNvPr id="327" name="Google Shape;327;p21"/>
          <p:cNvSpPr/>
          <p:nvPr/>
        </p:nvSpPr>
        <p:spPr>
          <a:xfrm>
            <a:off x="2745800" y="4597900"/>
            <a:ext cx="261300" cy="2613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8" name="Google Shape;328;p21"/>
          <p:cNvCxnSpPr>
            <a:stCxn id="327" idx="0"/>
            <a:endCxn id="318" idx="2"/>
          </p:cNvCxnSpPr>
          <p:nvPr/>
        </p:nvCxnSpPr>
        <p:spPr>
          <a:xfrm rot="10800000">
            <a:off x="1170050" y="4142800"/>
            <a:ext cx="1706400" cy="455100"/>
          </a:xfrm>
          <a:prstGeom prst="straightConnector1">
            <a:avLst/>
          </a:prstGeom>
          <a:noFill/>
          <a:ln cap="flat" cmpd="sng" w="9525">
            <a:solidFill>
              <a:schemeClr val="dk2"/>
            </a:solidFill>
            <a:prstDash val="solid"/>
            <a:round/>
            <a:headEnd len="med" w="med" type="none"/>
            <a:tailEnd len="med" w="med" type="none"/>
          </a:ln>
        </p:spPr>
      </p:cxnSp>
      <p:cxnSp>
        <p:nvCxnSpPr>
          <p:cNvPr id="329" name="Google Shape;329;p21"/>
          <p:cNvCxnSpPr>
            <a:stCxn id="327" idx="0"/>
            <a:endCxn id="317" idx="2"/>
          </p:cNvCxnSpPr>
          <p:nvPr/>
        </p:nvCxnSpPr>
        <p:spPr>
          <a:xfrm flipH="1" rot="10800000">
            <a:off x="2876450" y="4084000"/>
            <a:ext cx="323400" cy="513900"/>
          </a:xfrm>
          <a:prstGeom prst="straightConnector1">
            <a:avLst/>
          </a:prstGeom>
          <a:noFill/>
          <a:ln cap="flat" cmpd="sng" w="9525">
            <a:solidFill>
              <a:schemeClr val="dk2"/>
            </a:solidFill>
            <a:prstDash val="solid"/>
            <a:round/>
            <a:headEnd len="med" w="med" type="none"/>
            <a:tailEnd len="med" w="med" type="none"/>
          </a:ln>
        </p:spPr>
      </p:cxnSp>
      <p:cxnSp>
        <p:nvCxnSpPr>
          <p:cNvPr id="330" name="Google Shape;330;p21"/>
          <p:cNvCxnSpPr>
            <a:stCxn id="327" idx="0"/>
            <a:endCxn id="316" idx="2"/>
          </p:cNvCxnSpPr>
          <p:nvPr/>
        </p:nvCxnSpPr>
        <p:spPr>
          <a:xfrm flipH="1" rot="10800000">
            <a:off x="2876450" y="3978400"/>
            <a:ext cx="2353500" cy="619500"/>
          </a:xfrm>
          <a:prstGeom prst="straightConnector1">
            <a:avLst/>
          </a:prstGeom>
          <a:noFill/>
          <a:ln cap="flat" cmpd="sng" w="9525">
            <a:solidFill>
              <a:schemeClr val="dk2"/>
            </a:solidFill>
            <a:prstDash val="solid"/>
            <a:round/>
            <a:headEnd len="med" w="med" type="none"/>
            <a:tailEnd len="med" w="med" type="none"/>
          </a:ln>
        </p:spPr>
      </p:cxnSp>
      <p:cxnSp>
        <p:nvCxnSpPr>
          <p:cNvPr id="331" name="Google Shape;331;p21"/>
          <p:cNvCxnSpPr>
            <a:stCxn id="327" idx="0"/>
            <a:endCxn id="319" idx="2"/>
          </p:cNvCxnSpPr>
          <p:nvPr/>
        </p:nvCxnSpPr>
        <p:spPr>
          <a:xfrm flipH="1" rot="10800000">
            <a:off x="2876450" y="4078600"/>
            <a:ext cx="4176600" cy="519300"/>
          </a:xfrm>
          <a:prstGeom prst="straightConnector1">
            <a:avLst/>
          </a:prstGeom>
          <a:noFill/>
          <a:ln cap="flat" cmpd="sng" w="9525">
            <a:solidFill>
              <a:schemeClr val="dk2"/>
            </a:solidFill>
            <a:prstDash val="solid"/>
            <a:round/>
            <a:headEnd len="med" w="med" type="none"/>
            <a:tailEnd len="med" w="med" type="none"/>
          </a:ln>
        </p:spPr>
      </p:cxnSp>
      <p:cxnSp>
        <p:nvCxnSpPr>
          <p:cNvPr id="332" name="Google Shape;332;p21"/>
          <p:cNvCxnSpPr>
            <a:stCxn id="322" idx="2"/>
            <a:endCxn id="318" idx="0"/>
          </p:cNvCxnSpPr>
          <p:nvPr/>
        </p:nvCxnSpPr>
        <p:spPr>
          <a:xfrm>
            <a:off x="1170050" y="3175700"/>
            <a:ext cx="0" cy="423000"/>
          </a:xfrm>
          <a:prstGeom prst="straightConnector1">
            <a:avLst/>
          </a:prstGeom>
          <a:noFill/>
          <a:ln cap="flat" cmpd="sng" w="9525">
            <a:solidFill>
              <a:schemeClr val="dk2"/>
            </a:solidFill>
            <a:prstDash val="solid"/>
            <a:round/>
            <a:headEnd len="med" w="med" type="none"/>
            <a:tailEnd len="med" w="med" type="none"/>
          </a:ln>
        </p:spPr>
      </p:cxnSp>
      <p:cxnSp>
        <p:nvCxnSpPr>
          <p:cNvPr id="333" name="Google Shape;333;p21"/>
          <p:cNvCxnSpPr>
            <a:stCxn id="313" idx="1"/>
            <a:endCxn id="334" idx="0"/>
          </p:cNvCxnSpPr>
          <p:nvPr/>
        </p:nvCxnSpPr>
        <p:spPr>
          <a:xfrm rot="10800000">
            <a:off x="2876400" y="4656925"/>
            <a:ext cx="1482300" cy="54900"/>
          </a:xfrm>
          <a:prstGeom prst="straightConnector1">
            <a:avLst/>
          </a:prstGeom>
          <a:noFill/>
          <a:ln cap="flat" cmpd="sng" w="9525">
            <a:solidFill>
              <a:schemeClr val="dk2"/>
            </a:solidFill>
            <a:prstDash val="solid"/>
            <a:round/>
            <a:headEnd len="med" w="med" type="none"/>
            <a:tailEnd len="med" w="med" type="none"/>
          </a:ln>
        </p:spPr>
      </p:cxnSp>
      <p:sp>
        <p:nvSpPr>
          <p:cNvPr id="335" name="Google Shape;335;p21"/>
          <p:cNvSpPr txBox="1"/>
          <p:nvPr/>
        </p:nvSpPr>
        <p:spPr>
          <a:xfrm>
            <a:off x="178875" y="3134225"/>
            <a:ext cx="991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consumes</a:t>
            </a:r>
            <a:endParaRPr>
              <a:latin typeface="Roboto"/>
              <a:ea typeface="Roboto"/>
              <a:cs typeface="Roboto"/>
              <a:sym typeface="Roboto"/>
            </a:endParaRPr>
          </a:p>
        </p:txBody>
      </p:sp>
      <p:sp>
        <p:nvSpPr>
          <p:cNvPr id="336" name="Google Shape;336;p21"/>
          <p:cNvSpPr txBox="1"/>
          <p:nvPr/>
        </p:nvSpPr>
        <p:spPr>
          <a:xfrm>
            <a:off x="2408588" y="3055188"/>
            <a:ext cx="84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use</a:t>
            </a:r>
            <a:endParaRPr>
              <a:latin typeface="Roboto"/>
              <a:ea typeface="Roboto"/>
              <a:cs typeface="Roboto"/>
              <a:sym typeface="Roboto"/>
            </a:endParaRPr>
          </a:p>
        </p:txBody>
      </p:sp>
      <p:sp>
        <p:nvSpPr>
          <p:cNvPr id="334" name="Google Shape;334;p21"/>
          <p:cNvSpPr txBox="1"/>
          <p:nvPr/>
        </p:nvSpPr>
        <p:spPr>
          <a:xfrm>
            <a:off x="2380850" y="4656825"/>
            <a:ext cx="9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duality</a:t>
            </a:r>
            <a:endParaRPr sz="1300">
              <a:latin typeface="Roboto"/>
              <a:ea typeface="Roboto"/>
              <a:cs typeface="Roboto"/>
              <a:sym typeface="Roboto"/>
            </a:endParaRPr>
          </a:p>
        </p:txBody>
      </p:sp>
      <p:sp>
        <p:nvSpPr>
          <p:cNvPr id="337" name="Google Shape;337;p21"/>
          <p:cNvSpPr txBox="1"/>
          <p:nvPr/>
        </p:nvSpPr>
        <p:spPr>
          <a:xfrm>
            <a:off x="4630950" y="3079488"/>
            <a:ext cx="99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consume</a:t>
            </a:r>
            <a:endParaRPr>
              <a:latin typeface="Roboto"/>
              <a:ea typeface="Roboto"/>
              <a:cs typeface="Roboto"/>
              <a:sym typeface="Roboto"/>
            </a:endParaRPr>
          </a:p>
        </p:txBody>
      </p:sp>
      <p:sp>
        <p:nvSpPr>
          <p:cNvPr id="338" name="Google Shape;338;p21"/>
          <p:cNvSpPr txBox="1"/>
          <p:nvPr/>
        </p:nvSpPr>
        <p:spPr>
          <a:xfrm>
            <a:off x="11977850" y="3374575"/>
            <a:ext cx="23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39" name="Google Shape;339;p21"/>
          <p:cNvSpPr txBox="1"/>
          <p:nvPr/>
        </p:nvSpPr>
        <p:spPr>
          <a:xfrm>
            <a:off x="7120175" y="3117500"/>
            <a:ext cx="99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use</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