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2" Type="http://schemas.openxmlformats.org/officeDocument/2006/relationships/font" Target="fonts/Roboto-boldItalic.fntdata"/><Relationship Id="rId9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cfb103eaa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ecfb103eaa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cfb103eaa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ecfb103eaa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1814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Economic Agents and Economic Resources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283425" y="1241625"/>
            <a:ext cx="1475400" cy="5442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&lt;Econ resource&gt;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puppy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435825" y="2079825"/>
            <a:ext cx="1475400" cy="5442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&lt;Econ resource&gt;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name /number of the puppy</a:t>
            </a: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)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588225" y="2765625"/>
            <a:ext cx="1475400" cy="5442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&lt;Econ resource&gt;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Money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740625" y="3375225"/>
            <a:ext cx="1475400" cy="5442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&lt;Econ resource&gt;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Certain breed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893025" y="4061025"/>
            <a:ext cx="1475400" cy="5442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&lt;Econ resource&gt;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Certain color 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5385875" y="1241625"/>
            <a:ext cx="1475400" cy="5442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&lt;Econ </a:t>
            </a: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agent</a:t>
            </a:r>
            <a:r>
              <a:rPr b="1"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Customer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5919275" y="2003625"/>
            <a:ext cx="1475400" cy="5442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&lt;Econ </a:t>
            </a: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agent</a:t>
            </a:r>
            <a:r>
              <a:rPr b="1"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breeder/kennel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6376475" y="2689425"/>
            <a:ext cx="1475400" cy="5442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&lt;Econ </a:t>
            </a: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agent</a:t>
            </a:r>
            <a:r>
              <a:rPr b="1"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Delivery company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1133525" y="4746825"/>
            <a:ext cx="1475400" cy="5442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&lt;Econ resource&gt;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Gender 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2681800" y="3153875"/>
            <a:ext cx="1475400" cy="5442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increment</a:t>
            </a:r>
            <a:r>
              <a:rPr b="1"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Amount of order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-2758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Exchange and Conversion Processes 1) </a:t>
            </a:r>
            <a:r>
              <a:rPr lang="en-GB"/>
              <a:t>specific</a:t>
            </a:r>
            <a:r>
              <a:rPr lang="en-GB"/>
              <a:t> puppy</a:t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7383375" y="2007588"/>
            <a:ext cx="1475400" cy="5442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&lt;Econ resource&gt;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puppy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353425" y="611150"/>
            <a:ext cx="1475400" cy="544200"/>
          </a:xfrm>
          <a:prstGeom prst="rect">
            <a:avLst/>
          </a:prstGeom>
          <a:solidFill>
            <a:srgbClr val="FFF2CC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&lt;Econ </a:t>
            </a: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agent</a:t>
            </a:r>
            <a:r>
              <a:rPr b="1"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Kennel	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3467050" y="243625"/>
            <a:ext cx="1805100" cy="5442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&lt;Econ </a:t>
            </a: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agent</a:t>
            </a:r>
            <a:r>
              <a:rPr b="1"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Customer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196500" y="2071050"/>
            <a:ext cx="1475400" cy="5442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&lt;Econ resource&gt;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Money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3949388" y="2071050"/>
            <a:ext cx="115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dual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3530650" y="883350"/>
            <a:ext cx="115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recipient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6308725" y="2007600"/>
            <a:ext cx="115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take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1744275" y="2032388"/>
            <a:ext cx="115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give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604000" y="1276150"/>
            <a:ext cx="115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provider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2467150" y="2071050"/>
            <a:ext cx="1475400" cy="5442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decrement</a:t>
            </a:r>
            <a:r>
              <a:rPr b="1"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Pay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4679125" y="2071050"/>
            <a:ext cx="1475400" cy="5442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increment</a:t>
            </a:r>
            <a:r>
              <a:rPr b="1"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Receive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1" name="Google Shape;81;p14"/>
          <p:cNvCxnSpPr>
            <a:stCxn id="79" idx="1"/>
            <a:endCxn id="73" idx="3"/>
          </p:cNvCxnSpPr>
          <p:nvPr/>
        </p:nvCxnSpPr>
        <p:spPr>
          <a:xfrm rot="10800000">
            <a:off x="1671850" y="2343150"/>
            <a:ext cx="79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4"/>
          <p:cNvCxnSpPr>
            <a:stCxn id="80" idx="3"/>
            <a:endCxn id="70" idx="1"/>
          </p:cNvCxnSpPr>
          <p:nvPr/>
        </p:nvCxnSpPr>
        <p:spPr>
          <a:xfrm flipH="1" rot="10800000">
            <a:off x="6154525" y="2279550"/>
            <a:ext cx="1228800" cy="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4"/>
          <p:cNvCxnSpPr>
            <a:stCxn id="79" idx="3"/>
            <a:endCxn id="80" idx="1"/>
          </p:cNvCxnSpPr>
          <p:nvPr/>
        </p:nvCxnSpPr>
        <p:spPr>
          <a:xfrm>
            <a:off x="3942550" y="2343150"/>
            <a:ext cx="736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4"/>
          <p:cNvCxnSpPr>
            <a:stCxn id="79" idx="0"/>
            <a:endCxn id="71" idx="2"/>
          </p:cNvCxnSpPr>
          <p:nvPr/>
        </p:nvCxnSpPr>
        <p:spPr>
          <a:xfrm rot="10800000">
            <a:off x="1091050" y="1155450"/>
            <a:ext cx="2113800" cy="9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4"/>
          <p:cNvCxnSpPr>
            <a:stCxn id="79" idx="0"/>
            <a:endCxn id="72" idx="2"/>
          </p:cNvCxnSpPr>
          <p:nvPr/>
        </p:nvCxnSpPr>
        <p:spPr>
          <a:xfrm flipH="1" rot="10800000">
            <a:off x="3204850" y="787950"/>
            <a:ext cx="1164900" cy="128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4"/>
          <p:cNvCxnSpPr>
            <a:stCxn id="80" idx="0"/>
            <a:endCxn id="71" idx="3"/>
          </p:cNvCxnSpPr>
          <p:nvPr/>
        </p:nvCxnSpPr>
        <p:spPr>
          <a:xfrm rot="10800000">
            <a:off x="1828825" y="883350"/>
            <a:ext cx="3588000" cy="118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4"/>
          <p:cNvCxnSpPr>
            <a:stCxn id="80" idx="0"/>
            <a:endCxn id="72" idx="2"/>
          </p:cNvCxnSpPr>
          <p:nvPr/>
        </p:nvCxnSpPr>
        <p:spPr>
          <a:xfrm rot="10800000">
            <a:off x="4369525" y="787950"/>
            <a:ext cx="1047300" cy="128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4"/>
          <p:cNvSpPr txBox="1"/>
          <p:nvPr/>
        </p:nvSpPr>
        <p:spPr>
          <a:xfrm>
            <a:off x="2310550" y="716450"/>
            <a:ext cx="115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recipient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4"/>
          <p:cNvSpPr txBox="1"/>
          <p:nvPr/>
        </p:nvSpPr>
        <p:spPr>
          <a:xfrm>
            <a:off x="4449850" y="1373038"/>
            <a:ext cx="115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provider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6929050" y="5218575"/>
            <a:ext cx="1932600" cy="5442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Econ</a:t>
            </a:r>
            <a:r>
              <a:rPr b="1"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resource&gt;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Money/Income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4061800" y="5203850"/>
            <a:ext cx="1932600" cy="5442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increment</a:t>
            </a:r>
            <a:r>
              <a:rPr b="1"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More services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" name="Google Shape;92;p14"/>
          <p:cNvCxnSpPr>
            <a:stCxn id="91" idx="3"/>
            <a:endCxn id="90" idx="1"/>
          </p:cNvCxnSpPr>
          <p:nvPr/>
        </p:nvCxnSpPr>
        <p:spPr>
          <a:xfrm>
            <a:off x="5994400" y="5475950"/>
            <a:ext cx="934800" cy="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14"/>
          <p:cNvSpPr/>
          <p:nvPr/>
        </p:nvSpPr>
        <p:spPr>
          <a:xfrm>
            <a:off x="4364450" y="4441575"/>
            <a:ext cx="326400" cy="3222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6420025" y="4253473"/>
            <a:ext cx="1436100" cy="4560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decrement</a:t>
            </a:r>
            <a:r>
              <a:rPr b="1"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Name</a:t>
            </a: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 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6064300" y="5017163"/>
            <a:ext cx="115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produce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2213800" y="3001300"/>
            <a:ext cx="1574400" cy="5442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decrement</a:t>
            </a:r>
            <a:r>
              <a:rPr b="1"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Pick up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-583750" y="3025250"/>
            <a:ext cx="1991100" cy="5442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Econ Resource</a:t>
            </a:r>
            <a:r>
              <a:rPr b="1"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Visit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" name="Google Shape;98;p14"/>
          <p:cNvCxnSpPr>
            <a:stCxn id="96" idx="1"/>
            <a:endCxn id="97" idx="3"/>
          </p:cNvCxnSpPr>
          <p:nvPr/>
        </p:nvCxnSpPr>
        <p:spPr>
          <a:xfrm flipH="1">
            <a:off x="1407400" y="3273400"/>
            <a:ext cx="806400" cy="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" name="Google Shape;99;p14"/>
          <p:cNvSpPr txBox="1"/>
          <p:nvPr/>
        </p:nvSpPr>
        <p:spPr>
          <a:xfrm>
            <a:off x="1363275" y="2946788"/>
            <a:ext cx="115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use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0" name="Google Shape;100;p14"/>
          <p:cNvCxnSpPr>
            <a:stCxn id="96" idx="2"/>
            <a:endCxn id="93" idx="1"/>
          </p:cNvCxnSpPr>
          <p:nvPr/>
        </p:nvCxnSpPr>
        <p:spPr>
          <a:xfrm>
            <a:off x="3001000" y="3545500"/>
            <a:ext cx="1363500" cy="10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4"/>
          <p:cNvCxnSpPr>
            <a:stCxn id="93" idx="2"/>
            <a:endCxn id="91" idx="0"/>
          </p:cNvCxnSpPr>
          <p:nvPr/>
        </p:nvCxnSpPr>
        <p:spPr>
          <a:xfrm>
            <a:off x="4527650" y="4763775"/>
            <a:ext cx="500400" cy="44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14"/>
          <p:cNvSpPr txBox="1"/>
          <p:nvPr/>
        </p:nvSpPr>
        <p:spPr>
          <a:xfrm>
            <a:off x="3791338" y="4710825"/>
            <a:ext cx="115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dual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8229950" y="2854925"/>
            <a:ext cx="115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use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1845375" y="4354300"/>
            <a:ext cx="1574400" cy="5442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decrement</a:t>
            </a:r>
            <a:r>
              <a:rPr b="1"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order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-1262075" y="3869400"/>
            <a:ext cx="1475400" cy="5442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&lt;Econ resource&gt;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Delivery 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6" name="Google Shape;106;p14"/>
          <p:cNvCxnSpPr>
            <a:stCxn id="107" idx="0"/>
            <a:endCxn id="105" idx="3"/>
          </p:cNvCxnSpPr>
          <p:nvPr/>
        </p:nvCxnSpPr>
        <p:spPr>
          <a:xfrm flipH="1" rot="10800000">
            <a:off x="-94850" y="4141450"/>
            <a:ext cx="308100" cy="57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4"/>
          <p:cNvCxnSpPr>
            <a:stCxn id="104" idx="3"/>
            <a:endCxn id="93" idx="1"/>
          </p:cNvCxnSpPr>
          <p:nvPr/>
        </p:nvCxnSpPr>
        <p:spPr>
          <a:xfrm flipH="1" rot="10800000">
            <a:off x="3419775" y="4602700"/>
            <a:ext cx="944700" cy="2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4"/>
          <p:cNvSpPr/>
          <p:nvPr/>
        </p:nvSpPr>
        <p:spPr>
          <a:xfrm>
            <a:off x="-1090400" y="4713550"/>
            <a:ext cx="1991100" cy="5442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Econ resource</a:t>
            </a:r>
            <a:r>
              <a:rPr b="1"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Delivery status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296650" y="4207438"/>
            <a:ext cx="115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use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6505875" y="332000"/>
            <a:ext cx="1805100" cy="5442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&lt;Econ </a:t>
            </a: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agent</a:t>
            </a:r>
            <a:r>
              <a:rPr b="1"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Outsourced Delivery company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" name="Google Shape;111;p14"/>
          <p:cNvCxnSpPr>
            <a:stCxn id="80" idx="0"/>
            <a:endCxn id="110" idx="2"/>
          </p:cNvCxnSpPr>
          <p:nvPr/>
        </p:nvCxnSpPr>
        <p:spPr>
          <a:xfrm flipH="1" rot="10800000">
            <a:off x="5416825" y="876150"/>
            <a:ext cx="1991700" cy="119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4"/>
          <p:cNvCxnSpPr>
            <a:stCxn id="79" idx="0"/>
          </p:cNvCxnSpPr>
          <p:nvPr/>
        </p:nvCxnSpPr>
        <p:spPr>
          <a:xfrm flipH="1" rot="10800000">
            <a:off x="3204850" y="921750"/>
            <a:ext cx="4178700" cy="114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4"/>
          <p:cNvSpPr txBox="1"/>
          <p:nvPr/>
        </p:nvSpPr>
        <p:spPr>
          <a:xfrm>
            <a:off x="5606350" y="915100"/>
            <a:ext cx="115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recipient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6325100" y="1385425"/>
            <a:ext cx="115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provider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7441125" y="1190250"/>
            <a:ext cx="1359900" cy="3849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accountancy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16;p14"/>
          <p:cNvCxnSpPr>
            <a:endCxn id="115" idx="0"/>
          </p:cNvCxnSpPr>
          <p:nvPr/>
        </p:nvCxnSpPr>
        <p:spPr>
          <a:xfrm>
            <a:off x="7496775" y="921750"/>
            <a:ext cx="624300" cy="26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14"/>
          <p:cNvSpPr/>
          <p:nvPr/>
        </p:nvSpPr>
        <p:spPr>
          <a:xfrm>
            <a:off x="5312275" y="3229950"/>
            <a:ext cx="1228800" cy="715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decrement</a:t>
            </a:r>
            <a:r>
              <a:rPr b="1"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Number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" name="Google Shape;118;p14"/>
          <p:cNvCxnSpPr>
            <a:stCxn id="93" idx="0"/>
            <a:endCxn id="117" idx="1"/>
          </p:cNvCxnSpPr>
          <p:nvPr/>
        </p:nvCxnSpPr>
        <p:spPr>
          <a:xfrm flipH="1" rot="10800000">
            <a:off x="4527650" y="3587775"/>
            <a:ext cx="784500" cy="85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4"/>
          <p:cNvCxnSpPr>
            <a:stCxn id="107" idx="0"/>
          </p:cNvCxnSpPr>
          <p:nvPr/>
        </p:nvCxnSpPr>
        <p:spPr>
          <a:xfrm flipH="1" rot="10800000">
            <a:off x="-94850" y="4659550"/>
            <a:ext cx="1939500" cy="5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14"/>
          <p:cNvSpPr/>
          <p:nvPr/>
        </p:nvSpPr>
        <p:spPr>
          <a:xfrm>
            <a:off x="7836850" y="3267723"/>
            <a:ext cx="1436100" cy="4560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decrement</a:t>
            </a:r>
            <a:r>
              <a:rPr b="1"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 number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1" name="Google Shape;121;p14"/>
          <p:cNvCxnSpPr>
            <a:stCxn id="120" idx="0"/>
            <a:endCxn id="70" idx="2"/>
          </p:cNvCxnSpPr>
          <p:nvPr/>
        </p:nvCxnSpPr>
        <p:spPr>
          <a:xfrm rot="10800000">
            <a:off x="8121100" y="2551923"/>
            <a:ext cx="433800" cy="71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14"/>
          <p:cNvSpPr txBox="1"/>
          <p:nvPr/>
        </p:nvSpPr>
        <p:spPr>
          <a:xfrm>
            <a:off x="6923263" y="3728200"/>
            <a:ext cx="115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use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3" name="Google Shape;123;p14"/>
          <p:cNvCxnSpPr/>
          <p:nvPr/>
        </p:nvCxnSpPr>
        <p:spPr>
          <a:xfrm flipH="1" rot="10800000">
            <a:off x="7152175" y="3506286"/>
            <a:ext cx="698700" cy="75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4"/>
          <p:cNvCxnSpPr>
            <a:endCxn id="94" idx="0"/>
          </p:cNvCxnSpPr>
          <p:nvPr/>
        </p:nvCxnSpPr>
        <p:spPr>
          <a:xfrm>
            <a:off x="6565975" y="3645673"/>
            <a:ext cx="572100" cy="60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4"/>
          <p:cNvCxnSpPr>
            <a:stCxn id="117" idx="3"/>
            <a:endCxn id="120" idx="1"/>
          </p:cNvCxnSpPr>
          <p:nvPr/>
        </p:nvCxnSpPr>
        <p:spPr>
          <a:xfrm flipH="1" rot="10800000">
            <a:off x="6541075" y="3495750"/>
            <a:ext cx="1295700" cy="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"/>
          <p:cNvSpPr txBox="1"/>
          <p:nvPr>
            <p:ph type="title"/>
          </p:nvPr>
        </p:nvSpPr>
        <p:spPr>
          <a:xfrm>
            <a:off x="311700" y="-2758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Exchange and Conversion Processes</a:t>
            </a:r>
            <a:r>
              <a:rPr lang="en-GB"/>
              <a:t> 2) breed and gender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7383375" y="2007588"/>
            <a:ext cx="1475400" cy="5442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&lt;Econ resource&gt;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puppy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5"/>
          <p:cNvSpPr/>
          <p:nvPr/>
        </p:nvSpPr>
        <p:spPr>
          <a:xfrm>
            <a:off x="353425" y="611150"/>
            <a:ext cx="1475400" cy="544200"/>
          </a:xfrm>
          <a:prstGeom prst="rect">
            <a:avLst/>
          </a:prstGeom>
          <a:solidFill>
            <a:srgbClr val="FFF2CC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&lt;Econ </a:t>
            </a: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agent</a:t>
            </a:r>
            <a:r>
              <a:rPr b="1"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Kennel	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3467050" y="243625"/>
            <a:ext cx="1805100" cy="5442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&lt;Econ </a:t>
            </a: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agent</a:t>
            </a:r>
            <a:r>
              <a:rPr b="1"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Customer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196500" y="2071050"/>
            <a:ext cx="1475400" cy="5442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&lt;Econ resource&gt;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Money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5"/>
          <p:cNvSpPr txBox="1"/>
          <p:nvPr/>
        </p:nvSpPr>
        <p:spPr>
          <a:xfrm>
            <a:off x="3949388" y="2071050"/>
            <a:ext cx="115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dual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15"/>
          <p:cNvSpPr txBox="1"/>
          <p:nvPr/>
        </p:nvSpPr>
        <p:spPr>
          <a:xfrm>
            <a:off x="3530650" y="883350"/>
            <a:ext cx="115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recipient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15"/>
          <p:cNvSpPr txBox="1"/>
          <p:nvPr/>
        </p:nvSpPr>
        <p:spPr>
          <a:xfrm>
            <a:off x="6308725" y="2007600"/>
            <a:ext cx="115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take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15"/>
          <p:cNvSpPr txBox="1"/>
          <p:nvPr/>
        </p:nvSpPr>
        <p:spPr>
          <a:xfrm>
            <a:off x="1744275" y="2032388"/>
            <a:ext cx="115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give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15"/>
          <p:cNvSpPr txBox="1"/>
          <p:nvPr/>
        </p:nvSpPr>
        <p:spPr>
          <a:xfrm>
            <a:off x="604000" y="1276150"/>
            <a:ext cx="115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provider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2467150" y="2071050"/>
            <a:ext cx="1475400" cy="5442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decrement</a:t>
            </a:r>
            <a:r>
              <a:rPr b="1"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Pay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4679125" y="2071050"/>
            <a:ext cx="1475400" cy="5442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increment</a:t>
            </a:r>
            <a:r>
              <a:rPr b="1"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Receive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2" name="Google Shape;142;p15"/>
          <p:cNvCxnSpPr>
            <a:stCxn id="140" idx="1"/>
            <a:endCxn id="134" idx="3"/>
          </p:cNvCxnSpPr>
          <p:nvPr/>
        </p:nvCxnSpPr>
        <p:spPr>
          <a:xfrm rot="10800000">
            <a:off x="1671850" y="2343150"/>
            <a:ext cx="79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5"/>
          <p:cNvCxnSpPr>
            <a:stCxn id="141" idx="3"/>
            <a:endCxn id="131" idx="1"/>
          </p:cNvCxnSpPr>
          <p:nvPr/>
        </p:nvCxnSpPr>
        <p:spPr>
          <a:xfrm flipH="1" rot="10800000">
            <a:off x="6154525" y="2279550"/>
            <a:ext cx="1228800" cy="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5"/>
          <p:cNvCxnSpPr>
            <a:stCxn id="140" idx="3"/>
            <a:endCxn id="141" idx="1"/>
          </p:cNvCxnSpPr>
          <p:nvPr/>
        </p:nvCxnSpPr>
        <p:spPr>
          <a:xfrm>
            <a:off x="3942550" y="2343150"/>
            <a:ext cx="736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5"/>
          <p:cNvCxnSpPr>
            <a:stCxn id="140" idx="0"/>
            <a:endCxn id="132" idx="2"/>
          </p:cNvCxnSpPr>
          <p:nvPr/>
        </p:nvCxnSpPr>
        <p:spPr>
          <a:xfrm rot="10800000">
            <a:off x="1091050" y="1155450"/>
            <a:ext cx="2113800" cy="9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15"/>
          <p:cNvCxnSpPr>
            <a:stCxn id="140" idx="0"/>
            <a:endCxn id="133" idx="2"/>
          </p:cNvCxnSpPr>
          <p:nvPr/>
        </p:nvCxnSpPr>
        <p:spPr>
          <a:xfrm flipH="1" rot="10800000">
            <a:off x="3204850" y="787950"/>
            <a:ext cx="1164900" cy="128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15"/>
          <p:cNvCxnSpPr>
            <a:stCxn id="141" idx="0"/>
            <a:endCxn id="132" idx="3"/>
          </p:cNvCxnSpPr>
          <p:nvPr/>
        </p:nvCxnSpPr>
        <p:spPr>
          <a:xfrm rot="10800000">
            <a:off x="1828825" y="883350"/>
            <a:ext cx="3588000" cy="118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15"/>
          <p:cNvCxnSpPr>
            <a:stCxn id="141" idx="0"/>
            <a:endCxn id="133" idx="2"/>
          </p:cNvCxnSpPr>
          <p:nvPr/>
        </p:nvCxnSpPr>
        <p:spPr>
          <a:xfrm rot="10800000">
            <a:off x="4369525" y="787950"/>
            <a:ext cx="1047300" cy="128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" name="Google Shape;149;p15"/>
          <p:cNvSpPr txBox="1"/>
          <p:nvPr/>
        </p:nvSpPr>
        <p:spPr>
          <a:xfrm>
            <a:off x="2310550" y="716450"/>
            <a:ext cx="115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recipient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4449850" y="1373038"/>
            <a:ext cx="115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provider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15"/>
          <p:cNvSpPr/>
          <p:nvPr/>
        </p:nvSpPr>
        <p:spPr>
          <a:xfrm>
            <a:off x="6929050" y="5218575"/>
            <a:ext cx="1932600" cy="5442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Econ</a:t>
            </a:r>
            <a:r>
              <a:rPr b="1"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resource&gt;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Money/Income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5"/>
          <p:cNvSpPr/>
          <p:nvPr/>
        </p:nvSpPr>
        <p:spPr>
          <a:xfrm>
            <a:off x="4061800" y="5203850"/>
            <a:ext cx="1932600" cy="5442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increment</a:t>
            </a:r>
            <a:r>
              <a:rPr b="1"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More services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3" name="Google Shape;153;p15"/>
          <p:cNvCxnSpPr>
            <a:stCxn id="152" idx="3"/>
            <a:endCxn id="151" idx="1"/>
          </p:cNvCxnSpPr>
          <p:nvPr/>
        </p:nvCxnSpPr>
        <p:spPr>
          <a:xfrm>
            <a:off x="5994400" y="5475950"/>
            <a:ext cx="934800" cy="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" name="Google Shape;154;p15"/>
          <p:cNvSpPr/>
          <p:nvPr/>
        </p:nvSpPr>
        <p:spPr>
          <a:xfrm>
            <a:off x="4364450" y="4441575"/>
            <a:ext cx="326400" cy="3222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7802800" y="4243148"/>
            <a:ext cx="1436100" cy="4560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decrement</a:t>
            </a:r>
            <a:r>
              <a:rPr b="1"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Breed 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5"/>
          <p:cNvSpPr txBox="1"/>
          <p:nvPr/>
        </p:nvSpPr>
        <p:spPr>
          <a:xfrm>
            <a:off x="6064300" y="5017163"/>
            <a:ext cx="115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produce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15"/>
          <p:cNvSpPr/>
          <p:nvPr/>
        </p:nvSpPr>
        <p:spPr>
          <a:xfrm>
            <a:off x="2213800" y="3001300"/>
            <a:ext cx="1574400" cy="5442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decrement</a:t>
            </a:r>
            <a:r>
              <a:rPr b="1"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Pick up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5"/>
          <p:cNvSpPr/>
          <p:nvPr/>
        </p:nvSpPr>
        <p:spPr>
          <a:xfrm>
            <a:off x="-583750" y="3025250"/>
            <a:ext cx="1991100" cy="5442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Econ Resource</a:t>
            </a:r>
            <a:r>
              <a:rPr b="1"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Visit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9" name="Google Shape;159;p15"/>
          <p:cNvCxnSpPr>
            <a:stCxn id="157" idx="1"/>
            <a:endCxn id="158" idx="3"/>
          </p:cNvCxnSpPr>
          <p:nvPr/>
        </p:nvCxnSpPr>
        <p:spPr>
          <a:xfrm flipH="1">
            <a:off x="1407400" y="3273400"/>
            <a:ext cx="806400" cy="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15"/>
          <p:cNvSpPr txBox="1"/>
          <p:nvPr/>
        </p:nvSpPr>
        <p:spPr>
          <a:xfrm>
            <a:off x="1363275" y="2946788"/>
            <a:ext cx="115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use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1" name="Google Shape;161;p15"/>
          <p:cNvCxnSpPr>
            <a:stCxn id="157" idx="2"/>
            <a:endCxn id="154" idx="1"/>
          </p:cNvCxnSpPr>
          <p:nvPr/>
        </p:nvCxnSpPr>
        <p:spPr>
          <a:xfrm>
            <a:off x="3001000" y="3545500"/>
            <a:ext cx="1363500" cy="10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15"/>
          <p:cNvCxnSpPr>
            <a:stCxn id="154" idx="2"/>
            <a:endCxn id="152" idx="0"/>
          </p:cNvCxnSpPr>
          <p:nvPr/>
        </p:nvCxnSpPr>
        <p:spPr>
          <a:xfrm>
            <a:off x="4527650" y="4763775"/>
            <a:ext cx="500400" cy="44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15"/>
          <p:cNvCxnSpPr>
            <a:stCxn id="164" idx="3"/>
            <a:endCxn id="155" idx="0"/>
          </p:cNvCxnSpPr>
          <p:nvPr/>
        </p:nvCxnSpPr>
        <p:spPr>
          <a:xfrm>
            <a:off x="6596875" y="3306000"/>
            <a:ext cx="1923900" cy="93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15"/>
          <p:cNvSpPr txBox="1"/>
          <p:nvPr/>
        </p:nvSpPr>
        <p:spPr>
          <a:xfrm>
            <a:off x="3791338" y="4710825"/>
            <a:ext cx="115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dual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6" name="Google Shape;166;p15"/>
          <p:cNvCxnSpPr>
            <a:stCxn id="155" idx="0"/>
            <a:endCxn id="167" idx="2"/>
          </p:cNvCxnSpPr>
          <p:nvPr/>
        </p:nvCxnSpPr>
        <p:spPr>
          <a:xfrm flipH="1" rot="10800000">
            <a:off x="8520850" y="3723848"/>
            <a:ext cx="34200" cy="51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15"/>
          <p:cNvSpPr txBox="1"/>
          <p:nvPr/>
        </p:nvSpPr>
        <p:spPr>
          <a:xfrm>
            <a:off x="8229950" y="2854925"/>
            <a:ext cx="115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use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15"/>
          <p:cNvSpPr/>
          <p:nvPr/>
        </p:nvSpPr>
        <p:spPr>
          <a:xfrm>
            <a:off x="1845375" y="4354300"/>
            <a:ext cx="1574400" cy="5442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decrement</a:t>
            </a:r>
            <a:r>
              <a:rPr b="1"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order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5"/>
          <p:cNvSpPr/>
          <p:nvPr/>
        </p:nvSpPr>
        <p:spPr>
          <a:xfrm>
            <a:off x="-1262075" y="3869400"/>
            <a:ext cx="1475400" cy="5442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&lt;Econ resource&gt;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Delivery 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1" name="Google Shape;171;p15"/>
          <p:cNvCxnSpPr>
            <a:stCxn id="172" idx="0"/>
            <a:endCxn id="170" idx="3"/>
          </p:cNvCxnSpPr>
          <p:nvPr/>
        </p:nvCxnSpPr>
        <p:spPr>
          <a:xfrm flipH="1" rot="10800000">
            <a:off x="-94850" y="4141450"/>
            <a:ext cx="308100" cy="57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15"/>
          <p:cNvCxnSpPr>
            <a:stCxn id="169" idx="3"/>
            <a:endCxn id="154" idx="1"/>
          </p:cNvCxnSpPr>
          <p:nvPr/>
        </p:nvCxnSpPr>
        <p:spPr>
          <a:xfrm flipH="1" rot="10800000">
            <a:off x="3419775" y="4602700"/>
            <a:ext cx="944700" cy="2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" name="Google Shape;172;p15"/>
          <p:cNvSpPr/>
          <p:nvPr/>
        </p:nvSpPr>
        <p:spPr>
          <a:xfrm>
            <a:off x="-1090400" y="4713550"/>
            <a:ext cx="1991100" cy="5442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Econ resource</a:t>
            </a:r>
            <a:r>
              <a:rPr b="1"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Delivery status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5"/>
          <p:cNvSpPr txBox="1"/>
          <p:nvPr/>
        </p:nvSpPr>
        <p:spPr>
          <a:xfrm>
            <a:off x="296650" y="4207438"/>
            <a:ext cx="115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use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15"/>
          <p:cNvSpPr/>
          <p:nvPr/>
        </p:nvSpPr>
        <p:spPr>
          <a:xfrm>
            <a:off x="6505875" y="332000"/>
            <a:ext cx="1805100" cy="5442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&lt;Econ </a:t>
            </a: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agent</a:t>
            </a:r>
            <a:r>
              <a:rPr b="1"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Outsourced Delivery company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6" name="Google Shape;176;p15"/>
          <p:cNvCxnSpPr>
            <a:stCxn id="141" idx="0"/>
            <a:endCxn id="175" idx="2"/>
          </p:cNvCxnSpPr>
          <p:nvPr/>
        </p:nvCxnSpPr>
        <p:spPr>
          <a:xfrm flipH="1" rot="10800000">
            <a:off x="5416825" y="876150"/>
            <a:ext cx="1991700" cy="119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15"/>
          <p:cNvCxnSpPr>
            <a:stCxn id="140" idx="0"/>
          </p:cNvCxnSpPr>
          <p:nvPr/>
        </p:nvCxnSpPr>
        <p:spPr>
          <a:xfrm flipH="1" rot="10800000">
            <a:off x="3204850" y="921750"/>
            <a:ext cx="4178700" cy="114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15"/>
          <p:cNvSpPr txBox="1"/>
          <p:nvPr/>
        </p:nvSpPr>
        <p:spPr>
          <a:xfrm>
            <a:off x="5606350" y="915100"/>
            <a:ext cx="115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recipient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15"/>
          <p:cNvSpPr txBox="1"/>
          <p:nvPr/>
        </p:nvSpPr>
        <p:spPr>
          <a:xfrm>
            <a:off x="6325100" y="1385425"/>
            <a:ext cx="115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provider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15"/>
          <p:cNvSpPr/>
          <p:nvPr/>
        </p:nvSpPr>
        <p:spPr>
          <a:xfrm>
            <a:off x="7441125" y="1190250"/>
            <a:ext cx="1359900" cy="3849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accountancy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1" name="Google Shape;181;p15"/>
          <p:cNvCxnSpPr>
            <a:endCxn id="180" idx="0"/>
          </p:cNvCxnSpPr>
          <p:nvPr/>
        </p:nvCxnSpPr>
        <p:spPr>
          <a:xfrm>
            <a:off x="7496775" y="921750"/>
            <a:ext cx="624300" cy="26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15"/>
          <p:cNvSpPr/>
          <p:nvPr/>
        </p:nvSpPr>
        <p:spPr>
          <a:xfrm>
            <a:off x="5312275" y="3113550"/>
            <a:ext cx="1284600" cy="3849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decrement</a:t>
            </a:r>
            <a:r>
              <a:rPr b="1"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Gender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5"/>
          <p:cNvSpPr/>
          <p:nvPr/>
        </p:nvSpPr>
        <p:spPr>
          <a:xfrm>
            <a:off x="5028050" y="4158688"/>
            <a:ext cx="1284600" cy="3849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decrement</a:t>
            </a:r>
            <a:r>
              <a:rPr b="1"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Male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5"/>
          <p:cNvSpPr/>
          <p:nvPr/>
        </p:nvSpPr>
        <p:spPr>
          <a:xfrm>
            <a:off x="6340500" y="3996763"/>
            <a:ext cx="1284600" cy="3849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decrement</a:t>
            </a:r>
            <a:r>
              <a:rPr b="1"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Female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4" name="Google Shape;184;p15"/>
          <p:cNvCxnSpPr>
            <a:stCxn id="154" idx="0"/>
            <a:endCxn id="164" idx="1"/>
          </p:cNvCxnSpPr>
          <p:nvPr/>
        </p:nvCxnSpPr>
        <p:spPr>
          <a:xfrm flipH="1" rot="10800000">
            <a:off x="4527650" y="3306075"/>
            <a:ext cx="784500" cy="113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15"/>
          <p:cNvCxnSpPr>
            <a:stCxn id="164" idx="2"/>
            <a:endCxn id="182" idx="0"/>
          </p:cNvCxnSpPr>
          <p:nvPr/>
        </p:nvCxnSpPr>
        <p:spPr>
          <a:xfrm flipH="1">
            <a:off x="5670475" y="3498450"/>
            <a:ext cx="284100" cy="66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15"/>
          <p:cNvCxnSpPr>
            <a:endCxn id="183" idx="0"/>
          </p:cNvCxnSpPr>
          <p:nvPr/>
        </p:nvCxnSpPr>
        <p:spPr>
          <a:xfrm>
            <a:off x="6011100" y="3482563"/>
            <a:ext cx="971700" cy="5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p15"/>
          <p:cNvSpPr txBox="1"/>
          <p:nvPr/>
        </p:nvSpPr>
        <p:spPr>
          <a:xfrm>
            <a:off x="5146375" y="3636113"/>
            <a:ext cx="115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use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15"/>
          <p:cNvSpPr txBox="1"/>
          <p:nvPr/>
        </p:nvSpPr>
        <p:spPr>
          <a:xfrm>
            <a:off x="6064300" y="3634088"/>
            <a:ext cx="115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use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9" name="Google Shape;189;p15"/>
          <p:cNvCxnSpPr>
            <a:stCxn id="172" idx="0"/>
          </p:cNvCxnSpPr>
          <p:nvPr/>
        </p:nvCxnSpPr>
        <p:spPr>
          <a:xfrm flipH="1" rot="10800000">
            <a:off x="-94850" y="4659550"/>
            <a:ext cx="1939500" cy="5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15"/>
          <p:cNvSpPr/>
          <p:nvPr/>
        </p:nvSpPr>
        <p:spPr>
          <a:xfrm>
            <a:off x="7836850" y="3267723"/>
            <a:ext cx="1436100" cy="4560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decrement</a:t>
            </a:r>
            <a:r>
              <a:rPr b="1"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 number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0" name="Google Shape;190;p15"/>
          <p:cNvCxnSpPr>
            <a:stCxn id="167" idx="0"/>
            <a:endCxn id="131" idx="2"/>
          </p:cNvCxnSpPr>
          <p:nvPr/>
        </p:nvCxnSpPr>
        <p:spPr>
          <a:xfrm rot="10800000">
            <a:off x="8121100" y="2551923"/>
            <a:ext cx="433800" cy="71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p15"/>
          <p:cNvSpPr txBox="1"/>
          <p:nvPr/>
        </p:nvSpPr>
        <p:spPr>
          <a:xfrm>
            <a:off x="8310975" y="3790988"/>
            <a:ext cx="115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use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