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256" r:id="rId2"/>
    <p:sldId id="430" r:id="rId3"/>
    <p:sldId id="454" r:id="rId4"/>
    <p:sldId id="458" r:id="rId5"/>
    <p:sldId id="460" r:id="rId6"/>
    <p:sldId id="485" r:id="rId7"/>
    <p:sldId id="463" r:id="rId8"/>
    <p:sldId id="484" r:id="rId9"/>
    <p:sldId id="455" r:id="rId10"/>
    <p:sldId id="461" r:id="rId11"/>
    <p:sldId id="483" r:id="rId12"/>
    <p:sldId id="499" r:id="rId13"/>
    <p:sldId id="486" r:id="rId14"/>
    <p:sldId id="487" r:id="rId15"/>
    <p:sldId id="470" r:id="rId16"/>
    <p:sldId id="465" r:id="rId17"/>
    <p:sldId id="488" r:id="rId18"/>
    <p:sldId id="489" r:id="rId19"/>
    <p:sldId id="490" r:id="rId20"/>
    <p:sldId id="456" r:id="rId21"/>
    <p:sldId id="467" r:id="rId22"/>
    <p:sldId id="468" r:id="rId23"/>
    <p:sldId id="457" r:id="rId24"/>
    <p:sldId id="471" r:id="rId25"/>
    <p:sldId id="491" r:id="rId26"/>
    <p:sldId id="475" r:id="rId27"/>
    <p:sldId id="472" r:id="rId28"/>
    <p:sldId id="476" r:id="rId29"/>
    <p:sldId id="493" r:id="rId30"/>
    <p:sldId id="494" r:id="rId31"/>
    <p:sldId id="473" r:id="rId32"/>
    <p:sldId id="477" r:id="rId33"/>
    <p:sldId id="469" r:id="rId34"/>
    <p:sldId id="479" r:id="rId35"/>
    <p:sldId id="480" r:id="rId36"/>
    <p:sldId id="481" r:id="rId37"/>
    <p:sldId id="482" r:id="rId38"/>
    <p:sldId id="495" r:id="rId39"/>
    <p:sldId id="502" r:id="rId40"/>
    <p:sldId id="496" r:id="rId41"/>
    <p:sldId id="497" r:id="rId42"/>
    <p:sldId id="498" r:id="rId43"/>
    <p:sldId id="500" r:id="rId44"/>
    <p:sldId id="45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151" autoAdjust="0"/>
  </p:normalViewPr>
  <p:slideViewPr>
    <p:cSldViewPr snapToGrid="0">
      <p:cViewPr varScale="1">
        <p:scale>
          <a:sx n="62" d="100"/>
          <a:sy n="62" d="100"/>
        </p:scale>
        <p:origin x="1536" y="48"/>
      </p:cViewPr>
      <p:guideLst>
        <p:guide orient="horz" pos="2160"/>
        <p:guide pos="2880"/>
      </p:guideLst>
    </p:cSldViewPr>
  </p:slideViewPr>
  <p:notesTextViewPr>
    <p:cViewPr>
      <p:scale>
        <a:sx n="1" d="1"/>
        <a:sy n="1" d="1"/>
      </p:scale>
      <p:origin x="0" y="0"/>
    </p:cViewPr>
  </p:notesTextViewPr>
  <p:notesViewPr>
    <p:cSldViewPr snapToGrid="0">
      <p:cViewPr varScale="1">
        <p:scale>
          <a:sx n="59" d="100"/>
          <a:sy n="59" d="100"/>
        </p:scale>
        <p:origin x="253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C21BEF-BE28-4E76-9D60-7138FB889744}" type="datetimeFigureOut">
              <a:rPr lang="en-US" smtClean="0"/>
              <a:t>9/7/2020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DA3C49-5868-4E61-A677-62436B989765}" type="slidenum">
              <a:rPr lang="en-US" smtClean="0"/>
              <a:t>‹#›</a:t>
            </a:fld>
            <a:endParaRPr lang="en-US"/>
          </a:p>
        </p:txBody>
      </p:sp>
    </p:spTree>
    <p:extLst>
      <p:ext uri="{BB962C8B-B14F-4D97-AF65-F5344CB8AC3E}">
        <p14:creationId xmlns:p14="http://schemas.microsoft.com/office/powerpoint/2010/main" val="40675997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F35F7-200E-49D6-8B7C-AD2DD13040E3}" type="datetimeFigureOut">
              <a:rPr lang="id-ID" smtClean="0"/>
              <a:t>07/09/2020</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517B7-8B0C-443C-8177-3FD29EF0AB98}" type="slidenum">
              <a:rPr lang="id-ID" smtClean="0"/>
              <a:t>‹#›</a:t>
            </a:fld>
            <a:endParaRPr lang="id-ID"/>
          </a:p>
        </p:txBody>
      </p:sp>
    </p:spTree>
    <p:extLst>
      <p:ext uri="{BB962C8B-B14F-4D97-AF65-F5344CB8AC3E}">
        <p14:creationId xmlns:p14="http://schemas.microsoft.com/office/powerpoint/2010/main" val="42662736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a = 21</a:t>
            </a:r>
          </a:p>
          <a:p>
            <a:r>
              <a:rPr lang="id-ID" sz="1200" b="0" kern="1200" dirty="0" smtClean="0">
                <a:solidFill>
                  <a:schemeClr val="tx1"/>
                </a:solidFill>
                <a:effectLst/>
                <a:latin typeface="+mn-lt"/>
                <a:ea typeface="+mn-ea"/>
                <a:cs typeface="+mn-cs"/>
              </a:rPr>
              <a:t>b = 10</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("Hasil Penjumlahan adalah", c)</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("Hasil Pengurangan adalah", c )</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("Hasil Perkalian adalah", c) </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("Hasil Pembagian adalah", c )</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("Sisa Pembagian adalah", c)</a:t>
            </a:r>
          </a:p>
          <a:p>
            <a:r>
              <a:rPr lang="id-ID" sz="1200" b="0" kern="1200" dirty="0" smtClean="0">
                <a:solidFill>
                  <a:schemeClr val="tx1"/>
                </a:solidFill>
                <a:effectLst/>
                <a:latin typeface="+mn-lt"/>
                <a:ea typeface="+mn-ea"/>
                <a:cs typeface="+mn-cs"/>
              </a:rPr>
              <a:t>c = a**b </a:t>
            </a:r>
          </a:p>
          <a:p>
            <a:r>
              <a:rPr lang="id-ID" sz="1200" b="0" kern="1200" dirty="0" smtClean="0">
                <a:solidFill>
                  <a:schemeClr val="tx1"/>
                </a:solidFill>
                <a:effectLst/>
                <a:latin typeface="+mn-lt"/>
                <a:ea typeface="+mn-ea"/>
                <a:cs typeface="+mn-cs"/>
              </a:rPr>
              <a:t>print ("Hasil Pemangkatan adalah", c)</a:t>
            </a:r>
          </a:p>
          <a:p>
            <a:r>
              <a:rPr lang="id-ID" sz="1200" b="0" kern="1200" dirty="0" smtClean="0">
                <a:solidFill>
                  <a:schemeClr val="tx1"/>
                </a:solidFill>
                <a:effectLst/>
                <a:latin typeface="+mn-lt"/>
                <a:ea typeface="+mn-ea"/>
                <a:cs typeface="+mn-cs"/>
              </a:rPr>
              <a:t>c = a//b </a:t>
            </a:r>
          </a:p>
          <a:p>
            <a:r>
              <a:rPr lang="id-ID" sz="1200" b="0" kern="1200" dirty="0" smtClean="0">
                <a:solidFill>
                  <a:schemeClr val="tx1"/>
                </a:solidFill>
                <a:effectLst/>
                <a:latin typeface="+mn-lt"/>
                <a:ea typeface="+mn-ea"/>
                <a:cs typeface="+mn-cs"/>
              </a:rPr>
              <a:t>print ("Hasil Pembulatan Pembagian adalah", c)</a:t>
            </a: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26</a:t>
            </a:fld>
            <a:endParaRPr lang="id-ID"/>
          </a:p>
        </p:txBody>
      </p:sp>
    </p:spTree>
    <p:extLst>
      <p:ext uri="{BB962C8B-B14F-4D97-AF65-F5344CB8AC3E}">
        <p14:creationId xmlns:p14="http://schemas.microsoft.com/office/powerpoint/2010/main" val="425715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%c  character</a:t>
            </a:r>
          </a:p>
          <a:p>
            <a:r>
              <a:rPr lang="id-ID" sz="1200" b="0" kern="1200" dirty="0" smtClean="0">
                <a:solidFill>
                  <a:schemeClr val="tx1"/>
                </a:solidFill>
                <a:effectLst/>
                <a:latin typeface="+mn-lt"/>
                <a:ea typeface="+mn-ea"/>
                <a:cs typeface="+mn-cs"/>
              </a:rPr>
              <a:t>%s  Konversi string melalui str () sebelum memformat</a:t>
            </a:r>
          </a:p>
          <a:p>
            <a:r>
              <a:rPr lang="id-ID" sz="1200" b="0" kern="1200" dirty="0" smtClean="0">
                <a:solidFill>
                  <a:schemeClr val="tx1"/>
                </a:solidFill>
                <a:effectLst/>
                <a:latin typeface="+mn-lt"/>
                <a:ea typeface="+mn-ea"/>
                <a:cs typeface="+mn-cs"/>
              </a:rPr>
              <a:t>%i  Dianggap sebagai bilangan bulat desimal</a:t>
            </a:r>
          </a:p>
          <a:p>
            <a:r>
              <a:rPr lang="id-ID" sz="1200" b="0" kern="1200" dirty="0" smtClean="0">
                <a:solidFill>
                  <a:schemeClr val="tx1"/>
                </a:solidFill>
                <a:effectLst/>
                <a:latin typeface="+mn-lt"/>
                <a:ea typeface="+mn-ea"/>
                <a:cs typeface="+mn-cs"/>
              </a:rPr>
              <a:t>%d  Dianggap sebagai bilangan bulat desimal</a:t>
            </a:r>
          </a:p>
          <a:p>
            <a:r>
              <a:rPr lang="id-ID" sz="1200" b="0" kern="1200" dirty="0" smtClean="0">
                <a:solidFill>
                  <a:schemeClr val="tx1"/>
                </a:solidFill>
                <a:effectLst/>
                <a:latin typeface="+mn-lt"/>
                <a:ea typeface="+mn-ea"/>
                <a:cs typeface="+mn-cs"/>
              </a:rPr>
              <a:t>%u  Unsigned decimal integer</a:t>
            </a:r>
          </a:p>
          <a:p>
            <a:r>
              <a:rPr lang="id-ID" sz="1200" b="0" kern="1200" dirty="0" smtClean="0">
                <a:solidFill>
                  <a:schemeClr val="tx1"/>
                </a:solidFill>
                <a:effectLst/>
                <a:latin typeface="+mn-lt"/>
                <a:ea typeface="+mn-ea"/>
                <a:cs typeface="+mn-cs"/>
              </a:rPr>
              <a:t>%o  Bilangan bulat oktal</a:t>
            </a:r>
          </a:p>
          <a:p>
            <a:r>
              <a:rPr lang="id-ID" sz="1200" b="0" kern="1200" dirty="0" smtClean="0">
                <a:solidFill>
                  <a:schemeClr val="tx1"/>
                </a:solidFill>
                <a:effectLst/>
                <a:latin typeface="+mn-lt"/>
                <a:ea typeface="+mn-ea"/>
                <a:cs typeface="+mn-cs"/>
              </a:rPr>
              <a:t>%x  Bilangan bulat heksadesimal (huruf kecil)</a:t>
            </a:r>
          </a:p>
          <a:p>
            <a:r>
              <a:rPr lang="id-ID" sz="1200" b="0" kern="1200" dirty="0" smtClean="0">
                <a:solidFill>
                  <a:schemeClr val="tx1"/>
                </a:solidFill>
                <a:effectLst/>
                <a:latin typeface="+mn-lt"/>
                <a:ea typeface="+mn-ea"/>
                <a:cs typeface="+mn-cs"/>
              </a:rPr>
              <a:t>%X  Bilangan bulat heksadesimal (huruf besar)</a:t>
            </a:r>
          </a:p>
          <a:p>
            <a:r>
              <a:rPr lang="id-ID" sz="1200" b="0" kern="1200" dirty="0" smtClean="0">
                <a:solidFill>
                  <a:schemeClr val="tx1"/>
                </a:solidFill>
                <a:effectLst/>
                <a:latin typeface="+mn-lt"/>
                <a:ea typeface="+mn-ea"/>
                <a:cs typeface="+mn-cs"/>
              </a:rPr>
              <a:t>%e  Notasi eksponensial (dengan huruf kecil ‘e’)</a:t>
            </a:r>
          </a:p>
          <a:p>
            <a:r>
              <a:rPr lang="id-ID" sz="1200" b="0" kern="1200" dirty="0" smtClean="0">
                <a:solidFill>
                  <a:schemeClr val="tx1"/>
                </a:solidFill>
                <a:effectLst/>
                <a:latin typeface="+mn-lt"/>
                <a:ea typeface="+mn-ea"/>
                <a:cs typeface="+mn-cs"/>
              </a:rPr>
              <a:t>%E  Notasi eksponensial (dengan huruf besar ‘E’)</a:t>
            </a:r>
          </a:p>
          <a:p>
            <a:r>
              <a:rPr lang="id-ID" sz="1200" b="0" kern="1200" dirty="0" smtClean="0">
                <a:solidFill>
                  <a:schemeClr val="tx1"/>
                </a:solidFill>
                <a:effectLst/>
                <a:latin typeface="+mn-lt"/>
                <a:ea typeface="+mn-ea"/>
                <a:cs typeface="+mn-cs"/>
              </a:rPr>
              <a:t>%f  Bilangan real floating point</a:t>
            </a:r>
          </a:p>
          <a:p>
            <a:r>
              <a:rPr lang="id-ID" sz="1200" b="0" kern="1200" dirty="0" smtClean="0">
                <a:solidFill>
                  <a:schemeClr val="tx1"/>
                </a:solidFill>
                <a:effectLst/>
                <a:latin typeface="+mn-lt"/>
                <a:ea typeface="+mn-ea"/>
                <a:cs typeface="+mn-cs"/>
              </a:rPr>
              <a:t>%g  Yang lebih pendek dari% f dan% e</a:t>
            </a:r>
          </a:p>
          <a:p>
            <a:r>
              <a:rPr lang="id-ID" sz="1200" b="0" kern="1200" dirty="0" smtClean="0">
                <a:solidFill>
                  <a:schemeClr val="tx1"/>
                </a:solidFill>
                <a:effectLst/>
                <a:latin typeface="+mn-lt"/>
                <a:ea typeface="+mn-ea"/>
                <a:cs typeface="+mn-cs"/>
              </a:rPr>
              <a:t>%G  Lebih pendek dari% f dan% E</a:t>
            </a: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43</a:t>
            </a:fld>
            <a:endParaRPr lang="id-ID"/>
          </a:p>
        </p:txBody>
      </p:sp>
    </p:spTree>
    <p:extLst>
      <p:ext uri="{BB962C8B-B14F-4D97-AF65-F5344CB8AC3E}">
        <p14:creationId xmlns:p14="http://schemas.microsoft.com/office/powerpoint/2010/main" val="269369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a = 5</a:t>
            </a:r>
          </a:p>
          <a:p>
            <a:r>
              <a:rPr lang="id-ID" sz="1200" b="0" kern="1200" dirty="0" smtClean="0">
                <a:solidFill>
                  <a:schemeClr val="tx1"/>
                </a:solidFill>
                <a:effectLst/>
                <a:latin typeface="+mn-lt"/>
                <a:ea typeface="+mn-ea"/>
                <a:cs typeface="+mn-cs"/>
              </a:rPr>
              <a:t>b = 4</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("Apakah a sama dengan b?:", c)</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("Apakah a tidak sama dengan b?:", c)</a:t>
            </a:r>
          </a:p>
          <a:p>
            <a:r>
              <a:rPr lang="id-ID" sz="1200" b="0" kern="1200" dirty="0" smtClean="0">
                <a:solidFill>
                  <a:schemeClr val="tx1"/>
                </a:solidFill>
                <a:effectLst/>
                <a:latin typeface="+mn-lt"/>
                <a:ea typeface="+mn-ea"/>
                <a:cs typeface="+mn-cs"/>
              </a:rPr>
              <a:t>c = a &gt; b</a:t>
            </a:r>
          </a:p>
          <a:p>
            <a:r>
              <a:rPr lang="id-ID" sz="1200" b="0" kern="1200" dirty="0" smtClean="0">
                <a:solidFill>
                  <a:schemeClr val="tx1"/>
                </a:solidFill>
                <a:effectLst/>
                <a:latin typeface="+mn-lt"/>
                <a:ea typeface="+mn-ea"/>
                <a:cs typeface="+mn-cs"/>
              </a:rPr>
              <a:t>print ("Apakah a lebih besar dari b?:", c)</a:t>
            </a:r>
          </a:p>
          <a:p>
            <a:r>
              <a:rPr lang="id-ID" sz="1200" b="0" kern="1200" dirty="0" smtClean="0">
                <a:solidFill>
                  <a:schemeClr val="tx1"/>
                </a:solidFill>
                <a:effectLst/>
                <a:latin typeface="+mn-lt"/>
                <a:ea typeface="+mn-ea"/>
                <a:cs typeface="+mn-cs"/>
              </a:rPr>
              <a:t>c = a &lt; b</a:t>
            </a:r>
          </a:p>
          <a:p>
            <a:r>
              <a:rPr lang="id-ID" sz="1200" b="0" kern="1200" dirty="0" smtClean="0">
                <a:solidFill>
                  <a:schemeClr val="tx1"/>
                </a:solidFill>
                <a:effectLst/>
                <a:latin typeface="+mn-lt"/>
                <a:ea typeface="+mn-ea"/>
                <a:cs typeface="+mn-cs"/>
              </a:rPr>
              <a:t>print ("Apakah a lebih kecil dari b?:", c)</a:t>
            </a:r>
          </a:p>
          <a:p>
            <a:r>
              <a:rPr lang="id-ID" sz="1200" b="0" kern="1200" dirty="0" smtClean="0">
                <a:solidFill>
                  <a:schemeClr val="tx1"/>
                </a:solidFill>
                <a:effectLst/>
                <a:latin typeface="+mn-lt"/>
                <a:ea typeface="+mn-ea"/>
                <a:cs typeface="+mn-cs"/>
              </a:rPr>
              <a:t>c = a &lt;= b</a:t>
            </a:r>
          </a:p>
          <a:p>
            <a:r>
              <a:rPr lang="id-ID" sz="1200" b="0" kern="1200" dirty="0" smtClean="0">
                <a:solidFill>
                  <a:schemeClr val="tx1"/>
                </a:solidFill>
                <a:effectLst/>
                <a:latin typeface="+mn-lt"/>
                <a:ea typeface="+mn-ea"/>
                <a:cs typeface="+mn-cs"/>
              </a:rPr>
              <a:t>print ("Apakah a lebih kecil sama dengan b?:", c)</a:t>
            </a:r>
          </a:p>
          <a:p>
            <a:r>
              <a:rPr lang="id-ID" sz="1200" b="0" kern="1200" dirty="0" smtClean="0">
                <a:solidFill>
                  <a:schemeClr val="tx1"/>
                </a:solidFill>
                <a:effectLst/>
                <a:latin typeface="+mn-lt"/>
                <a:ea typeface="+mn-ea"/>
                <a:cs typeface="+mn-cs"/>
              </a:rPr>
              <a:t>c = a &gt;= b</a:t>
            </a:r>
          </a:p>
          <a:p>
            <a:r>
              <a:rPr lang="id-ID" sz="1200" b="0" kern="1200" dirty="0" smtClean="0">
                <a:solidFill>
                  <a:schemeClr val="tx1"/>
                </a:solidFill>
                <a:effectLst/>
                <a:latin typeface="+mn-lt"/>
                <a:ea typeface="+mn-ea"/>
                <a:cs typeface="+mn-cs"/>
              </a:rPr>
              <a:t>print ("Apakah a lebih besar sama dengan b?:", c)</a:t>
            </a: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28</a:t>
            </a:fld>
            <a:endParaRPr lang="id-ID"/>
          </a:p>
        </p:txBody>
      </p:sp>
    </p:spTree>
    <p:extLst>
      <p:ext uri="{BB962C8B-B14F-4D97-AF65-F5344CB8AC3E}">
        <p14:creationId xmlns:p14="http://schemas.microsoft.com/office/powerpoint/2010/main" val="336999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29</a:t>
            </a:fld>
            <a:endParaRPr lang="id-ID"/>
          </a:p>
        </p:txBody>
      </p:sp>
    </p:spTree>
    <p:extLst>
      <p:ext uri="{BB962C8B-B14F-4D97-AF65-F5344CB8AC3E}">
        <p14:creationId xmlns:p14="http://schemas.microsoft.com/office/powerpoint/2010/main" val="44530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kern="1200" dirty="0" smtClean="0">
                <a:solidFill>
                  <a:schemeClr val="tx1"/>
                </a:solidFill>
                <a:effectLst/>
                <a:latin typeface="+mn-lt"/>
                <a:ea typeface="+mn-ea"/>
                <a:cs typeface="+mn-cs"/>
              </a:rPr>
              <a:t># file: operator_penugasan.py</a:t>
            </a:r>
            <a:r>
              <a:rPr lang="id-ID" dirty="0" smtClean="0"/>
              <a:t> </a:t>
            </a:r>
            <a:r>
              <a:rPr lang="id-ID" sz="1200" kern="1200" dirty="0" smtClean="0">
                <a:solidFill>
                  <a:schemeClr val="tx1"/>
                </a:solidFill>
                <a:effectLst/>
                <a:latin typeface="+mn-lt"/>
                <a:ea typeface="+mn-ea"/>
                <a:cs typeface="+mn-cs"/>
              </a:rPr>
              <a:t># Ambil input untuk mengisi nilai</a:t>
            </a:r>
            <a:r>
              <a:rPr lang="id-ID" dirty="0" smtClean="0"/>
              <a:t> a </a:t>
            </a:r>
            <a:r>
              <a:rPr lang="id-ID" sz="1200" kern="1200" dirty="0" smtClean="0">
                <a:solidFill>
                  <a:schemeClr val="tx1"/>
                </a:solidFill>
                <a:effectLst/>
                <a:latin typeface="+mn-lt"/>
                <a:ea typeface="+mn-ea"/>
                <a:cs typeface="+mn-cs"/>
              </a:rPr>
              <a:t>=</a:t>
            </a:r>
            <a:r>
              <a:rPr lang="id-ID" dirty="0" smtClean="0"/>
              <a:t> </a:t>
            </a:r>
            <a:r>
              <a:rPr lang="id-ID" sz="1200" i="1" kern="1200" dirty="0" smtClean="0">
                <a:solidFill>
                  <a:schemeClr val="tx1"/>
                </a:solidFill>
                <a:effectLst/>
                <a:latin typeface="+mn-lt"/>
                <a:ea typeface="+mn-ea"/>
                <a:cs typeface="+mn-cs"/>
              </a:rPr>
              <a:t>input</a:t>
            </a:r>
            <a:r>
              <a:rPr lang="id-ID" dirty="0" smtClean="0"/>
              <a:t>(</a:t>
            </a:r>
            <a:r>
              <a:rPr lang="id-ID" sz="1200" kern="1200" dirty="0" smtClean="0">
                <a:solidFill>
                  <a:schemeClr val="tx1"/>
                </a:solidFill>
                <a:effectLst/>
                <a:latin typeface="+mn-lt"/>
                <a:ea typeface="+mn-ea"/>
                <a:cs typeface="+mn-cs"/>
              </a:rPr>
              <a:t>"Inputkan nilai a: "</a:t>
            </a:r>
            <a:r>
              <a:rPr lang="id-ID" dirty="0" smtClean="0"/>
              <a:t>) </a:t>
            </a:r>
            <a:r>
              <a:rPr lang="id-ID" sz="1200" kern="1200" dirty="0" smtClean="0">
                <a:solidFill>
                  <a:schemeClr val="tx1"/>
                </a:solidFill>
                <a:effectLst/>
                <a:latin typeface="+mn-lt"/>
                <a:ea typeface="+mn-ea"/>
                <a:cs typeface="+mn-cs"/>
              </a:rPr>
              <a:t># ^ # | contoh operator penugasan untuk mengisi nilai</a:t>
            </a:r>
            <a:r>
              <a:rPr lang="id-ID" dirty="0" smtClean="0"/>
              <a:t> </a:t>
            </a:r>
            <a:r>
              <a:rPr lang="id-ID" sz="1200" kern="1200" dirty="0" smtClean="0">
                <a:solidFill>
                  <a:schemeClr val="tx1"/>
                </a:solidFill>
                <a:effectLst/>
                <a:latin typeface="+mn-lt"/>
                <a:ea typeface="+mn-ea"/>
                <a:cs typeface="+mn-cs"/>
              </a:rPr>
              <a:t>print</a:t>
            </a:r>
            <a:r>
              <a:rPr lang="id-ID" dirty="0" smtClean="0"/>
              <a:t> </a:t>
            </a:r>
            <a:r>
              <a:rPr lang="id-ID" sz="1200" kern="1200" dirty="0" smtClean="0">
                <a:solidFill>
                  <a:schemeClr val="tx1"/>
                </a:solidFill>
                <a:effectLst/>
                <a:latin typeface="+mn-lt"/>
                <a:ea typeface="+mn-ea"/>
                <a:cs typeface="+mn-cs"/>
              </a:rPr>
              <a:t>"Nilai a = %d"</a:t>
            </a:r>
            <a:r>
              <a:rPr lang="id-ID" dirty="0" smtClean="0"/>
              <a:t> </a:t>
            </a:r>
            <a:r>
              <a:rPr lang="id-ID" sz="1200" kern="1200" dirty="0" smtClean="0">
                <a:solidFill>
                  <a:schemeClr val="tx1"/>
                </a:solidFill>
                <a:effectLst/>
                <a:latin typeface="+mn-lt"/>
                <a:ea typeface="+mn-ea"/>
                <a:cs typeface="+mn-cs"/>
              </a:rPr>
              <a:t>%</a:t>
            </a:r>
            <a:r>
              <a:rPr lang="id-ID" dirty="0" smtClean="0"/>
              <a:t> a </a:t>
            </a:r>
            <a:r>
              <a:rPr lang="id-ID" sz="1200" kern="1200" dirty="0" smtClean="0">
                <a:solidFill>
                  <a:schemeClr val="tx1"/>
                </a:solidFill>
                <a:effectLst/>
                <a:latin typeface="+mn-lt"/>
                <a:ea typeface="+mn-ea"/>
                <a:cs typeface="+mn-cs"/>
              </a:rPr>
              <a:t># Coba kita jumlahkan nilai a dengan opertor penugasan</a:t>
            </a:r>
            <a:r>
              <a:rPr lang="id-ID" dirty="0" smtClean="0"/>
              <a:t> a </a:t>
            </a:r>
            <a:r>
              <a:rPr lang="id-ID" sz="1200" kern="1200" dirty="0" smtClean="0">
                <a:solidFill>
                  <a:schemeClr val="tx1"/>
                </a:solidFill>
                <a:effectLst/>
                <a:latin typeface="+mn-lt"/>
                <a:ea typeface="+mn-ea"/>
                <a:cs typeface="+mn-cs"/>
              </a:rPr>
              <a:t>+=</a:t>
            </a:r>
            <a:r>
              <a:rPr lang="id-ID" dirty="0" smtClean="0"/>
              <a:t> </a:t>
            </a:r>
            <a:r>
              <a:rPr lang="id-ID" sz="1200" kern="1200" dirty="0" smtClean="0">
                <a:solidFill>
                  <a:schemeClr val="tx1"/>
                </a:solidFill>
                <a:effectLst/>
                <a:latin typeface="+mn-lt"/>
                <a:ea typeface="+mn-ea"/>
                <a:cs typeface="+mn-cs"/>
              </a:rPr>
              <a:t>5</a:t>
            </a:r>
            <a:r>
              <a:rPr lang="id-ID" dirty="0" smtClean="0"/>
              <a:t> </a:t>
            </a:r>
            <a:r>
              <a:rPr lang="id-ID" sz="1200" kern="1200" dirty="0" smtClean="0">
                <a:solidFill>
                  <a:schemeClr val="tx1"/>
                </a:solidFill>
                <a:effectLst/>
                <a:latin typeface="+mn-lt"/>
                <a:ea typeface="+mn-ea"/>
                <a:cs typeface="+mn-cs"/>
              </a:rPr>
              <a:t># ^</a:t>
            </a:r>
            <a:r>
              <a:rPr lang="id-ID" dirty="0" smtClean="0"/>
              <a:t> </a:t>
            </a:r>
            <a:r>
              <a:rPr lang="id-ID" sz="1200" kern="1200" dirty="0" smtClean="0">
                <a:solidFill>
                  <a:schemeClr val="tx1"/>
                </a:solidFill>
                <a:effectLst/>
                <a:latin typeface="+mn-lt"/>
                <a:ea typeface="+mn-ea"/>
                <a:cs typeface="+mn-cs"/>
              </a:rPr>
              <a:t># |</a:t>
            </a:r>
            <a:r>
              <a:rPr lang="id-ID" dirty="0" smtClean="0"/>
              <a:t> </a:t>
            </a:r>
            <a:r>
              <a:rPr lang="id-ID" sz="1200" kern="1200" dirty="0" smtClean="0">
                <a:solidFill>
                  <a:schemeClr val="tx1"/>
                </a:solidFill>
                <a:effectLst/>
                <a:latin typeface="+mn-lt"/>
                <a:ea typeface="+mn-ea"/>
                <a:cs typeface="+mn-cs"/>
              </a:rPr>
              <a:t># contoh operator penugasan untuk menjumlahkan</a:t>
            </a:r>
            <a:r>
              <a:rPr lang="id-ID" dirty="0" smtClean="0"/>
              <a:t> </a:t>
            </a:r>
            <a:r>
              <a:rPr lang="id-ID" sz="1200" kern="1200" dirty="0" smtClean="0">
                <a:solidFill>
                  <a:schemeClr val="tx1"/>
                </a:solidFill>
                <a:effectLst/>
                <a:latin typeface="+mn-lt"/>
                <a:ea typeface="+mn-ea"/>
                <a:cs typeface="+mn-cs"/>
              </a:rPr>
              <a:t># Setelah nilai a ditambah 5, coba kita lihat isinya</a:t>
            </a:r>
            <a:r>
              <a:rPr lang="id-ID" dirty="0" smtClean="0"/>
              <a:t> </a:t>
            </a:r>
            <a:r>
              <a:rPr lang="id-ID" sz="1200" kern="1200" dirty="0" smtClean="0">
                <a:solidFill>
                  <a:schemeClr val="tx1"/>
                </a:solidFill>
                <a:effectLst/>
                <a:latin typeface="+mn-lt"/>
                <a:ea typeface="+mn-ea"/>
                <a:cs typeface="+mn-cs"/>
              </a:rPr>
              <a:t>print</a:t>
            </a:r>
            <a:r>
              <a:rPr lang="id-ID" dirty="0" smtClean="0"/>
              <a:t> </a:t>
            </a:r>
            <a:r>
              <a:rPr lang="id-ID" sz="1200" kern="1200" dirty="0" smtClean="0">
                <a:solidFill>
                  <a:schemeClr val="tx1"/>
                </a:solidFill>
                <a:effectLst/>
                <a:latin typeface="+mn-lt"/>
                <a:ea typeface="+mn-ea"/>
                <a:cs typeface="+mn-cs"/>
              </a:rPr>
              <a:t>"Nilai setelah ditambah 5:"</a:t>
            </a:r>
            <a:r>
              <a:rPr lang="id-ID" dirty="0" smtClean="0"/>
              <a:t> </a:t>
            </a:r>
            <a:r>
              <a:rPr lang="id-ID" sz="1200" kern="1200" dirty="0" smtClean="0">
                <a:solidFill>
                  <a:schemeClr val="tx1"/>
                </a:solidFill>
                <a:effectLst/>
                <a:latin typeface="+mn-lt"/>
                <a:ea typeface="+mn-ea"/>
                <a:cs typeface="+mn-cs"/>
              </a:rPr>
              <a:t>print</a:t>
            </a:r>
            <a:r>
              <a:rPr lang="id-ID" dirty="0" smtClean="0"/>
              <a:t> </a:t>
            </a:r>
            <a:r>
              <a:rPr lang="id-ID" sz="1200" kern="1200" dirty="0" smtClean="0">
                <a:solidFill>
                  <a:schemeClr val="tx1"/>
                </a:solidFill>
                <a:effectLst/>
                <a:latin typeface="+mn-lt"/>
                <a:ea typeface="+mn-ea"/>
                <a:cs typeface="+mn-cs"/>
              </a:rPr>
              <a:t>"a = %d"</a:t>
            </a:r>
            <a:r>
              <a:rPr lang="id-ID" dirty="0" smtClean="0"/>
              <a:t> </a:t>
            </a:r>
            <a:r>
              <a:rPr lang="id-ID" sz="1200" kern="1200" dirty="0" smtClean="0">
                <a:solidFill>
                  <a:schemeClr val="tx1"/>
                </a:solidFill>
                <a:effectLst/>
                <a:latin typeface="+mn-lt"/>
                <a:ea typeface="+mn-ea"/>
                <a:cs typeface="+mn-cs"/>
              </a:rPr>
              <a:t>%</a:t>
            </a:r>
            <a:r>
              <a:rPr lang="id-ID" dirty="0" smtClean="0"/>
              <a:t> a</a:t>
            </a:r>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30</a:t>
            </a:fld>
            <a:endParaRPr lang="id-ID"/>
          </a:p>
        </p:txBody>
      </p:sp>
    </p:spTree>
    <p:extLst>
      <p:ext uri="{BB962C8B-B14F-4D97-AF65-F5344CB8AC3E}">
        <p14:creationId xmlns:p14="http://schemas.microsoft.com/office/powerpoint/2010/main" val="205356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a = True</a:t>
            </a:r>
          </a:p>
          <a:p>
            <a:r>
              <a:rPr lang="id-ID" sz="1200" b="0" kern="1200" dirty="0" smtClean="0">
                <a:solidFill>
                  <a:schemeClr val="tx1"/>
                </a:solidFill>
                <a:effectLst/>
                <a:latin typeface="+mn-lt"/>
                <a:ea typeface="+mn-ea"/>
                <a:cs typeface="+mn-cs"/>
              </a:rPr>
              <a:t>b = False</a:t>
            </a:r>
          </a:p>
          <a:p>
            <a:r>
              <a:rPr lang="id-ID" sz="1200" b="0" kern="1200" dirty="0" smtClean="0">
                <a:solidFill>
                  <a:schemeClr val="tx1"/>
                </a:solidFill>
                <a:effectLst/>
                <a:latin typeface="+mn-lt"/>
                <a:ea typeface="+mn-ea"/>
                <a:cs typeface="+mn-cs"/>
              </a:rPr>
              <a:t># Logika AND</a:t>
            </a:r>
          </a:p>
          <a:p>
            <a:r>
              <a:rPr lang="id-ID" sz="1200" b="0" kern="1200" dirty="0" smtClean="0">
                <a:solidFill>
                  <a:schemeClr val="tx1"/>
                </a:solidFill>
                <a:effectLst/>
                <a:latin typeface="+mn-lt"/>
                <a:ea typeface="+mn-ea"/>
                <a:cs typeface="+mn-cs"/>
              </a:rPr>
              <a:t>c = a and b</a:t>
            </a:r>
          </a:p>
          <a:p>
            <a:r>
              <a:rPr lang="id-ID" sz="1200" b="0" kern="1200" dirty="0" smtClean="0">
                <a:solidFill>
                  <a:schemeClr val="tx1"/>
                </a:solidFill>
                <a:effectLst/>
                <a:latin typeface="+mn-lt"/>
                <a:ea typeface="+mn-ea"/>
                <a:cs typeface="+mn-cs"/>
              </a:rPr>
              <a:t>print ("c adalah",c)</a:t>
            </a:r>
          </a:p>
          <a:p>
            <a:r>
              <a:rPr lang="id-ID" sz="1200" b="0" kern="1200" dirty="0" smtClean="0">
                <a:solidFill>
                  <a:schemeClr val="tx1"/>
                </a:solidFill>
                <a:effectLst/>
                <a:latin typeface="+mn-lt"/>
                <a:ea typeface="+mn-ea"/>
                <a:cs typeface="+mn-cs"/>
              </a:rPr>
              <a:t># Logika OR</a:t>
            </a:r>
          </a:p>
          <a:p>
            <a:r>
              <a:rPr lang="id-ID" sz="1200" b="0" kern="1200" dirty="0" smtClean="0">
                <a:solidFill>
                  <a:schemeClr val="tx1"/>
                </a:solidFill>
                <a:effectLst/>
                <a:latin typeface="+mn-lt"/>
                <a:ea typeface="+mn-ea"/>
                <a:cs typeface="+mn-cs"/>
              </a:rPr>
              <a:t>c = a or b</a:t>
            </a:r>
          </a:p>
          <a:p>
            <a:r>
              <a:rPr lang="id-ID" sz="1200" b="0" kern="1200" dirty="0" smtClean="0">
                <a:solidFill>
                  <a:schemeClr val="tx1"/>
                </a:solidFill>
                <a:effectLst/>
                <a:latin typeface="+mn-lt"/>
                <a:ea typeface="+mn-ea"/>
                <a:cs typeface="+mn-cs"/>
              </a:rPr>
              <a:t>print ("c adalah",c)</a:t>
            </a:r>
          </a:p>
          <a:p>
            <a:r>
              <a:rPr lang="id-ID" sz="1200" b="0" kern="1200" dirty="0" smtClean="0">
                <a:solidFill>
                  <a:schemeClr val="tx1"/>
                </a:solidFill>
                <a:effectLst/>
                <a:latin typeface="+mn-lt"/>
                <a:ea typeface="+mn-ea"/>
                <a:cs typeface="+mn-cs"/>
              </a:rPr>
              <a:t># Logika Not</a:t>
            </a:r>
          </a:p>
          <a:p>
            <a:r>
              <a:rPr lang="id-ID" sz="1200" b="0" kern="1200" dirty="0" smtClean="0">
                <a:solidFill>
                  <a:schemeClr val="tx1"/>
                </a:solidFill>
                <a:effectLst/>
                <a:latin typeface="+mn-lt"/>
                <a:ea typeface="+mn-ea"/>
                <a:cs typeface="+mn-cs"/>
              </a:rPr>
              <a:t>c = not a</a:t>
            </a:r>
          </a:p>
          <a:p>
            <a:r>
              <a:rPr lang="id-ID" sz="1200" b="0" kern="1200" dirty="0" smtClean="0">
                <a:solidFill>
                  <a:schemeClr val="tx1"/>
                </a:solidFill>
                <a:effectLst/>
                <a:latin typeface="+mn-lt"/>
                <a:ea typeface="+mn-ea"/>
                <a:cs typeface="+mn-cs"/>
              </a:rPr>
              <a:t>print ("c adalah",c)</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print('Hasil dari True and True   :', True and True)</a:t>
            </a:r>
          </a:p>
          <a:p>
            <a:r>
              <a:rPr lang="id-ID" sz="1200" b="0" kern="1200" dirty="0" smtClean="0">
                <a:solidFill>
                  <a:schemeClr val="tx1"/>
                </a:solidFill>
                <a:effectLst/>
                <a:latin typeface="+mn-lt"/>
                <a:ea typeface="+mn-ea"/>
                <a:cs typeface="+mn-cs"/>
              </a:rPr>
              <a:t>print('Hasil dari True and False  :', True and False)</a:t>
            </a:r>
          </a:p>
          <a:p>
            <a:r>
              <a:rPr lang="id-ID" sz="1200" b="0" kern="1200" dirty="0" smtClean="0">
                <a:solidFill>
                  <a:schemeClr val="tx1"/>
                </a:solidFill>
                <a:effectLst/>
                <a:latin typeface="+mn-lt"/>
                <a:ea typeface="+mn-ea"/>
                <a:cs typeface="+mn-cs"/>
              </a:rPr>
              <a:t>print('Hasil dari False and True  :', False and True)</a:t>
            </a:r>
          </a:p>
          <a:p>
            <a:r>
              <a:rPr lang="id-ID" sz="1200" b="0" kern="1200" dirty="0" smtClean="0">
                <a:solidFill>
                  <a:schemeClr val="tx1"/>
                </a:solidFill>
                <a:effectLst/>
                <a:latin typeface="+mn-lt"/>
                <a:ea typeface="+mn-ea"/>
                <a:cs typeface="+mn-cs"/>
              </a:rPr>
              <a:t>print('Hasil dari False and False :', False and False)</a:t>
            </a:r>
          </a:p>
          <a:p>
            <a:r>
              <a:rPr lang="id-ID" sz="1200" b="0" kern="1200" dirty="0" smtClean="0">
                <a:solidFill>
                  <a:schemeClr val="tx1"/>
                </a:solidFill>
                <a:effectLst/>
                <a:latin typeface="+mn-lt"/>
                <a:ea typeface="+mn-ea"/>
                <a:cs typeface="+mn-cs"/>
              </a:rPr>
              <a:t> </a:t>
            </a:r>
          </a:p>
          <a:p>
            <a:r>
              <a:rPr lang="id-ID" sz="1200" b="0" kern="1200" dirty="0" smtClean="0">
                <a:solidFill>
                  <a:schemeClr val="tx1"/>
                </a:solidFill>
                <a:effectLst/>
                <a:latin typeface="+mn-lt"/>
                <a:ea typeface="+mn-ea"/>
                <a:cs typeface="+mn-cs"/>
              </a:rPr>
              <a:t>print('\n')</a:t>
            </a:r>
          </a:p>
          <a:p>
            <a:r>
              <a:rPr lang="id-ID" sz="1200" b="0" kern="1200" dirty="0" smtClean="0">
                <a:solidFill>
                  <a:schemeClr val="tx1"/>
                </a:solidFill>
                <a:effectLst/>
                <a:latin typeface="+mn-lt"/>
                <a:ea typeface="+mn-ea"/>
                <a:cs typeface="+mn-cs"/>
              </a:rPr>
              <a:t> </a:t>
            </a:r>
          </a:p>
          <a:p>
            <a:r>
              <a:rPr lang="id-ID" sz="1200" b="0" kern="1200" dirty="0" smtClean="0">
                <a:solidFill>
                  <a:schemeClr val="tx1"/>
                </a:solidFill>
                <a:effectLst/>
                <a:latin typeface="+mn-lt"/>
                <a:ea typeface="+mn-ea"/>
                <a:cs typeface="+mn-cs"/>
              </a:rPr>
              <a:t>print('Hasil dari True or True   :', True or True)</a:t>
            </a:r>
          </a:p>
          <a:p>
            <a:r>
              <a:rPr lang="id-ID" sz="1200" b="0" kern="1200" dirty="0" smtClean="0">
                <a:solidFill>
                  <a:schemeClr val="tx1"/>
                </a:solidFill>
                <a:effectLst/>
                <a:latin typeface="+mn-lt"/>
                <a:ea typeface="+mn-ea"/>
                <a:cs typeface="+mn-cs"/>
              </a:rPr>
              <a:t>print('Hasil dari True or False  :', True or False)</a:t>
            </a:r>
          </a:p>
          <a:p>
            <a:r>
              <a:rPr lang="id-ID" sz="1200" b="0" kern="1200" dirty="0" smtClean="0">
                <a:solidFill>
                  <a:schemeClr val="tx1"/>
                </a:solidFill>
                <a:effectLst/>
                <a:latin typeface="+mn-lt"/>
                <a:ea typeface="+mn-ea"/>
                <a:cs typeface="+mn-cs"/>
              </a:rPr>
              <a:t>print('Hasil dari False or True  :', False or True)</a:t>
            </a:r>
          </a:p>
          <a:p>
            <a:r>
              <a:rPr lang="id-ID" sz="1200" b="0" kern="1200" dirty="0" smtClean="0">
                <a:solidFill>
                  <a:schemeClr val="tx1"/>
                </a:solidFill>
                <a:effectLst/>
                <a:latin typeface="+mn-lt"/>
                <a:ea typeface="+mn-ea"/>
                <a:cs typeface="+mn-cs"/>
              </a:rPr>
              <a:t>print('Hasil dari False or False :', False or False)</a:t>
            </a:r>
          </a:p>
          <a:p>
            <a:r>
              <a:rPr lang="id-ID" sz="1200" b="0" kern="1200" dirty="0" smtClean="0">
                <a:solidFill>
                  <a:schemeClr val="tx1"/>
                </a:solidFill>
                <a:effectLst/>
                <a:latin typeface="+mn-lt"/>
                <a:ea typeface="+mn-ea"/>
                <a:cs typeface="+mn-cs"/>
              </a:rPr>
              <a:t> </a:t>
            </a:r>
          </a:p>
          <a:p>
            <a:r>
              <a:rPr lang="id-ID" sz="1200" b="0" kern="1200" dirty="0" smtClean="0">
                <a:solidFill>
                  <a:schemeClr val="tx1"/>
                </a:solidFill>
                <a:effectLst/>
                <a:latin typeface="+mn-lt"/>
                <a:ea typeface="+mn-ea"/>
                <a:cs typeface="+mn-cs"/>
              </a:rPr>
              <a:t>print('\n')</a:t>
            </a:r>
          </a:p>
          <a:p>
            <a:r>
              <a:rPr lang="id-ID" sz="1200" b="0" kern="1200" dirty="0" smtClean="0">
                <a:solidFill>
                  <a:schemeClr val="tx1"/>
                </a:solidFill>
                <a:effectLst/>
                <a:latin typeface="+mn-lt"/>
                <a:ea typeface="+mn-ea"/>
                <a:cs typeface="+mn-cs"/>
              </a:rPr>
              <a:t> </a:t>
            </a:r>
          </a:p>
          <a:p>
            <a:r>
              <a:rPr lang="id-ID" sz="1200" b="0" kern="1200" dirty="0" smtClean="0">
                <a:solidFill>
                  <a:schemeClr val="tx1"/>
                </a:solidFill>
                <a:effectLst/>
                <a:latin typeface="+mn-lt"/>
                <a:ea typeface="+mn-ea"/>
                <a:cs typeface="+mn-cs"/>
              </a:rPr>
              <a:t>print('Hasil dari not True  :', not True)</a:t>
            </a:r>
          </a:p>
          <a:p>
            <a:r>
              <a:rPr lang="id-ID" sz="1200" b="0" kern="1200" dirty="0" smtClean="0">
                <a:solidFill>
                  <a:schemeClr val="tx1"/>
                </a:solidFill>
                <a:effectLst/>
                <a:latin typeface="+mn-lt"/>
                <a:ea typeface="+mn-ea"/>
                <a:cs typeface="+mn-cs"/>
              </a:rPr>
              <a:t>print('Hasil dari not False :', not False)</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endParaRPr lang="id-ID" sz="1200" b="0" kern="1200" dirty="0" smtClean="0">
              <a:solidFill>
                <a:schemeClr val="tx1"/>
              </a:solidFill>
              <a:effectLst/>
              <a:latin typeface="+mn-lt"/>
              <a:ea typeface="+mn-ea"/>
              <a:cs typeface="+mn-cs"/>
            </a:endParaRP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32</a:t>
            </a:fld>
            <a:endParaRPr lang="id-ID"/>
          </a:p>
        </p:txBody>
      </p:sp>
    </p:spTree>
    <p:extLst>
      <p:ext uri="{BB962C8B-B14F-4D97-AF65-F5344CB8AC3E}">
        <p14:creationId xmlns:p14="http://schemas.microsoft.com/office/powerpoint/2010/main" val="890693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 deklarasi nilai a dan b</a:t>
            </a:r>
          </a:p>
          <a:p>
            <a:r>
              <a:rPr lang="id-ID" sz="1200" b="0" kern="1200" dirty="0" smtClean="0">
                <a:solidFill>
                  <a:schemeClr val="tx1"/>
                </a:solidFill>
                <a:effectLst/>
                <a:latin typeface="+mn-lt"/>
                <a:ea typeface="+mn-ea"/>
                <a:cs typeface="+mn-cs"/>
              </a:rPr>
              <a:t>a = 10</a:t>
            </a:r>
          </a:p>
          <a:p>
            <a:r>
              <a:rPr lang="id-ID" sz="1200" b="0" kern="1200" dirty="0" smtClean="0">
                <a:solidFill>
                  <a:schemeClr val="tx1"/>
                </a:solidFill>
                <a:effectLst/>
                <a:latin typeface="+mn-lt"/>
                <a:ea typeface="+mn-ea"/>
                <a:cs typeface="+mn-cs"/>
              </a:rPr>
              <a:t>b = 12</a:t>
            </a:r>
          </a:p>
          <a:p>
            <a:r>
              <a:rPr lang="id-ID" sz="1200" b="0" kern="1200" dirty="0" smtClean="0">
                <a:solidFill>
                  <a:schemeClr val="tx1"/>
                </a:solidFill>
                <a:effectLst/>
                <a:latin typeface="+mn-lt"/>
                <a:ea typeface="+mn-ea"/>
                <a:cs typeface="+mn-cs"/>
              </a:rPr>
              <a:t># operasi bitwise AND</a:t>
            </a:r>
          </a:p>
          <a:p>
            <a:r>
              <a:rPr lang="id-ID" sz="1200" b="0" kern="1200" dirty="0" smtClean="0">
                <a:solidFill>
                  <a:schemeClr val="tx1"/>
                </a:solidFill>
                <a:effectLst/>
                <a:latin typeface="+mn-lt"/>
                <a:ea typeface="+mn-ea"/>
                <a:cs typeface="+mn-cs"/>
              </a:rPr>
              <a:t>c = a &amp; b</a:t>
            </a:r>
          </a:p>
          <a:p>
            <a:r>
              <a:rPr lang="id-ID" sz="1200" b="0" kern="1200" dirty="0" smtClean="0">
                <a:solidFill>
                  <a:schemeClr val="tx1"/>
                </a:solidFill>
                <a:effectLst/>
                <a:latin typeface="+mn-lt"/>
                <a:ea typeface="+mn-ea"/>
                <a:cs typeface="+mn-cs"/>
              </a:rPr>
              <a:t>print ("a &amp; b =", c)</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 operasi bitwise OR</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("a | b =", c)</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 operasi bitwise XOR</a:t>
            </a:r>
          </a:p>
          <a:p>
            <a:r>
              <a:rPr lang="id-ID" sz="1200" b="0" kern="1200" dirty="0" smtClean="0">
                <a:solidFill>
                  <a:schemeClr val="tx1"/>
                </a:solidFill>
                <a:effectLst/>
                <a:latin typeface="+mn-lt"/>
                <a:ea typeface="+mn-ea"/>
                <a:cs typeface="+mn-cs"/>
              </a:rPr>
              <a:t>c = a ^ b</a:t>
            </a:r>
          </a:p>
          <a:p>
            <a:r>
              <a:rPr lang="id-ID" sz="1200" b="0" kern="1200" dirty="0" smtClean="0">
                <a:solidFill>
                  <a:schemeClr val="tx1"/>
                </a:solidFill>
                <a:effectLst/>
                <a:latin typeface="+mn-lt"/>
                <a:ea typeface="+mn-ea"/>
                <a:cs typeface="+mn-cs"/>
              </a:rPr>
              <a:t>print ("a ^ b =", c)</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 operasi bitwise negasi</a:t>
            </a:r>
          </a:p>
          <a:p>
            <a:r>
              <a:rPr lang="id-ID" sz="1200" b="0" kern="1200" dirty="0" smtClean="0">
                <a:solidFill>
                  <a:schemeClr val="tx1"/>
                </a:solidFill>
                <a:effectLst/>
                <a:latin typeface="+mn-lt"/>
                <a:ea typeface="+mn-ea"/>
                <a:cs typeface="+mn-cs"/>
              </a:rPr>
              <a:t>c = ~a</a:t>
            </a:r>
          </a:p>
          <a:p>
            <a:r>
              <a:rPr lang="id-ID" sz="1200" b="0" kern="1200" dirty="0" smtClean="0">
                <a:solidFill>
                  <a:schemeClr val="tx1"/>
                </a:solidFill>
                <a:effectLst/>
                <a:latin typeface="+mn-lt"/>
                <a:ea typeface="+mn-ea"/>
                <a:cs typeface="+mn-cs"/>
              </a:rPr>
              <a:t>print ("~a =", c)</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 operasi bitwise left shift</a:t>
            </a:r>
          </a:p>
          <a:p>
            <a:r>
              <a:rPr lang="id-ID" sz="1200" b="0" kern="1200" dirty="0" smtClean="0">
                <a:solidFill>
                  <a:schemeClr val="tx1"/>
                </a:solidFill>
                <a:effectLst/>
                <a:latin typeface="+mn-lt"/>
                <a:ea typeface="+mn-ea"/>
                <a:cs typeface="+mn-cs"/>
              </a:rPr>
              <a:t>c = a &lt;&lt; b</a:t>
            </a:r>
          </a:p>
          <a:p>
            <a:r>
              <a:rPr lang="id-ID" sz="1200" b="0" kern="1200" dirty="0" smtClean="0">
                <a:solidFill>
                  <a:schemeClr val="tx1"/>
                </a:solidFill>
                <a:effectLst/>
                <a:latin typeface="+mn-lt"/>
                <a:ea typeface="+mn-ea"/>
                <a:cs typeface="+mn-cs"/>
              </a:rPr>
              <a:t>print ("a &lt;&lt; b =", c)</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 operasi bitwise right shift</a:t>
            </a:r>
          </a:p>
          <a:p>
            <a:r>
              <a:rPr lang="id-ID" sz="1200" b="0" kern="1200" dirty="0" smtClean="0">
                <a:solidFill>
                  <a:schemeClr val="tx1"/>
                </a:solidFill>
                <a:effectLst/>
                <a:latin typeface="+mn-lt"/>
                <a:ea typeface="+mn-ea"/>
                <a:cs typeface="+mn-cs"/>
              </a:rPr>
              <a:t>c = a &gt;&gt; b</a:t>
            </a:r>
          </a:p>
          <a:p>
            <a:r>
              <a:rPr lang="id-ID" sz="1200" b="0" kern="1200" dirty="0" smtClean="0">
                <a:solidFill>
                  <a:schemeClr val="tx1"/>
                </a:solidFill>
                <a:effectLst/>
                <a:latin typeface="+mn-lt"/>
                <a:ea typeface="+mn-ea"/>
                <a:cs typeface="+mn-cs"/>
              </a:rPr>
              <a:t>print ("a &gt;&gt; b =", c)</a:t>
            </a: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34</a:t>
            </a:fld>
            <a:endParaRPr lang="id-ID"/>
          </a:p>
        </p:txBody>
      </p:sp>
    </p:spTree>
    <p:extLst>
      <p:ext uri="{BB962C8B-B14F-4D97-AF65-F5344CB8AC3E}">
        <p14:creationId xmlns:p14="http://schemas.microsoft.com/office/powerpoint/2010/main" val="152765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nama = "teknik informatika"</a:t>
            </a:r>
          </a:p>
          <a:p>
            <a:r>
              <a:rPr lang="id-ID" sz="1200" b="0" kern="1200" dirty="0" smtClean="0">
                <a:solidFill>
                  <a:schemeClr val="tx1"/>
                </a:solidFill>
                <a:effectLst/>
                <a:latin typeface="+mn-lt"/>
                <a:ea typeface="+mn-ea"/>
                <a:cs typeface="+mn-cs"/>
              </a:rPr>
              <a:t>member = "t" in nama</a:t>
            </a:r>
          </a:p>
          <a:p>
            <a:r>
              <a:rPr lang="id-ID" sz="1200" b="0" kern="1200" dirty="0" smtClean="0">
                <a:solidFill>
                  <a:schemeClr val="tx1"/>
                </a:solidFill>
                <a:effectLst/>
                <a:latin typeface="+mn-lt"/>
                <a:ea typeface="+mn-ea"/>
                <a:cs typeface="+mn-cs"/>
              </a:rPr>
              <a:t>print ("t in nama =", member)</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list_nama =["s","e","u","r","a","m","o","i","d"]</a:t>
            </a:r>
          </a:p>
          <a:p>
            <a:r>
              <a:rPr lang="id-ID" sz="1200" b="0" kern="1200" dirty="0" smtClean="0">
                <a:solidFill>
                  <a:schemeClr val="tx1"/>
                </a:solidFill>
                <a:effectLst/>
                <a:latin typeface="+mn-lt"/>
                <a:ea typeface="+mn-ea"/>
                <a:cs typeface="+mn-cs"/>
              </a:rPr>
              <a:t>member = "z" not in list_nama</a:t>
            </a:r>
          </a:p>
          <a:p>
            <a:r>
              <a:rPr lang="id-ID" sz="1200" b="0" kern="1200" dirty="0" smtClean="0">
                <a:solidFill>
                  <a:schemeClr val="tx1"/>
                </a:solidFill>
                <a:effectLst/>
                <a:latin typeface="+mn-lt"/>
                <a:ea typeface="+mn-ea"/>
                <a:cs typeface="+mn-cs"/>
              </a:rPr>
              <a:t>print ("z in list_nama =",member)</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print("\n","\n")</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a = 5</a:t>
            </a:r>
          </a:p>
          <a:p>
            <a:r>
              <a:rPr lang="id-ID" sz="1200" b="0" kern="1200" dirty="0" smtClean="0">
                <a:solidFill>
                  <a:schemeClr val="tx1"/>
                </a:solidFill>
                <a:effectLst/>
                <a:latin typeface="+mn-lt"/>
                <a:ea typeface="+mn-ea"/>
                <a:cs typeface="+mn-cs"/>
              </a:rPr>
              <a:t>b = 5</a:t>
            </a:r>
          </a:p>
          <a:p>
            <a:r>
              <a:rPr lang="id-ID" sz="1200" b="0" kern="1200" dirty="0" smtClean="0">
                <a:solidFill>
                  <a:schemeClr val="tx1"/>
                </a:solidFill>
                <a:effectLst/>
                <a:latin typeface="+mn-lt"/>
                <a:ea typeface="+mn-ea"/>
                <a:cs typeface="+mn-cs"/>
              </a:rPr>
              <a:t>c = 6</a:t>
            </a:r>
          </a:p>
          <a:p>
            <a:r>
              <a:rPr lang="id-ID" sz="1200" b="0" kern="1200" dirty="0" smtClean="0">
                <a:solidFill>
                  <a:schemeClr val="tx1"/>
                </a:solidFill>
                <a:effectLst/>
                <a:latin typeface="+mn-lt"/>
                <a:ea typeface="+mn-ea"/>
                <a:cs typeface="+mn-cs"/>
              </a:rPr>
              <a:t>print('a is b :', a is b)</a:t>
            </a:r>
          </a:p>
          <a:p>
            <a:r>
              <a:rPr lang="id-ID" sz="1200" b="0" kern="1200" dirty="0" smtClean="0">
                <a:solidFill>
                  <a:schemeClr val="tx1"/>
                </a:solidFill>
                <a:effectLst/>
                <a:latin typeface="+mn-lt"/>
                <a:ea typeface="+mn-ea"/>
                <a:cs typeface="+mn-cs"/>
              </a:rPr>
              <a:t>print('a is c :', a is c)</a:t>
            </a:r>
          </a:p>
          <a:p>
            <a:r>
              <a:rPr lang="id-ID" sz="1200" b="0" kern="1200" dirty="0" smtClean="0">
                <a:solidFill>
                  <a:schemeClr val="tx1"/>
                </a:solidFill>
                <a:effectLst/>
                <a:latin typeface="+mn-lt"/>
                <a:ea typeface="+mn-ea"/>
                <a:cs typeface="+mn-cs"/>
              </a:rPr>
              <a:t>print('a is not c :', a is not c)</a:t>
            </a:r>
          </a:p>
          <a:p>
            <a:r>
              <a:rPr lang="id-ID" sz="1200" b="0" kern="1200" dirty="0" smtClean="0">
                <a:solidFill>
                  <a:schemeClr val="tx1"/>
                </a:solidFill>
                <a:effectLst/>
                <a:latin typeface="+mn-lt"/>
                <a:ea typeface="+mn-ea"/>
                <a:cs typeface="+mn-cs"/>
              </a:rPr>
              <a:t>print('\n')</a:t>
            </a:r>
          </a:p>
          <a:p>
            <a:r>
              <a:rPr lang="id-ID" sz="1200" b="0" kern="1200" dirty="0" smtClean="0">
                <a:solidFill>
                  <a:schemeClr val="tx1"/>
                </a:solidFill>
                <a:effectLst/>
                <a:latin typeface="+mn-lt"/>
                <a:ea typeface="+mn-ea"/>
                <a:cs typeface="+mn-cs"/>
              </a:rPr>
              <a:t>  </a:t>
            </a:r>
          </a:p>
          <a:p>
            <a:r>
              <a:rPr lang="id-ID" sz="1200" b="0" kern="1200" dirty="0" smtClean="0">
                <a:solidFill>
                  <a:schemeClr val="tx1"/>
                </a:solidFill>
                <a:effectLst/>
                <a:latin typeface="+mn-lt"/>
                <a:ea typeface="+mn-ea"/>
                <a:cs typeface="+mn-cs"/>
              </a:rPr>
              <a:t>i = 'Matkul Alpro'</a:t>
            </a:r>
          </a:p>
          <a:p>
            <a:r>
              <a:rPr lang="id-ID" sz="1200" b="0" kern="1200" dirty="0" smtClean="0">
                <a:solidFill>
                  <a:schemeClr val="tx1"/>
                </a:solidFill>
                <a:effectLst/>
                <a:latin typeface="+mn-lt"/>
                <a:ea typeface="+mn-ea"/>
                <a:cs typeface="+mn-cs"/>
              </a:rPr>
              <a:t>j = 'teknik informatika'</a:t>
            </a:r>
          </a:p>
          <a:p>
            <a:r>
              <a:rPr lang="id-ID" sz="1200" b="0" kern="1200" dirty="0" smtClean="0">
                <a:solidFill>
                  <a:schemeClr val="tx1"/>
                </a:solidFill>
                <a:effectLst/>
                <a:latin typeface="+mn-lt"/>
                <a:ea typeface="+mn-ea"/>
                <a:cs typeface="+mn-cs"/>
              </a:rPr>
              <a:t>print('i is j :', i is j)</a:t>
            </a:r>
          </a:p>
          <a:p>
            <a:r>
              <a:rPr lang="id-ID" sz="1200" b="0" kern="1200" dirty="0" smtClean="0">
                <a:solidFill>
                  <a:schemeClr val="tx1"/>
                </a:solidFill>
                <a:effectLst/>
                <a:latin typeface="+mn-lt"/>
                <a:ea typeface="+mn-ea"/>
                <a:cs typeface="+mn-cs"/>
              </a:rPr>
              <a:t>print('i is not j :', i is not j)</a:t>
            </a:r>
          </a:p>
          <a:p>
            <a:r>
              <a:rPr lang="id-ID" sz="1200" b="0" kern="1200" dirty="0" smtClean="0">
                <a:solidFill>
                  <a:schemeClr val="tx1"/>
                </a:solidFill>
                <a:effectLst/>
                <a:latin typeface="+mn-lt"/>
                <a:ea typeface="+mn-ea"/>
                <a:cs typeface="+mn-cs"/>
              </a:rPr>
              <a:t>print('\n')</a:t>
            </a:r>
          </a:p>
          <a:p>
            <a:r>
              <a:rPr lang="id-ID" sz="1200" b="0" kern="1200" dirty="0" smtClean="0">
                <a:solidFill>
                  <a:schemeClr val="tx1"/>
                </a:solidFill>
                <a:effectLst/>
                <a:latin typeface="+mn-lt"/>
                <a:ea typeface="+mn-ea"/>
                <a:cs typeface="+mn-cs"/>
              </a:rPr>
              <a:t>  </a:t>
            </a:r>
          </a:p>
          <a:p>
            <a:r>
              <a:rPr lang="id-ID" sz="1200" b="0" kern="1200" dirty="0" smtClean="0">
                <a:solidFill>
                  <a:schemeClr val="tx1"/>
                </a:solidFill>
                <a:effectLst/>
                <a:latin typeface="+mn-lt"/>
                <a:ea typeface="+mn-ea"/>
                <a:cs typeface="+mn-cs"/>
              </a:rPr>
              <a:t>x = ['a','b','c']</a:t>
            </a:r>
          </a:p>
          <a:p>
            <a:r>
              <a:rPr lang="id-ID" sz="1200" b="0" kern="1200" dirty="0" smtClean="0">
                <a:solidFill>
                  <a:schemeClr val="tx1"/>
                </a:solidFill>
                <a:effectLst/>
                <a:latin typeface="+mn-lt"/>
                <a:ea typeface="+mn-ea"/>
                <a:cs typeface="+mn-cs"/>
              </a:rPr>
              <a:t>y = ['a','b','c']</a:t>
            </a:r>
          </a:p>
          <a:p>
            <a:r>
              <a:rPr lang="id-ID" sz="1200" b="0" kern="1200" dirty="0" smtClean="0">
                <a:solidFill>
                  <a:schemeClr val="tx1"/>
                </a:solidFill>
                <a:effectLst/>
                <a:latin typeface="+mn-lt"/>
                <a:ea typeface="+mn-ea"/>
                <a:cs typeface="+mn-cs"/>
              </a:rPr>
              <a:t>print('x is y :', x is y)</a:t>
            </a:r>
          </a:p>
          <a:p>
            <a:r>
              <a:rPr lang="id-ID" sz="1200" b="0" kern="1200" dirty="0" smtClean="0">
                <a:solidFill>
                  <a:schemeClr val="tx1"/>
                </a:solidFill>
                <a:effectLst/>
                <a:latin typeface="+mn-lt"/>
                <a:ea typeface="+mn-ea"/>
                <a:cs typeface="+mn-cs"/>
              </a:rPr>
              <a:t>print('x is not y :', x is not y)</a:t>
            </a:r>
          </a:p>
          <a:p>
            <a:r>
              <a:rPr lang="id-ID" sz="1200" b="0" kern="1200" dirty="0" smtClean="0">
                <a:solidFill>
                  <a:schemeClr val="tx1"/>
                </a:solidFill>
                <a:effectLst/>
                <a:latin typeface="+mn-lt"/>
                <a:ea typeface="+mn-ea"/>
                <a:cs typeface="+mn-cs"/>
              </a:rPr>
              <a:t/>
            </a:r>
            <a:br>
              <a:rPr lang="id-ID" sz="1200" b="0" kern="1200" dirty="0" smtClean="0">
                <a:solidFill>
                  <a:schemeClr val="tx1"/>
                </a:solidFill>
                <a:effectLst/>
                <a:latin typeface="+mn-lt"/>
                <a:ea typeface="+mn-ea"/>
                <a:cs typeface="+mn-cs"/>
              </a:rPr>
            </a:br>
            <a:r>
              <a:rPr lang="id-ID" sz="1200" b="0" kern="1200" dirty="0" smtClean="0">
                <a:solidFill>
                  <a:schemeClr val="tx1"/>
                </a:solidFill>
                <a:effectLst/>
                <a:latin typeface="+mn-lt"/>
                <a:ea typeface="+mn-ea"/>
                <a:cs typeface="+mn-cs"/>
              </a:rPr>
              <a:t>print("\n","\n")</a:t>
            </a:r>
          </a:p>
          <a:p>
            <a:r>
              <a:rPr lang="id-ID" sz="1200" b="0" kern="1200" dirty="0" smtClean="0">
                <a:solidFill>
                  <a:schemeClr val="tx1"/>
                </a:solidFill>
                <a:effectLst/>
                <a:latin typeface="+mn-lt"/>
                <a:ea typeface="+mn-ea"/>
                <a:cs typeface="+mn-cs"/>
              </a:rPr>
              <a:t>print("\n","\n")</a:t>
            </a:r>
            <a:endParaRPr lang="id-ID" sz="1200" b="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36</a:t>
            </a:fld>
            <a:endParaRPr lang="id-ID"/>
          </a:p>
        </p:txBody>
      </p:sp>
    </p:spTree>
    <p:extLst>
      <p:ext uri="{BB962C8B-B14F-4D97-AF65-F5344CB8AC3E}">
        <p14:creationId xmlns:p14="http://schemas.microsoft.com/office/powerpoint/2010/main" val="2232252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print("\n","\n")</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a = 20</a:t>
            </a:r>
          </a:p>
          <a:p>
            <a:r>
              <a:rPr lang="en-US" sz="1200" b="0" kern="1200" dirty="0" smtClean="0">
                <a:solidFill>
                  <a:schemeClr val="tx1"/>
                </a:solidFill>
                <a:effectLst/>
                <a:latin typeface="+mn-lt"/>
                <a:ea typeface="+mn-ea"/>
                <a:cs typeface="+mn-cs"/>
              </a:rPr>
              <a:t>b = 20</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c = a is b</a:t>
            </a:r>
          </a:p>
          <a:p>
            <a:r>
              <a:rPr lang="en-US" sz="1200" b="0" kern="1200" dirty="0" smtClean="0">
                <a:solidFill>
                  <a:schemeClr val="tx1"/>
                </a:solidFill>
                <a:effectLst/>
                <a:latin typeface="+mn-lt"/>
                <a:ea typeface="+mn-ea"/>
                <a:cs typeface="+mn-cs"/>
              </a:rPr>
              <a:t>print ("a is b =",c)</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c = a is not b</a:t>
            </a:r>
          </a:p>
          <a:p>
            <a:r>
              <a:rPr lang="en-US" sz="1200" b="0" kern="1200" dirty="0" smtClean="0">
                <a:solidFill>
                  <a:schemeClr val="tx1"/>
                </a:solidFill>
                <a:effectLst/>
                <a:latin typeface="+mn-lt"/>
                <a:ea typeface="+mn-ea"/>
                <a:cs typeface="+mn-cs"/>
              </a:rPr>
              <a:t>print ("a is not b =",c)</a:t>
            </a:r>
          </a:p>
          <a:p>
            <a:r>
              <a:rPr lang="en-US" sz="1200" b="0" kern="1200" dirty="0" smtClean="0">
                <a:solidFill>
                  <a:schemeClr val="tx1"/>
                </a:solidFill>
                <a:effectLst/>
                <a:latin typeface="+mn-lt"/>
                <a:ea typeface="+mn-ea"/>
                <a:cs typeface="+mn-cs"/>
              </a:rPr>
              <a:t>print("\n","\n")</a:t>
            </a:r>
          </a:p>
          <a:p>
            <a:r>
              <a:rPr lang="en-US" sz="1200" b="0" kern="1200" dirty="0" smtClean="0">
                <a:solidFill>
                  <a:schemeClr val="tx1"/>
                </a:solidFill>
                <a:effectLst/>
                <a:latin typeface="+mn-lt"/>
                <a:ea typeface="+mn-ea"/>
                <a:cs typeface="+mn-cs"/>
              </a:rPr>
              <a:t>print("\n","\n")</a:t>
            </a:r>
          </a:p>
          <a:p>
            <a:r>
              <a:rPr lang="en-US" sz="1200" b="0" kern="1200" dirty="0" smtClean="0">
                <a:solidFill>
                  <a:schemeClr val="tx1"/>
                </a:solidFill>
                <a:effectLst/>
                <a:latin typeface="+mn-lt"/>
                <a:ea typeface="+mn-ea"/>
                <a:cs typeface="+mn-cs"/>
              </a:rPr>
              <a:t>a = 5</a:t>
            </a:r>
          </a:p>
          <a:p>
            <a:r>
              <a:rPr lang="en-US" sz="1200" b="0" kern="1200" dirty="0" smtClean="0">
                <a:solidFill>
                  <a:schemeClr val="tx1"/>
                </a:solidFill>
                <a:effectLst/>
                <a:latin typeface="+mn-lt"/>
                <a:ea typeface="+mn-ea"/>
                <a:cs typeface="+mn-cs"/>
              </a:rPr>
              <a:t>b = 5</a:t>
            </a:r>
          </a:p>
          <a:p>
            <a:r>
              <a:rPr lang="en-US" sz="1200" b="0" kern="1200" dirty="0" smtClean="0">
                <a:solidFill>
                  <a:schemeClr val="tx1"/>
                </a:solidFill>
                <a:effectLst/>
                <a:latin typeface="+mn-lt"/>
                <a:ea typeface="+mn-ea"/>
                <a:cs typeface="+mn-cs"/>
              </a:rPr>
              <a:t>c = 6</a:t>
            </a:r>
          </a:p>
          <a:p>
            <a:r>
              <a:rPr lang="en-US" sz="1200" b="0" kern="1200" dirty="0" smtClean="0">
                <a:solidFill>
                  <a:schemeClr val="tx1"/>
                </a:solidFill>
                <a:effectLst/>
                <a:latin typeface="+mn-lt"/>
                <a:ea typeface="+mn-ea"/>
                <a:cs typeface="+mn-cs"/>
              </a:rPr>
              <a:t>print('a is b :', a is b)</a:t>
            </a:r>
          </a:p>
          <a:p>
            <a:r>
              <a:rPr lang="en-US" sz="1200" b="0" kern="1200" dirty="0" smtClean="0">
                <a:solidFill>
                  <a:schemeClr val="tx1"/>
                </a:solidFill>
                <a:effectLst/>
                <a:latin typeface="+mn-lt"/>
                <a:ea typeface="+mn-ea"/>
                <a:cs typeface="+mn-cs"/>
              </a:rPr>
              <a:t>print('a is c :', a is c)</a:t>
            </a:r>
          </a:p>
          <a:p>
            <a:r>
              <a:rPr lang="en-US" sz="1200" b="0" kern="1200" dirty="0" smtClean="0">
                <a:solidFill>
                  <a:schemeClr val="tx1"/>
                </a:solidFill>
                <a:effectLst/>
                <a:latin typeface="+mn-lt"/>
                <a:ea typeface="+mn-ea"/>
                <a:cs typeface="+mn-cs"/>
              </a:rPr>
              <a:t>print('a is not c :', a is not c)</a:t>
            </a:r>
          </a:p>
          <a:p>
            <a:r>
              <a:rPr lang="en-US" sz="1200" b="0" kern="1200" dirty="0" smtClean="0">
                <a:solidFill>
                  <a:schemeClr val="tx1"/>
                </a:solidFill>
                <a:effectLst/>
                <a:latin typeface="+mn-lt"/>
                <a:ea typeface="+mn-ea"/>
                <a:cs typeface="+mn-cs"/>
              </a:rPr>
              <a:t>print('\n')</a:t>
            </a:r>
          </a:p>
          <a:p>
            <a:r>
              <a:rPr lang="en-US" sz="1200" b="0" kern="1200" dirty="0" smtClean="0">
                <a:solidFill>
                  <a:schemeClr val="tx1"/>
                </a:solidFill>
                <a:effectLst/>
                <a:latin typeface="+mn-lt"/>
                <a:ea typeface="+mn-ea"/>
                <a:cs typeface="+mn-cs"/>
              </a:rPr>
              <a:t>  </a:t>
            </a:r>
          </a:p>
          <a:p>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Matkul</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Alpro</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j = '</a:t>
            </a:r>
            <a:r>
              <a:rPr lang="en-US" sz="1200" b="0" kern="1200" dirty="0" err="1" smtClean="0">
                <a:solidFill>
                  <a:schemeClr val="tx1"/>
                </a:solidFill>
                <a:effectLst/>
                <a:latin typeface="+mn-lt"/>
                <a:ea typeface="+mn-ea"/>
                <a:cs typeface="+mn-cs"/>
              </a:rPr>
              <a:t>teknik</a:t>
            </a:r>
            <a:r>
              <a:rPr lang="en-US" sz="1200" b="0"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informatika</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print('</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is j :',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is j)</a:t>
            </a:r>
          </a:p>
          <a:p>
            <a:r>
              <a:rPr lang="en-US" sz="1200" b="0" kern="1200" dirty="0" smtClean="0">
                <a:solidFill>
                  <a:schemeClr val="tx1"/>
                </a:solidFill>
                <a:effectLst/>
                <a:latin typeface="+mn-lt"/>
                <a:ea typeface="+mn-ea"/>
                <a:cs typeface="+mn-cs"/>
              </a:rPr>
              <a:t>print('</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is not j :', </a:t>
            </a:r>
            <a:r>
              <a:rPr lang="en-US" sz="1200" b="0" kern="1200" dirty="0" err="1" smtClean="0">
                <a:solidFill>
                  <a:schemeClr val="tx1"/>
                </a:solidFill>
                <a:effectLst/>
                <a:latin typeface="+mn-lt"/>
                <a:ea typeface="+mn-ea"/>
                <a:cs typeface="+mn-cs"/>
              </a:rPr>
              <a:t>i</a:t>
            </a:r>
            <a:r>
              <a:rPr lang="en-US" sz="1200" b="0" kern="1200" dirty="0" smtClean="0">
                <a:solidFill>
                  <a:schemeClr val="tx1"/>
                </a:solidFill>
                <a:effectLst/>
                <a:latin typeface="+mn-lt"/>
                <a:ea typeface="+mn-ea"/>
                <a:cs typeface="+mn-cs"/>
              </a:rPr>
              <a:t> is not j)</a:t>
            </a:r>
          </a:p>
          <a:p>
            <a:r>
              <a:rPr lang="en-US" sz="1200" b="0" kern="1200" dirty="0" smtClean="0">
                <a:solidFill>
                  <a:schemeClr val="tx1"/>
                </a:solidFill>
                <a:effectLst/>
                <a:latin typeface="+mn-lt"/>
                <a:ea typeface="+mn-ea"/>
                <a:cs typeface="+mn-cs"/>
              </a:rPr>
              <a:t>print('\n')</a:t>
            </a: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x = ['</a:t>
            </a:r>
            <a:r>
              <a:rPr lang="en-US" sz="1200" b="0" kern="1200" dirty="0" err="1" smtClean="0">
                <a:solidFill>
                  <a:schemeClr val="tx1"/>
                </a:solidFill>
                <a:effectLst/>
                <a:latin typeface="+mn-lt"/>
                <a:ea typeface="+mn-ea"/>
                <a:cs typeface="+mn-cs"/>
              </a:rPr>
              <a:t>a','b','c</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y = ['</a:t>
            </a:r>
            <a:r>
              <a:rPr lang="en-US" sz="1200" b="0" kern="1200" dirty="0" err="1" smtClean="0">
                <a:solidFill>
                  <a:schemeClr val="tx1"/>
                </a:solidFill>
                <a:effectLst/>
                <a:latin typeface="+mn-lt"/>
                <a:ea typeface="+mn-ea"/>
                <a:cs typeface="+mn-cs"/>
              </a:rPr>
              <a:t>a','b','c</a:t>
            </a:r>
            <a:r>
              <a:rPr lang="en-US" sz="1200" b="0" kern="1200" dirty="0" smtClean="0">
                <a:solidFill>
                  <a:schemeClr val="tx1"/>
                </a:solidFill>
                <a:effectLst/>
                <a:latin typeface="+mn-lt"/>
                <a:ea typeface="+mn-ea"/>
                <a:cs typeface="+mn-cs"/>
              </a:rPr>
              <a:t>']</a:t>
            </a:r>
          </a:p>
          <a:p>
            <a:r>
              <a:rPr lang="en-US" sz="1200" b="0" kern="1200" dirty="0" smtClean="0">
                <a:solidFill>
                  <a:schemeClr val="tx1"/>
                </a:solidFill>
                <a:effectLst/>
                <a:latin typeface="+mn-lt"/>
                <a:ea typeface="+mn-ea"/>
                <a:cs typeface="+mn-cs"/>
              </a:rPr>
              <a:t>print('x is y :', x is y)</a:t>
            </a:r>
          </a:p>
          <a:p>
            <a:r>
              <a:rPr lang="en-US" sz="1200" b="0" kern="1200" dirty="0" smtClean="0">
                <a:solidFill>
                  <a:schemeClr val="tx1"/>
                </a:solidFill>
                <a:effectLst/>
                <a:latin typeface="+mn-lt"/>
                <a:ea typeface="+mn-ea"/>
                <a:cs typeface="+mn-cs"/>
              </a:rPr>
              <a:t>print('x is not y :', x is not y)</a:t>
            </a:r>
          </a:p>
          <a:p>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endParaRPr lang="en-US" sz="1200" b="0" kern="1200" dirty="0" smtClean="0">
              <a:solidFill>
                <a:schemeClr val="tx1"/>
              </a:solidFill>
              <a:effectLst/>
              <a:latin typeface="+mn-lt"/>
              <a:ea typeface="+mn-ea"/>
              <a:cs typeface="+mn-cs"/>
            </a:endParaRP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38</a:t>
            </a:fld>
            <a:endParaRPr lang="id-ID"/>
          </a:p>
        </p:txBody>
      </p:sp>
    </p:spTree>
    <p:extLst>
      <p:ext uri="{BB962C8B-B14F-4D97-AF65-F5344CB8AC3E}">
        <p14:creationId xmlns:p14="http://schemas.microsoft.com/office/powerpoint/2010/main" val="4113722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kern="1200" dirty="0" smtClean="0">
                <a:solidFill>
                  <a:schemeClr val="tx1"/>
                </a:solidFill>
                <a:effectLst/>
                <a:latin typeface="+mn-lt"/>
                <a:ea typeface="+mn-ea"/>
                <a:cs typeface="+mn-cs"/>
              </a:rPr>
              <a:t>+   a + b   akan menghasilkan BelajarPython Concatenation - Menambahkan nilai pada kedua sisi operator</a:t>
            </a:r>
          </a:p>
          <a:p>
            <a:r>
              <a:rPr lang="id-ID" sz="1200" b="0" kern="1200" dirty="0" smtClean="0">
                <a:solidFill>
                  <a:schemeClr val="tx1"/>
                </a:solidFill>
                <a:effectLst/>
                <a:latin typeface="+mn-lt"/>
                <a:ea typeface="+mn-ea"/>
                <a:cs typeface="+mn-cs"/>
              </a:rPr>
              <a:t>*   a*2 akan menghasilkan BelajarBelajar Pengulangan - Membuat string baru, menggabungkan beberapa salinan dari string yang sama</a:t>
            </a:r>
          </a:p>
          <a:p>
            <a:r>
              <a:rPr lang="id-ID" sz="1200" b="0" kern="1200" dirty="0" smtClean="0">
                <a:solidFill>
                  <a:schemeClr val="tx1"/>
                </a:solidFill>
                <a:effectLst/>
                <a:latin typeface="+mn-lt"/>
                <a:ea typeface="+mn-ea"/>
                <a:cs typeface="+mn-cs"/>
              </a:rPr>
              <a:t>[]  a[1]    akan menghasilkan e Slice - Memberikan karakter dari indeks yang diberikan</a:t>
            </a:r>
          </a:p>
          <a:p>
            <a:r>
              <a:rPr lang="id-ID" sz="1200" b="0" kern="1200" dirty="0" smtClean="0">
                <a:solidFill>
                  <a:schemeClr val="tx1"/>
                </a:solidFill>
                <a:effectLst/>
                <a:latin typeface="+mn-lt"/>
                <a:ea typeface="+mn-ea"/>
                <a:cs typeface="+mn-cs"/>
              </a:rPr>
              <a:t>[ : ]   a[1:4]  akan menghasilkan ela Range Slice - Memberikan karakter dari kisaran yang diberikan</a:t>
            </a:r>
          </a:p>
          <a:p>
            <a:r>
              <a:rPr lang="id-ID" sz="1200" b="0" kern="1200" dirty="0" smtClean="0">
                <a:solidFill>
                  <a:schemeClr val="tx1"/>
                </a:solidFill>
                <a:effectLst/>
                <a:latin typeface="+mn-lt"/>
                <a:ea typeface="+mn-ea"/>
                <a:cs typeface="+mn-cs"/>
              </a:rPr>
              <a:t>in  B in a  akan menghasilkan 1 Keanggotaan - Mengembalikan nilai true jika ada karakter dalam string yang diberikan</a:t>
            </a:r>
          </a:p>
          <a:p>
            <a:r>
              <a:rPr lang="id-ID" sz="1200" b="0" kern="1200" dirty="0" smtClean="0">
                <a:solidFill>
                  <a:schemeClr val="tx1"/>
                </a:solidFill>
                <a:effectLst/>
                <a:latin typeface="+mn-lt"/>
                <a:ea typeface="+mn-ea"/>
                <a:cs typeface="+mn-cs"/>
              </a:rPr>
              <a:t>not in  Z not in a  akan menghasilkan 1 Keanggotaan - Mengembalikan nilai true jika karakter tidak ada dalam string yang diberikan</a:t>
            </a:r>
          </a:p>
          <a:p>
            <a:r>
              <a:rPr lang="id-ID" sz="1200" b="0" kern="1200" dirty="0" smtClean="0">
                <a:solidFill>
                  <a:schemeClr val="tx1"/>
                </a:solidFill>
                <a:effectLst/>
                <a:latin typeface="+mn-lt"/>
                <a:ea typeface="+mn-ea"/>
                <a:cs typeface="+mn-cs"/>
              </a:rPr>
              <a:t>r/R print r’\n’ prints \n dan print R’\n’prints \n Raw String - Menekan arti aktual karakter Escape. Sintaks untuk string mentah sama persis dengan string biasa kecuali operator string mentah, huruf “r”, yang mendahului tanda petik. “R” bisa berupa huruf kecil (r) atau huruf besar (R) dan harus ditempatkan tepat sebelum tanda kutip pertama.</a:t>
            </a:r>
          </a:p>
          <a:p>
            <a:r>
              <a:rPr lang="id-ID" sz="1200" b="0" kern="1200" dirty="0" smtClean="0">
                <a:solidFill>
                  <a:schemeClr val="tx1"/>
                </a:solidFill>
                <a:effectLst/>
                <a:latin typeface="+mn-lt"/>
                <a:ea typeface="+mn-ea"/>
                <a:cs typeface="+mn-cs"/>
              </a:rPr>
              <a:t>%       Format - Melakukan format String</a:t>
            </a:r>
          </a:p>
          <a:p>
            <a:endParaRPr lang="id-ID" dirty="0"/>
          </a:p>
        </p:txBody>
      </p:sp>
      <p:sp>
        <p:nvSpPr>
          <p:cNvPr id="4" name="Footer Placeholder 3"/>
          <p:cNvSpPr>
            <a:spLocks noGrp="1"/>
          </p:cNvSpPr>
          <p:nvPr>
            <p:ph type="ftr" sz="quarter" idx="10"/>
          </p:nvPr>
        </p:nvSpPr>
        <p:spPr/>
        <p:txBody>
          <a:bodyPr/>
          <a:lstStyle/>
          <a:p>
            <a:endParaRPr lang="id-ID"/>
          </a:p>
        </p:txBody>
      </p:sp>
      <p:sp>
        <p:nvSpPr>
          <p:cNvPr id="5" name="Slide Number Placeholder 4"/>
          <p:cNvSpPr>
            <a:spLocks noGrp="1"/>
          </p:cNvSpPr>
          <p:nvPr>
            <p:ph type="sldNum" sz="quarter" idx="11"/>
          </p:nvPr>
        </p:nvSpPr>
        <p:spPr/>
        <p:txBody>
          <a:bodyPr/>
          <a:lstStyle/>
          <a:p>
            <a:fld id="{EBE517B7-8B0C-443C-8177-3FD29EF0AB98}" type="slidenum">
              <a:rPr lang="id-ID" smtClean="0"/>
              <a:t>42</a:t>
            </a:fld>
            <a:endParaRPr lang="id-ID"/>
          </a:p>
        </p:txBody>
      </p:sp>
    </p:spTree>
    <p:extLst>
      <p:ext uri="{BB962C8B-B14F-4D97-AF65-F5344CB8AC3E}">
        <p14:creationId xmlns:p14="http://schemas.microsoft.com/office/powerpoint/2010/main" val="1089844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28650" y="2062163"/>
            <a:ext cx="7886700" cy="1396785"/>
          </a:xfrm>
        </p:spPr>
        <p:txBody>
          <a:bodyPr anchor="b">
            <a:normAutofit/>
          </a:bodyPr>
          <a:lstStyle>
            <a:lvl1pPr algn="ctr">
              <a:defRPr sz="6500" b="1">
                <a:latin typeface="Agency FB" panose="020B0503020202020204" pitchFamily="34" charset="0"/>
              </a:defRPr>
            </a:lvl1pPr>
          </a:lstStyle>
          <a:p>
            <a:r>
              <a:rPr lang="en-US" dirty="0" err="1"/>
              <a:t>Judul</a:t>
            </a:r>
            <a:r>
              <a:rPr lang="en-US" dirty="0"/>
              <a:t> </a:t>
            </a:r>
            <a:r>
              <a:rPr lang="en-US" dirty="0" err="1"/>
              <a:t>Presentasi</a:t>
            </a:r>
            <a:endParaRPr lang="en-US" dirty="0"/>
          </a:p>
        </p:txBody>
      </p:sp>
      <p:sp>
        <p:nvSpPr>
          <p:cNvPr id="8" name="Subtitle 2"/>
          <p:cNvSpPr>
            <a:spLocks noGrp="1"/>
          </p:cNvSpPr>
          <p:nvPr>
            <p:ph type="subTitle" idx="1"/>
          </p:nvPr>
        </p:nvSpPr>
        <p:spPr>
          <a:xfrm>
            <a:off x="628650" y="3602038"/>
            <a:ext cx="7886700" cy="1655762"/>
          </a:xfrm>
        </p:spPr>
        <p:txBody>
          <a:bodyPr/>
          <a:lstStyle>
            <a:lvl1pPr marL="0" indent="0" algn="ctr">
              <a:buNone/>
              <a:defRPr sz="2400">
                <a:latin typeface="Agency FB" panose="020B0503020202020204" pitchFamily="34" charset="0"/>
                <a:ea typeface="Adobe Heiti Std R" panose="020B0400000000000000" pitchFamily="34" charset="-128"/>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2" name="Group 1"/>
          <p:cNvGrpSpPr/>
          <p:nvPr userDrawn="1"/>
        </p:nvGrpSpPr>
        <p:grpSpPr>
          <a:xfrm>
            <a:off x="-4898" y="0"/>
            <a:ext cx="841660" cy="839832"/>
            <a:chOff x="-4898" y="0"/>
            <a:chExt cx="841660" cy="839832"/>
          </a:xfrm>
        </p:grpSpPr>
        <p:cxnSp>
          <p:nvCxnSpPr>
            <p:cNvPr id="5" name="Straight Connector 4"/>
            <p:cNvCxnSpPr/>
            <p:nvPr userDrawn="1"/>
          </p:nvCxnSpPr>
          <p:spPr>
            <a:xfrm flipV="1">
              <a:off x="-4898" y="0"/>
              <a:ext cx="768454" cy="7418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0" y="0"/>
              <a:ext cx="836762" cy="83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4898" y="0"/>
              <a:ext cx="695011" cy="6794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10512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2" descr="http://oconk.heck.in/files/caramemperbaikilamputl.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8165" y="496389"/>
            <a:ext cx="1456955" cy="157266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hasCustomPrompt="1"/>
          </p:nvPr>
        </p:nvSpPr>
        <p:spPr>
          <a:xfrm>
            <a:off x="326571" y="496389"/>
            <a:ext cx="6970341" cy="6022268"/>
          </a:xfrm>
        </p:spPr>
        <p:txBody>
          <a:bodyPr/>
          <a:lstStyle>
            <a:lvl1pPr marL="0" indent="0">
              <a:buFont typeface="Wingdings" panose="05000000000000000000" pitchFamily="2" charset="2"/>
              <a:buNone/>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Tulisan</a:t>
            </a:r>
            <a:endParaRPr lang="en-US" dirty="0"/>
          </a:p>
        </p:txBody>
      </p:sp>
    </p:spTree>
    <p:extLst>
      <p:ext uri="{BB962C8B-B14F-4D97-AF65-F5344CB8AC3E}">
        <p14:creationId xmlns:p14="http://schemas.microsoft.com/office/powerpoint/2010/main" val="1889234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263" y="116932"/>
            <a:ext cx="8778231" cy="1233036"/>
          </a:xfrm>
        </p:spPr>
        <p:txBody>
          <a:bodyPr/>
          <a:lstStyle>
            <a:lvl1pPr>
              <a:defRPr baseline="0">
                <a:latin typeface="Agency FB" panose="020B0503020202020204" pitchFamily="34" charset="0"/>
              </a:defRPr>
            </a:lvl1pPr>
          </a:lstStyle>
          <a:p>
            <a:r>
              <a:rPr lang="en-US" dirty="0"/>
              <a:t>Road Map </a:t>
            </a:r>
            <a:r>
              <a:rPr lang="en-US" dirty="0" err="1"/>
              <a:t>Presentasi</a:t>
            </a:r>
            <a:endParaRPr lang="en-US" dirty="0"/>
          </a:p>
        </p:txBody>
      </p:sp>
      <p:sp>
        <p:nvSpPr>
          <p:cNvPr id="8" name="Content Placeholder 2"/>
          <p:cNvSpPr>
            <a:spLocks noGrp="1"/>
          </p:cNvSpPr>
          <p:nvPr>
            <p:ph idx="1" hasCustomPrompt="1"/>
          </p:nvPr>
        </p:nvSpPr>
        <p:spPr>
          <a:xfrm>
            <a:off x="175269" y="1668282"/>
            <a:ext cx="8778231" cy="4854536"/>
          </a:xfrm>
        </p:spPr>
        <p:txBody>
          <a:bodyPr>
            <a:normAutofit/>
          </a:bodyPr>
          <a:lstStyle>
            <a:lvl1pPr marL="404793" indent="-404793">
              <a:buFont typeface="+mj-lt"/>
              <a:buAutoNum type="romanUcPeriod"/>
              <a:defRPr sz="3200" baseline="0"/>
            </a:lvl1pPr>
            <a:lvl2pPr marL="914354" indent="-457178">
              <a:buFont typeface="+mj-lt"/>
              <a:buAutoNum type="arabicPeriod"/>
              <a:defRPr sz="2800"/>
            </a:lvl2pPr>
            <a:lvl3pPr marL="1371532" indent="-457178">
              <a:buFont typeface="+mj-lt"/>
              <a:buAutoNum type="alphaLcPeriod"/>
              <a:defRPr sz="2400"/>
            </a:lvl3pPr>
            <a:lvl4pPr marL="1714414" indent="-342882">
              <a:buFont typeface="+mj-lt"/>
              <a:buAutoNum type="arabicParenR"/>
              <a:defRPr sz="2000"/>
            </a:lvl4pPr>
            <a:lvl5pPr marL="2171592" indent="-342882">
              <a:buFont typeface="+mj-lt"/>
              <a:buAutoNum type="alphaLcParenR"/>
              <a:defRPr sz="2000"/>
            </a:lvl5pPr>
          </a:lstStyle>
          <a:p>
            <a:pPr lvl="0"/>
            <a:r>
              <a:rPr lang="en-US" dirty="0"/>
              <a:t>Bab </a:t>
            </a:r>
          </a:p>
          <a:p>
            <a:pPr lvl="1"/>
            <a:r>
              <a:rPr lang="en-US" dirty="0"/>
              <a:t>Sub Bab</a:t>
            </a:r>
          </a:p>
          <a:p>
            <a:pPr lvl="2"/>
            <a:r>
              <a:rPr lang="en-US" dirty="0"/>
              <a:t>Sub Bab Level 2</a:t>
            </a:r>
          </a:p>
          <a:p>
            <a:pPr lvl="3"/>
            <a:r>
              <a:rPr lang="en-US" dirty="0"/>
              <a:t>Sub Bab Level 3</a:t>
            </a:r>
          </a:p>
          <a:p>
            <a:pPr lvl="4"/>
            <a:r>
              <a:rPr lang="en-US" dirty="0"/>
              <a:t>Sub Bab level 4</a:t>
            </a:r>
          </a:p>
        </p:txBody>
      </p:sp>
      <p:sp>
        <p:nvSpPr>
          <p:cNvPr id="9" name="Rectangle 8"/>
          <p:cNvSpPr/>
          <p:nvPr userDrawn="1"/>
        </p:nvSpPr>
        <p:spPr>
          <a:xfrm>
            <a:off x="1" y="1391516"/>
            <a:ext cx="8953493" cy="245502"/>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318140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831851" y="1120463"/>
            <a:ext cx="7410449" cy="2308538"/>
          </a:xfrm>
        </p:spPr>
        <p:txBody>
          <a:bodyPr anchor="b">
            <a:normAutofit/>
          </a:bodyPr>
          <a:lstStyle>
            <a:lvl1pPr>
              <a:defRPr sz="5000">
                <a:latin typeface="Agency FB" panose="020B0503020202020204" pitchFamily="34" charset="0"/>
              </a:defRPr>
            </a:lvl1pPr>
          </a:lstStyle>
          <a:p>
            <a:r>
              <a:rPr lang="en-US" dirty="0"/>
              <a:t>Bab</a:t>
            </a:r>
          </a:p>
        </p:txBody>
      </p:sp>
      <p:sp>
        <p:nvSpPr>
          <p:cNvPr id="9" name="Text Placeholder 2"/>
          <p:cNvSpPr>
            <a:spLocks noGrp="1"/>
          </p:cNvSpPr>
          <p:nvPr>
            <p:ph type="body" idx="1"/>
          </p:nvPr>
        </p:nvSpPr>
        <p:spPr>
          <a:xfrm>
            <a:off x="831851" y="3541690"/>
            <a:ext cx="7410449" cy="2547973"/>
          </a:xfrm>
        </p:spPr>
        <p:txBody>
          <a:bodyPr>
            <a:normAutofit/>
          </a:bodyPr>
          <a:lstStyle>
            <a:lvl1pPr marL="0" indent="0">
              <a:buNone/>
              <a:defRPr sz="2800">
                <a:solidFill>
                  <a:schemeClr val="tx1">
                    <a:tint val="75000"/>
                  </a:schemeClr>
                </a:solidFill>
                <a:latin typeface="Agency FB" panose="020B0503020202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014263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6251" y="116943"/>
            <a:ext cx="8319407" cy="1325563"/>
          </a:xfrm>
        </p:spPr>
        <p:txBody>
          <a:bodyPr/>
          <a:lstStyle>
            <a:lvl1pPr>
              <a:defRPr>
                <a:latin typeface="Agency FB" panose="020B0503020202020204" pitchFamily="34" charset="0"/>
              </a:defRPr>
            </a:lvl1pPr>
          </a:lstStyle>
          <a:p>
            <a:r>
              <a:rPr lang="en-US" dirty="0"/>
              <a:t>Bab L1/ L2 / L3</a:t>
            </a:r>
          </a:p>
        </p:txBody>
      </p:sp>
      <p:sp>
        <p:nvSpPr>
          <p:cNvPr id="3" name="Content Placeholder 2"/>
          <p:cNvSpPr>
            <a:spLocks noGrp="1"/>
          </p:cNvSpPr>
          <p:nvPr>
            <p:ph idx="1" hasCustomPrompt="1"/>
          </p:nvPr>
        </p:nvSpPr>
        <p:spPr>
          <a:xfrm>
            <a:off x="476251" y="1658982"/>
            <a:ext cx="8319406" cy="4859675"/>
          </a:xfrm>
        </p:spPr>
        <p:txBody>
          <a:bodyPr/>
          <a:lstStyle>
            <a:lvl1pPr marL="457178" indent="-457178">
              <a:buFont typeface="Wingdings" panose="05000000000000000000" pitchFamily="2" charset="2"/>
              <a:buChar char="q"/>
              <a:defRPr/>
            </a:lvl1pPr>
            <a:lvl2pPr marL="685766" indent="-228589">
              <a:buFont typeface="Wingdings" panose="05000000000000000000" pitchFamily="2" charset="2"/>
              <a:buChar char="q"/>
              <a:defRPr/>
            </a:lvl2pPr>
            <a:lvl3pPr marL="1142942" indent="-228589">
              <a:buFont typeface="Wingdings" panose="05000000000000000000" pitchFamily="2" charset="2"/>
              <a:buChar char="q"/>
              <a:defRPr/>
            </a:lvl3pPr>
            <a:lvl4pPr marL="1600120" indent="-228589">
              <a:buFont typeface="Wingdings" panose="05000000000000000000" pitchFamily="2" charset="2"/>
              <a:buChar char="q"/>
              <a:defRPr/>
            </a:lvl4pPr>
            <a:lvl5pPr marL="2057298" indent="-228589">
              <a:buFont typeface="Wingdings" panose="05000000000000000000" pitchFamily="2" charset="2"/>
              <a:buChar char="q"/>
              <a:defRPr/>
            </a:lvl5pPr>
          </a:lstStyle>
          <a:p>
            <a:pPr lvl="0"/>
            <a:r>
              <a:rPr lang="en-US" dirty="0" err="1"/>
              <a:t>Teks</a:t>
            </a:r>
            <a:endParaRPr lang="en-US" dirty="0"/>
          </a:p>
        </p:txBody>
      </p:sp>
      <p:sp>
        <p:nvSpPr>
          <p:cNvPr id="4" name="Rectangle 3"/>
          <p:cNvSpPr/>
          <p:nvPr userDrawn="1"/>
        </p:nvSpPr>
        <p:spPr>
          <a:xfrm>
            <a:off x="115910" y="116943"/>
            <a:ext cx="309707" cy="1325563"/>
          </a:xfrm>
          <a:prstGeom prst="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236965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d-ID"/>
              <a:t>2017</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CABF6-CC33-4333-ADC2-3645AF387021}" type="slidenum">
              <a:rPr lang="en-US" smtClean="0"/>
              <a:t>‹#›</a:t>
            </a:fld>
            <a:endParaRPr lang="en-US"/>
          </a:p>
        </p:txBody>
      </p:sp>
    </p:spTree>
    <p:extLst>
      <p:ext uri="{BB962C8B-B14F-4D97-AF65-F5344CB8AC3E}">
        <p14:creationId xmlns:p14="http://schemas.microsoft.com/office/powerpoint/2010/main" val="2697037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628650" y="4853589"/>
            <a:ext cx="7886700" cy="1655762"/>
          </a:xfrm>
        </p:spPr>
        <p:txBody>
          <a:bodyPr anchor="b">
            <a:normAutofit/>
          </a:bodyPr>
          <a:lstStyle/>
          <a:p>
            <a:pPr>
              <a:lnSpc>
                <a:spcPct val="80000"/>
              </a:lnSpc>
              <a:spcBef>
                <a:spcPts val="0"/>
              </a:spcBef>
            </a:pPr>
            <a:r>
              <a:rPr lang="id-ID" sz="4800" b="1" dirty="0" smtClean="0"/>
              <a:t>Fakultas Teknik </a:t>
            </a:r>
          </a:p>
          <a:p>
            <a:pPr>
              <a:lnSpc>
                <a:spcPct val="80000"/>
              </a:lnSpc>
              <a:spcBef>
                <a:spcPts val="0"/>
              </a:spcBef>
            </a:pPr>
            <a:r>
              <a:rPr lang="id-ID" sz="4800" b="1" dirty="0" smtClean="0"/>
              <a:t>Universitas Trunojoyo Madura</a:t>
            </a:r>
            <a:endParaRPr lang="en-US" sz="4800" b="1" dirty="0"/>
          </a:p>
        </p:txBody>
      </p:sp>
      <p:sp>
        <p:nvSpPr>
          <p:cNvPr id="7" name="Title 1"/>
          <p:cNvSpPr>
            <a:spLocks noGrp="1"/>
          </p:cNvSpPr>
          <p:nvPr>
            <p:ph type="ctrTitle"/>
          </p:nvPr>
        </p:nvSpPr>
        <p:spPr>
          <a:xfrm>
            <a:off x="88900" y="1596571"/>
            <a:ext cx="8966200" cy="1862377"/>
          </a:xfrm>
        </p:spPr>
        <p:txBody>
          <a:bodyPr>
            <a:normAutofit/>
          </a:bodyPr>
          <a:lstStyle/>
          <a:p>
            <a:r>
              <a:rPr lang="en-US" sz="4800" dirty="0">
                <a:solidFill>
                  <a:schemeClr val="tx1">
                    <a:lumMod val="50000"/>
                    <a:lumOff val="50000"/>
                  </a:schemeClr>
                </a:solidFill>
              </a:rPr>
              <a:t>ALGORITMA PEMROGRAMAN</a:t>
            </a:r>
            <a:r>
              <a:rPr lang="en-US" sz="4300" dirty="0">
                <a:solidFill>
                  <a:schemeClr val="tx1">
                    <a:lumMod val="50000"/>
                    <a:lumOff val="50000"/>
                  </a:schemeClr>
                </a:solidFill>
              </a:rPr>
              <a:t> </a:t>
            </a:r>
            <a:r>
              <a:rPr lang="id-ID" sz="4300" dirty="0" smtClean="0">
                <a:solidFill>
                  <a:schemeClr val="tx1">
                    <a:lumMod val="50000"/>
                    <a:lumOff val="50000"/>
                  </a:schemeClr>
                </a:solidFill>
              </a:rPr>
              <a:t/>
            </a:r>
            <a:br>
              <a:rPr lang="id-ID" sz="4300" dirty="0" smtClean="0">
                <a:solidFill>
                  <a:schemeClr val="tx1">
                    <a:lumMod val="50000"/>
                    <a:lumOff val="50000"/>
                  </a:schemeClr>
                </a:solidFill>
              </a:rPr>
            </a:br>
            <a:r>
              <a:rPr lang="id-ID" sz="3600" dirty="0" smtClean="0">
                <a:solidFill>
                  <a:srgbClr val="0070C0"/>
                </a:solidFill>
              </a:rPr>
              <a:t>02</a:t>
            </a:r>
            <a:r>
              <a:rPr lang="en-US" sz="3600" dirty="0" smtClean="0">
                <a:solidFill>
                  <a:srgbClr val="0070C0"/>
                </a:solidFill>
              </a:rPr>
              <a:t>. </a:t>
            </a:r>
            <a:r>
              <a:rPr lang="en-US" sz="3600" dirty="0" err="1">
                <a:solidFill>
                  <a:srgbClr val="0070C0"/>
                </a:solidFill>
              </a:rPr>
              <a:t>Variabel</a:t>
            </a:r>
            <a:r>
              <a:rPr lang="en-US" sz="3600" dirty="0">
                <a:solidFill>
                  <a:srgbClr val="0070C0"/>
                </a:solidFill>
              </a:rPr>
              <a:t>, </a:t>
            </a:r>
            <a:r>
              <a:rPr lang="en-US" sz="3600" dirty="0" err="1">
                <a:solidFill>
                  <a:srgbClr val="0070C0"/>
                </a:solidFill>
              </a:rPr>
              <a:t>Tipe</a:t>
            </a:r>
            <a:r>
              <a:rPr lang="en-US" sz="3600" dirty="0">
                <a:solidFill>
                  <a:srgbClr val="0070C0"/>
                </a:solidFill>
              </a:rPr>
              <a:t> Data, </a:t>
            </a:r>
            <a:r>
              <a:rPr lang="id-ID" sz="3600" dirty="0" smtClean="0">
                <a:solidFill>
                  <a:srgbClr val="0070C0"/>
                </a:solidFill>
              </a:rPr>
              <a:t>&amp; </a:t>
            </a:r>
            <a:r>
              <a:rPr lang="en-US" sz="3600" dirty="0" smtClean="0">
                <a:solidFill>
                  <a:srgbClr val="0070C0"/>
                </a:solidFill>
              </a:rPr>
              <a:t>Operator</a:t>
            </a:r>
            <a:endParaRPr lang="en-US" dirty="0">
              <a:solidFill>
                <a:srgbClr val="0070C0"/>
              </a:solidFill>
            </a:endParaRPr>
          </a:p>
        </p:txBody>
      </p:sp>
    </p:spTree>
    <p:extLst>
      <p:ext uri="{BB962C8B-B14F-4D97-AF65-F5344CB8AC3E}">
        <p14:creationId xmlns:p14="http://schemas.microsoft.com/office/powerpoint/2010/main" val="507053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7B5B34-C81E-48C0-94FB-3C054DA49FCD}"/>
              </a:ext>
            </a:extLst>
          </p:cNvPr>
          <p:cNvSpPr>
            <a:spLocks noGrp="1"/>
          </p:cNvSpPr>
          <p:nvPr>
            <p:ph type="title"/>
          </p:nvPr>
        </p:nvSpPr>
        <p:spPr/>
        <p:txBody>
          <a:bodyPr/>
          <a:lstStyle/>
          <a:p>
            <a:r>
              <a:rPr lang="en-US" dirty="0"/>
              <a:t>a. </a:t>
            </a:r>
            <a:r>
              <a:rPr lang="en-US" dirty="0" err="1"/>
              <a:t>Definisi</a:t>
            </a:r>
            <a:r>
              <a:rPr lang="en-US" dirty="0"/>
              <a:t> </a:t>
            </a:r>
            <a:r>
              <a:rPr lang="en-US" dirty="0" err="1"/>
              <a:t>Tipe</a:t>
            </a:r>
            <a:r>
              <a:rPr lang="en-US" dirty="0"/>
              <a:t> Data</a:t>
            </a:r>
            <a:endParaRPr lang="en-ID" dirty="0"/>
          </a:p>
        </p:txBody>
      </p:sp>
      <p:sp>
        <p:nvSpPr>
          <p:cNvPr id="3" name="Content Placeholder 2">
            <a:extLst>
              <a:ext uri="{FF2B5EF4-FFF2-40B4-BE49-F238E27FC236}">
                <a16:creationId xmlns:a16="http://schemas.microsoft.com/office/drawing/2014/main" xmlns="" id="{43A6BDEE-C0EF-4520-A2D8-FC97D7DF3D39}"/>
              </a:ext>
            </a:extLst>
          </p:cNvPr>
          <p:cNvSpPr>
            <a:spLocks noGrp="1"/>
          </p:cNvSpPr>
          <p:nvPr>
            <p:ph idx="1"/>
          </p:nvPr>
        </p:nvSpPr>
        <p:spPr>
          <a:xfrm>
            <a:off x="476251" y="1658982"/>
            <a:ext cx="3927798" cy="4859675"/>
          </a:xfrm>
        </p:spPr>
        <p:txBody>
          <a:bodyPr>
            <a:normAutofit fontScale="85000" lnSpcReduction="10000"/>
          </a:bodyPr>
          <a:lstStyle/>
          <a:p>
            <a:pPr algn="just"/>
            <a:r>
              <a:rPr lang="en-US" dirty="0"/>
              <a:t> </a:t>
            </a:r>
            <a:r>
              <a:rPr lang="id-ID" dirty="0">
                <a:solidFill>
                  <a:srgbClr val="FF0000"/>
                </a:solidFill>
              </a:rPr>
              <a:t>Jenis data</a:t>
            </a:r>
            <a:r>
              <a:rPr lang="id-ID" dirty="0"/>
              <a:t> yang digunakan untuk mendefinisikan isian dari </a:t>
            </a:r>
            <a:r>
              <a:rPr lang="id-ID" dirty="0">
                <a:solidFill>
                  <a:srgbClr val="FF0000"/>
                </a:solidFill>
              </a:rPr>
              <a:t>variabel</a:t>
            </a:r>
            <a:r>
              <a:rPr lang="id-ID" dirty="0" smtClean="0"/>
              <a:t>.</a:t>
            </a:r>
          </a:p>
          <a:p>
            <a:pPr algn="just"/>
            <a:r>
              <a:rPr lang="id-ID" dirty="0" smtClean="0"/>
              <a:t>Jenis </a:t>
            </a:r>
            <a:r>
              <a:rPr lang="id-ID" dirty="0"/>
              <a:t>data yang </a:t>
            </a:r>
            <a:r>
              <a:rPr lang="id-ID" dirty="0" smtClean="0"/>
              <a:t>tersimpan </a:t>
            </a:r>
            <a:r>
              <a:rPr lang="id-ID" dirty="0"/>
              <a:t>dalam variabel.</a:t>
            </a:r>
          </a:p>
          <a:p>
            <a:pPr algn="just"/>
            <a:r>
              <a:rPr lang="id-ID" dirty="0" smtClean="0"/>
              <a:t>Cara untuk </a:t>
            </a:r>
            <a:r>
              <a:rPr lang="id-ID" b="1" dirty="0"/>
              <a:t>memberitahu komputer </a:t>
            </a:r>
            <a:r>
              <a:rPr lang="id-ID" dirty="0"/>
              <a:t>untuk</a:t>
            </a:r>
            <a:r>
              <a:rPr lang="id-ID" b="1" dirty="0"/>
              <a:t> mengelompokkan data </a:t>
            </a:r>
            <a:r>
              <a:rPr lang="id-ID" dirty="0"/>
              <a:t>berdasarkan apa yang </a:t>
            </a:r>
            <a:r>
              <a:rPr lang="id-ID" b="1" dirty="0"/>
              <a:t>dipahami oleh komputer</a:t>
            </a:r>
            <a:r>
              <a:rPr lang="id-ID" dirty="0" smtClean="0"/>
              <a:t>.</a:t>
            </a:r>
          </a:p>
          <a:p>
            <a:pPr algn="just"/>
            <a:r>
              <a:rPr lang="en-ID" b="1" dirty="0"/>
              <a:t>Python</a:t>
            </a:r>
            <a:r>
              <a:rPr lang="en-ID" dirty="0"/>
              <a:t> </a:t>
            </a:r>
            <a:r>
              <a:rPr lang="en-ID" dirty="0" smtClean="0"/>
              <a:t>se</a:t>
            </a:r>
            <a:r>
              <a:rPr lang="id-ID" dirty="0" smtClean="0"/>
              <a:t>c</a:t>
            </a:r>
            <a:r>
              <a:rPr lang="en-ID" dirty="0" err="1" smtClean="0"/>
              <a:t>ara</a:t>
            </a:r>
            <a:r>
              <a:rPr lang="en-ID" dirty="0" smtClean="0"/>
              <a:t> </a:t>
            </a:r>
            <a:r>
              <a:rPr lang="en-ID" b="1" dirty="0" err="1" smtClean="0"/>
              <a:t>otomatis</a:t>
            </a:r>
            <a:r>
              <a:rPr lang="en-ID" dirty="0" smtClean="0"/>
              <a:t> </a:t>
            </a:r>
            <a:r>
              <a:rPr lang="en-ID" b="1" dirty="0" err="1" smtClean="0"/>
              <a:t>mengenali</a:t>
            </a:r>
            <a:r>
              <a:rPr lang="en-ID" dirty="0" smtClean="0"/>
              <a:t> </a:t>
            </a:r>
            <a:r>
              <a:rPr lang="en-ID" dirty="0" err="1" smtClean="0"/>
              <a:t>tipe</a:t>
            </a:r>
            <a:r>
              <a:rPr lang="en-ID" dirty="0" smtClean="0"/>
              <a:t> </a:t>
            </a:r>
            <a:r>
              <a:rPr lang="en-ID" dirty="0"/>
              <a:t>data yang </a:t>
            </a:r>
            <a:r>
              <a:rPr lang="en-ID" dirty="0" err="1"/>
              <a:t>tersimpan</a:t>
            </a:r>
            <a:r>
              <a:rPr lang="en-ID" dirty="0"/>
              <a:t> </a:t>
            </a:r>
            <a:r>
              <a:rPr lang="en-ID" dirty="0" err="1"/>
              <a:t>dalam</a:t>
            </a:r>
            <a:r>
              <a:rPr lang="en-ID" dirty="0"/>
              <a:t> </a:t>
            </a:r>
            <a:r>
              <a:rPr lang="en-ID" dirty="0" err="1"/>
              <a:t>sebuah</a:t>
            </a:r>
            <a:r>
              <a:rPr lang="en-ID" dirty="0"/>
              <a:t> </a:t>
            </a:r>
            <a:r>
              <a:rPr lang="en-ID" dirty="0" err="1"/>
              <a:t>variabel</a:t>
            </a:r>
            <a:r>
              <a:rPr lang="en-ID" dirty="0"/>
              <a:t>.</a:t>
            </a:r>
          </a:p>
        </p:txBody>
      </p:sp>
      <p:pic>
        <p:nvPicPr>
          <p:cNvPr id="4" name="Picture 4" descr="https://ecs7.tokopedia.net/img/cache/300/product-1/2017/1/14/2928953/2928953_07f326be-f3d8-4fe1-8db0-11963c106d99_600_600.jpg">
            <a:extLst>
              <a:ext uri="{FF2B5EF4-FFF2-40B4-BE49-F238E27FC236}">
                <a16:creationId xmlns:a16="http://schemas.microsoft.com/office/drawing/2014/main" xmlns="" id="{34BF5059-DD52-408E-8EC4-905FE7DF35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2" t="5454" r="12152" b="2426"/>
          <a:stretch/>
        </p:blipFill>
        <p:spPr bwMode="auto">
          <a:xfrm>
            <a:off x="4572000" y="3568316"/>
            <a:ext cx="1997844" cy="2432609"/>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8">
            <a:extLst>
              <a:ext uri="{FF2B5EF4-FFF2-40B4-BE49-F238E27FC236}">
                <a16:creationId xmlns:a16="http://schemas.microsoft.com/office/drawing/2014/main" xmlns="" id="{C91036C1-6AF7-4E85-B6F1-D4FB36C232A8}"/>
              </a:ext>
            </a:extLst>
          </p:cNvPr>
          <p:cNvSpPr/>
          <p:nvPr/>
        </p:nvSpPr>
        <p:spPr>
          <a:xfrm>
            <a:off x="4571999" y="1658982"/>
            <a:ext cx="1997843" cy="1909334"/>
          </a:xfrm>
          <a:prstGeom prst="downArrow">
            <a:avLst>
              <a:gd name="adj1" fmla="val 64946"/>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atin typeface="Agency FB" panose="020B0503020202020204" pitchFamily="34" charset="0"/>
              </a:rPr>
              <a:t>BILANGAN</a:t>
            </a:r>
            <a:endParaRPr lang="id-ID" sz="2800" b="1" dirty="0">
              <a:latin typeface="Agency FB" panose="020B0503020202020204" pitchFamily="34" charset="0"/>
            </a:endParaRPr>
          </a:p>
        </p:txBody>
      </p:sp>
      <p:pic>
        <p:nvPicPr>
          <p:cNvPr id="6" name="Picture 4" descr="https://ecs7.tokopedia.net/img/cache/300/product-1/2017/1/14/2928953/2928953_07f326be-f3d8-4fe1-8db0-11963c106d99_600_600.jpg">
            <a:extLst>
              <a:ext uri="{FF2B5EF4-FFF2-40B4-BE49-F238E27FC236}">
                <a16:creationId xmlns:a16="http://schemas.microsoft.com/office/drawing/2014/main" xmlns="" id="{101BF4A9-3085-4D3F-AA86-63F397B40C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2" t="5454" r="12152" b="2426"/>
          <a:stretch/>
        </p:blipFill>
        <p:spPr bwMode="auto">
          <a:xfrm>
            <a:off x="7044065" y="3568316"/>
            <a:ext cx="1997844" cy="2432609"/>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10">
            <a:extLst>
              <a:ext uri="{FF2B5EF4-FFF2-40B4-BE49-F238E27FC236}">
                <a16:creationId xmlns:a16="http://schemas.microsoft.com/office/drawing/2014/main" xmlns="" id="{C841A144-1A0B-4776-8C3A-51C7E6D0E264}"/>
              </a:ext>
            </a:extLst>
          </p:cNvPr>
          <p:cNvSpPr/>
          <p:nvPr/>
        </p:nvSpPr>
        <p:spPr>
          <a:xfrm>
            <a:off x="7120264" y="1658982"/>
            <a:ext cx="1997843" cy="1909334"/>
          </a:xfrm>
          <a:prstGeom prst="downArrow">
            <a:avLst>
              <a:gd name="adj1" fmla="val 68681"/>
              <a:gd name="adj2" fmla="val 50000"/>
            </a:avLst>
          </a:prstGeom>
          <a:solidFill>
            <a:schemeClr val="accent6">
              <a:lumMod val="40000"/>
              <a:lumOff val="6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b="1" dirty="0">
                <a:latin typeface="Agency FB" panose="020B0503020202020204" pitchFamily="34" charset="0"/>
              </a:rPr>
              <a:t>HURUF</a:t>
            </a:r>
            <a:endParaRPr lang="id-ID" sz="2000" b="1" dirty="0">
              <a:latin typeface="Agency FB" panose="020B0503020202020204" pitchFamily="34" charset="0"/>
            </a:endParaRPr>
          </a:p>
        </p:txBody>
      </p:sp>
    </p:spTree>
    <p:extLst>
      <p:ext uri="{BB962C8B-B14F-4D97-AF65-F5344CB8AC3E}">
        <p14:creationId xmlns:p14="http://schemas.microsoft.com/office/powerpoint/2010/main" val="2931418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52C77-94E2-48A5-8472-1C521C4BD193}"/>
              </a:ext>
            </a:extLst>
          </p:cNvPr>
          <p:cNvSpPr>
            <a:spLocks noGrp="1"/>
          </p:cNvSpPr>
          <p:nvPr>
            <p:ph type="title"/>
          </p:nvPr>
        </p:nvSpPr>
        <p:spPr/>
        <p:txBody>
          <a:bodyPr>
            <a:normAutofit/>
          </a:bodyPr>
          <a:lstStyle/>
          <a:p>
            <a:r>
              <a:rPr lang="en-US" dirty="0"/>
              <a:t>b. </a:t>
            </a:r>
            <a:r>
              <a:rPr lang="en-US" dirty="0" err="1"/>
              <a:t>Tipe-Tipe</a:t>
            </a:r>
            <a:r>
              <a:rPr lang="en-US" dirty="0"/>
              <a:t> Data</a:t>
            </a:r>
            <a:endParaRPr lang="en-ID" dirty="0"/>
          </a:p>
        </p:txBody>
      </p:sp>
      <p:sp>
        <p:nvSpPr>
          <p:cNvPr id="4" name="Content Placeholder 3"/>
          <p:cNvSpPr>
            <a:spLocks noGrp="1"/>
          </p:cNvSpPr>
          <p:nvPr>
            <p:ph idx="1"/>
          </p:nvPr>
        </p:nvSpPr>
        <p:spPr/>
        <p:txBody>
          <a:bodyPr/>
          <a:lstStyle/>
          <a:p>
            <a:pPr algn="just"/>
            <a:endParaRPr lang="id-ID" dirty="0"/>
          </a:p>
        </p:txBody>
      </p:sp>
      <p:pic>
        <p:nvPicPr>
          <p:cNvPr id="3" name="Picture 2"/>
          <p:cNvPicPr>
            <a:picLocks noChangeAspect="1"/>
          </p:cNvPicPr>
          <p:nvPr/>
        </p:nvPicPr>
        <p:blipFill>
          <a:blip r:embed="rId2"/>
          <a:stretch>
            <a:fillRect/>
          </a:stretch>
        </p:blipFill>
        <p:spPr>
          <a:xfrm>
            <a:off x="503145" y="1064278"/>
            <a:ext cx="6677584" cy="5742930"/>
          </a:xfrm>
          <a:prstGeom prst="rect">
            <a:avLst/>
          </a:prstGeom>
        </p:spPr>
      </p:pic>
    </p:spTree>
    <p:extLst>
      <p:ext uri="{BB962C8B-B14F-4D97-AF65-F5344CB8AC3E}">
        <p14:creationId xmlns:p14="http://schemas.microsoft.com/office/powerpoint/2010/main" val="2932137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b="1" dirty="0" smtClean="0"/>
              <a:t>Tipe Data Primitif </a:t>
            </a:r>
            <a:endParaRPr lang="id-ID" sz="4800" b="1" dirty="0"/>
          </a:p>
        </p:txBody>
      </p:sp>
      <p:sp>
        <p:nvSpPr>
          <p:cNvPr id="5" name="Rectangle 4"/>
          <p:cNvSpPr/>
          <p:nvPr/>
        </p:nvSpPr>
        <p:spPr>
          <a:xfrm>
            <a:off x="476251" y="1073174"/>
            <a:ext cx="8047263" cy="369332"/>
          </a:xfrm>
          <a:prstGeom prst="rect">
            <a:avLst/>
          </a:prstGeom>
        </p:spPr>
        <p:txBody>
          <a:bodyPr wrap="square">
            <a:spAutoFit/>
          </a:bodyPr>
          <a:lstStyle/>
          <a:p>
            <a:r>
              <a:rPr lang="id-ID" dirty="0" smtClean="0">
                <a:latin typeface="Georgia" panose="02040502050405020303" pitchFamily="18" charset="0"/>
              </a:rPr>
              <a:t>Secara umum dalam python dibagi menjadi tiga jenis:</a:t>
            </a:r>
            <a:endParaRPr lang="id-ID" dirty="0"/>
          </a:p>
        </p:txBody>
      </p:sp>
      <p:sp>
        <p:nvSpPr>
          <p:cNvPr id="7" name="Rectangle 6"/>
          <p:cNvSpPr/>
          <p:nvPr/>
        </p:nvSpPr>
        <p:spPr>
          <a:xfrm>
            <a:off x="476251" y="1461927"/>
            <a:ext cx="7037615" cy="116955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eaLnBrk="0" fontAlgn="base" hangingPunct="0">
              <a:spcBef>
                <a:spcPts val="600"/>
              </a:spcBef>
              <a:spcAft>
                <a:spcPct val="0"/>
              </a:spcAft>
            </a:pPr>
            <a:r>
              <a:rPr lang="id-ID" sz="2000" b="1" dirty="0">
                <a:latin typeface="Lato" panose="020F0502020204030203" pitchFamily="34" charset="0"/>
              </a:rPr>
              <a:t>Tipe Data </a:t>
            </a:r>
            <a:r>
              <a:rPr lang="id-ID" sz="2000" b="1" dirty="0" smtClean="0">
                <a:latin typeface="Lato" panose="020F0502020204030203" pitchFamily="34" charset="0"/>
              </a:rPr>
              <a:t>Angka </a:t>
            </a:r>
            <a:r>
              <a:rPr lang="id-ID" sz="2000" dirty="0" smtClean="0">
                <a:latin typeface="Georgia" panose="02040502050405020303" pitchFamily="18" charset="0"/>
              </a:rPr>
              <a:t>:</a:t>
            </a:r>
            <a:endParaRPr lang="id-ID" sz="2000" dirty="0"/>
          </a:p>
          <a:p>
            <a:pPr lvl="0" algn="just" eaLnBrk="0" fontAlgn="base" hangingPunct="0">
              <a:spcBef>
                <a:spcPts val="600"/>
              </a:spcBef>
              <a:spcAft>
                <a:spcPct val="0"/>
              </a:spcAft>
              <a:buFontTx/>
              <a:buAutoNum type="arabicPeriod"/>
            </a:pPr>
            <a:r>
              <a:rPr lang="id-ID" sz="2000" dirty="0">
                <a:solidFill>
                  <a:srgbClr val="E83E8C"/>
                </a:solidFill>
                <a:latin typeface="fira mono"/>
              </a:rPr>
              <a:t>int</a:t>
            </a:r>
            <a:r>
              <a:rPr lang="id-ID" sz="2000" dirty="0">
                <a:latin typeface="Georgia" panose="02040502050405020303" pitchFamily="18" charset="0"/>
              </a:rPr>
              <a:t> (Integer): bilangan bulat, contoh </a:t>
            </a:r>
            <a:r>
              <a:rPr lang="id-ID" sz="2000" dirty="0">
                <a:solidFill>
                  <a:srgbClr val="E83E8C"/>
                </a:solidFill>
                <a:latin typeface="fira mono"/>
              </a:rPr>
              <a:t>32</a:t>
            </a:r>
            <a:r>
              <a:rPr lang="id-ID" sz="2000" dirty="0">
                <a:latin typeface="Georgia" panose="02040502050405020303" pitchFamily="18" charset="0"/>
              </a:rPr>
              <a:t>, </a:t>
            </a:r>
            <a:r>
              <a:rPr lang="id-ID" sz="2000" dirty="0">
                <a:solidFill>
                  <a:srgbClr val="E83E8C"/>
                </a:solidFill>
                <a:latin typeface="fira mono"/>
              </a:rPr>
              <a:t>22</a:t>
            </a:r>
            <a:r>
              <a:rPr lang="id-ID" sz="2000" dirty="0">
                <a:latin typeface="Georgia" panose="02040502050405020303" pitchFamily="18" charset="0"/>
              </a:rPr>
              <a:t>, </a:t>
            </a:r>
            <a:r>
              <a:rPr lang="id-ID" sz="2000" dirty="0">
                <a:solidFill>
                  <a:srgbClr val="E83E8C"/>
                </a:solidFill>
                <a:latin typeface="fira mono"/>
              </a:rPr>
              <a:t>12</a:t>
            </a:r>
            <a:r>
              <a:rPr lang="id-ID" sz="2000" dirty="0">
                <a:latin typeface="Georgia" panose="02040502050405020303" pitchFamily="18" charset="0"/>
              </a:rPr>
              <a:t>, </a:t>
            </a:r>
            <a:r>
              <a:rPr lang="id-ID" sz="2000" dirty="0">
                <a:solidFill>
                  <a:srgbClr val="E83E8C"/>
                </a:solidFill>
                <a:latin typeface="fira mono"/>
              </a:rPr>
              <a:t>10</a:t>
            </a:r>
            <a:r>
              <a:rPr lang="id-ID" sz="2000" dirty="0">
                <a:latin typeface="Georgia" panose="02040502050405020303" pitchFamily="18" charset="0"/>
              </a:rPr>
              <a:t>, dsb.</a:t>
            </a:r>
          </a:p>
          <a:p>
            <a:pPr lvl="0" algn="just" eaLnBrk="0" fontAlgn="base" hangingPunct="0">
              <a:spcBef>
                <a:spcPts val="600"/>
              </a:spcBef>
              <a:spcAft>
                <a:spcPct val="0"/>
              </a:spcAft>
              <a:buFontTx/>
              <a:buAutoNum type="arabicPeriod" startAt="2"/>
            </a:pPr>
            <a:r>
              <a:rPr lang="id-ID" sz="2000" dirty="0">
                <a:solidFill>
                  <a:srgbClr val="E83E8C"/>
                </a:solidFill>
                <a:latin typeface="fira mono"/>
              </a:rPr>
              <a:t>float</a:t>
            </a:r>
            <a:r>
              <a:rPr lang="id-ID" sz="2000" dirty="0">
                <a:latin typeface="Georgia" panose="02040502050405020303" pitchFamily="18" charset="0"/>
              </a:rPr>
              <a:t>: bilangan pecahan, contoh </a:t>
            </a:r>
            <a:r>
              <a:rPr lang="id-ID" sz="2000" dirty="0">
                <a:solidFill>
                  <a:srgbClr val="E83E8C"/>
                </a:solidFill>
                <a:latin typeface="fira mono"/>
              </a:rPr>
              <a:t>1.3</a:t>
            </a:r>
            <a:r>
              <a:rPr lang="id-ID" sz="2000" dirty="0">
                <a:latin typeface="Georgia" panose="02040502050405020303" pitchFamily="18" charset="0"/>
              </a:rPr>
              <a:t>, </a:t>
            </a:r>
            <a:r>
              <a:rPr lang="id-ID" sz="2000" dirty="0">
                <a:solidFill>
                  <a:srgbClr val="E83E8C"/>
                </a:solidFill>
                <a:latin typeface="fira mono"/>
              </a:rPr>
              <a:t>4.2</a:t>
            </a:r>
            <a:r>
              <a:rPr lang="id-ID" sz="2000" dirty="0">
                <a:latin typeface="Georgia" panose="02040502050405020303" pitchFamily="18" charset="0"/>
              </a:rPr>
              <a:t>, </a:t>
            </a:r>
            <a:r>
              <a:rPr lang="id-ID" sz="2000" dirty="0">
                <a:solidFill>
                  <a:srgbClr val="E83E8C"/>
                </a:solidFill>
                <a:latin typeface="fira mono"/>
              </a:rPr>
              <a:t>22.3</a:t>
            </a:r>
            <a:r>
              <a:rPr lang="id-ID" sz="2000" dirty="0">
                <a:latin typeface="Georgia" panose="02040502050405020303" pitchFamily="18" charset="0"/>
              </a:rPr>
              <a:t>, dsb</a:t>
            </a:r>
            <a:r>
              <a:rPr lang="id-ID" sz="2000" dirty="0" smtClean="0">
                <a:latin typeface="Georgia" panose="02040502050405020303" pitchFamily="18" charset="0"/>
              </a:rPr>
              <a:t>.</a:t>
            </a:r>
            <a:endParaRPr lang="id-ID" sz="2000" dirty="0">
              <a:latin typeface="Georgia" panose="02040502050405020303" pitchFamily="18" charset="0"/>
            </a:endParaRPr>
          </a:p>
        </p:txBody>
      </p:sp>
      <p:sp>
        <p:nvSpPr>
          <p:cNvPr id="9" name="Rectangle 8"/>
          <p:cNvSpPr/>
          <p:nvPr/>
        </p:nvSpPr>
        <p:spPr>
          <a:xfrm>
            <a:off x="476250" y="2699886"/>
            <a:ext cx="8319407" cy="21698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eaLnBrk="0" fontAlgn="base" hangingPunct="0">
              <a:spcBef>
                <a:spcPts val="600"/>
              </a:spcBef>
              <a:spcAft>
                <a:spcPct val="0"/>
              </a:spcAft>
            </a:pPr>
            <a:r>
              <a:rPr lang="id-ID" sz="2000" b="1" dirty="0">
                <a:latin typeface="Lato" panose="020F0502020204030203" pitchFamily="34" charset="0"/>
              </a:rPr>
              <a:t>Tipe Data </a:t>
            </a:r>
            <a:r>
              <a:rPr lang="id-ID" sz="2000" b="1" dirty="0" smtClean="0">
                <a:latin typeface="Lato" panose="020F0502020204030203" pitchFamily="34" charset="0"/>
              </a:rPr>
              <a:t>Teks  </a:t>
            </a:r>
            <a:r>
              <a:rPr lang="id-ID" sz="2000" dirty="0" smtClean="0">
                <a:latin typeface="Georgia" panose="02040502050405020303" pitchFamily="18" charset="0"/>
              </a:rPr>
              <a:t>:</a:t>
            </a:r>
            <a:endParaRPr lang="id-ID" sz="2000" dirty="0"/>
          </a:p>
          <a:p>
            <a:pPr marL="342900" lvl="0" indent="-342900" algn="just" eaLnBrk="0" fontAlgn="base" hangingPunct="0">
              <a:spcBef>
                <a:spcPts val="600"/>
              </a:spcBef>
              <a:spcAft>
                <a:spcPct val="0"/>
              </a:spcAft>
              <a:buFontTx/>
              <a:buAutoNum type="arabicPeriod"/>
            </a:pPr>
            <a:r>
              <a:rPr lang="id-ID" sz="2000" dirty="0">
                <a:latin typeface="Georgia" panose="02040502050405020303" pitchFamily="18" charset="0"/>
              </a:rPr>
              <a:t>Char: Karakter, contoh </a:t>
            </a:r>
            <a:r>
              <a:rPr lang="id-ID" sz="2000" dirty="0">
                <a:solidFill>
                  <a:srgbClr val="E83E8C"/>
                </a:solidFill>
                <a:latin typeface="fira mono"/>
              </a:rPr>
              <a:t>'R'</a:t>
            </a:r>
            <a:r>
              <a:rPr lang="id-ID" sz="2000" dirty="0">
                <a:latin typeface="Georgia" panose="02040502050405020303" pitchFamily="18" charset="0"/>
              </a:rPr>
              <a:t>.</a:t>
            </a:r>
          </a:p>
          <a:p>
            <a:pPr marL="342900" lvl="0" indent="-342900" algn="just" eaLnBrk="0" fontAlgn="base" hangingPunct="0">
              <a:spcBef>
                <a:spcPts val="600"/>
              </a:spcBef>
              <a:spcAft>
                <a:spcPct val="0"/>
              </a:spcAft>
              <a:buFontTx/>
              <a:buAutoNum type="arabicPeriod" startAt="2"/>
            </a:pPr>
            <a:r>
              <a:rPr lang="id-ID" sz="2000" dirty="0">
                <a:latin typeface="Georgia" panose="02040502050405020303" pitchFamily="18" charset="0"/>
              </a:rPr>
              <a:t>String: Kumpulan karakter, contoh </a:t>
            </a:r>
            <a:r>
              <a:rPr lang="id-ID" sz="2000" dirty="0">
                <a:solidFill>
                  <a:srgbClr val="E83E8C"/>
                </a:solidFill>
                <a:latin typeface="fira mono"/>
              </a:rPr>
              <a:t>"aku lagi makan"</a:t>
            </a:r>
            <a:r>
              <a:rPr lang="id-ID" sz="2000" dirty="0">
                <a:latin typeface="Georgia" panose="02040502050405020303" pitchFamily="18" charset="0"/>
              </a:rPr>
              <a:t>.</a:t>
            </a:r>
          </a:p>
          <a:p>
            <a:pPr marL="342900" lvl="0" indent="-342900" algn="just" eaLnBrk="0" fontAlgn="base" hangingPunct="0">
              <a:spcBef>
                <a:spcPts val="600"/>
              </a:spcBef>
              <a:spcAft>
                <a:spcPct val="0"/>
              </a:spcAft>
              <a:buFont typeface="Wingdings" panose="05000000000000000000" pitchFamily="2" charset="2"/>
              <a:buChar char="§"/>
            </a:pPr>
            <a:r>
              <a:rPr lang="id-ID" sz="2000" dirty="0">
                <a:latin typeface="Georgia" panose="02040502050405020303" pitchFamily="18" charset="0"/>
              </a:rPr>
              <a:t>Penulisan tipe data teks harus diapit dengan tanda petik. Bisa menggunakan petik tunggal (</a:t>
            </a:r>
            <a:r>
              <a:rPr lang="id-ID" sz="2000" dirty="0">
                <a:solidFill>
                  <a:srgbClr val="E83E8C"/>
                </a:solidFill>
                <a:latin typeface="fira mono"/>
              </a:rPr>
              <a:t>'...'</a:t>
            </a:r>
            <a:r>
              <a:rPr lang="id-ID" sz="2000" dirty="0">
                <a:latin typeface="Georgia" panose="02040502050405020303" pitchFamily="18" charset="0"/>
              </a:rPr>
              <a:t>), ganda (</a:t>
            </a:r>
            <a:r>
              <a:rPr lang="id-ID" sz="2000" dirty="0">
                <a:solidFill>
                  <a:srgbClr val="E83E8C"/>
                </a:solidFill>
                <a:latin typeface="fira mono"/>
              </a:rPr>
              <a:t>"..."</a:t>
            </a:r>
            <a:r>
              <a:rPr lang="id-ID" sz="2000" dirty="0">
                <a:latin typeface="Georgia" panose="02040502050405020303" pitchFamily="18" charset="0"/>
              </a:rPr>
              <a:t>), dan tiga (</a:t>
            </a:r>
            <a:r>
              <a:rPr lang="id-ID" sz="2000" dirty="0">
                <a:solidFill>
                  <a:srgbClr val="E83E8C"/>
                </a:solidFill>
                <a:latin typeface="fira mono"/>
              </a:rPr>
              <a:t>'''...'''</a:t>
            </a:r>
            <a:r>
              <a:rPr lang="id-ID" sz="2000" dirty="0">
                <a:latin typeface="Georgia" panose="02040502050405020303" pitchFamily="18" charset="0"/>
              </a:rPr>
              <a:t> atau </a:t>
            </a:r>
            <a:r>
              <a:rPr lang="id-ID" sz="2000" dirty="0">
                <a:solidFill>
                  <a:srgbClr val="E83E8C"/>
                </a:solidFill>
                <a:latin typeface="fira mono"/>
              </a:rPr>
              <a:t>"""..."""</a:t>
            </a:r>
            <a:r>
              <a:rPr lang="id-ID" sz="2000" dirty="0">
                <a:latin typeface="Georgia" panose="02040502050405020303" pitchFamily="18" charset="0"/>
              </a:rPr>
              <a:t>).</a:t>
            </a:r>
            <a:endParaRPr lang="id-ID" sz="2000" dirty="0">
              <a:latin typeface="Arial" panose="020B0604020202020204" pitchFamily="34" charset="0"/>
            </a:endParaRPr>
          </a:p>
        </p:txBody>
      </p:sp>
      <p:sp>
        <p:nvSpPr>
          <p:cNvPr id="11" name="Rectangle 10"/>
          <p:cNvSpPr/>
          <p:nvPr/>
        </p:nvSpPr>
        <p:spPr>
          <a:xfrm>
            <a:off x="476250" y="4970777"/>
            <a:ext cx="8488136" cy="1477328"/>
          </a:xfrm>
          <a:prstGeom prst="rect">
            <a:avLst/>
          </a:prstGeom>
          <a:ln>
            <a:solidFill>
              <a:schemeClr val="accent6"/>
            </a:solidFill>
          </a:ln>
        </p:spPr>
        <p:style>
          <a:lnRef idx="2">
            <a:schemeClr val="accent5"/>
          </a:lnRef>
          <a:fillRef idx="1">
            <a:schemeClr val="lt1"/>
          </a:fillRef>
          <a:effectRef idx="0">
            <a:schemeClr val="accent5"/>
          </a:effectRef>
          <a:fontRef idx="minor">
            <a:schemeClr val="dk1"/>
          </a:fontRef>
        </p:style>
        <p:txBody>
          <a:bodyPr wrap="square">
            <a:spAutoFit/>
          </a:bodyPr>
          <a:lstStyle/>
          <a:p>
            <a:pPr lvl="0" eaLnBrk="0" fontAlgn="base" hangingPunct="0">
              <a:spcBef>
                <a:spcPts val="600"/>
              </a:spcBef>
              <a:spcAft>
                <a:spcPct val="0"/>
              </a:spcAft>
            </a:pPr>
            <a:r>
              <a:rPr lang="id-ID" sz="2000" b="1" dirty="0">
                <a:latin typeface="Lato" panose="020F0502020204030203" pitchFamily="34" charset="0"/>
              </a:rPr>
              <a:t>Tipe data boolean</a:t>
            </a:r>
          </a:p>
          <a:p>
            <a:pPr marL="342900" lvl="0" indent="-342900" eaLnBrk="0" fontAlgn="base" hangingPunct="0">
              <a:spcBef>
                <a:spcPts val="600"/>
              </a:spcBef>
              <a:spcAft>
                <a:spcPct val="0"/>
              </a:spcAft>
              <a:buFont typeface="Wingdings" panose="05000000000000000000" pitchFamily="2" charset="2"/>
              <a:buChar char="§"/>
            </a:pPr>
            <a:r>
              <a:rPr lang="id-ID" sz="2000" dirty="0" smtClean="0">
                <a:latin typeface="Georgia" panose="02040502050405020303" pitchFamily="18" charset="0"/>
              </a:rPr>
              <a:t>Hanya </a:t>
            </a:r>
            <a:r>
              <a:rPr lang="id-ID" sz="2000" dirty="0">
                <a:latin typeface="Georgia" panose="02040502050405020303" pitchFamily="18" charset="0"/>
              </a:rPr>
              <a:t>memiliki dua nilai yaitu </a:t>
            </a:r>
            <a:r>
              <a:rPr lang="id-ID" sz="2000" dirty="0">
                <a:solidFill>
                  <a:srgbClr val="E83E8C"/>
                </a:solidFill>
                <a:latin typeface="fira mono"/>
              </a:rPr>
              <a:t>True</a:t>
            </a:r>
            <a:r>
              <a:rPr lang="id-ID" sz="2000" dirty="0">
                <a:latin typeface="Georgia" panose="02040502050405020303" pitchFamily="18" charset="0"/>
              </a:rPr>
              <a:t> dan </a:t>
            </a:r>
            <a:r>
              <a:rPr lang="id-ID" sz="2000" dirty="0">
                <a:solidFill>
                  <a:srgbClr val="E83E8C"/>
                </a:solidFill>
                <a:latin typeface="fira mono"/>
              </a:rPr>
              <a:t>False</a:t>
            </a:r>
            <a:r>
              <a:rPr lang="id-ID" sz="2000" dirty="0">
                <a:latin typeface="Georgia" panose="02040502050405020303" pitchFamily="18" charset="0"/>
              </a:rPr>
              <a:t> atau </a:t>
            </a:r>
            <a:r>
              <a:rPr lang="id-ID" sz="2000" dirty="0">
                <a:solidFill>
                  <a:srgbClr val="E83E8C"/>
                </a:solidFill>
                <a:latin typeface="fira mono"/>
              </a:rPr>
              <a:t>0</a:t>
            </a:r>
            <a:r>
              <a:rPr lang="id-ID" sz="2000" dirty="0">
                <a:latin typeface="Georgia" panose="02040502050405020303" pitchFamily="18" charset="0"/>
              </a:rPr>
              <a:t> dan </a:t>
            </a:r>
            <a:r>
              <a:rPr lang="id-ID" sz="2000" dirty="0">
                <a:solidFill>
                  <a:srgbClr val="E83E8C"/>
                </a:solidFill>
                <a:latin typeface="fira mono"/>
              </a:rPr>
              <a:t>1</a:t>
            </a:r>
            <a:r>
              <a:rPr lang="id-ID" sz="2000" dirty="0">
                <a:latin typeface="Georgia" panose="02040502050405020303" pitchFamily="18" charset="0"/>
              </a:rPr>
              <a:t>.</a:t>
            </a:r>
            <a:endParaRPr lang="id-ID" sz="2000" dirty="0"/>
          </a:p>
          <a:p>
            <a:pPr marL="342900" lvl="0" indent="-342900" eaLnBrk="0" fontAlgn="base" hangingPunct="0">
              <a:spcBef>
                <a:spcPts val="600"/>
              </a:spcBef>
              <a:spcAft>
                <a:spcPct val="0"/>
              </a:spcAft>
              <a:buFont typeface="Wingdings" panose="05000000000000000000" pitchFamily="2" charset="2"/>
              <a:buChar char="§"/>
            </a:pPr>
            <a:r>
              <a:rPr lang="id-ID" sz="2000" dirty="0">
                <a:latin typeface="Georgia" panose="02040502050405020303" pitchFamily="18" charset="0"/>
              </a:rPr>
              <a:t>Penulisan </a:t>
            </a:r>
            <a:r>
              <a:rPr lang="id-ID" sz="2000" dirty="0">
                <a:solidFill>
                  <a:srgbClr val="E83E8C"/>
                </a:solidFill>
                <a:latin typeface="fira mono"/>
              </a:rPr>
              <a:t>True</a:t>
            </a:r>
            <a:r>
              <a:rPr lang="id-ID" sz="2000" dirty="0">
                <a:latin typeface="Georgia" panose="02040502050405020303" pitchFamily="18" charset="0"/>
              </a:rPr>
              <a:t> dan </a:t>
            </a:r>
            <a:r>
              <a:rPr lang="id-ID" sz="2000" dirty="0">
                <a:solidFill>
                  <a:srgbClr val="E83E8C"/>
                </a:solidFill>
                <a:latin typeface="fira mono"/>
              </a:rPr>
              <a:t>False</a:t>
            </a:r>
            <a:r>
              <a:rPr lang="id-ID" sz="2000" dirty="0">
                <a:latin typeface="Georgia" panose="02040502050405020303" pitchFamily="18" charset="0"/>
              </a:rPr>
              <a:t>, huruf pertamnya harus kapital dan tanpa tanda petik.</a:t>
            </a:r>
            <a:endParaRPr lang="id-ID" sz="2000" dirty="0">
              <a:latin typeface="Arial" panose="020B0604020202020204" pitchFamily="34" charset="0"/>
            </a:endParaRPr>
          </a:p>
        </p:txBody>
      </p:sp>
    </p:spTree>
    <p:extLst>
      <p:ext uri="{BB962C8B-B14F-4D97-AF65-F5344CB8AC3E}">
        <p14:creationId xmlns:p14="http://schemas.microsoft.com/office/powerpoint/2010/main" val="994752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52C77-94E2-48A5-8472-1C521C4BD193}"/>
              </a:ext>
            </a:extLst>
          </p:cNvPr>
          <p:cNvSpPr>
            <a:spLocks noGrp="1"/>
          </p:cNvSpPr>
          <p:nvPr>
            <p:ph type="title"/>
          </p:nvPr>
        </p:nvSpPr>
        <p:spPr>
          <a:xfrm>
            <a:off x="147919" y="2693063"/>
            <a:ext cx="2864224" cy="1331847"/>
          </a:xfrm>
        </p:spPr>
        <p:txBody>
          <a:bodyPr>
            <a:normAutofit/>
          </a:bodyPr>
          <a:lstStyle/>
          <a:p>
            <a:r>
              <a:rPr lang="en-US" dirty="0"/>
              <a:t>b. </a:t>
            </a:r>
            <a:r>
              <a:rPr lang="en-US" dirty="0" err="1"/>
              <a:t>Tipe-Tipe</a:t>
            </a:r>
            <a:r>
              <a:rPr lang="en-US" dirty="0"/>
              <a:t> Data</a:t>
            </a:r>
            <a:endParaRPr lang="en-ID" dirty="0"/>
          </a:p>
        </p:txBody>
      </p:sp>
      <p:pic>
        <p:nvPicPr>
          <p:cNvPr id="3" name="Picture 2"/>
          <p:cNvPicPr>
            <a:picLocks noChangeAspect="1"/>
          </p:cNvPicPr>
          <p:nvPr/>
        </p:nvPicPr>
        <p:blipFill>
          <a:blip r:embed="rId2"/>
          <a:stretch>
            <a:fillRect/>
          </a:stretch>
        </p:blipFill>
        <p:spPr>
          <a:xfrm>
            <a:off x="2474259" y="493460"/>
            <a:ext cx="6537943" cy="5988022"/>
          </a:xfrm>
          <a:prstGeom prst="rect">
            <a:avLst/>
          </a:prstGeom>
        </p:spPr>
      </p:pic>
    </p:spTree>
    <p:extLst>
      <p:ext uri="{BB962C8B-B14F-4D97-AF65-F5344CB8AC3E}">
        <p14:creationId xmlns:p14="http://schemas.microsoft.com/office/powerpoint/2010/main" val="140803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52C77-94E2-48A5-8472-1C521C4BD193}"/>
              </a:ext>
            </a:extLst>
          </p:cNvPr>
          <p:cNvSpPr>
            <a:spLocks noGrp="1"/>
          </p:cNvSpPr>
          <p:nvPr>
            <p:ph type="title"/>
          </p:nvPr>
        </p:nvSpPr>
        <p:spPr>
          <a:xfrm>
            <a:off x="113181" y="2349155"/>
            <a:ext cx="2361078" cy="1331847"/>
          </a:xfrm>
        </p:spPr>
        <p:txBody>
          <a:bodyPr>
            <a:normAutofit/>
          </a:bodyPr>
          <a:lstStyle/>
          <a:p>
            <a:r>
              <a:rPr lang="en-US" dirty="0"/>
              <a:t>b. </a:t>
            </a:r>
            <a:r>
              <a:rPr lang="en-US" dirty="0" err="1"/>
              <a:t>Tipe-Tipe</a:t>
            </a:r>
            <a:r>
              <a:rPr lang="en-US" dirty="0"/>
              <a:t> Data</a:t>
            </a:r>
            <a:endParaRPr lang="en-ID" dirty="0"/>
          </a:p>
        </p:txBody>
      </p:sp>
      <p:pic>
        <p:nvPicPr>
          <p:cNvPr id="4" name="Picture 3"/>
          <p:cNvPicPr>
            <a:picLocks noChangeAspect="1"/>
          </p:cNvPicPr>
          <p:nvPr/>
        </p:nvPicPr>
        <p:blipFill>
          <a:blip r:embed="rId2"/>
          <a:stretch>
            <a:fillRect/>
          </a:stretch>
        </p:blipFill>
        <p:spPr>
          <a:xfrm>
            <a:off x="2298166" y="53788"/>
            <a:ext cx="6054390" cy="6750424"/>
          </a:xfrm>
          <a:prstGeom prst="rect">
            <a:avLst/>
          </a:prstGeom>
        </p:spPr>
      </p:pic>
    </p:spTree>
    <p:extLst>
      <p:ext uri="{BB962C8B-B14F-4D97-AF65-F5344CB8AC3E}">
        <p14:creationId xmlns:p14="http://schemas.microsoft.com/office/powerpoint/2010/main" val="744735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DDFD5-AFA9-483E-8E7F-88644417EBAA}"/>
              </a:ext>
            </a:extLst>
          </p:cNvPr>
          <p:cNvSpPr>
            <a:spLocks noGrp="1"/>
          </p:cNvSpPr>
          <p:nvPr>
            <p:ph type="title"/>
          </p:nvPr>
        </p:nvSpPr>
        <p:spPr/>
        <p:txBody>
          <a:bodyPr/>
          <a:lstStyle/>
          <a:p>
            <a:r>
              <a:rPr lang="en-US" dirty="0"/>
              <a:t>c. Value</a:t>
            </a:r>
            <a:endParaRPr lang="en-ID" dirty="0"/>
          </a:p>
        </p:txBody>
      </p:sp>
      <p:sp>
        <p:nvSpPr>
          <p:cNvPr id="3" name="Content Placeholder 2">
            <a:extLst>
              <a:ext uri="{FF2B5EF4-FFF2-40B4-BE49-F238E27FC236}">
                <a16:creationId xmlns:a16="http://schemas.microsoft.com/office/drawing/2014/main" xmlns="" id="{18D014A8-12A0-4E92-B0DF-C777E4B84334}"/>
              </a:ext>
            </a:extLst>
          </p:cNvPr>
          <p:cNvSpPr>
            <a:spLocks noGrp="1"/>
          </p:cNvSpPr>
          <p:nvPr>
            <p:ph idx="1"/>
          </p:nvPr>
        </p:nvSpPr>
        <p:spPr>
          <a:xfrm>
            <a:off x="476251" y="1658982"/>
            <a:ext cx="3621525" cy="4859675"/>
          </a:xfrm>
        </p:spPr>
        <p:txBody>
          <a:bodyPr>
            <a:normAutofit fontScale="92500" lnSpcReduction="20000"/>
          </a:bodyPr>
          <a:lstStyle/>
          <a:p>
            <a:r>
              <a:rPr lang="en-US" dirty="0" err="1"/>
              <a:t>Adalah</a:t>
            </a:r>
            <a:r>
              <a:rPr lang="en-US" dirty="0"/>
              <a:t> </a:t>
            </a:r>
            <a:r>
              <a:rPr lang="en-US" dirty="0" err="1">
                <a:solidFill>
                  <a:srgbClr val="FF0000"/>
                </a:solidFill>
              </a:rPr>
              <a:t>isi</a:t>
            </a:r>
            <a:r>
              <a:rPr lang="en-US" dirty="0"/>
              <a:t> </a:t>
            </a:r>
            <a:r>
              <a:rPr lang="en-US" dirty="0" err="1"/>
              <a:t>atau</a:t>
            </a:r>
            <a:r>
              <a:rPr lang="en-US" dirty="0"/>
              <a:t> </a:t>
            </a:r>
            <a:r>
              <a:rPr lang="en-US" dirty="0" err="1">
                <a:solidFill>
                  <a:srgbClr val="FF0000"/>
                </a:solidFill>
              </a:rPr>
              <a:t>nilai</a:t>
            </a:r>
            <a:r>
              <a:rPr lang="en-US" dirty="0"/>
              <a:t> </a:t>
            </a:r>
            <a:r>
              <a:rPr lang="en-US" dirty="0" err="1"/>
              <a:t>dalam</a:t>
            </a:r>
            <a:r>
              <a:rPr lang="en-US" dirty="0"/>
              <a:t> variable</a:t>
            </a:r>
            <a:r>
              <a:rPr lang="en-US" dirty="0" smtClean="0"/>
              <a:t>.</a:t>
            </a:r>
            <a:endParaRPr lang="id-ID" dirty="0" smtClean="0"/>
          </a:p>
          <a:p>
            <a:r>
              <a:rPr lang="id-ID" dirty="0"/>
              <a:t>Tipe data sering disebut </a:t>
            </a:r>
            <a:r>
              <a:rPr lang="id-ID" b="1" dirty="0" smtClean="0"/>
              <a:t>objek</a:t>
            </a:r>
            <a:r>
              <a:rPr lang="id-ID" dirty="0" smtClean="0"/>
              <a:t>.</a:t>
            </a:r>
          </a:p>
          <a:p>
            <a:r>
              <a:rPr lang="id-ID" dirty="0" smtClean="0"/>
              <a:t>Tipe </a:t>
            </a:r>
            <a:r>
              <a:rPr lang="id-ID" dirty="0"/>
              <a:t>data string, tuple, dan list masuk ke dalam tipe data yang disebut tipe data </a:t>
            </a:r>
            <a:r>
              <a:rPr lang="id-ID" b="1" dirty="0"/>
              <a:t>berurut / ordered </a:t>
            </a:r>
            <a:r>
              <a:rPr lang="id-ID" dirty="0"/>
              <a:t>atau</a:t>
            </a:r>
            <a:r>
              <a:rPr lang="id-ID" b="1" dirty="0"/>
              <a:t> sekuensial / sequence</a:t>
            </a:r>
            <a:r>
              <a:rPr lang="id-ID" dirty="0"/>
              <a:t>. </a:t>
            </a:r>
            <a:endParaRPr lang="id-ID" dirty="0" smtClean="0"/>
          </a:p>
          <a:p>
            <a:r>
              <a:rPr lang="id-ID" dirty="0" smtClean="0"/>
              <a:t>Tipe </a:t>
            </a:r>
            <a:r>
              <a:rPr lang="id-ID" dirty="0"/>
              <a:t>data dictionary disebut data </a:t>
            </a:r>
            <a:r>
              <a:rPr lang="id-ID" b="1" dirty="0"/>
              <a:t>tidak berurut / unordered</a:t>
            </a:r>
            <a:r>
              <a:rPr lang="id-ID" dirty="0"/>
              <a:t>.</a:t>
            </a:r>
          </a:p>
          <a:p>
            <a:endParaRPr lang="en-ID" dirty="0"/>
          </a:p>
        </p:txBody>
      </p:sp>
      <p:pic>
        <p:nvPicPr>
          <p:cNvPr id="4" name="Picture 4" descr="https://ecs7.tokopedia.net/img/cache/300/product-1/2017/1/14/2928953/2928953_07f326be-f3d8-4fe1-8db0-11963c106d99_600_600.jpg">
            <a:extLst>
              <a:ext uri="{FF2B5EF4-FFF2-40B4-BE49-F238E27FC236}">
                <a16:creationId xmlns:a16="http://schemas.microsoft.com/office/drawing/2014/main" xmlns="" id="{2E5EE33B-501A-43CE-99CC-8C5C2AEACC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2" t="5454" r="12152" b="2426"/>
          <a:stretch/>
        </p:blipFill>
        <p:spPr bwMode="auto">
          <a:xfrm>
            <a:off x="4285397" y="3773032"/>
            <a:ext cx="1997844" cy="2432609"/>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8">
            <a:extLst>
              <a:ext uri="{FF2B5EF4-FFF2-40B4-BE49-F238E27FC236}">
                <a16:creationId xmlns:a16="http://schemas.microsoft.com/office/drawing/2014/main" xmlns="" id="{71F91051-DCF9-42B0-AF2B-A5FD34A12ECA}"/>
              </a:ext>
            </a:extLst>
          </p:cNvPr>
          <p:cNvSpPr/>
          <p:nvPr/>
        </p:nvSpPr>
        <p:spPr>
          <a:xfrm>
            <a:off x="4285396" y="1863698"/>
            <a:ext cx="1997843" cy="1909334"/>
          </a:xfrm>
          <a:prstGeom prst="downArrow">
            <a:avLst>
              <a:gd name="adj1" fmla="val 64946"/>
              <a:gd name="adj2"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dirty="0">
                <a:latin typeface="Agency FB" panose="020B0503020202020204" pitchFamily="34" charset="0"/>
              </a:rPr>
              <a:t>10</a:t>
            </a:r>
            <a:endParaRPr lang="id-ID" sz="4400" b="1" dirty="0">
              <a:latin typeface="Agency FB" panose="020B0503020202020204" pitchFamily="34" charset="0"/>
            </a:endParaRPr>
          </a:p>
        </p:txBody>
      </p:sp>
      <p:pic>
        <p:nvPicPr>
          <p:cNvPr id="6" name="Picture 4" descr="https://ecs7.tokopedia.net/img/cache/300/product-1/2017/1/14/2928953/2928953_07f326be-f3d8-4fe1-8db0-11963c106d99_600_600.jpg">
            <a:extLst>
              <a:ext uri="{FF2B5EF4-FFF2-40B4-BE49-F238E27FC236}">
                <a16:creationId xmlns:a16="http://schemas.microsoft.com/office/drawing/2014/main" xmlns="" id="{269B0D81-FB04-4238-B50B-6359C8D4A8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2" t="5454" r="12152" b="2426"/>
          <a:stretch/>
        </p:blipFill>
        <p:spPr bwMode="auto">
          <a:xfrm>
            <a:off x="6757462" y="3773032"/>
            <a:ext cx="1997844" cy="2432609"/>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10">
            <a:extLst>
              <a:ext uri="{FF2B5EF4-FFF2-40B4-BE49-F238E27FC236}">
                <a16:creationId xmlns:a16="http://schemas.microsoft.com/office/drawing/2014/main" xmlns="" id="{DC7347BE-3893-49EA-8AA7-DC271720E1DB}"/>
              </a:ext>
            </a:extLst>
          </p:cNvPr>
          <p:cNvSpPr/>
          <p:nvPr/>
        </p:nvSpPr>
        <p:spPr>
          <a:xfrm>
            <a:off x="6833661" y="1863698"/>
            <a:ext cx="1997843" cy="1909334"/>
          </a:xfrm>
          <a:prstGeom prst="downArrow">
            <a:avLst>
              <a:gd name="adj1" fmla="val 68681"/>
              <a:gd name="adj2" fmla="val 50000"/>
            </a:avLst>
          </a:prstGeom>
          <a:solidFill>
            <a:schemeClr val="accent6">
              <a:lumMod val="40000"/>
              <a:lumOff val="6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dirty="0">
                <a:latin typeface="Agency FB" panose="020B0503020202020204" pitchFamily="34" charset="0"/>
              </a:rPr>
              <a:t>TP</a:t>
            </a:r>
            <a:endParaRPr lang="id-ID" sz="2000" b="1" dirty="0">
              <a:latin typeface="Agency FB" panose="020B0503020202020204" pitchFamily="34" charset="0"/>
            </a:endParaRPr>
          </a:p>
        </p:txBody>
      </p:sp>
    </p:spTree>
    <p:extLst>
      <p:ext uri="{BB962C8B-B14F-4D97-AF65-F5344CB8AC3E}">
        <p14:creationId xmlns:p14="http://schemas.microsoft.com/office/powerpoint/2010/main" val="951610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8A343-1E58-443D-872F-93A589386254}"/>
              </a:ext>
            </a:extLst>
          </p:cNvPr>
          <p:cNvSpPr>
            <a:spLocks noGrp="1"/>
          </p:cNvSpPr>
          <p:nvPr>
            <p:ph type="title"/>
          </p:nvPr>
        </p:nvSpPr>
        <p:spPr/>
        <p:txBody>
          <a:bodyPr/>
          <a:lstStyle/>
          <a:p>
            <a:r>
              <a:rPr lang="en-US" dirty="0"/>
              <a:t>d. </a:t>
            </a:r>
            <a:r>
              <a:rPr lang="en-US" dirty="0" err="1" smtClean="0"/>
              <a:t>Fungsi</a:t>
            </a:r>
            <a:r>
              <a:rPr lang="id-ID" dirty="0" smtClean="0"/>
              <a:t> </a:t>
            </a:r>
            <a:r>
              <a:rPr lang="en-US" dirty="0" smtClean="0"/>
              <a:t>Pen</a:t>
            </a:r>
            <a:r>
              <a:rPr lang="id-ID" dirty="0" smtClean="0"/>
              <a:t>gubah</a:t>
            </a:r>
            <a:r>
              <a:rPr lang="en-US" dirty="0" smtClean="0"/>
              <a:t> Format </a:t>
            </a:r>
            <a:r>
              <a:rPr lang="en-US" dirty="0" err="1"/>
              <a:t>Tipe</a:t>
            </a:r>
            <a:r>
              <a:rPr lang="en-US" dirty="0"/>
              <a:t> Data</a:t>
            </a:r>
            <a:endParaRPr lang="en-ID" dirty="0"/>
          </a:p>
        </p:txBody>
      </p:sp>
      <p:graphicFrame>
        <p:nvGraphicFramePr>
          <p:cNvPr id="4" name="Content Placeholder 3">
            <a:extLst>
              <a:ext uri="{FF2B5EF4-FFF2-40B4-BE49-F238E27FC236}">
                <a16:creationId xmlns:a16="http://schemas.microsoft.com/office/drawing/2014/main" xmlns="" id="{9DF28DC5-579B-4157-BA2C-E49C7E7F2389}"/>
              </a:ext>
            </a:extLst>
          </p:cNvPr>
          <p:cNvGraphicFramePr>
            <a:graphicFrameLocks noGrp="1"/>
          </p:cNvGraphicFramePr>
          <p:nvPr>
            <p:ph idx="1"/>
            <p:extLst>
              <p:ext uri="{D42A27DB-BD31-4B8C-83A1-F6EECF244321}">
                <p14:modId xmlns:p14="http://schemas.microsoft.com/office/powerpoint/2010/main" val="603082801"/>
              </p:ext>
            </p:extLst>
          </p:nvPr>
        </p:nvGraphicFramePr>
        <p:xfrm>
          <a:off x="445034" y="1442506"/>
          <a:ext cx="8350624" cy="4632960"/>
        </p:xfrm>
        <a:graphic>
          <a:graphicData uri="http://schemas.openxmlformats.org/drawingml/2006/table">
            <a:tbl>
              <a:tblPr firstRow="1" bandRow="1">
                <a:tableStyleId>{073A0DAA-6AF3-43AB-8588-CEC1D06C72B9}</a:tableStyleId>
              </a:tblPr>
              <a:tblGrid>
                <a:gridCol w="721527">
                  <a:extLst>
                    <a:ext uri="{9D8B030D-6E8A-4147-A177-3AD203B41FA5}">
                      <a16:colId xmlns:a16="http://schemas.microsoft.com/office/drawing/2014/main" xmlns="" val="2599175875"/>
                    </a:ext>
                  </a:extLst>
                </a:gridCol>
                <a:gridCol w="1666831">
                  <a:extLst>
                    <a:ext uri="{9D8B030D-6E8A-4147-A177-3AD203B41FA5}">
                      <a16:colId xmlns:a16="http://schemas.microsoft.com/office/drawing/2014/main" xmlns="" val="1922237638"/>
                    </a:ext>
                  </a:extLst>
                </a:gridCol>
                <a:gridCol w="5962266">
                  <a:extLst>
                    <a:ext uri="{9D8B030D-6E8A-4147-A177-3AD203B41FA5}">
                      <a16:colId xmlns:a16="http://schemas.microsoft.com/office/drawing/2014/main" xmlns="" val="980729814"/>
                    </a:ext>
                  </a:extLst>
                </a:gridCol>
              </a:tblGrid>
              <a:tr h="409952">
                <a:tc>
                  <a:txBody>
                    <a:bodyPr/>
                    <a:lstStyle/>
                    <a:p>
                      <a:pPr algn="ctr"/>
                      <a:r>
                        <a:rPr lang="en-US" sz="2400" dirty="0"/>
                        <a:t>NO</a:t>
                      </a:r>
                      <a:endParaRPr lang="en-ID" sz="2400" dirty="0"/>
                    </a:p>
                  </a:txBody>
                  <a:tcPr/>
                </a:tc>
                <a:tc>
                  <a:txBody>
                    <a:bodyPr/>
                    <a:lstStyle/>
                    <a:p>
                      <a:pPr algn="ctr"/>
                      <a:r>
                        <a:rPr lang="en-US" sz="2400" dirty="0"/>
                        <a:t>KODE</a:t>
                      </a:r>
                      <a:endParaRPr lang="en-ID" sz="2400" dirty="0"/>
                    </a:p>
                  </a:txBody>
                  <a:tcPr/>
                </a:tc>
                <a:tc>
                  <a:txBody>
                    <a:bodyPr/>
                    <a:lstStyle/>
                    <a:p>
                      <a:pPr algn="ctr"/>
                      <a:r>
                        <a:rPr lang="en-US" sz="2400" dirty="0"/>
                        <a:t>KEGUNAAN</a:t>
                      </a:r>
                      <a:endParaRPr lang="en-ID" sz="2400" dirty="0"/>
                    </a:p>
                  </a:txBody>
                  <a:tcPr/>
                </a:tc>
                <a:extLst>
                  <a:ext uri="{0D108BD9-81ED-4DB2-BD59-A6C34878D82A}">
                    <a16:rowId xmlns:a16="http://schemas.microsoft.com/office/drawing/2014/main" xmlns="" val="979722772"/>
                  </a:ext>
                </a:extLst>
              </a:tr>
              <a:tr h="409952">
                <a:tc>
                  <a:txBody>
                    <a:bodyPr/>
                    <a:lstStyle/>
                    <a:p>
                      <a:pPr algn="ctr"/>
                      <a:r>
                        <a:rPr lang="en-US" sz="2400" dirty="0"/>
                        <a:t>1</a:t>
                      </a:r>
                      <a:endParaRPr lang="en-ID" sz="2400" dirty="0"/>
                    </a:p>
                  </a:txBody>
                  <a:tcPr/>
                </a:tc>
                <a:tc>
                  <a:txBody>
                    <a:bodyPr/>
                    <a:lstStyle/>
                    <a:p>
                      <a:r>
                        <a:rPr lang="id-ID" sz="2800" b="0" i="1" dirty="0" smtClean="0">
                          <a:solidFill>
                            <a:srgbClr val="7030A0"/>
                          </a:solidFill>
                        </a:rPr>
                        <a:t>int()</a:t>
                      </a:r>
                      <a:r>
                        <a:rPr lang="id-ID" sz="2000" b="0" i="1" kern="1200" dirty="0" smtClean="0">
                          <a:solidFill>
                            <a:srgbClr val="7030A0"/>
                          </a:solidFill>
                          <a:effectLst/>
                          <a:latin typeface="+mn-lt"/>
                          <a:ea typeface="+mn-ea"/>
                          <a:cs typeface="+mn-cs"/>
                        </a:rPr>
                        <a:t> </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id-ID" sz="2400" kern="1200" dirty="0" smtClean="0">
                          <a:solidFill>
                            <a:schemeClr val="dk1"/>
                          </a:solidFill>
                          <a:latin typeface="+mn-lt"/>
                          <a:ea typeface="+mn-ea"/>
                          <a:cs typeface="+mn-cs"/>
                        </a:rPr>
                        <a:t>Mengubah menjadi integer</a:t>
                      </a:r>
                      <a:endParaRPr lang="en-ID" sz="2400" dirty="0"/>
                    </a:p>
                  </a:txBody>
                  <a:tcPr/>
                </a:tc>
                <a:extLst>
                  <a:ext uri="{0D108BD9-81ED-4DB2-BD59-A6C34878D82A}">
                    <a16:rowId xmlns:a16="http://schemas.microsoft.com/office/drawing/2014/main" xmlns="" val="2920702469"/>
                  </a:ext>
                </a:extLst>
              </a:tr>
              <a:tr h="409952">
                <a:tc>
                  <a:txBody>
                    <a:bodyPr/>
                    <a:lstStyle/>
                    <a:p>
                      <a:pPr algn="ctr"/>
                      <a:r>
                        <a:rPr lang="en-US" sz="2400" dirty="0"/>
                        <a:t>2</a:t>
                      </a:r>
                      <a:endParaRPr lang="en-ID" sz="2400" dirty="0"/>
                    </a:p>
                  </a:txBody>
                  <a:tcPr/>
                </a:tc>
                <a:tc>
                  <a:txBody>
                    <a:bodyPr/>
                    <a:lstStyle/>
                    <a:p>
                      <a:r>
                        <a:rPr lang="id-ID" sz="2000" b="0" i="1" kern="1200" dirty="0" smtClean="0">
                          <a:solidFill>
                            <a:srgbClr val="7030A0"/>
                          </a:solidFill>
                          <a:effectLst/>
                          <a:latin typeface="+mn-lt"/>
                          <a:ea typeface="+mn-ea"/>
                          <a:cs typeface="+mn-cs"/>
                        </a:rPr>
                        <a:t>long()</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integer </a:t>
                      </a:r>
                      <a:r>
                        <a:rPr lang="en-ID" sz="2400" dirty="0" err="1" smtClean="0"/>
                        <a:t>panjang</a:t>
                      </a:r>
                      <a:endParaRPr lang="en-ID" sz="2400" dirty="0"/>
                    </a:p>
                  </a:txBody>
                  <a:tcPr/>
                </a:tc>
                <a:extLst>
                  <a:ext uri="{0D108BD9-81ED-4DB2-BD59-A6C34878D82A}">
                    <a16:rowId xmlns:a16="http://schemas.microsoft.com/office/drawing/2014/main" xmlns="" val="2427400835"/>
                  </a:ext>
                </a:extLst>
              </a:tr>
              <a:tr h="409952">
                <a:tc>
                  <a:txBody>
                    <a:bodyPr/>
                    <a:lstStyle/>
                    <a:p>
                      <a:pPr algn="ctr"/>
                      <a:r>
                        <a:rPr lang="en-US" sz="2400" dirty="0"/>
                        <a:t>3</a:t>
                      </a:r>
                      <a:endParaRPr lang="en-ID" sz="2400" dirty="0"/>
                    </a:p>
                  </a:txBody>
                  <a:tcPr/>
                </a:tc>
                <a:tc>
                  <a:txBody>
                    <a:bodyPr/>
                    <a:lstStyle/>
                    <a:p>
                      <a:r>
                        <a:rPr lang="id-ID" sz="2000" b="0" i="1" kern="1200" dirty="0" smtClean="0">
                          <a:solidFill>
                            <a:srgbClr val="7030A0"/>
                          </a:solidFill>
                          <a:effectLst/>
                          <a:latin typeface="+mn-lt"/>
                          <a:ea typeface="+mn-ea"/>
                          <a:cs typeface="+mn-cs"/>
                        </a:rPr>
                        <a:t>float()</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float</a:t>
                      </a:r>
                      <a:endParaRPr lang="en-ID" sz="2400" dirty="0"/>
                    </a:p>
                  </a:txBody>
                  <a:tcPr/>
                </a:tc>
                <a:extLst>
                  <a:ext uri="{0D108BD9-81ED-4DB2-BD59-A6C34878D82A}">
                    <a16:rowId xmlns:a16="http://schemas.microsoft.com/office/drawing/2014/main" xmlns="" val="4158774192"/>
                  </a:ext>
                </a:extLst>
              </a:tr>
              <a:tr h="409952">
                <a:tc>
                  <a:txBody>
                    <a:bodyPr/>
                    <a:lstStyle/>
                    <a:p>
                      <a:pPr algn="ctr"/>
                      <a:r>
                        <a:rPr lang="en-US" sz="2400" dirty="0"/>
                        <a:t>4</a:t>
                      </a:r>
                      <a:endParaRPr lang="en-ID" sz="2400" dirty="0"/>
                    </a:p>
                  </a:txBody>
                  <a:tcPr/>
                </a:tc>
                <a:tc>
                  <a:txBody>
                    <a:bodyPr/>
                    <a:lstStyle/>
                    <a:p>
                      <a:r>
                        <a:rPr lang="id-ID" sz="2000" b="0" i="1" kern="1200" dirty="0" smtClean="0">
                          <a:solidFill>
                            <a:srgbClr val="7030A0"/>
                          </a:solidFill>
                          <a:effectLst/>
                          <a:latin typeface="+mn-lt"/>
                          <a:ea typeface="+mn-ea"/>
                          <a:cs typeface="+mn-cs"/>
                        </a:rPr>
                        <a:t>bool()</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a:t>
                      </a:r>
                      <a:r>
                        <a:rPr lang="en-ID" sz="2400" dirty="0" err="1" smtClean="0"/>
                        <a:t>boolean</a:t>
                      </a:r>
                      <a:endParaRPr lang="en-ID" sz="2400" dirty="0"/>
                    </a:p>
                  </a:txBody>
                  <a:tcPr/>
                </a:tc>
                <a:extLst>
                  <a:ext uri="{0D108BD9-81ED-4DB2-BD59-A6C34878D82A}">
                    <a16:rowId xmlns:a16="http://schemas.microsoft.com/office/drawing/2014/main" xmlns="" val="745654391"/>
                  </a:ext>
                </a:extLst>
              </a:tr>
              <a:tr h="409952">
                <a:tc>
                  <a:txBody>
                    <a:bodyPr/>
                    <a:lstStyle/>
                    <a:p>
                      <a:pPr algn="ctr"/>
                      <a:r>
                        <a:rPr lang="en-US" sz="2400" dirty="0"/>
                        <a:t>5</a:t>
                      </a:r>
                      <a:endParaRPr lang="en-ID" sz="2400" dirty="0"/>
                    </a:p>
                  </a:txBody>
                  <a:tcPr/>
                </a:tc>
                <a:tc>
                  <a:txBody>
                    <a:bodyPr/>
                    <a:lstStyle/>
                    <a:p>
                      <a:r>
                        <a:rPr lang="id-ID" sz="2000" b="0" i="1" kern="1200" dirty="0" smtClean="0">
                          <a:solidFill>
                            <a:srgbClr val="7030A0"/>
                          </a:solidFill>
                          <a:effectLst/>
                          <a:latin typeface="+mn-lt"/>
                          <a:ea typeface="+mn-ea"/>
                          <a:cs typeface="+mn-cs"/>
                        </a:rPr>
                        <a:t>chr()</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a:t>
                      </a:r>
                      <a:r>
                        <a:rPr lang="en-ID" sz="2400" dirty="0" err="1" smtClean="0"/>
                        <a:t>karakter</a:t>
                      </a:r>
                      <a:endParaRPr lang="en-ID" sz="2400" dirty="0"/>
                    </a:p>
                  </a:txBody>
                  <a:tcPr/>
                </a:tc>
                <a:extLst>
                  <a:ext uri="{0D108BD9-81ED-4DB2-BD59-A6C34878D82A}">
                    <a16:rowId xmlns:a16="http://schemas.microsoft.com/office/drawing/2014/main" xmlns="" val="38554532"/>
                  </a:ext>
                </a:extLst>
              </a:tr>
              <a:tr h="409952">
                <a:tc>
                  <a:txBody>
                    <a:bodyPr/>
                    <a:lstStyle/>
                    <a:p>
                      <a:pPr algn="ctr"/>
                      <a:r>
                        <a:rPr lang="en-US" sz="2400" dirty="0"/>
                        <a:t>6</a:t>
                      </a:r>
                      <a:endParaRPr lang="en-ID" sz="2400" dirty="0"/>
                    </a:p>
                  </a:txBody>
                  <a:tcPr/>
                </a:tc>
                <a:tc>
                  <a:txBody>
                    <a:bodyPr/>
                    <a:lstStyle/>
                    <a:p>
                      <a:r>
                        <a:rPr lang="id-ID" sz="2000" b="0" i="1" kern="1200" dirty="0" smtClean="0">
                          <a:solidFill>
                            <a:srgbClr val="7030A0"/>
                          </a:solidFill>
                          <a:effectLst/>
                          <a:latin typeface="+mn-lt"/>
                          <a:ea typeface="+mn-ea"/>
                          <a:cs typeface="+mn-cs"/>
                        </a:rPr>
                        <a:t>str()</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string</a:t>
                      </a:r>
                      <a:endParaRPr lang="en-ID" sz="2400" dirty="0"/>
                    </a:p>
                  </a:txBody>
                  <a:tcPr/>
                </a:tc>
                <a:extLst>
                  <a:ext uri="{0D108BD9-81ED-4DB2-BD59-A6C34878D82A}">
                    <a16:rowId xmlns:a16="http://schemas.microsoft.com/office/drawing/2014/main" xmlns="" val="1924147666"/>
                  </a:ext>
                </a:extLst>
              </a:tr>
              <a:tr h="409952">
                <a:tc>
                  <a:txBody>
                    <a:bodyPr/>
                    <a:lstStyle/>
                    <a:p>
                      <a:pPr algn="ctr"/>
                      <a:r>
                        <a:rPr lang="en-US" sz="2400" dirty="0"/>
                        <a:t>7</a:t>
                      </a:r>
                      <a:endParaRPr lang="en-ID" sz="2400" dirty="0"/>
                    </a:p>
                  </a:txBody>
                  <a:tcPr/>
                </a:tc>
                <a:tc>
                  <a:txBody>
                    <a:bodyPr/>
                    <a:lstStyle/>
                    <a:p>
                      <a:r>
                        <a:rPr lang="id-ID" sz="2000" b="0" i="1" kern="1200" dirty="0" smtClean="0">
                          <a:solidFill>
                            <a:srgbClr val="7030A0"/>
                          </a:solidFill>
                          <a:effectLst/>
                          <a:latin typeface="+mn-lt"/>
                          <a:ea typeface="+mn-ea"/>
                          <a:cs typeface="+mn-cs"/>
                        </a:rPr>
                        <a:t>bin()</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a:t>
                      </a:r>
                      <a:r>
                        <a:rPr lang="en-ID" sz="2400" dirty="0" err="1" smtClean="0"/>
                        <a:t>bilangan</a:t>
                      </a:r>
                      <a:r>
                        <a:rPr lang="en-ID" sz="2400" dirty="0" smtClean="0"/>
                        <a:t> </a:t>
                      </a:r>
                      <a:r>
                        <a:rPr lang="en-ID" sz="2400" dirty="0" err="1" smtClean="0"/>
                        <a:t>biner</a:t>
                      </a:r>
                      <a:r>
                        <a:rPr lang="en-ID" sz="2400" dirty="0" smtClean="0"/>
                        <a:t>.</a:t>
                      </a:r>
                      <a:endParaRPr lang="en-ID" sz="2400" dirty="0"/>
                    </a:p>
                  </a:txBody>
                  <a:tcPr/>
                </a:tc>
                <a:extLst>
                  <a:ext uri="{0D108BD9-81ED-4DB2-BD59-A6C34878D82A}">
                    <a16:rowId xmlns:a16="http://schemas.microsoft.com/office/drawing/2014/main" xmlns="" val="529376478"/>
                  </a:ext>
                </a:extLst>
              </a:tr>
              <a:tr h="409952">
                <a:tc>
                  <a:txBody>
                    <a:bodyPr/>
                    <a:lstStyle/>
                    <a:p>
                      <a:pPr algn="ctr"/>
                      <a:r>
                        <a:rPr lang="id-ID" sz="2400" dirty="0" smtClean="0"/>
                        <a:t>8</a:t>
                      </a:r>
                      <a:endParaRPr lang="en-ID" sz="2400" dirty="0"/>
                    </a:p>
                  </a:txBody>
                  <a:tcPr/>
                </a:tc>
                <a:tc>
                  <a:txBody>
                    <a:bodyPr/>
                    <a:lstStyle/>
                    <a:p>
                      <a:r>
                        <a:rPr lang="id-ID" sz="2000" b="0" i="1" kern="1200" dirty="0" smtClean="0">
                          <a:solidFill>
                            <a:srgbClr val="7030A0"/>
                          </a:solidFill>
                          <a:effectLst/>
                          <a:latin typeface="+mn-lt"/>
                          <a:ea typeface="+mn-ea"/>
                          <a:cs typeface="+mn-cs"/>
                        </a:rPr>
                        <a:t>hex()</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a:t>
                      </a:r>
                      <a:r>
                        <a:rPr lang="en-ID" sz="2400" dirty="0" err="1" smtClean="0"/>
                        <a:t>bilangan</a:t>
                      </a:r>
                      <a:r>
                        <a:rPr lang="en-ID" sz="2400" dirty="0" smtClean="0"/>
                        <a:t> </a:t>
                      </a:r>
                      <a:r>
                        <a:rPr lang="en-ID" sz="2400" dirty="0" err="1" smtClean="0"/>
                        <a:t>heksadesimal</a:t>
                      </a:r>
                      <a:endParaRPr lang="en-ID" sz="2400" dirty="0"/>
                    </a:p>
                  </a:txBody>
                  <a:tcPr/>
                </a:tc>
              </a:tr>
              <a:tr h="409952">
                <a:tc>
                  <a:txBody>
                    <a:bodyPr/>
                    <a:lstStyle/>
                    <a:p>
                      <a:pPr algn="ctr"/>
                      <a:r>
                        <a:rPr lang="id-ID" sz="2400" dirty="0" smtClean="0"/>
                        <a:t>9</a:t>
                      </a:r>
                      <a:endParaRPr lang="en-ID" sz="2400" dirty="0"/>
                    </a:p>
                  </a:txBody>
                  <a:tcPr/>
                </a:tc>
                <a:tc>
                  <a:txBody>
                    <a:bodyPr/>
                    <a:lstStyle/>
                    <a:p>
                      <a:r>
                        <a:rPr lang="id-ID" sz="2000" b="0" i="1" kern="1200" dirty="0" smtClean="0">
                          <a:solidFill>
                            <a:srgbClr val="7030A0"/>
                          </a:solidFill>
                          <a:effectLst/>
                          <a:latin typeface="+mn-lt"/>
                          <a:ea typeface="+mn-ea"/>
                          <a:cs typeface="+mn-cs"/>
                        </a:rPr>
                        <a:t>oct()</a:t>
                      </a:r>
                      <a:endParaRPr lang="en-ID" sz="2800" b="0" i="1" dirty="0">
                        <a:solidFill>
                          <a:srgbClr val="7030A0"/>
                        </a:solidFill>
                        <a:latin typeface="Courier New" panose="02070309020205020404" pitchFamily="49" charset="0"/>
                        <a:cs typeface="Courier New" panose="02070309020205020404" pitchFamily="49" charset="0"/>
                      </a:endParaRPr>
                    </a:p>
                  </a:txBody>
                  <a:tcPr/>
                </a:tc>
                <a:tc>
                  <a:txBody>
                    <a:bodyPr/>
                    <a:lstStyle/>
                    <a:p>
                      <a:r>
                        <a:rPr lang="en-ID" sz="2400" dirty="0" err="1" smtClean="0"/>
                        <a:t>Mengubah</a:t>
                      </a:r>
                      <a:r>
                        <a:rPr lang="en-ID" sz="2400" dirty="0" smtClean="0"/>
                        <a:t> </a:t>
                      </a:r>
                      <a:r>
                        <a:rPr lang="en-ID" sz="2400" dirty="0" err="1" smtClean="0"/>
                        <a:t>menjadi</a:t>
                      </a:r>
                      <a:r>
                        <a:rPr lang="en-ID" sz="2400" dirty="0" smtClean="0"/>
                        <a:t> </a:t>
                      </a:r>
                      <a:r>
                        <a:rPr lang="en-ID" sz="2400" dirty="0" err="1" smtClean="0"/>
                        <a:t>bilangan</a:t>
                      </a:r>
                      <a:r>
                        <a:rPr lang="en-ID" sz="2400" dirty="0" smtClean="0"/>
                        <a:t> </a:t>
                      </a:r>
                      <a:r>
                        <a:rPr lang="en-ID" sz="2400" dirty="0" err="1" smtClean="0"/>
                        <a:t>okta</a:t>
                      </a:r>
                      <a:r>
                        <a:rPr lang="en-ID" sz="2400" dirty="0" smtClean="0"/>
                        <a:t>.</a:t>
                      </a:r>
                      <a:endParaRPr lang="en-ID" sz="2400" dirty="0"/>
                    </a:p>
                  </a:txBody>
                  <a:tcPr/>
                </a:tc>
              </a:tr>
            </a:tbl>
          </a:graphicData>
        </a:graphic>
      </p:graphicFrame>
    </p:spTree>
    <p:extLst>
      <p:ext uri="{BB962C8B-B14F-4D97-AF65-F5344CB8AC3E}">
        <p14:creationId xmlns:p14="http://schemas.microsoft.com/office/powerpoint/2010/main" val="1271571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8A343-1E58-443D-872F-93A589386254}"/>
              </a:ext>
            </a:extLst>
          </p:cNvPr>
          <p:cNvSpPr>
            <a:spLocks noGrp="1"/>
          </p:cNvSpPr>
          <p:nvPr>
            <p:ph type="title"/>
          </p:nvPr>
        </p:nvSpPr>
        <p:spPr/>
        <p:txBody>
          <a:bodyPr/>
          <a:lstStyle/>
          <a:p>
            <a:r>
              <a:rPr lang="en-US" dirty="0"/>
              <a:t>d. </a:t>
            </a:r>
            <a:r>
              <a:rPr lang="en-US" dirty="0" err="1" smtClean="0"/>
              <a:t>Fungsi</a:t>
            </a:r>
            <a:r>
              <a:rPr lang="id-ID" dirty="0" smtClean="0"/>
              <a:t> </a:t>
            </a:r>
            <a:r>
              <a:rPr lang="en-US" dirty="0" smtClean="0"/>
              <a:t>Pen</a:t>
            </a:r>
            <a:r>
              <a:rPr lang="id-ID" dirty="0" smtClean="0"/>
              <a:t>gubah</a:t>
            </a:r>
            <a:r>
              <a:rPr lang="en-US" dirty="0" smtClean="0"/>
              <a:t> Format </a:t>
            </a:r>
            <a:r>
              <a:rPr lang="en-US" dirty="0" err="1"/>
              <a:t>Tipe</a:t>
            </a:r>
            <a:r>
              <a:rPr lang="en-US" dirty="0"/>
              <a:t> Data</a:t>
            </a:r>
            <a:endParaRPr lang="en-ID" dirty="0"/>
          </a:p>
        </p:txBody>
      </p:sp>
      <p:sp>
        <p:nvSpPr>
          <p:cNvPr id="3" name="Content Placeholder 2"/>
          <p:cNvSpPr>
            <a:spLocks noGrp="1"/>
          </p:cNvSpPr>
          <p:nvPr>
            <p:ph idx="1"/>
          </p:nvPr>
        </p:nvSpPr>
        <p:spPr/>
        <p:txBody>
          <a:bodyPr/>
          <a:lstStyle/>
          <a:p>
            <a:endParaRPr lang="id-ID"/>
          </a:p>
        </p:txBody>
      </p:sp>
      <p:pic>
        <p:nvPicPr>
          <p:cNvPr id="6" name="Picture 5"/>
          <p:cNvPicPr>
            <a:picLocks noChangeAspect="1"/>
          </p:cNvPicPr>
          <p:nvPr/>
        </p:nvPicPr>
        <p:blipFill>
          <a:blip r:embed="rId2"/>
          <a:stretch>
            <a:fillRect/>
          </a:stretch>
        </p:blipFill>
        <p:spPr>
          <a:xfrm>
            <a:off x="476251" y="1658982"/>
            <a:ext cx="5601820" cy="3042964"/>
          </a:xfrm>
          <a:prstGeom prst="rect">
            <a:avLst/>
          </a:prstGeom>
        </p:spPr>
      </p:pic>
      <p:pic>
        <p:nvPicPr>
          <p:cNvPr id="7" name="Picture 6"/>
          <p:cNvPicPr>
            <a:picLocks noChangeAspect="1"/>
          </p:cNvPicPr>
          <p:nvPr/>
        </p:nvPicPr>
        <p:blipFill>
          <a:blip r:embed="rId3"/>
          <a:stretch>
            <a:fillRect/>
          </a:stretch>
        </p:blipFill>
        <p:spPr>
          <a:xfrm>
            <a:off x="2809607" y="4928962"/>
            <a:ext cx="5986050" cy="1362678"/>
          </a:xfrm>
          <a:prstGeom prst="rect">
            <a:avLst/>
          </a:prstGeom>
        </p:spPr>
      </p:pic>
    </p:spTree>
    <p:extLst>
      <p:ext uri="{BB962C8B-B14F-4D97-AF65-F5344CB8AC3E}">
        <p14:creationId xmlns:p14="http://schemas.microsoft.com/office/powerpoint/2010/main" val="1158269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Kode </a:t>
            </a:r>
            <a:r>
              <a:rPr lang="id-ID" i="1" dirty="0" smtClean="0"/>
              <a:t>Escape</a:t>
            </a:r>
            <a:endParaRPr lang="id-ID" i="1" dirty="0"/>
          </a:p>
        </p:txBody>
      </p:sp>
      <p:sp>
        <p:nvSpPr>
          <p:cNvPr id="3" name="Content Placeholder 2"/>
          <p:cNvSpPr>
            <a:spLocks noGrp="1"/>
          </p:cNvSpPr>
          <p:nvPr>
            <p:ph idx="1"/>
          </p:nvPr>
        </p:nvSpPr>
        <p:spPr/>
        <p:txBody>
          <a:bodyPr/>
          <a:lstStyle/>
          <a:p>
            <a:r>
              <a:rPr lang="id-ID" dirty="0" smtClean="0"/>
              <a:t>Karakter yang dinotasikan dengan awalan berupa backslash “\”.</a:t>
            </a:r>
          </a:p>
          <a:p>
            <a:r>
              <a:rPr lang="id-ID" dirty="0" smtClean="0"/>
              <a:t>Biasanya digunakan dalam penulisan string </a:t>
            </a:r>
            <a:endParaRPr lang="id-ID" dirty="0"/>
          </a:p>
        </p:txBody>
      </p:sp>
      <p:pic>
        <p:nvPicPr>
          <p:cNvPr id="4" name="Picture 3"/>
          <p:cNvPicPr>
            <a:picLocks noChangeAspect="1"/>
          </p:cNvPicPr>
          <p:nvPr/>
        </p:nvPicPr>
        <p:blipFill>
          <a:blip r:embed="rId2"/>
          <a:stretch>
            <a:fillRect/>
          </a:stretch>
        </p:blipFill>
        <p:spPr>
          <a:xfrm>
            <a:off x="1022537" y="3173505"/>
            <a:ext cx="6996950" cy="753035"/>
          </a:xfrm>
          <a:prstGeom prst="rect">
            <a:avLst/>
          </a:prstGeom>
        </p:spPr>
      </p:pic>
    </p:spTree>
    <p:extLst>
      <p:ext uri="{BB962C8B-B14F-4D97-AF65-F5344CB8AC3E}">
        <p14:creationId xmlns:p14="http://schemas.microsoft.com/office/powerpoint/2010/main" val="3387764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1" y="2763256"/>
            <a:ext cx="2119031" cy="1325563"/>
          </a:xfrm>
        </p:spPr>
        <p:txBody>
          <a:bodyPr/>
          <a:lstStyle/>
          <a:p>
            <a:r>
              <a:rPr lang="id-ID" dirty="0" smtClean="0"/>
              <a:t>Kode </a:t>
            </a:r>
            <a:r>
              <a:rPr lang="id-ID" i="1" dirty="0" smtClean="0"/>
              <a:t>Escape</a:t>
            </a:r>
            <a:endParaRPr lang="id-ID" i="1" dirty="0"/>
          </a:p>
        </p:txBody>
      </p:sp>
      <p:pic>
        <p:nvPicPr>
          <p:cNvPr id="4" name="Picture 3"/>
          <p:cNvPicPr>
            <a:picLocks noChangeAspect="1"/>
          </p:cNvPicPr>
          <p:nvPr/>
        </p:nvPicPr>
        <p:blipFill>
          <a:blip r:embed="rId2"/>
          <a:stretch>
            <a:fillRect/>
          </a:stretch>
        </p:blipFill>
        <p:spPr>
          <a:xfrm>
            <a:off x="2073087" y="184178"/>
            <a:ext cx="6969333" cy="6499010"/>
          </a:xfrm>
          <a:prstGeom prst="rect">
            <a:avLst/>
          </a:prstGeom>
        </p:spPr>
      </p:pic>
    </p:spTree>
    <p:extLst>
      <p:ext uri="{BB962C8B-B14F-4D97-AF65-F5344CB8AC3E}">
        <p14:creationId xmlns:p14="http://schemas.microsoft.com/office/powerpoint/2010/main" val="460050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8A408-E455-461B-8F50-409F7E14A6B3}"/>
              </a:ext>
            </a:extLst>
          </p:cNvPr>
          <p:cNvSpPr>
            <a:spLocks noGrp="1"/>
          </p:cNvSpPr>
          <p:nvPr>
            <p:ph type="title"/>
          </p:nvPr>
        </p:nvSpPr>
        <p:spPr/>
        <p:txBody>
          <a:bodyPr>
            <a:normAutofit/>
          </a:bodyPr>
          <a:lstStyle/>
          <a:p>
            <a:r>
              <a:rPr lang="nn-NO" b="1" dirty="0"/>
              <a:t>04. Tipe Data, Variabel, Konstanta, Operator</a:t>
            </a:r>
          </a:p>
        </p:txBody>
      </p:sp>
      <p:sp>
        <p:nvSpPr>
          <p:cNvPr id="3" name="Content Placeholder 2">
            <a:extLst>
              <a:ext uri="{FF2B5EF4-FFF2-40B4-BE49-F238E27FC236}">
                <a16:creationId xmlns:a16="http://schemas.microsoft.com/office/drawing/2014/main" xmlns="" id="{28C9108A-CF8C-453B-9484-B5A4EEF1F1C9}"/>
              </a:ext>
            </a:extLst>
          </p:cNvPr>
          <p:cNvSpPr>
            <a:spLocks noGrp="1"/>
          </p:cNvSpPr>
          <p:nvPr>
            <p:ph idx="1"/>
          </p:nvPr>
        </p:nvSpPr>
        <p:spPr/>
        <p:txBody>
          <a:bodyPr/>
          <a:lstStyle/>
          <a:p>
            <a:pPr>
              <a:buFont typeface="+mj-lt"/>
              <a:buAutoNum type="arabicPeriod"/>
            </a:pPr>
            <a:r>
              <a:rPr lang="en-US" dirty="0" err="1">
                <a:latin typeface="Agency FB" panose="020B0503020202020204" pitchFamily="34" charset="0"/>
              </a:rPr>
              <a:t>Variabel</a:t>
            </a:r>
            <a:endParaRPr lang="en-US" dirty="0">
              <a:latin typeface="Agency FB" panose="020B0503020202020204" pitchFamily="34" charset="0"/>
            </a:endParaRPr>
          </a:p>
          <a:p>
            <a:pPr>
              <a:buFont typeface="+mj-lt"/>
              <a:buAutoNum type="arabicPeriod"/>
            </a:pPr>
            <a:r>
              <a:rPr lang="en-US" dirty="0" err="1">
                <a:latin typeface="Agency FB" panose="020B0503020202020204" pitchFamily="34" charset="0"/>
              </a:rPr>
              <a:t>Tipe</a:t>
            </a:r>
            <a:r>
              <a:rPr lang="en-US" dirty="0">
                <a:latin typeface="Agency FB" panose="020B0503020202020204" pitchFamily="34" charset="0"/>
              </a:rPr>
              <a:t> Data</a:t>
            </a:r>
          </a:p>
          <a:p>
            <a:pPr>
              <a:buFont typeface="+mj-lt"/>
              <a:buAutoNum type="arabicPeriod"/>
            </a:pPr>
            <a:r>
              <a:rPr lang="en-US" dirty="0" err="1">
                <a:latin typeface="Agency FB" panose="020B0503020202020204" pitchFamily="34" charset="0"/>
              </a:rPr>
              <a:t>Konstanta</a:t>
            </a:r>
            <a:endParaRPr lang="en-US" dirty="0">
              <a:latin typeface="Agency FB" panose="020B0503020202020204" pitchFamily="34" charset="0"/>
            </a:endParaRPr>
          </a:p>
          <a:p>
            <a:pPr>
              <a:buFont typeface="+mj-lt"/>
              <a:buAutoNum type="arabicPeriod"/>
            </a:pPr>
            <a:r>
              <a:rPr lang="en-US" dirty="0" smtClean="0">
                <a:latin typeface="Agency FB" panose="020B0503020202020204" pitchFamily="34" charset="0"/>
              </a:rPr>
              <a:t>Operator</a:t>
            </a:r>
            <a:endParaRPr lang="id-ID" dirty="0" smtClean="0">
              <a:latin typeface="Agency FB" panose="020B0503020202020204" pitchFamily="34" charset="0"/>
            </a:endParaRPr>
          </a:p>
          <a:p>
            <a:pPr>
              <a:buFont typeface="+mj-lt"/>
              <a:buAutoNum type="arabicPeriod"/>
            </a:pPr>
            <a:r>
              <a:rPr lang="id-ID" dirty="0" smtClean="0">
                <a:latin typeface="Agency FB" panose="020B0503020202020204" pitchFamily="34" charset="0"/>
              </a:rPr>
              <a:t>Konversi </a:t>
            </a:r>
            <a:endParaRPr lang="en-US" dirty="0">
              <a:latin typeface="Agency FB" panose="020B0503020202020204" pitchFamily="34" charset="0"/>
            </a:endParaRPr>
          </a:p>
        </p:txBody>
      </p:sp>
    </p:spTree>
    <p:extLst>
      <p:ext uri="{BB962C8B-B14F-4D97-AF65-F5344CB8AC3E}">
        <p14:creationId xmlns:p14="http://schemas.microsoft.com/office/powerpoint/2010/main" val="14549941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84909-074E-4F91-9FDF-3EA3A0D5303A}"/>
              </a:ext>
            </a:extLst>
          </p:cNvPr>
          <p:cNvSpPr>
            <a:spLocks noGrp="1"/>
          </p:cNvSpPr>
          <p:nvPr>
            <p:ph type="title"/>
          </p:nvPr>
        </p:nvSpPr>
        <p:spPr/>
        <p:txBody>
          <a:bodyPr/>
          <a:lstStyle/>
          <a:p>
            <a:r>
              <a:rPr lang="en-US" dirty="0"/>
              <a:t>3. </a:t>
            </a:r>
            <a:r>
              <a:rPr lang="en-US" dirty="0" err="1"/>
              <a:t>Konstanta</a:t>
            </a:r>
            <a:endParaRPr lang="en-ID" dirty="0"/>
          </a:p>
        </p:txBody>
      </p:sp>
      <p:sp>
        <p:nvSpPr>
          <p:cNvPr id="3" name="Text Placeholder 2">
            <a:extLst>
              <a:ext uri="{FF2B5EF4-FFF2-40B4-BE49-F238E27FC236}">
                <a16:creationId xmlns:a16="http://schemas.microsoft.com/office/drawing/2014/main" xmlns="" id="{27B86208-60B2-4953-B54B-AE721B7379EB}"/>
              </a:ext>
            </a:extLst>
          </p:cNvPr>
          <p:cNvSpPr>
            <a:spLocks noGrp="1"/>
          </p:cNvSpPr>
          <p:nvPr>
            <p:ph type="body" idx="1"/>
          </p:nvPr>
        </p:nvSpPr>
        <p:spPr/>
        <p:txBody>
          <a:bodyPr/>
          <a:lstStyle/>
          <a:p>
            <a:pPr marL="355600" indent="-355600">
              <a:buFont typeface="+mj-lt"/>
              <a:buAutoNum type="alphaLcPeriod"/>
            </a:pPr>
            <a:r>
              <a:rPr lang="en-US" dirty="0" err="1"/>
              <a:t>Definisi</a:t>
            </a:r>
            <a:r>
              <a:rPr lang="en-US" dirty="0"/>
              <a:t> </a:t>
            </a:r>
            <a:r>
              <a:rPr lang="en-US" dirty="0" err="1"/>
              <a:t>konstanta</a:t>
            </a:r>
            <a:endParaRPr lang="en-US" dirty="0"/>
          </a:p>
          <a:p>
            <a:pPr marL="355600" indent="-355600">
              <a:buFont typeface="+mj-lt"/>
              <a:buAutoNum type="alphaLcPeriod"/>
            </a:pPr>
            <a:r>
              <a:rPr lang="en-US" dirty="0" err="1"/>
              <a:t>Contoh</a:t>
            </a:r>
            <a:r>
              <a:rPr lang="en-US" dirty="0"/>
              <a:t> </a:t>
            </a:r>
            <a:r>
              <a:rPr lang="en-US" dirty="0" err="1"/>
              <a:t>Konstanta</a:t>
            </a:r>
            <a:endParaRPr lang="en-ID" dirty="0"/>
          </a:p>
        </p:txBody>
      </p:sp>
    </p:spTree>
    <p:extLst>
      <p:ext uri="{BB962C8B-B14F-4D97-AF65-F5344CB8AC3E}">
        <p14:creationId xmlns:p14="http://schemas.microsoft.com/office/powerpoint/2010/main" val="3113789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126F59-13BC-4E12-9938-ABC42A98B791}"/>
              </a:ext>
            </a:extLst>
          </p:cNvPr>
          <p:cNvSpPr>
            <a:spLocks noGrp="1"/>
          </p:cNvSpPr>
          <p:nvPr>
            <p:ph type="title"/>
          </p:nvPr>
        </p:nvSpPr>
        <p:spPr/>
        <p:txBody>
          <a:bodyPr/>
          <a:lstStyle/>
          <a:p>
            <a:r>
              <a:rPr lang="en-US" dirty="0"/>
              <a:t>a. </a:t>
            </a:r>
            <a:r>
              <a:rPr lang="en-US" dirty="0" err="1"/>
              <a:t>Definisi</a:t>
            </a:r>
            <a:r>
              <a:rPr lang="en-US" dirty="0"/>
              <a:t> </a:t>
            </a:r>
            <a:r>
              <a:rPr lang="en-US" dirty="0" err="1"/>
              <a:t>Konstanta</a:t>
            </a:r>
            <a:endParaRPr lang="en-ID" dirty="0"/>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4DFCE6DF-A7FB-4F14-8BCD-97C16C18C19D}"/>
              </a:ext>
            </a:extLst>
          </p:cNvPr>
          <p:cNvSpPr>
            <a:spLocks noGrp="1"/>
          </p:cNvSpPr>
          <p:nvPr>
            <p:ph idx="1"/>
          </p:nvPr>
        </p:nvSpPr>
        <p:spPr/>
        <p:txBody>
          <a:bodyPr>
            <a:normAutofit/>
          </a:bodyPr>
          <a:lstStyle/>
          <a:p>
            <a:r>
              <a:rPr lang="id-ID" dirty="0"/>
              <a:t>bahasa Python tidak mengenal adanya </a:t>
            </a:r>
            <a:r>
              <a:rPr lang="id-ID" b="1" dirty="0" smtClean="0"/>
              <a:t>konstanta</a:t>
            </a:r>
            <a:endParaRPr lang="id-ID" dirty="0" smtClean="0"/>
          </a:p>
          <a:p>
            <a:r>
              <a:rPr lang="id-ID" dirty="0" smtClean="0"/>
              <a:t>Sebuah </a:t>
            </a:r>
            <a:r>
              <a:rPr lang="id-ID" dirty="0">
                <a:solidFill>
                  <a:srgbClr val="FF0000"/>
                </a:solidFill>
              </a:rPr>
              <a:t>variabel dengan nilai/value tetap</a:t>
            </a:r>
            <a:r>
              <a:rPr lang="id-ID" dirty="0"/>
              <a:t>.</a:t>
            </a:r>
          </a:p>
          <a:p>
            <a:r>
              <a:rPr lang="id-ID" dirty="0" smtClean="0"/>
              <a:t>Konstanta </a:t>
            </a:r>
            <a:r>
              <a:rPr lang="id-ID" dirty="0"/>
              <a:t>sangat berguna sebagai wadah yang dapat menyimpan informasi yang tidak dapat diubah</a:t>
            </a:r>
            <a:r>
              <a:rPr lang="id-ID" dirty="0" smtClean="0"/>
              <a:t>.</a:t>
            </a:r>
          </a:p>
          <a:p>
            <a:r>
              <a:rPr lang="id-ID" dirty="0" smtClean="0"/>
              <a:t>Ditulis </a:t>
            </a:r>
            <a:r>
              <a:rPr lang="id-ID" dirty="0"/>
              <a:t>dengan huruf kapital dan underscore untuk memisahkan kata</a:t>
            </a:r>
            <a:r>
              <a:rPr lang="id-ID" dirty="0" smtClean="0"/>
              <a:t>.</a:t>
            </a:r>
          </a:p>
          <a:p>
            <a:r>
              <a:rPr lang="id-ID" dirty="0"/>
              <a:t>Misal:</a:t>
            </a:r>
          </a:p>
          <a:p>
            <a:pPr lvl="1">
              <a:buFont typeface="Wingdings" panose="05000000000000000000" pitchFamily="2" charset="2"/>
              <a:buChar char="§"/>
            </a:pPr>
            <a:r>
              <a:rPr lang="id-ID" dirty="0"/>
              <a:t>PI=3,14</a:t>
            </a:r>
          </a:p>
          <a:p>
            <a:pPr lvl="1">
              <a:buFont typeface="Wingdings" panose="05000000000000000000" pitchFamily="2" charset="2"/>
              <a:buChar char="§"/>
            </a:pPr>
            <a:r>
              <a:rPr lang="id-ID" dirty="0"/>
              <a:t>MATKUL_KU =“Alpro”</a:t>
            </a:r>
          </a:p>
          <a:p>
            <a:pPr lvl="1">
              <a:buFont typeface="Wingdings" panose="05000000000000000000" pitchFamily="2" charset="2"/>
              <a:buChar char="§"/>
            </a:pPr>
            <a:r>
              <a:rPr lang="id-ID" dirty="0"/>
              <a:t>FAKULTAS =“Teknik”</a:t>
            </a:r>
            <a:endParaRPr lang="en-US" dirty="0"/>
          </a:p>
          <a:p>
            <a:endParaRPr lang="id-ID" dirty="0" smtClean="0"/>
          </a:p>
        </p:txBody>
      </p:sp>
    </p:spTree>
    <p:extLst>
      <p:ext uri="{BB962C8B-B14F-4D97-AF65-F5344CB8AC3E}">
        <p14:creationId xmlns:p14="http://schemas.microsoft.com/office/powerpoint/2010/main" val="132938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5A458-9E9F-43CA-9D00-F502004B2454}"/>
              </a:ext>
            </a:extLst>
          </p:cNvPr>
          <p:cNvSpPr>
            <a:spLocks noGrp="1"/>
          </p:cNvSpPr>
          <p:nvPr>
            <p:ph type="title"/>
          </p:nvPr>
        </p:nvSpPr>
        <p:spPr/>
        <p:txBody>
          <a:bodyPr/>
          <a:lstStyle/>
          <a:p>
            <a:r>
              <a:rPr lang="en-US" dirty="0"/>
              <a:t>b. </a:t>
            </a:r>
            <a:r>
              <a:rPr lang="en-US" dirty="0" err="1"/>
              <a:t>Contoh</a:t>
            </a:r>
            <a:r>
              <a:rPr lang="en-US" dirty="0"/>
              <a:t> </a:t>
            </a:r>
            <a:r>
              <a:rPr lang="en-US" dirty="0" err="1"/>
              <a:t>konstanta</a:t>
            </a:r>
            <a:endParaRPr lang="en-ID" dirty="0"/>
          </a:p>
        </p:txBody>
      </p:sp>
      <p:sp>
        <p:nvSpPr>
          <p:cNvPr id="3" name="Content Placeholder 2">
            <a:extLst>
              <a:ext uri="{FF2B5EF4-FFF2-40B4-BE49-F238E27FC236}">
                <a16:creationId xmlns:a16="http://schemas.microsoft.com/office/drawing/2014/main" xmlns="" id="{66AB0AF5-95FB-4984-A35D-024DADDD8B75}"/>
              </a:ext>
            </a:extLst>
          </p:cNvPr>
          <p:cNvSpPr>
            <a:spLocks noGrp="1"/>
          </p:cNvSpPr>
          <p:nvPr>
            <p:ph idx="1"/>
          </p:nvPr>
        </p:nvSpPr>
        <p:spPr/>
        <p:txBody>
          <a:bodyPr/>
          <a:lstStyle/>
          <a:p>
            <a:endParaRPr lang="en-ID" dirty="0"/>
          </a:p>
        </p:txBody>
      </p:sp>
      <p:pic>
        <p:nvPicPr>
          <p:cNvPr id="4" name="Picture 3"/>
          <p:cNvPicPr>
            <a:picLocks noChangeAspect="1"/>
          </p:cNvPicPr>
          <p:nvPr/>
        </p:nvPicPr>
        <p:blipFill>
          <a:blip r:embed="rId2"/>
          <a:stretch>
            <a:fillRect/>
          </a:stretch>
        </p:blipFill>
        <p:spPr>
          <a:xfrm>
            <a:off x="0" y="1442505"/>
            <a:ext cx="4525090" cy="1704105"/>
          </a:xfrm>
          <a:prstGeom prst="rect">
            <a:avLst/>
          </a:prstGeom>
        </p:spPr>
      </p:pic>
      <p:pic>
        <p:nvPicPr>
          <p:cNvPr id="5" name="Picture 4"/>
          <p:cNvPicPr>
            <a:picLocks noChangeAspect="1"/>
          </p:cNvPicPr>
          <p:nvPr/>
        </p:nvPicPr>
        <p:blipFill>
          <a:blip r:embed="rId3"/>
          <a:stretch>
            <a:fillRect/>
          </a:stretch>
        </p:blipFill>
        <p:spPr>
          <a:xfrm>
            <a:off x="-16090" y="3123041"/>
            <a:ext cx="4450976" cy="1931556"/>
          </a:xfrm>
          <a:prstGeom prst="rect">
            <a:avLst/>
          </a:prstGeom>
        </p:spPr>
      </p:pic>
      <p:pic>
        <p:nvPicPr>
          <p:cNvPr id="6" name="Picture 5"/>
          <p:cNvPicPr>
            <a:picLocks noChangeAspect="1"/>
          </p:cNvPicPr>
          <p:nvPr/>
        </p:nvPicPr>
        <p:blipFill>
          <a:blip r:embed="rId4"/>
          <a:stretch>
            <a:fillRect/>
          </a:stretch>
        </p:blipFill>
        <p:spPr>
          <a:xfrm>
            <a:off x="3132043" y="3036815"/>
            <a:ext cx="1994023" cy="948377"/>
          </a:xfrm>
          <a:prstGeom prst="rect">
            <a:avLst/>
          </a:prstGeom>
        </p:spPr>
      </p:pic>
      <p:pic>
        <p:nvPicPr>
          <p:cNvPr id="7" name="Picture 6"/>
          <p:cNvPicPr>
            <a:picLocks noChangeAspect="1"/>
          </p:cNvPicPr>
          <p:nvPr/>
        </p:nvPicPr>
        <p:blipFill>
          <a:blip r:embed="rId5"/>
          <a:stretch>
            <a:fillRect/>
          </a:stretch>
        </p:blipFill>
        <p:spPr>
          <a:xfrm>
            <a:off x="2209398" y="5054597"/>
            <a:ext cx="4614036" cy="1749446"/>
          </a:xfrm>
          <a:prstGeom prst="rect">
            <a:avLst/>
          </a:prstGeom>
        </p:spPr>
      </p:pic>
      <p:pic>
        <p:nvPicPr>
          <p:cNvPr id="8" name="Picture 7"/>
          <p:cNvPicPr>
            <a:picLocks noChangeAspect="1"/>
          </p:cNvPicPr>
          <p:nvPr/>
        </p:nvPicPr>
        <p:blipFill>
          <a:blip r:embed="rId6"/>
          <a:stretch>
            <a:fillRect/>
          </a:stretch>
        </p:blipFill>
        <p:spPr>
          <a:xfrm>
            <a:off x="5165399" y="3985192"/>
            <a:ext cx="3996085" cy="1770149"/>
          </a:xfrm>
          <a:prstGeom prst="rect">
            <a:avLst/>
          </a:prstGeom>
        </p:spPr>
      </p:pic>
    </p:spTree>
    <p:extLst>
      <p:ext uri="{BB962C8B-B14F-4D97-AF65-F5344CB8AC3E}">
        <p14:creationId xmlns:p14="http://schemas.microsoft.com/office/powerpoint/2010/main" val="1514282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84909-074E-4F91-9FDF-3EA3A0D5303A}"/>
              </a:ext>
            </a:extLst>
          </p:cNvPr>
          <p:cNvSpPr>
            <a:spLocks noGrp="1"/>
          </p:cNvSpPr>
          <p:nvPr>
            <p:ph type="title"/>
          </p:nvPr>
        </p:nvSpPr>
        <p:spPr/>
        <p:txBody>
          <a:bodyPr/>
          <a:lstStyle/>
          <a:p>
            <a:r>
              <a:rPr lang="en-US" dirty="0"/>
              <a:t>4. Operator</a:t>
            </a:r>
            <a:endParaRPr lang="en-ID" dirty="0"/>
          </a:p>
        </p:txBody>
      </p:sp>
      <p:sp>
        <p:nvSpPr>
          <p:cNvPr id="3" name="Text Placeholder 2">
            <a:extLst>
              <a:ext uri="{FF2B5EF4-FFF2-40B4-BE49-F238E27FC236}">
                <a16:creationId xmlns:a16="http://schemas.microsoft.com/office/drawing/2014/main" xmlns="" id="{27B86208-60B2-4953-B54B-AE721B7379EB}"/>
              </a:ext>
            </a:extLst>
          </p:cNvPr>
          <p:cNvSpPr>
            <a:spLocks noGrp="1"/>
          </p:cNvSpPr>
          <p:nvPr>
            <p:ph type="body" idx="1"/>
          </p:nvPr>
        </p:nvSpPr>
        <p:spPr>
          <a:xfrm>
            <a:off x="831851" y="3541690"/>
            <a:ext cx="7410449" cy="2950550"/>
          </a:xfrm>
        </p:spPr>
        <p:txBody>
          <a:bodyPr>
            <a:normAutofit fontScale="92500" lnSpcReduction="20000"/>
          </a:bodyPr>
          <a:lstStyle/>
          <a:p>
            <a:pPr marL="355600" indent="-355600">
              <a:buFont typeface="+mj-lt"/>
              <a:buAutoNum type="alphaLcPeriod"/>
            </a:pPr>
            <a:r>
              <a:rPr lang="en-ID" dirty="0"/>
              <a:t>Operator </a:t>
            </a:r>
            <a:r>
              <a:rPr lang="en-ID" dirty="0" err="1"/>
              <a:t>Aritmatika</a:t>
            </a:r>
            <a:r>
              <a:rPr lang="en-ID" dirty="0"/>
              <a:t> (Arithmetic Operators)</a:t>
            </a:r>
          </a:p>
          <a:p>
            <a:pPr marL="355600" indent="-355600">
              <a:buFont typeface="+mj-lt"/>
              <a:buAutoNum type="alphaLcPeriod"/>
            </a:pPr>
            <a:r>
              <a:rPr lang="en-ID" dirty="0"/>
              <a:t>Operator </a:t>
            </a:r>
            <a:r>
              <a:rPr lang="en-ID" dirty="0" err="1"/>
              <a:t>Perbandingan</a:t>
            </a:r>
            <a:r>
              <a:rPr lang="en-ID" dirty="0"/>
              <a:t> (Comparison (Relational) Operators)</a:t>
            </a:r>
          </a:p>
          <a:p>
            <a:pPr marL="355600" indent="-355600">
              <a:buFont typeface="+mj-lt"/>
              <a:buAutoNum type="alphaLcPeriod"/>
            </a:pPr>
            <a:r>
              <a:rPr lang="en-ID" dirty="0"/>
              <a:t>Operator </a:t>
            </a:r>
            <a:r>
              <a:rPr lang="en-ID" dirty="0" err="1"/>
              <a:t>Penugasan</a:t>
            </a:r>
            <a:r>
              <a:rPr lang="en-ID" dirty="0"/>
              <a:t> (Assignment Operators)</a:t>
            </a:r>
          </a:p>
          <a:p>
            <a:pPr marL="355600" indent="-355600">
              <a:buFont typeface="+mj-lt"/>
              <a:buAutoNum type="alphaLcPeriod"/>
            </a:pPr>
            <a:r>
              <a:rPr lang="en-ID" dirty="0"/>
              <a:t>Operator </a:t>
            </a:r>
            <a:r>
              <a:rPr lang="en-ID" dirty="0" err="1"/>
              <a:t>Logika</a:t>
            </a:r>
            <a:r>
              <a:rPr lang="en-ID" dirty="0"/>
              <a:t> (Logical Operators)</a:t>
            </a:r>
          </a:p>
          <a:p>
            <a:pPr marL="355600" indent="-355600">
              <a:buFont typeface="+mj-lt"/>
              <a:buAutoNum type="alphaLcPeriod"/>
            </a:pPr>
            <a:r>
              <a:rPr lang="en-ID" dirty="0"/>
              <a:t>Operator Bitwise (Bitwise Operators)</a:t>
            </a:r>
          </a:p>
          <a:p>
            <a:pPr marL="355600" indent="-355600">
              <a:buFont typeface="+mj-lt"/>
              <a:buAutoNum type="alphaLcPeriod"/>
            </a:pPr>
            <a:r>
              <a:rPr lang="en-ID" dirty="0"/>
              <a:t>Operator </a:t>
            </a:r>
            <a:r>
              <a:rPr lang="en-ID" dirty="0" err="1"/>
              <a:t>Keanggotaan</a:t>
            </a:r>
            <a:r>
              <a:rPr lang="en-ID" dirty="0"/>
              <a:t> (Membership Operators)</a:t>
            </a:r>
          </a:p>
          <a:p>
            <a:pPr marL="355600" indent="-355600">
              <a:buFont typeface="+mj-lt"/>
              <a:buAutoNum type="alphaLcPeriod"/>
            </a:pPr>
            <a:r>
              <a:rPr lang="en-ID" dirty="0"/>
              <a:t>Operator </a:t>
            </a:r>
            <a:r>
              <a:rPr lang="en-ID" dirty="0" err="1"/>
              <a:t>Identitas</a:t>
            </a:r>
            <a:r>
              <a:rPr lang="en-ID" dirty="0"/>
              <a:t> (Identity Operators)</a:t>
            </a:r>
          </a:p>
        </p:txBody>
      </p:sp>
    </p:spTree>
    <p:extLst>
      <p:ext uri="{BB962C8B-B14F-4D97-AF65-F5344CB8AC3E}">
        <p14:creationId xmlns:p14="http://schemas.microsoft.com/office/powerpoint/2010/main" val="52692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lstStyle/>
          <a:p>
            <a:r>
              <a:rPr lang="en-US" dirty="0" smtClean="0"/>
              <a:t>Operator</a:t>
            </a:r>
            <a:endParaRPr lang="en-ID" dirty="0"/>
          </a:p>
        </p:txBody>
      </p:sp>
      <p:sp>
        <p:nvSpPr>
          <p:cNvPr id="3" name="Content Placeholder 2"/>
          <p:cNvSpPr>
            <a:spLocks noGrp="1"/>
          </p:cNvSpPr>
          <p:nvPr>
            <p:ph idx="1"/>
          </p:nvPr>
        </p:nvSpPr>
        <p:spPr/>
        <p:txBody>
          <a:bodyPr/>
          <a:lstStyle/>
          <a:p>
            <a:r>
              <a:rPr lang="id-ID" dirty="0" smtClean="0"/>
              <a:t>Simbol-simbol </a:t>
            </a:r>
            <a:r>
              <a:rPr lang="id-ID" dirty="0"/>
              <a:t>yang digunakan untuk melakukan operasi tertentu.</a:t>
            </a:r>
          </a:p>
        </p:txBody>
      </p:sp>
    </p:spTree>
    <p:extLst>
      <p:ext uri="{BB962C8B-B14F-4D97-AF65-F5344CB8AC3E}">
        <p14:creationId xmlns:p14="http://schemas.microsoft.com/office/powerpoint/2010/main" val="3699285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lstStyle/>
          <a:p>
            <a:r>
              <a:rPr lang="en-US" dirty="0"/>
              <a:t>a. Operator </a:t>
            </a:r>
            <a:r>
              <a:rPr lang="en-US" dirty="0" err="1"/>
              <a:t>Aritmetic</a:t>
            </a:r>
            <a:r>
              <a:rPr lang="en-US" dirty="0"/>
              <a:t> / </a:t>
            </a:r>
            <a:r>
              <a:rPr lang="en-US" dirty="0" err="1"/>
              <a:t>Aritmatika</a:t>
            </a:r>
            <a:endParaRPr lang="en-ID" dirty="0"/>
          </a:p>
        </p:txBody>
      </p:sp>
      <p:sp>
        <p:nvSpPr>
          <p:cNvPr id="3" name="Content Placeholder 2"/>
          <p:cNvSpPr>
            <a:spLocks noGrp="1"/>
          </p:cNvSpPr>
          <p:nvPr>
            <p:ph idx="1"/>
          </p:nvPr>
        </p:nvSpPr>
        <p:spPr/>
        <p:txBody>
          <a:bodyPr/>
          <a:lstStyle/>
          <a:p>
            <a:endParaRPr lang="id-ID"/>
          </a:p>
        </p:txBody>
      </p:sp>
      <p:pic>
        <p:nvPicPr>
          <p:cNvPr id="5" name="Picture 4"/>
          <p:cNvPicPr>
            <a:picLocks noChangeAspect="1"/>
          </p:cNvPicPr>
          <p:nvPr/>
        </p:nvPicPr>
        <p:blipFill>
          <a:blip r:embed="rId2"/>
          <a:stretch>
            <a:fillRect/>
          </a:stretch>
        </p:blipFill>
        <p:spPr>
          <a:xfrm>
            <a:off x="380550" y="1658982"/>
            <a:ext cx="8450843" cy="4239794"/>
          </a:xfrm>
          <a:prstGeom prst="rect">
            <a:avLst/>
          </a:prstGeom>
        </p:spPr>
      </p:pic>
    </p:spTree>
    <p:extLst>
      <p:ext uri="{BB962C8B-B14F-4D97-AF65-F5344CB8AC3E}">
        <p14:creationId xmlns:p14="http://schemas.microsoft.com/office/powerpoint/2010/main" val="504248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lstStyle/>
          <a:p>
            <a:r>
              <a:rPr lang="en-US" dirty="0"/>
              <a:t>a. Operator </a:t>
            </a:r>
            <a:r>
              <a:rPr lang="en-US" dirty="0" err="1"/>
              <a:t>Aritmetic</a:t>
            </a:r>
            <a:r>
              <a:rPr lang="en-US" dirty="0"/>
              <a:t> / </a:t>
            </a:r>
            <a:r>
              <a:rPr lang="en-US" dirty="0" err="1"/>
              <a:t>Aritmatika</a:t>
            </a:r>
            <a:r>
              <a:rPr lang="en-US" dirty="0"/>
              <a:t> (script)</a:t>
            </a:r>
            <a:br>
              <a:rPr lang="en-US" dirty="0"/>
            </a:br>
            <a:endParaRPr lang="en-ID" dirty="0"/>
          </a:p>
        </p:txBody>
      </p:sp>
      <p:sp>
        <p:nvSpPr>
          <p:cNvPr id="5" name="Content Placeholder 4">
            <a:extLst>
              <a:ext uri="{FF2B5EF4-FFF2-40B4-BE49-F238E27FC236}">
                <a16:creationId xmlns:a16="http://schemas.microsoft.com/office/drawing/2014/main" xmlns="" id="{F02271A1-1AC9-4871-A39E-9EAD13AE312F}"/>
              </a:ext>
            </a:extLst>
          </p:cNvPr>
          <p:cNvSpPr>
            <a:spLocks noGrp="1"/>
          </p:cNvSpPr>
          <p:nvPr>
            <p:ph idx="1"/>
          </p:nvPr>
        </p:nvSpPr>
        <p:spPr/>
        <p:txBody>
          <a:bodyPr/>
          <a:lstStyle/>
          <a:p>
            <a:endParaRPr lang="en-ID"/>
          </a:p>
        </p:txBody>
      </p:sp>
      <p:pic>
        <p:nvPicPr>
          <p:cNvPr id="4" name="Picture 3"/>
          <p:cNvPicPr>
            <a:picLocks noChangeAspect="1"/>
          </p:cNvPicPr>
          <p:nvPr/>
        </p:nvPicPr>
        <p:blipFill>
          <a:blip r:embed="rId3"/>
          <a:stretch>
            <a:fillRect/>
          </a:stretch>
        </p:blipFill>
        <p:spPr>
          <a:xfrm>
            <a:off x="0" y="1442506"/>
            <a:ext cx="5986219" cy="4670100"/>
          </a:xfrm>
          <a:prstGeom prst="rect">
            <a:avLst/>
          </a:prstGeom>
        </p:spPr>
      </p:pic>
      <p:pic>
        <p:nvPicPr>
          <p:cNvPr id="6" name="Picture 5"/>
          <p:cNvPicPr>
            <a:picLocks noChangeAspect="1"/>
          </p:cNvPicPr>
          <p:nvPr/>
        </p:nvPicPr>
        <p:blipFill>
          <a:blip r:embed="rId4"/>
          <a:stretch>
            <a:fillRect/>
          </a:stretch>
        </p:blipFill>
        <p:spPr>
          <a:xfrm>
            <a:off x="5780411" y="4274976"/>
            <a:ext cx="3343868" cy="1491342"/>
          </a:xfrm>
          <a:prstGeom prst="rect">
            <a:avLst/>
          </a:prstGeom>
        </p:spPr>
      </p:pic>
    </p:spTree>
    <p:extLst>
      <p:ext uri="{BB962C8B-B14F-4D97-AF65-F5344CB8AC3E}">
        <p14:creationId xmlns:p14="http://schemas.microsoft.com/office/powerpoint/2010/main" val="3020858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normAutofit fontScale="90000"/>
          </a:bodyPr>
          <a:lstStyle/>
          <a:p>
            <a:r>
              <a:rPr lang="en-US" dirty="0"/>
              <a:t>b. Operator Comparison / </a:t>
            </a:r>
            <a:r>
              <a:rPr lang="en-US" dirty="0" err="1"/>
              <a:t>Perbandingan</a:t>
            </a:r>
            <a:r>
              <a:rPr lang="en-US" dirty="0"/>
              <a:t/>
            </a:r>
            <a:br>
              <a:rPr lang="en-US" dirty="0"/>
            </a:br>
            <a:r>
              <a:rPr lang="en-US" sz="2400" dirty="0" err="1">
                <a:latin typeface="+mn-lt"/>
              </a:rPr>
              <a:t>bersifat</a:t>
            </a:r>
            <a:r>
              <a:rPr lang="en-US" sz="2400" dirty="0">
                <a:latin typeface="+mn-lt"/>
              </a:rPr>
              <a:t> </a:t>
            </a:r>
            <a:r>
              <a:rPr lang="en-US" sz="2400" dirty="0" err="1">
                <a:latin typeface="+mn-lt"/>
              </a:rPr>
              <a:t>pertanyaan</a:t>
            </a:r>
            <a:r>
              <a:rPr lang="en-US" sz="2400" dirty="0">
                <a:latin typeface="+mn-lt"/>
              </a:rPr>
              <a:t> dan </a:t>
            </a:r>
            <a:r>
              <a:rPr lang="en-US" sz="2400" dirty="0" err="1">
                <a:latin typeface="+mn-lt"/>
              </a:rPr>
              <a:t>hasilnya</a:t>
            </a:r>
            <a:r>
              <a:rPr lang="en-US" sz="2400" dirty="0">
                <a:latin typeface="+mn-lt"/>
              </a:rPr>
              <a:t> </a:t>
            </a:r>
            <a:r>
              <a:rPr lang="en-US" sz="2400" dirty="0" err="1">
                <a:latin typeface="+mn-lt"/>
              </a:rPr>
              <a:t>merupakan</a:t>
            </a:r>
            <a:r>
              <a:rPr lang="en-US" sz="2400" dirty="0">
                <a:latin typeface="+mn-lt"/>
              </a:rPr>
              <a:t> Boolean(</a:t>
            </a:r>
            <a:r>
              <a:rPr lang="en-US" sz="2400" dirty="0" err="1">
                <a:latin typeface="+mn-lt"/>
              </a:rPr>
              <a:t>benar</a:t>
            </a:r>
            <a:r>
              <a:rPr lang="en-US" sz="2400" dirty="0">
                <a:latin typeface="+mn-lt"/>
              </a:rPr>
              <a:t>/salah).</a:t>
            </a:r>
            <a:endParaRPr lang="en-ID" dirty="0">
              <a:latin typeface="+mn-lt"/>
            </a:endParaRPr>
          </a:p>
        </p:txBody>
      </p:sp>
      <p:sp>
        <p:nvSpPr>
          <p:cNvPr id="3" name="Content Placeholder 2">
            <a:extLst>
              <a:ext uri="{FF2B5EF4-FFF2-40B4-BE49-F238E27FC236}">
                <a16:creationId xmlns:a16="http://schemas.microsoft.com/office/drawing/2014/main" xmlns="" id="{7CB7B525-B3B7-45F3-998B-1DCB075F0E09}"/>
              </a:ext>
            </a:extLst>
          </p:cNvPr>
          <p:cNvSpPr>
            <a:spLocks noGrp="1"/>
          </p:cNvSpPr>
          <p:nvPr>
            <p:ph idx="1"/>
          </p:nvPr>
        </p:nvSpPr>
        <p:spPr/>
        <p:txBody>
          <a:bodyPr/>
          <a:lstStyle/>
          <a:p>
            <a:endParaRPr lang="en-ID"/>
          </a:p>
        </p:txBody>
      </p:sp>
      <p:pic>
        <p:nvPicPr>
          <p:cNvPr id="5" name="Picture 4"/>
          <p:cNvPicPr>
            <a:picLocks noChangeAspect="1"/>
          </p:cNvPicPr>
          <p:nvPr/>
        </p:nvPicPr>
        <p:blipFill>
          <a:blip r:embed="rId2"/>
          <a:stretch>
            <a:fillRect/>
          </a:stretch>
        </p:blipFill>
        <p:spPr>
          <a:xfrm>
            <a:off x="105629" y="1994884"/>
            <a:ext cx="8690028" cy="3883402"/>
          </a:xfrm>
          <a:prstGeom prst="rect">
            <a:avLst/>
          </a:prstGeom>
        </p:spPr>
      </p:pic>
    </p:spTree>
    <p:extLst>
      <p:ext uri="{BB962C8B-B14F-4D97-AF65-F5344CB8AC3E}">
        <p14:creationId xmlns:p14="http://schemas.microsoft.com/office/powerpoint/2010/main" val="1296655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normAutofit fontScale="90000"/>
          </a:bodyPr>
          <a:lstStyle/>
          <a:p>
            <a:r>
              <a:rPr lang="en-US" dirty="0"/>
              <a:t>b. Operator Comparison / </a:t>
            </a:r>
            <a:r>
              <a:rPr lang="en-US" dirty="0" err="1"/>
              <a:t>Perbandingan</a:t>
            </a:r>
            <a:r>
              <a:rPr lang="en-US" dirty="0"/>
              <a:t> (script)</a:t>
            </a:r>
            <a:br>
              <a:rPr lang="en-US" dirty="0"/>
            </a:br>
            <a:endParaRPr lang="en-ID" dirty="0">
              <a:latin typeface="+mn-lt"/>
            </a:endParaRPr>
          </a:p>
        </p:txBody>
      </p:sp>
      <p:sp>
        <p:nvSpPr>
          <p:cNvPr id="3" name="Content Placeholder 2">
            <a:extLst>
              <a:ext uri="{FF2B5EF4-FFF2-40B4-BE49-F238E27FC236}">
                <a16:creationId xmlns:a16="http://schemas.microsoft.com/office/drawing/2014/main" xmlns="" id="{7CB7B525-B3B7-45F3-998B-1DCB075F0E09}"/>
              </a:ext>
            </a:extLst>
          </p:cNvPr>
          <p:cNvSpPr>
            <a:spLocks noGrp="1"/>
          </p:cNvSpPr>
          <p:nvPr>
            <p:ph idx="1"/>
          </p:nvPr>
        </p:nvSpPr>
        <p:spPr/>
        <p:txBody>
          <a:bodyPr/>
          <a:lstStyle/>
          <a:p>
            <a:endParaRPr lang="en-ID" dirty="0"/>
          </a:p>
        </p:txBody>
      </p:sp>
      <p:pic>
        <p:nvPicPr>
          <p:cNvPr id="5" name="Picture 4"/>
          <p:cNvPicPr>
            <a:picLocks noChangeAspect="1"/>
          </p:cNvPicPr>
          <p:nvPr/>
        </p:nvPicPr>
        <p:blipFill>
          <a:blip r:embed="rId3"/>
          <a:stretch>
            <a:fillRect/>
          </a:stretch>
        </p:blipFill>
        <p:spPr>
          <a:xfrm>
            <a:off x="0" y="1363959"/>
            <a:ext cx="6221133" cy="4342474"/>
          </a:xfrm>
          <a:prstGeom prst="rect">
            <a:avLst/>
          </a:prstGeom>
        </p:spPr>
      </p:pic>
      <p:pic>
        <p:nvPicPr>
          <p:cNvPr id="6" name="Picture 5"/>
          <p:cNvPicPr>
            <a:picLocks noChangeAspect="1"/>
          </p:cNvPicPr>
          <p:nvPr/>
        </p:nvPicPr>
        <p:blipFill>
          <a:blip r:embed="rId4"/>
          <a:stretch>
            <a:fillRect/>
          </a:stretch>
        </p:blipFill>
        <p:spPr>
          <a:xfrm>
            <a:off x="5225143" y="5435059"/>
            <a:ext cx="3918857" cy="1378621"/>
          </a:xfrm>
          <a:prstGeom prst="rect">
            <a:avLst/>
          </a:prstGeom>
        </p:spPr>
      </p:pic>
    </p:spTree>
    <p:extLst>
      <p:ext uri="{BB962C8B-B14F-4D97-AF65-F5344CB8AC3E}">
        <p14:creationId xmlns:p14="http://schemas.microsoft.com/office/powerpoint/2010/main" val="2547990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nchor="t"/>
          <a:lstStyle/>
          <a:p>
            <a:r>
              <a:rPr lang="en-US" dirty="0"/>
              <a:t>d. Operator Assignment / </a:t>
            </a:r>
            <a:r>
              <a:rPr lang="en-US" dirty="0" err="1"/>
              <a:t>Penugasan</a:t>
            </a:r>
            <a:endParaRPr lang="en-ID" dirty="0"/>
          </a:p>
        </p:txBody>
      </p:sp>
      <p:sp>
        <p:nvSpPr>
          <p:cNvPr id="3" name="Content Placeholder 2">
            <a:extLst>
              <a:ext uri="{FF2B5EF4-FFF2-40B4-BE49-F238E27FC236}">
                <a16:creationId xmlns:a16="http://schemas.microsoft.com/office/drawing/2014/main" xmlns="" id="{7CB7B525-B3B7-45F3-998B-1DCB075F0E09}"/>
              </a:ext>
            </a:extLst>
          </p:cNvPr>
          <p:cNvSpPr>
            <a:spLocks noGrp="1"/>
          </p:cNvSpPr>
          <p:nvPr>
            <p:ph idx="1"/>
          </p:nvPr>
        </p:nvSpPr>
        <p:spPr/>
        <p:txBody>
          <a:bodyPr/>
          <a:lstStyle/>
          <a:p>
            <a:endParaRPr lang="en-ID"/>
          </a:p>
        </p:txBody>
      </p:sp>
      <p:pic>
        <p:nvPicPr>
          <p:cNvPr id="4" name="Picture 3"/>
          <p:cNvPicPr>
            <a:picLocks noChangeAspect="1"/>
          </p:cNvPicPr>
          <p:nvPr/>
        </p:nvPicPr>
        <p:blipFill>
          <a:blip r:embed="rId3"/>
          <a:stretch>
            <a:fillRect/>
          </a:stretch>
        </p:blipFill>
        <p:spPr>
          <a:xfrm>
            <a:off x="476251" y="1442505"/>
            <a:ext cx="7529414" cy="5247773"/>
          </a:xfrm>
          <a:prstGeom prst="rect">
            <a:avLst/>
          </a:prstGeom>
        </p:spPr>
      </p:pic>
      <p:sp>
        <p:nvSpPr>
          <p:cNvPr id="5" name="Rectangle 4"/>
          <p:cNvSpPr/>
          <p:nvPr/>
        </p:nvSpPr>
        <p:spPr>
          <a:xfrm>
            <a:off x="653337" y="750009"/>
            <a:ext cx="7965233" cy="461665"/>
          </a:xfrm>
          <a:prstGeom prst="rect">
            <a:avLst/>
          </a:prstGeom>
        </p:spPr>
        <p:txBody>
          <a:bodyPr wrap="square">
            <a:spAutoFit/>
          </a:bodyPr>
          <a:lstStyle/>
          <a:p>
            <a:r>
              <a:rPr lang="nb-NO" sz="2400" dirty="0" smtClean="0"/>
              <a:t>Operator yang digunakan untuk memberi nilai ke variabel.</a:t>
            </a:r>
            <a:endParaRPr lang="id-ID" sz="2400" dirty="0"/>
          </a:p>
        </p:txBody>
      </p:sp>
    </p:spTree>
    <p:extLst>
      <p:ext uri="{BB962C8B-B14F-4D97-AF65-F5344CB8AC3E}">
        <p14:creationId xmlns:p14="http://schemas.microsoft.com/office/powerpoint/2010/main" val="3592654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84909-074E-4F91-9FDF-3EA3A0D5303A}"/>
              </a:ext>
            </a:extLst>
          </p:cNvPr>
          <p:cNvSpPr>
            <a:spLocks noGrp="1"/>
          </p:cNvSpPr>
          <p:nvPr>
            <p:ph type="title"/>
          </p:nvPr>
        </p:nvSpPr>
        <p:spPr/>
        <p:txBody>
          <a:bodyPr/>
          <a:lstStyle/>
          <a:p>
            <a:r>
              <a:rPr lang="en-US" dirty="0"/>
              <a:t>1. </a:t>
            </a:r>
            <a:r>
              <a:rPr lang="en-US" dirty="0" err="1"/>
              <a:t>Variabel</a:t>
            </a:r>
            <a:endParaRPr lang="en-ID" dirty="0"/>
          </a:p>
        </p:txBody>
      </p:sp>
      <p:sp>
        <p:nvSpPr>
          <p:cNvPr id="3" name="Text Placeholder 2">
            <a:extLst>
              <a:ext uri="{FF2B5EF4-FFF2-40B4-BE49-F238E27FC236}">
                <a16:creationId xmlns:a16="http://schemas.microsoft.com/office/drawing/2014/main" xmlns="" id="{27B86208-60B2-4953-B54B-AE721B7379EB}"/>
              </a:ext>
            </a:extLst>
          </p:cNvPr>
          <p:cNvSpPr>
            <a:spLocks noGrp="1"/>
          </p:cNvSpPr>
          <p:nvPr>
            <p:ph type="body" idx="1"/>
          </p:nvPr>
        </p:nvSpPr>
        <p:spPr/>
        <p:txBody>
          <a:bodyPr/>
          <a:lstStyle/>
          <a:p>
            <a:pPr marL="354013" indent="-354013">
              <a:buFont typeface="+mj-lt"/>
              <a:buAutoNum type="alphaLcPeriod"/>
            </a:pPr>
            <a:r>
              <a:rPr lang="en-US" dirty="0" err="1"/>
              <a:t>Definisi</a:t>
            </a:r>
            <a:r>
              <a:rPr lang="en-US" dirty="0"/>
              <a:t> </a:t>
            </a:r>
            <a:r>
              <a:rPr lang="en-US" dirty="0" err="1" smtClean="0"/>
              <a:t>Variabel</a:t>
            </a:r>
            <a:endParaRPr lang="id-ID" dirty="0" smtClean="0"/>
          </a:p>
          <a:p>
            <a:pPr marL="354013" indent="-354013">
              <a:buFont typeface="+mj-lt"/>
              <a:buAutoNum type="alphaLcPeriod"/>
            </a:pPr>
            <a:r>
              <a:rPr lang="id-ID" dirty="0" smtClean="0"/>
              <a:t>Deklarasi Variabel</a:t>
            </a:r>
            <a:endParaRPr lang="en-US" dirty="0"/>
          </a:p>
          <a:p>
            <a:pPr marL="354013" indent="-354013">
              <a:buFont typeface="+mj-lt"/>
              <a:buAutoNum type="alphaLcPeriod"/>
            </a:pPr>
            <a:r>
              <a:rPr lang="en-US" dirty="0" err="1"/>
              <a:t>Aturan</a:t>
            </a:r>
            <a:r>
              <a:rPr lang="en-US" dirty="0"/>
              <a:t> </a:t>
            </a:r>
            <a:r>
              <a:rPr lang="en-US" dirty="0" err="1"/>
              <a:t>Penamaan</a:t>
            </a:r>
            <a:r>
              <a:rPr lang="en-US" dirty="0"/>
              <a:t> </a:t>
            </a:r>
            <a:r>
              <a:rPr lang="en-US" dirty="0" err="1"/>
              <a:t>Variabel</a:t>
            </a:r>
            <a:endParaRPr lang="en-US" dirty="0"/>
          </a:p>
          <a:p>
            <a:pPr marL="354013" indent="-354013">
              <a:buFont typeface="+mj-lt"/>
              <a:buAutoNum type="alphaLcPeriod"/>
            </a:pPr>
            <a:r>
              <a:rPr lang="en-US" dirty="0" smtClean="0"/>
              <a:t>Keyword</a:t>
            </a:r>
            <a:endParaRPr lang="en-US" dirty="0"/>
          </a:p>
        </p:txBody>
      </p:sp>
    </p:spTree>
    <p:extLst>
      <p:ext uri="{BB962C8B-B14F-4D97-AF65-F5344CB8AC3E}">
        <p14:creationId xmlns:p14="http://schemas.microsoft.com/office/powerpoint/2010/main" val="1344959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lstStyle/>
          <a:p>
            <a:r>
              <a:rPr lang="en-US" dirty="0"/>
              <a:t>d. Operator Assignment / </a:t>
            </a:r>
            <a:r>
              <a:rPr lang="en-US" dirty="0" err="1"/>
              <a:t>Penugasan</a:t>
            </a:r>
            <a:r>
              <a:rPr lang="en-US" dirty="0"/>
              <a:t> (Script)</a:t>
            </a:r>
            <a:endParaRPr lang="en-ID" dirty="0"/>
          </a:p>
        </p:txBody>
      </p:sp>
      <p:sp>
        <p:nvSpPr>
          <p:cNvPr id="3" name="Content Placeholder 2">
            <a:extLst>
              <a:ext uri="{FF2B5EF4-FFF2-40B4-BE49-F238E27FC236}">
                <a16:creationId xmlns:a16="http://schemas.microsoft.com/office/drawing/2014/main" xmlns="" id="{7CB7B525-B3B7-45F3-998B-1DCB075F0E09}"/>
              </a:ext>
            </a:extLst>
          </p:cNvPr>
          <p:cNvSpPr>
            <a:spLocks noGrp="1"/>
          </p:cNvSpPr>
          <p:nvPr>
            <p:ph idx="1"/>
          </p:nvPr>
        </p:nvSpPr>
        <p:spPr/>
        <p:txBody>
          <a:bodyPr/>
          <a:lstStyle/>
          <a:p>
            <a:endParaRPr lang="en-ID"/>
          </a:p>
        </p:txBody>
      </p:sp>
      <p:pic>
        <p:nvPicPr>
          <p:cNvPr id="4" name="Picture 3"/>
          <p:cNvPicPr>
            <a:picLocks noChangeAspect="1"/>
          </p:cNvPicPr>
          <p:nvPr/>
        </p:nvPicPr>
        <p:blipFill>
          <a:blip r:embed="rId3"/>
          <a:stretch>
            <a:fillRect/>
          </a:stretch>
        </p:blipFill>
        <p:spPr>
          <a:xfrm>
            <a:off x="476251" y="1658982"/>
            <a:ext cx="4319684" cy="3066976"/>
          </a:xfrm>
          <a:prstGeom prst="rect">
            <a:avLst/>
          </a:prstGeom>
        </p:spPr>
      </p:pic>
      <p:pic>
        <p:nvPicPr>
          <p:cNvPr id="5" name="Picture 4"/>
          <p:cNvPicPr>
            <a:picLocks noChangeAspect="1"/>
          </p:cNvPicPr>
          <p:nvPr/>
        </p:nvPicPr>
        <p:blipFill>
          <a:blip r:embed="rId4"/>
          <a:stretch>
            <a:fillRect/>
          </a:stretch>
        </p:blipFill>
        <p:spPr>
          <a:xfrm>
            <a:off x="1197628" y="4725958"/>
            <a:ext cx="3255565" cy="1619170"/>
          </a:xfrm>
          <a:prstGeom prst="rect">
            <a:avLst/>
          </a:prstGeom>
        </p:spPr>
      </p:pic>
      <p:pic>
        <p:nvPicPr>
          <p:cNvPr id="6" name="Picture 5"/>
          <p:cNvPicPr>
            <a:picLocks noChangeAspect="1"/>
          </p:cNvPicPr>
          <p:nvPr/>
        </p:nvPicPr>
        <p:blipFill>
          <a:blip r:embed="rId5"/>
          <a:stretch>
            <a:fillRect/>
          </a:stretch>
        </p:blipFill>
        <p:spPr>
          <a:xfrm>
            <a:off x="4960004" y="1658982"/>
            <a:ext cx="3000655" cy="3429320"/>
          </a:xfrm>
          <a:prstGeom prst="rect">
            <a:avLst/>
          </a:prstGeom>
        </p:spPr>
      </p:pic>
      <p:pic>
        <p:nvPicPr>
          <p:cNvPr id="7" name="Picture 6"/>
          <p:cNvPicPr>
            <a:picLocks noChangeAspect="1"/>
          </p:cNvPicPr>
          <p:nvPr/>
        </p:nvPicPr>
        <p:blipFill>
          <a:blip r:embed="rId6"/>
          <a:stretch>
            <a:fillRect/>
          </a:stretch>
        </p:blipFill>
        <p:spPr>
          <a:xfrm>
            <a:off x="4831556" y="5087867"/>
            <a:ext cx="2340209" cy="1286431"/>
          </a:xfrm>
          <a:prstGeom prst="rect">
            <a:avLst/>
          </a:prstGeom>
        </p:spPr>
      </p:pic>
    </p:spTree>
    <p:extLst>
      <p:ext uri="{BB962C8B-B14F-4D97-AF65-F5344CB8AC3E}">
        <p14:creationId xmlns:p14="http://schemas.microsoft.com/office/powerpoint/2010/main" val="2547958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nchor="t"/>
          <a:lstStyle/>
          <a:p>
            <a:r>
              <a:rPr lang="en-US" dirty="0"/>
              <a:t>c. Operator Logic / </a:t>
            </a:r>
            <a:r>
              <a:rPr lang="en-US" dirty="0" err="1"/>
              <a:t>Logika</a:t>
            </a:r>
            <a:endParaRPr lang="en-ID" dirty="0"/>
          </a:p>
        </p:txBody>
      </p:sp>
      <p:sp>
        <p:nvSpPr>
          <p:cNvPr id="3" name="Content Placeholder 2">
            <a:extLst>
              <a:ext uri="{FF2B5EF4-FFF2-40B4-BE49-F238E27FC236}">
                <a16:creationId xmlns:a16="http://schemas.microsoft.com/office/drawing/2014/main" xmlns="" id="{7CB7B525-B3B7-45F3-998B-1DCB075F0E09}"/>
              </a:ext>
            </a:extLst>
          </p:cNvPr>
          <p:cNvSpPr>
            <a:spLocks noGrp="1"/>
          </p:cNvSpPr>
          <p:nvPr>
            <p:ph idx="1"/>
          </p:nvPr>
        </p:nvSpPr>
        <p:spPr/>
        <p:txBody>
          <a:bodyPr/>
          <a:lstStyle/>
          <a:p>
            <a:endParaRPr lang="en-ID"/>
          </a:p>
        </p:txBody>
      </p:sp>
      <p:sp>
        <p:nvSpPr>
          <p:cNvPr id="5" name="Rectangle 4"/>
          <p:cNvSpPr/>
          <p:nvPr/>
        </p:nvSpPr>
        <p:spPr>
          <a:xfrm>
            <a:off x="735106" y="779724"/>
            <a:ext cx="7512423" cy="646331"/>
          </a:xfrm>
          <a:prstGeom prst="rect">
            <a:avLst/>
          </a:prstGeom>
        </p:spPr>
        <p:txBody>
          <a:bodyPr wrap="square">
            <a:spAutoFit/>
          </a:bodyPr>
          <a:lstStyle/>
          <a:p>
            <a:r>
              <a:rPr lang="id-ID" dirty="0" smtClean="0">
                <a:solidFill>
                  <a:srgbClr val="272727"/>
                </a:solidFill>
                <a:latin typeface="Open Sans"/>
              </a:rPr>
              <a:t>Operator yang dipakai untuk membuat kesimpulan logis dari 2 kondisi boolean: </a:t>
            </a:r>
            <a:r>
              <a:rPr lang="id-ID" b="1" dirty="0" smtClean="0">
                <a:solidFill>
                  <a:srgbClr val="272727"/>
                </a:solidFill>
                <a:latin typeface="Open Sans"/>
              </a:rPr>
              <a:t>true</a:t>
            </a:r>
            <a:r>
              <a:rPr lang="id-ID" dirty="0" smtClean="0">
                <a:solidFill>
                  <a:srgbClr val="272727"/>
                </a:solidFill>
                <a:latin typeface="Open Sans"/>
              </a:rPr>
              <a:t> atau </a:t>
            </a:r>
            <a:r>
              <a:rPr lang="id-ID" b="1" dirty="0" smtClean="0">
                <a:solidFill>
                  <a:srgbClr val="272727"/>
                </a:solidFill>
                <a:latin typeface="Open Sans"/>
              </a:rPr>
              <a:t>false</a:t>
            </a:r>
            <a:r>
              <a:rPr lang="id-ID" dirty="0" smtClean="0">
                <a:solidFill>
                  <a:srgbClr val="272727"/>
                </a:solidFill>
                <a:latin typeface="Open Sans"/>
              </a:rPr>
              <a:t>. </a:t>
            </a:r>
            <a:r>
              <a:rPr lang="en-US" dirty="0" err="1">
                <a:solidFill>
                  <a:srgbClr val="272727"/>
                </a:solidFill>
                <a:latin typeface="Open Sans"/>
              </a:rPr>
              <a:t>operasi</a:t>
            </a:r>
            <a:r>
              <a:rPr lang="en-US" dirty="0">
                <a:solidFill>
                  <a:srgbClr val="272727"/>
                </a:solidFill>
                <a:latin typeface="Open Sans"/>
              </a:rPr>
              <a:t> </a:t>
            </a:r>
            <a:r>
              <a:rPr lang="en-US" dirty="0" err="1">
                <a:solidFill>
                  <a:srgbClr val="272727"/>
                </a:solidFill>
                <a:latin typeface="Open Sans"/>
              </a:rPr>
              <a:t>logika</a:t>
            </a:r>
            <a:r>
              <a:rPr lang="en-US" dirty="0">
                <a:solidFill>
                  <a:srgbClr val="272727"/>
                </a:solidFill>
                <a:latin typeface="Open Sans"/>
              </a:rPr>
              <a:t> </a:t>
            </a:r>
            <a:r>
              <a:rPr lang="en-US" dirty="0" err="1">
                <a:solidFill>
                  <a:srgbClr val="272727"/>
                </a:solidFill>
                <a:latin typeface="Open Sans"/>
              </a:rPr>
              <a:t>seperti</a:t>
            </a:r>
            <a:r>
              <a:rPr lang="en-US" dirty="0">
                <a:solidFill>
                  <a:srgbClr val="272727"/>
                </a:solidFill>
                <a:latin typeface="Open Sans"/>
              </a:rPr>
              <a:t> </a:t>
            </a:r>
            <a:r>
              <a:rPr lang="en-US" dirty="0">
                <a:solidFill>
                  <a:srgbClr val="FF0000"/>
                </a:solidFill>
                <a:latin typeface="Open Sans"/>
              </a:rPr>
              <a:t>AND, OR</a:t>
            </a:r>
            <a:r>
              <a:rPr lang="en-US" dirty="0">
                <a:solidFill>
                  <a:srgbClr val="272727"/>
                </a:solidFill>
                <a:latin typeface="Open Sans"/>
              </a:rPr>
              <a:t> </a:t>
            </a:r>
            <a:r>
              <a:rPr lang="en-US" dirty="0" err="1">
                <a:solidFill>
                  <a:srgbClr val="272727"/>
                </a:solidFill>
                <a:latin typeface="Open Sans"/>
              </a:rPr>
              <a:t>dan</a:t>
            </a:r>
            <a:r>
              <a:rPr lang="en-US" dirty="0">
                <a:solidFill>
                  <a:srgbClr val="272727"/>
                </a:solidFill>
                <a:latin typeface="Open Sans"/>
              </a:rPr>
              <a:t> </a:t>
            </a:r>
            <a:r>
              <a:rPr lang="en-US" dirty="0">
                <a:solidFill>
                  <a:srgbClr val="FF0000"/>
                </a:solidFill>
                <a:latin typeface="Open Sans"/>
              </a:rPr>
              <a:t>NOT.</a:t>
            </a:r>
            <a:r>
              <a:rPr lang="id-ID" dirty="0" smtClean="0">
                <a:solidFill>
                  <a:srgbClr val="272727"/>
                </a:solidFill>
                <a:latin typeface="Open Sans"/>
              </a:rPr>
              <a:t> </a:t>
            </a:r>
            <a:endParaRPr lang="id-ID" dirty="0"/>
          </a:p>
        </p:txBody>
      </p:sp>
      <p:pic>
        <p:nvPicPr>
          <p:cNvPr id="4" name="Picture 3"/>
          <p:cNvPicPr>
            <a:picLocks noChangeAspect="1"/>
          </p:cNvPicPr>
          <p:nvPr/>
        </p:nvPicPr>
        <p:blipFill>
          <a:blip r:embed="rId2"/>
          <a:stretch>
            <a:fillRect/>
          </a:stretch>
        </p:blipFill>
        <p:spPr>
          <a:xfrm>
            <a:off x="476251" y="1642530"/>
            <a:ext cx="8378258" cy="2243669"/>
          </a:xfrm>
          <a:prstGeom prst="rect">
            <a:avLst/>
          </a:prstGeom>
        </p:spPr>
      </p:pic>
    </p:spTree>
    <p:extLst>
      <p:ext uri="{BB962C8B-B14F-4D97-AF65-F5344CB8AC3E}">
        <p14:creationId xmlns:p14="http://schemas.microsoft.com/office/powerpoint/2010/main" val="1333870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B7E74-CD0C-4911-830F-7625E51F2B2D}"/>
              </a:ext>
            </a:extLst>
          </p:cNvPr>
          <p:cNvSpPr>
            <a:spLocks noGrp="1"/>
          </p:cNvSpPr>
          <p:nvPr>
            <p:ph type="title"/>
          </p:nvPr>
        </p:nvSpPr>
        <p:spPr/>
        <p:txBody>
          <a:bodyPr/>
          <a:lstStyle/>
          <a:p>
            <a:r>
              <a:rPr lang="en-US" dirty="0"/>
              <a:t>c. Operator Logic / </a:t>
            </a:r>
            <a:r>
              <a:rPr lang="en-US" dirty="0" err="1"/>
              <a:t>Logika</a:t>
            </a:r>
            <a:r>
              <a:rPr lang="en-US" dirty="0"/>
              <a:t> (Script)</a:t>
            </a:r>
            <a:endParaRPr lang="en-ID" dirty="0"/>
          </a:p>
        </p:txBody>
      </p:sp>
      <p:sp>
        <p:nvSpPr>
          <p:cNvPr id="3" name="Content Placeholder 2">
            <a:extLst>
              <a:ext uri="{FF2B5EF4-FFF2-40B4-BE49-F238E27FC236}">
                <a16:creationId xmlns:a16="http://schemas.microsoft.com/office/drawing/2014/main" xmlns="" id="{7CB7B525-B3B7-45F3-998B-1DCB075F0E09}"/>
              </a:ext>
            </a:extLst>
          </p:cNvPr>
          <p:cNvSpPr>
            <a:spLocks noGrp="1"/>
          </p:cNvSpPr>
          <p:nvPr>
            <p:ph idx="1"/>
          </p:nvPr>
        </p:nvSpPr>
        <p:spPr/>
        <p:txBody>
          <a:bodyPr/>
          <a:lstStyle/>
          <a:p>
            <a:endParaRPr lang="en-ID"/>
          </a:p>
        </p:txBody>
      </p:sp>
      <p:pic>
        <p:nvPicPr>
          <p:cNvPr id="4" name="Picture 3"/>
          <p:cNvPicPr>
            <a:picLocks noChangeAspect="1"/>
          </p:cNvPicPr>
          <p:nvPr/>
        </p:nvPicPr>
        <p:blipFill>
          <a:blip r:embed="rId3"/>
          <a:stretch>
            <a:fillRect/>
          </a:stretch>
        </p:blipFill>
        <p:spPr>
          <a:xfrm>
            <a:off x="126627" y="1658982"/>
            <a:ext cx="2374525" cy="2900698"/>
          </a:xfrm>
          <a:prstGeom prst="rect">
            <a:avLst/>
          </a:prstGeom>
        </p:spPr>
      </p:pic>
      <p:pic>
        <p:nvPicPr>
          <p:cNvPr id="5" name="Picture 4"/>
          <p:cNvPicPr>
            <a:picLocks noChangeAspect="1"/>
          </p:cNvPicPr>
          <p:nvPr/>
        </p:nvPicPr>
        <p:blipFill>
          <a:blip r:embed="rId4"/>
          <a:stretch>
            <a:fillRect/>
          </a:stretch>
        </p:blipFill>
        <p:spPr>
          <a:xfrm>
            <a:off x="447092" y="4738265"/>
            <a:ext cx="2054060" cy="998235"/>
          </a:xfrm>
          <a:prstGeom prst="rect">
            <a:avLst/>
          </a:prstGeom>
        </p:spPr>
      </p:pic>
      <p:pic>
        <p:nvPicPr>
          <p:cNvPr id="6" name="Picture 5"/>
          <p:cNvPicPr>
            <a:picLocks noChangeAspect="1"/>
          </p:cNvPicPr>
          <p:nvPr/>
        </p:nvPicPr>
        <p:blipFill>
          <a:blip r:embed="rId5"/>
          <a:stretch>
            <a:fillRect/>
          </a:stretch>
        </p:blipFill>
        <p:spPr>
          <a:xfrm>
            <a:off x="2850775" y="1604540"/>
            <a:ext cx="4827495" cy="3676495"/>
          </a:xfrm>
          <a:prstGeom prst="rect">
            <a:avLst/>
          </a:prstGeom>
        </p:spPr>
      </p:pic>
      <p:pic>
        <p:nvPicPr>
          <p:cNvPr id="7" name="Picture 6"/>
          <p:cNvPicPr>
            <a:picLocks noChangeAspect="1"/>
          </p:cNvPicPr>
          <p:nvPr/>
        </p:nvPicPr>
        <p:blipFill>
          <a:blip r:embed="rId6"/>
          <a:stretch>
            <a:fillRect/>
          </a:stretch>
        </p:blipFill>
        <p:spPr>
          <a:xfrm>
            <a:off x="6705600" y="4401508"/>
            <a:ext cx="2438400" cy="2333625"/>
          </a:xfrm>
          <a:prstGeom prst="rect">
            <a:avLst/>
          </a:prstGeom>
        </p:spPr>
      </p:pic>
    </p:spTree>
    <p:extLst>
      <p:ext uri="{BB962C8B-B14F-4D97-AF65-F5344CB8AC3E}">
        <p14:creationId xmlns:p14="http://schemas.microsoft.com/office/powerpoint/2010/main" val="2681728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FDA74-8FF8-4DAA-A5BC-E11B60247436}"/>
              </a:ext>
            </a:extLst>
          </p:cNvPr>
          <p:cNvSpPr>
            <a:spLocks noGrp="1"/>
          </p:cNvSpPr>
          <p:nvPr>
            <p:ph type="title"/>
          </p:nvPr>
        </p:nvSpPr>
        <p:spPr/>
        <p:txBody>
          <a:bodyPr/>
          <a:lstStyle/>
          <a:p>
            <a:r>
              <a:rPr lang="en-US" dirty="0"/>
              <a:t>e. Operator Bitwise (Bitwise Operators)</a:t>
            </a:r>
            <a:endParaRPr lang="en-ID" dirty="0"/>
          </a:p>
        </p:txBody>
      </p:sp>
      <p:sp>
        <p:nvSpPr>
          <p:cNvPr id="3" name="Content Placeholder 2">
            <a:extLst>
              <a:ext uri="{FF2B5EF4-FFF2-40B4-BE49-F238E27FC236}">
                <a16:creationId xmlns:a16="http://schemas.microsoft.com/office/drawing/2014/main" xmlns="" id="{7C591991-566A-49B2-9AA6-108E8ED89CCD}"/>
              </a:ext>
            </a:extLst>
          </p:cNvPr>
          <p:cNvSpPr>
            <a:spLocks noGrp="1"/>
          </p:cNvSpPr>
          <p:nvPr>
            <p:ph idx="1"/>
          </p:nvPr>
        </p:nvSpPr>
        <p:spPr/>
        <p:txBody>
          <a:bodyPr/>
          <a:lstStyle/>
          <a:p>
            <a:endParaRPr lang="en-ID" dirty="0"/>
          </a:p>
        </p:txBody>
      </p:sp>
      <p:sp>
        <p:nvSpPr>
          <p:cNvPr id="4" name="Rectangle 3"/>
          <p:cNvSpPr/>
          <p:nvPr/>
        </p:nvSpPr>
        <p:spPr>
          <a:xfrm>
            <a:off x="823232" y="1073174"/>
            <a:ext cx="7625444" cy="369332"/>
          </a:xfrm>
          <a:prstGeom prst="rect">
            <a:avLst/>
          </a:prstGeom>
        </p:spPr>
        <p:txBody>
          <a:bodyPr wrap="square">
            <a:spAutoFit/>
          </a:bodyPr>
          <a:lstStyle/>
          <a:p>
            <a:r>
              <a:rPr lang="id-ID" dirty="0" smtClean="0">
                <a:solidFill>
                  <a:srgbClr val="444B51"/>
                </a:solidFill>
                <a:latin typeface="Source Sans Pro" panose="020B0503030403020204" pitchFamily="34" charset="0"/>
              </a:rPr>
              <a:t>Operator khusus untuk melakukan operasi bilangan biner dalam bentuk bit.</a:t>
            </a:r>
            <a:endParaRPr lang="id-ID" dirty="0"/>
          </a:p>
        </p:txBody>
      </p:sp>
      <p:pic>
        <p:nvPicPr>
          <p:cNvPr id="5" name="Picture 4"/>
          <p:cNvPicPr>
            <a:picLocks noChangeAspect="1"/>
          </p:cNvPicPr>
          <p:nvPr/>
        </p:nvPicPr>
        <p:blipFill>
          <a:blip r:embed="rId2"/>
          <a:stretch>
            <a:fillRect/>
          </a:stretch>
        </p:blipFill>
        <p:spPr>
          <a:xfrm>
            <a:off x="114303" y="1609995"/>
            <a:ext cx="8921543" cy="3206933"/>
          </a:xfrm>
          <a:prstGeom prst="rect">
            <a:avLst/>
          </a:prstGeom>
        </p:spPr>
      </p:pic>
    </p:spTree>
    <p:extLst>
      <p:ext uri="{BB962C8B-B14F-4D97-AF65-F5344CB8AC3E}">
        <p14:creationId xmlns:p14="http://schemas.microsoft.com/office/powerpoint/2010/main" val="1992812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FDA74-8FF8-4DAA-A5BC-E11B60247436}"/>
              </a:ext>
            </a:extLst>
          </p:cNvPr>
          <p:cNvSpPr>
            <a:spLocks noGrp="1"/>
          </p:cNvSpPr>
          <p:nvPr>
            <p:ph type="title"/>
          </p:nvPr>
        </p:nvSpPr>
        <p:spPr/>
        <p:txBody>
          <a:bodyPr>
            <a:normAutofit fontScale="90000"/>
          </a:bodyPr>
          <a:lstStyle/>
          <a:p>
            <a:r>
              <a:rPr lang="en-US" dirty="0"/>
              <a:t>e. Operator Bitwise (Bitwise Operators) (Script)</a:t>
            </a:r>
            <a:br>
              <a:rPr lang="en-US" dirty="0"/>
            </a:br>
            <a:endParaRPr lang="en-ID" dirty="0"/>
          </a:p>
        </p:txBody>
      </p:sp>
      <p:sp>
        <p:nvSpPr>
          <p:cNvPr id="3" name="Content Placeholder 2">
            <a:extLst>
              <a:ext uri="{FF2B5EF4-FFF2-40B4-BE49-F238E27FC236}">
                <a16:creationId xmlns:a16="http://schemas.microsoft.com/office/drawing/2014/main" xmlns="" id="{7C591991-566A-49B2-9AA6-108E8ED89CCD}"/>
              </a:ext>
            </a:extLst>
          </p:cNvPr>
          <p:cNvSpPr>
            <a:spLocks noGrp="1"/>
          </p:cNvSpPr>
          <p:nvPr>
            <p:ph idx="1"/>
          </p:nvPr>
        </p:nvSpPr>
        <p:spPr/>
        <p:txBody>
          <a:bodyPr/>
          <a:lstStyle/>
          <a:p>
            <a:endParaRPr lang="en-ID" dirty="0"/>
          </a:p>
        </p:txBody>
      </p:sp>
      <p:pic>
        <p:nvPicPr>
          <p:cNvPr id="4" name="Picture 3"/>
          <p:cNvPicPr>
            <a:picLocks noChangeAspect="1"/>
          </p:cNvPicPr>
          <p:nvPr/>
        </p:nvPicPr>
        <p:blipFill>
          <a:blip r:embed="rId3"/>
          <a:stretch>
            <a:fillRect/>
          </a:stretch>
        </p:blipFill>
        <p:spPr>
          <a:xfrm>
            <a:off x="2060122" y="976270"/>
            <a:ext cx="2773135" cy="5881730"/>
          </a:xfrm>
          <a:prstGeom prst="rect">
            <a:avLst/>
          </a:prstGeom>
        </p:spPr>
      </p:pic>
      <p:pic>
        <p:nvPicPr>
          <p:cNvPr id="5" name="Picture 4"/>
          <p:cNvPicPr>
            <a:picLocks noChangeAspect="1"/>
          </p:cNvPicPr>
          <p:nvPr/>
        </p:nvPicPr>
        <p:blipFill>
          <a:blip r:embed="rId4"/>
          <a:stretch>
            <a:fillRect/>
          </a:stretch>
        </p:blipFill>
        <p:spPr>
          <a:xfrm>
            <a:off x="5650365" y="4559822"/>
            <a:ext cx="2171020" cy="2094170"/>
          </a:xfrm>
          <a:prstGeom prst="rect">
            <a:avLst/>
          </a:prstGeom>
        </p:spPr>
      </p:pic>
    </p:spTree>
    <p:extLst>
      <p:ext uri="{BB962C8B-B14F-4D97-AF65-F5344CB8AC3E}">
        <p14:creationId xmlns:p14="http://schemas.microsoft.com/office/powerpoint/2010/main" val="3764395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2167E-70F3-41CB-B2BF-48BE1918111D}"/>
              </a:ext>
            </a:extLst>
          </p:cNvPr>
          <p:cNvSpPr>
            <a:spLocks noGrp="1"/>
          </p:cNvSpPr>
          <p:nvPr>
            <p:ph type="title"/>
          </p:nvPr>
        </p:nvSpPr>
        <p:spPr/>
        <p:txBody>
          <a:bodyPr/>
          <a:lstStyle/>
          <a:p>
            <a:r>
              <a:rPr lang="en-US" dirty="0"/>
              <a:t>f. Operator </a:t>
            </a:r>
            <a:r>
              <a:rPr lang="en-US" dirty="0" err="1"/>
              <a:t>Keanggotaan</a:t>
            </a:r>
            <a:r>
              <a:rPr lang="en-US" dirty="0"/>
              <a:t> (Membership Operators)</a:t>
            </a:r>
            <a:endParaRPr lang="en-ID" dirty="0"/>
          </a:p>
        </p:txBody>
      </p:sp>
      <p:sp>
        <p:nvSpPr>
          <p:cNvPr id="3" name="Content Placeholder 2">
            <a:extLst>
              <a:ext uri="{FF2B5EF4-FFF2-40B4-BE49-F238E27FC236}">
                <a16:creationId xmlns:a16="http://schemas.microsoft.com/office/drawing/2014/main" xmlns="" id="{B3794D9F-7841-4A51-8FA7-B43DC12F088B}"/>
              </a:ext>
            </a:extLst>
          </p:cNvPr>
          <p:cNvSpPr>
            <a:spLocks noGrp="1"/>
          </p:cNvSpPr>
          <p:nvPr>
            <p:ph idx="1"/>
          </p:nvPr>
        </p:nvSpPr>
        <p:spPr/>
        <p:txBody>
          <a:bodyPr/>
          <a:lstStyle/>
          <a:p>
            <a:endParaRPr lang="en-ID" dirty="0"/>
          </a:p>
        </p:txBody>
      </p:sp>
      <p:sp>
        <p:nvSpPr>
          <p:cNvPr id="4" name="Rectangle 3"/>
          <p:cNvSpPr/>
          <p:nvPr/>
        </p:nvSpPr>
        <p:spPr>
          <a:xfrm>
            <a:off x="2579913" y="796175"/>
            <a:ext cx="6417130" cy="646331"/>
          </a:xfrm>
          <a:prstGeom prst="rect">
            <a:avLst/>
          </a:prstGeom>
        </p:spPr>
        <p:txBody>
          <a:bodyPr wrap="square">
            <a:spAutoFit/>
          </a:bodyPr>
          <a:lstStyle/>
          <a:p>
            <a:pPr algn="just"/>
            <a:r>
              <a:rPr lang="id-ID" dirty="0" smtClean="0">
                <a:solidFill>
                  <a:srgbClr val="444B51"/>
                </a:solidFill>
                <a:latin typeface="Source Sans Pro" panose="020B0503030403020204" pitchFamily="34" charset="0"/>
              </a:rPr>
              <a:t>Operator yang digunakan untuk mengecek apakah suatu nilai ada di dalam suatu himpunan tertentu atau tidak.</a:t>
            </a:r>
            <a:endParaRPr lang="id-ID" dirty="0"/>
          </a:p>
        </p:txBody>
      </p:sp>
      <p:pic>
        <p:nvPicPr>
          <p:cNvPr id="5" name="Picture 4"/>
          <p:cNvPicPr>
            <a:picLocks noChangeAspect="1"/>
          </p:cNvPicPr>
          <p:nvPr/>
        </p:nvPicPr>
        <p:blipFill>
          <a:blip r:embed="rId2"/>
          <a:stretch>
            <a:fillRect/>
          </a:stretch>
        </p:blipFill>
        <p:spPr>
          <a:xfrm>
            <a:off x="476251" y="1658982"/>
            <a:ext cx="8414190" cy="1770018"/>
          </a:xfrm>
          <a:prstGeom prst="rect">
            <a:avLst/>
          </a:prstGeom>
        </p:spPr>
      </p:pic>
    </p:spTree>
    <p:extLst>
      <p:ext uri="{BB962C8B-B14F-4D97-AF65-F5344CB8AC3E}">
        <p14:creationId xmlns:p14="http://schemas.microsoft.com/office/powerpoint/2010/main" val="1355823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2167E-70F3-41CB-B2BF-48BE1918111D}"/>
              </a:ext>
            </a:extLst>
          </p:cNvPr>
          <p:cNvSpPr>
            <a:spLocks noGrp="1"/>
          </p:cNvSpPr>
          <p:nvPr>
            <p:ph type="title"/>
          </p:nvPr>
        </p:nvSpPr>
        <p:spPr/>
        <p:txBody>
          <a:bodyPr>
            <a:normAutofit fontScale="90000"/>
          </a:bodyPr>
          <a:lstStyle/>
          <a:p>
            <a:pPr defTabSz="949325"/>
            <a:r>
              <a:rPr lang="en-US" dirty="0"/>
              <a:t>f. Operator </a:t>
            </a:r>
            <a:r>
              <a:rPr lang="en-US" dirty="0" err="1"/>
              <a:t>Keanggotaan</a:t>
            </a:r>
            <a:r>
              <a:rPr lang="en-US" dirty="0"/>
              <a:t> (Membership Operators)(script)</a:t>
            </a:r>
            <a:br>
              <a:rPr lang="en-US" dirty="0"/>
            </a:br>
            <a:endParaRPr lang="en-ID" dirty="0"/>
          </a:p>
        </p:txBody>
      </p:sp>
      <p:sp>
        <p:nvSpPr>
          <p:cNvPr id="3" name="Content Placeholder 2">
            <a:extLst>
              <a:ext uri="{FF2B5EF4-FFF2-40B4-BE49-F238E27FC236}">
                <a16:creationId xmlns:a16="http://schemas.microsoft.com/office/drawing/2014/main" xmlns="" id="{B3794D9F-7841-4A51-8FA7-B43DC12F088B}"/>
              </a:ext>
            </a:extLst>
          </p:cNvPr>
          <p:cNvSpPr>
            <a:spLocks noGrp="1"/>
          </p:cNvSpPr>
          <p:nvPr>
            <p:ph idx="1"/>
          </p:nvPr>
        </p:nvSpPr>
        <p:spPr/>
        <p:txBody>
          <a:bodyPr/>
          <a:lstStyle/>
          <a:p>
            <a:endParaRPr lang="en-ID"/>
          </a:p>
        </p:txBody>
      </p:sp>
      <p:pic>
        <p:nvPicPr>
          <p:cNvPr id="4" name="Picture 3"/>
          <p:cNvPicPr>
            <a:picLocks noChangeAspect="1"/>
          </p:cNvPicPr>
          <p:nvPr/>
        </p:nvPicPr>
        <p:blipFill>
          <a:blip r:embed="rId3"/>
          <a:stretch>
            <a:fillRect/>
          </a:stretch>
        </p:blipFill>
        <p:spPr>
          <a:xfrm>
            <a:off x="-16329" y="1442506"/>
            <a:ext cx="6255591" cy="2435510"/>
          </a:xfrm>
          <a:prstGeom prst="rect">
            <a:avLst/>
          </a:prstGeom>
        </p:spPr>
      </p:pic>
      <p:pic>
        <p:nvPicPr>
          <p:cNvPr id="5" name="Picture 4"/>
          <p:cNvPicPr>
            <a:picLocks noChangeAspect="1"/>
          </p:cNvPicPr>
          <p:nvPr/>
        </p:nvPicPr>
        <p:blipFill>
          <a:blip r:embed="rId4"/>
          <a:stretch>
            <a:fillRect/>
          </a:stretch>
        </p:blipFill>
        <p:spPr>
          <a:xfrm>
            <a:off x="6362700" y="2878714"/>
            <a:ext cx="2781300" cy="3362325"/>
          </a:xfrm>
          <a:prstGeom prst="rect">
            <a:avLst/>
          </a:prstGeom>
        </p:spPr>
      </p:pic>
      <p:pic>
        <p:nvPicPr>
          <p:cNvPr id="6" name="Picture 5"/>
          <p:cNvPicPr>
            <a:picLocks noChangeAspect="1"/>
          </p:cNvPicPr>
          <p:nvPr/>
        </p:nvPicPr>
        <p:blipFill>
          <a:blip r:embed="rId5"/>
          <a:stretch>
            <a:fillRect/>
          </a:stretch>
        </p:blipFill>
        <p:spPr>
          <a:xfrm>
            <a:off x="3820886" y="3878767"/>
            <a:ext cx="1558018" cy="2856366"/>
          </a:xfrm>
          <a:prstGeom prst="rect">
            <a:avLst/>
          </a:prstGeom>
        </p:spPr>
      </p:pic>
    </p:spTree>
    <p:extLst>
      <p:ext uri="{BB962C8B-B14F-4D97-AF65-F5344CB8AC3E}">
        <p14:creationId xmlns:p14="http://schemas.microsoft.com/office/powerpoint/2010/main" val="3134039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5B7AB-2D91-4E4C-863B-F13701B1F2D5}"/>
              </a:ext>
            </a:extLst>
          </p:cNvPr>
          <p:cNvSpPr>
            <a:spLocks noGrp="1"/>
          </p:cNvSpPr>
          <p:nvPr>
            <p:ph type="title"/>
          </p:nvPr>
        </p:nvSpPr>
        <p:spPr/>
        <p:txBody>
          <a:bodyPr anchor="t"/>
          <a:lstStyle/>
          <a:p>
            <a:r>
              <a:rPr lang="en-US" dirty="0"/>
              <a:t>g. Operator </a:t>
            </a:r>
            <a:r>
              <a:rPr lang="en-US" dirty="0" err="1"/>
              <a:t>Identitas</a:t>
            </a:r>
            <a:r>
              <a:rPr lang="en-US" dirty="0"/>
              <a:t> (Identity Operators)</a:t>
            </a:r>
            <a:endParaRPr lang="en-ID" dirty="0"/>
          </a:p>
        </p:txBody>
      </p:sp>
      <p:sp>
        <p:nvSpPr>
          <p:cNvPr id="4" name="Content Placeholder 3"/>
          <p:cNvSpPr>
            <a:spLocks noGrp="1"/>
          </p:cNvSpPr>
          <p:nvPr>
            <p:ph idx="1"/>
          </p:nvPr>
        </p:nvSpPr>
        <p:spPr/>
        <p:txBody>
          <a:bodyPr/>
          <a:lstStyle/>
          <a:p>
            <a:endParaRPr lang="id-ID" dirty="0"/>
          </a:p>
        </p:txBody>
      </p:sp>
      <p:sp>
        <p:nvSpPr>
          <p:cNvPr id="3" name="Rectangle 2"/>
          <p:cNvSpPr/>
          <p:nvPr/>
        </p:nvSpPr>
        <p:spPr>
          <a:xfrm>
            <a:off x="653144" y="796175"/>
            <a:ext cx="8142513" cy="646331"/>
          </a:xfrm>
          <a:prstGeom prst="rect">
            <a:avLst/>
          </a:prstGeom>
        </p:spPr>
        <p:txBody>
          <a:bodyPr wrap="square">
            <a:spAutoFit/>
          </a:bodyPr>
          <a:lstStyle/>
          <a:p>
            <a:pPr algn="just"/>
            <a:r>
              <a:rPr lang="id-ID" dirty="0" smtClean="0">
                <a:solidFill>
                  <a:srgbClr val="272727"/>
                </a:solidFill>
                <a:latin typeface="Open Sans"/>
              </a:rPr>
              <a:t>Operator yang bisa dipakai untuk memeriksa apakah nilai sebuah variabel ada di tempat yang sama (di memory) atau tidak.</a:t>
            </a:r>
            <a:endParaRPr lang="id-ID" dirty="0"/>
          </a:p>
        </p:txBody>
      </p:sp>
      <p:pic>
        <p:nvPicPr>
          <p:cNvPr id="5" name="Picture 4"/>
          <p:cNvPicPr>
            <a:picLocks noChangeAspect="1"/>
          </p:cNvPicPr>
          <p:nvPr/>
        </p:nvPicPr>
        <p:blipFill>
          <a:blip r:embed="rId2"/>
          <a:stretch>
            <a:fillRect/>
          </a:stretch>
        </p:blipFill>
        <p:spPr>
          <a:xfrm>
            <a:off x="331333" y="1626323"/>
            <a:ext cx="8625123" cy="1786347"/>
          </a:xfrm>
          <a:prstGeom prst="rect">
            <a:avLst/>
          </a:prstGeom>
        </p:spPr>
      </p:pic>
    </p:spTree>
    <p:extLst>
      <p:ext uri="{BB962C8B-B14F-4D97-AF65-F5344CB8AC3E}">
        <p14:creationId xmlns:p14="http://schemas.microsoft.com/office/powerpoint/2010/main" val="2512522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5B7AB-2D91-4E4C-863B-F13701B1F2D5}"/>
              </a:ext>
            </a:extLst>
          </p:cNvPr>
          <p:cNvSpPr>
            <a:spLocks noGrp="1"/>
          </p:cNvSpPr>
          <p:nvPr>
            <p:ph type="title"/>
          </p:nvPr>
        </p:nvSpPr>
        <p:spPr/>
        <p:txBody>
          <a:bodyPr/>
          <a:lstStyle/>
          <a:p>
            <a:r>
              <a:rPr lang="en-US" dirty="0"/>
              <a:t>g. Operator </a:t>
            </a:r>
            <a:r>
              <a:rPr lang="en-US" dirty="0" err="1"/>
              <a:t>Identitas</a:t>
            </a:r>
            <a:r>
              <a:rPr lang="en-US" dirty="0"/>
              <a:t> (Identity Operators</a:t>
            </a:r>
            <a:r>
              <a:rPr lang="en-US" dirty="0" smtClean="0"/>
              <a:t>)</a:t>
            </a:r>
            <a:r>
              <a:rPr lang="id-ID" dirty="0" smtClean="0"/>
              <a:t> </a:t>
            </a:r>
            <a:r>
              <a:rPr lang="en-US" dirty="0"/>
              <a:t>(script)</a:t>
            </a:r>
            <a:endParaRPr lang="en-ID" dirty="0"/>
          </a:p>
        </p:txBody>
      </p:sp>
      <p:sp>
        <p:nvSpPr>
          <p:cNvPr id="4" name="Content Placeholder 3"/>
          <p:cNvSpPr>
            <a:spLocks noGrp="1"/>
          </p:cNvSpPr>
          <p:nvPr>
            <p:ph idx="1"/>
          </p:nvPr>
        </p:nvSpPr>
        <p:spPr/>
        <p:txBody>
          <a:bodyPr/>
          <a:lstStyle/>
          <a:p>
            <a:endParaRPr lang="id-ID"/>
          </a:p>
        </p:txBody>
      </p:sp>
      <p:pic>
        <p:nvPicPr>
          <p:cNvPr id="3" name="Picture 2"/>
          <p:cNvPicPr>
            <a:picLocks noChangeAspect="1"/>
          </p:cNvPicPr>
          <p:nvPr/>
        </p:nvPicPr>
        <p:blipFill>
          <a:blip r:embed="rId3"/>
          <a:stretch>
            <a:fillRect/>
          </a:stretch>
        </p:blipFill>
        <p:spPr>
          <a:xfrm>
            <a:off x="117022" y="1658981"/>
            <a:ext cx="3318538" cy="2602775"/>
          </a:xfrm>
          <a:prstGeom prst="rect">
            <a:avLst/>
          </a:prstGeom>
        </p:spPr>
      </p:pic>
      <p:pic>
        <p:nvPicPr>
          <p:cNvPr id="5" name="Picture 4"/>
          <p:cNvPicPr>
            <a:picLocks noChangeAspect="1"/>
          </p:cNvPicPr>
          <p:nvPr/>
        </p:nvPicPr>
        <p:blipFill>
          <a:blip r:embed="rId4"/>
          <a:stretch>
            <a:fillRect/>
          </a:stretch>
        </p:blipFill>
        <p:spPr>
          <a:xfrm>
            <a:off x="722816" y="4512990"/>
            <a:ext cx="2712744" cy="910197"/>
          </a:xfrm>
          <a:prstGeom prst="rect">
            <a:avLst/>
          </a:prstGeom>
        </p:spPr>
      </p:pic>
      <p:pic>
        <p:nvPicPr>
          <p:cNvPr id="6" name="Picture 5"/>
          <p:cNvPicPr>
            <a:picLocks noChangeAspect="1"/>
          </p:cNvPicPr>
          <p:nvPr/>
        </p:nvPicPr>
        <p:blipFill>
          <a:blip r:embed="rId5"/>
          <a:stretch>
            <a:fillRect/>
          </a:stretch>
        </p:blipFill>
        <p:spPr>
          <a:xfrm>
            <a:off x="3942669" y="1017814"/>
            <a:ext cx="3388859" cy="4119320"/>
          </a:xfrm>
          <a:prstGeom prst="rect">
            <a:avLst/>
          </a:prstGeom>
        </p:spPr>
      </p:pic>
      <p:pic>
        <p:nvPicPr>
          <p:cNvPr id="7" name="Picture 6"/>
          <p:cNvPicPr>
            <a:picLocks noChangeAspect="1"/>
          </p:cNvPicPr>
          <p:nvPr/>
        </p:nvPicPr>
        <p:blipFill>
          <a:blip r:embed="rId6"/>
          <a:stretch>
            <a:fillRect/>
          </a:stretch>
        </p:blipFill>
        <p:spPr>
          <a:xfrm>
            <a:off x="7392080" y="4261756"/>
            <a:ext cx="1650142" cy="2282111"/>
          </a:xfrm>
          <a:prstGeom prst="rect">
            <a:avLst/>
          </a:prstGeom>
        </p:spPr>
      </p:pic>
    </p:spTree>
    <p:extLst>
      <p:ext uri="{BB962C8B-B14F-4D97-AF65-F5344CB8AC3E}">
        <p14:creationId xmlns:p14="http://schemas.microsoft.com/office/powerpoint/2010/main" val="41469147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84909-074E-4F91-9FDF-3EA3A0D5303A}"/>
              </a:ext>
            </a:extLst>
          </p:cNvPr>
          <p:cNvSpPr>
            <a:spLocks noGrp="1"/>
          </p:cNvSpPr>
          <p:nvPr>
            <p:ph type="title"/>
          </p:nvPr>
        </p:nvSpPr>
        <p:spPr/>
        <p:txBody>
          <a:bodyPr/>
          <a:lstStyle/>
          <a:p>
            <a:r>
              <a:rPr lang="id-ID" dirty="0"/>
              <a:t>5</a:t>
            </a:r>
            <a:r>
              <a:rPr lang="en-US" dirty="0" smtClean="0"/>
              <a:t>. </a:t>
            </a:r>
            <a:r>
              <a:rPr lang="id-ID" dirty="0" smtClean="0"/>
              <a:t>Konversi</a:t>
            </a:r>
            <a:endParaRPr lang="en-ID" dirty="0"/>
          </a:p>
        </p:txBody>
      </p:sp>
      <p:sp>
        <p:nvSpPr>
          <p:cNvPr id="3" name="Text Placeholder 2">
            <a:extLst>
              <a:ext uri="{FF2B5EF4-FFF2-40B4-BE49-F238E27FC236}">
                <a16:creationId xmlns:a16="http://schemas.microsoft.com/office/drawing/2014/main" xmlns="" id="{27B86208-60B2-4953-B54B-AE721B7379EB}"/>
              </a:ext>
            </a:extLst>
          </p:cNvPr>
          <p:cNvSpPr>
            <a:spLocks noGrp="1"/>
          </p:cNvSpPr>
          <p:nvPr>
            <p:ph type="body" idx="1"/>
          </p:nvPr>
        </p:nvSpPr>
        <p:spPr>
          <a:xfrm>
            <a:off x="831851" y="3541690"/>
            <a:ext cx="7410449" cy="2950550"/>
          </a:xfrm>
        </p:spPr>
        <p:txBody>
          <a:bodyPr>
            <a:normAutofit/>
          </a:bodyPr>
          <a:lstStyle/>
          <a:p>
            <a:pPr marL="355600" indent="-355600">
              <a:buFont typeface="+mj-lt"/>
              <a:buAutoNum type="alphaLcPeriod"/>
            </a:pPr>
            <a:endParaRPr lang="en-ID" dirty="0"/>
          </a:p>
        </p:txBody>
      </p:sp>
    </p:spTree>
    <p:extLst>
      <p:ext uri="{BB962C8B-B14F-4D97-AF65-F5344CB8AC3E}">
        <p14:creationId xmlns:p14="http://schemas.microsoft.com/office/powerpoint/2010/main" val="3890299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5C75A-076F-4786-9CF1-06FAFF9E0FEE}"/>
              </a:ext>
            </a:extLst>
          </p:cNvPr>
          <p:cNvSpPr>
            <a:spLocks noGrp="1"/>
          </p:cNvSpPr>
          <p:nvPr>
            <p:ph type="title"/>
          </p:nvPr>
        </p:nvSpPr>
        <p:spPr/>
        <p:txBody>
          <a:bodyPr/>
          <a:lstStyle/>
          <a:p>
            <a:r>
              <a:rPr lang="en-US" dirty="0"/>
              <a:t>a. </a:t>
            </a:r>
            <a:r>
              <a:rPr lang="en-US" dirty="0" err="1"/>
              <a:t>Definisi</a:t>
            </a:r>
            <a:r>
              <a:rPr lang="en-US" dirty="0"/>
              <a:t> </a:t>
            </a:r>
            <a:r>
              <a:rPr lang="en-US" dirty="0" err="1"/>
              <a:t>Variabel</a:t>
            </a:r>
            <a:endParaRPr lang="en-ID" dirty="0"/>
          </a:p>
        </p:txBody>
      </p:sp>
      <p:sp>
        <p:nvSpPr>
          <p:cNvPr id="8" name="Content Placeholder 2">
            <a:extLst>
              <a:ext uri="{FF2B5EF4-FFF2-40B4-BE49-F238E27FC236}">
                <a16:creationId xmlns:a16="http://schemas.microsoft.com/office/drawing/2014/main" xmlns="" id="{77FE4CD7-7C59-457D-9AFD-5BDAD54FC86A}"/>
              </a:ext>
            </a:extLst>
          </p:cNvPr>
          <p:cNvSpPr txBox="1">
            <a:spLocks/>
          </p:cNvSpPr>
          <p:nvPr/>
        </p:nvSpPr>
        <p:spPr>
          <a:xfrm>
            <a:off x="476251" y="1658982"/>
            <a:ext cx="4476749" cy="4859675"/>
          </a:xfrm>
          <a:prstGeom prst="rect">
            <a:avLst/>
          </a:prstGeom>
        </p:spPr>
        <p:txBody>
          <a:bodyPr vert="horz" lIns="91440" tIns="45720" rIns="91440" bIns="45720" rtlCol="0">
            <a:normAutofit fontScale="85000" lnSpcReduction="20000"/>
          </a:bodyPr>
          <a:lstStyle>
            <a:lvl1pPr marL="457178" indent="-457178"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685766" indent="-228589" algn="l"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mn-lt"/>
                <a:ea typeface="+mn-ea"/>
                <a:cs typeface="+mn-cs"/>
              </a:defRPr>
            </a:lvl2pPr>
            <a:lvl3pPr marL="1142942" indent="-228589"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00120"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057298" indent="-228589"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Nama </a:t>
            </a:r>
            <a:r>
              <a:rPr lang="en-US" dirty="0" err="1"/>
              <a:t>lainnya</a:t>
            </a:r>
            <a:r>
              <a:rPr lang="en-US" dirty="0"/>
              <a:t> </a:t>
            </a:r>
            <a:r>
              <a:rPr lang="en-US" dirty="0">
                <a:solidFill>
                  <a:srgbClr val="FF0000"/>
                </a:solidFill>
              </a:rPr>
              <a:t>Identifier</a:t>
            </a:r>
            <a:r>
              <a:rPr lang="en-US" dirty="0"/>
              <a:t>.</a:t>
            </a:r>
          </a:p>
          <a:p>
            <a:r>
              <a:rPr lang="id-ID" dirty="0"/>
              <a:t>Tempat yang digunakan untuk </a:t>
            </a:r>
            <a:r>
              <a:rPr lang="id-ID" dirty="0">
                <a:solidFill>
                  <a:srgbClr val="FF0000"/>
                </a:solidFill>
              </a:rPr>
              <a:t>menyimpan data</a:t>
            </a:r>
            <a:r>
              <a:rPr lang="id-ID" dirty="0"/>
              <a:t>.</a:t>
            </a:r>
          </a:p>
          <a:p>
            <a:r>
              <a:rPr lang="id-ID" dirty="0"/>
              <a:t>Di matematika sering digambarkan dengan x, y</a:t>
            </a:r>
            <a:r>
              <a:rPr lang="id-ID" dirty="0" smtClean="0"/>
              <a:t>.</a:t>
            </a:r>
          </a:p>
          <a:p>
            <a:r>
              <a:rPr lang="id-ID" dirty="0"/>
              <a:t>Variabel bersifat </a:t>
            </a:r>
            <a:r>
              <a:rPr lang="id-ID" b="1" i="1" dirty="0"/>
              <a:t>mutable</a:t>
            </a:r>
            <a:r>
              <a:rPr lang="id-ID" dirty="0"/>
              <a:t>, artinya </a:t>
            </a:r>
            <a:r>
              <a:rPr lang="id-ID" dirty="0">
                <a:solidFill>
                  <a:srgbClr val="FF0000"/>
                </a:solidFill>
              </a:rPr>
              <a:t>nilainya bisa berubah-ubah</a:t>
            </a:r>
            <a:r>
              <a:rPr lang="id-ID" dirty="0" smtClean="0">
                <a:solidFill>
                  <a:srgbClr val="FF0000"/>
                </a:solidFill>
              </a:rPr>
              <a:t>.</a:t>
            </a:r>
          </a:p>
          <a:p>
            <a:r>
              <a:rPr lang="id-ID" dirty="0" smtClean="0"/>
              <a:t>Dapat berisi data/objek</a:t>
            </a:r>
            <a:r>
              <a:rPr lang="id-ID" dirty="0"/>
              <a:t>, baik itu bilangan bulat (integer), pecahan (float), karakter (string), </a:t>
            </a:r>
            <a:r>
              <a:rPr lang="id-ID" dirty="0" smtClean="0"/>
              <a:t>dll</a:t>
            </a:r>
          </a:p>
          <a:p>
            <a:r>
              <a:rPr lang="id-ID" dirty="0" smtClean="0"/>
              <a:t>Deklarasi/pembuatan </a:t>
            </a:r>
            <a:r>
              <a:rPr lang="fi-FI" dirty="0"/>
              <a:t>secara otomatis </a:t>
            </a:r>
            <a:r>
              <a:rPr lang="fi-FI" dirty="0" smtClean="0"/>
              <a:t>saat memberi</a:t>
            </a:r>
            <a:r>
              <a:rPr lang="id-ID" dirty="0" smtClean="0"/>
              <a:t>/</a:t>
            </a:r>
            <a:r>
              <a:rPr lang="fi-FI" dirty="0" smtClean="0"/>
              <a:t>menugaskan</a:t>
            </a:r>
            <a:r>
              <a:rPr lang="id-ID" dirty="0" smtClean="0"/>
              <a:t> (=</a:t>
            </a:r>
            <a:r>
              <a:rPr lang="fi-FI" dirty="0" smtClean="0"/>
              <a:t>) </a:t>
            </a:r>
            <a:r>
              <a:rPr lang="fi-FI" dirty="0"/>
              <a:t>suatu nilai ke variabel.</a:t>
            </a:r>
            <a:endParaRPr lang="id-ID" dirty="0">
              <a:solidFill>
                <a:srgbClr val="FF0000"/>
              </a:solidFill>
            </a:endParaRPr>
          </a:p>
          <a:p>
            <a:endParaRPr lang="id-ID" dirty="0"/>
          </a:p>
        </p:txBody>
      </p:sp>
      <p:pic>
        <p:nvPicPr>
          <p:cNvPr id="9" name="Picture 4" descr="https://ecs7.tokopedia.net/img/cache/300/product-1/2017/1/14/2928953/2928953_07f326be-f3d8-4fe1-8db0-11963c106d99_600_600.jpg">
            <a:extLst>
              <a:ext uri="{FF2B5EF4-FFF2-40B4-BE49-F238E27FC236}">
                <a16:creationId xmlns:a16="http://schemas.microsoft.com/office/drawing/2014/main" xmlns="" id="{E83E431C-B3E3-4E7A-AC9E-B1F307885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92" t="5454" r="12152" b="2426"/>
          <a:stretch/>
        </p:blipFill>
        <p:spPr bwMode="auto">
          <a:xfrm>
            <a:off x="5271408" y="2016832"/>
            <a:ext cx="3524250" cy="429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4772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t>Prioritas Eksekusi Operator di </a:t>
            </a:r>
            <a:r>
              <a:rPr lang="it-IT" b="1" dirty="0" smtClean="0"/>
              <a:t>Python</a:t>
            </a:r>
            <a:endParaRPr lang="id-ID" b="1" dirty="0"/>
          </a:p>
        </p:txBody>
      </p:sp>
      <p:sp>
        <p:nvSpPr>
          <p:cNvPr id="3" name="Content Placeholder 2"/>
          <p:cNvSpPr>
            <a:spLocks noGrp="1"/>
          </p:cNvSpPr>
          <p:nvPr>
            <p:ph idx="1"/>
          </p:nvPr>
        </p:nvSpPr>
        <p:spPr/>
        <p:txBody>
          <a:bodyPr/>
          <a:lstStyle/>
          <a:p>
            <a:endParaRPr lang="id-ID"/>
          </a:p>
        </p:txBody>
      </p:sp>
      <p:pic>
        <p:nvPicPr>
          <p:cNvPr id="4" name="Picture 3"/>
          <p:cNvPicPr>
            <a:picLocks noChangeAspect="1"/>
          </p:cNvPicPr>
          <p:nvPr/>
        </p:nvPicPr>
        <p:blipFill>
          <a:blip r:embed="rId2"/>
          <a:stretch>
            <a:fillRect/>
          </a:stretch>
        </p:blipFill>
        <p:spPr>
          <a:xfrm>
            <a:off x="189815" y="1609994"/>
            <a:ext cx="8875271" cy="4349935"/>
          </a:xfrm>
          <a:prstGeom prst="rect">
            <a:avLst/>
          </a:prstGeom>
        </p:spPr>
      </p:pic>
    </p:spTree>
    <p:extLst>
      <p:ext uri="{BB962C8B-B14F-4D97-AF65-F5344CB8AC3E}">
        <p14:creationId xmlns:p14="http://schemas.microsoft.com/office/powerpoint/2010/main" val="12268359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6000" b="1" dirty="0" smtClean="0"/>
              <a:t>Konversi </a:t>
            </a:r>
            <a:endParaRPr lang="id-ID" sz="6000" b="1" dirty="0"/>
          </a:p>
        </p:txBody>
      </p:sp>
      <p:sp>
        <p:nvSpPr>
          <p:cNvPr id="4" name="Rectangle 3"/>
          <p:cNvSpPr/>
          <p:nvPr/>
        </p:nvSpPr>
        <p:spPr>
          <a:xfrm>
            <a:off x="476251" y="1073174"/>
            <a:ext cx="4603568" cy="523220"/>
          </a:xfrm>
          <a:prstGeom prst="rect">
            <a:avLst/>
          </a:prstGeom>
        </p:spPr>
        <p:txBody>
          <a:bodyPr wrap="none">
            <a:spAutoFit/>
          </a:bodyPr>
          <a:lstStyle/>
          <a:p>
            <a:r>
              <a:rPr lang="id-ID" sz="2800" dirty="0">
                <a:solidFill>
                  <a:srgbClr val="212529"/>
                </a:solidFill>
                <a:latin typeface="-apple-system"/>
              </a:rPr>
              <a:t>Konversi Tipe Data Number</a:t>
            </a:r>
            <a:endParaRPr lang="id-ID" sz="2800" i="0" dirty="0">
              <a:solidFill>
                <a:srgbClr val="212529"/>
              </a:solidFill>
              <a:effectLst/>
              <a:latin typeface="-apple-system"/>
            </a:endParaRPr>
          </a:p>
        </p:txBody>
      </p:sp>
      <p:sp>
        <p:nvSpPr>
          <p:cNvPr id="6" name="Rectangle 5"/>
          <p:cNvSpPr/>
          <p:nvPr/>
        </p:nvSpPr>
        <p:spPr>
          <a:xfrm>
            <a:off x="476250" y="1804153"/>
            <a:ext cx="8319407" cy="4093428"/>
          </a:xfrm>
          <a:prstGeom prst="rect">
            <a:avLst/>
          </a:prstGeom>
        </p:spPr>
        <p:txBody>
          <a:bodyPr wrap="square">
            <a:spAutoFit/>
          </a:bodyPr>
          <a:lstStyle/>
          <a:p>
            <a:pPr marL="407988" lvl="0" indent="-407988" algn="just" eaLnBrk="0" fontAlgn="base" hangingPunct="0">
              <a:spcBef>
                <a:spcPct val="0"/>
              </a:spcBef>
              <a:spcAft>
                <a:spcPct val="0"/>
              </a:spcAft>
              <a:buFont typeface="Wingdings" panose="05000000000000000000" pitchFamily="2" charset="2"/>
              <a:buChar char="§"/>
            </a:pPr>
            <a:r>
              <a:rPr lang="id-ID" sz="2600" dirty="0" smtClean="0">
                <a:solidFill>
                  <a:srgbClr val="E83E8C"/>
                </a:solidFill>
                <a:latin typeface="SFMono-Regular"/>
              </a:rPr>
              <a:t>int(x</a:t>
            </a:r>
            <a:r>
              <a:rPr lang="id-ID" sz="2600" dirty="0">
                <a:solidFill>
                  <a:srgbClr val="E83E8C"/>
                </a:solidFill>
                <a:latin typeface="SFMono-Regular"/>
              </a:rPr>
              <a:t>)</a:t>
            </a:r>
            <a:r>
              <a:rPr lang="id-ID" sz="2600" dirty="0">
                <a:solidFill>
                  <a:srgbClr val="212529"/>
                </a:solidFill>
                <a:latin typeface="-apple-system"/>
              </a:rPr>
              <a:t> untuk meng-konversi x menjadi plain integer.</a:t>
            </a:r>
          </a:p>
          <a:p>
            <a:pPr marL="407988" lvl="0" indent="-407988" algn="just" eaLnBrk="0" fontAlgn="base" hangingPunct="0">
              <a:spcBef>
                <a:spcPct val="0"/>
              </a:spcBef>
              <a:spcAft>
                <a:spcPct val="0"/>
              </a:spcAft>
              <a:buFont typeface="Wingdings" panose="05000000000000000000" pitchFamily="2" charset="2"/>
              <a:buChar char="§"/>
            </a:pPr>
            <a:r>
              <a:rPr lang="id-ID" sz="2600" dirty="0">
                <a:solidFill>
                  <a:srgbClr val="E83E8C"/>
                </a:solidFill>
                <a:latin typeface="SFMono-Regular"/>
              </a:rPr>
              <a:t>long(x)</a:t>
            </a:r>
            <a:r>
              <a:rPr lang="id-ID" sz="2600" dirty="0">
                <a:solidFill>
                  <a:srgbClr val="212529"/>
                </a:solidFill>
                <a:latin typeface="-apple-system"/>
              </a:rPr>
              <a:t> untuk meng-konversi x menjadi long integer.</a:t>
            </a:r>
          </a:p>
          <a:p>
            <a:pPr marL="407988" lvl="0" indent="-407988" algn="just" eaLnBrk="0" fontAlgn="base" hangingPunct="0">
              <a:spcBef>
                <a:spcPct val="0"/>
              </a:spcBef>
              <a:spcAft>
                <a:spcPct val="0"/>
              </a:spcAft>
              <a:buFont typeface="Wingdings" panose="05000000000000000000" pitchFamily="2" charset="2"/>
              <a:buChar char="§"/>
            </a:pPr>
            <a:r>
              <a:rPr lang="id-ID" sz="2600" dirty="0">
                <a:solidFill>
                  <a:srgbClr val="E83E8C"/>
                </a:solidFill>
                <a:latin typeface="SFMono-Regular"/>
              </a:rPr>
              <a:t>float(x)</a:t>
            </a:r>
            <a:r>
              <a:rPr lang="id-ID" sz="2600" dirty="0">
                <a:solidFill>
                  <a:srgbClr val="212529"/>
                </a:solidFill>
                <a:latin typeface="-apple-system"/>
              </a:rPr>
              <a:t> untuk meng-konversi x menjadi floating point number.</a:t>
            </a:r>
          </a:p>
          <a:p>
            <a:pPr marL="407988" lvl="0" indent="-407988" algn="just" eaLnBrk="0" fontAlgn="base" hangingPunct="0">
              <a:spcBef>
                <a:spcPct val="0"/>
              </a:spcBef>
              <a:spcAft>
                <a:spcPct val="0"/>
              </a:spcAft>
              <a:buFont typeface="Wingdings" panose="05000000000000000000" pitchFamily="2" charset="2"/>
              <a:buChar char="§"/>
            </a:pPr>
            <a:r>
              <a:rPr lang="id-ID" sz="2600" dirty="0">
                <a:solidFill>
                  <a:srgbClr val="E83E8C"/>
                </a:solidFill>
                <a:latin typeface="SFMono-Regular"/>
              </a:rPr>
              <a:t>complex(x)</a:t>
            </a:r>
            <a:r>
              <a:rPr lang="id-ID" sz="2600" dirty="0">
                <a:solidFill>
                  <a:srgbClr val="212529"/>
                </a:solidFill>
                <a:latin typeface="-apple-system"/>
              </a:rPr>
              <a:t> untuk meng-konversi x menjadi complex number dengna real part x dan imaginary part zero.</a:t>
            </a:r>
          </a:p>
          <a:p>
            <a:pPr marL="407988" lvl="0" indent="-407988" algn="just" eaLnBrk="0" fontAlgn="base" hangingPunct="0">
              <a:spcBef>
                <a:spcPct val="0"/>
              </a:spcBef>
              <a:spcAft>
                <a:spcPct val="0"/>
              </a:spcAft>
              <a:buFont typeface="Wingdings" panose="05000000000000000000" pitchFamily="2" charset="2"/>
              <a:buChar char="§"/>
            </a:pPr>
            <a:r>
              <a:rPr lang="id-ID" sz="2600" dirty="0">
                <a:solidFill>
                  <a:srgbClr val="E83E8C"/>
                </a:solidFill>
                <a:latin typeface="SFMono-Regular"/>
              </a:rPr>
              <a:t>complex(x, y)</a:t>
            </a:r>
            <a:r>
              <a:rPr lang="id-ID" sz="2600" dirty="0">
                <a:solidFill>
                  <a:srgbClr val="212529"/>
                </a:solidFill>
                <a:latin typeface="-apple-system"/>
              </a:rPr>
              <a:t> untuk meng-konversi x dan y menjadi complex number dengan real part x dan imaginary part y. x dan numeric expressions y.</a:t>
            </a:r>
          </a:p>
          <a:p>
            <a:pPr marL="457200" lvl="0" indent="-457200" algn="just" eaLnBrk="0" fontAlgn="base" hangingPunct="0">
              <a:spcBef>
                <a:spcPct val="0"/>
              </a:spcBef>
              <a:spcAft>
                <a:spcPct val="0"/>
              </a:spcAft>
              <a:buFont typeface="Wingdings" panose="05000000000000000000" pitchFamily="2" charset="2"/>
              <a:buChar char="§"/>
            </a:pPr>
            <a:endParaRPr lang="id-ID" sz="2600" dirty="0">
              <a:latin typeface="Arial" panose="020B0604020202020204" pitchFamily="34" charset="0"/>
            </a:endParaRPr>
          </a:p>
        </p:txBody>
      </p:sp>
    </p:spTree>
    <p:extLst>
      <p:ext uri="{BB962C8B-B14F-4D97-AF65-F5344CB8AC3E}">
        <p14:creationId xmlns:p14="http://schemas.microsoft.com/office/powerpoint/2010/main" val="13778272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id-ID" sz="6000" b="1" dirty="0" smtClean="0"/>
              <a:t>Konversi </a:t>
            </a:r>
            <a:endParaRPr lang="id-ID" sz="6000" b="1" dirty="0"/>
          </a:p>
        </p:txBody>
      </p:sp>
      <p:sp>
        <p:nvSpPr>
          <p:cNvPr id="3" name="Content Placeholder 2"/>
          <p:cNvSpPr>
            <a:spLocks noGrp="1"/>
          </p:cNvSpPr>
          <p:nvPr>
            <p:ph idx="1"/>
          </p:nvPr>
        </p:nvSpPr>
        <p:spPr/>
        <p:txBody>
          <a:bodyPr/>
          <a:lstStyle/>
          <a:p>
            <a:endParaRPr lang="id-ID"/>
          </a:p>
        </p:txBody>
      </p:sp>
      <p:sp>
        <p:nvSpPr>
          <p:cNvPr id="4" name="Rectangle 3"/>
          <p:cNvSpPr/>
          <p:nvPr/>
        </p:nvSpPr>
        <p:spPr>
          <a:xfrm>
            <a:off x="476251" y="780270"/>
            <a:ext cx="4014048" cy="584775"/>
          </a:xfrm>
          <a:prstGeom prst="rect">
            <a:avLst/>
          </a:prstGeom>
        </p:spPr>
        <p:txBody>
          <a:bodyPr wrap="none">
            <a:spAutoFit/>
          </a:bodyPr>
          <a:lstStyle/>
          <a:p>
            <a:r>
              <a:rPr lang="id-ID" sz="3200" dirty="0"/>
              <a:t>Operator Spesial String</a:t>
            </a:r>
          </a:p>
        </p:txBody>
      </p:sp>
      <p:pic>
        <p:nvPicPr>
          <p:cNvPr id="5" name="Picture 4"/>
          <p:cNvPicPr>
            <a:picLocks noChangeAspect="1"/>
          </p:cNvPicPr>
          <p:nvPr/>
        </p:nvPicPr>
        <p:blipFill>
          <a:blip r:embed="rId3"/>
          <a:stretch>
            <a:fillRect/>
          </a:stretch>
        </p:blipFill>
        <p:spPr>
          <a:xfrm>
            <a:off x="476251" y="1365045"/>
            <a:ext cx="5505451" cy="5417754"/>
          </a:xfrm>
          <a:prstGeom prst="rect">
            <a:avLst/>
          </a:prstGeom>
        </p:spPr>
      </p:pic>
    </p:spTree>
    <p:extLst>
      <p:ext uri="{BB962C8B-B14F-4D97-AF65-F5344CB8AC3E}">
        <p14:creationId xmlns:p14="http://schemas.microsoft.com/office/powerpoint/2010/main" val="2917257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id-ID" sz="5400" b="1" dirty="0" smtClean="0"/>
              <a:t>Konversi </a:t>
            </a:r>
            <a:endParaRPr lang="id-ID" sz="5400" b="1" dirty="0"/>
          </a:p>
        </p:txBody>
      </p:sp>
      <p:sp>
        <p:nvSpPr>
          <p:cNvPr id="3" name="Content Placeholder 2"/>
          <p:cNvSpPr>
            <a:spLocks noGrp="1"/>
          </p:cNvSpPr>
          <p:nvPr>
            <p:ph idx="1"/>
          </p:nvPr>
        </p:nvSpPr>
        <p:spPr/>
        <p:txBody>
          <a:bodyPr/>
          <a:lstStyle/>
          <a:p>
            <a:endParaRPr lang="id-ID"/>
          </a:p>
        </p:txBody>
      </p:sp>
      <p:sp>
        <p:nvSpPr>
          <p:cNvPr id="4" name="Rectangle 3"/>
          <p:cNvSpPr/>
          <p:nvPr/>
        </p:nvSpPr>
        <p:spPr>
          <a:xfrm>
            <a:off x="476251" y="734864"/>
            <a:ext cx="4447051" cy="584775"/>
          </a:xfrm>
          <a:prstGeom prst="rect">
            <a:avLst/>
          </a:prstGeom>
        </p:spPr>
        <p:txBody>
          <a:bodyPr wrap="none">
            <a:spAutoFit/>
          </a:bodyPr>
          <a:lstStyle/>
          <a:p>
            <a:r>
              <a:rPr lang="id-ID" sz="3200" dirty="0"/>
              <a:t>Operator Format </a:t>
            </a:r>
            <a:r>
              <a:rPr lang="id-ID" sz="3200" dirty="0" smtClean="0"/>
              <a:t>String </a:t>
            </a:r>
            <a:r>
              <a:rPr lang="id-ID" sz="3200" dirty="0"/>
              <a:t>%</a:t>
            </a:r>
          </a:p>
        </p:txBody>
      </p:sp>
      <p:pic>
        <p:nvPicPr>
          <p:cNvPr id="5" name="Picture 4"/>
          <p:cNvPicPr>
            <a:picLocks noChangeAspect="1"/>
          </p:cNvPicPr>
          <p:nvPr/>
        </p:nvPicPr>
        <p:blipFill>
          <a:blip r:embed="rId3"/>
          <a:stretch>
            <a:fillRect/>
          </a:stretch>
        </p:blipFill>
        <p:spPr>
          <a:xfrm>
            <a:off x="476251" y="1319639"/>
            <a:ext cx="6218463" cy="5449670"/>
          </a:xfrm>
          <a:prstGeom prst="rect">
            <a:avLst/>
          </a:prstGeom>
        </p:spPr>
      </p:pic>
    </p:spTree>
    <p:extLst>
      <p:ext uri="{BB962C8B-B14F-4D97-AF65-F5344CB8AC3E}">
        <p14:creationId xmlns:p14="http://schemas.microsoft.com/office/powerpoint/2010/main" val="11631362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Referensi (1)</a:t>
            </a:r>
          </a:p>
        </p:txBody>
      </p:sp>
      <p:sp>
        <p:nvSpPr>
          <p:cNvPr id="3" name="Content Placeholder 2"/>
          <p:cNvSpPr>
            <a:spLocks noGrp="1"/>
          </p:cNvSpPr>
          <p:nvPr>
            <p:ph idx="1"/>
          </p:nvPr>
        </p:nvSpPr>
        <p:spPr>
          <a:xfrm>
            <a:off x="127000" y="1442506"/>
            <a:ext cx="8826500" cy="5076151"/>
          </a:xfrm>
        </p:spPr>
        <p:txBody>
          <a:bodyPr>
            <a:noAutofit/>
          </a:bodyPr>
          <a:lstStyle/>
          <a:p>
            <a:pPr marL="355600" indent="-355600">
              <a:lnSpc>
                <a:spcPct val="100000"/>
              </a:lnSpc>
              <a:spcBef>
                <a:spcPts val="0"/>
              </a:spcBef>
            </a:pPr>
            <a:r>
              <a:rPr lang="en-US" sz="1780" dirty="0"/>
              <a:t>Dawson, Michael. 2014. Beginning C++ Through Game Programming. USA-Course Technology, a part of Cengage Learning</a:t>
            </a:r>
          </a:p>
          <a:p>
            <a:pPr marL="355600" indent="-355600">
              <a:lnSpc>
                <a:spcPct val="100000"/>
              </a:lnSpc>
              <a:spcBef>
                <a:spcPts val="0"/>
              </a:spcBef>
            </a:pPr>
            <a:r>
              <a:rPr lang="id-ID" sz="1780" dirty="0"/>
              <a:t>Fachrurrozi, M. 20. Konsep dan Aplikasi Pemrograman Menggunakan Borland C++ Builder 6</a:t>
            </a:r>
            <a:endParaRPr lang="en-US" sz="1780" dirty="0"/>
          </a:p>
          <a:p>
            <a:pPr marL="355600" indent="-355600">
              <a:lnSpc>
                <a:spcPct val="100000"/>
              </a:lnSpc>
              <a:spcBef>
                <a:spcPts val="0"/>
              </a:spcBef>
            </a:pPr>
            <a:r>
              <a:rPr lang="nn-NO" sz="1780" dirty="0"/>
              <a:t>Hendra. 2004. C, C++ Programming</a:t>
            </a:r>
          </a:p>
          <a:p>
            <a:pPr marL="355600" indent="-355600">
              <a:lnSpc>
                <a:spcPct val="100000"/>
              </a:lnSpc>
              <a:spcBef>
                <a:spcPts val="0"/>
              </a:spcBef>
            </a:pPr>
            <a:r>
              <a:rPr lang="en-US" sz="1780" dirty="0" err="1"/>
              <a:t>Koening</a:t>
            </a:r>
            <a:r>
              <a:rPr lang="en-US" sz="1780" dirty="0"/>
              <a:t>, Andrew and E. Moo, Barbara. 2000. Accelerated-C++. USA-Addison Wesley 387page</a:t>
            </a:r>
          </a:p>
          <a:p>
            <a:pPr marL="355600" indent="-355600">
              <a:lnSpc>
                <a:spcPct val="100000"/>
              </a:lnSpc>
              <a:spcBef>
                <a:spcPts val="0"/>
              </a:spcBef>
            </a:pPr>
            <a:r>
              <a:rPr lang="en-US" sz="1780" dirty="0" err="1"/>
              <a:t>Koening</a:t>
            </a:r>
            <a:r>
              <a:rPr lang="en-US" sz="1780" dirty="0"/>
              <a:t>, Andrew and E. Moo, Barbara. 2000. Accelerated-C++. USA-Addison Wesley 418page</a:t>
            </a:r>
          </a:p>
          <a:p>
            <a:pPr marL="355600" indent="-355600">
              <a:lnSpc>
                <a:spcPct val="100000"/>
              </a:lnSpc>
              <a:spcBef>
                <a:spcPts val="0"/>
              </a:spcBef>
            </a:pPr>
            <a:r>
              <a:rPr lang="en-US" sz="1780" dirty="0"/>
              <a:t>Liberty, Jesse and Jones, Bradley. 2005. Teach Yourself C++ in 21 Days 5th Edition. USA-</a:t>
            </a:r>
            <a:r>
              <a:rPr lang="en-US" sz="1780" dirty="0" err="1"/>
              <a:t>Sams</a:t>
            </a:r>
            <a:r>
              <a:rPr lang="en-US" sz="1780" dirty="0"/>
              <a:t> Publishing</a:t>
            </a:r>
          </a:p>
          <a:p>
            <a:pPr marL="355600" indent="-355600">
              <a:lnSpc>
                <a:spcPct val="100000"/>
              </a:lnSpc>
              <a:spcBef>
                <a:spcPts val="0"/>
              </a:spcBef>
            </a:pPr>
            <a:r>
              <a:rPr lang="en-US" sz="1780" dirty="0"/>
              <a:t>Meyers, Scott. 2014. Effective Modern C++_ 42 Specific Ways to Improve Your Use of C++11 and C++14. USA-O'Reilly Media</a:t>
            </a:r>
          </a:p>
          <a:p>
            <a:pPr marL="355600" indent="-355600">
              <a:lnSpc>
                <a:spcPct val="100000"/>
              </a:lnSpc>
              <a:spcBef>
                <a:spcPts val="0"/>
              </a:spcBef>
            </a:pPr>
            <a:r>
              <a:rPr lang="sv-SE" sz="1780" dirty="0"/>
              <a:t>Munir, Rinaldi. 2010. Matematika Diskrit Ed 3. Penerbit Informatika  Bandung</a:t>
            </a:r>
          </a:p>
          <a:p>
            <a:pPr marL="355600" indent="-355600">
              <a:lnSpc>
                <a:spcPct val="100000"/>
              </a:lnSpc>
              <a:spcBef>
                <a:spcPts val="0"/>
              </a:spcBef>
            </a:pPr>
            <a:r>
              <a:rPr lang="id-ID" sz="1780" dirty="0"/>
              <a:t>Munir, RInaldi. 2011. Algoritma dan Pemrograman dalam Bahasa Pascal dan C</a:t>
            </a:r>
            <a:endParaRPr lang="en-US" sz="1780" dirty="0"/>
          </a:p>
          <a:p>
            <a:pPr marL="355600" indent="-355600">
              <a:lnSpc>
                <a:spcPct val="100000"/>
              </a:lnSpc>
              <a:spcBef>
                <a:spcPts val="0"/>
              </a:spcBef>
            </a:pPr>
            <a:r>
              <a:rPr lang="en-US" sz="1780" dirty="0" err="1"/>
              <a:t>Prata</a:t>
            </a:r>
            <a:r>
              <a:rPr lang="en-US" sz="1780" dirty="0"/>
              <a:t>, Stephen. 2005. C++ Primer Plus 5th Edition. USA-</a:t>
            </a:r>
            <a:r>
              <a:rPr lang="en-US" sz="1780" dirty="0" err="1"/>
              <a:t>Sams</a:t>
            </a:r>
            <a:r>
              <a:rPr lang="en-US" sz="1780" dirty="0"/>
              <a:t> Publishing</a:t>
            </a:r>
          </a:p>
          <a:p>
            <a:pPr marL="355600" indent="-355600">
              <a:lnSpc>
                <a:spcPct val="100000"/>
              </a:lnSpc>
              <a:spcBef>
                <a:spcPts val="0"/>
              </a:spcBef>
            </a:pPr>
            <a:r>
              <a:rPr lang="en-US" sz="1780" dirty="0" err="1"/>
              <a:t>Prata</a:t>
            </a:r>
            <a:r>
              <a:rPr lang="en-US" sz="1780" dirty="0"/>
              <a:t>, Stephen. 2012. C++ Primer Plus 6th Edition. USA-Addison </a:t>
            </a:r>
            <a:r>
              <a:rPr lang="en-US" sz="1780" dirty="0" err="1"/>
              <a:t>Welley</a:t>
            </a:r>
            <a:endParaRPr lang="en-US" sz="1780" dirty="0"/>
          </a:p>
          <a:p>
            <a:pPr marL="355600" indent="-355600">
              <a:lnSpc>
                <a:spcPct val="100000"/>
              </a:lnSpc>
              <a:spcBef>
                <a:spcPts val="0"/>
              </a:spcBef>
            </a:pPr>
            <a:r>
              <a:rPr lang="en-US" sz="1780" dirty="0"/>
              <a:t>Randy Davis, Stephen. 2004. C++ For DUMMIES. </a:t>
            </a:r>
            <a:r>
              <a:rPr lang="en-US" sz="1780" dirty="0" err="1"/>
              <a:t>Indiana,Canada</a:t>
            </a:r>
            <a:r>
              <a:rPr lang="en-US" sz="1780" dirty="0"/>
              <a:t>-Wiley Publishing</a:t>
            </a:r>
            <a:endParaRPr lang="id-ID" sz="1780" dirty="0"/>
          </a:p>
        </p:txBody>
      </p:sp>
    </p:spTree>
    <p:extLst>
      <p:ext uri="{BB962C8B-B14F-4D97-AF65-F5344CB8AC3E}">
        <p14:creationId xmlns:p14="http://schemas.microsoft.com/office/powerpoint/2010/main" val="1235220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5C75A-076F-4786-9CF1-06FAFF9E0FEE}"/>
              </a:ext>
            </a:extLst>
          </p:cNvPr>
          <p:cNvSpPr>
            <a:spLocks noGrp="1"/>
          </p:cNvSpPr>
          <p:nvPr>
            <p:ph type="title"/>
          </p:nvPr>
        </p:nvSpPr>
        <p:spPr/>
        <p:txBody>
          <a:bodyPr/>
          <a:lstStyle/>
          <a:p>
            <a:r>
              <a:rPr lang="en-US" dirty="0"/>
              <a:t>b. </a:t>
            </a:r>
            <a:r>
              <a:rPr lang="id-ID" dirty="0" smtClean="0"/>
              <a:t>Deklarasi </a:t>
            </a:r>
            <a:r>
              <a:rPr lang="en-US" dirty="0" err="1" smtClean="0"/>
              <a:t>Variabel</a:t>
            </a:r>
            <a:endParaRPr lang="en-ID" dirty="0"/>
          </a:p>
        </p:txBody>
      </p:sp>
      <p:sp>
        <p:nvSpPr>
          <p:cNvPr id="3" name="Content Placeholder 2"/>
          <p:cNvSpPr>
            <a:spLocks noGrp="1"/>
          </p:cNvSpPr>
          <p:nvPr>
            <p:ph idx="1"/>
          </p:nvPr>
        </p:nvSpPr>
        <p:spPr/>
        <p:txBody>
          <a:bodyPr/>
          <a:lstStyle/>
          <a:p>
            <a:r>
              <a:rPr lang="id-ID" dirty="0" smtClean="0"/>
              <a:t>Formatnya</a:t>
            </a:r>
            <a:r>
              <a:rPr lang="id-ID" dirty="0"/>
              <a:t> </a:t>
            </a:r>
            <a:r>
              <a:rPr lang="id-ID" dirty="0" smtClean="0"/>
              <a:t>:</a:t>
            </a:r>
          </a:p>
          <a:p>
            <a:endParaRPr lang="id-ID" dirty="0"/>
          </a:p>
          <a:p>
            <a:endParaRPr lang="id-ID" dirty="0" smtClean="0"/>
          </a:p>
          <a:p>
            <a:r>
              <a:rPr lang="id-ID" dirty="0" smtClean="0"/>
              <a:t>Contohnya : </a:t>
            </a:r>
            <a:endParaRPr lang="id-ID" dirty="0"/>
          </a:p>
        </p:txBody>
      </p:sp>
      <p:pic>
        <p:nvPicPr>
          <p:cNvPr id="7" name="Picture 6"/>
          <p:cNvPicPr>
            <a:picLocks noChangeAspect="1"/>
          </p:cNvPicPr>
          <p:nvPr/>
        </p:nvPicPr>
        <p:blipFill>
          <a:blip r:embed="rId2"/>
          <a:stretch>
            <a:fillRect/>
          </a:stretch>
        </p:blipFill>
        <p:spPr>
          <a:xfrm>
            <a:off x="618081" y="2094363"/>
            <a:ext cx="3657065" cy="868553"/>
          </a:xfrm>
          <a:prstGeom prst="rect">
            <a:avLst/>
          </a:prstGeom>
        </p:spPr>
      </p:pic>
      <p:pic>
        <p:nvPicPr>
          <p:cNvPr id="11" name="Picture 10"/>
          <p:cNvPicPr>
            <a:picLocks noChangeAspect="1"/>
          </p:cNvPicPr>
          <p:nvPr/>
        </p:nvPicPr>
        <p:blipFill>
          <a:blip r:embed="rId3"/>
          <a:stretch>
            <a:fillRect/>
          </a:stretch>
        </p:blipFill>
        <p:spPr>
          <a:xfrm>
            <a:off x="476251" y="3566811"/>
            <a:ext cx="7342468" cy="1520410"/>
          </a:xfrm>
          <a:prstGeom prst="rect">
            <a:avLst/>
          </a:prstGeom>
        </p:spPr>
      </p:pic>
      <p:pic>
        <p:nvPicPr>
          <p:cNvPr id="12" name="Picture 11"/>
          <p:cNvPicPr>
            <a:picLocks noChangeAspect="1"/>
          </p:cNvPicPr>
          <p:nvPr/>
        </p:nvPicPr>
        <p:blipFill>
          <a:blip r:embed="rId4"/>
          <a:stretch>
            <a:fillRect/>
          </a:stretch>
        </p:blipFill>
        <p:spPr>
          <a:xfrm>
            <a:off x="476251" y="5164764"/>
            <a:ext cx="7342468" cy="1648058"/>
          </a:xfrm>
          <a:prstGeom prst="rect">
            <a:avLst/>
          </a:prstGeom>
        </p:spPr>
      </p:pic>
      <p:pic>
        <p:nvPicPr>
          <p:cNvPr id="14" name="Picture 13"/>
          <p:cNvPicPr>
            <a:picLocks noChangeAspect="1"/>
          </p:cNvPicPr>
          <p:nvPr/>
        </p:nvPicPr>
        <p:blipFill>
          <a:blip r:embed="rId5"/>
          <a:stretch>
            <a:fillRect/>
          </a:stretch>
        </p:blipFill>
        <p:spPr>
          <a:xfrm>
            <a:off x="6070624" y="4352455"/>
            <a:ext cx="2886911" cy="1624618"/>
          </a:xfrm>
          <a:prstGeom prst="rect">
            <a:avLst/>
          </a:prstGeom>
        </p:spPr>
      </p:pic>
    </p:spTree>
    <p:extLst>
      <p:ext uri="{BB962C8B-B14F-4D97-AF65-F5344CB8AC3E}">
        <p14:creationId xmlns:p14="http://schemas.microsoft.com/office/powerpoint/2010/main" val="3041317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5C75A-076F-4786-9CF1-06FAFF9E0FEE}"/>
              </a:ext>
            </a:extLst>
          </p:cNvPr>
          <p:cNvSpPr>
            <a:spLocks noGrp="1"/>
          </p:cNvSpPr>
          <p:nvPr>
            <p:ph type="title"/>
          </p:nvPr>
        </p:nvSpPr>
        <p:spPr/>
        <p:txBody>
          <a:bodyPr/>
          <a:lstStyle/>
          <a:p>
            <a:r>
              <a:rPr lang="en-US" dirty="0"/>
              <a:t>b. </a:t>
            </a:r>
            <a:r>
              <a:rPr lang="en-US" dirty="0" err="1"/>
              <a:t>Aturan</a:t>
            </a:r>
            <a:r>
              <a:rPr lang="en-US" dirty="0"/>
              <a:t> </a:t>
            </a:r>
            <a:r>
              <a:rPr lang="en-US" dirty="0" err="1"/>
              <a:t>Penamaan</a:t>
            </a:r>
            <a:r>
              <a:rPr lang="en-US" dirty="0"/>
              <a:t> </a:t>
            </a:r>
            <a:r>
              <a:rPr lang="en-US" dirty="0" err="1"/>
              <a:t>Variabel</a:t>
            </a:r>
            <a:endParaRPr lang="en-ID" dirty="0"/>
          </a:p>
        </p:txBody>
      </p:sp>
      <p:sp>
        <p:nvSpPr>
          <p:cNvPr id="3" name="Content Placeholder 2"/>
          <p:cNvSpPr>
            <a:spLocks noGrp="1"/>
          </p:cNvSpPr>
          <p:nvPr>
            <p:ph idx="1"/>
          </p:nvPr>
        </p:nvSpPr>
        <p:spPr/>
        <p:txBody>
          <a:bodyPr/>
          <a:lstStyle/>
          <a:p>
            <a:endParaRPr lang="id-ID"/>
          </a:p>
        </p:txBody>
      </p:sp>
      <p:pic>
        <p:nvPicPr>
          <p:cNvPr id="5" name="Picture 4"/>
          <p:cNvPicPr>
            <a:picLocks noChangeAspect="1"/>
          </p:cNvPicPr>
          <p:nvPr/>
        </p:nvPicPr>
        <p:blipFill>
          <a:blip r:embed="rId2"/>
          <a:stretch>
            <a:fillRect/>
          </a:stretch>
        </p:blipFill>
        <p:spPr>
          <a:xfrm>
            <a:off x="462603" y="1442505"/>
            <a:ext cx="7412155" cy="5235479"/>
          </a:xfrm>
          <a:prstGeom prst="rect">
            <a:avLst/>
          </a:prstGeom>
        </p:spPr>
      </p:pic>
    </p:spTree>
    <p:extLst>
      <p:ext uri="{BB962C8B-B14F-4D97-AF65-F5344CB8AC3E}">
        <p14:creationId xmlns:p14="http://schemas.microsoft.com/office/powerpoint/2010/main" val="196054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6DCD2-D2FD-4D88-915F-6126DE31FD73}"/>
              </a:ext>
            </a:extLst>
          </p:cNvPr>
          <p:cNvSpPr>
            <a:spLocks noGrp="1"/>
          </p:cNvSpPr>
          <p:nvPr>
            <p:ph type="title"/>
          </p:nvPr>
        </p:nvSpPr>
        <p:spPr/>
        <p:txBody>
          <a:bodyPr/>
          <a:lstStyle/>
          <a:p>
            <a:r>
              <a:rPr lang="en-US" dirty="0"/>
              <a:t>c. Keyword </a:t>
            </a:r>
            <a:r>
              <a:rPr lang="en-US" dirty="0" err="1"/>
              <a:t>pada</a:t>
            </a:r>
            <a:r>
              <a:rPr lang="en-US" dirty="0"/>
              <a:t> </a:t>
            </a:r>
            <a:r>
              <a:rPr lang="en-US" dirty="0" err="1" smtClean="0"/>
              <a:t>Bahasa</a:t>
            </a:r>
            <a:r>
              <a:rPr lang="id-ID" dirty="0"/>
              <a:t> </a:t>
            </a:r>
            <a:r>
              <a:rPr lang="id-ID" dirty="0" smtClean="0"/>
              <a:t>Python</a:t>
            </a:r>
            <a:endParaRPr lang="en-ID" dirty="0"/>
          </a:p>
        </p:txBody>
      </p:sp>
      <p:sp>
        <p:nvSpPr>
          <p:cNvPr id="3" name="Content Placeholder 2">
            <a:extLst>
              <a:ext uri="{FF2B5EF4-FFF2-40B4-BE49-F238E27FC236}">
                <a16:creationId xmlns:a16="http://schemas.microsoft.com/office/drawing/2014/main" xmlns="" id="{1C950EAC-4ACC-47CD-BB84-09B4BA3147F6}"/>
              </a:ext>
            </a:extLst>
          </p:cNvPr>
          <p:cNvSpPr>
            <a:spLocks noGrp="1"/>
          </p:cNvSpPr>
          <p:nvPr>
            <p:ph idx="1"/>
          </p:nvPr>
        </p:nvSpPr>
        <p:spPr/>
        <p:txBody>
          <a:bodyPr/>
          <a:lstStyle/>
          <a:p>
            <a:endParaRPr lang="en-ID" dirty="0"/>
          </a:p>
        </p:txBody>
      </p:sp>
      <p:pic>
        <p:nvPicPr>
          <p:cNvPr id="5" name="Picture 4"/>
          <p:cNvPicPr>
            <a:picLocks noChangeAspect="1"/>
          </p:cNvPicPr>
          <p:nvPr/>
        </p:nvPicPr>
        <p:blipFill>
          <a:blip r:embed="rId2"/>
          <a:stretch>
            <a:fillRect/>
          </a:stretch>
        </p:blipFill>
        <p:spPr>
          <a:xfrm>
            <a:off x="95536" y="1631686"/>
            <a:ext cx="8955830" cy="4209556"/>
          </a:xfrm>
          <a:prstGeom prst="rect">
            <a:avLst/>
          </a:prstGeom>
        </p:spPr>
      </p:pic>
    </p:spTree>
    <p:extLst>
      <p:ext uri="{BB962C8B-B14F-4D97-AF65-F5344CB8AC3E}">
        <p14:creationId xmlns:p14="http://schemas.microsoft.com/office/powerpoint/2010/main" val="345437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6DCD2-D2FD-4D88-915F-6126DE31FD73}"/>
              </a:ext>
            </a:extLst>
          </p:cNvPr>
          <p:cNvSpPr>
            <a:spLocks noGrp="1"/>
          </p:cNvSpPr>
          <p:nvPr>
            <p:ph type="title"/>
          </p:nvPr>
        </p:nvSpPr>
        <p:spPr/>
        <p:txBody>
          <a:bodyPr/>
          <a:lstStyle/>
          <a:p>
            <a:r>
              <a:rPr lang="en-US" dirty="0" err="1"/>
              <a:t>Variabel</a:t>
            </a:r>
            <a:r>
              <a:rPr lang="en-US" dirty="0"/>
              <a:t> </a:t>
            </a:r>
            <a:endParaRPr lang="en-ID" dirty="0"/>
          </a:p>
        </p:txBody>
      </p:sp>
      <p:sp>
        <p:nvSpPr>
          <p:cNvPr id="3" name="Content Placeholder 2">
            <a:extLst>
              <a:ext uri="{FF2B5EF4-FFF2-40B4-BE49-F238E27FC236}">
                <a16:creationId xmlns:a16="http://schemas.microsoft.com/office/drawing/2014/main" xmlns="" id="{1C950EAC-4ACC-47CD-BB84-09B4BA3147F6}"/>
              </a:ext>
            </a:extLst>
          </p:cNvPr>
          <p:cNvSpPr>
            <a:spLocks noGrp="1"/>
          </p:cNvSpPr>
          <p:nvPr>
            <p:ph idx="1"/>
          </p:nvPr>
        </p:nvSpPr>
        <p:spPr/>
        <p:txBody>
          <a:bodyPr>
            <a:normAutofit/>
          </a:bodyPr>
          <a:lstStyle/>
          <a:p>
            <a:pPr marL="0" indent="0">
              <a:buNone/>
            </a:pPr>
            <a:endParaRPr lang="en-ID" sz="1600" dirty="0"/>
          </a:p>
        </p:txBody>
      </p:sp>
      <p:pic>
        <p:nvPicPr>
          <p:cNvPr id="8" name="Picture 7"/>
          <p:cNvPicPr>
            <a:picLocks noChangeAspect="1"/>
          </p:cNvPicPr>
          <p:nvPr/>
        </p:nvPicPr>
        <p:blipFill>
          <a:blip r:embed="rId2"/>
          <a:stretch>
            <a:fillRect/>
          </a:stretch>
        </p:blipFill>
        <p:spPr>
          <a:xfrm>
            <a:off x="476251" y="1255988"/>
            <a:ext cx="7384859" cy="5561068"/>
          </a:xfrm>
          <a:prstGeom prst="rect">
            <a:avLst/>
          </a:prstGeom>
        </p:spPr>
      </p:pic>
    </p:spTree>
    <p:extLst>
      <p:ext uri="{BB962C8B-B14F-4D97-AF65-F5344CB8AC3E}">
        <p14:creationId xmlns:p14="http://schemas.microsoft.com/office/powerpoint/2010/main" val="4230357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84909-074E-4F91-9FDF-3EA3A0D5303A}"/>
              </a:ext>
            </a:extLst>
          </p:cNvPr>
          <p:cNvSpPr>
            <a:spLocks noGrp="1"/>
          </p:cNvSpPr>
          <p:nvPr>
            <p:ph type="title"/>
          </p:nvPr>
        </p:nvSpPr>
        <p:spPr/>
        <p:txBody>
          <a:bodyPr/>
          <a:lstStyle/>
          <a:p>
            <a:r>
              <a:rPr lang="en-US" dirty="0"/>
              <a:t>2. </a:t>
            </a:r>
            <a:r>
              <a:rPr lang="en-US" dirty="0" err="1"/>
              <a:t>Tipe</a:t>
            </a:r>
            <a:r>
              <a:rPr lang="en-US" dirty="0"/>
              <a:t> Data</a:t>
            </a:r>
            <a:endParaRPr lang="en-ID" dirty="0"/>
          </a:p>
        </p:txBody>
      </p:sp>
      <p:sp>
        <p:nvSpPr>
          <p:cNvPr id="3" name="Text Placeholder 2">
            <a:extLst>
              <a:ext uri="{FF2B5EF4-FFF2-40B4-BE49-F238E27FC236}">
                <a16:creationId xmlns:a16="http://schemas.microsoft.com/office/drawing/2014/main" xmlns="" id="{27B86208-60B2-4953-B54B-AE721B7379EB}"/>
              </a:ext>
            </a:extLst>
          </p:cNvPr>
          <p:cNvSpPr>
            <a:spLocks noGrp="1"/>
          </p:cNvSpPr>
          <p:nvPr>
            <p:ph type="body" idx="1"/>
          </p:nvPr>
        </p:nvSpPr>
        <p:spPr/>
        <p:txBody>
          <a:bodyPr/>
          <a:lstStyle/>
          <a:p>
            <a:pPr marL="354013" indent="-354013">
              <a:buFont typeface="+mj-lt"/>
              <a:buAutoNum type="alphaLcPeriod"/>
            </a:pPr>
            <a:r>
              <a:rPr lang="en-US" dirty="0" err="1"/>
              <a:t>Definisi</a:t>
            </a:r>
            <a:r>
              <a:rPr lang="en-US" dirty="0"/>
              <a:t> </a:t>
            </a:r>
            <a:r>
              <a:rPr lang="en-US" dirty="0" err="1"/>
              <a:t>Tipe</a:t>
            </a:r>
            <a:r>
              <a:rPr lang="en-US" dirty="0"/>
              <a:t> Data</a:t>
            </a:r>
          </a:p>
          <a:p>
            <a:pPr marL="354013" indent="-354013">
              <a:buFont typeface="+mj-lt"/>
              <a:buAutoNum type="alphaLcPeriod"/>
            </a:pPr>
            <a:r>
              <a:rPr lang="en-US" dirty="0" err="1"/>
              <a:t>Tipe-Tipe</a:t>
            </a:r>
            <a:r>
              <a:rPr lang="en-US" dirty="0"/>
              <a:t> Data</a:t>
            </a:r>
          </a:p>
          <a:p>
            <a:pPr marL="354013" indent="-354013">
              <a:buFont typeface="+mj-lt"/>
              <a:buAutoNum type="alphaLcPeriod"/>
            </a:pPr>
            <a:r>
              <a:rPr lang="en-US" dirty="0"/>
              <a:t>Value</a:t>
            </a:r>
          </a:p>
          <a:p>
            <a:pPr marL="354013" indent="-354013">
              <a:buFont typeface="+mj-lt"/>
              <a:buAutoNum type="alphaLcPeriod"/>
            </a:pPr>
            <a:r>
              <a:rPr lang="en-ID" dirty="0" err="1" smtClean="0"/>
              <a:t>Fungsi</a:t>
            </a:r>
            <a:r>
              <a:rPr lang="en-ID" dirty="0" smtClean="0"/>
              <a:t> </a:t>
            </a:r>
            <a:r>
              <a:rPr lang="id-ID" dirty="0" smtClean="0"/>
              <a:t>pen</a:t>
            </a:r>
            <a:r>
              <a:rPr lang="en-ID" dirty="0" err="1" smtClean="0"/>
              <a:t>gubah</a:t>
            </a:r>
            <a:r>
              <a:rPr lang="en-ID" dirty="0" smtClean="0"/>
              <a:t> </a:t>
            </a:r>
            <a:r>
              <a:rPr lang="en-ID" dirty="0" err="1"/>
              <a:t>tipe</a:t>
            </a:r>
            <a:r>
              <a:rPr lang="en-ID" dirty="0"/>
              <a:t> </a:t>
            </a:r>
            <a:r>
              <a:rPr lang="en-ID" dirty="0" smtClean="0"/>
              <a:t>data</a:t>
            </a:r>
            <a:endParaRPr lang="id-ID" dirty="0" smtClean="0"/>
          </a:p>
          <a:p>
            <a:pPr marL="354013" indent="-354013">
              <a:buFont typeface="+mj-lt"/>
              <a:buAutoNum type="alphaLcPeriod"/>
            </a:pPr>
            <a:r>
              <a:rPr lang="id-ID" dirty="0" smtClean="0"/>
              <a:t>Kode Escape</a:t>
            </a:r>
            <a:endParaRPr lang="en-ID" dirty="0"/>
          </a:p>
        </p:txBody>
      </p:sp>
    </p:spTree>
    <p:extLst>
      <p:ext uri="{BB962C8B-B14F-4D97-AF65-F5344CB8AC3E}">
        <p14:creationId xmlns:p14="http://schemas.microsoft.com/office/powerpoint/2010/main" val="2783806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3941</TotalTime>
  <Words>911</Words>
  <Application>Microsoft Office PowerPoint</Application>
  <PresentationFormat>On-screen Show (4:3)</PresentationFormat>
  <Paragraphs>334</Paragraphs>
  <Slides>44</Slides>
  <Notes>10</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Adobe Heiti Std R</vt:lpstr>
      <vt:lpstr>Agency FB</vt:lpstr>
      <vt:lpstr>-apple-system</vt:lpstr>
      <vt:lpstr>Arial</vt:lpstr>
      <vt:lpstr>Calibri</vt:lpstr>
      <vt:lpstr>Calibri Light</vt:lpstr>
      <vt:lpstr>Courier New</vt:lpstr>
      <vt:lpstr>fira mono</vt:lpstr>
      <vt:lpstr>Georgia</vt:lpstr>
      <vt:lpstr>Lato</vt:lpstr>
      <vt:lpstr>Open Sans</vt:lpstr>
      <vt:lpstr>SFMono-Regular</vt:lpstr>
      <vt:lpstr>Source Sans Pro</vt:lpstr>
      <vt:lpstr>Wingdings</vt:lpstr>
      <vt:lpstr>Office Theme</vt:lpstr>
      <vt:lpstr>ALGORITMA PEMROGRAMAN  02. Variabel, Tipe Data, &amp; Operator</vt:lpstr>
      <vt:lpstr>04. Tipe Data, Variabel, Konstanta, Operator</vt:lpstr>
      <vt:lpstr>1. Variabel</vt:lpstr>
      <vt:lpstr>a. Definisi Variabel</vt:lpstr>
      <vt:lpstr>b. Deklarasi Variabel</vt:lpstr>
      <vt:lpstr>b. Aturan Penamaan Variabel</vt:lpstr>
      <vt:lpstr>c. Keyword pada Bahasa Python</vt:lpstr>
      <vt:lpstr>Variabel </vt:lpstr>
      <vt:lpstr>2. Tipe Data</vt:lpstr>
      <vt:lpstr>a. Definisi Tipe Data</vt:lpstr>
      <vt:lpstr>b. Tipe-Tipe Data</vt:lpstr>
      <vt:lpstr>Tipe Data Primitif </vt:lpstr>
      <vt:lpstr>b. Tipe-Tipe Data</vt:lpstr>
      <vt:lpstr>b. Tipe-Tipe Data</vt:lpstr>
      <vt:lpstr>c. Value</vt:lpstr>
      <vt:lpstr>d. Fungsi Pengubah Format Tipe Data</vt:lpstr>
      <vt:lpstr>d. Fungsi Pengubah Format Tipe Data</vt:lpstr>
      <vt:lpstr>Kode Escape</vt:lpstr>
      <vt:lpstr>Kode Escape</vt:lpstr>
      <vt:lpstr>3. Konstanta</vt:lpstr>
      <vt:lpstr>a. Definisi Konstanta</vt:lpstr>
      <vt:lpstr>b. Contoh konstanta</vt:lpstr>
      <vt:lpstr>4. Operator</vt:lpstr>
      <vt:lpstr>Operator</vt:lpstr>
      <vt:lpstr>a. Operator Aritmetic / Aritmatika</vt:lpstr>
      <vt:lpstr>a. Operator Aritmetic / Aritmatika (script) </vt:lpstr>
      <vt:lpstr>b. Operator Comparison / Perbandingan bersifat pertanyaan dan hasilnya merupakan Boolean(benar/salah).</vt:lpstr>
      <vt:lpstr>b. Operator Comparison / Perbandingan (script) </vt:lpstr>
      <vt:lpstr>d. Operator Assignment / Penugasan</vt:lpstr>
      <vt:lpstr>d. Operator Assignment / Penugasan (Script)</vt:lpstr>
      <vt:lpstr>c. Operator Logic / Logika</vt:lpstr>
      <vt:lpstr>c. Operator Logic / Logika (Script)</vt:lpstr>
      <vt:lpstr>e. Operator Bitwise (Bitwise Operators)</vt:lpstr>
      <vt:lpstr>e. Operator Bitwise (Bitwise Operators) (Script) </vt:lpstr>
      <vt:lpstr>f. Operator Keanggotaan (Membership Operators)</vt:lpstr>
      <vt:lpstr>f. Operator Keanggotaan (Membership Operators)(script) </vt:lpstr>
      <vt:lpstr>g. Operator Identitas (Identity Operators)</vt:lpstr>
      <vt:lpstr>g. Operator Identitas (Identity Operators) (script)</vt:lpstr>
      <vt:lpstr>5. Konversi</vt:lpstr>
      <vt:lpstr>Prioritas Eksekusi Operator di Python</vt:lpstr>
      <vt:lpstr>Konversi </vt:lpstr>
      <vt:lpstr>Konversi </vt:lpstr>
      <vt:lpstr>Konversi </vt:lpstr>
      <vt:lpstr>Referensi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Reviewer</cp:lastModifiedBy>
  <cp:revision>2597</cp:revision>
  <dcterms:created xsi:type="dcterms:W3CDTF">2016-09-02T03:38:50Z</dcterms:created>
  <dcterms:modified xsi:type="dcterms:W3CDTF">2020-09-07T05:52:56Z</dcterms:modified>
</cp:coreProperties>
</file>