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66" r:id="rId2"/>
    <p:sldId id="448" r:id="rId3"/>
    <p:sldId id="430" r:id="rId4"/>
    <p:sldId id="454" r:id="rId5"/>
    <p:sldId id="455" r:id="rId6"/>
    <p:sldId id="456" r:id="rId7"/>
    <p:sldId id="457" r:id="rId8"/>
    <p:sldId id="467" r:id="rId9"/>
    <p:sldId id="459" r:id="rId10"/>
    <p:sldId id="460" r:id="rId11"/>
    <p:sldId id="461" r:id="rId12"/>
    <p:sldId id="462" r:id="rId13"/>
    <p:sldId id="468" r:id="rId14"/>
    <p:sldId id="465" r:id="rId15"/>
    <p:sldId id="452" r:id="rId16"/>
    <p:sldId id="4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1688" autoAdjust="0"/>
  </p:normalViewPr>
  <p:slideViewPr>
    <p:cSldViewPr snapToGrid="0">
      <p:cViewPr varScale="1">
        <p:scale>
          <a:sx n="57" d="100"/>
          <a:sy n="57" d="100"/>
        </p:scale>
        <p:origin x="16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768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06/09/2020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nilai = 10</a:t>
            </a:r>
          </a:p>
          <a:p>
            <a:r>
              <a:rPr lang="id-ID" dirty="0" smtClean="0"/>
              <a:t>#jika kondisi benar/TRUE maka program akan mengeksekusi perintah dibawahnya</a:t>
            </a:r>
          </a:p>
          <a:p>
            <a:r>
              <a:rPr lang="id-ID" dirty="0" smtClean="0"/>
              <a:t>if(nilai &gt; 7):</a:t>
            </a:r>
          </a:p>
          <a:p>
            <a:r>
              <a:rPr lang="id-ID" dirty="0" smtClean="0"/>
              <a:t>    print("Selamat Anda Lulus")</a:t>
            </a:r>
          </a:p>
          <a:p>
            <a:r>
              <a:rPr lang="id-ID" dirty="0" smtClean="0"/>
              <a:t>else :#jika kondisi salah/FALSE maka program tidak akan mengeksekusi perintah dibawahnya</a:t>
            </a:r>
          </a:p>
          <a:p>
            <a:r>
              <a:rPr lang="id-ID" dirty="0" smtClean="0"/>
              <a:t>(nilai &gt; 10):</a:t>
            </a:r>
          </a:p>
          <a:p>
            <a:r>
              <a:rPr lang="id-ID" dirty="0" smtClean="0"/>
              <a:t>    print("Selamat Anda Lulus")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517B7-8B0C-443C-8177-3FD29EF0AB9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03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# Program menguji apakah sebuah bilangan positif atau negatif# dan menampilkan pesan ke monitorbilangan = 5# coba juga mengubah bilangan menjadi bilangan = -1# dan perhatikan hasilnyaif bilangan &gt;= 0:    print("Positif atau Nol")else:    print("Bilangan negatif") </a:t>
            </a:r>
          </a:p>
          <a:p>
            <a:endParaRPr lang="id-ID" dirty="0" smtClean="0"/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 = int(input("Berapa nilai kamu: "))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nilai &gt;= 75: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print("Selamat anda lulus")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print("Maaf anda belum lulus")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517B7-8B0C-443C-8177-3FD29EF0AB9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366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# Di sini kita menguji apakah sebuah bilanganbilangan = -5.5# Coba juga mengganti bilangan jadi# bilangan = 0# bilangan = -5.5if bilangan &gt; 0:    print("Bilangan positif")elif bilangan == 0:    print("Nol")else:    print("Bilangan negatif")</a:t>
            </a:r>
          </a:p>
          <a:p>
            <a:endParaRPr lang="id-ID" dirty="0" smtClean="0"/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 = int(input("Berapa nilai kamu: "))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nilai &gt;= 90: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print("Selamat nilai anda A")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 nilai &gt;=80: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print("Selamat nilai anda B+")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 nilai &gt;=50: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print("Maaf nilai anda kurang")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print("Maaf Anda belum Lulus")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517B7-8B0C-443C-8177-3FD29EF0AB9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47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gaji = int(input("Masukan Gaji kamu: "))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berkeluarga = input("Status kamu: ")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berkeluarga == 'nikah':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print('Status ',berkeluarga)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 gaji &gt;= 5000: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print('Besarnya Gaji', gaji,' cukup')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print('Besarnya Gaji', gaji,' tidak cukup')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print('Status ',berkeluarga)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 gaji &gt;= 1000: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print('Besarnya Gaji', gaji,' cukup')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else: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print('Besarnya Gaji', gaji,' tidak cukup')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517B7-8B0C-443C-8177-3FD29EF0AB9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2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 switchcase(argument):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bulan = {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1: "January",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2: "February",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3: "March",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4: "April",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5: "May",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6: "June",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7: "July",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8: "August",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9: "September",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10: "October",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11: "November",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12: "December"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 bulan.get(argument, "Invalid month")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take user input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 = int(input('Pilih bulan (dalam angka) : '))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print('Nama bulan adalah : ', switchcase(inp))</a:t>
            </a:r>
          </a:p>
          <a:p>
            <a:endParaRPr lang="id-ID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#Dalam bentuk IF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 = int(input("Pilih jk [0] Laki-laki [1] Perempuan:"))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gender == 0: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print('Laki-laki')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 gender == 1: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print('Perempuan')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 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print('Jenis kelamin belum diketahui')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#dalam bentuk Switch Case dengan function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 jenis(i):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switcher={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0:'Laki-laki',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1:'Perempuan',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return switcher.get(i, "Jenis kelamin belum diketahui")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 = int(input('Pilih jk [0] Laki-laki [1] Perempuan: : '))</a:t>
            </a:r>
          </a:p>
          <a:p>
            <a:r>
              <a:rPr lang="id-ID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print('Jenis kelamin adalah : ', </a:t>
            </a:r>
            <a:r>
              <a:rPr lang="id-ID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jenis(inp))</a:t>
            </a:r>
            <a:endParaRPr lang="id-ID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517B7-8B0C-443C-8177-3FD29EF0AB9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793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898" y="0"/>
            <a:ext cx="841660" cy="839832"/>
            <a:chOff x="-4898" y="0"/>
            <a:chExt cx="841660" cy="839832"/>
          </a:xfrm>
        </p:grpSpPr>
        <p:cxnSp>
          <p:nvCxnSpPr>
            <p:cNvPr id="13" name="Straight Connector 12"/>
            <p:cNvCxnSpPr/>
            <p:nvPr userDrawn="1"/>
          </p:nvCxnSpPr>
          <p:spPr>
            <a:xfrm flipV="1">
              <a:off x="-4898" y="0"/>
              <a:ext cx="768454" cy="7418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0" y="0"/>
              <a:ext cx="836762" cy="839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-4898" y="0"/>
              <a:ext cx="695011" cy="679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853589"/>
            <a:ext cx="7886700" cy="1655762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4800" dirty="0" smtClean="0"/>
              <a:t>Fakultas Teknik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4800" dirty="0" smtClean="0"/>
              <a:t>Universitas Trunojoyo Madura</a:t>
            </a:r>
            <a:endParaRPr lang="en-US" sz="48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05</a:t>
            </a:r>
            <a:r>
              <a:rPr lang="en-US" sz="3600" dirty="0" smtClean="0">
                <a:solidFill>
                  <a:srgbClr val="0070C0"/>
                </a:solidFill>
              </a:rPr>
              <a:t>. </a:t>
            </a:r>
            <a:r>
              <a:rPr lang="en-US" sz="3600" dirty="0" err="1" smtClean="0">
                <a:solidFill>
                  <a:srgbClr val="0070C0"/>
                </a:solidFill>
              </a:rPr>
              <a:t>Logika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Condition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If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5276"/>
            <a:ext cx="4857750" cy="1982748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cs typeface="Courier New" panose="02070309020205020404" pitchFamily="49" charset="0"/>
              </a:rPr>
              <a:t>STRUKTUR DASAR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400" b="1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kondisi1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/blok peryataan if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kondisi2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/blok peryataan elif1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3/blok peryataan elifn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else/blok peryataan 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6171974" y="116943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6A713D-1A18-4E4A-AF37-7BC065E0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40" y="300447"/>
            <a:ext cx="3884897" cy="36314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6941" y="595058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1A1A1A"/>
                </a:solidFill>
                <a:latin typeface="Open Sans"/>
              </a:rPr>
              <a:t>Menguji lebih dari 2 kondisi.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" y="2711051"/>
            <a:ext cx="3361765" cy="2127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18" y="4838497"/>
            <a:ext cx="3429000" cy="1947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421" y="4249378"/>
            <a:ext cx="2658636" cy="612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277" y="5170631"/>
            <a:ext cx="2089473" cy="488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573" y="2887217"/>
            <a:ext cx="3538401" cy="1374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589" y="4249378"/>
            <a:ext cx="321945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0012" y="5881314"/>
            <a:ext cx="2048197" cy="4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Nested if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42506"/>
            <a:ext cx="5159829" cy="2384911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b="1" dirty="0">
                <a:cs typeface="Courier New" panose="02070309020205020404" pitchFamily="49" charset="0"/>
              </a:rPr>
              <a:t>STRUKTUR DASAR</a:t>
            </a:r>
            <a:endParaRPr lang="en-US" sz="3600" b="1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kondisi1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kondisi2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statement2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kondisi3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statement else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441956" y="1442506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F1516DE-CCD8-431D-B0D3-89A25228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6" y="1988765"/>
            <a:ext cx="2913919" cy="39407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4827" y="711581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333333"/>
                </a:solidFill>
                <a:latin typeface="Helvetica Neue"/>
              </a:rPr>
              <a:t>Membuat pernyataan didalam pernyataan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7" y="3716371"/>
            <a:ext cx="4128807" cy="3111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62" y="5929479"/>
            <a:ext cx="2045673" cy="7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Switch Case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dirty="0"/>
              <a:t>S</a:t>
            </a:r>
            <a:r>
              <a:rPr lang="id-ID" dirty="0" smtClean="0"/>
              <a:t>ebuah </a:t>
            </a:r>
            <a:r>
              <a:rPr lang="id-ID" dirty="0"/>
              <a:t>stuktur percabangan </a:t>
            </a:r>
            <a:r>
              <a:rPr lang="id-ID" dirty="0" smtClean="0"/>
              <a:t>untuk memeriksa </a:t>
            </a:r>
            <a:r>
              <a:rPr lang="id-ID" dirty="0"/>
              <a:t>suatu </a:t>
            </a:r>
            <a:r>
              <a:rPr lang="id-ID" i="1" dirty="0"/>
              <a:t>variabel</a:t>
            </a:r>
            <a:r>
              <a:rPr lang="id-ID" dirty="0"/>
              <a:t>, lalu menjalankan </a:t>
            </a:r>
            <a:r>
              <a:rPr lang="id-ID" dirty="0" smtClean="0"/>
              <a:t>perintah </a:t>
            </a:r>
            <a:r>
              <a:rPr lang="id-ID" dirty="0"/>
              <a:t>yang sesuai dengan kondisi </a:t>
            </a:r>
            <a:r>
              <a:rPr lang="id-ID" dirty="0" smtClean="0"/>
              <a:t>tersebut.</a:t>
            </a:r>
          </a:p>
          <a:p>
            <a:pPr algn="just"/>
            <a:r>
              <a:rPr lang="id-ID" dirty="0" smtClean="0"/>
              <a:t>nilai </a:t>
            </a:r>
            <a:r>
              <a:rPr lang="id-ID" dirty="0"/>
              <a:t>akan dibandingkan dengan setiap nilai pada</a:t>
            </a:r>
            <a:r>
              <a:rPr lang="id-ID" b="1" i="1" dirty="0"/>
              <a:t> case</a:t>
            </a:r>
            <a:r>
              <a:rPr lang="id-ID" dirty="0"/>
              <a:t> yang ada. Jika sebuah </a:t>
            </a:r>
            <a:r>
              <a:rPr lang="id-ID" b="1" i="1" dirty="0"/>
              <a:t>case</a:t>
            </a:r>
            <a:r>
              <a:rPr lang="id-ID" dirty="0"/>
              <a:t> mempunyai nilai yang sama (bernilai </a:t>
            </a:r>
            <a:r>
              <a:rPr lang="id-ID" i="1" dirty="0"/>
              <a:t>true</a:t>
            </a:r>
            <a:r>
              <a:rPr lang="id-ID" dirty="0"/>
              <a:t>) maka pernyataan pada case tersebut yang akan dijalankan. Apabila setiap</a:t>
            </a:r>
            <a:r>
              <a:rPr lang="id-ID" b="1" i="1" dirty="0"/>
              <a:t> case</a:t>
            </a:r>
            <a:r>
              <a:rPr lang="id-ID" dirty="0"/>
              <a:t> bernilai </a:t>
            </a:r>
            <a:r>
              <a:rPr lang="id-ID" i="1" dirty="0"/>
              <a:t>false</a:t>
            </a:r>
            <a:r>
              <a:rPr lang="id-ID" dirty="0"/>
              <a:t> maka pernyataan </a:t>
            </a:r>
            <a:r>
              <a:rPr lang="id-ID" i="1" dirty="0"/>
              <a:t>default</a:t>
            </a:r>
            <a:r>
              <a:rPr lang="id-ID" dirty="0"/>
              <a:t> yang akan dikerjakan.</a:t>
            </a:r>
            <a:endParaRPr lang="id-ID" dirty="0" smtClean="0"/>
          </a:p>
          <a:p>
            <a:pPr algn="just"/>
            <a:r>
              <a:rPr lang="id-ID" dirty="0" smtClean="0"/>
              <a:t>Struktur</a:t>
            </a:r>
            <a:r>
              <a:rPr lang="id-ID" dirty="0"/>
              <a:t> </a:t>
            </a:r>
            <a:r>
              <a:rPr lang="id-ID" i="1" dirty="0"/>
              <a:t>switch</a:t>
            </a:r>
            <a:r>
              <a:rPr lang="id-ID" dirty="0"/>
              <a:t> ini mirip dengan struktur IF yang ditulis berulang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Dalam </a:t>
            </a:r>
            <a:r>
              <a:rPr lang="id-ID" dirty="0"/>
              <a:t>bahasa Python tidak tersedia struktur </a:t>
            </a:r>
            <a:r>
              <a:rPr lang="id-ID" b="1" dirty="0"/>
              <a:t>switch – case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Untuk </a:t>
            </a:r>
            <a:r>
              <a:rPr lang="id-ID" dirty="0"/>
              <a:t>pemeriksaan kondisi yang cukup banyak, </a:t>
            </a:r>
            <a:r>
              <a:rPr lang="id-ID" dirty="0" smtClean="0"/>
              <a:t>dapat </a:t>
            </a:r>
            <a:r>
              <a:rPr lang="id-ID" dirty="0"/>
              <a:t>menggunakan struktur </a:t>
            </a:r>
            <a:r>
              <a:rPr lang="id-ID" b="1" dirty="0"/>
              <a:t>if elif</a:t>
            </a:r>
            <a:r>
              <a:rPr lang="id-ID" dirty="0"/>
              <a:t>. Atau </a:t>
            </a:r>
            <a:r>
              <a:rPr lang="id-ID" dirty="0" smtClean="0"/>
              <a:t>menggunakan </a:t>
            </a:r>
            <a:r>
              <a:rPr lang="id-ID" dirty="0"/>
              <a:t>beberapa trik alternatif yang melibatkan function sebagai pengganti </a:t>
            </a:r>
            <a:r>
              <a:rPr lang="id-ID" b="1" dirty="0"/>
              <a:t>switch – case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1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Switch Case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9726"/>
            <a:ext cx="4857750" cy="2249914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ekspresi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: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id-ID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nilai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d-ID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nilai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d-ID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endParaRPr lang="id-ID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nilai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d-ID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aksi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id-ID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 case</a:t>
            </a:r>
            <a:endParaRPr lang="en-ID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508934" y="0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b="1" dirty="0"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F10EF8F-A5D7-48F0-AE5C-1E920FD0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94" y="287208"/>
            <a:ext cx="3637706" cy="340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83" y="3689008"/>
            <a:ext cx="7172104" cy="29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Switch Case</a:t>
            </a:r>
            <a:br>
              <a:rPr lang="en-US" dirty="0"/>
            </a:b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A310C5-C5FA-4B72-B722-98C66B50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04" y="1658981"/>
            <a:ext cx="4459550" cy="43428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6828" y="673580"/>
            <a:ext cx="8488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166688">
              <a:buFont typeface="Arial" panose="020B0604020202020204" pitchFamily="34" charset="0"/>
              <a:buChar char="•"/>
            </a:pPr>
            <a:r>
              <a:rPr lang="id-ID" sz="1600" dirty="0"/>
              <a:t>Kata kunci </a:t>
            </a:r>
            <a:r>
              <a:rPr lang="id-ID" sz="1600" b="1" dirty="0"/>
              <a:t>def</a:t>
            </a:r>
            <a:r>
              <a:rPr lang="id-ID" sz="1600" dirty="0"/>
              <a:t> diikuti oleh nama fungsi, tanda kurung dan tanda titik dua (:) menandai header (kepala) fungsi.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id-ID" sz="1600" b="1" dirty="0"/>
              <a:t>return </a:t>
            </a:r>
            <a:r>
              <a:rPr lang="id-ID" sz="1600" dirty="0"/>
              <a:t>bersifat opsional. Gunanya adalah untuk mengembalikan suatu nilai expression dari fungsi.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29" y="6069723"/>
            <a:ext cx="3543308" cy="665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58981"/>
            <a:ext cx="4635954" cy="3259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090141"/>
            <a:ext cx="4363593" cy="9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2EBEA4AB-6A31-4C37-B7BE-9E0F5DE40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9" t="31512" r="12680" b="46072"/>
          <a:stretch/>
        </p:blipFill>
        <p:spPr bwMode="auto">
          <a:xfrm>
            <a:off x="209550" y="1"/>
            <a:ext cx="4658285" cy="425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48A46-EEEE-4030-B981-CAB9D2AF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4254471"/>
            <a:ext cx="8477250" cy="194462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 smtClean="0"/>
              <a:t>.</a:t>
            </a:r>
            <a:endParaRPr lang="id-ID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id-ID" dirty="0"/>
              <a:t>percabangan, struktur ini juga disebut </a:t>
            </a:r>
            <a:r>
              <a:rPr lang="id-ID" i="1" dirty="0"/>
              <a:t>control flow</a:t>
            </a:r>
            <a:r>
              <a:rPr lang="id-ID" dirty="0"/>
              <a:t>, </a:t>
            </a:r>
            <a:r>
              <a:rPr lang="id-ID" i="1" dirty="0"/>
              <a:t>decision</a:t>
            </a:r>
            <a:r>
              <a:rPr lang="id-ID" dirty="0"/>
              <a:t>, struktur kondisi, Struktur </a:t>
            </a:r>
            <a:r>
              <a:rPr lang="id-ID" i="1" dirty="0"/>
              <a:t>if</a:t>
            </a:r>
            <a:r>
              <a:rPr lang="id-ID" dirty="0"/>
              <a:t>, dsb.</a:t>
            </a: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06. Logika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Agency FB" panose="020B0503020202020204" pitchFamily="34" charset="0"/>
              </a:rPr>
              <a:t>Flowchart</a:t>
            </a:r>
            <a:r>
              <a:rPr lang="en-US" dirty="0">
                <a:latin typeface="Agency FB" panose="020B0503020202020204" pitchFamily="34" charset="0"/>
              </a:rPr>
              <a:t>, Pseudocode Condition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Condition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Flowchart</a:t>
            </a:r>
            <a:r>
              <a:rPr lang="en-US" dirty="0"/>
              <a:t>, Pseudocode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r>
              <a:rPr lang="en-US" dirty="0"/>
              <a:t>, Pseudocode Condition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92CE2F6-9E67-4B20-A1A2-E66EF5038303}"/>
              </a:ext>
            </a:extLst>
          </p:cNvPr>
          <p:cNvSpPr txBox="1">
            <a:spLocks/>
          </p:cNvSpPr>
          <p:nvPr/>
        </p:nvSpPr>
        <p:spPr>
          <a:xfrm>
            <a:off x="0" y="999163"/>
            <a:ext cx="4572000" cy="3115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SE/SI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dirty="0" err="1"/>
              <a:t>usia</a:t>
            </a:r>
            <a:endParaRPr lang="en-US" dirty="0"/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penonton</a:t>
            </a:r>
            <a:r>
              <a:rPr lang="en-US" dirty="0"/>
              <a:t> &gt;=17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CD1D1E7-2A6C-410D-ADBA-083BB81F9673}"/>
              </a:ext>
            </a:extLst>
          </p:cNvPr>
          <p:cNvSpPr txBox="1">
            <a:spLocks/>
          </p:cNvSpPr>
          <p:nvPr/>
        </p:nvSpPr>
        <p:spPr>
          <a:xfrm>
            <a:off x="0" y="4114801"/>
            <a:ext cx="5715000" cy="262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&gt;=17){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print(“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print(“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F45295-2324-4480-80FC-2C13959A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42506"/>
            <a:ext cx="5181600" cy="42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AEA30-2440-403B-BA2E-D181C376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D74891-EEAD-42F4-B466-840BFB5E8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+mj-lt"/>
              <a:buAutoNum type="alphaLcPeriod"/>
            </a:pPr>
            <a:r>
              <a:rPr lang="en-US" dirty="0"/>
              <a:t>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Nested 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40067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If</a:t>
            </a:r>
            <a:br>
              <a:rPr lang="en-US" dirty="0"/>
            </a:br>
            <a:endParaRPr lang="en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FontTx/>
              <a:buNone/>
            </a:pPr>
            <a:r>
              <a:rPr lang="id-ID" dirty="0">
                <a:solidFill>
                  <a:srgbClr val="212529"/>
                </a:solidFill>
                <a:latin typeface="-apple-system"/>
              </a:rPr>
              <a:t>Pada python ada beberapa statement/kondisi diantaranya </a:t>
            </a:r>
            <a:r>
              <a:rPr lang="id-ID" dirty="0" smtClean="0">
                <a:solidFill>
                  <a:srgbClr val="212529"/>
                </a:solidFill>
                <a:latin typeface="-apple-system"/>
              </a:rPr>
              <a:t>adalah </a:t>
            </a:r>
            <a:r>
              <a:rPr lang="id-ID" sz="1800" dirty="0" smtClean="0">
                <a:solidFill>
                  <a:srgbClr val="E83E8C"/>
                </a:solidFill>
                <a:latin typeface="SFMono-Regular"/>
              </a:rPr>
              <a:t>if</a:t>
            </a:r>
            <a:r>
              <a:rPr lang="id-ID" dirty="0" smtClean="0">
                <a:solidFill>
                  <a:srgbClr val="212529"/>
                </a:solidFill>
                <a:latin typeface="-apple-system"/>
              </a:rPr>
              <a:t>, </a:t>
            </a:r>
            <a:r>
              <a:rPr lang="id-ID" sz="1800" dirty="0" smtClean="0">
                <a:solidFill>
                  <a:srgbClr val="E83E8C"/>
                </a:solidFill>
                <a:latin typeface="SFMono-Regular"/>
              </a:rPr>
              <a:t>else </a:t>
            </a:r>
            <a:r>
              <a:rPr lang="id-ID" dirty="0" smtClean="0">
                <a:solidFill>
                  <a:srgbClr val="212529"/>
                </a:solidFill>
                <a:latin typeface="-apple-system"/>
              </a:rPr>
              <a:t>dan </a:t>
            </a:r>
            <a:r>
              <a:rPr lang="id-ID" sz="1800" dirty="0" smtClean="0">
                <a:solidFill>
                  <a:srgbClr val="E83E8C"/>
                </a:solidFill>
                <a:latin typeface="SFMono-Regular"/>
              </a:rPr>
              <a:t>elif </a:t>
            </a:r>
          </a:p>
          <a:p>
            <a:pPr marL="0" indent="0" algn="just">
              <a:lnSpc>
                <a:spcPct val="100000"/>
              </a:lnSpc>
              <a:buFontTx/>
              <a:buNone/>
            </a:pPr>
            <a:r>
              <a:rPr lang="id-ID" dirty="0" smtClean="0">
                <a:solidFill>
                  <a:srgbClr val="212529"/>
                </a:solidFill>
                <a:latin typeface="-apple-system"/>
              </a:rPr>
              <a:t>Kondisi</a:t>
            </a:r>
            <a:r>
              <a:rPr lang="id-ID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id-ID" sz="1800" dirty="0">
                <a:solidFill>
                  <a:srgbClr val="E83E8C"/>
                </a:solidFill>
                <a:latin typeface="SFMono-Regular"/>
              </a:rPr>
              <a:t>if</a:t>
            </a:r>
            <a:r>
              <a:rPr lang="id-ID" dirty="0">
                <a:solidFill>
                  <a:srgbClr val="212529"/>
                </a:solidFill>
                <a:latin typeface="-apple-system"/>
              </a:rPr>
              <a:t> digunakan untuk mengeksekusi kode jika kondisi bernilai benar </a:t>
            </a:r>
            <a:r>
              <a:rPr lang="id-ID" sz="1800" dirty="0">
                <a:solidFill>
                  <a:srgbClr val="E83E8C"/>
                </a:solidFill>
                <a:latin typeface="SFMono-Regular"/>
              </a:rPr>
              <a:t>True</a:t>
            </a:r>
            <a:r>
              <a:rPr lang="id-ID" dirty="0">
                <a:solidFill>
                  <a:srgbClr val="212529"/>
                </a:solidFill>
                <a:latin typeface="-apple-system"/>
              </a:rPr>
              <a:t>.</a:t>
            </a:r>
            <a:endParaRPr lang="id-ID" sz="1400" dirty="0"/>
          </a:p>
          <a:p>
            <a:pPr marL="0" indent="0" algn="just">
              <a:lnSpc>
                <a:spcPct val="100000"/>
              </a:lnSpc>
              <a:buFontTx/>
              <a:buNone/>
            </a:pPr>
            <a:r>
              <a:rPr lang="id-ID" dirty="0">
                <a:solidFill>
                  <a:srgbClr val="212529"/>
                </a:solidFill>
                <a:latin typeface="-apple-system"/>
              </a:rPr>
              <a:t>Jika kondisi bernilai salah </a:t>
            </a:r>
            <a:r>
              <a:rPr lang="id-ID" sz="1800" dirty="0">
                <a:solidFill>
                  <a:srgbClr val="E83E8C"/>
                </a:solidFill>
                <a:latin typeface="SFMono-Regular"/>
              </a:rPr>
              <a:t>False</a:t>
            </a:r>
            <a:r>
              <a:rPr lang="id-ID" dirty="0">
                <a:solidFill>
                  <a:srgbClr val="212529"/>
                </a:solidFill>
                <a:latin typeface="-apple-system"/>
              </a:rPr>
              <a:t> maka statement/kondisi </a:t>
            </a:r>
            <a:r>
              <a:rPr lang="id-ID" sz="1800" dirty="0">
                <a:solidFill>
                  <a:srgbClr val="E83E8C"/>
                </a:solidFill>
                <a:latin typeface="SFMono-Regular"/>
              </a:rPr>
              <a:t>if</a:t>
            </a:r>
            <a:r>
              <a:rPr lang="id-ID" dirty="0">
                <a:solidFill>
                  <a:srgbClr val="212529"/>
                </a:solidFill>
                <a:latin typeface="-apple-system"/>
              </a:rPr>
              <a:t> tidak akan di-eksekusi.</a:t>
            </a:r>
            <a:endParaRPr lang="id-ID" sz="4000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1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If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977"/>
            <a:ext cx="4857750" cy="171713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/peryataan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5EFC73-C60F-4C82-A7B0-A25312E4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115" y="2058718"/>
            <a:ext cx="2474822" cy="24852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6520316" y="1200150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6329" y="244439"/>
            <a:ext cx="7409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 smtClean="0">
                <a:latin typeface="Georgia" panose="02040502050405020303" pitchFamily="18" charset="0"/>
              </a:rPr>
              <a:t>D</a:t>
            </a:r>
            <a:r>
              <a:rPr lang="fi-FI" dirty="0" smtClean="0">
                <a:latin typeface="Georgia" panose="02040502050405020303" pitchFamily="18" charset="0"/>
              </a:rPr>
              <a:t>igunakan </a:t>
            </a:r>
            <a:r>
              <a:rPr lang="fi-FI" dirty="0">
                <a:latin typeface="Georgia" panose="02040502050405020303" pitchFamily="18" charset="0"/>
              </a:rPr>
              <a:t>saat terdapat satu pilihan </a:t>
            </a:r>
            <a:r>
              <a:rPr lang="fi-FI" dirty="0" smtClean="0">
                <a:latin typeface="Georgia" panose="02040502050405020303" pitchFamily="18" charset="0"/>
              </a:rPr>
              <a:t>keputusan</a:t>
            </a:r>
            <a:r>
              <a:rPr lang="id-ID" dirty="0" smtClean="0">
                <a:latin typeface="Georgia" panose="02040502050405020303" pitchFamily="18" charset="0"/>
              </a:rPr>
              <a:t>, </a:t>
            </a:r>
            <a:r>
              <a:rPr lang="id-ID" dirty="0"/>
              <a:t>Bila hasilnya benar maka pernyataan di dalam blok if tersebut dieksekusi. Bila salah, maka pernyataan tidak dieksekusi.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" y="2729733"/>
            <a:ext cx="4858754" cy="1814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40864"/>
            <a:ext cx="7517563" cy="1597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351" y="4393182"/>
            <a:ext cx="2980764" cy="7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If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6" y="901356"/>
            <a:ext cx="5957209" cy="1630363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id-ID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/blok peryataan if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/blok peryataan </a:t>
            </a:r>
            <a:r>
              <a:rPr lang="id-ID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6451516" y="971550"/>
            <a:ext cx="26924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884440-E435-499D-B385-728EB329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406366"/>
            <a:ext cx="2838450" cy="2609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5276" y="224199"/>
            <a:ext cx="6844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>
                <a:solidFill>
                  <a:srgbClr val="1A1A1A"/>
                </a:solidFill>
                <a:latin typeface="Open Sans"/>
              </a:rPr>
              <a:t>Pernyataan </a:t>
            </a:r>
            <a:r>
              <a:rPr lang="id-ID" dirty="0" smtClean="0">
                <a:solidFill>
                  <a:srgbClr val="1A1A1A"/>
                </a:solidFill>
                <a:latin typeface="Open Sans"/>
              </a:rPr>
              <a:t>untuk menguji </a:t>
            </a:r>
            <a:r>
              <a:rPr lang="id-ID" dirty="0">
                <a:solidFill>
                  <a:srgbClr val="1A1A1A"/>
                </a:solidFill>
                <a:latin typeface="Open Sans"/>
              </a:rPr>
              <a:t>2 kondisi. Kondisi pertama kalau benar, dan kondisi kedua kalau salah. 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" y="2426424"/>
            <a:ext cx="5957209" cy="2273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6" y="4760802"/>
            <a:ext cx="6957775" cy="126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718" y="4256748"/>
            <a:ext cx="2433364" cy="504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703" y="5243822"/>
            <a:ext cx="3963413" cy="15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5134</TotalTime>
  <Words>911</Words>
  <Application>Microsoft Office PowerPoint</Application>
  <PresentationFormat>On-screen Show (4:3)</PresentationFormat>
  <Paragraphs>206</Paragraphs>
  <Slides>16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Adobe Heiti Std R</vt:lpstr>
      <vt:lpstr>Agency FB</vt:lpstr>
      <vt:lpstr>-apple-system</vt:lpstr>
      <vt:lpstr>Arial</vt:lpstr>
      <vt:lpstr>Calibri</vt:lpstr>
      <vt:lpstr>Calibri Light</vt:lpstr>
      <vt:lpstr>Courier New</vt:lpstr>
      <vt:lpstr>Georgia</vt:lpstr>
      <vt:lpstr>Helvetica Neue</vt:lpstr>
      <vt:lpstr>Open Sans</vt:lpstr>
      <vt:lpstr>SFMono-Regular</vt:lpstr>
      <vt:lpstr>Wingdings</vt:lpstr>
      <vt:lpstr>Office Theme</vt:lpstr>
      <vt:lpstr>ALGORITMA PEMROGRAMAN  05. Logika Condition</vt:lpstr>
      <vt:lpstr>PowerPoint Presentation</vt:lpstr>
      <vt:lpstr>06. Logika Condition</vt:lpstr>
      <vt:lpstr>1. Flowchart, Pseudocode Condition</vt:lpstr>
      <vt:lpstr>Flowchart, Pseudocode Condition </vt:lpstr>
      <vt:lpstr>2. Script Condition</vt:lpstr>
      <vt:lpstr>a. If </vt:lpstr>
      <vt:lpstr>a. If </vt:lpstr>
      <vt:lpstr>b. If else </vt:lpstr>
      <vt:lpstr>c. If elif else </vt:lpstr>
      <vt:lpstr>d. Nested if </vt:lpstr>
      <vt:lpstr>e. Switch Case </vt:lpstr>
      <vt:lpstr>e. Switch Case </vt:lpstr>
      <vt:lpstr>e. Switch Case </vt:lpstr>
      <vt:lpstr>Referensi (1)</vt:lpstr>
      <vt:lpstr>Referensi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Reviewer</cp:lastModifiedBy>
  <cp:revision>2581</cp:revision>
  <dcterms:created xsi:type="dcterms:W3CDTF">2016-09-02T03:38:50Z</dcterms:created>
  <dcterms:modified xsi:type="dcterms:W3CDTF">2020-09-06T00:32:19Z</dcterms:modified>
</cp:coreProperties>
</file>