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430" r:id="rId3"/>
    <p:sldId id="448" r:id="rId4"/>
    <p:sldId id="454" r:id="rId5"/>
    <p:sldId id="465" r:id="rId6"/>
    <p:sldId id="457" r:id="rId7"/>
    <p:sldId id="458" r:id="rId8"/>
    <p:sldId id="466" r:id="rId9"/>
    <p:sldId id="470" r:id="rId10"/>
    <p:sldId id="463" r:id="rId11"/>
    <p:sldId id="464" r:id="rId12"/>
    <p:sldId id="469" r:id="rId13"/>
    <p:sldId id="461" r:id="rId14"/>
    <p:sldId id="474" r:id="rId15"/>
    <p:sldId id="475" r:id="rId16"/>
    <p:sldId id="468" r:id="rId17"/>
    <p:sldId id="471" r:id="rId18"/>
    <p:sldId id="472" r:id="rId19"/>
    <p:sldId id="467" r:id="rId20"/>
    <p:sldId id="4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898" y="0"/>
            <a:ext cx="841660" cy="839832"/>
            <a:chOff x="-4898" y="0"/>
            <a:chExt cx="841660" cy="839832"/>
          </a:xfrm>
        </p:grpSpPr>
        <p:cxnSp>
          <p:nvCxnSpPr>
            <p:cNvPr id="13" name="Straight Connector 12"/>
            <p:cNvCxnSpPr/>
            <p:nvPr userDrawn="1"/>
          </p:nvCxnSpPr>
          <p:spPr>
            <a:xfrm flipV="1">
              <a:off x="-4898" y="0"/>
              <a:ext cx="768454" cy="7418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0" y="0"/>
              <a:ext cx="836762" cy="839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-4898" y="0"/>
              <a:ext cx="695011" cy="67948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867036"/>
            <a:ext cx="7886700" cy="1655762"/>
          </a:xfr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4800" dirty="0"/>
              <a:t>Fakultas Teknik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4800" dirty="0"/>
              <a:t>Universitas Trunojoyo Madura</a:t>
            </a:r>
            <a:endParaRPr lang="en-US" sz="4800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1596571"/>
            <a:ext cx="8966200" cy="186237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ALGORITMA 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9. </a:t>
            </a:r>
            <a:r>
              <a:rPr lang="id-ID" sz="3600" dirty="0" smtClean="0">
                <a:solidFill>
                  <a:srgbClr val="0070C0"/>
                </a:solidFill>
              </a:rPr>
              <a:t>Procedure &amp; </a:t>
            </a:r>
            <a:r>
              <a:rPr lang="en-US" sz="3600" dirty="0" smtClean="0">
                <a:solidFill>
                  <a:srgbClr val="0070C0"/>
                </a:solidFill>
              </a:rPr>
              <a:t>Function</a:t>
            </a:r>
            <a:r>
              <a:rPr lang="id-ID" sz="3600" dirty="0" smtClean="0">
                <a:solidFill>
                  <a:srgbClr val="0070C0"/>
                </a:solidFill>
              </a:rPr>
              <a:t> 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92AAA0-CBE2-4A11-B8EB-9724A8FF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</a:t>
            </a:r>
            <a:r>
              <a:rPr lang="en-US" dirty="0" err="1" smtClean="0"/>
              <a:t>anggil</a:t>
            </a:r>
            <a:r>
              <a:rPr lang="en-US" dirty="0" smtClean="0"/>
              <a:t> </a:t>
            </a:r>
            <a:r>
              <a:rPr lang="id-ID" dirty="0" smtClean="0"/>
              <a:t>fungsi tanpa parameter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/>
              <a:t>3x:</a:t>
            </a:r>
          </a:p>
          <a:p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4" y="2078132"/>
            <a:ext cx="4337797" cy="2201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774" y="2441201"/>
            <a:ext cx="2986510" cy="1135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13" y="4791375"/>
            <a:ext cx="4337797" cy="1945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772" y="4976312"/>
            <a:ext cx="2986510" cy="56785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76251" y="4329710"/>
            <a:ext cx="5147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2400" dirty="0"/>
              <a:t>Mem</a:t>
            </a:r>
            <a:r>
              <a:rPr lang="en-US" sz="2400" dirty="0" err="1"/>
              <a:t>anggil</a:t>
            </a:r>
            <a:r>
              <a:rPr lang="en-US" sz="2400" dirty="0"/>
              <a:t> </a:t>
            </a:r>
            <a:r>
              <a:rPr lang="id-ID" sz="2400" dirty="0"/>
              <a:t>fungsi </a:t>
            </a:r>
            <a:r>
              <a:rPr lang="id-ID" sz="2400" dirty="0" smtClean="0"/>
              <a:t>dengan </a:t>
            </a:r>
            <a:r>
              <a:rPr lang="id-ID" sz="2400" dirty="0"/>
              <a:t>parameter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56070" y="5708247"/>
            <a:ext cx="3739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b="1" dirty="0" smtClean="0"/>
              <a:t>‘Hai, </a:t>
            </a:r>
            <a:r>
              <a:rPr lang="en-US" b="1" dirty="0" err="1" smtClean="0"/>
              <a:t>Selamat</a:t>
            </a:r>
            <a:r>
              <a:rPr lang="en-US" b="1" dirty="0" smtClean="0"/>
              <a:t> </a:t>
            </a:r>
            <a:r>
              <a:rPr lang="id-ID" b="1" dirty="0" smtClean="0"/>
              <a:t>Datang’</a:t>
            </a:r>
            <a:r>
              <a:rPr lang="en-US" dirty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parameter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berikan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3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92AAA0-CBE2-4A11-B8EB-9724A8FF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476251" y="1073174"/>
            <a:ext cx="8519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Parameternya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(,)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memisahnya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51" y="1645535"/>
            <a:ext cx="714823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Membuat fungsi dengan parameter </a:t>
            </a:r>
            <a:endParaRPr lang="id-ID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luas_segitiga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alas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id-ID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tinggi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 </a:t>
            </a:r>
          </a:p>
          <a:p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luas = (alas * tinggi) / 2 </a:t>
            </a:r>
          </a:p>
          <a:p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dirty="0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</a:p>
          <a:p>
            <a:r>
              <a:rPr lang="id-ID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Pemanggilan fungsi</a:t>
            </a:r>
            <a:endParaRPr lang="id-ID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id-ID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"Luas segitiga: </a:t>
            </a:r>
            <a:r>
              <a:rPr lang="id-ID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id-ID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 luas_segitiga(4, 6))</a:t>
            </a:r>
            <a:endParaRPr lang="id-ID" b="0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4693024" y="1944083"/>
            <a:ext cx="1515973" cy="140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30906" y="1771881"/>
            <a:ext cx="1171667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Parameter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2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92AAA0-CBE2-4A11-B8EB-9724A8FF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b. </a:t>
            </a:r>
            <a:r>
              <a:rPr lang="en-US" dirty="0" smtClean="0"/>
              <a:t>P</a:t>
            </a:r>
            <a:r>
              <a:rPr lang="id-ID" dirty="0" smtClean="0"/>
              <a:t>engembalian </a:t>
            </a:r>
            <a:r>
              <a:rPr lang="en-US" dirty="0" err="1" smtClean="0"/>
              <a:t>Fungsi</a:t>
            </a:r>
            <a:r>
              <a:rPr lang="id-ID" dirty="0" smtClean="0"/>
              <a:t> (</a:t>
            </a:r>
            <a:r>
              <a:rPr lang="id-ID" i="1" dirty="0" smtClean="0"/>
              <a:t>return</a:t>
            </a:r>
            <a:r>
              <a:rPr lang="id-ID" dirty="0" smtClean="0"/>
              <a:t>)</a:t>
            </a:r>
            <a:endParaRPr lang="en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8398" b="5613"/>
          <a:stretch/>
        </p:blipFill>
        <p:spPr bwMode="auto">
          <a:xfrm>
            <a:off x="476251" y="1041926"/>
            <a:ext cx="4579843" cy="2053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950" y="3243473"/>
            <a:ext cx="4558278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3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Hitung_luas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30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30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 </a:t>
            </a:r>
          </a:p>
          <a:p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3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luas = p * l </a:t>
            </a:r>
          </a:p>
          <a:p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300" dirty="0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13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</a:p>
          <a:p>
            <a:r>
              <a:rPr lang="id-ID" sz="13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Hitung_Volume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30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id-ID" sz="130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 </a:t>
            </a:r>
          </a:p>
          <a:p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3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 = luas * t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300" dirty="0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13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</a:p>
          <a:p>
            <a:r>
              <a:rPr lang="id-ID" sz="13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Hitung_Volume2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30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30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30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 </a:t>
            </a:r>
          </a:p>
          <a:p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 = Hitung_luas(p,l) * t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300" dirty="0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13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</a:p>
          <a:p>
            <a:r>
              <a:rPr lang="id-ID" sz="1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 =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1300" dirty="0">
                <a:solidFill>
                  <a:srgbClr val="4EC9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300" dirty="0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3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"Masukkan Nilai panjang = "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id-ID" sz="1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 =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1300" dirty="0">
                <a:solidFill>
                  <a:srgbClr val="4EC9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300" dirty="0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3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"Masukkan Nilai Lebar  = "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 </a:t>
            </a:r>
          </a:p>
          <a:p>
            <a:r>
              <a:rPr lang="id-ID" sz="1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1300" dirty="0">
                <a:solidFill>
                  <a:srgbClr val="4EC9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300" dirty="0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3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"Masukkan Nilai Tinggi = "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id-ID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3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"Luas = "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Hitung_luas(p,l))</a:t>
            </a:r>
          </a:p>
          <a:p>
            <a:r>
              <a:rPr lang="id-ID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3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"Volume = "</a:t>
            </a:r>
            <a:r>
              <a:rPr lang="id-ID" sz="13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Hitung_Volume2(p,l,t))</a:t>
            </a:r>
            <a:endParaRPr lang="id-ID" sz="13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776" y="3095576"/>
            <a:ext cx="2138318" cy="9071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40056" y="4146155"/>
            <a:ext cx="4529774" cy="2492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2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rumus: sisi x sisi</a:t>
            </a:r>
            <a:endParaRPr lang="id-ID" sz="12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2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id-ID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luas_persegi(sisi):</a:t>
            </a:r>
            <a:r>
              <a:rPr lang="id-ID" sz="12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id-ID" sz="12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luas = sisi * sisi</a:t>
            </a:r>
            <a:r>
              <a:rPr lang="id-ID" sz="12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id-ID" sz="12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200" dirty="0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d-ID" sz="12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</a:p>
          <a:p>
            <a:r>
              <a:rPr lang="id-ID" sz="12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d-ID" sz="12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rumus: sisi x sisi x sisi</a:t>
            </a:r>
            <a:endParaRPr lang="id-ID" sz="12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2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id-ID" sz="12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volume_persegi(sisi):</a:t>
            </a:r>
          </a:p>
          <a:p>
            <a:r>
              <a:rPr lang="id-ID" sz="12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 = luas_persegi(sisi) * sisi </a:t>
            </a:r>
          </a:p>
          <a:p>
            <a:r>
              <a:rPr lang="id-ID" sz="12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200" dirty="0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d-ID" sz="12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</a:p>
          <a:p>
            <a:r>
              <a:rPr lang="id-ID" sz="12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d-ID" sz="12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pemanggilan fungsi</a:t>
            </a:r>
            <a:endParaRPr lang="id-ID" sz="12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print("Luas persegi: %d" % luas_persegi(6</a:t>
            </a:r>
            <a:r>
              <a:rPr lang="id-ID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id-ID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d-ID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("Volume persegi: %d" % volume_persegi(6))</a:t>
            </a:r>
            <a:endParaRPr lang="id-ID" sz="1200" b="0" dirty="0">
              <a:solidFill>
                <a:srgbClr val="0070C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31544" y="673549"/>
            <a:ext cx="3912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dirty="0" smtClean="0">
                <a:solidFill>
                  <a:srgbClr val="1A1A1A"/>
                </a:solidFill>
                <a:latin typeface="Open Sans"/>
              </a:rPr>
              <a:t>Bila </a:t>
            </a:r>
            <a:r>
              <a:rPr lang="id-ID" dirty="0">
                <a:solidFill>
                  <a:srgbClr val="1A1A1A"/>
                </a:solidFill>
                <a:latin typeface="Open Sans"/>
              </a:rPr>
              <a:t>tidak ada pernyataan </a:t>
            </a:r>
            <a:r>
              <a:rPr lang="id-ID" b="1" i="1" dirty="0">
                <a:solidFill>
                  <a:srgbClr val="1A1A1A"/>
                </a:solidFill>
                <a:latin typeface="Open Sans"/>
              </a:rPr>
              <a:t>return</a:t>
            </a:r>
            <a:r>
              <a:rPr lang="id-ID" dirty="0">
                <a:solidFill>
                  <a:srgbClr val="1A1A1A"/>
                </a:solidFill>
                <a:latin typeface="Open Sans"/>
              </a:rPr>
              <a:t> </a:t>
            </a:r>
            <a:r>
              <a:rPr lang="id-ID" dirty="0" smtClean="0">
                <a:solidFill>
                  <a:srgbClr val="1A1A1A"/>
                </a:solidFill>
                <a:latin typeface="Open Sans"/>
              </a:rPr>
              <a:t>ekspresi </a:t>
            </a:r>
            <a:r>
              <a:rPr lang="id-ID" dirty="0">
                <a:solidFill>
                  <a:srgbClr val="1A1A1A"/>
                </a:solidFill>
                <a:latin typeface="Open Sans"/>
              </a:rPr>
              <a:t>dikosongkan, maka fungsi akan mengembalikan objek </a:t>
            </a:r>
            <a:r>
              <a:rPr lang="id-ID" b="1" dirty="0">
                <a:solidFill>
                  <a:srgbClr val="1A1A1A"/>
                </a:solidFill>
                <a:latin typeface="Inconsolata"/>
              </a:rPr>
              <a:t>None</a:t>
            </a:r>
            <a:r>
              <a:rPr lang="id-ID" dirty="0">
                <a:solidFill>
                  <a:srgbClr val="1A1A1A"/>
                </a:solidFill>
                <a:latin typeface="Open Sans"/>
              </a:rPr>
              <a:t>.</a:t>
            </a:r>
            <a:r>
              <a:rPr lang="id-ID" sz="1050" dirty="0"/>
              <a:t> </a:t>
            </a:r>
            <a:endParaRPr lang="id-ID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98AAF-AA57-4BAC-838E-C93B1C59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c. </a:t>
            </a:r>
            <a:r>
              <a:rPr lang="id-ID" dirty="0"/>
              <a:t>Statemen </a:t>
            </a:r>
            <a:r>
              <a:rPr lang="id-ID" dirty="0" smtClean="0"/>
              <a:t>Lambda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C34C9E-D5A5-41E9-80A8-624FA7C3B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802673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id-ID" sz="2000" dirty="0" smtClean="0"/>
              <a:t>Sebuah</a:t>
            </a:r>
            <a:r>
              <a:rPr lang="id-ID" sz="2000" dirty="0"/>
              <a:t> </a:t>
            </a:r>
            <a:r>
              <a:rPr lang="id-ID" sz="2000" b="1" dirty="0"/>
              <a:t>ekspresi untuk membuat </a:t>
            </a:r>
            <a:r>
              <a:rPr lang="id-ID" sz="2000" b="1" dirty="0" smtClean="0"/>
              <a:t>fungsi</a:t>
            </a:r>
            <a:r>
              <a:rPr lang="id-ID" sz="2000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id-ID" sz="2000" dirty="0" smtClean="0">
                <a:solidFill>
                  <a:srgbClr val="1A1A1A"/>
                </a:solidFill>
              </a:rPr>
              <a:t>Disebut fungsi </a:t>
            </a:r>
            <a:r>
              <a:rPr lang="id-ID" sz="2000" dirty="0">
                <a:solidFill>
                  <a:srgbClr val="1A1A1A"/>
                </a:solidFill>
              </a:rPr>
              <a:t>anonim karena fungsi ini tidak diberikan nama pada saat </a:t>
            </a:r>
            <a:r>
              <a:rPr lang="id-ID" sz="2000" dirty="0" smtClean="0">
                <a:solidFill>
                  <a:srgbClr val="1A1A1A"/>
                </a:solidFill>
              </a:rPr>
              <a:t>didefinisikan.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id-ID" sz="2000" dirty="0" smtClean="0">
                <a:solidFill>
                  <a:srgbClr val="1A1A1A"/>
                </a:solidFill>
              </a:rPr>
              <a:t>Pada </a:t>
            </a:r>
            <a:r>
              <a:rPr lang="id-ID" sz="2000" dirty="0">
                <a:solidFill>
                  <a:srgbClr val="1A1A1A"/>
                </a:solidFill>
              </a:rPr>
              <a:t>fungsi </a:t>
            </a:r>
            <a:r>
              <a:rPr lang="id-ID" sz="2000" dirty="0" smtClean="0">
                <a:solidFill>
                  <a:srgbClr val="1A1A1A"/>
                </a:solidFill>
              </a:rPr>
              <a:t>menggunakan kunci</a:t>
            </a:r>
            <a:r>
              <a:rPr lang="id-ID" sz="2000" dirty="0">
                <a:solidFill>
                  <a:srgbClr val="1A1A1A"/>
                </a:solidFill>
              </a:rPr>
              <a:t> </a:t>
            </a:r>
            <a:r>
              <a:rPr lang="id-ID" sz="1200" b="1" dirty="0" smtClean="0">
                <a:solidFill>
                  <a:srgbClr val="1A1A1A"/>
                </a:solidFill>
              </a:rPr>
              <a:t>def</a:t>
            </a:r>
            <a:r>
              <a:rPr lang="id-ID" sz="2000" dirty="0" smtClean="0">
                <a:solidFill>
                  <a:srgbClr val="1A1A1A"/>
                </a:solidFill>
              </a:rPr>
              <a:t>, </a:t>
            </a:r>
            <a:r>
              <a:rPr lang="id-ID" sz="2000" dirty="0">
                <a:solidFill>
                  <a:srgbClr val="1A1A1A"/>
                </a:solidFill>
              </a:rPr>
              <a:t>sedangkan fungsi anonim </a:t>
            </a:r>
            <a:r>
              <a:rPr lang="id-ID" sz="2000" dirty="0" smtClean="0">
                <a:solidFill>
                  <a:srgbClr val="1A1A1A"/>
                </a:solidFill>
              </a:rPr>
              <a:t>menggunakan </a:t>
            </a:r>
            <a:r>
              <a:rPr lang="id-ID" sz="2000" dirty="0">
                <a:solidFill>
                  <a:srgbClr val="1A1A1A"/>
                </a:solidFill>
              </a:rPr>
              <a:t>kata kunci </a:t>
            </a:r>
            <a:r>
              <a:rPr lang="id-ID" sz="1200" b="1" dirty="0">
                <a:solidFill>
                  <a:srgbClr val="1A1A1A"/>
                </a:solidFill>
              </a:rPr>
              <a:t>lambda</a:t>
            </a:r>
            <a:r>
              <a:rPr lang="id-ID" sz="2000" b="1" dirty="0" smtClean="0">
                <a:solidFill>
                  <a:srgbClr val="1A1A1A"/>
                </a:solidFill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id-ID" sz="2000" b="1" dirty="0"/>
              <a:t>Fungsi lambda </a:t>
            </a:r>
            <a:r>
              <a:rPr lang="id-ID" sz="2000" dirty="0" smtClean="0"/>
              <a:t>dapat</a:t>
            </a:r>
            <a:r>
              <a:rPr lang="id-ID" sz="2000" b="1" dirty="0" smtClean="0"/>
              <a:t> </a:t>
            </a:r>
            <a:r>
              <a:rPr lang="id-ID" sz="2000" dirty="0" smtClean="0"/>
              <a:t>mempunyai </a:t>
            </a:r>
            <a:r>
              <a:rPr lang="id-ID" sz="2000" b="1" dirty="0"/>
              <a:t>banyak argumen</a:t>
            </a:r>
            <a:r>
              <a:rPr lang="id-ID" sz="2000" dirty="0"/>
              <a:t>, tapi hanya </a:t>
            </a:r>
            <a:r>
              <a:rPr lang="id-ID" sz="2000" b="1" dirty="0" smtClean="0"/>
              <a:t>satu </a:t>
            </a:r>
            <a:r>
              <a:rPr lang="id-ID" sz="2000" b="1" dirty="0"/>
              <a:t>ekspresi</a:t>
            </a:r>
            <a:r>
              <a:rPr lang="id-ID" sz="2000" dirty="0"/>
              <a:t>. </a:t>
            </a:r>
            <a:endParaRPr lang="id-ID" sz="2000" dirty="0" smtClean="0"/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id-ID" sz="2000" b="1" dirty="0" smtClean="0"/>
              <a:t>Ekspresi</a:t>
            </a:r>
            <a:r>
              <a:rPr lang="id-ID" sz="2000" dirty="0" smtClean="0"/>
              <a:t> </a:t>
            </a:r>
            <a:r>
              <a:rPr lang="id-ID" sz="2000" dirty="0"/>
              <a:t>tersebutlah yang </a:t>
            </a:r>
            <a:r>
              <a:rPr lang="id-ID" sz="2000" b="1" dirty="0"/>
              <a:t>dikembalikan</a:t>
            </a:r>
            <a:r>
              <a:rPr lang="id-ID" sz="2000" dirty="0"/>
              <a:t> sebagai </a:t>
            </a:r>
            <a:r>
              <a:rPr lang="id-ID" sz="2000" b="1" dirty="0"/>
              <a:t>hasil</a:t>
            </a:r>
            <a:r>
              <a:rPr lang="id-ID" sz="2000" dirty="0"/>
              <a:t> </a:t>
            </a:r>
            <a:r>
              <a:rPr lang="id-ID" sz="2000" b="1" dirty="0" smtClean="0"/>
              <a:t>fungsi</a:t>
            </a:r>
            <a:r>
              <a:rPr lang="id-ID" sz="2000" b="1" dirty="0"/>
              <a:t>. </a:t>
            </a:r>
            <a:endParaRPr lang="id-ID" sz="2000" b="1" dirty="0" smtClean="0"/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id-ID" sz="2000" dirty="0" smtClean="0"/>
              <a:t>Fungsi </a:t>
            </a:r>
            <a:r>
              <a:rPr lang="id-ID" sz="2000" dirty="0"/>
              <a:t>lambda </a:t>
            </a:r>
            <a:r>
              <a:rPr lang="id-ID" sz="2000" dirty="0" smtClean="0"/>
              <a:t>dapat </a:t>
            </a:r>
            <a:r>
              <a:rPr lang="id-ID" sz="2000" b="1" dirty="0" smtClean="0"/>
              <a:t>disimpan</a:t>
            </a:r>
            <a:r>
              <a:rPr lang="id-ID" sz="2000" dirty="0" smtClean="0"/>
              <a:t> </a:t>
            </a:r>
            <a:r>
              <a:rPr lang="id-ID" sz="2000" dirty="0"/>
              <a:t>di dalam </a:t>
            </a:r>
            <a:r>
              <a:rPr lang="id-ID" sz="2000" b="1" dirty="0"/>
              <a:t>variabel</a:t>
            </a:r>
            <a:r>
              <a:rPr lang="id-ID" sz="2000" dirty="0"/>
              <a:t> untuk digunakan </a:t>
            </a:r>
            <a:r>
              <a:rPr lang="id-ID" sz="2000" dirty="0" smtClean="0"/>
              <a:t>kemudian.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id-ID" sz="2000" dirty="0" smtClean="0"/>
              <a:t>Lambda </a:t>
            </a:r>
            <a:r>
              <a:rPr lang="id-ID" sz="2000" dirty="0"/>
              <a:t>biasanya </a:t>
            </a:r>
            <a:r>
              <a:rPr lang="id-ID" sz="2000" b="1" dirty="0"/>
              <a:t>dibutuhkan</a:t>
            </a:r>
            <a:r>
              <a:rPr lang="id-ID" sz="2000" dirty="0"/>
              <a:t> saat kita ingin </a:t>
            </a:r>
            <a:r>
              <a:rPr lang="id-ID" sz="2000" b="1" dirty="0"/>
              <a:t>membuat fungsi dalam satu </a:t>
            </a:r>
            <a:r>
              <a:rPr lang="id-ID" sz="2000" b="1" dirty="0" smtClean="0"/>
              <a:t>baris.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id-ID" sz="2000" dirty="0" smtClean="0"/>
              <a:t>Biasanya </a:t>
            </a:r>
            <a:r>
              <a:rPr lang="id-ID" sz="2000" dirty="0"/>
              <a:t>saat menggunakan fungsi-fungsi seperti </a:t>
            </a:r>
            <a:r>
              <a:rPr lang="id-ID" sz="1100" dirty="0">
                <a:solidFill>
                  <a:srgbClr val="E83E8C"/>
                </a:solidFill>
              </a:rPr>
              <a:t>filter()</a:t>
            </a:r>
            <a:r>
              <a:rPr lang="id-ID" sz="800" dirty="0"/>
              <a:t>,</a:t>
            </a:r>
            <a:r>
              <a:rPr lang="id-ID" sz="2000" dirty="0"/>
              <a:t> </a:t>
            </a:r>
            <a:r>
              <a:rPr lang="id-ID" sz="1100" dirty="0">
                <a:solidFill>
                  <a:srgbClr val="E83E8C"/>
                </a:solidFill>
              </a:rPr>
              <a:t>map()</a:t>
            </a:r>
            <a:r>
              <a:rPr lang="id-ID" sz="800" dirty="0"/>
              <a:t>, dan</a:t>
            </a:r>
            <a:r>
              <a:rPr lang="id-ID" sz="2000" dirty="0"/>
              <a:t> </a:t>
            </a:r>
            <a:r>
              <a:rPr lang="id-ID" sz="1100" dirty="0">
                <a:solidFill>
                  <a:srgbClr val="E83E8C"/>
                </a:solidFill>
              </a:rPr>
              <a:t>reduce()</a:t>
            </a:r>
            <a:r>
              <a:rPr lang="id-ID" sz="800" dirty="0"/>
              <a:t> </a:t>
            </a:r>
            <a:r>
              <a:rPr lang="id-ID" sz="2000" dirty="0"/>
              <a:t>kita akan membutuhkan lambda.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en-ID" sz="2000" dirty="0"/>
          </a:p>
        </p:txBody>
      </p:sp>
      <p:sp>
        <p:nvSpPr>
          <p:cNvPr id="7" name="Rectangle 6"/>
          <p:cNvSpPr/>
          <p:nvPr/>
        </p:nvSpPr>
        <p:spPr>
          <a:xfrm>
            <a:off x="3356347" y="779724"/>
            <a:ext cx="543931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2400" b="1" dirty="0" smtClean="0">
                <a:solidFill>
                  <a:srgbClr val="1A1A1A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Struktur Dasarnya 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2400" dirty="0" smtClean="0">
                <a:solidFill>
                  <a:srgbClr val="1A1A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lang="id-ID" sz="2400" dirty="0">
                <a:solidFill>
                  <a:srgbClr val="1A1A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arguments: expression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d-ID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98AAF-AA57-4BAC-838E-C93B1C59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c. </a:t>
            </a:r>
            <a:r>
              <a:rPr lang="id-ID" dirty="0"/>
              <a:t>Statemen </a:t>
            </a:r>
            <a:r>
              <a:rPr lang="id-ID" dirty="0" smtClean="0"/>
              <a:t>Lambda</a:t>
            </a:r>
            <a:endParaRPr lang="en-ID" dirty="0"/>
          </a:p>
        </p:txBody>
      </p:sp>
      <p:sp>
        <p:nvSpPr>
          <p:cNvPr id="4" name="Rectangle 3"/>
          <p:cNvSpPr/>
          <p:nvPr/>
        </p:nvSpPr>
        <p:spPr>
          <a:xfrm>
            <a:off x="234203" y="3550024"/>
            <a:ext cx="6637243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dirty="0">
                <a:solidFill>
                  <a:srgbClr val="6A9955"/>
                </a:solidFill>
                <a:latin typeface="Consolas" panose="020B0609020204030204" pitchFamily="49" charset="0"/>
              </a:rPr>
              <a:t>#Tanpa menggunakan lambda</a:t>
            </a:r>
            <a:endParaRPr lang="id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def jumlah(a,b):</a:t>
            </a:r>
          </a:p>
          <a:p>
            <a: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c = a+b</a:t>
            </a:r>
          </a:p>
          <a:p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    return c</a:t>
            </a:r>
          </a:p>
          <a:p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hasil = jumlah(4,5)</a:t>
            </a:r>
          </a:p>
          <a:p>
            <a:r>
              <a:rPr lang="id-ID" dirty="0">
                <a:solidFill>
                  <a:srgbClr val="FFC000"/>
                </a:solidFill>
                <a:latin typeface="Consolas" panose="020B0609020204030204" pitchFamily="49" charset="0"/>
              </a:rPr>
              <a:t>print ("Tanpa menggunakan lambda",hasil)</a:t>
            </a:r>
          </a:p>
          <a:p>
            <a: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6A9955"/>
                </a:solidFill>
                <a:latin typeface="Consolas" panose="020B0609020204030204" pitchFamily="49" charset="0"/>
              </a:rPr>
              <a:t># membuat anonymous function dengan lambda</a:t>
            </a:r>
            <a:endParaRPr lang="id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kali = lambda x,y: x*y</a:t>
            </a:r>
          </a:p>
          <a:p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hasil = kali(3,4)</a:t>
            </a:r>
          </a:p>
          <a:p>
            <a:r>
              <a:rPr lang="id-ID" dirty="0">
                <a:solidFill>
                  <a:srgbClr val="FFC000"/>
                </a:solidFill>
                <a:latin typeface="Consolas" panose="020B0609020204030204" pitchFamily="49" charset="0"/>
              </a:rPr>
              <a:t>print ("Menggunakan lambda",hasil)</a:t>
            </a:r>
            <a:endParaRPr lang="id-ID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943" y="4909082"/>
            <a:ext cx="3269338" cy="886600"/>
          </a:xfrm>
          <a:prstGeom prst="rect">
            <a:avLst/>
          </a:prstGeom>
        </p:spPr>
      </p:pic>
      <p:pic>
        <p:nvPicPr>
          <p:cNvPr id="3074" name="Picture 2" descr="Fungsi lambda di Pyth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" t="16599" r="5237" b="28888"/>
          <a:stretch/>
        </p:blipFill>
        <p:spPr bwMode="auto">
          <a:xfrm>
            <a:off x="234203" y="1589040"/>
            <a:ext cx="5774612" cy="173238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0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98AAF-AA57-4BAC-838E-C93B1C59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c. </a:t>
            </a:r>
            <a:r>
              <a:rPr lang="id-ID" dirty="0"/>
              <a:t>Statemen </a:t>
            </a:r>
            <a:r>
              <a:rPr lang="id-ID" dirty="0" smtClean="0"/>
              <a:t>Lambda</a:t>
            </a:r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341781" y="1638850"/>
            <a:ext cx="7161678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dirty="0">
                <a:solidFill>
                  <a:srgbClr val="6A9955"/>
                </a:solidFill>
                <a:latin typeface="Consolas" panose="020B0609020204030204" pitchFamily="49" charset="0"/>
              </a:rPr>
              <a:t># Filter bilangan ganjil dari list </a:t>
            </a:r>
            <a:endParaRPr lang="id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my_list = [1, 2, 3, 4, 5, 6, 7, 8, 9, 10]</a:t>
            </a:r>
            <a: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list_ganjil = list(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filter</a:t>
            </a: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(lambda x: x%2 != 0, my_list))</a:t>
            </a:r>
            <a: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id-ID" dirty="0">
                <a:solidFill>
                  <a:srgbClr val="6A9955"/>
                </a:solidFill>
                <a:latin typeface="Consolas" panose="020B0609020204030204" pitchFamily="49" charset="0"/>
              </a:rPr>
              <a:t># Output: [1, 3, 5, 7, 9] </a:t>
            </a:r>
            <a:endParaRPr lang="id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d-ID" dirty="0">
                <a:solidFill>
                  <a:srgbClr val="FFC000"/>
                </a:solidFill>
                <a:latin typeface="Consolas" panose="020B0609020204030204" pitchFamily="49" charset="0"/>
              </a:rPr>
              <a:t>print(list_ganjil) </a:t>
            </a:r>
          </a:p>
          <a:p>
            <a:endParaRPr lang="id-ID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id-ID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id-ID" dirty="0">
                <a:solidFill>
                  <a:srgbClr val="6A9955"/>
                </a:solidFill>
                <a:latin typeface="Consolas" panose="020B0609020204030204" pitchFamily="49" charset="0"/>
              </a:rPr>
              <a:t> Program untuk menghasilkan kuadrat bilangan </a:t>
            </a:r>
            <a:endParaRPr lang="id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my_list = [1, 2, 3, 4, 5, 6, 7, 8, 9, 10] </a:t>
            </a:r>
          </a:p>
          <a:p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kuadrat = list(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map</a:t>
            </a: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(lambda x: x*x, my_list)) </a:t>
            </a:r>
            <a:endParaRPr lang="id-ID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id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d-ID" dirty="0">
                <a:solidFill>
                  <a:srgbClr val="6A9955"/>
                </a:solidFill>
                <a:latin typeface="Consolas" panose="020B0609020204030204" pitchFamily="49" charset="0"/>
              </a:rPr>
              <a:t># Output: [1, 4, 9, 16, 25, 36, 49, 64, 81, 100 ] </a:t>
            </a:r>
            <a:endParaRPr lang="id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d-ID" dirty="0">
                <a:solidFill>
                  <a:srgbClr val="FFC000"/>
                </a:solidFill>
                <a:latin typeface="Consolas" panose="020B0609020204030204" pitchFamily="49" charset="0"/>
              </a:rPr>
              <a:t>print(kuadrat) </a:t>
            </a:r>
            <a:endParaRPr lang="id-ID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181" y="2510957"/>
            <a:ext cx="3649624" cy="1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98AAF-AA57-4BAC-838E-C93B1C59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/>
              <a:t>d</a:t>
            </a:r>
            <a:r>
              <a:rPr lang="en-US" dirty="0" smtClean="0"/>
              <a:t>. </a:t>
            </a:r>
            <a:r>
              <a:rPr lang="en-US" dirty="0"/>
              <a:t>Scope </a:t>
            </a:r>
            <a:r>
              <a:rPr lang="en-US" dirty="0" err="1"/>
              <a:t>Variabel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C34C9E-D5A5-41E9-80A8-624FA7C3B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560626"/>
            <a:ext cx="8319406" cy="4859675"/>
          </a:xfrm>
        </p:spPr>
        <p:txBody>
          <a:bodyPr>
            <a:normAutofit lnSpcReduction="10000"/>
          </a:bodyPr>
          <a:lstStyle/>
          <a:p>
            <a:pPr algn="just"/>
            <a:r>
              <a:rPr lang="id-ID" dirty="0"/>
              <a:t>Di Python, tidak semua variabel bisa diakses dari semua </a:t>
            </a:r>
            <a:r>
              <a:rPr lang="id-ID" dirty="0" smtClean="0"/>
              <a:t>tempat, tergantung </a:t>
            </a:r>
            <a:r>
              <a:rPr lang="id-ID" dirty="0"/>
              <a:t>dari tempat dimana </a:t>
            </a:r>
            <a:r>
              <a:rPr lang="id-ID" dirty="0" smtClean="0"/>
              <a:t>mendefinisikan </a:t>
            </a:r>
            <a:r>
              <a:rPr lang="id-ID" dirty="0"/>
              <a:t>variabel.</a:t>
            </a:r>
            <a:endParaRPr lang="id-ID" dirty="0" smtClean="0"/>
          </a:p>
          <a:p>
            <a:pPr algn="just"/>
            <a:r>
              <a:rPr lang="sv-SE" dirty="0" smtClean="0"/>
              <a:t>Saat menggunakan </a:t>
            </a:r>
            <a:r>
              <a:rPr lang="sv-SE" dirty="0"/>
              <a:t>fungsi, </a:t>
            </a:r>
            <a:r>
              <a:rPr lang="id-ID" dirty="0" smtClean="0"/>
              <a:t>ada </a:t>
            </a:r>
            <a:r>
              <a:rPr lang="sv-SE" dirty="0" smtClean="0"/>
              <a:t>namanya </a:t>
            </a:r>
            <a:r>
              <a:rPr lang="sv-SE" dirty="0"/>
              <a:t>variabel </a:t>
            </a:r>
            <a:r>
              <a:rPr lang="sv-SE" b="1" dirty="0" smtClean="0"/>
              <a:t>Global</a:t>
            </a:r>
            <a:r>
              <a:rPr lang="id-ID" b="1" dirty="0" smtClean="0"/>
              <a:t>,</a:t>
            </a:r>
            <a:r>
              <a:rPr lang="sv-SE" b="1" dirty="0" smtClean="0"/>
              <a:t> Lokal</a:t>
            </a:r>
            <a:r>
              <a:rPr lang="id-ID" b="1" dirty="0" smtClean="0"/>
              <a:t> dan </a:t>
            </a:r>
            <a:r>
              <a:rPr lang="id-ID" b="1" dirty="0"/>
              <a:t>Variabel Build-in </a:t>
            </a:r>
            <a:r>
              <a:rPr lang="id-ID" dirty="0" smtClean="0"/>
              <a:t>(sudah ada di python)</a:t>
            </a:r>
          </a:p>
          <a:p>
            <a:pPr algn="just"/>
            <a:r>
              <a:rPr lang="id-ID" dirty="0" smtClean="0"/>
              <a:t>Variabel </a:t>
            </a:r>
            <a:r>
              <a:rPr lang="id-ID" dirty="0"/>
              <a:t>Global adalah variabel yang bisa diakses dari semua fungsi, </a:t>
            </a:r>
            <a:endParaRPr lang="id-ID" dirty="0" smtClean="0"/>
          </a:p>
          <a:p>
            <a:pPr algn="just"/>
            <a:r>
              <a:rPr lang="id-ID" dirty="0" smtClean="0"/>
              <a:t>Variabel </a:t>
            </a:r>
            <a:r>
              <a:rPr lang="id-ID" dirty="0"/>
              <a:t>lokal hanya bisa diakses di dalam fungsi tempat ia berada saja. </a:t>
            </a:r>
            <a:endParaRPr lang="id-ID" dirty="0" smtClean="0"/>
          </a:p>
          <a:p>
            <a:pPr algn="just"/>
            <a:r>
              <a:rPr lang="id-ID" dirty="0" smtClean="0"/>
              <a:t>Urutan </a:t>
            </a:r>
            <a:r>
              <a:rPr lang="id-ID" dirty="0"/>
              <a:t>pengaksesan variabel (scope) </a:t>
            </a:r>
            <a:r>
              <a:rPr lang="id-ID" dirty="0" smtClean="0"/>
              <a:t>disebut </a:t>
            </a:r>
            <a:r>
              <a:rPr lang="id-ID" dirty="0"/>
              <a:t>LGB (Local, Global, dan Build-in</a:t>
            </a:r>
            <a:r>
              <a:rPr lang="id-ID" dirty="0" smtClean="0"/>
              <a:t>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14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98AAF-AA57-4BAC-838E-C93B1C59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/>
              <a:t>d</a:t>
            </a:r>
            <a:r>
              <a:rPr lang="en-US" dirty="0" smtClean="0"/>
              <a:t>. </a:t>
            </a:r>
            <a:r>
              <a:rPr lang="en-US" dirty="0"/>
              <a:t>Scope </a:t>
            </a:r>
            <a:r>
              <a:rPr lang="en-US" dirty="0" err="1"/>
              <a:t>Variabel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5" name="Rectangle 4"/>
          <p:cNvSpPr/>
          <p:nvPr/>
        </p:nvSpPr>
        <p:spPr>
          <a:xfrm>
            <a:off x="570381" y="1083106"/>
            <a:ext cx="5924548" cy="2462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 = 0 </a:t>
            </a:r>
          </a:p>
          <a:p>
            <a:r>
              <a:rPr lang="id-ID" sz="14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Variabel global </a:t>
            </a:r>
            <a:endParaRPr lang="id-ID" sz="14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4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Definisi fungsi </a:t>
            </a:r>
            <a:endParaRPr lang="id-ID" sz="14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 sum( arg1, arg2 ):</a:t>
            </a:r>
            <a:r>
              <a:rPr lang="id-ID" sz="14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id-ID" sz="14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id-ID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arg1 + arg2; </a:t>
            </a:r>
          </a:p>
          <a:p>
            <a:r>
              <a:rPr lang="id-ID" sz="14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4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total di sini adalah variabel lokal </a:t>
            </a:r>
            <a:endParaRPr lang="id-ID" sz="14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4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 ("Di dalam fungsi nilai total : ", total)</a:t>
            </a:r>
            <a:r>
              <a:rPr lang="id-ID" sz="14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id-ID" sz="14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400" b="1" dirty="0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d-ID" sz="1400" b="1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 </a:t>
            </a:r>
          </a:p>
          <a:p>
            <a:r>
              <a:rPr lang="id-ID" sz="1400" dirty="0" smtClean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d-ID" sz="14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Pemanggilan fungsi sum </a:t>
            </a:r>
            <a:endParaRPr lang="id-ID" sz="14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sum( 10, 20 ) </a:t>
            </a:r>
          </a:p>
          <a:p>
            <a:r>
              <a:rPr lang="id-ID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 ("Di luar fungsi, nilai total : ", total ) </a:t>
            </a:r>
            <a:endParaRPr lang="id-ID" sz="1400" b="0" dirty="0"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122" y="3545319"/>
            <a:ext cx="5669054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membuat variabel global</a:t>
            </a:r>
            <a:endParaRPr lang="id-ID" sz="14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 = "Algoritma Pemrograman"</a:t>
            </a:r>
          </a:p>
          <a:p>
            <a:r>
              <a:rPr lang="id-ID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semester = "Satu"</a:t>
            </a:r>
          </a:p>
          <a:p>
            <a:r>
              <a:rPr lang="id-ID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 help():</a:t>
            </a:r>
          </a:p>
          <a:p>
            <a:r>
              <a:rPr lang="id-ID" sz="14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4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ini variabel lokal</a:t>
            </a:r>
            <a:endParaRPr lang="id-ID" sz="14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4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id-ID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nama = "Programan Berbasis Object"</a:t>
            </a:r>
          </a:p>
          <a:p>
            <a:r>
              <a:rPr lang="id-ID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semester = "Tiga"</a:t>
            </a:r>
          </a:p>
          <a:p>
            <a:r>
              <a:rPr lang="id-ID" sz="14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4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mengakses variabel lokal</a:t>
            </a:r>
            <a:endParaRPr lang="id-ID" sz="14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print ("Nama : %s" % nama)</a:t>
            </a:r>
          </a:p>
          <a:p>
            <a:r>
              <a:rPr lang="id-ID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print ("semester : %s" % semester)</a:t>
            </a:r>
          </a:p>
          <a:p>
            <a:r>
              <a:rPr lang="id-ID" sz="14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mengakses variabel global</a:t>
            </a:r>
            <a:endParaRPr lang="id-ID" sz="14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 ("Nama : %s" % nama)</a:t>
            </a:r>
          </a:p>
          <a:p>
            <a:r>
              <a:rPr lang="id-ID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 ("Semester : %s" % semester)</a:t>
            </a:r>
          </a:p>
          <a:p>
            <a:r>
              <a:rPr lang="id-ID" sz="14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memanggil fungsi help()</a:t>
            </a:r>
            <a:endParaRPr lang="id-ID" sz="14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help()</a:t>
            </a:r>
            <a:endParaRPr lang="id-ID" sz="1400" b="0" dirty="0">
              <a:solidFill>
                <a:srgbClr val="0070C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388" y="2726671"/>
            <a:ext cx="3114036" cy="23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98AAF-AA57-4BAC-838E-C93B1C59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/>
              <a:t>d</a:t>
            </a:r>
            <a:r>
              <a:rPr lang="en-US" dirty="0" smtClean="0"/>
              <a:t>. </a:t>
            </a:r>
            <a:r>
              <a:rPr lang="en-US" dirty="0"/>
              <a:t>Scope </a:t>
            </a:r>
            <a:r>
              <a:rPr lang="en-US" dirty="0" err="1"/>
              <a:t>Variabel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94129" y="1809247"/>
            <a:ext cx="4397188" cy="36625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#variabel global</a:t>
            </a:r>
            <a:endParaRPr lang="id-ID" sz="16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x="Saya"</a:t>
            </a:r>
          </a:p>
          <a:p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y="Alpro"</a:t>
            </a:r>
          </a:p>
          <a:p>
            <a:r>
              <a:rPr lang="id-ID" sz="16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#mendefinisikan fungsi ubah</a:t>
            </a:r>
            <a:endParaRPr lang="id-ID" sz="16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 ubah():</a:t>
            </a:r>
          </a:p>
          <a:p>
            <a:r>
              <a:rPr lang="id-ID" sz="16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id-ID" sz="16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variabel lokal</a:t>
            </a:r>
            <a:endParaRPr lang="id-ID" sz="16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x="Kamu"</a:t>
            </a:r>
          </a:p>
          <a:p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y='Siapa'</a:t>
            </a:r>
          </a:p>
          <a:p>
            <a:r>
              <a:rPr lang="id-ID" sz="16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id-ID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print("Variabel Lokal : ",x,y)</a:t>
            </a:r>
          </a:p>
          <a:p>
            <a:r>
              <a:rPr lang="id-ID" sz="16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id-ID" sz="1600" dirty="0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d-ID" sz="16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</a:p>
          <a:p>
            <a:r>
              <a:rPr lang="id-ID" sz="16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#memanggil fungsi ubah</a:t>
            </a:r>
            <a:endParaRPr lang="id-ID" sz="16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ubah()</a:t>
            </a:r>
          </a:p>
          <a:p>
            <a:r>
              <a:rPr lang="id-ID" sz="16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#mencetak nilai x</a:t>
            </a:r>
            <a:endParaRPr lang="id-ID" sz="16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print("Variabel Global : ",x,y)</a:t>
            </a:r>
            <a:endParaRPr lang="id-ID" sz="1600" b="0" dirty="0">
              <a:solidFill>
                <a:srgbClr val="FFC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" y="5471788"/>
            <a:ext cx="4397188" cy="11924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35954" y="1807159"/>
            <a:ext cx="4397188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#variabel global</a:t>
            </a:r>
            <a:endParaRPr lang="id-ID" sz="16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x="Saya"</a:t>
            </a:r>
          </a:p>
          <a:p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y="Alpro"</a:t>
            </a:r>
          </a:p>
          <a:p>
            <a:r>
              <a:rPr lang="id-ID" sz="16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#mendefinisikan fungsi ubah</a:t>
            </a:r>
            <a:endParaRPr lang="id-ID" sz="16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 ubah():</a:t>
            </a:r>
          </a:p>
          <a:p>
            <a:r>
              <a:rPr lang="id-ID" sz="16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id-ID" sz="16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variabel </a:t>
            </a:r>
            <a:r>
              <a:rPr lang="id-ID" sz="1600" dirty="0" smtClean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lokal</a:t>
            </a:r>
          </a:p>
          <a:p>
            <a:r>
              <a:rPr lang="id-ID" sz="16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 smtClean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d-ID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x,y</a:t>
            </a:r>
            <a:endParaRPr lang="id-ID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x="Kamu"</a:t>
            </a:r>
          </a:p>
          <a:p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y='Siapa'</a:t>
            </a:r>
          </a:p>
          <a:p>
            <a:r>
              <a:rPr lang="id-ID" sz="16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id-ID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print("Variabel Lokal : ",x,y)</a:t>
            </a:r>
          </a:p>
          <a:p>
            <a:r>
              <a:rPr lang="id-ID" sz="16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id-ID" sz="1600" dirty="0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d-ID" sz="16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</a:p>
          <a:p>
            <a:r>
              <a:rPr lang="id-ID" sz="16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#memanggil fungsi ubah</a:t>
            </a:r>
            <a:endParaRPr lang="id-ID" sz="16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ubah()</a:t>
            </a:r>
          </a:p>
          <a:p>
            <a:r>
              <a:rPr lang="id-ID" sz="16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#mencetak nilai x</a:t>
            </a:r>
            <a:endParaRPr lang="id-ID" sz="16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print("Variabel Global : ",x,y)</a:t>
            </a:r>
            <a:endParaRPr lang="id-ID" sz="1600" b="0" dirty="0">
              <a:solidFill>
                <a:srgbClr val="FFC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54" y="5552476"/>
            <a:ext cx="4360459" cy="11924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129" y="145260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d-ID" b="1" dirty="0" smtClean="0">
                <a:solidFill>
                  <a:srgbClr val="444444"/>
                </a:solidFill>
                <a:latin typeface="Ubuntu"/>
              </a:rPr>
              <a:t>x,y variabel global - lokal</a:t>
            </a:r>
            <a:endParaRPr lang="id-ID" b="1" dirty="0"/>
          </a:p>
        </p:txBody>
      </p:sp>
      <p:sp>
        <p:nvSpPr>
          <p:cNvPr id="11" name="Rectangle 10"/>
          <p:cNvSpPr/>
          <p:nvPr/>
        </p:nvSpPr>
        <p:spPr>
          <a:xfrm>
            <a:off x="4635954" y="1437827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d-ID" b="1" dirty="0" smtClean="0">
                <a:solidFill>
                  <a:srgbClr val="444444"/>
                </a:solidFill>
                <a:latin typeface="Ubuntu"/>
              </a:rPr>
              <a:t>x,y variabel global - global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7820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98AAF-AA57-4BAC-838E-C93B1C59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</a:t>
            </a:r>
            <a:r>
              <a:rPr lang="en-US" dirty="0" smtClean="0"/>
              <a:t>. </a:t>
            </a:r>
            <a:r>
              <a:rPr lang="en-US" dirty="0" err="1" smtClean="0"/>
              <a:t>Rekursif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C34C9E-D5A5-41E9-80A8-624FA7C3B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452284"/>
            <a:ext cx="8319406" cy="540571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function yang </a:t>
            </a:r>
            <a:r>
              <a:rPr lang="en-ID" dirty="0" err="1">
                <a:solidFill>
                  <a:srgbClr val="FF0000"/>
                </a:solidFill>
              </a:rPr>
              <a:t>memanggil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dirinya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sendiri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function yang lain</a:t>
            </a:r>
            <a:r>
              <a:rPr lang="en-ID" dirty="0" smtClean="0"/>
              <a:t>.</a:t>
            </a:r>
            <a:endParaRPr lang="id-ID" dirty="0" smtClean="0"/>
          </a:p>
          <a:p>
            <a:pPr algn="just"/>
            <a:r>
              <a:rPr lang="id-ID" dirty="0"/>
              <a:t>Rekursi fungsi berakhir saat bilangan sudah berkurang menjadi 1. </a:t>
            </a:r>
            <a:r>
              <a:rPr lang="id-ID" dirty="0" smtClean="0"/>
              <a:t>disebut kondisi </a:t>
            </a:r>
            <a:r>
              <a:rPr lang="id-ID" dirty="0"/>
              <a:t>dasar </a:t>
            </a:r>
            <a:r>
              <a:rPr lang="id-ID" b="1" i="1" dirty="0"/>
              <a:t>(base condition). </a:t>
            </a:r>
            <a:endParaRPr lang="id-ID" b="1" i="1" dirty="0" smtClean="0"/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fungsi rekursi harus memiliki kondisi </a:t>
            </a:r>
            <a:r>
              <a:rPr lang="id-ID" dirty="0" smtClean="0"/>
              <a:t>dasar, bila </a:t>
            </a:r>
            <a:r>
              <a:rPr lang="id-ID" dirty="0"/>
              <a:t>tidak, maka fungsi tidak akan pernah berhenti </a:t>
            </a:r>
            <a:r>
              <a:rPr lang="id-ID" b="1" i="1" dirty="0"/>
              <a:t>(infinite loop</a:t>
            </a:r>
            <a:r>
              <a:rPr lang="id-ID" b="1" i="1" dirty="0" smtClean="0"/>
              <a:t>).</a:t>
            </a:r>
          </a:p>
          <a:p>
            <a:pPr algn="just"/>
            <a:r>
              <a:rPr lang="id-ID" b="1" dirty="0"/>
              <a:t>Keuntungan Menggunakan Rekursi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Fungsi rekursi membuat kode terlihat lebih </a:t>
            </a:r>
            <a:r>
              <a:rPr lang="id-ID" i="1" dirty="0"/>
              <a:t>clean</a:t>
            </a:r>
            <a:r>
              <a:rPr lang="id-ID" dirty="0"/>
              <a:t> dan </a:t>
            </a:r>
            <a:r>
              <a:rPr lang="id-ID" dirty="0" smtClean="0"/>
              <a:t>elegan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Fungsi yang rumit bisa dipecah menjadi lebih kecil dengan rekursi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Membangkitkan data berurut lebih mudah menggunakan rekursi ketimbang menggunakan iterasi bersarang.</a:t>
            </a:r>
          </a:p>
          <a:p>
            <a:pPr algn="just"/>
            <a:r>
              <a:rPr lang="id-ID" b="1" dirty="0"/>
              <a:t>Kerugian Menggunakan Rekursi</a:t>
            </a:r>
            <a:endParaRPr lang="id-ID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Terkadang logika dibalik rekursi agak sukar untuk diikuti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Pemanggilan rekursi kurang efektif karena memakan lebih banyak memori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Fungsi rekursi lebih sulit untuk </a:t>
            </a:r>
            <a:r>
              <a:rPr lang="id-ID" dirty="0" smtClean="0"/>
              <a:t>di</a:t>
            </a:r>
            <a:r>
              <a:rPr lang="id-ID" i="1" dirty="0" smtClean="0"/>
              <a:t>debug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906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b="1" dirty="0" smtClean="0"/>
              <a:t>0</a:t>
            </a:r>
            <a:r>
              <a:rPr lang="id-ID" b="1" dirty="0" smtClean="0"/>
              <a:t>9</a:t>
            </a:r>
            <a:r>
              <a:rPr lang="nn-NO" b="1" dirty="0" smtClean="0"/>
              <a:t>. Function</a:t>
            </a:r>
            <a:r>
              <a:rPr lang="id-ID" b="1" dirty="0" smtClean="0"/>
              <a:t> &amp; Procedure</a:t>
            </a:r>
            <a:endParaRPr lang="nn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>
                <a:latin typeface="Agency FB" panose="020B0503020202020204" pitchFamily="34" charset="0"/>
              </a:rPr>
              <a:t>Definisi</a:t>
            </a:r>
            <a:r>
              <a:rPr lang="id-ID" dirty="0" smtClean="0">
                <a:latin typeface="Agency FB" panose="020B0503020202020204" pitchFamily="34" charset="0"/>
              </a:rPr>
              <a:t> Procedure &amp; Function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latin typeface="Agency FB" panose="020B0503020202020204" pitchFamily="34" charset="0"/>
              </a:rPr>
              <a:t>Struktur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>
                <a:latin typeface="Agency FB" panose="020B0503020202020204" pitchFamily="34" charset="0"/>
              </a:rPr>
              <a:t>Dasar</a:t>
            </a: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98AAF-AA57-4BAC-838E-C93B1C59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</a:t>
            </a:r>
            <a:r>
              <a:rPr lang="en-US" dirty="0" smtClean="0"/>
              <a:t>. </a:t>
            </a:r>
            <a:r>
              <a:rPr lang="en-US" dirty="0" err="1" smtClean="0"/>
              <a:t>Rekursif</a:t>
            </a:r>
            <a:endParaRPr lang="en-ID" dirty="0"/>
          </a:p>
        </p:txBody>
      </p:sp>
      <p:sp>
        <p:nvSpPr>
          <p:cNvPr id="7" name="Rectangle 6"/>
          <p:cNvSpPr/>
          <p:nvPr/>
        </p:nvSpPr>
        <p:spPr>
          <a:xfrm>
            <a:off x="121022" y="1484706"/>
            <a:ext cx="6952131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Contoh fungsi rekursi </a:t>
            </a:r>
            <a:endParaRPr lang="id-ID" sz="16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Menentukan faktorial dari bilangan </a:t>
            </a:r>
            <a:endParaRPr lang="id-ID" sz="16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 faktorial(x):</a:t>
            </a:r>
            <a:r>
              <a:rPr lang="id-ID" sz="16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id-ID" sz="16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 x == 1: </a:t>
            </a:r>
          </a:p>
          <a:p>
            <a:r>
              <a:rPr lang="id-ID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1 </a:t>
            </a:r>
          </a:p>
          <a:p>
            <a:r>
              <a:rPr lang="id-ID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else: </a:t>
            </a:r>
          </a:p>
          <a:p>
            <a:r>
              <a:rPr lang="id-ID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(x * faktorial(x-1)) </a:t>
            </a:r>
          </a:p>
          <a:p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 = int(input("Masukan Bilangan : "))</a:t>
            </a:r>
          </a:p>
          <a:p>
            <a:r>
              <a:rPr lang="id-ID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print("Faktorial dari ",bil,"adalah :", faktorial(bil))</a:t>
            </a:r>
            <a:endParaRPr lang="id-ID" sz="1600" b="0" dirty="0">
              <a:solidFill>
                <a:srgbClr val="FFC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022" y="4067360"/>
            <a:ext cx="7812741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#Fungsi Rekursif untuk Menghitung Bilangan Berpangkat</a:t>
            </a:r>
            <a:endParaRPr lang="id-ID" sz="16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 pangkat(x,y):</a:t>
            </a:r>
          </a:p>
          <a:p>
            <a:r>
              <a:rPr lang="id-ID" sz="16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id-ID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 y == 0:</a:t>
            </a:r>
          </a:p>
          <a:p>
            <a:r>
              <a:rPr lang="id-ID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return 1</a:t>
            </a:r>
          </a:p>
          <a:p>
            <a:r>
              <a:rPr lang="id-ID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else:</a:t>
            </a:r>
          </a:p>
          <a:p>
            <a:r>
              <a:rPr lang="id-ID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return x * pangkat(x,y-1)</a:t>
            </a:r>
          </a:p>
          <a:p>
            <a:r>
              <a:rPr lang="id-ID" sz="16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d-ID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int(input("Masukan Nilai X : "))</a:t>
            </a:r>
          </a:p>
          <a:p>
            <a:r>
              <a:rPr lang="id-ID" sz="16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 = int(input("Masukan Nilai Y : "))</a:t>
            </a:r>
          </a:p>
          <a:p>
            <a:r>
              <a:rPr lang="id-ID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print("%d dipangkatkan %d = %d" % (x,y,pangkat(x,y)))</a:t>
            </a:r>
            <a:endParaRPr lang="id-ID" sz="1600" b="0" dirty="0">
              <a:solidFill>
                <a:srgbClr val="FFC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89" y="4447380"/>
            <a:ext cx="2858370" cy="15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3D1A01C-80EC-4C28-B8CA-744DE47A9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32" y="0"/>
            <a:ext cx="4428309" cy="68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F803E-AEC3-4444-89C5-6D6E0C5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smtClean="0"/>
              <a:t>Function</a:t>
            </a:r>
            <a:r>
              <a:rPr lang="id-ID" dirty="0" smtClean="0"/>
              <a:t> &amp; Procedure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97BE3F-9378-4C94-A79A-51B5CC8E8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2425" indent="-352425">
              <a:buFont typeface="+mj-lt"/>
              <a:buAutoNum type="alphaL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91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6BE06F-2E17-4C3B-AC55-A3309FB4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smtClean="0"/>
              <a:t>Function</a:t>
            </a:r>
            <a:r>
              <a:rPr lang="id-ID" dirty="0" smtClean="0"/>
              <a:t> &amp; Procedure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B73A6-3DD5-4498-9616-B3D26080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1600200"/>
            <a:ext cx="8767481" cy="491845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id-ID" dirty="0"/>
              <a:t>S</a:t>
            </a:r>
            <a:r>
              <a:rPr lang="en-US" dirty="0" err="1" smtClean="0"/>
              <a:t>ejumlah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pernyataan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yang </a:t>
            </a:r>
            <a:r>
              <a:rPr lang="en-US" dirty="0" err="1">
                <a:solidFill>
                  <a:srgbClr val="FF0000"/>
                </a:solidFill>
              </a:rPr>
              <a:t>dikemas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dalam</a:t>
            </a:r>
            <a:r>
              <a:rPr lang="id-ID" dirty="0" smtClean="0"/>
              <a:t> bentuk sub-program</a:t>
            </a:r>
            <a:r>
              <a:rPr lang="en-US" dirty="0" smtClean="0"/>
              <a:t> </a:t>
            </a:r>
            <a:r>
              <a:rPr lang="id-ID" dirty="0" smtClean="0"/>
              <a:t>(potongan kode) </a:t>
            </a:r>
            <a:r>
              <a:rPr lang="en-US" dirty="0" smtClean="0"/>
              <a:t>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reuse</a:t>
            </a:r>
            <a:r>
              <a:rPr lang="en-US" dirty="0" smtClean="0"/>
              <a:t>.</a:t>
            </a:r>
            <a:endParaRPr lang="id-ID" dirty="0" smtClean="0"/>
          </a:p>
          <a:p>
            <a:pPr algn="just"/>
            <a:r>
              <a:rPr lang="id-ID" dirty="0"/>
              <a:t>Perbedaan mendasar antara prosedur dengan fungsi adalah ketidakhadiran suatu </a:t>
            </a:r>
            <a:r>
              <a:rPr lang="id-ID" b="1" dirty="0"/>
              <a:t>“return” </a:t>
            </a:r>
            <a:endParaRPr lang="id-ID" b="1" dirty="0" smtClean="0"/>
          </a:p>
          <a:p>
            <a:pPr algn="just"/>
            <a:r>
              <a:rPr lang="id-ID" dirty="0"/>
              <a:t>K</a:t>
            </a:r>
            <a:r>
              <a:rPr lang="nn-NO" dirty="0" smtClean="0"/>
              <a:t>alau </a:t>
            </a:r>
            <a:r>
              <a:rPr lang="nn-NO" dirty="0"/>
              <a:t>fungsi mengembalikan suatu nilai setelah proses sedangkan prosedur tidak.</a:t>
            </a:r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prosedur sama halnya dengan fungsi, ditulis dan kemudian dipanggil dengan menyebutkan namanya.</a:t>
            </a:r>
          </a:p>
          <a:p>
            <a:r>
              <a:rPr lang="en-US" dirty="0" err="1" smtClean="0"/>
              <a:t>Tujuan</a:t>
            </a:r>
            <a:r>
              <a:rPr lang="en-US" dirty="0"/>
              <a:t>: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Menghemat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ukuran</a:t>
            </a:r>
            <a:r>
              <a:rPr lang="id-ID" dirty="0" smtClean="0">
                <a:solidFill>
                  <a:srgbClr val="FF0000"/>
                </a:solidFill>
              </a:rPr>
              <a:t> &amp; waktu</a:t>
            </a:r>
            <a:r>
              <a:rPr lang="en-US" dirty="0" smtClean="0"/>
              <a:t> </a:t>
            </a:r>
            <a:r>
              <a:rPr lang="en-US" dirty="0"/>
              <a:t>program</a:t>
            </a:r>
            <a:r>
              <a:rPr lang="en-US" dirty="0" smtClean="0"/>
              <a:t>.</a:t>
            </a:r>
            <a:endParaRPr lang="id-ID" dirty="0" smtClean="0"/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id-ID" dirty="0"/>
              <a:t>program </a:t>
            </a:r>
            <a:r>
              <a:rPr lang="id-ID" dirty="0" smtClean="0"/>
              <a:t>lebih </a:t>
            </a:r>
            <a:r>
              <a:rPr lang="id-ID" dirty="0" smtClean="0">
                <a:solidFill>
                  <a:srgbClr val="FF0000"/>
                </a:solidFill>
              </a:rPr>
              <a:t>terstruktur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>
                <a:solidFill>
                  <a:srgbClr val="FF0000"/>
                </a:solidFill>
              </a:rPr>
              <a:t>Reusability</a:t>
            </a:r>
            <a:r>
              <a:rPr lang="id-ID" dirty="0" smtClean="0"/>
              <a:t> </a:t>
            </a:r>
            <a:r>
              <a:rPr lang="id-ID" dirty="0"/>
              <a:t>oleh program atau fungsi lain.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i-FI" dirty="0" smtClean="0"/>
              <a:t>Me</a:t>
            </a:r>
            <a:r>
              <a:rPr lang="id-ID" dirty="0" smtClean="0"/>
              <a:t>nghindari</a:t>
            </a:r>
            <a:r>
              <a:rPr lang="fi-FI" dirty="0" smtClean="0"/>
              <a:t> </a:t>
            </a:r>
            <a:r>
              <a:rPr lang="fi-FI" dirty="0">
                <a:solidFill>
                  <a:srgbClr val="FF0000"/>
                </a:solidFill>
              </a:rPr>
              <a:t>penulisan perintah yang </a:t>
            </a:r>
            <a:r>
              <a:rPr lang="fi-FI" dirty="0" smtClean="0">
                <a:solidFill>
                  <a:srgbClr val="FF0000"/>
                </a:solidFill>
              </a:rPr>
              <a:t>sama</a:t>
            </a:r>
            <a:endParaRPr lang="id-ID" dirty="0" smtClean="0">
              <a:solidFill>
                <a:srgbClr val="FF0000"/>
              </a:solidFill>
            </a:endParaRPr>
          </a:p>
          <a:p>
            <a:pPr marL="685800" lvl="1" indent="-228600">
              <a:buFont typeface="Wingdings" panose="05000000000000000000" pitchFamily="2" charset="2"/>
              <a:buChar char="§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1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238F67-3F71-4470-B37C-BFBD7384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Struktur</a:t>
            </a:r>
            <a:r>
              <a:rPr lang="en-US" dirty="0"/>
              <a:t> Dasar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49B466-90C8-4F90-A925-D14EBFDB4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err="1"/>
              <a:t>Struktur</a:t>
            </a:r>
            <a:r>
              <a:rPr lang="en-US" dirty="0"/>
              <a:t> Dasar Function</a:t>
            </a:r>
          </a:p>
          <a:p>
            <a:pPr marL="514350" indent="-514350">
              <a:buFont typeface="+mj-lt"/>
              <a:buAutoNum type="alphaLcPeriod"/>
            </a:pPr>
            <a:r>
              <a:rPr lang="id-ID" dirty="0" smtClean="0"/>
              <a:t>Pemanggilan</a:t>
            </a:r>
            <a:r>
              <a:rPr lang="en-US" dirty="0" smtClean="0"/>
              <a:t> Fun</a:t>
            </a:r>
            <a:r>
              <a:rPr lang="id-ID" dirty="0" smtClean="0"/>
              <a:t>ction</a:t>
            </a:r>
          </a:p>
          <a:p>
            <a:pPr marL="514350" indent="-514350">
              <a:buFont typeface="+mj-lt"/>
              <a:buAutoNum type="alphaLcPeriod"/>
            </a:pPr>
            <a:r>
              <a:rPr lang="id-ID" dirty="0"/>
              <a:t>Statemen Lambda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Scope </a:t>
            </a:r>
            <a:r>
              <a:rPr lang="en-US" dirty="0" err="1"/>
              <a:t>Variabel</a:t>
            </a:r>
            <a:r>
              <a:rPr lang="en-US" dirty="0"/>
              <a:t> </a:t>
            </a:r>
            <a:endParaRPr lang="id-ID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Rekursif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986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C69D41-ACE8-48CD-B768-5E5311F0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 smtClean="0"/>
              <a:t>Dasar</a:t>
            </a:r>
            <a:r>
              <a:rPr lang="en-US" dirty="0"/>
              <a:t/>
            </a:r>
            <a:br>
              <a:rPr lang="en-US" dirty="0"/>
            </a:br>
            <a:endParaRPr lang="en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972414"/>
              </p:ext>
            </p:extLst>
          </p:nvPr>
        </p:nvGraphicFramePr>
        <p:xfrm>
          <a:off x="476250" y="1073150"/>
          <a:ext cx="8574088" cy="1288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044"/>
                <a:gridCol w="4287044"/>
              </a:tblGrid>
              <a:tr h="421581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Tanpa Pengembalian Nilai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Dengan Pengembalian Nilai</a:t>
                      </a:r>
                      <a:endParaRPr lang="id-ID" sz="2400" dirty="0"/>
                    </a:p>
                  </a:txBody>
                  <a:tcPr anchor="ctr"/>
                </a:tc>
              </a:tr>
              <a:tr h="83161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D" sz="1400" b="1" i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ID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ID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nama_fungsi</a:t>
                      </a:r>
                      <a:r>
                        <a:rPr lang="en-ID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id-ID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arg1/param</a:t>
                      </a:r>
                      <a:r>
                        <a:rPr lang="en-ID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,..,</a:t>
                      </a:r>
                      <a:r>
                        <a:rPr lang="en-ID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argN</a:t>
                      </a:r>
                      <a:r>
                        <a:rPr lang="en-ID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None/>
                      </a:pPr>
                      <a:r>
                        <a:rPr lang="en-ID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ID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perintah-perintah</a:t>
                      </a:r>
                      <a:endParaRPr lang="en-ID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D" sz="1400" b="1" i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ID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ID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nama_fungsi</a:t>
                      </a:r>
                      <a:r>
                        <a:rPr lang="en-ID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id-ID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arg1/param</a:t>
                      </a:r>
                      <a:r>
                        <a:rPr lang="en-ID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,..,</a:t>
                      </a:r>
                      <a:r>
                        <a:rPr lang="en-ID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argN</a:t>
                      </a:r>
                      <a:r>
                        <a:rPr lang="en-ID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None/>
                      </a:pPr>
                      <a:r>
                        <a:rPr lang="en-ID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ID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perintah-perintah</a:t>
                      </a:r>
                      <a:endParaRPr lang="en-ID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ID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ID" sz="1400" b="1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ID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ID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nilai_balik</a:t>
                      </a:r>
                      <a:endParaRPr lang="en-ID" sz="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3946D4E-B3BC-4DCC-98C3-33C4606ECA97}"/>
              </a:ext>
            </a:extLst>
          </p:cNvPr>
          <p:cNvSpPr txBox="1">
            <a:spLocks/>
          </p:cNvSpPr>
          <p:nvPr/>
        </p:nvSpPr>
        <p:spPr>
          <a:xfrm>
            <a:off x="476252" y="2541493"/>
            <a:ext cx="8466042" cy="2944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id-ID" sz="2200" dirty="0" smtClean="0">
                <a:solidFill>
                  <a:srgbClr val="1A1A1A"/>
                </a:solidFill>
                <a:latin typeface="Open Sans"/>
              </a:rPr>
              <a:t>Kata </a:t>
            </a:r>
            <a:r>
              <a:rPr lang="id-ID" sz="2200" dirty="0">
                <a:solidFill>
                  <a:srgbClr val="1A1A1A"/>
                </a:solidFill>
                <a:latin typeface="Open Sans"/>
              </a:rPr>
              <a:t>kunci</a:t>
            </a:r>
            <a:r>
              <a:rPr lang="id-ID" sz="2200" dirty="0">
                <a:solidFill>
                  <a:srgbClr val="FF0000"/>
                </a:solidFill>
                <a:latin typeface="Open Sans"/>
              </a:rPr>
              <a:t> </a:t>
            </a:r>
            <a:r>
              <a:rPr lang="id-ID" sz="2200" b="1" i="1" dirty="0">
                <a:solidFill>
                  <a:srgbClr val="FF0000"/>
                </a:solidFill>
                <a:latin typeface="Inconsolata"/>
              </a:rPr>
              <a:t>def</a:t>
            </a:r>
            <a:r>
              <a:rPr lang="id-ID" sz="2200" b="1" i="1" dirty="0">
                <a:solidFill>
                  <a:srgbClr val="1A1A1A"/>
                </a:solidFill>
                <a:latin typeface="Open Sans"/>
              </a:rPr>
              <a:t> </a:t>
            </a:r>
            <a:r>
              <a:rPr lang="id-ID" sz="2200" dirty="0">
                <a:solidFill>
                  <a:srgbClr val="1A1A1A"/>
                </a:solidFill>
                <a:latin typeface="Open Sans"/>
              </a:rPr>
              <a:t>diikuti oleh </a:t>
            </a:r>
            <a:r>
              <a:rPr lang="id-ID" sz="2200" i="1" dirty="0" smtClean="0">
                <a:solidFill>
                  <a:srgbClr val="FF0000"/>
                </a:solidFill>
                <a:latin typeface="Inconsolata"/>
              </a:rPr>
              <a:t>nama_function</a:t>
            </a:r>
            <a:r>
              <a:rPr lang="id-ID" sz="2200" dirty="0">
                <a:solidFill>
                  <a:srgbClr val="1A1A1A"/>
                </a:solidFill>
                <a:latin typeface="Open Sans"/>
              </a:rPr>
              <a:t> (nama fungsi), tanda kurung dan tanda </a:t>
            </a:r>
            <a:r>
              <a:rPr lang="id-ID" sz="2200" b="1" dirty="0">
                <a:solidFill>
                  <a:srgbClr val="1A1A1A"/>
                </a:solidFill>
                <a:latin typeface="Open Sans"/>
              </a:rPr>
              <a:t>titik dua </a:t>
            </a:r>
            <a:r>
              <a:rPr lang="id-ID" sz="2200" b="1" dirty="0">
                <a:latin typeface="Open Sans"/>
              </a:rPr>
              <a:t>(:)</a:t>
            </a:r>
            <a:r>
              <a:rPr lang="id-ID" sz="2200" dirty="0">
                <a:solidFill>
                  <a:srgbClr val="1A1A1A"/>
                </a:solidFill>
                <a:latin typeface="Open Sans"/>
              </a:rPr>
              <a:t> menandai </a:t>
            </a:r>
            <a:r>
              <a:rPr lang="id-ID" sz="2200" b="1" dirty="0">
                <a:solidFill>
                  <a:srgbClr val="1A1A1A"/>
                </a:solidFill>
                <a:latin typeface="Open Sans"/>
              </a:rPr>
              <a:t>header (kepala) fungsi.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id-ID" sz="2200" dirty="0">
                <a:solidFill>
                  <a:srgbClr val="FF0000"/>
                </a:solidFill>
                <a:latin typeface="Inconsolata"/>
              </a:rPr>
              <a:t>Parameter</a:t>
            </a:r>
            <a:r>
              <a:rPr lang="id-ID" sz="2200" dirty="0">
                <a:solidFill>
                  <a:srgbClr val="FF0000"/>
                </a:solidFill>
                <a:latin typeface="Open Sans"/>
              </a:rPr>
              <a:t> / argumen</a:t>
            </a:r>
            <a:r>
              <a:rPr lang="id-ID" sz="2200" dirty="0">
                <a:solidFill>
                  <a:srgbClr val="1A1A1A"/>
                </a:solidFill>
                <a:latin typeface="Open Sans"/>
              </a:rPr>
              <a:t> adalah input dari luar yang akan diproses di dalam tubuh </a:t>
            </a:r>
            <a:r>
              <a:rPr lang="id-ID" sz="2200" dirty="0" smtClean="0">
                <a:solidFill>
                  <a:srgbClr val="1A1A1A"/>
                </a:solidFill>
                <a:latin typeface="Open Sans"/>
              </a:rPr>
              <a:t>fungsi (</a:t>
            </a:r>
            <a:r>
              <a:rPr lang="en-US" sz="2200" dirty="0" err="1"/>
              <a:t>variabel</a:t>
            </a:r>
            <a:r>
              <a:rPr lang="en-US" sz="2200" dirty="0"/>
              <a:t> </a:t>
            </a:r>
            <a:r>
              <a:rPr lang="id-ID" sz="2200" dirty="0" smtClean="0"/>
              <a:t>untuk</a:t>
            </a:r>
            <a:r>
              <a:rPr lang="en-US" sz="2200" dirty="0" smtClean="0"/>
              <a:t> </a:t>
            </a:r>
            <a:r>
              <a:rPr lang="en-US" sz="2200" dirty="0" err="1"/>
              <a:t>menampung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diproses</a:t>
            </a:r>
            <a:r>
              <a:rPr lang="en-US" sz="2200" dirty="0"/>
              <a:t> di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 smtClean="0"/>
              <a:t>fungsi</a:t>
            </a:r>
            <a:r>
              <a:rPr lang="id-ID" sz="2200" dirty="0" smtClean="0">
                <a:solidFill>
                  <a:srgbClr val="1A1A1A"/>
                </a:solidFill>
                <a:latin typeface="Open Sans"/>
              </a:rPr>
              <a:t>).</a:t>
            </a:r>
            <a:endParaRPr lang="id-ID" sz="2200" dirty="0">
              <a:solidFill>
                <a:srgbClr val="1A1A1A"/>
              </a:solidFill>
              <a:latin typeface="Open Sans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id-ID" sz="2200" dirty="0" smtClean="0">
                <a:solidFill>
                  <a:srgbClr val="1A1A1A"/>
                </a:solidFill>
                <a:latin typeface="Open Sans"/>
              </a:rPr>
              <a:t>Setelah </a:t>
            </a:r>
            <a:r>
              <a:rPr lang="id-ID" sz="2200" dirty="0">
                <a:solidFill>
                  <a:srgbClr val="1A1A1A"/>
                </a:solidFill>
                <a:latin typeface="Open Sans"/>
              </a:rPr>
              <a:t>itu diletakkan baris – baris pernyataan (</a:t>
            </a:r>
            <a:r>
              <a:rPr lang="id-ID" sz="2200" i="1" dirty="0">
                <a:solidFill>
                  <a:srgbClr val="FF0000"/>
                </a:solidFill>
                <a:latin typeface="Inconsolata"/>
              </a:rPr>
              <a:t>statements</a:t>
            </a:r>
            <a:r>
              <a:rPr lang="id-ID" sz="2200" dirty="0">
                <a:solidFill>
                  <a:srgbClr val="1A1A1A"/>
                </a:solidFill>
                <a:latin typeface="Open Sans"/>
              </a:rPr>
              <a:t>). Jangan lupa </a:t>
            </a:r>
            <a:r>
              <a:rPr lang="id-ID" sz="2200" b="1" dirty="0" smtClean="0">
                <a:solidFill>
                  <a:srgbClr val="1A1A1A"/>
                </a:solidFill>
                <a:latin typeface="Open Sans"/>
              </a:rPr>
              <a:t>indentasi (tab/spasi)</a:t>
            </a:r>
            <a:r>
              <a:rPr lang="id-ID" sz="2200" dirty="0" smtClean="0">
                <a:solidFill>
                  <a:srgbClr val="1A1A1A"/>
                </a:solidFill>
                <a:latin typeface="Open Sans"/>
              </a:rPr>
              <a:t> </a:t>
            </a:r>
            <a:r>
              <a:rPr lang="id-ID" sz="2200" dirty="0">
                <a:solidFill>
                  <a:srgbClr val="1A1A1A"/>
                </a:solidFill>
                <a:latin typeface="Open Sans"/>
              </a:rPr>
              <a:t>untuk menandai blok fungsi.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id-ID" sz="2200" i="1" dirty="0">
                <a:solidFill>
                  <a:srgbClr val="FF0000"/>
                </a:solidFill>
                <a:latin typeface="Inconsolata"/>
              </a:rPr>
              <a:t>return</a:t>
            </a:r>
            <a:r>
              <a:rPr lang="id-ID" sz="2200" dirty="0">
                <a:solidFill>
                  <a:srgbClr val="1A1A1A"/>
                </a:solidFill>
                <a:latin typeface="Open Sans"/>
              </a:rPr>
              <a:t> </a:t>
            </a:r>
            <a:r>
              <a:rPr lang="id-ID" sz="2200" dirty="0" smtClean="0">
                <a:solidFill>
                  <a:srgbClr val="1A1A1A"/>
                </a:solidFill>
                <a:latin typeface="Open Sans"/>
              </a:rPr>
              <a:t>untuk </a:t>
            </a:r>
            <a:r>
              <a:rPr lang="id-ID" sz="2200" dirty="0">
                <a:solidFill>
                  <a:srgbClr val="1A1A1A"/>
                </a:solidFill>
                <a:latin typeface="Open Sans"/>
              </a:rPr>
              <a:t>mengembalikan suatu nilai </a:t>
            </a:r>
            <a:r>
              <a:rPr lang="id-ID" sz="2200" i="1" dirty="0">
                <a:solidFill>
                  <a:srgbClr val="FF0000"/>
                </a:solidFill>
                <a:latin typeface="Inconsolata"/>
              </a:rPr>
              <a:t>expression</a:t>
            </a:r>
            <a:r>
              <a:rPr lang="id-ID" sz="2200" dirty="0">
                <a:solidFill>
                  <a:srgbClr val="1A1A1A"/>
                </a:solidFill>
                <a:latin typeface="Open Sans"/>
              </a:rPr>
              <a:t> dari fungsi</a:t>
            </a:r>
            <a:r>
              <a:rPr lang="id-ID" sz="2200" dirty="0" smtClean="0">
                <a:solidFill>
                  <a:srgbClr val="1A1A1A"/>
                </a:solidFill>
                <a:latin typeface="Open Sans"/>
              </a:rPr>
              <a:t>.</a:t>
            </a:r>
          </a:p>
          <a:p>
            <a:pPr marL="577850" indent="-349250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nn-NO" sz="2200" dirty="0"/>
              <a:t>Statemen </a:t>
            </a:r>
            <a:r>
              <a:rPr lang="nn-NO" sz="2200" i="1" dirty="0" smtClean="0"/>
              <a:t>return</a:t>
            </a:r>
            <a:r>
              <a:rPr lang="id-ID" sz="2200" i="1" dirty="0" smtClean="0"/>
              <a:t> dan parameter</a:t>
            </a:r>
            <a:r>
              <a:rPr lang="nn-NO" sz="2200" i="1" dirty="0" smtClean="0"/>
              <a:t> </a:t>
            </a:r>
            <a:r>
              <a:rPr lang="nn-NO" sz="2200" dirty="0" smtClean="0"/>
              <a:t>sifatnya opsional</a:t>
            </a:r>
            <a:r>
              <a:rPr lang="id-ID" sz="2200" dirty="0" smtClean="0"/>
              <a:t>, sesuai kebutuhan</a:t>
            </a:r>
            <a:r>
              <a:rPr lang="nn-NO" sz="2200" dirty="0" smtClean="0"/>
              <a:t>.</a:t>
            </a:r>
            <a:endParaRPr lang="nn-NO" sz="2200" dirty="0"/>
          </a:p>
        </p:txBody>
      </p:sp>
    </p:spTree>
    <p:extLst>
      <p:ext uri="{BB962C8B-B14F-4D97-AF65-F5344CB8AC3E}">
        <p14:creationId xmlns:p14="http://schemas.microsoft.com/office/powerpoint/2010/main" val="34168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C69D41-ACE8-48CD-B768-5E5311F0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 smtClean="0"/>
              <a:t>Dasar</a:t>
            </a:r>
            <a:r>
              <a:rPr lang="en-US" dirty="0"/>
              <a:t/>
            </a:r>
            <a:br>
              <a:rPr lang="en-US" dirty="0"/>
            </a:br>
            <a:endParaRPr lang="en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048710"/>
              </p:ext>
            </p:extLst>
          </p:nvPr>
        </p:nvGraphicFramePr>
        <p:xfrm>
          <a:off x="476250" y="1073150"/>
          <a:ext cx="8574088" cy="258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044"/>
                <a:gridCol w="4287044"/>
              </a:tblGrid>
              <a:tr h="916822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Tanpa Pengembalian Nilai</a:t>
                      </a:r>
                      <a:endParaRPr lang="id-ID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Dengan Pengembalian Nilai</a:t>
                      </a:r>
                      <a:endParaRPr lang="id-ID" sz="2400" dirty="0"/>
                    </a:p>
                  </a:txBody>
                  <a:tcPr anchor="ctr"/>
                </a:tc>
              </a:tr>
              <a:tr h="166762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ID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ID" sz="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571" y="2032168"/>
            <a:ext cx="4084182" cy="1477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07" y="2045615"/>
            <a:ext cx="4227823" cy="12085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6251" y="4099344"/>
            <a:ext cx="61717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Membuat Fungsi</a:t>
            </a:r>
            <a:endParaRPr lang="id-ID" sz="24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4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id-ID" sz="24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salam():</a:t>
            </a:r>
          </a:p>
          <a:p>
            <a:r>
              <a:rPr lang="id-ID" sz="24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 </a:t>
            </a:r>
            <a:r>
              <a:rPr lang="id-ID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("Hai, Selamat Pagi")</a:t>
            </a:r>
          </a:p>
          <a:p>
            <a:r>
              <a:rPr lang="id-ID" sz="24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d-ID" sz="24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("Selamat Datang")</a:t>
            </a:r>
          </a:p>
          <a:p>
            <a:r>
              <a:rPr lang="id-ID" sz="24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 Pemanggilan Fungsi</a:t>
            </a:r>
            <a:endParaRPr lang="id-ID" sz="2400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salam()</a:t>
            </a:r>
            <a:endParaRPr lang="id-ID" sz="2400" b="0" dirty="0"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3681" y="4944500"/>
            <a:ext cx="4706471" cy="636029"/>
          </a:xfrm>
          <a:prstGeom prst="rect">
            <a:avLst/>
          </a:prstGeom>
          <a:noFill/>
          <a:ln w="44450" cap="flat" cmpd="dbl">
            <a:solidFill>
              <a:srgbClr val="0070C0"/>
            </a:solidFill>
            <a:prstDash val="sysDash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" name="Curved Connector 11"/>
          <p:cNvCxnSpPr/>
          <p:nvPr/>
        </p:nvCxnSpPr>
        <p:spPr>
          <a:xfrm>
            <a:off x="1452283" y="6237855"/>
            <a:ext cx="551329" cy="318014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5930152" y="5257801"/>
            <a:ext cx="1156448" cy="4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V="1">
            <a:off x="2003612" y="3907513"/>
            <a:ext cx="2057400" cy="7335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73206" y="3946712"/>
            <a:ext cx="739588" cy="61856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1407" y="5069541"/>
            <a:ext cx="712274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>
            <a:off x="833718" y="5069541"/>
            <a:ext cx="3227294" cy="1035424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0991" y="3619847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Kata kunci</a:t>
            </a:r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4061012" y="3743459"/>
            <a:ext cx="32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Nama Function tanpa argumen ()</a:t>
            </a:r>
            <a:endParaRPr lang="id-ID" dirty="0"/>
          </a:p>
        </p:txBody>
      </p:sp>
      <p:sp>
        <p:nvSpPr>
          <p:cNvPr id="29" name="TextBox 28"/>
          <p:cNvSpPr txBox="1"/>
          <p:nvPr/>
        </p:nvSpPr>
        <p:spPr>
          <a:xfrm>
            <a:off x="7086600" y="506884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Isi Function</a:t>
            </a:r>
            <a:endParaRPr lang="id-ID" dirty="0"/>
          </a:p>
        </p:txBody>
      </p:sp>
      <p:sp>
        <p:nvSpPr>
          <p:cNvPr id="30" name="TextBox 29"/>
          <p:cNvSpPr txBox="1"/>
          <p:nvPr/>
        </p:nvSpPr>
        <p:spPr>
          <a:xfrm>
            <a:off x="4061012" y="5911026"/>
            <a:ext cx="104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Indentasi</a:t>
            </a:r>
            <a:endParaRPr lang="id-ID" dirty="0"/>
          </a:p>
        </p:txBody>
      </p:sp>
      <p:sp>
        <p:nvSpPr>
          <p:cNvPr id="31" name="TextBox 30"/>
          <p:cNvSpPr txBox="1"/>
          <p:nvPr/>
        </p:nvSpPr>
        <p:spPr>
          <a:xfrm>
            <a:off x="1931087" y="6388251"/>
            <a:ext cx="226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Pemanggilan Function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116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C69D41-ACE8-48CD-B768-5E5311F0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 smtClean="0"/>
              <a:t>Dasar</a:t>
            </a:r>
            <a:r>
              <a:rPr lang="en-US" dirty="0"/>
              <a:t/>
            </a:r>
            <a:br>
              <a:rPr lang="en-US" dirty="0"/>
            </a:br>
            <a:endParaRPr lang="en-ID" dirty="0"/>
          </a:p>
        </p:txBody>
      </p:sp>
      <p:sp>
        <p:nvSpPr>
          <p:cNvPr id="8" name="Rectangle 7"/>
          <p:cNvSpPr/>
          <p:nvPr/>
        </p:nvSpPr>
        <p:spPr>
          <a:xfrm>
            <a:off x="476251" y="1537959"/>
            <a:ext cx="6509657" cy="5078313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id-ID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Contoh Function</a:t>
            </a:r>
            <a:endParaRPr lang="id-ID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kali(i,j):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mengalikan dua buah bilangan integer</a:t>
            </a:r>
            <a:endParaRPr lang="id-ID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dirty="0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i*j</a:t>
            </a:r>
          </a:p>
          <a:p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 = 2 </a:t>
            </a:r>
          </a:p>
          <a:p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 = 3 </a:t>
            </a:r>
          </a:p>
          <a:p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hasil = kali(x,y)</a:t>
            </a:r>
          </a:p>
          <a:p>
            <a:r>
              <a:rPr lang="id-ID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("Ini Contoh Function")</a:t>
            </a:r>
          </a:p>
          <a:p>
            <a:r>
              <a:rPr lang="id-ID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Hasil dari : ",x,'x',y, '=', hasil )</a:t>
            </a:r>
          </a:p>
          <a:p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Contoh Procedure</a:t>
            </a:r>
            <a:endParaRPr lang="id-ID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kali(i,j):</a:t>
            </a:r>
          </a:p>
          <a:p>
            <a:r>
              <a:rPr lang="id-ID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mengalikan dua buah bilangan integer</a:t>
            </a:r>
            <a:endParaRPr lang="id-ID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("Ini Contoh Procedure")</a:t>
            </a:r>
          </a:p>
          <a:p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hasil dari : ",x,'x',y, '=', i*j )</a:t>
            </a:r>
          </a:p>
          <a:p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 = 2 </a:t>
            </a:r>
          </a:p>
          <a:p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 = 3 </a:t>
            </a:r>
          </a:p>
          <a:p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kali(x,y)</a:t>
            </a:r>
            <a:endParaRPr lang="id-ID" b="0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698" y="1600200"/>
            <a:ext cx="6509657" cy="24813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476250" y="4177041"/>
            <a:ext cx="6509657" cy="24070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5755341" y="2420471"/>
            <a:ext cx="1869141" cy="470647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11022" y="2051139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id-ID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11022" y="550344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endParaRPr lang="id-ID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Curved Connector 20"/>
          <p:cNvCxnSpPr>
            <a:endCxn id="17" idx="1"/>
          </p:cNvCxnSpPr>
          <p:nvPr/>
        </p:nvCxnSpPr>
        <p:spPr>
          <a:xfrm>
            <a:off x="5957047" y="5163671"/>
            <a:ext cx="1453975" cy="524435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9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6081</TotalTime>
  <Words>465</Words>
  <Application>Microsoft Office PowerPoint</Application>
  <PresentationFormat>On-screen Show (4:3)</PresentationFormat>
  <Paragraphs>242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Adobe Heiti Std R</vt:lpstr>
      <vt:lpstr>Agency FB</vt:lpstr>
      <vt:lpstr>Arial</vt:lpstr>
      <vt:lpstr>Calibri</vt:lpstr>
      <vt:lpstr>Calibri Light</vt:lpstr>
      <vt:lpstr>Consolas</vt:lpstr>
      <vt:lpstr>Corbel</vt:lpstr>
      <vt:lpstr>Courier New</vt:lpstr>
      <vt:lpstr>Inconsolata</vt:lpstr>
      <vt:lpstr>Open Sans</vt:lpstr>
      <vt:lpstr>Ubuntu</vt:lpstr>
      <vt:lpstr>Wingdings</vt:lpstr>
      <vt:lpstr>Office Theme</vt:lpstr>
      <vt:lpstr>ALGORITMA PEMROGRAMAN 09. Procedure &amp; Function </vt:lpstr>
      <vt:lpstr>09. Function &amp; Procedure</vt:lpstr>
      <vt:lpstr>PowerPoint Presentation</vt:lpstr>
      <vt:lpstr>1. Definisi Function &amp; Procedure</vt:lpstr>
      <vt:lpstr>a. Definisi Function &amp; Procedure</vt:lpstr>
      <vt:lpstr>2. Struktur Dasar</vt:lpstr>
      <vt:lpstr>a. Struktur Dasar </vt:lpstr>
      <vt:lpstr>a. Struktur Dasar </vt:lpstr>
      <vt:lpstr>a. Struktur Dasar </vt:lpstr>
      <vt:lpstr>b. Pemanggilan Fungsi</vt:lpstr>
      <vt:lpstr>b. Pemanggilan Fungsi</vt:lpstr>
      <vt:lpstr>b. Pengembalian Fungsi (return)</vt:lpstr>
      <vt:lpstr>c. Statemen Lambda</vt:lpstr>
      <vt:lpstr>c. Statemen Lambda</vt:lpstr>
      <vt:lpstr>c. Statemen Lambda</vt:lpstr>
      <vt:lpstr>d. Scope Variabel </vt:lpstr>
      <vt:lpstr>d. Scope Variabel </vt:lpstr>
      <vt:lpstr>d. Scope Variabel </vt:lpstr>
      <vt:lpstr>e. Rekursif</vt:lpstr>
      <vt:lpstr>e. Rekursif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Reviewer</cp:lastModifiedBy>
  <cp:revision>2677</cp:revision>
  <dcterms:created xsi:type="dcterms:W3CDTF">2016-09-02T03:38:50Z</dcterms:created>
  <dcterms:modified xsi:type="dcterms:W3CDTF">2020-09-07T16:47:20Z</dcterms:modified>
</cp:coreProperties>
</file>