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308" r:id="rId4"/>
    <p:sldId id="309" r:id="rId5"/>
    <p:sldId id="310" r:id="rId6"/>
    <p:sldId id="313" r:id="rId7"/>
    <p:sldId id="314" r:id="rId8"/>
    <p:sldId id="315" r:id="rId9"/>
    <p:sldId id="320" r:id="rId10"/>
    <p:sldId id="316" r:id="rId11"/>
    <p:sldId id="317" r:id="rId12"/>
    <p:sldId id="318" r:id="rId13"/>
    <p:sldId id="322" r:id="rId14"/>
    <p:sldId id="324" r:id="rId15"/>
    <p:sldId id="325" r:id="rId16"/>
    <p:sldId id="326" r:id="rId17"/>
    <p:sldId id="261" r:id="rId18"/>
  </p:sldIdLst>
  <p:sldSz cx="9144000" cy="5143500" type="screen16x9"/>
  <p:notesSz cx="6858000" cy="9144000"/>
  <p:embeddedFontLst>
    <p:embeddedFont>
      <p:font typeface="Roboto" panose="020B0604020202020204" charset="0"/>
      <p:italic r:id="rId20"/>
      <p:boldItalic r:id="rId21"/>
    </p:embeddedFont>
    <p:embeddedFont>
      <p:font typeface="Libre Baskerville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36460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15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8a1f552b24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8a1f552b24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51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8a1f552b2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8a1f552b2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9438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reepik.com/" TargetMode="External"/><Relationship Id="rId5" Type="http://schemas.openxmlformats.org/officeDocument/2006/relationships/hyperlink" Target="https://www.flaticon.com/" TargetMode="External"/><Relationship Id="rId4" Type="http://schemas.openxmlformats.org/officeDocument/2006/relationships/hyperlink" Target="https://slidesgo.com/" TargetMode="Externa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-3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228725" y="1288138"/>
            <a:ext cx="4200900" cy="18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100"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562775" y="3062763"/>
            <a:ext cx="286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1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714150" y="3285213"/>
            <a:ext cx="7715700" cy="3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700"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title" hasCustomPrompt="1"/>
          </p:nvPr>
        </p:nvSpPr>
        <p:spPr>
          <a:xfrm>
            <a:off x="714150" y="1646788"/>
            <a:ext cx="7715700" cy="16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SECTION_TITLE_AND_DESCRIPTION_1">
    <p:bg>
      <p:bgPr>
        <a:solidFill>
          <a:schemeClr val="lt2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>
            <a:off x="5563410" y="75842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714120" y="2110294"/>
            <a:ext cx="306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2"/>
          </p:nvPr>
        </p:nvSpPr>
        <p:spPr>
          <a:xfrm>
            <a:off x="714125" y="570900"/>
            <a:ext cx="5384400" cy="7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714125" y="2178149"/>
            <a:ext cx="2650200" cy="9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8" name="Google Shape;68;p13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lumns">
  <p:cSld name="SECTION_HEADER_1_2"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714125" y="544231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3685926" y="1821469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title" idx="2"/>
          </p:nvPr>
        </p:nvSpPr>
        <p:spPr>
          <a:xfrm>
            <a:off x="3739626" y="1329681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3"/>
          </p:nvPr>
        </p:nvSpPr>
        <p:spPr>
          <a:xfrm>
            <a:off x="3685926" y="3752919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title" idx="4"/>
          </p:nvPr>
        </p:nvSpPr>
        <p:spPr>
          <a:xfrm>
            <a:off x="3739626" y="3257056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5"/>
          </p:nvPr>
        </p:nvSpPr>
        <p:spPr>
          <a:xfrm>
            <a:off x="6132949" y="1821469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6"/>
          </p:nvPr>
        </p:nvSpPr>
        <p:spPr>
          <a:xfrm>
            <a:off x="6186649" y="1329681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7"/>
          </p:nvPr>
        </p:nvSpPr>
        <p:spPr>
          <a:xfrm>
            <a:off x="6132949" y="3752919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 idx="8"/>
          </p:nvPr>
        </p:nvSpPr>
        <p:spPr>
          <a:xfrm>
            <a:off x="6186649" y="3257056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HEADER_1_3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5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>
            <a:spLocks noGrp="1"/>
          </p:cNvSpPr>
          <p:nvPr>
            <p:ph type="subTitle" idx="1"/>
          </p:nvPr>
        </p:nvSpPr>
        <p:spPr>
          <a:xfrm>
            <a:off x="1660113" y="208313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1660127" y="1591375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title" idx="2" hasCustomPrompt="1"/>
          </p:nvPr>
        </p:nvSpPr>
        <p:spPr>
          <a:xfrm>
            <a:off x="820488" y="1525213"/>
            <a:ext cx="9126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5"/>
          <p:cNvSpPr txBox="1">
            <a:spLocks noGrp="1"/>
          </p:cNvSpPr>
          <p:nvPr>
            <p:ph type="subTitle" idx="3"/>
          </p:nvPr>
        </p:nvSpPr>
        <p:spPr>
          <a:xfrm>
            <a:off x="1660113" y="37859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title" idx="4"/>
          </p:nvPr>
        </p:nvSpPr>
        <p:spPr>
          <a:xfrm>
            <a:off x="1660127" y="3290150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 idx="5" hasCustomPrompt="1"/>
          </p:nvPr>
        </p:nvSpPr>
        <p:spPr>
          <a:xfrm>
            <a:off x="818688" y="322398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6"/>
          </p:nvPr>
        </p:nvSpPr>
        <p:spPr>
          <a:xfrm>
            <a:off x="5985313" y="208313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title" idx="7"/>
          </p:nvPr>
        </p:nvSpPr>
        <p:spPr>
          <a:xfrm>
            <a:off x="5985327" y="1591375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8" hasCustomPrompt="1"/>
          </p:nvPr>
        </p:nvSpPr>
        <p:spPr>
          <a:xfrm>
            <a:off x="5130913" y="1525213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9"/>
          </p:nvPr>
        </p:nvSpPr>
        <p:spPr>
          <a:xfrm>
            <a:off x="5985313" y="37859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title" idx="13"/>
          </p:nvPr>
        </p:nvSpPr>
        <p:spPr>
          <a:xfrm>
            <a:off x="5985327" y="3290150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title" idx="14" hasCustomPrompt="1"/>
          </p:nvPr>
        </p:nvSpPr>
        <p:spPr>
          <a:xfrm>
            <a:off x="5130913" y="322398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5"/>
          <p:cNvSpPr txBox="1">
            <a:spLocks noGrp="1"/>
          </p:cNvSpPr>
          <p:nvPr>
            <p:ph type="title" idx="15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 b="1"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3 columns">
  <p:cSld name="SECTION_HEADER_1_1_1_1">
    <p:bg>
      <p:bgPr>
        <a:solidFill>
          <a:schemeClr val="lt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>
            <a:spLocks noGrp="1"/>
          </p:cNvSpPr>
          <p:nvPr>
            <p:ph type="subTitle" idx="1"/>
          </p:nvPr>
        </p:nvSpPr>
        <p:spPr>
          <a:xfrm>
            <a:off x="624575" y="2908099"/>
            <a:ext cx="23775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ubTitle" idx="2"/>
          </p:nvPr>
        </p:nvSpPr>
        <p:spPr>
          <a:xfrm>
            <a:off x="6141950" y="2908099"/>
            <a:ext cx="23775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3"/>
          </p:nvPr>
        </p:nvSpPr>
        <p:spPr>
          <a:xfrm>
            <a:off x="3383250" y="2908099"/>
            <a:ext cx="23775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913325" y="247242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title" idx="4"/>
          </p:nvPr>
        </p:nvSpPr>
        <p:spPr>
          <a:xfrm>
            <a:off x="6430700" y="247242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title" idx="5"/>
          </p:nvPr>
        </p:nvSpPr>
        <p:spPr>
          <a:xfrm>
            <a:off x="3672000" y="247242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title" idx="6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lumns 1">
  <p:cSld name="SECTION_HEADER_1_2_1">
    <p:bg>
      <p:bgPr>
        <a:solidFill>
          <a:schemeClr val="lt2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 flipH="1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1"/>
          </p:nvPr>
        </p:nvSpPr>
        <p:spPr>
          <a:xfrm>
            <a:off x="1426756" y="2043225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title" idx="2"/>
          </p:nvPr>
        </p:nvSpPr>
        <p:spPr>
          <a:xfrm>
            <a:off x="714125" y="1551450"/>
            <a:ext cx="2677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3"/>
          </p:nvPr>
        </p:nvSpPr>
        <p:spPr>
          <a:xfrm>
            <a:off x="1426756" y="3683563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title" idx="4"/>
          </p:nvPr>
        </p:nvSpPr>
        <p:spPr>
          <a:xfrm>
            <a:off x="714125" y="3187700"/>
            <a:ext cx="2677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5"/>
          </p:nvPr>
        </p:nvSpPr>
        <p:spPr>
          <a:xfrm>
            <a:off x="5751944" y="2043225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title" idx="6"/>
          </p:nvPr>
        </p:nvSpPr>
        <p:spPr>
          <a:xfrm>
            <a:off x="5751952" y="1551450"/>
            <a:ext cx="2677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7"/>
          </p:nvPr>
        </p:nvSpPr>
        <p:spPr>
          <a:xfrm>
            <a:off x="5751944" y="3683563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title" idx="8"/>
          </p:nvPr>
        </p:nvSpPr>
        <p:spPr>
          <a:xfrm>
            <a:off x="5751952" y="3187702"/>
            <a:ext cx="2677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7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HEADER_1_2_2">
    <p:bg>
      <p:bgPr>
        <a:solidFill>
          <a:schemeClr val="lt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8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-3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3045000" y="543950"/>
            <a:ext cx="30540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ubTitle" idx="1"/>
          </p:nvPr>
        </p:nvSpPr>
        <p:spPr>
          <a:xfrm>
            <a:off x="3289500" y="2085975"/>
            <a:ext cx="2565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2660700" y="3251975"/>
            <a:ext cx="3822600" cy="9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CREDITS: This presentation template was created by </a:t>
            </a:r>
            <a:r>
              <a:rPr lang="en-GB" b="1">
                <a:solidFill>
                  <a:schemeClr val="dk2"/>
                </a:solidFill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4"/>
              </a:rPr>
              <a:t>Slidesgo</a:t>
            </a:r>
            <a:r>
              <a:rPr lang="en-GB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, including icons by </a:t>
            </a:r>
            <a:r>
              <a:rPr lang="en-GB" b="1">
                <a:solidFill>
                  <a:schemeClr val="dk2"/>
                </a:solidFill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5"/>
              </a:rPr>
              <a:t>Flaticon</a:t>
            </a:r>
            <a:r>
              <a:rPr lang="en-GB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, infographics &amp; images by </a:t>
            </a:r>
            <a:r>
              <a:rPr lang="en-GB" b="1">
                <a:solidFill>
                  <a:schemeClr val="dk2"/>
                </a:solidFill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6"/>
              </a:rPr>
              <a:t>Freepik</a:t>
            </a:r>
            <a:endParaRPr>
              <a:solidFill>
                <a:schemeClr val="dk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6 columns">
  <p:cSld name="SECTION_HEADER_1_1_1_1_1">
    <p:bg>
      <p:bgPr>
        <a:solidFill>
          <a:schemeClr val="lt2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9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 flipH="1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ubTitle" idx="1"/>
          </p:nvPr>
        </p:nvSpPr>
        <p:spPr>
          <a:xfrm>
            <a:off x="548363" y="2037113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2"/>
          </p:nvPr>
        </p:nvSpPr>
        <p:spPr>
          <a:xfrm>
            <a:off x="6218138" y="2037113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3"/>
          </p:nvPr>
        </p:nvSpPr>
        <p:spPr>
          <a:xfrm>
            <a:off x="3383250" y="2037113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837113" y="1601438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title" idx="4"/>
          </p:nvPr>
        </p:nvSpPr>
        <p:spPr>
          <a:xfrm>
            <a:off x="6506888" y="1601438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title" idx="5"/>
          </p:nvPr>
        </p:nvSpPr>
        <p:spPr>
          <a:xfrm>
            <a:off x="3672000" y="1601438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title" idx="6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7"/>
          </p:nvPr>
        </p:nvSpPr>
        <p:spPr>
          <a:xfrm>
            <a:off x="548363" y="3780188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8"/>
          </p:nvPr>
        </p:nvSpPr>
        <p:spPr>
          <a:xfrm>
            <a:off x="6218138" y="3780188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9"/>
          </p:nvPr>
        </p:nvSpPr>
        <p:spPr>
          <a:xfrm>
            <a:off x="3383250" y="3780188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title" idx="13"/>
          </p:nvPr>
        </p:nvSpPr>
        <p:spPr>
          <a:xfrm>
            <a:off x="837113" y="3344513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title" idx="14"/>
          </p:nvPr>
        </p:nvSpPr>
        <p:spPr>
          <a:xfrm>
            <a:off x="6506888" y="3344513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title" idx="15"/>
          </p:nvPr>
        </p:nvSpPr>
        <p:spPr>
          <a:xfrm>
            <a:off x="3672000" y="3344513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SECTION_HEADER_1_3_1">
    <p:bg>
      <p:bgPr>
        <a:solidFill>
          <a:schemeClr val="lt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 flipH="1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2390700" y="1772513"/>
            <a:ext cx="436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title" hasCustomPrompt="1"/>
          </p:nvPr>
        </p:nvSpPr>
        <p:spPr>
          <a:xfrm>
            <a:off x="2643000" y="1224113"/>
            <a:ext cx="38580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2"/>
          </p:nvPr>
        </p:nvSpPr>
        <p:spPr>
          <a:xfrm>
            <a:off x="2390700" y="2999057"/>
            <a:ext cx="436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title" idx="3" hasCustomPrompt="1"/>
          </p:nvPr>
        </p:nvSpPr>
        <p:spPr>
          <a:xfrm>
            <a:off x="2643000" y="2451059"/>
            <a:ext cx="38580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4"/>
          </p:nvPr>
        </p:nvSpPr>
        <p:spPr>
          <a:xfrm>
            <a:off x="2390700" y="4225602"/>
            <a:ext cx="436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title" idx="5" hasCustomPrompt="1"/>
          </p:nvPr>
        </p:nvSpPr>
        <p:spPr>
          <a:xfrm>
            <a:off x="2643000" y="3678005"/>
            <a:ext cx="38580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0"/>
          <p:cNvSpPr txBox="1">
            <a:spLocks noGrp="1"/>
          </p:cNvSpPr>
          <p:nvPr>
            <p:ph type="title" idx="6"/>
          </p:nvPr>
        </p:nvSpPr>
        <p:spPr>
          <a:xfrm>
            <a:off x="714125" y="546825"/>
            <a:ext cx="7660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20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5916772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14125" y="1572350"/>
            <a:ext cx="32484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/>
          </p:nvPr>
        </p:nvSpPr>
        <p:spPr>
          <a:xfrm>
            <a:off x="714125" y="543950"/>
            <a:ext cx="1429200" cy="8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714125" y="3331275"/>
            <a:ext cx="26103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HEADER_1">
    <p:bg>
      <p:bgPr>
        <a:solidFill>
          <a:schemeClr val="lt2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1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>
            <a:spLocks noGrp="1"/>
          </p:cNvSpPr>
          <p:nvPr>
            <p:ph type="subTitle" idx="1"/>
          </p:nvPr>
        </p:nvSpPr>
        <p:spPr>
          <a:xfrm>
            <a:off x="2863350" y="3448131"/>
            <a:ext cx="34173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1345800" y="1284969"/>
            <a:ext cx="6452400" cy="20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9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21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SECTION_HEADER_1_3_1_1">
    <p:bg>
      <p:bgPr>
        <a:solidFill>
          <a:schemeClr val="lt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1519237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1639987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HEADER_1_3_1_1_1">
    <p:bg>
      <p:bgPr>
        <a:solidFill>
          <a:schemeClr val="lt2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2209800" y="0"/>
            <a:ext cx="2105025" cy="217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rot="10800000" flipH="1">
            <a:off x="4829175" y="2971175"/>
            <a:ext cx="2105025" cy="217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14125" y="543950"/>
            <a:ext cx="7716000" cy="3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714000" y="1064375"/>
            <a:ext cx="7716000" cy="32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Font typeface="Abel"/>
              <a:buChar char="●"/>
              <a:defRPr sz="1300"/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2pPr>
            <a:lvl3pPr marL="1371600" lvl="2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■"/>
              <a:defRPr sz="1300"/>
            </a:lvl3pPr>
            <a:lvl4pPr marL="1828800" lvl="3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●"/>
              <a:defRPr sz="1300"/>
            </a:lvl4pPr>
            <a:lvl5pPr marL="2286000" lvl="4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5pPr>
            <a:lvl6pPr marL="2743200" lvl="5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■"/>
              <a:defRPr sz="1300"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●"/>
              <a:defRPr sz="1300"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8pPr>
            <a:lvl9pPr marL="4114800" lvl="8" indent="-311150" rtl="0">
              <a:spcBef>
                <a:spcPts val="1600"/>
              </a:spcBef>
              <a:spcAft>
                <a:spcPts val="1600"/>
              </a:spcAft>
              <a:buSzPts val="1300"/>
              <a:buFont typeface="Roboto Condensed Light"/>
              <a:buChar char="■"/>
              <a:defRPr sz="1300"/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1660981" y="2924247"/>
            <a:ext cx="23775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5105519" y="2924247"/>
            <a:ext cx="23775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949731" y="248114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 idx="3"/>
          </p:nvPr>
        </p:nvSpPr>
        <p:spPr>
          <a:xfrm>
            <a:off x="5394269" y="248114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 idx="4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14125" y="546825"/>
            <a:ext cx="771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6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714125" y="1317600"/>
            <a:ext cx="4962900" cy="25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400"/>
            </a:lvl1pPr>
            <a:lvl2pPr marL="914400" lvl="1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714125" y="543950"/>
            <a:ext cx="7715700" cy="3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7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2230800" y="1304550"/>
            <a:ext cx="4682400" cy="25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9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>
            <a:off x="2958360" y="177972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714120" y="1576894"/>
            <a:ext cx="306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 idx="2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714125" y="1995206"/>
            <a:ext cx="2650200" cy="15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4" name="Google Shape;54;p9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4798375" y="3473350"/>
            <a:ext cx="3631500" cy="11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27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Baskerville" panose="02000000000000000000"/>
              <a:buNone/>
              <a:defRPr sz="2800" b="1">
                <a:solidFill>
                  <a:schemeClr val="dk2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 panose="02000000000000000000"/>
              <a:buChar char="●"/>
              <a:defRPr sz="18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 panose="02000000000000000000"/>
              <a:buChar char="○"/>
              <a:defRPr sz="18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 panose="02000000000000000000"/>
              <a:buChar char="■"/>
              <a:defRPr sz="18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 panose="02000000000000000000"/>
              <a:buChar char="●"/>
              <a:defRPr sz="18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 panose="02000000000000000000"/>
              <a:buChar char="○"/>
              <a:defRPr sz="18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 panose="02000000000000000000"/>
              <a:buChar char="■"/>
              <a:defRPr sz="18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 panose="02000000000000000000"/>
              <a:buChar char="●"/>
              <a:defRPr sz="18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 panose="02000000000000000000"/>
              <a:buChar char="○"/>
              <a:defRPr sz="18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429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Roboto" panose="02000000000000000000"/>
              <a:buChar char="■"/>
              <a:defRPr sz="18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2"/>
          <p:cNvSpPr txBox="1">
            <a:spLocks noGrp="1"/>
          </p:cNvSpPr>
          <p:nvPr>
            <p:ph type="ctrTitle"/>
          </p:nvPr>
        </p:nvSpPr>
        <p:spPr>
          <a:xfrm>
            <a:off x="4686647" y="11182"/>
            <a:ext cx="2342390" cy="13169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STANDART</a:t>
            </a:r>
            <a:r>
              <a:rPr lang="en-GB" sz="5400" dirty="0" smtClean="0">
                <a:solidFill>
                  <a:schemeClr val="dk2"/>
                </a:solidFill>
              </a:rPr>
              <a:t> </a:t>
            </a:r>
            <a:endParaRPr sz="5400" dirty="0">
              <a:solidFill>
                <a:schemeClr val="dk2"/>
              </a:solidFill>
            </a:endParaRPr>
          </a:p>
        </p:txBody>
      </p:sp>
      <p:sp>
        <p:nvSpPr>
          <p:cNvPr id="443" name="Google Shape;443;p42"/>
          <p:cNvSpPr txBox="1">
            <a:spLocks noGrp="1"/>
          </p:cNvSpPr>
          <p:nvPr>
            <p:ph type="subTitle" idx="1"/>
          </p:nvPr>
        </p:nvSpPr>
        <p:spPr>
          <a:xfrm>
            <a:off x="4561324" y="3062605"/>
            <a:ext cx="3868301" cy="792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 dirty="0" err="1" smtClean="0"/>
              <a:t>Oleh</a:t>
            </a:r>
            <a:r>
              <a:rPr lang="en-US" altLang="en-GB" sz="2000" b="1" dirty="0" smtClean="0"/>
              <a:t>:</a:t>
            </a:r>
            <a:endParaRPr lang="en-US" altLang="en-GB" sz="2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 dirty="0" err="1"/>
              <a:t>Dewi</a:t>
            </a:r>
            <a:r>
              <a:rPr lang="en-US" altLang="en-GB" sz="2000" b="1" dirty="0"/>
              <a:t> </a:t>
            </a:r>
            <a:r>
              <a:rPr lang="en-US" altLang="en-GB" sz="2000" b="1" dirty="0" smtClean="0"/>
              <a:t>Elisa</a:t>
            </a:r>
            <a:endParaRPr lang="en-US" altLang="en-GB" sz="2000" b="1" dirty="0"/>
          </a:p>
        </p:txBody>
      </p:sp>
      <p:grpSp>
        <p:nvGrpSpPr>
          <p:cNvPr id="444" name="Google Shape;444;p42"/>
          <p:cNvGrpSpPr/>
          <p:nvPr/>
        </p:nvGrpSpPr>
        <p:grpSpPr>
          <a:xfrm>
            <a:off x="637993" y="2365488"/>
            <a:ext cx="4048654" cy="2351539"/>
            <a:chOff x="953187" y="2352950"/>
            <a:chExt cx="4174300" cy="2424517"/>
          </a:xfrm>
        </p:grpSpPr>
        <p:sp>
          <p:nvSpPr>
            <p:cNvPr id="445" name="Google Shape;445;p42"/>
            <p:cNvSpPr/>
            <p:nvPr/>
          </p:nvSpPr>
          <p:spPr>
            <a:xfrm>
              <a:off x="953187" y="4251247"/>
              <a:ext cx="4174300" cy="526220"/>
            </a:xfrm>
            <a:custGeom>
              <a:avLst/>
              <a:gdLst/>
              <a:ahLst/>
              <a:cxnLst/>
              <a:rect l="l" t="t" r="r" b="b"/>
              <a:pathLst>
                <a:path w="166972" h="15234" extrusionOk="0">
                  <a:moveTo>
                    <a:pt x="83486" y="1"/>
                  </a:moveTo>
                  <a:cubicBezTo>
                    <a:pt x="37370" y="1"/>
                    <a:pt x="1" y="3411"/>
                    <a:pt x="1" y="7617"/>
                  </a:cubicBezTo>
                  <a:cubicBezTo>
                    <a:pt x="1" y="11823"/>
                    <a:pt x="37370" y="15233"/>
                    <a:pt x="83486" y="15233"/>
                  </a:cubicBezTo>
                  <a:cubicBezTo>
                    <a:pt x="129602" y="15233"/>
                    <a:pt x="166971" y="11823"/>
                    <a:pt x="166971" y="7617"/>
                  </a:cubicBezTo>
                  <a:cubicBezTo>
                    <a:pt x="166971" y="3411"/>
                    <a:pt x="129602" y="1"/>
                    <a:pt x="83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2"/>
            <p:cNvSpPr/>
            <p:nvPr/>
          </p:nvSpPr>
          <p:spPr>
            <a:xfrm>
              <a:off x="3151725" y="3745425"/>
              <a:ext cx="1626850" cy="696250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1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8" y="25025"/>
                  </a:lnTo>
                  <a:lnTo>
                    <a:pt x="56808" y="2825"/>
                  </a:lnTo>
                  <a:lnTo>
                    <a:pt x="65073" y="2825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2"/>
            <p:cNvSpPr/>
            <p:nvPr/>
          </p:nvSpPr>
          <p:spPr>
            <a:xfrm>
              <a:off x="1524925" y="3745425"/>
              <a:ext cx="1626825" cy="696250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0" y="1"/>
                  </a:moveTo>
                  <a:lnTo>
                    <a:pt x="0" y="27850"/>
                  </a:lnTo>
                  <a:lnTo>
                    <a:pt x="65073" y="27850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2"/>
            <p:cNvSpPr/>
            <p:nvPr/>
          </p:nvSpPr>
          <p:spPr>
            <a:xfrm>
              <a:off x="1371125" y="3745425"/>
              <a:ext cx="308125" cy="696250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52" y="1"/>
                  </a:moveTo>
                  <a:cubicBezTo>
                    <a:pt x="2763" y="1"/>
                    <a:pt x="1" y="6236"/>
                    <a:pt x="1" y="13936"/>
                  </a:cubicBezTo>
                  <a:cubicBezTo>
                    <a:pt x="1" y="21615"/>
                    <a:pt x="2763" y="27850"/>
                    <a:pt x="6152" y="27850"/>
                  </a:cubicBezTo>
                  <a:cubicBezTo>
                    <a:pt x="9563" y="27850"/>
                    <a:pt x="12325" y="21615"/>
                    <a:pt x="12325" y="13936"/>
                  </a:cubicBezTo>
                  <a:cubicBezTo>
                    <a:pt x="12325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2"/>
            <p:cNvSpPr/>
            <p:nvPr/>
          </p:nvSpPr>
          <p:spPr>
            <a:xfrm>
              <a:off x="2992725" y="3745425"/>
              <a:ext cx="307600" cy="696250"/>
            </a:xfrm>
            <a:custGeom>
              <a:avLst/>
              <a:gdLst/>
              <a:ahLst/>
              <a:cxnLst/>
              <a:rect l="l" t="t" r="r" b="b"/>
              <a:pathLst>
                <a:path w="12304" h="27850" extrusionOk="0">
                  <a:moveTo>
                    <a:pt x="6152" y="1"/>
                  </a:moveTo>
                  <a:cubicBezTo>
                    <a:pt x="2741" y="1"/>
                    <a:pt x="0" y="6236"/>
                    <a:pt x="0" y="13936"/>
                  </a:cubicBezTo>
                  <a:cubicBezTo>
                    <a:pt x="0" y="21615"/>
                    <a:pt x="2741" y="27850"/>
                    <a:pt x="6152" y="27850"/>
                  </a:cubicBezTo>
                  <a:cubicBezTo>
                    <a:pt x="9541" y="27850"/>
                    <a:pt x="12303" y="21615"/>
                    <a:pt x="12303" y="13936"/>
                  </a:cubicBezTo>
                  <a:cubicBezTo>
                    <a:pt x="12303" y="6236"/>
                    <a:pt x="9541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2"/>
            <p:cNvSpPr/>
            <p:nvPr/>
          </p:nvSpPr>
          <p:spPr>
            <a:xfrm>
              <a:off x="3099950" y="3816050"/>
              <a:ext cx="245350" cy="555025"/>
            </a:xfrm>
            <a:custGeom>
              <a:avLst/>
              <a:gdLst/>
              <a:ahLst/>
              <a:cxnLst/>
              <a:rect l="l" t="t" r="r" b="b"/>
              <a:pathLst>
                <a:path w="9814" h="22201" extrusionOk="0">
                  <a:moveTo>
                    <a:pt x="4917" y="0"/>
                  </a:moveTo>
                  <a:cubicBezTo>
                    <a:pt x="2197" y="0"/>
                    <a:pt x="0" y="4980"/>
                    <a:pt x="0" y="11111"/>
                  </a:cubicBezTo>
                  <a:cubicBezTo>
                    <a:pt x="0" y="17241"/>
                    <a:pt x="2197" y="22200"/>
                    <a:pt x="4917" y="22200"/>
                  </a:cubicBezTo>
                  <a:cubicBezTo>
                    <a:pt x="7617" y="22200"/>
                    <a:pt x="9814" y="17241"/>
                    <a:pt x="9814" y="11111"/>
                  </a:cubicBezTo>
                  <a:cubicBezTo>
                    <a:pt x="9814" y="4980"/>
                    <a:pt x="7617" y="0"/>
                    <a:pt x="4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2"/>
            <p:cNvSpPr/>
            <p:nvPr/>
          </p:nvSpPr>
          <p:spPr>
            <a:xfrm>
              <a:off x="3222875" y="3816050"/>
              <a:ext cx="1497100" cy="555025"/>
            </a:xfrm>
            <a:custGeom>
              <a:avLst/>
              <a:gdLst/>
              <a:ahLst/>
              <a:cxnLst/>
              <a:rect l="l" t="t" r="r" b="b"/>
              <a:pathLst>
                <a:path w="59884" h="22201" extrusionOk="0">
                  <a:moveTo>
                    <a:pt x="0" y="0"/>
                  </a:moveTo>
                  <a:lnTo>
                    <a:pt x="0" y="22200"/>
                  </a:lnTo>
                  <a:lnTo>
                    <a:pt x="59884" y="22200"/>
                  </a:lnTo>
                  <a:cubicBezTo>
                    <a:pt x="58587" y="22200"/>
                    <a:pt x="57519" y="17241"/>
                    <a:pt x="57519" y="11111"/>
                  </a:cubicBezTo>
                  <a:cubicBezTo>
                    <a:pt x="57519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2"/>
            <p:cNvSpPr/>
            <p:nvPr/>
          </p:nvSpPr>
          <p:spPr>
            <a:xfrm>
              <a:off x="4753950" y="3745425"/>
              <a:ext cx="49200" cy="70650"/>
            </a:xfrm>
            <a:custGeom>
              <a:avLst/>
              <a:gdLst/>
              <a:ahLst/>
              <a:cxnLst/>
              <a:rect l="l" t="t" r="r" b="b"/>
              <a:pathLst>
                <a:path w="1968" h="2826" extrusionOk="0">
                  <a:moveTo>
                    <a:pt x="984" y="1"/>
                  </a:moveTo>
                  <a:cubicBezTo>
                    <a:pt x="440" y="1"/>
                    <a:pt x="1" y="628"/>
                    <a:pt x="1" y="1423"/>
                  </a:cubicBezTo>
                  <a:cubicBezTo>
                    <a:pt x="1" y="2198"/>
                    <a:pt x="440" y="2825"/>
                    <a:pt x="984" y="2825"/>
                  </a:cubicBezTo>
                  <a:cubicBezTo>
                    <a:pt x="1528" y="2825"/>
                    <a:pt x="1968" y="2198"/>
                    <a:pt x="1968" y="1423"/>
                  </a:cubicBezTo>
                  <a:cubicBezTo>
                    <a:pt x="1968" y="628"/>
                    <a:pt x="1528" y="1"/>
                    <a:pt x="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2"/>
            <p:cNvSpPr/>
            <p:nvPr/>
          </p:nvSpPr>
          <p:spPr>
            <a:xfrm>
              <a:off x="4753950" y="4371050"/>
              <a:ext cx="49200" cy="70625"/>
            </a:xfrm>
            <a:custGeom>
              <a:avLst/>
              <a:gdLst/>
              <a:ahLst/>
              <a:cxnLst/>
              <a:rect l="l" t="t" r="r" b="b"/>
              <a:pathLst>
                <a:path w="1968" h="2825" extrusionOk="0">
                  <a:moveTo>
                    <a:pt x="984" y="0"/>
                  </a:moveTo>
                  <a:cubicBezTo>
                    <a:pt x="440" y="0"/>
                    <a:pt x="1" y="628"/>
                    <a:pt x="1" y="1423"/>
                  </a:cubicBezTo>
                  <a:cubicBezTo>
                    <a:pt x="1" y="2197"/>
                    <a:pt x="440" y="2825"/>
                    <a:pt x="984" y="2825"/>
                  </a:cubicBezTo>
                  <a:cubicBezTo>
                    <a:pt x="1528" y="2825"/>
                    <a:pt x="1968" y="2197"/>
                    <a:pt x="1968" y="1423"/>
                  </a:cubicBezTo>
                  <a:cubicBezTo>
                    <a:pt x="1968" y="628"/>
                    <a:pt x="1528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2"/>
            <p:cNvSpPr/>
            <p:nvPr/>
          </p:nvSpPr>
          <p:spPr>
            <a:xfrm>
              <a:off x="3345275" y="3941600"/>
              <a:ext cx="205075" cy="320675"/>
            </a:xfrm>
            <a:custGeom>
              <a:avLst/>
              <a:gdLst/>
              <a:ahLst/>
              <a:cxnLst/>
              <a:rect l="l" t="t" r="r" b="b"/>
              <a:pathLst>
                <a:path w="8203" h="12827" extrusionOk="0">
                  <a:moveTo>
                    <a:pt x="1" y="0"/>
                  </a:moveTo>
                  <a:lnTo>
                    <a:pt x="1" y="12826"/>
                  </a:lnTo>
                  <a:lnTo>
                    <a:pt x="4102" y="9123"/>
                  </a:lnTo>
                  <a:lnTo>
                    <a:pt x="8203" y="12826"/>
                  </a:lnTo>
                  <a:lnTo>
                    <a:pt x="8203" y="0"/>
                  </a:ln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2"/>
            <p:cNvSpPr/>
            <p:nvPr/>
          </p:nvSpPr>
          <p:spPr>
            <a:xfrm>
              <a:off x="2862975" y="3049200"/>
              <a:ext cx="1626850" cy="696250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9" y="25025"/>
                  </a:lnTo>
                  <a:lnTo>
                    <a:pt x="56809" y="2825"/>
                  </a:lnTo>
                  <a:lnTo>
                    <a:pt x="65073" y="2825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2"/>
            <p:cNvSpPr/>
            <p:nvPr/>
          </p:nvSpPr>
          <p:spPr>
            <a:xfrm>
              <a:off x="1236175" y="3049200"/>
              <a:ext cx="1626825" cy="696250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2"/>
            <p:cNvSpPr/>
            <p:nvPr/>
          </p:nvSpPr>
          <p:spPr>
            <a:xfrm>
              <a:off x="1082375" y="3049200"/>
              <a:ext cx="307625" cy="696250"/>
            </a:xfrm>
            <a:custGeom>
              <a:avLst/>
              <a:gdLst/>
              <a:ahLst/>
              <a:cxnLst/>
              <a:rect l="l" t="t" r="r" b="b"/>
              <a:pathLst>
                <a:path w="12305" h="27850" extrusionOk="0">
                  <a:moveTo>
                    <a:pt x="6153" y="0"/>
                  </a:moveTo>
                  <a:cubicBezTo>
                    <a:pt x="2763" y="0"/>
                    <a:pt x="1" y="6236"/>
                    <a:pt x="1" y="13915"/>
                  </a:cubicBezTo>
                  <a:cubicBezTo>
                    <a:pt x="1" y="21614"/>
                    <a:pt x="2763" y="27850"/>
                    <a:pt x="6153" y="27850"/>
                  </a:cubicBezTo>
                  <a:cubicBezTo>
                    <a:pt x="9563" y="27850"/>
                    <a:pt x="12304" y="21614"/>
                    <a:pt x="12304" y="13915"/>
                  </a:cubicBezTo>
                  <a:cubicBezTo>
                    <a:pt x="12304" y="6236"/>
                    <a:pt x="9563" y="0"/>
                    <a:pt x="6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2"/>
            <p:cNvSpPr/>
            <p:nvPr/>
          </p:nvSpPr>
          <p:spPr>
            <a:xfrm>
              <a:off x="2703450" y="3049200"/>
              <a:ext cx="308125" cy="696250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73" y="0"/>
                  </a:moveTo>
                  <a:cubicBezTo>
                    <a:pt x="2762" y="0"/>
                    <a:pt x="0" y="6236"/>
                    <a:pt x="0" y="13915"/>
                  </a:cubicBezTo>
                  <a:cubicBezTo>
                    <a:pt x="0" y="21614"/>
                    <a:pt x="2762" y="27850"/>
                    <a:pt x="6173" y="27850"/>
                  </a:cubicBezTo>
                  <a:cubicBezTo>
                    <a:pt x="9562" y="27850"/>
                    <a:pt x="12324" y="21614"/>
                    <a:pt x="12324" y="13915"/>
                  </a:cubicBezTo>
                  <a:cubicBezTo>
                    <a:pt x="12324" y="6236"/>
                    <a:pt x="9562" y="0"/>
                    <a:pt x="61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2"/>
            <p:cNvSpPr/>
            <p:nvPr/>
          </p:nvSpPr>
          <p:spPr>
            <a:xfrm>
              <a:off x="2811200" y="3119825"/>
              <a:ext cx="245350" cy="555000"/>
            </a:xfrm>
            <a:custGeom>
              <a:avLst/>
              <a:gdLst/>
              <a:ahLst/>
              <a:cxnLst/>
              <a:rect l="l" t="t" r="r" b="b"/>
              <a:pathLst>
                <a:path w="9814" h="22200" extrusionOk="0">
                  <a:moveTo>
                    <a:pt x="4897" y="0"/>
                  </a:moveTo>
                  <a:cubicBezTo>
                    <a:pt x="2198" y="0"/>
                    <a:pt x="1" y="4959"/>
                    <a:pt x="1" y="11090"/>
                  </a:cubicBezTo>
                  <a:cubicBezTo>
                    <a:pt x="1" y="17220"/>
                    <a:pt x="2198" y="22200"/>
                    <a:pt x="4897" y="22200"/>
                  </a:cubicBezTo>
                  <a:cubicBezTo>
                    <a:pt x="7617" y="22200"/>
                    <a:pt x="9814" y="17220"/>
                    <a:pt x="9814" y="11090"/>
                  </a:cubicBezTo>
                  <a:cubicBezTo>
                    <a:pt x="9814" y="4959"/>
                    <a:pt x="7617" y="0"/>
                    <a:pt x="4897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2"/>
            <p:cNvSpPr/>
            <p:nvPr/>
          </p:nvSpPr>
          <p:spPr>
            <a:xfrm>
              <a:off x="2933600" y="3119825"/>
              <a:ext cx="1497125" cy="555000"/>
            </a:xfrm>
            <a:custGeom>
              <a:avLst/>
              <a:gdLst/>
              <a:ahLst/>
              <a:cxnLst/>
              <a:rect l="l" t="t" r="r" b="b"/>
              <a:pathLst>
                <a:path w="59885" h="22200" extrusionOk="0">
                  <a:moveTo>
                    <a:pt x="1" y="0"/>
                  </a:moveTo>
                  <a:lnTo>
                    <a:pt x="1" y="22200"/>
                  </a:lnTo>
                  <a:lnTo>
                    <a:pt x="59884" y="22200"/>
                  </a:lnTo>
                  <a:cubicBezTo>
                    <a:pt x="58587" y="22200"/>
                    <a:pt x="57541" y="17220"/>
                    <a:pt x="57541" y="11090"/>
                  </a:cubicBezTo>
                  <a:cubicBezTo>
                    <a:pt x="57541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2"/>
            <p:cNvSpPr/>
            <p:nvPr/>
          </p:nvSpPr>
          <p:spPr>
            <a:xfrm>
              <a:off x="4465225" y="3049200"/>
              <a:ext cx="48650" cy="70625"/>
            </a:xfrm>
            <a:custGeom>
              <a:avLst/>
              <a:gdLst/>
              <a:ahLst/>
              <a:cxnLst/>
              <a:rect l="l" t="t" r="r" b="b"/>
              <a:pathLst>
                <a:path w="1946" h="2825" extrusionOk="0">
                  <a:moveTo>
                    <a:pt x="983" y="0"/>
                  </a:moveTo>
                  <a:cubicBezTo>
                    <a:pt x="439" y="0"/>
                    <a:pt x="0" y="628"/>
                    <a:pt x="0" y="1402"/>
                  </a:cubicBezTo>
                  <a:cubicBezTo>
                    <a:pt x="0" y="2197"/>
                    <a:pt x="439" y="2825"/>
                    <a:pt x="983" y="2825"/>
                  </a:cubicBezTo>
                  <a:cubicBezTo>
                    <a:pt x="1507" y="2825"/>
                    <a:pt x="1946" y="2197"/>
                    <a:pt x="1946" y="1402"/>
                  </a:cubicBezTo>
                  <a:cubicBezTo>
                    <a:pt x="1946" y="628"/>
                    <a:pt x="1507" y="0"/>
                    <a:pt x="983" y="0"/>
                  </a:cubicBez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2"/>
            <p:cNvSpPr/>
            <p:nvPr/>
          </p:nvSpPr>
          <p:spPr>
            <a:xfrm>
              <a:off x="4465225" y="3674800"/>
              <a:ext cx="49175" cy="70650"/>
            </a:xfrm>
            <a:custGeom>
              <a:avLst/>
              <a:gdLst/>
              <a:ahLst/>
              <a:cxnLst/>
              <a:rect l="l" t="t" r="r" b="b"/>
              <a:pathLst>
                <a:path w="1967" h="2826" extrusionOk="0">
                  <a:moveTo>
                    <a:pt x="983" y="1"/>
                  </a:moveTo>
                  <a:cubicBezTo>
                    <a:pt x="439" y="1"/>
                    <a:pt x="0" y="629"/>
                    <a:pt x="0" y="1403"/>
                  </a:cubicBezTo>
                  <a:cubicBezTo>
                    <a:pt x="0" y="2198"/>
                    <a:pt x="439" y="2826"/>
                    <a:pt x="983" y="2826"/>
                  </a:cubicBezTo>
                  <a:cubicBezTo>
                    <a:pt x="1527" y="2826"/>
                    <a:pt x="1967" y="2198"/>
                    <a:pt x="1967" y="1403"/>
                  </a:cubicBezTo>
                  <a:cubicBezTo>
                    <a:pt x="1967" y="629"/>
                    <a:pt x="1527" y="1"/>
                    <a:pt x="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2"/>
            <p:cNvSpPr/>
            <p:nvPr/>
          </p:nvSpPr>
          <p:spPr>
            <a:xfrm>
              <a:off x="3347375" y="2352950"/>
              <a:ext cx="1626300" cy="696275"/>
            </a:xfrm>
            <a:custGeom>
              <a:avLst/>
              <a:gdLst/>
              <a:ahLst/>
              <a:cxnLst/>
              <a:rect l="l" t="t" r="r" b="b"/>
              <a:pathLst>
                <a:path w="65052" h="27851" extrusionOk="0">
                  <a:moveTo>
                    <a:pt x="0" y="1"/>
                  </a:moveTo>
                  <a:lnTo>
                    <a:pt x="0" y="27850"/>
                  </a:lnTo>
                  <a:lnTo>
                    <a:pt x="65052" y="27850"/>
                  </a:lnTo>
                  <a:lnTo>
                    <a:pt x="65052" y="25005"/>
                  </a:lnTo>
                  <a:lnTo>
                    <a:pt x="56787" y="25005"/>
                  </a:lnTo>
                  <a:lnTo>
                    <a:pt x="56787" y="2826"/>
                  </a:lnTo>
                  <a:lnTo>
                    <a:pt x="65052" y="2826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1720550" y="2352950"/>
              <a:ext cx="1626325" cy="696275"/>
            </a:xfrm>
            <a:custGeom>
              <a:avLst/>
              <a:gdLst/>
              <a:ahLst/>
              <a:cxnLst/>
              <a:rect l="l" t="t" r="r" b="b"/>
              <a:pathLst>
                <a:path w="65053" h="27851" extrusionOk="0">
                  <a:moveTo>
                    <a:pt x="1" y="1"/>
                  </a:moveTo>
                  <a:lnTo>
                    <a:pt x="1" y="27850"/>
                  </a:lnTo>
                  <a:lnTo>
                    <a:pt x="65052" y="27850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1566250" y="2352950"/>
              <a:ext cx="308125" cy="696275"/>
            </a:xfrm>
            <a:custGeom>
              <a:avLst/>
              <a:gdLst/>
              <a:ahLst/>
              <a:cxnLst/>
              <a:rect l="l" t="t" r="r" b="b"/>
              <a:pathLst>
                <a:path w="12325" h="27851" extrusionOk="0">
                  <a:moveTo>
                    <a:pt x="6173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73" y="27850"/>
                  </a:cubicBezTo>
                  <a:cubicBezTo>
                    <a:pt x="9562" y="27850"/>
                    <a:pt x="12324" y="21615"/>
                    <a:pt x="12324" y="13915"/>
                  </a:cubicBezTo>
                  <a:cubicBezTo>
                    <a:pt x="12324" y="6236"/>
                    <a:pt x="9562" y="1"/>
                    <a:pt x="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3187825" y="2352950"/>
              <a:ext cx="307600" cy="696275"/>
            </a:xfrm>
            <a:custGeom>
              <a:avLst/>
              <a:gdLst/>
              <a:ahLst/>
              <a:cxnLst/>
              <a:rect l="l" t="t" r="r" b="b"/>
              <a:pathLst>
                <a:path w="12304" h="27851" extrusionOk="0">
                  <a:moveTo>
                    <a:pt x="6152" y="1"/>
                  </a:moveTo>
                  <a:cubicBezTo>
                    <a:pt x="2762" y="1"/>
                    <a:pt x="1" y="6236"/>
                    <a:pt x="1" y="13915"/>
                  </a:cubicBezTo>
                  <a:cubicBezTo>
                    <a:pt x="1" y="21615"/>
                    <a:pt x="2762" y="27850"/>
                    <a:pt x="6152" y="27850"/>
                  </a:cubicBezTo>
                  <a:cubicBezTo>
                    <a:pt x="9563" y="27850"/>
                    <a:pt x="12304" y="21615"/>
                    <a:pt x="12304" y="13915"/>
                  </a:cubicBezTo>
                  <a:cubicBezTo>
                    <a:pt x="12304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3295050" y="2423575"/>
              <a:ext cx="245375" cy="555025"/>
            </a:xfrm>
            <a:custGeom>
              <a:avLst/>
              <a:gdLst/>
              <a:ahLst/>
              <a:cxnLst/>
              <a:rect l="l" t="t" r="r" b="b"/>
              <a:pathLst>
                <a:path w="9815" h="22201" extrusionOk="0">
                  <a:moveTo>
                    <a:pt x="4918" y="1"/>
                  </a:moveTo>
                  <a:cubicBezTo>
                    <a:pt x="2198" y="1"/>
                    <a:pt x="1" y="4960"/>
                    <a:pt x="1" y="11090"/>
                  </a:cubicBezTo>
                  <a:cubicBezTo>
                    <a:pt x="1" y="17221"/>
                    <a:pt x="2198" y="22201"/>
                    <a:pt x="4918" y="22201"/>
                  </a:cubicBezTo>
                  <a:cubicBezTo>
                    <a:pt x="7617" y="22201"/>
                    <a:pt x="9814" y="17221"/>
                    <a:pt x="9814" y="11090"/>
                  </a:cubicBezTo>
                  <a:cubicBezTo>
                    <a:pt x="9814" y="4960"/>
                    <a:pt x="7617" y="1"/>
                    <a:pt x="4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3417975" y="2423575"/>
              <a:ext cx="1497125" cy="554500"/>
            </a:xfrm>
            <a:custGeom>
              <a:avLst/>
              <a:gdLst/>
              <a:ahLst/>
              <a:cxnLst/>
              <a:rect l="l" t="t" r="r" b="b"/>
              <a:pathLst>
                <a:path w="59885" h="22180" extrusionOk="0">
                  <a:moveTo>
                    <a:pt x="1" y="1"/>
                  </a:moveTo>
                  <a:lnTo>
                    <a:pt x="1" y="22180"/>
                  </a:lnTo>
                  <a:lnTo>
                    <a:pt x="59884" y="22180"/>
                  </a:lnTo>
                  <a:cubicBezTo>
                    <a:pt x="58587" y="22180"/>
                    <a:pt x="57541" y="17221"/>
                    <a:pt x="57541" y="11090"/>
                  </a:cubicBezTo>
                  <a:cubicBezTo>
                    <a:pt x="57541" y="4960"/>
                    <a:pt x="58587" y="1"/>
                    <a:pt x="59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4949600" y="2352950"/>
              <a:ext cx="48675" cy="70650"/>
            </a:xfrm>
            <a:custGeom>
              <a:avLst/>
              <a:gdLst/>
              <a:ahLst/>
              <a:cxnLst/>
              <a:rect l="l" t="t" r="r" b="b"/>
              <a:pathLst>
                <a:path w="1947" h="2826" extrusionOk="0">
                  <a:moveTo>
                    <a:pt x="963" y="1"/>
                  </a:moveTo>
                  <a:cubicBezTo>
                    <a:pt x="440" y="1"/>
                    <a:pt x="0" y="629"/>
                    <a:pt x="0" y="1403"/>
                  </a:cubicBezTo>
                  <a:cubicBezTo>
                    <a:pt x="0" y="2177"/>
                    <a:pt x="440" y="2826"/>
                    <a:pt x="963" y="2826"/>
                  </a:cubicBezTo>
                  <a:cubicBezTo>
                    <a:pt x="1507" y="2826"/>
                    <a:pt x="1946" y="2177"/>
                    <a:pt x="1946" y="1403"/>
                  </a:cubicBezTo>
                  <a:cubicBezTo>
                    <a:pt x="1946" y="629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4949600" y="2978575"/>
              <a:ext cx="48675" cy="70650"/>
            </a:xfrm>
            <a:custGeom>
              <a:avLst/>
              <a:gdLst/>
              <a:ahLst/>
              <a:cxnLst/>
              <a:rect l="l" t="t" r="r" b="b"/>
              <a:pathLst>
                <a:path w="1947" h="2826" extrusionOk="0">
                  <a:moveTo>
                    <a:pt x="963" y="1"/>
                  </a:moveTo>
                  <a:cubicBezTo>
                    <a:pt x="440" y="1"/>
                    <a:pt x="0" y="628"/>
                    <a:pt x="0" y="1403"/>
                  </a:cubicBezTo>
                  <a:cubicBezTo>
                    <a:pt x="0" y="2177"/>
                    <a:pt x="440" y="2825"/>
                    <a:pt x="963" y="2825"/>
                  </a:cubicBezTo>
                  <a:cubicBezTo>
                    <a:pt x="1507" y="2825"/>
                    <a:pt x="1946" y="2177"/>
                    <a:pt x="1946" y="1403"/>
                  </a:cubicBezTo>
                  <a:cubicBezTo>
                    <a:pt x="1946" y="628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1720550" y="2352950"/>
              <a:ext cx="230725" cy="696275"/>
            </a:xfrm>
            <a:custGeom>
              <a:avLst/>
              <a:gdLst/>
              <a:ahLst/>
              <a:cxnLst/>
              <a:rect l="l" t="t" r="r" b="b"/>
              <a:pathLst>
                <a:path w="9229" h="27851" extrusionOk="0">
                  <a:moveTo>
                    <a:pt x="6152" y="1"/>
                  </a:moveTo>
                  <a:cubicBezTo>
                    <a:pt x="2763" y="1"/>
                    <a:pt x="1" y="6236"/>
                    <a:pt x="1" y="13915"/>
                  </a:cubicBezTo>
                  <a:cubicBezTo>
                    <a:pt x="1" y="21615"/>
                    <a:pt x="2763" y="27850"/>
                    <a:pt x="6152" y="27850"/>
                  </a:cubicBezTo>
                  <a:lnTo>
                    <a:pt x="9228" y="27850"/>
                  </a:lnTo>
                  <a:cubicBezTo>
                    <a:pt x="5838" y="27850"/>
                    <a:pt x="3077" y="21615"/>
                    <a:pt x="3077" y="13915"/>
                  </a:cubicBezTo>
                  <a:cubicBezTo>
                    <a:pt x="3077" y="6236"/>
                    <a:pt x="5838" y="1"/>
                    <a:pt x="9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1874350" y="2352950"/>
              <a:ext cx="231225" cy="696275"/>
            </a:xfrm>
            <a:custGeom>
              <a:avLst/>
              <a:gdLst/>
              <a:ahLst/>
              <a:cxnLst/>
              <a:rect l="l" t="t" r="r" b="b"/>
              <a:pathLst>
                <a:path w="9249" h="27851" extrusionOk="0">
                  <a:moveTo>
                    <a:pt x="6152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52" y="27850"/>
                  </a:cubicBezTo>
                  <a:lnTo>
                    <a:pt x="9249" y="27850"/>
                  </a:lnTo>
                  <a:cubicBezTo>
                    <a:pt x="5838" y="27850"/>
                    <a:pt x="3076" y="21615"/>
                    <a:pt x="3076" y="13915"/>
                  </a:cubicBezTo>
                  <a:cubicBezTo>
                    <a:pt x="3076" y="6236"/>
                    <a:pt x="5838" y="1"/>
                    <a:pt x="9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4408036" y="2610309"/>
              <a:ext cx="285848" cy="333099"/>
            </a:xfrm>
            <a:custGeom>
              <a:avLst/>
              <a:gdLst/>
              <a:ahLst/>
              <a:cxnLst/>
              <a:rect l="l" t="t" r="r" b="b"/>
              <a:pathLst>
                <a:path w="6089" h="8266" extrusionOk="0">
                  <a:moveTo>
                    <a:pt x="0" y="1"/>
                  </a:moveTo>
                  <a:lnTo>
                    <a:pt x="0" y="8266"/>
                  </a:lnTo>
                  <a:lnTo>
                    <a:pt x="3034" y="6634"/>
                  </a:lnTo>
                  <a:lnTo>
                    <a:pt x="6089" y="8266"/>
                  </a:lnTo>
                  <a:lnTo>
                    <a:pt x="60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1374800" y="3745425"/>
              <a:ext cx="1771725" cy="275175"/>
            </a:xfrm>
            <a:custGeom>
              <a:avLst/>
              <a:gdLst/>
              <a:ahLst/>
              <a:cxnLst/>
              <a:rect l="l" t="t" r="r" b="b"/>
              <a:pathLst>
                <a:path w="70869" h="11007" extrusionOk="0">
                  <a:moveTo>
                    <a:pt x="6026" y="1"/>
                  </a:moveTo>
                  <a:cubicBezTo>
                    <a:pt x="3055" y="1"/>
                    <a:pt x="586" y="4708"/>
                    <a:pt x="0" y="11006"/>
                  </a:cubicBezTo>
                  <a:lnTo>
                    <a:pt x="64843" y="11006"/>
                  </a:lnTo>
                  <a:cubicBezTo>
                    <a:pt x="65449" y="4708"/>
                    <a:pt x="67918" y="1"/>
                    <a:pt x="708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3146500" y="3745425"/>
              <a:ext cx="5250" cy="550"/>
            </a:xfrm>
            <a:custGeom>
              <a:avLst/>
              <a:gdLst/>
              <a:ahLst/>
              <a:cxnLst/>
              <a:rect l="l" t="t" r="r" b="b"/>
              <a:pathLst>
                <a:path w="210" h="22" extrusionOk="0">
                  <a:moveTo>
                    <a:pt x="1" y="1"/>
                  </a:moveTo>
                  <a:cubicBezTo>
                    <a:pt x="84" y="1"/>
                    <a:pt x="147" y="1"/>
                    <a:pt x="210" y="22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3146500" y="4441650"/>
              <a:ext cx="5250" cy="25"/>
            </a:xfrm>
            <a:custGeom>
              <a:avLst/>
              <a:gdLst/>
              <a:ahLst/>
              <a:cxnLst/>
              <a:rect l="l" t="t" r="r" b="b"/>
              <a:pathLst>
                <a:path w="210" h="1" extrusionOk="0">
                  <a:moveTo>
                    <a:pt x="210" y="1"/>
                  </a:moveTo>
                  <a:cubicBezTo>
                    <a:pt x="147" y="1"/>
                    <a:pt x="84" y="1"/>
                    <a:pt x="1" y="1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3187825" y="3049200"/>
              <a:ext cx="1326575" cy="70625"/>
            </a:xfrm>
            <a:custGeom>
              <a:avLst/>
              <a:gdLst/>
              <a:ahLst/>
              <a:cxnLst/>
              <a:rect l="l" t="t" r="r" b="b"/>
              <a:pathLst>
                <a:path w="53063" h="2825" extrusionOk="0">
                  <a:moveTo>
                    <a:pt x="1" y="0"/>
                  </a:moveTo>
                  <a:lnTo>
                    <a:pt x="1" y="2825"/>
                  </a:lnTo>
                  <a:lnTo>
                    <a:pt x="52079" y="2825"/>
                  </a:lnTo>
                  <a:cubicBezTo>
                    <a:pt x="52623" y="2825"/>
                    <a:pt x="53042" y="2197"/>
                    <a:pt x="53042" y="1402"/>
                  </a:cubicBezTo>
                  <a:cubicBezTo>
                    <a:pt x="53063" y="628"/>
                    <a:pt x="52623" y="0"/>
                    <a:pt x="520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3215550" y="3119825"/>
              <a:ext cx="1215175" cy="160075"/>
            </a:xfrm>
            <a:custGeom>
              <a:avLst/>
              <a:gdLst/>
              <a:ahLst/>
              <a:cxnLst/>
              <a:rect l="l" t="t" r="r" b="b"/>
              <a:pathLst>
                <a:path w="48607" h="6403" extrusionOk="0">
                  <a:moveTo>
                    <a:pt x="2135" y="0"/>
                  </a:moveTo>
                  <a:cubicBezTo>
                    <a:pt x="1193" y="0"/>
                    <a:pt x="377" y="2636"/>
                    <a:pt x="0" y="6403"/>
                  </a:cubicBezTo>
                  <a:lnTo>
                    <a:pt x="46472" y="6403"/>
                  </a:lnTo>
                  <a:cubicBezTo>
                    <a:pt x="46848" y="2615"/>
                    <a:pt x="47664" y="0"/>
                    <a:pt x="4860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>
              <a:off x="2015050" y="4261200"/>
              <a:ext cx="1859625" cy="347875"/>
            </a:xfrm>
            <a:custGeom>
              <a:avLst/>
              <a:gdLst/>
              <a:ahLst/>
              <a:cxnLst/>
              <a:rect l="l" t="t" r="r" b="b"/>
              <a:pathLst>
                <a:path w="74385" h="13915" extrusionOk="0">
                  <a:moveTo>
                    <a:pt x="74280" y="0"/>
                  </a:moveTo>
                  <a:lnTo>
                    <a:pt x="4060" y="7407"/>
                  </a:lnTo>
                  <a:cubicBezTo>
                    <a:pt x="2679" y="7491"/>
                    <a:pt x="1507" y="8370"/>
                    <a:pt x="1068" y="9688"/>
                  </a:cubicBezTo>
                  <a:lnTo>
                    <a:pt x="168" y="12262"/>
                  </a:lnTo>
                  <a:cubicBezTo>
                    <a:pt x="1" y="12743"/>
                    <a:pt x="147" y="13266"/>
                    <a:pt x="524" y="13601"/>
                  </a:cubicBezTo>
                  <a:cubicBezTo>
                    <a:pt x="754" y="13810"/>
                    <a:pt x="1047" y="13915"/>
                    <a:pt x="1340" y="13915"/>
                  </a:cubicBezTo>
                  <a:cubicBezTo>
                    <a:pt x="1528" y="13915"/>
                    <a:pt x="1717" y="13873"/>
                    <a:pt x="1905" y="13789"/>
                  </a:cubicBezTo>
                  <a:cubicBezTo>
                    <a:pt x="3328" y="13078"/>
                    <a:pt x="5713" y="11466"/>
                    <a:pt x="6131" y="8370"/>
                  </a:cubicBezTo>
                  <a:lnTo>
                    <a:pt x="74384" y="1172"/>
                  </a:lnTo>
                  <a:lnTo>
                    <a:pt x="742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2"/>
            <p:cNvSpPr/>
            <p:nvPr/>
          </p:nvSpPr>
          <p:spPr>
            <a:xfrm>
              <a:off x="2205975" y="4261200"/>
              <a:ext cx="1859625" cy="347875"/>
            </a:xfrm>
            <a:custGeom>
              <a:avLst/>
              <a:gdLst/>
              <a:ahLst/>
              <a:cxnLst/>
              <a:rect l="l" t="t" r="r" b="b"/>
              <a:pathLst>
                <a:path w="74385" h="13915" extrusionOk="0">
                  <a:moveTo>
                    <a:pt x="126" y="0"/>
                  </a:moveTo>
                  <a:lnTo>
                    <a:pt x="1" y="1172"/>
                  </a:lnTo>
                  <a:lnTo>
                    <a:pt x="68254" y="8370"/>
                  </a:lnTo>
                  <a:cubicBezTo>
                    <a:pt x="68672" y="11466"/>
                    <a:pt x="71058" y="13078"/>
                    <a:pt x="72480" y="13789"/>
                  </a:cubicBezTo>
                  <a:cubicBezTo>
                    <a:pt x="72669" y="13873"/>
                    <a:pt x="72857" y="13915"/>
                    <a:pt x="73045" y="13915"/>
                  </a:cubicBezTo>
                  <a:cubicBezTo>
                    <a:pt x="73338" y="13915"/>
                    <a:pt x="73631" y="13810"/>
                    <a:pt x="73861" y="13601"/>
                  </a:cubicBezTo>
                  <a:cubicBezTo>
                    <a:pt x="74238" y="13266"/>
                    <a:pt x="74384" y="12743"/>
                    <a:pt x="74217" y="12262"/>
                  </a:cubicBezTo>
                  <a:lnTo>
                    <a:pt x="73317" y="9688"/>
                  </a:lnTo>
                  <a:cubicBezTo>
                    <a:pt x="72878" y="8370"/>
                    <a:pt x="71706" y="7491"/>
                    <a:pt x="70325" y="7407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3119300" y="4282875"/>
              <a:ext cx="42925" cy="78025"/>
            </a:xfrm>
            <a:custGeom>
              <a:avLst/>
              <a:gdLst/>
              <a:ahLst/>
              <a:cxnLst/>
              <a:rect l="l" t="t" r="r" b="b"/>
              <a:pathLst>
                <a:path w="1717" h="3121" extrusionOk="0">
                  <a:moveTo>
                    <a:pt x="537" y="1"/>
                  </a:moveTo>
                  <a:cubicBezTo>
                    <a:pt x="511" y="1"/>
                    <a:pt x="485" y="4"/>
                    <a:pt x="461" y="12"/>
                  </a:cubicBezTo>
                  <a:cubicBezTo>
                    <a:pt x="105" y="96"/>
                    <a:pt x="1" y="870"/>
                    <a:pt x="231" y="1728"/>
                  </a:cubicBezTo>
                  <a:cubicBezTo>
                    <a:pt x="425" y="2523"/>
                    <a:pt x="852" y="3120"/>
                    <a:pt x="1197" y="3120"/>
                  </a:cubicBezTo>
                  <a:cubicBezTo>
                    <a:pt x="1224" y="3120"/>
                    <a:pt x="1251" y="3116"/>
                    <a:pt x="1277" y="3109"/>
                  </a:cubicBezTo>
                  <a:cubicBezTo>
                    <a:pt x="1612" y="3025"/>
                    <a:pt x="1716" y="2251"/>
                    <a:pt x="1486" y="1393"/>
                  </a:cubicBezTo>
                  <a:cubicBezTo>
                    <a:pt x="1292" y="598"/>
                    <a:pt x="865" y="1"/>
                    <a:pt x="53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2"/>
            <p:cNvSpPr/>
            <p:nvPr/>
          </p:nvSpPr>
          <p:spPr>
            <a:xfrm>
              <a:off x="2918425" y="4282875"/>
              <a:ext cx="42925" cy="78025"/>
            </a:xfrm>
            <a:custGeom>
              <a:avLst/>
              <a:gdLst/>
              <a:ahLst/>
              <a:cxnLst/>
              <a:rect l="l" t="t" r="r" b="b"/>
              <a:pathLst>
                <a:path w="1717" h="3121" extrusionOk="0">
                  <a:moveTo>
                    <a:pt x="1197" y="1"/>
                  </a:moveTo>
                  <a:cubicBezTo>
                    <a:pt x="852" y="1"/>
                    <a:pt x="425" y="598"/>
                    <a:pt x="231" y="1393"/>
                  </a:cubicBezTo>
                  <a:cubicBezTo>
                    <a:pt x="1" y="2251"/>
                    <a:pt x="105" y="3025"/>
                    <a:pt x="461" y="3109"/>
                  </a:cubicBezTo>
                  <a:cubicBezTo>
                    <a:pt x="486" y="3116"/>
                    <a:pt x="511" y="3120"/>
                    <a:pt x="537" y="3120"/>
                  </a:cubicBezTo>
                  <a:cubicBezTo>
                    <a:pt x="865" y="3120"/>
                    <a:pt x="1293" y="2523"/>
                    <a:pt x="1486" y="1728"/>
                  </a:cubicBezTo>
                  <a:cubicBezTo>
                    <a:pt x="1717" y="870"/>
                    <a:pt x="1612" y="96"/>
                    <a:pt x="1277" y="12"/>
                  </a:cubicBezTo>
                  <a:cubicBezTo>
                    <a:pt x="1251" y="4"/>
                    <a:pt x="1224" y="1"/>
                    <a:pt x="119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2"/>
            <p:cNvSpPr/>
            <p:nvPr/>
          </p:nvSpPr>
          <p:spPr>
            <a:xfrm>
              <a:off x="2902750" y="4179075"/>
              <a:ext cx="275150" cy="182575"/>
            </a:xfrm>
            <a:custGeom>
              <a:avLst/>
              <a:gdLst/>
              <a:ahLst/>
              <a:cxnLst/>
              <a:rect l="l" t="t" r="r" b="b"/>
              <a:pathLst>
                <a:path w="11006" h="7303" extrusionOk="0">
                  <a:moveTo>
                    <a:pt x="5503" y="0"/>
                  </a:moveTo>
                  <a:cubicBezTo>
                    <a:pt x="4080" y="0"/>
                    <a:pt x="2909" y="482"/>
                    <a:pt x="2009" y="1423"/>
                  </a:cubicBezTo>
                  <a:cubicBezTo>
                    <a:pt x="0" y="3515"/>
                    <a:pt x="147" y="7156"/>
                    <a:pt x="147" y="7303"/>
                  </a:cubicBezTo>
                  <a:lnTo>
                    <a:pt x="1339" y="7261"/>
                  </a:lnTo>
                  <a:cubicBezTo>
                    <a:pt x="1318" y="7219"/>
                    <a:pt x="1214" y="3955"/>
                    <a:pt x="2867" y="2239"/>
                  </a:cubicBezTo>
                  <a:cubicBezTo>
                    <a:pt x="3536" y="1528"/>
                    <a:pt x="4394" y="1172"/>
                    <a:pt x="5503" y="1172"/>
                  </a:cubicBezTo>
                  <a:cubicBezTo>
                    <a:pt x="6612" y="1172"/>
                    <a:pt x="7470" y="1528"/>
                    <a:pt x="8160" y="2239"/>
                  </a:cubicBezTo>
                  <a:cubicBezTo>
                    <a:pt x="9813" y="3955"/>
                    <a:pt x="9688" y="7219"/>
                    <a:pt x="9688" y="7261"/>
                  </a:cubicBezTo>
                  <a:lnTo>
                    <a:pt x="10860" y="7303"/>
                  </a:lnTo>
                  <a:cubicBezTo>
                    <a:pt x="10860" y="7156"/>
                    <a:pt x="11006" y="3515"/>
                    <a:pt x="9018" y="1423"/>
                  </a:cubicBezTo>
                  <a:cubicBezTo>
                    <a:pt x="8119" y="482"/>
                    <a:pt x="6926" y="0"/>
                    <a:pt x="5503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2"/>
            <p:cNvSpPr/>
            <p:nvPr/>
          </p:nvSpPr>
          <p:spPr>
            <a:xfrm>
              <a:off x="2207550" y="3913875"/>
              <a:ext cx="723475" cy="723975"/>
            </a:xfrm>
            <a:custGeom>
              <a:avLst/>
              <a:gdLst/>
              <a:ahLst/>
              <a:cxnLst/>
              <a:rect l="l" t="t" r="r" b="b"/>
              <a:pathLst>
                <a:path w="28939" h="28959" extrusionOk="0">
                  <a:moveTo>
                    <a:pt x="14459" y="0"/>
                  </a:moveTo>
                  <a:cubicBezTo>
                    <a:pt x="6466" y="0"/>
                    <a:pt x="1" y="6486"/>
                    <a:pt x="1" y="14479"/>
                  </a:cubicBezTo>
                  <a:cubicBezTo>
                    <a:pt x="1" y="22472"/>
                    <a:pt x="6466" y="28958"/>
                    <a:pt x="14459" y="28958"/>
                  </a:cubicBezTo>
                  <a:cubicBezTo>
                    <a:pt x="22473" y="28958"/>
                    <a:pt x="28938" y="22472"/>
                    <a:pt x="28938" y="14479"/>
                  </a:cubicBezTo>
                  <a:cubicBezTo>
                    <a:pt x="28938" y="6486"/>
                    <a:pt x="22473" y="0"/>
                    <a:pt x="144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2"/>
            <p:cNvSpPr/>
            <p:nvPr/>
          </p:nvSpPr>
          <p:spPr>
            <a:xfrm>
              <a:off x="2207550" y="3914350"/>
              <a:ext cx="458250" cy="457775"/>
            </a:xfrm>
            <a:custGeom>
              <a:avLst/>
              <a:gdLst/>
              <a:ahLst/>
              <a:cxnLst/>
              <a:rect l="l" t="t" r="r" b="b"/>
              <a:pathLst>
                <a:path w="18330" h="18311" extrusionOk="0">
                  <a:moveTo>
                    <a:pt x="14661" y="0"/>
                  </a:moveTo>
                  <a:cubicBezTo>
                    <a:pt x="14594" y="0"/>
                    <a:pt x="14526" y="1"/>
                    <a:pt x="14459" y="2"/>
                  </a:cubicBezTo>
                  <a:cubicBezTo>
                    <a:pt x="13999" y="2"/>
                    <a:pt x="13559" y="23"/>
                    <a:pt x="13099" y="65"/>
                  </a:cubicBezTo>
                  <a:lnTo>
                    <a:pt x="63" y="13100"/>
                  </a:lnTo>
                  <a:cubicBezTo>
                    <a:pt x="22" y="13540"/>
                    <a:pt x="1" y="14000"/>
                    <a:pt x="1" y="14460"/>
                  </a:cubicBezTo>
                  <a:cubicBezTo>
                    <a:pt x="1" y="15799"/>
                    <a:pt x="168" y="17097"/>
                    <a:pt x="503" y="18310"/>
                  </a:cubicBezTo>
                  <a:lnTo>
                    <a:pt x="18330" y="504"/>
                  </a:lnTo>
                  <a:cubicBezTo>
                    <a:pt x="17157" y="186"/>
                    <a:pt x="15929" y="0"/>
                    <a:pt x="14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2"/>
            <p:cNvSpPr/>
            <p:nvPr/>
          </p:nvSpPr>
          <p:spPr>
            <a:xfrm>
              <a:off x="2239475" y="3946300"/>
              <a:ext cx="526250" cy="526250"/>
            </a:xfrm>
            <a:custGeom>
              <a:avLst/>
              <a:gdLst/>
              <a:ahLst/>
              <a:cxnLst/>
              <a:rect l="l" t="t" r="r" b="b"/>
              <a:pathLst>
                <a:path w="21050" h="21050" extrusionOk="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25" y="21049"/>
                  </a:cubicBezTo>
                  <a:lnTo>
                    <a:pt x="21049" y="1026"/>
                  </a:lnTo>
                  <a:cubicBezTo>
                    <a:pt x="20463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2"/>
            <p:cNvSpPr/>
            <p:nvPr/>
          </p:nvSpPr>
          <p:spPr>
            <a:xfrm>
              <a:off x="2192375" y="3899225"/>
              <a:ext cx="753800" cy="753275"/>
            </a:xfrm>
            <a:custGeom>
              <a:avLst/>
              <a:gdLst/>
              <a:ahLst/>
              <a:cxnLst/>
              <a:rect l="l" t="t" r="r" b="b"/>
              <a:pathLst>
                <a:path w="30152" h="30131" extrusionOk="0">
                  <a:moveTo>
                    <a:pt x="15087" y="1193"/>
                  </a:moveTo>
                  <a:cubicBezTo>
                    <a:pt x="22745" y="1193"/>
                    <a:pt x="28959" y="7407"/>
                    <a:pt x="28959" y="15065"/>
                  </a:cubicBezTo>
                  <a:cubicBezTo>
                    <a:pt x="28959" y="22723"/>
                    <a:pt x="22745" y="28958"/>
                    <a:pt x="15087" y="28958"/>
                  </a:cubicBezTo>
                  <a:cubicBezTo>
                    <a:pt x="7429" y="28958"/>
                    <a:pt x="1194" y="22723"/>
                    <a:pt x="1194" y="15065"/>
                  </a:cubicBezTo>
                  <a:cubicBezTo>
                    <a:pt x="1194" y="7407"/>
                    <a:pt x="7408" y="1193"/>
                    <a:pt x="15087" y="1193"/>
                  </a:cubicBezTo>
                  <a:close/>
                  <a:moveTo>
                    <a:pt x="15087" y="0"/>
                  </a:moveTo>
                  <a:cubicBezTo>
                    <a:pt x="6759" y="0"/>
                    <a:pt x="1" y="6759"/>
                    <a:pt x="1" y="15065"/>
                  </a:cubicBezTo>
                  <a:cubicBezTo>
                    <a:pt x="1" y="23372"/>
                    <a:pt x="6759" y="30130"/>
                    <a:pt x="15087" y="30130"/>
                  </a:cubicBezTo>
                  <a:cubicBezTo>
                    <a:pt x="23394" y="30130"/>
                    <a:pt x="30152" y="23372"/>
                    <a:pt x="30152" y="15065"/>
                  </a:cubicBezTo>
                  <a:cubicBezTo>
                    <a:pt x="30152" y="6759"/>
                    <a:pt x="23394" y="0"/>
                    <a:pt x="15087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2"/>
            <p:cNvSpPr/>
            <p:nvPr/>
          </p:nvSpPr>
          <p:spPr>
            <a:xfrm>
              <a:off x="3149650" y="3913875"/>
              <a:ext cx="723450" cy="723975"/>
            </a:xfrm>
            <a:custGeom>
              <a:avLst/>
              <a:gdLst/>
              <a:ahLst/>
              <a:cxnLst/>
              <a:rect l="l" t="t" r="r" b="b"/>
              <a:pathLst>
                <a:path w="28938" h="28959" extrusionOk="0">
                  <a:moveTo>
                    <a:pt x="14479" y="0"/>
                  </a:moveTo>
                  <a:cubicBezTo>
                    <a:pt x="6466" y="0"/>
                    <a:pt x="0" y="6486"/>
                    <a:pt x="0" y="14479"/>
                  </a:cubicBezTo>
                  <a:cubicBezTo>
                    <a:pt x="0" y="22472"/>
                    <a:pt x="6466" y="28958"/>
                    <a:pt x="14479" y="28958"/>
                  </a:cubicBezTo>
                  <a:cubicBezTo>
                    <a:pt x="22472" y="28958"/>
                    <a:pt x="28937" y="22472"/>
                    <a:pt x="28937" y="14479"/>
                  </a:cubicBezTo>
                  <a:cubicBezTo>
                    <a:pt x="28937" y="6486"/>
                    <a:pt x="22472" y="0"/>
                    <a:pt x="144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2"/>
            <p:cNvSpPr/>
            <p:nvPr/>
          </p:nvSpPr>
          <p:spPr>
            <a:xfrm>
              <a:off x="3149125" y="3914350"/>
              <a:ext cx="458775" cy="457775"/>
            </a:xfrm>
            <a:custGeom>
              <a:avLst/>
              <a:gdLst/>
              <a:ahLst/>
              <a:cxnLst/>
              <a:rect l="l" t="t" r="r" b="b"/>
              <a:pathLst>
                <a:path w="18351" h="18311" extrusionOk="0">
                  <a:moveTo>
                    <a:pt x="14681" y="0"/>
                  </a:moveTo>
                  <a:cubicBezTo>
                    <a:pt x="14614" y="0"/>
                    <a:pt x="14547" y="1"/>
                    <a:pt x="14479" y="2"/>
                  </a:cubicBezTo>
                  <a:cubicBezTo>
                    <a:pt x="14019" y="2"/>
                    <a:pt x="13580" y="23"/>
                    <a:pt x="13119" y="65"/>
                  </a:cubicBezTo>
                  <a:lnTo>
                    <a:pt x="84" y="13100"/>
                  </a:lnTo>
                  <a:cubicBezTo>
                    <a:pt x="21" y="13540"/>
                    <a:pt x="0" y="14000"/>
                    <a:pt x="0" y="14460"/>
                  </a:cubicBezTo>
                  <a:cubicBezTo>
                    <a:pt x="0" y="15799"/>
                    <a:pt x="189" y="17097"/>
                    <a:pt x="523" y="18310"/>
                  </a:cubicBezTo>
                  <a:lnTo>
                    <a:pt x="18350" y="504"/>
                  </a:lnTo>
                  <a:cubicBezTo>
                    <a:pt x="17178" y="186"/>
                    <a:pt x="15949" y="0"/>
                    <a:pt x="14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2"/>
            <p:cNvSpPr/>
            <p:nvPr/>
          </p:nvSpPr>
          <p:spPr>
            <a:xfrm>
              <a:off x="3181550" y="3946300"/>
              <a:ext cx="526250" cy="526250"/>
            </a:xfrm>
            <a:custGeom>
              <a:avLst/>
              <a:gdLst/>
              <a:ahLst/>
              <a:cxnLst/>
              <a:rect l="l" t="t" r="r" b="b"/>
              <a:pathLst>
                <a:path w="21050" h="21050" extrusionOk="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47" y="21049"/>
                  </a:cubicBezTo>
                  <a:lnTo>
                    <a:pt x="21050" y="1026"/>
                  </a:lnTo>
                  <a:cubicBezTo>
                    <a:pt x="20464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2"/>
            <p:cNvSpPr/>
            <p:nvPr/>
          </p:nvSpPr>
          <p:spPr>
            <a:xfrm>
              <a:off x="3134475" y="3899225"/>
              <a:ext cx="753800" cy="753275"/>
            </a:xfrm>
            <a:custGeom>
              <a:avLst/>
              <a:gdLst/>
              <a:ahLst/>
              <a:cxnLst/>
              <a:rect l="l" t="t" r="r" b="b"/>
              <a:pathLst>
                <a:path w="30152" h="30131" extrusionOk="0">
                  <a:moveTo>
                    <a:pt x="15086" y="1193"/>
                  </a:moveTo>
                  <a:cubicBezTo>
                    <a:pt x="22744" y="1193"/>
                    <a:pt x="28959" y="7407"/>
                    <a:pt x="28959" y="15065"/>
                  </a:cubicBezTo>
                  <a:cubicBezTo>
                    <a:pt x="28959" y="22723"/>
                    <a:pt x="22744" y="28958"/>
                    <a:pt x="15086" y="28958"/>
                  </a:cubicBezTo>
                  <a:cubicBezTo>
                    <a:pt x="7428" y="28958"/>
                    <a:pt x="1193" y="22723"/>
                    <a:pt x="1193" y="15065"/>
                  </a:cubicBezTo>
                  <a:cubicBezTo>
                    <a:pt x="1193" y="7407"/>
                    <a:pt x="7428" y="1193"/>
                    <a:pt x="15086" y="1193"/>
                  </a:cubicBezTo>
                  <a:close/>
                  <a:moveTo>
                    <a:pt x="15086" y="0"/>
                  </a:moveTo>
                  <a:cubicBezTo>
                    <a:pt x="6759" y="0"/>
                    <a:pt x="0" y="6759"/>
                    <a:pt x="0" y="15065"/>
                  </a:cubicBezTo>
                  <a:cubicBezTo>
                    <a:pt x="0" y="23372"/>
                    <a:pt x="6759" y="30130"/>
                    <a:pt x="15086" y="30130"/>
                  </a:cubicBezTo>
                  <a:cubicBezTo>
                    <a:pt x="23393" y="30130"/>
                    <a:pt x="30151" y="23372"/>
                    <a:pt x="30151" y="15065"/>
                  </a:cubicBezTo>
                  <a:cubicBezTo>
                    <a:pt x="30151" y="6759"/>
                    <a:pt x="23393" y="0"/>
                    <a:pt x="15086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2"/>
            <p:cNvSpPr/>
            <p:nvPr/>
          </p:nvSpPr>
          <p:spPr>
            <a:xfrm>
              <a:off x="2167800" y="4241325"/>
              <a:ext cx="53900" cy="69600"/>
            </a:xfrm>
            <a:custGeom>
              <a:avLst/>
              <a:gdLst/>
              <a:ahLst/>
              <a:cxnLst/>
              <a:rect l="l" t="t" r="r" b="b"/>
              <a:pathLst>
                <a:path w="2156" h="2784" extrusionOk="0">
                  <a:moveTo>
                    <a:pt x="1381" y="0"/>
                  </a:moveTo>
                  <a:cubicBezTo>
                    <a:pt x="607" y="0"/>
                    <a:pt x="0" y="628"/>
                    <a:pt x="0" y="1381"/>
                  </a:cubicBezTo>
                  <a:cubicBezTo>
                    <a:pt x="0" y="2155"/>
                    <a:pt x="607" y="2783"/>
                    <a:pt x="1381" y="2783"/>
                  </a:cubicBezTo>
                  <a:cubicBezTo>
                    <a:pt x="2156" y="2783"/>
                    <a:pt x="1381" y="2155"/>
                    <a:pt x="1381" y="1381"/>
                  </a:cubicBezTo>
                  <a:cubicBezTo>
                    <a:pt x="1381" y="628"/>
                    <a:pt x="2156" y="0"/>
                    <a:pt x="1381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2"/>
            <p:cNvSpPr/>
            <p:nvPr/>
          </p:nvSpPr>
          <p:spPr>
            <a:xfrm>
              <a:off x="3858950" y="4241325"/>
              <a:ext cx="53900" cy="69600"/>
            </a:xfrm>
            <a:custGeom>
              <a:avLst/>
              <a:gdLst/>
              <a:ahLst/>
              <a:cxnLst/>
              <a:rect l="l" t="t" r="r" b="b"/>
              <a:pathLst>
                <a:path w="2156" h="2784" extrusionOk="0">
                  <a:moveTo>
                    <a:pt x="775" y="0"/>
                  </a:moveTo>
                  <a:cubicBezTo>
                    <a:pt x="1" y="0"/>
                    <a:pt x="775" y="628"/>
                    <a:pt x="775" y="1381"/>
                  </a:cubicBezTo>
                  <a:cubicBezTo>
                    <a:pt x="775" y="2155"/>
                    <a:pt x="1" y="2783"/>
                    <a:pt x="775" y="2783"/>
                  </a:cubicBezTo>
                  <a:cubicBezTo>
                    <a:pt x="1549" y="2783"/>
                    <a:pt x="2156" y="2155"/>
                    <a:pt x="2156" y="1381"/>
                  </a:cubicBezTo>
                  <a:cubicBezTo>
                    <a:pt x="2156" y="628"/>
                    <a:pt x="1549" y="0"/>
                    <a:pt x="775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442;p42"/>
          <p:cNvSpPr txBox="1">
            <a:spLocks/>
          </p:cNvSpPr>
          <p:nvPr/>
        </p:nvSpPr>
        <p:spPr>
          <a:xfrm>
            <a:off x="2529944" y="597917"/>
            <a:ext cx="6189778" cy="1316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Baskerville" panose="02000000000000000000"/>
              <a:buNone/>
              <a:defRPr sz="6100" b="1" i="0" u="none" strike="noStrike" cap="none">
                <a:solidFill>
                  <a:schemeClr val="dk2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 panose="020B0604020202020204"/>
              <a:buNone/>
              <a:defRPr sz="5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 panose="020B0604020202020204"/>
              <a:buNone/>
              <a:defRPr sz="5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 panose="020B0604020202020204"/>
              <a:buNone/>
              <a:defRPr sz="5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 panose="020B0604020202020204"/>
              <a:buNone/>
              <a:defRPr sz="5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 panose="020B0604020202020204"/>
              <a:buNone/>
              <a:defRPr sz="5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 panose="020B0604020202020204"/>
              <a:buNone/>
              <a:defRPr sz="5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 panose="020B0604020202020204"/>
              <a:buNone/>
              <a:defRPr sz="5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 panose="020B0604020202020204"/>
              <a:buNone/>
              <a:defRPr sz="5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2400" dirty="0" smtClean="0"/>
              <a:t>SUPPLY CHAIN MANAGEMENT 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400" dirty="0" smtClean="0"/>
              <a:t>KELEBIHAN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endParaRPr lang="en-US" dirty="0" smtClean="0"/>
          </a:p>
          <a:p>
            <a:pPr marL="146050" indent="0">
              <a:buNone/>
            </a:pPr>
            <a:endParaRPr lang="en-US" dirty="0"/>
          </a:p>
          <a:p>
            <a:pPr algn="just"/>
            <a:r>
              <a:rPr lang="en-US" sz="1800" dirty="0" err="1" smtClean="0"/>
              <a:t>Meningkatkan</a:t>
            </a:r>
            <a:r>
              <a:rPr lang="en-US" sz="1800" dirty="0" smtClean="0"/>
              <a:t> </a:t>
            </a:r>
            <a:r>
              <a:rPr lang="en-US" sz="1800" dirty="0" err="1"/>
              <a:t>kepuasan</a:t>
            </a:r>
            <a:r>
              <a:rPr lang="en-US" sz="1800" dirty="0"/>
              <a:t> </a:t>
            </a:r>
            <a:r>
              <a:rPr lang="en-US" sz="1800" dirty="0" err="1"/>
              <a:t>pelanggan</a:t>
            </a:r>
            <a:r>
              <a:rPr lang="en-US" sz="1800" dirty="0"/>
              <a:t> </a:t>
            </a:r>
            <a:r>
              <a:rPr lang="en-US" sz="1800" dirty="0" err="1"/>
              <a:t>melalui</a:t>
            </a:r>
            <a:r>
              <a:rPr lang="en-US" sz="1800" dirty="0"/>
              <a:t> </a:t>
            </a:r>
            <a:r>
              <a:rPr lang="en-US" sz="1800" dirty="0" err="1"/>
              <a:t>produk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layanan</a:t>
            </a:r>
            <a:r>
              <a:rPr lang="en-US" sz="1800" dirty="0"/>
              <a:t> </a:t>
            </a:r>
            <a:r>
              <a:rPr lang="en-US" sz="1800" dirty="0" err="1"/>
              <a:t>berkualitas</a:t>
            </a:r>
            <a:r>
              <a:rPr lang="en-US" sz="1800" dirty="0"/>
              <a:t> </a:t>
            </a:r>
            <a:r>
              <a:rPr lang="en-US" sz="1800" dirty="0" err="1"/>
              <a:t>tinggi</a:t>
            </a:r>
            <a:r>
              <a:rPr lang="en-US" sz="1800" dirty="0" smtClean="0"/>
              <a:t>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 err="1"/>
              <a:t>Meningkatkan</a:t>
            </a:r>
            <a:r>
              <a:rPr lang="en-US" sz="1800" dirty="0"/>
              <a:t> </a:t>
            </a:r>
            <a:r>
              <a:rPr lang="en-US" sz="1800" dirty="0" err="1"/>
              <a:t>efisiensi</a:t>
            </a:r>
            <a:r>
              <a:rPr lang="en-US" sz="1800" dirty="0"/>
              <a:t> </a:t>
            </a:r>
            <a:r>
              <a:rPr lang="en-US" sz="1800" dirty="0" err="1"/>
              <a:t>operasional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mengurangi</a:t>
            </a:r>
            <a:r>
              <a:rPr lang="en-US" sz="1800" dirty="0"/>
              <a:t> </a:t>
            </a:r>
            <a:r>
              <a:rPr lang="en-US" sz="1800" dirty="0" err="1"/>
              <a:t>biaya</a:t>
            </a:r>
            <a:r>
              <a:rPr lang="en-US" sz="1800" dirty="0" smtClean="0"/>
              <a:t>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 err="1"/>
              <a:t>Memastikan</a:t>
            </a:r>
            <a:r>
              <a:rPr lang="en-US" sz="1800" dirty="0"/>
              <a:t> </a:t>
            </a:r>
            <a:r>
              <a:rPr lang="en-US" sz="1800" dirty="0" err="1"/>
              <a:t>kepatuhan</a:t>
            </a:r>
            <a:r>
              <a:rPr lang="en-US" sz="1800" dirty="0"/>
              <a:t> </a:t>
            </a:r>
            <a:r>
              <a:rPr lang="en-US" sz="1800" dirty="0" err="1"/>
              <a:t>terhadap</a:t>
            </a:r>
            <a:r>
              <a:rPr lang="en-US" sz="1800" dirty="0"/>
              <a:t> </a:t>
            </a:r>
            <a:r>
              <a:rPr lang="en-US" sz="1800" dirty="0" err="1"/>
              <a:t>regulasi</a:t>
            </a:r>
            <a:r>
              <a:rPr lang="en-US" sz="1800" dirty="0"/>
              <a:t> </a:t>
            </a:r>
            <a:r>
              <a:rPr lang="en-US" sz="1800" dirty="0" err="1"/>
              <a:t>industri</a:t>
            </a:r>
            <a:r>
              <a:rPr lang="en-US" sz="1800" dirty="0" smtClean="0"/>
              <a:t>.</a:t>
            </a:r>
          </a:p>
          <a:p>
            <a:pPr marL="146050" indent="0" algn="just">
              <a:buNone/>
            </a:pPr>
            <a:endParaRPr lang="en-US" sz="1800" dirty="0"/>
          </a:p>
          <a:p>
            <a:pPr algn="just"/>
            <a:r>
              <a:rPr lang="en-US" sz="1800" dirty="0" err="1"/>
              <a:t>Mendorong</a:t>
            </a:r>
            <a:r>
              <a:rPr lang="en-US" sz="1800" dirty="0"/>
              <a:t> </a:t>
            </a:r>
            <a:r>
              <a:rPr lang="en-US" sz="1800" dirty="0" err="1"/>
              <a:t>peningkatan</a:t>
            </a:r>
            <a:r>
              <a:rPr lang="en-US" sz="1800" dirty="0"/>
              <a:t> </a:t>
            </a:r>
            <a:r>
              <a:rPr lang="en-US" sz="1800" dirty="0" err="1"/>
              <a:t>berkelanjutan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proses </a:t>
            </a:r>
            <a:r>
              <a:rPr lang="en-US" sz="1800" dirty="0" err="1"/>
              <a:t>bisnis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9404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400" dirty="0" smtClean="0"/>
              <a:t>KEKURANGAN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endParaRPr lang="en-US" dirty="0" smtClean="0"/>
          </a:p>
          <a:p>
            <a:pPr marL="146050" indent="0">
              <a:buNone/>
            </a:pPr>
            <a:endParaRPr lang="en-US" dirty="0"/>
          </a:p>
          <a:p>
            <a:r>
              <a:rPr lang="en-US" sz="1800" dirty="0" err="1" smtClean="0"/>
              <a:t>Biaya</a:t>
            </a:r>
            <a:r>
              <a:rPr lang="en-US" sz="1800" dirty="0" smtClean="0"/>
              <a:t> </a:t>
            </a:r>
            <a:r>
              <a:rPr lang="en-US" sz="1800" dirty="0" err="1"/>
              <a:t>sertifikasi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implementasi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/>
              <a:t>Proses audit yang </a:t>
            </a:r>
            <a:r>
              <a:rPr lang="en-US" sz="1800" dirty="0" err="1"/>
              <a:t>memerlukan</a:t>
            </a:r>
            <a:r>
              <a:rPr lang="en-US" sz="1800" dirty="0"/>
              <a:t> </a:t>
            </a:r>
            <a:r>
              <a:rPr lang="en-US" sz="1800" dirty="0" err="1"/>
              <a:t>waktu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sumber</a:t>
            </a:r>
            <a:r>
              <a:rPr lang="en-US" sz="1800" dirty="0"/>
              <a:t> </a:t>
            </a:r>
            <a:r>
              <a:rPr lang="en-US" sz="1800" dirty="0" err="1"/>
              <a:t>daya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 err="1"/>
              <a:t>Mungkin</a:t>
            </a:r>
            <a:r>
              <a:rPr lang="en-US" sz="1800" dirty="0"/>
              <a:t> </a:t>
            </a:r>
            <a:r>
              <a:rPr lang="en-US" sz="1800" dirty="0" err="1"/>
              <a:t>terlalu</a:t>
            </a:r>
            <a:r>
              <a:rPr lang="en-US" sz="1800" dirty="0"/>
              <a:t> </a:t>
            </a:r>
            <a:r>
              <a:rPr lang="en-US" sz="1800" dirty="0" err="1"/>
              <a:t>umum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beberapa</a:t>
            </a:r>
            <a:r>
              <a:rPr lang="en-US" sz="1800" dirty="0"/>
              <a:t> </a:t>
            </a:r>
            <a:r>
              <a:rPr lang="en-US" sz="1800" dirty="0" err="1"/>
              <a:t>industri</a:t>
            </a:r>
            <a:r>
              <a:rPr lang="en-US" sz="1800" dirty="0"/>
              <a:t> </a:t>
            </a:r>
            <a:r>
              <a:rPr lang="en-US" sz="1800" dirty="0" err="1"/>
              <a:t>khusus</a:t>
            </a:r>
            <a:r>
              <a:rPr lang="en-US" sz="1800" dirty="0" smtClean="0"/>
              <a:t>.</a:t>
            </a:r>
          </a:p>
          <a:p>
            <a:pPr marL="146050" indent="0">
              <a:buNone/>
            </a:pPr>
            <a:endParaRPr lang="en-US" sz="1800" dirty="0"/>
          </a:p>
          <a:p>
            <a:r>
              <a:rPr lang="en-US" sz="1800" dirty="0" err="1"/>
              <a:t>Membutuhkan</a:t>
            </a:r>
            <a:r>
              <a:rPr lang="en-US" sz="1800" dirty="0"/>
              <a:t> </a:t>
            </a:r>
            <a:r>
              <a:rPr lang="en-US" sz="1800" dirty="0" err="1"/>
              <a:t>perubahan</a:t>
            </a:r>
            <a:r>
              <a:rPr lang="en-US" sz="1800" dirty="0"/>
              <a:t> </a:t>
            </a:r>
            <a:r>
              <a:rPr lang="en-US" sz="1800" dirty="0" err="1"/>
              <a:t>budaya</a:t>
            </a:r>
            <a:r>
              <a:rPr lang="en-US" sz="1800" dirty="0"/>
              <a:t> </a:t>
            </a:r>
            <a:r>
              <a:rPr lang="en-US" sz="1800" dirty="0" err="1"/>
              <a:t>organisasi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adopsi</a:t>
            </a:r>
            <a:r>
              <a:rPr lang="en-US" sz="1800" dirty="0"/>
              <a:t> </a:t>
            </a:r>
            <a:r>
              <a:rPr lang="en-US" sz="1800" dirty="0" err="1"/>
              <a:t>penuh</a:t>
            </a:r>
            <a:r>
              <a:rPr lang="en-US" sz="1800" dirty="0"/>
              <a:t>.</a:t>
            </a:r>
          </a:p>
          <a:p>
            <a:pPr marL="14605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99809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3. </a:t>
            </a:r>
            <a:r>
              <a:rPr lang="en-US" sz="2400" dirty="0" smtClean="0"/>
              <a:t>STANDAR ORGANISASI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endParaRPr lang="en-US" dirty="0"/>
          </a:p>
          <a:p>
            <a:r>
              <a:rPr lang="en-US" sz="1800" b="1" dirty="0" err="1"/>
              <a:t>Standar</a:t>
            </a:r>
            <a:r>
              <a:rPr lang="en-US" sz="1800" b="1" dirty="0"/>
              <a:t> </a:t>
            </a:r>
            <a:r>
              <a:rPr lang="en-US" sz="1800" b="1" dirty="0" err="1"/>
              <a:t>Organisasi</a:t>
            </a:r>
            <a:r>
              <a:rPr lang="en-US" sz="1800" b="1" dirty="0"/>
              <a:t>: SCOR Model (Supply Chain Operations Reference Model</a:t>
            </a:r>
            <a:r>
              <a:rPr lang="en-US" sz="1800" b="1" dirty="0" smtClean="0"/>
              <a:t>)</a:t>
            </a:r>
          </a:p>
          <a:p>
            <a:pPr marL="146050" indent="0">
              <a:buNone/>
            </a:pPr>
            <a:endParaRPr lang="en-US" sz="1800" dirty="0"/>
          </a:p>
          <a:p>
            <a:pPr marL="146050" indent="0" algn="just">
              <a:buNone/>
            </a:pPr>
            <a:r>
              <a:rPr lang="en-US" sz="1800" b="1" dirty="0" err="1" smtClean="0"/>
              <a:t>Deskripsi</a:t>
            </a:r>
            <a:r>
              <a:rPr lang="en-US" sz="1800" dirty="0"/>
              <a:t>: SCOR Model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kerangka</a:t>
            </a:r>
            <a:r>
              <a:rPr lang="en-US" sz="1800" dirty="0"/>
              <a:t> </a:t>
            </a:r>
            <a:r>
              <a:rPr lang="en-US" sz="1800" dirty="0" err="1"/>
              <a:t>kerja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meningkatkan</a:t>
            </a:r>
            <a:r>
              <a:rPr lang="en-US" sz="1800" dirty="0"/>
              <a:t> </a:t>
            </a:r>
            <a:r>
              <a:rPr lang="en-US" sz="1800" dirty="0" err="1"/>
              <a:t>efisiensi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rantai</a:t>
            </a:r>
            <a:r>
              <a:rPr lang="en-US" sz="1800" dirty="0"/>
              <a:t> </a:t>
            </a:r>
            <a:r>
              <a:rPr lang="en-US" sz="1800" dirty="0" err="1"/>
              <a:t>pasok</a:t>
            </a:r>
            <a:r>
              <a:rPr lang="en-US" sz="1800" dirty="0"/>
              <a:t> </a:t>
            </a:r>
            <a:r>
              <a:rPr lang="en-US" sz="1800" dirty="0" err="1"/>
              <a:t>melalui</a:t>
            </a:r>
            <a:r>
              <a:rPr lang="en-US" sz="1800" dirty="0"/>
              <a:t> lima proses </a:t>
            </a:r>
            <a:r>
              <a:rPr lang="en-US" sz="1800" dirty="0" err="1"/>
              <a:t>utama</a:t>
            </a:r>
            <a:r>
              <a:rPr lang="en-US" sz="1800" dirty="0"/>
              <a:t>: Plan (</a:t>
            </a:r>
            <a:r>
              <a:rPr lang="en-US" sz="1800" dirty="0" err="1"/>
              <a:t>Perencanaan</a:t>
            </a:r>
            <a:r>
              <a:rPr lang="en-US" sz="1800" dirty="0"/>
              <a:t>), Source (</a:t>
            </a:r>
            <a:r>
              <a:rPr lang="en-US" sz="1800" dirty="0" err="1"/>
              <a:t>Pengadaan</a:t>
            </a:r>
            <a:r>
              <a:rPr lang="en-US" sz="1800" dirty="0"/>
              <a:t>), Make (</a:t>
            </a:r>
            <a:r>
              <a:rPr lang="en-US" sz="1800" dirty="0" err="1"/>
              <a:t>Produksi</a:t>
            </a:r>
            <a:r>
              <a:rPr lang="en-US" sz="1800" dirty="0"/>
              <a:t>), Deliver (</a:t>
            </a:r>
            <a:r>
              <a:rPr lang="en-US" sz="1800" dirty="0" err="1"/>
              <a:t>Pengiriman</a:t>
            </a:r>
            <a:r>
              <a:rPr lang="en-US" sz="1800" dirty="0"/>
              <a:t>), </a:t>
            </a:r>
            <a:r>
              <a:rPr lang="en-US" sz="1800" dirty="0" err="1"/>
              <a:t>dan</a:t>
            </a:r>
            <a:r>
              <a:rPr lang="en-US" sz="1800" dirty="0"/>
              <a:t> Return (</a:t>
            </a:r>
            <a:r>
              <a:rPr lang="en-US" sz="1800" dirty="0" err="1"/>
              <a:t>Pengembalian</a:t>
            </a:r>
            <a:r>
              <a:rPr lang="en-US" sz="1800" dirty="0"/>
              <a:t>). </a:t>
            </a:r>
            <a:r>
              <a:rPr lang="en-US" sz="1800" dirty="0" err="1"/>
              <a:t>Dikembangkan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Supply Chain Council, model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memberikan</a:t>
            </a:r>
            <a:r>
              <a:rPr lang="en-US" sz="1800" dirty="0"/>
              <a:t> </a:t>
            </a:r>
            <a:r>
              <a:rPr lang="en-US" sz="1800" dirty="0" err="1"/>
              <a:t>panduan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menganalisis</a:t>
            </a:r>
            <a:r>
              <a:rPr lang="en-US" sz="1800" dirty="0"/>
              <a:t>, </a:t>
            </a:r>
            <a:r>
              <a:rPr lang="en-US" sz="1800" dirty="0" err="1"/>
              <a:t>mengukur</a:t>
            </a:r>
            <a:r>
              <a:rPr lang="en-US" sz="1800" dirty="0"/>
              <a:t>,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meningkatkan</a:t>
            </a:r>
            <a:r>
              <a:rPr lang="en-US" sz="1800" dirty="0"/>
              <a:t> </a:t>
            </a:r>
            <a:r>
              <a:rPr lang="en-US" sz="1800" dirty="0" err="1"/>
              <a:t>kinerja</a:t>
            </a:r>
            <a:r>
              <a:rPr lang="en-US" sz="1800" dirty="0"/>
              <a:t> </a:t>
            </a:r>
            <a:r>
              <a:rPr lang="en-US" sz="1800" dirty="0" err="1"/>
              <a:t>rantai</a:t>
            </a:r>
            <a:r>
              <a:rPr lang="en-US" sz="1800" dirty="0"/>
              <a:t> </a:t>
            </a:r>
            <a:r>
              <a:rPr lang="en-US" sz="1800" dirty="0" err="1"/>
              <a:t>pasok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3225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00" y="225451"/>
            <a:ext cx="7716000" cy="368700"/>
          </a:xfrm>
        </p:spPr>
        <p:txBody>
          <a:bodyPr/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400" dirty="0" smtClean="0"/>
              <a:t>ELEMEN </a:t>
            </a:r>
            <a:r>
              <a:rPr lang="en-US" sz="2400" dirty="0"/>
              <a:t>UTAMA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000" y="594151"/>
            <a:ext cx="7716000" cy="3213600"/>
          </a:xfrm>
        </p:spPr>
        <p:txBody>
          <a:bodyPr/>
          <a:lstStyle/>
          <a:p>
            <a:pPr marL="146050" indent="0">
              <a:buNone/>
            </a:pPr>
            <a:endParaRPr lang="en-US" dirty="0"/>
          </a:p>
          <a:p>
            <a:pPr algn="just"/>
            <a:r>
              <a:rPr lang="en-US" sz="1600" b="1" dirty="0"/>
              <a:t>Plan (</a:t>
            </a:r>
            <a:r>
              <a:rPr lang="en-US" sz="1600" b="1" dirty="0" err="1" smtClean="0"/>
              <a:t>Perencanaan</a:t>
            </a:r>
            <a:r>
              <a:rPr lang="en-US" sz="1600" b="1" dirty="0" smtClean="0"/>
              <a:t>) </a:t>
            </a:r>
            <a:r>
              <a:rPr lang="en-US" sz="1600" dirty="0" err="1" smtClean="0"/>
              <a:t>Memprediksi</a:t>
            </a:r>
            <a:r>
              <a:rPr lang="en-US" sz="1600" dirty="0" smtClean="0"/>
              <a:t> </a:t>
            </a:r>
            <a:r>
              <a:rPr lang="en-US" sz="1600" dirty="0" err="1"/>
              <a:t>permintaan</a:t>
            </a:r>
            <a:r>
              <a:rPr lang="en-US" sz="1600" dirty="0"/>
              <a:t> </a:t>
            </a:r>
            <a:r>
              <a:rPr lang="en-US" sz="1600" dirty="0" err="1"/>
              <a:t>pasar</a:t>
            </a:r>
            <a:r>
              <a:rPr lang="en-US" sz="1600" dirty="0"/>
              <a:t>, </a:t>
            </a:r>
            <a:r>
              <a:rPr lang="en-US" sz="1600" dirty="0" err="1"/>
              <a:t>merencanakan</a:t>
            </a:r>
            <a:r>
              <a:rPr lang="en-US" sz="1600" dirty="0"/>
              <a:t> </a:t>
            </a:r>
            <a:r>
              <a:rPr lang="en-US" sz="1600" dirty="0" err="1"/>
              <a:t>kebutuhan</a:t>
            </a:r>
            <a:r>
              <a:rPr lang="en-US" sz="1600" dirty="0"/>
              <a:t> </a:t>
            </a:r>
            <a:r>
              <a:rPr lang="en-US" sz="1600" dirty="0" err="1"/>
              <a:t>pasokan</a:t>
            </a:r>
            <a:r>
              <a:rPr lang="en-US" sz="1600" dirty="0"/>
              <a:t>, </a:t>
            </a:r>
            <a:r>
              <a:rPr lang="en-US" sz="1600" dirty="0" err="1"/>
              <a:t>mengatur</a:t>
            </a:r>
            <a:r>
              <a:rPr lang="en-US" sz="1600" dirty="0"/>
              <a:t> </a:t>
            </a:r>
            <a:r>
              <a:rPr lang="en-US" sz="1600" dirty="0" err="1"/>
              <a:t>persediaan</a:t>
            </a:r>
            <a:r>
              <a:rPr lang="en-US" sz="1600" dirty="0"/>
              <a:t>,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memastikan</a:t>
            </a:r>
            <a:r>
              <a:rPr lang="en-US" sz="1600" dirty="0"/>
              <a:t> </a:t>
            </a:r>
            <a:r>
              <a:rPr lang="en-US" sz="1600" dirty="0" err="1"/>
              <a:t>kapasitas</a:t>
            </a:r>
            <a:r>
              <a:rPr lang="en-US" sz="1600" dirty="0"/>
              <a:t> </a:t>
            </a:r>
            <a:r>
              <a:rPr lang="en-US" sz="1600" dirty="0" err="1"/>
              <a:t>produksi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distribusi</a:t>
            </a:r>
            <a:r>
              <a:rPr lang="en-US" sz="1600" dirty="0"/>
              <a:t> </a:t>
            </a:r>
            <a:r>
              <a:rPr lang="en-US" sz="1600" dirty="0" err="1"/>
              <a:t>mencukupi</a:t>
            </a:r>
            <a:r>
              <a:rPr lang="en-US" sz="1600" dirty="0" smtClean="0"/>
              <a:t>.</a:t>
            </a:r>
          </a:p>
          <a:p>
            <a:pPr algn="just"/>
            <a:endParaRPr lang="en-US" sz="1600" dirty="0" smtClean="0"/>
          </a:p>
          <a:p>
            <a:pPr algn="just"/>
            <a:r>
              <a:rPr lang="en-US" sz="1600" b="1" dirty="0"/>
              <a:t>Source (</a:t>
            </a:r>
            <a:r>
              <a:rPr lang="en-US" sz="1600" b="1" dirty="0" err="1" smtClean="0"/>
              <a:t>Pengadaan</a:t>
            </a:r>
            <a:r>
              <a:rPr lang="en-US" sz="1600" b="1" dirty="0" smtClean="0"/>
              <a:t>)</a:t>
            </a:r>
            <a:r>
              <a:rPr lang="en-US" sz="1600" b="1" dirty="0"/>
              <a:t> </a:t>
            </a:r>
            <a:r>
              <a:rPr lang="en-US" sz="1600" dirty="0" err="1" smtClean="0"/>
              <a:t>Seleksi</a:t>
            </a:r>
            <a:r>
              <a:rPr lang="en-US" sz="1600" dirty="0" smtClean="0"/>
              <a:t> </a:t>
            </a:r>
            <a:r>
              <a:rPr lang="en-US" sz="1600" dirty="0" err="1"/>
              <a:t>pemasok</a:t>
            </a:r>
            <a:r>
              <a:rPr lang="en-US" sz="1600" dirty="0"/>
              <a:t>, </a:t>
            </a:r>
            <a:r>
              <a:rPr lang="en-US" sz="1600" dirty="0" err="1"/>
              <a:t>pengadaan</a:t>
            </a:r>
            <a:r>
              <a:rPr lang="en-US" sz="1600" dirty="0"/>
              <a:t> </a:t>
            </a:r>
            <a:r>
              <a:rPr lang="en-US" sz="1600" dirty="0" err="1"/>
              <a:t>barang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jasa</a:t>
            </a:r>
            <a:r>
              <a:rPr lang="en-US" sz="1600" dirty="0"/>
              <a:t>, </a:t>
            </a:r>
            <a:r>
              <a:rPr lang="en-US" sz="1600" dirty="0" err="1"/>
              <a:t>manajemen</a:t>
            </a:r>
            <a:r>
              <a:rPr lang="en-US" sz="1600" dirty="0"/>
              <a:t> </a:t>
            </a:r>
            <a:r>
              <a:rPr lang="en-US" sz="1600" dirty="0" err="1"/>
              <a:t>hubungan</a:t>
            </a:r>
            <a:r>
              <a:rPr lang="en-US" sz="1600" dirty="0"/>
              <a:t> </a:t>
            </a:r>
            <a:r>
              <a:rPr lang="en-US" sz="1600" dirty="0" err="1"/>
              <a:t>pemasok</a:t>
            </a:r>
            <a:r>
              <a:rPr lang="en-US" sz="1600" dirty="0"/>
              <a:t>,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pengelolaan</a:t>
            </a:r>
            <a:r>
              <a:rPr lang="en-US" sz="1600" dirty="0"/>
              <a:t> </a:t>
            </a:r>
            <a:r>
              <a:rPr lang="en-US" sz="1600" dirty="0" err="1"/>
              <a:t>kontrak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memastikan</a:t>
            </a:r>
            <a:r>
              <a:rPr lang="en-US" sz="1600" dirty="0"/>
              <a:t> </a:t>
            </a:r>
            <a:r>
              <a:rPr lang="en-US" sz="1600" dirty="0" err="1"/>
              <a:t>kualitas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kontinuitas</a:t>
            </a:r>
            <a:r>
              <a:rPr lang="en-US" sz="1600" dirty="0"/>
              <a:t> </a:t>
            </a:r>
            <a:r>
              <a:rPr lang="en-US" sz="1600" dirty="0" err="1"/>
              <a:t>pasokan</a:t>
            </a:r>
            <a:r>
              <a:rPr lang="en-US" sz="1600" dirty="0" smtClean="0"/>
              <a:t>.</a:t>
            </a:r>
          </a:p>
          <a:p>
            <a:pPr algn="just"/>
            <a:endParaRPr lang="en-US" sz="1600" dirty="0" smtClean="0"/>
          </a:p>
          <a:p>
            <a:pPr algn="just"/>
            <a:r>
              <a:rPr lang="en-US" sz="1600" b="1" dirty="0"/>
              <a:t>Make (</a:t>
            </a:r>
            <a:r>
              <a:rPr lang="en-US" sz="1600" b="1" dirty="0" err="1" smtClean="0"/>
              <a:t>Produksi</a:t>
            </a:r>
            <a:r>
              <a:rPr lang="en-US" sz="1600" b="1" dirty="0" smtClean="0"/>
              <a:t>)</a:t>
            </a:r>
            <a:r>
              <a:rPr lang="en-US" sz="1600" dirty="0" smtClean="0"/>
              <a:t> </a:t>
            </a:r>
            <a:r>
              <a:rPr lang="en-US" sz="1600" dirty="0" err="1" smtClean="0"/>
              <a:t>Manufaktur</a:t>
            </a:r>
            <a:r>
              <a:rPr lang="en-US" sz="1600" dirty="0" smtClean="0"/>
              <a:t>, </a:t>
            </a:r>
            <a:r>
              <a:rPr lang="en-US" sz="1600" dirty="0" err="1" smtClean="0"/>
              <a:t>manajemen</a:t>
            </a:r>
            <a:r>
              <a:rPr lang="en-US" sz="1600" dirty="0" smtClean="0"/>
              <a:t> </a:t>
            </a:r>
            <a:r>
              <a:rPr lang="en-US" sz="1600" dirty="0" err="1" smtClean="0"/>
              <a:t>kualitas</a:t>
            </a:r>
            <a:r>
              <a:rPr lang="en-US" sz="1600" dirty="0" smtClean="0"/>
              <a:t>, </a:t>
            </a:r>
            <a:r>
              <a:rPr lang="en-US" sz="1600" dirty="0" err="1" smtClean="0"/>
              <a:t>pemeliharaan</a:t>
            </a:r>
            <a:r>
              <a:rPr lang="en-US" sz="1600" dirty="0" smtClean="0"/>
              <a:t> </a:t>
            </a:r>
            <a:r>
              <a:rPr lang="en-US" sz="1600" dirty="0" err="1" smtClean="0"/>
              <a:t>produksi</a:t>
            </a:r>
            <a:r>
              <a:rPr lang="en-US" sz="1600" dirty="0" smtClean="0"/>
              <a:t>,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pengelolaan</a:t>
            </a:r>
            <a:r>
              <a:rPr lang="en-US" sz="1600" dirty="0" smtClean="0"/>
              <a:t> </a:t>
            </a:r>
            <a:r>
              <a:rPr lang="en-US" sz="1600" dirty="0" err="1" smtClean="0"/>
              <a:t>jadwal</a:t>
            </a:r>
            <a:r>
              <a:rPr lang="en-US" sz="1600" dirty="0" smtClean="0"/>
              <a:t> </a:t>
            </a:r>
            <a:r>
              <a:rPr lang="en-US" sz="1600" dirty="0" err="1" smtClean="0"/>
              <a:t>produksi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memastikan</a:t>
            </a:r>
            <a:r>
              <a:rPr lang="en-US" sz="1600" dirty="0" smtClean="0"/>
              <a:t> </a:t>
            </a:r>
            <a:r>
              <a:rPr lang="en-US" sz="1600" dirty="0" err="1" smtClean="0"/>
              <a:t>efisiensi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kualitas</a:t>
            </a:r>
            <a:r>
              <a:rPr lang="en-US" sz="1600" dirty="0" smtClean="0"/>
              <a:t> </a:t>
            </a:r>
            <a:r>
              <a:rPr lang="en-US" sz="1600" dirty="0" err="1" smtClean="0"/>
              <a:t>produk</a:t>
            </a:r>
            <a:r>
              <a:rPr lang="en-US" sz="1600" dirty="0" smtClean="0"/>
              <a:t>.</a:t>
            </a:r>
          </a:p>
          <a:p>
            <a:pPr algn="just"/>
            <a:endParaRPr lang="en-US" sz="1600" dirty="0" smtClean="0"/>
          </a:p>
          <a:p>
            <a:pPr algn="just"/>
            <a:r>
              <a:rPr lang="en-US" sz="1600" b="1" dirty="0"/>
              <a:t>Deliver (</a:t>
            </a:r>
            <a:r>
              <a:rPr lang="en-US" sz="1600" b="1" dirty="0" err="1"/>
              <a:t>Pengiriman</a:t>
            </a:r>
            <a:r>
              <a:rPr lang="en-US" sz="1600" b="1" dirty="0" smtClean="0"/>
              <a:t>)</a:t>
            </a:r>
            <a:r>
              <a:rPr lang="en-US" sz="1600" dirty="0" smtClean="0"/>
              <a:t>: </a:t>
            </a:r>
            <a:r>
              <a:rPr lang="en-US" sz="1600" dirty="0" err="1"/>
              <a:t>Pemrosesan</a:t>
            </a:r>
            <a:r>
              <a:rPr lang="en-US" sz="1600" dirty="0"/>
              <a:t> </a:t>
            </a:r>
            <a:r>
              <a:rPr lang="en-US" sz="1600" dirty="0" err="1"/>
              <a:t>pesanan</a:t>
            </a:r>
            <a:r>
              <a:rPr lang="en-US" sz="1600" dirty="0"/>
              <a:t>, </a:t>
            </a:r>
            <a:r>
              <a:rPr lang="en-US" sz="1600" dirty="0" err="1"/>
              <a:t>manajemen</a:t>
            </a:r>
            <a:r>
              <a:rPr lang="en-US" sz="1600" dirty="0"/>
              <a:t> </a:t>
            </a:r>
            <a:r>
              <a:rPr lang="en-US" sz="1600" dirty="0" err="1"/>
              <a:t>transportasi</a:t>
            </a:r>
            <a:r>
              <a:rPr lang="en-US" sz="1600" dirty="0"/>
              <a:t>, </a:t>
            </a:r>
            <a:r>
              <a:rPr lang="en-US" sz="1600" dirty="0" err="1"/>
              <a:t>distribusi</a:t>
            </a:r>
            <a:r>
              <a:rPr lang="en-US" sz="1600" dirty="0"/>
              <a:t>,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layanan</a:t>
            </a:r>
            <a:r>
              <a:rPr lang="en-US" sz="1600" dirty="0"/>
              <a:t> </a:t>
            </a:r>
            <a:r>
              <a:rPr lang="en-US" sz="1600" dirty="0" err="1"/>
              <a:t>pelanggan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memastikan</a:t>
            </a:r>
            <a:r>
              <a:rPr lang="en-US" sz="1600" dirty="0"/>
              <a:t> </a:t>
            </a:r>
            <a:r>
              <a:rPr lang="en-US" sz="1600" dirty="0" err="1"/>
              <a:t>produk</a:t>
            </a:r>
            <a:r>
              <a:rPr lang="en-US" sz="1600" dirty="0"/>
              <a:t> </a:t>
            </a:r>
            <a:r>
              <a:rPr lang="en-US" sz="1600" dirty="0" err="1"/>
              <a:t>sampai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pelanggan</a:t>
            </a:r>
            <a:r>
              <a:rPr lang="en-US" sz="1600" dirty="0"/>
              <a:t> </a:t>
            </a:r>
            <a:r>
              <a:rPr lang="en-US" sz="1600" dirty="0" err="1"/>
              <a:t>tepat</a:t>
            </a:r>
            <a:r>
              <a:rPr lang="en-US" sz="1600" dirty="0"/>
              <a:t> </a:t>
            </a:r>
            <a:r>
              <a:rPr lang="en-US" sz="1600" dirty="0" err="1"/>
              <a:t>waktu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kondisi</a:t>
            </a:r>
            <a:r>
              <a:rPr lang="en-US" sz="1600" dirty="0"/>
              <a:t> </a:t>
            </a:r>
            <a:r>
              <a:rPr lang="en-US" sz="1600" dirty="0" err="1"/>
              <a:t>baik</a:t>
            </a:r>
            <a:r>
              <a:rPr lang="en-US" sz="1600" dirty="0"/>
              <a:t>.</a:t>
            </a:r>
          </a:p>
          <a:p>
            <a:pPr algn="just"/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1460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57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400" dirty="0" smtClean="0"/>
              <a:t>KELEBIHAN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endParaRPr lang="en-US" dirty="0"/>
          </a:p>
          <a:p>
            <a:pPr algn="just"/>
            <a:r>
              <a:rPr lang="en-US" sz="1800" dirty="0" err="1" smtClean="0"/>
              <a:t>Memberikan</a:t>
            </a:r>
            <a:r>
              <a:rPr lang="en-US" sz="1800" dirty="0" smtClean="0"/>
              <a:t> </a:t>
            </a:r>
            <a:r>
              <a:rPr lang="en-US" sz="1800" dirty="0" err="1"/>
              <a:t>kerangka</a:t>
            </a:r>
            <a:r>
              <a:rPr lang="en-US" sz="1800" dirty="0"/>
              <a:t> </a:t>
            </a:r>
            <a:r>
              <a:rPr lang="en-US" sz="1800" dirty="0" err="1"/>
              <a:t>kerja</a:t>
            </a:r>
            <a:r>
              <a:rPr lang="en-US" sz="1800" dirty="0"/>
              <a:t> yang </a:t>
            </a:r>
            <a:r>
              <a:rPr lang="en-US" sz="1800" dirty="0" err="1"/>
              <a:t>komprehensif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semua</a:t>
            </a:r>
            <a:r>
              <a:rPr lang="en-US" sz="1800" dirty="0"/>
              <a:t> </a:t>
            </a:r>
            <a:r>
              <a:rPr lang="en-US" sz="1800" dirty="0" err="1"/>
              <a:t>aspek</a:t>
            </a:r>
            <a:r>
              <a:rPr lang="en-US" sz="1800" dirty="0"/>
              <a:t> </a:t>
            </a:r>
            <a:r>
              <a:rPr lang="en-US" sz="1800" dirty="0" err="1"/>
              <a:t>rantai</a:t>
            </a:r>
            <a:r>
              <a:rPr lang="en-US" sz="1800" dirty="0"/>
              <a:t> </a:t>
            </a:r>
            <a:r>
              <a:rPr lang="en-US" sz="1800" dirty="0" err="1"/>
              <a:t>pasok</a:t>
            </a:r>
            <a:r>
              <a:rPr lang="en-US" sz="1800" dirty="0" smtClean="0"/>
              <a:t>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 err="1"/>
              <a:t>Membantu</a:t>
            </a:r>
            <a:r>
              <a:rPr lang="en-US" sz="1800" dirty="0"/>
              <a:t> </a:t>
            </a:r>
            <a:r>
              <a:rPr lang="en-US" sz="1800" dirty="0" err="1"/>
              <a:t>mengidentifikasi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menghilangkan</a:t>
            </a:r>
            <a:r>
              <a:rPr lang="en-US" sz="1800" dirty="0"/>
              <a:t> </a:t>
            </a:r>
            <a:r>
              <a:rPr lang="en-US" sz="1800" dirty="0" err="1"/>
              <a:t>ketidakefisienan</a:t>
            </a:r>
            <a:r>
              <a:rPr lang="en-US" sz="1800" dirty="0" smtClean="0"/>
              <a:t>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 err="1"/>
              <a:t>Meningkatkan</a:t>
            </a:r>
            <a:r>
              <a:rPr lang="en-US" sz="1800" dirty="0"/>
              <a:t> </a:t>
            </a:r>
            <a:r>
              <a:rPr lang="en-US" sz="1800" dirty="0" err="1"/>
              <a:t>visibilitas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kontrol</a:t>
            </a:r>
            <a:r>
              <a:rPr lang="en-US" sz="1800" dirty="0"/>
              <a:t> </a:t>
            </a:r>
            <a:r>
              <a:rPr lang="en-US" sz="1800" dirty="0" err="1"/>
              <a:t>atas</a:t>
            </a:r>
            <a:r>
              <a:rPr lang="en-US" sz="1800" dirty="0"/>
              <a:t> </a:t>
            </a:r>
            <a:r>
              <a:rPr lang="en-US" sz="1800" dirty="0" err="1"/>
              <a:t>seluruh</a:t>
            </a:r>
            <a:r>
              <a:rPr lang="en-US" sz="1800" dirty="0"/>
              <a:t> </a:t>
            </a:r>
            <a:r>
              <a:rPr lang="en-US" sz="1800" dirty="0" err="1"/>
              <a:t>rantai</a:t>
            </a:r>
            <a:r>
              <a:rPr lang="en-US" sz="1800" dirty="0"/>
              <a:t> </a:t>
            </a:r>
            <a:r>
              <a:rPr lang="en-US" sz="1800" dirty="0" err="1"/>
              <a:t>pasok</a:t>
            </a:r>
            <a:r>
              <a:rPr lang="en-US" sz="1800" dirty="0" smtClean="0"/>
              <a:t>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 err="1"/>
              <a:t>Mendukung</a:t>
            </a:r>
            <a:r>
              <a:rPr lang="en-US" sz="1800" dirty="0"/>
              <a:t> </a:t>
            </a:r>
            <a:r>
              <a:rPr lang="en-US" sz="1800" dirty="0" err="1"/>
              <a:t>perbaikan</a:t>
            </a:r>
            <a:r>
              <a:rPr lang="en-US" sz="1800" dirty="0"/>
              <a:t> </a:t>
            </a:r>
            <a:r>
              <a:rPr lang="en-US" sz="1800" dirty="0" err="1"/>
              <a:t>berkelanjutan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pengambilan</a:t>
            </a:r>
            <a:r>
              <a:rPr lang="en-US" sz="1800" dirty="0"/>
              <a:t> </a:t>
            </a:r>
            <a:r>
              <a:rPr lang="en-US" sz="1800" dirty="0" err="1"/>
              <a:t>keputusan</a:t>
            </a:r>
            <a:r>
              <a:rPr lang="en-US" sz="1800" dirty="0"/>
              <a:t> </a:t>
            </a:r>
            <a:r>
              <a:rPr lang="en-US" sz="1800" dirty="0" err="1"/>
              <a:t>berbasis</a:t>
            </a:r>
            <a:r>
              <a:rPr lang="en-US" sz="1800" dirty="0"/>
              <a:t> data</a:t>
            </a:r>
            <a:r>
              <a:rPr lang="en-US" sz="1800" dirty="0" smtClean="0"/>
              <a:t>.</a:t>
            </a:r>
            <a:endParaRPr lang="en-US" sz="1800" dirty="0"/>
          </a:p>
          <a:p>
            <a:pPr algn="just"/>
            <a:endParaRPr lang="en-US" sz="1800" dirty="0" smtClean="0"/>
          </a:p>
          <a:p>
            <a:endParaRPr lang="en-US" dirty="0"/>
          </a:p>
          <a:p>
            <a:endParaRPr lang="en-US" dirty="0"/>
          </a:p>
          <a:p>
            <a:pPr marL="1460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45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400" dirty="0" smtClean="0"/>
              <a:t>KEKURANGAN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endParaRPr lang="en-US" dirty="0"/>
          </a:p>
          <a:p>
            <a:pPr algn="just"/>
            <a:r>
              <a:rPr lang="en-US" sz="1800" dirty="0" err="1" smtClean="0"/>
              <a:t>Kompleksitas</a:t>
            </a:r>
            <a:r>
              <a:rPr lang="en-US" sz="1800" dirty="0" smtClean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implementasi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memerlukan</a:t>
            </a:r>
            <a:r>
              <a:rPr lang="en-US" sz="1800" dirty="0"/>
              <a:t> </a:t>
            </a:r>
            <a:r>
              <a:rPr lang="en-US" sz="1800" dirty="0" err="1"/>
              <a:t>pemahaman</a:t>
            </a:r>
            <a:r>
              <a:rPr lang="en-US" sz="1800" dirty="0"/>
              <a:t> </a:t>
            </a:r>
            <a:r>
              <a:rPr lang="en-US" sz="1800" dirty="0" err="1"/>
              <a:t>mendalam</a:t>
            </a:r>
            <a:r>
              <a:rPr lang="en-US" sz="1800" dirty="0"/>
              <a:t> </a:t>
            </a:r>
            <a:r>
              <a:rPr lang="en-US" sz="1800" dirty="0" err="1"/>
              <a:t>tentang</a:t>
            </a:r>
            <a:r>
              <a:rPr lang="en-US" sz="1800" dirty="0"/>
              <a:t> proses </a:t>
            </a:r>
            <a:r>
              <a:rPr lang="en-US" sz="1800" dirty="0" err="1"/>
              <a:t>rantai</a:t>
            </a:r>
            <a:r>
              <a:rPr lang="en-US" sz="1800" dirty="0"/>
              <a:t> </a:t>
            </a:r>
            <a:r>
              <a:rPr lang="en-US" sz="1800" dirty="0" err="1"/>
              <a:t>pasok</a:t>
            </a:r>
            <a:r>
              <a:rPr lang="en-US" sz="1800" dirty="0" smtClean="0"/>
              <a:t>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 err="1"/>
              <a:t>Biaya</a:t>
            </a:r>
            <a:r>
              <a:rPr lang="en-US" sz="1800" dirty="0"/>
              <a:t> </a:t>
            </a:r>
            <a:r>
              <a:rPr lang="en-US" sz="1800" dirty="0" err="1"/>
              <a:t>pelatihan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konsultasi</a:t>
            </a:r>
            <a:r>
              <a:rPr lang="en-US" sz="1800" dirty="0"/>
              <a:t> yang </a:t>
            </a:r>
            <a:r>
              <a:rPr lang="en-US" sz="1800" dirty="0" err="1"/>
              <a:t>mungkin</a:t>
            </a:r>
            <a:r>
              <a:rPr lang="en-US" sz="1800" dirty="0"/>
              <a:t> </a:t>
            </a:r>
            <a:r>
              <a:rPr lang="en-US" sz="1800" dirty="0" err="1"/>
              <a:t>tinggi</a:t>
            </a:r>
            <a:r>
              <a:rPr lang="en-US" sz="1800" dirty="0" smtClean="0"/>
              <a:t>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 err="1"/>
              <a:t>Memerlukan</a:t>
            </a:r>
            <a:r>
              <a:rPr lang="en-US" sz="1800" dirty="0"/>
              <a:t> </a:t>
            </a:r>
            <a:r>
              <a:rPr lang="en-US" sz="1800" dirty="0" err="1"/>
              <a:t>komitmen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seluruh</a:t>
            </a:r>
            <a:r>
              <a:rPr lang="en-US" sz="1800" dirty="0"/>
              <a:t> </a:t>
            </a:r>
            <a:r>
              <a:rPr lang="en-US" sz="1800" dirty="0" err="1"/>
              <a:t>organisasi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berhasil</a:t>
            </a:r>
            <a:r>
              <a:rPr lang="en-US" sz="1800" dirty="0" smtClean="0"/>
              <a:t>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membatasi</a:t>
            </a:r>
            <a:r>
              <a:rPr lang="en-US" sz="1800" dirty="0"/>
              <a:t> </a:t>
            </a:r>
            <a:r>
              <a:rPr lang="en-US" sz="1800" dirty="0" err="1"/>
              <a:t>fleksibilitas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pendekatan</a:t>
            </a:r>
            <a:r>
              <a:rPr lang="en-US" sz="1800" dirty="0"/>
              <a:t> yang </a:t>
            </a:r>
            <a:r>
              <a:rPr lang="en-US" sz="1800" dirty="0" err="1"/>
              <a:t>sangat</a:t>
            </a:r>
            <a:r>
              <a:rPr lang="en-US" sz="1800" dirty="0"/>
              <a:t> </a:t>
            </a:r>
            <a:r>
              <a:rPr lang="en-US" sz="1800" dirty="0" err="1"/>
              <a:t>kustomisasi</a:t>
            </a:r>
            <a:r>
              <a:rPr lang="en-US" sz="1800" dirty="0"/>
              <a:t>.</a:t>
            </a:r>
          </a:p>
          <a:p>
            <a:pPr marL="146050" indent="0" algn="just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36986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400" dirty="0" smtClean="0"/>
              <a:t>KESIMPULAN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endParaRPr lang="en-US" dirty="0" smtClean="0"/>
          </a:p>
          <a:p>
            <a:pPr marL="146050" indent="0">
              <a:buNone/>
            </a:pPr>
            <a:endParaRPr lang="en-US" dirty="0"/>
          </a:p>
          <a:p>
            <a:pPr marL="146050" indent="0" algn="just">
              <a:buNone/>
            </a:pPr>
            <a:r>
              <a:rPr lang="en-US" sz="2400" dirty="0" err="1"/>
              <a:t>Ketiga</a:t>
            </a:r>
            <a:r>
              <a:rPr lang="en-US" sz="2400" dirty="0"/>
              <a:t> </a:t>
            </a:r>
            <a:r>
              <a:rPr lang="en-US" sz="2400" dirty="0" err="1"/>
              <a:t>standar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membantu</a:t>
            </a:r>
            <a:r>
              <a:rPr lang="en-US" sz="2400" dirty="0"/>
              <a:t> </a:t>
            </a:r>
            <a:r>
              <a:rPr lang="en-US" sz="2400" dirty="0" err="1"/>
              <a:t>meningkatkan</a:t>
            </a:r>
            <a:r>
              <a:rPr lang="en-US" sz="2400" dirty="0"/>
              <a:t> </a:t>
            </a:r>
            <a:r>
              <a:rPr lang="en-US" sz="2400" dirty="0" err="1"/>
              <a:t>efisiensi</a:t>
            </a:r>
            <a:r>
              <a:rPr lang="en-US" sz="2400" dirty="0"/>
              <a:t>, </a:t>
            </a:r>
            <a:r>
              <a:rPr lang="en-US" sz="2400" dirty="0" err="1"/>
              <a:t>keamanan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kualitas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operasi</a:t>
            </a:r>
            <a:r>
              <a:rPr lang="en-US" sz="2400" dirty="0"/>
              <a:t> </a:t>
            </a:r>
            <a:r>
              <a:rPr lang="en-US" sz="2400" dirty="0" err="1"/>
              <a:t>rantai</a:t>
            </a:r>
            <a:r>
              <a:rPr lang="en-US" sz="2400" dirty="0"/>
              <a:t> </a:t>
            </a:r>
            <a:r>
              <a:rPr lang="en-US" sz="2400" dirty="0" err="1"/>
              <a:t>pasok</a:t>
            </a:r>
            <a:r>
              <a:rPr lang="en-US" sz="2400" dirty="0"/>
              <a:t>, </a:t>
            </a:r>
            <a:r>
              <a:rPr lang="en-US" sz="2400" dirty="0" err="1"/>
              <a:t>meskipun</a:t>
            </a:r>
            <a:r>
              <a:rPr lang="en-US" sz="2400" dirty="0"/>
              <a:t> </a:t>
            </a:r>
            <a:r>
              <a:rPr lang="en-US" sz="2400" dirty="0" err="1"/>
              <a:t>masing-masing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kelebihan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kekurangan</a:t>
            </a:r>
            <a:r>
              <a:rPr lang="en-US" sz="2400" dirty="0"/>
              <a:t> yang </a:t>
            </a:r>
            <a:r>
              <a:rPr lang="en-US" sz="2400" dirty="0" err="1"/>
              <a:t>perlu</a:t>
            </a:r>
            <a:r>
              <a:rPr lang="en-US" sz="2400" dirty="0"/>
              <a:t> </a:t>
            </a:r>
            <a:r>
              <a:rPr lang="en-US" sz="2400" dirty="0" err="1"/>
              <a:t>dipertimbangkan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penerapannya</a:t>
            </a:r>
            <a:r>
              <a:rPr lang="en-US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8721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7"/>
          <p:cNvSpPr txBox="1">
            <a:spLocks noGrp="1"/>
          </p:cNvSpPr>
          <p:nvPr>
            <p:ph type="title"/>
          </p:nvPr>
        </p:nvSpPr>
        <p:spPr>
          <a:xfrm>
            <a:off x="766445" y="346075"/>
            <a:ext cx="7621905" cy="44551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sz="3600" dirty="0"/>
              <a:t>TERIMA KASIH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3"/>
          <p:cNvSpPr txBox="1">
            <a:spLocks noGrp="1"/>
          </p:cNvSpPr>
          <p:nvPr>
            <p:ph type="title"/>
          </p:nvPr>
        </p:nvSpPr>
        <p:spPr>
          <a:xfrm>
            <a:off x="714125" y="543950"/>
            <a:ext cx="7716000" cy="3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 dirty="0" err="1" smtClean="0"/>
              <a:t>Pengertian</a:t>
            </a:r>
            <a:r>
              <a:rPr lang="en-GB" sz="2400" dirty="0" smtClean="0"/>
              <a:t> SCM</a:t>
            </a:r>
            <a:endParaRPr lang="en-GB" sz="2400" dirty="0"/>
          </a:p>
        </p:txBody>
      </p:sp>
      <p:sp>
        <p:nvSpPr>
          <p:cNvPr id="502" name="Google Shape;502;p43"/>
          <p:cNvSpPr txBox="1">
            <a:spLocks noGrp="1"/>
          </p:cNvSpPr>
          <p:nvPr>
            <p:ph type="body" idx="1"/>
          </p:nvPr>
        </p:nvSpPr>
        <p:spPr>
          <a:xfrm>
            <a:off x="714000" y="1064375"/>
            <a:ext cx="7716000" cy="32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1600"/>
              </a:spcAft>
              <a:buNone/>
            </a:pPr>
            <a:r>
              <a:rPr lang="en-US" sz="1800" dirty="0"/>
              <a:t>Supply Chain Management (SCM)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pengelolaan</a:t>
            </a:r>
            <a:r>
              <a:rPr lang="en-US" sz="1800" dirty="0"/>
              <a:t> </a:t>
            </a:r>
            <a:r>
              <a:rPr lang="en-US" sz="1800" dirty="0" err="1"/>
              <a:t>aliran</a:t>
            </a:r>
            <a:r>
              <a:rPr lang="en-US" sz="1800" dirty="0"/>
              <a:t> </a:t>
            </a:r>
            <a:r>
              <a:rPr lang="en-US" sz="1800" dirty="0" err="1"/>
              <a:t>barang</a:t>
            </a:r>
            <a:r>
              <a:rPr lang="en-US" sz="1800" dirty="0"/>
              <a:t>, </a:t>
            </a:r>
            <a:r>
              <a:rPr lang="en-US" sz="1800" dirty="0" err="1"/>
              <a:t>informasi</a:t>
            </a:r>
            <a:r>
              <a:rPr lang="en-US" sz="1800" dirty="0"/>
              <a:t>,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uang</a:t>
            </a:r>
            <a:r>
              <a:rPr lang="en-US" sz="1800" dirty="0"/>
              <a:t> di </a:t>
            </a:r>
            <a:r>
              <a:rPr lang="en-US" sz="1800" dirty="0" err="1"/>
              <a:t>sepanjang</a:t>
            </a:r>
            <a:r>
              <a:rPr lang="en-US" sz="1800" dirty="0"/>
              <a:t> </a:t>
            </a:r>
            <a:r>
              <a:rPr lang="en-US" sz="1800" dirty="0" err="1"/>
              <a:t>rantai</a:t>
            </a:r>
            <a:r>
              <a:rPr lang="en-US" sz="1800" dirty="0"/>
              <a:t> </a:t>
            </a:r>
            <a:r>
              <a:rPr lang="en-US" sz="1800" dirty="0" err="1"/>
              <a:t>pasok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pemasok</a:t>
            </a:r>
            <a:r>
              <a:rPr lang="en-US" sz="1800" dirty="0"/>
              <a:t> </a:t>
            </a:r>
            <a:r>
              <a:rPr lang="en-US" sz="1800" dirty="0" err="1"/>
              <a:t>bahan</a:t>
            </a:r>
            <a:r>
              <a:rPr lang="en-US" sz="1800" dirty="0"/>
              <a:t> </a:t>
            </a:r>
            <a:r>
              <a:rPr lang="en-US" sz="1800" dirty="0" err="1"/>
              <a:t>mentah</a:t>
            </a:r>
            <a:r>
              <a:rPr lang="en-US" sz="1800" dirty="0"/>
              <a:t> </a:t>
            </a:r>
            <a:r>
              <a:rPr lang="en-US" sz="1800" dirty="0" err="1"/>
              <a:t>hingga</a:t>
            </a:r>
            <a:r>
              <a:rPr lang="en-US" sz="1800" dirty="0"/>
              <a:t> </a:t>
            </a:r>
            <a:r>
              <a:rPr lang="en-US" sz="1800" dirty="0" err="1"/>
              <a:t>konsumen</a:t>
            </a:r>
            <a:r>
              <a:rPr lang="en-US" sz="1800" dirty="0"/>
              <a:t> </a:t>
            </a:r>
            <a:r>
              <a:rPr lang="en-US" sz="1800" dirty="0" err="1"/>
              <a:t>akhir</a:t>
            </a:r>
            <a:r>
              <a:rPr lang="en-US" sz="1800" dirty="0"/>
              <a:t>. SCM </a:t>
            </a:r>
            <a:r>
              <a:rPr lang="en-US" sz="1800" dirty="0" err="1"/>
              <a:t>mencakup</a:t>
            </a:r>
            <a:r>
              <a:rPr lang="en-US" sz="1800" dirty="0"/>
              <a:t> </a:t>
            </a:r>
            <a:r>
              <a:rPr lang="en-US" sz="1800" dirty="0" err="1"/>
              <a:t>perencanaan</a:t>
            </a:r>
            <a:r>
              <a:rPr lang="en-US" sz="1800" dirty="0"/>
              <a:t>, </a:t>
            </a:r>
            <a:r>
              <a:rPr lang="en-US" sz="1800" dirty="0" err="1"/>
              <a:t>pelaksanaan</a:t>
            </a:r>
            <a:r>
              <a:rPr lang="en-US" sz="1800" dirty="0"/>
              <a:t>,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pemantauan</a:t>
            </a:r>
            <a:r>
              <a:rPr lang="en-US" sz="1800" dirty="0"/>
              <a:t> </a:t>
            </a:r>
            <a:r>
              <a:rPr lang="en-US" sz="1800" dirty="0" err="1"/>
              <a:t>semua</a:t>
            </a:r>
            <a:r>
              <a:rPr lang="en-US" sz="1800" dirty="0"/>
              <a:t> </a:t>
            </a:r>
            <a:r>
              <a:rPr lang="en-US" sz="1800" dirty="0" err="1"/>
              <a:t>aktivitas</a:t>
            </a:r>
            <a:r>
              <a:rPr lang="en-US" sz="1800" dirty="0"/>
              <a:t> yang </a:t>
            </a:r>
            <a:r>
              <a:rPr lang="en-US" sz="1800" dirty="0" err="1"/>
              <a:t>terlibat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pengadaan</a:t>
            </a:r>
            <a:r>
              <a:rPr lang="en-US" sz="1800" dirty="0"/>
              <a:t> </a:t>
            </a:r>
            <a:r>
              <a:rPr lang="en-US" sz="1800" dirty="0" err="1"/>
              <a:t>bahan</a:t>
            </a:r>
            <a:r>
              <a:rPr lang="en-US" sz="1800" dirty="0"/>
              <a:t> </a:t>
            </a:r>
            <a:r>
              <a:rPr lang="en-US" sz="1800" dirty="0" err="1"/>
              <a:t>baku</a:t>
            </a:r>
            <a:r>
              <a:rPr lang="en-US" sz="1800" dirty="0"/>
              <a:t>, </a:t>
            </a:r>
            <a:r>
              <a:rPr lang="en-US" sz="1800" dirty="0" err="1"/>
              <a:t>produksi</a:t>
            </a:r>
            <a:r>
              <a:rPr lang="en-US" sz="1800" dirty="0"/>
              <a:t> </a:t>
            </a:r>
            <a:r>
              <a:rPr lang="en-US" sz="1800" dirty="0" err="1"/>
              <a:t>barang</a:t>
            </a:r>
            <a:r>
              <a:rPr lang="en-US" sz="1800" dirty="0"/>
              <a:t>,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distribusi</a:t>
            </a:r>
            <a:r>
              <a:rPr lang="en-US" sz="1800" dirty="0"/>
              <a:t> </a:t>
            </a:r>
            <a:r>
              <a:rPr lang="en-US" sz="1800" dirty="0" err="1"/>
              <a:t>produk</a:t>
            </a:r>
            <a:r>
              <a:rPr lang="en-US" sz="1800" dirty="0"/>
              <a:t> </a:t>
            </a:r>
            <a:r>
              <a:rPr lang="en-US" sz="1800" dirty="0" err="1"/>
              <a:t>jadi</a:t>
            </a:r>
            <a:r>
              <a:rPr lang="en-US" sz="1800" dirty="0"/>
              <a:t>. </a:t>
            </a:r>
            <a:r>
              <a:rPr lang="en-US" sz="1800" dirty="0" err="1"/>
              <a:t>Tujuan</a:t>
            </a:r>
            <a:r>
              <a:rPr lang="en-US" sz="1800" dirty="0"/>
              <a:t> </a:t>
            </a:r>
            <a:r>
              <a:rPr lang="en-US" sz="1800" dirty="0" err="1"/>
              <a:t>utama</a:t>
            </a:r>
            <a:r>
              <a:rPr lang="en-US" sz="1800" dirty="0"/>
              <a:t> SCM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meningkatkan</a:t>
            </a:r>
            <a:r>
              <a:rPr lang="en-US" sz="1800" dirty="0"/>
              <a:t> </a:t>
            </a:r>
            <a:r>
              <a:rPr lang="en-US" sz="1800" dirty="0" err="1"/>
              <a:t>efisiensi</a:t>
            </a:r>
            <a:r>
              <a:rPr lang="en-US" sz="1800" dirty="0"/>
              <a:t> </a:t>
            </a:r>
            <a:r>
              <a:rPr lang="en-US" sz="1800" dirty="0" err="1"/>
              <a:t>operasional</a:t>
            </a:r>
            <a:r>
              <a:rPr lang="en-US" sz="1800" dirty="0"/>
              <a:t>, </a:t>
            </a:r>
            <a:r>
              <a:rPr lang="en-US" sz="1800" dirty="0" err="1"/>
              <a:t>mengurangi</a:t>
            </a:r>
            <a:r>
              <a:rPr lang="en-US" sz="1800" dirty="0"/>
              <a:t> </a:t>
            </a:r>
            <a:r>
              <a:rPr lang="en-US" sz="1800" dirty="0" err="1"/>
              <a:t>biaya</a:t>
            </a:r>
            <a:r>
              <a:rPr lang="en-US" sz="1800" dirty="0"/>
              <a:t>,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memastikan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/>
              <a:t>produk</a:t>
            </a:r>
            <a:r>
              <a:rPr lang="en-US" sz="1800" dirty="0"/>
              <a:t> </a:t>
            </a:r>
            <a:r>
              <a:rPr lang="en-US" sz="1800" dirty="0" err="1"/>
              <a:t>mencapai</a:t>
            </a:r>
            <a:r>
              <a:rPr lang="en-US" sz="1800" dirty="0"/>
              <a:t> </a:t>
            </a:r>
            <a:r>
              <a:rPr lang="en-US" sz="1800" dirty="0" err="1"/>
              <a:t>pelanggan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waktu</a:t>
            </a:r>
            <a:r>
              <a:rPr lang="en-US" sz="1800" dirty="0"/>
              <a:t> yang </a:t>
            </a:r>
            <a:r>
              <a:rPr lang="en-US" sz="1800" dirty="0" err="1"/>
              <a:t>tepat</a:t>
            </a:r>
            <a:r>
              <a:rPr lang="en-US" sz="1800" dirty="0"/>
              <a:t>.</a:t>
            </a:r>
            <a:r>
              <a:rPr sz="1800" dirty="0" smtClean="0">
                <a:solidFill>
                  <a:schemeClr val="dk2"/>
                </a:solidFill>
              </a:rPr>
              <a:t>.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503" name="Google Shape;503;p43"/>
          <p:cNvSpPr txBox="1"/>
          <p:nvPr/>
        </p:nvSpPr>
        <p:spPr>
          <a:xfrm>
            <a:off x="707500" y="4249375"/>
            <a:ext cx="77226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300">
              <a:solidFill>
                <a:schemeClr val="dk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3 STANDAR SUPPLY CHAIN MANAGEMENT(SCM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endParaRPr lang="en-US" b="1" dirty="0"/>
          </a:p>
          <a:p>
            <a:pPr marL="1403350" lvl="2" indent="-342900">
              <a:buFont typeface="+mj-lt"/>
              <a:buAutoNum type="arabicPeriod"/>
            </a:pPr>
            <a:r>
              <a:rPr lang="en-US" sz="1800" b="1" dirty="0" smtClean="0"/>
              <a:t>STANDAR MILITER</a:t>
            </a:r>
          </a:p>
          <a:p>
            <a:pPr marL="1403350" lvl="2" indent="-342900">
              <a:buFont typeface="+mj-lt"/>
              <a:buAutoNum type="arabicPeriod"/>
            </a:pPr>
            <a:endParaRPr lang="en-US" sz="1800" b="1" dirty="0" smtClean="0"/>
          </a:p>
          <a:p>
            <a:pPr marL="1403350" lvl="2" indent="-342900">
              <a:buFont typeface="+mj-lt"/>
              <a:buAutoNum type="arabicPeriod"/>
            </a:pPr>
            <a:r>
              <a:rPr lang="en-US" sz="1800" b="1" dirty="0" smtClean="0"/>
              <a:t>STANDAR KOMERSIONAL</a:t>
            </a:r>
          </a:p>
          <a:p>
            <a:pPr marL="1403350" lvl="2" indent="-342900">
              <a:buFont typeface="+mj-lt"/>
              <a:buAutoNum type="arabicPeriod"/>
            </a:pPr>
            <a:endParaRPr lang="en-US" sz="1800" b="1" dirty="0"/>
          </a:p>
          <a:p>
            <a:pPr marL="1403350" lvl="2" indent="-342900">
              <a:buFont typeface="+mj-lt"/>
              <a:buAutoNum type="arabicPeriod"/>
            </a:pPr>
            <a:r>
              <a:rPr lang="en-US" sz="1800" b="1" dirty="0" smtClean="0"/>
              <a:t>STANDAR ORGANISASI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184177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1</a:t>
            </a:r>
            <a:r>
              <a:rPr lang="en-US" sz="2400" dirty="0" smtClean="0"/>
              <a:t>. STANDAR MILITER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999" y="1064375"/>
            <a:ext cx="7716125" cy="3213600"/>
          </a:xfrm>
        </p:spPr>
        <p:txBody>
          <a:bodyPr/>
          <a:lstStyle/>
          <a:p>
            <a:pPr marL="146050" indent="0">
              <a:buNone/>
            </a:pPr>
            <a:endParaRPr lang="en-US" b="1" dirty="0"/>
          </a:p>
          <a:p>
            <a:r>
              <a:rPr lang="en-US" sz="1800" b="1" dirty="0" smtClean="0"/>
              <a:t>MIL-STD-2073-1 </a:t>
            </a:r>
            <a:r>
              <a:rPr lang="en-US" sz="1800" b="1" dirty="0"/>
              <a:t>(Military Standard for Packaging</a:t>
            </a:r>
            <a:r>
              <a:rPr lang="en-US" sz="1800" b="1" dirty="0" smtClean="0"/>
              <a:t>)</a:t>
            </a:r>
          </a:p>
          <a:p>
            <a:pPr marL="146050" indent="0">
              <a:buNone/>
            </a:pPr>
            <a:endParaRPr lang="en-US" sz="1800" dirty="0"/>
          </a:p>
          <a:p>
            <a:pPr marL="146050" indent="0" algn="just">
              <a:buNone/>
            </a:pPr>
            <a:r>
              <a:rPr lang="en-US" sz="1800" b="1" dirty="0" err="1" smtClean="0"/>
              <a:t>Deskripsi</a:t>
            </a:r>
            <a:r>
              <a:rPr lang="en-US" sz="1800" b="1" dirty="0" smtClean="0"/>
              <a:t>:</a:t>
            </a:r>
            <a:r>
              <a:rPr lang="en-US" sz="1800" dirty="0" smtClean="0"/>
              <a:t> MIL-STD-2073-1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standar</a:t>
            </a:r>
            <a:r>
              <a:rPr lang="en-US" sz="1800" dirty="0"/>
              <a:t> </a:t>
            </a:r>
            <a:r>
              <a:rPr lang="en-US" sz="1800" dirty="0" err="1"/>
              <a:t>militer</a:t>
            </a:r>
            <a:r>
              <a:rPr lang="en-US" sz="1800" dirty="0"/>
              <a:t> yang </a:t>
            </a:r>
            <a:r>
              <a:rPr lang="en-US" sz="1800" dirty="0" err="1"/>
              <a:t>menyediakan</a:t>
            </a:r>
            <a:r>
              <a:rPr lang="en-US" sz="1800" dirty="0"/>
              <a:t> </a:t>
            </a:r>
            <a:r>
              <a:rPr lang="en-US" sz="1800" dirty="0" err="1"/>
              <a:t>panduan</a:t>
            </a:r>
            <a:r>
              <a:rPr lang="en-US" sz="1800" dirty="0"/>
              <a:t> </a:t>
            </a:r>
            <a:r>
              <a:rPr lang="en-US" sz="1800" dirty="0" err="1"/>
              <a:t>mengenai</a:t>
            </a:r>
            <a:r>
              <a:rPr lang="en-US" sz="1800" dirty="0"/>
              <a:t> </a:t>
            </a:r>
            <a:r>
              <a:rPr lang="en-US" sz="1800" dirty="0" err="1"/>
              <a:t>metode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prosedur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pengemasan</a:t>
            </a:r>
            <a:r>
              <a:rPr lang="en-US" sz="1800" dirty="0"/>
              <a:t>, </a:t>
            </a:r>
            <a:r>
              <a:rPr lang="en-US" sz="1800" dirty="0" err="1"/>
              <a:t>pelestarian</a:t>
            </a:r>
            <a:r>
              <a:rPr lang="en-US" sz="1800" dirty="0"/>
              <a:t>,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penyimpanan</a:t>
            </a:r>
            <a:r>
              <a:rPr lang="en-US" sz="1800" dirty="0"/>
              <a:t> material </a:t>
            </a:r>
            <a:r>
              <a:rPr lang="en-US" sz="1800" dirty="0" err="1"/>
              <a:t>militer</a:t>
            </a:r>
            <a:r>
              <a:rPr lang="en-US" sz="1800" dirty="0"/>
              <a:t>. </a:t>
            </a:r>
            <a:r>
              <a:rPr lang="en-US" sz="1800" dirty="0" err="1"/>
              <a:t>Standar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bertujuan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melindungi</a:t>
            </a:r>
            <a:r>
              <a:rPr lang="en-US" sz="1800" dirty="0"/>
              <a:t> </a:t>
            </a:r>
            <a:r>
              <a:rPr lang="en-US" sz="1800" dirty="0" err="1"/>
              <a:t>produk</a:t>
            </a:r>
            <a:r>
              <a:rPr lang="en-US" sz="1800" dirty="0"/>
              <a:t> </a:t>
            </a:r>
            <a:r>
              <a:rPr lang="en-US" sz="1800" dirty="0" err="1"/>
              <a:t>militer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kerusakan</a:t>
            </a:r>
            <a:r>
              <a:rPr lang="en-US" sz="1800" dirty="0"/>
              <a:t> </a:t>
            </a:r>
            <a:r>
              <a:rPr lang="en-US" sz="1800" dirty="0" err="1"/>
              <a:t>fisik</a:t>
            </a:r>
            <a:r>
              <a:rPr lang="en-US" sz="1800" dirty="0"/>
              <a:t>, </a:t>
            </a:r>
            <a:r>
              <a:rPr lang="en-US" sz="1800" dirty="0" err="1"/>
              <a:t>lingkungan</a:t>
            </a:r>
            <a:r>
              <a:rPr lang="en-US" sz="1800" dirty="0"/>
              <a:t>,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penanganan</a:t>
            </a:r>
            <a:r>
              <a:rPr lang="en-US" sz="1800" dirty="0"/>
              <a:t> </a:t>
            </a:r>
            <a:r>
              <a:rPr lang="en-US" sz="1800" dirty="0" err="1"/>
              <a:t>selama</a:t>
            </a:r>
            <a:r>
              <a:rPr lang="en-US" sz="1800" dirty="0"/>
              <a:t> </a:t>
            </a:r>
            <a:r>
              <a:rPr lang="en-US" sz="1800" dirty="0" err="1"/>
              <a:t>penyimpanan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transportasi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rantai</a:t>
            </a:r>
            <a:r>
              <a:rPr lang="en-US" sz="1800" dirty="0"/>
              <a:t> </a:t>
            </a:r>
            <a:r>
              <a:rPr lang="en-US" sz="1800" dirty="0" err="1"/>
              <a:t>pasok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9752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ELEMEN UTAMA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800" b="1" dirty="0" err="1" smtClean="0"/>
              <a:t>Metode</a:t>
            </a:r>
            <a:r>
              <a:rPr lang="en-US" sz="1800" b="1" dirty="0" smtClean="0"/>
              <a:t> </a:t>
            </a:r>
            <a:r>
              <a:rPr lang="en-US" sz="1800" b="1" dirty="0" err="1"/>
              <a:t>Pengemasan</a:t>
            </a:r>
            <a:r>
              <a:rPr lang="en-US" sz="1800" dirty="0"/>
              <a:t>: </a:t>
            </a:r>
            <a:r>
              <a:rPr lang="en-US" sz="1800" dirty="0" err="1"/>
              <a:t>Menentukan</a:t>
            </a:r>
            <a:r>
              <a:rPr lang="en-US" sz="1800" dirty="0"/>
              <a:t> </a:t>
            </a:r>
            <a:r>
              <a:rPr lang="en-US" sz="1800" dirty="0" err="1"/>
              <a:t>jenis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material </a:t>
            </a:r>
            <a:r>
              <a:rPr lang="en-US" sz="1800" dirty="0" err="1"/>
              <a:t>pengemasan</a:t>
            </a:r>
            <a:r>
              <a:rPr lang="en-US" sz="1800" dirty="0"/>
              <a:t> yang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melindungi</a:t>
            </a:r>
            <a:r>
              <a:rPr lang="en-US" sz="1800" dirty="0"/>
              <a:t> </a:t>
            </a:r>
            <a:r>
              <a:rPr lang="en-US" sz="1800" dirty="0" err="1"/>
              <a:t>produk</a:t>
            </a:r>
            <a:r>
              <a:rPr lang="en-US" sz="1800" dirty="0" smtClean="0"/>
              <a:t>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b="1" dirty="0" err="1"/>
              <a:t>Prosedur</a:t>
            </a:r>
            <a:r>
              <a:rPr lang="en-US" sz="1800" b="1" dirty="0"/>
              <a:t> </a:t>
            </a:r>
            <a:r>
              <a:rPr lang="en-US" sz="1800" b="1" dirty="0" err="1"/>
              <a:t>Pelestarian</a:t>
            </a:r>
            <a:r>
              <a:rPr lang="en-US" sz="1800" dirty="0"/>
              <a:t>: </a:t>
            </a:r>
            <a:r>
              <a:rPr lang="en-US" sz="1800" dirty="0" err="1"/>
              <a:t>Panduan</a:t>
            </a:r>
            <a:r>
              <a:rPr lang="en-US" sz="1800" dirty="0"/>
              <a:t> </a:t>
            </a:r>
            <a:r>
              <a:rPr lang="en-US" sz="1800" dirty="0" err="1"/>
              <a:t>tentang</a:t>
            </a:r>
            <a:r>
              <a:rPr lang="en-US" sz="1800" dirty="0"/>
              <a:t> </a:t>
            </a:r>
            <a:r>
              <a:rPr lang="en-US" sz="1800" dirty="0" err="1"/>
              <a:t>cara</a:t>
            </a:r>
            <a:r>
              <a:rPr lang="en-US" sz="1800" dirty="0"/>
              <a:t> </a:t>
            </a:r>
            <a:r>
              <a:rPr lang="en-US" sz="1800" dirty="0" err="1"/>
              <a:t>melindungi</a:t>
            </a:r>
            <a:r>
              <a:rPr lang="en-US" sz="1800" dirty="0"/>
              <a:t> </a:t>
            </a:r>
            <a:r>
              <a:rPr lang="en-US" sz="1800" dirty="0" err="1"/>
              <a:t>produk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korosi</a:t>
            </a:r>
            <a:r>
              <a:rPr lang="en-US" sz="1800" dirty="0"/>
              <a:t>, </a:t>
            </a:r>
            <a:r>
              <a:rPr lang="en-US" sz="1800" dirty="0" err="1"/>
              <a:t>kelembaban</a:t>
            </a:r>
            <a:r>
              <a:rPr lang="en-US" sz="1800" dirty="0"/>
              <a:t>,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kerusakan</a:t>
            </a:r>
            <a:r>
              <a:rPr lang="en-US" sz="1800" dirty="0"/>
              <a:t> </a:t>
            </a:r>
            <a:r>
              <a:rPr lang="en-US" sz="1800" dirty="0" err="1"/>
              <a:t>lainnya</a:t>
            </a:r>
            <a:r>
              <a:rPr lang="en-US" sz="1800" dirty="0" smtClean="0"/>
              <a:t>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b="1" dirty="0" err="1"/>
              <a:t>Persyaratan</a:t>
            </a:r>
            <a:r>
              <a:rPr lang="en-US" sz="1800" b="1" dirty="0"/>
              <a:t> </a:t>
            </a:r>
            <a:r>
              <a:rPr lang="en-US" sz="1800" b="1" dirty="0" err="1"/>
              <a:t>Penyimpanan</a:t>
            </a:r>
            <a:r>
              <a:rPr lang="en-US" sz="1800" dirty="0"/>
              <a:t>: </a:t>
            </a:r>
            <a:r>
              <a:rPr lang="en-US" sz="1800" dirty="0" err="1"/>
              <a:t>Instruksi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penyimpanan</a:t>
            </a:r>
            <a:r>
              <a:rPr lang="en-US" sz="1800" dirty="0"/>
              <a:t> </a:t>
            </a:r>
            <a:r>
              <a:rPr lang="en-US" sz="1800" dirty="0" err="1"/>
              <a:t>produk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kondisi</a:t>
            </a:r>
            <a:r>
              <a:rPr lang="en-US" sz="1800" dirty="0"/>
              <a:t> yang </a:t>
            </a:r>
            <a:r>
              <a:rPr lang="en-US" sz="1800" dirty="0" err="1"/>
              <a:t>meminimalkan</a:t>
            </a:r>
            <a:r>
              <a:rPr lang="en-US" sz="1800" dirty="0"/>
              <a:t> </a:t>
            </a:r>
            <a:r>
              <a:rPr lang="en-US" sz="1800" dirty="0" err="1"/>
              <a:t>risiko</a:t>
            </a:r>
            <a:r>
              <a:rPr lang="en-US" sz="1800" dirty="0"/>
              <a:t> </a:t>
            </a:r>
            <a:r>
              <a:rPr lang="en-US" sz="1800" dirty="0" err="1"/>
              <a:t>kerusakan</a:t>
            </a:r>
            <a:r>
              <a:rPr lang="en-US" sz="1800" dirty="0" smtClean="0"/>
              <a:t>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b="1" dirty="0" err="1"/>
              <a:t>Pengujian</a:t>
            </a:r>
            <a:r>
              <a:rPr lang="en-US" sz="1800" b="1" dirty="0"/>
              <a:t> </a:t>
            </a:r>
            <a:r>
              <a:rPr lang="en-US" sz="1800" b="1" dirty="0" err="1"/>
              <a:t>dan</a:t>
            </a:r>
            <a:r>
              <a:rPr lang="en-US" sz="1800" b="1" dirty="0"/>
              <a:t> </a:t>
            </a:r>
            <a:r>
              <a:rPr lang="en-US" sz="1800" b="1" dirty="0" err="1"/>
              <a:t>Inspeksi</a:t>
            </a:r>
            <a:r>
              <a:rPr lang="en-US" sz="1800" dirty="0"/>
              <a:t>: </a:t>
            </a:r>
            <a:r>
              <a:rPr lang="en-US" sz="1800" dirty="0" err="1"/>
              <a:t>Metode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menguji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memeriksa</a:t>
            </a:r>
            <a:r>
              <a:rPr lang="en-US" sz="1800" dirty="0"/>
              <a:t> </a:t>
            </a:r>
            <a:r>
              <a:rPr lang="en-US" sz="1800" dirty="0" err="1"/>
              <a:t>kemasan</a:t>
            </a:r>
            <a:r>
              <a:rPr lang="en-US" sz="1800" dirty="0"/>
              <a:t> </a:t>
            </a:r>
            <a:r>
              <a:rPr lang="en-US" sz="1800" dirty="0" err="1"/>
              <a:t>serta</a:t>
            </a:r>
            <a:r>
              <a:rPr lang="en-US" sz="1800" dirty="0"/>
              <a:t> material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memastikan</a:t>
            </a:r>
            <a:r>
              <a:rPr lang="en-US" sz="1800" dirty="0"/>
              <a:t> </a:t>
            </a:r>
            <a:r>
              <a:rPr lang="en-US" sz="1800" dirty="0" err="1"/>
              <a:t>mereka</a:t>
            </a:r>
            <a:r>
              <a:rPr lang="en-US" sz="1800" dirty="0"/>
              <a:t> </a:t>
            </a:r>
            <a:r>
              <a:rPr lang="en-US" sz="1800" dirty="0" err="1"/>
              <a:t>memenuhi</a:t>
            </a:r>
            <a:r>
              <a:rPr lang="en-US" sz="1800" dirty="0"/>
              <a:t> </a:t>
            </a:r>
            <a:r>
              <a:rPr lang="en-US" sz="1800" dirty="0" err="1"/>
              <a:t>standar</a:t>
            </a:r>
            <a:r>
              <a:rPr lang="en-US" sz="1800" dirty="0" smtClean="0"/>
              <a:t>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38925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KELEBIHAN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 algn="just">
              <a:buNone/>
            </a:pPr>
            <a:endParaRPr lang="en-US" b="1" dirty="0" smtClean="0"/>
          </a:p>
          <a:p>
            <a:pPr algn="just"/>
            <a:r>
              <a:rPr lang="en-US" sz="1800" dirty="0" err="1" smtClean="0"/>
              <a:t>Bisa</a:t>
            </a:r>
            <a:r>
              <a:rPr lang="en-US" sz="1800" dirty="0" smtClean="0"/>
              <a:t> </a:t>
            </a:r>
            <a:r>
              <a:rPr lang="en-US" sz="1800" dirty="0" err="1"/>
              <a:t>m</a:t>
            </a:r>
            <a:r>
              <a:rPr lang="en-US" sz="1800" dirty="0" err="1" smtClean="0"/>
              <a:t>emastikan</a:t>
            </a:r>
            <a:r>
              <a:rPr lang="en-US" sz="1800" dirty="0" smtClean="0"/>
              <a:t> </a:t>
            </a:r>
            <a:r>
              <a:rPr lang="en-US" sz="1800" dirty="0" err="1"/>
              <a:t>produk</a:t>
            </a:r>
            <a:r>
              <a:rPr lang="en-US" sz="1800" dirty="0"/>
              <a:t> </a:t>
            </a:r>
            <a:r>
              <a:rPr lang="en-US" sz="1800" dirty="0" err="1"/>
              <a:t>militer</a:t>
            </a:r>
            <a:r>
              <a:rPr lang="en-US" sz="1800" dirty="0"/>
              <a:t> </a:t>
            </a:r>
            <a:r>
              <a:rPr lang="en-US" sz="1800" dirty="0" err="1"/>
              <a:t>terlindungi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berbagai</a:t>
            </a:r>
            <a:r>
              <a:rPr lang="en-US" sz="1800" dirty="0"/>
              <a:t> </a:t>
            </a:r>
            <a:r>
              <a:rPr lang="en-US" sz="1800" dirty="0" err="1"/>
              <a:t>ancaman</a:t>
            </a:r>
            <a:r>
              <a:rPr lang="en-US" sz="1800" dirty="0" smtClean="0"/>
              <a:t>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 err="1" smtClean="0"/>
              <a:t>Standar</a:t>
            </a:r>
            <a:r>
              <a:rPr lang="en-US" sz="1800" dirty="0" smtClean="0"/>
              <a:t> </a:t>
            </a:r>
            <a:r>
              <a:rPr lang="en-US" sz="1800" dirty="0" err="1"/>
              <a:t>seragam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pengemasan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pelestarian</a:t>
            </a:r>
            <a:r>
              <a:rPr lang="en-US" sz="1800" dirty="0"/>
              <a:t> di </a:t>
            </a:r>
            <a:r>
              <a:rPr lang="en-US" sz="1800" dirty="0" err="1"/>
              <a:t>seluruh</a:t>
            </a:r>
            <a:r>
              <a:rPr lang="en-US" sz="1800" dirty="0"/>
              <a:t> </a:t>
            </a:r>
            <a:r>
              <a:rPr lang="en-US" sz="1800" dirty="0" err="1"/>
              <a:t>rantai</a:t>
            </a:r>
            <a:r>
              <a:rPr lang="en-US" sz="1800" dirty="0"/>
              <a:t> </a:t>
            </a:r>
            <a:r>
              <a:rPr lang="en-US" sz="1800" dirty="0" err="1"/>
              <a:t>pasok</a:t>
            </a:r>
            <a:r>
              <a:rPr lang="en-US" sz="1800" dirty="0" smtClean="0"/>
              <a:t>.</a:t>
            </a:r>
          </a:p>
          <a:p>
            <a:pPr marL="146050" indent="0" algn="just">
              <a:buNone/>
            </a:pPr>
            <a:endParaRPr lang="en-US" sz="1800" dirty="0"/>
          </a:p>
          <a:p>
            <a:pPr algn="just"/>
            <a:r>
              <a:rPr lang="en-US" sz="1800" dirty="0" err="1" smtClean="0"/>
              <a:t>Memastikan</a:t>
            </a:r>
            <a:r>
              <a:rPr lang="en-US" sz="1800" dirty="0" smtClean="0"/>
              <a:t> </a:t>
            </a:r>
            <a:r>
              <a:rPr lang="en-US" sz="1800" dirty="0" err="1"/>
              <a:t>semua</a:t>
            </a:r>
            <a:r>
              <a:rPr lang="en-US" sz="1800" dirty="0"/>
              <a:t> </a:t>
            </a:r>
            <a:r>
              <a:rPr lang="en-US" sz="1800" dirty="0" err="1"/>
              <a:t>produk</a:t>
            </a:r>
            <a:r>
              <a:rPr lang="en-US" sz="1800" dirty="0"/>
              <a:t> </a:t>
            </a:r>
            <a:r>
              <a:rPr lang="en-US" sz="1800" dirty="0" err="1"/>
              <a:t>memenuhi</a:t>
            </a:r>
            <a:r>
              <a:rPr lang="en-US" sz="1800" dirty="0"/>
              <a:t> </a:t>
            </a:r>
            <a:r>
              <a:rPr lang="en-US" sz="1800" dirty="0" err="1"/>
              <a:t>persyaratan</a:t>
            </a:r>
            <a:r>
              <a:rPr lang="en-US" sz="1800" dirty="0"/>
              <a:t> </a:t>
            </a:r>
            <a:r>
              <a:rPr lang="en-US" sz="1800" dirty="0" err="1"/>
              <a:t>militer</a:t>
            </a:r>
            <a:r>
              <a:rPr lang="en-US" sz="1800" dirty="0"/>
              <a:t> yang </a:t>
            </a:r>
            <a:r>
              <a:rPr lang="en-US" sz="1800" dirty="0" err="1"/>
              <a:t>ketat</a:t>
            </a:r>
            <a:r>
              <a:rPr lang="en-US" sz="1800" dirty="0" smtClean="0"/>
              <a:t>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 err="1" smtClean="0"/>
              <a:t>Mengurangi</a:t>
            </a:r>
            <a:r>
              <a:rPr lang="en-US" sz="1800" dirty="0" smtClean="0"/>
              <a:t> </a:t>
            </a:r>
            <a:r>
              <a:rPr lang="en-US" sz="1800" dirty="0" err="1"/>
              <a:t>risiko</a:t>
            </a:r>
            <a:r>
              <a:rPr lang="en-US" sz="1800" dirty="0"/>
              <a:t> </a:t>
            </a:r>
            <a:r>
              <a:rPr lang="en-US" sz="1800" dirty="0" err="1"/>
              <a:t>kerusakan</a:t>
            </a:r>
            <a:r>
              <a:rPr lang="en-US" sz="1800" dirty="0"/>
              <a:t> </a:t>
            </a:r>
            <a:r>
              <a:rPr lang="en-US" sz="1800" dirty="0" err="1"/>
              <a:t>selama</a:t>
            </a:r>
            <a:r>
              <a:rPr lang="en-US" sz="1800" dirty="0"/>
              <a:t> </a:t>
            </a:r>
            <a:r>
              <a:rPr lang="en-US" sz="1800" dirty="0" err="1"/>
              <a:t>penyimpanan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transportasi</a:t>
            </a:r>
            <a:r>
              <a:rPr lang="en-US" sz="1800" dirty="0"/>
              <a:t>, </a:t>
            </a:r>
            <a:r>
              <a:rPr lang="en-US" sz="1800" dirty="0" err="1"/>
              <a:t>mengurangi</a:t>
            </a:r>
            <a:r>
              <a:rPr lang="en-US" sz="1800" dirty="0"/>
              <a:t> </a:t>
            </a:r>
            <a:r>
              <a:rPr lang="en-US" sz="1800" dirty="0" err="1"/>
              <a:t>biaya</a:t>
            </a:r>
            <a:r>
              <a:rPr lang="en-US" sz="1800" dirty="0"/>
              <a:t> </a:t>
            </a:r>
            <a:r>
              <a:rPr lang="en-US" sz="1800" dirty="0" err="1"/>
              <a:t>perbaikan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penggantian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2717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KEKURANGAN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endParaRPr lang="en-US" dirty="0"/>
          </a:p>
          <a:p>
            <a:pPr algn="just"/>
            <a:r>
              <a:rPr lang="en-US" sz="1800" dirty="0" err="1" smtClean="0"/>
              <a:t>Implementasi</a:t>
            </a:r>
            <a:r>
              <a:rPr lang="en-US" sz="1800" dirty="0" smtClean="0"/>
              <a:t> </a:t>
            </a:r>
            <a:r>
              <a:rPr lang="en-US" sz="1800" dirty="0"/>
              <a:t>yang </a:t>
            </a:r>
            <a:r>
              <a:rPr lang="en-US" sz="1800" dirty="0" err="1"/>
              <a:t>rumit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membutuhkan</a:t>
            </a:r>
            <a:r>
              <a:rPr lang="en-US" sz="1800" dirty="0"/>
              <a:t> </a:t>
            </a:r>
            <a:r>
              <a:rPr lang="en-US" sz="1800" dirty="0" err="1"/>
              <a:t>pemahaman</a:t>
            </a:r>
            <a:r>
              <a:rPr lang="en-US" sz="1800" dirty="0"/>
              <a:t> </a:t>
            </a:r>
            <a:r>
              <a:rPr lang="en-US" sz="1800" dirty="0" err="1"/>
              <a:t>mendalam</a:t>
            </a:r>
            <a:r>
              <a:rPr lang="en-US" sz="1800" dirty="0" smtClean="0"/>
              <a:t>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 err="1" smtClean="0"/>
              <a:t>Memerlukan</a:t>
            </a:r>
            <a:r>
              <a:rPr lang="en-US" sz="1800" dirty="0" smtClean="0"/>
              <a:t> </a:t>
            </a:r>
            <a:r>
              <a:rPr lang="en-US" sz="1800" dirty="0" err="1"/>
              <a:t>investasi</a:t>
            </a:r>
            <a:r>
              <a:rPr lang="en-US" sz="1800" dirty="0"/>
              <a:t> </a:t>
            </a:r>
            <a:r>
              <a:rPr lang="en-US" sz="1800" dirty="0" err="1"/>
              <a:t>awal</a:t>
            </a:r>
            <a:r>
              <a:rPr lang="en-US" sz="1800" dirty="0"/>
              <a:t> yang </a:t>
            </a:r>
            <a:r>
              <a:rPr lang="en-US" sz="1800" dirty="0" err="1"/>
              <a:t>signifikan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material </a:t>
            </a:r>
            <a:r>
              <a:rPr lang="en-US" sz="1800" dirty="0" err="1"/>
              <a:t>pengemasan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pelatihan</a:t>
            </a:r>
            <a:r>
              <a:rPr lang="en-US" sz="1800" dirty="0" smtClean="0"/>
              <a:t>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 err="1" smtClean="0"/>
              <a:t>Spesifikasi</a:t>
            </a:r>
            <a:r>
              <a:rPr lang="en-US" sz="1800" dirty="0" smtClean="0"/>
              <a:t> </a:t>
            </a:r>
            <a:r>
              <a:rPr lang="en-US" sz="1800" dirty="0" err="1"/>
              <a:t>ketat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membatasi</a:t>
            </a:r>
            <a:r>
              <a:rPr lang="en-US" sz="1800" dirty="0"/>
              <a:t> </a:t>
            </a:r>
            <a:r>
              <a:rPr lang="en-US" sz="1800" dirty="0" err="1"/>
              <a:t>pilihan</a:t>
            </a:r>
            <a:r>
              <a:rPr lang="en-US" sz="1800" dirty="0"/>
              <a:t> </a:t>
            </a:r>
            <a:r>
              <a:rPr lang="en-US" sz="1800" dirty="0" err="1"/>
              <a:t>metode</a:t>
            </a:r>
            <a:r>
              <a:rPr lang="en-US" sz="1800" dirty="0"/>
              <a:t> </a:t>
            </a:r>
            <a:r>
              <a:rPr lang="en-US" sz="1800" dirty="0" err="1"/>
              <a:t>pengemasan</a:t>
            </a:r>
            <a:r>
              <a:rPr lang="en-US" sz="1800" dirty="0"/>
              <a:t> </a:t>
            </a:r>
            <a:r>
              <a:rPr lang="en-US" sz="1800" dirty="0" err="1"/>
              <a:t>alternatif</a:t>
            </a:r>
            <a:r>
              <a:rPr lang="en-US" sz="1800" dirty="0" smtClean="0"/>
              <a:t>.</a:t>
            </a:r>
          </a:p>
          <a:p>
            <a:pPr marL="146050" indent="0" algn="just">
              <a:buNone/>
            </a:pPr>
            <a:endParaRPr lang="en-US" sz="1800" dirty="0"/>
          </a:p>
          <a:p>
            <a:pPr algn="just"/>
            <a:r>
              <a:rPr lang="en-US" sz="1800" dirty="0" err="1" smtClean="0"/>
              <a:t>Memiliki</a:t>
            </a:r>
            <a:r>
              <a:rPr lang="en-US" sz="1800" dirty="0" smtClean="0"/>
              <a:t> </a:t>
            </a:r>
            <a:r>
              <a:rPr lang="en-US" sz="1800" dirty="0" err="1"/>
              <a:t>banyak</a:t>
            </a:r>
            <a:r>
              <a:rPr lang="en-US" sz="1800" dirty="0"/>
              <a:t> </a:t>
            </a:r>
            <a:r>
              <a:rPr lang="en-US" sz="1800" dirty="0" err="1"/>
              <a:t>persyaratan</a:t>
            </a:r>
            <a:r>
              <a:rPr lang="en-US" sz="1800" dirty="0"/>
              <a:t> </a:t>
            </a:r>
            <a:r>
              <a:rPr lang="en-US" sz="1800" dirty="0" err="1"/>
              <a:t>dokumentasi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administrasi</a:t>
            </a:r>
            <a:r>
              <a:rPr lang="en-US" sz="1800" dirty="0"/>
              <a:t> yang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memperlambat</a:t>
            </a:r>
            <a:r>
              <a:rPr lang="en-US" sz="1800" dirty="0"/>
              <a:t> proses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29202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400" dirty="0" smtClean="0"/>
              <a:t>2. STANDAR KOMERSIAL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endParaRPr lang="en-US" dirty="0" smtClean="0"/>
          </a:p>
          <a:p>
            <a:pPr marL="146050" indent="0">
              <a:buNone/>
            </a:pPr>
            <a:endParaRPr lang="en-US" dirty="0"/>
          </a:p>
          <a:p>
            <a:pPr algn="just"/>
            <a:r>
              <a:rPr lang="en-US" sz="1800" b="1" dirty="0" err="1"/>
              <a:t>Standar</a:t>
            </a:r>
            <a:r>
              <a:rPr lang="en-US" sz="1800" b="1" dirty="0"/>
              <a:t> SCM </a:t>
            </a:r>
            <a:r>
              <a:rPr lang="en-US" sz="1800" b="1" dirty="0" err="1"/>
              <a:t>Komersial</a:t>
            </a:r>
            <a:r>
              <a:rPr lang="en-US" sz="1800" b="1" dirty="0"/>
              <a:t>: ISO 9001</a:t>
            </a:r>
            <a:endParaRPr lang="en-US" sz="1800" dirty="0"/>
          </a:p>
          <a:p>
            <a:pPr marL="146050" indent="0" algn="just">
              <a:buNone/>
            </a:pPr>
            <a:endParaRPr lang="en-US" sz="1800" b="1" dirty="0" smtClean="0"/>
          </a:p>
          <a:p>
            <a:pPr marL="146050" indent="0" algn="just">
              <a:buNone/>
            </a:pPr>
            <a:r>
              <a:rPr lang="en-US" sz="1800" b="1" dirty="0" err="1" smtClean="0"/>
              <a:t>Deskripsi</a:t>
            </a:r>
            <a:r>
              <a:rPr lang="en-US" sz="1800" dirty="0"/>
              <a:t>: </a:t>
            </a:r>
            <a:r>
              <a:rPr lang="en-US" sz="1800" dirty="0" err="1"/>
              <a:t>Standar</a:t>
            </a:r>
            <a:r>
              <a:rPr lang="en-US" sz="1800" dirty="0"/>
              <a:t> </a:t>
            </a:r>
            <a:r>
              <a:rPr lang="en-US" sz="1800" dirty="0" err="1"/>
              <a:t>internasional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manajemen</a:t>
            </a:r>
            <a:r>
              <a:rPr lang="en-US" sz="1800" dirty="0"/>
              <a:t> </a:t>
            </a:r>
            <a:r>
              <a:rPr lang="en-US" sz="1800" dirty="0" err="1"/>
              <a:t>mutu</a:t>
            </a:r>
            <a:r>
              <a:rPr lang="en-US" sz="1800" dirty="0"/>
              <a:t> yang </a:t>
            </a:r>
            <a:r>
              <a:rPr lang="en-US" sz="1800" dirty="0" err="1"/>
              <a:t>memastikan</a:t>
            </a:r>
            <a:r>
              <a:rPr lang="en-US" sz="1800" dirty="0"/>
              <a:t> </a:t>
            </a:r>
            <a:r>
              <a:rPr lang="en-US" sz="1800" dirty="0" err="1"/>
              <a:t>organisasi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memenuhi</a:t>
            </a:r>
            <a:r>
              <a:rPr lang="en-US" sz="1800" dirty="0"/>
              <a:t> </a:t>
            </a:r>
            <a:r>
              <a:rPr lang="en-US" sz="1800" dirty="0" err="1"/>
              <a:t>kebutuhan</a:t>
            </a:r>
            <a:r>
              <a:rPr lang="en-US" sz="1800" dirty="0"/>
              <a:t> </a:t>
            </a:r>
            <a:r>
              <a:rPr lang="en-US" sz="1800" dirty="0" err="1"/>
              <a:t>pelanggan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memenuhi</a:t>
            </a:r>
            <a:r>
              <a:rPr lang="en-US" sz="1800" dirty="0"/>
              <a:t> </a:t>
            </a:r>
            <a:r>
              <a:rPr lang="en-US" sz="1800" dirty="0" err="1"/>
              <a:t>persyaratan</a:t>
            </a:r>
            <a:r>
              <a:rPr lang="en-US" sz="1800" dirty="0"/>
              <a:t> </a:t>
            </a:r>
            <a:r>
              <a:rPr lang="en-US" sz="1800" dirty="0" err="1"/>
              <a:t>regulasi</a:t>
            </a:r>
            <a:r>
              <a:rPr lang="en-US" sz="1800" dirty="0"/>
              <a:t>. </a:t>
            </a:r>
            <a:r>
              <a:rPr lang="en-US" sz="1800" dirty="0" err="1"/>
              <a:t>Berlaku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semua</a:t>
            </a:r>
            <a:r>
              <a:rPr lang="en-US" sz="1800" dirty="0"/>
              <a:t> </a:t>
            </a:r>
            <a:r>
              <a:rPr lang="en-US" sz="1800" dirty="0" err="1"/>
              <a:t>industri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 smtClean="0"/>
              <a:t>sektor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381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00" y="359015"/>
            <a:ext cx="7716000" cy="368700"/>
          </a:xfrm>
        </p:spPr>
        <p:txBody>
          <a:bodyPr/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400" dirty="0" smtClean="0"/>
              <a:t>ELEMEN UTAMA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000" y="817795"/>
            <a:ext cx="7716000" cy="3213600"/>
          </a:xfrm>
        </p:spPr>
        <p:txBody>
          <a:bodyPr/>
          <a:lstStyle/>
          <a:p>
            <a:pPr marL="146050" indent="0">
              <a:buNone/>
            </a:pPr>
            <a:endParaRPr lang="en-US" dirty="0"/>
          </a:p>
          <a:p>
            <a:pPr algn="just"/>
            <a:r>
              <a:rPr lang="en-US" sz="1600" b="1" dirty="0" err="1" smtClean="0"/>
              <a:t>Kepemimpinan</a:t>
            </a:r>
            <a:r>
              <a:rPr lang="en-US" sz="1600" dirty="0"/>
              <a:t>: </a:t>
            </a:r>
            <a:r>
              <a:rPr lang="en-US" sz="1600" dirty="0" err="1"/>
              <a:t>Komitmen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dukungan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pimpinan</a:t>
            </a:r>
            <a:r>
              <a:rPr lang="en-US" sz="1600" dirty="0"/>
              <a:t> </a:t>
            </a:r>
            <a:r>
              <a:rPr lang="en-US" sz="1600" dirty="0" err="1"/>
              <a:t>organisasi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membangun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mempertahankan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manajemen</a:t>
            </a:r>
            <a:r>
              <a:rPr lang="en-US" sz="1600" dirty="0"/>
              <a:t> </a:t>
            </a:r>
            <a:r>
              <a:rPr lang="en-US" sz="1600" dirty="0" err="1"/>
              <a:t>mutu</a:t>
            </a:r>
            <a:r>
              <a:rPr lang="en-US" sz="1600" dirty="0"/>
              <a:t> yang </a:t>
            </a:r>
            <a:r>
              <a:rPr lang="en-US" sz="1600" dirty="0" err="1"/>
              <a:t>efektif</a:t>
            </a:r>
            <a:r>
              <a:rPr lang="en-US" sz="1600" dirty="0" smtClean="0"/>
              <a:t>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b="1" dirty="0" err="1"/>
              <a:t>Perencanaan</a:t>
            </a:r>
            <a:r>
              <a:rPr lang="en-US" sz="1600" dirty="0"/>
              <a:t>: </a:t>
            </a:r>
            <a:r>
              <a:rPr lang="en-US" sz="1600" dirty="0" err="1"/>
              <a:t>Pendekatan</a:t>
            </a:r>
            <a:r>
              <a:rPr lang="en-US" sz="1600" dirty="0"/>
              <a:t> </a:t>
            </a:r>
            <a:r>
              <a:rPr lang="en-US" sz="1600" dirty="0" err="1"/>
              <a:t>sistematis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merencanakan</a:t>
            </a:r>
            <a:r>
              <a:rPr lang="en-US" sz="1600" dirty="0"/>
              <a:t> </a:t>
            </a:r>
            <a:r>
              <a:rPr lang="en-US" sz="1600" dirty="0" err="1"/>
              <a:t>kegiatan</a:t>
            </a:r>
            <a:r>
              <a:rPr lang="en-US" sz="1600" dirty="0"/>
              <a:t> yang </a:t>
            </a:r>
            <a:r>
              <a:rPr lang="en-US" sz="1600" dirty="0" err="1"/>
              <a:t>mendukung</a:t>
            </a:r>
            <a:r>
              <a:rPr lang="en-US" sz="1600" dirty="0"/>
              <a:t> </a:t>
            </a:r>
            <a:r>
              <a:rPr lang="en-US" sz="1600" dirty="0" err="1"/>
              <a:t>tujuan</a:t>
            </a:r>
            <a:r>
              <a:rPr lang="en-US" sz="1600" dirty="0"/>
              <a:t> </a:t>
            </a:r>
            <a:r>
              <a:rPr lang="en-US" sz="1600" dirty="0" err="1"/>
              <a:t>mutu</a:t>
            </a:r>
            <a:r>
              <a:rPr lang="en-US" sz="1600" dirty="0"/>
              <a:t> </a:t>
            </a:r>
            <a:r>
              <a:rPr lang="en-US" sz="1600" dirty="0" err="1"/>
              <a:t>organisasi</a:t>
            </a:r>
            <a:r>
              <a:rPr lang="en-US" sz="1600" dirty="0"/>
              <a:t>, </a:t>
            </a:r>
            <a:r>
              <a:rPr lang="en-US" sz="1600" dirty="0" err="1"/>
              <a:t>termasuk</a:t>
            </a:r>
            <a:r>
              <a:rPr lang="en-US" sz="1600" dirty="0"/>
              <a:t> </a:t>
            </a:r>
            <a:r>
              <a:rPr lang="en-US" sz="1600" dirty="0" err="1"/>
              <a:t>identifikasi</a:t>
            </a:r>
            <a:r>
              <a:rPr lang="en-US" sz="1600" dirty="0"/>
              <a:t> </a:t>
            </a:r>
            <a:r>
              <a:rPr lang="en-US" sz="1600" dirty="0" err="1"/>
              <a:t>risiko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peluang</a:t>
            </a:r>
            <a:r>
              <a:rPr lang="en-US" sz="1600" dirty="0" smtClean="0"/>
              <a:t>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b="1" dirty="0" err="1"/>
              <a:t>Operasi</a:t>
            </a:r>
            <a:r>
              <a:rPr lang="en-US" sz="1600" dirty="0"/>
              <a:t>: Proses-proses yang </a:t>
            </a:r>
            <a:r>
              <a:rPr lang="en-US" sz="1600" dirty="0" err="1"/>
              <a:t>terkait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produk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layanan</a:t>
            </a:r>
            <a:r>
              <a:rPr lang="en-US" sz="1600" dirty="0"/>
              <a:t>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dikelola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cara</a:t>
            </a:r>
            <a:r>
              <a:rPr lang="en-US" sz="1600" dirty="0"/>
              <a:t> yang </a:t>
            </a:r>
            <a:r>
              <a:rPr lang="en-US" sz="1600" dirty="0" err="1"/>
              <a:t>memastikan</a:t>
            </a:r>
            <a:r>
              <a:rPr lang="en-US" sz="1600" dirty="0"/>
              <a:t> </a:t>
            </a:r>
            <a:r>
              <a:rPr lang="en-US" sz="1600" dirty="0" err="1"/>
              <a:t>konsistensi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kepatuhan</a:t>
            </a:r>
            <a:r>
              <a:rPr lang="en-US" sz="1600" dirty="0"/>
              <a:t> </a:t>
            </a:r>
            <a:r>
              <a:rPr lang="en-US" sz="1600" dirty="0" err="1"/>
              <a:t>terhadap</a:t>
            </a:r>
            <a:r>
              <a:rPr lang="en-US" sz="1600" dirty="0"/>
              <a:t> </a:t>
            </a:r>
            <a:r>
              <a:rPr lang="en-US" sz="1600" dirty="0" err="1"/>
              <a:t>persyaratan</a:t>
            </a:r>
            <a:r>
              <a:rPr lang="en-US" sz="1600" dirty="0"/>
              <a:t> </a:t>
            </a:r>
            <a:r>
              <a:rPr lang="en-US" sz="1600" dirty="0" err="1"/>
              <a:t>mutu</a:t>
            </a:r>
            <a:r>
              <a:rPr lang="en-US" sz="1600" dirty="0" smtClean="0"/>
              <a:t>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b="1" dirty="0" err="1"/>
              <a:t>Pemantauan</a:t>
            </a:r>
            <a:r>
              <a:rPr lang="en-US" sz="1600" b="1" dirty="0"/>
              <a:t> </a:t>
            </a:r>
            <a:r>
              <a:rPr lang="en-US" sz="1600" b="1" dirty="0" err="1"/>
              <a:t>dan</a:t>
            </a:r>
            <a:r>
              <a:rPr lang="en-US" sz="1600" b="1" dirty="0"/>
              <a:t> </a:t>
            </a:r>
            <a:r>
              <a:rPr lang="en-US" sz="1600" b="1" dirty="0" err="1"/>
              <a:t>Evaluasi</a:t>
            </a:r>
            <a:r>
              <a:rPr lang="en-US" sz="1600" dirty="0"/>
              <a:t>: </a:t>
            </a:r>
            <a:r>
              <a:rPr lang="en-US" sz="1600" dirty="0" err="1"/>
              <a:t>Sistematis</a:t>
            </a:r>
            <a:r>
              <a:rPr lang="en-US" sz="1600" dirty="0"/>
              <a:t> </a:t>
            </a:r>
            <a:r>
              <a:rPr lang="en-US" sz="1600" dirty="0" err="1"/>
              <a:t>mengukur</a:t>
            </a:r>
            <a:r>
              <a:rPr lang="en-US" sz="1600" dirty="0"/>
              <a:t>, </a:t>
            </a:r>
            <a:r>
              <a:rPr lang="en-US" sz="1600" dirty="0" err="1"/>
              <a:t>memantau</a:t>
            </a:r>
            <a:r>
              <a:rPr lang="en-US" sz="1600" dirty="0"/>
              <a:t>,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mengevaluasi</a:t>
            </a:r>
            <a:r>
              <a:rPr lang="en-US" sz="1600" dirty="0"/>
              <a:t> </a:t>
            </a:r>
            <a:r>
              <a:rPr lang="en-US" sz="1600" dirty="0" err="1"/>
              <a:t>kinerja</a:t>
            </a:r>
            <a:r>
              <a:rPr lang="en-US" sz="1600" dirty="0"/>
              <a:t> </a:t>
            </a:r>
            <a:r>
              <a:rPr lang="en-US" sz="1600" dirty="0" err="1"/>
              <a:t>organisasi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memastikan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</a:t>
            </a:r>
            <a:r>
              <a:rPr lang="en-US" sz="1600" dirty="0" err="1"/>
              <a:t>tujuan</a:t>
            </a:r>
            <a:r>
              <a:rPr lang="en-US" sz="1600" dirty="0"/>
              <a:t> </a:t>
            </a:r>
            <a:r>
              <a:rPr lang="en-US" sz="1600" dirty="0" err="1"/>
              <a:t>mutu</a:t>
            </a:r>
            <a:r>
              <a:rPr lang="en-US" sz="1600" dirty="0"/>
              <a:t> </a:t>
            </a:r>
            <a:r>
              <a:rPr lang="en-US" sz="1600" dirty="0" err="1"/>
              <a:t>tercapai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mengidentifikasi</a:t>
            </a:r>
            <a:r>
              <a:rPr lang="en-US" sz="1600" dirty="0"/>
              <a:t> </a:t>
            </a:r>
            <a:r>
              <a:rPr lang="en-US" sz="1600" dirty="0" err="1"/>
              <a:t>peluang</a:t>
            </a:r>
            <a:r>
              <a:rPr lang="en-US" sz="1600" dirty="0"/>
              <a:t> </a:t>
            </a:r>
            <a:r>
              <a:rPr lang="en-US" sz="1600" dirty="0" err="1"/>
              <a:t>perbaikan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9530068"/>
      </p:ext>
    </p:extLst>
  </p:cSld>
  <p:clrMapOvr>
    <a:masterClrMapping/>
  </p:clrMapOvr>
</p:sld>
</file>

<file path=ppt/theme/theme1.xml><?xml version="1.0" encoding="utf-8"?>
<a:theme xmlns:a="http://schemas.openxmlformats.org/drawingml/2006/main" name="Generation of '27 by Slidesgo">
  <a:themeElements>
    <a:clrScheme name="Simple Light">
      <a:dk1>
        <a:srgbClr val="000000"/>
      </a:dk1>
      <a:lt1>
        <a:srgbClr val="FFFFFF"/>
      </a:lt1>
      <a:dk2>
        <a:srgbClr val="4C777F"/>
      </a:dk2>
      <a:lt2>
        <a:srgbClr val="C8D7E0"/>
      </a:lt2>
      <a:accent1>
        <a:srgbClr val="ACDBE7"/>
      </a:accent1>
      <a:accent2>
        <a:srgbClr val="96BCBE"/>
      </a:accent2>
      <a:accent3>
        <a:srgbClr val="5C858A"/>
      </a:accent3>
      <a:accent4>
        <a:srgbClr val="4581BB"/>
      </a:accent4>
      <a:accent5>
        <a:srgbClr val="B7CDD8"/>
      </a:accent5>
      <a:accent6>
        <a:srgbClr val="C6ECFF"/>
      </a:accent6>
      <a:hlink>
        <a:srgbClr val="4C777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755</Words>
  <Application>Microsoft Office PowerPoint</Application>
  <PresentationFormat>On-screen Show (16:9)</PresentationFormat>
  <Paragraphs>125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Abel</vt:lpstr>
      <vt:lpstr>Roboto</vt:lpstr>
      <vt:lpstr>Roboto Condensed Light</vt:lpstr>
      <vt:lpstr>Libre Baskerville</vt:lpstr>
      <vt:lpstr>Arial</vt:lpstr>
      <vt:lpstr>Generation of '27 by Slidesgo</vt:lpstr>
      <vt:lpstr>STANDART </vt:lpstr>
      <vt:lpstr>Pengertian SCM</vt:lpstr>
      <vt:lpstr>3 STANDAR SUPPLY CHAIN MANAGEMENT(SCM)</vt:lpstr>
      <vt:lpstr>1. STANDAR MILITER</vt:lpstr>
      <vt:lpstr>ELEMEN UTAMA</vt:lpstr>
      <vt:lpstr>KELEBIHAN</vt:lpstr>
      <vt:lpstr>KEKURANGAN</vt:lpstr>
      <vt:lpstr> 2. STANDAR KOMERSIAL</vt:lpstr>
      <vt:lpstr> ELEMEN UTAMA</vt:lpstr>
      <vt:lpstr> KELEBIHAN</vt:lpstr>
      <vt:lpstr> KEKURANGAN</vt:lpstr>
      <vt:lpstr> 3. STANDAR ORGANISASI</vt:lpstr>
      <vt:lpstr> ELEMEN UTAMA</vt:lpstr>
      <vt:lpstr> KELEBIHAN</vt:lpstr>
      <vt:lpstr> KEKURANGAN</vt:lpstr>
      <vt:lpstr> KESIMPULAN</vt:lpstr>
      <vt:lpstr>TERIMA KASIH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 NUMERIK</dc:title>
  <dc:creator>Asus A407M</dc:creator>
  <cp:lastModifiedBy>Asus A407M</cp:lastModifiedBy>
  <cp:revision>19</cp:revision>
  <dcterms:created xsi:type="dcterms:W3CDTF">2023-03-27T11:56:20Z</dcterms:created>
  <dcterms:modified xsi:type="dcterms:W3CDTF">2024-07-11T12:03:31Z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DB7536FC00214B0D914F1A3918C24420</vt:lpwstr>
  </property>
  <property fmtid="{D5CDD505-2E9C-101B-9397-08002B2CF9AE}" pid="3" name="KSOProductBuildVer">
    <vt:lpwstr>1033-11.2.0.11486</vt:lpwstr>
  </property>
</Properties>
</file>