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5"/>
  </p:notesMasterIdLst>
  <p:sldIdLst>
    <p:sldId id="447" r:id="rId2"/>
    <p:sldId id="504" r:id="rId3"/>
    <p:sldId id="451" r:id="rId4"/>
    <p:sldId id="455" r:id="rId5"/>
    <p:sldId id="507" r:id="rId6"/>
    <p:sldId id="510" r:id="rId7"/>
    <p:sldId id="508" r:id="rId8"/>
    <p:sldId id="457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9" r:id="rId26"/>
    <p:sldId id="481" r:id="rId27"/>
    <p:sldId id="482" r:id="rId28"/>
    <p:sldId id="512" r:id="rId29"/>
    <p:sldId id="513" r:id="rId30"/>
    <p:sldId id="514" r:id="rId31"/>
    <p:sldId id="515" r:id="rId32"/>
    <p:sldId id="516" r:id="rId33"/>
    <p:sldId id="517" r:id="rId34"/>
    <p:sldId id="511" r:id="rId35"/>
    <p:sldId id="519" r:id="rId36"/>
    <p:sldId id="520" r:id="rId37"/>
    <p:sldId id="521" r:id="rId38"/>
    <p:sldId id="523" r:id="rId39"/>
    <p:sldId id="525" r:id="rId40"/>
    <p:sldId id="526" r:id="rId41"/>
    <p:sldId id="527" r:id="rId42"/>
    <p:sldId id="528" r:id="rId43"/>
    <p:sldId id="529" r:id="rId44"/>
    <p:sldId id="530" r:id="rId45"/>
    <p:sldId id="531" r:id="rId46"/>
    <p:sldId id="534" r:id="rId47"/>
    <p:sldId id="542" r:id="rId48"/>
    <p:sldId id="532" r:id="rId49"/>
    <p:sldId id="535" r:id="rId50"/>
    <p:sldId id="536" r:id="rId51"/>
    <p:sldId id="537" r:id="rId52"/>
    <p:sldId id="538" r:id="rId53"/>
    <p:sldId id="539" r:id="rId54"/>
    <p:sldId id="540" r:id="rId55"/>
    <p:sldId id="541" r:id="rId56"/>
    <p:sldId id="543" r:id="rId57"/>
    <p:sldId id="544" r:id="rId58"/>
    <p:sldId id="545" r:id="rId59"/>
    <p:sldId id="546" r:id="rId60"/>
    <p:sldId id="547" r:id="rId61"/>
    <p:sldId id="548" r:id="rId62"/>
    <p:sldId id="549" r:id="rId63"/>
    <p:sldId id="506" r:id="rId6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177" autoAdjust="0"/>
  </p:normalViewPr>
  <p:slideViewPr>
    <p:cSldViewPr>
      <p:cViewPr varScale="1">
        <p:scale>
          <a:sx n="68" d="100"/>
          <a:sy n="68" d="100"/>
        </p:scale>
        <p:origin x="1172" y="52"/>
      </p:cViewPr>
      <p:guideLst>
        <p:guide orient="horz" pos="2160"/>
        <p:guide pos="2880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3.wmf"/><Relationship Id="rId7" Type="http://schemas.openxmlformats.org/officeDocument/2006/relationships/image" Target="../media/image44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9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55D0-6E30-4F46-8292-2D504B953964}" type="slidenum">
              <a:rPr lang="id-ID" smtClean="0"/>
              <a:pPr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3942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55D0-6E30-4F46-8292-2D504B953964}" type="slidenum">
              <a:rPr lang="id-ID" smtClean="0"/>
              <a:pPr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379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55D0-6E30-4F46-8292-2D504B953964}" type="slidenum">
              <a:rPr lang="id-ID" smtClean="0"/>
              <a:pPr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301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brief introduction on the theory behind panel data analysis please see the following document: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http://dss.princeton.edu/training/Panel101.pdf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contents of this document rely heavily on the document: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“Panel Data Econometrics in R: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plm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package” http://cran.r-project.org/web/packages/plm/vignettes/plm.pdf and notes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ICPSR’s Summer Program in Quantitative Methods of Social Research 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(summer 2010)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Lucida Console" panose="020B0609040504020204" pitchFamily="49" charset="0"/>
              </a:rPr>
              <a:t># Bars at top indicates corresponding graph (i.e. countries) from left to right starting on the bottom row (</a:t>
            </a:r>
            <a:r>
              <a:rPr lang="en-US" sz="1200" dirty="0" err="1" smtClean="0">
                <a:latin typeface="Lucida Console" panose="020B0609040504020204" pitchFamily="49" charset="0"/>
              </a:rPr>
              <a:t>Muenchen</a:t>
            </a:r>
            <a:r>
              <a:rPr lang="en-US" sz="1200" dirty="0" smtClean="0">
                <a:latin typeface="Lucida Console" panose="020B0609040504020204" pitchFamily="49" charset="0"/>
              </a:rPr>
              <a:t>/Hilbe:355)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1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theory behind fixed effects, please see http://dss.princeton.edu/training/Panel101.pdf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32000"/>
            <a:ext cx="6096000" cy="952500"/>
          </a:xfrm>
        </p:spPr>
        <p:txBody>
          <a:bodyPr>
            <a:noAutofit/>
          </a:bodyPr>
          <a:lstStyle>
            <a:lvl1pPr algn="ctr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Your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7254" y="2984500"/>
            <a:ext cx="4409492" cy="381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107C-C42C-4523-947F-588621ED74D1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8F3B-716A-4FBB-BAE2-8E8BDD21367F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AC54-0D2B-4359-98EA-DBDC20FCB2DA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3BEC-4A3B-4940-9BD2-9B1AC89CB131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5468-7360-4973-AB93-7F3F2F795001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FEF7-FEBC-47A2-BAD8-0B8FF10226B4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9835" y="123442"/>
            <a:ext cx="7306964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1203196"/>
            <a:ext cx="7306964" cy="4067304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B150-9935-4BFB-997F-E7A99CA2B026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04BC-A226-44D0-9C5A-2EED8C6833EA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9525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3196"/>
            <a:ext cx="4040188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28081"/>
            <a:ext cx="4040188" cy="316548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03196"/>
            <a:ext cx="4041775" cy="53313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28081"/>
            <a:ext cx="4041775" cy="3165486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7D124-900A-4C29-ADF2-851E20819265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83A9-BF71-4ACB-9ABC-5EB88747963F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6B03B-78B7-4FBF-983F-1FA3ECEDAF04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62000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714500"/>
            <a:ext cx="3008313" cy="33906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53DF-5AB7-4B0E-8892-D97A3D6E1DC3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D0AA-D2A0-41F8-AED8-2507E67344A6}" type="datetime1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2.jpe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775527" y="4776061"/>
            <a:ext cx="213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/>
              <a:t>Disampaikan pada:</a:t>
            </a:r>
            <a:endParaRPr lang="en-US" sz="1200" dirty="0" smtClean="0"/>
          </a:p>
          <a:p>
            <a:r>
              <a:rPr lang="en-US" sz="1200" dirty="0" err="1" smtClean="0"/>
              <a:t>Rabu-Jumat</a:t>
            </a:r>
            <a:r>
              <a:rPr lang="id-ID" sz="1200" dirty="0" smtClean="0"/>
              <a:t>, </a:t>
            </a:r>
            <a:r>
              <a:rPr lang="en-US" sz="1200" dirty="0"/>
              <a:t>7</a:t>
            </a:r>
            <a:r>
              <a:rPr lang="id-ID" sz="1200" dirty="0" smtClean="0"/>
              <a:t>-</a:t>
            </a:r>
            <a:r>
              <a:rPr lang="en-US" sz="1200" dirty="0"/>
              <a:t>9</a:t>
            </a:r>
            <a:r>
              <a:rPr lang="id-ID" sz="1200" dirty="0" smtClean="0"/>
              <a:t> </a:t>
            </a:r>
            <a:r>
              <a:rPr lang="en-US" sz="1200" dirty="0" err="1" smtClean="0"/>
              <a:t>Agustus</a:t>
            </a:r>
            <a:r>
              <a:rPr lang="id-ID" sz="1200" dirty="0" smtClean="0"/>
              <a:t> 2019</a:t>
            </a:r>
          </a:p>
          <a:p>
            <a:r>
              <a:rPr lang="en-US" sz="1200" dirty="0" smtClean="0"/>
              <a:t>Jakarta</a:t>
            </a:r>
            <a:endParaRPr lang="en-US" sz="1200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866900"/>
            <a:ext cx="7772400" cy="952500"/>
          </a:xfrm>
        </p:spPr>
        <p:txBody>
          <a:bodyPr/>
          <a:lstStyle/>
          <a:p>
            <a:r>
              <a:rPr lang="en-US" sz="3200" dirty="0" err="1" smtClean="0"/>
              <a:t>Pelatihan</a:t>
            </a:r>
            <a:r>
              <a:rPr lang="en-US" sz="3200" dirty="0" smtClean="0"/>
              <a:t> </a:t>
            </a:r>
            <a:r>
              <a:rPr lang="en-US" sz="3200" dirty="0" err="1" smtClean="0"/>
              <a:t>Statistika</a:t>
            </a:r>
            <a:r>
              <a:rPr lang="en-US" sz="3200" dirty="0" smtClean="0"/>
              <a:t> </a:t>
            </a:r>
            <a:r>
              <a:rPr lang="en-US" sz="3200" dirty="0" err="1" smtClean="0"/>
              <a:t>Dasar</a:t>
            </a:r>
            <a:endParaRPr lang="id-ID" sz="3200" i="1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2367254" y="3238500"/>
            <a:ext cx="4409492" cy="381000"/>
          </a:xfrm>
        </p:spPr>
        <p:txBody>
          <a:bodyPr/>
          <a:lstStyle/>
          <a:p>
            <a:r>
              <a:rPr lang="id-ID" dirty="0" smtClean="0"/>
              <a:t>Farit Mochamad Afendi</a:t>
            </a:r>
          </a:p>
          <a:p>
            <a:r>
              <a:rPr lang="id-ID" dirty="0" smtClean="0"/>
              <a:t>08128592194 – fmafendi@apps.ipb.ac.id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8593" y="4761789"/>
            <a:ext cx="23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Otoritas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endParaRPr lang="id-ID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04644"/>
            <a:ext cx="1600441" cy="6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4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sederhana </a:t>
            </a:r>
            <a:br>
              <a:rPr lang="id-ID" dirty="0" smtClean="0"/>
            </a:br>
            <a:r>
              <a:rPr lang="id-ID" dirty="0" smtClean="0"/>
              <a:t>(simple random sampling) </a:t>
            </a:r>
            <a:r>
              <a:rPr lang="id-ID" sz="2200" dirty="0" smtClean="0"/>
              <a:t>[1]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1447800"/>
          </a:xfrm>
        </p:spPr>
        <p:txBody>
          <a:bodyPr>
            <a:normAutofit/>
          </a:bodyPr>
          <a:lstStyle/>
          <a:p>
            <a:r>
              <a:rPr lang="id-ID" sz="2400" dirty="0" smtClean="0"/>
              <a:t>Proses pengacakan dilakukan langsung tanpa batasan apapun pada seluruh anggota populasi yang tertera dalam kerangka percontohan.</a:t>
            </a:r>
            <a:endParaRPr 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381000" y="2933700"/>
            <a:ext cx="18288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3162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33147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3465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3617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3771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3924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4075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4227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43815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4533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" y="46847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4837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49911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" y="5141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52943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43000" y="3162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43000" y="33147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3465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43000" y="3617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3000" y="3771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43000" y="3924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43000" y="4075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43000" y="4227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43000" y="43815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3000" y="4533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43000" y="46847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43000" y="4837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3000" y="49911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" y="5141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43000" y="52943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3162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76400" y="33147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76400" y="3465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76400" y="3617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3771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76400" y="3924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76400" y="4075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76400" y="4227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76400" y="43815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76400" y="4533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46847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76400" y="4837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76400" y="49911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76400" y="5141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76400" y="52943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514600" y="3924300"/>
          <a:ext cx="2286000" cy="14001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57172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42088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70098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33883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87680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28923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77950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67344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10609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11607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11596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01796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56149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55678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38169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80719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65101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77729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93809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19505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82000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914400" y="25527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 = 45</a:t>
            </a:r>
            <a:endParaRPr lang="id-ID" dirty="0"/>
          </a:p>
        </p:txBody>
      </p:sp>
      <p:sp>
        <p:nvSpPr>
          <p:cNvPr id="55" name="Freeform 54"/>
          <p:cNvSpPr/>
          <p:nvPr/>
        </p:nvSpPr>
        <p:spPr>
          <a:xfrm rot="20754607">
            <a:off x="1981200" y="2933700"/>
            <a:ext cx="914400" cy="263611"/>
          </a:xfrm>
          <a:custGeom>
            <a:avLst/>
            <a:gdLst>
              <a:gd name="connsiteX0" fmla="*/ 0 w 1309816"/>
              <a:gd name="connsiteY0" fmla="*/ 401594 h 416011"/>
              <a:gd name="connsiteX1" fmla="*/ 531341 w 1309816"/>
              <a:gd name="connsiteY1" fmla="*/ 6178 h 416011"/>
              <a:gd name="connsiteX2" fmla="*/ 951470 w 1309816"/>
              <a:gd name="connsiteY2" fmla="*/ 364524 h 416011"/>
              <a:gd name="connsiteX3" fmla="*/ 1309816 w 1309816"/>
              <a:gd name="connsiteY3" fmla="*/ 315097 h 41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816" h="416011">
                <a:moveTo>
                  <a:pt x="0" y="401594"/>
                </a:moveTo>
                <a:cubicBezTo>
                  <a:pt x="186381" y="206975"/>
                  <a:pt x="372763" y="12356"/>
                  <a:pt x="531341" y="6178"/>
                </a:cubicBezTo>
                <a:cubicBezTo>
                  <a:pt x="689919" y="0"/>
                  <a:pt x="821724" y="313038"/>
                  <a:pt x="951470" y="364524"/>
                </a:cubicBezTo>
                <a:cubicBezTo>
                  <a:pt x="1081216" y="416011"/>
                  <a:pt x="1245973" y="325394"/>
                  <a:pt x="1309816" y="315097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TextBox 55"/>
          <p:cNvSpPr txBox="1"/>
          <p:nvPr/>
        </p:nvSpPr>
        <p:spPr>
          <a:xfrm>
            <a:off x="3352800" y="2705100"/>
            <a:ext cx="362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4950" indent="-234950">
              <a:buFont typeface="Wingdings" pitchFamily="2" charset="2"/>
              <a:buChar char="ü"/>
            </a:pPr>
            <a:r>
              <a:rPr lang="id-ID" dirty="0" smtClean="0"/>
              <a:t>Angka acak: 67, 34, 41, 06, 09</a:t>
            </a:r>
          </a:p>
          <a:p>
            <a:pPr marL="234950" indent="-234950">
              <a:buFont typeface="Wingdings" pitchFamily="2" charset="2"/>
              <a:buChar char="ü"/>
            </a:pPr>
            <a:r>
              <a:rPr lang="id-ID" dirty="0" smtClean="0"/>
              <a:t>No contoh: 22 (67-45), 34, 41, 6, 9</a:t>
            </a:r>
            <a:endParaRPr lang="id-ID" dirty="0"/>
          </a:p>
        </p:txBody>
      </p:sp>
      <p:sp>
        <p:nvSpPr>
          <p:cNvPr id="57" name="Oval 56"/>
          <p:cNvSpPr/>
          <p:nvPr/>
        </p:nvSpPr>
        <p:spPr>
          <a:xfrm>
            <a:off x="533400" y="3848100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/>
          <p:cNvSpPr/>
          <p:nvPr/>
        </p:nvSpPr>
        <p:spPr>
          <a:xfrm>
            <a:off x="533400" y="4305300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Oval 58"/>
          <p:cNvSpPr/>
          <p:nvPr/>
        </p:nvSpPr>
        <p:spPr>
          <a:xfrm>
            <a:off x="1066800" y="4000500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Oval 59"/>
          <p:cNvSpPr/>
          <p:nvPr/>
        </p:nvSpPr>
        <p:spPr>
          <a:xfrm>
            <a:off x="1600200" y="3543300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Oval 60"/>
          <p:cNvSpPr/>
          <p:nvPr/>
        </p:nvSpPr>
        <p:spPr>
          <a:xfrm>
            <a:off x="1600200" y="4610100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Box 61"/>
          <p:cNvSpPr txBox="1"/>
          <p:nvPr/>
        </p:nvSpPr>
        <p:spPr>
          <a:xfrm>
            <a:off x="2327072" y="26289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 = 5</a:t>
            </a:r>
            <a:endParaRPr lang="id-ID" dirty="0"/>
          </a:p>
        </p:txBody>
      </p:sp>
      <p:sp>
        <p:nvSpPr>
          <p:cNvPr id="63" name="TextBox 62"/>
          <p:cNvSpPr txBox="1"/>
          <p:nvPr/>
        </p:nvSpPr>
        <p:spPr>
          <a:xfrm>
            <a:off x="2743200" y="3543300"/>
            <a:ext cx="17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Tabel angka acak</a:t>
            </a:r>
            <a:endParaRPr lang="id-ID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962400" y="4305300"/>
            <a:ext cx="12954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57801" y="39243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Permulaan pembacaan angka</a:t>
            </a:r>
            <a:endParaRPr lang="id-ID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sederhana </a:t>
            </a:r>
            <a:br>
              <a:rPr lang="id-ID" dirty="0" smtClean="0"/>
            </a:br>
            <a:r>
              <a:rPr lang="id-ID" dirty="0" smtClean="0"/>
              <a:t>(simple random sampling) </a:t>
            </a:r>
            <a:r>
              <a:rPr lang="id-ID" sz="2200" dirty="0" smtClean="0"/>
              <a:t>[2]</a:t>
            </a:r>
            <a:endParaRPr lang="id-ID" dirty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533400" y="1600200"/>
            <a:ext cx="4000500" cy="3619500"/>
          </a:xfrm>
          <a:prstGeom prst="rect">
            <a:avLst/>
          </a:prstGeom>
          <a:solidFill>
            <a:srgbClr val="FFDD99"/>
          </a:solidFill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implement with random dialing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686300" y="1600200"/>
            <a:ext cx="4000500" cy="3619500"/>
          </a:xfrm>
          <a:prstGeom prst="rect">
            <a:avLst/>
          </a:prstGeom>
          <a:solidFill>
            <a:srgbClr val="FFDD99"/>
          </a:solidFill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Requires list of population elements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consuming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larger sample sizes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Produces larger errors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cost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sistematis </a:t>
            </a:r>
            <a:br>
              <a:rPr lang="id-ID" dirty="0" smtClean="0"/>
            </a:br>
            <a:r>
              <a:rPr lang="id-ID" dirty="0" smtClean="0"/>
              <a:t>(systematic random sampling) </a:t>
            </a:r>
            <a:r>
              <a:rPr lang="id-ID" sz="2200" dirty="0" smtClean="0"/>
              <a:t>[1]</a:t>
            </a:r>
            <a:endParaRPr lang="id-ID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333500"/>
            <a:ext cx="8686800" cy="1447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Proses pengacakan dilakukan tidak</a:t>
            </a:r>
            <a:r>
              <a:rPr kumimoji="0" lang="id-ID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pada seluruh kerangka percontohan namun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hanya pada pemilihan</a:t>
            </a:r>
            <a:r>
              <a:rPr kumimoji="0" lang="id-ID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contoh pertama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(pada rentang sampling fraction),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dirty="0" smtClean="0"/>
              <a:t>Pemilihan contoh berikutnya dilakukan dengan lompatan </a:t>
            </a:r>
            <a:r>
              <a:rPr lang="id-ID" u="sng" dirty="0" smtClean="0"/>
              <a:t>sistematis</a:t>
            </a:r>
            <a:r>
              <a:rPr lang="id-ID" dirty="0" smtClean="0"/>
              <a:t> </a:t>
            </a:r>
            <a:r>
              <a:rPr kumimoji="0" lang="id-ID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sejauh sampling fraction dari contoh sebelumnya.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933700"/>
            <a:ext cx="1828800" cy="2590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3162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9600" y="33147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3465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" y="3617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3771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" y="3924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4075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4227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43815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4533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46847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09600" y="4837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" y="49911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9600" y="5141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" y="52943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43000" y="3162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43000" y="33147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143000" y="3465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43000" y="3617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43000" y="3771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43000" y="3924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43000" y="4075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43000" y="4227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43000" y="43815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43000" y="4533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143000" y="46847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43000" y="4837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43000" y="49911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43000" y="5141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" y="52943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3162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33147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676400" y="3465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676400" y="3617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76400" y="3771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39243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676400" y="4075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676400" y="42275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676400" y="43815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76400" y="45339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676400" y="46847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48371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676400" y="49911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76400" y="51419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76400" y="52943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514600" y="3924300"/>
          <a:ext cx="2286000" cy="14001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57172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42088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70098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33883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87680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28923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77950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67344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10609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11607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11596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01796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56149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55678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38169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80719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65101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77729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93809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>
                          <a:latin typeface="Arial"/>
                        </a:rPr>
                        <a:t>19505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200" b="1" i="0" u="none" strike="noStrike" dirty="0">
                          <a:latin typeface="Arial"/>
                        </a:rPr>
                        <a:t>82000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914400" y="2552700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 = 45</a:t>
            </a:r>
            <a:endParaRPr lang="id-ID" dirty="0"/>
          </a:p>
        </p:txBody>
      </p:sp>
      <p:sp>
        <p:nvSpPr>
          <p:cNvPr id="52" name="Freeform 51"/>
          <p:cNvSpPr/>
          <p:nvPr/>
        </p:nvSpPr>
        <p:spPr>
          <a:xfrm rot="20754607">
            <a:off x="1981200" y="2933700"/>
            <a:ext cx="914400" cy="263611"/>
          </a:xfrm>
          <a:custGeom>
            <a:avLst/>
            <a:gdLst>
              <a:gd name="connsiteX0" fmla="*/ 0 w 1309816"/>
              <a:gd name="connsiteY0" fmla="*/ 401594 h 416011"/>
              <a:gd name="connsiteX1" fmla="*/ 531341 w 1309816"/>
              <a:gd name="connsiteY1" fmla="*/ 6178 h 416011"/>
              <a:gd name="connsiteX2" fmla="*/ 951470 w 1309816"/>
              <a:gd name="connsiteY2" fmla="*/ 364524 h 416011"/>
              <a:gd name="connsiteX3" fmla="*/ 1309816 w 1309816"/>
              <a:gd name="connsiteY3" fmla="*/ 315097 h 41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816" h="416011">
                <a:moveTo>
                  <a:pt x="0" y="401594"/>
                </a:moveTo>
                <a:cubicBezTo>
                  <a:pt x="186381" y="206975"/>
                  <a:pt x="372763" y="12356"/>
                  <a:pt x="531341" y="6178"/>
                </a:cubicBezTo>
                <a:cubicBezTo>
                  <a:pt x="689919" y="0"/>
                  <a:pt x="821724" y="313038"/>
                  <a:pt x="951470" y="364524"/>
                </a:cubicBezTo>
                <a:cubicBezTo>
                  <a:pt x="1081216" y="416011"/>
                  <a:pt x="1245973" y="325394"/>
                  <a:pt x="1309816" y="315097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TextBox 52"/>
          <p:cNvSpPr txBox="1"/>
          <p:nvPr/>
        </p:nvSpPr>
        <p:spPr>
          <a:xfrm>
            <a:off x="3352800" y="2705100"/>
            <a:ext cx="5537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4950" indent="-234950">
              <a:buFont typeface="Wingdings" pitchFamily="2" charset="2"/>
              <a:buChar char="ü"/>
            </a:pPr>
            <a:r>
              <a:rPr lang="id-ID" dirty="0" smtClean="0"/>
              <a:t>Sampling fraction = N/n = 45/5 = 9</a:t>
            </a:r>
          </a:p>
          <a:p>
            <a:pPr marL="234950" indent="-234950">
              <a:buFont typeface="Wingdings" pitchFamily="2" charset="2"/>
              <a:buChar char="ü"/>
            </a:pPr>
            <a:r>
              <a:rPr lang="id-ID" dirty="0" smtClean="0"/>
              <a:t>Angka acak: 6</a:t>
            </a:r>
          </a:p>
          <a:p>
            <a:pPr marL="234950" indent="-234950">
              <a:buFont typeface="Wingdings" pitchFamily="2" charset="2"/>
              <a:buChar char="ü"/>
            </a:pPr>
            <a:r>
              <a:rPr lang="id-ID" dirty="0" smtClean="0"/>
              <a:t>No contoh: 6, 15 (6+9), 24 (15+9), 33 (24+9), 42 (33+9)</a:t>
            </a:r>
            <a:endParaRPr lang="id-ID" dirty="0"/>
          </a:p>
        </p:txBody>
      </p:sp>
      <p:sp>
        <p:nvSpPr>
          <p:cNvPr id="54" name="Oval 53"/>
          <p:cNvSpPr/>
          <p:nvPr/>
        </p:nvSpPr>
        <p:spPr>
          <a:xfrm>
            <a:off x="533400" y="3848100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Oval 54"/>
          <p:cNvSpPr/>
          <p:nvPr/>
        </p:nvSpPr>
        <p:spPr>
          <a:xfrm>
            <a:off x="533400" y="5219700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Oval 55"/>
          <p:cNvSpPr/>
          <p:nvPr/>
        </p:nvSpPr>
        <p:spPr>
          <a:xfrm>
            <a:off x="1066800" y="4305300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Oval 56"/>
          <p:cNvSpPr/>
          <p:nvPr/>
        </p:nvSpPr>
        <p:spPr>
          <a:xfrm>
            <a:off x="1600200" y="3390900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/>
          <p:cNvSpPr/>
          <p:nvPr/>
        </p:nvSpPr>
        <p:spPr>
          <a:xfrm>
            <a:off x="1600200" y="4762500"/>
            <a:ext cx="457200" cy="152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TextBox 58"/>
          <p:cNvSpPr txBox="1"/>
          <p:nvPr/>
        </p:nvSpPr>
        <p:spPr>
          <a:xfrm>
            <a:off x="2327072" y="26289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 = 5</a:t>
            </a:r>
            <a:endParaRPr lang="id-ID" dirty="0"/>
          </a:p>
        </p:txBody>
      </p:sp>
      <p:sp>
        <p:nvSpPr>
          <p:cNvPr id="60" name="TextBox 59"/>
          <p:cNvSpPr txBox="1"/>
          <p:nvPr/>
        </p:nvSpPr>
        <p:spPr>
          <a:xfrm>
            <a:off x="2819400" y="3543300"/>
            <a:ext cx="17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Tabel angka acak</a:t>
            </a:r>
            <a:endParaRPr lang="id-ID" dirty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3962400" y="4305300"/>
            <a:ext cx="12954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57801" y="39243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Permulaan pembacaan angka</a:t>
            </a:r>
            <a:endParaRPr lang="id-ID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sistematis </a:t>
            </a:r>
            <a:br>
              <a:rPr lang="id-ID" dirty="0" smtClean="0"/>
            </a:br>
            <a:r>
              <a:rPr lang="id-ID" dirty="0" smtClean="0"/>
              <a:t>(systematic random sampling) </a:t>
            </a:r>
            <a:r>
              <a:rPr lang="id-ID" sz="2200" dirty="0" smtClean="0"/>
              <a:t>[2]</a:t>
            </a:r>
            <a:endParaRPr lang="id-ID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t="10147"/>
          <a:stretch>
            <a:fillRect/>
          </a:stretch>
        </p:blipFill>
        <p:spPr bwMode="auto">
          <a:xfrm>
            <a:off x="1371600" y="1659255"/>
            <a:ext cx="6400800" cy="409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sistematis </a:t>
            </a:r>
            <a:br>
              <a:rPr lang="id-ID" dirty="0" smtClean="0"/>
            </a:br>
            <a:r>
              <a:rPr lang="id-ID" dirty="0" smtClean="0"/>
              <a:t>(systematic random sampling) </a:t>
            </a:r>
            <a:r>
              <a:rPr lang="id-ID" sz="2200" dirty="0" smtClean="0"/>
              <a:t>[3]</a:t>
            </a:r>
            <a:endParaRPr lang="id-ID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600200"/>
            <a:ext cx="4000500" cy="3543300"/>
          </a:xfrm>
          <a:prstGeom prst="rect">
            <a:avLst/>
          </a:prstGeom>
          <a:solidFill>
            <a:srgbClr val="FFDD99"/>
          </a:solidFill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to design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Easier than simple random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determine sampling distribution of mean or proportion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686300" y="1600200"/>
            <a:ext cx="4000500" cy="3543300"/>
          </a:xfrm>
          <a:prstGeom prst="rect">
            <a:avLst/>
          </a:prstGeom>
          <a:solidFill>
            <a:srgbClr val="FFDD99"/>
          </a:solidFill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Periodicity within population may skew sample and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Trends in list may bias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Moderate cost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berlapis </a:t>
            </a:r>
            <a:br>
              <a:rPr lang="id-ID" dirty="0" smtClean="0"/>
            </a:br>
            <a:r>
              <a:rPr lang="id-ID" dirty="0" smtClean="0"/>
              <a:t>(stratified random sampling) </a:t>
            </a:r>
            <a:r>
              <a:rPr lang="id-ID" sz="2200" dirty="0" smtClean="0"/>
              <a:t>[1]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Percontohan untuk menyiasati kondisi populasi yang beragam dengan membuat </a:t>
            </a:r>
            <a:r>
              <a:rPr lang="id-ID" sz="2400" u="sng" dirty="0" smtClean="0"/>
              <a:t>lapisan/subpopulasi/strata</a:t>
            </a:r>
            <a:r>
              <a:rPr lang="id-ID" sz="2400" dirty="0" smtClean="0"/>
              <a:t> yang kondisinya </a:t>
            </a:r>
            <a:r>
              <a:rPr lang="id-ID" sz="2400" u="sng" dirty="0" smtClean="0"/>
              <a:t>seragam</a:t>
            </a:r>
            <a:r>
              <a:rPr lang="id-ID" sz="2400" dirty="0" smtClean="0"/>
              <a:t>.  Pemilihan contoh selanjutnya dilakukan pada tiap subpopulasi/ lapisan/ strata tersebut.</a:t>
            </a:r>
          </a:p>
          <a:p>
            <a:r>
              <a:rPr lang="id-ID" sz="2400" dirty="0" smtClean="0"/>
              <a:t>Basis pembuatan lapisan adalah faktor(-faktor) yang terkait dengan substansi permasalahan yang diangkat.</a:t>
            </a:r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0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Ilustrasi</a:t>
            </a:r>
            <a:endParaRPr lang="id-ID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38400" y="1409700"/>
            <a:ext cx="4324350" cy="2895600"/>
            <a:chOff x="1524000" y="1809750"/>
            <a:chExt cx="6305550" cy="4362450"/>
          </a:xfrm>
        </p:grpSpPr>
        <p:sp>
          <p:nvSpPr>
            <p:cNvPr id="4" name="Rounded Rectangle 3"/>
            <p:cNvSpPr/>
            <p:nvPr/>
          </p:nvSpPr>
          <p:spPr>
            <a:xfrm>
              <a:off x="1524000" y="1809750"/>
              <a:ext cx="3257550" cy="4362450"/>
            </a:xfrm>
            <a:prstGeom prst="roundRect">
              <a:avLst>
                <a:gd name="adj" fmla="val 7895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752600" y="2571750"/>
              <a:ext cx="2705100" cy="647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Large Industry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2600" y="3448050"/>
              <a:ext cx="2705100" cy="647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Medium Industry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2600" y="4267200"/>
              <a:ext cx="2705100" cy="647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Small Industry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086350"/>
              <a:ext cx="2705100" cy="647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Household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8444" y="1866901"/>
              <a:ext cx="2297496" cy="695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400" dirty="0" smtClean="0"/>
                <a:t>Consumers</a:t>
              </a:r>
              <a:endParaRPr lang="id-ID" sz="24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629150" y="3752850"/>
              <a:ext cx="978408" cy="89001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6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81700" y="3476625"/>
              <a:ext cx="1847850" cy="15049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dirty="0" smtClean="0"/>
                <a:t>Demand on sugar</a:t>
              </a:r>
              <a:endParaRPr lang="id-ID" sz="2000" dirty="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rot="5400000">
            <a:off x="5600700" y="41902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06529" y="46863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Y</a:t>
            </a:r>
            <a:endParaRPr lang="id-ID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435591" y="4563586"/>
            <a:ext cx="365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468630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X</a:t>
            </a:r>
            <a:endParaRPr lang="id-ID" sz="28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berlapis </a:t>
            </a:r>
            <a:br>
              <a:rPr lang="id-ID" dirty="0" smtClean="0"/>
            </a:br>
            <a:r>
              <a:rPr lang="id-ID" dirty="0" smtClean="0"/>
              <a:t>(stratified random sampling) </a:t>
            </a:r>
            <a:r>
              <a:rPr lang="id-ID" sz="2200" dirty="0" smtClean="0"/>
              <a:t>[2]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562100"/>
            <a:ext cx="4000500" cy="3676650"/>
          </a:xfrm>
          <a:prstGeom prst="rect">
            <a:avLst/>
          </a:prstGeom>
          <a:solidFill>
            <a:srgbClr val="FFDD99"/>
          </a:solidFill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 of sample size in strata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Increased statistical efficiency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data to represent and analyze subgroups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Enables use of different methods in strata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86300" y="1562100"/>
            <a:ext cx="4000500" cy="3676650"/>
          </a:xfrm>
          <a:prstGeom prst="rect">
            <a:avLst/>
          </a:prstGeom>
          <a:solidFill>
            <a:srgbClr val="FFDD99"/>
          </a:solidFill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Increased error will result if subgroups are selected at different rates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 expensive if strata on population must be created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cost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bergerombol </a:t>
            </a:r>
            <a:br>
              <a:rPr lang="id-ID" dirty="0" smtClean="0"/>
            </a:br>
            <a:r>
              <a:rPr lang="id-ID" dirty="0" smtClean="0"/>
              <a:t>(clustered random sampling) </a:t>
            </a:r>
            <a:r>
              <a:rPr lang="id-ID" sz="2200" dirty="0" smtClean="0"/>
              <a:t>[1]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Percontohan untuk menyiasati kondisi populasi yang beragam dengan membuat </a:t>
            </a:r>
            <a:r>
              <a:rPr lang="id-ID" u="sng" dirty="0" smtClean="0"/>
              <a:t>subpopulasi/gerombol</a:t>
            </a:r>
            <a:r>
              <a:rPr lang="id-ID" dirty="0" smtClean="0"/>
              <a:t> yang kondisinya </a:t>
            </a:r>
            <a:r>
              <a:rPr lang="id-ID" u="sng" dirty="0" smtClean="0"/>
              <a:t>heterogen</a:t>
            </a:r>
            <a:r>
              <a:rPr lang="id-ID" dirty="0" smtClean="0"/>
              <a:t>.  </a:t>
            </a:r>
          </a:p>
          <a:p>
            <a:r>
              <a:rPr lang="id-ID" dirty="0" smtClean="0"/>
              <a:t>Pemilihan contoh diawali dengan memilih cluster, dan seluruh anggota populasi pada cluster terpilih akan diambil.</a:t>
            </a:r>
          </a:p>
          <a:p>
            <a:r>
              <a:rPr lang="id-ID" dirty="0" smtClean="0"/>
              <a:t>Basis penggerombolan biasanya adalah kedekatan wilayah.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Ilustrasi</a:t>
            </a:r>
            <a:endParaRPr lang="id-ID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409700"/>
            <a:ext cx="6660557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 smtClean="0"/>
              <a:t>1948 </a:t>
            </a:r>
            <a:r>
              <a:rPr lang="id-ID" dirty="0" smtClean="0"/>
              <a:t>US</a:t>
            </a:r>
            <a:r>
              <a:rPr lang="en-US" dirty="0" smtClean="0"/>
              <a:t> presidential election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67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905" y="762000"/>
            <a:ext cx="3803865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7972" name="Picture 4" descr="https://upload.wikimedia.org/wikipedia/en/2/28/Deweytruman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104900"/>
            <a:ext cx="3514725" cy="2590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191000" y="3771662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When the Tribune revisited their poll to see what went wrong, they quickly discovered that they had oversampled Republicans in their data for a pretty simple reason: the poll was conducted entirely over the phone. Since wealthy people were more likely to have a phone and were also more likely to identify as Republican, the poll was skewed significantly towards Dewey.</a:t>
            </a:r>
            <a:r>
              <a:rPr lang="id-ID" sz="1400" dirty="0" smtClean="0"/>
              <a:t> – </a:t>
            </a:r>
            <a:r>
              <a:rPr lang="id-ID" b="1" dirty="0" smtClean="0"/>
              <a:t>Sampling Bias</a:t>
            </a:r>
            <a:endParaRPr lang="id-ID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Ilustrasi: Area Sampling</a:t>
            </a:r>
            <a:endParaRPr lang="id-ID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6175" y="1409700"/>
            <a:ext cx="6854825" cy="3778250"/>
          </a:xfr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bergerombol </a:t>
            </a:r>
            <a:br>
              <a:rPr lang="id-ID" dirty="0" smtClean="0"/>
            </a:br>
            <a:r>
              <a:rPr lang="id-ID" dirty="0" smtClean="0"/>
              <a:t>(clustered random sampling) </a:t>
            </a:r>
            <a:r>
              <a:rPr lang="id-ID" sz="2200" dirty="0" smtClean="0"/>
              <a:t>[2]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600200"/>
            <a:ext cx="4000500" cy="3467100"/>
          </a:xfrm>
          <a:prstGeom prst="rect">
            <a:avLst/>
          </a:prstGeom>
          <a:solidFill>
            <a:srgbClr val="FFDD99"/>
          </a:solidFill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an unbiased estimate of population parameters if properly done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Economically more efficient than simple random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Lowest cost per sample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do without list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86300" y="1600200"/>
            <a:ext cx="4000500" cy="3467100"/>
          </a:xfrm>
          <a:prstGeom prst="rect">
            <a:avLst/>
          </a:prstGeom>
          <a:solidFill>
            <a:srgbClr val="FFDD99"/>
          </a:solidFill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 lower statistical efficiency due to subgroups being homogeneous rather than heterogeneous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Moderate cost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Stratified and cluster sampling</a:t>
            </a:r>
            <a:endParaRPr lang="id-ID" dirty="0"/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533400" y="1600200"/>
            <a:ext cx="4000500" cy="3848100"/>
          </a:xfrm>
          <a:prstGeom prst="rect">
            <a:avLst/>
          </a:prstGeom>
          <a:solidFill>
            <a:srgbClr val="FFDD99"/>
          </a:solidFill>
          <a:ln/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Stratified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 divided into few subgroups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Homogeneity within subgroups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Heterogeneity between subgroups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Choice of elements from within each subgroup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4686300" y="1600200"/>
            <a:ext cx="4000500" cy="3848100"/>
          </a:xfrm>
          <a:prstGeom prst="rect">
            <a:avLst/>
          </a:prstGeom>
          <a:solidFill>
            <a:srgbClr val="FFDD99"/>
          </a:solidFill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Population divided into many subgroups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Heterogeneity within subgroups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Homogeneity between subgroups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 choice of subgroups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bertahap </a:t>
            </a:r>
            <a:br>
              <a:rPr lang="id-ID" dirty="0" smtClean="0"/>
            </a:br>
            <a:r>
              <a:rPr lang="id-ID" dirty="0" smtClean="0"/>
              <a:t>(multistage random sampling) </a:t>
            </a:r>
            <a:r>
              <a:rPr lang="id-ID" sz="2200" dirty="0" smtClean="0"/>
              <a:t>[1]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Percontohan yang dilakukan bertahap sebelum pemilihan pemilihan target objek utama.</a:t>
            </a:r>
            <a:endParaRPr lang="id-ID" sz="28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67000" y="2400300"/>
            <a:ext cx="3962400" cy="3008376"/>
            <a:chOff x="2667000" y="2400300"/>
            <a:chExt cx="3962400" cy="3008376"/>
          </a:xfrm>
        </p:grpSpPr>
        <p:sp>
          <p:nvSpPr>
            <p:cNvPr id="21" name="Rectangle 20"/>
            <p:cNvSpPr/>
            <p:nvPr/>
          </p:nvSpPr>
          <p:spPr>
            <a:xfrm>
              <a:off x="4322547" y="2400300"/>
              <a:ext cx="630453" cy="67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Prov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67873" y="3595663"/>
              <a:ext cx="630453" cy="67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Kec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98947" y="3595663"/>
              <a:ext cx="630453" cy="67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Kec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44897" y="3595663"/>
              <a:ext cx="630453" cy="67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Kec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08787" y="3595663"/>
              <a:ext cx="630453" cy="67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Kec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2667000" y="4848403"/>
              <a:ext cx="731326" cy="56027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TPS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7" name="Flowchart: Multidocument 26"/>
            <p:cNvSpPr/>
            <p:nvPr/>
          </p:nvSpPr>
          <p:spPr>
            <a:xfrm>
              <a:off x="3744025" y="4848403"/>
              <a:ext cx="731326" cy="56027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TPS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8" name="Flowchart: Multidocument 27"/>
            <p:cNvSpPr/>
            <p:nvPr/>
          </p:nvSpPr>
          <p:spPr>
            <a:xfrm>
              <a:off x="4843115" y="4848403"/>
              <a:ext cx="731326" cy="56027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TPS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29" name="Flowchart: Multidocument 28"/>
            <p:cNvSpPr/>
            <p:nvPr/>
          </p:nvSpPr>
          <p:spPr>
            <a:xfrm>
              <a:off x="5895972" y="4848403"/>
              <a:ext cx="731326" cy="560273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>
                  <a:solidFill>
                    <a:schemeClr val="bg1"/>
                  </a:solidFill>
                </a:rPr>
                <a:t>TPS</a:t>
              </a:r>
              <a:endParaRPr lang="id-ID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Elbow Connector 29"/>
            <p:cNvCxnSpPr>
              <a:stCxn id="21" idx="2"/>
              <a:endCxn id="23" idx="0"/>
            </p:cNvCxnSpPr>
            <p:nvPr/>
          </p:nvCxnSpPr>
          <p:spPr>
            <a:xfrm rot="16200000" flipH="1">
              <a:off x="5215807" y="2497295"/>
              <a:ext cx="520335" cy="1676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1" idx="2"/>
            </p:cNvCxnSpPr>
            <p:nvPr/>
          </p:nvCxnSpPr>
          <p:spPr>
            <a:xfrm rot="16200000" flipH="1">
              <a:off x="4535220" y="3177882"/>
              <a:ext cx="520334" cy="315227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1" idx="2"/>
              <a:endCxn id="24" idx="0"/>
            </p:cNvCxnSpPr>
            <p:nvPr/>
          </p:nvCxnSpPr>
          <p:spPr>
            <a:xfrm rot="5400000">
              <a:off x="4138782" y="3096670"/>
              <a:ext cx="520335" cy="4776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21" idx="2"/>
              <a:endCxn id="22" idx="0"/>
            </p:cNvCxnSpPr>
            <p:nvPr/>
          </p:nvCxnSpPr>
          <p:spPr>
            <a:xfrm rot="5400000">
              <a:off x="3600270" y="2558158"/>
              <a:ext cx="520335" cy="155467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29" idx="0"/>
            </p:cNvCxnSpPr>
            <p:nvPr/>
          </p:nvCxnSpPr>
          <p:spPr>
            <a:xfrm rot="5400000">
              <a:off x="6024205" y="4558434"/>
              <a:ext cx="577712" cy="22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5" idx="2"/>
            </p:cNvCxnSpPr>
            <p:nvPr/>
          </p:nvCxnSpPr>
          <p:spPr>
            <a:xfrm rot="5400000">
              <a:off x="4935158" y="4559585"/>
              <a:ext cx="577712" cy="1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7" idx="0"/>
            </p:cNvCxnSpPr>
            <p:nvPr/>
          </p:nvCxnSpPr>
          <p:spPr>
            <a:xfrm rot="5400000">
              <a:off x="3871206" y="4559485"/>
              <a:ext cx="577712" cy="1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2" idx="2"/>
              <a:endCxn id="26" idx="0"/>
            </p:cNvCxnSpPr>
            <p:nvPr/>
          </p:nvCxnSpPr>
          <p:spPr>
            <a:xfrm rot="5400000">
              <a:off x="2794181" y="4559485"/>
              <a:ext cx="577712" cy="1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676400" y="2552700"/>
            <a:ext cx="2377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/>
              <a:t>Quick count PILKADA</a:t>
            </a:r>
            <a:endParaRPr lang="id-ID" sz="2000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3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Percontohan acak bertahap </a:t>
            </a:r>
            <a:br>
              <a:rPr lang="id-ID" dirty="0" smtClean="0"/>
            </a:br>
            <a:r>
              <a:rPr lang="id-ID" dirty="0" smtClean="0"/>
              <a:t>(multistage random sampling) </a:t>
            </a:r>
            <a:r>
              <a:rPr lang="id-ID" sz="2200" dirty="0" smtClean="0"/>
              <a:t>[2]</a:t>
            </a:r>
            <a:endParaRPr lang="id-ID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600200"/>
            <a:ext cx="4000500" cy="3048000"/>
          </a:xfrm>
          <a:prstGeom prst="rect">
            <a:avLst/>
          </a:prstGeom>
          <a:solidFill>
            <a:srgbClr val="FFDD99"/>
          </a:solidFill>
          <a:ln/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reduce costs if first stage results in enough data to stratify or cluster the population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86300" y="1600200"/>
            <a:ext cx="4000500" cy="3048000"/>
          </a:xfrm>
          <a:prstGeom prst="rect">
            <a:avLst/>
          </a:prstGeom>
          <a:solidFill>
            <a:srgbClr val="FFDD99"/>
          </a:solidFill>
          <a:ln/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Increased costs if discriminately used</a:t>
            </a: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id-ID" sz="3200" dirty="0" smtClean="0"/>
              <a:t>Increasing sampling error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9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Penentuan ukuran contoh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Sampling distribution </a:t>
            </a:r>
            <a:br>
              <a:rPr lang="id-ID" dirty="0" smtClean="0"/>
            </a:br>
            <a:r>
              <a:rPr lang="id-ID" dirty="0" smtClean="0"/>
              <a:t>– central limit theorem –</a:t>
            </a:r>
            <a:endParaRPr lang="id-ID" dirty="0"/>
          </a:p>
        </p:txBody>
      </p:sp>
      <p:pic>
        <p:nvPicPr>
          <p:cNvPr id="4" name="Picture 18" descr="Copy of coo01757_1405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" y="1670050"/>
            <a:ext cx="7510463" cy="3867150"/>
          </a:xfrm>
          <a:prstGeom prst="rect">
            <a:avLst/>
          </a:prstGeom>
          <a:noFill/>
        </p:spPr>
      </p:pic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228601" y="1181101"/>
          <a:ext cx="990599" cy="53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6" name="Equation" r:id="rId4" imgW="799920" imgH="431640" progId="Equation.3">
                  <p:embed/>
                </p:oleObj>
              </mc:Choice>
              <mc:Fallback>
                <p:oleObj name="Equation" r:id="rId4" imgW="799920" imgH="431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1" y="1181101"/>
                        <a:ext cx="990599" cy="5343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06375" y="1714500"/>
          <a:ext cx="236061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7" name="Equation" r:id="rId6" imgW="1942920" imgH="495000" progId="Equation.3">
                  <p:embed/>
                </p:oleObj>
              </mc:Choice>
              <mc:Fallback>
                <p:oleObj name="Equation" r:id="rId6" imgW="1942920" imgH="495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1714500"/>
                        <a:ext cx="2360613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2247900"/>
            <a:ext cx="2137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galat baku (</a:t>
            </a:r>
            <a:r>
              <a:rPr lang="id-ID" sz="1400" i="1" dirty="0" smtClean="0"/>
              <a:t>standard error</a:t>
            </a:r>
            <a:r>
              <a:rPr lang="id-ID" sz="1400" dirty="0" smtClean="0"/>
              <a:t>)</a:t>
            </a:r>
            <a:endParaRPr lang="id-ID" sz="14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4273296" y="2028444"/>
            <a:ext cx="231648" cy="82296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reeform 8"/>
          <p:cNvSpPr/>
          <p:nvPr/>
        </p:nvSpPr>
        <p:spPr>
          <a:xfrm>
            <a:off x="4621427" y="1872048"/>
            <a:ext cx="543697" cy="451022"/>
          </a:xfrm>
          <a:custGeom>
            <a:avLst/>
            <a:gdLst>
              <a:gd name="connsiteX0" fmla="*/ 0 w 543697"/>
              <a:gd name="connsiteY0" fmla="*/ 451022 h 451022"/>
              <a:gd name="connsiteX1" fmla="*/ 98854 w 543697"/>
              <a:gd name="connsiteY1" fmla="*/ 43249 h 451022"/>
              <a:gd name="connsiteX2" fmla="*/ 358346 w 543697"/>
              <a:gd name="connsiteY2" fmla="*/ 191530 h 451022"/>
              <a:gd name="connsiteX3" fmla="*/ 543697 w 543697"/>
              <a:gd name="connsiteY3" fmla="*/ 55606 h 451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697" h="451022">
                <a:moveTo>
                  <a:pt x="0" y="451022"/>
                </a:moveTo>
                <a:cubicBezTo>
                  <a:pt x="19565" y="268760"/>
                  <a:pt x="39130" y="86498"/>
                  <a:pt x="98854" y="43249"/>
                </a:cubicBezTo>
                <a:cubicBezTo>
                  <a:pt x="158578" y="0"/>
                  <a:pt x="284206" y="189471"/>
                  <a:pt x="358346" y="191530"/>
                </a:cubicBezTo>
                <a:cubicBezTo>
                  <a:pt x="432486" y="193589"/>
                  <a:pt x="488091" y="124597"/>
                  <a:pt x="543697" y="55606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5029200" y="512908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Z</a:t>
            </a:r>
            <a:r>
              <a:rPr lang="id-ID" baseline="-25000" dirty="0" smtClean="0">
                <a:solidFill>
                  <a:srgbClr val="FF0000"/>
                </a:solidFill>
                <a:sym typeface="Symbol"/>
              </a:rPr>
              <a:t>/2</a:t>
            </a:r>
            <a:endParaRPr lang="id-ID" baseline="-25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513045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-Z</a:t>
            </a:r>
            <a:r>
              <a:rPr lang="id-ID" baseline="-25000" dirty="0" smtClean="0">
                <a:solidFill>
                  <a:srgbClr val="FF0000"/>
                </a:solidFill>
                <a:sym typeface="Symbol"/>
              </a:rPr>
              <a:t>/2</a:t>
            </a:r>
            <a:endParaRPr lang="id-ID" baseline="-25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1042" y="1562100"/>
            <a:ext cx="13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margin of error</a:t>
            </a:r>
            <a:endParaRPr lang="id-ID" sz="1400" dirty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400800" y="1461529"/>
          <a:ext cx="958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8" name="Equation" r:id="rId8" imgW="774360" imgH="419040" progId="Equation.3">
                  <p:embed/>
                </p:oleObj>
              </mc:Choice>
              <mc:Fallback>
                <p:oleObj name="Equation" r:id="rId8" imgW="774360" imgH="419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61529"/>
                        <a:ext cx="9588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6424613" y="2019300"/>
          <a:ext cx="9112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9" name="Equation" r:id="rId10" imgW="736560" imgH="419040" progId="Equation.3">
                  <p:embed/>
                </p:oleObj>
              </mc:Choice>
              <mc:Fallback>
                <p:oleObj name="Equation" r:id="rId10" imgW="736560" imgH="41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2019300"/>
                        <a:ext cx="9112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Faktor penentu ukuran contoh</a:t>
            </a:r>
            <a:endParaRPr lang="id-ID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362199" y="1714500"/>
            <a:ext cx="3646064" cy="534566"/>
          </a:xfrm>
          <a:prstGeom prst="roundRect">
            <a:avLst>
              <a:gd name="adj" fmla="val 50000"/>
            </a:avLst>
          </a:prstGeom>
          <a:solidFill>
            <a:srgbClr val="FFDD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id-ID" sz="2400" dirty="0" smtClean="0"/>
              <a:t>Tingkat kepercayaan</a:t>
            </a:r>
            <a:endParaRPr lang="en-US" sz="2400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396906" y="2416999"/>
            <a:ext cx="3582331" cy="535848"/>
          </a:xfrm>
          <a:prstGeom prst="roundRect">
            <a:avLst>
              <a:gd name="adj" fmla="val 50000"/>
            </a:avLst>
          </a:prstGeom>
          <a:solidFill>
            <a:srgbClr val="FFDD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id-ID" sz="2400" dirty="0" smtClean="0"/>
              <a:t>Keragaman populasi</a:t>
            </a:r>
            <a:endParaRPr lang="en-US" sz="2400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438399" y="3147701"/>
            <a:ext cx="3581003" cy="533284"/>
          </a:xfrm>
          <a:prstGeom prst="roundRect">
            <a:avLst>
              <a:gd name="adj" fmla="val 50000"/>
            </a:avLst>
          </a:prstGeom>
          <a:solidFill>
            <a:srgbClr val="FFDD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id-ID" sz="2400" dirty="0" smtClean="0"/>
              <a:t>Margin of error</a:t>
            </a:r>
            <a:endParaRPr lang="en-US" sz="2400" dirty="0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438399" y="3848100"/>
            <a:ext cx="3657601" cy="535848"/>
          </a:xfrm>
          <a:prstGeom prst="roundRect">
            <a:avLst>
              <a:gd name="adj" fmla="val 50000"/>
            </a:avLst>
          </a:prstGeom>
          <a:solidFill>
            <a:srgbClr val="FFDD99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anchor="ctr"/>
          <a:lstStyle/>
          <a:p>
            <a:pPr algn="ctr"/>
            <a:r>
              <a:rPr lang="id-ID" sz="2400" dirty="0" smtClean="0"/>
              <a:t>Koreksi populasi terhingga</a:t>
            </a:r>
            <a:endParaRPr lang="en-US" sz="2400" dirty="0"/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304800" y="2476500"/>
          <a:ext cx="173884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6" name="Equation" r:id="rId4" imgW="736560" imgH="419040" progId="Equation.3">
                  <p:embed/>
                </p:oleObj>
              </mc:Choice>
              <mc:Fallback>
                <p:oleObj name="Equation" r:id="rId4" imgW="736560" imgH="4190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76500"/>
                        <a:ext cx="1738849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838200" y="2476500"/>
            <a:ext cx="685800" cy="5334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447800" y="2095500"/>
            <a:ext cx="9144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563129" y="2476500"/>
            <a:ext cx="418071" cy="5334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Straight Arrow Connector 16"/>
          <p:cNvCxnSpPr>
            <a:endCxn id="5" idx="1"/>
          </p:cNvCxnSpPr>
          <p:nvPr/>
        </p:nvCxnSpPr>
        <p:spPr>
          <a:xfrm flipV="1">
            <a:off x="1981200" y="2684923"/>
            <a:ext cx="415706" cy="9637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990600" y="3036672"/>
            <a:ext cx="685800" cy="5334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0" name="Straight Arrow Connector 19"/>
          <p:cNvCxnSpPr>
            <a:endCxn id="6" idx="1"/>
          </p:cNvCxnSpPr>
          <p:nvPr/>
        </p:nvCxnSpPr>
        <p:spPr>
          <a:xfrm>
            <a:off x="1676400" y="3314700"/>
            <a:ext cx="761999" cy="996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6629401" y="3238500"/>
          <a:ext cx="176645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7" name="Equation" r:id="rId6" imgW="1079280" imgH="419040" progId="Equation.3">
                  <p:embed/>
                </p:oleObj>
              </mc:Choice>
              <mc:Fallback>
                <p:oleObj name="Equation" r:id="rId6" imgW="107928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3238500"/>
                        <a:ext cx="176645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7620001" y="3162300"/>
            <a:ext cx="914399" cy="7620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24" name="Straight Arrow Connector 23"/>
          <p:cNvCxnSpPr/>
          <p:nvPr/>
        </p:nvCxnSpPr>
        <p:spPr>
          <a:xfrm rot="10800000" flipV="1">
            <a:off x="6248400" y="3924300"/>
            <a:ext cx="1371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6172200" y="2019300"/>
          <a:ext cx="2638425" cy="84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18" name="Equation" r:id="rId8" imgW="1422360" imgH="457200" progId="Equation.3">
                  <p:embed/>
                </p:oleObj>
              </mc:Choice>
              <mc:Fallback>
                <p:oleObj name="Equation" r:id="rId8" imgW="142236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19300"/>
                        <a:ext cx="2638425" cy="849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0" y="14859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Populasi takhingga (</a:t>
            </a:r>
            <a:r>
              <a:rPr lang="id-ID" i="1" dirty="0" smtClean="0"/>
              <a:t>infinite population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6172201" y="14859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Populasi terhingga (</a:t>
            </a:r>
            <a:r>
              <a:rPr lang="id-ID" i="1" dirty="0" smtClean="0"/>
              <a:t>finite population</a:t>
            </a:r>
            <a:r>
              <a:rPr lang="id-ID" dirty="0" smtClean="0"/>
              <a:t>)</a:t>
            </a:r>
            <a:endParaRPr lang="id-ID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4686300"/>
            <a:ext cx="3206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 = banyaknya anggota populasi</a:t>
            </a:r>
          </a:p>
          <a:p>
            <a:r>
              <a:rPr lang="id-ID" dirty="0" smtClean="0"/>
              <a:t>n = ukuran contoh</a:t>
            </a:r>
          </a:p>
          <a:p>
            <a:r>
              <a:rPr lang="id-ID" dirty="0" smtClean="0"/>
              <a:t>e = margin of error</a:t>
            </a:r>
            <a:endParaRPr lang="id-ID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4838700"/>
            <a:ext cx="4290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ym typeface="Symbol"/>
              </a:rPr>
              <a:t></a:t>
            </a:r>
            <a:r>
              <a:rPr lang="id-ID" baseline="30000" dirty="0" smtClean="0">
                <a:sym typeface="Symbol"/>
              </a:rPr>
              <a:t>2</a:t>
            </a:r>
            <a:r>
              <a:rPr lang="id-ID" dirty="0" smtClean="0">
                <a:sym typeface="Symbol"/>
              </a:rPr>
              <a:t> = </a:t>
            </a:r>
            <a:r>
              <a:rPr lang="id-ID" dirty="0" smtClean="0"/>
              <a:t>keragaman populasi</a:t>
            </a:r>
          </a:p>
          <a:p>
            <a:r>
              <a:rPr lang="id-ID" dirty="0" smtClean="0"/>
              <a:t>Z</a:t>
            </a:r>
            <a:r>
              <a:rPr lang="id-ID" baseline="-25000" dirty="0" smtClean="0">
                <a:sym typeface="Symbol"/>
              </a:rPr>
              <a:t></a:t>
            </a:r>
            <a:r>
              <a:rPr lang="id-ID" dirty="0" smtClean="0"/>
              <a:t> = nilai kuantil normal pada taraf nyata </a:t>
            </a:r>
            <a:r>
              <a:rPr lang="id-ID" dirty="0" smtClean="0">
                <a:sym typeface="Symbol"/>
              </a:rPr>
              <a:t></a:t>
            </a:r>
            <a:endParaRPr lang="id-ID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Percontohan acak sederhana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19400" y="1943100"/>
          <a:ext cx="2698206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14" name="Equation" r:id="rId4" imgW="1320480" imgH="444240" progId="Equation.3">
                  <p:embed/>
                </p:oleObj>
              </mc:Choice>
              <mc:Fallback>
                <p:oleObj name="Equation" r:id="rId4" imgW="13204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43100"/>
                        <a:ext cx="2698206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485900"/>
            <a:ext cx="3845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Pendugaan rata-rata populasi</a:t>
            </a:r>
            <a:endParaRPr lang="id-ID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495550" y="3778250"/>
          <a:ext cx="33480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15" name="Equation" r:id="rId6" imgW="1638000" imgH="444240" progId="Equation.3">
                  <p:embed/>
                </p:oleObj>
              </mc:Choice>
              <mc:Fallback>
                <p:oleObj name="Equation" r:id="rId6" imgW="163800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778250"/>
                        <a:ext cx="33480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3321050"/>
            <a:ext cx="422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Pendugaan proporsi populasi (p)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Percontohan acak berlapis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00600" y="1257300"/>
          <a:ext cx="2646363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8" name="Equation" r:id="rId4" imgW="1295280" imgH="863280" progId="Equation.3">
                  <p:embed/>
                </p:oleObj>
              </mc:Choice>
              <mc:Fallback>
                <p:oleObj name="Equation" r:id="rId4" imgW="129528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57300"/>
                        <a:ext cx="2646363" cy="176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485900"/>
            <a:ext cx="3845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Pendugaan rata-rata populasi</a:t>
            </a: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321050"/>
            <a:ext cx="380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Pendugaan proporsi populasi</a:t>
            </a:r>
            <a:endParaRPr lang="id-ID" sz="2400" dirty="0"/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4398963" y="3314700"/>
          <a:ext cx="3451225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9" name="Equation" r:id="rId6" imgW="1688760" imgH="863280" progId="Equation.3">
                  <p:embed/>
                </p:oleObj>
              </mc:Choice>
              <mc:Fallback>
                <p:oleObj name="Equation" r:id="rId6" imgW="168876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3314700"/>
                        <a:ext cx="3451225" cy="176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4076700"/>
            <a:ext cx="3962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 = banyaknya lapisan</a:t>
            </a:r>
          </a:p>
          <a:p>
            <a:r>
              <a:rPr lang="id-ID" dirty="0" smtClean="0"/>
              <a:t>N</a:t>
            </a:r>
            <a:r>
              <a:rPr lang="id-ID" baseline="-25000" dirty="0" smtClean="0"/>
              <a:t>i</a:t>
            </a:r>
            <a:r>
              <a:rPr lang="id-ID" dirty="0" smtClean="0"/>
              <a:t> = banyaknya anggota lapisan i</a:t>
            </a:r>
          </a:p>
          <a:p>
            <a:r>
              <a:rPr lang="id-ID" dirty="0" smtClean="0">
                <a:sym typeface="Symbol"/>
              </a:rPr>
              <a:t></a:t>
            </a:r>
            <a:r>
              <a:rPr lang="id-ID" baseline="-25000" dirty="0" smtClean="0">
                <a:sym typeface="Symbol"/>
              </a:rPr>
              <a:t>i</a:t>
            </a:r>
            <a:r>
              <a:rPr lang="id-ID" baseline="30000" dirty="0" smtClean="0">
                <a:sym typeface="Symbol"/>
              </a:rPr>
              <a:t>2</a:t>
            </a:r>
            <a:r>
              <a:rPr lang="id-ID" dirty="0" smtClean="0">
                <a:sym typeface="Symbol"/>
              </a:rPr>
              <a:t> = keragaman lapisan i</a:t>
            </a:r>
          </a:p>
          <a:p>
            <a:r>
              <a:rPr lang="id-ID" dirty="0" smtClean="0">
                <a:sym typeface="Symbol"/>
              </a:rPr>
              <a:t>a</a:t>
            </a:r>
            <a:r>
              <a:rPr lang="id-ID" baseline="-25000" dirty="0" smtClean="0">
                <a:sym typeface="Symbol"/>
              </a:rPr>
              <a:t>i</a:t>
            </a:r>
            <a:r>
              <a:rPr lang="id-ID" dirty="0" smtClean="0">
                <a:sym typeface="Symbol"/>
              </a:rPr>
              <a:t> = proporsi contoh dari lapisan i</a:t>
            </a:r>
          </a:p>
          <a:p>
            <a:r>
              <a:rPr lang="id-ID" dirty="0" smtClean="0">
                <a:sym typeface="Symbol"/>
              </a:rPr>
              <a:t>p</a:t>
            </a:r>
            <a:r>
              <a:rPr lang="id-ID" baseline="-25000" dirty="0" smtClean="0">
                <a:sym typeface="Symbol"/>
              </a:rPr>
              <a:t>i</a:t>
            </a:r>
            <a:r>
              <a:rPr lang="id-ID" dirty="0" smtClean="0">
                <a:sym typeface="Symbol"/>
              </a:rPr>
              <a:t> = proporsi peubah target dari lapisan i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pengumpulan 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sz="2000" dirty="0" smtClean="0"/>
              <a:t>Survei </a:t>
            </a:r>
            <a:endParaRPr lang="id-ID" sz="2000" dirty="0" smtClean="0">
              <a:sym typeface="Wingdings" pitchFamily="2" charset="2"/>
            </a:endParaRPr>
          </a:p>
          <a:p>
            <a:pPr lvl="1"/>
            <a:r>
              <a:rPr lang="id-ID" sz="1800" dirty="0" smtClean="0">
                <a:sym typeface="Wingdings" pitchFamily="2" charset="2"/>
              </a:rPr>
              <a:t>Memotret kondisi objek</a:t>
            </a:r>
          </a:p>
          <a:p>
            <a:pPr lvl="1"/>
            <a:r>
              <a:rPr lang="id-ID" sz="1800" dirty="0" smtClean="0"/>
              <a:t>Derajat kausalitas lebih rendah dari percobaan</a:t>
            </a:r>
          </a:p>
          <a:p>
            <a:r>
              <a:rPr lang="id-ID" sz="2000" dirty="0" smtClean="0"/>
              <a:t>Percobaan</a:t>
            </a:r>
          </a:p>
          <a:p>
            <a:pPr lvl="1"/>
            <a:r>
              <a:rPr lang="id-ID" sz="1800" dirty="0" smtClean="0"/>
              <a:t>Prosedur manipulasi input dan atau proses untuk evaluasi pengaruh terhadap respon</a:t>
            </a:r>
          </a:p>
          <a:p>
            <a:pPr lvl="1"/>
            <a:r>
              <a:rPr lang="id-ID" sz="1800" dirty="0" smtClean="0"/>
              <a:t>Derajat kausalitas tertinggi</a:t>
            </a:r>
          </a:p>
          <a:p>
            <a:r>
              <a:rPr lang="id-ID" sz="2000" dirty="0" smtClean="0"/>
              <a:t>Studi observasional</a:t>
            </a:r>
          </a:p>
          <a:p>
            <a:pPr lvl="1"/>
            <a:r>
              <a:rPr lang="id-ID" sz="1800" dirty="0" smtClean="0"/>
              <a:t>Serupa dengan percobaan namun intervensi terbatas karena masalah etis</a:t>
            </a:r>
          </a:p>
          <a:p>
            <a:pPr lvl="1"/>
            <a:r>
              <a:rPr lang="id-ID" sz="1800" dirty="0" smtClean="0"/>
              <a:t>(Pengaruh merokok terhadap penyakit saluran pernafasan)</a:t>
            </a:r>
          </a:p>
          <a:p>
            <a:r>
              <a:rPr lang="id-ID" sz="2000" dirty="0" smtClean="0"/>
              <a:t>Data Sekunder</a:t>
            </a:r>
            <a:endParaRPr lang="id-ID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Alokasi contoh di tiap lapisan </a:t>
            </a:r>
            <a:r>
              <a:rPr lang="id-ID" sz="2000" dirty="0" smtClean="0"/>
              <a:t>[1]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Faktor yang diperhatikan:</a:t>
            </a:r>
          </a:p>
          <a:p>
            <a:pPr lvl="1"/>
            <a:r>
              <a:rPr lang="id-ID" u="sng" dirty="0" smtClean="0"/>
              <a:t>Banyaknya</a:t>
            </a:r>
            <a:r>
              <a:rPr lang="id-ID" dirty="0" smtClean="0"/>
              <a:t> anggota di tiap lapisan</a:t>
            </a:r>
          </a:p>
          <a:p>
            <a:pPr lvl="1"/>
            <a:r>
              <a:rPr lang="id-ID" u="sng" dirty="0" smtClean="0"/>
              <a:t>Keragaman</a:t>
            </a:r>
            <a:r>
              <a:rPr lang="id-ID" dirty="0" smtClean="0"/>
              <a:t> anggota dalam tiap lapisan</a:t>
            </a:r>
          </a:p>
          <a:p>
            <a:pPr lvl="1"/>
            <a:r>
              <a:rPr lang="id-ID" u="sng" dirty="0" smtClean="0"/>
              <a:t>Biaya</a:t>
            </a:r>
            <a:r>
              <a:rPr lang="id-ID" dirty="0" smtClean="0"/>
              <a:t> untuk mendapatkan anggota dari tiap lapisan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572000" y="3238500"/>
            <a:ext cx="4572000" cy="24612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0" y="3253740"/>
            <a:ext cx="4572000" cy="2461260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0" y="1333500"/>
            <a:ext cx="9144000" cy="1905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Alokasi contoh di tiap lapisan </a:t>
            </a:r>
            <a:r>
              <a:rPr lang="id-ID" sz="2000" dirty="0" smtClean="0"/>
              <a:t>[2]</a:t>
            </a:r>
            <a:endParaRPr lang="id-ID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82713" y="1668463"/>
          <a:ext cx="2397125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0" name="Equation" r:id="rId3" imgW="1409400" imgH="863280" progId="Equation.3">
                  <p:embed/>
                </p:oleObj>
              </mc:Choice>
              <mc:Fallback>
                <p:oleObj name="Equation" r:id="rId3" imgW="1409400" imgH="863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1668463"/>
                        <a:ext cx="2397125" cy="146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409700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Alokasi optimum</a:t>
            </a:r>
            <a:endParaRPr lang="id-ID" dirty="0"/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319588" y="1682750"/>
          <a:ext cx="362743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1" name="Equation" r:id="rId5" imgW="2133360" imgH="876240" progId="Equation.3">
                  <p:embed/>
                </p:oleObj>
              </mc:Choice>
              <mc:Fallback>
                <p:oleObj name="Equation" r:id="rId5" imgW="2133360" imgH="876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1682750"/>
                        <a:ext cx="3627437" cy="149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152400" y="3827463"/>
          <a:ext cx="1857375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2" name="Equation" r:id="rId7" imgW="1091880" imgH="863280" progId="Equation.3">
                  <p:embed/>
                </p:oleObj>
              </mc:Choice>
              <mc:Fallback>
                <p:oleObj name="Equation" r:id="rId7" imgW="1091880" imgH="863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27463"/>
                        <a:ext cx="1857375" cy="146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2081212" y="3848100"/>
          <a:ext cx="2201863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3" name="Equation" r:id="rId9" imgW="1295280" imgH="914400" progId="Equation.3">
                  <p:embed/>
                </p:oleObj>
              </mc:Choice>
              <mc:Fallback>
                <p:oleObj name="Equation" r:id="rId9" imgW="1295280" imgH="914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2" y="3848100"/>
                        <a:ext cx="2201863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" y="331470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Alokasi Neyman</a:t>
            </a:r>
            <a:endParaRPr lang="id-ID" dirty="0"/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5173663" y="4214813"/>
          <a:ext cx="12319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4" name="Equation" r:id="rId11" imgW="723600" imgH="431640" progId="Equation.3">
                  <p:embed/>
                </p:oleObj>
              </mc:Choice>
              <mc:Fallback>
                <p:oleObj name="Equation" r:id="rId11" imgW="72360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4214813"/>
                        <a:ext cx="1231900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6715125" y="3868738"/>
          <a:ext cx="235267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15" name="Equation" r:id="rId13" imgW="1384200" imgH="914400" progId="Equation.3">
                  <p:embed/>
                </p:oleObj>
              </mc:Choice>
              <mc:Fallback>
                <p:oleObj name="Equation" r:id="rId13" imgW="1384200" imgH="914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868738"/>
                        <a:ext cx="2352675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800600" y="3314700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Alokasi Proporsional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>
            <a:off x="6781800" y="1485900"/>
            <a:ext cx="1752600" cy="1676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Oval 41"/>
          <p:cNvSpPr/>
          <p:nvPr/>
        </p:nvSpPr>
        <p:spPr>
          <a:xfrm>
            <a:off x="7772400" y="2247900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1" name="Oval 40"/>
          <p:cNvSpPr/>
          <p:nvPr/>
        </p:nvSpPr>
        <p:spPr>
          <a:xfrm>
            <a:off x="7391400" y="2552700"/>
            <a:ext cx="4572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Oval 39"/>
          <p:cNvSpPr/>
          <p:nvPr/>
        </p:nvSpPr>
        <p:spPr>
          <a:xfrm>
            <a:off x="7343274" y="1638300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Oval 38"/>
          <p:cNvSpPr/>
          <p:nvPr/>
        </p:nvSpPr>
        <p:spPr>
          <a:xfrm>
            <a:off x="7848600" y="1638300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6934200" y="19431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/>
          <p:nvPr/>
        </p:nvSpPr>
        <p:spPr>
          <a:xfrm>
            <a:off x="6886074" y="2628900"/>
            <a:ext cx="4572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Percontohan acak bergerombol </a:t>
            </a:r>
            <a:r>
              <a:rPr lang="id-ID" sz="2000" dirty="0" smtClean="0"/>
              <a:t>[1]</a:t>
            </a: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195763"/>
            <a:ext cx="5366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 = banyaknya gerombol di populasi</a:t>
            </a:r>
          </a:p>
          <a:p>
            <a:r>
              <a:rPr lang="id-ID" dirty="0" smtClean="0"/>
              <a:t>n = banyaknya gerombol terpilih secara acak sederhana</a:t>
            </a:r>
          </a:p>
          <a:p>
            <a:r>
              <a:rPr lang="id-ID" dirty="0" smtClean="0"/>
              <a:t>m</a:t>
            </a:r>
            <a:r>
              <a:rPr lang="id-ID" baseline="-25000" dirty="0" smtClean="0"/>
              <a:t>i</a:t>
            </a:r>
            <a:r>
              <a:rPr lang="id-ID" dirty="0" smtClean="0"/>
              <a:t> = banyaknya anggota gerombol i, i = 1, 2, ..., N</a:t>
            </a:r>
            <a:endParaRPr lang="id-ID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3400" y="3110163"/>
          <a:ext cx="77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34" name="Equation" r:id="rId3" imgW="774360" imgH="431640" progId="Equation.3">
                  <p:embed/>
                </p:oleObj>
              </mc:Choice>
              <mc:Fallback>
                <p:oleObj name="Equation" r:id="rId3" imgW="77436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10163"/>
                        <a:ext cx="774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533400" y="3592763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35" name="Equation" r:id="rId5" imgW="685800" imgH="431640" progId="Equation.3">
                  <p:embed/>
                </p:oleObj>
              </mc:Choice>
              <mc:Fallback>
                <p:oleObj name="Equation" r:id="rId5" imgW="6858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92763"/>
                        <a:ext cx="685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520700" y="4100763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36" name="Equation" r:id="rId7" imgW="698400" imgH="228600" progId="Equation.3">
                  <p:embed/>
                </p:oleObj>
              </mc:Choice>
              <mc:Fallback>
                <p:oleObj name="Equation" r:id="rId7" imgW="698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100763"/>
                        <a:ext cx="6985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19463" y="3134226"/>
            <a:ext cx="472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rataan ukuran gerombol untuk gerombol terpilih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3607105"/>
            <a:ext cx="283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banyaknya anggota populasi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4012168"/>
            <a:ext cx="475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rataan ukuran gerombol untuk seluruh gerombol</a:t>
            </a:r>
            <a:endParaRPr lang="id-ID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086600" y="21717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7239000" y="23241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239000" y="21717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086600" y="23241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8214360" y="186690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620000" y="18669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620000" y="17145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467600" y="18669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452360" y="26136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604760" y="27660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604760" y="26136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452360" y="27660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924800" y="179070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077200" y="194310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077200" y="179070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924800" y="194310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7833360" y="230886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985760" y="246126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985760" y="230886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833360" y="246126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010400" y="26898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162800" y="28422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7162800" y="26898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010400" y="28422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7162800" y="20193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TextBox 43"/>
          <p:cNvSpPr txBox="1"/>
          <p:nvPr/>
        </p:nvSpPr>
        <p:spPr>
          <a:xfrm>
            <a:off x="6781800" y="3390900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 = 6,</a:t>
            </a:r>
          </a:p>
          <a:p>
            <a:r>
              <a:rPr lang="id-ID" dirty="0" smtClean="0"/>
              <a:t>n = 3</a:t>
            </a:r>
          </a:p>
          <a:p>
            <a:r>
              <a:rPr lang="id-ID" dirty="0" smtClean="0"/>
              <a:t>m</a:t>
            </a:r>
            <a:r>
              <a:rPr lang="id-ID" baseline="-25000" dirty="0" smtClean="0"/>
              <a:t>i</a:t>
            </a:r>
            <a:r>
              <a:rPr lang="id-ID" dirty="0" smtClean="0"/>
              <a:t> = 3, 5, 5, 4, 4, 4</a:t>
            </a:r>
          </a:p>
        </p:txBody>
      </p:sp>
      <p:sp>
        <p:nvSpPr>
          <p:cNvPr id="45" name="TextBox 44"/>
          <p:cNvSpPr txBox="1"/>
          <p:nvPr/>
        </p:nvSpPr>
        <p:spPr>
          <a:xfrm flipH="1">
            <a:off x="7239000" y="14097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46" name="TextBox 45"/>
          <p:cNvSpPr txBox="1"/>
          <p:nvPr/>
        </p:nvSpPr>
        <p:spPr>
          <a:xfrm flipH="1">
            <a:off x="8153400" y="1497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47" name="TextBox 46"/>
          <p:cNvSpPr txBox="1"/>
          <p:nvPr/>
        </p:nvSpPr>
        <p:spPr>
          <a:xfrm flipH="1">
            <a:off x="6934200" y="1726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48" name="TextBox 47"/>
          <p:cNvSpPr txBox="1"/>
          <p:nvPr/>
        </p:nvSpPr>
        <p:spPr>
          <a:xfrm flipH="1">
            <a:off x="8153400" y="2107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49" name="TextBox 48"/>
          <p:cNvSpPr txBox="1"/>
          <p:nvPr/>
        </p:nvSpPr>
        <p:spPr>
          <a:xfrm flipH="1">
            <a:off x="6781800" y="24119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50" name="TextBox 49"/>
          <p:cNvSpPr txBox="1"/>
          <p:nvPr/>
        </p:nvSpPr>
        <p:spPr>
          <a:xfrm flipH="1">
            <a:off x="7772400" y="2564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6</a:t>
            </a:r>
            <a:endParaRPr lang="id-ID" dirty="0"/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6921500" y="434975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37" name="Equation" r:id="rId9" imgW="1231560" imgH="393480" progId="Equation.3">
                  <p:embed/>
                </p:oleObj>
              </mc:Choice>
              <mc:Fallback>
                <p:oleObj name="Equation" r:id="rId9" imgW="12315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4349750"/>
                        <a:ext cx="1231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6858000" y="4870450"/>
          <a:ext cx="185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38" name="Equation" r:id="rId11" imgW="1854000" imgH="215640" progId="Equation.3">
                  <p:embed/>
                </p:oleObj>
              </mc:Choice>
              <mc:Fallback>
                <p:oleObj name="Equation" r:id="rId11" imgW="18540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70450"/>
                        <a:ext cx="18542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6832600" y="5245100"/>
          <a:ext cx="1092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39" name="Equation" r:id="rId13" imgW="1091880" imgH="203040" progId="Equation.3">
                  <p:embed/>
                </p:oleObj>
              </mc:Choice>
              <mc:Fallback>
                <p:oleObj name="Equation" r:id="rId13" imgW="10918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245100"/>
                        <a:ext cx="10922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Percontohan acak bergerombol </a:t>
            </a:r>
            <a:r>
              <a:rPr lang="id-ID" sz="2000" dirty="0" smtClean="0"/>
              <a:t>[2]</a:t>
            </a:r>
            <a:endParaRPr lang="id-ID" dirty="0"/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4038600" y="2089150"/>
          <a:ext cx="23114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94" name="Equation" r:id="rId3" imgW="1104840" imgH="622080" progId="Equation.3">
                  <p:embed/>
                </p:oleObj>
              </mc:Choice>
              <mc:Fallback>
                <p:oleObj name="Equation" r:id="rId3" imgW="1104840" imgH="622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89150"/>
                        <a:ext cx="2311400" cy="130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457200" y="1943100"/>
          <a:ext cx="9144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95" name="Equation" r:id="rId5" imgW="647640" imgH="838080" progId="Equation.3">
                  <p:embed/>
                </p:oleObj>
              </mc:Choice>
              <mc:Fallback>
                <p:oleObj name="Equation" r:id="rId5" imgW="647640" imgH="838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43100"/>
                        <a:ext cx="914400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828800" y="2019300"/>
          <a:ext cx="1641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96" name="Equation" r:id="rId7" imgW="1193760" imgH="609480" progId="Equation.3">
                  <p:embed/>
                </p:oleObj>
              </mc:Choice>
              <mc:Fallback>
                <p:oleObj name="Equation" r:id="rId7" imgW="1193760" imgH="609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019300"/>
                        <a:ext cx="16414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781800" y="1485900"/>
            <a:ext cx="1752600" cy="1676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7772400" y="2247900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7391400" y="2552700"/>
            <a:ext cx="4572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7343274" y="1638300"/>
            <a:ext cx="4572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7848600" y="1638300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/>
          <p:cNvSpPr/>
          <p:nvPr/>
        </p:nvSpPr>
        <p:spPr>
          <a:xfrm>
            <a:off x="6934200" y="1943100"/>
            <a:ext cx="533400" cy="533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/>
          <p:cNvSpPr/>
          <p:nvPr/>
        </p:nvSpPr>
        <p:spPr>
          <a:xfrm>
            <a:off x="6886074" y="2628900"/>
            <a:ext cx="457200" cy="381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086600" y="21717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7239000" y="23241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7239000" y="21717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086600" y="23241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8214360" y="186690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7620000" y="18669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7620000" y="17145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467600" y="18669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452360" y="26136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604760" y="27660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7604760" y="26136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452360" y="27660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7924800" y="179070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8077200" y="194310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077200" y="179070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7924800" y="194310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7833360" y="230886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7985760" y="246126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985760" y="230886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833360" y="246126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7010400" y="26898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7162800" y="28422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7162800" y="26898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010400" y="2842260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7162800" y="2019300"/>
            <a:ext cx="91440" cy="9144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TextBox 38"/>
          <p:cNvSpPr txBox="1"/>
          <p:nvPr/>
        </p:nvSpPr>
        <p:spPr>
          <a:xfrm>
            <a:off x="6781800" y="3390900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N = 6,</a:t>
            </a:r>
          </a:p>
          <a:p>
            <a:r>
              <a:rPr lang="id-ID" dirty="0" smtClean="0"/>
              <a:t>n = 3</a:t>
            </a:r>
          </a:p>
          <a:p>
            <a:r>
              <a:rPr lang="id-ID" dirty="0" smtClean="0"/>
              <a:t>m</a:t>
            </a:r>
            <a:r>
              <a:rPr lang="id-ID" baseline="-25000" dirty="0" smtClean="0"/>
              <a:t>i</a:t>
            </a:r>
            <a:r>
              <a:rPr lang="id-ID" dirty="0" smtClean="0"/>
              <a:t> = 3, 5, 5, 4, 4, 4</a:t>
            </a:r>
          </a:p>
        </p:txBody>
      </p:sp>
      <p:sp>
        <p:nvSpPr>
          <p:cNvPr id="40" name="TextBox 39"/>
          <p:cNvSpPr txBox="1"/>
          <p:nvPr/>
        </p:nvSpPr>
        <p:spPr>
          <a:xfrm flipH="1">
            <a:off x="7239000" y="14097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41" name="TextBox 40"/>
          <p:cNvSpPr txBox="1"/>
          <p:nvPr/>
        </p:nvSpPr>
        <p:spPr>
          <a:xfrm flipH="1">
            <a:off x="8153400" y="14975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42" name="TextBox 41"/>
          <p:cNvSpPr txBox="1"/>
          <p:nvPr/>
        </p:nvSpPr>
        <p:spPr>
          <a:xfrm flipH="1">
            <a:off x="6934200" y="1726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8153400" y="2107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44" name="TextBox 43"/>
          <p:cNvSpPr txBox="1"/>
          <p:nvPr/>
        </p:nvSpPr>
        <p:spPr>
          <a:xfrm flipH="1">
            <a:off x="6781800" y="24119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7772400" y="25643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6</a:t>
            </a:r>
            <a:endParaRPr lang="id-ID" dirty="0"/>
          </a:p>
        </p:txBody>
      </p:sp>
      <p:graphicFrame>
        <p:nvGraphicFramePr>
          <p:cNvPr id="46" name="Object 6"/>
          <p:cNvGraphicFramePr>
            <a:graphicFrameLocks noChangeAspect="1"/>
          </p:cNvGraphicFramePr>
          <p:nvPr/>
        </p:nvGraphicFramePr>
        <p:xfrm>
          <a:off x="6921500" y="434975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97" name="Equation" r:id="rId9" imgW="1231560" imgH="393480" progId="Equation.3">
                  <p:embed/>
                </p:oleObj>
              </mc:Choice>
              <mc:Fallback>
                <p:oleObj name="Equation" r:id="rId9" imgW="123156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4349750"/>
                        <a:ext cx="1231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6858000" y="4870450"/>
          <a:ext cx="185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98" name="Equation" r:id="rId11" imgW="1854000" imgH="215640" progId="Equation.3">
                  <p:embed/>
                </p:oleObj>
              </mc:Choice>
              <mc:Fallback>
                <p:oleObj name="Equation" r:id="rId11" imgW="18540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70450"/>
                        <a:ext cx="18542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6832600" y="5245100"/>
          <a:ext cx="1092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99" name="Equation" r:id="rId13" imgW="1091880" imgH="203040" progId="Equation.3">
                  <p:embed/>
                </p:oleObj>
              </mc:Choice>
              <mc:Fallback>
                <p:oleObj name="Equation" r:id="rId13" imgW="10918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245100"/>
                        <a:ext cx="10922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1693863" y="3771900"/>
          <a:ext cx="16589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00" name="Equation" r:id="rId15" imgW="1206360" imgH="609480" progId="Equation.3">
                  <p:embed/>
                </p:oleObj>
              </mc:Choice>
              <mc:Fallback>
                <p:oleObj name="Equation" r:id="rId15" imgW="1206360" imgH="609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3771900"/>
                        <a:ext cx="16589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3937000" y="3848100"/>
          <a:ext cx="231140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01" name="Equation" r:id="rId17" imgW="1104840" imgH="634680" progId="Equation.3">
                  <p:embed/>
                </p:oleObj>
              </mc:Choice>
              <mc:Fallback>
                <p:oleObj name="Equation" r:id="rId17" imgW="1104840" imgH="6346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3848100"/>
                        <a:ext cx="2311400" cy="1328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296863" y="3808412"/>
          <a:ext cx="931862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02" name="Equation" r:id="rId19" imgW="660240" imgH="838080" progId="Equation.3">
                  <p:embed/>
                </p:oleObj>
              </mc:Choice>
              <mc:Fallback>
                <p:oleObj name="Equation" r:id="rId19" imgW="660240" imgH="8380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3808412"/>
                        <a:ext cx="931862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09600" y="1485900"/>
            <a:ext cx="3845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Pendugaan rata-rata populasi</a:t>
            </a:r>
            <a:endParaRPr lang="id-ID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609600" y="3321050"/>
            <a:ext cx="3809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Pendugaan proporsi populasi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3442"/>
            <a:ext cx="8458200" cy="9525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Strategi pemilihan contoh </a:t>
            </a:r>
            <a:br>
              <a:rPr lang="id-ID" dirty="0" smtClean="0"/>
            </a:br>
            <a:r>
              <a:rPr lang="id-ID" dirty="0" smtClean="0"/>
              <a:t>produktifitas hortikultura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1181100"/>
            <a:ext cx="76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Area Studi</a:t>
            </a:r>
            <a:endParaRPr lang="id-ID" dirty="0"/>
          </a:p>
        </p:txBody>
      </p:sp>
      <p:sp>
        <p:nvSpPr>
          <p:cNvPr id="8" name="Flowchart: Multidocument 7"/>
          <p:cNvSpPr/>
          <p:nvPr/>
        </p:nvSpPr>
        <p:spPr>
          <a:xfrm>
            <a:off x="228600" y="2019300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Strata 1</a:t>
            </a:r>
            <a:endParaRPr lang="id-ID" dirty="0"/>
          </a:p>
        </p:txBody>
      </p:sp>
      <p:sp>
        <p:nvSpPr>
          <p:cNvPr id="9" name="Flowchart: Multidocument 8"/>
          <p:cNvSpPr/>
          <p:nvPr/>
        </p:nvSpPr>
        <p:spPr>
          <a:xfrm>
            <a:off x="1600200" y="2019300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Strata 2</a:t>
            </a:r>
            <a:endParaRPr lang="id-ID" dirty="0"/>
          </a:p>
        </p:txBody>
      </p:sp>
      <p:sp>
        <p:nvSpPr>
          <p:cNvPr id="10" name="Flowchart: Multidocument 9"/>
          <p:cNvSpPr/>
          <p:nvPr/>
        </p:nvSpPr>
        <p:spPr>
          <a:xfrm>
            <a:off x="3048000" y="2019300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Strata 3</a:t>
            </a:r>
            <a:endParaRPr lang="id-ID" dirty="0"/>
          </a:p>
        </p:txBody>
      </p:sp>
      <p:sp>
        <p:nvSpPr>
          <p:cNvPr id="11" name="Flowchart: Multidocument 10"/>
          <p:cNvSpPr/>
          <p:nvPr/>
        </p:nvSpPr>
        <p:spPr>
          <a:xfrm>
            <a:off x="228600" y="3009900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wilayah terpilih</a:t>
            </a:r>
            <a:endParaRPr lang="id-ID" sz="1600" dirty="0"/>
          </a:p>
        </p:txBody>
      </p:sp>
      <p:sp>
        <p:nvSpPr>
          <p:cNvPr id="12" name="Flowchart: Multidocument 11"/>
          <p:cNvSpPr/>
          <p:nvPr/>
        </p:nvSpPr>
        <p:spPr>
          <a:xfrm>
            <a:off x="1600200" y="3009900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wilayah terpilih</a:t>
            </a:r>
            <a:endParaRPr lang="id-ID" sz="1600" dirty="0"/>
          </a:p>
        </p:txBody>
      </p:sp>
      <p:sp>
        <p:nvSpPr>
          <p:cNvPr id="13" name="Flowchart: Multidocument 12"/>
          <p:cNvSpPr/>
          <p:nvPr/>
        </p:nvSpPr>
        <p:spPr>
          <a:xfrm>
            <a:off x="3048000" y="3009900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wilayah terpilih</a:t>
            </a:r>
            <a:endParaRPr lang="id-ID" sz="1600" dirty="0"/>
          </a:p>
        </p:txBody>
      </p:sp>
      <p:sp>
        <p:nvSpPr>
          <p:cNvPr id="14" name="Flowchart: Multidocument 13"/>
          <p:cNvSpPr/>
          <p:nvPr/>
        </p:nvSpPr>
        <p:spPr>
          <a:xfrm>
            <a:off x="228600" y="4000500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Tipe A</a:t>
            </a:r>
            <a:endParaRPr lang="id-ID" sz="1600" dirty="0"/>
          </a:p>
        </p:txBody>
      </p:sp>
      <p:sp>
        <p:nvSpPr>
          <p:cNvPr id="15" name="Flowchart: Multidocument 14"/>
          <p:cNvSpPr/>
          <p:nvPr/>
        </p:nvSpPr>
        <p:spPr>
          <a:xfrm>
            <a:off x="1600200" y="4000500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Tipe B</a:t>
            </a:r>
            <a:endParaRPr lang="id-ID" sz="1600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3048000" y="4000500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Tipe C</a:t>
            </a:r>
            <a:endParaRPr lang="id-ID" sz="1600" dirty="0"/>
          </a:p>
        </p:txBody>
      </p:sp>
      <p:sp>
        <p:nvSpPr>
          <p:cNvPr id="17" name="Flowchart: Multidocument 16"/>
          <p:cNvSpPr/>
          <p:nvPr/>
        </p:nvSpPr>
        <p:spPr>
          <a:xfrm>
            <a:off x="310896" y="4841138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Contoh</a:t>
            </a:r>
            <a:endParaRPr lang="id-ID" sz="1600" dirty="0"/>
          </a:p>
        </p:txBody>
      </p:sp>
      <p:sp>
        <p:nvSpPr>
          <p:cNvPr id="18" name="Flowchart: Multidocument 17"/>
          <p:cNvSpPr/>
          <p:nvPr/>
        </p:nvSpPr>
        <p:spPr>
          <a:xfrm>
            <a:off x="1682496" y="4841138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Contoh</a:t>
            </a:r>
            <a:endParaRPr lang="id-ID" sz="1600" dirty="0"/>
          </a:p>
        </p:txBody>
      </p:sp>
      <p:sp>
        <p:nvSpPr>
          <p:cNvPr id="19" name="Flowchart: Multidocument 18"/>
          <p:cNvSpPr/>
          <p:nvPr/>
        </p:nvSpPr>
        <p:spPr>
          <a:xfrm>
            <a:off x="3130296" y="4841138"/>
            <a:ext cx="1060704" cy="60716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 smtClean="0"/>
              <a:t>Contoh</a:t>
            </a:r>
            <a:endParaRPr lang="id-ID" sz="1600" dirty="0"/>
          </a:p>
        </p:txBody>
      </p:sp>
      <p:cxnSp>
        <p:nvCxnSpPr>
          <p:cNvPr id="21" name="Elbow Connector 20"/>
          <p:cNvCxnSpPr>
            <a:stCxn id="7" idx="2"/>
            <a:endCxn id="8" idx="0"/>
          </p:cNvCxnSpPr>
          <p:nvPr/>
        </p:nvCxnSpPr>
        <p:spPr>
          <a:xfrm rot="5400000">
            <a:off x="1368462" y="1254162"/>
            <a:ext cx="228600" cy="13016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9" idx="0"/>
          </p:cNvCxnSpPr>
          <p:nvPr/>
        </p:nvCxnSpPr>
        <p:spPr>
          <a:xfrm rot="16200000" flipH="1">
            <a:off x="2054262" y="1870038"/>
            <a:ext cx="228600" cy="699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2"/>
            <a:endCxn id="10" idx="0"/>
          </p:cNvCxnSpPr>
          <p:nvPr/>
        </p:nvCxnSpPr>
        <p:spPr>
          <a:xfrm rot="16200000" flipH="1">
            <a:off x="2778162" y="1146138"/>
            <a:ext cx="228600" cy="15177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  <a:endCxn id="11" idx="0"/>
          </p:cNvCxnSpPr>
          <p:nvPr/>
        </p:nvCxnSpPr>
        <p:spPr>
          <a:xfrm rot="16200000" flipH="1">
            <a:off x="555344" y="2733319"/>
            <a:ext cx="406431" cy="1467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2"/>
            <a:endCxn id="12" idx="0"/>
          </p:cNvCxnSpPr>
          <p:nvPr/>
        </p:nvCxnSpPr>
        <p:spPr>
          <a:xfrm rot="16200000" flipH="1">
            <a:off x="1926944" y="2733319"/>
            <a:ext cx="406431" cy="1467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0" idx="2"/>
          </p:cNvCxnSpPr>
          <p:nvPr/>
        </p:nvCxnSpPr>
        <p:spPr>
          <a:xfrm rot="16200000" flipH="1">
            <a:off x="3301682" y="2806381"/>
            <a:ext cx="482631" cy="768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2" idx="2"/>
            <a:endCxn id="14" idx="0"/>
          </p:cNvCxnSpPr>
          <p:nvPr/>
        </p:nvCxnSpPr>
        <p:spPr>
          <a:xfrm rot="5400000">
            <a:off x="1241144" y="3184849"/>
            <a:ext cx="406431" cy="12248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2"/>
            <a:endCxn id="15" idx="0"/>
          </p:cNvCxnSpPr>
          <p:nvPr/>
        </p:nvCxnSpPr>
        <p:spPr>
          <a:xfrm rot="16200000" flipH="1">
            <a:off x="1926944" y="3723919"/>
            <a:ext cx="406431" cy="1467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2"/>
            <a:endCxn id="16" idx="0"/>
          </p:cNvCxnSpPr>
          <p:nvPr/>
        </p:nvCxnSpPr>
        <p:spPr>
          <a:xfrm rot="16200000" flipH="1">
            <a:off x="2650844" y="3000019"/>
            <a:ext cx="406431" cy="15945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2"/>
            <a:endCxn id="17" idx="0"/>
          </p:cNvCxnSpPr>
          <p:nvPr/>
        </p:nvCxnSpPr>
        <p:spPr>
          <a:xfrm rot="16200000" flipH="1">
            <a:off x="671473" y="4598390"/>
            <a:ext cx="256469" cy="2290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5" idx="2"/>
            <a:endCxn id="18" idx="0"/>
          </p:cNvCxnSpPr>
          <p:nvPr/>
        </p:nvCxnSpPr>
        <p:spPr>
          <a:xfrm rot="16200000" flipH="1">
            <a:off x="2043073" y="4598390"/>
            <a:ext cx="256469" cy="2290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6" idx="2"/>
            <a:endCxn id="19" idx="0"/>
          </p:cNvCxnSpPr>
          <p:nvPr/>
        </p:nvCxnSpPr>
        <p:spPr>
          <a:xfrm rot="16200000" flipH="1">
            <a:off x="3490873" y="4598390"/>
            <a:ext cx="256469" cy="2290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95800" y="12573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Stratifikasi wilayah survei (kab/kec) menurut intensitas produktifitas</a:t>
            </a:r>
            <a:endParaRPr lang="id-ID" dirty="0"/>
          </a:p>
        </p:txBody>
      </p:sp>
      <p:sp>
        <p:nvSpPr>
          <p:cNvPr id="51" name="TextBox 50"/>
          <p:cNvSpPr txBox="1"/>
          <p:nvPr/>
        </p:nvSpPr>
        <p:spPr>
          <a:xfrm>
            <a:off x="4495800" y="2571571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Pemilihan wilayah survei pada masing-masing strata</a:t>
            </a:r>
            <a:endParaRPr lang="id-ID" dirty="0"/>
          </a:p>
        </p:txBody>
      </p:sp>
      <p:sp>
        <p:nvSpPr>
          <p:cNvPr id="52" name="TextBox 51"/>
          <p:cNvSpPr txBox="1"/>
          <p:nvPr/>
        </p:nvSpPr>
        <p:spPr>
          <a:xfrm>
            <a:off x="4495800" y="3430369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Identifikasi obyek survei pada masing-masing wilayah survei terpilih. Perbarui daftarnya sebagai kerangka percontohan.</a:t>
            </a:r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4495800" y="4725769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Pemilihan obyek survei pada masing-masing tipe (besar/sedang/kecil)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4808835" cy="377163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Panel data (also known as</a:t>
            </a:r>
            <a:br>
              <a:rPr lang="en-US" sz="2000" dirty="0"/>
            </a:br>
            <a:r>
              <a:rPr lang="en-US" sz="2000" dirty="0"/>
              <a:t>longitudinal or cross-sectional</a:t>
            </a:r>
            <a:br>
              <a:rPr lang="en-US" sz="2000" dirty="0"/>
            </a:br>
            <a:r>
              <a:rPr lang="en-US" sz="2000" dirty="0"/>
              <a:t>time-series data) is a dataset in</a:t>
            </a:r>
            <a:br>
              <a:rPr lang="en-US" sz="2000" dirty="0"/>
            </a:br>
            <a:r>
              <a:rPr lang="en-US" sz="2000" dirty="0"/>
              <a:t>which the behavior of entities</a:t>
            </a:r>
            <a:br>
              <a:rPr lang="en-US" sz="2000" dirty="0"/>
            </a:br>
            <a:r>
              <a:rPr lang="en-US" sz="2000" dirty="0"/>
              <a:t>are observed across time.</a:t>
            </a:r>
            <a:br>
              <a:rPr lang="en-US" sz="2000" dirty="0"/>
            </a:br>
            <a:r>
              <a:rPr lang="en-US" sz="2000" dirty="0"/>
              <a:t>These entities could be states,</a:t>
            </a:r>
            <a:br>
              <a:rPr lang="en-US" sz="2000" dirty="0"/>
            </a:br>
            <a:r>
              <a:rPr lang="en-US" sz="2000" dirty="0"/>
              <a:t>companies, individuals,</a:t>
            </a:r>
            <a:br>
              <a:rPr lang="en-US" sz="2000" dirty="0"/>
            </a:br>
            <a:r>
              <a:rPr lang="en-US" sz="2000" dirty="0"/>
              <a:t>countries, etc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Panel </a:t>
            </a:r>
            <a:r>
              <a:rPr lang="en-US" sz="2000" dirty="0"/>
              <a:t>data looks like this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87024"/>
              </p:ext>
            </p:extLst>
          </p:nvPr>
        </p:nvGraphicFramePr>
        <p:xfrm>
          <a:off x="4609769" y="1247757"/>
          <a:ext cx="41910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65699132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713523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32543506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8614163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94016624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22738881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Country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468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9902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70316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5958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4325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85635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88259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90426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21347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80032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810000" y="40005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7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Panel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library(foreign)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>Panel &lt;- </a:t>
            </a:r>
            <a:r>
              <a:rPr lang="en-US" sz="1100" dirty="0" err="1">
                <a:latin typeface="Lucida Console" panose="020B0609040504020204" pitchFamily="49" charset="0"/>
              </a:rPr>
              <a:t>read.dta</a:t>
            </a:r>
            <a:r>
              <a:rPr lang="en-US" sz="1100" dirty="0">
                <a:latin typeface="Lucida Console" panose="020B0609040504020204" pitchFamily="49" charset="0"/>
              </a:rPr>
              <a:t>("http://dss.princeton.edu/training/Panel101.dta")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err="1">
                <a:latin typeface="Lucida Console" panose="020B0609040504020204" pitchFamily="49" charset="0"/>
              </a:rPr>
              <a:t>coplot</a:t>
            </a:r>
            <a:r>
              <a:rPr lang="en-US" sz="1100" dirty="0">
                <a:latin typeface="Lucida Console" panose="020B0609040504020204" pitchFamily="49" charset="0"/>
              </a:rPr>
              <a:t>(y ~ </a:t>
            </a:r>
            <a:r>
              <a:rPr lang="en-US" sz="1100" dirty="0" err="1">
                <a:latin typeface="Lucida Console" panose="020B0609040504020204" pitchFamily="49" charset="0"/>
              </a:rPr>
              <a:t>year|country</a:t>
            </a:r>
            <a:r>
              <a:rPr lang="en-US" sz="1100" dirty="0">
                <a:latin typeface="Lucida Console" panose="020B0609040504020204" pitchFamily="49" charset="0"/>
              </a:rPr>
              <a:t>, type="l", data=Panel) # Lines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err="1">
                <a:latin typeface="Lucida Console" panose="020B0609040504020204" pitchFamily="49" charset="0"/>
              </a:rPr>
              <a:t>coplot</a:t>
            </a:r>
            <a:r>
              <a:rPr lang="en-US" sz="1100" dirty="0">
                <a:latin typeface="Lucida Console" panose="020B0609040504020204" pitchFamily="49" charset="0"/>
              </a:rPr>
              <a:t>(y ~ </a:t>
            </a:r>
            <a:r>
              <a:rPr lang="en-US" sz="1100" dirty="0" err="1">
                <a:latin typeface="Lucida Console" panose="020B0609040504020204" pitchFamily="49" charset="0"/>
              </a:rPr>
              <a:t>year|country</a:t>
            </a:r>
            <a:r>
              <a:rPr lang="en-US" sz="1100" dirty="0">
                <a:latin typeface="Lucida Console" panose="020B0609040504020204" pitchFamily="49" charset="0"/>
              </a:rPr>
              <a:t>, type="b", data=Panel) # Points and </a:t>
            </a:r>
            <a:r>
              <a:rPr lang="en-US" sz="1100" dirty="0" smtClean="0">
                <a:latin typeface="Lucida Console" panose="020B0609040504020204" pitchFamily="49" charset="0"/>
              </a:rPr>
              <a:t>lines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95500"/>
            <a:ext cx="640197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73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Panel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library(car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scatterplot(</a:t>
            </a:r>
            <a:r>
              <a:rPr lang="en-US" sz="1100" dirty="0" err="1">
                <a:latin typeface="Lucida Console" panose="020B0609040504020204" pitchFamily="49" charset="0"/>
              </a:rPr>
              <a:t>y~year|country</a:t>
            </a:r>
            <a:r>
              <a:rPr lang="en-US" sz="1100" dirty="0">
                <a:latin typeface="Lucida Console" panose="020B0609040504020204" pitchFamily="49" charset="0"/>
              </a:rPr>
              <a:t>, boxplots=FALSE, smooth=TRUE, </a:t>
            </a:r>
            <a:r>
              <a:rPr lang="en-US" sz="1100" dirty="0" err="1">
                <a:latin typeface="Lucida Console" panose="020B0609040504020204" pitchFamily="49" charset="0"/>
              </a:rPr>
              <a:t>reg.line</a:t>
            </a:r>
            <a:r>
              <a:rPr lang="en-US" sz="1100" dirty="0">
                <a:latin typeface="Lucida Console" panose="020B0609040504020204" pitchFamily="49" charset="0"/>
              </a:rPr>
              <a:t>=FALSE, data=Panel)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80531"/>
            <a:ext cx="7277100" cy="3068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380531"/>
            <a:ext cx="1319213" cy="6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36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2782094"/>
            <a:ext cx="8001000" cy="2667000"/>
          </a:xfrm>
        </p:spPr>
        <p:txBody>
          <a:bodyPr/>
          <a:lstStyle/>
          <a:p>
            <a:r>
              <a:rPr lang="en-US" sz="3200" b="1" i="1" dirty="0"/>
              <a:t>FIXED-EFFECTS MODEL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i="1" dirty="0"/>
              <a:t>(Covariance Model, Within Estimator,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i="1" dirty="0"/>
              <a:t>Individual Dummy Variable Model, Least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i="1" dirty="0"/>
              <a:t>Squares Dummy Variable </a:t>
            </a:r>
            <a:r>
              <a:rPr lang="en-US" sz="2400" b="1" i="1" dirty="0" smtClean="0"/>
              <a:t>Model</a:t>
            </a:r>
            <a:r>
              <a:rPr lang="en-US" sz="2400" b="1" i="1" dirty="0"/>
              <a:t>)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7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Fixed effects: Heterogeneity across countries (or entities)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library(</a:t>
            </a:r>
            <a:r>
              <a:rPr lang="en-US" sz="1100" dirty="0" err="1" smtClean="0">
                <a:latin typeface="Lucida Console" panose="020B0609040504020204" pitchFamily="49" charset="0"/>
              </a:rPr>
              <a:t>gplots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plotmeans</a:t>
            </a:r>
            <a:r>
              <a:rPr lang="en-US" sz="1100" dirty="0">
                <a:latin typeface="Lucida Console" panose="020B0609040504020204" pitchFamily="49" charset="0"/>
              </a:rPr>
              <a:t>(y ~ country, main="</a:t>
            </a:r>
            <a:r>
              <a:rPr lang="en-US" sz="1100" dirty="0" err="1">
                <a:latin typeface="Lucida Console" panose="020B0609040504020204" pitchFamily="49" charset="0"/>
              </a:rPr>
              <a:t>Heterogeineity</a:t>
            </a:r>
            <a:r>
              <a:rPr lang="en-US" sz="1100" dirty="0">
                <a:latin typeface="Lucida Console" panose="020B0609040504020204" pitchFamily="49" charset="0"/>
              </a:rPr>
              <a:t> across countries", data=Panel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Heterogeneity: unobserved variables that do not change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47900"/>
            <a:ext cx="5896131" cy="30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2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1257300"/>
            <a:ext cx="4572000" cy="44577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0" y="1257300"/>
            <a:ext cx="4572000" cy="44577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Kapan contoh dikatakan sahih?</a:t>
            </a:r>
            <a:endParaRPr lang="id-ID" dirty="0"/>
          </a:p>
        </p:txBody>
      </p:sp>
      <p:sp>
        <p:nvSpPr>
          <p:cNvPr id="4" name="Oval 6" descr="collectingWaterSample"/>
          <p:cNvSpPr>
            <a:spLocks noChangeArrowheads="1"/>
          </p:cNvSpPr>
          <p:nvPr/>
        </p:nvSpPr>
        <p:spPr bwMode="auto">
          <a:xfrm>
            <a:off x="2868620" y="1394460"/>
            <a:ext cx="3324860" cy="2225040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62000" y="1598938"/>
            <a:ext cx="1974849" cy="1639562"/>
          </a:xfrm>
          <a:prstGeom prst="homePlate">
            <a:avLst>
              <a:gd name="adj" fmla="val 3011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i="1" dirty="0" smtClean="0"/>
              <a:t>Accurate</a:t>
            </a:r>
            <a:r>
              <a:rPr lang="id-ID" sz="3200" dirty="0" smtClean="0"/>
              <a:t>:</a:t>
            </a:r>
          </a:p>
          <a:p>
            <a:pPr algn="ctr"/>
            <a:r>
              <a:rPr lang="id-ID" sz="2000" dirty="0" smtClean="0"/>
              <a:t>Ketepatan</a:t>
            </a:r>
            <a:endParaRPr lang="en-US" sz="320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flipH="1">
            <a:off x="6396041" y="1638300"/>
            <a:ext cx="2015488" cy="1639562"/>
          </a:xfrm>
          <a:prstGeom prst="homePlate">
            <a:avLst>
              <a:gd name="adj" fmla="val 3073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i="1" dirty="0" smtClean="0"/>
              <a:t>Precise</a:t>
            </a:r>
            <a:r>
              <a:rPr lang="id-ID" sz="3200" dirty="0" smtClean="0"/>
              <a:t>:</a:t>
            </a:r>
          </a:p>
          <a:p>
            <a:pPr algn="ctr"/>
            <a:r>
              <a:rPr lang="id-ID" sz="2000" dirty="0" smtClean="0"/>
              <a:t>Kecermatan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1" y="3631168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Wingdings" pitchFamily="2" charset="2"/>
              <a:buChar char="§"/>
            </a:pPr>
            <a:r>
              <a:rPr lang="id-ID" dirty="0" smtClean="0"/>
              <a:t>Ketepatan: derajat ketiadaan </a:t>
            </a:r>
            <a:r>
              <a:rPr lang="id-ID" u="sng" dirty="0" smtClean="0"/>
              <a:t>bias</a:t>
            </a:r>
            <a:r>
              <a:rPr lang="id-ID" dirty="0" smtClean="0"/>
              <a:t> (perbedaan contoh dengan populasi)</a:t>
            </a:r>
          </a:p>
          <a:p>
            <a:pPr marL="234950" indent="-234950">
              <a:buFont typeface="Wingdings" pitchFamily="2" charset="2"/>
              <a:buChar char="§"/>
            </a:pPr>
            <a:r>
              <a:rPr lang="id-ID" dirty="0" smtClean="0"/>
              <a:t>Berkaitan dengan </a:t>
            </a:r>
            <a:r>
              <a:rPr lang="id-ID" u="sng" dirty="0" smtClean="0"/>
              <a:t>keterwakilan</a:t>
            </a:r>
            <a:r>
              <a:rPr lang="id-ID" dirty="0" smtClean="0"/>
              <a:t> contoh</a:t>
            </a:r>
            <a:endParaRPr lang="id-ID" dirty="0"/>
          </a:p>
        </p:txBody>
      </p:sp>
      <p:pic>
        <p:nvPicPr>
          <p:cNvPr id="10" name="Picture 13" descr="crop coo01757_11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771900"/>
            <a:ext cx="1702377" cy="168372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62600" y="36195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buFont typeface="Wingdings" pitchFamily="2" charset="2"/>
              <a:buChar char="§"/>
            </a:pPr>
            <a:r>
              <a:rPr lang="id-ID" dirty="0" smtClean="0"/>
              <a:t>Kecermatan: derajat seberapa dekat contoh mewakili populasi</a:t>
            </a:r>
          </a:p>
          <a:p>
            <a:pPr marL="234950" indent="-234950">
              <a:buFont typeface="Wingdings" pitchFamily="2" charset="2"/>
              <a:buChar char="§"/>
            </a:pPr>
            <a:r>
              <a:rPr lang="id-ID" dirty="0" smtClean="0"/>
              <a:t>Berkaitan dengan </a:t>
            </a:r>
            <a:r>
              <a:rPr lang="id-ID" u="sng" dirty="0" smtClean="0"/>
              <a:t>kecukupan</a:t>
            </a:r>
            <a:r>
              <a:rPr lang="id-ID" dirty="0" smtClean="0"/>
              <a:t> ukuran contoh</a:t>
            </a:r>
            <a:endParaRPr lang="id-ID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Fixed effects: Heterogeneity across </a:t>
            </a:r>
            <a:r>
              <a:rPr lang="en-US" dirty="0" smtClean="0">
                <a:effectLst/>
              </a:rPr>
              <a:t>years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plotmeans</a:t>
            </a:r>
            <a:r>
              <a:rPr lang="en-US" sz="1100" dirty="0" smtClean="0">
                <a:latin typeface="Lucida Console" panose="020B0609040504020204" pitchFamily="49" charset="0"/>
              </a:rPr>
              <a:t>(y </a:t>
            </a:r>
            <a:r>
              <a:rPr lang="en-US" sz="1100" dirty="0">
                <a:latin typeface="Lucida Console" panose="020B0609040504020204" pitchFamily="49" charset="0"/>
              </a:rPr>
              <a:t>~ year, main="</a:t>
            </a:r>
            <a:r>
              <a:rPr lang="en-US" sz="1100" dirty="0" err="1">
                <a:latin typeface="Lucida Console" panose="020B0609040504020204" pitchFamily="49" charset="0"/>
              </a:rPr>
              <a:t>Heterogeineity</a:t>
            </a:r>
            <a:r>
              <a:rPr lang="en-US" sz="1100" dirty="0">
                <a:latin typeface="Lucida Console" panose="020B0609040504020204" pitchFamily="49" charset="0"/>
              </a:rPr>
              <a:t> across years", data=Panel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Heterogeneity: unobserved variables that do not change over time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314624" cy="31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OLS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ols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&lt;-lm(y ~ x1, data=Panel)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summary(</a:t>
            </a:r>
            <a:r>
              <a:rPr lang="en-US" sz="1100" dirty="0" err="1" smtClean="0">
                <a:latin typeface="Lucida Console" panose="020B0609040504020204" pitchFamily="49" charset="0"/>
              </a:rPr>
              <a:t>ols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err="1" smtClean="0">
                <a:latin typeface="Lucida Console" panose="020B0609040504020204" pitchFamily="49" charset="0"/>
              </a:rPr>
              <a:t>yhat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&lt;- </a:t>
            </a:r>
            <a:r>
              <a:rPr lang="en-US" sz="1100" dirty="0" err="1">
                <a:latin typeface="Lucida Console" panose="020B0609040504020204" pitchFamily="49" charset="0"/>
              </a:rPr>
              <a:t>ols$fitted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plot(Panel$x1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Panel$y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pch</a:t>
            </a:r>
            <a:r>
              <a:rPr lang="en-US" sz="1100" dirty="0">
                <a:latin typeface="Lucida Console" panose="020B0609040504020204" pitchFamily="49" charset="0"/>
              </a:rPr>
              <a:t>=19, </a:t>
            </a:r>
            <a:r>
              <a:rPr lang="en-US" sz="1100" dirty="0" err="1">
                <a:latin typeface="Lucida Console" panose="020B0609040504020204" pitchFamily="49" charset="0"/>
              </a:rPr>
              <a:t>xlab</a:t>
            </a:r>
            <a:r>
              <a:rPr lang="en-US" sz="1100" dirty="0">
                <a:latin typeface="Lucida Console" panose="020B0609040504020204" pitchFamily="49" charset="0"/>
              </a:rPr>
              <a:t>="x1", </a:t>
            </a:r>
            <a:r>
              <a:rPr lang="en-US" sz="1100" dirty="0" err="1">
                <a:latin typeface="Lucida Console" panose="020B0609040504020204" pitchFamily="49" charset="0"/>
              </a:rPr>
              <a:t>ylab</a:t>
            </a:r>
            <a:r>
              <a:rPr lang="en-US" sz="1100" dirty="0">
                <a:latin typeface="Lucida Console" panose="020B0609040504020204" pitchFamily="49" charset="0"/>
              </a:rPr>
              <a:t>="y")</a:t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err="1" smtClean="0">
                <a:latin typeface="Lucida Console" panose="020B0609040504020204" pitchFamily="49" charset="0"/>
              </a:rPr>
              <a:t>abline</a:t>
            </a:r>
            <a:r>
              <a:rPr lang="en-US" sz="1100" dirty="0" smtClean="0">
                <a:latin typeface="Lucida Console" panose="020B0609040504020204" pitchFamily="49" charset="0"/>
              </a:rPr>
              <a:t>(lm(Panel$y~Panel$x1</a:t>
            </a:r>
            <a:r>
              <a:rPr lang="en-US" sz="1100" dirty="0">
                <a:latin typeface="Lucida Console" panose="020B0609040504020204" pitchFamily="49" charset="0"/>
              </a:rPr>
              <a:t>),</a:t>
            </a:r>
            <a:r>
              <a:rPr lang="en-US" sz="1100" dirty="0" err="1">
                <a:latin typeface="Lucida Console" panose="020B0609040504020204" pitchFamily="49" charset="0"/>
              </a:rPr>
              <a:t>lwd</a:t>
            </a:r>
            <a:r>
              <a:rPr lang="en-US" sz="1100" dirty="0">
                <a:latin typeface="Lucida Console" panose="020B0609040504020204" pitchFamily="49" charset="0"/>
              </a:rPr>
              <a:t>=3, col="red</a:t>
            </a:r>
            <a:r>
              <a:rPr lang="en-US" sz="1100" dirty="0" smtClean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Regular OLS regression </a:t>
            </a:r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does not </a:t>
            </a:r>
            <a:r>
              <a:rPr lang="en-US" sz="1100" dirty="0">
                <a:solidFill>
                  <a:srgbClr val="FF0000"/>
                </a:solidFill>
                <a:latin typeface="+mj-lt"/>
              </a:rPr>
              <a:t>consider </a:t>
            </a:r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heterogeneity across </a:t>
            </a:r>
            <a:r>
              <a:rPr lang="en-US" sz="1100" dirty="0">
                <a:solidFill>
                  <a:srgbClr val="FF0000"/>
                </a:solidFill>
                <a:latin typeface="+mj-lt"/>
              </a:rPr>
              <a:t>groups or time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300" dirty="0" smtClean="0">
                <a:latin typeface="Lucida Console" panose="020B0609040504020204" pitchFamily="49" charset="0"/>
              </a:rPr>
              <a:t/>
            </a:r>
            <a:br>
              <a:rPr lang="en-US" sz="300" dirty="0" smtClean="0">
                <a:latin typeface="Lucida Console" panose="020B0609040504020204" pitchFamily="49" charset="0"/>
              </a:rPr>
            </a:br>
            <a:r>
              <a:rPr lang="en-US" sz="300" dirty="0" smtClean="0">
                <a:latin typeface="Lucida Console" panose="020B0609040504020204" pitchFamily="49" charset="0"/>
              </a:rPr>
              <a:t/>
            </a:r>
            <a:br>
              <a:rPr lang="en-US" sz="300" dirty="0" smtClean="0">
                <a:latin typeface="Lucida Console" panose="020B0609040504020204" pitchFamily="49" charset="0"/>
              </a:rPr>
            </a:br>
            <a:endParaRPr lang="en-US" sz="3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574757"/>
            <a:ext cx="3981359" cy="2102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59704"/>
            <a:ext cx="5684108" cy="268859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7620000" y="1714500"/>
            <a:ext cx="457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4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Fixed effects using Least squares dummy variable </a:t>
            </a:r>
            <a:r>
              <a:rPr lang="en-US" dirty="0" smtClean="0">
                <a:effectLst/>
              </a:rPr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fixed.dum</a:t>
            </a:r>
            <a:r>
              <a:rPr lang="en-US" sz="1100" dirty="0" smtClean="0">
                <a:latin typeface="Lucida Console" panose="020B0609040504020204" pitchFamily="49" charset="0"/>
              </a:rPr>
              <a:t> </a:t>
            </a:r>
            <a:r>
              <a:rPr lang="en-US" sz="1100" dirty="0">
                <a:latin typeface="Lucida Console" panose="020B0609040504020204" pitchFamily="49" charset="0"/>
              </a:rPr>
              <a:t>&lt;-lm(y ~ x1 + factor(country) - 1, data=Panel)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summary(</a:t>
            </a:r>
            <a:r>
              <a:rPr lang="en-US" sz="1100" dirty="0" err="1" smtClean="0">
                <a:latin typeface="Lucida Console" panose="020B0609040504020204" pitchFamily="49" charset="0"/>
              </a:rPr>
              <a:t>fixed.dum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lm(formula = y ~ x1 + factor(country) - 1, data = Panel)</a:t>
            </a:r>
          </a:p>
          <a:p>
            <a:pPr marL="63182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Min         1Q     Median         3Q        Max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-8.634e+09 -9.697e+08  5.405e+08  1.386e+09  5.612e+09 </a:t>
            </a:r>
          </a:p>
          <a:p>
            <a:pPr marL="63182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    2.476e+09  1.107e+09   2.237  0.02889 *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factor(country)A  8.805e+08  9.618e+08   0.916  0.36347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factor(country)B -1.058e+09  1.051e+09  -1.006  0.31811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factor(country)C -1.723e+09  1.632e+09  -1.056  0.29508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factor(country)D  3.163e+09  9.095e+08   3.478  0.00093 ***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factor(country)E -6.026e+08  1.064e+09  -0.566  0.57329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factor(country)F  2.011e+09  1.123e+09   1.791  0.07821 .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factor(country)G -9.847e+08  1.493e+09  -0.660  0.51190   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631825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63182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standard error: 2.796e+09 on 62 degrees of freedom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Multiple R-squared:  0.4402,	Adjusted R-squared:  0.368 </a:t>
            </a:r>
          </a:p>
          <a:p>
            <a:pPr marL="63182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6.095 on 8 and 62 DF,  p-value: 8.892e-06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43400" y="2857500"/>
            <a:ext cx="762000" cy="166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70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Least squares dummy variable </a:t>
            </a:r>
            <a:r>
              <a:rPr lang="en-US" dirty="0" smtClean="0">
                <a:effectLst/>
              </a:rPr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794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err="1">
                <a:latin typeface="Lucida Console" panose="020B0609040504020204" pitchFamily="49" charset="0"/>
              </a:rPr>
              <a:t>yhat</a:t>
            </a:r>
            <a:r>
              <a:rPr lang="en-US" sz="1100" dirty="0">
                <a:latin typeface="Lucida Console" panose="020B0609040504020204" pitchFamily="49" charset="0"/>
              </a:rPr>
              <a:t> &lt;- </a:t>
            </a:r>
            <a:r>
              <a:rPr lang="en-US" sz="1100" dirty="0" err="1">
                <a:latin typeface="Lucida Console" panose="020B0609040504020204" pitchFamily="49" charset="0"/>
              </a:rPr>
              <a:t>fixed.dum$fitted</a:t>
            </a: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library(car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scatterplot(yhat~Panel$x1|Panel$country</a:t>
            </a:r>
            <a:r>
              <a:rPr lang="en-US" sz="1100" dirty="0">
                <a:latin typeface="Lucida Console" panose="020B0609040504020204" pitchFamily="49" charset="0"/>
              </a:rPr>
              <a:t>, boxplots=FALSE, </a:t>
            </a:r>
            <a:r>
              <a:rPr lang="en-US" sz="1100" dirty="0" err="1">
                <a:latin typeface="Lucida Console" panose="020B0609040504020204" pitchFamily="49" charset="0"/>
              </a:rPr>
              <a:t>xlab</a:t>
            </a:r>
            <a:r>
              <a:rPr lang="en-US" sz="1100" dirty="0">
                <a:latin typeface="Lucida Console" panose="020B0609040504020204" pitchFamily="49" charset="0"/>
              </a:rPr>
              <a:t>="x1", </a:t>
            </a:r>
            <a:r>
              <a:rPr lang="en-US" sz="1100" dirty="0" err="1">
                <a:latin typeface="Lucida Console" panose="020B0609040504020204" pitchFamily="49" charset="0"/>
              </a:rPr>
              <a:t>ylab</a:t>
            </a:r>
            <a:r>
              <a:rPr lang="en-US" sz="1100" dirty="0">
                <a:latin typeface="Lucida Console" panose="020B0609040504020204" pitchFamily="49" charset="0"/>
              </a:rPr>
              <a:t>="</a:t>
            </a:r>
            <a:r>
              <a:rPr lang="en-US" sz="1100" dirty="0" err="1">
                <a:latin typeface="Lucida Console" panose="020B0609040504020204" pitchFamily="49" charset="0"/>
              </a:rPr>
              <a:t>yhat</a:t>
            </a:r>
            <a:r>
              <a:rPr lang="en-US" sz="1100" dirty="0">
                <a:latin typeface="Lucida Console" panose="020B0609040504020204" pitchFamily="49" charset="0"/>
              </a:rPr>
              <a:t>",smooth=FALSE)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	</a:t>
            </a:r>
            <a:r>
              <a:rPr lang="en-US" sz="1100" dirty="0" err="1" smtClean="0">
                <a:latin typeface="Lucida Console" panose="020B0609040504020204" pitchFamily="49" charset="0"/>
              </a:rPr>
              <a:t>abline</a:t>
            </a:r>
            <a:r>
              <a:rPr lang="en-US" sz="1100" dirty="0" smtClean="0">
                <a:latin typeface="Lucida Console" panose="020B0609040504020204" pitchFamily="49" charset="0"/>
              </a:rPr>
              <a:t>(lm(Panel$y~Panel$x1</a:t>
            </a:r>
            <a:r>
              <a:rPr lang="en-US" sz="1100" dirty="0">
                <a:latin typeface="Lucida Console" panose="020B0609040504020204" pitchFamily="49" charset="0"/>
              </a:rPr>
              <a:t>),</a:t>
            </a:r>
            <a:r>
              <a:rPr lang="en-US" sz="1100" dirty="0" err="1">
                <a:latin typeface="Lucida Console" panose="020B0609040504020204" pitchFamily="49" charset="0"/>
              </a:rPr>
              <a:t>lwd</a:t>
            </a:r>
            <a:r>
              <a:rPr lang="en-US" sz="1100" dirty="0">
                <a:latin typeface="Lucida Console" panose="020B0609040504020204" pitchFamily="49" charset="0"/>
              </a:rPr>
              <a:t>=3, col="red")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2247900"/>
            <a:ext cx="5966158" cy="2726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23" y="2249557"/>
            <a:ext cx="1465706" cy="69540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638800" y="3467100"/>
            <a:ext cx="1524000" cy="1066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7976" y="4390163"/>
            <a:ext cx="1371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OLS regression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653123" y="3467100"/>
            <a:ext cx="1524000" cy="1066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62299" y="4390163"/>
            <a:ext cx="1371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OLS regression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54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Comparing OLS vs LSDV </a:t>
            </a:r>
            <a:r>
              <a:rPr lang="en-US" dirty="0" smtClean="0">
                <a:effectLst/>
              </a:rPr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76300"/>
            <a:ext cx="8915400" cy="4648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Each component of the factor variable (country) is absorbing the effects particular to </a:t>
            </a:r>
            <a:r>
              <a:rPr lang="en-US" sz="1600" dirty="0" smtClean="0">
                <a:latin typeface="+mj-lt"/>
              </a:rPr>
              <a:t>each country</a:t>
            </a:r>
            <a:r>
              <a:rPr lang="en-US" sz="1600" dirty="0">
                <a:latin typeface="+mj-lt"/>
              </a:rPr>
              <a:t>. Predictor </a:t>
            </a:r>
            <a:r>
              <a:rPr lang="en-US" sz="1600" i="1" dirty="0">
                <a:latin typeface="+mj-lt"/>
              </a:rPr>
              <a:t>x1 </a:t>
            </a:r>
            <a:r>
              <a:rPr lang="en-US" sz="1600" dirty="0">
                <a:latin typeface="+mj-lt"/>
              </a:rPr>
              <a:t>was not significant in the OLS model, once controlling for differences </a:t>
            </a:r>
            <a:r>
              <a:rPr lang="en-US" sz="1600" dirty="0" smtClean="0">
                <a:latin typeface="+mj-lt"/>
              </a:rPr>
              <a:t>across countries</a:t>
            </a:r>
            <a:r>
              <a:rPr lang="en-US" sz="1600" dirty="0">
                <a:latin typeface="+mj-lt"/>
              </a:rPr>
              <a:t>, </a:t>
            </a:r>
            <a:r>
              <a:rPr lang="en-US" sz="1600" i="1" dirty="0" smtClean="0">
                <a:latin typeface="+mj-lt"/>
              </a:rPr>
              <a:t>x1 </a:t>
            </a:r>
            <a:r>
              <a:rPr lang="en-US" sz="1600" dirty="0" smtClean="0">
                <a:latin typeface="+mj-lt"/>
              </a:rPr>
              <a:t>became </a:t>
            </a:r>
            <a:r>
              <a:rPr lang="en-US" sz="1600" dirty="0">
                <a:latin typeface="+mj-lt"/>
              </a:rPr>
              <a:t>significant in the OLS_DUM (i.e. LSDV model</a:t>
            </a:r>
            <a:r>
              <a:rPr lang="en-US" sz="1600" dirty="0" smtClean="0">
                <a:latin typeface="+mj-lt"/>
              </a:rPr>
              <a:t>).</a:t>
            </a:r>
            <a:endParaRPr lang="en-US" sz="105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library(</a:t>
            </a:r>
            <a:r>
              <a:rPr lang="en-US" sz="1100" dirty="0" err="1">
                <a:latin typeface="Lucida Console" panose="020B0609040504020204" pitchFamily="49" charset="0"/>
              </a:rPr>
              <a:t>apsrtable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apsrtable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ols,fixed.dum</a:t>
            </a:r>
            <a:r>
              <a:rPr lang="en-US" sz="1100" dirty="0">
                <a:latin typeface="Lucida Console" panose="020B0609040504020204" pitchFamily="49" charset="0"/>
              </a:rPr>
              <a:t>, </a:t>
            </a:r>
            <a:r>
              <a:rPr lang="en-US" sz="1100" dirty="0" err="1">
                <a:latin typeface="Lucida Console" panose="020B0609040504020204" pitchFamily="49" charset="0"/>
              </a:rPr>
              <a:t>model.names</a:t>
            </a:r>
            <a:r>
              <a:rPr lang="en-US" sz="1100" dirty="0">
                <a:latin typeface="Lucida Console" panose="020B0609040504020204" pitchFamily="49" charset="0"/>
              </a:rPr>
              <a:t> = c("OLS", "OLS_DUM")) # Displays a table in Latex form</a:t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70180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\multicolumn{ 1 }{ c }{ OLS } &amp; \multicolumn{ 1 }{ c }{ OLS_DUM } \\ 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                &amp; OLS              &amp; OLS_DUM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&amp; 1524319070.05 ^* &amp;     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(621072623.86)   &amp;     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   &amp; 494988913.90     &amp; 2475617827.10 ^*\\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(778861260.95)   &amp; (1106675593.60)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factor(country)A &amp;                  &amp; 880542403.99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(961807052.24)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factor(country)B &amp;                  &amp; -1057858363.16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(1051067684.19)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factor(country)C &amp;                  &amp; -1722810754.55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(1631513751.40)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factor(country)D &amp;                  &amp; 3162826897.32 ^*\\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(909459149.66)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factor(country)E &amp;                  &amp; -602622000.33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(1064291684.41)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factor(country)F &amp;                  &amp; 2010731793.24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(1122809097.35)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factor(country)G &amp;                  &amp; -984717493.45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&amp;                  &amp; (1492723118.24)  \\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$N$              &amp; 70               &amp; 70  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$R^2$            &amp; 0.01             &amp; 0.44            \\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adj. $R^2$       &amp; -0.01            &amp; 0.37            \\ </a:t>
            </a:r>
          </a:p>
          <a:p>
            <a:pPr marL="1701800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&amp; 3028276248.26    &amp; 2795552570.60    \\ 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hline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\multicolumn{3}{l}{\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{Standard errors in parentheses}}\\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\multicolumn{3}{l}{\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footnotesize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{$^*$ indicates significance at $p&lt; 0.05 $}}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\end{tabular} </a:t>
            </a:r>
          </a:p>
          <a:p>
            <a:pPr marL="170180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\end{table}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44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257800" y="2323570"/>
            <a:ext cx="1691224" cy="1058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934200" y="2552699"/>
            <a:ext cx="1371600" cy="15823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The coefficient of </a:t>
            </a:r>
            <a:r>
              <a:rPr lang="en-US" sz="900" i="1" dirty="0">
                <a:solidFill>
                  <a:srgbClr val="C00000"/>
                </a:solidFill>
              </a:rPr>
              <a:t>x1 </a:t>
            </a:r>
            <a:r>
              <a:rPr lang="en-US" sz="900" dirty="0">
                <a:solidFill>
                  <a:srgbClr val="C00000"/>
                </a:solidFill>
              </a:rPr>
              <a:t>indicates how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much </a:t>
            </a:r>
            <a:r>
              <a:rPr lang="en-US" sz="900" i="1" dirty="0">
                <a:solidFill>
                  <a:srgbClr val="C00000"/>
                </a:solidFill>
              </a:rPr>
              <a:t>Y </a:t>
            </a:r>
            <a:r>
              <a:rPr lang="en-US" sz="900" dirty="0">
                <a:solidFill>
                  <a:srgbClr val="C00000"/>
                </a:solidFill>
              </a:rPr>
              <a:t>changes overtime, controlling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by differences in countries, when </a:t>
            </a:r>
            <a:r>
              <a:rPr lang="en-US" sz="900" i="1" dirty="0">
                <a:solidFill>
                  <a:srgbClr val="C00000"/>
                </a:solidFill>
              </a:rPr>
              <a:t>X</a:t>
            </a:r>
            <a:r>
              <a:rPr lang="en-US" sz="900" dirty="0">
                <a:solidFill>
                  <a:srgbClr val="C00000"/>
                </a:solidFill>
              </a:rPr>
              <a:t/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>
                <a:solidFill>
                  <a:srgbClr val="C00000"/>
                </a:solidFill>
              </a:rPr>
              <a:t>increases by one unit. Notice </a:t>
            </a:r>
            <a:r>
              <a:rPr lang="en-US" sz="900" i="1" dirty="0">
                <a:solidFill>
                  <a:srgbClr val="C00000"/>
                </a:solidFill>
              </a:rPr>
              <a:t>x1 </a:t>
            </a:r>
            <a:r>
              <a:rPr lang="en-US" sz="900" dirty="0">
                <a:solidFill>
                  <a:srgbClr val="C00000"/>
                </a:solidFill>
              </a:rPr>
              <a:t>is</a:t>
            </a:r>
            <a:br>
              <a:rPr lang="en-US" sz="900" dirty="0">
                <a:solidFill>
                  <a:srgbClr val="C00000"/>
                </a:solidFill>
              </a:rPr>
            </a:br>
            <a:r>
              <a:rPr lang="en-US" sz="900" dirty="0" smtClean="0">
                <a:solidFill>
                  <a:srgbClr val="C00000"/>
                </a:solidFill>
              </a:rPr>
              <a:t>significant </a:t>
            </a:r>
            <a:r>
              <a:rPr lang="en-US" sz="900" dirty="0">
                <a:solidFill>
                  <a:srgbClr val="C00000"/>
                </a:solidFill>
              </a:rPr>
              <a:t>in the LSDV </a:t>
            </a:r>
            <a:r>
              <a:rPr lang="en-US" sz="900" dirty="0" smtClean="0">
                <a:solidFill>
                  <a:srgbClr val="C00000"/>
                </a:solidFill>
              </a:rPr>
              <a:t>model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2323570"/>
            <a:ext cx="280592" cy="4574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" y="2323570"/>
            <a:ext cx="1371600" cy="9149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The </a:t>
            </a:r>
            <a:r>
              <a:rPr lang="en-US" sz="900" dirty="0">
                <a:solidFill>
                  <a:srgbClr val="C00000"/>
                </a:solidFill>
              </a:rPr>
              <a:t>coefficient </a:t>
            </a:r>
            <a:r>
              <a:rPr lang="en-US" sz="900" dirty="0" smtClean="0">
                <a:solidFill>
                  <a:srgbClr val="C00000"/>
                </a:solidFill>
              </a:rPr>
              <a:t>of much </a:t>
            </a:r>
            <a:r>
              <a:rPr lang="en-US" sz="900" i="1" dirty="0">
                <a:solidFill>
                  <a:srgbClr val="C00000"/>
                </a:solidFill>
              </a:rPr>
              <a:t>Y </a:t>
            </a:r>
            <a:r>
              <a:rPr lang="en-US" sz="900" dirty="0">
                <a:solidFill>
                  <a:srgbClr val="C00000"/>
                </a:solidFill>
              </a:rPr>
              <a:t>changes </a:t>
            </a:r>
            <a:r>
              <a:rPr lang="en-US" sz="900" dirty="0" smtClean="0">
                <a:solidFill>
                  <a:srgbClr val="C00000"/>
                </a:solidFill>
              </a:rPr>
              <a:t>when </a:t>
            </a:r>
            <a:r>
              <a:rPr lang="en-US" sz="900" i="1" dirty="0" smtClean="0">
                <a:solidFill>
                  <a:srgbClr val="C00000"/>
                </a:solidFill>
              </a:rPr>
              <a:t>x1 </a:t>
            </a:r>
            <a:r>
              <a:rPr lang="en-US" sz="900" dirty="0">
                <a:solidFill>
                  <a:srgbClr val="C00000"/>
                </a:solidFill>
              </a:rPr>
              <a:t>indicates </a:t>
            </a:r>
            <a:r>
              <a:rPr lang="en-US" sz="900" dirty="0" smtClean="0">
                <a:solidFill>
                  <a:srgbClr val="C00000"/>
                </a:solidFill>
              </a:rPr>
              <a:t>how </a:t>
            </a:r>
            <a:r>
              <a:rPr lang="en-US" sz="900" i="1" dirty="0" smtClean="0">
                <a:solidFill>
                  <a:srgbClr val="C00000"/>
                </a:solidFill>
              </a:rPr>
              <a:t>X </a:t>
            </a:r>
            <a:r>
              <a:rPr lang="en-US" sz="900" dirty="0">
                <a:solidFill>
                  <a:srgbClr val="C00000"/>
                </a:solidFill>
              </a:rPr>
              <a:t>increases by one unit. Notice x1 is not significant in</a:t>
            </a:r>
          </a:p>
          <a:p>
            <a:pPr algn="ctr"/>
            <a:r>
              <a:rPr lang="en-US" sz="900" dirty="0">
                <a:solidFill>
                  <a:srgbClr val="C00000"/>
                </a:solidFill>
              </a:rPr>
              <a:t>the OLS </a:t>
            </a:r>
            <a:r>
              <a:rPr lang="en-US" sz="900" dirty="0" smtClean="0">
                <a:solidFill>
                  <a:srgbClr val="C00000"/>
                </a:solidFill>
              </a:rPr>
              <a:t>model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42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Fixed effects: </a:t>
            </a:r>
            <a:r>
              <a:rPr lang="en-US" sz="2400" i="1" dirty="0">
                <a:effectLst/>
              </a:rPr>
              <a:t>n </a:t>
            </a:r>
            <a:r>
              <a:rPr lang="en-US" sz="2400" dirty="0">
                <a:effectLst/>
              </a:rPr>
              <a:t>entity-specific intercepts (using </a:t>
            </a:r>
            <a:r>
              <a:rPr lang="en-US" sz="2400" dirty="0" err="1">
                <a:effectLst/>
              </a:rPr>
              <a:t>plm</a:t>
            </a:r>
            <a:r>
              <a:rPr lang="en-US" sz="2400" dirty="0" smtClean="0">
                <a:effectLst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2451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library(</a:t>
            </a:r>
            <a:r>
              <a:rPr lang="en-US" sz="1100" dirty="0" err="1">
                <a:latin typeface="Lucida Console" panose="020B0609040504020204" pitchFamily="49" charset="0"/>
              </a:rPr>
              <a:t>plm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fixed </a:t>
            </a:r>
            <a:r>
              <a:rPr lang="en-US" sz="1100" dirty="0">
                <a:latin typeface="Lucida Console" panose="020B0609040504020204" pitchFamily="49" charset="0"/>
              </a:rPr>
              <a:t>&lt;- </a:t>
            </a:r>
            <a:r>
              <a:rPr lang="en-US" sz="1100" dirty="0" err="1">
                <a:latin typeface="Lucida Console" panose="020B0609040504020204" pitchFamily="49" charset="0"/>
              </a:rPr>
              <a:t>plm</a:t>
            </a:r>
            <a:r>
              <a:rPr lang="en-US" sz="1100" dirty="0">
                <a:latin typeface="Lucida Console" panose="020B0609040504020204" pitchFamily="49" charset="0"/>
              </a:rPr>
              <a:t>(y ~ x1, data=Panel, index=c("country", "year"), model="within")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summary(fixed)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1884363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Within Model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1884363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Panel, model = "within", index = c("country", 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"year"))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-8.63e+09 -9.70e+08  5.40e+08  0.00e+00  1.39e+09  5.61e+09 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t-value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1106675594   2.237  0.02889 *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1884363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18843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5.2364e+20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4.8454e+20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0.074684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-0.029788</a:t>
            </a:r>
          </a:p>
          <a:p>
            <a:pPr marL="18843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5.00411 on 1 and 62 DF, p-value: 0.028892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00200" y="1057158"/>
            <a:ext cx="457200" cy="352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843232"/>
            <a:ext cx="8382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Outcome Variable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4000" y="1565476"/>
            <a:ext cx="381000" cy="323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1805374"/>
            <a:ext cx="8382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Predictor</a:t>
            </a:r>
          </a:p>
          <a:p>
            <a:pPr algn="ctr"/>
            <a:r>
              <a:rPr lang="en-US" sz="900" dirty="0">
                <a:solidFill>
                  <a:srgbClr val="C00000"/>
                </a:solidFill>
              </a:rPr>
              <a:t>variable(s)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14800" y="1056457"/>
            <a:ext cx="457200" cy="352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0" y="842531"/>
            <a:ext cx="8382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Panel setting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753100" y="1047805"/>
            <a:ext cx="457200" cy="352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10300" y="833879"/>
            <a:ext cx="12573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Fixed effects option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34002" y="2757178"/>
            <a:ext cx="528099" cy="59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62098" y="2628900"/>
            <a:ext cx="3053302" cy="274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n = # of groups/panels, T = # years, N = total # of observations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715000" y="3648052"/>
            <a:ext cx="304804" cy="314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019800" y="3519774"/>
            <a:ext cx="3053302" cy="809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C00000"/>
                </a:solidFill>
              </a:rPr>
              <a:t>Pr</a:t>
            </a:r>
            <a:r>
              <a:rPr lang="en-US" sz="900" dirty="0">
                <a:solidFill>
                  <a:srgbClr val="C00000"/>
                </a:solidFill>
              </a:rPr>
              <a:t>(&gt;|t|)= Two-tail p-values test the hypothesis that each </a:t>
            </a:r>
            <a:r>
              <a:rPr lang="en-US" sz="900" dirty="0" smtClean="0">
                <a:solidFill>
                  <a:srgbClr val="C00000"/>
                </a:solidFill>
              </a:rPr>
              <a:t>coefficient is </a:t>
            </a:r>
            <a:r>
              <a:rPr lang="en-US" sz="900" dirty="0">
                <a:solidFill>
                  <a:srgbClr val="C00000"/>
                </a:solidFill>
              </a:rPr>
              <a:t>different from 0. To reject this, the p-value has to be lower </a:t>
            </a:r>
            <a:r>
              <a:rPr lang="en-US" sz="900" dirty="0" smtClean="0">
                <a:solidFill>
                  <a:srgbClr val="C00000"/>
                </a:solidFill>
              </a:rPr>
              <a:t>than 0.05 </a:t>
            </a:r>
            <a:r>
              <a:rPr lang="en-US" sz="900" dirty="0">
                <a:solidFill>
                  <a:srgbClr val="C00000"/>
                </a:solidFill>
              </a:rPr>
              <a:t>(95%, you could choose also an alpha of 0.10), if this is the </a:t>
            </a:r>
            <a:r>
              <a:rPr lang="en-US" sz="900" dirty="0" smtClean="0">
                <a:solidFill>
                  <a:srgbClr val="C00000"/>
                </a:solidFill>
              </a:rPr>
              <a:t>case then </a:t>
            </a:r>
            <a:r>
              <a:rPr lang="en-US" sz="900" dirty="0">
                <a:solidFill>
                  <a:srgbClr val="C00000"/>
                </a:solidFill>
              </a:rPr>
              <a:t>you can say that the variable has a significant influence </a:t>
            </a:r>
            <a:r>
              <a:rPr lang="en-US" sz="900" dirty="0" smtClean="0">
                <a:solidFill>
                  <a:srgbClr val="C00000"/>
                </a:solidFill>
              </a:rPr>
              <a:t>on your </a:t>
            </a:r>
            <a:r>
              <a:rPr lang="en-US" sz="900" dirty="0">
                <a:solidFill>
                  <a:srgbClr val="C00000"/>
                </a:solidFill>
              </a:rPr>
              <a:t>dependent variable (y)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553200" y="5062994"/>
            <a:ext cx="664100" cy="2339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38800" y="4688217"/>
            <a:ext cx="3393548" cy="3855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If the p-value is &lt; 0.05 then the fixed effects model is </a:t>
            </a:r>
            <a:r>
              <a:rPr lang="en-US" sz="900" dirty="0" smtClean="0">
                <a:solidFill>
                  <a:srgbClr val="C00000"/>
                </a:solidFill>
              </a:rPr>
              <a:t>a better </a:t>
            </a:r>
            <a:r>
              <a:rPr lang="en-US" sz="900" dirty="0">
                <a:solidFill>
                  <a:srgbClr val="C00000"/>
                </a:solidFill>
              </a:rPr>
              <a:t>choice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9783" y="3152752"/>
            <a:ext cx="1219200" cy="990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The </a:t>
            </a:r>
            <a:r>
              <a:rPr lang="en-US" sz="900" dirty="0" err="1">
                <a:solidFill>
                  <a:srgbClr val="C00000"/>
                </a:solidFill>
              </a:rPr>
              <a:t>coeff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of x1 indicates how </a:t>
            </a:r>
            <a:r>
              <a:rPr lang="en-US" sz="900" dirty="0">
                <a:solidFill>
                  <a:srgbClr val="C00000"/>
                </a:solidFill>
              </a:rPr>
              <a:t>much </a:t>
            </a:r>
            <a:r>
              <a:rPr lang="en-US" sz="900" dirty="0" smtClean="0">
                <a:solidFill>
                  <a:srgbClr val="C00000"/>
                </a:solidFill>
              </a:rPr>
              <a:t>Y changes overtime</a:t>
            </a:r>
            <a:r>
              <a:rPr lang="en-US" sz="900" dirty="0">
                <a:solidFill>
                  <a:srgbClr val="C00000"/>
                </a:solidFill>
              </a:rPr>
              <a:t>, </a:t>
            </a:r>
            <a:r>
              <a:rPr lang="en-US" sz="900" dirty="0" smtClean="0">
                <a:solidFill>
                  <a:srgbClr val="C00000"/>
                </a:solidFill>
              </a:rPr>
              <a:t>on average per country, when X increases by one unit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68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Fixed effects: </a:t>
            </a:r>
            <a:r>
              <a:rPr lang="en-US" sz="2400" i="1" dirty="0">
                <a:effectLst/>
              </a:rPr>
              <a:t>n </a:t>
            </a:r>
            <a:r>
              <a:rPr lang="en-US" sz="2400" dirty="0">
                <a:effectLst/>
              </a:rPr>
              <a:t>entity-specific intercepts (using </a:t>
            </a:r>
            <a:r>
              <a:rPr lang="en-US" sz="2400" dirty="0" err="1">
                <a:effectLst/>
              </a:rPr>
              <a:t>plm</a:t>
            </a:r>
            <a:r>
              <a:rPr lang="en-US" sz="2400" dirty="0" smtClean="0">
                <a:effectLst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2451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Lucida Console" panose="020B0609040504020204" pitchFamily="49" charset="0"/>
              </a:rPr>
              <a:t>fixef</a:t>
            </a:r>
            <a:r>
              <a:rPr lang="en-US" sz="1400" dirty="0">
                <a:latin typeface="Lucida Console" panose="020B0609040504020204" pitchFamily="49" charset="0"/>
              </a:rPr>
              <a:t>(fixed) # Display the fixed effects (constants for each country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628650" indent="0">
              <a:buNone/>
            </a:pPr>
            <a:r>
              <a:rPr lang="pt-BR" sz="1100" dirty="0">
                <a:latin typeface="Lucida Console" panose="020B0609040504020204" pitchFamily="49" charset="0"/>
              </a:rPr>
              <a:t> 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    B           C           D           E           F           G </a:t>
            </a:r>
          </a:p>
          <a:p>
            <a:pPr marL="628650" indent="0">
              <a:buNone/>
            </a:pP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880542404 -1057858363 -1722810755  3162826897  -602622000  2010731793  -984717493 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865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pFtest</a:t>
            </a:r>
            <a:r>
              <a:rPr lang="en-US" sz="1400" dirty="0" smtClean="0">
                <a:latin typeface="Lucida Console" panose="020B0609040504020204" pitchFamily="49" charset="0"/>
              </a:rPr>
              <a:t>(fixed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ols</a:t>
            </a:r>
            <a:r>
              <a:rPr lang="en-US" sz="1400" dirty="0">
                <a:latin typeface="Lucida Console" panose="020B0609040504020204" pitchFamily="49" charset="0"/>
              </a:rPr>
              <a:t>) # Testing for fixed effects, null: OLS better than </a:t>
            </a:r>
            <a:r>
              <a:rPr lang="en-US" sz="1400" dirty="0" smtClean="0">
                <a:latin typeface="Lucida Console" panose="020B0609040504020204" pitchFamily="49" charset="0"/>
              </a:rPr>
              <a:t>fixed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 test for individual effects</a:t>
            </a:r>
          </a:p>
          <a:p>
            <a:pPr marL="1527175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 = 2.9655, df1 = 6, df2 = 62, p-value = 0.01307</a:t>
            </a:r>
          </a:p>
          <a:p>
            <a:pPr marL="15271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96000" y="3848100"/>
            <a:ext cx="832900" cy="6337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4400" y="4481822"/>
            <a:ext cx="4038598" cy="3568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If the p-value is &lt; 0.05 then the fixed effects model is </a:t>
            </a:r>
            <a:r>
              <a:rPr lang="en-US" sz="900" dirty="0" smtClean="0">
                <a:solidFill>
                  <a:srgbClr val="C00000"/>
                </a:solidFill>
              </a:rPr>
              <a:t>a better </a:t>
            </a:r>
            <a:r>
              <a:rPr lang="en-US" sz="900" dirty="0">
                <a:solidFill>
                  <a:srgbClr val="C00000"/>
                </a:solidFill>
              </a:rPr>
              <a:t>choice</a:t>
            </a:r>
          </a:p>
        </p:txBody>
      </p:sp>
    </p:spTree>
    <p:extLst>
      <p:ext uri="{BB962C8B-B14F-4D97-AF65-F5344CB8AC3E}">
        <p14:creationId xmlns:p14="http://schemas.microsoft.com/office/powerpoint/2010/main" val="3540459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442"/>
            <a:ext cx="8229600" cy="716746"/>
          </a:xfrm>
        </p:spPr>
        <p:txBody>
          <a:bodyPr>
            <a:normAutofit fontScale="90000"/>
          </a:bodyPr>
          <a:lstStyle/>
          <a:p>
            <a:r>
              <a:rPr lang="en-US" sz="2400" i="1" dirty="0">
                <a:effectLst/>
              </a:rPr>
              <a:t>RANDOM-EFFECTS MODEL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i="1" dirty="0">
                <a:effectLst/>
              </a:rPr>
              <a:t>(Random Intercept, Partial Pooling Model)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79" y="794249"/>
            <a:ext cx="8458200" cy="42179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Lucida Console" panose="020B0609040504020204" pitchFamily="49" charset="0"/>
              </a:rPr>
              <a:t>random &lt;- </a:t>
            </a:r>
            <a:r>
              <a:rPr lang="en-US" sz="900" dirty="0" err="1">
                <a:latin typeface="Lucida Console" panose="020B0609040504020204" pitchFamily="49" charset="0"/>
              </a:rPr>
              <a:t>plm</a:t>
            </a:r>
            <a:r>
              <a:rPr lang="en-US" sz="900" dirty="0">
                <a:latin typeface="Lucida Console" panose="020B0609040504020204" pitchFamily="49" charset="0"/>
              </a:rPr>
              <a:t>(y ~ x1, data=Panel, index=c("country", "year"), model="random")</a:t>
            </a:r>
          </a:p>
          <a:p>
            <a:pPr marL="0" indent="0">
              <a:buNone/>
            </a:pPr>
            <a:r>
              <a:rPr lang="en-US" sz="900" dirty="0">
                <a:latin typeface="Lucida Console" panose="020B0609040504020204" pitchFamily="49" charset="0"/>
              </a:rPr>
              <a:t>summary(random)</a:t>
            </a:r>
          </a:p>
          <a:p>
            <a:pPr marL="0" indent="0"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1884363" indent="0"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Random Effect Model 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Swamy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-Arora's transformation)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1884363" indent="0"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Panel, model = "random", index = c("country", 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"year"))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Effects: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share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idiosyncratic 7.815e+18 2.796e+09 0.873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    1.133e+18 1.065e+09 0.127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theta: 0.3611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-8.94e+09 -1.51e+09  2.82e+08  0.00e+00  1.56e+09  6.63e+09 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z-value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790626206  1.3116   0.1896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902145601  1.3823   0.1669</a:t>
            </a:r>
          </a:p>
          <a:p>
            <a:pPr marL="1884363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5.6595e+20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5.5048e+20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0.02733</a:t>
            </a:r>
          </a:p>
          <a:p>
            <a:pPr marL="1884363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0.013026</a:t>
            </a:r>
          </a:p>
          <a:p>
            <a:pPr marL="1884363" indent="0"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 1.91065 on 1 DF, p-value: 0.16689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5400" y="963895"/>
            <a:ext cx="1104900" cy="839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210300" y="833879"/>
            <a:ext cx="1257300" cy="359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C00000"/>
                </a:solidFill>
              </a:rPr>
              <a:t>random </a:t>
            </a:r>
            <a:r>
              <a:rPr lang="en-US" sz="900" dirty="0">
                <a:solidFill>
                  <a:srgbClr val="C00000"/>
                </a:solidFill>
              </a:rPr>
              <a:t>effects option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05904" y="2274909"/>
            <a:ext cx="528099" cy="59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34000" y="2146631"/>
            <a:ext cx="3053302" cy="274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n = # of groups/panels, T = # years, N = total # of observations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528301" y="4512073"/>
            <a:ext cx="469795" cy="614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998096" y="4011526"/>
            <a:ext cx="3053302" cy="8091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rgbClr val="C00000"/>
                </a:solidFill>
              </a:rPr>
              <a:t>Pr</a:t>
            </a:r>
            <a:r>
              <a:rPr lang="en-US" sz="900" dirty="0">
                <a:solidFill>
                  <a:srgbClr val="C00000"/>
                </a:solidFill>
              </a:rPr>
              <a:t>(&gt;|t|)= Two-tail p-values test the hypothesis that each </a:t>
            </a:r>
            <a:r>
              <a:rPr lang="en-US" sz="900" dirty="0" smtClean="0">
                <a:solidFill>
                  <a:srgbClr val="C00000"/>
                </a:solidFill>
              </a:rPr>
              <a:t>coefficient is </a:t>
            </a:r>
            <a:r>
              <a:rPr lang="en-US" sz="900" dirty="0">
                <a:solidFill>
                  <a:srgbClr val="C00000"/>
                </a:solidFill>
              </a:rPr>
              <a:t>different from 0. To reject this, the p-value has to be lower </a:t>
            </a:r>
            <a:r>
              <a:rPr lang="en-US" sz="900" dirty="0" smtClean="0">
                <a:solidFill>
                  <a:srgbClr val="C00000"/>
                </a:solidFill>
              </a:rPr>
              <a:t>than 0.05 </a:t>
            </a:r>
            <a:r>
              <a:rPr lang="en-US" sz="900" dirty="0">
                <a:solidFill>
                  <a:srgbClr val="C00000"/>
                </a:solidFill>
              </a:rPr>
              <a:t>(95%, you could choose also an alpha of 0.10), if this is the </a:t>
            </a:r>
            <a:r>
              <a:rPr lang="en-US" sz="900" dirty="0" smtClean="0">
                <a:solidFill>
                  <a:srgbClr val="C00000"/>
                </a:solidFill>
              </a:rPr>
              <a:t>case then </a:t>
            </a:r>
            <a:r>
              <a:rPr lang="en-US" sz="900" dirty="0">
                <a:solidFill>
                  <a:srgbClr val="C00000"/>
                </a:solidFill>
              </a:rPr>
              <a:t>you can say that the variable has a significant influence </a:t>
            </a:r>
            <a:r>
              <a:rPr lang="en-US" sz="900" dirty="0" smtClean="0">
                <a:solidFill>
                  <a:srgbClr val="C00000"/>
                </a:solidFill>
              </a:rPr>
              <a:t>on your </a:t>
            </a:r>
            <a:r>
              <a:rPr lang="en-US" sz="900" dirty="0">
                <a:solidFill>
                  <a:srgbClr val="C00000"/>
                </a:solidFill>
              </a:rPr>
              <a:t>dependent variable (y)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001950" y="5179976"/>
            <a:ext cx="664100" cy="2339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657850" y="4988466"/>
            <a:ext cx="3393548" cy="50010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If this number is &lt; 0.05 then your model is ok. This is a test</a:t>
            </a:r>
          </a:p>
          <a:p>
            <a:pPr algn="ctr"/>
            <a:r>
              <a:rPr lang="en-US" sz="900" dirty="0">
                <a:solidFill>
                  <a:srgbClr val="C00000"/>
                </a:solidFill>
              </a:rPr>
              <a:t>(F) to see whether all the coefficients in the model </a:t>
            </a:r>
            <a:r>
              <a:rPr lang="en-US" sz="900" dirty="0" smtClean="0">
                <a:solidFill>
                  <a:srgbClr val="C00000"/>
                </a:solidFill>
              </a:rPr>
              <a:t>are different than zero</a:t>
            </a:r>
            <a:r>
              <a:rPr lang="en-US" sz="9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1652" y="3238500"/>
            <a:ext cx="2098148" cy="10904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C00000"/>
                </a:solidFill>
              </a:rPr>
              <a:t>Interpretation of </a:t>
            </a:r>
            <a:r>
              <a:rPr lang="en-US" sz="900" dirty="0" smtClean="0">
                <a:solidFill>
                  <a:srgbClr val="C00000"/>
                </a:solidFill>
              </a:rPr>
              <a:t>the coefficients </a:t>
            </a:r>
            <a:r>
              <a:rPr lang="en-US" sz="900" dirty="0">
                <a:solidFill>
                  <a:srgbClr val="C00000"/>
                </a:solidFill>
              </a:rPr>
              <a:t>is </a:t>
            </a:r>
            <a:r>
              <a:rPr lang="en-US" sz="900" dirty="0" smtClean="0">
                <a:solidFill>
                  <a:srgbClr val="C00000"/>
                </a:solidFill>
              </a:rPr>
              <a:t>tricky since </a:t>
            </a:r>
            <a:r>
              <a:rPr lang="en-US" sz="900" dirty="0">
                <a:solidFill>
                  <a:srgbClr val="C00000"/>
                </a:solidFill>
              </a:rPr>
              <a:t>they include </a:t>
            </a:r>
            <a:r>
              <a:rPr lang="en-US" sz="900" dirty="0" smtClean="0">
                <a:solidFill>
                  <a:srgbClr val="C00000"/>
                </a:solidFill>
              </a:rPr>
              <a:t>both the within-entity and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between-entity effects. In </a:t>
            </a:r>
            <a:r>
              <a:rPr lang="en-US" sz="900" dirty="0">
                <a:solidFill>
                  <a:srgbClr val="C00000"/>
                </a:solidFill>
              </a:rPr>
              <a:t>the </a:t>
            </a:r>
            <a:r>
              <a:rPr lang="en-US" sz="900" dirty="0" smtClean="0">
                <a:solidFill>
                  <a:srgbClr val="C00000"/>
                </a:solidFill>
              </a:rPr>
              <a:t>case of </a:t>
            </a:r>
            <a:r>
              <a:rPr lang="en-US" sz="900" dirty="0">
                <a:solidFill>
                  <a:srgbClr val="C00000"/>
                </a:solidFill>
              </a:rPr>
              <a:t>TSCS </a:t>
            </a:r>
            <a:r>
              <a:rPr lang="en-US" sz="900" dirty="0" smtClean="0">
                <a:solidFill>
                  <a:srgbClr val="C00000"/>
                </a:solidFill>
              </a:rPr>
              <a:t>data represents </a:t>
            </a:r>
            <a:r>
              <a:rPr lang="en-US" sz="900" dirty="0">
                <a:solidFill>
                  <a:srgbClr val="C00000"/>
                </a:solidFill>
              </a:rPr>
              <a:t>the </a:t>
            </a:r>
            <a:r>
              <a:rPr lang="en-US" sz="900" dirty="0" smtClean="0">
                <a:solidFill>
                  <a:srgbClr val="C00000"/>
                </a:solidFill>
              </a:rPr>
              <a:t>average effect </a:t>
            </a:r>
            <a:r>
              <a:rPr lang="en-US" sz="900" dirty="0">
                <a:solidFill>
                  <a:srgbClr val="C00000"/>
                </a:solidFill>
              </a:rPr>
              <a:t>of </a:t>
            </a:r>
            <a:r>
              <a:rPr lang="en-US" sz="900" i="1" dirty="0">
                <a:solidFill>
                  <a:srgbClr val="C00000"/>
                </a:solidFill>
              </a:rPr>
              <a:t>X </a:t>
            </a:r>
            <a:r>
              <a:rPr lang="en-US" sz="900" dirty="0">
                <a:solidFill>
                  <a:srgbClr val="C00000"/>
                </a:solidFill>
              </a:rPr>
              <a:t>over </a:t>
            </a:r>
            <a:r>
              <a:rPr lang="en-US" sz="900" i="1" dirty="0">
                <a:solidFill>
                  <a:srgbClr val="C00000"/>
                </a:solidFill>
              </a:rPr>
              <a:t>Y </a:t>
            </a:r>
            <a:r>
              <a:rPr lang="en-US" sz="900" dirty="0" smtClean="0">
                <a:solidFill>
                  <a:srgbClr val="C00000"/>
                </a:solidFill>
              </a:rPr>
              <a:t>when </a:t>
            </a:r>
            <a:r>
              <a:rPr lang="en-US" sz="900" i="1" dirty="0" smtClean="0">
                <a:solidFill>
                  <a:srgbClr val="C00000"/>
                </a:solidFill>
              </a:rPr>
              <a:t>X </a:t>
            </a:r>
            <a:r>
              <a:rPr lang="en-US" sz="900" dirty="0">
                <a:solidFill>
                  <a:srgbClr val="C00000"/>
                </a:solidFill>
              </a:rPr>
              <a:t>changes </a:t>
            </a:r>
            <a:r>
              <a:rPr lang="en-US" sz="900" dirty="0" smtClean="0">
                <a:solidFill>
                  <a:srgbClr val="C00000"/>
                </a:solidFill>
              </a:rPr>
              <a:t>across time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and between countries</a:t>
            </a:r>
            <a:r>
              <a:rPr lang="en-US" sz="900" dirty="0">
                <a:solidFill>
                  <a:srgbClr val="C00000"/>
                </a:solidFill>
              </a:rPr>
              <a:t> </a:t>
            </a:r>
            <a:r>
              <a:rPr lang="en-US" sz="900" dirty="0" smtClean="0">
                <a:solidFill>
                  <a:srgbClr val="C00000"/>
                </a:solidFill>
              </a:rPr>
              <a:t>by </a:t>
            </a:r>
            <a:r>
              <a:rPr lang="en-US" sz="900" dirty="0">
                <a:solidFill>
                  <a:srgbClr val="C00000"/>
                </a:solidFill>
              </a:rPr>
              <a:t>one unit</a:t>
            </a:r>
            <a:r>
              <a:rPr lang="en-US" sz="900" dirty="0" smtClean="0">
                <a:solidFill>
                  <a:srgbClr val="C00000"/>
                </a:solidFill>
              </a:rPr>
              <a:t>.</a:t>
            </a:r>
            <a:endParaRPr 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138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effectLst/>
              </a:rPr>
              <a:t>RANDOM-EFFECTS MODEL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i="1" dirty="0">
                <a:effectLst/>
              </a:rPr>
              <a:t>(Random Intercept, Partial Pooling Model)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591"/>
            <a:ext cx="3657600" cy="4639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# Setting as panel data (an alternative way to run the above model</a:t>
            </a:r>
          </a:p>
          <a:p>
            <a:pPr marL="0" indent="0">
              <a:buNone/>
            </a:pPr>
            <a:r>
              <a:rPr lang="en-US" sz="1050" dirty="0" err="1">
                <a:latin typeface="Lucida Console" panose="020B0609040504020204" pitchFamily="49" charset="0"/>
              </a:rPr>
              <a:t>Panel.set</a:t>
            </a:r>
            <a:r>
              <a:rPr lang="en-US" sz="1050" dirty="0">
                <a:latin typeface="Lucida Console" panose="020B0609040504020204" pitchFamily="49" charset="0"/>
              </a:rPr>
              <a:t> &lt;- </a:t>
            </a:r>
            <a:r>
              <a:rPr lang="en-US" sz="1050" dirty="0" err="1">
                <a:latin typeface="Lucida Console" panose="020B0609040504020204" pitchFamily="49" charset="0"/>
              </a:rPr>
              <a:t>plm.data</a:t>
            </a:r>
            <a:r>
              <a:rPr lang="en-US" sz="1050" dirty="0">
                <a:latin typeface="Lucida Console" panose="020B0609040504020204" pitchFamily="49" charset="0"/>
              </a:rPr>
              <a:t>(Panel, index = </a:t>
            </a:r>
            <a:r>
              <a:rPr lang="en-US" sz="1050" dirty="0" smtClean="0">
                <a:latin typeface="Lucida Console" panose="020B0609040504020204" pitchFamily="49" charset="0"/>
              </a:rPr>
              <a:t>	c</a:t>
            </a:r>
            <a:r>
              <a:rPr lang="en-US" sz="1050" dirty="0">
                <a:latin typeface="Lucida Console" panose="020B0609040504020204" pitchFamily="49" charset="0"/>
              </a:rPr>
              <a:t>("country", "year</a:t>
            </a:r>
            <a:r>
              <a:rPr lang="en-US" sz="1050" dirty="0" smtClean="0">
                <a:latin typeface="Lucida Console" panose="020B0609040504020204" pitchFamily="49" charset="0"/>
              </a:rPr>
              <a:t>"))</a:t>
            </a:r>
          </a:p>
          <a:p>
            <a:pPr marL="0" indent="0">
              <a:buNone/>
            </a:pPr>
            <a:endParaRPr lang="en-US" sz="105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# Random effects using panel setting (same output as above)</a:t>
            </a:r>
          </a:p>
          <a:p>
            <a:pPr marL="0" indent="0">
              <a:buNone/>
            </a:pPr>
            <a:r>
              <a:rPr lang="en-US" sz="1050" dirty="0" err="1">
                <a:latin typeface="Lucida Console" panose="020B0609040504020204" pitchFamily="49" charset="0"/>
              </a:rPr>
              <a:t>random.set</a:t>
            </a:r>
            <a:r>
              <a:rPr lang="en-US" sz="1050" dirty="0">
                <a:latin typeface="Lucida Console" panose="020B0609040504020204" pitchFamily="49" charset="0"/>
              </a:rPr>
              <a:t> &lt;- </a:t>
            </a:r>
            <a:r>
              <a:rPr lang="en-US" sz="1050" dirty="0" err="1">
                <a:latin typeface="Lucida Console" panose="020B0609040504020204" pitchFamily="49" charset="0"/>
              </a:rPr>
              <a:t>plm</a:t>
            </a:r>
            <a:r>
              <a:rPr lang="en-US" sz="1050" dirty="0">
                <a:latin typeface="Lucida Console" panose="020B0609040504020204" pitchFamily="49" charset="0"/>
              </a:rPr>
              <a:t>(y ~ x1, data = </a:t>
            </a:r>
            <a:r>
              <a:rPr lang="en-US" sz="1050" dirty="0" smtClean="0">
                <a:latin typeface="Lucida Console" panose="020B0609040504020204" pitchFamily="49" charset="0"/>
              </a:rPr>
              <a:t>	</a:t>
            </a:r>
            <a:r>
              <a:rPr lang="en-US" sz="1050" dirty="0" err="1" smtClean="0">
                <a:latin typeface="Lucida Console" panose="020B0609040504020204" pitchFamily="49" charset="0"/>
              </a:rPr>
              <a:t>Panel.set</a:t>
            </a:r>
            <a:r>
              <a:rPr lang="en-US" sz="1050" dirty="0">
                <a:latin typeface="Lucida Console" panose="020B0609040504020204" pitchFamily="49" charset="0"/>
              </a:rPr>
              <a:t>, model="random</a:t>
            </a:r>
            <a:r>
              <a:rPr lang="en-US" sz="1050" dirty="0" smtClean="0"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endParaRPr lang="en-US" sz="105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050" dirty="0">
                <a:latin typeface="Lucida Console" panose="020B0609040504020204" pitchFamily="49" charset="0"/>
              </a:rPr>
              <a:t>summary(</a:t>
            </a:r>
            <a:r>
              <a:rPr lang="en-US" sz="1050" dirty="0" err="1">
                <a:latin typeface="Lucida Console" panose="020B0609040504020204" pitchFamily="49" charset="0"/>
              </a:rPr>
              <a:t>random.set</a:t>
            </a:r>
            <a:r>
              <a:rPr lang="en-US" sz="1050" dirty="0" smtClean="0">
                <a:latin typeface="Lucida Console" panose="020B0609040504020204" pitchFamily="49" charset="0"/>
              </a:rPr>
              <a:t>)</a:t>
            </a:r>
            <a:endParaRPr lang="en-US" sz="1050" dirty="0" smtClean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19600" y="1075942"/>
            <a:ext cx="487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Random Effect Model 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Swamy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-Arora's transformation)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Panel.set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model = "random")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Effects: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share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idiosyncratic 7.815e+18 2.796e+09 0.873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individual    1.133e+18 1.065e+09 0.127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theta: 0.3611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-8.94e+09 -1.51e+09  2.82e+08  0.00e+00  1.56e+09  6.63e+09 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z-value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(&gt;|z|)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790626206  1.3116   0.1896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902145601  1.3823   0.1669</a:t>
            </a:r>
          </a:p>
          <a:p>
            <a:pPr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5.6595e+20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5.5048e+20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0.02733</a:t>
            </a:r>
          </a:p>
          <a:p>
            <a:pPr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0.013026</a:t>
            </a:r>
          </a:p>
          <a:p>
            <a:pPr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1.91065 on 1 DF, p-value: 0.16689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57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Fixed or Random: </a:t>
            </a:r>
            <a:r>
              <a:rPr lang="en-US" dirty="0" err="1">
                <a:effectLst/>
              </a:rPr>
              <a:t>Hausman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3980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To decide between fixed or random effects you can run a </a:t>
            </a:r>
            <a:r>
              <a:rPr lang="en-US" dirty="0" err="1">
                <a:latin typeface="+mj-lt"/>
              </a:rPr>
              <a:t>Hausman</a:t>
            </a:r>
            <a:r>
              <a:rPr lang="en-US" dirty="0">
                <a:latin typeface="+mj-lt"/>
              </a:rPr>
              <a:t> test where the null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hypothesis is that the preferred model is random effects vs. the alternative the fixed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effects (see Green, 2008, chapter 9). It basically tests whether the unique errors (</a:t>
            </a:r>
            <a:r>
              <a:rPr lang="en-US" i="1" dirty="0" err="1">
                <a:latin typeface="+mj-lt"/>
              </a:rPr>
              <a:t>ui</a:t>
            </a:r>
            <a:r>
              <a:rPr lang="en-US" dirty="0">
                <a:latin typeface="+mj-lt"/>
              </a:rPr>
              <a:t>) </a:t>
            </a:r>
            <a:r>
              <a:rPr lang="en-US" dirty="0" smtClean="0">
                <a:latin typeface="+mj-lt"/>
              </a:rPr>
              <a:t>are correlated </a:t>
            </a:r>
            <a:r>
              <a:rPr lang="en-US" dirty="0">
                <a:latin typeface="+mj-lt"/>
              </a:rPr>
              <a:t>with the </a:t>
            </a:r>
            <a:r>
              <a:rPr lang="en-US" dirty="0" err="1">
                <a:latin typeface="+mj-lt"/>
              </a:rPr>
              <a:t>regressors</a:t>
            </a:r>
            <a:r>
              <a:rPr lang="en-US" dirty="0">
                <a:latin typeface="+mj-lt"/>
              </a:rPr>
              <a:t>, the null hypothesis is they are not.</a:t>
            </a:r>
            <a:br>
              <a:rPr lang="en-US" dirty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Run </a:t>
            </a:r>
            <a:r>
              <a:rPr lang="en-US" dirty="0">
                <a:latin typeface="+mj-lt"/>
              </a:rPr>
              <a:t>a fixed effects model and save the estimates, then run a random model and save </a:t>
            </a:r>
            <a:r>
              <a:rPr lang="en-US" dirty="0" smtClean="0">
                <a:latin typeface="+mj-lt"/>
              </a:rPr>
              <a:t>the estimates</a:t>
            </a:r>
            <a:r>
              <a:rPr lang="en-US" dirty="0">
                <a:latin typeface="+mj-lt"/>
              </a:rPr>
              <a:t>, then perform the test. If the p-value is significant (for example &lt;0.05) then </a:t>
            </a:r>
            <a:r>
              <a:rPr lang="en-US" dirty="0" smtClean="0">
                <a:latin typeface="+mj-lt"/>
              </a:rPr>
              <a:t>use fixed </a:t>
            </a:r>
            <a:r>
              <a:rPr lang="en-US" dirty="0">
                <a:latin typeface="+mj-lt"/>
              </a:rPr>
              <a:t>effects, if not use random effects.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 </a:t>
            </a:r>
            <a:r>
              <a:rPr lang="en-US" sz="2600" dirty="0" smtClean="0">
                <a:latin typeface="Lucida Console" panose="020B0609040504020204" pitchFamily="49" charset="0"/>
              </a:rPr>
              <a:t>&gt; </a:t>
            </a:r>
            <a:r>
              <a:rPr lang="en-US" sz="2600" dirty="0" err="1" smtClean="0">
                <a:latin typeface="Lucida Console" panose="020B0609040504020204" pitchFamily="49" charset="0"/>
              </a:rPr>
              <a:t>phtest</a:t>
            </a:r>
            <a:r>
              <a:rPr lang="en-US" sz="2600" dirty="0" smtClean="0">
                <a:latin typeface="Lucida Console" panose="020B0609040504020204" pitchFamily="49" charset="0"/>
              </a:rPr>
              <a:t>(fixed</a:t>
            </a:r>
            <a:r>
              <a:rPr lang="en-US" sz="2600" dirty="0">
                <a:latin typeface="Lucida Console" panose="020B0609040504020204" pitchFamily="49" charset="0"/>
              </a:rPr>
              <a:t>, random</a:t>
            </a:r>
            <a:r>
              <a:rPr lang="en-US" sz="26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Lucida Console" panose="020B0609040504020204" pitchFamily="49" charset="0"/>
            </a:endParaRPr>
          </a:p>
          <a:p>
            <a:pPr marL="1611313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Hausman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pPr marL="1611313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1313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611313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3.674,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0.05527</a:t>
            </a:r>
          </a:p>
          <a:p>
            <a:pPr marL="1611313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one model is inconsistent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67401" y="3994138"/>
            <a:ext cx="457199" cy="4384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81096" y="3719822"/>
            <a:ext cx="3053302" cy="2743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C00000"/>
                </a:solidFill>
              </a:rPr>
              <a:t>If this number is &lt; 0.05 then use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57607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Bagaimana proses pengambilan contohnya?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1943100"/>
            <a:ext cx="13716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457200" y="1296769"/>
            <a:ext cx="114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Populasi 1</a:t>
            </a:r>
          </a:p>
          <a:p>
            <a:r>
              <a:rPr lang="id-ID" dirty="0" smtClean="0"/>
              <a:t>Rata-rata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09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209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24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2552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24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" y="2857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914400" y="2933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2857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" y="3238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10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639451" y="4381500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ym typeface="Symbol"/>
              </a:rPr>
              <a:t> </a:t>
            </a:r>
            <a:r>
              <a:rPr lang="id-ID" dirty="0" smtClean="0"/>
              <a:t>= 8</a:t>
            </a:r>
          </a:p>
          <a:p>
            <a:pPr algn="ctr"/>
            <a:r>
              <a:rPr lang="id-ID" dirty="0" smtClean="0"/>
              <a:t>N = 15</a:t>
            </a:r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" y="331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11</a:t>
            </a:r>
            <a:endParaRPr lang="id-ID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331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12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" y="37719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13</a:t>
            </a:r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0" y="3848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15</a:t>
            </a:r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369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14</a:t>
            </a:r>
            <a:endParaRPr lang="id-ID" dirty="0"/>
          </a:p>
        </p:txBody>
      </p:sp>
      <p:sp>
        <p:nvSpPr>
          <p:cNvPr id="25" name="Rounded Rectangle 24"/>
          <p:cNvSpPr/>
          <p:nvPr/>
        </p:nvSpPr>
        <p:spPr>
          <a:xfrm>
            <a:off x="4038600" y="1906369"/>
            <a:ext cx="13716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TextBox 25"/>
          <p:cNvSpPr txBox="1"/>
          <p:nvPr/>
        </p:nvSpPr>
        <p:spPr>
          <a:xfrm>
            <a:off x="4114800" y="19825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id-ID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524562" y="201819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4</a:t>
            </a:r>
            <a:endParaRPr lang="id-ID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829362" y="202314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2</a:t>
            </a:r>
            <a:endParaRPr lang="id-ID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676962" y="2360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2</a:t>
            </a:r>
            <a:endParaRPr lang="id-ID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876800" y="22873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4</a:t>
            </a:r>
            <a:endParaRPr lang="id-ID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5057962" y="22873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4</a:t>
            </a:r>
            <a:endParaRPr lang="id-ID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114800" y="22873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3</a:t>
            </a:r>
            <a:endParaRPr lang="id-ID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3400" y="22873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3</a:t>
            </a:r>
            <a:endParaRPr lang="id-ID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4724400" y="26653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id-ID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26653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</a:t>
            </a:r>
            <a:endParaRPr lang="id-ID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114800" y="26683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4</a:t>
            </a:r>
            <a:endParaRPr lang="id-ID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4419600" y="26683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3</a:t>
            </a:r>
            <a:endParaRPr lang="id-ID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191000" y="29731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20</a:t>
            </a:r>
            <a:endParaRPr lang="id-ID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29731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16</a:t>
            </a:r>
            <a:endParaRPr lang="id-ID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890392" y="29731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20</a:t>
            </a:r>
            <a:endParaRPr lang="id-ID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0" y="32017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17</a:t>
            </a:r>
            <a:endParaRPr lang="id-ID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267200" y="32017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17</a:t>
            </a:r>
            <a:endParaRPr lang="id-ID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5029200" y="32017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19</a:t>
            </a:r>
            <a:endParaRPr lang="id-ID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419600" y="35065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20</a:t>
            </a:r>
            <a:endParaRPr lang="id-ID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4800600" y="35065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17</a:t>
            </a:r>
            <a:endParaRPr lang="id-ID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4114800" y="37351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114</a:t>
            </a:r>
            <a:endParaRPr lang="id-ID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0" y="373516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109</a:t>
            </a:r>
            <a:endParaRPr lang="id-ID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343400" y="39607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112</a:t>
            </a:r>
            <a:endParaRPr lang="id-ID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737992" y="396079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 smtClean="0"/>
              <a:t>106</a:t>
            </a:r>
            <a:endParaRPr lang="id-ID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074225" y="2973169"/>
            <a:ext cx="1283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114800" y="3769206"/>
            <a:ext cx="1283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342049" y="4420969"/>
            <a:ext cx="763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/>
              <a:t>T=619</a:t>
            </a:r>
          </a:p>
          <a:p>
            <a:pPr algn="ctr"/>
            <a:r>
              <a:rPr lang="id-ID" dirty="0" smtClean="0"/>
              <a:t>N=24</a:t>
            </a:r>
            <a:endParaRPr lang="id-ID" dirty="0"/>
          </a:p>
        </p:txBody>
      </p:sp>
      <p:sp>
        <p:nvSpPr>
          <p:cNvPr id="53" name="TextBox 52"/>
          <p:cNvSpPr txBox="1"/>
          <p:nvPr/>
        </p:nvSpPr>
        <p:spPr>
          <a:xfrm>
            <a:off x="4211270" y="1296769"/>
            <a:ext cx="1140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Populasi 2</a:t>
            </a:r>
          </a:p>
          <a:p>
            <a:r>
              <a:rPr lang="id-ID" dirty="0" smtClean="0"/>
              <a:t>Total stok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time-fixed </a:t>
            </a:r>
            <a:r>
              <a:rPr lang="en-US" dirty="0" smtClean="0">
                <a:effectLst/>
              </a:rPr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82" y="876300"/>
            <a:ext cx="8542635" cy="48387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Lucida Console" panose="020B0609040504020204" pitchFamily="49" charset="0"/>
              </a:rPr>
              <a:t>fixed </a:t>
            </a:r>
            <a:r>
              <a:rPr lang="en-US" sz="1000" dirty="0">
                <a:latin typeface="Lucida Console" panose="020B0609040504020204" pitchFamily="49" charset="0"/>
              </a:rPr>
              <a:t>&lt;- </a:t>
            </a:r>
            <a:r>
              <a:rPr lang="en-US" sz="1000" dirty="0" err="1">
                <a:latin typeface="Lucida Console" panose="020B0609040504020204" pitchFamily="49" charset="0"/>
              </a:rPr>
              <a:t>plm</a:t>
            </a:r>
            <a:r>
              <a:rPr lang="en-US" sz="1000" dirty="0">
                <a:latin typeface="Lucida Console" panose="020B0609040504020204" pitchFamily="49" charset="0"/>
              </a:rPr>
              <a:t>(y ~ x1, data=Panel, index=c("country", "year</a:t>
            </a:r>
            <a:r>
              <a:rPr lang="en-US" sz="1000" dirty="0" smtClean="0">
                <a:latin typeface="Lucida Console" panose="020B0609040504020204" pitchFamily="49" charset="0"/>
              </a:rPr>
              <a:t>"), model</a:t>
            </a:r>
            <a:r>
              <a:rPr lang="en-US" sz="1000" dirty="0">
                <a:latin typeface="Lucida Console" panose="020B0609040504020204" pitchFamily="49" charset="0"/>
              </a:rPr>
              <a:t>="within")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err="1" smtClean="0">
                <a:latin typeface="Lucida Console" panose="020B0609040504020204" pitchFamily="49" charset="0"/>
              </a:rPr>
              <a:t>fixed.time</a:t>
            </a:r>
            <a:r>
              <a:rPr lang="en-US" sz="1000" dirty="0" smtClean="0">
                <a:latin typeface="Lucida Console" panose="020B0609040504020204" pitchFamily="49" charset="0"/>
              </a:rPr>
              <a:t> </a:t>
            </a:r>
            <a:r>
              <a:rPr lang="en-US" sz="1000" dirty="0">
                <a:latin typeface="Lucida Console" panose="020B0609040504020204" pitchFamily="49" charset="0"/>
              </a:rPr>
              <a:t>&lt;- </a:t>
            </a:r>
            <a:r>
              <a:rPr lang="en-US" sz="1000" dirty="0" err="1">
                <a:latin typeface="Lucida Console" panose="020B0609040504020204" pitchFamily="49" charset="0"/>
              </a:rPr>
              <a:t>plm</a:t>
            </a:r>
            <a:r>
              <a:rPr lang="en-US" sz="1000" dirty="0">
                <a:latin typeface="Lucida Console" panose="020B0609040504020204" pitchFamily="49" charset="0"/>
              </a:rPr>
              <a:t>(y ~ x1 + factor(year), data=Panel, index=c("country</a:t>
            </a:r>
            <a:r>
              <a:rPr lang="en-US" sz="1000" dirty="0" smtClean="0">
                <a:latin typeface="Lucida Console" panose="020B0609040504020204" pitchFamily="49" charset="0"/>
              </a:rPr>
              <a:t>", "</a:t>
            </a:r>
            <a:r>
              <a:rPr lang="en-US" sz="1000" dirty="0">
                <a:latin typeface="Lucida Console" panose="020B0609040504020204" pitchFamily="49" charset="0"/>
              </a:rPr>
              <a:t>year"), model="within")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 smtClean="0">
                <a:latin typeface="Lucida Console" panose="020B0609040504020204" pitchFamily="49" charset="0"/>
              </a:rPr>
              <a:t>summary(</a:t>
            </a:r>
            <a:r>
              <a:rPr lang="en-US" sz="1000" dirty="0" err="1" smtClean="0">
                <a:latin typeface="Lucida Console" panose="020B0609040504020204" pitchFamily="49" charset="0"/>
              </a:rPr>
              <a:t>fixed.time</a:t>
            </a:r>
            <a:r>
              <a:rPr lang="en-US" sz="10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Oneway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(individual) effect Within Model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 + factor(year), data = Panel, model = "within",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= c("country", "year"))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-7.92e+09 -1.05e+09 -1.40e+08  0.00e+00  1.63e+09  5.49e+09 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Estimate Std. Error t-value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    1389050354 1319849567  1.0524  0.29738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factor(year)1991  296381559 1503368528  0.1971  0.84447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factor(year)1992  145369666 1547226548  0.0940  0.92550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factor(year)1993 2874386795 1503862554  1.9113  0.06138 .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factor(year)1994 2848156288 1661498927  1.7142  0.09233 .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factor(year)1995  973941306 1567245748  0.6214  0.53698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factor(year)1996 1672812557 1631539254  1.0253  0.30988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factor(year)1997 2991770063 1627062032  1.8388  0.07156 .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factor(year)1998  367463593 1587924445  0.2314  0.81789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factor(year)1999 1258751933 1512397632  0.8323  0.40898  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1614488" indent="0"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5.2364e+20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4.0201e+20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0.23229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0.00052851</a:t>
            </a:r>
          </a:p>
          <a:p>
            <a:pPr marL="1614488" indent="0"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1.60365 on 10 and 53 DF, p-value: 0.13113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181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Testing for time-fixed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203196"/>
            <a:ext cx="8542635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# Testing time-fixed effects. The null is that no </a:t>
            </a:r>
            <a:r>
              <a:rPr lang="en-US" sz="1100" dirty="0" smtClean="0">
                <a:latin typeface="Lucida Console" panose="020B0609040504020204" pitchFamily="49" charset="0"/>
              </a:rPr>
              <a:t>time-fixed effects </a:t>
            </a:r>
            <a:r>
              <a:rPr lang="en-US" sz="1100" dirty="0">
                <a:latin typeface="Lucida Console" panose="020B0609040504020204" pitchFamily="49" charset="0"/>
              </a:rPr>
              <a:t>needed</a:t>
            </a:r>
          </a:p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pFtest</a:t>
            </a:r>
            <a:r>
              <a:rPr lang="en-US" sz="1100" dirty="0" smtClean="0">
                <a:latin typeface="Lucida Console" panose="020B0609040504020204" pitchFamily="49" charset="0"/>
              </a:rPr>
              <a:t>(</a:t>
            </a:r>
            <a:r>
              <a:rPr lang="en-US" sz="1100" dirty="0" err="1" smtClean="0">
                <a:latin typeface="Lucida Console" panose="020B0609040504020204" pitchFamily="49" charset="0"/>
              </a:rPr>
              <a:t>fixed.time</a:t>
            </a:r>
            <a:r>
              <a:rPr lang="en-US" sz="1100" dirty="0">
                <a:latin typeface="Lucida Console" panose="020B0609040504020204" pitchFamily="49" charset="0"/>
              </a:rPr>
              <a:t>, fixed</a:t>
            </a:r>
            <a:r>
              <a:rPr lang="en-US" sz="11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073150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 for individual effects</a:t>
            </a:r>
          </a:p>
          <a:p>
            <a:pPr marL="107315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 + factor(year)</a:t>
            </a: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 = 1.209, df1 = 9, df2 = 53, p-value = 0.3094</a:t>
            </a: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100" dirty="0" err="1" smtClean="0">
                <a:latin typeface="Lucida Console" panose="020B0609040504020204" pitchFamily="49" charset="0"/>
              </a:rPr>
              <a:t>plmtest</a:t>
            </a:r>
            <a:r>
              <a:rPr lang="en-US" sz="1100" dirty="0" smtClean="0">
                <a:latin typeface="Lucida Console" panose="020B0609040504020204" pitchFamily="49" charset="0"/>
              </a:rPr>
              <a:t>(fixed</a:t>
            </a:r>
            <a:r>
              <a:rPr lang="en-US" sz="1100" dirty="0">
                <a:latin typeface="Lucida Console" panose="020B0609040504020204" pitchFamily="49" charset="0"/>
              </a:rPr>
              <a:t>, c("time"), type=("</a:t>
            </a:r>
            <a:r>
              <a:rPr lang="en-US" sz="1100" dirty="0" err="1">
                <a:latin typeface="Lucida Console" panose="020B0609040504020204" pitchFamily="49" charset="0"/>
              </a:rPr>
              <a:t>bp</a:t>
            </a:r>
            <a:r>
              <a:rPr lang="en-US" sz="1100" dirty="0" smtClean="0">
                <a:latin typeface="Lucida Console" panose="020B0609040504020204" pitchFamily="49" charset="0"/>
              </a:rPr>
              <a:t>"))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98583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Lagrange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Multiplier Test - time effects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-Pagan) for balanced panels</a:t>
            </a:r>
          </a:p>
          <a:p>
            <a:pPr marL="9858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858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98583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0.16532,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0.6843</a:t>
            </a:r>
          </a:p>
          <a:p>
            <a:pPr marL="9858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029201" y="3009900"/>
            <a:ext cx="829586" cy="12004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858787" y="2145554"/>
            <a:ext cx="3053302" cy="12702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 this number is &lt; 0.05 then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use time-fixed effects. In this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example, no need to use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time-fixed effects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486400" y="2552700"/>
            <a:ext cx="372387" cy="4905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63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Testing for random effects: </a:t>
            </a:r>
            <a:r>
              <a:rPr lang="en-US" dirty="0" err="1">
                <a:effectLst/>
              </a:rPr>
              <a:t>Breusch</a:t>
            </a:r>
            <a:r>
              <a:rPr lang="en-US" dirty="0">
                <a:effectLst/>
              </a:rPr>
              <a:t>-Pagan Lagrange multiplier (LM</a:t>
            </a:r>
            <a:r>
              <a:rPr lang="en-US" dirty="0" smtClean="0">
                <a:effectLst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3213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700" dirty="0">
                <a:latin typeface="Lucida Console" panose="020B0609040504020204" pitchFamily="49" charset="0"/>
              </a:rPr>
              <a:t># Regular OLS (pooling model) using </a:t>
            </a:r>
            <a:r>
              <a:rPr lang="en-US" sz="1700" dirty="0" err="1" smtClean="0">
                <a:latin typeface="Lucida Console" panose="020B0609040504020204" pitchFamily="49" charset="0"/>
              </a:rPr>
              <a:t>plm</a:t>
            </a:r>
            <a:endParaRPr lang="en-US" sz="17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Lucida Console" panose="020B0609040504020204" pitchFamily="49" charset="0"/>
              </a:rPr>
              <a:t>pool </a:t>
            </a:r>
            <a:r>
              <a:rPr lang="en-US" sz="1700" dirty="0">
                <a:latin typeface="Lucida Console" panose="020B0609040504020204" pitchFamily="49" charset="0"/>
              </a:rPr>
              <a:t>&lt;- </a:t>
            </a:r>
            <a:r>
              <a:rPr lang="en-US" sz="1700" dirty="0" err="1">
                <a:latin typeface="Lucida Console" panose="020B0609040504020204" pitchFamily="49" charset="0"/>
              </a:rPr>
              <a:t>plm</a:t>
            </a:r>
            <a:r>
              <a:rPr lang="en-US" sz="1700" dirty="0">
                <a:latin typeface="Lucida Console" panose="020B0609040504020204" pitchFamily="49" charset="0"/>
              </a:rPr>
              <a:t>(y ~ x1, data=Panel, index=c("country", "year"), model="pooling")</a:t>
            </a:r>
          </a:p>
          <a:p>
            <a:pPr marL="0" indent="0">
              <a:buNone/>
            </a:pPr>
            <a:r>
              <a:rPr lang="en-US" sz="1700" dirty="0" smtClean="0">
                <a:latin typeface="Lucida Console" panose="020B0609040504020204" pitchFamily="49" charset="0"/>
              </a:rPr>
              <a:t>summary(pool)</a:t>
            </a:r>
          </a:p>
          <a:p>
            <a:pPr marL="0" indent="0">
              <a:buNone/>
            </a:pPr>
            <a:endParaRPr lang="en-US" sz="1700" dirty="0" smtClean="0">
              <a:latin typeface="Lucida Console" panose="020B06090405040202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Pooling Model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(formula = y ~ x1, data = Panel, model = "pooling",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 = c("country", "year"))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Balanced Panel: n = 7, T = 10, N = 70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Residuals: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Min.   1st Qu.    Median      Mean   3rd Qu.      Max.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-9.55e+09 -1.58e+09  1.55e+08  0.00e+00  1.42e+09  7.18e+09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t-value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1524319070  621072624  2.4543  0.01668 *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 494988914  778861261  0.6355  0.52722  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Total Sum of Squares:    6.2729e+20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Sum of Squares: 6.2359e+20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R-Squared:      0.0059046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Adj. R-Squared: -0.0087145</a:t>
            </a:r>
          </a:p>
          <a:p>
            <a:pPr marL="2058988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F-statistic: 0.403897 on 1 and 68 DF, p-value: 0.52722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05600" y="1866900"/>
            <a:ext cx="2291302" cy="21336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The LM test helps you </a:t>
            </a:r>
            <a:r>
              <a:rPr lang="en-US" sz="1400" dirty="0" smtClean="0">
                <a:solidFill>
                  <a:srgbClr val="C00000"/>
                </a:solidFill>
              </a:rPr>
              <a:t>decide between a random effects regression </a:t>
            </a:r>
            <a:r>
              <a:rPr lang="en-US" sz="1400" dirty="0">
                <a:solidFill>
                  <a:srgbClr val="C00000"/>
                </a:solidFill>
              </a:rPr>
              <a:t>and a simple </a:t>
            </a:r>
            <a:r>
              <a:rPr lang="en-US" sz="1400" dirty="0" smtClean="0">
                <a:solidFill>
                  <a:srgbClr val="C00000"/>
                </a:solidFill>
              </a:rPr>
              <a:t>OLS regression. The null hypothesis </a:t>
            </a:r>
            <a:r>
              <a:rPr lang="en-US" sz="1400" dirty="0">
                <a:solidFill>
                  <a:srgbClr val="C00000"/>
                </a:solidFill>
              </a:rPr>
              <a:t>in the LM test </a:t>
            </a:r>
            <a:r>
              <a:rPr lang="en-US" sz="1400" dirty="0" smtClean="0">
                <a:solidFill>
                  <a:srgbClr val="C00000"/>
                </a:solidFill>
              </a:rPr>
              <a:t>is that variances </a:t>
            </a:r>
            <a:r>
              <a:rPr lang="en-US" sz="1400" dirty="0">
                <a:solidFill>
                  <a:srgbClr val="C00000"/>
                </a:solidFill>
              </a:rPr>
              <a:t>across </a:t>
            </a:r>
            <a:r>
              <a:rPr lang="en-US" sz="1400" dirty="0" smtClean="0">
                <a:solidFill>
                  <a:srgbClr val="C00000"/>
                </a:solidFill>
              </a:rPr>
              <a:t>entities is </a:t>
            </a:r>
            <a:r>
              <a:rPr lang="en-US" sz="1400" dirty="0">
                <a:solidFill>
                  <a:srgbClr val="C00000"/>
                </a:solidFill>
              </a:rPr>
              <a:t>zero. This is, </a:t>
            </a:r>
            <a:r>
              <a:rPr lang="en-US" sz="1400" dirty="0" smtClean="0">
                <a:solidFill>
                  <a:srgbClr val="C00000"/>
                </a:solidFill>
              </a:rPr>
              <a:t>no significant difference </a:t>
            </a:r>
            <a:r>
              <a:rPr lang="en-US" sz="1400" dirty="0">
                <a:solidFill>
                  <a:srgbClr val="C00000"/>
                </a:solidFill>
              </a:rPr>
              <a:t>across units (</a:t>
            </a:r>
            <a:r>
              <a:rPr lang="en-US" sz="1400" dirty="0" smtClean="0">
                <a:solidFill>
                  <a:srgbClr val="C00000"/>
                </a:solidFill>
              </a:rPr>
              <a:t>i.e. no panel effect</a:t>
            </a:r>
            <a:r>
              <a:rPr lang="en-US" sz="1400" dirty="0">
                <a:solidFill>
                  <a:srgbClr val="C00000"/>
                </a:solidFill>
              </a:rPr>
              <a:t>)</a:t>
            </a:r>
            <a:endParaRPr lang="en-US" sz="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01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Testing for random effects: </a:t>
            </a:r>
            <a:r>
              <a:rPr lang="en-US" dirty="0" err="1">
                <a:effectLst/>
              </a:rPr>
              <a:t>Breusch</a:t>
            </a:r>
            <a:r>
              <a:rPr lang="en-US" dirty="0">
                <a:effectLst/>
              </a:rPr>
              <a:t>-Pagan Lagrange multiplier (LM)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203196"/>
            <a:ext cx="8542635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# </a:t>
            </a:r>
            <a:r>
              <a:rPr lang="en-US" sz="1100" dirty="0" err="1">
                <a:latin typeface="Lucida Console" panose="020B0609040504020204" pitchFamily="49" charset="0"/>
              </a:rPr>
              <a:t>Breusch</a:t>
            </a:r>
            <a:r>
              <a:rPr lang="en-US" sz="1100" dirty="0">
                <a:latin typeface="Lucida Console" panose="020B0609040504020204" pitchFamily="49" charset="0"/>
              </a:rPr>
              <a:t>-Pagan Lagrange Multiplier for random effects. Null is no panel effect (i.e. </a:t>
            </a:r>
            <a:r>
              <a:rPr lang="en-US" sz="1100" dirty="0" smtClean="0">
                <a:latin typeface="Lucida Console" panose="020B0609040504020204" pitchFamily="49" charset="0"/>
              </a:rPr>
              <a:t>OLS better</a:t>
            </a:r>
            <a:r>
              <a:rPr lang="en-US" sz="1100" dirty="0">
                <a:latin typeface="Lucida Console" panose="020B0609040504020204" pitchFamily="49" charset="0"/>
              </a:rPr>
              <a:t>) </a:t>
            </a:r>
            <a:r>
              <a:rPr lang="en-US" sz="1100" dirty="0" err="1" smtClean="0">
                <a:latin typeface="Lucida Console" panose="020B0609040504020204" pitchFamily="49" charset="0"/>
              </a:rPr>
              <a:t>plmtest</a:t>
            </a:r>
            <a:r>
              <a:rPr lang="en-US" sz="1100" dirty="0" smtClean="0">
                <a:latin typeface="Lucida Console" panose="020B0609040504020204" pitchFamily="49" charset="0"/>
              </a:rPr>
              <a:t>(pool</a:t>
            </a:r>
            <a:r>
              <a:rPr lang="en-US" sz="1100" dirty="0">
                <a:latin typeface="Lucida Console" panose="020B0609040504020204" pitchFamily="49" charset="0"/>
              </a:rPr>
              <a:t>, type=c("</a:t>
            </a:r>
            <a:r>
              <a:rPr lang="en-US" sz="1100" dirty="0" err="1">
                <a:latin typeface="Lucida Console" panose="020B0609040504020204" pitchFamily="49" charset="0"/>
              </a:rPr>
              <a:t>bp</a:t>
            </a:r>
            <a:r>
              <a:rPr lang="en-US" sz="1100" dirty="0">
                <a:latin typeface="Lucida Console" panose="020B0609040504020204" pitchFamily="49" charset="0"/>
              </a:rPr>
              <a:t>") </a:t>
            </a: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1431925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Lagrange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Multiplier Test -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-Pagan) for balanced panels</a:t>
            </a:r>
          </a:p>
          <a:p>
            <a:pPr marL="1431925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1925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2.6692,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1, p-value = 0.1023</a:t>
            </a:r>
          </a:p>
          <a:p>
            <a:pPr marL="1431925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significant effects</a:t>
            </a:r>
            <a:r>
              <a:rPr lang="en-US" sz="1100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619500"/>
            <a:ext cx="6787102" cy="813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Here we failed to reject the null and conclude that random effects </a:t>
            </a:r>
            <a:r>
              <a:rPr lang="en-US" sz="1400" dirty="0" smtClean="0">
                <a:solidFill>
                  <a:srgbClr val="C00000"/>
                </a:solidFill>
              </a:rPr>
              <a:t>is not </a:t>
            </a:r>
            <a:r>
              <a:rPr lang="en-US" sz="1400" dirty="0">
                <a:solidFill>
                  <a:srgbClr val="C00000"/>
                </a:solidFill>
              </a:rPr>
              <a:t>appropriate. This is, </a:t>
            </a:r>
            <a:r>
              <a:rPr lang="en-US" sz="1400" dirty="0" smtClean="0">
                <a:solidFill>
                  <a:srgbClr val="C00000"/>
                </a:solidFill>
              </a:rPr>
              <a:t>no evidence </a:t>
            </a:r>
            <a:r>
              <a:rPr lang="en-US" sz="1400" dirty="0">
                <a:solidFill>
                  <a:srgbClr val="C00000"/>
                </a:solidFill>
              </a:rPr>
              <a:t>of significant differences </a:t>
            </a:r>
            <a:r>
              <a:rPr lang="en-US" sz="1400" dirty="0" smtClean="0">
                <a:solidFill>
                  <a:srgbClr val="C00000"/>
                </a:solidFill>
              </a:rPr>
              <a:t>across countries</a:t>
            </a:r>
            <a:r>
              <a:rPr lang="en-US" sz="1400" dirty="0">
                <a:solidFill>
                  <a:srgbClr val="C00000"/>
                </a:solidFill>
              </a:rPr>
              <a:t>, therefore you can run a simple OLS regression.</a:t>
            </a:r>
            <a:endParaRPr lang="en-US" sz="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67400" y="3009900"/>
            <a:ext cx="685802" cy="6417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0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effectLst/>
              </a:rPr>
              <a:t>Testing for cross-sectional dependence/contemporaneous </a:t>
            </a:r>
            <a:r>
              <a:rPr lang="en-US" sz="2000" dirty="0" smtClean="0">
                <a:effectLst/>
              </a:rPr>
              <a:t>correlation: using </a:t>
            </a:r>
            <a:r>
              <a:rPr lang="en-US" sz="2000" dirty="0" err="1">
                <a:effectLst/>
              </a:rPr>
              <a:t>Breusch</a:t>
            </a:r>
            <a:r>
              <a:rPr lang="en-US" sz="2000" dirty="0">
                <a:effectLst/>
              </a:rPr>
              <a:t>-Pagan LM test of independence and </a:t>
            </a:r>
            <a:r>
              <a:rPr lang="en-US" sz="2000" dirty="0" err="1">
                <a:effectLst/>
              </a:rPr>
              <a:t>Pasaran</a:t>
            </a:r>
            <a:r>
              <a:rPr lang="en-US" sz="2000" dirty="0">
                <a:effectLst/>
              </a:rPr>
              <a:t> CD </a:t>
            </a:r>
            <a:r>
              <a:rPr lang="en-US" sz="2000" dirty="0" smtClean="0">
                <a:effectLst/>
              </a:rPr>
              <a:t>test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930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According to </a:t>
            </a:r>
            <a:r>
              <a:rPr lang="en-US" sz="1600" dirty="0" err="1">
                <a:latin typeface="+mj-lt"/>
              </a:rPr>
              <a:t>Baltagi</a:t>
            </a:r>
            <a:r>
              <a:rPr lang="en-US" sz="1600" dirty="0">
                <a:latin typeface="+mj-lt"/>
              </a:rPr>
              <a:t>, cross-sectional dependence is a problem in macro panels with long time </a:t>
            </a:r>
            <a:r>
              <a:rPr lang="en-US" sz="1600" dirty="0" smtClean="0">
                <a:latin typeface="+mj-lt"/>
              </a:rPr>
              <a:t>series. This </a:t>
            </a:r>
            <a:r>
              <a:rPr lang="en-US" sz="1600" dirty="0">
                <a:latin typeface="+mj-lt"/>
              </a:rPr>
              <a:t>is not much of a problem in micro panels (few years and large number of cases</a:t>
            </a:r>
            <a:r>
              <a:rPr lang="en-US" sz="1600" dirty="0" smtClean="0">
                <a:latin typeface="+mj-lt"/>
              </a:rPr>
              <a:t>). </a:t>
            </a: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The </a:t>
            </a:r>
            <a:r>
              <a:rPr lang="en-US" sz="1600" dirty="0">
                <a:latin typeface="+mj-lt"/>
              </a:rPr>
              <a:t>null hypothesis in the B-P/LM </a:t>
            </a:r>
            <a:r>
              <a:rPr lang="en-US" sz="1600" dirty="0" smtClean="0">
                <a:latin typeface="+mj-lt"/>
              </a:rPr>
              <a:t>and </a:t>
            </a:r>
            <a:r>
              <a:rPr lang="en-US" sz="1600" dirty="0" err="1" smtClean="0">
                <a:latin typeface="+mj-lt"/>
              </a:rPr>
              <a:t>Pasaran</a:t>
            </a:r>
            <a:r>
              <a:rPr lang="en-US" sz="1600" dirty="0" smtClean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CD tests of independence is that residuals </a:t>
            </a:r>
            <a:r>
              <a:rPr lang="en-US" sz="1600" dirty="0" smtClean="0">
                <a:latin typeface="+mj-lt"/>
              </a:rPr>
              <a:t>across entities </a:t>
            </a:r>
            <a:r>
              <a:rPr lang="en-US" sz="1600" dirty="0">
                <a:latin typeface="+mj-lt"/>
              </a:rPr>
              <a:t>are not correlated. B-P/LM and </a:t>
            </a:r>
            <a:r>
              <a:rPr lang="en-US" sz="1600" dirty="0" err="1">
                <a:latin typeface="+mj-lt"/>
              </a:rPr>
              <a:t>Pasaran</a:t>
            </a:r>
            <a:r>
              <a:rPr lang="en-US" sz="1600" dirty="0">
                <a:latin typeface="+mj-lt"/>
              </a:rPr>
              <a:t> CD (cross-sectional dependence) tests are used to </a:t>
            </a:r>
            <a:r>
              <a:rPr lang="en-US" sz="1600" dirty="0" smtClean="0">
                <a:latin typeface="+mj-lt"/>
              </a:rPr>
              <a:t>test whether </a:t>
            </a:r>
            <a:r>
              <a:rPr lang="en-US" sz="1600" dirty="0">
                <a:latin typeface="+mj-lt"/>
              </a:rPr>
              <a:t>the residuals are correlated across entities*. </a:t>
            </a:r>
            <a:r>
              <a:rPr lang="en-US" sz="1600" dirty="0" smtClean="0">
                <a:latin typeface="+mj-lt"/>
              </a:rPr>
              <a:t>Cross sectional </a:t>
            </a:r>
            <a:r>
              <a:rPr lang="en-US" sz="1600" dirty="0">
                <a:latin typeface="+mj-lt"/>
              </a:rPr>
              <a:t>dependence can lead to bias </a:t>
            </a:r>
            <a:r>
              <a:rPr lang="en-US" sz="1600" dirty="0" smtClean="0">
                <a:latin typeface="+mj-lt"/>
              </a:rPr>
              <a:t>in tests </a:t>
            </a:r>
            <a:r>
              <a:rPr lang="en-US" sz="1600" dirty="0">
                <a:latin typeface="+mj-lt"/>
              </a:rPr>
              <a:t>results (also called contemporaneous correlation</a:t>
            </a:r>
            <a:r>
              <a:rPr lang="en-US" sz="1600" dirty="0" smtClean="0">
                <a:latin typeface="+mj-lt"/>
              </a:rPr>
              <a:t>).</a:t>
            </a:r>
            <a:endParaRPr lang="en-US" sz="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Lucida Console" panose="020B0609040504020204" pitchFamily="49" charset="0"/>
              </a:rPr>
              <a:t>fixed &lt;- </a:t>
            </a:r>
            <a:r>
              <a:rPr lang="en-US" sz="900" b="1" dirty="0" err="1">
                <a:latin typeface="Lucida Console" panose="020B0609040504020204" pitchFamily="49" charset="0"/>
              </a:rPr>
              <a:t>plm</a:t>
            </a:r>
            <a:r>
              <a:rPr lang="en-US" sz="900" b="1" dirty="0">
                <a:latin typeface="Lucida Console" panose="020B0609040504020204" pitchFamily="49" charset="0"/>
              </a:rPr>
              <a:t>(y ~ x1, data=Panel, index=c("country", "year"), model="within")</a:t>
            </a:r>
          </a:p>
          <a:p>
            <a:pPr marL="0" indent="0">
              <a:buNone/>
            </a:pPr>
            <a:r>
              <a:rPr lang="en-US" sz="900" b="1" dirty="0" err="1" smtClean="0">
                <a:latin typeface="Lucida Console" panose="020B0609040504020204" pitchFamily="49" charset="0"/>
              </a:rPr>
              <a:t>pcdtest</a:t>
            </a:r>
            <a:r>
              <a:rPr lang="en-US" sz="900" b="1" dirty="0" smtClean="0">
                <a:latin typeface="Lucida Console" panose="020B0609040504020204" pitchFamily="49" charset="0"/>
              </a:rPr>
              <a:t>(fixed</a:t>
            </a:r>
            <a:r>
              <a:rPr lang="en-US" sz="900" b="1" dirty="0">
                <a:latin typeface="Lucida Console" panose="020B0609040504020204" pitchFamily="49" charset="0"/>
              </a:rPr>
              <a:t>, test = c("lm</a:t>
            </a:r>
            <a:r>
              <a:rPr lang="en-US" sz="900" b="1" dirty="0" smtClean="0">
                <a:latin typeface="Lucida Console" panose="020B0609040504020204" pitchFamily="49" charset="0"/>
              </a:rPr>
              <a:t>"))</a:t>
            </a:r>
          </a:p>
          <a:p>
            <a:pPr marL="0" indent="0">
              <a:buNone/>
            </a:pPr>
            <a:endParaRPr lang="en-US" sz="900" dirty="0" smtClean="0">
              <a:latin typeface="Lucida Console" panose="020B0609040504020204" pitchFamily="49" charset="0"/>
            </a:endParaRPr>
          </a:p>
          <a:p>
            <a:pPr marL="1431925" indent="0">
              <a:buNone/>
            </a:pPr>
            <a:r>
              <a:rPr lang="en-US" sz="900" dirty="0" smtClean="0">
                <a:latin typeface="Lucida Console" panose="020B0609040504020204" pitchFamily="49" charset="0"/>
              </a:rPr>
              <a:t>	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-Pagan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LM test for cross-sectional dependence in panels</a:t>
            </a:r>
          </a:p>
          <a:p>
            <a:pPr marL="1431925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1925" indent="0">
              <a:buNone/>
            </a:pP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28.914,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21, p-value = 0.1161</a:t>
            </a: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cross-sectional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dependence</a:t>
            </a:r>
          </a:p>
          <a:p>
            <a:pPr marL="0" indent="0">
              <a:buNone/>
            </a:pPr>
            <a:endParaRPr lang="en-US" sz="9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900" b="1" dirty="0" err="1">
                <a:latin typeface="Lucida Console" panose="020B0609040504020204" pitchFamily="49" charset="0"/>
              </a:rPr>
              <a:t>pcdtest</a:t>
            </a:r>
            <a:r>
              <a:rPr lang="en-US" sz="900" b="1" dirty="0">
                <a:latin typeface="Lucida Console" panose="020B0609040504020204" pitchFamily="49" charset="0"/>
              </a:rPr>
              <a:t>(fixed, test = c("cd"))</a:t>
            </a:r>
            <a:r>
              <a:rPr lang="en-US" sz="900" dirty="0">
                <a:latin typeface="Lucida Console" panose="020B0609040504020204" pitchFamily="49" charset="0"/>
              </a:rPr>
              <a:t/>
            </a:r>
            <a:br>
              <a:rPr lang="en-US" sz="900" dirty="0">
                <a:latin typeface="Lucida Console" panose="020B0609040504020204" pitchFamily="49" charset="0"/>
              </a:rPr>
            </a:br>
            <a:r>
              <a:rPr lang="en-US" sz="900" dirty="0" smtClean="0">
                <a:latin typeface="Lucida Console" panose="020B0609040504020204" pitchFamily="49" charset="0"/>
              </a:rPr>
              <a:t>		</a:t>
            </a:r>
            <a:r>
              <a:rPr lang="en-US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Pesaran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CD test for cross-sectional dependence in panels</a:t>
            </a:r>
          </a:p>
          <a:p>
            <a:pPr marL="1431925" indent="0"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z = 1.1554, p-value = 0.2479</a:t>
            </a:r>
          </a:p>
          <a:p>
            <a:pPr marL="1431925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cross-sectional dependence</a:t>
            </a:r>
            <a:r>
              <a:rPr lang="en-US" sz="800" dirty="0">
                <a:latin typeface="Lucida Console" panose="020B0609040504020204" pitchFamily="49" charset="0"/>
              </a:rPr>
              <a:t/>
            </a:r>
            <a:br>
              <a:rPr lang="en-US" sz="800" dirty="0">
                <a:latin typeface="Lucida Console" panose="020B0609040504020204" pitchFamily="49" charset="0"/>
              </a:rPr>
            </a:br>
            <a:endParaRPr lang="en-US" sz="8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810000" y="4712446"/>
            <a:ext cx="2209800" cy="2786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9800" y="4457700"/>
            <a:ext cx="3053302" cy="6606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 cross-sectional </a:t>
            </a:r>
            <a:r>
              <a:rPr lang="en-US" dirty="0" smtClean="0">
                <a:solidFill>
                  <a:srgbClr val="C00000"/>
                </a:solidFill>
              </a:rPr>
              <a:t>dependence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24400" y="4076700"/>
            <a:ext cx="1295402" cy="6691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serial </a:t>
            </a:r>
            <a:r>
              <a:rPr lang="en-US" dirty="0" smtClean="0">
                <a:effectLst/>
              </a:rPr>
              <a:t>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Serial correlation tests apply to macro panels with long time series. Not a problem in </a:t>
            </a:r>
            <a:r>
              <a:rPr lang="en-US" sz="2400" dirty="0" smtClean="0">
                <a:latin typeface="+mj-lt"/>
              </a:rPr>
              <a:t>micro panels </a:t>
            </a:r>
            <a:r>
              <a:rPr lang="en-US" sz="2400" dirty="0">
                <a:latin typeface="+mj-lt"/>
              </a:rPr>
              <a:t>(with very few years). The null is that there is not serial correlation.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Lucida Console" panose="020B0609040504020204" pitchFamily="49" charset="0"/>
              </a:rPr>
              <a:t>&gt; </a:t>
            </a:r>
            <a:r>
              <a:rPr lang="en-US" sz="1600" b="1" dirty="0" err="1" smtClean="0">
                <a:latin typeface="Lucida Console" panose="020B0609040504020204" pitchFamily="49" charset="0"/>
              </a:rPr>
              <a:t>pbgtest</a:t>
            </a:r>
            <a:r>
              <a:rPr lang="en-US" sz="1600" b="1" dirty="0" smtClean="0">
                <a:latin typeface="Lucida Console" panose="020B0609040504020204" pitchFamily="49" charset="0"/>
              </a:rPr>
              <a:t>(fixed)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143510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	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-Godfrey/Wooldridge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test for serial correlation in panel models</a:t>
            </a:r>
          </a:p>
          <a:p>
            <a:pPr marL="143510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351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</a:t>
            </a:r>
          </a:p>
          <a:p>
            <a:pPr marL="143510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14.137,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10, p-value = 0.1668</a:t>
            </a:r>
          </a:p>
          <a:p>
            <a:pPr marL="143510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serial correlation in idiosyncratic errors</a:t>
            </a: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4763348"/>
            <a:ext cx="3053302" cy="3725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No serial correlation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715000" y="4152900"/>
            <a:ext cx="30480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unit </a:t>
            </a:r>
            <a:r>
              <a:rPr lang="en-US" dirty="0" smtClean="0">
                <a:effectLst/>
              </a:rPr>
              <a:t>roots/stationarity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The Dickey-Fuller test to check for stochastic trends. The null hypothesis is that </a:t>
            </a:r>
            <a:r>
              <a:rPr lang="en-US" sz="2000" dirty="0" smtClean="0">
                <a:latin typeface="+mj-lt"/>
              </a:rPr>
              <a:t>the series </a:t>
            </a:r>
            <a:r>
              <a:rPr lang="en-US" sz="2000" dirty="0">
                <a:latin typeface="+mj-lt"/>
              </a:rPr>
              <a:t>has a unit root (i.e. non-stationary). If unit root is present you can take the </a:t>
            </a:r>
            <a:r>
              <a:rPr lang="en-US" sz="2000" dirty="0" smtClean="0">
                <a:latin typeface="+mj-lt"/>
              </a:rPr>
              <a:t>first difference </a:t>
            </a:r>
            <a:r>
              <a:rPr lang="en-US" sz="2000" dirty="0">
                <a:latin typeface="+mj-lt"/>
              </a:rPr>
              <a:t>of the variable.</a:t>
            </a:r>
            <a:r>
              <a:rPr lang="en-US" dirty="0"/>
              <a:t/>
            </a:r>
            <a:br>
              <a:rPr lang="en-US" dirty="0"/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Panel.set</a:t>
            </a:r>
            <a:r>
              <a:rPr lang="en-US" sz="1400" dirty="0" smtClean="0">
                <a:latin typeface="Lucida Console" panose="020B0609040504020204" pitchFamily="49" charset="0"/>
              </a:rPr>
              <a:t> </a:t>
            </a:r>
            <a:r>
              <a:rPr lang="en-US" sz="1400" dirty="0">
                <a:latin typeface="Lucida Console" panose="020B0609040504020204" pitchFamily="49" charset="0"/>
              </a:rPr>
              <a:t>&lt;- </a:t>
            </a:r>
            <a:r>
              <a:rPr lang="en-US" sz="1400" dirty="0" err="1">
                <a:latin typeface="Lucida Console" panose="020B0609040504020204" pitchFamily="49" charset="0"/>
              </a:rPr>
              <a:t>plm.data</a:t>
            </a:r>
            <a:r>
              <a:rPr lang="en-US" sz="1400" dirty="0">
                <a:latin typeface="Lucida Console" panose="020B0609040504020204" pitchFamily="49" charset="0"/>
              </a:rPr>
              <a:t>(Panel, index = c("country", "year"))</a:t>
            </a: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library(</a:t>
            </a:r>
            <a:r>
              <a:rPr lang="en-US" sz="1400" dirty="0" err="1" smtClean="0">
                <a:latin typeface="Lucida Console" panose="020B0609040504020204" pitchFamily="49" charset="0"/>
              </a:rPr>
              <a:t>tseries</a:t>
            </a:r>
            <a:r>
              <a:rPr lang="en-US" sz="1400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adf.test</a:t>
            </a:r>
            <a:r>
              <a:rPr lang="en-US" sz="1400" dirty="0" smtClean="0">
                <a:latin typeface="Lucida Console" panose="020B0609040504020204" pitchFamily="49" charset="0"/>
              </a:rPr>
              <a:t>(</a:t>
            </a:r>
            <a:r>
              <a:rPr lang="en-US" sz="1400" dirty="0" err="1" smtClean="0">
                <a:latin typeface="Lucida Console" panose="020B0609040504020204" pitchFamily="49" charset="0"/>
              </a:rPr>
              <a:t>Panel.set$y</a:t>
            </a:r>
            <a:r>
              <a:rPr lang="en-US" sz="1400" dirty="0">
                <a:latin typeface="Lucida Console" panose="020B0609040504020204" pitchFamily="49" charset="0"/>
              </a:rPr>
              <a:t>, k=2)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 smtClean="0">
              <a:latin typeface="Lucida Console" panose="020B0609040504020204" pitchFamily="49" charset="0"/>
            </a:endParaRPr>
          </a:p>
          <a:p>
            <a:pPr marL="107315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	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Augmented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Dickey-Fuller Test</a:t>
            </a:r>
          </a:p>
          <a:p>
            <a:pPr marL="107315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Panel.set$y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Dickey-Fuller = -3.9051, Lag order = 2, p-value = 0.0191</a:t>
            </a:r>
          </a:p>
          <a:p>
            <a:pPr marL="107315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stationary</a:t>
            </a:r>
          </a:p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endParaRPr lang="en-US" sz="1100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14297" y="4762354"/>
            <a:ext cx="4729703" cy="4573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If p-value &lt; 0.05 then no unit roots present.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019800" y="4152900"/>
            <a:ext cx="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6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Testing for </a:t>
            </a:r>
            <a:r>
              <a:rPr lang="en-US" dirty="0" err="1" smtClean="0">
                <a:effectLst/>
              </a:rPr>
              <a:t>heteroskedasticity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</a:rPr>
              <a:t>The null hypothesis for the </a:t>
            </a:r>
            <a:r>
              <a:rPr lang="en-US" sz="2000" dirty="0" err="1">
                <a:latin typeface="+mj-lt"/>
              </a:rPr>
              <a:t>Breusch</a:t>
            </a:r>
            <a:r>
              <a:rPr lang="en-US" sz="2000" dirty="0">
                <a:latin typeface="+mj-lt"/>
              </a:rPr>
              <a:t>-Pagan test is </a:t>
            </a:r>
            <a:r>
              <a:rPr lang="en-US" sz="2000" dirty="0" err="1">
                <a:latin typeface="+mj-lt"/>
              </a:rPr>
              <a:t>homoskedasticity</a:t>
            </a:r>
            <a:r>
              <a:rPr lang="en-US" sz="20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If </a:t>
            </a:r>
            <a:r>
              <a:rPr lang="en-US" sz="2000" dirty="0" err="1">
                <a:latin typeface="+mj-lt"/>
              </a:rPr>
              <a:t>hetersokedaticity</a:t>
            </a:r>
            <a:r>
              <a:rPr lang="en-US" sz="2000" dirty="0">
                <a:latin typeface="+mj-lt"/>
              </a:rPr>
              <a:t> is detected you can use robust covariance matrix to account for it. </a:t>
            </a:r>
            <a:r>
              <a:rPr lang="en-US" sz="2000" dirty="0" smtClean="0">
                <a:latin typeface="+mj-lt"/>
              </a:rPr>
              <a:t>See the </a:t>
            </a:r>
            <a:r>
              <a:rPr lang="en-US" sz="2000" dirty="0">
                <a:latin typeface="+mj-lt"/>
              </a:rPr>
              <a:t>following pages.</a:t>
            </a:r>
            <a:endParaRPr lang="en-US" sz="2000" dirty="0" smtClean="0">
              <a:latin typeface="+mj-lt"/>
            </a:endParaRP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Lucida Console" panose="020B0609040504020204" pitchFamily="49" charset="0"/>
              </a:rPr>
              <a:t>library(</a:t>
            </a:r>
            <a:r>
              <a:rPr lang="en-US" sz="1400" dirty="0" err="1" smtClean="0">
                <a:latin typeface="Lucida Console" panose="020B0609040504020204" pitchFamily="49" charset="0"/>
              </a:rPr>
              <a:t>lmtest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bptest</a:t>
            </a:r>
            <a:r>
              <a:rPr lang="en-US" sz="1400" dirty="0" smtClean="0">
                <a:latin typeface="Lucida Console" panose="020B0609040504020204" pitchFamily="49" charset="0"/>
              </a:rPr>
              <a:t>(y </a:t>
            </a:r>
            <a:r>
              <a:rPr lang="en-US" sz="1400" dirty="0">
                <a:latin typeface="Lucida Console" panose="020B0609040504020204" pitchFamily="49" charset="0"/>
              </a:rPr>
              <a:t>~ x1 + factor(country), data = Panel, </a:t>
            </a:r>
            <a:r>
              <a:rPr lang="en-US" sz="1400" dirty="0" err="1">
                <a:latin typeface="Lucida Console" panose="020B0609040504020204" pitchFamily="49" charset="0"/>
              </a:rPr>
              <a:t>studentize</a:t>
            </a:r>
            <a:r>
              <a:rPr lang="en-US" sz="1400" dirty="0">
                <a:latin typeface="Lucida Console" panose="020B0609040504020204" pitchFamily="49" charset="0"/>
              </a:rPr>
              <a:t>=F)</a:t>
            </a: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>
                <a:latin typeface="Lucida Console" panose="020B0609040504020204" pitchFamily="49" charset="0"/>
              </a:rPr>
              <a:t/>
            </a:r>
            <a:br>
              <a:rPr lang="en-US" sz="1100" dirty="0">
                <a:latin typeface="Lucida Console" panose="020B0609040504020204" pitchFamily="49" charset="0"/>
              </a:rPr>
            </a:br>
            <a:r>
              <a:rPr lang="en-US" sz="1100" dirty="0" smtClean="0">
                <a:latin typeface="Lucida Console" panose="020B0609040504020204" pitchFamily="49" charset="0"/>
              </a:rPr>
              <a:t>		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Breusch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-Pagan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marL="116998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699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data:  y ~ x1 + factor(country)</a:t>
            </a:r>
          </a:p>
          <a:p>
            <a:pPr marL="11699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BP = 14.606,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7, p-value = 0.04139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199" y="4438429"/>
            <a:ext cx="3815303" cy="3530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Presence of </a:t>
            </a:r>
            <a:r>
              <a:rPr lang="en-US" dirty="0" err="1">
                <a:solidFill>
                  <a:srgbClr val="C00000"/>
                </a:solidFill>
              </a:rPr>
              <a:t>heteroskedasticity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48199" y="3845495"/>
            <a:ext cx="76200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5074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</a:rPr>
              <a:t>Controlling for </a:t>
            </a:r>
            <a:r>
              <a:rPr lang="en-US" sz="2400" dirty="0" err="1">
                <a:effectLst/>
              </a:rPr>
              <a:t>heteroskedasticity</a:t>
            </a:r>
            <a:r>
              <a:rPr lang="en-US" sz="2400" dirty="0">
                <a:effectLst/>
              </a:rPr>
              <a:t>: Robust covariance matrix estimation (Sandwich estimator</a:t>
            </a:r>
            <a:r>
              <a:rPr lang="en-US" sz="2400" dirty="0" smtClean="0">
                <a:effectLst/>
              </a:rPr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The --</a:t>
            </a:r>
            <a:r>
              <a:rPr lang="en-US" sz="1600" dirty="0" err="1">
                <a:latin typeface="+mj-lt"/>
              </a:rPr>
              <a:t>vcovHC</a:t>
            </a:r>
            <a:r>
              <a:rPr lang="en-US" sz="1600" dirty="0">
                <a:latin typeface="+mj-lt"/>
              </a:rPr>
              <a:t>– function estimates three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-consistent </a:t>
            </a:r>
            <a:r>
              <a:rPr lang="en-US" sz="1600" dirty="0" smtClean="0">
                <a:latin typeface="+mj-lt"/>
              </a:rPr>
              <a:t>covariance estimators</a:t>
            </a:r>
            <a:r>
              <a:rPr lang="en-US" sz="16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"white1" - for general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but no serial correlation. Recommended </a:t>
            </a:r>
            <a:r>
              <a:rPr lang="en-US" sz="1600" dirty="0" smtClean="0">
                <a:latin typeface="+mj-lt"/>
              </a:rPr>
              <a:t>for random </a:t>
            </a:r>
            <a:r>
              <a:rPr lang="en-US" sz="1600" dirty="0">
                <a:latin typeface="+mj-lt"/>
              </a:rPr>
              <a:t>effects.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"white2" - is "white1" restricted to a common variance within groups. </a:t>
            </a:r>
            <a:r>
              <a:rPr lang="en-US" sz="1600" dirty="0" smtClean="0">
                <a:latin typeface="+mj-lt"/>
              </a:rPr>
              <a:t>Recommended for </a:t>
            </a:r>
            <a:r>
              <a:rPr lang="en-US" sz="1600" dirty="0">
                <a:latin typeface="+mj-lt"/>
              </a:rPr>
              <a:t>random effects.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"</a:t>
            </a:r>
            <a:r>
              <a:rPr lang="en-US" sz="1600" dirty="0" err="1">
                <a:latin typeface="+mj-lt"/>
              </a:rPr>
              <a:t>arellano</a:t>
            </a:r>
            <a:r>
              <a:rPr lang="en-US" sz="1600" dirty="0">
                <a:latin typeface="+mj-lt"/>
              </a:rPr>
              <a:t>" - both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and serial correlation. Recommended for </a:t>
            </a:r>
            <a:r>
              <a:rPr lang="en-US" sz="1600" dirty="0" smtClean="0">
                <a:latin typeface="+mj-lt"/>
              </a:rPr>
              <a:t>fixed effects.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following options apply*: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HC0 -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consistent. The default.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HC1,HC2, HC3 – Recommended for small samples. HC3 gives less weight to </a:t>
            </a:r>
            <a:r>
              <a:rPr lang="en-US" sz="1600" dirty="0" smtClean="0">
                <a:latin typeface="+mj-lt"/>
              </a:rPr>
              <a:t>influential observations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HC4 - small samples with influential observations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• HAC - </a:t>
            </a:r>
            <a:r>
              <a:rPr lang="en-US" sz="1600" dirty="0" err="1">
                <a:latin typeface="+mj-lt"/>
              </a:rPr>
              <a:t>heteroskedasticity</a:t>
            </a:r>
            <a:r>
              <a:rPr lang="en-US" sz="1600" dirty="0">
                <a:latin typeface="+mj-lt"/>
              </a:rPr>
              <a:t> and autocorrelation consistent (type ?</a:t>
            </a:r>
            <a:r>
              <a:rPr lang="en-US" sz="1600" dirty="0" err="1">
                <a:latin typeface="+mj-lt"/>
              </a:rPr>
              <a:t>vcovHAC</a:t>
            </a:r>
            <a:r>
              <a:rPr lang="en-US" sz="1600" dirty="0">
                <a:latin typeface="+mj-lt"/>
              </a:rPr>
              <a:t> for </a:t>
            </a:r>
            <a:r>
              <a:rPr lang="en-US" sz="1600" dirty="0" smtClean="0">
                <a:latin typeface="+mj-lt"/>
              </a:rPr>
              <a:t>more details</a:t>
            </a:r>
            <a:r>
              <a:rPr lang="en-US" sz="1600" dirty="0">
                <a:latin typeface="+mj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3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Controlling for </a:t>
            </a:r>
            <a:r>
              <a:rPr lang="en-US" dirty="0" err="1">
                <a:effectLst/>
              </a:rPr>
              <a:t>heteroskedasticity</a:t>
            </a:r>
            <a:r>
              <a:rPr lang="en-US" dirty="0">
                <a:effectLst/>
              </a:rPr>
              <a:t>: Random </a:t>
            </a:r>
            <a:r>
              <a:rPr lang="en-US" dirty="0" smtClean="0">
                <a:effectLst/>
              </a:rPr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203196"/>
            <a:ext cx="8229600" cy="43980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b="1" dirty="0">
                <a:latin typeface="Lucida Console" panose="020B0609040504020204" pitchFamily="49" charset="0"/>
              </a:rPr>
              <a:t>random &lt;- </a:t>
            </a:r>
            <a:r>
              <a:rPr lang="en-US" sz="1100" b="1" dirty="0" err="1">
                <a:latin typeface="Lucida Console" panose="020B0609040504020204" pitchFamily="49" charset="0"/>
              </a:rPr>
              <a:t>plm</a:t>
            </a:r>
            <a:r>
              <a:rPr lang="en-US" sz="1100" b="1" dirty="0">
                <a:latin typeface="Lucida Console" panose="020B0609040504020204" pitchFamily="49" charset="0"/>
              </a:rPr>
              <a:t>(y ~ x1, data=Panel, index=c("country", "year"), model="random")</a:t>
            </a:r>
          </a:p>
          <a:p>
            <a:pPr marL="0" indent="0">
              <a:buNone/>
            </a:pPr>
            <a:r>
              <a:rPr lang="en-US" sz="1100" b="1" dirty="0" err="1" smtClean="0">
                <a:latin typeface="Lucida Console" panose="020B0609040504020204" pitchFamily="49" charset="0"/>
              </a:rPr>
              <a:t>coeftest</a:t>
            </a:r>
            <a:r>
              <a:rPr lang="en-US" sz="1100" b="1" dirty="0" smtClean="0">
                <a:latin typeface="Lucida Console" panose="020B0609040504020204" pitchFamily="49" charset="0"/>
              </a:rPr>
              <a:t>(random</a:t>
            </a:r>
            <a:r>
              <a:rPr lang="en-US" sz="1100" b="1" dirty="0">
                <a:latin typeface="Lucida Console" panose="020B0609040504020204" pitchFamily="49" charset="0"/>
              </a:rPr>
              <a:t>) # Original </a:t>
            </a:r>
            <a:r>
              <a:rPr lang="en-US" sz="1100" b="1" dirty="0" smtClean="0">
                <a:latin typeface="Lucida Console" panose="020B0609040504020204" pitchFamily="49" charset="0"/>
              </a:rPr>
              <a:t>coefficients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93763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790626206  1.3116   0.1941</a:t>
            </a:r>
          </a:p>
          <a:p>
            <a:pPr marL="893763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902145601  1.3823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0.1714</a:t>
            </a:r>
          </a:p>
          <a:p>
            <a:pPr marL="893763" indent="0">
              <a:buNone/>
            </a:pPr>
            <a:endParaRPr lang="en-US" sz="1100" b="1" dirty="0">
              <a:latin typeface="Lucida Console" panose="020B0609040504020204" pitchFamily="49" charset="0"/>
            </a:endParaRPr>
          </a:p>
          <a:p>
            <a:pPr marL="0" indent="0" defTabSz="196850">
              <a:buNone/>
            </a:pPr>
            <a:r>
              <a:rPr lang="en-US" sz="1100" b="1" dirty="0" err="1">
                <a:latin typeface="Lucida Console" panose="020B0609040504020204" pitchFamily="49" charset="0"/>
              </a:rPr>
              <a:t>coeftest</a:t>
            </a:r>
            <a:r>
              <a:rPr lang="en-US" sz="1100" b="1" dirty="0">
                <a:latin typeface="Lucida Console" panose="020B0609040504020204" pitchFamily="49" charset="0"/>
              </a:rPr>
              <a:t>(random, </a:t>
            </a:r>
            <a:r>
              <a:rPr lang="en-US" sz="1100" b="1" dirty="0" err="1">
                <a:latin typeface="Lucida Console" panose="020B0609040504020204" pitchFamily="49" charset="0"/>
              </a:rPr>
              <a:t>vcovHC</a:t>
            </a:r>
            <a:r>
              <a:rPr lang="en-US" sz="1100" b="1" dirty="0">
                <a:latin typeface="Lucida Console" panose="020B0609040504020204" pitchFamily="49" charset="0"/>
              </a:rPr>
              <a:t>) # </a:t>
            </a:r>
            <a:r>
              <a:rPr lang="en-US" sz="1100" b="1" dirty="0" err="1">
                <a:latin typeface="Lucida Console" panose="020B0609040504020204" pitchFamily="49" charset="0"/>
              </a:rPr>
              <a:t>Heteroskedasticity</a:t>
            </a:r>
            <a:r>
              <a:rPr lang="en-US" sz="1100" b="1" dirty="0">
                <a:latin typeface="Lucida Console" panose="020B0609040504020204" pitchFamily="49" charset="0"/>
              </a:rPr>
              <a:t> consistent </a:t>
            </a:r>
            <a:r>
              <a:rPr lang="en-US" sz="1100" b="1" dirty="0" smtClean="0">
                <a:latin typeface="Lucida Console" panose="020B0609040504020204" pitchFamily="49" charset="0"/>
              </a:rPr>
              <a:t>coefficients</a:t>
            </a:r>
          </a:p>
          <a:p>
            <a:pPr marL="808038" indent="0" defTabSz="19685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808038" indent="0" defTabSz="19685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test of coefficients:</a:t>
            </a:r>
          </a:p>
          <a:p>
            <a:pPr marL="808038" indent="0" defTabSz="19685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907983029  1.1421   0.2574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828970247  1.5043  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0.1371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9685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0" indent="0" defTabSz="196850">
              <a:buNone/>
            </a:pPr>
            <a:r>
              <a:rPr lang="en-US" sz="1100" b="1" dirty="0" err="1">
                <a:latin typeface="Lucida Console" panose="020B0609040504020204" pitchFamily="49" charset="0"/>
              </a:rPr>
              <a:t>coeftest</a:t>
            </a:r>
            <a:r>
              <a:rPr lang="en-US" sz="1100" b="1" dirty="0">
                <a:latin typeface="Lucida Console" panose="020B0609040504020204" pitchFamily="49" charset="0"/>
              </a:rPr>
              <a:t>(random, </a:t>
            </a:r>
            <a:r>
              <a:rPr lang="en-US" sz="1100" b="1" dirty="0" err="1">
                <a:latin typeface="Lucida Console" panose="020B0609040504020204" pitchFamily="49" charset="0"/>
              </a:rPr>
              <a:t>vcovHC</a:t>
            </a:r>
            <a:r>
              <a:rPr lang="en-US" sz="1100" b="1" dirty="0">
                <a:latin typeface="Lucida Console" panose="020B0609040504020204" pitchFamily="49" charset="0"/>
              </a:rPr>
              <a:t>(random, type = "HC3")) # </a:t>
            </a:r>
            <a:r>
              <a:rPr lang="en-US" sz="1100" b="1" dirty="0" err="1">
                <a:latin typeface="Lucida Console" panose="020B0609040504020204" pitchFamily="49" charset="0"/>
              </a:rPr>
              <a:t>Heteroskedasticity</a:t>
            </a:r>
            <a:r>
              <a:rPr lang="en-US" sz="1100" b="1" dirty="0">
                <a:latin typeface="Lucida Console" panose="020B0609040504020204" pitchFamily="49" charset="0"/>
              </a:rPr>
              <a:t> consistent coefficients, type </a:t>
            </a:r>
            <a:r>
              <a:rPr lang="en-US" sz="1100" b="1" dirty="0" smtClean="0">
                <a:latin typeface="Lucida Console" panose="020B0609040504020204" pitchFamily="49" charset="0"/>
              </a:rPr>
              <a:t>3</a:t>
            </a:r>
          </a:p>
          <a:p>
            <a:pPr marL="808038" indent="0" defTabSz="19685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08038" indent="0" defTabSz="19685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1037014284  943438284  1.0992   0.2756</a:t>
            </a:r>
          </a:p>
          <a:p>
            <a:pPr marL="808038" indent="0" defTabSz="19685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         1247001782  867137585  1.4381   0.1550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7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Bagaimana proses pengambilan contohnya?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75143" name="Picture 7" descr="https://c8.alamy.com/comp/RFCC9M/a-primer-on-stand-and-forest-inventory-designs-forests-and-forestry-mensuration-forest-surveys-to-compute-statistical-estimators-assume-that-the-en-chanted-forest-has-been-mapped-into-200-stands-fig-23-acreage-has-been-determined-for-each-stand-and-the-boundaries-of-the-stands-will-not-change-upon-field-visitation-further-assume-that-a-total-of-10-sample-plots-n-within-selected-stands-will-form-the-secondary-sample-and-will-be-systematically-established-by-overlaying-a-grid-of-equilateral-triangles-and-plots-require-05-hours-to-mea-sure-m-plot-results-are-expanded-for-the-RFCC9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181100"/>
            <a:ext cx="4038600" cy="3870045"/>
          </a:xfrm>
          <a:prstGeom prst="rect">
            <a:avLst/>
          </a:prstGeom>
          <a:noFill/>
        </p:spPr>
      </p:pic>
      <p:pic>
        <p:nvPicPr>
          <p:cNvPr id="4751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333501"/>
            <a:ext cx="458475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66714" y="4686300"/>
            <a:ext cx="24670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dirty="0" smtClean="0"/>
              <a:t>Banyaknya populasi ikan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4848114" y="4686300"/>
            <a:ext cx="352141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d-ID" dirty="0" smtClean="0"/>
              <a:t>Banyaknya populasi pohon di hutan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Controlling for </a:t>
            </a:r>
            <a:r>
              <a:rPr lang="en-US" dirty="0" err="1">
                <a:effectLst/>
              </a:rPr>
              <a:t>heteroskedasticity</a:t>
            </a:r>
            <a:r>
              <a:rPr lang="en-US" dirty="0">
                <a:effectLst/>
              </a:rPr>
              <a:t>: Random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682" y="1266076"/>
            <a:ext cx="8542635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Lucida Console" panose="020B0609040504020204" pitchFamily="49" charset="0"/>
              </a:rPr>
              <a:t># The following shows the HC standard errors of the coefficients</a:t>
            </a:r>
          </a:p>
          <a:p>
            <a:pPr marL="0" indent="0">
              <a:buNone/>
            </a:pPr>
            <a:r>
              <a:rPr lang="en-US" sz="1100" dirty="0" smtClean="0">
                <a:latin typeface="Lucida Console" panose="020B0609040504020204" pitchFamily="49" charset="0"/>
              </a:rPr>
              <a:t>t(</a:t>
            </a:r>
            <a:r>
              <a:rPr lang="en-US" sz="1100" dirty="0" err="1" smtClean="0">
                <a:latin typeface="Lucida Console" panose="020B0609040504020204" pitchFamily="49" charset="0"/>
              </a:rPr>
              <a:t>sapply</a:t>
            </a:r>
            <a:r>
              <a:rPr lang="en-US" sz="1100" dirty="0" smtClean="0">
                <a:latin typeface="Lucida Console" panose="020B0609040504020204" pitchFamily="49" charset="0"/>
              </a:rPr>
              <a:t>(c</a:t>
            </a:r>
            <a:r>
              <a:rPr lang="en-US" sz="1100" dirty="0">
                <a:latin typeface="Lucida Console" panose="020B0609040504020204" pitchFamily="49" charset="0"/>
              </a:rPr>
              <a:t>("HC0", "</a:t>
            </a:r>
            <a:r>
              <a:rPr lang="en-US" sz="1100" dirty="0" smtClean="0">
                <a:latin typeface="Lucida Console" panose="020B0609040504020204" pitchFamily="49" charset="0"/>
              </a:rPr>
              <a:t>HC1</a:t>
            </a:r>
            <a:r>
              <a:rPr lang="en-US" sz="1100" dirty="0">
                <a:latin typeface="Lucida Console" panose="020B0609040504020204" pitchFamily="49" charset="0"/>
              </a:rPr>
              <a:t>", "HC2", "HC3", "HC4"), function(x) </a:t>
            </a:r>
            <a:r>
              <a:rPr lang="en-US" sz="1100" dirty="0" err="1">
                <a:latin typeface="Lucida Console" panose="020B0609040504020204" pitchFamily="49" charset="0"/>
              </a:rPr>
              <a:t>sqrt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diag</a:t>
            </a:r>
            <a:r>
              <a:rPr lang="en-US" sz="1100" dirty="0"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latin typeface="Lucida Console" panose="020B0609040504020204" pitchFamily="49" charset="0"/>
              </a:rPr>
              <a:t>vcovHC</a:t>
            </a:r>
            <a:r>
              <a:rPr lang="en-US" sz="1100" dirty="0">
                <a:latin typeface="Lucida Console" panose="020B0609040504020204" pitchFamily="49" charset="0"/>
              </a:rPr>
              <a:t>(random, type = x</a:t>
            </a:r>
            <a:r>
              <a:rPr lang="en-US" sz="1100" dirty="0" smtClean="0">
                <a:latin typeface="Lucida Console" panose="020B0609040504020204" pitchFamily="49" charset="0"/>
              </a:rPr>
              <a:t>)))))</a:t>
            </a:r>
          </a:p>
          <a:p>
            <a:pPr marL="0" indent="0">
              <a:buNone/>
            </a:pPr>
            <a:endParaRPr lang="en-US" sz="1100" dirty="0">
              <a:latin typeface="Lucida Console" panose="020B0609040504020204" pitchFamily="49" charset="0"/>
            </a:endParaRP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x1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HC0   907983029 828970247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HC1   921238957 841072643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HC2   925403820 847733474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HC3   943438284 867137584</a:t>
            </a:r>
          </a:p>
          <a:p>
            <a:pPr marL="1616075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HC4   941376033 866024033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3848100"/>
            <a:ext cx="4648200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Standard errors given different types of HC.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10000" y="3255166"/>
            <a:ext cx="762002" cy="5929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576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Controlling for </a:t>
            </a:r>
            <a:r>
              <a:rPr lang="en-US" dirty="0" err="1">
                <a:effectLst/>
              </a:rPr>
              <a:t>heteroskedasticity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Fixed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Console" panose="020B0609040504020204" pitchFamily="49" charset="0"/>
              </a:rPr>
              <a:t>fixed &lt;- </a:t>
            </a:r>
            <a:r>
              <a:rPr lang="en-US" sz="1200" b="1" dirty="0" err="1">
                <a:latin typeface="Lucida Console" panose="020B0609040504020204" pitchFamily="49" charset="0"/>
              </a:rPr>
              <a:t>plm</a:t>
            </a:r>
            <a:r>
              <a:rPr lang="en-US" sz="1200" b="1" dirty="0">
                <a:latin typeface="Lucida Console" panose="020B0609040504020204" pitchFamily="49" charset="0"/>
              </a:rPr>
              <a:t>(y ~ x1, data=Panel, index=c("country", "year"), model="within")</a:t>
            </a:r>
          </a:p>
          <a:p>
            <a:pPr marL="0" indent="0">
              <a:buNone/>
            </a:pPr>
            <a:r>
              <a:rPr lang="en-US" sz="1200" b="1" dirty="0" err="1" smtClean="0">
                <a:latin typeface="Lucida Console" panose="020B0609040504020204" pitchFamily="49" charset="0"/>
              </a:rPr>
              <a:t>coeftest</a:t>
            </a:r>
            <a:r>
              <a:rPr lang="en-US" sz="1200" b="1" dirty="0" smtClean="0">
                <a:latin typeface="Lucida Console" panose="020B0609040504020204" pitchFamily="49" charset="0"/>
              </a:rPr>
              <a:t>(fixed</a:t>
            </a:r>
            <a:r>
              <a:rPr lang="en-US" sz="1200" b="1" dirty="0">
                <a:latin typeface="Lucida Console" panose="020B0609040504020204" pitchFamily="49" charset="0"/>
              </a:rPr>
              <a:t>) # Original </a:t>
            </a:r>
            <a:r>
              <a:rPr lang="en-US" sz="1200" b="1" dirty="0" smtClean="0">
                <a:latin typeface="Lucida Console" panose="020B0609040504020204" pitchFamily="49" charset="0"/>
              </a:rPr>
              <a:t>coefficients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080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1106675594   2.237  0.02889 *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80803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080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err="1">
                <a:latin typeface="Lucida Console" panose="020B0609040504020204" pitchFamily="49" charset="0"/>
              </a:rPr>
              <a:t>coeftest</a:t>
            </a:r>
            <a:r>
              <a:rPr lang="en-US" sz="1200" b="1" dirty="0">
                <a:latin typeface="Lucida Console" panose="020B0609040504020204" pitchFamily="49" charset="0"/>
              </a:rPr>
              <a:t>(fixed, </a:t>
            </a:r>
            <a:r>
              <a:rPr lang="en-US" sz="1200" b="1" dirty="0" err="1">
                <a:latin typeface="Lucida Console" panose="020B0609040504020204" pitchFamily="49" charset="0"/>
              </a:rPr>
              <a:t>vcovHC</a:t>
            </a:r>
            <a:r>
              <a:rPr lang="en-US" sz="1200" b="1" dirty="0">
                <a:latin typeface="Lucida Console" panose="020B0609040504020204" pitchFamily="49" charset="0"/>
              </a:rPr>
              <a:t>) # </a:t>
            </a:r>
            <a:r>
              <a:rPr lang="en-US" sz="1200" b="1" dirty="0" err="1">
                <a:latin typeface="Lucida Console" panose="020B0609040504020204" pitchFamily="49" charset="0"/>
              </a:rPr>
              <a:t>Heteroskedasticity</a:t>
            </a:r>
            <a:r>
              <a:rPr lang="en-US" sz="1200" b="1" dirty="0">
                <a:latin typeface="Lucida Console" panose="020B0609040504020204" pitchFamily="49" charset="0"/>
              </a:rPr>
              <a:t> consistent coefficients</a:t>
            </a:r>
          </a:p>
          <a:p>
            <a:pPr marL="0" indent="0">
              <a:buNone/>
            </a:pPr>
            <a:endParaRPr lang="en-US" sz="1100" dirty="0" smtClean="0">
              <a:latin typeface="Lucida Console" panose="020B06090405040202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80803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1358388942  1.8225  0.07321 .</a:t>
            </a:r>
          </a:p>
          <a:p>
            <a:pPr marL="80803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80803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37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</a:rPr>
              <a:t>Controlling for </a:t>
            </a:r>
            <a:r>
              <a:rPr lang="en-US" sz="2400" dirty="0" err="1" smtClean="0">
                <a:effectLst/>
              </a:rPr>
              <a:t>heteroskedasticity</a:t>
            </a:r>
            <a:r>
              <a:rPr lang="en-US" sz="2400" dirty="0" smtClean="0">
                <a:effectLst/>
              </a:rPr>
              <a:t>: Fixed effects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22" y="723900"/>
            <a:ext cx="8991599" cy="4877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Heteroskedasticity</a:t>
            </a:r>
            <a:r>
              <a:rPr lang="en-US" sz="1400" dirty="0">
                <a:latin typeface="Lucida Console" panose="020B0609040504020204" pitchFamily="49" charset="0"/>
              </a:rPr>
              <a:t> consistent coefficients (Arellano</a:t>
            </a:r>
            <a:r>
              <a:rPr lang="en-US" sz="1400" dirty="0" smtClean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coeftest</a:t>
            </a:r>
            <a:r>
              <a:rPr lang="en-US" sz="1400" dirty="0" smtClean="0">
                <a:latin typeface="Lucida Console" panose="020B0609040504020204" pitchFamily="49" charset="0"/>
              </a:rPr>
              <a:t>(fixed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vcovHC</a:t>
            </a:r>
            <a:r>
              <a:rPr lang="en-US" sz="1400" dirty="0">
                <a:latin typeface="Lucida Console" panose="020B0609040504020204" pitchFamily="49" charset="0"/>
              </a:rPr>
              <a:t>(fixed, method = "</a:t>
            </a:r>
            <a:r>
              <a:rPr lang="en-US" sz="1400" dirty="0" err="1">
                <a:latin typeface="Lucida Console" panose="020B0609040504020204" pitchFamily="49" charset="0"/>
              </a:rPr>
              <a:t>arellano</a:t>
            </a:r>
            <a:r>
              <a:rPr lang="en-US" sz="1400" dirty="0" smtClean="0">
                <a:latin typeface="Lucida Console" panose="020B0609040504020204" pitchFamily="49" charset="0"/>
              </a:rPr>
              <a:t>"))</a:t>
            </a: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712788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1358388942  1.8225  0.07321 .</a:t>
            </a:r>
          </a:p>
          <a:p>
            <a:pPr marL="712788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712788" indent="0"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</a:t>
            </a:r>
            <a:r>
              <a:rPr lang="en-US" sz="1100" dirty="0" smtClean="0">
                <a:latin typeface="Lucida Console" panose="020B0609040504020204" pitchFamily="49" charset="0"/>
              </a:rPr>
              <a:t>1</a:t>
            </a:r>
          </a:p>
          <a:p>
            <a:pPr marL="712788" indent="0">
              <a:buNone/>
            </a:pP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latin typeface="Lucida Console" panose="020B0609040504020204" pitchFamily="49" charset="0"/>
              </a:rPr>
              <a:t>Heteroskedasticity</a:t>
            </a:r>
            <a:r>
              <a:rPr lang="en-US" sz="1400" dirty="0">
                <a:latin typeface="Lucida Console" panose="020B0609040504020204" pitchFamily="49" charset="0"/>
              </a:rPr>
              <a:t> consistent coefficients, type </a:t>
            </a:r>
            <a:r>
              <a:rPr lang="en-US" sz="1400" dirty="0" smtClean="0">
                <a:latin typeface="Lucida Console" panose="020B06090405040202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400" dirty="0" err="1" smtClean="0">
                <a:latin typeface="Lucida Console" panose="020B0609040504020204" pitchFamily="49" charset="0"/>
              </a:rPr>
              <a:t>coeftest</a:t>
            </a:r>
            <a:r>
              <a:rPr lang="en-US" sz="1400" dirty="0" smtClean="0">
                <a:latin typeface="Lucida Console" panose="020B0609040504020204" pitchFamily="49" charset="0"/>
              </a:rPr>
              <a:t>(fixed</a:t>
            </a:r>
            <a:r>
              <a:rPr lang="en-US" sz="1400" dirty="0">
                <a:latin typeface="Lucida Console" panose="020B0609040504020204" pitchFamily="49" charset="0"/>
              </a:rPr>
              <a:t>, </a:t>
            </a:r>
            <a:r>
              <a:rPr lang="en-US" sz="1400" dirty="0" err="1">
                <a:latin typeface="Lucida Console" panose="020B0609040504020204" pitchFamily="49" charset="0"/>
              </a:rPr>
              <a:t>vcovHC</a:t>
            </a:r>
            <a:r>
              <a:rPr lang="en-US" sz="1400" dirty="0">
                <a:latin typeface="Lucida Console" panose="020B0609040504020204" pitchFamily="49" charset="0"/>
              </a:rPr>
              <a:t>(fixed, type = "HC3</a:t>
            </a:r>
            <a:r>
              <a:rPr lang="en-US" sz="1400" dirty="0" smtClean="0">
                <a:latin typeface="Lucida Console" panose="020B0609040504020204" pitchFamily="49" charset="0"/>
              </a:rPr>
              <a:t>"))</a:t>
            </a: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test of coefficients:</a:t>
            </a:r>
          </a:p>
          <a:p>
            <a:pPr marL="712788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x1 2475617827 1439083523  1.7203  0.09037 .</a:t>
            </a:r>
          </a:p>
          <a:p>
            <a:pPr marL="712788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marL="712788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# The following shows the HC standard errors of the coefficients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t(</a:t>
            </a:r>
            <a:r>
              <a:rPr lang="en-US" sz="1200" dirty="0" err="1" smtClean="0">
                <a:latin typeface="Lucida Console" panose="020B0609040504020204" pitchFamily="49" charset="0"/>
              </a:rPr>
              <a:t>sapply</a:t>
            </a:r>
            <a:r>
              <a:rPr lang="en-US" sz="1200" dirty="0" smtClean="0">
                <a:latin typeface="Lucida Console" panose="020B0609040504020204" pitchFamily="49" charset="0"/>
              </a:rPr>
              <a:t>(c</a:t>
            </a:r>
            <a:r>
              <a:rPr lang="en-US" sz="1200" dirty="0">
                <a:latin typeface="Lucida Console" panose="020B0609040504020204" pitchFamily="49" charset="0"/>
              </a:rPr>
              <a:t>("HC0", "HC1", "HC2", "HC3", "HC4"), function(x) </a:t>
            </a:r>
            <a:r>
              <a:rPr lang="en-US" sz="1200" dirty="0" err="1">
                <a:latin typeface="Lucida Console" panose="020B0609040504020204" pitchFamily="49" charset="0"/>
              </a:rPr>
              <a:t>sqrt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diag</a:t>
            </a:r>
            <a:r>
              <a:rPr lang="en-US" sz="1200" dirty="0">
                <a:latin typeface="Lucida Console" panose="020B0609040504020204" pitchFamily="49" charset="0"/>
              </a:rPr>
              <a:t>(</a:t>
            </a:r>
            <a:r>
              <a:rPr lang="en-US" sz="1200" dirty="0" err="1">
                <a:latin typeface="Lucida Console" panose="020B0609040504020204" pitchFamily="49" charset="0"/>
              </a:rPr>
              <a:t>vcovHC</a:t>
            </a:r>
            <a:r>
              <a:rPr lang="en-US" sz="1200" dirty="0">
                <a:latin typeface="Lucida Console" panose="020B0609040504020204" pitchFamily="49" charset="0"/>
              </a:rPr>
              <a:t>(fixed, type </a:t>
            </a:r>
            <a:r>
              <a:rPr lang="en-US" sz="1200" dirty="0" smtClean="0">
                <a:latin typeface="Lucida Console" panose="020B0609040504020204" pitchFamily="49" charset="0"/>
              </a:rPr>
              <a:t>= )))))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71278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HC0.x1     HC1.x1     HC2.x1     HC3.x1     HC4.x1</a:t>
            </a:r>
          </a:p>
          <a:p>
            <a:pPr marL="712788" indent="0">
              <a:buNone/>
            </a:pP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[1,] 1358388942 1358388942 1358388942 1358388942 1358388942</a:t>
            </a:r>
          </a:p>
          <a:p>
            <a:pPr marL="712788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8516" y="5012867"/>
            <a:ext cx="2434856" cy="5883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Standard errors given different types of HC.</a:t>
            </a:r>
            <a:endParaRPr lang="en-US" sz="7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19800" y="5296959"/>
            <a:ext cx="525426" cy="100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96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id-ID" sz="4000" dirty="0" smtClean="0"/>
          </a:p>
          <a:p>
            <a:pPr algn="ctr">
              <a:buNone/>
            </a:pPr>
            <a:endParaRPr lang="id-ID" sz="4000" dirty="0" smtClean="0"/>
          </a:p>
          <a:p>
            <a:pPr algn="ctr">
              <a:buNone/>
            </a:pPr>
            <a:r>
              <a:rPr lang="id-ID" sz="4000" dirty="0" smtClean="0"/>
              <a:t>TERIMA KASIH</a:t>
            </a:r>
            <a:endParaRPr lang="id-ID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Percontohan dan Pendugaan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" y="1943100"/>
            <a:ext cx="1371600" cy="2362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457200" y="1485900"/>
            <a:ext cx="97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Populasi</a:t>
            </a:r>
            <a:endParaRPr lang="id-ID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9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2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095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3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4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2552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5</a:t>
            </a:r>
            <a:endParaRPr lang="id-ID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2476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6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2857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7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2933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8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1295400" y="2857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9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32385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10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639451" y="4381500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dirty="0" smtClean="0">
                <a:sym typeface="Symbol"/>
              </a:rPr>
              <a:t> </a:t>
            </a:r>
            <a:r>
              <a:rPr lang="id-ID" dirty="0" smtClean="0"/>
              <a:t>= 8</a:t>
            </a:r>
          </a:p>
          <a:p>
            <a:pPr algn="ctr"/>
            <a:r>
              <a:rPr lang="id-ID" dirty="0" smtClean="0"/>
              <a:t>N = 15</a:t>
            </a:r>
            <a:endParaRPr lang="id-ID" dirty="0"/>
          </a:p>
        </p:txBody>
      </p:sp>
      <p:sp>
        <p:nvSpPr>
          <p:cNvPr id="19" name="Rounded Rectangle 18"/>
          <p:cNvSpPr/>
          <p:nvPr/>
        </p:nvSpPr>
        <p:spPr>
          <a:xfrm>
            <a:off x="2133600" y="1866900"/>
            <a:ext cx="12954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1, 2, 3, 4, 5</a:t>
            </a:r>
            <a:endParaRPr lang="id-ID" dirty="0"/>
          </a:p>
        </p:txBody>
      </p:sp>
      <p:sp>
        <p:nvSpPr>
          <p:cNvPr id="20" name="Rounded Rectangle 19"/>
          <p:cNvSpPr/>
          <p:nvPr/>
        </p:nvSpPr>
        <p:spPr>
          <a:xfrm>
            <a:off x="2133600" y="2400300"/>
            <a:ext cx="12954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1, 2, 3, 4, 6</a:t>
            </a:r>
            <a:endParaRPr lang="id-ID" dirty="0"/>
          </a:p>
        </p:txBody>
      </p:sp>
      <p:sp>
        <p:nvSpPr>
          <p:cNvPr id="21" name="Rounded Rectangle 20"/>
          <p:cNvSpPr/>
          <p:nvPr/>
        </p:nvSpPr>
        <p:spPr>
          <a:xfrm>
            <a:off x="2133600" y="4229100"/>
            <a:ext cx="12954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1200" dirty="0" smtClean="0"/>
              <a:t>11, 12, 13, 14, 15</a:t>
            </a:r>
            <a:endParaRPr lang="id-ID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331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11</a:t>
            </a:r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0" y="3314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12</a:t>
            </a:r>
            <a:endParaRPr lang="id-ID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37719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13</a:t>
            </a:r>
            <a:endParaRPr lang="id-ID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3848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15</a:t>
            </a:r>
            <a:endParaRPr lang="id-ID" dirty="0"/>
          </a:p>
        </p:txBody>
      </p:sp>
      <p:sp>
        <p:nvSpPr>
          <p:cNvPr id="26" name="TextBox 25"/>
          <p:cNvSpPr txBox="1"/>
          <p:nvPr/>
        </p:nvSpPr>
        <p:spPr>
          <a:xfrm>
            <a:off x="838200" y="369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14</a:t>
            </a:r>
            <a:endParaRPr lang="id-ID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544888" y="1862138"/>
          <a:ext cx="6794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6" name="Equation" r:id="rId3" imgW="380880" imgH="215640" progId="Equation.3">
                  <p:embed/>
                </p:oleObj>
              </mc:Choice>
              <mc:Fallback>
                <p:oleObj name="Equation" r:id="rId3" imgW="380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1862138"/>
                        <a:ext cx="679450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0" name="Object 2"/>
          <p:cNvGraphicFramePr>
            <a:graphicFrameLocks noChangeAspect="1"/>
          </p:cNvGraphicFramePr>
          <p:nvPr/>
        </p:nvGraphicFramePr>
        <p:xfrm>
          <a:off x="3524250" y="2366963"/>
          <a:ext cx="9302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7" name="Equation" r:id="rId5" imgW="520560" imgH="215640" progId="Equation.3">
                  <p:embed/>
                </p:oleObj>
              </mc:Choice>
              <mc:Fallback>
                <p:oleObj name="Equation" r:id="rId5" imgW="5205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2366963"/>
                        <a:ext cx="9302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51" name="Object 3"/>
          <p:cNvGraphicFramePr>
            <a:graphicFrameLocks noChangeAspect="1"/>
          </p:cNvGraphicFramePr>
          <p:nvPr/>
        </p:nvGraphicFramePr>
        <p:xfrm>
          <a:off x="3582988" y="4229100"/>
          <a:ext cx="10652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8" name="Equation" r:id="rId7" imgW="596880" imgH="228600" progId="Equation.3">
                  <p:embed/>
                </p:oleObj>
              </mc:Choice>
              <mc:Fallback>
                <p:oleObj name="Equation" r:id="rId7" imgW="5968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4229100"/>
                        <a:ext cx="1065212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652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48250" y="2007425"/>
            <a:ext cx="4456113" cy="206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TextBox 30"/>
          <p:cNvSpPr txBox="1"/>
          <p:nvPr/>
        </p:nvSpPr>
        <p:spPr>
          <a:xfrm>
            <a:off x="2514600" y="33909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. . .</a:t>
            </a:r>
            <a:endParaRPr lang="id-ID" dirty="0"/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903819" y="264375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658100" y="1257300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dirty="0" smtClean="0">
                <a:sym typeface="Symbol"/>
              </a:rPr>
              <a:t> </a:t>
            </a:r>
            <a:r>
              <a:rPr lang="id-ID" dirty="0" smtClean="0"/>
              <a:t>=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Tipe-tipe percontohan</a:t>
            </a:r>
            <a:endParaRPr lang="id-ID" dirty="0"/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ph idx="1"/>
          </p:nvPr>
        </p:nvGraphicFramePr>
        <p:xfrm>
          <a:off x="1066800" y="1600201"/>
          <a:ext cx="6858000" cy="3771901"/>
        </p:xfrm>
        <a:graphic>
          <a:graphicData uri="http://schemas.openxmlformats.org/drawingml/2006/table">
            <a:tbl>
              <a:tblPr/>
              <a:tblGrid>
                <a:gridCol w="237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1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Element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C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C0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Nonprobability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C0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Unrestricted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random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Convenience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Restricted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Complex random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Purposive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Systematic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517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Judgment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Cluster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5175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Quota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Stratified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Snowball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Probability sampling methods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35-paypal-with-logo-ppt-template.potx" id="{C9DE8078-FA16-4BD2-9A16-05D99515D4F9}" vid="{DFD0B7A1-D5FE-4CD5-B704-397146701D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</Template>
  <TotalTime>0</TotalTime>
  <Words>4226</Words>
  <Application>Microsoft Office PowerPoint</Application>
  <PresentationFormat>On-screen Show (16:10)</PresentationFormat>
  <Paragraphs>954</Paragraphs>
  <Slides>63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Courier New</vt:lpstr>
      <vt:lpstr>Lucida Console</vt:lpstr>
      <vt:lpstr>Microsoft Himalaya</vt:lpstr>
      <vt:lpstr>Microsoft New Tai Lue</vt:lpstr>
      <vt:lpstr>Symbol</vt:lpstr>
      <vt:lpstr>Wingdings</vt:lpstr>
      <vt:lpstr>Template PPT</vt:lpstr>
      <vt:lpstr>Equation</vt:lpstr>
      <vt:lpstr>Pelatihan Statistika Dasar</vt:lpstr>
      <vt:lpstr>1948 US presidential election</vt:lpstr>
      <vt:lpstr>Tipe pengumpulan data</vt:lpstr>
      <vt:lpstr>Kapan contoh dikatakan sahih?</vt:lpstr>
      <vt:lpstr>Bagaimana proses pengambilan contohnya?</vt:lpstr>
      <vt:lpstr>Bagaimana proses pengambilan contohnya?</vt:lpstr>
      <vt:lpstr>Percontohan dan Pendugaan</vt:lpstr>
      <vt:lpstr>Tipe-tipe percontohan</vt:lpstr>
      <vt:lpstr>Probability sampling methods</vt:lpstr>
      <vt:lpstr>Percontohan acak sederhana  (simple random sampling) [1]</vt:lpstr>
      <vt:lpstr>Percontohan acak sederhana  (simple random sampling) [2]</vt:lpstr>
      <vt:lpstr>Percontohan acak sistematis  (systematic random sampling) [1]</vt:lpstr>
      <vt:lpstr>Percontohan acak sistematis  (systematic random sampling) [2]</vt:lpstr>
      <vt:lpstr>Percontohan acak sistematis  (systematic random sampling) [3]</vt:lpstr>
      <vt:lpstr>Percontohan acak berlapis  (stratified random sampling) [1]</vt:lpstr>
      <vt:lpstr>Ilustrasi</vt:lpstr>
      <vt:lpstr>Percontohan acak berlapis  (stratified random sampling) [2]</vt:lpstr>
      <vt:lpstr>Percontohan acak bergerombol  (clustered random sampling) [1]</vt:lpstr>
      <vt:lpstr>Ilustrasi</vt:lpstr>
      <vt:lpstr>Ilustrasi: Area Sampling</vt:lpstr>
      <vt:lpstr>Percontohan acak bergerombol  (clustered random sampling) [2]</vt:lpstr>
      <vt:lpstr>Stratified and cluster sampling</vt:lpstr>
      <vt:lpstr>Percontohan acak bertahap  (multistage random sampling) [1]</vt:lpstr>
      <vt:lpstr>Percontohan acak bertahap  (multistage random sampling) [2]</vt:lpstr>
      <vt:lpstr>Penentuan ukuran contoh</vt:lpstr>
      <vt:lpstr>Sampling distribution  – central limit theorem –</vt:lpstr>
      <vt:lpstr>Faktor penentu ukuran contoh</vt:lpstr>
      <vt:lpstr>Percontohan acak sederhana</vt:lpstr>
      <vt:lpstr>Percontohan acak berlapis</vt:lpstr>
      <vt:lpstr>Alokasi contoh di tiap lapisan [1]</vt:lpstr>
      <vt:lpstr>Alokasi contoh di tiap lapisan [2]</vt:lpstr>
      <vt:lpstr>Percontohan acak bergerombol [1]</vt:lpstr>
      <vt:lpstr>Percontohan acak bergerombol [2]</vt:lpstr>
      <vt:lpstr>Strategi pemilihan contoh  produktifitas hortikultura</vt:lpstr>
      <vt:lpstr>Panel Data</vt:lpstr>
      <vt:lpstr>Exploring Panel Data </vt:lpstr>
      <vt:lpstr>Exploring Panel Data </vt:lpstr>
      <vt:lpstr>PowerPoint Presentation</vt:lpstr>
      <vt:lpstr>Fixed effects: Heterogeneity across countries (or entities)</vt:lpstr>
      <vt:lpstr>Fixed effects: Heterogeneity across years</vt:lpstr>
      <vt:lpstr>OLS Regression</vt:lpstr>
      <vt:lpstr>Fixed effects using Least squares dummy variable model</vt:lpstr>
      <vt:lpstr>Least squares dummy variable model</vt:lpstr>
      <vt:lpstr>Comparing OLS vs LSDV model</vt:lpstr>
      <vt:lpstr>Fixed effects: n entity-specific intercepts (using plm)</vt:lpstr>
      <vt:lpstr>Fixed effects: n entity-specific intercepts (using plm)</vt:lpstr>
      <vt:lpstr>RANDOM-EFFECTS MODEL (Random Intercept, Partial Pooling Model)</vt:lpstr>
      <vt:lpstr>RANDOM-EFFECTS MODEL (Random Intercept, Partial Pooling Model)</vt:lpstr>
      <vt:lpstr>Fixed or Random: Hausman test</vt:lpstr>
      <vt:lpstr>Testing for time-fixed effects</vt:lpstr>
      <vt:lpstr>Testing for time-fixed effects</vt:lpstr>
      <vt:lpstr>Testing for random effects: Breusch-Pagan Lagrange multiplier (LM)</vt:lpstr>
      <vt:lpstr>Testing for random effects: Breusch-Pagan Lagrange multiplier (LM)</vt:lpstr>
      <vt:lpstr>Testing for cross-sectional dependence/contemporaneous correlation: using Breusch-Pagan LM test of independence and Pasaran CD test</vt:lpstr>
      <vt:lpstr>Testing for serial correlation</vt:lpstr>
      <vt:lpstr>Testing for unit roots/stationarity</vt:lpstr>
      <vt:lpstr>Testing for heteroskedasticity</vt:lpstr>
      <vt:lpstr>Controlling for heteroskedasticity: Robust covariance matrix estimation (Sandwich estimator)</vt:lpstr>
      <vt:lpstr>Controlling for heteroskedasticity: Random effects</vt:lpstr>
      <vt:lpstr>Controlling for heteroskedasticity: Random effects</vt:lpstr>
      <vt:lpstr>Controlling for heteroskedasticity: Fixed effects</vt:lpstr>
      <vt:lpstr>Controlling for heteroskedasticity: Fixed effects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2017-06-07T04:37:39Z</dcterms:created>
  <dcterms:modified xsi:type="dcterms:W3CDTF">2019-07-30T03:29:26Z</dcterms:modified>
</cp:coreProperties>
</file>