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7"/>
  </p:notesMasterIdLst>
  <p:sldIdLst>
    <p:sldId id="256" r:id="rId2"/>
    <p:sldId id="257" r:id="rId3"/>
    <p:sldId id="345" r:id="rId4"/>
    <p:sldId id="344" r:id="rId5"/>
    <p:sldId id="346" r:id="rId6"/>
    <p:sldId id="347" r:id="rId7"/>
    <p:sldId id="393" r:id="rId8"/>
    <p:sldId id="374" r:id="rId9"/>
    <p:sldId id="375" r:id="rId10"/>
    <p:sldId id="376" r:id="rId11"/>
    <p:sldId id="379" r:id="rId12"/>
    <p:sldId id="378" r:id="rId13"/>
    <p:sldId id="395" r:id="rId14"/>
    <p:sldId id="396" r:id="rId15"/>
    <p:sldId id="397" r:id="rId16"/>
    <p:sldId id="398" r:id="rId17"/>
    <p:sldId id="399" r:id="rId18"/>
    <p:sldId id="400" r:id="rId19"/>
    <p:sldId id="383" r:id="rId20"/>
    <p:sldId id="258" r:id="rId21"/>
    <p:sldId id="260" r:id="rId22"/>
    <p:sldId id="266" r:id="rId23"/>
    <p:sldId id="261" r:id="rId24"/>
    <p:sldId id="279" r:id="rId25"/>
    <p:sldId id="280" r:id="rId26"/>
    <p:sldId id="281" r:id="rId27"/>
    <p:sldId id="282" r:id="rId28"/>
    <p:sldId id="283" r:id="rId29"/>
    <p:sldId id="284" r:id="rId30"/>
    <p:sldId id="285" r:id="rId31"/>
    <p:sldId id="286" r:id="rId32"/>
    <p:sldId id="384" r:id="rId33"/>
    <p:sldId id="295" r:id="rId34"/>
    <p:sldId id="457" r:id="rId35"/>
    <p:sldId id="296" r:id="rId36"/>
    <p:sldId id="458" r:id="rId37"/>
    <p:sldId id="459" r:id="rId38"/>
    <p:sldId id="460" r:id="rId39"/>
    <p:sldId id="388" r:id="rId40"/>
    <p:sldId id="389" r:id="rId41"/>
    <p:sldId id="392" r:id="rId42"/>
    <p:sldId id="390" r:id="rId43"/>
    <p:sldId id="391" r:id="rId44"/>
    <p:sldId id="385"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55" r:id="rId73"/>
    <p:sldId id="449" r:id="rId74"/>
    <p:sldId id="456" r:id="rId75"/>
    <p:sldId id="328" r:id="rId76"/>
    <p:sldId id="329" r:id="rId77"/>
    <p:sldId id="330" r:id="rId78"/>
    <p:sldId id="331" r:id="rId79"/>
    <p:sldId id="332" r:id="rId80"/>
    <p:sldId id="451" r:id="rId81"/>
    <p:sldId id="453" r:id="rId82"/>
    <p:sldId id="454" r:id="rId83"/>
    <p:sldId id="339" r:id="rId84"/>
    <p:sldId id="340" r:id="rId85"/>
    <p:sldId id="341" r:id="rId86"/>
    <p:sldId id="342" r:id="rId87"/>
    <p:sldId id="380" r:id="rId88"/>
    <p:sldId id="381" r:id="rId89"/>
    <p:sldId id="382" r:id="rId90"/>
    <p:sldId id="428" r:id="rId91"/>
    <p:sldId id="429" r:id="rId92"/>
    <p:sldId id="430" r:id="rId93"/>
    <p:sldId id="431" r:id="rId94"/>
    <p:sldId id="432" r:id="rId95"/>
    <p:sldId id="43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2310" autoAdjust="0"/>
  </p:normalViewPr>
  <p:slideViewPr>
    <p:cSldViewPr>
      <p:cViewPr varScale="1">
        <p:scale>
          <a:sx n="69" d="100"/>
          <a:sy n="69" d="100"/>
        </p:scale>
        <p:origin x="179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EB743-6E0B-4A68-B143-28FBBA0B39E9}" type="datetimeFigureOut">
              <a:rPr lang="en-US" smtClean="0"/>
              <a:pPr/>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62F52-A2C9-490F-83AD-F8D0275004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562F52-A2C9-490F-83AD-F8D027500476}" type="slidenum">
              <a:rPr lang="en-US" smtClean="0"/>
              <a:pPr/>
              <a:t>2</a:t>
            </a:fld>
            <a:endParaRPr lang="en-US"/>
          </a:p>
        </p:txBody>
      </p:sp>
    </p:spTree>
    <p:extLst>
      <p:ext uri="{BB962C8B-B14F-4D97-AF65-F5344CB8AC3E}">
        <p14:creationId xmlns:p14="http://schemas.microsoft.com/office/powerpoint/2010/main" val="3415649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6DD3-EB0A-49E0-B49F-056BD00FAB6C}" type="slidenum">
              <a:rPr lang="en-US"/>
              <a:pPr/>
              <a:t>25</a:t>
            </a:fld>
            <a:endParaRPr lang="en-US"/>
          </a:p>
        </p:txBody>
      </p:sp>
      <p:sp>
        <p:nvSpPr>
          <p:cNvPr id="181250" name="Rectangle 2"/>
          <p:cNvSpPr>
            <a:spLocks noGrp="1" noRot="1" noChangeAspect="1" noChangeArrowheads="1" noTextEdit="1"/>
          </p:cNvSpPr>
          <p:nvPr>
            <p:ph type="sldImg"/>
          </p:nvPr>
        </p:nvSpPr>
        <p:spPr>
          <a:xfrm>
            <a:off x="1143000" y="685800"/>
            <a:ext cx="4570413" cy="3427413"/>
          </a:xfrm>
          <a:ln/>
        </p:spPr>
      </p:sp>
      <p:sp>
        <p:nvSpPr>
          <p:cNvPr id="181251" name="Rectangle 3"/>
          <p:cNvSpPr>
            <a:spLocks noGrp="1" noChangeArrowheads="1"/>
          </p:cNvSpPr>
          <p:nvPr>
            <p:ph type="body" idx="1"/>
          </p:nvPr>
        </p:nvSpPr>
        <p:spPr>
          <a:xfrm>
            <a:off x="914400" y="4345587"/>
            <a:ext cx="5029200" cy="4112926"/>
          </a:xfrm>
        </p:spPr>
        <p:txBody>
          <a:bodyPr/>
          <a:lstStyle/>
          <a:p>
            <a:r>
              <a:rPr lang="en-US" dirty="0" err="1">
                <a:latin typeface="Trebuchet MS" pitchFamily="34" charset="0"/>
              </a:rPr>
              <a:t>Tidak</a:t>
            </a:r>
            <a:r>
              <a:rPr lang="en-US" dirty="0">
                <a:latin typeface="Trebuchet MS" pitchFamily="34" charset="0"/>
              </a:rPr>
              <a:t> </a:t>
            </a:r>
            <a:r>
              <a:rPr lang="en-US" dirty="0" err="1">
                <a:latin typeface="Trebuchet MS" pitchFamily="34" charset="0"/>
              </a:rPr>
              <a:t>seperti</a:t>
            </a:r>
            <a:r>
              <a:rPr lang="en-US" dirty="0">
                <a:latin typeface="Trebuchet MS" pitchFamily="34" charset="0"/>
              </a:rPr>
              <a:t> </a:t>
            </a:r>
            <a:r>
              <a:rPr lang="en-US" dirty="0" err="1">
                <a:latin typeface="Trebuchet MS" pitchFamily="34" charset="0"/>
              </a:rPr>
              <a:t>dalam</a:t>
            </a:r>
            <a:r>
              <a:rPr lang="en-US" dirty="0">
                <a:latin typeface="Trebuchet MS" pitchFamily="34" charset="0"/>
              </a:rPr>
              <a:t> model </a:t>
            </a:r>
            <a:r>
              <a:rPr lang="en-US" dirty="0" err="1">
                <a:latin typeface="Trebuchet MS" pitchFamily="34" charset="0"/>
              </a:rPr>
              <a:t>regresi</a:t>
            </a:r>
            <a:r>
              <a:rPr lang="en-US" dirty="0">
                <a:latin typeface="Trebuchet MS" pitchFamily="34" charset="0"/>
              </a:rPr>
              <a:t> linear, yang </a:t>
            </a:r>
            <a:r>
              <a:rPr lang="en-US" dirty="0" err="1">
                <a:latin typeface="Trebuchet MS" pitchFamily="34" charset="0"/>
              </a:rPr>
              <a:t>langsung</a:t>
            </a:r>
            <a:r>
              <a:rPr lang="en-US" dirty="0">
                <a:latin typeface="Trebuchet MS" pitchFamily="34" charset="0"/>
              </a:rPr>
              <a:t> </a:t>
            </a:r>
            <a:r>
              <a:rPr lang="en-US" dirty="0" err="1">
                <a:latin typeface="Trebuchet MS" pitchFamily="34" charset="0"/>
              </a:rPr>
              <a:t>bisa</a:t>
            </a:r>
            <a:r>
              <a:rPr lang="en-US" dirty="0">
                <a:latin typeface="Trebuchet MS" pitchFamily="34" charset="0"/>
              </a:rPr>
              <a:t> </a:t>
            </a:r>
            <a:r>
              <a:rPr lang="en-US" dirty="0" err="1">
                <a:latin typeface="Trebuchet MS" pitchFamily="34" charset="0"/>
              </a:rPr>
              <a:t>diperoleh</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dugaan</a:t>
            </a:r>
            <a:r>
              <a:rPr lang="en-US" dirty="0">
                <a:latin typeface="Trebuchet MS" pitchFamily="34" charset="0"/>
              </a:rPr>
              <a:t> Y </a:t>
            </a:r>
            <a:r>
              <a:rPr lang="en-US" dirty="0" err="1">
                <a:latin typeface="Trebuchet MS" pitchFamily="34" charset="0"/>
              </a:rPr>
              <a:t>karena</a:t>
            </a:r>
            <a:r>
              <a:rPr lang="en-US" dirty="0">
                <a:latin typeface="Trebuchet MS" pitchFamily="34" charset="0"/>
              </a:rPr>
              <a:t> </a:t>
            </a:r>
            <a:r>
              <a:rPr lang="en-US" dirty="0" err="1">
                <a:latin typeface="Trebuchet MS" pitchFamily="34" charset="0"/>
              </a:rPr>
              <a:t>bentuk</a:t>
            </a:r>
            <a:r>
              <a:rPr lang="en-US" dirty="0">
                <a:latin typeface="Trebuchet MS" pitchFamily="34" charset="0"/>
              </a:rPr>
              <a:t> </a:t>
            </a:r>
            <a:r>
              <a:rPr lang="en-US" dirty="0" err="1">
                <a:latin typeface="Trebuchet MS" pitchFamily="34" charset="0"/>
              </a:rPr>
              <a:t>modelnya</a:t>
            </a:r>
            <a:r>
              <a:rPr lang="en-US" dirty="0">
                <a:latin typeface="Trebuchet MS" pitchFamily="34" charset="0"/>
              </a:rPr>
              <a:t> </a:t>
            </a:r>
            <a:r>
              <a:rPr lang="en-US" dirty="0" err="1">
                <a:latin typeface="Trebuchet MS" pitchFamily="34" charset="0"/>
              </a:rPr>
              <a:t>adalah</a:t>
            </a:r>
            <a:r>
              <a:rPr lang="en-US" dirty="0">
                <a:latin typeface="Trebuchet MS" pitchFamily="34" charset="0"/>
              </a:rPr>
              <a:t> Y </a:t>
            </a:r>
            <a:r>
              <a:rPr lang="en-US" dirty="0" err="1">
                <a:latin typeface="Trebuchet MS" pitchFamily="34" charset="0"/>
              </a:rPr>
              <a:t>fungsi</a:t>
            </a:r>
            <a:r>
              <a:rPr lang="en-US" dirty="0">
                <a:latin typeface="Trebuchet MS" pitchFamily="34" charset="0"/>
              </a:rPr>
              <a:t> </a:t>
            </a:r>
            <a:r>
              <a:rPr lang="en-US" dirty="0" err="1">
                <a:latin typeface="Trebuchet MS" pitchFamily="34" charset="0"/>
              </a:rPr>
              <a:t>dari</a:t>
            </a:r>
            <a:r>
              <a:rPr lang="en-US" dirty="0">
                <a:latin typeface="Trebuchet MS" pitchFamily="34" charset="0"/>
              </a:rPr>
              <a:t> </a:t>
            </a:r>
            <a:r>
              <a:rPr lang="en-US" dirty="0" err="1">
                <a:latin typeface="Trebuchet MS" pitchFamily="34" charset="0"/>
              </a:rPr>
              <a:t>variabel-variabel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a:t>
            </a:r>
            <a:r>
              <a:rPr lang="en-US" dirty="0" err="1">
                <a:latin typeface="Trebuchet MS" pitchFamily="34" charset="0"/>
              </a:rPr>
              <a:t>pada</a:t>
            </a:r>
            <a:r>
              <a:rPr lang="en-US" dirty="0">
                <a:latin typeface="Trebuchet MS" pitchFamily="34" charset="0"/>
              </a:rPr>
              <a:t> model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yang </a:t>
            </a:r>
            <a:r>
              <a:rPr lang="en-US" dirty="0" err="1">
                <a:latin typeface="Trebuchet MS" pitchFamily="34" charset="0"/>
              </a:rPr>
              <a:t>dimodelkan</a:t>
            </a:r>
            <a:r>
              <a:rPr lang="en-US" dirty="0">
                <a:latin typeface="Trebuchet MS" pitchFamily="34" charset="0"/>
              </a:rPr>
              <a:t> </a:t>
            </a:r>
            <a:r>
              <a:rPr lang="en-US" dirty="0" err="1">
                <a:latin typeface="Trebuchet MS" pitchFamily="34" charset="0"/>
              </a:rPr>
              <a:t>adalah</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peluang</a:t>
            </a:r>
            <a:r>
              <a:rPr lang="en-US" dirty="0">
                <a:latin typeface="Trebuchet MS" pitchFamily="34" charset="0"/>
              </a:rPr>
              <a:t> </a:t>
            </a:r>
            <a:r>
              <a:rPr lang="en-US" dirty="0" err="1">
                <a:latin typeface="Trebuchet MS" pitchFamily="34" charset="0"/>
              </a:rPr>
              <a:t>terjadinya</a:t>
            </a:r>
            <a:r>
              <a:rPr lang="en-US" dirty="0">
                <a:latin typeface="Trebuchet MS" pitchFamily="34" charset="0"/>
              </a:rPr>
              <a:t> </a:t>
            </a:r>
            <a:r>
              <a:rPr lang="en-US" dirty="0" err="1">
                <a:latin typeface="Trebuchet MS" pitchFamily="34" charset="0"/>
              </a:rPr>
              <a:t>kategori</a:t>
            </a:r>
            <a:r>
              <a:rPr lang="en-US" dirty="0">
                <a:latin typeface="Trebuchet MS" pitchFamily="34" charset="0"/>
              </a:rPr>
              <a:t> </a:t>
            </a:r>
            <a:r>
              <a:rPr lang="en-US" dirty="0" err="1">
                <a:latin typeface="Trebuchet MS" pitchFamily="34" charset="0"/>
              </a:rPr>
              <a:t>tertentu</a:t>
            </a:r>
            <a:r>
              <a:rPr lang="en-US" dirty="0">
                <a:latin typeface="Trebuchet MS" pitchFamily="34" charset="0"/>
              </a:rPr>
              <a:t> (</a:t>
            </a:r>
            <a:r>
              <a:rPr lang="en-US" dirty="0" err="1">
                <a:latin typeface="Trebuchet MS" pitchFamily="34" charset="0"/>
              </a:rPr>
              <a:t>umumnya</a:t>
            </a:r>
            <a:r>
              <a:rPr lang="en-US" dirty="0">
                <a:latin typeface="Trebuchet MS" pitchFamily="34" charset="0"/>
              </a:rPr>
              <a:t> </a:t>
            </a:r>
            <a:r>
              <a:rPr lang="en-US" dirty="0" err="1">
                <a:latin typeface="Trebuchet MS" pitchFamily="34" charset="0"/>
              </a:rPr>
              <a:t>peluang</a:t>
            </a:r>
            <a:r>
              <a:rPr lang="en-US" dirty="0">
                <a:latin typeface="Trebuchet MS" pitchFamily="34" charset="0"/>
              </a:rPr>
              <a:t> Y = 1).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nanti</a:t>
            </a:r>
            <a:r>
              <a:rPr lang="en-US" dirty="0">
                <a:latin typeface="Trebuchet MS" pitchFamily="34" charset="0"/>
              </a:rPr>
              <a:t> model yang </a:t>
            </a:r>
            <a:r>
              <a:rPr lang="en-US" dirty="0" err="1">
                <a:latin typeface="Trebuchet MS" pitchFamily="34" charset="0"/>
              </a:rPr>
              <a:t>didapatkan</a:t>
            </a:r>
            <a:r>
              <a:rPr lang="en-US" dirty="0">
                <a:latin typeface="Trebuchet MS" pitchFamily="34" charset="0"/>
              </a:rPr>
              <a:t> </a:t>
            </a:r>
            <a:r>
              <a:rPr lang="en-US" dirty="0" err="1">
                <a:latin typeface="Trebuchet MS" pitchFamily="34" charset="0"/>
              </a:rPr>
              <a:t>adalah</a:t>
            </a:r>
            <a:r>
              <a:rPr lang="en-US" dirty="0">
                <a:latin typeface="Trebuchet MS" pitchFamily="34" charset="0"/>
              </a:rPr>
              <a:t> model </a:t>
            </a:r>
            <a:r>
              <a:rPr lang="en-US" dirty="0" err="1">
                <a:latin typeface="Trebuchet MS" pitchFamily="34" charset="0"/>
              </a:rPr>
              <a:t>hubungan</a:t>
            </a:r>
            <a:r>
              <a:rPr lang="en-US" dirty="0">
                <a:latin typeface="Trebuchet MS" pitchFamily="34" charset="0"/>
              </a:rPr>
              <a:t> </a:t>
            </a:r>
            <a:r>
              <a:rPr lang="en-US" dirty="0" err="1">
                <a:latin typeface="Trebuchet MS" pitchFamily="34" charset="0"/>
              </a:rPr>
              <a:t>antara</a:t>
            </a:r>
            <a:r>
              <a:rPr lang="en-US" dirty="0">
                <a:latin typeface="Trebuchet MS" pitchFamily="34" charset="0"/>
              </a:rPr>
              <a:t> P(Y=1)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berbagai</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a:t>
            </a:r>
          </a:p>
          <a:p>
            <a:endParaRPr lang="en-US" dirty="0">
              <a:latin typeface="Trebuchet MS" pitchFamily="34" charset="0"/>
            </a:endParaRPr>
          </a:p>
          <a:p>
            <a:r>
              <a:rPr lang="en-US" dirty="0" err="1">
                <a:latin typeface="Trebuchet MS" pitchFamily="34" charset="0"/>
              </a:rPr>
              <a:t>BErdasarkan</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peluang</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selanjutnya</a:t>
            </a:r>
            <a:r>
              <a:rPr lang="en-US" dirty="0">
                <a:latin typeface="Trebuchet MS" pitchFamily="34" charset="0"/>
              </a:rPr>
              <a:t> </a:t>
            </a:r>
            <a:r>
              <a:rPr lang="en-US" dirty="0" err="1">
                <a:latin typeface="Trebuchet MS" pitchFamily="34" charset="0"/>
              </a:rPr>
              <a:t>sering</a:t>
            </a:r>
            <a:r>
              <a:rPr lang="en-US" dirty="0">
                <a:latin typeface="Trebuchet MS" pitchFamily="34" charset="0"/>
              </a:rPr>
              <a:t> </a:t>
            </a:r>
            <a:r>
              <a:rPr lang="en-US" dirty="0" err="1">
                <a:latin typeface="Trebuchet MS" pitchFamily="34" charset="0"/>
              </a:rPr>
              <a:t>dilakukan</a:t>
            </a:r>
            <a:r>
              <a:rPr lang="en-US" dirty="0">
                <a:latin typeface="Trebuchet MS" pitchFamily="34" charset="0"/>
              </a:rPr>
              <a:t> </a:t>
            </a:r>
            <a:r>
              <a:rPr lang="en-US" dirty="0" err="1">
                <a:latin typeface="Trebuchet MS" pitchFamily="34" charset="0"/>
              </a:rPr>
              <a:t>pendugaan</a:t>
            </a:r>
            <a:r>
              <a:rPr lang="en-US" dirty="0">
                <a:latin typeface="Trebuchet MS" pitchFamily="34" charset="0"/>
              </a:rPr>
              <a:t> </a:t>
            </a:r>
            <a:r>
              <a:rPr lang="en-US" dirty="0" err="1">
                <a:latin typeface="Trebuchet MS" pitchFamily="34" charset="0"/>
              </a:rPr>
              <a:t>nilai</a:t>
            </a:r>
            <a:r>
              <a:rPr lang="en-US" dirty="0">
                <a:latin typeface="Trebuchet MS" pitchFamily="34" charset="0"/>
              </a:rPr>
              <a:t> Y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cara</a:t>
            </a:r>
            <a:r>
              <a:rPr lang="en-US" dirty="0">
                <a:latin typeface="Trebuchet MS" pitchFamily="34" charset="0"/>
              </a:rPr>
              <a:t> </a:t>
            </a:r>
            <a:r>
              <a:rPr lang="en-US" dirty="0" err="1">
                <a:latin typeface="Trebuchet MS" pitchFamily="34" charset="0"/>
              </a:rPr>
              <a:t>jika</a:t>
            </a:r>
            <a:r>
              <a:rPr lang="en-US" dirty="0">
                <a:latin typeface="Trebuchet MS" pitchFamily="34" charset="0"/>
              </a:rPr>
              <a:t> P(Y=1) </a:t>
            </a:r>
            <a:r>
              <a:rPr lang="en-US" dirty="0" err="1">
                <a:latin typeface="Trebuchet MS" pitchFamily="34" charset="0"/>
              </a:rPr>
              <a:t>besar</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dugaan</a:t>
            </a:r>
            <a:r>
              <a:rPr lang="en-US" dirty="0">
                <a:latin typeface="Trebuchet MS" pitchFamily="34" charset="0"/>
              </a:rPr>
              <a:t> </a:t>
            </a:r>
            <a:r>
              <a:rPr lang="en-US" dirty="0" err="1">
                <a:latin typeface="Trebuchet MS" pitchFamily="34" charset="0"/>
              </a:rPr>
              <a:t>nilai</a:t>
            </a:r>
            <a:r>
              <a:rPr lang="en-US" dirty="0">
                <a:latin typeface="Trebuchet MS" pitchFamily="34" charset="0"/>
              </a:rPr>
              <a:t> Y-</a:t>
            </a:r>
            <a:r>
              <a:rPr lang="en-US" dirty="0" err="1">
                <a:latin typeface="Trebuchet MS" pitchFamily="34" charset="0"/>
              </a:rPr>
              <a:t>nya</a:t>
            </a:r>
            <a:r>
              <a:rPr lang="en-US" dirty="0">
                <a:latin typeface="Trebuchet MS" pitchFamily="34" charset="0"/>
              </a:rPr>
              <a:t> </a:t>
            </a:r>
            <a:r>
              <a:rPr lang="en-US" dirty="0" err="1">
                <a:latin typeface="Trebuchet MS" pitchFamily="34" charset="0"/>
              </a:rPr>
              <a:t>adalah</a:t>
            </a:r>
            <a:r>
              <a:rPr lang="en-US" dirty="0">
                <a:latin typeface="Trebuchet MS" pitchFamily="34" charset="0"/>
              </a:rPr>
              <a:t> 1.  </a:t>
            </a:r>
            <a:r>
              <a:rPr lang="en-US" dirty="0" err="1">
                <a:latin typeface="Trebuchet MS" pitchFamily="34" charset="0"/>
              </a:rPr>
              <a:t>Sebaliknya</a:t>
            </a:r>
            <a:r>
              <a:rPr lang="en-US" dirty="0">
                <a:latin typeface="Trebuchet MS" pitchFamily="34" charset="0"/>
              </a:rPr>
              <a:t> </a:t>
            </a:r>
            <a:r>
              <a:rPr lang="en-US" dirty="0" err="1">
                <a:latin typeface="Trebuchet MS" pitchFamily="34" charset="0"/>
              </a:rPr>
              <a:t>jika</a:t>
            </a:r>
            <a:r>
              <a:rPr lang="en-US" dirty="0">
                <a:latin typeface="Trebuchet MS" pitchFamily="34" charset="0"/>
              </a:rPr>
              <a:t> </a:t>
            </a:r>
            <a:r>
              <a:rPr lang="en-US" dirty="0" err="1">
                <a:latin typeface="Trebuchet MS" pitchFamily="34" charset="0"/>
              </a:rPr>
              <a:t>nilai</a:t>
            </a:r>
            <a:r>
              <a:rPr lang="en-US" dirty="0">
                <a:latin typeface="Trebuchet MS" pitchFamily="34" charset="0"/>
              </a:rPr>
              <a:t> P(Y=1) </a:t>
            </a:r>
            <a:r>
              <a:rPr lang="en-US" dirty="0" err="1">
                <a:latin typeface="Trebuchet MS" pitchFamily="34" charset="0"/>
              </a:rPr>
              <a:t>kecil</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dugaan</a:t>
            </a:r>
            <a:r>
              <a:rPr lang="en-US" dirty="0">
                <a:latin typeface="Trebuchet MS" pitchFamily="34" charset="0"/>
              </a:rPr>
              <a:t> Y </a:t>
            </a:r>
            <a:r>
              <a:rPr lang="en-US" dirty="0" err="1">
                <a:latin typeface="Trebuchet MS" pitchFamily="34" charset="0"/>
              </a:rPr>
              <a:t>adalah</a:t>
            </a:r>
            <a:r>
              <a:rPr lang="en-US" dirty="0">
                <a:latin typeface="Trebuchet MS" pitchFamily="34" charset="0"/>
              </a:rPr>
              <a:t> 0.  </a:t>
            </a:r>
            <a:r>
              <a:rPr lang="en-US" dirty="0" err="1">
                <a:latin typeface="Trebuchet MS" pitchFamily="34" charset="0"/>
              </a:rPr>
              <a:t>Perlu</a:t>
            </a:r>
            <a:r>
              <a:rPr lang="en-US" dirty="0">
                <a:latin typeface="Trebuchet MS" pitchFamily="34" charset="0"/>
              </a:rPr>
              <a:t> </a:t>
            </a:r>
            <a:r>
              <a:rPr lang="en-US" dirty="0" err="1">
                <a:latin typeface="Trebuchet MS" pitchFamily="34" charset="0"/>
              </a:rPr>
              <a:t>diketahui</a:t>
            </a:r>
            <a:r>
              <a:rPr lang="en-US" dirty="0">
                <a:latin typeface="Trebuchet MS" pitchFamily="34" charset="0"/>
              </a:rPr>
              <a:t> </a:t>
            </a:r>
            <a:r>
              <a:rPr lang="en-US" dirty="0" err="1">
                <a:latin typeface="Trebuchet MS" pitchFamily="34" charset="0"/>
              </a:rPr>
              <a:t>bahwa</a:t>
            </a:r>
            <a:r>
              <a:rPr lang="en-US" dirty="0">
                <a:latin typeface="Trebuchet MS" pitchFamily="34" charset="0"/>
              </a:rPr>
              <a:t> </a:t>
            </a:r>
            <a:r>
              <a:rPr lang="en-US" dirty="0" err="1">
                <a:latin typeface="Trebuchet MS" pitchFamily="34" charset="0"/>
              </a:rPr>
              <a:t>nilai</a:t>
            </a:r>
            <a:r>
              <a:rPr lang="en-US" dirty="0">
                <a:latin typeface="Trebuchet MS" pitchFamily="34" charset="0"/>
              </a:rPr>
              <a:t> P(Y=1) + P(Y=0) = 1,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jika</a:t>
            </a:r>
            <a:r>
              <a:rPr lang="en-US" dirty="0">
                <a:latin typeface="Trebuchet MS" pitchFamily="34" charset="0"/>
              </a:rPr>
              <a:t> P(Y=1) </a:t>
            </a:r>
            <a:r>
              <a:rPr lang="en-US" dirty="0" err="1">
                <a:latin typeface="Trebuchet MS" pitchFamily="34" charset="0"/>
              </a:rPr>
              <a:t>kecil</a:t>
            </a:r>
            <a:r>
              <a:rPr lang="en-US" dirty="0">
                <a:latin typeface="Trebuchet MS" pitchFamily="34" charset="0"/>
              </a:rPr>
              <a:t> </a:t>
            </a:r>
            <a:r>
              <a:rPr lang="en-US" dirty="0" err="1">
                <a:latin typeface="Trebuchet MS" pitchFamily="34" charset="0"/>
              </a:rPr>
              <a:t>maka</a:t>
            </a:r>
            <a:r>
              <a:rPr lang="en-US" dirty="0">
                <a:latin typeface="Trebuchet MS" pitchFamily="34" charset="0"/>
              </a:rPr>
              <a:t> P(Y=0) </a:t>
            </a:r>
            <a:r>
              <a:rPr lang="en-US" dirty="0" err="1">
                <a:latin typeface="Trebuchet MS" pitchFamily="34" charset="0"/>
              </a:rPr>
              <a:t>menjadi</a:t>
            </a:r>
            <a:r>
              <a:rPr lang="en-US" dirty="0">
                <a:latin typeface="Trebuchet MS" pitchFamily="34" charset="0"/>
              </a:rPr>
              <a:t> </a:t>
            </a:r>
            <a:r>
              <a:rPr lang="en-US" dirty="0" err="1">
                <a:latin typeface="Trebuchet MS" pitchFamily="34" charset="0"/>
              </a:rPr>
              <a:t>besar</a:t>
            </a:r>
            <a:r>
              <a:rPr lang="en-US" dirty="0">
                <a:latin typeface="Trebuchet MS" pitchFamily="34" charset="0"/>
              </a:rPr>
              <a:t> </a:t>
            </a:r>
            <a:r>
              <a:rPr lang="en-US" dirty="0" err="1">
                <a:latin typeface="Trebuchet MS" pitchFamily="34" charset="0"/>
              </a:rPr>
              <a:t>dan</a:t>
            </a:r>
            <a:r>
              <a:rPr lang="en-US" dirty="0">
                <a:latin typeface="Trebuchet MS" pitchFamily="34" charset="0"/>
              </a:rPr>
              <a:t>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katakan</a:t>
            </a:r>
            <a:r>
              <a:rPr lang="en-US" dirty="0">
                <a:latin typeface="Trebuchet MS" pitchFamily="34" charset="0"/>
              </a:rPr>
              <a:t> Y </a:t>
            </a:r>
            <a:r>
              <a:rPr lang="en-US" dirty="0" err="1">
                <a:latin typeface="Trebuchet MS" pitchFamily="34" charset="0"/>
              </a:rPr>
              <a:t>cenderung</a:t>
            </a:r>
            <a:r>
              <a:rPr lang="en-US" dirty="0">
                <a:latin typeface="Trebuchet MS" pitchFamily="34" charset="0"/>
              </a:rPr>
              <a:t> </a:t>
            </a:r>
            <a:r>
              <a:rPr lang="en-US" dirty="0" err="1">
                <a:latin typeface="Trebuchet MS" pitchFamily="34" charset="0"/>
              </a:rPr>
              <a:t>bernilai</a:t>
            </a:r>
            <a:r>
              <a:rPr lang="en-US" dirty="0">
                <a:latin typeface="Trebuchet MS" pitchFamily="34" charset="0"/>
              </a:rPr>
              <a:t> 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C713D-EF8B-4212-83DF-68D727D5F337}" type="slidenum">
              <a:rPr lang="en-US"/>
              <a:pPr/>
              <a:t>26</a:t>
            </a:fld>
            <a:endParaRPr lang="en-US"/>
          </a:p>
        </p:txBody>
      </p:sp>
      <p:sp>
        <p:nvSpPr>
          <p:cNvPr id="183298" name="Rectangle 2"/>
          <p:cNvSpPr>
            <a:spLocks noGrp="1" noRot="1" noChangeAspect="1" noChangeArrowheads="1" noTextEdit="1"/>
          </p:cNvSpPr>
          <p:nvPr>
            <p:ph type="sldImg"/>
          </p:nvPr>
        </p:nvSpPr>
        <p:spPr>
          <a:xfrm>
            <a:off x="1143000" y="685800"/>
            <a:ext cx="4570413" cy="3427413"/>
          </a:xfrm>
          <a:ln/>
        </p:spPr>
      </p:sp>
      <p:sp>
        <p:nvSpPr>
          <p:cNvPr id="183299" name="Rectangle 3"/>
          <p:cNvSpPr>
            <a:spLocks noGrp="1" noChangeArrowheads="1"/>
          </p:cNvSpPr>
          <p:nvPr>
            <p:ph type="body" idx="1"/>
          </p:nvPr>
        </p:nvSpPr>
        <p:spPr>
          <a:xfrm>
            <a:off x="914400" y="4345587"/>
            <a:ext cx="5029200" cy="4112926"/>
          </a:xfrm>
        </p:spPr>
        <p:txBody>
          <a:bodyPr/>
          <a:lstStyle/>
          <a:p>
            <a:r>
              <a:rPr lang="en-US">
                <a:latin typeface="Trebuchet MS" pitchFamily="34" charset="0"/>
              </a:rPr>
              <a:t>Umumnya bentuk hubungan antara besarnya variabel penjelas X dengan besarnya peluang suatu kejadian merupakan kurva yang berbentu S (S-shaped curve) seperti yang digambarkan di atas.  Jika hubungannya negatif (garis solid pada gambar) akan ditunjukkan dengan menurunnya nilai peluang jika nilai X semakin tinggi.  Pada gambar di atas diilustrasikan untuk harga yang semakin mahal maka peluang terjadinya penjualan semakin kecil.</a:t>
            </a:r>
          </a:p>
          <a:p>
            <a:endParaRPr lang="en-US">
              <a:latin typeface="Trebuchet MS" pitchFamily="34" charset="0"/>
            </a:endParaRPr>
          </a:p>
          <a:p>
            <a:r>
              <a:rPr lang="en-US">
                <a:latin typeface="Trebuchet MS" pitchFamily="34" charset="0"/>
              </a:rPr>
              <a:t>Karena hanya ada dua kategori: SALE dan NO-SALE, maka untuk P(Y=SALE) menurun diikuti secara otomatis dengan P(Y=NOSALE) yang meningkat.  Dan total keduanya adalah 1 (satu).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EFAB4-22EA-472E-A8F4-699A5A9B1747}" type="slidenum">
              <a:rPr lang="en-US"/>
              <a:pPr/>
              <a:t>27</a:t>
            </a:fld>
            <a:endParaRPr lang="en-US"/>
          </a:p>
        </p:txBody>
      </p:sp>
      <p:sp>
        <p:nvSpPr>
          <p:cNvPr id="185346" name="Rectangle 2"/>
          <p:cNvSpPr>
            <a:spLocks noGrp="1" noRot="1" noChangeAspect="1" noChangeArrowheads="1" noTextEdit="1"/>
          </p:cNvSpPr>
          <p:nvPr>
            <p:ph type="sldImg"/>
          </p:nvPr>
        </p:nvSpPr>
        <p:spPr>
          <a:xfrm>
            <a:off x="1143000" y="685800"/>
            <a:ext cx="4570413" cy="3427413"/>
          </a:xfrm>
          <a:ln/>
        </p:spPr>
      </p:sp>
      <p:sp>
        <p:nvSpPr>
          <p:cNvPr id="185347" name="Rectangle 3"/>
          <p:cNvSpPr>
            <a:spLocks noGrp="1" noChangeArrowheads="1"/>
          </p:cNvSpPr>
          <p:nvPr>
            <p:ph type="body" idx="1"/>
          </p:nvPr>
        </p:nvSpPr>
        <p:spPr>
          <a:xfrm>
            <a:off x="914400" y="4345587"/>
            <a:ext cx="5029200" cy="4112926"/>
          </a:xfrm>
        </p:spPr>
        <p:txBody>
          <a:bodyPr/>
          <a:lstStyle/>
          <a:p>
            <a:r>
              <a:rPr lang="en-US">
                <a:latin typeface="Trebuchet MS" pitchFamily="34" charset="0"/>
              </a:rPr>
              <a:t>Secara matematis, pemodelan hubungan dalam bentuk S-curve lebih sulit dibandingkan dengan model yang berbentuk linear.  Untuk mengatasi hal tersebut, dalam teknik komputasinya dilakukan transformasi agas diperoleh bentuk linear.  Selain mudah dalam hal penghitungan, bentuk linear juga umumnya lebih mudah dalam hal interpretasi model yang diperoleh.</a:t>
            </a:r>
          </a:p>
          <a:p>
            <a:endParaRPr lang="en-US">
              <a:latin typeface="Trebuchet MS" pitchFamily="34" charset="0"/>
            </a:endParaRPr>
          </a:p>
          <a:p>
            <a:r>
              <a:rPr lang="en-US">
                <a:latin typeface="Trebuchet MS" pitchFamily="34" charset="0"/>
              </a:rPr>
              <a:t>Salah satu bentuk transformasi yang dapat digunakan untuk hal yang dijelaskan di atas adalah transformasi logit.  Slide selanjutnya menjelaskan bentuk matematis transformasi tersebut.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7745-E18B-40F1-9363-5B2212C725A7}" type="slidenum">
              <a:rPr lang="en-US"/>
              <a:pPr/>
              <a:t>28</a:t>
            </a:fld>
            <a:endParaRPr lang="en-US"/>
          </a:p>
        </p:txBody>
      </p:sp>
      <p:sp>
        <p:nvSpPr>
          <p:cNvPr id="187394" name="Rectangle 2"/>
          <p:cNvSpPr>
            <a:spLocks noGrp="1" noRot="1" noChangeAspect="1" noChangeArrowheads="1" noTextEdit="1"/>
          </p:cNvSpPr>
          <p:nvPr>
            <p:ph type="sldImg"/>
          </p:nvPr>
        </p:nvSpPr>
        <p:spPr>
          <a:xfrm>
            <a:off x="1143000" y="685800"/>
            <a:ext cx="4570413" cy="3427413"/>
          </a:xfrm>
          <a:ln/>
        </p:spPr>
      </p:sp>
      <p:sp>
        <p:nvSpPr>
          <p:cNvPr id="187395" name="Rectangle 3"/>
          <p:cNvSpPr>
            <a:spLocks noGrp="1" noChangeArrowheads="1"/>
          </p:cNvSpPr>
          <p:nvPr>
            <p:ph type="body" idx="1"/>
          </p:nvPr>
        </p:nvSpPr>
        <p:spPr>
          <a:xfrm>
            <a:off x="914400" y="4345587"/>
            <a:ext cx="5029200" cy="4112926"/>
          </a:xfrm>
        </p:spPr>
        <p:txBody>
          <a:bodyPr/>
          <a:lstStyle/>
          <a:p>
            <a:r>
              <a:rPr lang="en-US" sz="1400">
                <a:latin typeface="Trebuchet MS" pitchFamily="34" charset="0"/>
              </a:rPr>
              <a:t>Andaikan p adalah nilai peluang kejadian kategory tertentu.  Dalam banyak kasus nilai p sering disebut sebagai tingkat resiko (risk), misalnya jika p digunakan untuk menotasikan P(nasabah default), P(terkena penyakit), dan sebagainya.</a:t>
            </a:r>
          </a:p>
          <a:p>
            <a:endParaRPr lang="en-US" sz="1400">
              <a:latin typeface="Trebuchet MS" pitchFamily="34" charset="0"/>
            </a:endParaRPr>
          </a:p>
          <a:p>
            <a:r>
              <a:rPr lang="en-US" sz="1400">
                <a:latin typeface="Trebuchet MS" pitchFamily="34" charset="0"/>
              </a:rPr>
              <a:t>Nilai p / (1 – p) yang merupakan rasio antara peluang sesuatu terjadi dengan peluang tidak terjadi disebut sebagai ODD.</a:t>
            </a:r>
          </a:p>
          <a:p>
            <a:endParaRPr lang="en-US" sz="1400">
              <a:latin typeface="Trebuchet MS" pitchFamily="34" charset="0"/>
            </a:endParaRPr>
          </a:p>
          <a:p>
            <a:r>
              <a:rPr lang="en-US" sz="1400">
                <a:latin typeface="Trebuchet MS" pitchFamily="34" charset="0"/>
              </a:rPr>
              <a:t>Transformasi logit, adalah logaritma natural dari nilai odd.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DFC09-FBA5-4800-B1FD-01913F2460FB}" type="slidenum">
              <a:rPr lang="en-US"/>
              <a:pPr/>
              <a:t>29</a:t>
            </a:fld>
            <a:endParaRPr lang="en-US"/>
          </a:p>
        </p:txBody>
      </p:sp>
      <p:sp>
        <p:nvSpPr>
          <p:cNvPr id="189442" name="Rectangle 2"/>
          <p:cNvSpPr>
            <a:spLocks noGrp="1" noRot="1" noChangeAspect="1" noChangeArrowheads="1" noTextEdit="1"/>
          </p:cNvSpPr>
          <p:nvPr>
            <p:ph type="sldImg"/>
          </p:nvPr>
        </p:nvSpPr>
        <p:spPr>
          <a:xfrm>
            <a:off x="1143000" y="685800"/>
            <a:ext cx="4570413" cy="3427413"/>
          </a:xfrm>
          <a:ln/>
        </p:spPr>
      </p:sp>
      <p:sp>
        <p:nvSpPr>
          <p:cNvPr id="189443" name="Rectangle 3"/>
          <p:cNvSpPr>
            <a:spLocks noGrp="1" noChangeArrowheads="1"/>
          </p:cNvSpPr>
          <p:nvPr>
            <p:ph type="body" idx="1"/>
          </p:nvPr>
        </p:nvSpPr>
        <p:spPr>
          <a:xfrm>
            <a:off x="914400" y="4345587"/>
            <a:ext cx="5029200" cy="4112926"/>
          </a:xfrm>
        </p:spPr>
        <p:txBody>
          <a:bodyPr/>
          <a:lstStyle/>
          <a:p>
            <a:r>
              <a:rPr lang="en-US" dirty="0">
                <a:latin typeface="Trebuchet MS" pitchFamily="34" charset="0"/>
              </a:rPr>
              <a:t>Model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a:t>
            </a:r>
            <a:r>
              <a:rPr lang="en-US" dirty="0" err="1">
                <a:latin typeface="Trebuchet MS" pitchFamily="34" charset="0"/>
              </a:rPr>
              <a:t>adalah</a:t>
            </a:r>
            <a:r>
              <a:rPr lang="en-US" dirty="0">
                <a:latin typeface="Trebuchet MS" pitchFamily="34" charset="0"/>
              </a:rPr>
              <a:t> model linear </a:t>
            </a:r>
            <a:r>
              <a:rPr lang="en-US" dirty="0" err="1">
                <a:latin typeface="Trebuchet MS" pitchFamily="34" charset="0"/>
              </a:rPr>
              <a:t>antara</a:t>
            </a:r>
            <a:r>
              <a:rPr lang="en-US" dirty="0">
                <a:latin typeface="Trebuchet MS" pitchFamily="34" charset="0"/>
              </a:rPr>
              <a:t> </a:t>
            </a:r>
            <a:r>
              <a:rPr lang="en-US" dirty="0" err="1">
                <a:latin typeface="Trebuchet MS" pitchFamily="34" charset="0"/>
              </a:rPr>
              <a:t>logit</a:t>
            </a:r>
            <a:r>
              <a:rPr lang="en-US" dirty="0">
                <a:latin typeface="Trebuchet MS" pitchFamily="34" charset="0"/>
              </a:rPr>
              <a:t>(p)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  </a:t>
            </a:r>
            <a:r>
              <a:rPr lang="en-US" dirty="0" err="1">
                <a:latin typeface="Trebuchet MS" pitchFamily="34" charset="0"/>
              </a:rPr>
              <a:t>Seperti</a:t>
            </a:r>
            <a:r>
              <a:rPr lang="en-US" dirty="0">
                <a:latin typeface="Trebuchet MS" pitchFamily="34" charset="0"/>
              </a:rPr>
              <a:t> </a:t>
            </a:r>
            <a:r>
              <a:rPr lang="en-US" dirty="0" err="1">
                <a:latin typeface="Trebuchet MS" pitchFamily="34" charset="0"/>
              </a:rPr>
              <a:t>halnya</a:t>
            </a:r>
            <a:r>
              <a:rPr lang="en-US" dirty="0">
                <a:latin typeface="Trebuchet MS" pitchFamily="34" charset="0"/>
              </a:rPr>
              <a:t>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regresi</a:t>
            </a:r>
            <a:r>
              <a:rPr lang="en-US" dirty="0">
                <a:latin typeface="Trebuchet MS" pitchFamily="34" charset="0"/>
              </a:rPr>
              <a:t> linear,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bisa</a:t>
            </a:r>
            <a:r>
              <a:rPr lang="en-US" dirty="0">
                <a:latin typeface="Trebuchet MS" pitchFamily="34" charset="0"/>
              </a:rPr>
              <a:t> </a:t>
            </a:r>
            <a:r>
              <a:rPr lang="en-US" dirty="0" err="1">
                <a:latin typeface="Trebuchet MS" pitchFamily="34" charset="0"/>
              </a:rPr>
              <a:t>mendapatkan</a:t>
            </a:r>
            <a:r>
              <a:rPr lang="en-US" dirty="0">
                <a:latin typeface="Trebuchet MS" pitchFamily="34" charset="0"/>
              </a:rPr>
              <a:t> </a:t>
            </a:r>
            <a:r>
              <a:rPr lang="en-US" dirty="0" err="1">
                <a:latin typeface="Trebuchet MS" pitchFamily="34" charset="0"/>
              </a:rPr>
              <a:t>nilai-nilai</a:t>
            </a:r>
            <a:r>
              <a:rPr lang="en-US" dirty="0">
                <a:latin typeface="Trebuchet MS" pitchFamily="34" charset="0"/>
              </a:rPr>
              <a:t> </a:t>
            </a:r>
            <a:r>
              <a:rPr lang="en-US" dirty="0" err="1">
                <a:latin typeface="Trebuchet MS" pitchFamily="34" charset="0"/>
              </a:rPr>
              <a:t>intersep</a:t>
            </a:r>
            <a:r>
              <a:rPr lang="en-US" dirty="0">
                <a:latin typeface="Trebuchet MS" pitchFamily="34" charset="0"/>
              </a:rPr>
              <a:t> </a:t>
            </a:r>
            <a:r>
              <a:rPr lang="en-US" dirty="0" err="1">
                <a:latin typeface="Trebuchet MS" pitchFamily="34" charset="0"/>
              </a:rPr>
              <a:t>dan</a:t>
            </a:r>
            <a:r>
              <a:rPr lang="en-US" dirty="0">
                <a:latin typeface="Trebuchet MS" pitchFamily="34" charset="0"/>
              </a:rPr>
              <a:t> slope </a:t>
            </a:r>
            <a:r>
              <a:rPr lang="en-US" dirty="0" err="1">
                <a:latin typeface="Trebuchet MS" pitchFamily="34" charset="0"/>
              </a:rPr>
              <a:t>dari</a:t>
            </a:r>
            <a:r>
              <a:rPr lang="en-US" dirty="0">
                <a:latin typeface="Trebuchet MS" pitchFamily="34" charset="0"/>
              </a:rPr>
              <a:t> model </a:t>
            </a:r>
            <a:r>
              <a:rPr lang="en-US" dirty="0" err="1">
                <a:latin typeface="Trebuchet MS" pitchFamily="34" charset="0"/>
              </a:rPr>
              <a:t>tersebut</a:t>
            </a:r>
            <a:r>
              <a:rPr lang="en-US" dirty="0">
                <a:latin typeface="Trebuchet MS" pitchFamily="34" charset="0"/>
              </a:rPr>
              <a:t>.</a:t>
            </a:r>
          </a:p>
          <a:p>
            <a:endParaRPr lang="en-US" dirty="0">
              <a:latin typeface="Trebuchet MS" pitchFamily="34" charset="0"/>
            </a:endParaRPr>
          </a:p>
          <a:p>
            <a:r>
              <a:rPr lang="en-US" dirty="0" err="1">
                <a:latin typeface="Trebuchet MS" pitchFamily="34" charset="0"/>
              </a:rPr>
              <a:t>Namun</a:t>
            </a:r>
            <a:r>
              <a:rPr lang="en-US" dirty="0">
                <a:latin typeface="Trebuchet MS" pitchFamily="34" charset="0"/>
              </a:rPr>
              <a:t> </a:t>
            </a:r>
            <a:r>
              <a:rPr lang="en-US" dirty="0" err="1">
                <a:latin typeface="Trebuchet MS" pitchFamily="34" charset="0"/>
              </a:rPr>
              <a:t>berbeda</a:t>
            </a:r>
            <a:r>
              <a:rPr lang="en-US" dirty="0">
                <a:latin typeface="Trebuchet MS" pitchFamily="34" charset="0"/>
              </a:rPr>
              <a:t> </a:t>
            </a:r>
            <a:r>
              <a:rPr lang="en-US" dirty="0" err="1">
                <a:latin typeface="Trebuchet MS" pitchFamily="34" charset="0"/>
              </a:rPr>
              <a:t>halnya</a:t>
            </a:r>
            <a:r>
              <a:rPr lang="en-US" dirty="0">
                <a:latin typeface="Trebuchet MS" pitchFamily="34" charset="0"/>
              </a:rPr>
              <a:t>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di</a:t>
            </a:r>
            <a:r>
              <a:rPr lang="en-US" dirty="0">
                <a:latin typeface="Trebuchet MS" pitchFamily="34" charset="0"/>
              </a:rPr>
              <a:t> </a:t>
            </a:r>
            <a:r>
              <a:rPr lang="en-US" dirty="0" err="1">
                <a:latin typeface="Trebuchet MS" pitchFamily="34" charset="0"/>
              </a:rPr>
              <a:t>regresi</a:t>
            </a:r>
            <a:r>
              <a:rPr lang="en-US" dirty="0">
                <a:latin typeface="Trebuchet MS" pitchFamily="34" charset="0"/>
              </a:rPr>
              <a:t> linear yang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menggunakan</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kuadrat</a:t>
            </a:r>
            <a:r>
              <a:rPr lang="en-US" dirty="0">
                <a:latin typeface="Trebuchet MS" pitchFamily="34" charset="0"/>
              </a:rPr>
              <a:t> </a:t>
            </a:r>
            <a:r>
              <a:rPr lang="en-US" dirty="0" err="1">
                <a:latin typeface="Trebuchet MS" pitchFamily="34" charset="0"/>
              </a:rPr>
              <a:t>terkecil</a:t>
            </a:r>
            <a:r>
              <a:rPr lang="en-US" dirty="0">
                <a:latin typeface="Trebuchet MS" pitchFamily="34" charset="0"/>
              </a:rPr>
              <a:t> (least squares method)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menentukan</a:t>
            </a:r>
            <a:r>
              <a:rPr lang="en-US" dirty="0">
                <a:latin typeface="Trebuchet MS" pitchFamily="34" charset="0"/>
              </a:rPr>
              <a:t> b</a:t>
            </a:r>
            <a:r>
              <a:rPr lang="en-US" baseline="-25000" dirty="0">
                <a:latin typeface="Trebuchet MS" pitchFamily="34" charset="0"/>
              </a:rPr>
              <a:t>0</a:t>
            </a:r>
            <a:r>
              <a:rPr lang="en-US" dirty="0">
                <a:latin typeface="Trebuchet MS" pitchFamily="34" charset="0"/>
              </a:rPr>
              <a:t> </a:t>
            </a:r>
            <a:r>
              <a:rPr lang="en-US" dirty="0" err="1">
                <a:latin typeface="Trebuchet MS" pitchFamily="34" charset="0"/>
              </a:rPr>
              <a:t>dan</a:t>
            </a:r>
            <a:r>
              <a:rPr lang="en-US" dirty="0">
                <a:latin typeface="Trebuchet MS" pitchFamily="34" charset="0"/>
              </a:rPr>
              <a:t> b</a:t>
            </a:r>
            <a:r>
              <a:rPr lang="en-US" baseline="-25000" dirty="0">
                <a:latin typeface="Trebuchet MS" pitchFamily="34" charset="0"/>
              </a:rPr>
              <a:t>1</a:t>
            </a:r>
            <a:r>
              <a:rPr lang="en-US" dirty="0">
                <a:latin typeface="Trebuchet MS" pitchFamily="34" charset="0"/>
              </a:rPr>
              <a:t>.  </a:t>
            </a:r>
            <a:r>
              <a:rPr lang="en-US" dirty="0" err="1">
                <a:latin typeface="Trebuchet MS" pitchFamily="34" charset="0"/>
              </a:rPr>
              <a:t>Secara</a:t>
            </a:r>
            <a:r>
              <a:rPr lang="en-US" dirty="0">
                <a:latin typeface="Trebuchet MS" pitchFamily="34" charset="0"/>
              </a:rPr>
              <a:t> </a:t>
            </a:r>
            <a:r>
              <a:rPr lang="en-US" dirty="0" err="1">
                <a:latin typeface="Trebuchet MS" pitchFamily="34" charset="0"/>
              </a:rPr>
              <a:t>statistik</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mengasumsikan</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error </a:t>
            </a:r>
            <a:r>
              <a:rPr lang="en-US" dirty="0" err="1">
                <a:latin typeface="Trebuchet MS" pitchFamily="34" charset="0"/>
              </a:rPr>
              <a:t>bersifat</a:t>
            </a:r>
            <a:r>
              <a:rPr lang="en-US" dirty="0">
                <a:latin typeface="Trebuchet MS" pitchFamily="34" charset="0"/>
              </a:rPr>
              <a:t> </a:t>
            </a:r>
            <a:r>
              <a:rPr lang="en-US" dirty="0" err="1">
                <a:latin typeface="Trebuchet MS" pitchFamily="34" charset="0"/>
              </a:rPr>
              <a:t>konstan</a:t>
            </a:r>
            <a:r>
              <a:rPr lang="en-US" dirty="0">
                <a:latin typeface="Trebuchet MS" pitchFamily="34" charset="0"/>
              </a:rPr>
              <a:t> (</a:t>
            </a:r>
            <a:r>
              <a:rPr lang="en-US" dirty="0" err="1">
                <a:latin typeface="Trebuchet MS" pitchFamily="34" charset="0"/>
              </a:rPr>
              <a:t>homogen</a:t>
            </a:r>
            <a:r>
              <a:rPr lang="en-US" dirty="0">
                <a:latin typeface="Trebuchet MS" pitchFamily="34" charset="0"/>
              </a:rPr>
              <a:t>).  </a:t>
            </a:r>
            <a:r>
              <a:rPr lang="en-US" dirty="0" err="1">
                <a:latin typeface="Trebuchet MS" pitchFamily="34" charset="0"/>
              </a:rPr>
              <a:t>Padahal</a:t>
            </a:r>
            <a:r>
              <a:rPr lang="en-US" dirty="0">
                <a:latin typeface="Trebuchet MS" pitchFamily="34" charset="0"/>
              </a:rPr>
              <a:t>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kasus</a:t>
            </a:r>
            <a:r>
              <a:rPr lang="en-US" dirty="0">
                <a:latin typeface="Trebuchet MS" pitchFamily="34" charset="0"/>
              </a:rPr>
              <a:t>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a:t>
            </a:r>
            <a:r>
              <a:rPr lang="en-US" dirty="0" err="1">
                <a:latin typeface="Trebuchet MS" pitchFamily="34" charset="0"/>
              </a:rPr>
              <a:t>biner</a:t>
            </a:r>
            <a:r>
              <a:rPr lang="en-US" dirty="0">
                <a:latin typeface="Trebuchet MS" pitchFamily="34" charset="0"/>
              </a:rPr>
              <a:t>, yang </a:t>
            </a:r>
            <a:r>
              <a:rPr lang="en-US" dirty="0" err="1">
                <a:latin typeface="Trebuchet MS" pitchFamily="34" charset="0"/>
              </a:rPr>
              <a:t>nilai</a:t>
            </a:r>
            <a:r>
              <a:rPr lang="en-US" dirty="0">
                <a:latin typeface="Trebuchet MS" pitchFamily="34" charset="0"/>
              </a:rPr>
              <a:t> Y </a:t>
            </a:r>
            <a:r>
              <a:rPr lang="en-US" dirty="0" err="1">
                <a:latin typeface="Trebuchet MS" pitchFamily="34" charset="0"/>
              </a:rPr>
              <a:t>mengikuti</a:t>
            </a:r>
            <a:r>
              <a:rPr lang="en-US" dirty="0">
                <a:latin typeface="Trebuchet MS" pitchFamily="34" charset="0"/>
              </a:rPr>
              <a:t> </a:t>
            </a:r>
            <a:r>
              <a:rPr lang="en-US" dirty="0" err="1">
                <a:latin typeface="Trebuchet MS" pitchFamily="34" charset="0"/>
              </a:rPr>
              <a:t>sebaran</a:t>
            </a:r>
            <a:r>
              <a:rPr lang="en-US" dirty="0">
                <a:latin typeface="Trebuchet MS" pitchFamily="34" charset="0"/>
              </a:rPr>
              <a:t> </a:t>
            </a:r>
            <a:r>
              <a:rPr lang="en-US" dirty="0" err="1">
                <a:latin typeface="Trebuchet MS" pitchFamily="34" charset="0"/>
              </a:rPr>
              <a:t>bernoulli</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a:t>
            </a:r>
            <a:r>
              <a:rPr lang="en-US" dirty="0" err="1">
                <a:latin typeface="Trebuchet MS" pitchFamily="34" charset="0"/>
              </a:rPr>
              <a:t>merupakan</a:t>
            </a:r>
            <a:r>
              <a:rPr lang="en-US" dirty="0">
                <a:latin typeface="Trebuchet MS" pitchFamily="34" charset="0"/>
              </a:rPr>
              <a:t> </a:t>
            </a:r>
            <a:r>
              <a:rPr lang="en-US" dirty="0" err="1">
                <a:latin typeface="Trebuchet MS" pitchFamily="34" charset="0"/>
              </a:rPr>
              <a:t>fungsi</a:t>
            </a:r>
            <a:r>
              <a:rPr lang="en-US" dirty="0">
                <a:latin typeface="Trebuchet MS" pitchFamily="34" charset="0"/>
              </a:rPr>
              <a:t> </a:t>
            </a:r>
            <a:r>
              <a:rPr lang="en-US" dirty="0" err="1">
                <a:latin typeface="Trebuchet MS" pitchFamily="34" charset="0"/>
              </a:rPr>
              <a:t>dari</a:t>
            </a:r>
            <a:r>
              <a:rPr lang="en-US" dirty="0">
                <a:latin typeface="Trebuchet MS" pitchFamily="34" charset="0"/>
              </a:rPr>
              <a:t> p.  </a:t>
            </a:r>
            <a:r>
              <a:rPr lang="en-US" dirty="0" err="1">
                <a:latin typeface="Trebuchet MS" pitchFamily="34" charset="0"/>
              </a:rPr>
              <a:t>Tentu</a:t>
            </a:r>
            <a:r>
              <a:rPr lang="en-US" dirty="0">
                <a:latin typeface="Trebuchet MS" pitchFamily="34" charset="0"/>
              </a:rPr>
              <a:t> </a:t>
            </a:r>
            <a:r>
              <a:rPr lang="en-US" dirty="0" err="1">
                <a:latin typeface="Trebuchet MS" pitchFamily="34" charset="0"/>
              </a:rPr>
              <a:t>saja</a:t>
            </a:r>
            <a:r>
              <a:rPr lang="en-US" dirty="0">
                <a:latin typeface="Trebuchet MS" pitchFamily="34" charset="0"/>
              </a:rPr>
              <a:t> </a:t>
            </a:r>
            <a:r>
              <a:rPr lang="en-US" dirty="0" err="1">
                <a:latin typeface="Trebuchet MS" pitchFamily="34" charset="0"/>
              </a:rPr>
              <a:t>pada</a:t>
            </a:r>
            <a:r>
              <a:rPr lang="en-US" dirty="0">
                <a:latin typeface="Trebuchet MS" pitchFamily="34" charset="0"/>
              </a:rPr>
              <a:t> data yang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miliki</a:t>
            </a:r>
            <a:r>
              <a:rPr lang="en-US" dirty="0">
                <a:latin typeface="Trebuchet MS" pitchFamily="34" charset="0"/>
              </a:rPr>
              <a:t> </a:t>
            </a:r>
            <a:r>
              <a:rPr lang="en-US" dirty="0" err="1">
                <a:latin typeface="Trebuchet MS" pitchFamily="34" charset="0"/>
              </a:rPr>
              <a:t>nilai</a:t>
            </a:r>
            <a:r>
              <a:rPr lang="en-US" dirty="0">
                <a:latin typeface="Trebuchet MS" pitchFamily="34" charset="0"/>
              </a:rPr>
              <a:t> p </a:t>
            </a:r>
            <a:r>
              <a:rPr lang="en-US" dirty="0" err="1">
                <a:latin typeface="Trebuchet MS" pitchFamily="34" charset="0"/>
              </a:rPr>
              <a:t>ini</a:t>
            </a:r>
            <a:r>
              <a:rPr lang="en-US" dirty="0">
                <a:latin typeface="Trebuchet MS" pitchFamily="34" charset="0"/>
              </a:rPr>
              <a:t>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tergantung</a:t>
            </a:r>
            <a:r>
              <a:rPr lang="en-US" dirty="0">
                <a:latin typeface="Trebuchet MS" pitchFamily="34" charset="0"/>
              </a:rPr>
              <a:t> </a:t>
            </a:r>
            <a:r>
              <a:rPr lang="en-US" dirty="0" err="1">
                <a:latin typeface="Trebuchet MS" pitchFamily="34" charset="0"/>
              </a:rPr>
              <a:t>pada</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  </a:t>
            </a:r>
            <a:r>
              <a:rPr lang="en-US" dirty="0" err="1">
                <a:latin typeface="Trebuchet MS" pitchFamily="34" charset="0"/>
              </a:rPr>
              <a:t>Nilai</a:t>
            </a:r>
            <a:r>
              <a:rPr lang="en-US" dirty="0">
                <a:latin typeface="Trebuchet MS" pitchFamily="34" charset="0"/>
              </a:rPr>
              <a:t> p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a:t>
            </a:r>
            <a:r>
              <a:rPr lang="en-US" dirty="0" err="1">
                <a:latin typeface="Trebuchet MS" pitchFamily="34" charset="0"/>
              </a:rPr>
              <a:t>juga</a:t>
            </a:r>
            <a:r>
              <a:rPr lang="en-US" dirty="0">
                <a:latin typeface="Trebuchet MS" pitchFamily="34" charset="0"/>
              </a:rPr>
              <a:t>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sehingga</a:t>
            </a:r>
            <a:r>
              <a:rPr lang="en-US" dirty="0">
                <a:latin typeface="Trebuchet MS" pitchFamily="34" charset="0"/>
              </a:rPr>
              <a:t> variance </a:t>
            </a:r>
            <a:r>
              <a:rPr lang="en-US" dirty="0" err="1">
                <a:latin typeface="Trebuchet MS" pitchFamily="34" charset="0"/>
              </a:rPr>
              <a:t>bersifat</a:t>
            </a:r>
            <a:r>
              <a:rPr lang="en-US" dirty="0">
                <a:latin typeface="Trebuchet MS" pitchFamily="34" charset="0"/>
              </a:rPr>
              <a:t> </a:t>
            </a:r>
            <a:r>
              <a:rPr lang="en-US" dirty="0" err="1">
                <a:latin typeface="Trebuchet MS" pitchFamily="34" charset="0"/>
              </a:rPr>
              <a:t>heterogen</a:t>
            </a:r>
            <a:r>
              <a:rPr lang="en-US" dirty="0">
                <a:latin typeface="Trebuchet MS" pitchFamily="34" charset="0"/>
              </a:rPr>
              <a:t>.  </a:t>
            </a:r>
            <a:r>
              <a:rPr lang="en-US" dirty="0" err="1">
                <a:latin typeface="Trebuchet MS" pitchFamily="34" charset="0"/>
              </a:rPr>
              <a:t>Pendekaran</a:t>
            </a:r>
            <a:r>
              <a:rPr lang="en-US" dirty="0">
                <a:latin typeface="Trebuchet MS" pitchFamily="34" charset="0"/>
              </a:rPr>
              <a:t> weighted least squares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mengatasi</a:t>
            </a:r>
            <a:r>
              <a:rPr lang="en-US" dirty="0">
                <a:latin typeface="Trebuchet MS" pitchFamily="34" charset="0"/>
              </a:rPr>
              <a:t> </a:t>
            </a:r>
            <a:r>
              <a:rPr lang="en-US" dirty="0" err="1">
                <a:latin typeface="Trebuchet MS" pitchFamily="34" charset="0"/>
              </a:rPr>
              <a:t>masalah</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teknik</a:t>
            </a:r>
            <a:r>
              <a:rPr lang="en-US" dirty="0">
                <a:latin typeface="Trebuchet MS" pitchFamily="34" charset="0"/>
              </a:rPr>
              <a:t> iteratively reweighted least squares (IRLS)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dijadikan</a:t>
            </a:r>
            <a:r>
              <a:rPr lang="en-US" dirty="0">
                <a:latin typeface="Trebuchet MS" pitchFamily="34" charset="0"/>
              </a:rPr>
              <a:t> </a:t>
            </a:r>
            <a:r>
              <a:rPr lang="en-US" dirty="0" err="1">
                <a:latin typeface="Trebuchet MS" pitchFamily="34" charset="0"/>
              </a:rPr>
              <a:t>pilihan</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selain</a:t>
            </a:r>
            <a:r>
              <a:rPr lang="en-US" dirty="0">
                <a:latin typeface="Trebuchet MS" pitchFamily="34" charset="0"/>
              </a:rPr>
              <a:t> </a:t>
            </a:r>
            <a:r>
              <a:rPr lang="en-US" dirty="0" err="1">
                <a:latin typeface="Trebuchet MS" pitchFamily="34" charset="0"/>
              </a:rPr>
              <a:t>metode</a:t>
            </a:r>
            <a:r>
              <a:rPr lang="en-US" dirty="0">
                <a:latin typeface="Trebuchet MS" pitchFamily="34" charset="0"/>
              </a:rPr>
              <a:t> maximum likelihood (ML).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A5771-D01A-4FBC-BFCF-50F10CB428D4}" type="slidenum">
              <a:rPr lang="en-US"/>
              <a:pPr/>
              <a:t>30</a:t>
            </a:fld>
            <a:endParaRPr lang="en-US"/>
          </a:p>
        </p:txBody>
      </p:sp>
      <p:sp>
        <p:nvSpPr>
          <p:cNvPr id="191490" name="Rectangle 2"/>
          <p:cNvSpPr>
            <a:spLocks noGrp="1" noRot="1" noChangeAspect="1" noChangeArrowheads="1" noTextEdit="1"/>
          </p:cNvSpPr>
          <p:nvPr>
            <p:ph type="sldImg"/>
          </p:nvPr>
        </p:nvSpPr>
        <p:spPr>
          <a:xfrm>
            <a:off x="1143000" y="685800"/>
            <a:ext cx="4570413" cy="3427413"/>
          </a:xfrm>
          <a:ln/>
        </p:spPr>
      </p:sp>
      <p:sp>
        <p:nvSpPr>
          <p:cNvPr id="191491" name="Rectangle 3"/>
          <p:cNvSpPr>
            <a:spLocks noGrp="1" noChangeArrowheads="1"/>
          </p:cNvSpPr>
          <p:nvPr>
            <p:ph type="body" idx="1"/>
          </p:nvPr>
        </p:nvSpPr>
        <p:spPr>
          <a:xfrm>
            <a:off x="914400" y="4345587"/>
            <a:ext cx="5029200" cy="4112926"/>
          </a:xfrm>
        </p:spPr>
        <p:txBody>
          <a:bodyPr/>
          <a:lstStyle/>
          <a:p>
            <a:r>
              <a:rPr lang="en-US" sz="1400">
                <a:latin typeface="Trebuchet MS" pitchFamily="34" charset="0"/>
              </a:rPr>
              <a:t>Perhatikan bahwa</a:t>
            </a:r>
          </a:p>
          <a:p>
            <a:r>
              <a:rPr lang="en-US" sz="1400">
                <a:latin typeface="Trebuchet MS" pitchFamily="34" charset="0"/>
              </a:rPr>
              <a:t>Log(p/(1-p)) = 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endParaRPr lang="en-US" sz="1400" baseline="-25000">
              <a:latin typeface="Trebuchet MS" pitchFamily="34" charset="0"/>
            </a:endParaRPr>
          </a:p>
          <a:p>
            <a:r>
              <a:rPr lang="en-US" sz="1400">
                <a:latin typeface="Trebuchet MS" pitchFamily="34" charset="0"/>
              </a:rPr>
              <a:t>p/(1-p)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p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p (1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Sehingga 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(1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endParaRPr lang="en-US" sz="1400">
              <a:latin typeface="Trebuchet MS" pitchFamily="34" charset="0"/>
            </a:endParaRPr>
          </a:p>
          <a:p>
            <a:endParaRPr lang="en-US" sz="1400">
              <a:latin typeface="Trebuchet MS" pitchFamily="34" charset="0"/>
            </a:endParaRPr>
          </a:p>
          <a:p>
            <a:endParaRPr lang="en-US" sz="1400">
              <a:latin typeface="Trebuchet MS" pitchFamily="34" charset="0"/>
            </a:endParaRPr>
          </a:p>
          <a:p>
            <a:endParaRPr lang="en-US" sz="1400">
              <a:latin typeface="Trebuchet MS"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39F005-6592-411E-B7B1-8D8DE37A19A2}" type="slidenum">
              <a:rPr lang="en-US"/>
              <a:pPr/>
              <a:t>31</a:t>
            </a:fld>
            <a:endParaRPr 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r>
              <a:rPr lang="en-US" sz="1400">
                <a:latin typeface="Trebuchet MS" pitchFamily="34" charset="0"/>
              </a:rPr>
              <a:t>Berdasarkan model persamaan regresi logistik, bentuk kurva yang dihasilkan kemungkinan salah satu dari gambar di atas.</a:t>
            </a:r>
          </a:p>
          <a:p>
            <a:endParaRPr lang="en-US" sz="1400">
              <a:latin typeface="Trebuchet MS" pitchFamily="34" charset="0"/>
            </a:endParaRPr>
          </a:p>
          <a:p>
            <a:r>
              <a:rPr lang="en-US" sz="1400">
                <a:latin typeface="Trebuchet MS" pitchFamily="34" charset="0"/>
              </a:rPr>
              <a:t>Jika model memiliki koefisien slope yang positif maka peluang suatu kejadian akan meningkat seiring dengan peningkatan nilai variabel penjelas.  Sebaliknya jika koefisiennya negatif, peluang kejadiannya akan menurun untuk nilai variabel penjelas yang semakin tinggi.</a:t>
            </a:r>
          </a:p>
          <a:p>
            <a:endParaRPr lang="en-US">
              <a:latin typeface="Trebuchet MS"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C4414-82B9-4CD2-AACC-D120644094DD}" type="slidenum">
              <a:rPr lang="en-US"/>
              <a:pPr/>
              <a:t>32</a:t>
            </a:fld>
            <a:endParaRPr lang="en-US"/>
          </a:p>
        </p:txBody>
      </p:sp>
      <p:sp>
        <p:nvSpPr>
          <p:cNvPr id="209922" name="Rectangle 2"/>
          <p:cNvSpPr>
            <a:spLocks noGrp="1" noRot="1" noChangeAspect="1" noChangeArrowheads="1" noTextEdit="1"/>
          </p:cNvSpPr>
          <p:nvPr>
            <p:ph type="sldImg"/>
          </p:nvPr>
        </p:nvSpPr>
        <p:spPr>
          <a:xfrm>
            <a:off x="1143000" y="685800"/>
            <a:ext cx="4570413" cy="3427413"/>
          </a:xfrm>
          <a:ln/>
        </p:spPr>
      </p:sp>
      <p:sp>
        <p:nvSpPr>
          <p:cNvPr id="209923"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Sebagai</a:t>
            </a:r>
            <a:r>
              <a:rPr lang="en-US" sz="1400" dirty="0">
                <a:latin typeface="Trebuchet MS" pitchFamily="34" charset="0"/>
              </a:rPr>
              <a:t> </a:t>
            </a:r>
            <a:r>
              <a:rPr lang="en-US" sz="1400" dirty="0" err="1">
                <a:latin typeface="Trebuchet MS" pitchFamily="34" charset="0"/>
              </a:rPr>
              <a:t>ilustrasi</a:t>
            </a:r>
            <a:r>
              <a:rPr lang="en-US" sz="1400" dirty="0">
                <a:latin typeface="Trebuchet MS" pitchFamily="34" charset="0"/>
              </a:rPr>
              <a:t>, </a:t>
            </a:r>
            <a:r>
              <a:rPr lang="en-US" sz="1400" dirty="0" err="1">
                <a:latin typeface="Trebuchet MS" pitchFamily="34" charset="0"/>
              </a:rPr>
              <a:t>misalnya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ingin</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pemodelan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respon</a:t>
            </a:r>
            <a:r>
              <a:rPr lang="en-US" sz="1400" dirty="0">
                <a:latin typeface="Trebuchet MS" pitchFamily="34" charset="0"/>
              </a:rPr>
              <a:t> (Y)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keinginan</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Faktor</a:t>
            </a:r>
            <a:r>
              <a:rPr lang="en-US" sz="1400" dirty="0">
                <a:latin typeface="Trebuchet MS" pitchFamily="34" charset="0"/>
              </a:rPr>
              <a:t> yang </a:t>
            </a:r>
            <a:r>
              <a:rPr lang="en-US" sz="1400" dirty="0" err="1">
                <a:latin typeface="Trebuchet MS" pitchFamily="34" charset="0"/>
              </a:rPr>
              <a:t>mempengaruhi</a:t>
            </a:r>
            <a:r>
              <a:rPr lang="en-US" sz="1400" dirty="0">
                <a:latin typeface="Trebuchet MS" pitchFamily="34" charset="0"/>
              </a:rPr>
              <a:t> </a:t>
            </a:r>
            <a:r>
              <a:rPr lang="en-US" sz="1400" dirty="0" err="1">
                <a:latin typeface="Trebuchet MS" pitchFamily="34" charset="0"/>
              </a:rPr>
              <a:t>keinginan</a:t>
            </a:r>
            <a:r>
              <a:rPr lang="en-US" sz="1400" dirty="0">
                <a:latin typeface="Trebuchet MS" pitchFamily="34" charset="0"/>
              </a:rPr>
              <a:t> </a:t>
            </a:r>
            <a:r>
              <a:rPr lang="en-US" sz="1400" dirty="0" err="1">
                <a:latin typeface="Trebuchet MS" pitchFamily="34" charset="0"/>
              </a:rPr>
              <a:t>seseorang</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jadi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kasus</a:t>
            </a:r>
            <a:r>
              <a:rPr lang="en-US" sz="1400" dirty="0">
                <a:latin typeface="Trebuchet MS" pitchFamily="34" charset="0"/>
              </a:rPr>
              <a:t> yang multi </a:t>
            </a:r>
            <a:r>
              <a:rPr lang="en-US" sz="1400" dirty="0" err="1">
                <a:latin typeface="Trebuchet MS" pitchFamily="34" charset="0"/>
              </a:rPr>
              <a:t>faktor</a:t>
            </a:r>
            <a:r>
              <a:rPr lang="en-US" sz="1400" dirty="0">
                <a:latin typeface="Trebuchet MS" pitchFamily="34" charset="0"/>
              </a:rPr>
              <a:t>, </a:t>
            </a:r>
            <a:r>
              <a:rPr lang="en-US" sz="1400" dirty="0" err="1">
                <a:latin typeface="Trebuchet MS" pitchFamily="34" charset="0"/>
              </a:rPr>
              <a:t>misalnya</a:t>
            </a:r>
            <a:r>
              <a:rPr lang="en-US" sz="1400" dirty="0">
                <a:latin typeface="Trebuchet MS" pitchFamily="34" charset="0"/>
              </a:rPr>
              <a:t> </a:t>
            </a:r>
            <a:r>
              <a:rPr lang="en-US" sz="1400" dirty="0" err="1">
                <a:latin typeface="Trebuchet MS" pitchFamily="34" charset="0"/>
              </a:rPr>
              <a:t>saja</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lain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jenis</a:t>
            </a:r>
            <a:r>
              <a:rPr lang="en-US" sz="1400" dirty="0">
                <a:latin typeface="Trebuchet MS" pitchFamily="34" charset="0"/>
              </a:rPr>
              <a:t> </a:t>
            </a:r>
            <a:r>
              <a:rPr lang="en-US" sz="1400" dirty="0" err="1">
                <a:latin typeface="Trebuchet MS" pitchFamily="34" charset="0"/>
              </a:rPr>
              <a:t>kelamin</a:t>
            </a:r>
            <a:r>
              <a:rPr lang="en-US" sz="1400" dirty="0">
                <a:latin typeface="Trebuchet MS" pitchFamily="34" charset="0"/>
              </a:rPr>
              <a:t>, income, </a:t>
            </a:r>
            <a:r>
              <a:rPr lang="en-US" sz="1400" dirty="0" err="1">
                <a:latin typeface="Trebuchet MS" pitchFamily="34" charset="0"/>
              </a:rPr>
              <a:t>dan</a:t>
            </a:r>
            <a:r>
              <a:rPr lang="en-US" sz="1400" dirty="0">
                <a:latin typeface="Trebuchet MS" pitchFamily="34" charset="0"/>
              </a:rPr>
              <a:t> </a:t>
            </a:r>
            <a:r>
              <a:rPr lang="en-US" sz="1400" dirty="0" err="1">
                <a:latin typeface="Trebuchet MS" pitchFamily="34" charset="0"/>
              </a:rPr>
              <a:t>usia</a:t>
            </a:r>
            <a:r>
              <a:rPr lang="en-US" sz="1400" dirty="0">
                <a:latin typeface="Trebuchet MS" pitchFamily="34" charset="0"/>
              </a:rPr>
              <a:t>.</a:t>
            </a:r>
          </a:p>
          <a:p>
            <a:endParaRPr lang="en-US" sz="1400" dirty="0">
              <a:latin typeface="Trebuchet MS" pitchFamily="34" charset="0"/>
            </a:endParaRPr>
          </a:p>
          <a:p>
            <a:r>
              <a:rPr lang="en-US" sz="1400" dirty="0">
                <a:latin typeface="Trebuchet MS" pitchFamily="34" charset="0"/>
              </a:rPr>
              <a:t>Multiple model </a:t>
            </a:r>
            <a:r>
              <a:rPr lang="en-US" sz="1400" dirty="0" err="1">
                <a:latin typeface="Trebuchet MS" pitchFamily="34" charset="0"/>
              </a:rPr>
              <a:t>adalah</a:t>
            </a:r>
            <a:r>
              <a:rPr lang="en-US" sz="1400" dirty="0">
                <a:latin typeface="Trebuchet MS" pitchFamily="34" charset="0"/>
              </a:rPr>
              <a:t> model yang </a:t>
            </a:r>
            <a:r>
              <a:rPr lang="en-US" sz="1400" dirty="0" err="1">
                <a:latin typeface="Trebuchet MS" pitchFamily="34" charset="0"/>
              </a:rPr>
              <a:t>secara</a:t>
            </a:r>
            <a:r>
              <a:rPr lang="en-US" sz="1400" dirty="0">
                <a:latin typeface="Trebuchet MS" pitchFamily="34" charset="0"/>
              </a:rPr>
              <a:t> </a:t>
            </a:r>
            <a:r>
              <a:rPr lang="en-US" sz="1400" dirty="0" err="1">
                <a:latin typeface="Trebuchet MS" pitchFamily="34" charset="0"/>
              </a:rPr>
              <a:t>bersama-sama</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a:t>
            </a:r>
            <a:r>
              <a:rPr lang="en-US" sz="1400" dirty="0" err="1">
                <a:latin typeface="Trebuchet MS" pitchFamily="34" charset="0"/>
              </a:rPr>
              <a:t>beberapa</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a:t>
            </a:r>
            <a:r>
              <a:rPr lang="en-US" sz="1400" dirty="0" err="1">
                <a:latin typeface="Trebuchet MS" pitchFamily="34" charset="0"/>
              </a:rPr>
              <a:t>Sehingga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memprediksi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 </a:t>
            </a:r>
            <a:r>
              <a:rPr lang="en-US" sz="1400" dirty="0" err="1">
                <a:latin typeface="Trebuchet MS" pitchFamily="34" charset="0"/>
              </a:rPr>
              <a:t>seseorang</a:t>
            </a:r>
            <a:r>
              <a:rPr lang="en-US" sz="1400" dirty="0">
                <a:latin typeface="Trebuchet MS" pitchFamily="34" charset="0"/>
              </a:rPr>
              <a:t> </a:t>
            </a:r>
            <a:r>
              <a:rPr lang="en-US" sz="1400" dirty="0" err="1">
                <a:latin typeface="Trebuchet MS" pitchFamily="34" charset="0"/>
              </a:rPr>
              <a:t>pria</a:t>
            </a:r>
            <a:r>
              <a:rPr lang="en-US" sz="1400" dirty="0">
                <a:latin typeface="Trebuchet MS" pitchFamily="34" charset="0"/>
              </a:rPr>
              <a:t> </a:t>
            </a:r>
            <a:r>
              <a:rPr lang="en-US" sz="1400" dirty="0" err="1">
                <a:latin typeface="Trebuchet MS" pitchFamily="34" charset="0"/>
              </a:rPr>
              <a:t>berusia</a:t>
            </a:r>
            <a:r>
              <a:rPr lang="en-US" sz="1400" dirty="0">
                <a:latin typeface="Trebuchet MS" pitchFamily="34" charset="0"/>
              </a:rPr>
              <a:t> 40 </a:t>
            </a:r>
            <a:r>
              <a:rPr lang="en-US" sz="1400" dirty="0" err="1">
                <a:latin typeface="Trebuchet MS" pitchFamily="34" charset="0"/>
              </a:rPr>
              <a:t>tahun</a:t>
            </a:r>
            <a:r>
              <a:rPr lang="en-US" sz="1400" dirty="0">
                <a:latin typeface="Trebuchet MS" pitchFamily="34" charset="0"/>
              </a:rPr>
              <a:t> </a:t>
            </a:r>
            <a:r>
              <a:rPr lang="en-US" sz="1400" dirty="0" err="1">
                <a:latin typeface="Trebuchet MS" pitchFamily="34" charset="0"/>
              </a:rPr>
              <a:t>dan</a:t>
            </a:r>
            <a:r>
              <a:rPr lang="en-US" sz="1400" dirty="0">
                <a:latin typeface="Trebuchet MS" pitchFamily="34" charset="0"/>
              </a:rPr>
              <a:t>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pendapatan</a:t>
            </a:r>
            <a:r>
              <a:rPr lang="en-US" sz="1400" dirty="0">
                <a:latin typeface="Trebuchet MS" pitchFamily="34" charset="0"/>
              </a:rPr>
              <a:t> 4 </a:t>
            </a:r>
            <a:r>
              <a:rPr lang="en-US" sz="1400" dirty="0" err="1">
                <a:latin typeface="Trebuchet MS" pitchFamily="34" charset="0"/>
              </a:rPr>
              <a:t>juta</a:t>
            </a:r>
            <a:r>
              <a:rPr lang="en-US" sz="1400" dirty="0">
                <a:latin typeface="Trebuchet MS" pitchFamily="34" charset="0"/>
              </a:rPr>
              <a:t> per </a:t>
            </a:r>
            <a:r>
              <a:rPr lang="en-US" sz="1400" dirty="0" err="1">
                <a:latin typeface="Trebuchet MS" pitchFamily="34" charset="0"/>
              </a:rPr>
              <a:t>bulan</a:t>
            </a:r>
            <a:r>
              <a:rPr lang="en-US" sz="1400" dirty="0">
                <a:latin typeface="Trebuchet MS" pitchFamily="34" charset="0"/>
              </a:rPr>
              <a:t>.</a:t>
            </a:r>
          </a:p>
        </p:txBody>
      </p:sp>
    </p:spTree>
    <p:extLst>
      <p:ext uri="{BB962C8B-B14F-4D97-AF65-F5344CB8AC3E}">
        <p14:creationId xmlns:p14="http://schemas.microsoft.com/office/powerpoint/2010/main" val="7907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562F52-A2C9-490F-83AD-F8D027500476}" type="slidenum">
              <a:rPr lang="en-US" smtClean="0"/>
              <a:pPr/>
              <a:t>34</a:t>
            </a:fld>
            <a:endParaRPr lang="en-US"/>
          </a:p>
        </p:txBody>
      </p:sp>
    </p:spTree>
    <p:extLst>
      <p:ext uri="{BB962C8B-B14F-4D97-AF65-F5344CB8AC3E}">
        <p14:creationId xmlns:p14="http://schemas.microsoft.com/office/powerpoint/2010/main" val="4188251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sz="1200" kern="1200" smtClean="0">
                <a:solidFill>
                  <a:schemeClr val="tx1"/>
                </a:solidFill>
                <a:latin typeface="+mn-lt"/>
                <a:ea typeface="+mn-ea"/>
                <a:cs typeface="+mn-cs"/>
              </a:rPr>
              <a:t>*** melihat sebaran nilai variabel AGE;</a:t>
            </a:r>
          </a:p>
          <a:p>
            <a:r>
              <a:rPr lang="en-US" sz="1200" b="1" kern="1200" smtClean="0">
                <a:solidFill>
                  <a:schemeClr val="tx1"/>
                </a:solidFill>
                <a:latin typeface="+mn-lt"/>
                <a:ea typeface="+mn-ea"/>
                <a:cs typeface="+mn-cs"/>
              </a:rPr>
              <a:t>proc univariate data=data.datascoring;</a:t>
            </a:r>
          </a:p>
          <a:p>
            <a:r>
              <a:rPr lang="en-US" sz="1200" kern="1200" smtClean="0">
                <a:solidFill>
                  <a:schemeClr val="tx1"/>
                </a:solidFill>
                <a:latin typeface="+mn-lt"/>
                <a:ea typeface="+mn-ea"/>
                <a:cs typeface="+mn-cs"/>
              </a:rPr>
              <a:t>var age;</a:t>
            </a:r>
          </a:p>
          <a:p>
            <a:r>
              <a:rPr lang="en-US" sz="1200" kern="1200" smtClean="0">
                <a:solidFill>
                  <a:schemeClr val="tx1"/>
                </a:solidFill>
                <a:latin typeface="+mn-lt"/>
                <a:ea typeface="+mn-ea"/>
                <a:cs typeface="+mn-cs"/>
              </a:rPr>
              <a:t>histogram age;</a:t>
            </a:r>
          </a:p>
          <a:p>
            <a:r>
              <a:rPr lang="en-US" sz="1200" b="1" kern="1200" smtClean="0">
                <a:solidFill>
                  <a:schemeClr val="tx1"/>
                </a:solidFill>
                <a:latin typeface="+mn-lt"/>
                <a:ea typeface="+mn-ea"/>
                <a:cs typeface="+mn-cs"/>
              </a:rPr>
              <a:t>run;</a:t>
            </a:r>
          </a:p>
          <a:p>
            <a:endParaRPr lang="en-US"/>
          </a:p>
        </p:txBody>
      </p:sp>
      <p:sp>
        <p:nvSpPr>
          <p:cNvPr id="4" name="Slide Number Placeholder 3"/>
          <p:cNvSpPr>
            <a:spLocks noGrp="1"/>
          </p:cNvSpPr>
          <p:nvPr>
            <p:ph type="sldNum" sz="quarter" idx="10"/>
          </p:nvPr>
        </p:nvSpPr>
        <p:spPr/>
        <p:txBody>
          <a:bodyPr/>
          <a:lstStyle/>
          <a:p>
            <a:fld id="{EA562F52-A2C9-490F-83AD-F8D027500476}" type="slidenum">
              <a:rPr lang="en-US" smtClean="0"/>
              <a:pPr/>
              <a:t>60</a:t>
            </a:fld>
            <a:endParaRPr lang="en-US"/>
          </a:p>
        </p:txBody>
      </p:sp>
    </p:spTree>
    <p:extLst>
      <p:ext uri="{BB962C8B-B14F-4D97-AF65-F5344CB8AC3E}">
        <p14:creationId xmlns:p14="http://schemas.microsoft.com/office/powerpoint/2010/main" val="108964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713469C5-E28A-43D5-984E-61AA9F55B494}" type="slidenum">
              <a:rPr lang="en-US"/>
              <a:pPr/>
              <a:t>13</a:t>
            </a:fld>
            <a:endParaRPr lang="en-US"/>
          </a:p>
        </p:txBody>
      </p:sp>
      <p:sp>
        <p:nvSpPr>
          <p:cNvPr id="102403" name="Rectangle 2"/>
          <p:cNvSpPr>
            <a:spLocks noGrp="1" noRot="1" noChangeAspect="1" noChangeArrowheads="1" noTextEdit="1"/>
          </p:cNvSpPr>
          <p:nvPr>
            <p:ph type="sldImg"/>
          </p:nvPr>
        </p:nvSpPr>
        <p:spPr>
          <a:xfrm>
            <a:off x="376238" y="847725"/>
            <a:ext cx="6096000" cy="4572000"/>
          </a:xfrm>
          <a:ln/>
        </p:spPr>
      </p:sp>
      <p:sp>
        <p:nvSpPr>
          <p:cNvPr id="102404" name="Rectangle 3"/>
          <p:cNvSpPr>
            <a:spLocks noGrp="1" noChangeArrowheads="1"/>
          </p:cNvSpPr>
          <p:nvPr>
            <p:ph type="body" idx="1"/>
          </p:nvPr>
        </p:nvSpPr>
        <p:spPr/>
        <p:txBody>
          <a:bodyPr/>
          <a:lstStyle/>
          <a:p>
            <a:pPr eaLnBrk="1" hangingPunct="1"/>
            <a:r>
              <a:rPr lang="en-US" smtClean="0">
                <a:latin typeface="Trebuchet MS" pitchFamily="34" charset="0"/>
              </a:rPr>
              <a:t>KS-test adalah salah satu prosedur yang digunakan untuk melihat apakah skor dari kelompok BAD dan GOOD terpisah.  Terpisah dalam pengertian memiliki besar skor yang berbeda.  Overlap yang tinggi antara skor BAD dan GOOD menunjukkan bahwa model tidak mampu menghasilkan skor yang dapat memisahkan kelompok Bad dan Good.</a:t>
            </a:r>
          </a:p>
          <a:p>
            <a:pPr eaLnBrk="1" hangingPunct="1"/>
            <a:endParaRPr lang="en-US" smtClean="0">
              <a:latin typeface="Trebuchet MS" pitchFamily="34" charset="0"/>
            </a:endParaRPr>
          </a:p>
          <a:p>
            <a:pPr eaLnBrk="1" hangingPunct="1"/>
            <a:r>
              <a:rPr lang="en-US" smtClean="0">
                <a:latin typeface="Trebuchet MS" pitchFamily="34" charset="0"/>
              </a:rPr>
              <a:t>Pengujian menggunakan K-S test dilakukan berdasarkan fungsi sebaran kumulatif empirik dari masing-masing kelompok.</a:t>
            </a:r>
          </a:p>
        </p:txBody>
      </p:sp>
    </p:spTree>
    <p:extLst>
      <p:ext uri="{BB962C8B-B14F-4D97-AF65-F5344CB8AC3E}">
        <p14:creationId xmlns:p14="http://schemas.microsoft.com/office/powerpoint/2010/main" val="1996744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kern="1200" smtClean="0">
              <a:solidFill>
                <a:schemeClr val="tx1"/>
              </a:solidFill>
              <a:latin typeface="+mn-lt"/>
              <a:ea typeface="+mn-ea"/>
              <a:cs typeface="+mn-cs"/>
            </a:endParaRPr>
          </a:p>
          <a:p>
            <a:r>
              <a:rPr lang="de-DE" sz="1200" kern="1200" smtClean="0">
                <a:solidFill>
                  <a:schemeClr val="tx1"/>
                </a:solidFill>
                <a:latin typeface="+mn-lt"/>
                <a:ea typeface="+mn-ea"/>
                <a:cs typeface="+mn-cs"/>
              </a:rPr>
              <a:t>**** menghitung WOE dari variabel GENDER ***;</a:t>
            </a:r>
          </a:p>
          <a:p>
            <a:r>
              <a:rPr lang="en-US" sz="1200" kern="1200" smtClean="0">
                <a:solidFill>
                  <a:schemeClr val="tx1"/>
                </a:solidFill>
                <a:latin typeface="+mn-lt"/>
                <a:ea typeface="+mn-ea"/>
                <a:cs typeface="+mn-cs"/>
              </a:rPr>
              <a:t>* tahapan:</a:t>
            </a:r>
          </a:p>
          <a:p>
            <a:r>
              <a:rPr lang="en-US" sz="1200" kern="1200" smtClean="0">
                <a:solidFill>
                  <a:schemeClr val="tx1"/>
                </a:solidFill>
                <a:latin typeface="+mn-lt"/>
                <a:ea typeface="+mn-ea"/>
                <a:cs typeface="+mn-cs"/>
              </a:rPr>
              <a:t>  1. Menghitung P(Gender | Good) dan P(Gender|Bad);</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proc tabulate data=data.datascoring out=WOEgender;</a:t>
            </a:r>
          </a:p>
          <a:p>
            <a:r>
              <a:rPr lang="en-US" sz="1200" kern="1200" smtClean="0">
                <a:solidFill>
                  <a:schemeClr val="tx1"/>
                </a:solidFill>
                <a:latin typeface="+mn-lt"/>
                <a:ea typeface="+mn-ea"/>
                <a:cs typeface="+mn-cs"/>
              </a:rPr>
              <a:t>class gender status;</a:t>
            </a:r>
          </a:p>
          <a:p>
            <a:r>
              <a:rPr lang="en-US" sz="1200" kern="1200" smtClean="0">
                <a:solidFill>
                  <a:schemeClr val="tx1"/>
                </a:solidFill>
                <a:latin typeface="+mn-lt"/>
                <a:ea typeface="+mn-ea"/>
                <a:cs typeface="+mn-cs"/>
              </a:rPr>
              <a:t>tables gender, status*colpctn;</a:t>
            </a:r>
          </a:p>
          <a:p>
            <a:r>
              <a:rPr lang="en-US" sz="1200" b="1" kern="1200" smtClean="0">
                <a:solidFill>
                  <a:schemeClr val="tx1"/>
                </a:solidFill>
                <a:latin typeface="+mn-lt"/>
                <a:ea typeface="+mn-ea"/>
                <a:cs typeface="+mn-cs"/>
              </a:rPr>
              <a:t>run;</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proc transpose data=woegender out=woegender;</a:t>
            </a:r>
          </a:p>
          <a:p>
            <a:r>
              <a:rPr lang="en-US" sz="1200" kern="1200" smtClean="0">
                <a:solidFill>
                  <a:schemeClr val="tx1"/>
                </a:solidFill>
                <a:latin typeface="+mn-lt"/>
                <a:ea typeface="+mn-ea"/>
                <a:cs typeface="+mn-cs"/>
              </a:rPr>
              <a:t>var pctn_01;</a:t>
            </a:r>
          </a:p>
          <a:p>
            <a:r>
              <a:rPr lang="en-US" sz="1200" kern="1200" smtClean="0">
                <a:solidFill>
                  <a:schemeClr val="tx1"/>
                </a:solidFill>
                <a:latin typeface="+mn-lt"/>
                <a:ea typeface="+mn-ea"/>
                <a:cs typeface="+mn-cs"/>
              </a:rPr>
              <a:t>by gender;</a:t>
            </a:r>
          </a:p>
          <a:p>
            <a:r>
              <a:rPr lang="en-US" sz="1200" kern="1200" smtClean="0">
                <a:solidFill>
                  <a:schemeClr val="tx1"/>
                </a:solidFill>
                <a:latin typeface="+mn-lt"/>
                <a:ea typeface="+mn-ea"/>
                <a:cs typeface="+mn-cs"/>
              </a:rPr>
              <a:t>id status;</a:t>
            </a:r>
          </a:p>
          <a:p>
            <a:r>
              <a:rPr lang="en-US" sz="1200" b="1" kern="1200" smtClean="0">
                <a:solidFill>
                  <a:schemeClr val="tx1"/>
                </a:solidFill>
                <a:latin typeface="+mn-lt"/>
                <a:ea typeface="+mn-ea"/>
                <a:cs typeface="+mn-cs"/>
              </a:rPr>
              <a:t>run;</a:t>
            </a: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tahapan:</a:t>
            </a:r>
          </a:p>
          <a:p>
            <a:r>
              <a:rPr lang="en-US" sz="1200" kern="1200" smtClean="0">
                <a:solidFill>
                  <a:schemeClr val="tx1"/>
                </a:solidFill>
                <a:latin typeface="+mn-lt"/>
                <a:ea typeface="+mn-ea"/>
                <a:cs typeface="+mn-cs"/>
              </a:rPr>
              <a:t>  2. hitung WoE dengan formula </a:t>
            </a:r>
          </a:p>
          <a:p>
            <a:r>
              <a:rPr lang="en-US" sz="1200" kern="1200" smtClean="0">
                <a:solidFill>
                  <a:schemeClr val="tx1"/>
                </a:solidFill>
                <a:latin typeface="+mn-lt"/>
                <a:ea typeface="+mn-ea"/>
                <a:cs typeface="+mn-cs"/>
              </a:rPr>
              <a:t>		WoE = log(P(-|GOOD)/P(-|BAD));</a:t>
            </a:r>
          </a:p>
          <a:p>
            <a:r>
              <a:rPr lang="en-US" sz="1200" b="1" kern="1200" smtClean="0">
                <a:solidFill>
                  <a:schemeClr val="tx1"/>
                </a:solidFill>
                <a:latin typeface="+mn-lt"/>
                <a:ea typeface="+mn-ea"/>
                <a:cs typeface="+mn-cs"/>
              </a:rPr>
              <a:t>data WOEgender;</a:t>
            </a:r>
          </a:p>
          <a:p>
            <a:r>
              <a:rPr lang="en-US" sz="1200" kern="1200" smtClean="0">
                <a:solidFill>
                  <a:schemeClr val="tx1"/>
                </a:solidFill>
                <a:latin typeface="+mn-lt"/>
                <a:ea typeface="+mn-ea"/>
                <a:cs typeface="+mn-cs"/>
              </a:rPr>
              <a:t>set WOEgender;</a:t>
            </a:r>
          </a:p>
          <a:p>
            <a:r>
              <a:rPr lang="en-US" sz="1200" kern="1200" smtClean="0">
                <a:solidFill>
                  <a:schemeClr val="tx1"/>
                </a:solidFill>
                <a:latin typeface="+mn-lt"/>
                <a:ea typeface="+mn-ea"/>
                <a:cs typeface="+mn-cs"/>
              </a:rPr>
              <a:t>WOEgender = log(GOOD / BAD);</a:t>
            </a:r>
          </a:p>
          <a:p>
            <a:r>
              <a:rPr lang="en-US" sz="1200" b="1" kern="1200" smtClean="0">
                <a:solidFill>
                  <a:schemeClr val="tx1"/>
                </a:solidFill>
                <a:latin typeface="+mn-lt"/>
                <a:ea typeface="+mn-ea"/>
                <a:cs typeface="+mn-cs"/>
              </a:rPr>
              <a:t>run;</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tahapan:</a:t>
            </a:r>
          </a:p>
          <a:p>
            <a:r>
              <a:rPr lang="en-US" sz="1200" kern="1200" smtClean="0">
                <a:solidFill>
                  <a:schemeClr val="tx1"/>
                </a:solidFill>
                <a:latin typeface="+mn-lt"/>
                <a:ea typeface="+mn-ea"/>
                <a:cs typeface="+mn-cs"/>
              </a:rPr>
              <a:t>  3. Berikan nilai WoE Gender pada data lengkap</a:t>
            </a:r>
          </a:p>
          <a:p>
            <a:r>
              <a:rPr lang="en-US" sz="1200" kern="1200" smtClean="0">
                <a:solidFill>
                  <a:schemeClr val="tx1"/>
                </a:solidFill>
                <a:latin typeface="+mn-lt"/>
                <a:ea typeface="+mn-ea"/>
                <a:cs typeface="+mn-cs"/>
              </a:rPr>
              <a:t>     (datascoring);</a:t>
            </a:r>
          </a:p>
          <a:p>
            <a:r>
              <a:rPr lang="nl-NL" sz="1200" b="1" kern="1200" smtClean="0">
                <a:solidFill>
                  <a:schemeClr val="tx1"/>
                </a:solidFill>
                <a:latin typeface="+mn-lt"/>
                <a:ea typeface="+mn-ea"/>
                <a:cs typeface="+mn-cs"/>
              </a:rPr>
              <a:t>data woegender (keep = gender woegender);</a:t>
            </a:r>
          </a:p>
          <a:p>
            <a:r>
              <a:rPr lang="en-US" sz="1200" kern="1200" smtClean="0">
                <a:solidFill>
                  <a:schemeClr val="tx1"/>
                </a:solidFill>
                <a:latin typeface="+mn-lt"/>
                <a:ea typeface="+mn-ea"/>
                <a:cs typeface="+mn-cs"/>
              </a:rPr>
              <a:t>set woegender;</a:t>
            </a:r>
          </a:p>
          <a:p>
            <a:r>
              <a:rPr lang="en-US" sz="1200" b="1" kern="1200" smtClean="0">
                <a:solidFill>
                  <a:schemeClr val="tx1"/>
                </a:solidFill>
                <a:latin typeface="+mn-lt"/>
                <a:ea typeface="+mn-ea"/>
                <a:cs typeface="+mn-cs"/>
              </a:rPr>
              <a:t>run;</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proc print data=woegender;</a:t>
            </a:r>
          </a:p>
          <a:p>
            <a:r>
              <a:rPr lang="en-US" sz="1200" b="1" kern="1200" smtClean="0">
                <a:solidFill>
                  <a:schemeClr val="tx1"/>
                </a:solidFill>
                <a:latin typeface="+mn-lt"/>
                <a:ea typeface="+mn-ea"/>
                <a:cs typeface="+mn-cs"/>
              </a:rPr>
              <a:t>run;</a:t>
            </a:r>
          </a:p>
          <a:p>
            <a:endParaRPr lang="en-US" sz="1200" b="1"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proc sort data=data.datascoring;</a:t>
            </a:r>
          </a:p>
          <a:p>
            <a:r>
              <a:rPr lang="en-US" sz="1200" kern="1200" smtClean="0">
                <a:solidFill>
                  <a:schemeClr val="tx1"/>
                </a:solidFill>
                <a:latin typeface="+mn-lt"/>
                <a:ea typeface="+mn-ea"/>
                <a:cs typeface="+mn-cs"/>
              </a:rPr>
              <a:t>by gender;</a:t>
            </a:r>
          </a:p>
          <a:p>
            <a:r>
              <a:rPr lang="en-US" sz="1200" b="1" kern="1200" smtClean="0">
                <a:solidFill>
                  <a:schemeClr val="tx1"/>
                </a:solidFill>
                <a:latin typeface="+mn-lt"/>
                <a:ea typeface="+mn-ea"/>
                <a:cs typeface="+mn-cs"/>
              </a:rPr>
              <a:t>run;</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data data.datascoring;</a:t>
            </a:r>
          </a:p>
          <a:p>
            <a:r>
              <a:rPr lang="en-US" sz="1200" kern="1200" smtClean="0">
                <a:solidFill>
                  <a:schemeClr val="tx1"/>
                </a:solidFill>
                <a:latin typeface="+mn-lt"/>
                <a:ea typeface="+mn-ea"/>
                <a:cs typeface="+mn-cs"/>
              </a:rPr>
              <a:t>merge data.datascoring woegender;</a:t>
            </a:r>
          </a:p>
          <a:p>
            <a:r>
              <a:rPr lang="en-US" sz="1200" kern="1200" smtClean="0">
                <a:solidFill>
                  <a:schemeClr val="tx1"/>
                </a:solidFill>
                <a:latin typeface="+mn-lt"/>
                <a:ea typeface="+mn-ea"/>
                <a:cs typeface="+mn-cs"/>
              </a:rPr>
              <a:t>by gender;</a:t>
            </a:r>
          </a:p>
          <a:p>
            <a:r>
              <a:rPr lang="en-US" sz="1200" b="1" kern="1200" smtClean="0">
                <a:solidFill>
                  <a:schemeClr val="tx1"/>
                </a:solidFill>
                <a:latin typeface="+mn-lt"/>
                <a:ea typeface="+mn-ea"/>
                <a:cs typeface="+mn-cs"/>
              </a:rPr>
              <a:t>run;</a:t>
            </a:r>
          </a:p>
          <a:p>
            <a:endParaRPr lang="en-US"/>
          </a:p>
        </p:txBody>
      </p:sp>
      <p:sp>
        <p:nvSpPr>
          <p:cNvPr id="4" name="Slide Number Placeholder 3"/>
          <p:cNvSpPr>
            <a:spLocks noGrp="1"/>
          </p:cNvSpPr>
          <p:nvPr>
            <p:ph type="sldNum" sz="quarter" idx="10"/>
          </p:nvPr>
        </p:nvSpPr>
        <p:spPr/>
        <p:txBody>
          <a:bodyPr/>
          <a:lstStyle/>
          <a:p>
            <a:fld id="{EA562F52-A2C9-490F-83AD-F8D027500476}" type="slidenum">
              <a:rPr lang="en-US" smtClean="0"/>
              <a:pPr/>
              <a:t>63</a:t>
            </a:fld>
            <a:endParaRPr lang="en-US"/>
          </a:p>
        </p:txBody>
      </p:sp>
    </p:spTree>
    <p:extLst>
      <p:ext uri="{BB962C8B-B14F-4D97-AF65-F5344CB8AC3E}">
        <p14:creationId xmlns:p14="http://schemas.microsoft.com/office/powerpoint/2010/main" val="1709690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it-IT" sz="1200" smtClean="0"/>
              <a:t>**** menghitung WOE dari variabel RESIDENCE ***;</a:t>
            </a:r>
          </a:p>
          <a:p>
            <a:r>
              <a:rPr lang="en-US" sz="1200" b="1" smtClean="0"/>
              <a:t>proc tabulate data=data.datascoring out=WOEresidence;</a:t>
            </a:r>
          </a:p>
          <a:p>
            <a:r>
              <a:rPr lang="en-US" sz="1200" smtClean="0"/>
              <a:t>class residence_ownership status;</a:t>
            </a:r>
          </a:p>
          <a:p>
            <a:r>
              <a:rPr lang="en-US" sz="1200" smtClean="0"/>
              <a:t>tables residence_ownership, status*colpctn;</a:t>
            </a:r>
          </a:p>
          <a:p>
            <a:r>
              <a:rPr lang="en-US" sz="1200" b="1" smtClean="0"/>
              <a:t>run;</a:t>
            </a:r>
          </a:p>
          <a:p>
            <a:endParaRPr lang="en-US" sz="1200" smtClean="0"/>
          </a:p>
          <a:p>
            <a:r>
              <a:rPr lang="en-US" sz="1200" b="1" smtClean="0"/>
              <a:t>proc transpose data=woeresidence out=woeresidence;</a:t>
            </a:r>
          </a:p>
          <a:p>
            <a:r>
              <a:rPr lang="en-US" sz="1200" smtClean="0"/>
              <a:t>var pctn_01;</a:t>
            </a:r>
          </a:p>
          <a:p>
            <a:r>
              <a:rPr lang="en-US" sz="1200" smtClean="0"/>
              <a:t>by residence_ownership;</a:t>
            </a:r>
          </a:p>
          <a:p>
            <a:r>
              <a:rPr lang="en-US" sz="1200" smtClean="0"/>
              <a:t>id status;</a:t>
            </a:r>
          </a:p>
          <a:p>
            <a:r>
              <a:rPr lang="en-US" sz="1200" b="1" smtClean="0"/>
              <a:t>run;</a:t>
            </a:r>
          </a:p>
          <a:p>
            <a:endParaRPr lang="en-US" sz="1200" smtClean="0"/>
          </a:p>
          <a:p>
            <a:r>
              <a:rPr lang="en-US" sz="1200" b="1" smtClean="0"/>
              <a:t>data WOEresidence;</a:t>
            </a:r>
          </a:p>
          <a:p>
            <a:r>
              <a:rPr lang="en-US" sz="1200" smtClean="0"/>
              <a:t>set WOEresidence;</a:t>
            </a:r>
          </a:p>
          <a:p>
            <a:r>
              <a:rPr lang="en-US" sz="1200" smtClean="0"/>
              <a:t>WOEresidence = log(GOOD / BAD);</a:t>
            </a:r>
          </a:p>
          <a:p>
            <a:r>
              <a:rPr lang="en-US" sz="1200" b="1" smtClean="0"/>
              <a:t>run;</a:t>
            </a:r>
          </a:p>
          <a:p>
            <a:endParaRPr lang="en-US" sz="1200" smtClean="0"/>
          </a:p>
          <a:p>
            <a:r>
              <a:rPr lang="en-US" sz="1200" b="1" smtClean="0"/>
              <a:t>data woeresidence </a:t>
            </a:r>
          </a:p>
          <a:p>
            <a:r>
              <a:rPr lang="en-US" sz="1200" smtClean="0"/>
              <a:t>	(keep = residence_ownership woeresidence);</a:t>
            </a:r>
          </a:p>
          <a:p>
            <a:r>
              <a:rPr lang="en-US" sz="1200" smtClean="0"/>
              <a:t>set woeresidence;</a:t>
            </a:r>
          </a:p>
          <a:p>
            <a:r>
              <a:rPr lang="en-US" sz="1200" b="1" smtClean="0"/>
              <a:t>run;</a:t>
            </a:r>
          </a:p>
          <a:p>
            <a:endParaRPr lang="en-US" sz="1200" smtClean="0"/>
          </a:p>
          <a:p>
            <a:r>
              <a:rPr lang="en-US" sz="1200" b="1" smtClean="0"/>
              <a:t>proc sort data=data.datascoring;</a:t>
            </a:r>
          </a:p>
          <a:p>
            <a:r>
              <a:rPr lang="en-US" sz="1200" smtClean="0"/>
              <a:t>by residence_ownership ;</a:t>
            </a:r>
          </a:p>
          <a:p>
            <a:r>
              <a:rPr lang="en-US" sz="1200" b="1" smtClean="0"/>
              <a:t>run;</a:t>
            </a:r>
          </a:p>
          <a:p>
            <a:endParaRPr lang="en-US" sz="1200" smtClean="0"/>
          </a:p>
          <a:p>
            <a:r>
              <a:rPr lang="en-US" sz="1200" b="1" smtClean="0"/>
              <a:t>data data.datascoring;</a:t>
            </a:r>
          </a:p>
          <a:p>
            <a:r>
              <a:rPr lang="en-US" sz="1200" smtClean="0"/>
              <a:t>merge data.datascoring woeresidence;</a:t>
            </a:r>
          </a:p>
          <a:p>
            <a:r>
              <a:rPr lang="en-US" sz="1200" smtClean="0"/>
              <a:t>by residence_ownership ;</a:t>
            </a:r>
          </a:p>
          <a:p>
            <a:r>
              <a:rPr lang="en-US" sz="1200" b="1" smtClean="0"/>
              <a:t>run;</a:t>
            </a:r>
            <a:endParaRPr lang="en-US" sz="1200" smtClean="0"/>
          </a:p>
          <a:p>
            <a:endParaRPr lang="en-US"/>
          </a:p>
        </p:txBody>
      </p:sp>
      <p:sp>
        <p:nvSpPr>
          <p:cNvPr id="4" name="Slide Number Placeholder 3"/>
          <p:cNvSpPr>
            <a:spLocks noGrp="1"/>
          </p:cNvSpPr>
          <p:nvPr>
            <p:ph type="sldNum" sz="quarter" idx="10"/>
          </p:nvPr>
        </p:nvSpPr>
        <p:spPr/>
        <p:txBody>
          <a:bodyPr/>
          <a:lstStyle/>
          <a:p>
            <a:fld id="{EA562F52-A2C9-490F-83AD-F8D027500476}" type="slidenum">
              <a:rPr lang="en-US" smtClean="0"/>
              <a:pPr/>
              <a:t>64</a:t>
            </a:fld>
            <a:endParaRPr lang="en-US"/>
          </a:p>
        </p:txBody>
      </p:sp>
    </p:spTree>
    <p:extLst>
      <p:ext uri="{BB962C8B-B14F-4D97-AF65-F5344CB8AC3E}">
        <p14:creationId xmlns:p14="http://schemas.microsoft.com/office/powerpoint/2010/main" val="991276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2BBD6D-6FFC-404F-A1C3-6E96ACDE6650}" type="slidenum">
              <a:rPr lang="en-US" smtClean="0"/>
              <a:pPr/>
              <a:t>85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2BBD6D-6FFC-404F-A1C3-6E96ACDE6650}" type="slidenum">
              <a:rPr lang="en-US" smtClean="0"/>
              <a:pPr/>
              <a:t>86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p>
            <a:fld id="{54325F8E-24DB-44D4-BBD8-A780D0586675}" type="slidenum">
              <a:rPr lang="en-US"/>
              <a:pPr/>
              <a:t>14</a:t>
            </a:fld>
            <a:endParaRPr lang="en-US"/>
          </a:p>
        </p:txBody>
      </p:sp>
      <p:sp>
        <p:nvSpPr>
          <p:cNvPr id="103427" name="Rectangle 2"/>
          <p:cNvSpPr>
            <a:spLocks noGrp="1" noRot="1" noChangeAspect="1" noChangeArrowheads="1" noTextEdit="1"/>
          </p:cNvSpPr>
          <p:nvPr>
            <p:ph type="sldImg"/>
          </p:nvPr>
        </p:nvSpPr>
        <p:spPr>
          <a:xfrm>
            <a:off x="376238" y="847725"/>
            <a:ext cx="6096000" cy="4572000"/>
          </a:xfrm>
          <a:ln/>
        </p:spPr>
      </p:sp>
      <p:sp>
        <p:nvSpPr>
          <p:cNvPr id="103428" name="Rectangle 3"/>
          <p:cNvSpPr>
            <a:spLocks noGrp="1" noChangeArrowheads="1"/>
          </p:cNvSpPr>
          <p:nvPr>
            <p:ph type="body" idx="1"/>
          </p:nvPr>
        </p:nvSpPr>
        <p:spPr/>
        <p:txBody>
          <a:bodyPr/>
          <a:lstStyle/>
          <a:p>
            <a:pPr eaLnBrk="1" hangingPunct="1"/>
            <a:r>
              <a:rPr lang="en-US" smtClean="0">
                <a:latin typeface="Trebuchet MS" pitchFamily="34" charset="0"/>
              </a:rPr>
              <a:t>Fungsi sebaran kumulatif empirik diperoleh dari jumlah kumulatif dari setiap range nilai/skor.  Artinya, sebelum itu dilakukan prosedur pembuatan kelas/kategori/band/range terhadap skor.  Selanjutnya dari setiap band skor tadi dihitung frekuensi kumulatifnya.  Fungsi sebaran kumulatif diperoleh dengan membagi frekuensi terhadap n (banyaknya data).</a:t>
            </a:r>
          </a:p>
          <a:p>
            <a:pPr eaLnBrk="1" hangingPunct="1"/>
            <a:endParaRPr lang="en-US" smtClean="0">
              <a:latin typeface="Trebuchet MS" pitchFamily="34" charset="0"/>
            </a:endParaRPr>
          </a:p>
          <a:p>
            <a:pPr eaLnBrk="1" hangingPunct="1"/>
            <a:r>
              <a:rPr lang="en-US" smtClean="0">
                <a:latin typeface="Trebuchet MS" pitchFamily="34" charset="0"/>
              </a:rPr>
              <a:t>Uji K-S adalah membandingkan dua fungsi sebaran kumulatif empirik, yaitu dari kelompok Bad dan Good.  Selisih semakin besar berarti perbedaan skor kedua kelompok semakin jauh.  Dalam pemodelan, dapat diartikan selisih besar dengan model yang semakin baik.</a:t>
            </a:r>
          </a:p>
        </p:txBody>
      </p:sp>
    </p:spTree>
    <p:extLst>
      <p:ext uri="{BB962C8B-B14F-4D97-AF65-F5344CB8AC3E}">
        <p14:creationId xmlns:p14="http://schemas.microsoft.com/office/powerpoint/2010/main" val="265128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fld id="{BADD75EC-CBF3-4161-BE1E-7B01228A93D0}" type="slidenum">
              <a:rPr lang="en-US"/>
              <a:pPr/>
              <a:t>15</a:t>
            </a:fld>
            <a:endParaRPr lang="en-US"/>
          </a:p>
        </p:txBody>
      </p:sp>
      <p:sp>
        <p:nvSpPr>
          <p:cNvPr id="104451" name="Rectangle 2"/>
          <p:cNvSpPr>
            <a:spLocks noGrp="1" noRot="1" noChangeAspect="1" noChangeArrowheads="1" noTextEdit="1"/>
          </p:cNvSpPr>
          <p:nvPr>
            <p:ph type="sldImg"/>
          </p:nvPr>
        </p:nvSpPr>
        <p:spPr>
          <a:xfrm>
            <a:off x="376238" y="847725"/>
            <a:ext cx="6096000" cy="4572000"/>
          </a:xfrm>
          <a:ln/>
        </p:spPr>
      </p:sp>
      <p:sp>
        <p:nvSpPr>
          <p:cNvPr id="104452" name="Rectangle 3"/>
          <p:cNvSpPr>
            <a:spLocks noGrp="1" noChangeArrowheads="1"/>
          </p:cNvSpPr>
          <p:nvPr>
            <p:ph type="body" idx="1"/>
          </p:nvPr>
        </p:nvSpPr>
        <p:spPr/>
        <p:txBody>
          <a:bodyPr/>
          <a:lstStyle/>
          <a:p>
            <a:pPr marL="228587" indent="-228587"/>
            <a:r>
              <a:rPr lang="en-US" dirty="0" err="1" smtClean="0">
                <a:latin typeface="Trebuchet MS" pitchFamily="34" charset="0"/>
              </a:rPr>
              <a:t>Proses</a:t>
            </a:r>
            <a:r>
              <a:rPr lang="en-US" dirty="0" smtClean="0">
                <a:latin typeface="Trebuchet MS" pitchFamily="34" charset="0"/>
              </a:rPr>
              <a:t> </a:t>
            </a:r>
            <a:r>
              <a:rPr lang="en-US" dirty="0" err="1" smtClean="0">
                <a:latin typeface="Trebuchet MS" pitchFamily="34" charset="0"/>
              </a:rPr>
              <a:t>penghitungan</a:t>
            </a:r>
            <a:r>
              <a:rPr lang="en-US" dirty="0" smtClean="0">
                <a:latin typeface="Trebuchet MS" pitchFamily="34" charset="0"/>
              </a:rPr>
              <a:t> </a:t>
            </a:r>
            <a:r>
              <a:rPr lang="en-US" dirty="0" err="1" smtClean="0">
                <a:latin typeface="Trebuchet MS" pitchFamily="34" charset="0"/>
              </a:rPr>
              <a:t>statistik</a:t>
            </a:r>
            <a:r>
              <a:rPr lang="en-US" dirty="0" smtClean="0">
                <a:latin typeface="Trebuchet MS" pitchFamily="34" charset="0"/>
              </a:rPr>
              <a:t> KS </a:t>
            </a:r>
            <a:r>
              <a:rPr lang="en-US" dirty="0" err="1" smtClean="0">
                <a:latin typeface="Trebuchet MS" pitchFamily="34" charset="0"/>
              </a:rPr>
              <a:t>dapat</a:t>
            </a:r>
            <a:r>
              <a:rPr lang="en-US" dirty="0" smtClean="0">
                <a:latin typeface="Trebuchet MS" pitchFamily="34" charset="0"/>
              </a:rPr>
              <a:t> </a:t>
            </a:r>
            <a:r>
              <a:rPr lang="en-US" dirty="0" err="1" smtClean="0">
                <a:latin typeface="Trebuchet MS" pitchFamily="34" charset="0"/>
              </a:rPr>
              <a:t>dilakukan</a:t>
            </a:r>
            <a:r>
              <a:rPr lang="en-US" dirty="0" smtClean="0">
                <a:latin typeface="Trebuchet MS" pitchFamily="34" charset="0"/>
              </a:rPr>
              <a:t> </a:t>
            </a:r>
            <a:r>
              <a:rPr lang="en-US" dirty="0" err="1" smtClean="0">
                <a:latin typeface="Trebuchet MS" pitchFamily="34" charset="0"/>
              </a:rPr>
              <a:t>dengan</a:t>
            </a:r>
            <a:r>
              <a:rPr lang="en-US" dirty="0" smtClean="0">
                <a:latin typeface="Trebuchet MS" pitchFamily="34" charset="0"/>
              </a:rPr>
              <a:t> </a:t>
            </a:r>
            <a:r>
              <a:rPr lang="en-US" dirty="0" err="1" smtClean="0">
                <a:latin typeface="Trebuchet MS" pitchFamily="34" charset="0"/>
              </a:rPr>
              <a:t>cara</a:t>
            </a:r>
            <a:r>
              <a:rPr lang="en-US" dirty="0" smtClean="0">
                <a:latin typeface="Trebuchet MS" pitchFamily="34" charset="0"/>
              </a:rPr>
              <a:t> </a:t>
            </a:r>
            <a:r>
              <a:rPr lang="en-US" dirty="0" err="1" smtClean="0">
                <a:latin typeface="Trebuchet MS" pitchFamily="34" charset="0"/>
              </a:rPr>
              <a:t>berikut</a:t>
            </a:r>
            <a:r>
              <a:rPr lang="en-US" dirty="0" smtClean="0">
                <a:latin typeface="Trebuchet MS" pitchFamily="34" charset="0"/>
              </a:rPr>
              <a:t>:</a:t>
            </a:r>
          </a:p>
          <a:p>
            <a:pPr marL="228587" indent="-228587">
              <a:buFontTx/>
              <a:buAutoNum type="arabicPeriod"/>
            </a:pPr>
            <a:r>
              <a:rPr lang="en-US" dirty="0" err="1" smtClean="0">
                <a:latin typeface="Trebuchet MS" pitchFamily="34" charset="0"/>
              </a:rPr>
              <a:t>Tentukan</a:t>
            </a:r>
            <a:r>
              <a:rPr lang="en-US" dirty="0" smtClean="0">
                <a:latin typeface="Trebuchet MS" pitchFamily="34" charset="0"/>
              </a:rPr>
              <a:t> band </a:t>
            </a:r>
            <a:r>
              <a:rPr lang="en-US" dirty="0" err="1" smtClean="0">
                <a:latin typeface="Trebuchet MS" pitchFamily="34" charset="0"/>
              </a:rPr>
              <a:t>dari</a:t>
            </a:r>
            <a:r>
              <a:rPr lang="en-US" dirty="0" smtClean="0">
                <a:latin typeface="Trebuchet MS" pitchFamily="34" charset="0"/>
              </a:rPr>
              <a:t> </a:t>
            </a:r>
            <a:r>
              <a:rPr lang="en-US" dirty="0" err="1" smtClean="0">
                <a:latin typeface="Trebuchet MS" pitchFamily="34" charset="0"/>
              </a:rPr>
              <a:t>skor</a:t>
            </a:r>
            <a:r>
              <a:rPr lang="en-US" dirty="0" smtClean="0">
                <a:latin typeface="Trebuchet MS" pitchFamily="34" charset="0"/>
              </a:rPr>
              <a:t> yang </a:t>
            </a:r>
            <a:r>
              <a:rPr lang="en-US" dirty="0" err="1" smtClean="0">
                <a:latin typeface="Trebuchet MS" pitchFamily="34" charset="0"/>
              </a:rPr>
              <a:t>kita</a:t>
            </a:r>
            <a:r>
              <a:rPr lang="en-US" dirty="0" smtClean="0">
                <a:latin typeface="Trebuchet MS" pitchFamily="34" charset="0"/>
              </a:rPr>
              <a:t> </a:t>
            </a:r>
            <a:r>
              <a:rPr lang="en-US" dirty="0" err="1" smtClean="0">
                <a:latin typeface="Trebuchet MS" pitchFamily="34" charset="0"/>
              </a:rPr>
              <a:t>hasilkan</a:t>
            </a:r>
            <a:endParaRPr lang="en-US" dirty="0" smtClean="0">
              <a:latin typeface="Trebuchet MS" pitchFamily="34" charset="0"/>
            </a:endParaRPr>
          </a:p>
          <a:p>
            <a:pPr marL="228587" indent="-228587">
              <a:buFontTx/>
              <a:buAutoNum type="arabicPeriod"/>
            </a:pPr>
            <a:r>
              <a:rPr lang="en-US" dirty="0" smtClean="0">
                <a:latin typeface="Trebuchet MS" pitchFamily="34" charset="0"/>
              </a:rPr>
              <a:t>Dari </a:t>
            </a:r>
            <a:r>
              <a:rPr lang="en-US" dirty="0" err="1" smtClean="0">
                <a:latin typeface="Trebuchet MS" pitchFamily="34" charset="0"/>
              </a:rPr>
              <a:t>setiap</a:t>
            </a:r>
            <a:r>
              <a:rPr lang="en-US" dirty="0" smtClean="0">
                <a:latin typeface="Trebuchet MS" pitchFamily="34" charset="0"/>
              </a:rPr>
              <a:t> band, </a:t>
            </a:r>
            <a:r>
              <a:rPr lang="en-US" dirty="0" err="1" smtClean="0">
                <a:latin typeface="Trebuchet MS" pitchFamily="34" charset="0"/>
              </a:rPr>
              <a:t>hitung</a:t>
            </a:r>
            <a:r>
              <a:rPr lang="en-US" dirty="0" smtClean="0">
                <a:latin typeface="Trebuchet MS" pitchFamily="34" charset="0"/>
              </a:rPr>
              <a:t> </a:t>
            </a:r>
            <a:r>
              <a:rPr lang="en-US" dirty="0" err="1" smtClean="0">
                <a:latin typeface="Trebuchet MS" pitchFamily="34" charset="0"/>
              </a:rPr>
              <a:t>frekuensi</a:t>
            </a:r>
            <a:r>
              <a:rPr lang="en-US" dirty="0" smtClean="0">
                <a:latin typeface="Trebuchet MS" pitchFamily="34" charset="0"/>
              </a:rPr>
              <a:t> Bad </a:t>
            </a:r>
            <a:r>
              <a:rPr lang="en-US" dirty="0" err="1" smtClean="0">
                <a:latin typeface="Trebuchet MS" pitchFamily="34" charset="0"/>
              </a:rPr>
              <a:t>dan</a:t>
            </a:r>
            <a:r>
              <a:rPr lang="en-US" dirty="0" smtClean="0">
                <a:latin typeface="Trebuchet MS" pitchFamily="34" charset="0"/>
              </a:rPr>
              <a:t> Good-</a:t>
            </a:r>
            <a:r>
              <a:rPr lang="en-US" dirty="0" err="1" smtClean="0">
                <a:latin typeface="Trebuchet MS" pitchFamily="34" charset="0"/>
              </a:rPr>
              <a:t>nya</a:t>
            </a:r>
            <a:r>
              <a:rPr lang="en-US" dirty="0" smtClean="0">
                <a:latin typeface="Trebuchet MS" pitchFamily="34" charset="0"/>
              </a:rPr>
              <a:t> (1)</a:t>
            </a:r>
          </a:p>
          <a:p>
            <a:pPr marL="228587" indent="-228587">
              <a:buFontTx/>
              <a:buAutoNum type="arabicPeriod"/>
            </a:pPr>
            <a:r>
              <a:rPr lang="en-US" dirty="0" err="1" smtClean="0">
                <a:latin typeface="Trebuchet MS" pitchFamily="34" charset="0"/>
              </a:rPr>
              <a:t>Kemudian</a:t>
            </a:r>
            <a:r>
              <a:rPr lang="en-US" dirty="0" smtClean="0">
                <a:latin typeface="Trebuchet MS" pitchFamily="34" charset="0"/>
              </a:rPr>
              <a:t> </a:t>
            </a:r>
            <a:r>
              <a:rPr lang="en-US" dirty="0" err="1" smtClean="0">
                <a:latin typeface="Trebuchet MS" pitchFamily="34" charset="0"/>
              </a:rPr>
              <a:t>tentukan</a:t>
            </a:r>
            <a:r>
              <a:rPr lang="en-US" dirty="0" smtClean="0">
                <a:latin typeface="Trebuchet MS" pitchFamily="34" charset="0"/>
              </a:rPr>
              <a:t> %-</a:t>
            </a:r>
            <a:r>
              <a:rPr lang="en-US" dirty="0" err="1" smtClean="0">
                <a:latin typeface="Trebuchet MS" pitchFamily="34" charset="0"/>
              </a:rPr>
              <a:t>ase</a:t>
            </a:r>
            <a:r>
              <a:rPr lang="en-US" dirty="0" smtClean="0">
                <a:latin typeface="Trebuchet MS" pitchFamily="34" charset="0"/>
              </a:rPr>
              <a:t> </a:t>
            </a:r>
            <a:r>
              <a:rPr lang="en-US" dirty="0" err="1" smtClean="0">
                <a:latin typeface="Trebuchet MS" pitchFamily="34" charset="0"/>
              </a:rPr>
              <a:t>dari</a:t>
            </a:r>
            <a:r>
              <a:rPr lang="en-US" dirty="0" smtClean="0">
                <a:latin typeface="Trebuchet MS" pitchFamily="34" charset="0"/>
              </a:rPr>
              <a:t> </a:t>
            </a:r>
            <a:r>
              <a:rPr lang="en-US" dirty="0" err="1" smtClean="0">
                <a:latin typeface="Trebuchet MS" pitchFamily="34" charset="0"/>
              </a:rPr>
              <a:t>masing-masing</a:t>
            </a:r>
            <a:r>
              <a:rPr lang="en-US" dirty="0" smtClean="0">
                <a:latin typeface="Trebuchet MS" pitchFamily="34" charset="0"/>
              </a:rPr>
              <a:t> </a:t>
            </a:r>
            <a:r>
              <a:rPr lang="en-US" dirty="0" err="1" smtClean="0">
                <a:latin typeface="Trebuchet MS" pitchFamily="34" charset="0"/>
              </a:rPr>
              <a:t>dengan</a:t>
            </a:r>
            <a:r>
              <a:rPr lang="en-US" dirty="0" smtClean="0">
                <a:latin typeface="Trebuchet MS" pitchFamily="34" charset="0"/>
              </a:rPr>
              <a:t> </a:t>
            </a:r>
            <a:r>
              <a:rPr lang="en-US" dirty="0" err="1" smtClean="0">
                <a:latin typeface="Trebuchet MS" pitchFamily="34" charset="0"/>
              </a:rPr>
              <a:t>membagi</a:t>
            </a:r>
            <a:r>
              <a:rPr lang="en-US" dirty="0" smtClean="0">
                <a:latin typeface="Trebuchet MS" pitchFamily="34" charset="0"/>
              </a:rPr>
              <a:t> </a:t>
            </a:r>
            <a:r>
              <a:rPr lang="en-US" dirty="0" err="1" smtClean="0">
                <a:latin typeface="Trebuchet MS" pitchFamily="34" charset="0"/>
              </a:rPr>
              <a:t>terhadap</a:t>
            </a:r>
            <a:r>
              <a:rPr lang="en-US" dirty="0" smtClean="0">
                <a:latin typeface="Trebuchet MS" pitchFamily="34" charset="0"/>
              </a:rPr>
              <a:t> total </a:t>
            </a:r>
            <a:r>
              <a:rPr lang="en-US" dirty="0" err="1" smtClean="0">
                <a:latin typeface="Trebuchet MS" pitchFamily="34" charset="0"/>
              </a:rPr>
              <a:t>frekuensi</a:t>
            </a:r>
            <a:r>
              <a:rPr lang="en-US" dirty="0" smtClean="0">
                <a:latin typeface="Trebuchet MS" pitchFamily="34" charset="0"/>
              </a:rPr>
              <a:t> </a:t>
            </a:r>
            <a:r>
              <a:rPr lang="en-US" dirty="0" err="1" smtClean="0">
                <a:latin typeface="Trebuchet MS" pitchFamily="34" charset="0"/>
              </a:rPr>
              <a:t>di</a:t>
            </a:r>
            <a:r>
              <a:rPr lang="en-US" dirty="0" smtClean="0">
                <a:latin typeface="Trebuchet MS" pitchFamily="34" charset="0"/>
              </a:rPr>
              <a:t> </a:t>
            </a:r>
            <a:r>
              <a:rPr lang="en-US" dirty="0" err="1" smtClean="0">
                <a:latin typeface="Trebuchet MS" pitchFamily="34" charset="0"/>
              </a:rPr>
              <a:t>setiap</a:t>
            </a:r>
            <a:r>
              <a:rPr lang="en-US" dirty="0" smtClean="0">
                <a:latin typeface="Trebuchet MS" pitchFamily="34" charset="0"/>
              </a:rPr>
              <a:t> band (2)</a:t>
            </a:r>
          </a:p>
          <a:p>
            <a:pPr marL="228587" indent="-228587">
              <a:buFontTx/>
              <a:buAutoNum type="arabicPeriod"/>
            </a:pPr>
            <a:r>
              <a:rPr lang="en-US" dirty="0" err="1" smtClean="0">
                <a:latin typeface="Trebuchet MS" pitchFamily="34" charset="0"/>
              </a:rPr>
              <a:t>Hitung</a:t>
            </a:r>
            <a:r>
              <a:rPr lang="en-US" dirty="0" smtClean="0">
                <a:latin typeface="Trebuchet MS" pitchFamily="34" charset="0"/>
              </a:rPr>
              <a:t> </a:t>
            </a:r>
            <a:r>
              <a:rPr lang="en-US" dirty="0" err="1" smtClean="0">
                <a:latin typeface="Trebuchet MS" pitchFamily="34" charset="0"/>
              </a:rPr>
              <a:t>persentasi</a:t>
            </a:r>
            <a:r>
              <a:rPr lang="en-US" dirty="0" smtClean="0">
                <a:latin typeface="Trebuchet MS" pitchFamily="34" charset="0"/>
              </a:rPr>
              <a:t> </a:t>
            </a:r>
            <a:r>
              <a:rPr lang="en-US" dirty="0" err="1" smtClean="0">
                <a:latin typeface="Trebuchet MS" pitchFamily="34" charset="0"/>
              </a:rPr>
              <a:t>kumulatif</a:t>
            </a:r>
            <a:r>
              <a:rPr lang="en-US" dirty="0" smtClean="0">
                <a:latin typeface="Trebuchet MS" pitchFamily="34" charset="0"/>
              </a:rPr>
              <a:t> (3)</a:t>
            </a:r>
          </a:p>
          <a:p>
            <a:pPr marL="228587" indent="-228587">
              <a:buFontTx/>
              <a:buAutoNum type="arabicPeriod"/>
            </a:pPr>
            <a:r>
              <a:rPr lang="en-US" dirty="0" err="1" smtClean="0">
                <a:latin typeface="Trebuchet MS" pitchFamily="34" charset="0"/>
              </a:rPr>
              <a:t>Tentukan</a:t>
            </a:r>
            <a:r>
              <a:rPr lang="en-US" dirty="0" smtClean="0">
                <a:latin typeface="Trebuchet MS" pitchFamily="34" charset="0"/>
              </a:rPr>
              <a:t> </a:t>
            </a:r>
            <a:r>
              <a:rPr lang="en-US" dirty="0" err="1" smtClean="0">
                <a:latin typeface="Trebuchet MS" pitchFamily="34" charset="0"/>
              </a:rPr>
              <a:t>selisih</a:t>
            </a:r>
            <a:r>
              <a:rPr lang="en-US" dirty="0" smtClean="0">
                <a:latin typeface="Trebuchet MS" pitchFamily="34" charset="0"/>
              </a:rPr>
              <a:t> </a:t>
            </a:r>
            <a:r>
              <a:rPr lang="en-US" dirty="0" err="1" smtClean="0">
                <a:latin typeface="Trebuchet MS" pitchFamily="34" charset="0"/>
              </a:rPr>
              <a:t>kumulatif</a:t>
            </a:r>
            <a:r>
              <a:rPr lang="en-US" dirty="0" smtClean="0">
                <a:latin typeface="Trebuchet MS" pitchFamily="34" charset="0"/>
              </a:rPr>
              <a:t> </a:t>
            </a:r>
            <a:r>
              <a:rPr lang="en-US" dirty="0" err="1" smtClean="0">
                <a:latin typeface="Trebuchet MS" pitchFamily="34" charset="0"/>
              </a:rPr>
              <a:t>pada</a:t>
            </a:r>
            <a:r>
              <a:rPr lang="en-US" dirty="0" smtClean="0">
                <a:latin typeface="Trebuchet MS" pitchFamily="34" charset="0"/>
              </a:rPr>
              <a:t> </a:t>
            </a:r>
            <a:r>
              <a:rPr lang="en-US" dirty="0" err="1" smtClean="0">
                <a:latin typeface="Trebuchet MS" pitchFamily="34" charset="0"/>
              </a:rPr>
              <a:t>setiap</a:t>
            </a:r>
            <a:r>
              <a:rPr lang="en-US" dirty="0" smtClean="0">
                <a:latin typeface="Trebuchet MS" pitchFamily="34" charset="0"/>
              </a:rPr>
              <a:t> band (4)</a:t>
            </a:r>
          </a:p>
          <a:p>
            <a:pPr marL="228587" indent="-228587">
              <a:buFontTx/>
              <a:buAutoNum type="arabicPeriod"/>
            </a:pPr>
            <a:r>
              <a:rPr lang="en-US" dirty="0" smtClean="0">
                <a:latin typeface="Trebuchet MS" pitchFamily="34" charset="0"/>
              </a:rPr>
              <a:t>KS statistic </a:t>
            </a:r>
            <a:r>
              <a:rPr lang="en-US" dirty="0" err="1" smtClean="0">
                <a:latin typeface="Trebuchet MS" pitchFamily="34" charset="0"/>
              </a:rPr>
              <a:t>adalah</a:t>
            </a:r>
            <a:r>
              <a:rPr lang="en-US" dirty="0" smtClean="0">
                <a:latin typeface="Trebuchet MS" pitchFamily="34" charset="0"/>
              </a:rPr>
              <a:t> </a:t>
            </a:r>
            <a:r>
              <a:rPr lang="en-US" dirty="0" err="1" smtClean="0">
                <a:latin typeface="Trebuchet MS" pitchFamily="34" charset="0"/>
              </a:rPr>
              <a:t>nilai</a:t>
            </a:r>
            <a:r>
              <a:rPr lang="en-US" dirty="0" smtClean="0">
                <a:latin typeface="Trebuchet MS" pitchFamily="34" charset="0"/>
              </a:rPr>
              <a:t> </a:t>
            </a:r>
            <a:r>
              <a:rPr lang="en-US" dirty="0" err="1" smtClean="0">
                <a:latin typeface="Trebuchet MS" pitchFamily="34" charset="0"/>
              </a:rPr>
              <a:t>maksimum</a:t>
            </a:r>
            <a:r>
              <a:rPr lang="en-US" dirty="0" smtClean="0">
                <a:latin typeface="Trebuchet MS" pitchFamily="34" charset="0"/>
              </a:rPr>
              <a:t> </a:t>
            </a:r>
            <a:r>
              <a:rPr lang="en-US" dirty="0" err="1" smtClean="0">
                <a:latin typeface="Trebuchet MS" pitchFamily="34" charset="0"/>
              </a:rPr>
              <a:t>dari</a:t>
            </a:r>
            <a:r>
              <a:rPr lang="en-US" dirty="0" smtClean="0">
                <a:latin typeface="Trebuchet MS" pitchFamily="34" charset="0"/>
              </a:rPr>
              <a:t> </a:t>
            </a:r>
            <a:r>
              <a:rPr lang="en-US" dirty="0" err="1" smtClean="0">
                <a:latin typeface="Trebuchet MS" pitchFamily="34" charset="0"/>
              </a:rPr>
              <a:t>selisih</a:t>
            </a:r>
            <a:r>
              <a:rPr lang="en-US" dirty="0" smtClean="0">
                <a:latin typeface="Trebuchet MS" pitchFamily="34" charset="0"/>
              </a:rPr>
              <a:t> </a:t>
            </a:r>
            <a:r>
              <a:rPr lang="en-US" dirty="0" err="1" smtClean="0">
                <a:latin typeface="Trebuchet MS" pitchFamily="34" charset="0"/>
              </a:rPr>
              <a:t>tersebut</a:t>
            </a:r>
            <a:r>
              <a:rPr lang="en-US" dirty="0" smtClean="0">
                <a:latin typeface="Trebuchet MS" pitchFamily="34" charset="0"/>
              </a:rPr>
              <a:t>.</a:t>
            </a:r>
          </a:p>
        </p:txBody>
      </p:sp>
    </p:spTree>
    <p:extLst>
      <p:ext uri="{BB962C8B-B14F-4D97-AF65-F5344CB8AC3E}">
        <p14:creationId xmlns:p14="http://schemas.microsoft.com/office/powerpoint/2010/main" val="323240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fld id="{FA40834A-1550-41A4-8D34-5747387DA3A7}" type="slidenum">
              <a:rPr lang="en-US"/>
              <a:pPr/>
              <a:t>16</a:t>
            </a:fld>
            <a:endParaRPr lang="en-US"/>
          </a:p>
        </p:txBody>
      </p:sp>
      <p:sp>
        <p:nvSpPr>
          <p:cNvPr id="105475" name="Rectangle 2"/>
          <p:cNvSpPr>
            <a:spLocks noGrp="1" noRot="1" noChangeAspect="1" noChangeArrowheads="1" noTextEdit="1"/>
          </p:cNvSpPr>
          <p:nvPr>
            <p:ph type="sldImg"/>
          </p:nvPr>
        </p:nvSpPr>
        <p:spPr>
          <a:xfrm>
            <a:off x="376238" y="847725"/>
            <a:ext cx="6096000" cy="4572000"/>
          </a:xfrm>
          <a:ln/>
        </p:spPr>
      </p:sp>
      <p:sp>
        <p:nvSpPr>
          <p:cNvPr id="105476" name="Rectangle 3"/>
          <p:cNvSpPr>
            <a:spLocks noGrp="1" noChangeArrowheads="1"/>
          </p:cNvSpPr>
          <p:nvPr>
            <p:ph type="body" idx="1"/>
          </p:nvPr>
        </p:nvSpPr>
        <p:spPr/>
        <p:txBody>
          <a:bodyPr/>
          <a:lstStyle/>
          <a:p>
            <a:pPr marL="228587" indent="-228587"/>
            <a:endParaRPr lang="en-US" dirty="0" smtClean="0">
              <a:latin typeface="Trebuchet MS" pitchFamily="34" charset="0"/>
            </a:endParaRPr>
          </a:p>
        </p:txBody>
      </p:sp>
    </p:spTree>
    <p:extLst>
      <p:ext uri="{BB962C8B-B14F-4D97-AF65-F5344CB8AC3E}">
        <p14:creationId xmlns:p14="http://schemas.microsoft.com/office/powerpoint/2010/main" val="203052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fld id="{8C9D28C6-0B1A-4D48-B464-8058CB214AAD}" type="slidenum">
              <a:rPr lang="en-US"/>
              <a:pPr/>
              <a:t>17</a:t>
            </a:fld>
            <a:endParaRPr lang="en-US"/>
          </a:p>
        </p:txBody>
      </p:sp>
      <p:sp>
        <p:nvSpPr>
          <p:cNvPr id="106499" name="Rectangle 2"/>
          <p:cNvSpPr>
            <a:spLocks noGrp="1" noRot="1" noChangeAspect="1" noChangeArrowheads="1" noTextEdit="1"/>
          </p:cNvSpPr>
          <p:nvPr>
            <p:ph type="sldImg"/>
          </p:nvPr>
        </p:nvSpPr>
        <p:spPr>
          <a:xfrm>
            <a:off x="376238" y="847725"/>
            <a:ext cx="6096000" cy="4572000"/>
          </a:xfrm>
          <a:ln/>
        </p:spPr>
      </p:sp>
      <p:sp>
        <p:nvSpPr>
          <p:cNvPr id="106500" name="Rectangle 3"/>
          <p:cNvSpPr>
            <a:spLocks noGrp="1" noChangeArrowheads="1"/>
          </p:cNvSpPr>
          <p:nvPr>
            <p:ph type="body" idx="1"/>
          </p:nvPr>
        </p:nvSpPr>
        <p:spPr/>
        <p:txBody>
          <a:bodyPr/>
          <a:lstStyle/>
          <a:p>
            <a:pPr eaLnBrk="1" hangingPunct="1"/>
            <a:endParaRPr lang="en-US" smtClean="0">
              <a:latin typeface="Trebuchet MS" pitchFamily="34" charset="0"/>
            </a:endParaRPr>
          </a:p>
        </p:txBody>
      </p:sp>
    </p:spTree>
    <p:extLst>
      <p:ext uri="{BB962C8B-B14F-4D97-AF65-F5344CB8AC3E}">
        <p14:creationId xmlns:p14="http://schemas.microsoft.com/office/powerpoint/2010/main" val="289367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2BBD6D-6FFC-404F-A1C3-6E96ACDE6650}" type="slidenum">
              <a:rPr lang="en-US" smtClean="0"/>
              <a:pPr/>
              <a:t>18</a:t>
            </a:fld>
            <a:endParaRPr lang="en-US"/>
          </a:p>
        </p:txBody>
      </p:sp>
    </p:spTree>
    <p:extLst>
      <p:ext uri="{BB962C8B-B14F-4D97-AF65-F5344CB8AC3E}">
        <p14:creationId xmlns:p14="http://schemas.microsoft.com/office/powerpoint/2010/main" val="242472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smtClean="0">
                <a:latin typeface="Trebuchet MS" pitchFamily="34" charset="0"/>
              </a:rPr>
              <a:t>Setelah mempelajari materi ini, peserta diharapkan mampu untuk:</a:t>
            </a:r>
          </a:p>
          <a:p>
            <a:pPr>
              <a:buFontTx/>
              <a:buChar char="-"/>
            </a:pPr>
            <a:r>
              <a:rPr lang="en-US" sz="1200" smtClean="0">
                <a:latin typeface="Trebuchet MS" pitchFamily="34" charset="0"/>
              </a:rPr>
              <a:t>Mengidentifikasi kapan regresi logistik tepat untuk digunakan</a:t>
            </a:r>
          </a:p>
          <a:p>
            <a:pPr>
              <a:buFontTx/>
              <a:buChar char="-"/>
            </a:pPr>
            <a:r>
              <a:rPr lang="en-US" sz="1200" smtClean="0">
                <a:latin typeface="Trebuchet MS" pitchFamily="34" charset="0"/>
              </a:rPr>
              <a:t>Menyusun model regresi logistik biner sederhana dan berganda, baik untuk variabel penjelas yang numerik maupun yang kategorik</a:t>
            </a:r>
          </a:p>
          <a:p>
            <a:pPr>
              <a:buFontTx/>
              <a:buChar char="-"/>
            </a:pPr>
            <a:r>
              <a:rPr lang="en-US" sz="1200" smtClean="0">
                <a:latin typeface="Trebuchet MS" pitchFamily="34" charset="0"/>
              </a:rPr>
              <a:t>Memberikan interpretasi terhadap </a:t>
            </a:r>
            <a:r>
              <a:rPr lang="en-US" sz="1200" i="1" smtClean="0">
                <a:latin typeface="Trebuchet MS" pitchFamily="34" charset="0"/>
              </a:rPr>
              <a:t>goodness of fit</a:t>
            </a:r>
            <a:r>
              <a:rPr lang="en-US" sz="1200" smtClean="0">
                <a:latin typeface="Trebuchet MS" pitchFamily="34" charset="0"/>
              </a:rPr>
              <a:t> dari model yang dibangun</a:t>
            </a:r>
          </a:p>
          <a:p>
            <a:pPr>
              <a:buFontTx/>
              <a:buChar char="-"/>
            </a:pPr>
            <a:r>
              <a:rPr lang="en-US" sz="1200" smtClean="0">
                <a:latin typeface="Trebuchet MS" pitchFamily="34" charset="0"/>
              </a:rPr>
              <a:t>Memberikan interpretasi terhadap koefisien model yang diperoleh</a:t>
            </a:r>
          </a:p>
          <a:p>
            <a:pPr>
              <a:buFontTx/>
              <a:buChar char="-"/>
            </a:pPr>
            <a:r>
              <a:rPr lang="en-US" sz="1200" smtClean="0">
                <a:latin typeface="Trebuchet MS" pitchFamily="34" charset="0"/>
              </a:rPr>
              <a:t>Mengidentifikasi langkah yang harus dilakukan untuk memperbaiki model yang didapatkan</a:t>
            </a:r>
          </a:p>
          <a:p>
            <a:endParaRPr lang="en-US"/>
          </a:p>
        </p:txBody>
      </p:sp>
      <p:sp>
        <p:nvSpPr>
          <p:cNvPr id="4" name="Slide Number Placeholder 3"/>
          <p:cNvSpPr>
            <a:spLocks noGrp="1"/>
          </p:cNvSpPr>
          <p:nvPr>
            <p:ph type="sldNum" sz="quarter" idx="10"/>
          </p:nvPr>
        </p:nvSpPr>
        <p:spPr/>
        <p:txBody>
          <a:bodyPr/>
          <a:lstStyle/>
          <a:p>
            <a:fld id="{EA562F52-A2C9-490F-83AD-F8D027500476}"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5D51E-9B4E-441D-B9C6-9EAF22C1B20B}" type="slidenum">
              <a:rPr lang="en-US"/>
              <a:pPr/>
              <a:t>24</a:t>
            </a:fld>
            <a:endParaRPr lang="en-US"/>
          </a:p>
        </p:txBody>
      </p:sp>
      <p:sp>
        <p:nvSpPr>
          <p:cNvPr id="179202" name="Rectangle 2"/>
          <p:cNvSpPr>
            <a:spLocks noGrp="1" noRot="1" noChangeAspect="1" noChangeArrowheads="1" noTextEdit="1"/>
          </p:cNvSpPr>
          <p:nvPr>
            <p:ph type="sldImg"/>
          </p:nvPr>
        </p:nvSpPr>
        <p:spPr>
          <a:xfrm>
            <a:off x="1143000" y="685800"/>
            <a:ext cx="4570413" cy="3427413"/>
          </a:xfrm>
          <a:ln/>
        </p:spPr>
      </p:sp>
      <p:sp>
        <p:nvSpPr>
          <p:cNvPr id="179203" name="Rectangle 3"/>
          <p:cNvSpPr>
            <a:spLocks noGrp="1" noChangeArrowheads="1"/>
          </p:cNvSpPr>
          <p:nvPr>
            <p:ph type="body" idx="1"/>
          </p:nvPr>
        </p:nvSpPr>
        <p:spPr>
          <a:xfrm>
            <a:off x="914400" y="4345587"/>
            <a:ext cx="5029200" cy="4112926"/>
          </a:xfrm>
        </p:spPr>
        <p:txBody>
          <a:bodyPr/>
          <a:lstStyle/>
          <a:p>
            <a:r>
              <a:rPr lang="en-US" sz="1100">
                <a:latin typeface="Trebuchet MS" pitchFamily="34" charset="0"/>
              </a:rPr>
              <a:t>Model regresi logistik dapat dibedakan berdasarkan jenis variabel responnya.  Perlu diketahui bahwa variabel yang bersifat kategorik, dapat dibedakan menjadi dua yaitu Nominal dan Ordinal.  Tahukah Anda apa beda keduanya? Contoh variabel nominal adalah jenis pekerjaan, karena kita tidak dapat menentukan urutan dari jenis-jenis pekerjaan tersebut atau urutan jenis pekerjaan tidak memiliki makna tertentu.  Sedangkan tingkat pendidikan adalah variabel ordinal, karena kita dapat menyusun kategori tingkat pendidikan sesuai urutan dari paling tinggi ke rendah atau sebaliknya.</a:t>
            </a:r>
          </a:p>
          <a:p>
            <a:endParaRPr lang="en-US" sz="1100">
              <a:latin typeface="Trebuchet MS" pitchFamily="34" charset="0"/>
            </a:endParaRPr>
          </a:p>
          <a:p>
            <a:r>
              <a:rPr lang="en-US" sz="1100">
                <a:latin typeface="Trebuchet MS" pitchFamily="34" charset="0"/>
              </a:rPr>
              <a:t>Variabel kategorik yang hanya memiliki dua kategori, umumnya dimasukkan dalam kelompok nominal (karena dibolak-balik tidak ada masalah).  Namun khusus untuk yang dua kategori ini, disebut dengan variabel biner karena sering dinotasikan kategorinya dengan nilai 0 dan 1.</a:t>
            </a:r>
          </a:p>
          <a:p>
            <a:endParaRPr lang="en-US" sz="1100">
              <a:latin typeface="Trebuchet MS" pitchFamily="34" charset="0"/>
            </a:endParaRPr>
          </a:p>
          <a:p>
            <a:r>
              <a:rPr lang="en-US" sz="1100">
                <a:latin typeface="Trebuchet MS" pitchFamily="34" charset="0"/>
              </a:rPr>
              <a:t>Jenis model regresinya dengan demikian mengacu pada jenis variabel Y-nya:</a:t>
            </a:r>
          </a:p>
          <a:p>
            <a:pPr>
              <a:buFontTx/>
              <a:buChar char="-"/>
            </a:pPr>
            <a:r>
              <a:rPr lang="en-US" sz="1100">
                <a:latin typeface="Trebuchet MS" pitchFamily="34" charset="0"/>
              </a:rPr>
              <a:t>Variabel Y biner	: Binary Logistic Regression</a:t>
            </a:r>
          </a:p>
          <a:p>
            <a:pPr>
              <a:buFontTx/>
              <a:buChar char="-"/>
            </a:pPr>
            <a:r>
              <a:rPr lang="en-US" sz="1100">
                <a:latin typeface="Trebuchet MS" pitchFamily="34" charset="0"/>
              </a:rPr>
              <a:t>Variabel Y nominal	: Nominal (multinomial) Logistic Regression</a:t>
            </a:r>
          </a:p>
          <a:p>
            <a:pPr>
              <a:buFontTx/>
              <a:buChar char="-"/>
            </a:pPr>
            <a:r>
              <a:rPr lang="en-US" sz="1100">
                <a:latin typeface="Trebuchet MS" pitchFamily="34" charset="0"/>
              </a:rPr>
              <a:t>Variabel Y ordinal	: Ordinal Logistic Regression</a:t>
            </a:r>
          </a:p>
          <a:p>
            <a:r>
              <a:rPr lang="en-US" sz="1100">
                <a:latin typeface="Trebuchet MS" pitchFamily="34" charset="0"/>
              </a:rPr>
              <a:t>Pada sesi ini kita akan bahas dulu regresi logistik biner karena ini menjadi dasar model regresi logistik yang lain.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A40329-B065-4790-A981-214F1963D5AF}" type="datetime1">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76221-E120-4F8C-BFC2-7E3EDAA6A19B}" type="datetime1">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5886-BEF9-46AB-96C6-867377433E66}" type="datetime1">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8013" cy="1141412"/>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600200"/>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6613" y="1600200"/>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idx="10"/>
          </p:nvPr>
        </p:nvSpPr>
        <p:spPr>
          <a:xfrm>
            <a:off x="457200" y="6245225"/>
            <a:ext cx="2132013" cy="474663"/>
          </a:xfrm>
        </p:spPr>
        <p:txBody>
          <a:bodyPr/>
          <a:lstStyle>
            <a:lvl1pPr>
              <a:defRPr/>
            </a:lvl1pPr>
          </a:lstStyle>
          <a:p>
            <a:fld id="{DBD1B6F1-8E4F-4CBF-B322-5847D94214AF}" type="datetime1">
              <a:rPr lang="en-US" smtClean="0"/>
              <a:pPr/>
              <a:t>10/24/2019</a:t>
            </a:fld>
            <a:endParaRPr lang="en-US"/>
          </a:p>
        </p:txBody>
      </p:sp>
      <p:sp>
        <p:nvSpPr>
          <p:cNvPr id="6" name="Footer Placeholder 5"/>
          <p:cNvSpPr>
            <a:spLocks noGrp="1"/>
          </p:cNvSpPr>
          <p:nvPr>
            <p:ph type="ftr" idx="11"/>
          </p:nvPr>
        </p:nvSpPr>
        <p:spPr>
          <a:xfrm>
            <a:off x="3124200" y="6245225"/>
            <a:ext cx="2894013" cy="474663"/>
          </a:xfrm>
        </p:spPr>
        <p:txBody>
          <a:bodyPr/>
          <a:lstStyle>
            <a:lvl1pPr>
              <a:defRPr/>
            </a:lvl1pPr>
          </a:lstStyle>
          <a:p>
            <a:endParaRPr lang="en-US"/>
          </a:p>
        </p:txBody>
      </p:sp>
      <p:sp>
        <p:nvSpPr>
          <p:cNvPr id="7" name="Slide Number Placeholder 6"/>
          <p:cNvSpPr>
            <a:spLocks noGrp="1"/>
          </p:cNvSpPr>
          <p:nvPr>
            <p:ph type="sldNum" idx="12"/>
          </p:nvPr>
        </p:nvSpPr>
        <p:spPr>
          <a:xfrm>
            <a:off x="6553200" y="6245225"/>
            <a:ext cx="2132013" cy="474663"/>
          </a:xfrm>
        </p:spPr>
        <p:txBody>
          <a:bodyPr/>
          <a:lstStyle>
            <a:lvl1pPr>
              <a:defRPr/>
            </a:lvl1pPr>
          </a:lstStyle>
          <a:p>
            <a:fld id="{57305C44-D499-474C-9369-534BA58521E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9"/>
        <p:cNvGrpSpPr/>
        <p:nvPr/>
      </p:nvGrpSpPr>
      <p:grpSpPr>
        <a:xfrm>
          <a:off x="0" y="0"/>
          <a:ext cx="0" cy="0"/>
          <a:chOff x="0" y="0"/>
          <a:chExt cx="0" cy="0"/>
        </a:xfrm>
      </p:grpSpPr>
      <p:sp>
        <p:nvSpPr>
          <p:cNvPr id="20" name="Shape 20"/>
          <p:cNvSpPr/>
          <p:nvPr/>
        </p:nvSpPr>
        <p:spPr>
          <a:xfrm>
            <a:off x="259950" y="365700"/>
            <a:ext cx="8624125" cy="6126600"/>
          </a:xfrm>
          <a:custGeom>
            <a:avLst/>
            <a:gdLst/>
            <a:ahLst/>
            <a:cxnLst/>
            <a:rect l="0" t="0" r="0" b="0"/>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lg" len="lg"/>
            <a:tailEnd type="none" w="lg" len="lg"/>
          </a:ln>
        </p:spPr>
      </p:sp>
      <p:sp>
        <p:nvSpPr>
          <p:cNvPr id="21" name="Shape 21"/>
          <p:cNvSpPr txBox="1">
            <a:spLocks noGrp="1"/>
          </p:cNvSpPr>
          <p:nvPr>
            <p:ph type="title"/>
          </p:nvPr>
        </p:nvSpPr>
        <p:spPr>
          <a:xfrm>
            <a:off x="3241650" y="122088"/>
            <a:ext cx="2660700" cy="978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916650" y="1267800"/>
            <a:ext cx="7310700" cy="4322400"/>
          </a:xfrm>
          <a:prstGeom prst="rect">
            <a:avLst/>
          </a:prstGeom>
        </p:spPr>
        <p:txBody>
          <a:bodyPr wrap="square" lIns="91425" tIns="91425" rIns="91425" bIns="91425" anchor="t" anchorCtr="0"/>
          <a:lstStyle>
            <a:lvl1pPr lvl="0">
              <a:spcBef>
                <a:spcPts val="0"/>
              </a:spcBef>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Tree>
    <p:extLst>
      <p:ext uri="{BB962C8B-B14F-4D97-AF65-F5344CB8AC3E}">
        <p14:creationId xmlns:p14="http://schemas.microsoft.com/office/powerpoint/2010/main" val="386446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16688-9FDC-49CE-A64F-19515CCD87EB}" type="datetime1">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602BA-999A-4051-84CE-C7F0118ACB3A}" type="datetime1">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E9661-563E-4EA4-A6D2-56E92401AE63}" type="datetime1">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AB218-1FA7-4C9B-B66D-5A099A11D900}" type="datetime1">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8F7CB-EBAE-48B8-A74D-DB5D890C68D0}" type="datetime1">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87A8E-E412-4072-8CFE-D0CC9B9DE3C6}" type="datetime1">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F3E6A-E849-4419-91A4-E6442BBBB5E9}" type="datetime1">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705FA-6D69-4241-BE87-6BB13653018D}" type="datetime1">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E200E-655D-41CB-AE11-87F7AD6434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51211-1888-40A4-9390-F3A06F4D8B78}" type="datetime1">
              <a:rPr lang="en-US" smtClean="0"/>
              <a:pPr/>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E200E-655D-41CB-AE11-87F7AD6434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iming>
    <p:tnLst>
      <p:par>
        <p:cTn id="1" dur="indefinite" restart="never" nodeType="tmRoot"/>
      </p:par>
    </p:tnLst>
  </p:timing>
  <p:hf hdr="0" ftr="0" dt="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16.xml"/><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fontScale="90000"/>
          </a:bodyPr>
          <a:lstStyle/>
          <a:p>
            <a:r>
              <a:rPr lang="en-US" sz="2700" dirty="0" smtClean="0"/>
              <a:t>The Essential of Credit Scoring Model</a:t>
            </a:r>
            <a:r>
              <a:rPr lang="en-US" dirty="0" smtClean="0"/>
              <a:t/>
            </a:r>
            <a:br>
              <a:rPr lang="en-US" dirty="0" smtClean="0"/>
            </a:br>
            <a:r>
              <a:rPr lang="en-US" sz="4000" b="1" dirty="0" smtClean="0"/>
              <a:t>Yang </a:t>
            </a:r>
            <a:r>
              <a:rPr lang="en-US" sz="4000" b="1" dirty="0" err="1" smtClean="0"/>
              <a:t>Harus</a:t>
            </a:r>
            <a:r>
              <a:rPr lang="en-US" sz="4000" b="1" smtClean="0"/>
              <a:t> Dikuasai dalam Pembuatan Model Skoring</a:t>
            </a:r>
            <a:endParaRPr lang="en-US" sz="4000" b="1"/>
          </a:p>
        </p:txBody>
      </p:sp>
      <p:sp>
        <p:nvSpPr>
          <p:cNvPr id="3" name="Subtitle 2"/>
          <p:cNvSpPr>
            <a:spLocks noGrp="1"/>
          </p:cNvSpPr>
          <p:nvPr>
            <p:ph type="subTitle" idx="1"/>
          </p:nvPr>
        </p:nvSpPr>
        <p:spPr>
          <a:xfrm>
            <a:off x="1371600" y="5791200"/>
            <a:ext cx="6400800" cy="609600"/>
          </a:xfrm>
        </p:spPr>
        <p:txBody>
          <a:bodyPr>
            <a:noAutofit/>
          </a:bodyPr>
          <a:lstStyle/>
          <a:p>
            <a:r>
              <a:rPr lang="en-US" sz="2400" b="1" dirty="0" smtClean="0">
                <a:solidFill>
                  <a:schemeClr val="tx1"/>
                </a:solidFill>
              </a:rPr>
              <a:t>Bagus Sartono</a:t>
            </a:r>
          </a:p>
          <a:p>
            <a:r>
              <a:rPr lang="en-US" sz="2400" b="1" dirty="0" smtClean="0">
                <a:solidFill>
                  <a:schemeClr val="tx1"/>
                </a:solidFill>
              </a:rPr>
              <a:t>2019</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87AE200E-655D-41CB-AE11-87F7AD6434E3}" type="slidenum">
              <a:rPr lang="en-US" smtClean="0"/>
              <a:pPr/>
              <a:t>1</a:t>
            </a:fld>
            <a:endParaRPr lang="en-US"/>
          </a:p>
        </p:txBody>
      </p:sp>
      <p:pic>
        <p:nvPicPr>
          <p:cNvPr id="48130" name="Picture 2" descr="http://www.uscreditcardguide.com/wp-content/uploads/credit-score-e1444260589610-700x441.jpg"/>
          <p:cNvPicPr>
            <a:picLocks noChangeAspect="1" noChangeArrowheads="1"/>
          </p:cNvPicPr>
          <p:nvPr/>
        </p:nvPicPr>
        <p:blipFill>
          <a:blip r:embed="rId2" cstate="print"/>
          <a:srcRect/>
          <a:stretch>
            <a:fillRect/>
          </a:stretch>
        </p:blipFill>
        <p:spPr bwMode="auto">
          <a:xfrm>
            <a:off x="838200" y="2133600"/>
            <a:ext cx="7391400" cy="35044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10</a:t>
            </a:fld>
            <a:endParaRPr lang="en-US"/>
          </a:p>
        </p:txBody>
      </p:sp>
      <p:pic>
        <p:nvPicPr>
          <p:cNvPr id="9218" name="Picture 2" descr="http://4.bp.blogspot.com/-sxzFqglacUQ/VAkyeQcdndI/AAAAAAAADi4/_pYsRHz_LC4/s1600/probability_distribution_of_2_means.png"/>
          <p:cNvPicPr>
            <a:picLocks noChangeAspect="1" noChangeArrowheads="1"/>
          </p:cNvPicPr>
          <p:nvPr/>
        </p:nvPicPr>
        <p:blipFill>
          <a:blip r:embed="rId2" cstate="print">
            <a:clrChange>
              <a:clrFrom>
                <a:srgbClr val="CCCCCC"/>
              </a:clrFrom>
              <a:clrTo>
                <a:srgbClr val="CCCCCC">
                  <a:alpha val="0"/>
                </a:srgbClr>
              </a:clrTo>
            </a:clrChange>
          </a:blip>
          <a:srcRect l="5333" t="15094" b="5121"/>
          <a:stretch>
            <a:fillRect/>
          </a:stretch>
        </p:blipFill>
        <p:spPr bwMode="auto">
          <a:xfrm>
            <a:off x="1447800" y="1600200"/>
            <a:ext cx="6287530" cy="3276600"/>
          </a:xfrm>
          <a:prstGeom prst="rect">
            <a:avLst/>
          </a:prstGeom>
          <a:noFill/>
        </p:spPr>
      </p:pic>
      <p:cxnSp>
        <p:nvCxnSpPr>
          <p:cNvPr id="7" name="Straight Connector 6"/>
          <p:cNvCxnSpPr/>
          <p:nvPr/>
        </p:nvCxnSpPr>
        <p:spPr>
          <a:xfrm flipV="1">
            <a:off x="4800600" y="1523474"/>
            <a:ext cx="0" cy="420624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7036" y="4708635"/>
            <a:ext cx="488732" cy="307777"/>
          </a:xfrm>
          <a:prstGeom prst="rect">
            <a:avLst/>
          </a:prstGeom>
          <a:noFill/>
        </p:spPr>
        <p:txBody>
          <a:bodyPr wrap="square" rtlCol="0">
            <a:spAutoFit/>
          </a:bodyPr>
          <a:lstStyle/>
          <a:p>
            <a:pPr algn="ctr"/>
            <a:r>
              <a:rPr lang="en-US" sz="1400" smtClean="0"/>
              <a:t>540</a:t>
            </a:r>
            <a:endParaRPr lang="en-US" sz="1400"/>
          </a:p>
        </p:txBody>
      </p:sp>
      <p:sp>
        <p:nvSpPr>
          <p:cNvPr id="9" name="TextBox 8"/>
          <p:cNvSpPr txBox="1"/>
          <p:nvPr/>
        </p:nvSpPr>
        <p:spPr>
          <a:xfrm>
            <a:off x="3908861" y="4708635"/>
            <a:ext cx="488732" cy="307777"/>
          </a:xfrm>
          <a:prstGeom prst="rect">
            <a:avLst/>
          </a:prstGeom>
          <a:noFill/>
        </p:spPr>
        <p:txBody>
          <a:bodyPr wrap="square" rtlCol="0">
            <a:spAutoFit/>
          </a:bodyPr>
          <a:lstStyle/>
          <a:p>
            <a:pPr algn="ctr"/>
            <a:r>
              <a:rPr lang="en-US" sz="1400" smtClean="0"/>
              <a:t>520</a:t>
            </a:r>
            <a:endParaRPr lang="en-US" sz="1400"/>
          </a:p>
        </p:txBody>
      </p:sp>
      <p:sp>
        <p:nvSpPr>
          <p:cNvPr id="10" name="TextBox 9"/>
          <p:cNvSpPr txBox="1"/>
          <p:nvPr/>
        </p:nvSpPr>
        <p:spPr>
          <a:xfrm>
            <a:off x="3270686" y="4708635"/>
            <a:ext cx="488732" cy="307777"/>
          </a:xfrm>
          <a:prstGeom prst="rect">
            <a:avLst/>
          </a:prstGeom>
          <a:noFill/>
        </p:spPr>
        <p:txBody>
          <a:bodyPr wrap="square" rtlCol="0">
            <a:spAutoFit/>
          </a:bodyPr>
          <a:lstStyle/>
          <a:p>
            <a:pPr algn="ctr"/>
            <a:r>
              <a:rPr lang="en-US" sz="1400" smtClean="0"/>
              <a:t>500</a:t>
            </a:r>
            <a:endParaRPr lang="en-US" sz="1400"/>
          </a:p>
        </p:txBody>
      </p:sp>
      <p:sp>
        <p:nvSpPr>
          <p:cNvPr id="11" name="TextBox 10"/>
          <p:cNvSpPr txBox="1"/>
          <p:nvPr/>
        </p:nvSpPr>
        <p:spPr>
          <a:xfrm>
            <a:off x="2632511" y="4708635"/>
            <a:ext cx="488732" cy="307777"/>
          </a:xfrm>
          <a:prstGeom prst="rect">
            <a:avLst/>
          </a:prstGeom>
          <a:noFill/>
        </p:spPr>
        <p:txBody>
          <a:bodyPr wrap="square" rtlCol="0">
            <a:spAutoFit/>
          </a:bodyPr>
          <a:lstStyle/>
          <a:p>
            <a:pPr algn="ctr"/>
            <a:r>
              <a:rPr lang="en-US" sz="1400" smtClean="0"/>
              <a:t>480</a:t>
            </a:r>
            <a:endParaRPr lang="en-US" sz="1400"/>
          </a:p>
        </p:txBody>
      </p:sp>
      <p:sp>
        <p:nvSpPr>
          <p:cNvPr id="13" name="TextBox 12"/>
          <p:cNvSpPr txBox="1"/>
          <p:nvPr/>
        </p:nvSpPr>
        <p:spPr>
          <a:xfrm>
            <a:off x="5185211" y="4708635"/>
            <a:ext cx="488732" cy="307777"/>
          </a:xfrm>
          <a:prstGeom prst="rect">
            <a:avLst/>
          </a:prstGeom>
          <a:noFill/>
        </p:spPr>
        <p:txBody>
          <a:bodyPr wrap="square" rtlCol="0">
            <a:spAutoFit/>
          </a:bodyPr>
          <a:lstStyle/>
          <a:p>
            <a:pPr algn="ctr"/>
            <a:r>
              <a:rPr lang="en-US" sz="1400" smtClean="0"/>
              <a:t>560</a:t>
            </a:r>
            <a:endParaRPr lang="en-US" sz="1400"/>
          </a:p>
        </p:txBody>
      </p:sp>
      <p:sp>
        <p:nvSpPr>
          <p:cNvPr id="14" name="TextBox 13"/>
          <p:cNvSpPr txBox="1"/>
          <p:nvPr/>
        </p:nvSpPr>
        <p:spPr>
          <a:xfrm>
            <a:off x="5823386" y="4708635"/>
            <a:ext cx="488732" cy="307777"/>
          </a:xfrm>
          <a:prstGeom prst="rect">
            <a:avLst/>
          </a:prstGeom>
          <a:noFill/>
        </p:spPr>
        <p:txBody>
          <a:bodyPr wrap="square" rtlCol="0">
            <a:spAutoFit/>
          </a:bodyPr>
          <a:lstStyle/>
          <a:p>
            <a:pPr algn="ctr"/>
            <a:r>
              <a:rPr lang="en-US" sz="1400" smtClean="0"/>
              <a:t>580</a:t>
            </a:r>
            <a:endParaRPr lang="en-US" sz="1400"/>
          </a:p>
        </p:txBody>
      </p:sp>
      <p:sp>
        <p:nvSpPr>
          <p:cNvPr id="15" name="TextBox 14"/>
          <p:cNvSpPr txBox="1"/>
          <p:nvPr/>
        </p:nvSpPr>
        <p:spPr>
          <a:xfrm>
            <a:off x="6461561" y="4708635"/>
            <a:ext cx="488732" cy="307777"/>
          </a:xfrm>
          <a:prstGeom prst="rect">
            <a:avLst/>
          </a:prstGeom>
          <a:noFill/>
        </p:spPr>
        <p:txBody>
          <a:bodyPr wrap="square" rtlCol="0">
            <a:spAutoFit/>
          </a:bodyPr>
          <a:lstStyle/>
          <a:p>
            <a:pPr algn="ctr"/>
            <a:r>
              <a:rPr lang="en-US" sz="1400" smtClean="0"/>
              <a:t>600</a:t>
            </a:r>
            <a:endParaRPr lang="en-US" sz="1400"/>
          </a:p>
        </p:txBody>
      </p:sp>
      <p:sp>
        <p:nvSpPr>
          <p:cNvPr id="16" name="TextBox 15"/>
          <p:cNvSpPr txBox="1"/>
          <p:nvPr/>
        </p:nvSpPr>
        <p:spPr>
          <a:xfrm>
            <a:off x="7099736" y="4708635"/>
            <a:ext cx="488732" cy="307777"/>
          </a:xfrm>
          <a:prstGeom prst="rect">
            <a:avLst/>
          </a:prstGeom>
          <a:noFill/>
        </p:spPr>
        <p:txBody>
          <a:bodyPr wrap="square" rtlCol="0">
            <a:spAutoFit/>
          </a:bodyPr>
          <a:lstStyle/>
          <a:p>
            <a:pPr algn="ctr"/>
            <a:r>
              <a:rPr lang="en-US" sz="1400" smtClean="0"/>
              <a:t>620</a:t>
            </a:r>
            <a:endParaRPr lang="en-US" sz="1400"/>
          </a:p>
        </p:txBody>
      </p:sp>
      <p:sp>
        <p:nvSpPr>
          <p:cNvPr id="17" name="TextBox 16"/>
          <p:cNvSpPr txBox="1"/>
          <p:nvPr/>
        </p:nvSpPr>
        <p:spPr>
          <a:xfrm>
            <a:off x="1994336" y="4708635"/>
            <a:ext cx="488732" cy="307777"/>
          </a:xfrm>
          <a:prstGeom prst="rect">
            <a:avLst/>
          </a:prstGeom>
          <a:noFill/>
        </p:spPr>
        <p:txBody>
          <a:bodyPr wrap="square" rtlCol="0">
            <a:spAutoFit/>
          </a:bodyPr>
          <a:lstStyle/>
          <a:p>
            <a:pPr algn="ctr"/>
            <a:r>
              <a:rPr lang="en-US" sz="1400" smtClean="0"/>
              <a:t>460</a:t>
            </a:r>
            <a:endParaRPr lang="en-US" sz="1400"/>
          </a:p>
        </p:txBody>
      </p:sp>
      <p:sp>
        <p:nvSpPr>
          <p:cNvPr id="18" name="TextBox 17"/>
          <p:cNvSpPr txBox="1"/>
          <p:nvPr/>
        </p:nvSpPr>
        <p:spPr>
          <a:xfrm>
            <a:off x="5943600" y="1600200"/>
            <a:ext cx="2057400" cy="923330"/>
          </a:xfrm>
          <a:prstGeom prst="rect">
            <a:avLst/>
          </a:prstGeom>
          <a:noFill/>
        </p:spPr>
        <p:txBody>
          <a:bodyPr wrap="square" rtlCol="0">
            <a:spAutoFit/>
          </a:bodyPr>
          <a:lstStyle/>
          <a:p>
            <a:pPr algn="ctr"/>
            <a:r>
              <a:rPr lang="en-US" b="1" smtClean="0">
                <a:solidFill>
                  <a:srgbClr val="C00000"/>
                </a:solidFill>
              </a:rPr>
              <a:t>Score Distribution of “Good Risk” Customers</a:t>
            </a:r>
            <a:endParaRPr lang="en-US" b="1">
              <a:solidFill>
                <a:srgbClr val="C00000"/>
              </a:solidFill>
            </a:endParaRPr>
          </a:p>
        </p:txBody>
      </p:sp>
      <p:sp>
        <p:nvSpPr>
          <p:cNvPr id="19" name="TextBox 18"/>
          <p:cNvSpPr txBox="1"/>
          <p:nvPr/>
        </p:nvSpPr>
        <p:spPr>
          <a:xfrm>
            <a:off x="838200" y="1600200"/>
            <a:ext cx="2057400" cy="923330"/>
          </a:xfrm>
          <a:prstGeom prst="rect">
            <a:avLst/>
          </a:prstGeom>
          <a:noFill/>
        </p:spPr>
        <p:txBody>
          <a:bodyPr wrap="square" rtlCol="0">
            <a:spAutoFit/>
          </a:bodyPr>
          <a:lstStyle/>
          <a:p>
            <a:pPr algn="ctr"/>
            <a:r>
              <a:rPr lang="en-US" b="1" smtClean="0">
                <a:solidFill>
                  <a:schemeClr val="accent5">
                    <a:lumMod val="50000"/>
                  </a:schemeClr>
                </a:solidFill>
              </a:rPr>
              <a:t>Score Distribution of “Bad Risk” Customers</a:t>
            </a:r>
            <a:endParaRPr lang="en-US" b="1">
              <a:solidFill>
                <a:schemeClr val="accent5">
                  <a:lumMod val="50000"/>
                </a:schemeClr>
              </a:solidFill>
            </a:endParaRPr>
          </a:p>
        </p:txBody>
      </p:sp>
      <p:sp>
        <p:nvSpPr>
          <p:cNvPr id="20" name="TextBox 19"/>
          <p:cNvSpPr txBox="1"/>
          <p:nvPr/>
        </p:nvSpPr>
        <p:spPr>
          <a:xfrm>
            <a:off x="3765332" y="5726668"/>
            <a:ext cx="2057400" cy="369332"/>
          </a:xfrm>
          <a:prstGeom prst="rect">
            <a:avLst/>
          </a:prstGeom>
          <a:noFill/>
        </p:spPr>
        <p:txBody>
          <a:bodyPr wrap="square" rtlCol="0">
            <a:spAutoFit/>
          </a:bodyPr>
          <a:lstStyle/>
          <a:p>
            <a:pPr algn="ctr"/>
            <a:r>
              <a:rPr lang="en-US" b="1" smtClean="0">
                <a:solidFill>
                  <a:schemeClr val="accent5">
                    <a:lumMod val="50000"/>
                  </a:schemeClr>
                </a:solidFill>
              </a:rPr>
              <a:t>threshold</a:t>
            </a:r>
            <a:endParaRPr lang="en-US" b="1">
              <a:solidFill>
                <a:schemeClr val="accent5">
                  <a:lumMod val="50000"/>
                </a:schemeClr>
              </a:solidFill>
            </a:endParaRPr>
          </a:p>
        </p:txBody>
      </p:sp>
      <p:sp>
        <p:nvSpPr>
          <p:cNvPr id="21" name="TextBox 20"/>
          <p:cNvSpPr txBox="1"/>
          <p:nvPr/>
        </p:nvSpPr>
        <p:spPr>
          <a:xfrm>
            <a:off x="5410200" y="4953000"/>
            <a:ext cx="1524000" cy="646331"/>
          </a:xfrm>
          <a:prstGeom prst="rect">
            <a:avLst/>
          </a:prstGeom>
          <a:noFill/>
        </p:spPr>
        <p:txBody>
          <a:bodyPr wrap="square" rtlCol="0">
            <a:spAutoFit/>
          </a:bodyPr>
          <a:lstStyle/>
          <a:p>
            <a:pPr algn="ctr"/>
            <a:r>
              <a:rPr lang="en-US" b="1" smtClean="0">
                <a:solidFill>
                  <a:srgbClr val="C00000"/>
                </a:solidFill>
              </a:rPr>
              <a:t>approval region</a:t>
            </a:r>
            <a:endParaRPr lang="en-US" b="1">
              <a:solidFill>
                <a:srgbClr val="C00000"/>
              </a:solidFill>
            </a:endParaRPr>
          </a:p>
        </p:txBody>
      </p:sp>
      <p:cxnSp>
        <p:nvCxnSpPr>
          <p:cNvPr id="23" name="Straight Arrow Connector 22"/>
          <p:cNvCxnSpPr/>
          <p:nvPr/>
        </p:nvCxnSpPr>
        <p:spPr>
          <a:xfrm flipH="1">
            <a:off x="4876800" y="5257800"/>
            <a:ext cx="7620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05600" y="5257800"/>
            <a:ext cx="7620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38400" y="4953000"/>
            <a:ext cx="1524000" cy="646331"/>
          </a:xfrm>
          <a:prstGeom prst="rect">
            <a:avLst/>
          </a:prstGeom>
          <a:noFill/>
        </p:spPr>
        <p:txBody>
          <a:bodyPr wrap="square" rtlCol="0">
            <a:spAutoFit/>
          </a:bodyPr>
          <a:lstStyle/>
          <a:p>
            <a:pPr algn="ctr"/>
            <a:r>
              <a:rPr lang="en-US" b="1" smtClean="0">
                <a:solidFill>
                  <a:schemeClr val="accent5">
                    <a:lumMod val="50000"/>
                  </a:schemeClr>
                </a:solidFill>
              </a:rPr>
              <a:t>rejection region</a:t>
            </a:r>
            <a:endParaRPr lang="en-US" b="1">
              <a:solidFill>
                <a:schemeClr val="accent5">
                  <a:lumMod val="50000"/>
                </a:schemeClr>
              </a:solidFill>
            </a:endParaRPr>
          </a:p>
        </p:txBody>
      </p:sp>
      <p:cxnSp>
        <p:nvCxnSpPr>
          <p:cNvPr id="26" name="Straight Arrow Connector 25"/>
          <p:cNvCxnSpPr/>
          <p:nvPr/>
        </p:nvCxnSpPr>
        <p:spPr>
          <a:xfrm flipH="1">
            <a:off x="1600200" y="5257800"/>
            <a:ext cx="1005840"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733800" y="5257800"/>
            <a:ext cx="1005840"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81800" y="3200400"/>
            <a:ext cx="2057400" cy="369332"/>
          </a:xfrm>
          <a:prstGeom prst="rect">
            <a:avLst/>
          </a:prstGeom>
          <a:noFill/>
        </p:spPr>
        <p:txBody>
          <a:bodyPr wrap="square" rtlCol="0">
            <a:spAutoFit/>
          </a:bodyPr>
          <a:lstStyle/>
          <a:p>
            <a:pPr algn="ctr"/>
            <a:r>
              <a:rPr lang="en-US" b="1" smtClean="0">
                <a:solidFill>
                  <a:schemeClr val="tx2">
                    <a:lumMod val="75000"/>
                  </a:schemeClr>
                </a:solidFill>
              </a:rPr>
              <a:t>false approval</a:t>
            </a:r>
            <a:endParaRPr lang="en-US" b="1">
              <a:solidFill>
                <a:schemeClr val="tx2">
                  <a:lumMod val="75000"/>
                </a:schemeClr>
              </a:solidFill>
            </a:endParaRPr>
          </a:p>
        </p:txBody>
      </p:sp>
      <p:cxnSp>
        <p:nvCxnSpPr>
          <p:cNvPr id="29" name="Straight Arrow Connector 28"/>
          <p:cNvCxnSpPr/>
          <p:nvPr/>
        </p:nvCxnSpPr>
        <p:spPr>
          <a:xfrm flipH="1">
            <a:off x="4953000" y="3505200"/>
            <a:ext cx="2133600" cy="106680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4800" y="3200400"/>
            <a:ext cx="2057400" cy="369332"/>
          </a:xfrm>
          <a:prstGeom prst="rect">
            <a:avLst/>
          </a:prstGeom>
          <a:noFill/>
        </p:spPr>
        <p:txBody>
          <a:bodyPr wrap="square" rtlCol="0">
            <a:spAutoFit/>
          </a:bodyPr>
          <a:lstStyle/>
          <a:p>
            <a:pPr algn="ctr"/>
            <a:r>
              <a:rPr lang="en-US" b="1" smtClean="0">
                <a:solidFill>
                  <a:srgbClr val="C00000"/>
                </a:solidFill>
              </a:rPr>
              <a:t>false rejection</a:t>
            </a:r>
            <a:endParaRPr lang="en-US" b="1">
              <a:solidFill>
                <a:srgbClr val="C00000"/>
              </a:solidFill>
            </a:endParaRPr>
          </a:p>
        </p:txBody>
      </p:sp>
      <p:cxnSp>
        <p:nvCxnSpPr>
          <p:cNvPr id="33" name="Straight Arrow Connector 32"/>
          <p:cNvCxnSpPr/>
          <p:nvPr/>
        </p:nvCxnSpPr>
        <p:spPr>
          <a:xfrm>
            <a:off x="1905000" y="3581400"/>
            <a:ext cx="2667000" cy="838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11</a:t>
            </a:fld>
            <a:endParaRPr lang="en-US"/>
          </a:p>
        </p:txBody>
      </p:sp>
      <p:pic>
        <p:nvPicPr>
          <p:cNvPr id="30" name="Picture 1"/>
          <p:cNvPicPr>
            <a:picLocks noChangeAspect="1" noChangeArrowheads="1"/>
          </p:cNvPicPr>
          <p:nvPr/>
        </p:nvPicPr>
        <p:blipFill>
          <a:blip r:embed="rId2" cstate="print"/>
          <a:srcRect/>
          <a:stretch>
            <a:fillRect/>
          </a:stretch>
        </p:blipFill>
        <p:spPr bwMode="auto">
          <a:xfrm>
            <a:off x="228600" y="2079724"/>
            <a:ext cx="4812357" cy="2743200"/>
          </a:xfrm>
          <a:prstGeom prst="rect">
            <a:avLst/>
          </a:prstGeom>
          <a:noFill/>
          <a:ln w="9525">
            <a:noFill/>
            <a:miter lim="800000"/>
            <a:headEnd/>
            <a:tailEnd/>
          </a:ln>
        </p:spPr>
      </p:pic>
      <p:sp>
        <p:nvSpPr>
          <p:cNvPr id="31" name="TextBox 30"/>
          <p:cNvSpPr txBox="1"/>
          <p:nvPr/>
        </p:nvSpPr>
        <p:spPr>
          <a:xfrm>
            <a:off x="5410200" y="2057400"/>
            <a:ext cx="3505200" cy="2308324"/>
          </a:xfrm>
          <a:prstGeom prst="rect">
            <a:avLst/>
          </a:prstGeom>
          <a:noFill/>
        </p:spPr>
        <p:txBody>
          <a:bodyPr wrap="square" rtlCol="0">
            <a:spAutoFit/>
          </a:bodyPr>
          <a:lstStyle/>
          <a:p>
            <a:r>
              <a:rPr lang="en-US" sz="2400" b="1" smtClean="0">
                <a:solidFill>
                  <a:schemeClr val="accent6">
                    <a:lumMod val="50000"/>
                  </a:schemeClr>
                </a:solidFill>
              </a:rPr>
              <a:t>Scorecard yang bagus memiliki false rate yang  rendah:</a:t>
            </a:r>
          </a:p>
          <a:p>
            <a:pPr>
              <a:buFontTx/>
              <a:buChar char="-"/>
            </a:pPr>
            <a:r>
              <a:rPr lang="en-US" sz="2400" smtClean="0"/>
              <a:t>False approval rate</a:t>
            </a:r>
          </a:p>
          <a:p>
            <a:pPr>
              <a:buFontTx/>
              <a:buChar char="-"/>
            </a:pPr>
            <a:r>
              <a:rPr lang="en-US" sz="2400" smtClean="0"/>
              <a:t>False rejection rate</a:t>
            </a:r>
          </a:p>
          <a:p>
            <a:pPr>
              <a:buFontTx/>
              <a:buChar char="-"/>
            </a:pPr>
            <a:r>
              <a:rPr lang="en-US" sz="2400" smtClean="0"/>
              <a:t>Total false rate</a:t>
            </a:r>
            <a:endParaRPr lang="en-US" sz="2400"/>
          </a:p>
        </p:txBody>
      </p:sp>
      <p:sp>
        <p:nvSpPr>
          <p:cNvPr id="34" name="TextBox 33"/>
          <p:cNvSpPr txBox="1"/>
          <p:nvPr/>
        </p:nvSpPr>
        <p:spPr>
          <a:xfrm>
            <a:off x="152400" y="5751493"/>
            <a:ext cx="5410200" cy="954107"/>
          </a:xfrm>
          <a:prstGeom prst="rect">
            <a:avLst/>
          </a:prstGeom>
          <a:noFill/>
        </p:spPr>
        <p:txBody>
          <a:bodyPr wrap="square" rtlCol="0">
            <a:spAutoFit/>
          </a:bodyPr>
          <a:lstStyle/>
          <a:p>
            <a:r>
              <a:rPr lang="en-US" sz="1400" smtClean="0"/>
              <a:t>catatan:</a:t>
            </a:r>
          </a:p>
          <a:p>
            <a:r>
              <a:rPr lang="en-US" sz="1400" smtClean="0"/>
              <a:t>1 – False approval rate = sensitivity</a:t>
            </a:r>
          </a:p>
          <a:p>
            <a:r>
              <a:rPr lang="en-US" sz="1400" smtClean="0"/>
              <a:t>1 – False rejection rate = specificity</a:t>
            </a:r>
          </a:p>
          <a:p>
            <a:r>
              <a:rPr lang="en-US" sz="1400" smtClean="0"/>
              <a:t>1 – Total false rate = accuracy</a:t>
            </a:r>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descr="Plot of good by x"/>
          <p:cNvPicPr>
            <a:picLocks noChangeArrowheads="1"/>
          </p:cNvPicPr>
          <p:nvPr/>
        </p:nvPicPr>
        <p:blipFill>
          <a:blip r:embed="rId2" cstate="print"/>
          <a:srcRect/>
          <a:stretch>
            <a:fillRect/>
          </a:stretch>
        </p:blipFill>
        <p:spPr bwMode="auto">
          <a:xfrm>
            <a:off x="914401" y="1066798"/>
            <a:ext cx="7315200" cy="1828800"/>
          </a:xfrm>
          <a:prstGeom prst="rect">
            <a:avLst/>
          </a:prstGeom>
          <a:noFill/>
        </p:spPr>
      </p:pic>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12</a:t>
            </a:fld>
            <a:endParaRPr lang="en-US"/>
          </a:p>
        </p:txBody>
      </p:sp>
      <p:pic>
        <p:nvPicPr>
          <p:cNvPr id="181254" name="Picture 6" descr="Plot of good by x"/>
          <p:cNvPicPr>
            <a:picLocks noChangeArrowheads="1"/>
          </p:cNvPicPr>
          <p:nvPr/>
        </p:nvPicPr>
        <p:blipFill>
          <a:blip r:embed="rId3" cstate="print"/>
          <a:srcRect/>
          <a:stretch>
            <a:fillRect/>
          </a:stretch>
        </p:blipFill>
        <p:spPr bwMode="auto">
          <a:xfrm>
            <a:off x="914400" y="2895600"/>
            <a:ext cx="7315200" cy="1828800"/>
          </a:xfrm>
          <a:prstGeom prst="rect">
            <a:avLst/>
          </a:prstGeom>
          <a:noFill/>
        </p:spPr>
      </p:pic>
      <p:pic>
        <p:nvPicPr>
          <p:cNvPr id="181256" name="Picture 8" descr="Plot of good by x"/>
          <p:cNvPicPr>
            <a:picLocks noChangeArrowheads="1"/>
          </p:cNvPicPr>
          <p:nvPr/>
        </p:nvPicPr>
        <p:blipFill>
          <a:blip r:embed="rId4" cstate="print"/>
          <a:srcRect/>
          <a:stretch>
            <a:fillRect/>
          </a:stretch>
        </p:blipFill>
        <p:spPr bwMode="auto">
          <a:xfrm>
            <a:off x="914400" y="4724400"/>
            <a:ext cx="7315200" cy="1828800"/>
          </a:xfrm>
          <a:prstGeom prst="rect">
            <a:avLst/>
          </a:prstGeom>
          <a:noFill/>
        </p:spPr>
      </p:pic>
      <p:pic>
        <p:nvPicPr>
          <p:cNvPr id="181258"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1600200" y="1524000"/>
            <a:ext cx="533400" cy="533400"/>
          </a:xfrm>
          <a:prstGeom prst="rect">
            <a:avLst/>
          </a:prstGeom>
          <a:noFill/>
        </p:spPr>
      </p:pic>
      <p:pic>
        <p:nvPicPr>
          <p:cNvPr id="35"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1600200" y="3124200"/>
            <a:ext cx="533400" cy="533400"/>
          </a:xfrm>
          <a:prstGeom prst="rect">
            <a:avLst/>
          </a:prstGeom>
          <a:noFill/>
        </p:spPr>
      </p:pic>
      <p:pic>
        <p:nvPicPr>
          <p:cNvPr id="36"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2133600" y="3124200"/>
            <a:ext cx="533400" cy="533400"/>
          </a:xfrm>
          <a:prstGeom prst="rect">
            <a:avLst/>
          </a:prstGeom>
          <a:noFill/>
        </p:spPr>
      </p:pic>
      <p:pic>
        <p:nvPicPr>
          <p:cNvPr id="37"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1600200" y="5029200"/>
            <a:ext cx="533400" cy="533400"/>
          </a:xfrm>
          <a:prstGeom prst="rect">
            <a:avLst/>
          </a:prstGeom>
          <a:noFill/>
        </p:spPr>
      </p:pic>
      <p:pic>
        <p:nvPicPr>
          <p:cNvPr id="38"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2133600" y="5029200"/>
            <a:ext cx="533400" cy="533400"/>
          </a:xfrm>
          <a:prstGeom prst="rect">
            <a:avLst/>
          </a:prstGeom>
          <a:noFill/>
        </p:spPr>
      </p:pic>
      <p:pic>
        <p:nvPicPr>
          <p:cNvPr id="39" name="Picture 10" descr="http://mobiltangki.com/wp-content/uploads/2014/02/Jasa-Like-Fanpage-Murah.jpg"/>
          <p:cNvPicPr>
            <a:picLocks noChangeAspect="1" noChangeArrowheads="1"/>
          </p:cNvPicPr>
          <p:nvPr/>
        </p:nvPicPr>
        <p:blipFill>
          <a:blip r:embed="rId5" cstate="print"/>
          <a:srcRect/>
          <a:stretch>
            <a:fillRect/>
          </a:stretch>
        </p:blipFill>
        <p:spPr bwMode="auto">
          <a:xfrm>
            <a:off x="2667000" y="5029200"/>
            <a:ext cx="533400" cy="533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49157" name="Rectangle 4"/>
          <p:cNvSpPr>
            <a:spLocks noGrp="1" noChangeArrowheads="1"/>
          </p:cNvSpPr>
          <p:nvPr>
            <p:ph type="title"/>
          </p:nvPr>
        </p:nvSpPr>
        <p:spPr/>
        <p:txBody>
          <a:bodyPr/>
          <a:lstStyle/>
          <a:p>
            <a:r>
              <a:rPr lang="en-US" smtClean="0"/>
              <a:t>Mengevaluasi Model Skoring</a:t>
            </a:r>
            <a:endParaRPr lang="en-US" dirty="0" smtClean="0"/>
          </a:p>
        </p:txBody>
      </p:sp>
      <p:sp>
        <p:nvSpPr>
          <p:cNvPr id="49158" name="Rectangle 5"/>
          <p:cNvSpPr>
            <a:spLocks noGrp="1" noChangeArrowheads="1"/>
          </p:cNvSpPr>
          <p:nvPr>
            <p:ph type="body" sz="half" idx="1"/>
          </p:nvPr>
        </p:nvSpPr>
        <p:spPr>
          <a:xfrm>
            <a:off x="609600" y="1676400"/>
            <a:ext cx="7867650" cy="4724400"/>
          </a:xfrm>
        </p:spPr>
        <p:txBody>
          <a:bodyPr/>
          <a:lstStyle/>
          <a:p>
            <a:r>
              <a:rPr lang="en-US" sz="1900" smtClean="0"/>
              <a:t>Kolmogorov-Smirnov (KS)</a:t>
            </a:r>
          </a:p>
          <a:p>
            <a:r>
              <a:rPr lang="en-US" sz="1900" smtClean="0"/>
              <a:t>Melihat apakah model mampu menghasilkan skor yang dapat membedakan Bad-Good</a:t>
            </a:r>
          </a:p>
          <a:p>
            <a:endParaRPr lang="en-US" sz="1900" smtClean="0"/>
          </a:p>
          <a:p>
            <a:endParaRPr lang="en-US" sz="1900" smtClean="0"/>
          </a:p>
          <a:p>
            <a:endParaRPr lang="en-US" sz="1900" smtClean="0"/>
          </a:p>
          <a:p>
            <a:endParaRPr lang="en-US" sz="1900" smtClean="0"/>
          </a:p>
          <a:p>
            <a:endParaRPr lang="en-US" sz="1900" smtClean="0"/>
          </a:p>
          <a:p>
            <a:endParaRPr lang="en-US" sz="1900" smtClean="0"/>
          </a:p>
          <a:p>
            <a:endParaRPr lang="en-US" sz="1900"/>
          </a:p>
          <a:p>
            <a:endParaRPr lang="en-US" sz="1900" smtClean="0"/>
          </a:p>
          <a:p>
            <a:r>
              <a:rPr lang="en-US" sz="1900" smtClean="0"/>
              <a:t>Empirical Distribution Function based test</a:t>
            </a:r>
          </a:p>
        </p:txBody>
      </p:sp>
      <p:pic>
        <p:nvPicPr>
          <p:cNvPr id="49159" name="Picture 7"/>
          <p:cNvPicPr>
            <a:picLocks noGrp="1" noChangeAspect="1" noChangeArrowheads="1"/>
          </p:cNvPicPr>
          <p:nvPr>
            <p:ph sz="half" idx="2"/>
          </p:nvPr>
        </p:nvPicPr>
        <p:blipFill>
          <a:blip r:embed="rId4" cstate="print"/>
          <a:srcRect/>
          <a:stretch>
            <a:fillRect/>
          </a:stretch>
        </p:blipFill>
        <p:spPr>
          <a:xfrm>
            <a:off x="1524000" y="2789238"/>
            <a:ext cx="6308725" cy="2620962"/>
          </a:xfrm>
          <a:noFill/>
        </p:spPr>
      </p:pic>
      <p:sp>
        <p:nvSpPr>
          <p:cNvPr id="8" name="Slide Number Placeholder 7"/>
          <p:cNvSpPr>
            <a:spLocks noGrp="1"/>
          </p:cNvSpPr>
          <p:nvPr>
            <p:ph type="sldNum" idx="12"/>
          </p:nvPr>
        </p:nvSpPr>
        <p:spPr/>
        <p:txBody>
          <a:bodyPr/>
          <a:lstStyle/>
          <a:p>
            <a:fld id="{57305C44-D499-474C-9369-534BA58521E7}" type="slidenum">
              <a:rPr lang="en-US" smtClean="0"/>
              <a:pPr/>
              <a:t>13</a:t>
            </a:fld>
            <a:endParaRPr lang="en-US"/>
          </a:p>
        </p:txBody>
      </p:sp>
    </p:spTree>
    <p:extLst>
      <p:ext uri="{BB962C8B-B14F-4D97-AF65-F5344CB8AC3E}">
        <p14:creationId xmlns:p14="http://schemas.microsoft.com/office/powerpoint/2010/main" val="313929592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50181" name="Rectangle 4"/>
          <p:cNvSpPr>
            <a:spLocks noGrp="1" noChangeArrowheads="1"/>
          </p:cNvSpPr>
          <p:nvPr>
            <p:ph type="title"/>
          </p:nvPr>
        </p:nvSpPr>
        <p:spPr/>
        <p:txBody>
          <a:bodyPr/>
          <a:lstStyle/>
          <a:p>
            <a:r>
              <a:rPr lang="en-US" dirty="0" smtClean="0"/>
              <a:t>K-S Statistic</a:t>
            </a:r>
          </a:p>
        </p:txBody>
      </p:sp>
      <p:sp>
        <p:nvSpPr>
          <p:cNvPr id="50182" name="Rectangle 7"/>
          <p:cNvSpPr>
            <a:spLocks noChangeArrowheads="1"/>
          </p:cNvSpPr>
          <p:nvPr/>
        </p:nvSpPr>
        <p:spPr bwMode="auto">
          <a:xfrm>
            <a:off x="541338" y="3789363"/>
            <a:ext cx="8059737" cy="733425"/>
          </a:xfrm>
          <a:prstGeom prst="rect">
            <a:avLst/>
          </a:prstGeom>
          <a:noFill/>
          <a:ln w="9525" algn="ctr">
            <a:noFill/>
            <a:miter lim="800000"/>
            <a:headEnd/>
            <a:tailEnd/>
          </a:ln>
        </p:spPr>
        <p:txBody>
          <a:bodyPr anchor="ctr">
            <a:spAutoFit/>
          </a:bodyPr>
          <a:lstStyle/>
          <a:p>
            <a:pPr algn="l">
              <a:lnSpc>
                <a:spcPct val="100000"/>
              </a:lnSpc>
              <a:spcBef>
                <a:spcPct val="0"/>
              </a:spcBef>
              <a:buClrTx/>
              <a:buSzTx/>
              <a:buFontTx/>
              <a:buNone/>
            </a:pPr>
            <a:r>
              <a:rPr lang="en-US">
                <a:solidFill>
                  <a:schemeClr val="tx1"/>
                </a:solidFill>
              </a:rPr>
              <a:t>If there are two class levels, two-sample Kolmogorov-Smirnov test statistic D as </a:t>
            </a:r>
          </a:p>
        </p:txBody>
      </p:sp>
      <p:sp>
        <p:nvSpPr>
          <p:cNvPr id="50183" name="Rectangle 8"/>
          <p:cNvSpPr>
            <a:spLocks noChangeArrowheads="1"/>
          </p:cNvSpPr>
          <p:nvPr/>
        </p:nvSpPr>
        <p:spPr bwMode="auto">
          <a:xfrm>
            <a:off x="541338" y="1793875"/>
            <a:ext cx="8059737" cy="733425"/>
          </a:xfrm>
          <a:prstGeom prst="rect">
            <a:avLst/>
          </a:prstGeom>
          <a:noFill/>
          <a:ln w="9525" algn="ctr">
            <a:noFill/>
            <a:miter lim="800000"/>
            <a:headEnd/>
            <a:tailEnd/>
          </a:ln>
        </p:spPr>
        <p:txBody>
          <a:bodyPr anchor="ctr">
            <a:spAutoFit/>
          </a:bodyPr>
          <a:lstStyle/>
          <a:p>
            <a:pPr algn="just">
              <a:lnSpc>
                <a:spcPct val="100000"/>
              </a:lnSpc>
              <a:spcBef>
                <a:spcPct val="0"/>
              </a:spcBef>
              <a:buClrTx/>
              <a:buSzTx/>
              <a:buFontTx/>
              <a:buNone/>
            </a:pPr>
            <a:r>
              <a:rPr lang="en-US">
                <a:solidFill>
                  <a:schemeClr val="tx1"/>
                </a:solidFill>
              </a:rPr>
              <a:t>The </a:t>
            </a:r>
            <a:r>
              <a:rPr lang="en-US" i="1">
                <a:solidFill>
                  <a:schemeClr val="tx1"/>
                </a:solidFill>
              </a:rPr>
              <a:t>empirical distribution function</a:t>
            </a:r>
            <a:r>
              <a:rPr lang="en-US">
                <a:solidFill>
                  <a:schemeClr val="tx1"/>
                </a:solidFill>
              </a:rPr>
              <a:t> (EDF) of a sample is defined as the following function: </a:t>
            </a:r>
          </a:p>
        </p:txBody>
      </p:sp>
      <p:pic>
        <p:nvPicPr>
          <p:cNvPr id="50184" name="Picture 10"/>
          <p:cNvPicPr>
            <a:picLocks noChangeAspect="1" noChangeArrowheads="1"/>
          </p:cNvPicPr>
          <p:nvPr/>
        </p:nvPicPr>
        <p:blipFill>
          <a:blip r:embed="rId4" cstate="print"/>
          <a:srcRect/>
          <a:stretch>
            <a:fillRect/>
          </a:stretch>
        </p:blipFill>
        <p:spPr bwMode="auto">
          <a:xfrm>
            <a:off x="2303463" y="2643188"/>
            <a:ext cx="4451350" cy="849312"/>
          </a:xfrm>
          <a:prstGeom prst="rect">
            <a:avLst/>
          </a:prstGeom>
          <a:noFill/>
          <a:ln w="9525">
            <a:noFill/>
            <a:miter lim="800000"/>
            <a:headEnd/>
            <a:tailEnd/>
          </a:ln>
        </p:spPr>
      </p:pic>
      <p:pic>
        <p:nvPicPr>
          <p:cNvPr id="50185" name="Picture 11"/>
          <p:cNvPicPr>
            <a:picLocks noChangeAspect="1" noChangeArrowheads="1"/>
          </p:cNvPicPr>
          <p:nvPr/>
        </p:nvPicPr>
        <p:blipFill>
          <a:blip r:embed="rId5" cstate="print"/>
          <a:srcRect/>
          <a:stretch>
            <a:fillRect/>
          </a:stretch>
        </p:blipFill>
        <p:spPr bwMode="auto">
          <a:xfrm>
            <a:off x="992188" y="4802188"/>
            <a:ext cx="7158037" cy="739775"/>
          </a:xfrm>
          <a:prstGeom prst="rect">
            <a:avLst/>
          </a:prstGeom>
          <a:noFill/>
          <a:ln w="9525">
            <a:noFill/>
            <a:miter lim="800000"/>
            <a:headEnd/>
            <a:tailEnd/>
          </a:ln>
        </p:spPr>
      </p:pic>
      <p:sp>
        <p:nvSpPr>
          <p:cNvPr id="9" name="Rectangle 3"/>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10" name="Slide Number Placeholder 9"/>
          <p:cNvSpPr>
            <a:spLocks noGrp="1"/>
          </p:cNvSpPr>
          <p:nvPr>
            <p:ph type="sldNum" sz="quarter" idx="12"/>
          </p:nvPr>
        </p:nvSpPr>
        <p:spPr/>
        <p:txBody>
          <a:bodyPr/>
          <a:lstStyle/>
          <a:p>
            <a:fld id="{103065D6-F052-49A8-9E55-F08F8B478361}" type="slidenum">
              <a:rPr lang="id-ID" smtClean="0"/>
              <a:pPr/>
              <a:t>14</a:t>
            </a:fld>
            <a:endParaRPr lang="id-ID"/>
          </a:p>
        </p:txBody>
      </p:sp>
    </p:spTree>
    <p:extLst>
      <p:ext uri="{BB962C8B-B14F-4D97-AF65-F5344CB8AC3E}">
        <p14:creationId xmlns:p14="http://schemas.microsoft.com/office/powerpoint/2010/main" val="94874760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51205" name="Rectangle 4"/>
          <p:cNvSpPr>
            <a:spLocks noGrp="1" noChangeArrowheads="1"/>
          </p:cNvSpPr>
          <p:nvPr>
            <p:ph type="title"/>
          </p:nvPr>
        </p:nvSpPr>
        <p:spPr/>
        <p:txBody>
          <a:bodyPr>
            <a:normAutofit/>
          </a:bodyPr>
          <a:lstStyle/>
          <a:p>
            <a:r>
              <a:rPr lang="en-US" dirty="0" smtClean="0"/>
              <a:t>Model Assessment using K-S Statistic</a:t>
            </a:r>
          </a:p>
        </p:txBody>
      </p:sp>
      <p:graphicFrame>
        <p:nvGraphicFramePr>
          <p:cNvPr id="875609" name="Group 89"/>
          <p:cNvGraphicFramePr>
            <a:graphicFrameLocks noGrp="1"/>
          </p:cNvGraphicFramePr>
          <p:nvPr/>
        </p:nvGraphicFramePr>
        <p:xfrm>
          <a:off x="465138" y="1479550"/>
          <a:ext cx="7370762" cy="3688080"/>
        </p:xfrm>
        <a:graphic>
          <a:graphicData uri="http://schemas.openxmlformats.org/drawingml/2006/table">
            <a:tbl>
              <a:tblPr/>
              <a:tblGrid>
                <a:gridCol w="776287">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893762">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922337">
                  <a:extLst>
                    <a:ext uri="{9D8B030D-6E8A-4147-A177-3AD203B41FA5}">
                      <a16:colId xmlns:a16="http://schemas.microsoft.com/office/drawing/2014/main" val="20007"/>
                    </a:ext>
                  </a:extLst>
                </a:gridCol>
              </a:tblGrid>
              <a:tr h="354013">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Band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Cum%Bad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Cum%Good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Diff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4"/>
                  </a:ext>
                </a:extLst>
              </a:tr>
              <a:tr h="247650">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5"/>
                  </a:ext>
                </a:extLst>
              </a:tr>
              <a:tr h="247650">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ts val="3000"/>
                        </a:lnSpc>
                        <a:spcBef>
                          <a:spcPts val="1600"/>
                        </a:spcBef>
                        <a:spcAft>
                          <a:spcPct val="0"/>
                        </a:spcAft>
                        <a:buClr>
                          <a:srgbClr val="336699"/>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9BFB3"/>
                    </a:solidFill>
                  </a:tcPr>
                </a:tc>
                <a:extLst>
                  <a:ext uri="{0D108BD9-81ED-4DB2-BD59-A6C34878D82A}">
                    <a16:rowId xmlns:a16="http://schemas.microsoft.com/office/drawing/2014/main" val="10006"/>
                  </a:ext>
                </a:extLst>
              </a:tr>
            </a:tbl>
          </a:graphicData>
        </a:graphic>
      </p:graphicFrame>
      <p:sp>
        <p:nvSpPr>
          <p:cNvPr id="51280" name="Line 80"/>
          <p:cNvSpPr>
            <a:spLocks noChangeShapeType="1"/>
          </p:cNvSpPr>
          <p:nvPr/>
        </p:nvSpPr>
        <p:spPr bwMode="auto">
          <a:xfrm>
            <a:off x="7404100" y="3941763"/>
            <a:ext cx="0" cy="1570037"/>
          </a:xfrm>
          <a:prstGeom prst="line">
            <a:avLst/>
          </a:prstGeom>
          <a:noFill/>
          <a:ln w="9525">
            <a:solidFill>
              <a:srgbClr val="000000"/>
            </a:solidFill>
            <a:round/>
            <a:headEnd/>
            <a:tailEnd type="triangle" w="med" len="med"/>
          </a:ln>
        </p:spPr>
        <p:txBody>
          <a:bodyPr wrap="none" anchor="ctr"/>
          <a:lstStyle/>
          <a:p>
            <a:endParaRPr lang="en-US"/>
          </a:p>
        </p:txBody>
      </p:sp>
      <p:sp>
        <p:nvSpPr>
          <p:cNvPr id="51281" name="Text Box 81"/>
          <p:cNvSpPr txBox="1">
            <a:spLocks noChangeArrowheads="1"/>
          </p:cNvSpPr>
          <p:nvPr/>
        </p:nvSpPr>
        <p:spPr bwMode="auto">
          <a:xfrm>
            <a:off x="6107113" y="5489575"/>
            <a:ext cx="2847975" cy="828675"/>
          </a:xfrm>
          <a:prstGeom prst="rect">
            <a:avLst/>
          </a:prstGeom>
          <a:noFill/>
          <a:ln w="9525" algn="ctr">
            <a:noFill/>
            <a:miter lim="800000"/>
            <a:headEnd/>
            <a:tailEnd/>
          </a:ln>
        </p:spPr>
        <p:txBody>
          <a:bodyPr>
            <a:spAutoFit/>
          </a:bodyPr>
          <a:lstStyle/>
          <a:p>
            <a:pPr algn="l">
              <a:buFont typeface="Wingdings" pitchFamily="2" charset="2"/>
              <a:buNone/>
            </a:pPr>
            <a:r>
              <a:rPr lang="en-US">
                <a:solidFill>
                  <a:schemeClr val="tx1"/>
                </a:solidFill>
              </a:rPr>
              <a:t>KS statistic = maximum diff</a:t>
            </a:r>
          </a:p>
        </p:txBody>
      </p:sp>
      <p:sp>
        <p:nvSpPr>
          <p:cNvPr id="51282" name="Text Box 82"/>
          <p:cNvSpPr txBox="1">
            <a:spLocks noChangeArrowheads="1"/>
          </p:cNvSpPr>
          <p:nvPr/>
        </p:nvSpPr>
        <p:spPr bwMode="auto">
          <a:xfrm>
            <a:off x="1474788" y="2384425"/>
            <a:ext cx="1174750" cy="1908215"/>
          </a:xfrm>
          <a:prstGeom prst="rect">
            <a:avLst/>
          </a:prstGeom>
          <a:noFill/>
          <a:ln w="9525" algn="ctr">
            <a:noFill/>
            <a:miter lim="800000"/>
            <a:headEnd/>
            <a:tailEnd/>
          </a:ln>
        </p:spPr>
        <p:txBody>
          <a:bodyPr>
            <a:spAutoFit/>
          </a:bodyPr>
          <a:lstStyle/>
          <a:p>
            <a:pPr>
              <a:buFont typeface="Wingdings" pitchFamily="2" charset="2"/>
              <a:buNone/>
            </a:pPr>
            <a:r>
              <a:rPr lang="en-US" sz="11800">
                <a:solidFill>
                  <a:schemeClr val="bg1">
                    <a:lumMod val="95000"/>
                  </a:schemeClr>
                </a:solidFill>
              </a:rPr>
              <a:t>1</a:t>
            </a:r>
          </a:p>
        </p:txBody>
      </p:sp>
      <p:sp>
        <p:nvSpPr>
          <p:cNvPr id="51283" name="Text Box 83"/>
          <p:cNvSpPr txBox="1">
            <a:spLocks noChangeArrowheads="1"/>
          </p:cNvSpPr>
          <p:nvPr/>
        </p:nvSpPr>
        <p:spPr bwMode="auto">
          <a:xfrm>
            <a:off x="3397250" y="2384425"/>
            <a:ext cx="1174750" cy="1908215"/>
          </a:xfrm>
          <a:prstGeom prst="rect">
            <a:avLst/>
          </a:prstGeom>
          <a:noFill/>
          <a:ln w="9525" algn="ctr">
            <a:noFill/>
            <a:miter lim="800000"/>
            <a:headEnd/>
            <a:tailEnd/>
          </a:ln>
        </p:spPr>
        <p:txBody>
          <a:bodyPr>
            <a:spAutoFit/>
          </a:bodyPr>
          <a:lstStyle/>
          <a:p>
            <a:pPr>
              <a:buFont typeface="Wingdings" pitchFamily="2" charset="2"/>
              <a:buNone/>
            </a:pPr>
            <a:r>
              <a:rPr lang="en-US" sz="11800">
                <a:solidFill>
                  <a:srgbClr val="FFFF00"/>
                </a:solidFill>
              </a:rPr>
              <a:t>2</a:t>
            </a:r>
          </a:p>
        </p:txBody>
      </p:sp>
      <p:sp>
        <p:nvSpPr>
          <p:cNvPr id="51284" name="Text Box 84"/>
          <p:cNvSpPr txBox="1">
            <a:spLocks noChangeArrowheads="1"/>
          </p:cNvSpPr>
          <p:nvPr/>
        </p:nvSpPr>
        <p:spPr bwMode="auto">
          <a:xfrm>
            <a:off x="5394325" y="2384425"/>
            <a:ext cx="1174750" cy="1908215"/>
          </a:xfrm>
          <a:prstGeom prst="rect">
            <a:avLst/>
          </a:prstGeom>
          <a:noFill/>
          <a:ln w="9525" algn="ctr">
            <a:noFill/>
            <a:miter lim="800000"/>
            <a:headEnd/>
            <a:tailEnd/>
          </a:ln>
        </p:spPr>
        <p:txBody>
          <a:bodyPr>
            <a:spAutoFit/>
          </a:bodyPr>
          <a:lstStyle/>
          <a:p>
            <a:pPr>
              <a:buFont typeface="Wingdings" pitchFamily="2" charset="2"/>
              <a:buNone/>
            </a:pPr>
            <a:r>
              <a:rPr lang="en-US" sz="11800">
                <a:solidFill>
                  <a:schemeClr val="accent3">
                    <a:lumMod val="40000"/>
                    <a:lumOff val="60000"/>
                  </a:schemeClr>
                </a:solidFill>
              </a:rPr>
              <a:t>3</a:t>
            </a:r>
          </a:p>
        </p:txBody>
      </p:sp>
      <p:sp>
        <p:nvSpPr>
          <p:cNvPr id="51285" name="Text Box 85"/>
          <p:cNvSpPr txBox="1">
            <a:spLocks noChangeArrowheads="1"/>
          </p:cNvSpPr>
          <p:nvPr/>
        </p:nvSpPr>
        <p:spPr bwMode="auto">
          <a:xfrm>
            <a:off x="6756400" y="2384425"/>
            <a:ext cx="1174750" cy="1908215"/>
          </a:xfrm>
          <a:prstGeom prst="rect">
            <a:avLst/>
          </a:prstGeom>
          <a:noFill/>
          <a:ln w="9525" algn="ctr">
            <a:noFill/>
            <a:miter lim="800000"/>
            <a:headEnd/>
            <a:tailEnd/>
          </a:ln>
        </p:spPr>
        <p:txBody>
          <a:bodyPr>
            <a:spAutoFit/>
          </a:bodyPr>
          <a:lstStyle/>
          <a:p>
            <a:pPr>
              <a:buFont typeface="Wingdings" pitchFamily="2" charset="2"/>
              <a:buNone/>
            </a:pPr>
            <a:r>
              <a:rPr lang="en-US" sz="11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p>
        </p:txBody>
      </p:sp>
      <p:sp>
        <p:nvSpPr>
          <p:cNvPr id="51286" name="Text Box 90"/>
          <p:cNvSpPr txBox="1">
            <a:spLocks noChangeArrowheads="1"/>
          </p:cNvSpPr>
          <p:nvPr/>
        </p:nvSpPr>
        <p:spPr bwMode="auto">
          <a:xfrm>
            <a:off x="5057775" y="4922838"/>
            <a:ext cx="1174750" cy="2160587"/>
          </a:xfrm>
          <a:prstGeom prst="rect">
            <a:avLst/>
          </a:prstGeom>
          <a:noFill/>
          <a:ln w="9525" algn="ctr">
            <a:noFill/>
            <a:miter lim="800000"/>
            <a:headEnd/>
            <a:tailEnd/>
          </a:ln>
        </p:spPr>
        <p:txBody>
          <a:bodyPr>
            <a:spAutoFit/>
          </a:bodyPr>
          <a:lstStyle/>
          <a:p>
            <a:pPr>
              <a:buFont typeface="Wingdings" pitchFamily="2" charset="2"/>
              <a:buNone/>
            </a:pPr>
            <a:r>
              <a:rPr lang="en-US" sz="11800">
                <a:solidFill>
                  <a:srgbClr val="990000"/>
                </a:solidFill>
              </a:rPr>
              <a:t>5</a:t>
            </a:r>
          </a:p>
        </p:txBody>
      </p:sp>
      <p:sp>
        <p:nvSpPr>
          <p:cNvPr id="13" name="Rectangle 3"/>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14" name="Slide Number Placeholder 13"/>
          <p:cNvSpPr>
            <a:spLocks noGrp="1"/>
          </p:cNvSpPr>
          <p:nvPr>
            <p:ph type="sldNum" sz="quarter" idx="12"/>
          </p:nvPr>
        </p:nvSpPr>
        <p:spPr/>
        <p:txBody>
          <a:bodyPr/>
          <a:lstStyle/>
          <a:p>
            <a:fld id="{103065D6-F052-49A8-9E55-F08F8B478361}" type="slidenum">
              <a:rPr lang="id-ID" smtClean="0"/>
              <a:pPr/>
              <a:t>15</a:t>
            </a:fld>
            <a:endParaRPr lang="id-ID"/>
          </a:p>
        </p:txBody>
      </p:sp>
    </p:spTree>
    <p:extLst>
      <p:ext uri="{BB962C8B-B14F-4D97-AF65-F5344CB8AC3E}">
        <p14:creationId xmlns:p14="http://schemas.microsoft.com/office/powerpoint/2010/main" val="16523691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86"/>
          <p:cNvGraphicFramePr>
            <a:graphicFrameLocks noGrp="1" noChangeAspect="1"/>
          </p:cNvGraphicFramePr>
          <p:nvPr>
            <p:ph idx="1"/>
          </p:nvPr>
        </p:nvGraphicFramePr>
        <p:xfrm>
          <a:off x="593725" y="1298575"/>
          <a:ext cx="7974013" cy="4860925"/>
        </p:xfrm>
        <a:graphic>
          <a:graphicData uri="http://schemas.openxmlformats.org/presentationml/2006/ole">
            <mc:AlternateContent xmlns:mc="http://schemas.openxmlformats.org/markup-compatibility/2006">
              <mc:Choice xmlns:v="urn:schemas-microsoft-com:vml" Requires="v">
                <p:oleObj spid="_x0000_s129032" name="Bitmap Image" r:id="rId4" imgW="7219048" imgH="4401164" progId="PBrush">
                  <p:embed/>
                </p:oleObj>
              </mc:Choice>
              <mc:Fallback>
                <p:oleObj name="Bitmap Image" r:id="rId4" imgW="7219048" imgH="4401164" progId="PBrush">
                  <p:embed/>
                  <p:pic>
                    <p:nvPicPr>
                      <p:cNvPr id="9218"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725" y="1298575"/>
                        <a:ext cx="7974013" cy="486092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9221" name="Rectangle 4"/>
          <p:cNvSpPr>
            <a:spLocks noGrp="1" noChangeArrowheads="1"/>
          </p:cNvSpPr>
          <p:nvPr>
            <p:ph type="title"/>
          </p:nvPr>
        </p:nvSpPr>
        <p:spPr/>
        <p:txBody>
          <a:bodyPr/>
          <a:lstStyle/>
          <a:p>
            <a:r>
              <a:rPr lang="en-US" smtClean="0"/>
              <a:t>Model Assessment using K-S test</a:t>
            </a:r>
          </a:p>
        </p:txBody>
      </p:sp>
      <p:sp>
        <p:nvSpPr>
          <p:cNvPr id="5" name="Rectangle 3"/>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6" name="Slide Number Placeholder 5"/>
          <p:cNvSpPr>
            <a:spLocks noGrp="1"/>
          </p:cNvSpPr>
          <p:nvPr>
            <p:ph type="sldNum" sz="quarter" idx="12"/>
          </p:nvPr>
        </p:nvSpPr>
        <p:spPr/>
        <p:txBody>
          <a:bodyPr/>
          <a:lstStyle/>
          <a:p>
            <a:fld id="{103065D6-F052-49A8-9E55-F08F8B478361}" type="slidenum">
              <a:rPr lang="id-ID" smtClean="0"/>
              <a:pPr/>
              <a:t>16</a:t>
            </a:fld>
            <a:endParaRPr lang="id-ID"/>
          </a:p>
        </p:txBody>
      </p:sp>
    </p:spTree>
    <p:extLst>
      <p:ext uri="{BB962C8B-B14F-4D97-AF65-F5344CB8AC3E}">
        <p14:creationId xmlns:p14="http://schemas.microsoft.com/office/powerpoint/2010/main" val="70986053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3" descr="pixelbluedk"/>
          <p:cNvPicPr preferRelativeResize="0">
            <a:picLocks noChangeArrowheads="1"/>
          </p:cNvPicPr>
          <p:nvPr/>
        </p:nvPicPr>
        <p:blipFill>
          <a:blip r:embed="rId4"/>
          <a:srcRect/>
          <a:stretch>
            <a:fillRect/>
          </a:stretch>
        </p:blipFill>
        <p:spPr bwMode="ltGray">
          <a:xfrm>
            <a:off x="0" y="6772275"/>
            <a:ext cx="9140825" cy="92075"/>
          </a:xfrm>
          <a:prstGeom prst="rect">
            <a:avLst/>
          </a:prstGeom>
          <a:noFill/>
          <a:ln w="9525">
            <a:noFill/>
            <a:miter lim="800000"/>
            <a:headEnd/>
            <a:tailEnd/>
          </a:ln>
        </p:spPr>
      </p:pic>
      <p:sp>
        <p:nvSpPr>
          <p:cNvPr id="10246" name="Rectangle 4"/>
          <p:cNvSpPr>
            <a:spLocks noGrp="1" noChangeArrowheads="1"/>
          </p:cNvSpPr>
          <p:nvPr>
            <p:ph type="title"/>
          </p:nvPr>
        </p:nvSpPr>
        <p:spPr/>
        <p:txBody>
          <a:bodyPr>
            <a:normAutofit/>
          </a:bodyPr>
          <a:lstStyle/>
          <a:p>
            <a:r>
              <a:rPr lang="en-US" smtClean="0"/>
              <a:t>Kolmogorov-Smirnov test visualization</a:t>
            </a:r>
          </a:p>
        </p:txBody>
      </p:sp>
      <p:graphicFrame>
        <p:nvGraphicFramePr>
          <p:cNvPr id="10242" name="Object 11"/>
          <p:cNvGraphicFramePr>
            <a:graphicFrameLocks noGrp="1" noChangeAspect="1"/>
          </p:cNvGraphicFramePr>
          <p:nvPr>
            <p:ph idx="1"/>
          </p:nvPr>
        </p:nvGraphicFramePr>
        <p:xfrm>
          <a:off x="1068388" y="1676400"/>
          <a:ext cx="7097712" cy="3886200"/>
        </p:xfrm>
        <a:graphic>
          <a:graphicData uri="http://schemas.openxmlformats.org/presentationml/2006/ole">
            <mc:AlternateContent xmlns:mc="http://schemas.openxmlformats.org/markup-compatibility/2006">
              <mc:Choice xmlns:v="urn:schemas-microsoft-com:vml" Requires="v">
                <p:oleObj spid="_x0000_s130056" name="Bitmap Image" r:id="rId5" imgW="7602011" imgH="4161905" progId="PBrush">
                  <p:embed/>
                </p:oleObj>
              </mc:Choice>
              <mc:Fallback>
                <p:oleObj name="Bitmap Image" r:id="rId5" imgW="7602011" imgH="4161905" progId="PBrush">
                  <p:embed/>
                  <p:pic>
                    <p:nvPicPr>
                      <p:cNvPr id="1024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388" y="1676400"/>
                        <a:ext cx="7097712" cy="38862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6" name="Rectangle 3"/>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7" name="Slide Number Placeholder 6"/>
          <p:cNvSpPr>
            <a:spLocks noGrp="1"/>
          </p:cNvSpPr>
          <p:nvPr>
            <p:ph type="sldNum" sz="quarter" idx="12"/>
          </p:nvPr>
        </p:nvSpPr>
        <p:spPr/>
        <p:txBody>
          <a:bodyPr/>
          <a:lstStyle/>
          <a:p>
            <a:fld id="{103065D6-F052-49A8-9E55-F08F8B478361}" type="slidenum">
              <a:rPr lang="id-ID" smtClean="0"/>
              <a:pPr/>
              <a:t>17</a:t>
            </a:fld>
            <a:endParaRPr lang="id-ID"/>
          </a:p>
        </p:txBody>
      </p:sp>
    </p:spTree>
    <p:extLst>
      <p:ext uri="{BB962C8B-B14F-4D97-AF65-F5344CB8AC3E}">
        <p14:creationId xmlns:p14="http://schemas.microsoft.com/office/powerpoint/2010/main" val="1585561932"/>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lgn="l"/>
            <a:r>
              <a:rPr lang="en-US" sz="3600" b="1" dirty="0">
                <a:solidFill>
                  <a:srgbClr val="002060"/>
                </a:solidFill>
                <a:latin typeface="Arial Narrow" pitchFamily="34" charset="0"/>
              </a:rPr>
              <a:t>Population Stability Index</a:t>
            </a:r>
          </a:p>
        </p:txBody>
      </p:sp>
      <p:sp>
        <p:nvSpPr>
          <p:cNvPr id="193539" name="Rectangle 3"/>
          <p:cNvSpPr>
            <a:spLocks noGrp="1" noChangeArrowheads="1"/>
          </p:cNvSpPr>
          <p:nvPr>
            <p:ph type="body" idx="1"/>
          </p:nvPr>
        </p:nvSpPr>
        <p:spPr>
          <a:xfrm>
            <a:off x="457200" y="1412875"/>
            <a:ext cx="8229600" cy="4525963"/>
          </a:xfrm>
        </p:spPr>
        <p:txBody>
          <a:bodyPr/>
          <a:lstStyle/>
          <a:p>
            <a:r>
              <a:rPr lang="en-US" sz="2400"/>
              <a:t>Compares closeness of the predicted defaults to actual defaults by score</a:t>
            </a:r>
          </a:p>
          <a:p>
            <a:pPr lvl="1"/>
            <a:r>
              <a:rPr lang="en-US" sz="2400"/>
              <a:t>Exp % corresponds to the predicted default rate in a score band</a:t>
            </a:r>
          </a:p>
          <a:p>
            <a:pPr lvl="1"/>
            <a:r>
              <a:rPr lang="en-US" sz="2400"/>
              <a:t>Act % is the actual default rate in a score band</a:t>
            </a:r>
          </a:p>
          <a:p>
            <a:r>
              <a:rPr lang="en-US" sz="2400"/>
              <a:t>Stability index =</a:t>
            </a:r>
          </a:p>
          <a:p>
            <a:endParaRPr lang="en-US" sz="2400"/>
          </a:p>
          <a:p>
            <a:endParaRPr lang="en-US" sz="2400">
              <a:cs typeface="Arial" pitchFamily="34" charset="0"/>
            </a:endParaRPr>
          </a:p>
          <a:p>
            <a:r>
              <a:rPr lang="en-US" sz="2400">
                <a:cs typeface="Arial" pitchFamily="34" charset="0"/>
              </a:rPr>
              <a:t>As the index lower, the two population’s characteristics become similar</a:t>
            </a:r>
            <a:endParaRPr lang="ru-RU" sz="2400">
              <a:cs typeface="Arial" pitchFamily="34" charset="0"/>
            </a:endParaRPr>
          </a:p>
        </p:txBody>
      </p:sp>
      <p:graphicFrame>
        <p:nvGraphicFramePr>
          <p:cNvPr id="193540" name="Object 4"/>
          <p:cNvGraphicFramePr>
            <a:graphicFrameLocks noChangeAspect="1"/>
          </p:cNvGraphicFramePr>
          <p:nvPr/>
        </p:nvGraphicFramePr>
        <p:xfrm>
          <a:off x="971550" y="3962400"/>
          <a:ext cx="7200900" cy="855663"/>
        </p:xfrm>
        <a:graphic>
          <a:graphicData uri="http://schemas.openxmlformats.org/presentationml/2006/ole">
            <mc:AlternateContent xmlns:mc="http://schemas.openxmlformats.org/markup-compatibility/2006">
              <mc:Choice xmlns:v="urn:schemas-microsoft-com:vml" Requires="v">
                <p:oleObj spid="_x0000_s131080" name="Equation" r:id="rId4" imgW="3035160" imgH="482400" progId="Equation.3">
                  <p:embed/>
                </p:oleObj>
              </mc:Choice>
              <mc:Fallback>
                <p:oleObj name="Equation" r:id="rId4" imgW="3035160" imgH="482400" progId="Equation.3">
                  <p:embed/>
                  <p:pic>
                    <p:nvPicPr>
                      <p:cNvPr id="1935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962400"/>
                        <a:ext cx="7200900" cy="8556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193541" name="Group 5"/>
          <p:cNvGraphicFramePr>
            <a:graphicFrameLocks noGrp="1"/>
          </p:cNvGraphicFramePr>
          <p:nvPr/>
        </p:nvGraphicFramePr>
        <p:xfrm>
          <a:off x="1908175" y="5613400"/>
          <a:ext cx="5688013" cy="914400"/>
        </p:xfrm>
        <a:graphic>
          <a:graphicData uri="http://schemas.openxmlformats.org/drawingml/2006/table">
            <a:tbl>
              <a:tblPr/>
              <a:tblGrid>
                <a:gridCol w="1895475">
                  <a:extLst>
                    <a:ext uri="{9D8B030D-6E8A-4147-A177-3AD203B41FA5}">
                      <a16:colId xmlns:a16="http://schemas.microsoft.com/office/drawing/2014/main" val="20000"/>
                    </a:ext>
                  </a:extLst>
                </a:gridCol>
                <a:gridCol w="1897063">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Caution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Danger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&lt;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10 – 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&gt; 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2"/>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7" name="Slide Number Placeholder 6"/>
          <p:cNvSpPr>
            <a:spLocks noGrp="1"/>
          </p:cNvSpPr>
          <p:nvPr>
            <p:ph type="sldNum" sz="quarter" idx="12"/>
          </p:nvPr>
        </p:nvSpPr>
        <p:spPr/>
        <p:txBody>
          <a:bodyPr/>
          <a:lstStyle/>
          <a:p>
            <a:fld id="{103065D6-F052-49A8-9E55-F08F8B478361}" type="slidenum">
              <a:rPr lang="id-ID" smtClean="0"/>
              <a:pPr/>
              <a:t>18</a:t>
            </a:fld>
            <a:endParaRPr lang="id-ID"/>
          </a:p>
        </p:txBody>
      </p:sp>
    </p:spTree>
    <p:extLst>
      <p:ext uri="{BB962C8B-B14F-4D97-AF65-F5344CB8AC3E}">
        <p14:creationId xmlns:p14="http://schemas.microsoft.com/office/powerpoint/2010/main" val="1396665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p>
        </p:txBody>
      </p:sp>
      <p:sp>
        <p:nvSpPr>
          <p:cNvPr id="3" name="Content Placeholder 2"/>
          <p:cNvSpPr>
            <a:spLocks noGrp="1"/>
          </p:cNvSpPr>
          <p:nvPr>
            <p:ph idx="1"/>
          </p:nvPr>
        </p:nvSpPr>
        <p:spPr/>
        <p:txBody>
          <a:bodyPr>
            <a:normAutofit/>
          </a:bodyPr>
          <a:lstStyle/>
          <a:p>
            <a:r>
              <a:rPr lang="en-US" dirty="0" smtClean="0"/>
              <a:t>Ada data…. </a:t>
            </a:r>
            <a:r>
              <a:rPr lang="en-US" dirty="0" err="1" smtClean="0"/>
              <a:t>berisi</a:t>
            </a:r>
            <a:r>
              <a:rPr lang="en-US" dirty="0" smtClean="0"/>
              <a:t> </a:t>
            </a:r>
            <a:r>
              <a:rPr lang="en-US" dirty="0" err="1" smtClean="0"/>
              <a:t>nilai-nilai</a:t>
            </a:r>
            <a:r>
              <a:rPr lang="en-US" dirty="0" smtClean="0"/>
              <a:t> </a:t>
            </a:r>
            <a:r>
              <a:rPr lang="en-US" dirty="0" err="1" smtClean="0"/>
              <a:t>variabel</a:t>
            </a:r>
            <a:r>
              <a:rPr lang="en-US" dirty="0" smtClean="0"/>
              <a:t> </a:t>
            </a:r>
            <a:r>
              <a:rPr lang="en-US" dirty="0" err="1" smtClean="0"/>
              <a:t>prediktor</a:t>
            </a:r>
            <a:r>
              <a:rPr lang="en-US" dirty="0" smtClean="0"/>
              <a:t> </a:t>
            </a:r>
            <a:r>
              <a:rPr lang="en-US" dirty="0" err="1" smtClean="0"/>
              <a:t>dan</a:t>
            </a:r>
            <a:r>
              <a:rPr lang="en-US" dirty="0" smtClean="0"/>
              <a:t> status good/bad</a:t>
            </a:r>
          </a:p>
          <a:p>
            <a:r>
              <a:rPr lang="en-US" dirty="0" err="1" smtClean="0"/>
              <a:t>Berikan</a:t>
            </a:r>
            <a:r>
              <a:rPr lang="en-US" dirty="0" smtClean="0"/>
              <a:t> </a:t>
            </a:r>
            <a:r>
              <a:rPr lang="en-US" dirty="0" err="1" smtClean="0"/>
              <a:t>skor</a:t>
            </a:r>
            <a:r>
              <a:rPr lang="en-US" dirty="0" smtClean="0"/>
              <a:t> </a:t>
            </a:r>
            <a:r>
              <a:rPr lang="en-US" dirty="0" err="1" smtClean="0"/>
              <a:t>sesuai</a:t>
            </a:r>
            <a:r>
              <a:rPr lang="en-US" dirty="0" smtClean="0"/>
              <a:t> scorecard di </a:t>
            </a:r>
            <a:r>
              <a:rPr lang="en-US" dirty="0" err="1" smtClean="0"/>
              <a:t>atas</a:t>
            </a:r>
            <a:endParaRPr lang="en-US" dirty="0" smtClean="0"/>
          </a:p>
          <a:p>
            <a:r>
              <a:rPr lang="en-US" dirty="0" err="1" smtClean="0"/>
              <a:t>Lihat</a:t>
            </a:r>
            <a:r>
              <a:rPr lang="en-US" dirty="0" smtClean="0"/>
              <a:t> </a:t>
            </a:r>
            <a:r>
              <a:rPr lang="en-US" dirty="0" err="1" smtClean="0"/>
              <a:t>perbedaan</a:t>
            </a:r>
            <a:r>
              <a:rPr lang="en-US" dirty="0" smtClean="0"/>
              <a:t> </a:t>
            </a:r>
            <a:r>
              <a:rPr lang="en-US" dirty="0" err="1" smtClean="0"/>
              <a:t>sebarannya</a:t>
            </a:r>
            <a:r>
              <a:rPr lang="en-US" dirty="0" smtClean="0"/>
              <a:t> </a:t>
            </a:r>
            <a:r>
              <a:rPr lang="en-US" dirty="0" err="1" smtClean="0"/>
              <a:t>antara</a:t>
            </a:r>
            <a:r>
              <a:rPr lang="en-US" dirty="0" smtClean="0"/>
              <a:t> </a:t>
            </a:r>
            <a:r>
              <a:rPr lang="en-US" dirty="0" err="1" smtClean="0"/>
              <a:t>nasabah</a:t>
            </a:r>
            <a:r>
              <a:rPr lang="en-US" dirty="0" smtClean="0"/>
              <a:t> good </a:t>
            </a:r>
            <a:r>
              <a:rPr lang="en-US" dirty="0" err="1" smtClean="0"/>
              <a:t>dan</a:t>
            </a:r>
            <a:r>
              <a:rPr lang="en-US" dirty="0" smtClean="0"/>
              <a:t> </a:t>
            </a:r>
            <a:r>
              <a:rPr lang="en-US" dirty="0" err="1" smtClean="0"/>
              <a:t>nasabah</a:t>
            </a:r>
            <a:r>
              <a:rPr lang="en-US" dirty="0" smtClean="0"/>
              <a:t> bad… </a:t>
            </a:r>
            <a:r>
              <a:rPr lang="en-US" dirty="0" err="1" smtClean="0"/>
              <a:t>hitung</a:t>
            </a:r>
            <a:r>
              <a:rPr lang="en-US" dirty="0" smtClean="0"/>
              <a:t> KS-</a:t>
            </a:r>
            <a:r>
              <a:rPr lang="en-US" dirty="0" err="1" smtClean="0"/>
              <a:t>nya</a:t>
            </a:r>
            <a:endParaRPr lang="en-US" dirty="0" smtClean="0"/>
          </a:p>
          <a:p>
            <a:r>
              <a:rPr lang="en-US" dirty="0" err="1" smtClean="0"/>
              <a:t>Lihat</a:t>
            </a:r>
            <a:r>
              <a:rPr lang="en-US" dirty="0" smtClean="0"/>
              <a:t> </a:t>
            </a:r>
            <a:r>
              <a:rPr lang="en-US" dirty="0" err="1" smtClean="0"/>
              <a:t>peluang</a:t>
            </a:r>
            <a:r>
              <a:rPr lang="en-US" dirty="0" smtClean="0"/>
              <a:t> </a:t>
            </a:r>
            <a:r>
              <a:rPr lang="en-US" dirty="0" err="1" smtClean="0"/>
              <a:t>setiap</a:t>
            </a:r>
            <a:r>
              <a:rPr lang="en-US" dirty="0" smtClean="0"/>
              <a:t> band… </a:t>
            </a:r>
            <a:r>
              <a:rPr lang="en-US" dirty="0" err="1" smtClean="0"/>
              <a:t>bandingkan</a:t>
            </a:r>
            <a:r>
              <a:rPr lang="en-US" dirty="0" smtClean="0"/>
              <a:t> </a:t>
            </a:r>
            <a:r>
              <a:rPr lang="en-US" dirty="0" err="1" smtClean="0"/>
              <a:t>dengan</a:t>
            </a:r>
            <a:r>
              <a:rPr lang="en-US" dirty="0" smtClean="0"/>
              <a:t> </a:t>
            </a:r>
            <a:r>
              <a:rPr lang="en-US" dirty="0" err="1" smtClean="0"/>
              <a:t>rancangan</a:t>
            </a:r>
            <a:r>
              <a:rPr lang="en-US" dirty="0" smtClean="0"/>
              <a:t> yang </a:t>
            </a:r>
            <a:r>
              <a:rPr lang="en-US" dirty="0" err="1" smtClean="0"/>
              <a:t>ada</a:t>
            </a:r>
            <a:r>
              <a:rPr lang="en-US" dirty="0" smtClean="0"/>
              <a:t> </a:t>
            </a:r>
            <a:r>
              <a:rPr lang="en-US" dirty="0" err="1" smtClean="0"/>
              <a:t>pada</a:t>
            </a:r>
            <a:r>
              <a:rPr lang="en-US" dirty="0" smtClean="0"/>
              <a:t> scorecard</a:t>
            </a:r>
          </a:p>
        </p:txBody>
      </p:sp>
      <p:sp>
        <p:nvSpPr>
          <p:cNvPr id="4" name="Slide Number Placeholder 3"/>
          <p:cNvSpPr>
            <a:spLocks noGrp="1"/>
          </p:cNvSpPr>
          <p:nvPr>
            <p:ph type="sldNum" sz="quarter" idx="12"/>
          </p:nvPr>
        </p:nvSpPr>
        <p:spPr/>
        <p:txBody>
          <a:bodyPr/>
          <a:lstStyle/>
          <a:p>
            <a:fld id="{87AE200E-655D-41CB-AE11-87F7AD6434E3}" type="slidenum">
              <a:rPr lang="en-US" smtClean="0"/>
              <a:pPr/>
              <a:t>19</a:t>
            </a:fld>
            <a:endParaRPr lang="en-US"/>
          </a:p>
        </p:txBody>
      </p:sp>
    </p:spTree>
    <p:extLst>
      <p:ext uri="{BB962C8B-B14F-4D97-AF65-F5344CB8AC3E}">
        <p14:creationId xmlns:p14="http://schemas.microsoft.com/office/powerpoint/2010/main" val="33740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4" name="Slide Number Placeholder 3"/>
          <p:cNvSpPr>
            <a:spLocks noGrp="1"/>
          </p:cNvSpPr>
          <p:nvPr>
            <p:ph type="sldNum" sz="quarter" idx="12"/>
          </p:nvPr>
        </p:nvSpPr>
        <p:spPr/>
        <p:txBody>
          <a:bodyPr/>
          <a:lstStyle/>
          <a:p>
            <a:fld id="{87AE200E-655D-41CB-AE11-87F7AD6434E3}" type="slidenum">
              <a:rPr lang="en-US" smtClean="0"/>
              <a:pP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08158198"/>
              </p:ext>
            </p:extLst>
          </p:nvPr>
        </p:nvGraphicFramePr>
        <p:xfrm>
          <a:off x="687998" y="1572228"/>
          <a:ext cx="7998802" cy="2557784"/>
        </p:xfrm>
        <a:graphic>
          <a:graphicData uri="http://schemas.openxmlformats.org/drawingml/2006/table">
            <a:tbl>
              <a:tblPr bandRow="1">
                <a:tableStyleId>{21E4AEA4-8DFA-4A89-87EB-49C32662AFE0}</a:tableStyleId>
              </a:tblPr>
              <a:tblGrid>
                <a:gridCol w="1488553">
                  <a:extLst>
                    <a:ext uri="{9D8B030D-6E8A-4147-A177-3AD203B41FA5}">
                      <a16:colId xmlns:a16="http://schemas.microsoft.com/office/drawing/2014/main" val="1137161256"/>
                    </a:ext>
                  </a:extLst>
                </a:gridCol>
                <a:gridCol w="6510249">
                  <a:extLst>
                    <a:ext uri="{9D8B030D-6E8A-4147-A177-3AD203B41FA5}">
                      <a16:colId xmlns:a16="http://schemas.microsoft.com/office/drawing/2014/main" val="3691712156"/>
                    </a:ext>
                  </a:extLst>
                </a:gridCol>
              </a:tblGrid>
              <a:tr h="0">
                <a:tc>
                  <a:txBody>
                    <a:bodyPr/>
                    <a:lstStyle/>
                    <a:p>
                      <a:pPr marL="0" marR="0" algn="just">
                        <a:lnSpc>
                          <a:spcPct val="107000"/>
                        </a:lnSpc>
                        <a:spcBef>
                          <a:spcPts val="0"/>
                        </a:spcBef>
                        <a:spcAft>
                          <a:spcPts val="0"/>
                        </a:spcAft>
                      </a:pPr>
                      <a:r>
                        <a:rPr lang="en-ID" sz="1400" dirty="0">
                          <a:effectLst/>
                        </a:rPr>
                        <a:t>0830-1000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Pengantar</a:t>
                      </a:r>
                      <a:r>
                        <a:rPr lang="en-ID" sz="1400" dirty="0">
                          <a:effectLst/>
                        </a:rPr>
                        <a:t> </a:t>
                      </a:r>
                      <a:r>
                        <a:rPr lang="en-ID" sz="1400" dirty="0" err="1">
                          <a:effectLst/>
                        </a:rPr>
                        <a:t>mengenai</a:t>
                      </a:r>
                      <a:r>
                        <a:rPr lang="en-ID" sz="1400" dirty="0">
                          <a:effectLst/>
                        </a:rPr>
                        <a:t> Model Credit Scoring </a:t>
                      </a:r>
                      <a:r>
                        <a:rPr lang="en-ID" sz="1400" dirty="0" err="1">
                          <a:effectLst/>
                        </a:rPr>
                        <a:t>dan</a:t>
                      </a:r>
                      <a:r>
                        <a:rPr lang="en-ID" sz="1400" dirty="0">
                          <a:effectLst/>
                        </a:rPr>
                        <a:t> </a:t>
                      </a:r>
                      <a:r>
                        <a:rPr lang="en-ID" sz="1400" dirty="0" err="1">
                          <a:effectLst/>
                        </a:rPr>
                        <a:t>menilai</a:t>
                      </a:r>
                      <a:r>
                        <a:rPr lang="en-ID" sz="1400" dirty="0">
                          <a:effectLst/>
                        </a:rPr>
                        <a:t> </a:t>
                      </a:r>
                      <a:r>
                        <a:rPr lang="en-ID" sz="1400" dirty="0" err="1">
                          <a:effectLst/>
                        </a:rPr>
                        <a:t>kebaikan</a:t>
                      </a:r>
                      <a:r>
                        <a:rPr lang="en-ID" sz="1400" dirty="0">
                          <a:effectLst/>
                        </a:rPr>
                        <a:t> </a:t>
                      </a:r>
                      <a:r>
                        <a:rPr lang="en-ID" sz="1400" dirty="0" err="1">
                          <a:effectLst/>
                        </a:rPr>
                        <a:t>dari</a:t>
                      </a:r>
                      <a:r>
                        <a:rPr lang="en-ID" sz="1400" dirty="0">
                          <a:effectLst/>
                        </a:rPr>
                        <a:t> </a:t>
                      </a:r>
                      <a:r>
                        <a:rPr lang="en-ID" sz="1400" dirty="0" err="1">
                          <a:effectLst/>
                        </a:rPr>
                        <a:t>suatu</a:t>
                      </a:r>
                      <a:r>
                        <a:rPr lang="en-ID" sz="1400" dirty="0">
                          <a:effectLst/>
                        </a:rPr>
                        <a:t>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381713177"/>
                  </a:ext>
                </a:extLst>
              </a:tr>
              <a:tr h="0">
                <a:tc>
                  <a:txBody>
                    <a:bodyPr/>
                    <a:lstStyle/>
                    <a:p>
                      <a:pPr marL="0" marR="0" algn="just">
                        <a:lnSpc>
                          <a:spcPct val="107000"/>
                        </a:lnSpc>
                        <a:spcBef>
                          <a:spcPts val="0"/>
                        </a:spcBef>
                        <a:spcAft>
                          <a:spcPts val="0"/>
                        </a:spcAft>
                      </a:pPr>
                      <a:r>
                        <a:rPr lang="en-ID" sz="1400">
                          <a:effectLst/>
                        </a:rPr>
                        <a:t>1000-1015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a:effectLst/>
                        </a:rPr>
                        <a:t>Break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043424586"/>
                  </a:ext>
                </a:extLst>
              </a:tr>
              <a:tr h="0">
                <a:tc>
                  <a:txBody>
                    <a:bodyPr/>
                    <a:lstStyle/>
                    <a:p>
                      <a:pPr marL="0" marR="0" algn="just">
                        <a:lnSpc>
                          <a:spcPct val="107000"/>
                        </a:lnSpc>
                        <a:spcBef>
                          <a:spcPts val="0"/>
                        </a:spcBef>
                        <a:spcAft>
                          <a:spcPts val="0"/>
                        </a:spcAft>
                      </a:pPr>
                      <a:r>
                        <a:rPr lang="en-ID" sz="1400" dirty="0">
                          <a:effectLst/>
                        </a:rPr>
                        <a:t>1015-1200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a:effectLst/>
                        </a:rPr>
                        <a:t>Pemodelan prediktif: regresi logistik dan diskretisasi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540258778"/>
                  </a:ext>
                </a:extLst>
              </a:tr>
              <a:tr h="0">
                <a:tc>
                  <a:txBody>
                    <a:bodyPr/>
                    <a:lstStyle/>
                    <a:p>
                      <a:pPr marL="0" marR="0" algn="just">
                        <a:lnSpc>
                          <a:spcPct val="107000"/>
                        </a:lnSpc>
                        <a:spcBef>
                          <a:spcPts val="0"/>
                        </a:spcBef>
                        <a:spcAft>
                          <a:spcPts val="0"/>
                        </a:spcAft>
                      </a:pPr>
                      <a:r>
                        <a:rPr lang="en-ID" sz="1400">
                          <a:effectLst/>
                        </a:rPr>
                        <a:t>1200-1300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a:effectLst/>
                        </a:rPr>
                        <a:t>Lunch Break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647464975"/>
                  </a:ext>
                </a:extLst>
              </a:tr>
              <a:tr h="0">
                <a:tc>
                  <a:txBody>
                    <a:bodyPr/>
                    <a:lstStyle/>
                    <a:p>
                      <a:pPr marL="0" marR="0" algn="just">
                        <a:lnSpc>
                          <a:spcPct val="107000"/>
                        </a:lnSpc>
                        <a:spcBef>
                          <a:spcPts val="0"/>
                        </a:spcBef>
                        <a:spcAft>
                          <a:spcPts val="0"/>
                        </a:spcAft>
                      </a:pPr>
                      <a:r>
                        <a:rPr lang="en-ID" sz="1400">
                          <a:effectLst/>
                        </a:rPr>
                        <a:t>1300-1400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Tahapan</a:t>
                      </a:r>
                      <a:r>
                        <a:rPr lang="en-ID" sz="1400" dirty="0">
                          <a:effectLst/>
                        </a:rPr>
                        <a:t> </a:t>
                      </a:r>
                      <a:r>
                        <a:rPr lang="en-ID" sz="1400" dirty="0" err="1">
                          <a:effectLst/>
                        </a:rPr>
                        <a:t>umum</a:t>
                      </a:r>
                      <a:r>
                        <a:rPr lang="en-ID" sz="1400" dirty="0">
                          <a:effectLst/>
                        </a:rPr>
                        <a:t> </a:t>
                      </a:r>
                      <a:r>
                        <a:rPr lang="en-ID" sz="1400" dirty="0" err="1">
                          <a:effectLst/>
                        </a:rPr>
                        <a:t>pembuatan</a:t>
                      </a:r>
                      <a:r>
                        <a:rPr lang="en-ID" sz="1400" dirty="0">
                          <a:effectLst/>
                        </a:rPr>
                        <a:t> model scoring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245728712"/>
                  </a:ext>
                </a:extLst>
              </a:tr>
              <a:tr h="0">
                <a:tc>
                  <a:txBody>
                    <a:bodyPr/>
                    <a:lstStyle/>
                    <a:p>
                      <a:pPr marL="0" marR="0" algn="just">
                        <a:lnSpc>
                          <a:spcPct val="107000"/>
                        </a:lnSpc>
                        <a:spcBef>
                          <a:spcPts val="0"/>
                        </a:spcBef>
                        <a:spcAft>
                          <a:spcPts val="0"/>
                        </a:spcAft>
                      </a:pPr>
                      <a:r>
                        <a:rPr lang="en-ID" sz="1400">
                          <a:effectLst/>
                        </a:rPr>
                        <a:t>1400-1500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a:effectLst/>
                        </a:rPr>
                        <a:t>Penghitungan nilai WoE dan Information Value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395362713"/>
                  </a:ext>
                </a:extLst>
              </a:tr>
              <a:tr h="0">
                <a:tc>
                  <a:txBody>
                    <a:bodyPr/>
                    <a:lstStyle/>
                    <a:p>
                      <a:pPr marL="0" marR="0" algn="just">
                        <a:lnSpc>
                          <a:spcPct val="107000"/>
                        </a:lnSpc>
                        <a:spcBef>
                          <a:spcPts val="0"/>
                        </a:spcBef>
                        <a:spcAft>
                          <a:spcPts val="0"/>
                        </a:spcAft>
                      </a:pPr>
                      <a:r>
                        <a:rPr lang="en-ID" sz="1400" dirty="0">
                          <a:effectLst/>
                        </a:rPr>
                        <a:t>1500-1530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a:effectLst/>
                        </a:rPr>
                        <a:t>Break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963397033"/>
                  </a:ext>
                </a:extLst>
              </a:tr>
              <a:tr h="0">
                <a:tc>
                  <a:txBody>
                    <a:bodyPr/>
                    <a:lstStyle/>
                    <a:p>
                      <a:pPr marL="0" marR="0" algn="just">
                        <a:lnSpc>
                          <a:spcPct val="107000"/>
                        </a:lnSpc>
                        <a:spcBef>
                          <a:spcPts val="0"/>
                        </a:spcBef>
                        <a:spcAft>
                          <a:spcPts val="0"/>
                        </a:spcAft>
                      </a:pPr>
                      <a:r>
                        <a:rPr lang="en-ID" sz="1400">
                          <a:effectLst/>
                        </a:rPr>
                        <a:t>1530-1615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Pemodelan</a:t>
                      </a:r>
                      <a:r>
                        <a:rPr lang="en-ID" sz="1400" dirty="0">
                          <a:effectLst/>
                        </a:rPr>
                        <a:t> </a:t>
                      </a:r>
                      <a:r>
                        <a:rPr lang="en-ID" sz="1400" dirty="0" err="1">
                          <a:effectLst/>
                        </a:rPr>
                        <a:t>awal</a:t>
                      </a:r>
                      <a:r>
                        <a:rPr lang="en-ID" sz="1400" dirty="0">
                          <a:effectLst/>
                        </a:rPr>
                        <a:t> credit scoring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2313138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47531669"/>
              </p:ext>
            </p:extLst>
          </p:nvPr>
        </p:nvGraphicFramePr>
        <p:xfrm>
          <a:off x="687998" y="4300851"/>
          <a:ext cx="7998802" cy="2238061"/>
        </p:xfrm>
        <a:graphic>
          <a:graphicData uri="http://schemas.openxmlformats.org/drawingml/2006/table">
            <a:tbl>
              <a:tblPr bandRow="1">
                <a:tableStyleId>{F5AB1C69-6EDB-4FF4-983F-18BD219EF322}</a:tableStyleId>
              </a:tblPr>
              <a:tblGrid>
                <a:gridCol w="1488553">
                  <a:extLst>
                    <a:ext uri="{9D8B030D-6E8A-4147-A177-3AD203B41FA5}">
                      <a16:colId xmlns:a16="http://schemas.microsoft.com/office/drawing/2014/main" val="1537470278"/>
                    </a:ext>
                  </a:extLst>
                </a:gridCol>
                <a:gridCol w="6510249">
                  <a:extLst>
                    <a:ext uri="{9D8B030D-6E8A-4147-A177-3AD203B41FA5}">
                      <a16:colId xmlns:a16="http://schemas.microsoft.com/office/drawing/2014/main" val="3066971244"/>
                    </a:ext>
                  </a:extLst>
                </a:gridCol>
              </a:tblGrid>
              <a:tr h="0">
                <a:tc>
                  <a:txBody>
                    <a:bodyPr/>
                    <a:lstStyle/>
                    <a:p>
                      <a:pPr marL="0" marR="0" algn="just">
                        <a:lnSpc>
                          <a:spcPct val="107000"/>
                        </a:lnSpc>
                        <a:spcBef>
                          <a:spcPts val="0"/>
                        </a:spcBef>
                        <a:spcAft>
                          <a:spcPts val="0"/>
                        </a:spcAft>
                      </a:pPr>
                      <a:r>
                        <a:rPr lang="en-ID" sz="1400" dirty="0">
                          <a:effectLst/>
                        </a:rPr>
                        <a:t>0830-1000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Validasi</a:t>
                      </a:r>
                      <a:r>
                        <a:rPr lang="en-ID" sz="1400" dirty="0">
                          <a:effectLst/>
                        </a:rPr>
                        <a:t>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47467681"/>
                  </a:ext>
                </a:extLst>
              </a:tr>
              <a:tr h="0">
                <a:tc>
                  <a:txBody>
                    <a:bodyPr/>
                    <a:lstStyle/>
                    <a:p>
                      <a:pPr marL="0" marR="0" algn="just">
                        <a:lnSpc>
                          <a:spcPct val="107000"/>
                        </a:lnSpc>
                        <a:spcBef>
                          <a:spcPts val="0"/>
                        </a:spcBef>
                        <a:spcAft>
                          <a:spcPts val="0"/>
                        </a:spcAft>
                      </a:pPr>
                      <a:r>
                        <a:rPr lang="en-ID" sz="1400">
                          <a:effectLst/>
                        </a:rPr>
                        <a:t>1000-1015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a:effectLst/>
                        </a:rPr>
                        <a:t>Break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803634415"/>
                  </a:ext>
                </a:extLst>
              </a:tr>
              <a:tr h="0">
                <a:tc>
                  <a:txBody>
                    <a:bodyPr/>
                    <a:lstStyle/>
                    <a:p>
                      <a:pPr marL="0" marR="0" algn="just">
                        <a:lnSpc>
                          <a:spcPct val="107000"/>
                        </a:lnSpc>
                        <a:spcBef>
                          <a:spcPts val="0"/>
                        </a:spcBef>
                        <a:spcAft>
                          <a:spcPts val="0"/>
                        </a:spcAft>
                      </a:pPr>
                      <a:r>
                        <a:rPr lang="en-ID" sz="1400">
                          <a:effectLst/>
                        </a:rPr>
                        <a:t>1015-1200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Penskalaan</a:t>
                      </a:r>
                      <a:r>
                        <a:rPr lang="en-ID" sz="1400" dirty="0">
                          <a:effectLst/>
                        </a:rPr>
                        <a:t> </a:t>
                      </a:r>
                      <a:r>
                        <a:rPr lang="en-ID" sz="1400" dirty="0" err="1">
                          <a:effectLst/>
                        </a:rPr>
                        <a:t>dan</a:t>
                      </a:r>
                      <a:r>
                        <a:rPr lang="en-ID" sz="1400" dirty="0">
                          <a:effectLst/>
                        </a:rPr>
                        <a:t> </a:t>
                      </a:r>
                      <a:r>
                        <a:rPr lang="en-ID" sz="1400" dirty="0" err="1">
                          <a:effectLst/>
                        </a:rPr>
                        <a:t>pembuatan</a:t>
                      </a:r>
                      <a:r>
                        <a:rPr lang="en-ID" sz="1400" dirty="0">
                          <a:effectLst/>
                        </a:rPr>
                        <a:t> scorecard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006880679"/>
                  </a:ext>
                </a:extLst>
              </a:tr>
              <a:tr h="0">
                <a:tc>
                  <a:txBody>
                    <a:bodyPr/>
                    <a:lstStyle/>
                    <a:p>
                      <a:pPr marL="0" marR="0" algn="just">
                        <a:lnSpc>
                          <a:spcPct val="107000"/>
                        </a:lnSpc>
                        <a:spcBef>
                          <a:spcPts val="0"/>
                        </a:spcBef>
                        <a:spcAft>
                          <a:spcPts val="0"/>
                        </a:spcAft>
                      </a:pPr>
                      <a:r>
                        <a:rPr lang="en-ID" sz="1400">
                          <a:effectLst/>
                        </a:rPr>
                        <a:t>1200-1300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a:effectLst/>
                        </a:rPr>
                        <a:t>Lunch Break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830159419"/>
                  </a:ext>
                </a:extLst>
              </a:tr>
              <a:tr h="0">
                <a:tc>
                  <a:txBody>
                    <a:bodyPr/>
                    <a:lstStyle/>
                    <a:p>
                      <a:pPr marL="0" marR="0" algn="just">
                        <a:lnSpc>
                          <a:spcPct val="107000"/>
                        </a:lnSpc>
                        <a:spcBef>
                          <a:spcPts val="0"/>
                        </a:spcBef>
                        <a:spcAft>
                          <a:spcPts val="0"/>
                        </a:spcAft>
                      </a:pPr>
                      <a:r>
                        <a:rPr lang="en-ID" sz="1400">
                          <a:effectLst/>
                        </a:rPr>
                        <a:t>1300-1500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err="1">
                          <a:effectLst/>
                        </a:rPr>
                        <a:t>Execise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543524966"/>
                  </a:ext>
                </a:extLst>
              </a:tr>
              <a:tr h="0">
                <a:tc>
                  <a:txBody>
                    <a:bodyPr/>
                    <a:lstStyle/>
                    <a:p>
                      <a:pPr marL="0" marR="0" algn="just">
                        <a:lnSpc>
                          <a:spcPct val="107000"/>
                        </a:lnSpc>
                        <a:spcBef>
                          <a:spcPts val="0"/>
                        </a:spcBef>
                        <a:spcAft>
                          <a:spcPts val="0"/>
                        </a:spcAft>
                      </a:pPr>
                      <a:r>
                        <a:rPr lang="en-ID" sz="1400">
                          <a:effectLst/>
                        </a:rPr>
                        <a:t>1500-1530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a:effectLst/>
                        </a:rPr>
                        <a:t>Break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985317098"/>
                  </a:ext>
                </a:extLst>
              </a:tr>
              <a:tr h="0">
                <a:tc>
                  <a:txBody>
                    <a:bodyPr/>
                    <a:lstStyle/>
                    <a:p>
                      <a:pPr marL="0" marR="0" algn="just">
                        <a:lnSpc>
                          <a:spcPct val="107000"/>
                        </a:lnSpc>
                        <a:spcBef>
                          <a:spcPts val="0"/>
                        </a:spcBef>
                        <a:spcAft>
                          <a:spcPts val="0"/>
                        </a:spcAft>
                      </a:pPr>
                      <a:r>
                        <a:rPr lang="en-ID" sz="1400">
                          <a:effectLst/>
                        </a:rPr>
                        <a:t>1530-1615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gn="just">
                        <a:lnSpc>
                          <a:spcPct val="107000"/>
                        </a:lnSpc>
                        <a:spcBef>
                          <a:spcPts val="0"/>
                        </a:spcBef>
                        <a:spcAft>
                          <a:spcPts val="0"/>
                        </a:spcAft>
                      </a:pPr>
                      <a:r>
                        <a:rPr lang="en-ID" sz="1400" dirty="0">
                          <a:effectLst/>
                        </a:rPr>
                        <a:t>Review </a:t>
                      </a:r>
                      <a:r>
                        <a:rPr lang="en-ID" sz="1400" dirty="0" err="1">
                          <a:effectLst/>
                        </a:rPr>
                        <a:t>dan</a:t>
                      </a:r>
                      <a:r>
                        <a:rPr lang="en-ID" sz="1400" dirty="0">
                          <a:effectLst/>
                        </a:rPr>
                        <a:t> </a:t>
                      </a:r>
                      <a:r>
                        <a:rPr lang="en-ID" sz="1400" dirty="0" err="1">
                          <a:effectLst/>
                        </a:rPr>
                        <a:t>Diskusi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678660133"/>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Pengenalan Pemodelan Regresi Logistik biner</a:t>
            </a:r>
            <a:endParaRPr lang="en-US"/>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Pemodelan</a:t>
            </a:r>
            <a:endParaRPr lang="en-US" dirty="0"/>
          </a:p>
        </p:txBody>
      </p:sp>
      <p:sp>
        <p:nvSpPr>
          <p:cNvPr id="3" name="Content Placeholder 2"/>
          <p:cNvSpPr>
            <a:spLocks noGrp="1"/>
          </p:cNvSpPr>
          <p:nvPr>
            <p:ph idx="1"/>
          </p:nvPr>
        </p:nvSpPr>
        <p:spPr/>
        <p:txBody>
          <a:bodyPr>
            <a:normAutofit/>
          </a:bodyPr>
          <a:lstStyle/>
          <a:p>
            <a:r>
              <a:rPr lang="en-US" sz="2400" smtClean="0"/>
              <a:t>Membangun miniatur dari dunia nyata</a:t>
            </a:r>
          </a:p>
          <a:p>
            <a:pPr lvl="1"/>
            <a:r>
              <a:rPr lang="en-US" sz="2000" smtClean="0"/>
              <a:t>dinyatakan dalam satu atau beberapa fungsi matematis</a:t>
            </a:r>
            <a:endParaRPr lang="en-US" sz="2000" dirty="0" smtClean="0"/>
          </a:p>
          <a:p>
            <a:endParaRPr lang="en-US" sz="2400" smtClean="0"/>
          </a:p>
          <a:p>
            <a:r>
              <a:rPr lang="en-US" sz="2400" smtClean="0"/>
              <a:t>Menyederhanakan fenomenya nyata sehingga mudah memahami pola umum yang ada</a:t>
            </a:r>
            <a:endParaRPr lang="en-US" sz="2400"/>
          </a:p>
          <a:p>
            <a:pPr lvl="1"/>
            <a:r>
              <a:rPr lang="en-US" sz="2000" smtClean="0"/>
              <a:t>memberikan penjelasan terhadap perubahan</a:t>
            </a:r>
          </a:p>
          <a:p>
            <a:pPr lvl="1"/>
            <a:r>
              <a:rPr lang="en-US" sz="2000" smtClean="0"/>
              <a:t>memberikan penjelasan tentang perbedaan yang terjadi</a:t>
            </a:r>
          </a:p>
          <a:p>
            <a:pPr lvl="1"/>
            <a:r>
              <a:rPr lang="en-US" sz="2000" smtClean="0"/>
              <a:t>menemukan faktor yang menyebabkan perubahan dan perbedaan</a:t>
            </a:r>
          </a:p>
        </p:txBody>
      </p:sp>
      <p:sp>
        <p:nvSpPr>
          <p:cNvPr id="4" name="Slide Number Placeholder 3"/>
          <p:cNvSpPr>
            <a:spLocks noGrp="1"/>
          </p:cNvSpPr>
          <p:nvPr>
            <p:ph type="sldNum" sz="quarter" idx="12"/>
          </p:nvPr>
        </p:nvSpPr>
        <p:spPr/>
        <p:txBody>
          <a:bodyPr/>
          <a:lstStyle/>
          <a:p>
            <a:fld id="{103065D6-F052-49A8-9E55-F08F8B478361}" type="slidenum">
              <a:rPr lang="id-ID" smtClean="0"/>
              <a:pPr/>
              <a:t>21</a:t>
            </a:fld>
            <a:endParaRPr lang="id-ID"/>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Komponen Model</a:t>
            </a:r>
            <a:endParaRPr lang="en-US"/>
          </a:p>
        </p:txBody>
      </p:sp>
      <p:graphicFrame>
        <p:nvGraphicFramePr>
          <p:cNvPr id="5" name="Content Placeholder 4"/>
          <p:cNvGraphicFramePr>
            <a:graphicFrameLocks noGrp="1"/>
          </p:cNvGraphicFramePr>
          <p:nvPr>
            <p:ph idx="1"/>
          </p:nvPr>
        </p:nvGraphicFramePr>
        <p:xfrm>
          <a:off x="1676400" y="2834640"/>
          <a:ext cx="6019800" cy="24993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370840">
                <a:tc>
                  <a:txBody>
                    <a:bodyPr/>
                    <a:lstStyle/>
                    <a:p>
                      <a:pPr algn="ctr"/>
                      <a:r>
                        <a:rPr lang="en-US" sz="2000" smtClean="0"/>
                        <a:t>Y</a:t>
                      </a:r>
                      <a:endParaRPr lang="en-US" sz="2000"/>
                    </a:p>
                  </a:txBody>
                  <a:tcPr/>
                </a:tc>
                <a:tc>
                  <a:txBody>
                    <a:bodyPr/>
                    <a:lstStyle/>
                    <a:p>
                      <a:pPr algn="ctr"/>
                      <a:r>
                        <a:rPr lang="en-US" sz="2000" smtClean="0"/>
                        <a:t>X</a:t>
                      </a:r>
                      <a:endParaRPr lang="en-US" sz="2000"/>
                    </a:p>
                  </a:txBody>
                  <a:tcPr/>
                </a:tc>
                <a:extLst>
                  <a:ext uri="{0D108BD9-81ED-4DB2-BD59-A6C34878D82A}">
                    <a16:rowId xmlns:a16="http://schemas.microsoft.com/office/drawing/2014/main" val="10000"/>
                  </a:ext>
                </a:extLst>
              </a:tr>
              <a:tr h="370840">
                <a:tc>
                  <a:txBody>
                    <a:bodyPr/>
                    <a:lstStyle/>
                    <a:p>
                      <a:r>
                        <a:rPr lang="en-US" sz="2000" smtClean="0"/>
                        <a:t>Output</a:t>
                      </a:r>
                    </a:p>
                    <a:p>
                      <a:r>
                        <a:rPr lang="en-US" sz="2000" smtClean="0"/>
                        <a:t>Target</a:t>
                      </a:r>
                      <a:endParaRPr lang="en-US" sz="2000"/>
                    </a:p>
                  </a:txBody>
                  <a:tcPr/>
                </a:tc>
                <a:tc>
                  <a:txBody>
                    <a:bodyPr/>
                    <a:lstStyle/>
                    <a:p>
                      <a:r>
                        <a:rPr lang="en-US" sz="2000" smtClean="0"/>
                        <a:t>Input</a:t>
                      </a:r>
                      <a:endParaRPr lang="en-US" sz="2000"/>
                    </a:p>
                  </a:txBody>
                  <a:tcPr/>
                </a:tc>
                <a:extLst>
                  <a:ext uri="{0D108BD9-81ED-4DB2-BD59-A6C34878D82A}">
                    <a16:rowId xmlns:a16="http://schemas.microsoft.com/office/drawing/2014/main" val="10001"/>
                  </a:ext>
                </a:extLst>
              </a:tr>
              <a:tr h="370840">
                <a:tc>
                  <a:txBody>
                    <a:bodyPr/>
                    <a:lstStyle/>
                    <a:p>
                      <a:r>
                        <a:rPr lang="en-US" sz="2000" smtClean="0"/>
                        <a:t>Respon</a:t>
                      </a:r>
                      <a:endParaRPr lang="en-US" sz="2000"/>
                    </a:p>
                  </a:txBody>
                  <a:tcPr/>
                </a:tc>
                <a:tc>
                  <a:txBody>
                    <a:bodyPr/>
                    <a:lstStyle/>
                    <a:p>
                      <a:r>
                        <a:rPr lang="en-US" sz="2000" smtClean="0"/>
                        <a:t>Penjelas (explanatory)</a:t>
                      </a:r>
                    </a:p>
                    <a:p>
                      <a:r>
                        <a:rPr lang="en-US" sz="2000" smtClean="0"/>
                        <a:t>Prediktor</a:t>
                      </a:r>
                      <a:r>
                        <a:rPr lang="en-US" sz="2000" baseline="0" smtClean="0"/>
                        <a:t> (predictor)</a:t>
                      </a:r>
                    </a:p>
                    <a:p>
                      <a:r>
                        <a:rPr lang="en-US" sz="2000" baseline="0" smtClean="0"/>
                        <a:t>Faktor (factors)</a:t>
                      </a:r>
                      <a:endParaRPr lang="en-US" sz="2000"/>
                    </a:p>
                  </a:txBody>
                  <a:tcPr/>
                </a:tc>
                <a:extLst>
                  <a:ext uri="{0D108BD9-81ED-4DB2-BD59-A6C34878D82A}">
                    <a16:rowId xmlns:a16="http://schemas.microsoft.com/office/drawing/2014/main" val="10002"/>
                  </a:ext>
                </a:extLst>
              </a:tr>
              <a:tr h="370840">
                <a:tc>
                  <a:txBody>
                    <a:bodyPr/>
                    <a:lstStyle/>
                    <a:p>
                      <a:r>
                        <a:rPr lang="en-US" sz="2000" smtClean="0"/>
                        <a:t>Dependent</a:t>
                      </a:r>
                      <a:endParaRPr lang="en-US" sz="2000"/>
                    </a:p>
                  </a:txBody>
                  <a:tcPr/>
                </a:tc>
                <a:tc>
                  <a:txBody>
                    <a:bodyPr/>
                    <a:lstStyle/>
                    <a:p>
                      <a:r>
                        <a:rPr lang="en-US" sz="2000" smtClean="0"/>
                        <a:t>Independent</a:t>
                      </a:r>
                      <a:endParaRPr lang="en-US" sz="2000"/>
                    </a:p>
                  </a:txBody>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nvGraphicFramePr>
        <p:xfrm>
          <a:off x="3124200" y="2057400"/>
          <a:ext cx="3172326" cy="533400"/>
        </p:xfrm>
        <a:graphic>
          <a:graphicData uri="http://schemas.openxmlformats.org/presentationml/2006/ole">
            <mc:AlternateContent xmlns:mc="http://schemas.openxmlformats.org/markup-compatibility/2006">
              <mc:Choice xmlns:v="urn:schemas-microsoft-com:vml" Requires="v">
                <p:oleObj spid="_x0000_s1034" name="Equation" r:id="rId3" imgW="1434960" imgH="241200" progId="Equation.3">
                  <p:embed/>
                </p:oleObj>
              </mc:Choice>
              <mc:Fallback>
                <p:oleObj name="Equation" r:id="rId3" imgW="14349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057400"/>
                        <a:ext cx="317232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87AE200E-655D-41CB-AE11-87F7AD6434E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a:xfrm>
            <a:off x="457200" y="1600200"/>
            <a:ext cx="6329378" cy="4525963"/>
          </a:xfrm>
        </p:spPr>
        <p:txBody>
          <a:bodyPr>
            <a:normAutofit/>
          </a:bodyPr>
          <a:lstStyle/>
          <a:p>
            <a:r>
              <a:rPr lang="en-US" sz="2400" dirty="0" smtClean="0"/>
              <a:t>Powerful predictors for optimizing performance</a:t>
            </a:r>
          </a:p>
          <a:p>
            <a:r>
              <a:rPr lang="en-US" sz="2400" dirty="0" smtClean="0"/>
              <a:t>Powerful summaries for understanding</a:t>
            </a:r>
          </a:p>
          <a:p>
            <a:r>
              <a:rPr lang="en-US" sz="2400" dirty="0" smtClean="0"/>
              <a:t>Used to explore data set </a:t>
            </a:r>
          </a:p>
          <a:p>
            <a:r>
              <a:rPr lang="en-US" sz="2400" dirty="0" smtClean="0"/>
              <a:t>Are not perfect</a:t>
            </a:r>
          </a:p>
          <a:p>
            <a:pPr lvl="1"/>
            <a:r>
              <a:rPr lang="en-US" sz="2000" dirty="0" smtClean="0"/>
              <a:t>“All models are wrong, but some are useful”</a:t>
            </a:r>
          </a:p>
          <a:p>
            <a:pPr lvl="1"/>
            <a:r>
              <a:rPr lang="en-US" sz="2000" dirty="0" smtClean="0"/>
              <a:t>“Statisticians, like artists, have the bad habit of falling in love with their models”</a:t>
            </a:r>
            <a:endParaRPr lang="en-US" sz="2000" dirty="0"/>
          </a:p>
        </p:txBody>
      </p:sp>
      <p:sp>
        <p:nvSpPr>
          <p:cNvPr id="5" name="Slide Number Placeholder 4"/>
          <p:cNvSpPr>
            <a:spLocks noGrp="1"/>
          </p:cNvSpPr>
          <p:nvPr>
            <p:ph type="sldNum" sz="quarter" idx="12"/>
          </p:nvPr>
        </p:nvSpPr>
        <p:spPr/>
        <p:txBody>
          <a:bodyPr/>
          <a:lstStyle/>
          <a:p>
            <a:fld id="{103065D6-F052-49A8-9E55-F08F8B478361}" type="slidenum">
              <a:rPr lang="id-ID" smtClean="0"/>
              <a:pPr/>
              <a:t>23</a:t>
            </a:fld>
            <a:endParaRPr lang="id-ID"/>
          </a:p>
        </p:txBody>
      </p:sp>
      <p:pic>
        <p:nvPicPr>
          <p:cNvPr id="120834" name="Picture 2"/>
          <p:cNvPicPr>
            <a:picLocks noChangeAspect="1" noChangeArrowheads="1"/>
          </p:cNvPicPr>
          <p:nvPr/>
        </p:nvPicPr>
        <p:blipFill>
          <a:blip r:embed="rId2" cstate="print"/>
          <a:srcRect/>
          <a:stretch>
            <a:fillRect/>
          </a:stretch>
        </p:blipFill>
        <p:spPr bwMode="auto">
          <a:xfrm>
            <a:off x="6357950" y="3333280"/>
            <a:ext cx="2505079" cy="2924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Types of Logistic Regression</a:t>
            </a:r>
          </a:p>
        </p:txBody>
      </p:sp>
      <p:sp>
        <p:nvSpPr>
          <p:cNvPr id="178179" name="Rectangle 3"/>
          <p:cNvSpPr>
            <a:spLocks noChangeArrowheads="1"/>
          </p:cNvSpPr>
          <p:nvPr/>
        </p:nvSpPr>
        <p:spPr bwMode="auto">
          <a:xfrm>
            <a:off x="1143000" y="1989138"/>
            <a:ext cx="6856413" cy="3957637"/>
          </a:xfrm>
          <a:prstGeom prst="rect">
            <a:avLst/>
          </a:prstGeom>
          <a:solidFill>
            <a:srgbClr val="FFFFFF"/>
          </a:solidFill>
          <a:ln w="9525">
            <a:noFill/>
            <a:miter lim="800000"/>
            <a:headEnd/>
            <a:tailEnd/>
          </a:ln>
        </p:spPr>
        <p:txBody>
          <a:bodyPr/>
          <a:lstStyle/>
          <a:p>
            <a:endParaRPr lang="en-US"/>
          </a:p>
        </p:txBody>
      </p:sp>
      <p:sp>
        <p:nvSpPr>
          <p:cNvPr id="178180" name="Rectangle 4"/>
          <p:cNvSpPr>
            <a:spLocks noChangeArrowheads="1"/>
          </p:cNvSpPr>
          <p:nvPr/>
        </p:nvSpPr>
        <p:spPr bwMode="auto">
          <a:xfrm>
            <a:off x="1066800" y="1905000"/>
            <a:ext cx="6856413" cy="3957638"/>
          </a:xfrm>
          <a:prstGeom prst="rect">
            <a:avLst/>
          </a:prstGeom>
          <a:noFill/>
          <a:ln w="0" cap="sq">
            <a:solidFill>
              <a:srgbClr val="FFFFFF"/>
            </a:solidFill>
            <a:miter lim="800000"/>
            <a:headEnd/>
            <a:tailEnd/>
          </a:ln>
        </p:spPr>
        <p:txBody>
          <a:bodyPr/>
          <a:lstStyle/>
          <a:p>
            <a:endParaRPr lang="en-US"/>
          </a:p>
        </p:txBody>
      </p:sp>
      <p:sp>
        <p:nvSpPr>
          <p:cNvPr id="178181" name="Rectangle 5"/>
          <p:cNvSpPr>
            <a:spLocks noChangeArrowheads="1"/>
          </p:cNvSpPr>
          <p:nvPr/>
        </p:nvSpPr>
        <p:spPr bwMode="auto">
          <a:xfrm>
            <a:off x="5645150" y="4927600"/>
            <a:ext cx="1581150" cy="636588"/>
          </a:xfrm>
          <a:prstGeom prst="rect">
            <a:avLst/>
          </a:prstGeom>
          <a:solidFill>
            <a:srgbClr val="FFFFFF"/>
          </a:solidFill>
          <a:ln w="9525">
            <a:noFill/>
            <a:miter lim="800000"/>
            <a:headEnd/>
            <a:tailEnd/>
          </a:ln>
        </p:spPr>
        <p:txBody>
          <a:bodyPr/>
          <a:lstStyle/>
          <a:p>
            <a:endParaRPr lang="en-US"/>
          </a:p>
        </p:txBody>
      </p:sp>
      <p:sp>
        <p:nvSpPr>
          <p:cNvPr id="178182" name="Freeform 6"/>
          <p:cNvSpPr>
            <a:spLocks/>
          </p:cNvSpPr>
          <p:nvPr/>
        </p:nvSpPr>
        <p:spPr bwMode="auto">
          <a:xfrm>
            <a:off x="5645150" y="4913313"/>
            <a:ext cx="1595438" cy="28575"/>
          </a:xfrm>
          <a:custGeom>
            <a:avLst/>
            <a:gdLst/>
            <a:ahLst/>
            <a:cxnLst>
              <a:cxn ang="0">
                <a:pos x="1005" y="9"/>
              </a:cxn>
              <a:cxn ang="0">
                <a:pos x="996" y="0"/>
              </a:cxn>
              <a:cxn ang="0">
                <a:pos x="0" y="0"/>
              </a:cxn>
              <a:cxn ang="0">
                <a:pos x="0" y="18"/>
              </a:cxn>
              <a:cxn ang="0">
                <a:pos x="996" y="18"/>
              </a:cxn>
              <a:cxn ang="0">
                <a:pos x="988" y="9"/>
              </a:cxn>
              <a:cxn ang="0">
                <a:pos x="1005" y="9"/>
              </a:cxn>
              <a:cxn ang="0">
                <a:pos x="1005" y="0"/>
              </a:cxn>
              <a:cxn ang="0">
                <a:pos x="996" y="0"/>
              </a:cxn>
              <a:cxn ang="0">
                <a:pos x="1005" y="9"/>
              </a:cxn>
            </a:cxnLst>
            <a:rect l="0" t="0" r="r" b="b"/>
            <a:pathLst>
              <a:path w="1005" h="18">
                <a:moveTo>
                  <a:pt x="1005" y="9"/>
                </a:moveTo>
                <a:lnTo>
                  <a:pt x="996" y="0"/>
                </a:lnTo>
                <a:lnTo>
                  <a:pt x="0" y="0"/>
                </a:lnTo>
                <a:lnTo>
                  <a:pt x="0" y="18"/>
                </a:lnTo>
                <a:lnTo>
                  <a:pt x="996" y="18"/>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a:p>
        </p:txBody>
      </p:sp>
      <p:sp>
        <p:nvSpPr>
          <p:cNvPr id="178183" name="Freeform 7"/>
          <p:cNvSpPr>
            <a:spLocks/>
          </p:cNvSpPr>
          <p:nvPr/>
        </p:nvSpPr>
        <p:spPr bwMode="auto">
          <a:xfrm>
            <a:off x="7213600" y="4927600"/>
            <a:ext cx="26988" cy="650875"/>
          </a:xfrm>
          <a:custGeom>
            <a:avLst/>
            <a:gdLst/>
            <a:ahLst/>
            <a:cxnLst>
              <a:cxn ang="0">
                <a:pos x="8" y="410"/>
              </a:cxn>
              <a:cxn ang="0">
                <a:pos x="17" y="401"/>
              </a:cxn>
              <a:cxn ang="0">
                <a:pos x="17" y="0"/>
              </a:cxn>
              <a:cxn ang="0">
                <a:pos x="0" y="0"/>
              </a:cxn>
              <a:cxn ang="0">
                <a:pos x="0" y="401"/>
              </a:cxn>
              <a:cxn ang="0">
                <a:pos x="8" y="392"/>
              </a:cxn>
              <a:cxn ang="0">
                <a:pos x="8" y="410"/>
              </a:cxn>
              <a:cxn ang="0">
                <a:pos x="17" y="410"/>
              </a:cxn>
              <a:cxn ang="0">
                <a:pos x="17" y="401"/>
              </a:cxn>
              <a:cxn ang="0">
                <a:pos x="8" y="410"/>
              </a:cxn>
            </a:cxnLst>
            <a:rect l="0" t="0" r="r" b="b"/>
            <a:pathLst>
              <a:path w="17" h="410">
                <a:moveTo>
                  <a:pt x="8" y="410"/>
                </a:moveTo>
                <a:lnTo>
                  <a:pt x="17" y="401"/>
                </a:lnTo>
                <a:lnTo>
                  <a:pt x="17" y="0"/>
                </a:lnTo>
                <a:lnTo>
                  <a:pt x="0" y="0"/>
                </a:lnTo>
                <a:lnTo>
                  <a:pt x="0" y="401"/>
                </a:lnTo>
                <a:lnTo>
                  <a:pt x="8" y="392"/>
                </a:lnTo>
                <a:lnTo>
                  <a:pt x="8" y="410"/>
                </a:lnTo>
                <a:lnTo>
                  <a:pt x="17" y="410"/>
                </a:lnTo>
                <a:lnTo>
                  <a:pt x="17" y="401"/>
                </a:lnTo>
                <a:lnTo>
                  <a:pt x="8" y="410"/>
                </a:lnTo>
                <a:close/>
              </a:path>
            </a:pathLst>
          </a:custGeom>
          <a:solidFill>
            <a:srgbClr val="000000"/>
          </a:solidFill>
          <a:ln w="9525">
            <a:noFill/>
            <a:round/>
            <a:headEnd/>
            <a:tailEnd/>
          </a:ln>
        </p:spPr>
        <p:txBody>
          <a:bodyPr/>
          <a:lstStyle/>
          <a:p>
            <a:endParaRPr lang="en-US"/>
          </a:p>
        </p:txBody>
      </p:sp>
      <p:sp>
        <p:nvSpPr>
          <p:cNvPr id="178184" name="Freeform 8"/>
          <p:cNvSpPr>
            <a:spLocks/>
          </p:cNvSpPr>
          <p:nvPr/>
        </p:nvSpPr>
        <p:spPr bwMode="auto">
          <a:xfrm>
            <a:off x="5630863" y="5549900"/>
            <a:ext cx="1595437" cy="28575"/>
          </a:xfrm>
          <a:custGeom>
            <a:avLst/>
            <a:gdLst/>
            <a:ahLst/>
            <a:cxnLst>
              <a:cxn ang="0">
                <a:pos x="0" y="9"/>
              </a:cxn>
              <a:cxn ang="0">
                <a:pos x="9" y="18"/>
              </a:cxn>
              <a:cxn ang="0">
                <a:pos x="1005" y="18"/>
              </a:cxn>
              <a:cxn ang="0">
                <a:pos x="1005" y="0"/>
              </a:cxn>
              <a:cxn ang="0">
                <a:pos x="9" y="0"/>
              </a:cxn>
              <a:cxn ang="0">
                <a:pos x="18" y="9"/>
              </a:cxn>
              <a:cxn ang="0">
                <a:pos x="0" y="9"/>
              </a:cxn>
              <a:cxn ang="0">
                <a:pos x="0" y="18"/>
              </a:cxn>
              <a:cxn ang="0">
                <a:pos x="9" y="18"/>
              </a:cxn>
              <a:cxn ang="0">
                <a:pos x="0" y="9"/>
              </a:cxn>
            </a:cxnLst>
            <a:rect l="0" t="0" r="r" b="b"/>
            <a:pathLst>
              <a:path w="1005" h="18">
                <a:moveTo>
                  <a:pt x="0" y="9"/>
                </a:moveTo>
                <a:lnTo>
                  <a:pt x="9" y="18"/>
                </a:lnTo>
                <a:lnTo>
                  <a:pt x="1005" y="18"/>
                </a:lnTo>
                <a:lnTo>
                  <a:pt x="1005" y="0"/>
                </a:lnTo>
                <a:lnTo>
                  <a:pt x="9" y="0"/>
                </a:lnTo>
                <a:lnTo>
                  <a:pt x="18" y="9"/>
                </a:lnTo>
                <a:lnTo>
                  <a:pt x="0" y="9"/>
                </a:lnTo>
                <a:lnTo>
                  <a:pt x="0" y="18"/>
                </a:lnTo>
                <a:lnTo>
                  <a:pt x="9" y="18"/>
                </a:lnTo>
                <a:lnTo>
                  <a:pt x="0" y="9"/>
                </a:lnTo>
                <a:close/>
              </a:path>
            </a:pathLst>
          </a:custGeom>
          <a:solidFill>
            <a:srgbClr val="000000"/>
          </a:solidFill>
          <a:ln w="9525">
            <a:noFill/>
            <a:round/>
            <a:headEnd/>
            <a:tailEnd/>
          </a:ln>
        </p:spPr>
        <p:txBody>
          <a:bodyPr/>
          <a:lstStyle/>
          <a:p>
            <a:endParaRPr lang="en-US"/>
          </a:p>
        </p:txBody>
      </p:sp>
      <p:sp>
        <p:nvSpPr>
          <p:cNvPr id="178185" name="Freeform 9"/>
          <p:cNvSpPr>
            <a:spLocks/>
          </p:cNvSpPr>
          <p:nvPr/>
        </p:nvSpPr>
        <p:spPr bwMode="auto">
          <a:xfrm>
            <a:off x="5630863" y="4913313"/>
            <a:ext cx="28575" cy="650875"/>
          </a:xfrm>
          <a:custGeom>
            <a:avLst/>
            <a:gdLst/>
            <a:ahLst/>
            <a:cxnLst>
              <a:cxn ang="0">
                <a:pos x="9" y="0"/>
              </a:cxn>
              <a:cxn ang="0">
                <a:pos x="0" y="9"/>
              </a:cxn>
              <a:cxn ang="0">
                <a:pos x="0" y="410"/>
              </a:cxn>
              <a:cxn ang="0">
                <a:pos x="18" y="410"/>
              </a:cxn>
              <a:cxn ang="0">
                <a:pos x="18" y="9"/>
              </a:cxn>
              <a:cxn ang="0">
                <a:pos x="9" y="18"/>
              </a:cxn>
              <a:cxn ang="0">
                <a:pos x="9" y="0"/>
              </a:cxn>
              <a:cxn ang="0">
                <a:pos x="0" y="0"/>
              </a:cxn>
              <a:cxn ang="0">
                <a:pos x="0" y="9"/>
              </a:cxn>
              <a:cxn ang="0">
                <a:pos x="9" y="0"/>
              </a:cxn>
            </a:cxnLst>
            <a:rect l="0" t="0" r="r" b="b"/>
            <a:pathLst>
              <a:path w="18" h="410">
                <a:moveTo>
                  <a:pt x="9" y="0"/>
                </a:moveTo>
                <a:lnTo>
                  <a:pt x="0" y="9"/>
                </a:lnTo>
                <a:lnTo>
                  <a:pt x="0" y="410"/>
                </a:lnTo>
                <a:lnTo>
                  <a:pt x="18" y="410"/>
                </a:lnTo>
                <a:lnTo>
                  <a:pt x="18" y="9"/>
                </a:lnTo>
                <a:lnTo>
                  <a:pt x="9" y="18"/>
                </a:lnTo>
                <a:lnTo>
                  <a:pt x="9" y="0"/>
                </a:lnTo>
                <a:lnTo>
                  <a:pt x="0" y="0"/>
                </a:lnTo>
                <a:lnTo>
                  <a:pt x="0" y="9"/>
                </a:lnTo>
                <a:lnTo>
                  <a:pt x="9" y="0"/>
                </a:lnTo>
                <a:close/>
              </a:path>
            </a:pathLst>
          </a:custGeom>
          <a:solidFill>
            <a:srgbClr val="000000"/>
          </a:solidFill>
          <a:ln w="9525">
            <a:noFill/>
            <a:round/>
            <a:headEnd/>
            <a:tailEnd/>
          </a:ln>
        </p:spPr>
        <p:txBody>
          <a:bodyPr/>
          <a:lstStyle/>
          <a:p>
            <a:endParaRPr lang="en-US"/>
          </a:p>
        </p:txBody>
      </p:sp>
      <p:sp>
        <p:nvSpPr>
          <p:cNvPr id="178186" name="Rectangle 10"/>
          <p:cNvSpPr>
            <a:spLocks noChangeArrowheads="1"/>
          </p:cNvSpPr>
          <p:nvPr/>
        </p:nvSpPr>
        <p:spPr bwMode="auto">
          <a:xfrm>
            <a:off x="5645150" y="3986213"/>
            <a:ext cx="1581150" cy="635000"/>
          </a:xfrm>
          <a:prstGeom prst="rect">
            <a:avLst/>
          </a:prstGeom>
          <a:solidFill>
            <a:srgbClr val="FFFFFF"/>
          </a:solidFill>
          <a:ln w="9525">
            <a:noFill/>
            <a:miter lim="800000"/>
            <a:headEnd/>
            <a:tailEnd/>
          </a:ln>
        </p:spPr>
        <p:txBody>
          <a:bodyPr/>
          <a:lstStyle/>
          <a:p>
            <a:endParaRPr lang="en-US"/>
          </a:p>
        </p:txBody>
      </p:sp>
      <p:sp>
        <p:nvSpPr>
          <p:cNvPr id="178187" name="Freeform 11"/>
          <p:cNvSpPr>
            <a:spLocks/>
          </p:cNvSpPr>
          <p:nvPr/>
        </p:nvSpPr>
        <p:spPr bwMode="auto">
          <a:xfrm>
            <a:off x="5645150" y="3971925"/>
            <a:ext cx="1595438" cy="28575"/>
          </a:xfrm>
          <a:custGeom>
            <a:avLst/>
            <a:gdLst/>
            <a:ahLst/>
            <a:cxnLst>
              <a:cxn ang="0">
                <a:pos x="1005" y="9"/>
              </a:cxn>
              <a:cxn ang="0">
                <a:pos x="996" y="0"/>
              </a:cxn>
              <a:cxn ang="0">
                <a:pos x="0" y="0"/>
              </a:cxn>
              <a:cxn ang="0">
                <a:pos x="0" y="18"/>
              </a:cxn>
              <a:cxn ang="0">
                <a:pos x="996" y="18"/>
              </a:cxn>
              <a:cxn ang="0">
                <a:pos x="988" y="9"/>
              </a:cxn>
              <a:cxn ang="0">
                <a:pos x="1005" y="9"/>
              </a:cxn>
              <a:cxn ang="0">
                <a:pos x="1005" y="0"/>
              </a:cxn>
              <a:cxn ang="0">
                <a:pos x="996" y="0"/>
              </a:cxn>
              <a:cxn ang="0">
                <a:pos x="1005" y="9"/>
              </a:cxn>
            </a:cxnLst>
            <a:rect l="0" t="0" r="r" b="b"/>
            <a:pathLst>
              <a:path w="1005" h="18">
                <a:moveTo>
                  <a:pt x="1005" y="9"/>
                </a:moveTo>
                <a:lnTo>
                  <a:pt x="996" y="0"/>
                </a:lnTo>
                <a:lnTo>
                  <a:pt x="0" y="0"/>
                </a:lnTo>
                <a:lnTo>
                  <a:pt x="0" y="18"/>
                </a:lnTo>
                <a:lnTo>
                  <a:pt x="996" y="18"/>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a:p>
        </p:txBody>
      </p:sp>
      <p:sp>
        <p:nvSpPr>
          <p:cNvPr id="178188" name="Freeform 12"/>
          <p:cNvSpPr>
            <a:spLocks/>
          </p:cNvSpPr>
          <p:nvPr/>
        </p:nvSpPr>
        <p:spPr bwMode="auto">
          <a:xfrm>
            <a:off x="7213600" y="3986213"/>
            <a:ext cx="26988" cy="649287"/>
          </a:xfrm>
          <a:custGeom>
            <a:avLst/>
            <a:gdLst/>
            <a:ahLst/>
            <a:cxnLst>
              <a:cxn ang="0">
                <a:pos x="8" y="409"/>
              </a:cxn>
              <a:cxn ang="0">
                <a:pos x="17" y="400"/>
              </a:cxn>
              <a:cxn ang="0">
                <a:pos x="17" y="0"/>
              </a:cxn>
              <a:cxn ang="0">
                <a:pos x="0" y="0"/>
              </a:cxn>
              <a:cxn ang="0">
                <a:pos x="0" y="400"/>
              </a:cxn>
              <a:cxn ang="0">
                <a:pos x="8" y="392"/>
              </a:cxn>
              <a:cxn ang="0">
                <a:pos x="8" y="409"/>
              </a:cxn>
              <a:cxn ang="0">
                <a:pos x="17" y="409"/>
              </a:cxn>
              <a:cxn ang="0">
                <a:pos x="17" y="400"/>
              </a:cxn>
              <a:cxn ang="0">
                <a:pos x="8" y="409"/>
              </a:cxn>
            </a:cxnLst>
            <a:rect l="0" t="0" r="r" b="b"/>
            <a:pathLst>
              <a:path w="17" h="409">
                <a:moveTo>
                  <a:pt x="8" y="409"/>
                </a:moveTo>
                <a:lnTo>
                  <a:pt x="17" y="400"/>
                </a:lnTo>
                <a:lnTo>
                  <a:pt x="17" y="0"/>
                </a:lnTo>
                <a:lnTo>
                  <a:pt x="0" y="0"/>
                </a:lnTo>
                <a:lnTo>
                  <a:pt x="0" y="400"/>
                </a:lnTo>
                <a:lnTo>
                  <a:pt x="8" y="392"/>
                </a:lnTo>
                <a:lnTo>
                  <a:pt x="8" y="409"/>
                </a:lnTo>
                <a:lnTo>
                  <a:pt x="17" y="409"/>
                </a:lnTo>
                <a:lnTo>
                  <a:pt x="17" y="400"/>
                </a:lnTo>
                <a:lnTo>
                  <a:pt x="8" y="409"/>
                </a:lnTo>
                <a:close/>
              </a:path>
            </a:pathLst>
          </a:custGeom>
          <a:solidFill>
            <a:srgbClr val="000000"/>
          </a:solidFill>
          <a:ln w="9525">
            <a:noFill/>
            <a:round/>
            <a:headEnd/>
            <a:tailEnd/>
          </a:ln>
        </p:spPr>
        <p:txBody>
          <a:bodyPr/>
          <a:lstStyle/>
          <a:p>
            <a:endParaRPr lang="en-US"/>
          </a:p>
        </p:txBody>
      </p:sp>
      <p:sp>
        <p:nvSpPr>
          <p:cNvPr id="178189" name="Freeform 13"/>
          <p:cNvSpPr>
            <a:spLocks/>
          </p:cNvSpPr>
          <p:nvPr/>
        </p:nvSpPr>
        <p:spPr bwMode="auto">
          <a:xfrm>
            <a:off x="5630863" y="4608513"/>
            <a:ext cx="1595437" cy="26987"/>
          </a:xfrm>
          <a:custGeom>
            <a:avLst/>
            <a:gdLst/>
            <a:ahLst/>
            <a:cxnLst>
              <a:cxn ang="0">
                <a:pos x="0" y="8"/>
              </a:cxn>
              <a:cxn ang="0">
                <a:pos x="9" y="17"/>
              </a:cxn>
              <a:cxn ang="0">
                <a:pos x="1005" y="17"/>
              </a:cxn>
              <a:cxn ang="0">
                <a:pos x="1005" y="0"/>
              </a:cxn>
              <a:cxn ang="0">
                <a:pos x="9" y="0"/>
              </a:cxn>
              <a:cxn ang="0">
                <a:pos x="18" y="8"/>
              </a:cxn>
              <a:cxn ang="0">
                <a:pos x="0" y="8"/>
              </a:cxn>
              <a:cxn ang="0">
                <a:pos x="0" y="17"/>
              </a:cxn>
              <a:cxn ang="0">
                <a:pos x="9" y="17"/>
              </a:cxn>
              <a:cxn ang="0">
                <a:pos x="0" y="8"/>
              </a:cxn>
            </a:cxnLst>
            <a:rect l="0" t="0" r="r" b="b"/>
            <a:pathLst>
              <a:path w="1005" h="17">
                <a:moveTo>
                  <a:pt x="0" y="8"/>
                </a:moveTo>
                <a:lnTo>
                  <a:pt x="9" y="17"/>
                </a:lnTo>
                <a:lnTo>
                  <a:pt x="1005" y="17"/>
                </a:lnTo>
                <a:lnTo>
                  <a:pt x="1005" y="0"/>
                </a:lnTo>
                <a:lnTo>
                  <a:pt x="9" y="0"/>
                </a:lnTo>
                <a:lnTo>
                  <a:pt x="18" y="8"/>
                </a:lnTo>
                <a:lnTo>
                  <a:pt x="0" y="8"/>
                </a:lnTo>
                <a:lnTo>
                  <a:pt x="0" y="17"/>
                </a:lnTo>
                <a:lnTo>
                  <a:pt x="9" y="17"/>
                </a:lnTo>
                <a:lnTo>
                  <a:pt x="0" y="8"/>
                </a:lnTo>
                <a:close/>
              </a:path>
            </a:pathLst>
          </a:custGeom>
          <a:solidFill>
            <a:srgbClr val="000000"/>
          </a:solidFill>
          <a:ln w="9525">
            <a:noFill/>
            <a:round/>
            <a:headEnd/>
            <a:tailEnd/>
          </a:ln>
        </p:spPr>
        <p:txBody>
          <a:bodyPr/>
          <a:lstStyle/>
          <a:p>
            <a:endParaRPr lang="en-US"/>
          </a:p>
        </p:txBody>
      </p:sp>
      <p:sp>
        <p:nvSpPr>
          <p:cNvPr id="178190" name="Freeform 14"/>
          <p:cNvSpPr>
            <a:spLocks/>
          </p:cNvSpPr>
          <p:nvPr/>
        </p:nvSpPr>
        <p:spPr bwMode="auto">
          <a:xfrm>
            <a:off x="5630863" y="3971925"/>
            <a:ext cx="28575" cy="649288"/>
          </a:xfrm>
          <a:custGeom>
            <a:avLst/>
            <a:gdLst/>
            <a:ahLst/>
            <a:cxnLst>
              <a:cxn ang="0">
                <a:pos x="9" y="0"/>
              </a:cxn>
              <a:cxn ang="0">
                <a:pos x="0" y="9"/>
              </a:cxn>
              <a:cxn ang="0">
                <a:pos x="0" y="409"/>
              </a:cxn>
              <a:cxn ang="0">
                <a:pos x="18" y="409"/>
              </a:cxn>
              <a:cxn ang="0">
                <a:pos x="18" y="9"/>
              </a:cxn>
              <a:cxn ang="0">
                <a:pos x="9" y="18"/>
              </a:cxn>
              <a:cxn ang="0">
                <a:pos x="9" y="0"/>
              </a:cxn>
              <a:cxn ang="0">
                <a:pos x="0" y="0"/>
              </a:cxn>
              <a:cxn ang="0">
                <a:pos x="0" y="9"/>
              </a:cxn>
              <a:cxn ang="0">
                <a:pos x="9" y="0"/>
              </a:cxn>
            </a:cxnLst>
            <a:rect l="0" t="0" r="r" b="b"/>
            <a:pathLst>
              <a:path w="18" h="409">
                <a:moveTo>
                  <a:pt x="9" y="0"/>
                </a:moveTo>
                <a:lnTo>
                  <a:pt x="0" y="9"/>
                </a:lnTo>
                <a:lnTo>
                  <a:pt x="0" y="409"/>
                </a:lnTo>
                <a:lnTo>
                  <a:pt x="18" y="409"/>
                </a:lnTo>
                <a:lnTo>
                  <a:pt x="18" y="9"/>
                </a:lnTo>
                <a:lnTo>
                  <a:pt x="9" y="18"/>
                </a:lnTo>
                <a:lnTo>
                  <a:pt x="9" y="0"/>
                </a:lnTo>
                <a:lnTo>
                  <a:pt x="0" y="0"/>
                </a:lnTo>
                <a:lnTo>
                  <a:pt x="0" y="9"/>
                </a:lnTo>
                <a:lnTo>
                  <a:pt x="9" y="0"/>
                </a:lnTo>
                <a:close/>
              </a:path>
            </a:pathLst>
          </a:custGeom>
          <a:solidFill>
            <a:srgbClr val="000000"/>
          </a:solidFill>
          <a:ln w="9525">
            <a:noFill/>
            <a:round/>
            <a:headEnd/>
            <a:tailEnd/>
          </a:ln>
        </p:spPr>
        <p:txBody>
          <a:bodyPr/>
          <a:lstStyle/>
          <a:p>
            <a:endParaRPr lang="en-US"/>
          </a:p>
        </p:txBody>
      </p:sp>
      <p:sp>
        <p:nvSpPr>
          <p:cNvPr id="178191" name="Freeform 15"/>
          <p:cNvSpPr>
            <a:spLocks/>
          </p:cNvSpPr>
          <p:nvPr/>
        </p:nvSpPr>
        <p:spPr bwMode="auto">
          <a:xfrm>
            <a:off x="5645150" y="3019425"/>
            <a:ext cx="1595438" cy="31750"/>
          </a:xfrm>
          <a:custGeom>
            <a:avLst/>
            <a:gdLst/>
            <a:ahLst/>
            <a:cxnLst>
              <a:cxn ang="0">
                <a:pos x="1005" y="9"/>
              </a:cxn>
              <a:cxn ang="0">
                <a:pos x="996" y="0"/>
              </a:cxn>
              <a:cxn ang="0">
                <a:pos x="0" y="0"/>
              </a:cxn>
              <a:cxn ang="0">
                <a:pos x="0" y="20"/>
              </a:cxn>
              <a:cxn ang="0">
                <a:pos x="996" y="20"/>
              </a:cxn>
              <a:cxn ang="0">
                <a:pos x="988" y="9"/>
              </a:cxn>
              <a:cxn ang="0">
                <a:pos x="1005" y="9"/>
              </a:cxn>
              <a:cxn ang="0">
                <a:pos x="1005" y="0"/>
              </a:cxn>
              <a:cxn ang="0">
                <a:pos x="996" y="0"/>
              </a:cxn>
              <a:cxn ang="0">
                <a:pos x="1005" y="9"/>
              </a:cxn>
            </a:cxnLst>
            <a:rect l="0" t="0" r="r" b="b"/>
            <a:pathLst>
              <a:path w="1005" h="20">
                <a:moveTo>
                  <a:pt x="1005" y="9"/>
                </a:moveTo>
                <a:lnTo>
                  <a:pt x="996" y="0"/>
                </a:lnTo>
                <a:lnTo>
                  <a:pt x="0" y="0"/>
                </a:lnTo>
                <a:lnTo>
                  <a:pt x="0" y="20"/>
                </a:lnTo>
                <a:lnTo>
                  <a:pt x="996" y="20"/>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a:p>
        </p:txBody>
      </p:sp>
      <p:sp>
        <p:nvSpPr>
          <p:cNvPr id="178192" name="Freeform 16"/>
          <p:cNvSpPr>
            <a:spLocks/>
          </p:cNvSpPr>
          <p:nvPr/>
        </p:nvSpPr>
        <p:spPr bwMode="auto">
          <a:xfrm>
            <a:off x="7213600" y="3033713"/>
            <a:ext cx="26988" cy="654050"/>
          </a:xfrm>
          <a:custGeom>
            <a:avLst/>
            <a:gdLst/>
            <a:ahLst/>
            <a:cxnLst>
              <a:cxn ang="0">
                <a:pos x="8" y="412"/>
              </a:cxn>
              <a:cxn ang="0">
                <a:pos x="17" y="403"/>
              </a:cxn>
              <a:cxn ang="0">
                <a:pos x="17" y="0"/>
              </a:cxn>
              <a:cxn ang="0">
                <a:pos x="0" y="0"/>
              </a:cxn>
              <a:cxn ang="0">
                <a:pos x="0" y="403"/>
              </a:cxn>
              <a:cxn ang="0">
                <a:pos x="8" y="392"/>
              </a:cxn>
              <a:cxn ang="0">
                <a:pos x="8" y="412"/>
              </a:cxn>
              <a:cxn ang="0">
                <a:pos x="17" y="412"/>
              </a:cxn>
              <a:cxn ang="0">
                <a:pos x="17" y="403"/>
              </a:cxn>
              <a:cxn ang="0">
                <a:pos x="8" y="412"/>
              </a:cxn>
            </a:cxnLst>
            <a:rect l="0" t="0" r="r" b="b"/>
            <a:pathLst>
              <a:path w="17" h="412">
                <a:moveTo>
                  <a:pt x="8" y="412"/>
                </a:moveTo>
                <a:lnTo>
                  <a:pt x="17" y="403"/>
                </a:lnTo>
                <a:lnTo>
                  <a:pt x="17" y="0"/>
                </a:lnTo>
                <a:lnTo>
                  <a:pt x="0" y="0"/>
                </a:lnTo>
                <a:lnTo>
                  <a:pt x="0" y="403"/>
                </a:lnTo>
                <a:lnTo>
                  <a:pt x="8" y="392"/>
                </a:lnTo>
                <a:lnTo>
                  <a:pt x="8" y="412"/>
                </a:lnTo>
                <a:lnTo>
                  <a:pt x="17" y="412"/>
                </a:lnTo>
                <a:lnTo>
                  <a:pt x="17" y="403"/>
                </a:lnTo>
                <a:lnTo>
                  <a:pt x="8" y="412"/>
                </a:lnTo>
                <a:close/>
              </a:path>
            </a:pathLst>
          </a:custGeom>
          <a:solidFill>
            <a:srgbClr val="000000"/>
          </a:solidFill>
          <a:ln w="9525">
            <a:noFill/>
            <a:round/>
            <a:headEnd/>
            <a:tailEnd/>
          </a:ln>
        </p:spPr>
        <p:txBody>
          <a:bodyPr/>
          <a:lstStyle/>
          <a:p>
            <a:endParaRPr lang="en-US"/>
          </a:p>
        </p:txBody>
      </p:sp>
      <p:sp>
        <p:nvSpPr>
          <p:cNvPr id="178193" name="Freeform 17"/>
          <p:cNvSpPr>
            <a:spLocks/>
          </p:cNvSpPr>
          <p:nvPr/>
        </p:nvSpPr>
        <p:spPr bwMode="auto">
          <a:xfrm>
            <a:off x="5630863" y="3656013"/>
            <a:ext cx="1595437" cy="31750"/>
          </a:xfrm>
          <a:custGeom>
            <a:avLst/>
            <a:gdLst/>
            <a:ahLst/>
            <a:cxnLst>
              <a:cxn ang="0">
                <a:pos x="0" y="11"/>
              </a:cxn>
              <a:cxn ang="0">
                <a:pos x="9" y="20"/>
              </a:cxn>
              <a:cxn ang="0">
                <a:pos x="1005" y="20"/>
              </a:cxn>
              <a:cxn ang="0">
                <a:pos x="1005" y="0"/>
              </a:cxn>
              <a:cxn ang="0">
                <a:pos x="9" y="0"/>
              </a:cxn>
              <a:cxn ang="0">
                <a:pos x="18" y="11"/>
              </a:cxn>
              <a:cxn ang="0">
                <a:pos x="0" y="11"/>
              </a:cxn>
              <a:cxn ang="0">
                <a:pos x="0" y="20"/>
              </a:cxn>
              <a:cxn ang="0">
                <a:pos x="9" y="20"/>
              </a:cxn>
              <a:cxn ang="0">
                <a:pos x="0" y="11"/>
              </a:cxn>
            </a:cxnLst>
            <a:rect l="0" t="0" r="r" b="b"/>
            <a:pathLst>
              <a:path w="1005" h="20">
                <a:moveTo>
                  <a:pt x="0" y="11"/>
                </a:moveTo>
                <a:lnTo>
                  <a:pt x="9" y="20"/>
                </a:lnTo>
                <a:lnTo>
                  <a:pt x="1005" y="20"/>
                </a:lnTo>
                <a:lnTo>
                  <a:pt x="1005" y="0"/>
                </a:lnTo>
                <a:lnTo>
                  <a:pt x="9" y="0"/>
                </a:lnTo>
                <a:lnTo>
                  <a:pt x="18" y="11"/>
                </a:lnTo>
                <a:lnTo>
                  <a:pt x="0" y="11"/>
                </a:lnTo>
                <a:lnTo>
                  <a:pt x="0" y="20"/>
                </a:lnTo>
                <a:lnTo>
                  <a:pt x="9" y="20"/>
                </a:lnTo>
                <a:lnTo>
                  <a:pt x="0" y="11"/>
                </a:lnTo>
                <a:close/>
              </a:path>
            </a:pathLst>
          </a:custGeom>
          <a:solidFill>
            <a:srgbClr val="000000"/>
          </a:solidFill>
          <a:ln w="9525">
            <a:noFill/>
            <a:round/>
            <a:headEnd/>
            <a:tailEnd/>
          </a:ln>
        </p:spPr>
        <p:txBody>
          <a:bodyPr/>
          <a:lstStyle/>
          <a:p>
            <a:endParaRPr lang="en-US"/>
          </a:p>
        </p:txBody>
      </p:sp>
      <p:sp>
        <p:nvSpPr>
          <p:cNvPr id="178194" name="Freeform 18"/>
          <p:cNvSpPr>
            <a:spLocks/>
          </p:cNvSpPr>
          <p:nvPr/>
        </p:nvSpPr>
        <p:spPr bwMode="auto">
          <a:xfrm>
            <a:off x="5630863" y="3019425"/>
            <a:ext cx="28575" cy="654050"/>
          </a:xfrm>
          <a:custGeom>
            <a:avLst/>
            <a:gdLst/>
            <a:ahLst/>
            <a:cxnLst>
              <a:cxn ang="0">
                <a:pos x="9" y="0"/>
              </a:cxn>
              <a:cxn ang="0">
                <a:pos x="0" y="9"/>
              </a:cxn>
              <a:cxn ang="0">
                <a:pos x="0" y="412"/>
              </a:cxn>
              <a:cxn ang="0">
                <a:pos x="18" y="412"/>
              </a:cxn>
              <a:cxn ang="0">
                <a:pos x="18" y="9"/>
              </a:cxn>
              <a:cxn ang="0">
                <a:pos x="9" y="20"/>
              </a:cxn>
              <a:cxn ang="0">
                <a:pos x="9" y="0"/>
              </a:cxn>
              <a:cxn ang="0">
                <a:pos x="0" y="0"/>
              </a:cxn>
              <a:cxn ang="0">
                <a:pos x="0" y="9"/>
              </a:cxn>
              <a:cxn ang="0">
                <a:pos x="9" y="0"/>
              </a:cxn>
            </a:cxnLst>
            <a:rect l="0" t="0" r="r" b="b"/>
            <a:pathLst>
              <a:path w="18" h="412">
                <a:moveTo>
                  <a:pt x="9" y="0"/>
                </a:moveTo>
                <a:lnTo>
                  <a:pt x="0" y="9"/>
                </a:lnTo>
                <a:lnTo>
                  <a:pt x="0" y="412"/>
                </a:lnTo>
                <a:lnTo>
                  <a:pt x="18" y="412"/>
                </a:lnTo>
                <a:lnTo>
                  <a:pt x="18" y="9"/>
                </a:lnTo>
                <a:lnTo>
                  <a:pt x="9" y="20"/>
                </a:lnTo>
                <a:lnTo>
                  <a:pt x="9" y="0"/>
                </a:lnTo>
                <a:lnTo>
                  <a:pt x="0" y="0"/>
                </a:lnTo>
                <a:lnTo>
                  <a:pt x="0" y="9"/>
                </a:lnTo>
                <a:lnTo>
                  <a:pt x="9" y="0"/>
                </a:lnTo>
                <a:close/>
              </a:path>
            </a:pathLst>
          </a:custGeom>
          <a:solidFill>
            <a:srgbClr val="000000"/>
          </a:solidFill>
          <a:ln w="9525">
            <a:noFill/>
            <a:round/>
            <a:headEnd/>
            <a:tailEnd/>
          </a:ln>
        </p:spPr>
        <p:txBody>
          <a:bodyPr/>
          <a:lstStyle/>
          <a:p>
            <a:endParaRPr lang="en-US"/>
          </a:p>
        </p:txBody>
      </p:sp>
      <p:sp>
        <p:nvSpPr>
          <p:cNvPr id="178195" name="Rectangle 19"/>
          <p:cNvSpPr>
            <a:spLocks noChangeArrowheads="1"/>
          </p:cNvSpPr>
          <p:nvPr/>
        </p:nvSpPr>
        <p:spPr bwMode="auto">
          <a:xfrm>
            <a:off x="1112838" y="2519363"/>
            <a:ext cx="3371850" cy="1336675"/>
          </a:xfrm>
          <a:prstGeom prst="rect">
            <a:avLst/>
          </a:prstGeom>
          <a:solidFill>
            <a:srgbClr val="FFFFFF"/>
          </a:solidFill>
          <a:ln w="9525">
            <a:noFill/>
            <a:miter lim="800000"/>
            <a:headEnd/>
            <a:tailEnd/>
          </a:ln>
        </p:spPr>
        <p:txBody>
          <a:bodyPr/>
          <a:lstStyle/>
          <a:p>
            <a:endParaRPr lang="en-US"/>
          </a:p>
        </p:txBody>
      </p:sp>
      <p:sp>
        <p:nvSpPr>
          <p:cNvPr id="178196" name="Freeform 20"/>
          <p:cNvSpPr>
            <a:spLocks/>
          </p:cNvSpPr>
          <p:nvPr/>
        </p:nvSpPr>
        <p:spPr bwMode="auto">
          <a:xfrm>
            <a:off x="1112838" y="2501900"/>
            <a:ext cx="3386137" cy="31750"/>
          </a:xfrm>
          <a:custGeom>
            <a:avLst/>
            <a:gdLst/>
            <a:ahLst/>
            <a:cxnLst>
              <a:cxn ang="0">
                <a:pos x="2133" y="11"/>
              </a:cxn>
              <a:cxn ang="0">
                <a:pos x="2124" y="0"/>
              </a:cxn>
              <a:cxn ang="0">
                <a:pos x="0" y="0"/>
              </a:cxn>
              <a:cxn ang="0">
                <a:pos x="0" y="20"/>
              </a:cxn>
              <a:cxn ang="0">
                <a:pos x="2124" y="20"/>
              </a:cxn>
              <a:cxn ang="0">
                <a:pos x="2113" y="11"/>
              </a:cxn>
              <a:cxn ang="0">
                <a:pos x="2133" y="11"/>
              </a:cxn>
              <a:cxn ang="0">
                <a:pos x="2133" y="0"/>
              </a:cxn>
              <a:cxn ang="0">
                <a:pos x="2124" y="0"/>
              </a:cxn>
              <a:cxn ang="0">
                <a:pos x="2133" y="11"/>
              </a:cxn>
            </a:cxnLst>
            <a:rect l="0" t="0" r="r" b="b"/>
            <a:pathLst>
              <a:path w="2133" h="20">
                <a:moveTo>
                  <a:pt x="2133" y="11"/>
                </a:moveTo>
                <a:lnTo>
                  <a:pt x="2124" y="0"/>
                </a:lnTo>
                <a:lnTo>
                  <a:pt x="0" y="0"/>
                </a:lnTo>
                <a:lnTo>
                  <a:pt x="0" y="20"/>
                </a:lnTo>
                <a:lnTo>
                  <a:pt x="2124" y="20"/>
                </a:lnTo>
                <a:lnTo>
                  <a:pt x="2113" y="11"/>
                </a:lnTo>
                <a:lnTo>
                  <a:pt x="2133" y="11"/>
                </a:lnTo>
                <a:lnTo>
                  <a:pt x="2133" y="0"/>
                </a:lnTo>
                <a:lnTo>
                  <a:pt x="2124" y="0"/>
                </a:lnTo>
                <a:lnTo>
                  <a:pt x="2133" y="11"/>
                </a:lnTo>
                <a:close/>
              </a:path>
            </a:pathLst>
          </a:custGeom>
          <a:solidFill>
            <a:srgbClr val="009933"/>
          </a:solidFill>
          <a:ln w="9525">
            <a:noFill/>
            <a:round/>
            <a:headEnd/>
            <a:tailEnd/>
          </a:ln>
        </p:spPr>
        <p:txBody>
          <a:bodyPr/>
          <a:lstStyle/>
          <a:p>
            <a:endParaRPr lang="en-US"/>
          </a:p>
        </p:txBody>
      </p:sp>
      <p:sp>
        <p:nvSpPr>
          <p:cNvPr id="178197" name="Freeform 21"/>
          <p:cNvSpPr>
            <a:spLocks/>
          </p:cNvSpPr>
          <p:nvPr/>
        </p:nvSpPr>
        <p:spPr bwMode="auto">
          <a:xfrm>
            <a:off x="4467225" y="2519363"/>
            <a:ext cx="31750" cy="1350962"/>
          </a:xfrm>
          <a:custGeom>
            <a:avLst/>
            <a:gdLst/>
            <a:ahLst/>
            <a:cxnLst>
              <a:cxn ang="0">
                <a:pos x="11" y="851"/>
              </a:cxn>
              <a:cxn ang="0">
                <a:pos x="20" y="842"/>
              </a:cxn>
              <a:cxn ang="0">
                <a:pos x="20" y="0"/>
              </a:cxn>
              <a:cxn ang="0">
                <a:pos x="0" y="0"/>
              </a:cxn>
              <a:cxn ang="0">
                <a:pos x="0" y="842"/>
              </a:cxn>
              <a:cxn ang="0">
                <a:pos x="11" y="831"/>
              </a:cxn>
              <a:cxn ang="0">
                <a:pos x="11" y="851"/>
              </a:cxn>
              <a:cxn ang="0">
                <a:pos x="20" y="851"/>
              </a:cxn>
              <a:cxn ang="0">
                <a:pos x="20" y="842"/>
              </a:cxn>
              <a:cxn ang="0">
                <a:pos x="11" y="851"/>
              </a:cxn>
            </a:cxnLst>
            <a:rect l="0" t="0" r="r" b="b"/>
            <a:pathLst>
              <a:path w="20" h="851">
                <a:moveTo>
                  <a:pt x="11" y="851"/>
                </a:moveTo>
                <a:lnTo>
                  <a:pt x="20" y="842"/>
                </a:lnTo>
                <a:lnTo>
                  <a:pt x="20" y="0"/>
                </a:lnTo>
                <a:lnTo>
                  <a:pt x="0" y="0"/>
                </a:lnTo>
                <a:lnTo>
                  <a:pt x="0" y="842"/>
                </a:lnTo>
                <a:lnTo>
                  <a:pt x="11" y="831"/>
                </a:lnTo>
                <a:lnTo>
                  <a:pt x="11" y="851"/>
                </a:lnTo>
                <a:lnTo>
                  <a:pt x="20" y="851"/>
                </a:lnTo>
                <a:lnTo>
                  <a:pt x="20" y="842"/>
                </a:lnTo>
                <a:lnTo>
                  <a:pt x="11" y="851"/>
                </a:lnTo>
                <a:close/>
              </a:path>
            </a:pathLst>
          </a:custGeom>
          <a:solidFill>
            <a:srgbClr val="009933"/>
          </a:solidFill>
          <a:ln w="9525">
            <a:noFill/>
            <a:round/>
            <a:headEnd/>
            <a:tailEnd/>
          </a:ln>
        </p:spPr>
        <p:txBody>
          <a:bodyPr/>
          <a:lstStyle/>
          <a:p>
            <a:endParaRPr lang="en-US"/>
          </a:p>
        </p:txBody>
      </p:sp>
      <p:sp>
        <p:nvSpPr>
          <p:cNvPr id="178198" name="Freeform 22"/>
          <p:cNvSpPr>
            <a:spLocks/>
          </p:cNvSpPr>
          <p:nvPr/>
        </p:nvSpPr>
        <p:spPr bwMode="auto">
          <a:xfrm>
            <a:off x="1098550" y="3838575"/>
            <a:ext cx="3386138" cy="31750"/>
          </a:xfrm>
          <a:custGeom>
            <a:avLst/>
            <a:gdLst/>
            <a:ahLst/>
            <a:cxnLst>
              <a:cxn ang="0">
                <a:pos x="0" y="11"/>
              </a:cxn>
              <a:cxn ang="0">
                <a:pos x="9" y="20"/>
              </a:cxn>
              <a:cxn ang="0">
                <a:pos x="2133" y="20"/>
              </a:cxn>
              <a:cxn ang="0">
                <a:pos x="2133" y="0"/>
              </a:cxn>
              <a:cxn ang="0">
                <a:pos x="9" y="0"/>
              </a:cxn>
              <a:cxn ang="0">
                <a:pos x="20" y="11"/>
              </a:cxn>
              <a:cxn ang="0">
                <a:pos x="0" y="11"/>
              </a:cxn>
              <a:cxn ang="0">
                <a:pos x="0" y="20"/>
              </a:cxn>
              <a:cxn ang="0">
                <a:pos x="9" y="20"/>
              </a:cxn>
              <a:cxn ang="0">
                <a:pos x="0" y="11"/>
              </a:cxn>
            </a:cxnLst>
            <a:rect l="0" t="0" r="r" b="b"/>
            <a:pathLst>
              <a:path w="2133" h="20">
                <a:moveTo>
                  <a:pt x="0" y="11"/>
                </a:moveTo>
                <a:lnTo>
                  <a:pt x="9" y="20"/>
                </a:lnTo>
                <a:lnTo>
                  <a:pt x="2133" y="20"/>
                </a:lnTo>
                <a:lnTo>
                  <a:pt x="2133" y="0"/>
                </a:lnTo>
                <a:lnTo>
                  <a:pt x="9" y="0"/>
                </a:lnTo>
                <a:lnTo>
                  <a:pt x="20" y="11"/>
                </a:lnTo>
                <a:lnTo>
                  <a:pt x="0" y="11"/>
                </a:lnTo>
                <a:lnTo>
                  <a:pt x="0" y="20"/>
                </a:lnTo>
                <a:lnTo>
                  <a:pt x="9" y="20"/>
                </a:lnTo>
                <a:lnTo>
                  <a:pt x="0" y="11"/>
                </a:lnTo>
                <a:close/>
              </a:path>
            </a:pathLst>
          </a:custGeom>
          <a:solidFill>
            <a:srgbClr val="009933"/>
          </a:solidFill>
          <a:ln w="9525">
            <a:noFill/>
            <a:round/>
            <a:headEnd/>
            <a:tailEnd/>
          </a:ln>
        </p:spPr>
        <p:txBody>
          <a:bodyPr/>
          <a:lstStyle/>
          <a:p>
            <a:endParaRPr lang="en-US"/>
          </a:p>
        </p:txBody>
      </p:sp>
      <p:sp>
        <p:nvSpPr>
          <p:cNvPr id="178199" name="Freeform 23"/>
          <p:cNvSpPr>
            <a:spLocks/>
          </p:cNvSpPr>
          <p:nvPr/>
        </p:nvSpPr>
        <p:spPr bwMode="auto">
          <a:xfrm>
            <a:off x="1098550" y="2501900"/>
            <a:ext cx="31750" cy="1354138"/>
          </a:xfrm>
          <a:custGeom>
            <a:avLst/>
            <a:gdLst/>
            <a:ahLst/>
            <a:cxnLst>
              <a:cxn ang="0">
                <a:pos x="9" y="0"/>
              </a:cxn>
              <a:cxn ang="0">
                <a:pos x="0" y="11"/>
              </a:cxn>
              <a:cxn ang="0">
                <a:pos x="0" y="853"/>
              </a:cxn>
              <a:cxn ang="0">
                <a:pos x="20" y="853"/>
              </a:cxn>
              <a:cxn ang="0">
                <a:pos x="20" y="11"/>
              </a:cxn>
              <a:cxn ang="0">
                <a:pos x="9" y="20"/>
              </a:cxn>
              <a:cxn ang="0">
                <a:pos x="9" y="0"/>
              </a:cxn>
              <a:cxn ang="0">
                <a:pos x="0" y="0"/>
              </a:cxn>
              <a:cxn ang="0">
                <a:pos x="0" y="11"/>
              </a:cxn>
              <a:cxn ang="0">
                <a:pos x="9" y="0"/>
              </a:cxn>
            </a:cxnLst>
            <a:rect l="0" t="0" r="r" b="b"/>
            <a:pathLst>
              <a:path w="20" h="853">
                <a:moveTo>
                  <a:pt x="9" y="0"/>
                </a:moveTo>
                <a:lnTo>
                  <a:pt x="0" y="11"/>
                </a:lnTo>
                <a:lnTo>
                  <a:pt x="0" y="853"/>
                </a:lnTo>
                <a:lnTo>
                  <a:pt x="20" y="853"/>
                </a:lnTo>
                <a:lnTo>
                  <a:pt x="20" y="11"/>
                </a:lnTo>
                <a:lnTo>
                  <a:pt x="9" y="20"/>
                </a:lnTo>
                <a:lnTo>
                  <a:pt x="9" y="0"/>
                </a:lnTo>
                <a:lnTo>
                  <a:pt x="0" y="0"/>
                </a:lnTo>
                <a:lnTo>
                  <a:pt x="0" y="11"/>
                </a:lnTo>
                <a:lnTo>
                  <a:pt x="9" y="0"/>
                </a:lnTo>
                <a:close/>
              </a:path>
            </a:pathLst>
          </a:custGeom>
          <a:solidFill>
            <a:srgbClr val="009933"/>
          </a:solidFill>
          <a:ln w="9525">
            <a:noFill/>
            <a:round/>
            <a:headEnd/>
            <a:tailEnd/>
          </a:ln>
        </p:spPr>
        <p:txBody>
          <a:bodyPr/>
          <a:lstStyle/>
          <a:p>
            <a:endParaRPr lang="en-US"/>
          </a:p>
        </p:txBody>
      </p:sp>
      <p:sp>
        <p:nvSpPr>
          <p:cNvPr id="178200" name="Rectangle 24"/>
          <p:cNvSpPr>
            <a:spLocks noChangeArrowheads="1"/>
          </p:cNvSpPr>
          <p:nvPr/>
        </p:nvSpPr>
        <p:spPr bwMode="auto">
          <a:xfrm>
            <a:off x="1101725" y="3914775"/>
            <a:ext cx="3368675" cy="1797050"/>
          </a:xfrm>
          <a:prstGeom prst="rect">
            <a:avLst/>
          </a:prstGeom>
          <a:solidFill>
            <a:srgbClr val="FFFFFF"/>
          </a:solidFill>
          <a:ln w="9525">
            <a:noFill/>
            <a:miter lim="800000"/>
            <a:headEnd/>
            <a:tailEnd/>
          </a:ln>
        </p:spPr>
        <p:txBody>
          <a:bodyPr/>
          <a:lstStyle/>
          <a:p>
            <a:endParaRPr lang="en-US"/>
          </a:p>
        </p:txBody>
      </p:sp>
      <p:sp>
        <p:nvSpPr>
          <p:cNvPr id="178201" name="Freeform 25"/>
          <p:cNvSpPr>
            <a:spLocks/>
          </p:cNvSpPr>
          <p:nvPr/>
        </p:nvSpPr>
        <p:spPr bwMode="auto">
          <a:xfrm>
            <a:off x="1101725" y="3902075"/>
            <a:ext cx="3382963" cy="26988"/>
          </a:xfrm>
          <a:custGeom>
            <a:avLst/>
            <a:gdLst/>
            <a:ahLst/>
            <a:cxnLst>
              <a:cxn ang="0">
                <a:pos x="2131" y="8"/>
              </a:cxn>
              <a:cxn ang="0">
                <a:pos x="2122" y="0"/>
              </a:cxn>
              <a:cxn ang="0">
                <a:pos x="0" y="0"/>
              </a:cxn>
              <a:cxn ang="0">
                <a:pos x="0" y="17"/>
              </a:cxn>
              <a:cxn ang="0">
                <a:pos x="2122" y="17"/>
              </a:cxn>
              <a:cxn ang="0">
                <a:pos x="2113" y="8"/>
              </a:cxn>
              <a:cxn ang="0">
                <a:pos x="2131" y="8"/>
              </a:cxn>
              <a:cxn ang="0">
                <a:pos x="2131" y="0"/>
              </a:cxn>
              <a:cxn ang="0">
                <a:pos x="2122" y="0"/>
              </a:cxn>
              <a:cxn ang="0">
                <a:pos x="2131" y="8"/>
              </a:cxn>
            </a:cxnLst>
            <a:rect l="0" t="0" r="r" b="b"/>
            <a:pathLst>
              <a:path w="2131" h="17">
                <a:moveTo>
                  <a:pt x="2131" y="8"/>
                </a:moveTo>
                <a:lnTo>
                  <a:pt x="2122" y="0"/>
                </a:lnTo>
                <a:lnTo>
                  <a:pt x="0" y="0"/>
                </a:lnTo>
                <a:lnTo>
                  <a:pt x="0" y="17"/>
                </a:lnTo>
                <a:lnTo>
                  <a:pt x="2122" y="17"/>
                </a:lnTo>
                <a:lnTo>
                  <a:pt x="2113" y="8"/>
                </a:lnTo>
                <a:lnTo>
                  <a:pt x="2131" y="8"/>
                </a:lnTo>
                <a:lnTo>
                  <a:pt x="2131" y="0"/>
                </a:lnTo>
                <a:lnTo>
                  <a:pt x="2122" y="0"/>
                </a:lnTo>
                <a:lnTo>
                  <a:pt x="2131" y="8"/>
                </a:lnTo>
                <a:close/>
              </a:path>
            </a:pathLst>
          </a:custGeom>
          <a:solidFill>
            <a:srgbClr val="0000FF"/>
          </a:solidFill>
          <a:ln w="9525">
            <a:noFill/>
            <a:round/>
            <a:headEnd/>
            <a:tailEnd/>
          </a:ln>
        </p:spPr>
        <p:txBody>
          <a:bodyPr/>
          <a:lstStyle/>
          <a:p>
            <a:endParaRPr lang="en-US"/>
          </a:p>
        </p:txBody>
      </p:sp>
      <p:sp>
        <p:nvSpPr>
          <p:cNvPr id="178202" name="Freeform 26"/>
          <p:cNvSpPr>
            <a:spLocks/>
          </p:cNvSpPr>
          <p:nvPr/>
        </p:nvSpPr>
        <p:spPr bwMode="auto">
          <a:xfrm>
            <a:off x="4456113" y="3914775"/>
            <a:ext cx="28575" cy="1811338"/>
          </a:xfrm>
          <a:custGeom>
            <a:avLst/>
            <a:gdLst/>
            <a:ahLst/>
            <a:cxnLst>
              <a:cxn ang="0">
                <a:pos x="9" y="1141"/>
              </a:cxn>
              <a:cxn ang="0">
                <a:pos x="18" y="1132"/>
              </a:cxn>
              <a:cxn ang="0">
                <a:pos x="18" y="0"/>
              </a:cxn>
              <a:cxn ang="0">
                <a:pos x="0" y="0"/>
              </a:cxn>
              <a:cxn ang="0">
                <a:pos x="0" y="1132"/>
              </a:cxn>
              <a:cxn ang="0">
                <a:pos x="9" y="1123"/>
              </a:cxn>
              <a:cxn ang="0">
                <a:pos x="9" y="1141"/>
              </a:cxn>
              <a:cxn ang="0">
                <a:pos x="18" y="1141"/>
              </a:cxn>
              <a:cxn ang="0">
                <a:pos x="18" y="1132"/>
              </a:cxn>
              <a:cxn ang="0">
                <a:pos x="9" y="1141"/>
              </a:cxn>
            </a:cxnLst>
            <a:rect l="0" t="0" r="r" b="b"/>
            <a:pathLst>
              <a:path w="18" h="1141">
                <a:moveTo>
                  <a:pt x="9" y="1141"/>
                </a:moveTo>
                <a:lnTo>
                  <a:pt x="18" y="1132"/>
                </a:lnTo>
                <a:lnTo>
                  <a:pt x="18" y="0"/>
                </a:lnTo>
                <a:lnTo>
                  <a:pt x="0" y="0"/>
                </a:lnTo>
                <a:lnTo>
                  <a:pt x="0" y="1132"/>
                </a:lnTo>
                <a:lnTo>
                  <a:pt x="9" y="1123"/>
                </a:lnTo>
                <a:lnTo>
                  <a:pt x="9" y="1141"/>
                </a:lnTo>
                <a:lnTo>
                  <a:pt x="18" y="1141"/>
                </a:lnTo>
                <a:lnTo>
                  <a:pt x="18" y="1132"/>
                </a:lnTo>
                <a:lnTo>
                  <a:pt x="9" y="1141"/>
                </a:lnTo>
                <a:close/>
              </a:path>
            </a:pathLst>
          </a:custGeom>
          <a:solidFill>
            <a:srgbClr val="0000FF"/>
          </a:solidFill>
          <a:ln w="9525">
            <a:noFill/>
            <a:round/>
            <a:headEnd/>
            <a:tailEnd/>
          </a:ln>
        </p:spPr>
        <p:txBody>
          <a:bodyPr/>
          <a:lstStyle/>
          <a:p>
            <a:endParaRPr lang="en-US"/>
          </a:p>
        </p:txBody>
      </p:sp>
      <p:sp>
        <p:nvSpPr>
          <p:cNvPr id="178203" name="Freeform 27"/>
          <p:cNvSpPr>
            <a:spLocks/>
          </p:cNvSpPr>
          <p:nvPr/>
        </p:nvSpPr>
        <p:spPr bwMode="auto">
          <a:xfrm>
            <a:off x="1087438" y="5697538"/>
            <a:ext cx="3382962" cy="28575"/>
          </a:xfrm>
          <a:custGeom>
            <a:avLst/>
            <a:gdLst/>
            <a:ahLst/>
            <a:cxnLst>
              <a:cxn ang="0">
                <a:pos x="0" y="9"/>
              </a:cxn>
              <a:cxn ang="0">
                <a:pos x="9" y="18"/>
              </a:cxn>
              <a:cxn ang="0">
                <a:pos x="2131" y="18"/>
              </a:cxn>
              <a:cxn ang="0">
                <a:pos x="2131" y="0"/>
              </a:cxn>
              <a:cxn ang="0">
                <a:pos x="9" y="0"/>
              </a:cxn>
              <a:cxn ang="0">
                <a:pos x="18" y="9"/>
              </a:cxn>
              <a:cxn ang="0">
                <a:pos x="0" y="9"/>
              </a:cxn>
              <a:cxn ang="0">
                <a:pos x="0" y="18"/>
              </a:cxn>
              <a:cxn ang="0">
                <a:pos x="9" y="18"/>
              </a:cxn>
              <a:cxn ang="0">
                <a:pos x="0" y="9"/>
              </a:cxn>
            </a:cxnLst>
            <a:rect l="0" t="0" r="r" b="b"/>
            <a:pathLst>
              <a:path w="2131" h="18">
                <a:moveTo>
                  <a:pt x="0" y="9"/>
                </a:moveTo>
                <a:lnTo>
                  <a:pt x="9" y="18"/>
                </a:lnTo>
                <a:lnTo>
                  <a:pt x="2131" y="18"/>
                </a:lnTo>
                <a:lnTo>
                  <a:pt x="2131" y="0"/>
                </a:lnTo>
                <a:lnTo>
                  <a:pt x="9" y="0"/>
                </a:lnTo>
                <a:lnTo>
                  <a:pt x="18" y="9"/>
                </a:lnTo>
                <a:lnTo>
                  <a:pt x="0" y="9"/>
                </a:lnTo>
                <a:lnTo>
                  <a:pt x="0" y="18"/>
                </a:lnTo>
                <a:lnTo>
                  <a:pt x="9" y="18"/>
                </a:lnTo>
                <a:lnTo>
                  <a:pt x="0" y="9"/>
                </a:lnTo>
                <a:close/>
              </a:path>
            </a:pathLst>
          </a:custGeom>
          <a:solidFill>
            <a:srgbClr val="0000FF"/>
          </a:solidFill>
          <a:ln w="9525">
            <a:noFill/>
            <a:round/>
            <a:headEnd/>
            <a:tailEnd/>
          </a:ln>
        </p:spPr>
        <p:txBody>
          <a:bodyPr/>
          <a:lstStyle/>
          <a:p>
            <a:endParaRPr lang="en-US"/>
          </a:p>
        </p:txBody>
      </p:sp>
      <p:sp>
        <p:nvSpPr>
          <p:cNvPr id="178204" name="Freeform 28"/>
          <p:cNvSpPr>
            <a:spLocks/>
          </p:cNvSpPr>
          <p:nvPr/>
        </p:nvSpPr>
        <p:spPr bwMode="auto">
          <a:xfrm>
            <a:off x="1087438" y="3902075"/>
            <a:ext cx="28575" cy="1809750"/>
          </a:xfrm>
          <a:custGeom>
            <a:avLst/>
            <a:gdLst/>
            <a:ahLst/>
            <a:cxnLst>
              <a:cxn ang="0">
                <a:pos x="9" y="0"/>
              </a:cxn>
              <a:cxn ang="0">
                <a:pos x="0" y="8"/>
              </a:cxn>
              <a:cxn ang="0">
                <a:pos x="0" y="1140"/>
              </a:cxn>
              <a:cxn ang="0">
                <a:pos x="18" y="1140"/>
              </a:cxn>
              <a:cxn ang="0">
                <a:pos x="18" y="8"/>
              </a:cxn>
              <a:cxn ang="0">
                <a:pos x="9" y="17"/>
              </a:cxn>
              <a:cxn ang="0">
                <a:pos x="9" y="0"/>
              </a:cxn>
              <a:cxn ang="0">
                <a:pos x="0" y="0"/>
              </a:cxn>
              <a:cxn ang="0">
                <a:pos x="0" y="8"/>
              </a:cxn>
              <a:cxn ang="0">
                <a:pos x="9" y="0"/>
              </a:cxn>
            </a:cxnLst>
            <a:rect l="0" t="0" r="r" b="b"/>
            <a:pathLst>
              <a:path w="18" h="1140">
                <a:moveTo>
                  <a:pt x="9" y="0"/>
                </a:moveTo>
                <a:lnTo>
                  <a:pt x="0" y="8"/>
                </a:lnTo>
                <a:lnTo>
                  <a:pt x="0" y="1140"/>
                </a:lnTo>
                <a:lnTo>
                  <a:pt x="18" y="1140"/>
                </a:lnTo>
                <a:lnTo>
                  <a:pt x="18" y="8"/>
                </a:lnTo>
                <a:lnTo>
                  <a:pt x="9" y="17"/>
                </a:lnTo>
                <a:lnTo>
                  <a:pt x="9" y="0"/>
                </a:lnTo>
                <a:lnTo>
                  <a:pt x="0" y="0"/>
                </a:lnTo>
                <a:lnTo>
                  <a:pt x="0" y="8"/>
                </a:lnTo>
                <a:lnTo>
                  <a:pt x="9" y="0"/>
                </a:lnTo>
                <a:close/>
              </a:path>
            </a:pathLst>
          </a:custGeom>
          <a:solidFill>
            <a:srgbClr val="0000FF"/>
          </a:solidFill>
          <a:ln w="9525">
            <a:noFill/>
            <a:round/>
            <a:headEnd/>
            <a:tailEnd/>
          </a:ln>
        </p:spPr>
        <p:txBody>
          <a:bodyPr/>
          <a:lstStyle/>
          <a:p>
            <a:endParaRPr lang="en-US"/>
          </a:p>
        </p:txBody>
      </p:sp>
      <p:sp>
        <p:nvSpPr>
          <p:cNvPr id="178205" name="Freeform 29"/>
          <p:cNvSpPr>
            <a:spLocks/>
          </p:cNvSpPr>
          <p:nvPr/>
        </p:nvSpPr>
        <p:spPr bwMode="auto">
          <a:xfrm>
            <a:off x="2982913" y="4017963"/>
            <a:ext cx="1431925" cy="31750"/>
          </a:xfrm>
          <a:custGeom>
            <a:avLst/>
            <a:gdLst/>
            <a:ahLst/>
            <a:cxnLst>
              <a:cxn ang="0">
                <a:pos x="902" y="8"/>
              </a:cxn>
              <a:cxn ang="0">
                <a:pos x="893" y="0"/>
              </a:cxn>
              <a:cxn ang="0">
                <a:pos x="0" y="0"/>
              </a:cxn>
              <a:cxn ang="0">
                <a:pos x="0" y="20"/>
              </a:cxn>
              <a:cxn ang="0">
                <a:pos x="893" y="20"/>
              </a:cxn>
              <a:cxn ang="0">
                <a:pos x="882" y="8"/>
              </a:cxn>
              <a:cxn ang="0">
                <a:pos x="902" y="8"/>
              </a:cxn>
              <a:cxn ang="0">
                <a:pos x="902" y="0"/>
              </a:cxn>
              <a:cxn ang="0">
                <a:pos x="893" y="0"/>
              </a:cxn>
              <a:cxn ang="0">
                <a:pos x="902" y="8"/>
              </a:cxn>
            </a:cxnLst>
            <a:rect l="0" t="0" r="r" b="b"/>
            <a:pathLst>
              <a:path w="902" h="20">
                <a:moveTo>
                  <a:pt x="902" y="8"/>
                </a:moveTo>
                <a:lnTo>
                  <a:pt x="893" y="0"/>
                </a:lnTo>
                <a:lnTo>
                  <a:pt x="0" y="0"/>
                </a:lnTo>
                <a:lnTo>
                  <a:pt x="0" y="20"/>
                </a:lnTo>
                <a:lnTo>
                  <a:pt x="893" y="20"/>
                </a:lnTo>
                <a:lnTo>
                  <a:pt x="882" y="8"/>
                </a:lnTo>
                <a:lnTo>
                  <a:pt x="902" y="8"/>
                </a:lnTo>
                <a:lnTo>
                  <a:pt x="902" y="0"/>
                </a:lnTo>
                <a:lnTo>
                  <a:pt x="893" y="0"/>
                </a:lnTo>
                <a:lnTo>
                  <a:pt x="902" y="8"/>
                </a:lnTo>
                <a:close/>
              </a:path>
            </a:pathLst>
          </a:custGeom>
          <a:solidFill>
            <a:srgbClr val="000000"/>
          </a:solidFill>
          <a:ln w="9525">
            <a:noFill/>
            <a:round/>
            <a:headEnd/>
            <a:tailEnd/>
          </a:ln>
        </p:spPr>
        <p:txBody>
          <a:bodyPr/>
          <a:lstStyle/>
          <a:p>
            <a:endParaRPr lang="en-US"/>
          </a:p>
        </p:txBody>
      </p:sp>
      <p:sp>
        <p:nvSpPr>
          <p:cNvPr id="178206" name="Freeform 30"/>
          <p:cNvSpPr>
            <a:spLocks/>
          </p:cNvSpPr>
          <p:nvPr/>
        </p:nvSpPr>
        <p:spPr bwMode="auto">
          <a:xfrm>
            <a:off x="4383088" y="4030663"/>
            <a:ext cx="31750" cy="731837"/>
          </a:xfrm>
          <a:custGeom>
            <a:avLst/>
            <a:gdLst/>
            <a:ahLst/>
            <a:cxnLst>
              <a:cxn ang="0">
                <a:pos x="11" y="461"/>
              </a:cxn>
              <a:cxn ang="0">
                <a:pos x="20" y="452"/>
              </a:cxn>
              <a:cxn ang="0">
                <a:pos x="20" y="0"/>
              </a:cxn>
              <a:cxn ang="0">
                <a:pos x="0" y="0"/>
              </a:cxn>
              <a:cxn ang="0">
                <a:pos x="0" y="452"/>
              </a:cxn>
              <a:cxn ang="0">
                <a:pos x="11" y="441"/>
              </a:cxn>
              <a:cxn ang="0">
                <a:pos x="11" y="461"/>
              </a:cxn>
              <a:cxn ang="0">
                <a:pos x="20" y="461"/>
              </a:cxn>
              <a:cxn ang="0">
                <a:pos x="20" y="452"/>
              </a:cxn>
              <a:cxn ang="0">
                <a:pos x="11" y="461"/>
              </a:cxn>
            </a:cxnLst>
            <a:rect l="0" t="0" r="r" b="b"/>
            <a:pathLst>
              <a:path w="20" h="461">
                <a:moveTo>
                  <a:pt x="11" y="461"/>
                </a:moveTo>
                <a:lnTo>
                  <a:pt x="20" y="452"/>
                </a:lnTo>
                <a:lnTo>
                  <a:pt x="20" y="0"/>
                </a:lnTo>
                <a:lnTo>
                  <a:pt x="0" y="0"/>
                </a:lnTo>
                <a:lnTo>
                  <a:pt x="0" y="452"/>
                </a:lnTo>
                <a:lnTo>
                  <a:pt x="11" y="441"/>
                </a:lnTo>
                <a:lnTo>
                  <a:pt x="11" y="461"/>
                </a:lnTo>
                <a:lnTo>
                  <a:pt x="20" y="461"/>
                </a:lnTo>
                <a:lnTo>
                  <a:pt x="20" y="452"/>
                </a:lnTo>
                <a:lnTo>
                  <a:pt x="11" y="461"/>
                </a:lnTo>
                <a:close/>
              </a:path>
            </a:pathLst>
          </a:custGeom>
          <a:solidFill>
            <a:srgbClr val="000000"/>
          </a:solidFill>
          <a:ln w="9525">
            <a:noFill/>
            <a:round/>
            <a:headEnd/>
            <a:tailEnd/>
          </a:ln>
        </p:spPr>
        <p:txBody>
          <a:bodyPr/>
          <a:lstStyle/>
          <a:p>
            <a:endParaRPr lang="en-US"/>
          </a:p>
        </p:txBody>
      </p:sp>
      <p:sp>
        <p:nvSpPr>
          <p:cNvPr id="178207" name="Freeform 31"/>
          <p:cNvSpPr>
            <a:spLocks/>
          </p:cNvSpPr>
          <p:nvPr/>
        </p:nvSpPr>
        <p:spPr bwMode="auto">
          <a:xfrm>
            <a:off x="2965450" y="4730750"/>
            <a:ext cx="1435100" cy="31750"/>
          </a:xfrm>
          <a:custGeom>
            <a:avLst/>
            <a:gdLst/>
            <a:ahLst/>
            <a:cxnLst>
              <a:cxn ang="0">
                <a:pos x="0" y="11"/>
              </a:cxn>
              <a:cxn ang="0">
                <a:pos x="11" y="20"/>
              </a:cxn>
              <a:cxn ang="0">
                <a:pos x="904" y="20"/>
              </a:cxn>
              <a:cxn ang="0">
                <a:pos x="904" y="0"/>
              </a:cxn>
              <a:cxn ang="0">
                <a:pos x="11" y="0"/>
              </a:cxn>
              <a:cxn ang="0">
                <a:pos x="20" y="11"/>
              </a:cxn>
              <a:cxn ang="0">
                <a:pos x="0" y="11"/>
              </a:cxn>
              <a:cxn ang="0">
                <a:pos x="0" y="20"/>
              </a:cxn>
              <a:cxn ang="0">
                <a:pos x="11" y="20"/>
              </a:cxn>
              <a:cxn ang="0">
                <a:pos x="0" y="11"/>
              </a:cxn>
            </a:cxnLst>
            <a:rect l="0" t="0" r="r" b="b"/>
            <a:pathLst>
              <a:path w="904" h="20">
                <a:moveTo>
                  <a:pt x="0" y="11"/>
                </a:moveTo>
                <a:lnTo>
                  <a:pt x="11" y="20"/>
                </a:lnTo>
                <a:lnTo>
                  <a:pt x="904" y="20"/>
                </a:lnTo>
                <a:lnTo>
                  <a:pt x="904" y="0"/>
                </a:lnTo>
                <a:lnTo>
                  <a:pt x="11" y="0"/>
                </a:lnTo>
                <a:lnTo>
                  <a:pt x="20" y="11"/>
                </a:lnTo>
                <a:lnTo>
                  <a:pt x="0" y="11"/>
                </a:lnTo>
                <a:lnTo>
                  <a:pt x="0" y="20"/>
                </a:lnTo>
                <a:lnTo>
                  <a:pt x="11" y="20"/>
                </a:lnTo>
                <a:lnTo>
                  <a:pt x="0" y="11"/>
                </a:lnTo>
                <a:close/>
              </a:path>
            </a:pathLst>
          </a:custGeom>
          <a:solidFill>
            <a:srgbClr val="000000"/>
          </a:solidFill>
          <a:ln w="9525">
            <a:noFill/>
            <a:round/>
            <a:headEnd/>
            <a:tailEnd/>
          </a:ln>
        </p:spPr>
        <p:txBody>
          <a:bodyPr/>
          <a:lstStyle/>
          <a:p>
            <a:endParaRPr lang="en-US"/>
          </a:p>
        </p:txBody>
      </p:sp>
      <p:sp>
        <p:nvSpPr>
          <p:cNvPr id="178208" name="Freeform 32"/>
          <p:cNvSpPr>
            <a:spLocks/>
          </p:cNvSpPr>
          <p:nvPr/>
        </p:nvSpPr>
        <p:spPr bwMode="auto">
          <a:xfrm>
            <a:off x="2965450" y="4017963"/>
            <a:ext cx="31750" cy="730250"/>
          </a:xfrm>
          <a:custGeom>
            <a:avLst/>
            <a:gdLst/>
            <a:ahLst/>
            <a:cxnLst>
              <a:cxn ang="0">
                <a:pos x="11" y="0"/>
              </a:cxn>
              <a:cxn ang="0">
                <a:pos x="0" y="8"/>
              </a:cxn>
              <a:cxn ang="0">
                <a:pos x="0" y="460"/>
              </a:cxn>
              <a:cxn ang="0">
                <a:pos x="20" y="460"/>
              </a:cxn>
              <a:cxn ang="0">
                <a:pos x="20" y="8"/>
              </a:cxn>
              <a:cxn ang="0">
                <a:pos x="11" y="20"/>
              </a:cxn>
              <a:cxn ang="0">
                <a:pos x="11" y="0"/>
              </a:cxn>
              <a:cxn ang="0">
                <a:pos x="0" y="0"/>
              </a:cxn>
              <a:cxn ang="0">
                <a:pos x="0" y="8"/>
              </a:cxn>
              <a:cxn ang="0">
                <a:pos x="11" y="0"/>
              </a:cxn>
            </a:cxnLst>
            <a:rect l="0" t="0" r="r" b="b"/>
            <a:pathLst>
              <a:path w="20" h="460">
                <a:moveTo>
                  <a:pt x="11" y="0"/>
                </a:moveTo>
                <a:lnTo>
                  <a:pt x="0" y="8"/>
                </a:lnTo>
                <a:lnTo>
                  <a:pt x="0" y="460"/>
                </a:lnTo>
                <a:lnTo>
                  <a:pt x="20" y="460"/>
                </a:lnTo>
                <a:lnTo>
                  <a:pt x="20" y="8"/>
                </a:lnTo>
                <a:lnTo>
                  <a:pt x="11" y="20"/>
                </a:lnTo>
                <a:lnTo>
                  <a:pt x="11" y="0"/>
                </a:lnTo>
                <a:lnTo>
                  <a:pt x="0" y="0"/>
                </a:lnTo>
                <a:lnTo>
                  <a:pt x="0" y="8"/>
                </a:lnTo>
                <a:lnTo>
                  <a:pt x="11" y="0"/>
                </a:lnTo>
                <a:close/>
              </a:path>
            </a:pathLst>
          </a:custGeom>
          <a:solidFill>
            <a:srgbClr val="000000"/>
          </a:solidFill>
          <a:ln w="9525">
            <a:noFill/>
            <a:round/>
            <a:headEnd/>
            <a:tailEnd/>
          </a:ln>
        </p:spPr>
        <p:txBody>
          <a:bodyPr/>
          <a:lstStyle/>
          <a:p>
            <a:endParaRPr lang="en-US"/>
          </a:p>
        </p:txBody>
      </p:sp>
      <p:sp>
        <p:nvSpPr>
          <p:cNvPr id="178209" name="Freeform 33"/>
          <p:cNvSpPr>
            <a:spLocks/>
          </p:cNvSpPr>
          <p:nvPr/>
        </p:nvSpPr>
        <p:spPr bwMode="auto">
          <a:xfrm>
            <a:off x="2971800" y="4857750"/>
            <a:ext cx="1443038" cy="31750"/>
          </a:xfrm>
          <a:custGeom>
            <a:avLst/>
            <a:gdLst/>
            <a:ahLst/>
            <a:cxnLst>
              <a:cxn ang="0">
                <a:pos x="909" y="11"/>
              </a:cxn>
              <a:cxn ang="0">
                <a:pos x="900" y="0"/>
              </a:cxn>
              <a:cxn ang="0">
                <a:pos x="0" y="0"/>
              </a:cxn>
              <a:cxn ang="0">
                <a:pos x="0" y="20"/>
              </a:cxn>
              <a:cxn ang="0">
                <a:pos x="900" y="20"/>
              </a:cxn>
              <a:cxn ang="0">
                <a:pos x="889" y="11"/>
              </a:cxn>
              <a:cxn ang="0">
                <a:pos x="909" y="11"/>
              </a:cxn>
              <a:cxn ang="0">
                <a:pos x="909" y="0"/>
              </a:cxn>
              <a:cxn ang="0">
                <a:pos x="900" y="0"/>
              </a:cxn>
              <a:cxn ang="0">
                <a:pos x="909" y="11"/>
              </a:cxn>
            </a:cxnLst>
            <a:rect l="0" t="0" r="r" b="b"/>
            <a:pathLst>
              <a:path w="909" h="20">
                <a:moveTo>
                  <a:pt x="909" y="11"/>
                </a:moveTo>
                <a:lnTo>
                  <a:pt x="900" y="0"/>
                </a:lnTo>
                <a:lnTo>
                  <a:pt x="0" y="0"/>
                </a:lnTo>
                <a:lnTo>
                  <a:pt x="0" y="20"/>
                </a:lnTo>
                <a:lnTo>
                  <a:pt x="900" y="20"/>
                </a:lnTo>
                <a:lnTo>
                  <a:pt x="889" y="11"/>
                </a:lnTo>
                <a:lnTo>
                  <a:pt x="909" y="11"/>
                </a:lnTo>
                <a:lnTo>
                  <a:pt x="909" y="0"/>
                </a:lnTo>
                <a:lnTo>
                  <a:pt x="900" y="0"/>
                </a:lnTo>
                <a:lnTo>
                  <a:pt x="909" y="11"/>
                </a:lnTo>
                <a:close/>
              </a:path>
            </a:pathLst>
          </a:custGeom>
          <a:solidFill>
            <a:srgbClr val="000000"/>
          </a:solidFill>
          <a:ln w="9525">
            <a:noFill/>
            <a:round/>
            <a:headEnd/>
            <a:tailEnd/>
          </a:ln>
        </p:spPr>
        <p:txBody>
          <a:bodyPr/>
          <a:lstStyle/>
          <a:p>
            <a:endParaRPr lang="en-US"/>
          </a:p>
        </p:txBody>
      </p:sp>
      <p:sp>
        <p:nvSpPr>
          <p:cNvPr id="178210" name="Freeform 34"/>
          <p:cNvSpPr>
            <a:spLocks/>
          </p:cNvSpPr>
          <p:nvPr/>
        </p:nvSpPr>
        <p:spPr bwMode="auto">
          <a:xfrm>
            <a:off x="4383088" y="4875213"/>
            <a:ext cx="31750" cy="730250"/>
          </a:xfrm>
          <a:custGeom>
            <a:avLst/>
            <a:gdLst/>
            <a:ahLst/>
            <a:cxnLst>
              <a:cxn ang="0">
                <a:pos x="11" y="460"/>
              </a:cxn>
              <a:cxn ang="0">
                <a:pos x="20" y="449"/>
              </a:cxn>
              <a:cxn ang="0">
                <a:pos x="20" y="0"/>
              </a:cxn>
              <a:cxn ang="0">
                <a:pos x="0" y="0"/>
              </a:cxn>
              <a:cxn ang="0">
                <a:pos x="0" y="449"/>
              </a:cxn>
              <a:cxn ang="0">
                <a:pos x="11" y="440"/>
              </a:cxn>
              <a:cxn ang="0">
                <a:pos x="11" y="460"/>
              </a:cxn>
              <a:cxn ang="0">
                <a:pos x="20" y="460"/>
              </a:cxn>
              <a:cxn ang="0">
                <a:pos x="20" y="449"/>
              </a:cxn>
              <a:cxn ang="0">
                <a:pos x="11" y="460"/>
              </a:cxn>
            </a:cxnLst>
            <a:rect l="0" t="0" r="r" b="b"/>
            <a:pathLst>
              <a:path w="20" h="460">
                <a:moveTo>
                  <a:pt x="11" y="460"/>
                </a:moveTo>
                <a:lnTo>
                  <a:pt x="20" y="449"/>
                </a:lnTo>
                <a:lnTo>
                  <a:pt x="20" y="0"/>
                </a:lnTo>
                <a:lnTo>
                  <a:pt x="0" y="0"/>
                </a:lnTo>
                <a:lnTo>
                  <a:pt x="0" y="449"/>
                </a:lnTo>
                <a:lnTo>
                  <a:pt x="11" y="440"/>
                </a:lnTo>
                <a:lnTo>
                  <a:pt x="11" y="460"/>
                </a:lnTo>
                <a:lnTo>
                  <a:pt x="20" y="460"/>
                </a:lnTo>
                <a:lnTo>
                  <a:pt x="20" y="449"/>
                </a:lnTo>
                <a:lnTo>
                  <a:pt x="11" y="460"/>
                </a:lnTo>
                <a:close/>
              </a:path>
            </a:pathLst>
          </a:custGeom>
          <a:solidFill>
            <a:srgbClr val="000000"/>
          </a:solidFill>
          <a:ln w="9525">
            <a:noFill/>
            <a:round/>
            <a:headEnd/>
            <a:tailEnd/>
          </a:ln>
        </p:spPr>
        <p:txBody>
          <a:bodyPr/>
          <a:lstStyle/>
          <a:p>
            <a:endParaRPr lang="en-US"/>
          </a:p>
        </p:txBody>
      </p:sp>
      <p:sp>
        <p:nvSpPr>
          <p:cNvPr id="178211" name="Freeform 35"/>
          <p:cNvSpPr>
            <a:spLocks/>
          </p:cNvSpPr>
          <p:nvPr/>
        </p:nvSpPr>
        <p:spPr bwMode="auto">
          <a:xfrm>
            <a:off x="2954338" y="5573713"/>
            <a:ext cx="1446212" cy="31750"/>
          </a:xfrm>
          <a:custGeom>
            <a:avLst/>
            <a:gdLst/>
            <a:ahLst/>
            <a:cxnLst>
              <a:cxn ang="0">
                <a:pos x="0" y="9"/>
              </a:cxn>
              <a:cxn ang="0">
                <a:pos x="11" y="20"/>
              </a:cxn>
              <a:cxn ang="0">
                <a:pos x="911" y="20"/>
              </a:cxn>
              <a:cxn ang="0">
                <a:pos x="911" y="0"/>
              </a:cxn>
              <a:cxn ang="0">
                <a:pos x="11" y="0"/>
              </a:cxn>
              <a:cxn ang="0">
                <a:pos x="20" y="9"/>
              </a:cxn>
              <a:cxn ang="0">
                <a:pos x="0" y="9"/>
              </a:cxn>
              <a:cxn ang="0">
                <a:pos x="0" y="20"/>
              </a:cxn>
              <a:cxn ang="0">
                <a:pos x="11" y="20"/>
              </a:cxn>
              <a:cxn ang="0">
                <a:pos x="0" y="9"/>
              </a:cxn>
            </a:cxnLst>
            <a:rect l="0" t="0" r="r" b="b"/>
            <a:pathLst>
              <a:path w="911" h="20">
                <a:moveTo>
                  <a:pt x="0" y="9"/>
                </a:moveTo>
                <a:lnTo>
                  <a:pt x="11" y="20"/>
                </a:lnTo>
                <a:lnTo>
                  <a:pt x="911" y="20"/>
                </a:lnTo>
                <a:lnTo>
                  <a:pt x="911" y="0"/>
                </a:lnTo>
                <a:lnTo>
                  <a:pt x="11" y="0"/>
                </a:lnTo>
                <a:lnTo>
                  <a:pt x="20" y="9"/>
                </a:lnTo>
                <a:lnTo>
                  <a:pt x="0" y="9"/>
                </a:lnTo>
                <a:lnTo>
                  <a:pt x="0" y="20"/>
                </a:lnTo>
                <a:lnTo>
                  <a:pt x="11" y="20"/>
                </a:lnTo>
                <a:lnTo>
                  <a:pt x="0" y="9"/>
                </a:lnTo>
                <a:close/>
              </a:path>
            </a:pathLst>
          </a:custGeom>
          <a:solidFill>
            <a:srgbClr val="000000"/>
          </a:solidFill>
          <a:ln w="9525">
            <a:noFill/>
            <a:round/>
            <a:headEnd/>
            <a:tailEnd/>
          </a:ln>
        </p:spPr>
        <p:txBody>
          <a:bodyPr/>
          <a:lstStyle/>
          <a:p>
            <a:endParaRPr lang="en-US"/>
          </a:p>
        </p:txBody>
      </p:sp>
      <p:sp>
        <p:nvSpPr>
          <p:cNvPr id="178212" name="Freeform 36"/>
          <p:cNvSpPr>
            <a:spLocks/>
          </p:cNvSpPr>
          <p:nvPr/>
        </p:nvSpPr>
        <p:spPr bwMode="auto">
          <a:xfrm>
            <a:off x="2954338" y="4857750"/>
            <a:ext cx="31750" cy="730250"/>
          </a:xfrm>
          <a:custGeom>
            <a:avLst/>
            <a:gdLst/>
            <a:ahLst/>
            <a:cxnLst>
              <a:cxn ang="0">
                <a:pos x="11" y="0"/>
              </a:cxn>
              <a:cxn ang="0">
                <a:pos x="0" y="11"/>
              </a:cxn>
              <a:cxn ang="0">
                <a:pos x="0" y="460"/>
              </a:cxn>
              <a:cxn ang="0">
                <a:pos x="20" y="460"/>
              </a:cxn>
              <a:cxn ang="0">
                <a:pos x="20" y="11"/>
              </a:cxn>
              <a:cxn ang="0">
                <a:pos x="11" y="20"/>
              </a:cxn>
              <a:cxn ang="0">
                <a:pos x="11" y="0"/>
              </a:cxn>
              <a:cxn ang="0">
                <a:pos x="0" y="0"/>
              </a:cxn>
              <a:cxn ang="0">
                <a:pos x="0" y="11"/>
              </a:cxn>
              <a:cxn ang="0">
                <a:pos x="11" y="0"/>
              </a:cxn>
            </a:cxnLst>
            <a:rect l="0" t="0" r="r" b="b"/>
            <a:pathLst>
              <a:path w="20" h="460">
                <a:moveTo>
                  <a:pt x="11" y="0"/>
                </a:moveTo>
                <a:lnTo>
                  <a:pt x="0" y="11"/>
                </a:lnTo>
                <a:lnTo>
                  <a:pt x="0" y="460"/>
                </a:lnTo>
                <a:lnTo>
                  <a:pt x="20" y="460"/>
                </a:lnTo>
                <a:lnTo>
                  <a:pt x="20" y="11"/>
                </a:lnTo>
                <a:lnTo>
                  <a:pt x="11" y="20"/>
                </a:lnTo>
                <a:lnTo>
                  <a:pt x="11" y="0"/>
                </a:lnTo>
                <a:lnTo>
                  <a:pt x="0" y="0"/>
                </a:lnTo>
                <a:lnTo>
                  <a:pt x="0" y="11"/>
                </a:lnTo>
                <a:lnTo>
                  <a:pt x="11" y="0"/>
                </a:lnTo>
                <a:close/>
              </a:path>
            </a:pathLst>
          </a:custGeom>
          <a:solidFill>
            <a:srgbClr val="000000"/>
          </a:solidFill>
          <a:ln w="9525">
            <a:noFill/>
            <a:round/>
            <a:headEnd/>
            <a:tailEnd/>
          </a:ln>
        </p:spPr>
        <p:txBody>
          <a:bodyPr/>
          <a:lstStyle/>
          <a:p>
            <a:endParaRPr lang="en-US"/>
          </a:p>
        </p:txBody>
      </p:sp>
      <p:sp>
        <p:nvSpPr>
          <p:cNvPr id="178213" name="Rectangle 37"/>
          <p:cNvSpPr>
            <a:spLocks noChangeArrowheads="1"/>
          </p:cNvSpPr>
          <p:nvPr/>
        </p:nvSpPr>
        <p:spPr bwMode="auto">
          <a:xfrm>
            <a:off x="1193800" y="2017713"/>
            <a:ext cx="2381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214" name="Rectangle 38"/>
          <p:cNvSpPr>
            <a:spLocks noChangeArrowheads="1"/>
          </p:cNvSpPr>
          <p:nvPr/>
        </p:nvSpPr>
        <p:spPr bwMode="auto">
          <a:xfrm>
            <a:off x="1446213" y="2017713"/>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15" name="Rectangle 39"/>
          <p:cNvSpPr>
            <a:spLocks noChangeArrowheads="1"/>
          </p:cNvSpPr>
          <p:nvPr/>
        </p:nvSpPr>
        <p:spPr bwMode="auto">
          <a:xfrm>
            <a:off x="1643063" y="2017713"/>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216" name="Rectangle 40"/>
          <p:cNvSpPr>
            <a:spLocks noChangeArrowheads="1"/>
          </p:cNvSpPr>
          <p:nvPr/>
        </p:nvSpPr>
        <p:spPr bwMode="auto">
          <a:xfrm>
            <a:off x="1836738" y="2017713"/>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p</a:t>
            </a:r>
            <a:endParaRPr lang="en-US" sz="2400">
              <a:latin typeface="Times New Roman" pitchFamily="18" charset="0"/>
            </a:endParaRPr>
          </a:p>
        </p:txBody>
      </p:sp>
      <p:sp>
        <p:nvSpPr>
          <p:cNvPr id="178217" name="Rectangle 41"/>
          <p:cNvSpPr>
            <a:spLocks noChangeArrowheads="1"/>
          </p:cNvSpPr>
          <p:nvPr/>
        </p:nvSpPr>
        <p:spPr bwMode="auto">
          <a:xfrm>
            <a:off x="2051050" y="2017713"/>
            <a:ext cx="201613"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218" name="Rectangle 42"/>
          <p:cNvSpPr>
            <a:spLocks noChangeArrowheads="1"/>
          </p:cNvSpPr>
          <p:nvPr/>
        </p:nvSpPr>
        <p:spPr bwMode="auto">
          <a:xfrm>
            <a:off x="2265363" y="2017713"/>
            <a:ext cx="20161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n</a:t>
            </a:r>
            <a:endParaRPr lang="en-US" sz="2400">
              <a:latin typeface="Times New Roman" pitchFamily="18" charset="0"/>
            </a:endParaRPr>
          </a:p>
        </p:txBody>
      </p:sp>
      <p:sp>
        <p:nvSpPr>
          <p:cNvPr id="178219" name="Rectangle 43"/>
          <p:cNvSpPr>
            <a:spLocks noChangeArrowheads="1"/>
          </p:cNvSpPr>
          <p:nvPr/>
        </p:nvSpPr>
        <p:spPr bwMode="auto">
          <a:xfrm>
            <a:off x="2484438" y="2017713"/>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220" name="Rectangle 44"/>
          <p:cNvSpPr>
            <a:spLocks noChangeArrowheads="1"/>
          </p:cNvSpPr>
          <p:nvPr/>
        </p:nvSpPr>
        <p:spPr bwMode="auto">
          <a:xfrm>
            <a:off x="2676525" y="2017713"/>
            <a:ext cx="18415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21" name="Rectangle 45"/>
          <p:cNvSpPr>
            <a:spLocks noChangeArrowheads="1"/>
          </p:cNvSpPr>
          <p:nvPr/>
        </p:nvSpPr>
        <p:spPr bwMode="auto">
          <a:xfrm>
            <a:off x="2873375" y="2017713"/>
            <a:ext cx="90488"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 </a:t>
            </a:r>
            <a:endParaRPr lang="en-US" sz="2400">
              <a:latin typeface="Times New Roman" pitchFamily="18" charset="0"/>
            </a:endParaRPr>
          </a:p>
        </p:txBody>
      </p:sp>
      <p:sp>
        <p:nvSpPr>
          <p:cNvPr id="178222" name="Rectangle 46"/>
          <p:cNvSpPr>
            <a:spLocks noChangeArrowheads="1"/>
          </p:cNvSpPr>
          <p:nvPr/>
        </p:nvSpPr>
        <p:spPr bwMode="auto">
          <a:xfrm>
            <a:off x="2971800" y="2017713"/>
            <a:ext cx="21907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V</a:t>
            </a:r>
            <a:endParaRPr lang="en-US" sz="2400">
              <a:latin typeface="Times New Roman" pitchFamily="18" charset="0"/>
            </a:endParaRPr>
          </a:p>
        </p:txBody>
      </p:sp>
      <p:sp>
        <p:nvSpPr>
          <p:cNvPr id="178223" name="Rectangle 47"/>
          <p:cNvSpPr>
            <a:spLocks noChangeArrowheads="1"/>
          </p:cNvSpPr>
          <p:nvPr/>
        </p:nvSpPr>
        <p:spPr bwMode="auto">
          <a:xfrm>
            <a:off x="3187700" y="2017713"/>
            <a:ext cx="182563"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a</a:t>
            </a:r>
            <a:endParaRPr lang="en-US" sz="2400">
              <a:latin typeface="Times New Roman" pitchFamily="18" charset="0"/>
            </a:endParaRPr>
          </a:p>
        </p:txBody>
      </p:sp>
      <p:sp>
        <p:nvSpPr>
          <p:cNvPr id="178224" name="Rectangle 48"/>
          <p:cNvSpPr>
            <a:spLocks noChangeArrowheads="1"/>
          </p:cNvSpPr>
          <p:nvPr/>
        </p:nvSpPr>
        <p:spPr bwMode="auto">
          <a:xfrm>
            <a:off x="3384550" y="2017713"/>
            <a:ext cx="128588"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225" name="Rectangle 49"/>
          <p:cNvSpPr>
            <a:spLocks noChangeArrowheads="1"/>
          </p:cNvSpPr>
          <p:nvPr/>
        </p:nvSpPr>
        <p:spPr bwMode="auto">
          <a:xfrm>
            <a:off x="3517900" y="2017713"/>
            <a:ext cx="9207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226" name="Rectangle 50"/>
          <p:cNvSpPr>
            <a:spLocks noChangeArrowheads="1"/>
          </p:cNvSpPr>
          <p:nvPr/>
        </p:nvSpPr>
        <p:spPr bwMode="auto">
          <a:xfrm>
            <a:off x="3616325" y="2017713"/>
            <a:ext cx="18415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a</a:t>
            </a:r>
            <a:endParaRPr lang="en-US" sz="2400">
              <a:latin typeface="Times New Roman" pitchFamily="18" charset="0"/>
            </a:endParaRPr>
          </a:p>
        </p:txBody>
      </p:sp>
      <p:sp>
        <p:nvSpPr>
          <p:cNvPr id="178227" name="Rectangle 51"/>
          <p:cNvSpPr>
            <a:spLocks noChangeArrowheads="1"/>
          </p:cNvSpPr>
          <p:nvPr/>
        </p:nvSpPr>
        <p:spPr bwMode="auto">
          <a:xfrm>
            <a:off x="3813175" y="2017713"/>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b</a:t>
            </a:r>
            <a:endParaRPr lang="en-US" sz="2400">
              <a:latin typeface="Times New Roman" pitchFamily="18" charset="0"/>
            </a:endParaRPr>
          </a:p>
        </p:txBody>
      </p:sp>
      <p:sp>
        <p:nvSpPr>
          <p:cNvPr id="178228" name="Rectangle 52"/>
          <p:cNvSpPr>
            <a:spLocks noChangeArrowheads="1"/>
          </p:cNvSpPr>
          <p:nvPr/>
        </p:nvSpPr>
        <p:spPr bwMode="auto">
          <a:xfrm>
            <a:off x="4027488" y="2017713"/>
            <a:ext cx="9048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l</a:t>
            </a:r>
            <a:endParaRPr lang="en-US" sz="2400">
              <a:latin typeface="Times New Roman" pitchFamily="18" charset="0"/>
            </a:endParaRPr>
          </a:p>
        </p:txBody>
      </p:sp>
      <p:sp>
        <p:nvSpPr>
          <p:cNvPr id="178229" name="Rectangle 53"/>
          <p:cNvSpPr>
            <a:spLocks noChangeArrowheads="1"/>
          </p:cNvSpPr>
          <p:nvPr/>
        </p:nvSpPr>
        <p:spPr bwMode="auto">
          <a:xfrm>
            <a:off x="4125913" y="2017713"/>
            <a:ext cx="18415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30" name="Freeform 54"/>
          <p:cNvSpPr>
            <a:spLocks noEditPoints="1"/>
          </p:cNvSpPr>
          <p:nvPr/>
        </p:nvSpPr>
        <p:spPr bwMode="auto">
          <a:xfrm>
            <a:off x="3046413" y="2994025"/>
            <a:ext cx="457200" cy="457200"/>
          </a:xfrm>
          <a:custGeom>
            <a:avLst/>
            <a:gdLst/>
            <a:ahLst/>
            <a:cxnLst>
              <a:cxn ang="0">
                <a:pos x="97" y="282"/>
              </a:cxn>
              <a:cxn ang="0">
                <a:pos x="55" y="259"/>
              </a:cxn>
              <a:cxn ang="0">
                <a:pos x="22" y="222"/>
              </a:cxn>
              <a:cxn ang="0">
                <a:pos x="2" y="177"/>
              </a:cxn>
              <a:cxn ang="0">
                <a:pos x="0" y="127"/>
              </a:cxn>
              <a:cxn ang="0">
                <a:pos x="13" y="80"/>
              </a:cxn>
              <a:cxn ang="0">
                <a:pos x="44" y="40"/>
              </a:cxn>
              <a:cxn ang="0">
                <a:pos x="84" y="11"/>
              </a:cxn>
              <a:cxn ang="0">
                <a:pos x="133" y="0"/>
              </a:cxn>
              <a:cxn ang="0">
                <a:pos x="182" y="5"/>
              </a:cxn>
              <a:cxn ang="0">
                <a:pos x="226" y="27"/>
              </a:cxn>
              <a:cxn ang="0">
                <a:pos x="261" y="62"/>
              </a:cxn>
              <a:cxn ang="0">
                <a:pos x="281" y="104"/>
              </a:cxn>
              <a:cxn ang="0">
                <a:pos x="288" y="155"/>
              </a:cxn>
              <a:cxn ang="0">
                <a:pos x="275" y="202"/>
              </a:cxn>
              <a:cxn ang="0">
                <a:pos x="248" y="244"/>
              </a:cxn>
              <a:cxn ang="0">
                <a:pos x="208" y="273"/>
              </a:cxn>
              <a:cxn ang="0">
                <a:pos x="162" y="288"/>
              </a:cxn>
              <a:cxn ang="0">
                <a:pos x="168" y="268"/>
              </a:cxn>
              <a:cxn ang="0">
                <a:pos x="208" y="253"/>
              </a:cxn>
              <a:cxn ang="0">
                <a:pos x="241" y="224"/>
              </a:cxn>
              <a:cxn ang="0">
                <a:pos x="261" y="186"/>
              </a:cxn>
              <a:cxn ang="0">
                <a:pos x="268" y="144"/>
              </a:cxn>
              <a:cxn ang="0">
                <a:pos x="261" y="102"/>
              </a:cxn>
              <a:cxn ang="0">
                <a:pos x="241" y="65"/>
              </a:cxn>
              <a:cxn ang="0">
                <a:pos x="208" y="36"/>
              </a:cxn>
              <a:cxn ang="0">
                <a:pos x="168" y="20"/>
              </a:cxn>
              <a:cxn ang="0">
                <a:pos x="124" y="20"/>
              </a:cxn>
              <a:cxn ang="0">
                <a:pos x="84" y="34"/>
              </a:cxn>
              <a:cxn ang="0">
                <a:pos x="51" y="60"/>
              </a:cxn>
              <a:cxn ang="0">
                <a:pos x="27" y="96"/>
              </a:cxn>
              <a:cxn ang="0">
                <a:pos x="18" y="138"/>
              </a:cxn>
              <a:cxn ang="0">
                <a:pos x="22" y="182"/>
              </a:cxn>
              <a:cxn ang="0">
                <a:pos x="42" y="220"/>
              </a:cxn>
              <a:cxn ang="0">
                <a:pos x="73" y="248"/>
              </a:cxn>
              <a:cxn ang="0">
                <a:pos x="113" y="266"/>
              </a:cxn>
              <a:cxn ang="0">
                <a:pos x="73" y="160"/>
              </a:cxn>
              <a:cxn ang="0">
                <a:pos x="95" y="197"/>
              </a:cxn>
              <a:cxn ang="0">
                <a:pos x="135" y="211"/>
              </a:cxn>
              <a:cxn ang="0">
                <a:pos x="182" y="204"/>
              </a:cxn>
              <a:cxn ang="0">
                <a:pos x="210" y="173"/>
              </a:cxn>
              <a:cxn ang="0">
                <a:pos x="226" y="169"/>
              </a:cxn>
              <a:cxn ang="0">
                <a:pos x="213" y="197"/>
              </a:cxn>
              <a:cxn ang="0">
                <a:pos x="193" y="220"/>
              </a:cxn>
              <a:cxn ang="0">
                <a:pos x="164" y="233"/>
              </a:cxn>
              <a:cxn ang="0">
                <a:pos x="135" y="235"/>
              </a:cxn>
              <a:cxn ang="0">
                <a:pos x="106" y="226"/>
              </a:cxn>
              <a:cxn ang="0">
                <a:pos x="82" y="211"/>
              </a:cxn>
              <a:cxn ang="0">
                <a:pos x="66" y="182"/>
              </a:cxn>
              <a:cxn ang="0">
                <a:pos x="60" y="153"/>
              </a:cxn>
              <a:cxn ang="0">
                <a:pos x="77" y="111"/>
              </a:cxn>
              <a:cxn ang="0">
                <a:pos x="80" y="84"/>
              </a:cxn>
              <a:cxn ang="0">
                <a:pos x="104" y="78"/>
              </a:cxn>
              <a:cxn ang="0">
                <a:pos x="120" y="96"/>
              </a:cxn>
              <a:cxn ang="0">
                <a:pos x="106" y="120"/>
              </a:cxn>
              <a:cxn ang="0">
                <a:pos x="175" y="115"/>
              </a:cxn>
              <a:cxn ang="0">
                <a:pos x="166" y="91"/>
              </a:cxn>
              <a:cxn ang="0">
                <a:pos x="184" y="76"/>
              </a:cxn>
              <a:cxn ang="0">
                <a:pos x="208" y="84"/>
              </a:cxn>
              <a:cxn ang="0">
                <a:pos x="208" y="109"/>
              </a:cxn>
              <a:cxn ang="0">
                <a:pos x="188" y="122"/>
              </a:cxn>
            </a:cxnLst>
            <a:rect l="0" t="0" r="r" b="b"/>
            <a:pathLst>
              <a:path w="288" h="288">
                <a:moveTo>
                  <a:pt x="144" y="288"/>
                </a:moveTo>
                <a:lnTo>
                  <a:pt x="140" y="288"/>
                </a:lnTo>
                <a:lnTo>
                  <a:pt x="135" y="288"/>
                </a:lnTo>
                <a:lnTo>
                  <a:pt x="133" y="288"/>
                </a:lnTo>
                <a:lnTo>
                  <a:pt x="128" y="288"/>
                </a:lnTo>
                <a:lnTo>
                  <a:pt x="124" y="288"/>
                </a:lnTo>
                <a:lnTo>
                  <a:pt x="122" y="286"/>
                </a:lnTo>
                <a:lnTo>
                  <a:pt x="117" y="286"/>
                </a:lnTo>
                <a:lnTo>
                  <a:pt x="115" y="286"/>
                </a:lnTo>
                <a:lnTo>
                  <a:pt x="111" y="286"/>
                </a:lnTo>
                <a:lnTo>
                  <a:pt x="109" y="284"/>
                </a:lnTo>
                <a:lnTo>
                  <a:pt x="104" y="284"/>
                </a:lnTo>
                <a:lnTo>
                  <a:pt x="102" y="282"/>
                </a:lnTo>
                <a:lnTo>
                  <a:pt x="97" y="282"/>
                </a:lnTo>
                <a:lnTo>
                  <a:pt x="95" y="279"/>
                </a:lnTo>
                <a:lnTo>
                  <a:pt x="91" y="279"/>
                </a:lnTo>
                <a:lnTo>
                  <a:pt x="89" y="277"/>
                </a:lnTo>
                <a:lnTo>
                  <a:pt x="84" y="277"/>
                </a:lnTo>
                <a:lnTo>
                  <a:pt x="82" y="275"/>
                </a:lnTo>
                <a:lnTo>
                  <a:pt x="80" y="273"/>
                </a:lnTo>
                <a:lnTo>
                  <a:pt x="75" y="273"/>
                </a:lnTo>
                <a:lnTo>
                  <a:pt x="73" y="270"/>
                </a:lnTo>
                <a:lnTo>
                  <a:pt x="69" y="268"/>
                </a:lnTo>
                <a:lnTo>
                  <a:pt x="66" y="266"/>
                </a:lnTo>
                <a:lnTo>
                  <a:pt x="64" y="264"/>
                </a:lnTo>
                <a:lnTo>
                  <a:pt x="60" y="262"/>
                </a:lnTo>
                <a:lnTo>
                  <a:pt x="58" y="262"/>
                </a:lnTo>
                <a:lnTo>
                  <a:pt x="55" y="259"/>
                </a:lnTo>
                <a:lnTo>
                  <a:pt x="53" y="257"/>
                </a:lnTo>
                <a:lnTo>
                  <a:pt x="49" y="253"/>
                </a:lnTo>
                <a:lnTo>
                  <a:pt x="46" y="251"/>
                </a:lnTo>
                <a:lnTo>
                  <a:pt x="44" y="248"/>
                </a:lnTo>
                <a:lnTo>
                  <a:pt x="42" y="246"/>
                </a:lnTo>
                <a:lnTo>
                  <a:pt x="40" y="244"/>
                </a:lnTo>
                <a:lnTo>
                  <a:pt x="35" y="242"/>
                </a:lnTo>
                <a:lnTo>
                  <a:pt x="33" y="237"/>
                </a:lnTo>
                <a:lnTo>
                  <a:pt x="31" y="235"/>
                </a:lnTo>
                <a:lnTo>
                  <a:pt x="29" y="233"/>
                </a:lnTo>
                <a:lnTo>
                  <a:pt x="27" y="231"/>
                </a:lnTo>
                <a:lnTo>
                  <a:pt x="24" y="226"/>
                </a:lnTo>
                <a:lnTo>
                  <a:pt x="22" y="224"/>
                </a:lnTo>
                <a:lnTo>
                  <a:pt x="22" y="222"/>
                </a:lnTo>
                <a:lnTo>
                  <a:pt x="20" y="217"/>
                </a:lnTo>
                <a:lnTo>
                  <a:pt x="18" y="215"/>
                </a:lnTo>
                <a:lnTo>
                  <a:pt x="15" y="213"/>
                </a:lnTo>
                <a:lnTo>
                  <a:pt x="13" y="208"/>
                </a:lnTo>
                <a:lnTo>
                  <a:pt x="13" y="206"/>
                </a:lnTo>
                <a:lnTo>
                  <a:pt x="11" y="202"/>
                </a:lnTo>
                <a:lnTo>
                  <a:pt x="9" y="200"/>
                </a:lnTo>
                <a:lnTo>
                  <a:pt x="9" y="197"/>
                </a:lnTo>
                <a:lnTo>
                  <a:pt x="7" y="193"/>
                </a:lnTo>
                <a:lnTo>
                  <a:pt x="7" y="191"/>
                </a:lnTo>
                <a:lnTo>
                  <a:pt x="4" y="186"/>
                </a:lnTo>
                <a:lnTo>
                  <a:pt x="4" y="184"/>
                </a:lnTo>
                <a:lnTo>
                  <a:pt x="4" y="180"/>
                </a:lnTo>
                <a:lnTo>
                  <a:pt x="2" y="177"/>
                </a:lnTo>
                <a:lnTo>
                  <a:pt x="2" y="173"/>
                </a:lnTo>
                <a:lnTo>
                  <a:pt x="2" y="169"/>
                </a:lnTo>
                <a:lnTo>
                  <a:pt x="0" y="166"/>
                </a:lnTo>
                <a:lnTo>
                  <a:pt x="0" y="162"/>
                </a:lnTo>
                <a:lnTo>
                  <a:pt x="0" y="160"/>
                </a:lnTo>
                <a:lnTo>
                  <a:pt x="0" y="155"/>
                </a:lnTo>
                <a:lnTo>
                  <a:pt x="0" y="151"/>
                </a:lnTo>
                <a:lnTo>
                  <a:pt x="0" y="149"/>
                </a:lnTo>
                <a:lnTo>
                  <a:pt x="0" y="144"/>
                </a:lnTo>
                <a:lnTo>
                  <a:pt x="0" y="140"/>
                </a:lnTo>
                <a:lnTo>
                  <a:pt x="0" y="138"/>
                </a:lnTo>
                <a:lnTo>
                  <a:pt x="0" y="133"/>
                </a:lnTo>
                <a:lnTo>
                  <a:pt x="0" y="129"/>
                </a:lnTo>
                <a:lnTo>
                  <a:pt x="0" y="127"/>
                </a:lnTo>
                <a:lnTo>
                  <a:pt x="0" y="122"/>
                </a:lnTo>
                <a:lnTo>
                  <a:pt x="2" y="120"/>
                </a:lnTo>
                <a:lnTo>
                  <a:pt x="2" y="115"/>
                </a:lnTo>
                <a:lnTo>
                  <a:pt x="2" y="113"/>
                </a:lnTo>
                <a:lnTo>
                  <a:pt x="4" y="109"/>
                </a:lnTo>
                <a:lnTo>
                  <a:pt x="4" y="104"/>
                </a:lnTo>
                <a:lnTo>
                  <a:pt x="4" y="102"/>
                </a:lnTo>
                <a:lnTo>
                  <a:pt x="7" y="100"/>
                </a:lnTo>
                <a:lnTo>
                  <a:pt x="7" y="96"/>
                </a:lnTo>
                <a:lnTo>
                  <a:pt x="9" y="93"/>
                </a:lnTo>
                <a:lnTo>
                  <a:pt x="9" y="89"/>
                </a:lnTo>
                <a:lnTo>
                  <a:pt x="11" y="87"/>
                </a:lnTo>
                <a:lnTo>
                  <a:pt x="13" y="82"/>
                </a:lnTo>
                <a:lnTo>
                  <a:pt x="13" y="80"/>
                </a:lnTo>
                <a:lnTo>
                  <a:pt x="15" y="76"/>
                </a:lnTo>
                <a:lnTo>
                  <a:pt x="18" y="73"/>
                </a:lnTo>
                <a:lnTo>
                  <a:pt x="20" y="71"/>
                </a:lnTo>
                <a:lnTo>
                  <a:pt x="22" y="67"/>
                </a:lnTo>
                <a:lnTo>
                  <a:pt x="22" y="65"/>
                </a:lnTo>
                <a:lnTo>
                  <a:pt x="24" y="62"/>
                </a:lnTo>
                <a:lnTo>
                  <a:pt x="27" y="60"/>
                </a:lnTo>
                <a:lnTo>
                  <a:pt x="29" y="56"/>
                </a:lnTo>
                <a:lnTo>
                  <a:pt x="31" y="53"/>
                </a:lnTo>
                <a:lnTo>
                  <a:pt x="33" y="51"/>
                </a:lnTo>
                <a:lnTo>
                  <a:pt x="35" y="49"/>
                </a:lnTo>
                <a:lnTo>
                  <a:pt x="40" y="45"/>
                </a:lnTo>
                <a:lnTo>
                  <a:pt x="42" y="42"/>
                </a:lnTo>
                <a:lnTo>
                  <a:pt x="44" y="40"/>
                </a:lnTo>
                <a:lnTo>
                  <a:pt x="46" y="38"/>
                </a:lnTo>
                <a:lnTo>
                  <a:pt x="49" y="36"/>
                </a:lnTo>
                <a:lnTo>
                  <a:pt x="53" y="34"/>
                </a:lnTo>
                <a:lnTo>
                  <a:pt x="55" y="31"/>
                </a:lnTo>
                <a:lnTo>
                  <a:pt x="58" y="29"/>
                </a:lnTo>
                <a:lnTo>
                  <a:pt x="60" y="27"/>
                </a:lnTo>
                <a:lnTo>
                  <a:pt x="64" y="25"/>
                </a:lnTo>
                <a:lnTo>
                  <a:pt x="66" y="22"/>
                </a:lnTo>
                <a:lnTo>
                  <a:pt x="69" y="20"/>
                </a:lnTo>
                <a:lnTo>
                  <a:pt x="73" y="18"/>
                </a:lnTo>
                <a:lnTo>
                  <a:pt x="75" y="18"/>
                </a:lnTo>
                <a:lnTo>
                  <a:pt x="80" y="16"/>
                </a:lnTo>
                <a:lnTo>
                  <a:pt x="82" y="14"/>
                </a:lnTo>
                <a:lnTo>
                  <a:pt x="84" y="11"/>
                </a:lnTo>
                <a:lnTo>
                  <a:pt x="89" y="11"/>
                </a:lnTo>
                <a:lnTo>
                  <a:pt x="91" y="9"/>
                </a:lnTo>
                <a:lnTo>
                  <a:pt x="95" y="9"/>
                </a:lnTo>
                <a:lnTo>
                  <a:pt x="97" y="7"/>
                </a:lnTo>
                <a:lnTo>
                  <a:pt x="102" y="7"/>
                </a:lnTo>
                <a:lnTo>
                  <a:pt x="104" y="5"/>
                </a:lnTo>
                <a:lnTo>
                  <a:pt x="109" y="5"/>
                </a:lnTo>
                <a:lnTo>
                  <a:pt x="111" y="5"/>
                </a:lnTo>
                <a:lnTo>
                  <a:pt x="115" y="3"/>
                </a:lnTo>
                <a:lnTo>
                  <a:pt x="117" y="3"/>
                </a:lnTo>
                <a:lnTo>
                  <a:pt x="122" y="3"/>
                </a:lnTo>
                <a:lnTo>
                  <a:pt x="124" y="3"/>
                </a:lnTo>
                <a:lnTo>
                  <a:pt x="128" y="0"/>
                </a:lnTo>
                <a:lnTo>
                  <a:pt x="133" y="0"/>
                </a:lnTo>
                <a:lnTo>
                  <a:pt x="135" y="0"/>
                </a:lnTo>
                <a:lnTo>
                  <a:pt x="140" y="0"/>
                </a:lnTo>
                <a:lnTo>
                  <a:pt x="144" y="0"/>
                </a:lnTo>
                <a:lnTo>
                  <a:pt x="146" y="0"/>
                </a:lnTo>
                <a:lnTo>
                  <a:pt x="151" y="0"/>
                </a:lnTo>
                <a:lnTo>
                  <a:pt x="155" y="0"/>
                </a:lnTo>
                <a:lnTo>
                  <a:pt x="157" y="0"/>
                </a:lnTo>
                <a:lnTo>
                  <a:pt x="162" y="3"/>
                </a:lnTo>
                <a:lnTo>
                  <a:pt x="166" y="3"/>
                </a:lnTo>
                <a:lnTo>
                  <a:pt x="168" y="3"/>
                </a:lnTo>
                <a:lnTo>
                  <a:pt x="173" y="3"/>
                </a:lnTo>
                <a:lnTo>
                  <a:pt x="175" y="5"/>
                </a:lnTo>
                <a:lnTo>
                  <a:pt x="179" y="5"/>
                </a:lnTo>
                <a:lnTo>
                  <a:pt x="182" y="5"/>
                </a:lnTo>
                <a:lnTo>
                  <a:pt x="186" y="7"/>
                </a:lnTo>
                <a:lnTo>
                  <a:pt x="188" y="7"/>
                </a:lnTo>
                <a:lnTo>
                  <a:pt x="193" y="9"/>
                </a:lnTo>
                <a:lnTo>
                  <a:pt x="195" y="9"/>
                </a:lnTo>
                <a:lnTo>
                  <a:pt x="199" y="11"/>
                </a:lnTo>
                <a:lnTo>
                  <a:pt x="202" y="11"/>
                </a:lnTo>
                <a:lnTo>
                  <a:pt x="204" y="14"/>
                </a:lnTo>
                <a:lnTo>
                  <a:pt x="208" y="16"/>
                </a:lnTo>
                <a:lnTo>
                  <a:pt x="210" y="16"/>
                </a:lnTo>
                <a:lnTo>
                  <a:pt x="215" y="18"/>
                </a:lnTo>
                <a:lnTo>
                  <a:pt x="217" y="20"/>
                </a:lnTo>
                <a:lnTo>
                  <a:pt x="219" y="22"/>
                </a:lnTo>
                <a:lnTo>
                  <a:pt x="224" y="25"/>
                </a:lnTo>
                <a:lnTo>
                  <a:pt x="226" y="27"/>
                </a:lnTo>
                <a:lnTo>
                  <a:pt x="228" y="29"/>
                </a:lnTo>
                <a:lnTo>
                  <a:pt x="233" y="31"/>
                </a:lnTo>
                <a:lnTo>
                  <a:pt x="235" y="34"/>
                </a:lnTo>
                <a:lnTo>
                  <a:pt x="237" y="36"/>
                </a:lnTo>
                <a:lnTo>
                  <a:pt x="239" y="38"/>
                </a:lnTo>
                <a:lnTo>
                  <a:pt x="241" y="40"/>
                </a:lnTo>
                <a:lnTo>
                  <a:pt x="246" y="42"/>
                </a:lnTo>
                <a:lnTo>
                  <a:pt x="248" y="45"/>
                </a:lnTo>
                <a:lnTo>
                  <a:pt x="250" y="47"/>
                </a:lnTo>
                <a:lnTo>
                  <a:pt x="252" y="51"/>
                </a:lnTo>
                <a:lnTo>
                  <a:pt x="255" y="53"/>
                </a:lnTo>
                <a:lnTo>
                  <a:pt x="257" y="56"/>
                </a:lnTo>
                <a:lnTo>
                  <a:pt x="259" y="60"/>
                </a:lnTo>
                <a:lnTo>
                  <a:pt x="261" y="62"/>
                </a:lnTo>
                <a:lnTo>
                  <a:pt x="264" y="65"/>
                </a:lnTo>
                <a:lnTo>
                  <a:pt x="266" y="67"/>
                </a:lnTo>
                <a:lnTo>
                  <a:pt x="268" y="71"/>
                </a:lnTo>
                <a:lnTo>
                  <a:pt x="268" y="73"/>
                </a:lnTo>
                <a:lnTo>
                  <a:pt x="270" y="76"/>
                </a:lnTo>
                <a:lnTo>
                  <a:pt x="272" y="80"/>
                </a:lnTo>
                <a:lnTo>
                  <a:pt x="275" y="82"/>
                </a:lnTo>
                <a:lnTo>
                  <a:pt x="275" y="87"/>
                </a:lnTo>
                <a:lnTo>
                  <a:pt x="277" y="89"/>
                </a:lnTo>
                <a:lnTo>
                  <a:pt x="279" y="93"/>
                </a:lnTo>
                <a:lnTo>
                  <a:pt x="279" y="96"/>
                </a:lnTo>
                <a:lnTo>
                  <a:pt x="281" y="98"/>
                </a:lnTo>
                <a:lnTo>
                  <a:pt x="281" y="102"/>
                </a:lnTo>
                <a:lnTo>
                  <a:pt x="281" y="104"/>
                </a:lnTo>
                <a:lnTo>
                  <a:pt x="283" y="109"/>
                </a:lnTo>
                <a:lnTo>
                  <a:pt x="283" y="113"/>
                </a:lnTo>
                <a:lnTo>
                  <a:pt x="283" y="115"/>
                </a:lnTo>
                <a:lnTo>
                  <a:pt x="286" y="120"/>
                </a:lnTo>
                <a:lnTo>
                  <a:pt x="286" y="122"/>
                </a:lnTo>
                <a:lnTo>
                  <a:pt x="286" y="127"/>
                </a:lnTo>
                <a:lnTo>
                  <a:pt x="286" y="129"/>
                </a:lnTo>
                <a:lnTo>
                  <a:pt x="288" y="133"/>
                </a:lnTo>
                <a:lnTo>
                  <a:pt x="288" y="138"/>
                </a:lnTo>
                <a:lnTo>
                  <a:pt x="288" y="140"/>
                </a:lnTo>
                <a:lnTo>
                  <a:pt x="288" y="144"/>
                </a:lnTo>
                <a:lnTo>
                  <a:pt x="288" y="149"/>
                </a:lnTo>
                <a:lnTo>
                  <a:pt x="288" y="151"/>
                </a:lnTo>
                <a:lnTo>
                  <a:pt x="288" y="155"/>
                </a:lnTo>
                <a:lnTo>
                  <a:pt x="286" y="160"/>
                </a:lnTo>
                <a:lnTo>
                  <a:pt x="286" y="162"/>
                </a:lnTo>
                <a:lnTo>
                  <a:pt x="286" y="166"/>
                </a:lnTo>
                <a:lnTo>
                  <a:pt x="286" y="169"/>
                </a:lnTo>
                <a:lnTo>
                  <a:pt x="286" y="173"/>
                </a:lnTo>
                <a:lnTo>
                  <a:pt x="283" y="177"/>
                </a:lnTo>
                <a:lnTo>
                  <a:pt x="283" y="180"/>
                </a:lnTo>
                <a:lnTo>
                  <a:pt x="281" y="184"/>
                </a:lnTo>
                <a:lnTo>
                  <a:pt x="281" y="186"/>
                </a:lnTo>
                <a:lnTo>
                  <a:pt x="281" y="191"/>
                </a:lnTo>
                <a:lnTo>
                  <a:pt x="279" y="193"/>
                </a:lnTo>
                <a:lnTo>
                  <a:pt x="279" y="197"/>
                </a:lnTo>
                <a:lnTo>
                  <a:pt x="277" y="200"/>
                </a:lnTo>
                <a:lnTo>
                  <a:pt x="275" y="202"/>
                </a:lnTo>
                <a:lnTo>
                  <a:pt x="275" y="206"/>
                </a:lnTo>
                <a:lnTo>
                  <a:pt x="272" y="208"/>
                </a:lnTo>
                <a:lnTo>
                  <a:pt x="270" y="213"/>
                </a:lnTo>
                <a:lnTo>
                  <a:pt x="268" y="215"/>
                </a:lnTo>
                <a:lnTo>
                  <a:pt x="268" y="217"/>
                </a:lnTo>
                <a:lnTo>
                  <a:pt x="266" y="222"/>
                </a:lnTo>
                <a:lnTo>
                  <a:pt x="264" y="224"/>
                </a:lnTo>
                <a:lnTo>
                  <a:pt x="261" y="226"/>
                </a:lnTo>
                <a:lnTo>
                  <a:pt x="259" y="231"/>
                </a:lnTo>
                <a:lnTo>
                  <a:pt x="257" y="233"/>
                </a:lnTo>
                <a:lnTo>
                  <a:pt x="255" y="235"/>
                </a:lnTo>
                <a:lnTo>
                  <a:pt x="252" y="237"/>
                </a:lnTo>
                <a:lnTo>
                  <a:pt x="250" y="242"/>
                </a:lnTo>
                <a:lnTo>
                  <a:pt x="248" y="244"/>
                </a:lnTo>
                <a:lnTo>
                  <a:pt x="246" y="246"/>
                </a:lnTo>
                <a:lnTo>
                  <a:pt x="241" y="248"/>
                </a:lnTo>
                <a:lnTo>
                  <a:pt x="239" y="251"/>
                </a:lnTo>
                <a:lnTo>
                  <a:pt x="237" y="253"/>
                </a:lnTo>
                <a:lnTo>
                  <a:pt x="235" y="255"/>
                </a:lnTo>
                <a:lnTo>
                  <a:pt x="233" y="259"/>
                </a:lnTo>
                <a:lnTo>
                  <a:pt x="228" y="262"/>
                </a:lnTo>
                <a:lnTo>
                  <a:pt x="226" y="262"/>
                </a:lnTo>
                <a:lnTo>
                  <a:pt x="224" y="264"/>
                </a:lnTo>
                <a:lnTo>
                  <a:pt x="219" y="266"/>
                </a:lnTo>
                <a:lnTo>
                  <a:pt x="217" y="268"/>
                </a:lnTo>
                <a:lnTo>
                  <a:pt x="215" y="270"/>
                </a:lnTo>
                <a:lnTo>
                  <a:pt x="210" y="273"/>
                </a:lnTo>
                <a:lnTo>
                  <a:pt x="208" y="273"/>
                </a:lnTo>
                <a:lnTo>
                  <a:pt x="204" y="275"/>
                </a:lnTo>
                <a:lnTo>
                  <a:pt x="202" y="277"/>
                </a:lnTo>
                <a:lnTo>
                  <a:pt x="199" y="277"/>
                </a:lnTo>
                <a:lnTo>
                  <a:pt x="195" y="279"/>
                </a:lnTo>
                <a:lnTo>
                  <a:pt x="193" y="279"/>
                </a:lnTo>
                <a:lnTo>
                  <a:pt x="188" y="282"/>
                </a:lnTo>
                <a:lnTo>
                  <a:pt x="186" y="282"/>
                </a:lnTo>
                <a:lnTo>
                  <a:pt x="182" y="284"/>
                </a:lnTo>
                <a:lnTo>
                  <a:pt x="179" y="284"/>
                </a:lnTo>
                <a:lnTo>
                  <a:pt x="175" y="286"/>
                </a:lnTo>
                <a:lnTo>
                  <a:pt x="173" y="286"/>
                </a:lnTo>
                <a:lnTo>
                  <a:pt x="168" y="286"/>
                </a:lnTo>
                <a:lnTo>
                  <a:pt x="166" y="286"/>
                </a:lnTo>
                <a:lnTo>
                  <a:pt x="162" y="288"/>
                </a:lnTo>
                <a:lnTo>
                  <a:pt x="157" y="288"/>
                </a:lnTo>
                <a:lnTo>
                  <a:pt x="155" y="288"/>
                </a:lnTo>
                <a:lnTo>
                  <a:pt x="151" y="288"/>
                </a:lnTo>
                <a:lnTo>
                  <a:pt x="146" y="288"/>
                </a:lnTo>
                <a:lnTo>
                  <a:pt x="144" y="288"/>
                </a:lnTo>
                <a:close/>
                <a:moveTo>
                  <a:pt x="144" y="270"/>
                </a:moveTo>
                <a:lnTo>
                  <a:pt x="146" y="270"/>
                </a:lnTo>
                <a:lnTo>
                  <a:pt x="151" y="270"/>
                </a:lnTo>
                <a:lnTo>
                  <a:pt x="153" y="270"/>
                </a:lnTo>
                <a:lnTo>
                  <a:pt x="155" y="270"/>
                </a:lnTo>
                <a:lnTo>
                  <a:pt x="159" y="268"/>
                </a:lnTo>
                <a:lnTo>
                  <a:pt x="162" y="268"/>
                </a:lnTo>
                <a:lnTo>
                  <a:pt x="166" y="268"/>
                </a:lnTo>
                <a:lnTo>
                  <a:pt x="168" y="268"/>
                </a:lnTo>
                <a:lnTo>
                  <a:pt x="171" y="266"/>
                </a:lnTo>
                <a:lnTo>
                  <a:pt x="175" y="266"/>
                </a:lnTo>
                <a:lnTo>
                  <a:pt x="177" y="266"/>
                </a:lnTo>
                <a:lnTo>
                  <a:pt x="179" y="264"/>
                </a:lnTo>
                <a:lnTo>
                  <a:pt x="184" y="264"/>
                </a:lnTo>
                <a:lnTo>
                  <a:pt x="186" y="264"/>
                </a:lnTo>
                <a:lnTo>
                  <a:pt x="188" y="262"/>
                </a:lnTo>
                <a:lnTo>
                  <a:pt x="190" y="262"/>
                </a:lnTo>
                <a:lnTo>
                  <a:pt x="195" y="259"/>
                </a:lnTo>
                <a:lnTo>
                  <a:pt x="197" y="259"/>
                </a:lnTo>
                <a:lnTo>
                  <a:pt x="199" y="257"/>
                </a:lnTo>
                <a:lnTo>
                  <a:pt x="202" y="255"/>
                </a:lnTo>
                <a:lnTo>
                  <a:pt x="206" y="255"/>
                </a:lnTo>
                <a:lnTo>
                  <a:pt x="208" y="253"/>
                </a:lnTo>
                <a:lnTo>
                  <a:pt x="210" y="251"/>
                </a:lnTo>
                <a:lnTo>
                  <a:pt x="213" y="248"/>
                </a:lnTo>
                <a:lnTo>
                  <a:pt x="215" y="248"/>
                </a:lnTo>
                <a:lnTo>
                  <a:pt x="217" y="246"/>
                </a:lnTo>
                <a:lnTo>
                  <a:pt x="219" y="244"/>
                </a:lnTo>
                <a:lnTo>
                  <a:pt x="224" y="242"/>
                </a:lnTo>
                <a:lnTo>
                  <a:pt x="226" y="239"/>
                </a:lnTo>
                <a:lnTo>
                  <a:pt x="228" y="237"/>
                </a:lnTo>
                <a:lnTo>
                  <a:pt x="230" y="235"/>
                </a:lnTo>
                <a:lnTo>
                  <a:pt x="233" y="233"/>
                </a:lnTo>
                <a:lnTo>
                  <a:pt x="235" y="231"/>
                </a:lnTo>
                <a:lnTo>
                  <a:pt x="237" y="228"/>
                </a:lnTo>
                <a:lnTo>
                  <a:pt x="239" y="226"/>
                </a:lnTo>
                <a:lnTo>
                  <a:pt x="241" y="224"/>
                </a:lnTo>
                <a:lnTo>
                  <a:pt x="244" y="222"/>
                </a:lnTo>
                <a:lnTo>
                  <a:pt x="244" y="220"/>
                </a:lnTo>
                <a:lnTo>
                  <a:pt x="246" y="217"/>
                </a:lnTo>
                <a:lnTo>
                  <a:pt x="248" y="213"/>
                </a:lnTo>
                <a:lnTo>
                  <a:pt x="250" y="211"/>
                </a:lnTo>
                <a:lnTo>
                  <a:pt x="252" y="208"/>
                </a:lnTo>
                <a:lnTo>
                  <a:pt x="252" y="206"/>
                </a:lnTo>
                <a:lnTo>
                  <a:pt x="255" y="204"/>
                </a:lnTo>
                <a:lnTo>
                  <a:pt x="257" y="202"/>
                </a:lnTo>
                <a:lnTo>
                  <a:pt x="257" y="197"/>
                </a:lnTo>
                <a:lnTo>
                  <a:pt x="259" y="195"/>
                </a:lnTo>
                <a:lnTo>
                  <a:pt x="259" y="193"/>
                </a:lnTo>
                <a:lnTo>
                  <a:pt x="261" y="191"/>
                </a:lnTo>
                <a:lnTo>
                  <a:pt x="261" y="186"/>
                </a:lnTo>
                <a:lnTo>
                  <a:pt x="264" y="184"/>
                </a:lnTo>
                <a:lnTo>
                  <a:pt x="264" y="182"/>
                </a:lnTo>
                <a:lnTo>
                  <a:pt x="264" y="177"/>
                </a:lnTo>
                <a:lnTo>
                  <a:pt x="266" y="175"/>
                </a:lnTo>
                <a:lnTo>
                  <a:pt x="266" y="173"/>
                </a:lnTo>
                <a:lnTo>
                  <a:pt x="266" y="169"/>
                </a:lnTo>
                <a:lnTo>
                  <a:pt x="268" y="166"/>
                </a:lnTo>
                <a:lnTo>
                  <a:pt x="268" y="164"/>
                </a:lnTo>
                <a:lnTo>
                  <a:pt x="268" y="160"/>
                </a:lnTo>
                <a:lnTo>
                  <a:pt x="268" y="158"/>
                </a:lnTo>
                <a:lnTo>
                  <a:pt x="268" y="153"/>
                </a:lnTo>
                <a:lnTo>
                  <a:pt x="268" y="151"/>
                </a:lnTo>
                <a:lnTo>
                  <a:pt x="268" y="149"/>
                </a:lnTo>
                <a:lnTo>
                  <a:pt x="268" y="144"/>
                </a:lnTo>
                <a:lnTo>
                  <a:pt x="268" y="142"/>
                </a:lnTo>
                <a:lnTo>
                  <a:pt x="268" y="138"/>
                </a:lnTo>
                <a:lnTo>
                  <a:pt x="268" y="135"/>
                </a:lnTo>
                <a:lnTo>
                  <a:pt x="268" y="131"/>
                </a:lnTo>
                <a:lnTo>
                  <a:pt x="268" y="129"/>
                </a:lnTo>
                <a:lnTo>
                  <a:pt x="268" y="127"/>
                </a:lnTo>
                <a:lnTo>
                  <a:pt x="268" y="122"/>
                </a:lnTo>
                <a:lnTo>
                  <a:pt x="266" y="120"/>
                </a:lnTo>
                <a:lnTo>
                  <a:pt x="266" y="115"/>
                </a:lnTo>
                <a:lnTo>
                  <a:pt x="266" y="113"/>
                </a:lnTo>
                <a:lnTo>
                  <a:pt x="264" y="111"/>
                </a:lnTo>
                <a:lnTo>
                  <a:pt x="264" y="107"/>
                </a:lnTo>
                <a:lnTo>
                  <a:pt x="264" y="104"/>
                </a:lnTo>
                <a:lnTo>
                  <a:pt x="261" y="102"/>
                </a:lnTo>
                <a:lnTo>
                  <a:pt x="261" y="100"/>
                </a:lnTo>
                <a:lnTo>
                  <a:pt x="259" y="96"/>
                </a:lnTo>
                <a:lnTo>
                  <a:pt x="259" y="93"/>
                </a:lnTo>
                <a:lnTo>
                  <a:pt x="257" y="91"/>
                </a:lnTo>
                <a:lnTo>
                  <a:pt x="257" y="89"/>
                </a:lnTo>
                <a:lnTo>
                  <a:pt x="255" y="84"/>
                </a:lnTo>
                <a:lnTo>
                  <a:pt x="252" y="82"/>
                </a:lnTo>
                <a:lnTo>
                  <a:pt x="252" y="80"/>
                </a:lnTo>
                <a:lnTo>
                  <a:pt x="250" y="78"/>
                </a:lnTo>
                <a:lnTo>
                  <a:pt x="248" y="76"/>
                </a:lnTo>
                <a:lnTo>
                  <a:pt x="246" y="73"/>
                </a:lnTo>
                <a:lnTo>
                  <a:pt x="244" y="69"/>
                </a:lnTo>
                <a:lnTo>
                  <a:pt x="244" y="67"/>
                </a:lnTo>
                <a:lnTo>
                  <a:pt x="241" y="65"/>
                </a:lnTo>
                <a:lnTo>
                  <a:pt x="239" y="62"/>
                </a:lnTo>
                <a:lnTo>
                  <a:pt x="237" y="60"/>
                </a:lnTo>
                <a:lnTo>
                  <a:pt x="235" y="58"/>
                </a:lnTo>
                <a:lnTo>
                  <a:pt x="233" y="56"/>
                </a:lnTo>
                <a:lnTo>
                  <a:pt x="230" y="53"/>
                </a:lnTo>
                <a:lnTo>
                  <a:pt x="228" y="51"/>
                </a:lnTo>
                <a:lnTo>
                  <a:pt x="226" y="49"/>
                </a:lnTo>
                <a:lnTo>
                  <a:pt x="224" y="47"/>
                </a:lnTo>
                <a:lnTo>
                  <a:pt x="219" y="45"/>
                </a:lnTo>
                <a:lnTo>
                  <a:pt x="217" y="42"/>
                </a:lnTo>
                <a:lnTo>
                  <a:pt x="215" y="40"/>
                </a:lnTo>
                <a:lnTo>
                  <a:pt x="213" y="40"/>
                </a:lnTo>
                <a:lnTo>
                  <a:pt x="210" y="38"/>
                </a:lnTo>
                <a:lnTo>
                  <a:pt x="208" y="36"/>
                </a:lnTo>
                <a:lnTo>
                  <a:pt x="206" y="34"/>
                </a:lnTo>
                <a:lnTo>
                  <a:pt x="202" y="34"/>
                </a:lnTo>
                <a:lnTo>
                  <a:pt x="199" y="31"/>
                </a:lnTo>
                <a:lnTo>
                  <a:pt x="197" y="31"/>
                </a:lnTo>
                <a:lnTo>
                  <a:pt x="195" y="29"/>
                </a:lnTo>
                <a:lnTo>
                  <a:pt x="190" y="27"/>
                </a:lnTo>
                <a:lnTo>
                  <a:pt x="188" y="27"/>
                </a:lnTo>
                <a:lnTo>
                  <a:pt x="186" y="25"/>
                </a:lnTo>
                <a:lnTo>
                  <a:pt x="184" y="25"/>
                </a:lnTo>
                <a:lnTo>
                  <a:pt x="179" y="25"/>
                </a:lnTo>
                <a:lnTo>
                  <a:pt x="177" y="22"/>
                </a:lnTo>
                <a:lnTo>
                  <a:pt x="175" y="22"/>
                </a:lnTo>
                <a:lnTo>
                  <a:pt x="171" y="22"/>
                </a:lnTo>
                <a:lnTo>
                  <a:pt x="168" y="20"/>
                </a:lnTo>
                <a:lnTo>
                  <a:pt x="166" y="20"/>
                </a:lnTo>
                <a:lnTo>
                  <a:pt x="162" y="20"/>
                </a:lnTo>
                <a:lnTo>
                  <a:pt x="159" y="20"/>
                </a:lnTo>
                <a:lnTo>
                  <a:pt x="155" y="20"/>
                </a:lnTo>
                <a:lnTo>
                  <a:pt x="153" y="18"/>
                </a:lnTo>
                <a:lnTo>
                  <a:pt x="151" y="18"/>
                </a:lnTo>
                <a:lnTo>
                  <a:pt x="146" y="18"/>
                </a:lnTo>
                <a:lnTo>
                  <a:pt x="144" y="18"/>
                </a:lnTo>
                <a:lnTo>
                  <a:pt x="140" y="18"/>
                </a:lnTo>
                <a:lnTo>
                  <a:pt x="137" y="18"/>
                </a:lnTo>
                <a:lnTo>
                  <a:pt x="133" y="18"/>
                </a:lnTo>
                <a:lnTo>
                  <a:pt x="131" y="20"/>
                </a:lnTo>
                <a:lnTo>
                  <a:pt x="128" y="20"/>
                </a:lnTo>
                <a:lnTo>
                  <a:pt x="124" y="20"/>
                </a:lnTo>
                <a:lnTo>
                  <a:pt x="122" y="20"/>
                </a:lnTo>
                <a:lnTo>
                  <a:pt x="117" y="20"/>
                </a:lnTo>
                <a:lnTo>
                  <a:pt x="115" y="22"/>
                </a:lnTo>
                <a:lnTo>
                  <a:pt x="113" y="22"/>
                </a:lnTo>
                <a:lnTo>
                  <a:pt x="109" y="22"/>
                </a:lnTo>
                <a:lnTo>
                  <a:pt x="106" y="25"/>
                </a:lnTo>
                <a:lnTo>
                  <a:pt x="104" y="25"/>
                </a:lnTo>
                <a:lnTo>
                  <a:pt x="100" y="25"/>
                </a:lnTo>
                <a:lnTo>
                  <a:pt x="97" y="27"/>
                </a:lnTo>
                <a:lnTo>
                  <a:pt x="95" y="27"/>
                </a:lnTo>
                <a:lnTo>
                  <a:pt x="93" y="29"/>
                </a:lnTo>
                <a:lnTo>
                  <a:pt x="89" y="31"/>
                </a:lnTo>
                <a:lnTo>
                  <a:pt x="86" y="31"/>
                </a:lnTo>
                <a:lnTo>
                  <a:pt x="84" y="34"/>
                </a:lnTo>
                <a:lnTo>
                  <a:pt x="82" y="34"/>
                </a:lnTo>
                <a:lnTo>
                  <a:pt x="80" y="36"/>
                </a:lnTo>
                <a:lnTo>
                  <a:pt x="75" y="38"/>
                </a:lnTo>
                <a:lnTo>
                  <a:pt x="73" y="40"/>
                </a:lnTo>
                <a:lnTo>
                  <a:pt x="71" y="40"/>
                </a:lnTo>
                <a:lnTo>
                  <a:pt x="69" y="42"/>
                </a:lnTo>
                <a:lnTo>
                  <a:pt x="66" y="45"/>
                </a:lnTo>
                <a:lnTo>
                  <a:pt x="64" y="47"/>
                </a:lnTo>
                <a:lnTo>
                  <a:pt x="62" y="49"/>
                </a:lnTo>
                <a:lnTo>
                  <a:pt x="60" y="51"/>
                </a:lnTo>
                <a:lnTo>
                  <a:pt x="58" y="53"/>
                </a:lnTo>
                <a:lnTo>
                  <a:pt x="55" y="56"/>
                </a:lnTo>
                <a:lnTo>
                  <a:pt x="53" y="58"/>
                </a:lnTo>
                <a:lnTo>
                  <a:pt x="51" y="60"/>
                </a:lnTo>
                <a:lnTo>
                  <a:pt x="49" y="62"/>
                </a:lnTo>
                <a:lnTo>
                  <a:pt x="46" y="65"/>
                </a:lnTo>
                <a:lnTo>
                  <a:pt x="44" y="67"/>
                </a:lnTo>
                <a:lnTo>
                  <a:pt x="42" y="69"/>
                </a:lnTo>
                <a:lnTo>
                  <a:pt x="40" y="73"/>
                </a:lnTo>
                <a:lnTo>
                  <a:pt x="38" y="76"/>
                </a:lnTo>
                <a:lnTo>
                  <a:pt x="38" y="78"/>
                </a:lnTo>
                <a:lnTo>
                  <a:pt x="35" y="80"/>
                </a:lnTo>
                <a:lnTo>
                  <a:pt x="33" y="82"/>
                </a:lnTo>
                <a:lnTo>
                  <a:pt x="31" y="84"/>
                </a:lnTo>
                <a:lnTo>
                  <a:pt x="31" y="89"/>
                </a:lnTo>
                <a:lnTo>
                  <a:pt x="29" y="91"/>
                </a:lnTo>
                <a:lnTo>
                  <a:pt x="29" y="93"/>
                </a:lnTo>
                <a:lnTo>
                  <a:pt x="27" y="96"/>
                </a:lnTo>
                <a:lnTo>
                  <a:pt x="27" y="100"/>
                </a:lnTo>
                <a:lnTo>
                  <a:pt x="24" y="102"/>
                </a:lnTo>
                <a:lnTo>
                  <a:pt x="24" y="104"/>
                </a:lnTo>
                <a:lnTo>
                  <a:pt x="22" y="107"/>
                </a:lnTo>
                <a:lnTo>
                  <a:pt x="22" y="111"/>
                </a:lnTo>
                <a:lnTo>
                  <a:pt x="22" y="113"/>
                </a:lnTo>
                <a:lnTo>
                  <a:pt x="20" y="115"/>
                </a:lnTo>
                <a:lnTo>
                  <a:pt x="20" y="120"/>
                </a:lnTo>
                <a:lnTo>
                  <a:pt x="20" y="122"/>
                </a:lnTo>
                <a:lnTo>
                  <a:pt x="20" y="124"/>
                </a:lnTo>
                <a:lnTo>
                  <a:pt x="18" y="129"/>
                </a:lnTo>
                <a:lnTo>
                  <a:pt x="18" y="131"/>
                </a:lnTo>
                <a:lnTo>
                  <a:pt x="18" y="135"/>
                </a:lnTo>
                <a:lnTo>
                  <a:pt x="18" y="138"/>
                </a:lnTo>
                <a:lnTo>
                  <a:pt x="18" y="142"/>
                </a:lnTo>
                <a:lnTo>
                  <a:pt x="18" y="144"/>
                </a:lnTo>
                <a:lnTo>
                  <a:pt x="18" y="149"/>
                </a:lnTo>
                <a:lnTo>
                  <a:pt x="18" y="151"/>
                </a:lnTo>
                <a:lnTo>
                  <a:pt x="18" y="153"/>
                </a:lnTo>
                <a:lnTo>
                  <a:pt x="18" y="158"/>
                </a:lnTo>
                <a:lnTo>
                  <a:pt x="18" y="160"/>
                </a:lnTo>
                <a:lnTo>
                  <a:pt x="20" y="164"/>
                </a:lnTo>
                <a:lnTo>
                  <a:pt x="20" y="166"/>
                </a:lnTo>
                <a:lnTo>
                  <a:pt x="20" y="169"/>
                </a:lnTo>
                <a:lnTo>
                  <a:pt x="20" y="173"/>
                </a:lnTo>
                <a:lnTo>
                  <a:pt x="22" y="175"/>
                </a:lnTo>
                <a:lnTo>
                  <a:pt x="22" y="177"/>
                </a:lnTo>
                <a:lnTo>
                  <a:pt x="22" y="182"/>
                </a:lnTo>
                <a:lnTo>
                  <a:pt x="24" y="184"/>
                </a:lnTo>
                <a:lnTo>
                  <a:pt x="24" y="186"/>
                </a:lnTo>
                <a:lnTo>
                  <a:pt x="27" y="191"/>
                </a:lnTo>
                <a:lnTo>
                  <a:pt x="27" y="193"/>
                </a:lnTo>
                <a:lnTo>
                  <a:pt x="29" y="195"/>
                </a:lnTo>
                <a:lnTo>
                  <a:pt x="29" y="197"/>
                </a:lnTo>
                <a:lnTo>
                  <a:pt x="31" y="202"/>
                </a:lnTo>
                <a:lnTo>
                  <a:pt x="31" y="204"/>
                </a:lnTo>
                <a:lnTo>
                  <a:pt x="33" y="206"/>
                </a:lnTo>
                <a:lnTo>
                  <a:pt x="35" y="208"/>
                </a:lnTo>
                <a:lnTo>
                  <a:pt x="38" y="211"/>
                </a:lnTo>
                <a:lnTo>
                  <a:pt x="38" y="213"/>
                </a:lnTo>
                <a:lnTo>
                  <a:pt x="40" y="217"/>
                </a:lnTo>
                <a:lnTo>
                  <a:pt x="42" y="220"/>
                </a:lnTo>
                <a:lnTo>
                  <a:pt x="44" y="222"/>
                </a:lnTo>
                <a:lnTo>
                  <a:pt x="46" y="224"/>
                </a:lnTo>
                <a:lnTo>
                  <a:pt x="49" y="226"/>
                </a:lnTo>
                <a:lnTo>
                  <a:pt x="51" y="228"/>
                </a:lnTo>
                <a:lnTo>
                  <a:pt x="53" y="231"/>
                </a:lnTo>
                <a:lnTo>
                  <a:pt x="55" y="233"/>
                </a:lnTo>
                <a:lnTo>
                  <a:pt x="58" y="235"/>
                </a:lnTo>
                <a:lnTo>
                  <a:pt x="60" y="237"/>
                </a:lnTo>
                <a:lnTo>
                  <a:pt x="62" y="239"/>
                </a:lnTo>
                <a:lnTo>
                  <a:pt x="64" y="242"/>
                </a:lnTo>
                <a:lnTo>
                  <a:pt x="66" y="244"/>
                </a:lnTo>
                <a:lnTo>
                  <a:pt x="69" y="246"/>
                </a:lnTo>
                <a:lnTo>
                  <a:pt x="71" y="248"/>
                </a:lnTo>
                <a:lnTo>
                  <a:pt x="73" y="248"/>
                </a:lnTo>
                <a:lnTo>
                  <a:pt x="75" y="251"/>
                </a:lnTo>
                <a:lnTo>
                  <a:pt x="80" y="253"/>
                </a:lnTo>
                <a:lnTo>
                  <a:pt x="82" y="255"/>
                </a:lnTo>
                <a:lnTo>
                  <a:pt x="84" y="255"/>
                </a:lnTo>
                <a:lnTo>
                  <a:pt x="86" y="257"/>
                </a:lnTo>
                <a:lnTo>
                  <a:pt x="89" y="259"/>
                </a:lnTo>
                <a:lnTo>
                  <a:pt x="93" y="259"/>
                </a:lnTo>
                <a:lnTo>
                  <a:pt x="95" y="262"/>
                </a:lnTo>
                <a:lnTo>
                  <a:pt x="97" y="262"/>
                </a:lnTo>
                <a:lnTo>
                  <a:pt x="100" y="264"/>
                </a:lnTo>
                <a:lnTo>
                  <a:pt x="104" y="264"/>
                </a:lnTo>
                <a:lnTo>
                  <a:pt x="106" y="264"/>
                </a:lnTo>
                <a:lnTo>
                  <a:pt x="109" y="266"/>
                </a:lnTo>
                <a:lnTo>
                  <a:pt x="113" y="266"/>
                </a:lnTo>
                <a:lnTo>
                  <a:pt x="115" y="266"/>
                </a:lnTo>
                <a:lnTo>
                  <a:pt x="117" y="268"/>
                </a:lnTo>
                <a:lnTo>
                  <a:pt x="122" y="268"/>
                </a:lnTo>
                <a:lnTo>
                  <a:pt x="124" y="268"/>
                </a:lnTo>
                <a:lnTo>
                  <a:pt x="128" y="268"/>
                </a:lnTo>
                <a:lnTo>
                  <a:pt x="131" y="270"/>
                </a:lnTo>
                <a:lnTo>
                  <a:pt x="133" y="270"/>
                </a:lnTo>
                <a:lnTo>
                  <a:pt x="137" y="270"/>
                </a:lnTo>
                <a:lnTo>
                  <a:pt x="140" y="270"/>
                </a:lnTo>
                <a:lnTo>
                  <a:pt x="144" y="270"/>
                </a:lnTo>
                <a:close/>
                <a:moveTo>
                  <a:pt x="60" y="153"/>
                </a:moveTo>
                <a:lnTo>
                  <a:pt x="71" y="153"/>
                </a:lnTo>
                <a:lnTo>
                  <a:pt x="71" y="155"/>
                </a:lnTo>
                <a:lnTo>
                  <a:pt x="73" y="160"/>
                </a:lnTo>
                <a:lnTo>
                  <a:pt x="73" y="162"/>
                </a:lnTo>
                <a:lnTo>
                  <a:pt x="75" y="166"/>
                </a:lnTo>
                <a:lnTo>
                  <a:pt x="75" y="169"/>
                </a:lnTo>
                <a:lnTo>
                  <a:pt x="77" y="173"/>
                </a:lnTo>
                <a:lnTo>
                  <a:pt x="77" y="175"/>
                </a:lnTo>
                <a:lnTo>
                  <a:pt x="80" y="177"/>
                </a:lnTo>
                <a:lnTo>
                  <a:pt x="82" y="182"/>
                </a:lnTo>
                <a:lnTo>
                  <a:pt x="84" y="184"/>
                </a:lnTo>
                <a:lnTo>
                  <a:pt x="84" y="186"/>
                </a:lnTo>
                <a:lnTo>
                  <a:pt x="86" y="189"/>
                </a:lnTo>
                <a:lnTo>
                  <a:pt x="89" y="191"/>
                </a:lnTo>
                <a:lnTo>
                  <a:pt x="91" y="193"/>
                </a:lnTo>
                <a:lnTo>
                  <a:pt x="93" y="195"/>
                </a:lnTo>
                <a:lnTo>
                  <a:pt x="95" y="197"/>
                </a:lnTo>
                <a:lnTo>
                  <a:pt x="97" y="200"/>
                </a:lnTo>
                <a:lnTo>
                  <a:pt x="100" y="200"/>
                </a:lnTo>
                <a:lnTo>
                  <a:pt x="102" y="202"/>
                </a:lnTo>
                <a:lnTo>
                  <a:pt x="104" y="204"/>
                </a:lnTo>
                <a:lnTo>
                  <a:pt x="109" y="204"/>
                </a:lnTo>
                <a:lnTo>
                  <a:pt x="111" y="206"/>
                </a:lnTo>
                <a:lnTo>
                  <a:pt x="113" y="206"/>
                </a:lnTo>
                <a:lnTo>
                  <a:pt x="117" y="208"/>
                </a:lnTo>
                <a:lnTo>
                  <a:pt x="120" y="208"/>
                </a:lnTo>
                <a:lnTo>
                  <a:pt x="122" y="211"/>
                </a:lnTo>
                <a:lnTo>
                  <a:pt x="126" y="211"/>
                </a:lnTo>
                <a:lnTo>
                  <a:pt x="128" y="211"/>
                </a:lnTo>
                <a:lnTo>
                  <a:pt x="133" y="211"/>
                </a:lnTo>
                <a:lnTo>
                  <a:pt x="135" y="211"/>
                </a:lnTo>
                <a:lnTo>
                  <a:pt x="140" y="211"/>
                </a:lnTo>
                <a:lnTo>
                  <a:pt x="144" y="213"/>
                </a:lnTo>
                <a:lnTo>
                  <a:pt x="146" y="211"/>
                </a:lnTo>
                <a:lnTo>
                  <a:pt x="151" y="211"/>
                </a:lnTo>
                <a:lnTo>
                  <a:pt x="155" y="211"/>
                </a:lnTo>
                <a:lnTo>
                  <a:pt x="157" y="211"/>
                </a:lnTo>
                <a:lnTo>
                  <a:pt x="162" y="211"/>
                </a:lnTo>
                <a:lnTo>
                  <a:pt x="164" y="211"/>
                </a:lnTo>
                <a:lnTo>
                  <a:pt x="166" y="208"/>
                </a:lnTo>
                <a:lnTo>
                  <a:pt x="171" y="208"/>
                </a:lnTo>
                <a:lnTo>
                  <a:pt x="173" y="206"/>
                </a:lnTo>
                <a:lnTo>
                  <a:pt x="175" y="206"/>
                </a:lnTo>
                <a:lnTo>
                  <a:pt x="179" y="204"/>
                </a:lnTo>
                <a:lnTo>
                  <a:pt x="182" y="204"/>
                </a:lnTo>
                <a:lnTo>
                  <a:pt x="184" y="202"/>
                </a:lnTo>
                <a:lnTo>
                  <a:pt x="186" y="200"/>
                </a:lnTo>
                <a:lnTo>
                  <a:pt x="188" y="200"/>
                </a:lnTo>
                <a:lnTo>
                  <a:pt x="190" y="197"/>
                </a:lnTo>
                <a:lnTo>
                  <a:pt x="193" y="195"/>
                </a:lnTo>
                <a:lnTo>
                  <a:pt x="195" y="193"/>
                </a:lnTo>
                <a:lnTo>
                  <a:pt x="197" y="191"/>
                </a:lnTo>
                <a:lnTo>
                  <a:pt x="199" y="189"/>
                </a:lnTo>
                <a:lnTo>
                  <a:pt x="202" y="186"/>
                </a:lnTo>
                <a:lnTo>
                  <a:pt x="204" y="184"/>
                </a:lnTo>
                <a:lnTo>
                  <a:pt x="206" y="182"/>
                </a:lnTo>
                <a:lnTo>
                  <a:pt x="206" y="177"/>
                </a:lnTo>
                <a:lnTo>
                  <a:pt x="208" y="175"/>
                </a:lnTo>
                <a:lnTo>
                  <a:pt x="210" y="173"/>
                </a:lnTo>
                <a:lnTo>
                  <a:pt x="210" y="169"/>
                </a:lnTo>
                <a:lnTo>
                  <a:pt x="213" y="166"/>
                </a:lnTo>
                <a:lnTo>
                  <a:pt x="213" y="162"/>
                </a:lnTo>
                <a:lnTo>
                  <a:pt x="215" y="160"/>
                </a:lnTo>
                <a:lnTo>
                  <a:pt x="215" y="155"/>
                </a:lnTo>
                <a:lnTo>
                  <a:pt x="217" y="153"/>
                </a:lnTo>
                <a:lnTo>
                  <a:pt x="228" y="153"/>
                </a:lnTo>
                <a:lnTo>
                  <a:pt x="228" y="155"/>
                </a:lnTo>
                <a:lnTo>
                  <a:pt x="228" y="158"/>
                </a:lnTo>
                <a:lnTo>
                  <a:pt x="226" y="160"/>
                </a:lnTo>
                <a:lnTo>
                  <a:pt x="226" y="162"/>
                </a:lnTo>
                <a:lnTo>
                  <a:pt x="226" y="164"/>
                </a:lnTo>
                <a:lnTo>
                  <a:pt x="226" y="166"/>
                </a:lnTo>
                <a:lnTo>
                  <a:pt x="226" y="169"/>
                </a:lnTo>
                <a:lnTo>
                  <a:pt x="224" y="171"/>
                </a:lnTo>
                <a:lnTo>
                  <a:pt x="224" y="173"/>
                </a:lnTo>
                <a:lnTo>
                  <a:pt x="224" y="175"/>
                </a:lnTo>
                <a:lnTo>
                  <a:pt x="224" y="177"/>
                </a:lnTo>
                <a:lnTo>
                  <a:pt x="221" y="180"/>
                </a:lnTo>
                <a:lnTo>
                  <a:pt x="221" y="182"/>
                </a:lnTo>
                <a:lnTo>
                  <a:pt x="219" y="184"/>
                </a:lnTo>
                <a:lnTo>
                  <a:pt x="219" y="186"/>
                </a:lnTo>
                <a:lnTo>
                  <a:pt x="219" y="189"/>
                </a:lnTo>
                <a:lnTo>
                  <a:pt x="217" y="191"/>
                </a:lnTo>
                <a:lnTo>
                  <a:pt x="217" y="193"/>
                </a:lnTo>
                <a:lnTo>
                  <a:pt x="215" y="193"/>
                </a:lnTo>
                <a:lnTo>
                  <a:pt x="215" y="195"/>
                </a:lnTo>
                <a:lnTo>
                  <a:pt x="213" y="197"/>
                </a:lnTo>
                <a:lnTo>
                  <a:pt x="213" y="200"/>
                </a:lnTo>
                <a:lnTo>
                  <a:pt x="210" y="202"/>
                </a:lnTo>
                <a:lnTo>
                  <a:pt x="208" y="204"/>
                </a:lnTo>
                <a:lnTo>
                  <a:pt x="208" y="206"/>
                </a:lnTo>
                <a:lnTo>
                  <a:pt x="206" y="206"/>
                </a:lnTo>
                <a:lnTo>
                  <a:pt x="206" y="208"/>
                </a:lnTo>
                <a:lnTo>
                  <a:pt x="204" y="211"/>
                </a:lnTo>
                <a:lnTo>
                  <a:pt x="202" y="211"/>
                </a:lnTo>
                <a:lnTo>
                  <a:pt x="202" y="213"/>
                </a:lnTo>
                <a:lnTo>
                  <a:pt x="199" y="215"/>
                </a:lnTo>
                <a:lnTo>
                  <a:pt x="197" y="217"/>
                </a:lnTo>
                <a:lnTo>
                  <a:pt x="195" y="217"/>
                </a:lnTo>
                <a:lnTo>
                  <a:pt x="195" y="220"/>
                </a:lnTo>
                <a:lnTo>
                  <a:pt x="193" y="220"/>
                </a:lnTo>
                <a:lnTo>
                  <a:pt x="190" y="222"/>
                </a:lnTo>
                <a:lnTo>
                  <a:pt x="188" y="222"/>
                </a:lnTo>
                <a:lnTo>
                  <a:pt x="188" y="224"/>
                </a:lnTo>
                <a:lnTo>
                  <a:pt x="186" y="224"/>
                </a:lnTo>
                <a:lnTo>
                  <a:pt x="184" y="226"/>
                </a:lnTo>
                <a:lnTo>
                  <a:pt x="182" y="226"/>
                </a:lnTo>
                <a:lnTo>
                  <a:pt x="179" y="228"/>
                </a:lnTo>
                <a:lnTo>
                  <a:pt x="177" y="228"/>
                </a:lnTo>
                <a:lnTo>
                  <a:pt x="175" y="228"/>
                </a:lnTo>
                <a:lnTo>
                  <a:pt x="173" y="231"/>
                </a:lnTo>
                <a:lnTo>
                  <a:pt x="171" y="231"/>
                </a:lnTo>
                <a:lnTo>
                  <a:pt x="168" y="231"/>
                </a:lnTo>
                <a:lnTo>
                  <a:pt x="166" y="233"/>
                </a:lnTo>
                <a:lnTo>
                  <a:pt x="164" y="233"/>
                </a:lnTo>
                <a:lnTo>
                  <a:pt x="162" y="233"/>
                </a:lnTo>
                <a:lnTo>
                  <a:pt x="159" y="233"/>
                </a:lnTo>
                <a:lnTo>
                  <a:pt x="157" y="233"/>
                </a:lnTo>
                <a:lnTo>
                  <a:pt x="155" y="233"/>
                </a:lnTo>
                <a:lnTo>
                  <a:pt x="155" y="235"/>
                </a:lnTo>
                <a:lnTo>
                  <a:pt x="153" y="235"/>
                </a:lnTo>
                <a:lnTo>
                  <a:pt x="151" y="235"/>
                </a:lnTo>
                <a:lnTo>
                  <a:pt x="148" y="235"/>
                </a:lnTo>
                <a:lnTo>
                  <a:pt x="146" y="235"/>
                </a:lnTo>
                <a:lnTo>
                  <a:pt x="144" y="235"/>
                </a:lnTo>
                <a:lnTo>
                  <a:pt x="142" y="235"/>
                </a:lnTo>
                <a:lnTo>
                  <a:pt x="140" y="235"/>
                </a:lnTo>
                <a:lnTo>
                  <a:pt x="137" y="235"/>
                </a:lnTo>
                <a:lnTo>
                  <a:pt x="135" y="235"/>
                </a:lnTo>
                <a:lnTo>
                  <a:pt x="133" y="235"/>
                </a:lnTo>
                <a:lnTo>
                  <a:pt x="131" y="233"/>
                </a:lnTo>
                <a:lnTo>
                  <a:pt x="128" y="233"/>
                </a:lnTo>
                <a:lnTo>
                  <a:pt x="126" y="233"/>
                </a:lnTo>
                <a:lnTo>
                  <a:pt x="124" y="233"/>
                </a:lnTo>
                <a:lnTo>
                  <a:pt x="122" y="233"/>
                </a:lnTo>
                <a:lnTo>
                  <a:pt x="120" y="233"/>
                </a:lnTo>
                <a:lnTo>
                  <a:pt x="120" y="231"/>
                </a:lnTo>
                <a:lnTo>
                  <a:pt x="117" y="231"/>
                </a:lnTo>
                <a:lnTo>
                  <a:pt x="115" y="231"/>
                </a:lnTo>
                <a:lnTo>
                  <a:pt x="113" y="231"/>
                </a:lnTo>
                <a:lnTo>
                  <a:pt x="111" y="228"/>
                </a:lnTo>
                <a:lnTo>
                  <a:pt x="109" y="228"/>
                </a:lnTo>
                <a:lnTo>
                  <a:pt x="106" y="226"/>
                </a:lnTo>
                <a:lnTo>
                  <a:pt x="104" y="226"/>
                </a:lnTo>
                <a:lnTo>
                  <a:pt x="102" y="226"/>
                </a:lnTo>
                <a:lnTo>
                  <a:pt x="102" y="224"/>
                </a:lnTo>
                <a:lnTo>
                  <a:pt x="100" y="224"/>
                </a:lnTo>
                <a:lnTo>
                  <a:pt x="97" y="222"/>
                </a:lnTo>
                <a:lnTo>
                  <a:pt x="95" y="222"/>
                </a:lnTo>
                <a:lnTo>
                  <a:pt x="95" y="220"/>
                </a:lnTo>
                <a:lnTo>
                  <a:pt x="93" y="220"/>
                </a:lnTo>
                <a:lnTo>
                  <a:pt x="91" y="217"/>
                </a:lnTo>
                <a:lnTo>
                  <a:pt x="89" y="215"/>
                </a:lnTo>
                <a:lnTo>
                  <a:pt x="86" y="215"/>
                </a:lnTo>
                <a:lnTo>
                  <a:pt x="86" y="213"/>
                </a:lnTo>
                <a:lnTo>
                  <a:pt x="84" y="211"/>
                </a:lnTo>
                <a:lnTo>
                  <a:pt x="82" y="211"/>
                </a:lnTo>
                <a:lnTo>
                  <a:pt x="82" y="208"/>
                </a:lnTo>
                <a:lnTo>
                  <a:pt x="80" y="206"/>
                </a:lnTo>
                <a:lnTo>
                  <a:pt x="77" y="204"/>
                </a:lnTo>
                <a:lnTo>
                  <a:pt x="77" y="202"/>
                </a:lnTo>
                <a:lnTo>
                  <a:pt x="75" y="202"/>
                </a:lnTo>
                <a:lnTo>
                  <a:pt x="75" y="200"/>
                </a:lnTo>
                <a:lnTo>
                  <a:pt x="73" y="197"/>
                </a:lnTo>
                <a:lnTo>
                  <a:pt x="73" y="195"/>
                </a:lnTo>
                <a:lnTo>
                  <a:pt x="71" y="193"/>
                </a:lnTo>
                <a:lnTo>
                  <a:pt x="69" y="191"/>
                </a:lnTo>
                <a:lnTo>
                  <a:pt x="69" y="189"/>
                </a:lnTo>
                <a:lnTo>
                  <a:pt x="69" y="186"/>
                </a:lnTo>
                <a:lnTo>
                  <a:pt x="66" y="184"/>
                </a:lnTo>
                <a:lnTo>
                  <a:pt x="66" y="182"/>
                </a:lnTo>
                <a:lnTo>
                  <a:pt x="64" y="182"/>
                </a:lnTo>
                <a:lnTo>
                  <a:pt x="64" y="180"/>
                </a:lnTo>
                <a:lnTo>
                  <a:pt x="64" y="177"/>
                </a:lnTo>
                <a:lnTo>
                  <a:pt x="64" y="175"/>
                </a:lnTo>
                <a:lnTo>
                  <a:pt x="62" y="173"/>
                </a:lnTo>
                <a:lnTo>
                  <a:pt x="62" y="171"/>
                </a:lnTo>
                <a:lnTo>
                  <a:pt x="62" y="169"/>
                </a:lnTo>
                <a:lnTo>
                  <a:pt x="62" y="166"/>
                </a:lnTo>
                <a:lnTo>
                  <a:pt x="60" y="164"/>
                </a:lnTo>
                <a:lnTo>
                  <a:pt x="60" y="162"/>
                </a:lnTo>
                <a:lnTo>
                  <a:pt x="60" y="160"/>
                </a:lnTo>
                <a:lnTo>
                  <a:pt x="60" y="158"/>
                </a:lnTo>
                <a:lnTo>
                  <a:pt x="60" y="155"/>
                </a:lnTo>
                <a:lnTo>
                  <a:pt x="60" y="153"/>
                </a:lnTo>
                <a:close/>
                <a:moveTo>
                  <a:pt x="97" y="122"/>
                </a:moveTo>
                <a:lnTo>
                  <a:pt x="95" y="122"/>
                </a:lnTo>
                <a:lnTo>
                  <a:pt x="93" y="122"/>
                </a:lnTo>
                <a:lnTo>
                  <a:pt x="93" y="120"/>
                </a:lnTo>
                <a:lnTo>
                  <a:pt x="91" y="120"/>
                </a:lnTo>
                <a:lnTo>
                  <a:pt x="89" y="120"/>
                </a:lnTo>
                <a:lnTo>
                  <a:pt x="86" y="120"/>
                </a:lnTo>
                <a:lnTo>
                  <a:pt x="86" y="118"/>
                </a:lnTo>
                <a:lnTo>
                  <a:pt x="84" y="118"/>
                </a:lnTo>
                <a:lnTo>
                  <a:pt x="84" y="115"/>
                </a:lnTo>
                <a:lnTo>
                  <a:pt x="82" y="115"/>
                </a:lnTo>
                <a:lnTo>
                  <a:pt x="80" y="113"/>
                </a:lnTo>
                <a:lnTo>
                  <a:pt x="80" y="111"/>
                </a:lnTo>
                <a:lnTo>
                  <a:pt x="77" y="111"/>
                </a:lnTo>
                <a:lnTo>
                  <a:pt x="77" y="109"/>
                </a:lnTo>
                <a:lnTo>
                  <a:pt x="77" y="107"/>
                </a:lnTo>
                <a:lnTo>
                  <a:pt x="75" y="107"/>
                </a:lnTo>
                <a:lnTo>
                  <a:pt x="75" y="104"/>
                </a:lnTo>
                <a:lnTo>
                  <a:pt x="75" y="102"/>
                </a:lnTo>
                <a:lnTo>
                  <a:pt x="75" y="100"/>
                </a:lnTo>
                <a:lnTo>
                  <a:pt x="75" y="98"/>
                </a:lnTo>
                <a:lnTo>
                  <a:pt x="75" y="96"/>
                </a:lnTo>
                <a:lnTo>
                  <a:pt x="75" y="93"/>
                </a:lnTo>
                <a:lnTo>
                  <a:pt x="75" y="91"/>
                </a:lnTo>
                <a:lnTo>
                  <a:pt x="77" y="89"/>
                </a:lnTo>
                <a:lnTo>
                  <a:pt x="77" y="87"/>
                </a:lnTo>
                <a:lnTo>
                  <a:pt x="80" y="87"/>
                </a:lnTo>
                <a:lnTo>
                  <a:pt x="80" y="84"/>
                </a:lnTo>
                <a:lnTo>
                  <a:pt x="82" y="82"/>
                </a:lnTo>
                <a:lnTo>
                  <a:pt x="84" y="80"/>
                </a:lnTo>
                <a:lnTo>
                  <a:pt x="86" y="80"/>
                </a:lnTo>
                <a:lnTo>
                  <a:pt x="86" y="78"/>
                </a:lnTo>
                <a:lnTo>
                  <a:pt x="89" y="78"/>
                </a:lnTo>
                <a:lnTo>
                  <a:pt x="91" y="78"/>
                </a:lnTo>
                <a:lnTo>
                  <a:pt x="91" y="76"/>
                </a:lnTo>
                <a:lnTo>
                  <a:pt x="93" y="76"/>
                </a:lnTo>
                <a:lnTo>
                  <a:pt x="95" y="76"/>
                </a:lnTo>
                <a:lnTo>
                  <a:pt x="97" y="76"/>
                </a:lnTo>
                <a:lnTo>
                  <a:pt x="100" y="76"/>
                </a:lnTo>
                <a:lnTo>
                  <a:pt x="102" y="76"/>
                </a:lnTo>
                <a:lnTo>
                  <a:pt x="104" y="76"/>
                </a:lnTo>
                <a:lnTo>
                  <a:pt x="104" y="78"/>
                </a:lnTo>
                <a:lnTo>
                  <a:pt x="106" y="78"/>
                </a:lnTo>
                <a:lnTo>
                  <a:pt x="109" y="78"/>
                </a:lnTo>
                <a:lnTo>
                  <a:pt x="109" y="80"/>
                </a:lnTo>
                <a:lnTo>
                  <a:pt x="111" y="80"/>
                </a:lnTo>
                <a:lnTo>
                  <a:pt x="113" y="80"/>
                </a:lnTo>
                <a:lnTo>
                  <a:pt x="113" y="82"/>
                </a:lnTo>
                <a:lnTo>
                  <a:pt x="115" y="82"/>
                </a:lnTo>
                <a:lnTo>
                  <a:pt x="115" y="84"/>
                </a:lnTo>
                <a:lnTo>
                  <a:pt x="117" y="87"/>
                </a:lnTo>
                <a:lnTo>
                  <a:pt x="117" y="89"/>
                </a:lnTo>
                <a:lnTo>
                  <a:pt x="120" y="89"/>
                </a:lnTo>
                <a:lnTo>
                  <a:pt x="120" y="91"/>
                </a:lnTo>
                <a:lnTo>
                  <a:pt x="120" y="93"/>
                </a:lnTo>
                <a:lnTo>
                  <a:pt x="120" y="96"/>
                </a:lnTo>
                <a:lnTo>
                  <a:pt x="120" y="98"/>
                </a:lnTo>
                <a:lnTo>
                  <a:pt x="120" y="100"/>
                </a:lnTo>
                <a:lnTo>
                  <a:pt x="120" y="102"/>
                </a:lnTo>
                <a:lnTo>
                  <a:pt x="120" y="104"/>
                </a:lnTo>
                <a:lnTo>
                  <a:pt x="120" y="107"/>
                </a:lnTo>
                <a:lnTo>
                  <a:pt x="120" y="109"/>
                </a:lnTo>
                <a:lnTo>
                  <a:pt x="117" y="109"/>
                </a:lnTo>
                <a:lnTo>
                  <a:pt x="117" y="111"/>
                </a:lnTo>
                <a:lnTo>
                  <a:pt x="115" y="113"/>
                </a:lnTo>
                <a:lnTo>
                  <a:pt x="113" y="115"/>
                </a:lnTo>
                <a:lnTo>
                  <a:pt x="111" y="118"/>
                </a:lnTo>
                <a:lnTo>
                  <a:pt x="109" y="118"/>
                </a:lnTo>
                <a:lnTo>
                  <a:pt x="109" y="120"/>
                </a:lnTo>
                <a:lnTo>
                  <a:pt x="106" y="120"/>
                </a:lnTo>
                <a:lnTo>
                  <a:pt x="104" y="120"/>
                </a:lnTo>
                <a:lnTo>
                  <a:pt x="102" y="120"/>
                </a:lnTo>
                <a:lnTo>
                  <a:pt x="102" y="122"/>
                </a:lnTo>
                <a:lnTo>
                  <a:pt x="100" y="122"/>
                </a:lnTo>
                <a:lnTo>
                  <a:pt x="97" y="122"/>
                </a:lnTo>
                <a:close/>
                <a:moveTo>
                  <a:pt x="188" y="122"/>
                </a:moveTo>
                <a:lnTo>
                  <a:pt x="186" y="122"/>
                </a:lnTo>
                <a:lnTo>
                  <a:pt x="184" y="122"/>
                </a:lnTo>
                <a:lnTo>
                  <a:pt x="184" y="120"/>
                </a:lnTo>
                <a:lnTo>
                  <a:pt x="182" y="120"/>
                </a:lnTo>
                <a:lnTo>
                  <a:pt x="179" y="120"/>
                </a:lnTo>
                <a:lnTo>
                  <a:pt x="177" y="118"/>
                </a:lnTo>
                <a:lnTo>
                  <a:pt x="175" y="118"/>
                </a:lnTo>
                <a:lnTo>
                  <a:pt x="175" y="115"/>
                </a:lnTo>
                <a:lnTo>
                  <a:pt x="173" y="115"/>
                </a:lnTo>
                <a:lnTo>
                  <a:pt x="173" y="113"/>
                </a:lnTo>
                <a:lnTo>
                  <a:pt x="171" y="113"/>
                </a:lnTo>
                <a:lnTo>
                  <a:pt x="171" y="111"/>
                </a:lnTo>
                <a:lnTo>
                  <a:pt x="168" y="111"/>
                </a:lnTo>
                <a:lnTo>
                  <a:pt x="168" y="109"/>
                </a:lnTo>
                <a:lnTo>
                  <a:pt x="168" y="107"/>
                </a:lnTo>
                <a:lnTo>
                  <a:pt x="166" y="104"/>
                </a:lnTo>
                <a:lnTo>
                  <a:pt x="166" y="102"/>
                </a:lnTo>
                <a:lnTo>
                  <a:pt x="166" y="100"/>
                </a:lnTo>
                <a:lnTo>
                  <a:pt x="166" y="98"/>
                </a:lnTo>
                <a:lnTo>
                  <a:pt x="166" y="96"/>
                </a:lnTo>
                <a:lnTo>
                  <a:pt x="166" y="93"/>
                </a:lnTo>
                <a:lnTo>
                  <a:pt x="166" y="91"/>
                </a:lnTo>
                <a:lnTo>
                  <a:pt x="168" y="91"/>
                </a:lnTo>
                <a:lnTo>
                  <a:pt x="168" y="89"/>
                </a:lnTo>
                <a:lnTo>
                  <a:pt x="168" y="87"/>
                </a:lnTo>
                <a:lnTo>
                  <a:pt x="171" y="87"/>
                </a:lnTo>
                <a:lnTo>
                  <a:pt x="171" y="84"/>
                </a:lnTo>
                <a:lnTo>
                  <a:pt x="173" y="84"/>
                </a:lnTo>
                <a:lnTo>
                  <a:pt x="173" y="82"/>
                </a:lnTo>
                <a:lnTo>
                  <a:pt x="175" y="82"/>
                </a:lnTo>
                <a:lnTo>
                  <a:pt x="175" y="80"/>
                </a:lnTo>
                <a:lnTo>
                  <a:pt x="177" y="80"/>
                </a:lnTo>
                <a:lnTo>
                  <a:pt x="177" y="78"/>
                </a:lnTo>
                <a:lnTo>
                  <a:pt x="179" y="78"/>
                </a:lnTo>
                <a:lnTo>
                  <a:pt x="182" y="78"/>
                </a:lnTo>
                <a:lnTo>
                  <a:pt x="184" y="76"/>
                </a:lnTo>
                <a:lnTo>
                  <a:pt x="186" y="76"/>
                </a:lnTo>
                <a:lnTo>
                  <a:pt x="188" y="76"/>
                </a:lnTo>
                <a:lnTo>
                  <a:pt x="190" y="76"/>
                </a:lnTo>
                <a:lnTo>
                  <a:pt x="193" y="76"/>
                </a:lnTo>
                <a:lnTo>
                  <a:pt x="195" y="76"/>
                </a:lnTo>
                <a:lnTo>
                  <a:pt x="195" y="78"/>
                </a:lnTo>
                <a:lnTo>
                  <a:pt x="197" y="78"/>
                </a:lnTo>
                <a:lnTo>
                  <a:pt x="199" y="78"/>
                </a:lnTo>
                <a:lnTo>
                  <a:pt x="202" y="80"/>
                </a:lnTo>
                <a:lnTo>
                  <a:pt x="204" y="80"/>
                </a:lnTo>
                <a:lnTo>
                  <a:pt x="204" y="82"/>
                </a:lnTo>
                <a:lnTo>
                  <a:pt x="206" y="82"/>
                </a:lnTo>
                <a:lnTo>
                  <a:pt x="206" y="84"/>
                </a:lnTo>
                <a:lnTo>
                  <a:pt x="208" y="84"/>
                </a:lnTo>
                <a:lnTo>
                  <a:pt x="208" y="87"/>
                </a:lnTo>
                <a:lnTo>
                  <a:pt x="208" y="89"/>
                </a:lnTo>
                <a:lnTo>
                  <a:pt x="210" y="89"/>
                </a:lnTo>
                <a:lnTo>
                  <a:pt x="210" y="91"/>
                </a:lnTo>
                <a:lnTo>
                  <a:pt x="210" y="93"/>
                </a:lnTo>
                <a:lnTo>
                  <a:pt x="213" y="96"/>
                </a:lnTo>
                <a:lnTo>
                  <a:pt x="213" y="98"/>
                </a:lnTo>
                <a:lnTo>
                  <a:pt x="213" y="100"/>
                </a:lnTo>
                <a:lnTo>
                  <a:pt x="213" y="102"/>
                </a:lnTo>
                <a:lnTo>
                  <a:pt x="210" y="102"/>
                </a:lnTo>
                <a:lnTo>
                  <a:pt x="210" y="104"/>
                </a:lnTo>
                <a:lnTo>
                  <a:pt x="210" y="107"/>
                </a:lnTo>
                <a:lnTo>
                  <a:pt x="210" y="109"/>
                </a:lnTo>
                <a:lnTo>
                  <a:pt x="208" y="109"/>
                </a:lnTo>
                <a:lnTo>
                  <a:pt x="208" y="111"/>
                </a:lnTo>
                <a:lnTo>
                  <a:pt x="208" y="113"/>
                </a:lnTo>
                <a:lnTo>
                  <a:pt x="206" y="113"/>
                </a:lnTo>
                <a:lnTo>
                  <a:pt x="206" y="115"/>
                </a:lnTo>
                <a:lnTo>
                  <a:pt x="204" y="115"/>
                </a:lnTo>
                <a:lnTo>
                  <a:pt x="204" y="118"/>
                </a:lnTo>
                <a:lnTo>
                  <a:pt x="202" y="118"/>
                </a:lnTo>
                <a:lnTo>
                  <a:pt x="199" y="118"/>
                </a:lnTo>
                <a:lnTo>
                  <a:pt x="199" y="120"/>
                </a:lnTo>
                <a:lnTo>
                  <a:pt x="197" y="120"/>
                </a:lnTo>
                <a:lnTo>
                  <a:pt x="195" y="120"/>
                </a:lnTo>
                <a:lnTo>
                  <a:pt x="193" y="122"/>
                </a:lnTo>
                <a:lnTo>
                  <a:pt x="190" y="122"/>
                </a:lnTo>
                <a:lnTo>
                  <a:pt x="188" y="122"/>
                </a:lnTo>
                <a:close/>
              </a:path>
            </a:pathLst>
          </a:custGeom>
          <a:solidFill>
            <a:srgbClr val="000000"/>
          </a:solidFill>
          <a:ln w="9525">
            <a:noFill/>
            <a:round/>
            <a:headEnd/>
            <a:tailEnd/>
          </a:ln>
        </p:spPr>
        <p:txBody>
          <a:bodyPr/>
          <a:lstStyle/>
          <a:p>
            <a:endParaRPr lang="en-US"/>
          </a:p>
        </p:txBody>
      </p:sp>
      <p:sp>
        <p:nvSpPr>
          <p:cNvPr id="178231" name="Freeform 55"/>
          <p:cNvSpPr>
            <a:spLocks/>
          </p:cNvSpPr>
          <p:nvPr/>
        </p:nvSpPr>
        <p:spPr bwMode="auto">
          <a:xfrm>
            <a:off x="3046413" y="2994025"/>
            <a:ext cx="457200" cy="457200"/>
          </a:xfrm>
          <a:custGeom>
            <a:avLst/>
            <a:gdLst/>
            <a:ahLst/>
            <a:cxnLst>
              <a:cxn ang="0">
                <a:pos x="128" y="288"/>
              </a:cxn>
              <a:cxn ang="0">
                <a:pos x="111" y="286"/>
              </a:cxn>
              <a:cxn ang="0">
                <a:pos x="95" y="279"/>
              </a:cxn>
              <a:cxn ang="0">
                <a:pos x="80" y="273"/>
              </a:cxn>
              <a:cxn ang="0">
                <a:pos x="64" y="264"/>
              </a:cxn>
              <a:cxn ang="0">
                <a:pos x="49" y="253"/>
              </a:cxn>
              <a:cxn ang="0">
                <a:pos x="35" y="242"/>
              </a:cxn>
              <a:cxn ang="0">
                <a:pos x="24" y="226"/>
              </a:cxn>
              <a:cxn ang="0">
                <a:pos x="15" y="213"/>
              </a:cxn>
              <a:cxn ang="0">
                <a:pos x="9" y="197"/>
              </a:cxn>
              <a:cxn ang="0">
                <a:pos x="4" y="180"/>
              </a:cxn>
              <a:cxn ang="0">
                <a:pos x="0" y="162"/>
              </a:cxn>
              <a:cxn ang="0">
                <a:pos x="0" y="144"/>
              </a:cxn>
              <a:cxn ang="0">
                <a:pos x="0" y="127"/>
              </a:cxn>
              <a:cxn ang="0">
                <a:pos x="4" y="109"/>
              </a:cxn>
              <a:cxn ang="0">
                <a:pos x="9" y="93"/>
              </a:cxn>
              <a:cxn ang="0">
                <a:pos x="15" y="76"/>
              </a:cxn>
              <a:cxn ang="0">
                <a:pos x="24" y="62"/>
              </a:cxn>
              <a:cxn ang="0">
                <a:pos x="35" y="49"/>
              </a:cxn>
              <a:cxn ang="0">
                <a:pos x="49" y="36"/>
              </a:cxn>
              <a:cxn ang="0">
                <a:pos x="64" y="25"/>
              </a:cxn>
              <a:cxn ang="0">
                <a:pos x="80" y="16"/>
              </a:cxn>
              <a:cxn ang="0">
                <a:pos x="95" y="9"/>
              </a:cxn>
              <a:cxn ang="0">
                <a:pos x="111" y="5"/>
              </a:cxn>
              <a:cxn ang="0">
                <a:pos x="128" y="0"/>
              </a:cxn>
              <a:cxn ang="0">
                <a:pos x="146" y="0"/>
              </a:cxn>
              <a:cxn ang="0">
                <a:pos x="166" y="3"/>
              </a:cxn>
              <a:cxn ang="0">
                <a:pos x="182" y="5"/>
              </a:cxn>
              <a:cxn ang="0">
                <a:pos x="199" y="11"/>
              </a:cxn>
              <a:cxn ang="0">
                <a:pos x="215" y="18"/>
              </a:cxn>
              <a:cxn ang="0">
                <a:pos x="228" y="29"/>
              </a:cxn>
              <a:cxn ang="0">
                <a:pos x="241" y="40"/>
              </a:cxn>
              <a:cxn ang="0">
                <a:pos x="255" y="53"/>
              </a:cxn>
              <a:cxn ang="0">
                <a:pos x="266" y="67"/>
              </a:cxn>
              <a:cxn ang="0">
                <a:pos x="275" y="82"/>
              </a:cxn>
              <a:cxn ang="0">
                <a:pos x="281" y="98"/>
              </a:cxn>
              <a:cxn ang="0">
                <a:pos x="283" y="115"/>
              </a:cxn>
              <a:cxn ang="0">
                <a:pos x="288" y="133"/>
              </a:cxn>
              <a:cxn ang="0">
                <a:pos x="288" y="151"/>
              </a:cxn>
              <a:cxn ang="0">
                <a:pos x="286" y="169"/>
              </a:cxn>
              <a:cxn ang="0">
                <a:pos x="281" y="186"/>
              </a:cxn>
              <a:cxn ang="0">
                <a:pos x="275" y="202"/>
              </a:cxn>
              <a:cxn ang="0">
                <a:pos x="268" y="217"/>
              </a:cxn>
              <a:cxn ang="0">
                <a:pos x="257" y="233"/>
              </a:cxn>
              <a:cxn ang="0">
                <a:pos x="246" y="246"/>
              </a:cxn>
              <a:cxn ang="0">
                <a:pos x="233" y="259"/>
              </a:cxn>
              <a:cxn ang="0">
                <a:pos x="217" y="268"/>
              </a:cxn>
              <a:cxn ang="0">
                <a:pos x="202" y="277"/>
              </a:cxn>
              <a:cxn ang="0">
                <a:pos x="186" y="282"/>
              </a:cxn>
              <a:cxn ang="0">
                <a:pos x="168" y="286"/>
              </a:cxn>
              <a:cxn ang="0">
                <a:pos x="151" y="288"/>
              </a:cxn>
            </a:cxnLst>
            <a:rect l="0" t="0" r="r" b="b"/>
            <a:pathLst>
              <a:path w="288" h="288">
                <a:moveTo>
                  <a:pt x="144" y="288"/>
                </a:moveTo>
                <a:lnTo>
                  <a:pt x="140" y="288"/>
                </a:lnTo>
                <a:lnTo>
                  <a:pt x="135" y="288"/>
                </a:lnTo>
                <a:lnTo>
                  <a:pt x="133" y="288"/>
                </a:lnTo>
                <a:lnTo>
                  <a:pt x="128" y="288"/>
                </a:lnTo>
                <a:lnTo>
                  <a:pt x="124" y="288"/>
                </a:lnTo>
                <a:lnTo>
                  <a:pt x="122" y="286"/>
                </a:lnTo>
                <a:lnTo>
                  <a:pt x="117" y="286"/>
                </a:lnTo>
                <a:lnTo>
                  <a:pt x="115" y="286"/>
                </a:lnTo>
                <a:lnTo>
                  <a:pt x="111" y="286"/>
                </a:lnTo>
                <a:lnTo>
                  <a:pt x="109" y="284"/>
                </a:lnTo>
                <a:lnTo>
                  <a:pt x="104" y="284"/>
                </a:lnTo>
                <a:lnTo>
                  <a:pt x="102" y="282"/>
                </a:lnTo>
                <a:lnTo>
                  <a:pt x="97" y="282"/>
                </a:lnTo>
                <a:lnTo>
                  <a:pt x="95" y="279"/>
                </a:lnTo>
                <a:lnTo>
                  <a:pt x="91" y="279"/>
                </a:lnTo>
                <a:lnTo>
                  <a:pt x="89" y="277"/>
                </a:lnTo>
                <a:lnTo>
                  <a:pt x="84" y="277"/>
                </a:lnTo>
                <a:lnTo>
                  <a:pt x="82" y="275"/>
                </a:lnTo>
                <a:lnTo>
                  <a:pt x="80" y="273"/>
                </a:lnTo>
                <a:lnTo>
                  <a:pt x="75" y="273"/>
                </a:lnTo>
                <a:lnTo>
                  <a:pt x="73" y="270"/>
                </a:lnTo>
                <a:lnTo>
                  <a:pt x="69" y="268"/>
                </a:lnTo>
                <a:lnTo>
                  <a:pt x="66" y="266"/>
                </a:lnTo>
                <a:lnTo>
                  <a:pt x="64" y="264"/>
                </a:lnTo>
                <a:lnTo>
                  <a:pt x="60" y="262"/>
                </a:lnTo>
                <a:lnTo>
                  <a:pt x="58" y="262"/>
                </a:lnTo>
                <a:lnTo>
                  <a:pt x="55" y="259"/>
                </a:lnTo>
                <a:lnTo>
                  <a:pt x="53" y="257"/>
                </a:lnTo>
                <a:lnTo>
                  <a:pt x="49" y="253"/>
                </a:lnTo>
                <a:lnTo>
                  <a:pt x="46" y="251"/>
                </a:lnTo>
                <a:lnTo>
                  <a:pt x="44" y="248"/>
                </a:lnTo>
                <a:lnTo>
                  <a:pt x="42" y="246"/>
                </a:lnTo>
                <a:lnTo>
                  <a:pt x="40" y="244"/>
                </a:lnTo>
                <a:lnTo>
                  <a:pt x="35" y="242"/>
                </a:lnTo>
                <a:lnTo>
                  <a:pt x="33" y="237"/>
                </a:lnTo>
                <a:lnTo>
                  <a:pt x="31" y="235"/>
                </a:lnTo>
                <a:lnTo>
                  <a:pt x="29" y="233"/>
                </a:lnTo>
                <a:lnTo>
                  <a:pt x="27" y="231"/>
                </a:lnTo>
                <a:lnTo>
                  <a:pt x="24" y="226"/>
                </a:lnTo>
                <a:lnTo>
                  <a:pt x="22" y="224"/>
                </a:lnTo>
                <a:lnTo>
                  <a:pt x="22" y="222"/>
                </a:lnTo>
                <a:lnTo>
                  <a:pt x="20" y="217"/>
                </a:lnTo>
                <a:lnTo>
                  <a:pt x="18" y="215"/>
                </a:lnTo>
                <a:lnTo>
                  <a:pt x="15" y="213"/>
                </a:lnTo>
                <a:lnTo>
                  <a:pt x="13" y="208"/>
                </a:lnTo>
                <a:lnTo>
                  <a:pt x="13" y="206"/>
                </a:lnTo>
                <a:lnTo>
                  <a:pt x="11" y="202"/>
                </a:lnTo>
                <a:lnTo>
                  <a:pt x="9" y="200"/>
                </a:lnTo>
                <a:lnTo>
                  <a:pt x="9" y="197"/>
                </a:lnTo>
                <a:lnTo>
                  <a:pt x="7" y="193"/>
                </a:lnTo>
                <a:lnTo>
                  <a:pt x="7" y="191"/>
                </a:lnTo>
                <a:lnTo>
                  <a:pt x="4" y="186"/>
                </a:lnTo>
                <a:lnTo>
                  <a:pt x="4" y="184"/>
                </a:lnTo>
                <a:lnTo>
                  <a:pt x="4" y="180"/>
                </a:lnTo>
                <a:lnTo>
                  <a:pt x="2" y="177"/>
                </a:lnTo>
                <a:lnTo>
                  <a:pt x="2" y="173"/>
                </a:lnTo>
                <a:lnTo>
                  <a:pt x="2" y="169"/>
                </a:lnTo>
                <a:lnTo>
                  <a:pt x="0" y="166"/>
                </a:lnTo>
                <a:lnTo>
                  <a:pt x="0" y="162"/>
                </a:lnTo>
                <a:lnTo>
                  <a:pt x="0" y="160"/>
                </a:lnTo>
                <a:lnTo>
                  <a:pt x="0" y="155"/>
                </a:lnTo>
                <a:lnTo>
                  <a:pt x="0" y="151"/>
                </a:lnTo>
                <a:lnTo>
                  <a:pt x="0" y="149"/>
                </a:lnTo>
                <a:lnTo>
                  <a:pt x="0" y="144"/>
                </a:lnTo>
                <a:lnTo>
                  <a:pt x="0" y="140"/>
                </a:lnTo>
                <a:lnTo>
                  <a:pt x="0" y="138"/>
                </a:lnTo>
                <a:lnTo>
                  <a:pt x="0" y="133"/>
                </a:lnTo>
                <a:lnTo>
                  <a:pt x="0" y="129"/>
                </a:lnTo>
                <a:lnTo>
                  <a:pt x="0" y="127"/>
                </a:lnTo>
                <a:lnTo>
                  <a:pt x="0" y="122"/>
                </a:lnTo>
                <a:lnTo>
                  <a:pt x="2" y="120"/>
                </a:lnTo>
                <a:lnTo>
                  <a:pt x="2" y="115"/>
                </a:lnTo>
                <a:lnTo>
                  <a:pt x="2" y="113"/>
                </a:lnTo>
                <a:lnTo>
                  <a:pt x="4" y="109"/>
                </a:lnTo>
                <a:lnTo>
                  <a:pt x="4" y="104"/>
                </a:lnTo>
                <a:lnTo>
                  <a:pt x="4" y="102"/>
                </a:lnTo>
                <a:lnTo>
                  <a:pt x="7" y="98"/>
                </a:lnTo>
                <a:lnTo>
                  <a:pt x="7" y="96"/>
                </a:lnTo>
                <a:lnTo>
                  <a:pt x="9" y="93"/>
                </a:lnTo>
                <a:lnTo>
                  <a:pt x="9" y="89"/>
                </a:lnTo>
                <a:lnTo>
                  <a:pt x="11" y="87"/>
                </a:lnTo>
                <a:lnTo>
                  <a:pt x="13" y="82"/>
                </a:lnTo>
                <a:lnTo>
                  <a:pt x="13" y="80"/>
                </a:lnTo>
                <a:lnTo>
                  <a:pt x="15" y="76"/>
                </a:lnTo>
                <a:lnTo>
                  <a:pt x="18" y="73"/>
                </a:lnTo>
                <a:lnTo>
                  <a:pt x="20" y="71"/>
                </a:lnTo>
                <a:lnTo>
                  <a:pt x="22" y="67"/>
                </a:lnTo>
                <a:lnTo>
                  <a:pt x="22" y="65"/>
                </a:lnTo>
                <a:lnTo>
                  <a:pt x="24" y="62"/>
                </a:lnTo>
                <a:lnTo>
                  <a:pt x="27" y="60"/>
                </a:lnTo>
                <a:lnTo>
                  <a:pt x="29" y="56"/>
                </a:lnTo>
                <a:lnTo>
                  <a:pt x="31" y="53"/>
                </a:lnTo>
                <a:lnTo>
                  <a:pt x="33" y="51"/>
                </a:lnTo>
                <a:lnTo>
                  <a:pt x="35" y="49"/>
                </a:lnTo>
                <a:lnTo>
                  <a:pt x="40" y="45"/>
                </a:lnTo>
                <a:lnTo>
                  <a:pt x="42" y="42"/>
                </a:lnTo>
                <a:lnTo>
                  <a:pt x="44" y="40"/>
                </a:lnTo>
                <a:lnTo>
                  <a:pt x="46" y="38"/>
                </a:lnTo>
                <a:lnTo>
                  <a:pt x="49" y="36"/>
                </a:lnTo>
                <a:lnTo>
                  <a:pt x="53" y="34"/>
                </a:lnTo>
                <a:lnTo>
                  <a:pt x="55" y="31"/>
                </a:lnTo>
                <a:lnTo>
                  <a:pt x="58" y="29"/>
                </a:lnTo>
                <a:lnTo>
                  <a:pt x="60" y="27"/>
                </a:lnTo>
                <a:lnTo>
                  <a:pt x="64" y="25"/>
                </a:lnTo>
                <a:lnTo>
                  <a:pt x="66" y="22"/>
                </a:lnTo>
                <a:lnTo>
                  <a:pt x="69" y="20"/>
                </a:lnTo>
                <a:lnTo>
                  <a:pt x="73" y="18"/>
                </a:lnTo>
                <a:lnTo>
                  <a:pt x="75" y="18"/>
                </a:lnTo>
                <a:lnTo>
                  <a:pt x="80" y="16"/>
                </a:lnTo>
                <a:lnTo>
                  <a:pt x="82" y="14"/>
                </a:lnTo>
                <a:lnTo>
                  <a:pt x="84" y="11"/>
                </a:lnTo>
                <a:lnTo>
                  <a:pt x="89" y="11"/>
                </a:lnTo>
                <a:lnTo>
                  <a:pt x="91" y="9"/>
                </a:lnTo>
                <a:lnTo>
                  <a:pt x="95" y="9"/>
                </a:lnTo>
                <a:lnTo>
                  <a:pt x="97" y="7"/>
                </a:lnTo>
                <a:lnTo>
                  <a:pt x="102" y="7"/>
                </a:lnTo>
                <a:lnTo>
                  <a:pt x="104" y="5"/>
                </a:lnTo>
                <a:lnTo>
                  <a:pt x="109" y="5"/>
                </a:lnTo>
                <a:lnTo>
                  <a:pt x="111" y="5"/>
                </a:lnTo>
                <a:lnTo>
                  <a:pt x="115" y="3"/>
                </a:lnTo>
                <a:lnTo>
                  <a:pt x="117" y="3"/>
                </a:lnTo>
                <a:lnTo>
                  <a:pt x="122" y="3"/>
                </a:lnTo>
                <a:lnTo>
                  <a:pt x="124" y="3"/>
                </a:lnTo>
                <a:lnTo>
                  <a:pt x="128" y="0"/>
                </a:lnTo>
                <a:lnTo>
                  <a:pt x="133" y="0"/>
                </a:lnTo>
                <a:lnTo>
                  <a:pt x="135" y="0"/>
                </a:lnTo>
                <a:lnTo>
                  <a:pt x="140" y="0"/>
                </a:lnTo>
                <a:lnTo>
                  <a:pt x="144" y="0"/>
                </a:lnTo>
                <a:lnTo>
                  <a:pt x="146" y="0"/>
                </a:lnTo>
                <a:lnTo>
                  <a:pt x="151" y="0"/>
                </a:lnTo>
                <a:lnTo>
                  <a:pt x="155" y="0"/>
                </a:lnTo>
                <a:lnTo>
                  <a:pt x="157" y="0"/>
                </a:lnTo>
                <a:lnTo>
                  <a:pt x="162" y="3"/>
                </a:lnTo>
                <a:lnTo>
                  <a:pt x="166" y="3"/>
                </a:lnTo>
                <a:lnTo>
                  <a:pt x="168" y="3"/>
                </a:lnTo>
                <a:lnTo>
                  <a:pt x="173" y="3"/>
                </a:lnTo>
                <a:lnTo>
                  <a:pt x="175" y="5"/>
                </a:lnTo>
                <a:lnTo>
                  <a:pt x="179" y="5"/>
                </a:lnTo>
                <a:lnTo>
                  <a:pt x="182" y="5"/>
                </a:lnTo>
                <a:lnTo>
                  <a:pt x="186" y="7"/>
                </a:lnTo>
                <a:lnTo>
                  <a:pt x="188" y="7"/>
                </a:lnTo>
                <a:lnTo>
                  <a:pt x="193" y="9"/>
                </a:lnTo>
                <a:lnTo>
                  <a:pt x="195" y="9"/>
                </a:lnTo>
                <a:lnTo>
                  <a:pt x="199" y="11"/>
                </a:lnTo>
                <a:lnTo>
                  <a:pt x="202" y="11"/>
                </a:lnTo>
                <a:lnTo>
                  <a:pt x="204" y="14"/>
                </a:lnTo>
                <a:lnTo>
                  <a:pt x="208" y="16"/>
                </a:lnTo>
                <a:lnTo>
                  <a:pt x="210" y="16"/>
                </a:lnTo>
                <a:lnTo>
                  <a:pt x="215" y="18"/>
                </a:lnTo>
                <a:lnTo>
                  <a:pt x="217" y="20"/>
                </a:lnTo>
                <a:lnTo>
                  <a:pt x="219" y="22"/>
                </a:lnTo>
                <a:lnTo>
                  <a:pt x="224" y="25"/>
                </a:lnTo>
                <a:lnTo>
                  <a:pt x="226" y="27"/>
                </a:lnTo>
                <a:lnTo>
                  <a:pt x="228" y="29"/>
                </a:lnTo>
                <a:lnTo>
                  <a:pt x="233" y="31"/>
                </a:lnTo>
                <a:lnTo>
                  <a:pt x="235" y="34"/>
                </a:lnTo>
                <a:lnTo>
                  <a:pt x="237" y="36"/>
                </a:lnTo>
                <a:lnTo>
                  <a:pt x="239" y="38"/>
                </a:lnTo>
                <a:lnTo>
                  <a:pt x="241" y="40"/>
                </a:lnTo>
                <a:lnTo>
                  <a:pt x="246" y="42"/>
                </a:lnTo>
                <a:lnTo>
                  <a:pt x="248" y="45"/>
                </a:lnTo>
                <a:lnTo>
                  <a:pt x="250" y="47"/>
                </a:lnTo>
                <a:lnTo>
                  <a:pt x="252" y="51"/>
                </a:lnTo>
                <a:lnTo>
                  <a:pt x="255" y="53"/>
                </a:lnTo>
                <a:lnTo>
                  <a:pt x="257" y="56"/>
                </a:lnTo>
                <a:lnTo>
                  <a:pt x="259" y="60"/>
                </a:lnTo>
                <a:lnTo>
                  <a:pt x="261" y="62"/>
                </a:lnTo>
                <a:lnTo>
                  <a:pt x="264" y="65"/>
                </a:lnTo>
                <a:lnTo>
                  <a:pt x="266" y="67"/>
                </a:lnTo>
                <a:lnTo>
                  <a:pt x="268" y="71"/>
                </a:lnTo>
                <a:lnTo>
                  <a:pt x="268" y="73"/>
                </a:lnTo>
                <a:lnTo>
                  <a:pt x="270" y="76"/>
                </a:lnTo>
                <a:lnTo>
                  <a:pt x="272" y="80"/>
                </a:lnTo>
                <a:lnTo>
                  <a:pt x="275" y="82"/>
                </a:lnTo>
                <a:lnTo>
                  <a:pt x="275" y="87"/>
                </a:lnTo>
                <a:lnTo>
                  <a:pt x="277" y="89"/>
                </a:lnTo>
                <a:lnTo>
                  <a:pt x="279" y="93"/>
                </a:lnTo>
                <a:lnTo>
                  <a:pt x="279" y="96"/>
                </a:lnTo>
                <a:lnTo>
                  <a:pt x="281" y="98"/>
                </a:lnTo>
                <a:lnTo>
                  <a:pt x="281" y="102"/>
                </a:lnTo>
                <a:lnTo>
                  <a:pt x="281" y="104"/>
                </a:lnTo>
                <a:lnTo>
                  <a:pt x="283" y="109"/>
                </a:lnTo>
                <a:lnTo>
                  <a:pt x="283" y="113"/>
                </a:lnTo>
                <a:lnTo>
                  <a:pt x="283" y="115"/>
                </a:lnTo>
                <a:lnTo>
                  <a:pt x="286" y="120"/>
                </a:lnTo>
                <a:lnTo>
                  <a:pt x="286" y="122"/>
                </a:lnTo>
                <a:lnTo>
                  <a:pt x="286" y="127"/>
                </a:lnTo>
                <a:lnTo>
                  <a:pt x="286" y="129"/>
                </a:lnTo>
                <a:lnTo>
                  <a:pt x="288" y="133"/>
                </a:lnTo>
                <a:lnTo>
                  <a:pt x="288" y="138"/>
                </a:lnTo>
                <a:lnTo>
                  <a:pt x="288" y="140"/>
                </a:lnTo>
                <a:lnTo>
                  <a:pt x="288" y="144"/>
                </a:lnTo>
                <a:lnTo>
                  <a:pt x="288" y="149"/>
                </a:lnTo>
                <a:lnTo>
                  <a:pt x="288" y="151"/>
                </a:lnTo>
                <a:lnTo>
                  <a:pt x="288" y="155"/>
                </a:lnTo>
                <a:lnTo>
                  <a:pt x="286" y="160"/>
                </a:lnTo>
                <a:lnTo>
                  <a:pt x="286" y="162"/>
                </a:lnTo>
                <a:lnTo>
                  <a:pt x="286" y="166"/>
                </a:lnTo>
                <a:lnTo>
                  <a:pt x="286" y="169"/>
                </a:lnTo>
                <a:lnTo>
                  <a:pt x="283" y="173"/>
                </a:lnTo>
                <a:lnTo>
                  <a:pt x="283" y="177"/>
                </a:lnTo>
                <a:lnTo>
                  <a:pt x="283" y="180"/>
                </a:lnTo>
                <a:lnTo>
                  <a:pt x="281" y="184"/>
                </a:lnTo>
                <a:lnTo>
                  <a:pt x="281" y="186"/>
                </a:lnTo>
                <a:lnTo>
                  <a:pt x="281" y="191"/>
                </a:lnTo>
                <a:lnTo>
                  <a:pt x="279" y="193"/>
                </a:lnTo>
                <a:lnTo>
                  <a:pt x="279" y="197"/>
                </a:lnTo>
                <a:lnTo>
                  <a:pt x="277" y="200"/>
                </a:lnTo>
                <a:lnTo>
                  <a:pt x="275" y="202"/>
                </a:lnTo>
                <a:lnTo>
                  <a:pt x="275" y="206"/>
                </a:lnTo>
                <a:lnTo>
                  <a:pt x="272" y="208"/>
                </a:lnTo>
                <a:lnTo>
                  <a:pt x="270" y="213"/>
                </a:lnTo>
                <a:lnTo>
                  <a:pt x="268" y="215"/>
                </a:lnTo>
                <a:lnTo>
                  <a:pt x="268" y="217"/>
                </a:lnTo>
                <a:lnTo>
                  <a:pt x="266" y="222"/>
                </a:lnTo>
                <a:lnTo>
                  <a:pt x="264" y="224"/>
                </a:lnTo>
                <a:lnTo>
                  <a:pt x="261" y="226"/>
                </a:lnTo>
                <a:lnTo>
                  <a:pt x="259" y="231"/>
                </a:lnTo>
                <a:lnTo>
                  <a:pt x="257" y="233"/>
                </a:lnTo>
                <a:lnTo>
                  <a:pt x="255" y="235"/>
                </a:lnTo>
                <a:lnTo>
                  <a:pt x="252" y="237"/>
                </a:lnTo>
                <a:lnTo>
                  <a:pt x="250" y="242"/>
                </a:lnTo>
                <a:lnTo>
                  <a:pt x="248" y="244"/>
                </a:lnTo>
                <a:lnTo>
                  <a:pt x="246" y="246"/>
                </a:lnTo>
                <a:lnTo>
                  <a:pt x="241" y="248"/>
                </a:lnTo>
                <a:lnTo>
                  <a:pt x="239" y="251"/>
                </a:lnTo>
                <a:lnTo>
                  <a:pt x="237" y="253"/>
                </a:lnTo>
                <a:lnTo>
                  <a:pt x="235" y="255"/>
                </a:lnTo>
                <a:lnTo>
                  <a:pt x="233" y="259"/>
                </a:lnTo>
                <a:lnTo>
                  <a:pt x="228" y="262"/>
                </a:lnTo>
                <a:lnTo>
                  <a:pt x="226" y="262"/>
                </a:lnTo>
                <a:lnTo>
                  <a:pt x="224" y="264"/>
                </a:lnTo>
                <a:lnTo>
                  <a:pt x="219" y="266"/>
                </a:lnTo>
                <a:lnTo>
                  <a:pt x="217" y="268"/>
                </a:lnTo>
                <a:lnTo>
                  <a:pt x="215" y="270"/>
                </a:lnTo>
                <a:lnTo>
                  <a:pt x="210" y="273"/>
                </a:lnTo>
                <a:lnTo>
                  <a:pt x="208" y="273"/>
                </a:lnTo>
                <a:lnTo>
                  <a:pt x="204" y="275"/>
                </a:lnTo>
                <a:lnTo>
                  <a:pt x="202" y="277"/>
                </a:lnTo>
                <a:lnTo>
                  <a:pt x="199" y="277"/>
                </a:lnTo>
                <a:lnTo>
                  <a:pt x="195" y="279"/>
                </a:lnTo>
                <a:lnTo>
                  <a:pt x="193" y="279"/>
                </a:lnTo>
                <a:lnTo>
                  <a:pt x="188" y="282"/>
                </a:lnTo>
                <a:lnTo>
                  <a:pt x="186" y="282"/>
                </a:lnTo>
                <a:lnTo>
                  <a:pt x="182" y="284"/>
                </a:lnTo>
                <a:lnTo>
                  <a:pt x="179" y="284"/>
                </a:lnTo>
                <a:lnTo>
                  <a:pt x="175" y="286"/>
                </a:lnTo>
                <a:lnTo>
                  <a:pt x="173" y="286"/>
                </a:lnTo>
                <a:lnTo>
                  <a:pt x="168" y="286"/>
                </a:lnTo>
                <a:lnTo>
                  <a:pt x="166" y="286"/>
                </a:lnTo>
                <a:lnTo>
                  <a:pt x="162" y="288"/>
                </a:lnTo>
                <a:lnTo>
                  <a:pt x="157" y="288"/>
                </a:lnTo>
                <a:lnTo>
                  <a:pt x="155" y="288"/>
                </a:lnTo>
                <a:lnTo>
                  <a:pt x="151" y="288"/>
                </a:lnTo>
                <a:lnTo>
                  <a:pt x="146" y="288"/>
                </a:lnTo>
                <a:lnTo>
                  <a:pt x="144" y="288"/>
                </a:lnTo>
              </a:path>
            </a:pathLst>
          </a:custGeom>
          <a:noFill/>
          <a:ln w="0" cap="sq">
            <a:solidFill>
              <a:srgbClr val="000000"/>
            </a:solidFill>
            <a:prstDash val="solid"/>
            <a:miter lim="800000"/>
            <a:headEnd/>
            <a:tailEnd/>
          </a:ln>
        </p:spPr>
        <p:txBody>
          <a:bodyPr/>
          <a:lstStyle/>
          <a:p>
            <a:endParaRPr lang="en-US"/>
          </a:p>
        </p:txBody>
      </p:sp>
      <p:sp>
        <p:nvSpPr>
          <p:cNvPr id="178232" name="Freeform 56"/>
          <p:cNvSpPr>
            <a:spLocks/>
          </p:cNvSpPr>
          <p:nvPr/>
        </p:nvSpPr>
        <p:spPr bwMode="auto">
          <a:xfrm>
            <a:off x="3074988" y="3022600"/>
            <a:ext cx="396875" cy="400050"/>
          </a:xfrm>
          <a:custGeom>
            <a:avLst/>
            <a:gdLst/>
            <a:ahLst/>
            <a:cxnLst>
              <a:cxn ang="0">
                <a:pos x="137" y="252"/>
              </a:cxn>
              <a:cxn ang="0">
                <a:pos x="153" y="248"/>
              </a:cxn>
              <a:cxn ang="0">
                <a:pos x="168" y="246"/>
              </a:cxn>
              <a:cxn ang="0">
                <a:pos x="181" y="239"/>
              </a:cxn>
              <a:cxn ang="0">
                <a:pos x="195" y="230"/>
              </a:cxn>
              <a:cxn ang="0">
                <a:pos x="208" y="221"/>
              </a:cxn>
              <a:cxn ang="0">
                <a:pos x="219" y="210"/>
              </a:cxn>
              <a:cxn ang="0">
                <a:pos x="228" y="199"/>
              </a:cxn>
              <a:cxn ang="0">
                <a:pos x="237" y="186"/>
              </a:cxn>
              <a:cxn ang="0">
                <a:pos x="243" y="173"/>
              </a:cxn>
              <a:cxn ang="0">
                <a:pos x="248" y="157"/>
              </a:cxn>
              <a:cxn ang="0">
                <a:pos x="250" y="142"/>
              </a:cxn>
              <a:cxn ang="0">
                <a:pos x="250" y="126"/>
              </a:cxn>
              <a:cxn ang="0">
                <a:pos x="250" y="111"/>
              </a:cxn>
              <a:cxn ang="0">
                <a:pos x="248" y="95"/>
              </a:cxn>
              <a:cxn ang="0">
                <a:pos x="243" y="82"/>
              </a:cxn>
              <a:cxn ang="0">
                <a:pos x="237" y="66"/>
              </a:cxn>
              <a:cxn ang="0">
                <a:pos x="228" y="55"/>
              </a:cxn>
              <a:cxn ang="0">
                <a:pos x="219" y="42"/>
              </a:cxn>
              <a:cxn ang="0">
                <a:pos x="208" y="31"/>
              </a:cxn>
              <a:cxn ang="0">
                <a:pos x="195" y="22"/>
              </a:cxn>
              <a:cxn ang="0">
                <a:pos x="181" y="13"/>
              </a:cxn>
              <a:cxn ang="0">
                <a:pos x="168" y="7"/>
              </a:cxn>
              <a:cxn ang="0">
                <a:pos x="153" y="4"/>
              </a:cxn>
              <a:cxn ang="0">
                <a:pos x="137" y="2"/>
              </a:cxn>
              <a:cxn ang="0">
                <a:pos x="122" y="0"/>
              </a:cxn>
              <a:cxn ang="0">
                <a:pos x="106" y="2"/>
              </a:cxn>
              <a:cxn ang="0">
                <a:pos x="91" y="4"/>
              </a:cxn>
              <a:cxn ang="0">
                <a:pos x="77" y="9"/>
              </a:cxn>
              <a:cxn ang="0">
                <a:pos x="64" y="16"/>
              </a:cxn>
              <a:cxn ang="0">
                <a:pos x="51" y="24"/>
              </a:cxn>
              <a:cxn ang="0">
                <a:pos x="40" y="35"/>
              </a:cxn>
              <a:cxn ang="0">
                <a:pos x="28" y="47"/>
              </a:cxn>
              <a:cxn ang="0">
                <a:pos x="20" y="60"/>
              </a:cxn>
              <a:cxn ang="0">
                <a:pos x="11" y="73"/>
              </a:cxn>
              <a:cxn ang="0">
                <a:pos x="6" y="86"/>
              </a:cxn>
              <a:cxn ang="0">
                <a:pos x="2" y="102"/>
              </a:cxn>
              <a:cxn ang="0">
                <a:pos x="0" y="117"/>
              </a:cxn>
              <a:cxn ang="0">
                <a:pos x="0" y="133"/>
              </a:cxn>
              <a:cxn ang="0">
                <a:pos x="2" y="148"/>
              </a:cxn>
              <a:cxn ang="0">
                <a:pos x="4" y="164"/>
              </a:cxn>
              <a:cxn ang="0">
                <a:pos x="11" y="177"/>
              </a:cxn>
              <a:cxn ang="0">
                <a:pos x="17" y="190"/>
              </a:cxn>
              <a:cxn ang="0">
                <a:pos x="26" y="204"/>
              </a:cxn>
              <a:cxn ang="0">
                <a:pos x="37" y="215"/>
              </a:cxn>
              <a:cxn ang="0">
                <a:pos x="48" y="226"/>
              </a:cxn>
              <a:cxn ang="0">
                <a:pos x="62" y="235"/>
              </a:cxn>
              <a:cxn ang="0">
                <a:pos x="75" y="241"/>
              </a:cxn>
              <a:cxn ang="0">
                <a:pos x="88" y="246"/>
              </a:cxn>
              <a:cxn ang="0">
                <a:pos x="104" y="250"/>
              </a:cxn>
              <a:cxn ang="0">
                <a:pos x="119" y="252"/>
              </a:cxn>
            </a:cxnLst>
            <a:rect l="0" t="0" r="r" b="b"/>
            <a:pathLst>
              <a:path w="250" h="252">
                <a:moveTo>
                  <a:pt x="126" y="252"/>
                </a:moveTo>
                <a:lnTo>
                  <a:pt x="128" y="252"/>
                </a:lnTo>
                <a:lnTo>
                  <a:pt x="133" y="252"/>
                </a:lnTo>
                <a:lnTo>
                  <a:pt x="135" y="252"/>
                </a:lnTo>
                <a:lnTo>
                  <a:pt x="137" y="252"/>
                </a:lnTo>
                <a:lnTo>
                  <a:pt x="141" y="250"/>
                </a:lnTo>
                <a:lnTo>
                  <a:pt x="144" y="250"/>
                </a:lnTo>
                <a:lnTo>
                  <a:pt x="148" y="250"/>
                </a:lnTo>
                <a:lnTo>
                  <a:pt x="150" y="250"/>
                </a:lnTo>
                <a:lnTo>
                  <a:pt x="153" y="248"/>
                </a:lnTo>
                <a:lnTo>
                  <a:pt x="157" y="248"/>
                </a:lnTo>
                <a:lnTo>
                  <a:pt x="159" y="248"/>
                </a:lnTo>
                <a:lnTo>
                  <a:pt x="161" y="246"/>
                </a:lnTo>
                <a:lnTo>
                  <a:pt x="166" y="246"/>
                </a:lnTo>
                <a:lnTo>
                  <a:pt x="168" y="246"/>
                </a:lnTo>
                <a:lnTo>
                  <a:pt x="170" y="244"/>
                </a:lnTo>
                <a:lnTo>
                  <a:pt x="172" y="244"/>
                </a:lnTo>
                <a:lnTo>
                  <a:pt x="177" y="241"/>
                </a:lnTo>
                <a:lnTo>
                  <a:pt x="179" y="241"/>
                </a:lnTo>
                <a:lnTo>
                  <a:pt x="181" y="239"/>
                </a:lnTo>
                <a:lnTo>
                  <a:pt x="184" y="237"/>
                </a:lnTo>
                <a:lnTo>
                  <a:pt x="188" y="237"/>
                </a:lnTo>
                <a:lnTo>
                  <a:pt x="190" y="235"/>
                </a:lnTo>
                <a:lnTo>
                  <a:pt x="192" y="233"/>
                </a:lnTo>
                <a:lnTo>
                  <a:pt x="195" y="230"/>
                </a:lnTo>
                <a:lnTo>
                  <a:pt x="197" y="230"/>
                </a:lnTo>
                <a:lnTo>
                  <a:pt x="199" y="228"/>
                </a:lnTo>
                <a:lnTo>
                  <a:pt x="201" y="226"/>
                </a:lnTo>
                <a:lnTo>
                  <a:pt x="206" y="224"/>
                </a:lnTo>
                <a:lnTo>
                  <a:pt x="208" y="221"/>
                </a:lnTo>
                <a:lnTo>
                  <a:pt x="210" y="219"/>
                </a:lnTo>
                <a:lnTo>
                  <a:pt x="212" y="217"/>
                </a:lnTo>
                <a:lnTo>
                  <a:pt x="215" y="215"/>
                </a:lnTo>
                <a:lnTo>
                  <a:pt x="217" y="213"/>
                </a:lnTo>
                <a:lnTo>
                  <a:pt x="219" y="210"/>
                </a:lnTo>
                <a:lnTo>
                  <a:pt x="221" y="208"/>
                </a:lnTo>
                <a:lnTo>
                  <a:pt x="223" y="206"/>
                </a:lnTo>
                <a:lnTo>
                  <a:pt x="226" y="204"/>
                </a:lnTo>
                <a:lnTo>
                  <a:pt x="226" y="202"/>
                </a:lnTo>
                <a:lnTo>
                  <a:pt x="228" y="199"/>
                </a:lnTo>
                <a:lnTo>
                  <a:pt x="230" y="195"/>
                </a:lnTo>
                <a:lnTo>
                  <a:pt x="232" y="193"/>
                </a:lnTo>
                <a:lnTo>
                  <a:pt x="234" y="190"/>
                </a:lnTo>
                <a:lnTo>
                  <a:pt x="234" y="188"/>
                </a:lnTo>
                <a:lnTo>
                  <a:pt x="237" y="186"/>
                </a:lnTo>
                <a:lnTo>
                  <a:pt x="239" y="184"/>
                </a:lnTo>
                <a:lnTo>
                  <a:pt x="239" y="179"/>
                </a:lnTo>
                <a:lnTo>
                  <a:pt x="241" y="177"/>
                </a:lnTo>
                <a:lnTo>
                  <a:pt x="241" y="175"/>
                </a:lnTo>
                <a:lnTo>
                  <a:pt x="243" y="173"/>
                </a:lnTo>
                <a:lnTo>
                  <a:pt x="243" y="168"/>
                </a:lnTo>
                <a:lnTo>
                  <a:pt x="246" y="166"/>
                </a:lnTo>
                <a:lnTo>
                  <a:pt x="246" y="164"/>
                </a:lnTo>
                <a:lnTo>
                  <a:pt x="246" y="159"/>
                </a:lnTo>
                <a:lnTo>
                  <a:pt x="248" y="157"/>
                </a:lnTo>
                <a:lnTo>
                  <a:pt x="248" y="155"/>
                </a:lnTo>
                <a:lnTo>
                  <a:pt x="248" y="151"/>
                </a:lnTo>
                <a:lnTo>
                  <a:pt x="250" y="148"/>
                </a:lnTo>
                <a:lnTo>
                  <a:pt x="250" y="146"/>
                </a:lnTo>
                <a:lnTo>
                  <a:pt x="250" y="142"/>
                </a:lnTo>
                <a:lnTo>
                  <a:pt x="250" y="140"/>
                </a:lnTo>
                <a:lnTo>
                  <a:pt x="250" y="135"/>
                </a:lnTo>
                <a:lnTo>
                  <a:pt x="250" y="133"/>
                </a:lnTo>
                <a:lnTo>
                  <a:pt x="250" y="131"/>
                </a:lnTo>
                <a:lnTo>
                  <a:pt x="250" y="126"/>
                </a:lnTo>
                <a:lnTo>
                  <a:pt x="250" y="124"/>
                </a:lnTo>
                <a:lnTo>
                  <a:pt x="250" y="120"/>
                </a:lnTo>
                <a:lnTo>
                  <a:pt x="250" y="117"/>
                </a:lnTo>
                <a:lnTo>
                  <a:pt x="250" y="113"/>
                </a:lnTo>
                <a:lnTo>
                  <a:pt x="250" y="111"/>
                </a:lnTo>
                <a:lnTo>
                  <a:pt x="250" y="109"/>
                </a:lnTo>
                <a:lnTo>
                  <a:pt x="250" y="104"/>
                </a:lnTo>
                <a:lnTo>
                  <a:pt x="248" y="102"/>
                </a:lnTo>
                <a:lnTo>
                  <a:pt x="248" y="97"/>
                </a:lnTo>
                <a:lnTo>
                  <a:pt x="248" y="95"/>
                </a:lnTo>
                <a:lnTo>
                  <a:pt x="246" y="93"/>
                </a:lnTo>
                <a:lnTo>
                  <a:pt x="246" y="89"/>
                </a:lnTo>
                <a:lnTo>
                  <a:pt x="246" y="86"/>
                </a:lnTo>
                <a:lnTo>
                  <a:pt x="243" y="84"/>
                </a:lnTo>
                <a:lnTo>
                  <a:pt x="243" y="82"/>
                </a:lnTo>
                <a:lnTo>
                  <a:pt x="241" y="78"/>
                </a:lnTo>
                <a:lnTo>
                  <a:pt x="241" y="75"/>
                </a:lnTo>
                <a:lnTo>
                  <a:pt x="239" y="73"/>
                </a:lnTo>
                <a:lnTo>
                  <a:pt x="239" y="71"/>
                </a:lnTo>
                <a:lnTo>
                  <a:pt x="237" y="66"/>
                </a:lnTo>
                <a:lnTo>
                  <a:pt x="234" y="64"/>
                </a:lnTo>
                <a:lnTo>
                  <a:pt x="234" y="62"/>
                </a:lnTo>
                <a:lnTo>
                  <a:pt x="232" y="60"/>
                </a:lnTo>
                <a:lnTo>
                  <a:pt x="230" y="58"/>
                </a:lnTo>
                <a:lnTo>
                  <a:pt x="228" y="55"/>
                </a:lnTo>
                <a:lnTo>
                  <a:pt x="226" y="51"/>
                </a:lnTo>
                <a:lnTo>
                  <a:pt x="226" y="49"/>
                </a:lnTo>
                <a:lnTo>
                  <a:pt x="223" y="47"/>
                </a:lnTo>
                <a:lnTo>
                  <a:pt x="221" y="44"/>
                </a:lnTo>
                <a:lnTo>
                  <a:pt x="219" y="42"/>
                </a:lnTo>
                <a:lnTo>
                  <a:pt x="217" y="40"/>
                </a:lnTo>
                <a:lnTo>
                  <a:pt x="215" y="38"/>
                </a:lnTo>
                <a:lnTo>
                  <a:pt x="212" y="35"/>
                </a:lnTo>
                <a:lnTo>
                  <a:pt x="210" y="33"/>
                </a:lnTo>
                <a:lnTo>
                  <a:pt x="208" y="31"/>
                </a:lnTo>
                <a:lnTo>
                  <a:pt x="206" y="29"/>
                </a:lnTo>
                <a:lnTo>
                  <a:pt x="201" y="27"/>
                </a:lnTo>
                <a:lnTo>
                  <a:pt x="199" y="24"/>
                </a:lnTo>
                <a:lnTo>
                  <a:pt x="197" y="22"/>
                </a:lnTo>
                <a:lnTo>
                  <a:pt x="195" y="22"/>
                </a:lnTo>
                <a:lnTo>
                  <a:pt x="192" y="20"/>
                </a:lnTo>
                <a:lnTo>
                  <a:pt x="190" y="18"/>
                </a:lnTo>
                <a:lnTo>
                  <a:pt x="188" y="16"/>
                </a:lnTo>
                <a:lnTo>
                  <a:pt x="184" y="16"/>
                </a:lnTo>
                <a:lnTo>
                  <a:pt x="181" y="13"/>
                </a:lnTo>
                <a:lnTo>
                  <a:pt x="179" y="13"/>
                </a:lnTo>
                <a:lnTo>
                  <a:pt x="177" y="11"/>
                </a:lnTo>
                <a:lnTo>
                  <a:pt x="172" y="9"/>
                </a:lnTo>
                <a:lnTo>
                  <a:pt x="170" y="9"/>
                </a:lnTo>
                <a:lnTo>
                  <a:pt x="168" y="7"/>
                </a:lnTo>
                <a:lnTo>
                  <a:pt x="166" y="7"/>
                </a:lnTo>
                <a:lnTo>
                  <a:pt x="161" y="7"/>
                </a:lnTo>
                <a:lnTo>
                  <a:pt x="159" y="4"/>
                </a:lnTo>
                <a:lnTo>
                  <a:pt x="157" y="4"/>
                </a:lnTo>
                <a:lnTo>
                  <a:pt x="153" y="4"/>
                </a:lnTo>
                <a:lnTo>
                  <a:pt x="150" y="2"/>
                </a:lnTo>
                <a:lnTo>
                  <a:pt x="148" y="2"/>
                </a:lnTo>
                <a:lnTo>
                  <a:pt x="144" y="2"/>
                </a:lnTo>
                <a:lnTo>
                  <a:pt x="141" y="2"/>
                </a:lnTo>
                <a:lnTo>
                  <a:pt x="137" y="2"/>
                </a:lnTo>
                <a:lnTo>
                  <a:pt x="135" y="0"/>
                </a:lnTo>
                <a:lnTo>
                  <a:pt x="133" y="0"/>
                </a:lnTo>
                <a:lnTo>
                  <a:pt x="128" y="0"/>
                </a:lnTo>
                <a:lnTo>
                  <a:pt x="126" y="0"/>
                </a:lnTo>
                <a:lnTo>
                  <a:pt x="122" y="0"/>
                </a:lnTo>
                <a:lnTo>
                  <a:pt x="119" y="0"/>
                </a:lnTo>
                <a:lnTo>
                  <a:pt x="115" y="0"/>
                </a:lnTo>
                <a:lnTo>
                  <a:pt x="113" y="2"/>
                </a:lnTo>
                <a:lnTo>
                  <a:pt x="110" y="2"/>
                </a:lnTo>
                <a:lnTo>
                  <a:pt x="106" y="2"/>
                </a:lnTo>
                <a:lnTo>
                  <a:pt x="104" y="2"/>
                </a:lnTo>
                <a:lnTo>
                  <a:pt x="99" y="2"/>
                </a:lnTo>
                <a:lnTo>
                  <a:pt x="97" y="4"/>
                </a:lnTo>
                <a:lnTo>
                  <a:pt x="95" y="4"/>
                </a:lnTo>
                <a:lnTo>
                  <a:pt x="91" y="4"/>
                </a:lnTo>
                <a:lnTo>
                  <a:pt x="88" y="7"/>
                </a:lnTo>
                <a:lnTo>
                  <a:pt x="86" y="7"/>
                </a:lnTo>
                <a:lnTo>
                  <a:pt x="82" y="7"/>
                </a:lnTo>
                <a:lnTo>
                  <a:pt x="79" y="9"/>
                </a:lnTo>
                <a:lnTo>
                  <a:pt x="77" y="9"/>
                </a:lnTo>
                <a:lnTo>
                  <a:pt x="75" y="11"/>
                </a:lnTo>
                <a:lnTo>
                  <a:pt x="71" y="13"/>
                </a:lnTo>
                <a:lnTo>
                  <a:pt x="68" y="13"/>
                </a:lnTo>
                <a:lnTo>
                  <a:pt x="66" y="16"/>
                </a:lnTo>
                <a:lnTo>
                  <a:pt x="64" y="16"/>
                </a:lnTo>
                <a:lnTo>
                  <a:pt x="62" y="18"/>
                </a:lnTo>
                <a:lnTo>
                  <a:pt x="57" y="20"/>
                </a:lnTo>
                <a:lnTo>
                  <a:pt x="55" y="22"/>
                </a:lnTo>
                <a:lnTo>
                  <a:pt x="53" y="22"/>
                </a:lnTo>
                <a:lnTo>
                  <a:pt x="51" y="24"/>
                </a:lnTo>
                <a:lnTo>
                  <a:pt x="48" y="27"/>
                </a:lnTo>
                <a:lnTo>
                  <a:pt x="46" y="29"/>
                </a:lnTo>
                <a:lnTo>
                  <a:pt x="44" y="31"/>
                </a:lnTo>
                <a:lnTo>
                  <a:pt x="42" y="33"/>
                </a:lnTo>
                <a:lnTo>
                  <a:pt x="40" y="35"/>
                </a:lnTo>
                <a:lnTo>
                  <a:pt x="37" y="38"/>
                </a:lnTo>
                <a:lnTo>
                  <a:pt x="35" y="40"/>
                </a:lnTo>
                <a:lnTo>
                  <a:pt x="33" y="42"/>
                </a:lnTo>
                <a:lnTo>
                  <a:pt x="31" y="44"/>
                </a:lnTo>
                <a:lnTo>
                  <a:pt x="28" y="47"/>
                </a:lnTo>
                <a:lnTo>
                  <a:pt x="26" y="49"/>
                </a:lnTo>
                <a:lnTo>
                  <a:pt x="24" y="51"/>
                </a:lnTo>
                <a:lnTo>
                  <a:pt x="22" y="55"/>
                </a:lnTo>
                <a:lnTo>
                  <a:pt x="20" y="58"/>
                </a:lnTo>
                <a:lnTo>
                  <a:pt x="20" y="60"/>
                </a:lnTo>
                <a:lnTo>
                  <a:pt x="17" y="62"/>
                </a:lnTo>
                <a:lnTo>
                  <a:pt x="15" y="64"/>
                </a:lnTo>
                <a:lnTo>
                  <a:pt x="13" y="66"/>
                </a:lnTo>
                <a:lnTo>
                  <a:pt x="13" y="71"/>
                </a:lnTo>
                <a:lnTo>
                  <a:pt x="11" y="73"/>
                </a:lnTo>
                <a:lnTo>
                  <a:pt x="11" y="75"/>
                </a:lnTo>
                <a:lnTo>
                  <a:pt x="9" y="78"/>
                </a:lnTo>
                <a:lnTo>
                  <a:pt x="9" y="82"/>
                </a:lnTo>
                <a:lnTo>
                  <a:pt x="6" y="84"/>
                </a:lnTo>
                <a:lnTo>
                  <a:pt x="6" y="86"/>
                </a:lnTo>
                <a:lnTo>
                  <a:pt x="4" y="89"/>
                </a:lnTo>
                <a:lnTo>
                  <a:pt x="4" y="93"/>
                </a:lnTo>
                <a:lnTo>
                  <a:pt x="4" y="95"/>
                </a:lnTo>
                <a:lnTo>
                  <a:pt x="2" y="97"/>
                </a:lnTo>
                <a:lnTo>
                  <a:pt x="2" y="102"/>
                </a:lnTo>
                <a:lnTo>
                  <a:pt x="2" y="104"/>
                </a:lnTo>
                <a:lnTo>
                  <a:pt x="2" y="106"/>
                </a:lnTo>
                <a:lnTo>
                  <a:pt x="0" y="111"/>
                </a:lnTo>
                <a:lnTo>
                  <a:pt x="0" y="113"/>
                </a:lnTo>
                <a:lnTo>
                  <a:pt x="0" y="117"/>
                </a:lnTo>
                <a:lnTo>
                  <a:pt x="0" y="120"/>
                </a:lnTo>
                <a:lnTo>
                  <a:pt x="0" y="124"/>
                </a:lnTo>
                <a:lnTo>
                  <a:pt x="0" y="126"/>
                </a:lnTo>
                <a:lnTo>
                  <a:pt x="0" y="131"/>
                </a:lnTo>
                <a:lnTo>
                  <a:pt x="0" y="133"/>
                </a:lnTo>
                <a:lnTo>
                  <a:pt x="0" y="135"/>
                </a:lnTo>
                <a:lnTo>
                  <a:pt x="0" y="140"/>
                </a:lnTo>
                <a:lnTo>
                  <a:pt x="0" y="142"/>
                </a:lnTo>
                <a:lnTo>
                  <a:pt x="2" y="146"/>
                </a:lnTo>
                <a:lnTo>
                  <a:pt x="2" y="148"/>
                </a:lnTo>
                <a:lnTo>
                  <a:pt x="2" y="151"/>
                </a:lnTo>
                <a:lnTo>
                  <a:pt x="2" y="155"/>
                </a:lnTo>
                <a:lnTo>
                  <a:pt x="4" y="157"/>
                </a:lnTo>
                <a:lnTo>
                  <a:pt x="4" y="159"/>
                </a:lnTo>
                <a:lnTo>
                  <a:pt x="4" y="164"/>
                </a:lnTo>
                <a:lnTo>
                  <a:pt x="6" y="166"/>
                </a:lnTo>
                <a:lnTo>
                  <a:pt x="6" y="168"/>
                </a:lnTo>
                <a:lnTo>
                  <a:pt x="9" y="173"/>
                </a:lnTo>
                <a:lnTo>
                  <a:pt x="9" y="175"/>
                </a:lnTo>
                <a:lnTo>
                  <a:pt x="11" y="177"/>
                </a:lnTo>
                <a:lnTo>
                  <a:pt x="11" y="179"/>
                </a:lnTo>
                <a:lnTo>
                  <a:pt x="13" y="184"/>
                </a:lnTo>
                <a:lnTo>
                  <a:pt x="13" y="186"/>
                </a:lnTo>
                <a:lnTo>
                  <a:pt x="15" y="188"/>
                </a:lnTo>
                <a:lnTo>
                  <a:pt x="17" y="190"/>
                </a:lnTo>
                <a:lnTo>
                  <a:pt x="20" y="193"/>
                </a:lnTo>
                <a:lnTo>
                  <a:pt x="20" y="195"/>
                </a:lnTo>
                <a:lnTo>
                  <a:pt x="22" y="199"/>
                </a:lnTo>
                <a:lnTo>
                  <a:pt x="24" y="202"/>
                </a:lnTo>
                <a:lnTo>
                  <a:pt x="26" y="204"/>
                </a:lnTo>
                <a:lnTo>
                  <a:pt x="28" y="206"/>
                </a:lnTo>
                <a:lnTo>
                  <a:pt x="31" y="208"/>
                </a:lnTo>
                <a:lnTo>
                  <a:pt x="33" y="210"/>
                </a:lnTo>
                <a:lnTo>
                  <a:pt x="35" y="213"/>
                </a:lnTo>
                <a:lnTo>
                  <a:pt x="37" y="215"/>
                </a:lnTo>
                <a:lnTo>
                  <a:pt x="40" y="217"/>
                </a:lnTo>
                <a:lnTo>
                  <a:pt x="42" y="219"/>
                </a:lnTo>
                <a:lnTo>
                  <a:pt x="44" y="221"/>
                </a:lnTo>
                <a:lnTo>
                  <a:pt x="46" y="224"/>
                </a:lnTo>
                <a:lnTo>
                  <a:pt x="48" y="226"/>
                </a:lnTo>
                <a:lnTo>
                  <a:pt x="51" y="228"/>
                </a:lnTo>
                <a:lnTo>
                  <a:pt x="53" y="230"/>
                </a:lnTo>
                <a:lnTo>
                  <a:pt x="55" y="230"/>
                </a:lnTo>
                <a:lnTo>
                  <a:pt x="57" y="233"/>
                </a:lnTo>
                <a:lnTo>
                  <a:pt x="62" y="235"/>
                </a:lnTo>
                <a:lnTo>
                  <a:pt x="64" y="237"/>
                </a:lnTo>
                <a:lnTo>
                  <a:pt x="66" y="237"/>
                </a:lnTo>
                <a:lnTo>
                  <a:pt x="68" y="239"/>
                </a:lnTo>
                <a:lnTo>
                  <a:pt x="71" y="241"/>
                </a:lnTo>
                <a:lnTo>
                  <a:pt x="75" y="241"/>
                </a:lnTo>
                <a:lnTo>
                  <a:pt x="77" y="244"/>
                </a:lnTo>
                <a:lnTo>
                  <a:pt x="79" y="244"/>
                </a:lnTo>
                <a:lnTo>
                  <a:pt x="82" y="246"/>
                </a:lnTo>
                <a:lnTo>
                  <a:pt x="86" y="246"/>
                </a:lnTo>
                <a:lnTo>
                  <a:pt x="88" y="246"/>
                </a:lnTo>
                <a:lnTo>
                  <a:pt x="91" y="248"/>
                </a:lnTo>
                <a:lnTo>
                  <a:pt x="95" y="248"/>
                </a:lnTo>
                <a:lnTo>
                  <a:pt x="97" y="248"/>
                </a:lnTo>
                <a:lnTo>
                  <a:pt x="99" y="250"/>
                </a:lnTo>
                <a:lnTo>
                  <a:pt x="104" y="250"/>
                </a:lnTo>
                <a:lnTo>
                  <a:pt x="106" y="250"/>
                </a:lnTo>
                <a:lnTo>
                  <a:pt x="110" y="250"/>
                </a:lnTo>
                <a:lnTo>
                  <a:pt x="113" y="252"/>
                </a:lnTo>
                <a:lnTo>
                  <a:pt x="115" y="252"/>
                </a:lnTo>
                <a:lnTo>
                  <a:pt x="119" y="252"/>
                </a:lnTo>
                <a:lnTo>
                  <a:pt x="122" y="252"/>
                </a:lnTo>
                <a:lnTo>
                  <a:pt x="126" y="252"/>
                </a:lnTo>
              </a:path>
            </a:pathLst>
          </a:custGeom>
          <a:noFill/>
          <a:ln w="0" cap="sq">
            <a:solidFill>
              <a:srgbClr val="000000"/>
            </a:solidFill>
            <a:prstDash val="solid"/>
            <a:miter lim="800000"/>
            <a:headEnd/>
            <a:tailEnd/>
          </a:ln>
        </p:spPr>
        <p:txBody>
          <a:bodyPr/>
          <a:lstStyle/>
          <a:p>
            <a:endParaRPr lang="en-US"/>
          </a:p>
        </p:txBody>
      </p:sp>
      <p:sp>
        <p:nvSpPr>
          <p:cNvPr id="178233" name="Freeform 57"/>
          <p:cNvSpPr>
            <a:spLocks/>
          </p:cNvSpPr>
          <p:nvPr/>
        </p:nvSpPr>
        <p:spPr bwMode="auto">
          <a:xfrm>
            <a:off x="3141663" y="3236913"/>
            <a:ext cx="266700" cy="130175"/>
          </a:xfrm>
          <a:custGeom>
            <a:avLst/>
            <a:gdLst/>
            <a:ahLst/>
            <a:cxnLst>
              <a:cxn ang="0">
                <a:pos x="11" y="2"/>
              </a:cxn>
              <a:cxn ang="0">
                <a:pos x="15" y="13"/>
              </a:cxn>
              <a:cxn ang="0">
                <a:pos x="17" y="22"/>
              </a:cxn>
              <a:cxn ang="0">
                <a:pos x="24" y="31"/>
              </a:cxn>
              <a:cxn ang="0">
                <a:pos x="29" y="38"/>
              </a:cxn>
              <a:cxn ang="0">
                <a:pos x="35" y="44"/>
              </a:cxn>
              <a:cxn ang="0">
                <a:pos x="42" y="49"/>
              </a:cxn>
              <a:cxn ang="0">
                <a:pos x="51" y="53"/>
              </a:cxn>
              <a:cxn ang="0">
                <a:pos x="60" y="55"/>
              </a:cxn>
              <a:cxn ang="0">
                <a:pos x="68" y="58"/>
              </a:cxn>
              <a:cxn ang="0">
                <a:pos x="80" y="58"/>
              </a:cxn>
              <a:cxn ang="0">
                <a:pos x="91" y="58"/>
              </a:cxn>
              <a:cxn ang="0">
                <a:pos x="102" y="58"/>
              </a:cxn>
              <a:cxn ang="0">
                <a:pos x="111" y="55"/>
              </a:cxn>
              <a:cxn ang="0">
                <a:pos x="119" y="51"/>
              </a:cxn>
              <a:cxn ang="0">
                <a:pos x="126" y="47"/>
              </a:cxn>
              <a:cxn ang="0">
                <a:pos x="133" y="42"/>
              </a:cxn>
              <a:cxn ang="0">
                <a:pos x="139" y="36"/>
              </a:cxn>
              <a:cxn ang="0">
                <a:pos x="146" y="29"/>
              </a:cxn>
              <a:cxn ang="0">
                <a:pos x="150" y="20"/>
              </a:cxn>
              <a:cxn ang="0">
                <a:pos x="153" y="9"/>
              </a:cxn>
              <a:cxn ang="0">
                <a:pos x="157" y="0"/>
              </a:cxn>
              <a:cxn ang="0">
                <a:pos x="168" y="5"/>
              </a:cxn>
              <a:cxn ang="0">
                <a:pos x="166" y="11"/>
              </a:cxn>
              <a:cxn ang="0">
                <a:pos x="164" y="18"/>
              </a:cxn>
              <a:cxn ang="0">
                <a:pos x="164" y="24"/>
              </a:cxn>
              <a:cxn ang="0">
                <a:pos x="159" y="31"/>
              </a:cxn>
              <a:cxn ang="0">
                <a:pos x="157" y="38"/>
              </a:cxn>
              <a:cxn ang="0">
                <a:pos x="155" y="42"/>
              </a:cxn>
              <a:cxn ang="0">
                <a:pos x="150" y="49"/>
              </a:cxn>
              <a:cxn ang="0">
                <a:pos x="146" y="53"/>
              </a:cxn>
              <a:cxn ang="0">
                <a:pos x="142" y="58"/>
              </a:cxn>
              <a:cxn ang="0">
                <a:pos x="137" y="64"/>
              </a:cxn>
              <a:cxn ang="0">
                <a:pos x="133" y="67"/>
              </a:cxn>
              <a:cxn ang="0">
                <a:pos x="128" y="71"/>
              </a:cxn>
              <a:cxn ang="0">
                <a:pos x="122" y="73"/>
              </a:cxn>
              <a:cxn ang="0">
                <a:pos x="115" y="75"/>
              </a:cxn>
              <a:cxn ang="0">
                <a:pos x="108" y="78"/>
              </a:cxn>
              <a:cxn ang="0">
                <a:pos x="102" y="80"/>
              </a:cxn>
              <a:cxn ang="0">
                <a:pos x="95" y="80"/>
              </a:cxn>
              <a:cxn ang="0">
                <a:pos x="91" y="82"/>
              </a:cxn>
              <a:cxn ang="0">
                <a:pos x="84" y="82"/>
              </a:cxn>
              <a:cxn ang="0">
                <a:pos x="77" y="82"/>
              </a:cxn>
              <a:cxn ang="0">
                <a:pos x="71" y="80"/>
              </a:cxn>
              <a:cxn ang="0">
                <a:pos x="64" y="80"/>
              </a:cxn>
              <a:cxn ang="0">
                <a:pos x="60" y="78"/>
              </a:cxn>
              <a:cxn ang="0">
                <a:pos x="53" y="78"/>
              </a:cxn>
              <a:cxn ang="0">
                <a:pos x="46" y="73"/>
              </a:cxn>
              <a:cxn ang="0">
                <a:pos x="42" y="71"/>
              </a:cxn>
              <a:cxn ang="0">
                <a:pos x="35" y="69"/>
              </a:cxn>
              <a:cxn ang="0">
                <a:pos x="31" y="64"/>
              </a:cxn>
              <a:cxn ang="0">
                <a:pos x="26" y="60"/>
              </a:cxn>
              <a:cxn ang="0">
                <a:pos x="22" y="55"/>
              </a:cxn>
              <a:cxn ang="0">
                <a:pos x="17" y="49"/>
              </a:cxn>
              <a:cxn ang="0">
                <a:pos x="13" y="44"/>
              </a:cxn>
              <a:cxn ang="0">
                <a:pos x="9" y="38"/>
              </a:cxn>
              <a:cxn ang="0">
                <a:pos x="6" y="31"/>
              </a:cxn>
              <a:cxn ang="0">
                <a:pos x="4" y="27"/>
              </a:cxn>
              <a:cxn ang="0">
                <a:pos x="2" y="20"/>
              </a:cxn>
              <a:cxn ang="0">
                <a:pos x="2" y="13"/>
              </a:cxn>
              <a:cxn ang="0">
                <a:pos x="0" y="7"/>
              </a:cxn>
              <a:cxn ang="0">
                <a:pos x="0" y="0"/>
              </a:cxn>
            </a:cxnLst>
            <a:rect l="0" t="0" r="r" b="b"/>
            <a:pathLst>
              <a:path w="168" h="82">
                <a:moveTo>
                  <a:pt x="0" y="0"/>
                </a:moveTo>
                <a:lnTo>
                  <a:pt x="11" y="0"/>
                </a:lnTo>
                <a:lnTo>
                  <a:pt x="11" y="2"/>
                </a:lnTo>
                <a:lnTo>
                  <a:pt x="13" y="7"/>
                </a:lnTo>
                <a:lnTo>
                  <a:pt x="13" y="9"/>
                </a:lnTo>
                <a:lnTo>
                  <a:pt x="15" y="13"/>
                </a:lnTo>
                <a:lnTo>
                  <a:pt x="15" y="16"/>
                </a:lnTo>
                <a:lnTo>
                  <a:pt x="17" y="20"/>
                </a:lnTo>
                <a:lnTo>
                  <a:pt x="17" y="22"/>
                </a:lnTo>
                <a:lnTo>
                  <a:pt x="20" y="24"/>
                </a:lnTo>
                <a:lnTo>
                  <a:pt x="22" y="29"/>
                </a:lnTo>
                <a:lnTo>
                  <a:pt x="24" y="31"/>
                </a:lnTo>
                <a:lnTo>
                  <a:pt x="24" y="33"/>
                </a:lnTo>
                <a:lnTo>
                  <a:pt x="26" y="36"/>
                </a:lnTo>
                <a:lnTo>
                  <a:pt x="29" y="38"/>
                </a:lnTo>
                <a:lnTo>
                  <a:pt x="31" y="40"/>
                </a:lnTo>
                <a:lnTo>
                  <a:pt x="33" y="42"/>
                </a:lnTo>
                <a:lnTo>
                  <a:pt x="35" y="44"/>
                </a:lnTo>
                <a:lnTo>
                  <a:pt x="37" y="47"/>
                </a:lnTo>
                <a:lnTo>
                  <a:pt x="40" y="47"/>
                </a:lnTo>
                <a:lnTo>
                  <a:pt x="42" y="49"/>
                </a:lnTo>
                <a:lnTo>
                  <a:pt x="44" y="51"/>
                </a:lnTo>
                <a:lnTo>
                  <a:pt x="49" y="51"/>
                </a:lnTo>
                <a:lnTo>
                  <a:pt x="51" y="53"/>
                </a:lnTo>
                <a:lnTo>
                  <a:pt x="53" y="53"/>
                </a:lnTo>
                <a:lnTo>
                  <a:pt x="57" y="55"/>
                </a:lnTo>
                <a:lnTo>
                  <a:pt x="60" y="55"/>
                </a:lnTo>
                <a:lnTo>
                  <a:pt x="62" y="58"/>
                </a:lnTo>
                <a:lnTo>
                  <a:pt x="66" y="58"/>
                </a:lnTo>
                <a:lnTo>
                  <a:pt x="68" y="58"/>
                </a:lnTo>
                <a:lnTo>
                  <a:pt x="73" y="58"/>
                </a:lnTo>
                <a:lnTo>
                  <a:pt x="75" y="58"/>
                </a:lnTo>
                <a:lnTo>
                  <a:pt x="80" y="58"/>
                </a:lnTo>
                <a:lnTo>
                  <a:pt x="84" y="60"/>
                </a:lnTo>
                <a:lnTo>
                  <a:pt x="86" y="58"/>
                </a:lnTo>
                <a:lnTo>
                  <a:pt x="91" y="58"/>
                </a:lnTo>
                <a:lnTo>
                  <a:pt x="95" y="58"/>
                </a:lnTo>
                <a:lnTo>
                  <a:pt x="97" y="58"/>
                </a:lnTo>
                <a:lnTo>
                  <a:pt x="102" y="58"/>
                </a:lnTo>
                <a:lnTo>
                  <a:pt x="104" y="58"/>
                </a:lnTo>
                <a:lnTo>
                  <a:pt x="106" y="55"/>
                </a:lnTo>
                <a:lnTo>
                  <a:pt x="111" y="55"/>
                </a:lnTo>
                <a:lnTo>
                  <a:pt x="113" y="53"/>
                </a:lnTo>
                <a:lnTo>
                  <a:pt x="115" y="53"/>
                </a:lnTo>
                <a:lnTo>
                  <a:pt x="119" y="51"/>
                </a:lnTo>
                <a:lnTo>
                  <a:pt x="122" y="51"/>
                </a:lnTo>
                <a:lnTo>
                  <a:pt x="124" y="49"/>
                </a:lnTo>
                <a:lnTo>
                  <a:pt x="126" y="47"/>
                </a:lnTo>
                <a:lnTo>
                  <a:pt x="128" y="47"/>
                </a:lnTo>
                <a:lnTo>
                  <a:pt x="130" y="44"/>
                </a:lnTo>
                <a:lnTo>
                  <a:pt x="133" y="42"/>
                </a:lnTo>
                <a:lnTo>
                  <a:pt x="135" y="40"/>
                </a:lnTo>
                <a:lnTo>
                  <a:pt x="137" y="38"/>
                </a:lnTo>
                <a:lnTo>
                  <a:pt x="139" y="36"/>
                </a:lnTo>
                <a:lnTo>
                  <a:pt x="142" y="33"/>
                </a:lnTo>
                <a:lnTo>
                  <a:pt x="144" y="31"/>
                </a:lnTo>
                <a:lnTo>
                  <a:pt x="146" y="29"/>
                </a:lnTo>
                <a:lnTo>
                  <a:pt x="146" y="24"/>
                </a:lnTo>
                <a:lnTo>
                  <a:pt x="148" y="22"/>
                </a:lnTo>
                <a:lnTo>
                  <a:pt x="150" y="20"/>
                </a:lnTo>
                <a:lnTo>
                  <a:pt x="150" y="16"/>
                </a:lnTo>
                <a:lnTo>
                  <a:pt x="153" y="13"/>
                </a:lnTo>
                <a:lnTo>
                  <a:pt x="153" y="9"/>
                </a:lnTo>
                <a:lnTo>
                  <a:pt x="155" y="7"/>
                </a:lnTo>
                <a:lnTo>
                  <a:pt x="155" y="2"/>
                </a:lnTo>
                <a:lnTo>
                  <a:pt x="157" y="0"/>
                </a:lnTo>
                <a:lnTo>
                  <a:pt x="168" y="0"/>
                </a:lnTo>
                <a:lnTo>
                  <a:pt x="168" y="2"/>
                </a:lnTo>
                <a:lnTo>
                  <a:pt x="168" y="5"/>
                </a:lnTo>
                <a:lnTo>
                  <a:pt x="166" y="7"/>
                </a:lnTo>
                <a:lnTo>
                  <a:pt x="166" y="9"/>
                </a:lnTo>
                <a:lnTo>
                  <a:pt x="166" y="11"/>
                </a:lnTo>
                <a:lnTo>
                  <a:pt x="166" y="13"/>
                </a:lnTo>
                <a:lnTo>
                  <a:pt x="166" y="16"/>
                </a:lnTo>
                <a:lnTo>
                  <a:pt x="164" y="18"/>
                </a:lnTo>
                <a:lnTo>
                  <a:pt x="164" y="20"/>
                </a:lnTo>
                <a:lnTo>
                  <a:pt x="164" y="22"/>
                </a:lnTo>
                <a:lnTo>
                  <a:pt x="164" y="24"/>
                </a:lnTo>
                <a:lnTo>
                  <a:pt x="161" y="27"/>
                </a:lnTo>
                <a:lnTo>
                  <a:pt x="161" y="29"/>
                </a:lnTo>
                <a:lnTo>
                  <a:pt x="159" y="31"/>
                </a:lnTo>
                <a:lnTo>
                  <a:pt x="159" y="33"/>
                </a:lnTo>
                <a:lnTo>
                  <a:pt x="159" y="36"/>
                </a:lnTo>
                <a:lnTo>
                  <a:pt x="157" y="38"/>
                </a:lnTo>
                <a:lnTo>
                  <a:pt x="157" y="40"/>
                </a:lnTo>
                <a:lnTo>
                  <a:pt x="155" y="40"/>
                </a:lnTo>
                <a:lnTo>
                  <a:pt x="155" y="42"/>
                </a:lnTo>
                <a:lnTo>
                  <a:pt x="153" y="44"/>
                </a:lnTo>
                <a:lnTo>
                  <a:pt x="153" y="47"/>
                </a:lnTo>
                <a:lnTo>
                  <a:pt x="150" y="49"/>
                </a:lnTo>
                <a:lnTo>
                  <a:pt x="148" y="51"/>
                </a:lnTo>
                <a:lnTo>
                  <a:pt x="148" y="53"/>
                </a:lnTo>
                <a:lnTo>
                  <a:pt x="146" y="53"/>
                </a:lnTo>
                <a:lnTo>
                  <a:pt x="146" y="55"/>
                </a:lnTo>
                <a:lnTo>
                  <a:pt x="144" y="58"/>
                </a:lnTo>
                <a:lnTo>
                  <a:pt x="142" y="58"/>
                </a:lnTo>
                <a:lnTo>
                  <a:pt x="142" y="60"/>
                </a:lnTo>
                <a:lnTo>
                  <a:pt x="139" y="62"/>
                </a:lnTo>
                <a:lnTo>
                  <a:pt x="137" y="64"/>
                </a:lnTo>
                <a:lnTo>
                  <a:pt x="135" y="64"/>
                </a:lnTo>
                <a:lnTo>
                  <a:pt x="135" y="67"/>
                </a:lnTo>
                <a:lnTo>
                  <a:pt x="133" y="67"/>
                </a:lnTo>
                <a:lnTo>
                  <a:pt x="130" y="69"/>
                </a:lnTo>
                <a:lnTo>
                  <a:pt x="128" y="69"/>
                </a:lnTo>
                <a:lnTo>
                  <a:pt x="128" y="71"/>
                </a:lnTo>
                <a:lnTo>
                  <a:pt x="126" y="71"/>
                </a:lnTo>
                <a:lnTo>
                  <a:pt x="124" y="73"/>
                </a:lnTo>
                <a:lnTo>
                  <a:pt x="122" y="73"/>
                </a:lnTo>
                <a:lnTo>
                  <a:pt x="119" y="75"/>
                </a:lnTo>
                <a:lnTo>
                  <a:pt x="117" y="75"/>
                </a:lnTo>
                <a:lnTo>
                  <a:pt x="115" y="75"/>
                </a:lnTo>
                <a:lnTo>
                  <a:pt x="113" y="78"/>
                </a:lnTo>
                <a:lnTo>
                  <a:pt x="111" y="78"/>
                </a:lnTo>
                <a:lnTo>
                  <a:pt x="108" y="78"/>
                </a:lnTo>
                <a:lnTo>
                  <a:pt x="106" y="80"/>
                </a:lnTo>
                <a:lnTo>
                  <a:pt x="104" y="80"/>
                </a:lnTo>
                <a:lnTo>
                  <a:pt x="102" y="80"/>
                </a:lnTo>
                <a:lnTo>
                  <a:pt x="99" y="80"/>
                </a:lnTo>
                <a:lnTo>
                  <a:pt x="97" y="80"/>
                </a:lnTo>
                <a:lnTo>
                  <a:pt x="95" y="80"/>
                </a:lnTo>
                <a:lnTo>
                  <a:pt x="95" y="82"/>
                </a:lnTo>
                <a:lnTo>
                  <a:pt x="93" y="82"/>
                </a:lnTo>
                <a:lnTo>
                  <a:pt x="91" y="82"/>
                </a:lnTo>
                <a:lnTo>
                  <a:pt x="88" y="82"/>
                </a:lnTo>
                <a:lnTo>
                  <a:pt x="86" y="82"/>
                </a:lnTo>
                <a:lnTo>
                  <a:pt x="84" y="82"/>
                </a:lnTo>
                <a:lnTo>
                  <a:pt x="82" y="82"/>
                </a:lnTo>
                <a:lnTo>
                  <a:pt x="80" y="82"/>
                </a:lnTo>
                <a:lnTo>
                  <a:pt x="77" y="82"/>
                </a:lnTo>
                <a:lnTo>
                  <a:pt x="75" y="82"/>
                </a:lnTo>
                <a:lnTo>
                  <a:pt x="73" y="82"/>
                </a:lnTo>
                <a:lnTo>
                  <a:pt x="71" y="80"/>
                </a:lnTo>
                <a:lnTo>
                  <a:pt x="68" y="80"/>
                </a:lnTo>
                <a:lnTo>
                  <a:pt x="66" y="80"/>
                </a:lnTo>
                <a:lnTo>
                  <a:pt x="64" y="80"/>
                </a:lnTo>
                <a:lnTo>
                  <a:pt x="62" y="80"/>
                </a:lnTo>
                <a:lnTo>
                  <a:pt x="60" y="80"/>
                </a:lnTo>
                <a:lnTo>
                  <a:pt x="60" y="78"/>
                </a:lnTo>
                <a:lnTo>
                  <a:pt x="57" y="78"/>
                </a:lnTo>
                <a:lnTo>
                  <a:pt x="55" y="78"/>
                </a:lnTo>
                <a:lnTo>
                  <a:pt x="53" y="78"/>
                </a:lnTo>
                <a:lnTo>
                  <a:pt x="51" y="75"/>
                </a:lnTo>
                <a:lnTo>
                  <a:pt x="49" y="75"/>
                </a:lnTo>
                <a:lnTo>
                  <a:pt x="46" y="73"/>
                </a:lnTo>
                <a:lnTo>
                  <a:pt x="44" y="73"/>
                </a:lnTo>
                <a:lnTo>
                  <a:pt x="42" y="73"/>
                </a:lnTo>
                <a:lnTo>
                  <a:pt x="42" y="71"/>
                </a:lnTo>
                <a:lnTo>
                  <a:pt x="40" y="71"/>
                </a:lnTo>
                <a:lnTo>
                  <a:pt x="37" y="69"/>
                </a:lnTo>
                <a:lnTo>
                  <a:pt x="35" y="69"/>
                </a:lnTo>
                <a:lnTo>
                  <a:pt x="35" y="67"/>
                </a:lnTo>
                <a:lnTo>
                  <a:pt x="33" y="67"/>
                </a:lnTo>
                <a:lnTo>
                  <a:pt x="31" y="64"/>
                </a:lnTo>
                <a:lnTo>
                  <a:pt x="29" y="62"/>
                </a:lnTo>
                <a:lnTo>
                  <a:pt x="26" y="62"/>
                </a:lnTo>
                <a:lnTo>
                  <a:pt x="26" y="60"/>
                </a:lnTo>
                <a:lnTo>
                  <a:pt x="24" y="58"/>
                </a:lnTo>
                <a:lnTo>
                  <a:pt x="22" y="58"/>
                </a:lnTo>
                <a:lnTo>
                  <a:pt x="22" y="55"/>
                </a:lnTo>
                <a:lnTo>
                  <a:pt x="20" y="53"/>
                </a:lnTo>
                <a:lnTo>
                  <a:pt x="17" y="51"/>
                </a:lnTo>
                <a:lnTo>
                  <a:pt x="17" y="49"/>
                </a:lnTo>
                <a:lnTo>
                  <a:pt x="15" y="49"/>
                </a:lnTo>
                <a:lnTo>
                  <a:pt x="15" y="47"/>
                </a:lnTo>
                <a:lnTo>
                  <a:pt x="13" y="44"/>
                </a:lnTo>
                <a:lnTo>
                  <a:pt x="13" y="42"/>
                </a:lnTo>
                <a:lnTo>
                  <a:pt x="11" y="40"/>
                </a:lnTo>
                <a:lnTo>
                  <a:pt x="9" y="38"/>
                </a:lnTo>
                <a:lnTo>
                  <a:pt x="9" y="36"/>
                </a:lnTo>
                <a:lnTo>
                  <a:pt x="9" y="33"/>
                </a:lnTo>
                <a:lnTo>
                  <a:pt x="6" y="31"/>
                </a:lnTo>
                <a:lnTo>
                  <a:pt x="6" y="29"/>
                </a:lnTo>
                <a:lnTo>
                  <a:pt x="4" y="29"/>
                </a:lnTo>
                <a:lnTo>
                  <a:pt x="4" y="27"/>
                </a:lnTo>
                <a:lnTo>
                  <a:pt x="4" y="24"/>
                </a:lnTo>
                <a:lnTo>
                  <a:pt x="4" y="22"/>
                </a:lnTo>
                <a:lnTo>
                  <a:pt x="2" y="20"/>
                </a:lnTo>
                <a:lnTo>
                  <a:pt x="2" y="18"/>
                </a:lnTo>
                <a:lnTo>
                  <a:pt x="2" y="16"/>
                </a:lnTo>
                <a:lnTo>
                  <a:pt x="2" y="13"/>
                </a:lnTo>
                <a:lnTo>
                  <a:pt x="0" y="11"/>
                </a:lnTo>
                <a:lnTo>
                  <a:pt x="0" y="9"/>
                </a:lnTo>
                <a:lnTo>
                  <a:pt x="0" y="7"/>
                </a:lnTo>
                <a:lnTo>
                  <a:pt x="0" y="5"/>
                </a:lnTo>
                <a:lnTo>
                  <a:pt x="0" y="2"/>
                </a:lnTo>
                <a:lnTo>
                  <a:pt x="0" y="0"/>
                </a:lnTo>
              </a:path>
            </a:pathLst>
          </a:custGeom>
          <a:noFill/>
          <a:ln w="0" cap="sq">
            <a:solidFill>
              <a:srgbClr val="000000"/>
            </a:solidFill>
            <a:prstDash val="solid"/>
            <a:miter lim="800000"/>
            <a:headEnd/>
            <a:tailEnd/>
          </a:ln>
        </p:spPr>
        <p:txBody>
          <a:bodyPr/>
          <a:lstStyle/>
          <a:p>
            <a:endParaRPr lang="en-US"/>
          </a:p>
        </p:txBody>
      </p:sp>
      <p:sp>
        <p:nvSpPr>
          <p:cNvPr id="178234" name="Freeform 58"/>
          <p:cNvSpPr>
            <a:spLocks/>
          </p:cNvSpPr>
          <p:nvPr/>
        </p:nvSpPr>
        <p:spPr bwMode="auto">
          <a:xfrm>
            <a:off x="3165475" y="3114675"/>
            <a:ext cx="71438" cy="73025"/>
          </a:xfrm>
          <a:custGeom>
            <a:avLst/>
            <a:gdLst/>
            <a:ahLst/>
            <a:cxnLst>
              <a:cxn ang="0">
                <a:pos x="20" y="46"/>
              </a:cxn>
              <a:cxn ang="0">
                <a:pos x="18" y="44"/>
              </a:cxn>
              <a:cxn ang="0">
                <a:pos x="14" y="44"/>
              </a:cxn>
              <a:cxn ang="0">
                <a:pos x="11" y="42"/>
              </a:cxn>
              <a:cxn ang="0">
                <a:pos x="9" y="39"/>
              </a:cxn>
              <a:cxn ang="0">
                <a:pos x="5" y="37"/>
              </a:cxn>
              <a:cxn ang="0">
                <a:pos x="2" y="35"/>
              </a:cxn>
              <a:cxn ang="0">
                <a:pos x="2" y="31"/>
              </a:cxn>
              <a:cxn ang="0">
                <a:pos x="0" y="28"/>
              </a:cxn>
              <a:cxn ang="0">
                <a:pos x="0" y="24"/>
              </a:cxn>
              <a:cxn ang="0">
                <a:pos x="0" y="20"/>
              </a:cxn>
              <a:cxn ang="0">
                <a:pos x="0" y="15"/>
              </a:cxn>
              <a:cxn ang="0">
                <a:pos x="2" y="11"/>
              </a:cxn>
              <a:cxn ang="0">
                <a:pos x="5" y="8"/>
              </a:cxn>
              <a:cxn ang="0">
                <a:pos x="9" y="4"/>
              </a:cxn>
              <a:cxn ang="0">
                <a:pos x="11" y="2"/>
              </a:cxn>
              <a:cxn ang="0">
                <a:pos x="16" y="2"/>
              </a:cxn>
              <a:cxn ang="0">
                <a:pos x="18" y="0"/>
              </a:cxn>
              <a:cxn ang="0">
                <a:pos x="22" y="0"/>
              </a:cxn>
              <a:cxn ang="0">
                <a:pos x="27" y="0"/>
              </a:cxn>
              <a:cxn ang="0">
                <a:pos x="29" y="2"/>
              </a:cxn>
              <a:cxn ang="0">
                <a:pos x="34" y="2"/>
              </a:cxn>
              <a:cxn ang="0">
                <a:pos x="36" y="4"/>
              </a:cxn>
              <a:cxn ang="0">
                <a:pos x="38" y="6"/>
              </a:cxn>
              <a:cxn ang="0">
                <a:pos x="40" y="8"/>
              </a:cxn>
              <a:cxn ang="0">
                <a:pos x="42" y="13"/>
              </a:cxn>
              <a:cxn ang="0">
                <a:pos x="45" y="15"/>
              </a:cxn>
              <a:cxn ang="0">
                <a:pos x="45" y="20"/>
              </a:cxn>
              <a:cxn ang="0">
                <a:pos x="45" y="24"/>
              </a:cxn>
              <a:cxn ang="0">
                <a:pos x="45" y="28"/>
              </a:cxn>
              <a:cxn ang="0">
                <a:pos x="45" y="33"/>
              </a:cxn>
              <a:cxn ang="0">
                <a:pos x="42" y="35"/>
              </a:cxn>
              <a:cxn ang="0">
                <a:pos x="38" y="39"/>
              </a:cxn>
              <a:cxn ang="0">
                <a:pos x="34" y="42"/>
              </a:cxn>
              <a:cxn ang="0">
                <a:pos x="31" y="44"/>
              </a:cxn>
              <a:cxn ang="0">
                <a:pos x="27" y="44"/>
              </a:cxn>
              <a:cxn ang="0">
                <a:pos x="25" y="46"/>
              </a:cxn>
            </a:cxnLst>
            <a:rect l="0" t="0" r="r" b="b"/>
            <a:pathLst>
              <a:path w="45" h="46">
                <a:moveTo>
                  <a:pt x="22" y="46"/>
                </a:moveTo>
                <a:lnTo>
                  <a:pt x="20" y="46"/>
                </a:lnTo>
                <a:lnTo>
                  <a:pt x="18" y="46"/>
                </a:lnTo>
                <a:lnTo>
                  <a:pt x="18" y="44"/>
                </a:lnTo>
                <a:lnTo>
                  <a:pt x="16" y="44"/>
                </a:lnTo>
                <a:lnTo>
                  <a:pt x="14" y="44"/>
                </a:lnTo>
                <a:lnTo>
                  <a:pt x="11" y="44"/>
                </a:lnTo>
                <a:lnTo>
                  <a:pt x="11" y="42"/>
                </a:lnTo>
                <a:lnTo>
                  <a:pt x="9" y="42"/>
                </a:lnTo>
                <a:lnTo>
                  <a:pt x="9" y="39"/>
                </a:lnTo>
                <a:lnTo>
                  <a:pt x="7" y="39"/>
                </a:lnTo>
                <a:lnTo>
                  <a:pt x="5" y="37"/>
                </a:lnTo>
                <a:lnTo>
                  <a:pt x="5" y="35"/>
                </a:lnTo>
                <a:lnTo>
                  <a:pt x="2" y="35"/>
                </a:lnTo>
                <a:lnTo>
                  <a:pt x="2" y="33"/>
                </a:lnTo>
                <a:lnTo>
                  <a:pt x="2" y="31"/>
                </a:lnTo>
                <a:lnTo>
                  <a:pt x="0" y="31"/>
                </a:lnTo>
                <a:lnTo>
                  <a:pt x="0" y="28"/>
                </a:lnTo>
                <a:lnTo>
                  <a:pt x="0" y="26"/>
                </a:lnTo>
                <a:lnTo>
                  <a:pt x="0" y="24"/>
                </a:lnTo>
                <a:lnTo>
                  <a:pt x="0" y="22"/>
                </a:lnTo>
                <a:lnTo>
                  <a:pt x="0" y="20"/>
                </a:lnTo>
                <a:lnTo>
                  <a:pt x="0" y="17"/>
                </a:lnTo>
                <a:lnTo>
                  <a:pt x="0" y="15"/>
                </a:lnTo>
                <a:lnTo>
                  <a:pt x="2" y="13"/>
                </a:lnTo>
                <a:lnTo>
                  <a:pt x="2" y="11"/>
                </a:lnTo>
                <a:lnTo>
                  <a:pt x="5" y="11"/>
                </a:lnTo>
                <a:lnTo>
                  <a:pt x="5" y="8"/>
                </a:lnTo>
                <a:lnTo>
                  <a:pt x="7" y="6"/>
                </a:lnTo>
                <a:lnTo>
                  <a:pt x="9" y="4"/>
                </a:lnTo>
                <a:lnTo>
                  <a:pt x="11" y="4"/>
                </a:lnTo>
                <a:lnTo>
                  <a:pt x="11" y="2"/>
                </a:lnTo>
                <a:lnTo>
                  <a:pt x="14" y="2"/>
                </a:lnTo>
                <a:lnTo>
                  <a:pt x="16" y="2"/>
                </a:lnTo>
                <a:lnTo>
                  <a:pt x="16" y="0"/>
                </a:lnTo>
                <a:lnTo>
                  <a:pt x="18" y="0"/>
                </a:lnTo>
                <a:lnTo>
                  <a:pt x="20" y="0"/>
                </a:lnTo>
                <a:lnTo>
                  <a:pt x="22" y="0"/>
                </a:lnTo>
                <a:lnTo>
                  <a:pt x="25" y="0"/>
                </a:lnTo>
                <a:lnTo>
                  <a:pt x="27" y="0"/>
                </a:lnTo>
                <a:lnTo>
                  <a:pt x="29" y="0"/>
                </a:lnTo>
                <a:lnTo>
                  <a:pt x="29" y="2"/>
                </a:lnTo>
                <a:lnTo>
                  <a:pt x="31" y="2"/>
                </a:lnTo>
                <a:lnTo>
                  <a:pt x="34" y="2"/>
                </a:lnTo>
                <a:lnTo>
                  <a:pt x="34" y="4"/>
                </a:lnTo>
                <a:lnTo>
                  <a:pt x="36" y="4"/>
                </a:lnTo>
                <a:lnTo>
                  <a:pt x="38" y="4"/>
                </a:lnTo>
                <a:lnTo>
                  <a:pt x="38" y="6"/>
                </a:lnTo>
                <a:lnTo>
                  <a:pt x="40" y="6"/>
                </a:lnTo>
                <a:lnTo>
                  <a:pt x="40" y="8"/>
                </a:lnTo>
                <a:lnTo>
                  <a:pt x="42" y="11"/>
                </a:lnTo>
                <a:lnTo>
                  <a:pt x="42" y="13"/>
                </a:lnTo>
                <a:lnTo>
                  <a:pt x="45" y="13"/>
                </a:lnTo>
                <a:lnTo>
                  <a:pt x="45" y="15"/>
                </a:lnTo>
                <a:lnTo>
                  <a:pt x="45" y="17"/>
                </a:lnTo>
                <a:lnTo>
                  <a:pt x="45" y="20"/>
                </a:lnTo>
                <a:lnTo>
                  <a:pt x="45" y="22"/>
                </a:lnTo>
                <a:lnTo>
                  <a:pt x="45" y="24"/>
                </a:lnTo>
                <a:lnTo>
                  <a:pt x="45" y="26"/>
                </a:lnTo>
                <a:lnTo>
                  <a:pt x="45" y="28"/>
                </a:lnTo>
                <a:lnTo>
                  <a:pt x="45" y="31"/>
                </a:lnTo>
                <a:lnTo>
                  <a:pt x="45" y="33"/>
                </a:lnTo>
                <a:lnTo>
                  <a:pt x="42" y="33"/>
                </a:lnTo>
                <a:lnTo>
                  <a:pt x="42" y="35"/>
                </a:lnTo>
                <a:lnTo>
                  <a:pt x="40" y="37"/>
                </a:lnTo>
                <a:lnTo>
                  <a:pt x="38" y="39"/>
                </a:lnTo>
                <a:lnTo>
                  <a:pt x="36" y="42"/>
                </a:lnTo>
                <a:lnTo>
                  <a:pt x="34" y="42"/>
                </a:lnTo>
                <a:lnTo>
                  <a:pt x="34" y="44"/>
                </a:lnTo>
                <a:lnTo>
                  <a:pt x="31" y="44"/>
                </a:lnTo>
                <a:lnTo>
                  <a:pt x="29" y="44"/>
                </a:lnTo>
                <a:lnTo>
                  <a:pt x="27" y="44"/>
                </a:lnTo>
                <a:lnTo>
                  <a:pt x="27" y="46"/>
                </a:lnTo>
                <a:lnTo>
                  <a:pt x="25" y="46"/>
                </a:lnTo>
                <a:lnTo>
                  <a:pt x="22" y="46"/>
                </a:lnTo>
              </a:path>
            </a:pathLst>
          </a:custGeom>
          <a:noFill/>
          <a:ln w="0" cap="sq">
            <a:solidFill>
              <a:srgbClr val="000000"/>
            </a:solidFill>
            <a:prstDash val="solid"/>
            <a:miter lim="800000"/>
            <a:headEnd/>
            <a:tailEnd/>
          </a:ln>
        </p:spPr>
        <p:txBody>
          <a:bodyPr/>
          <a:lstStyle/>
          <a:p>
            <a:endParaRPr lang="en-US"/>
          </a:p>
        </p:txBody>
      </p:sp>
      <p:sp>
        <p:nvSpPr>
          <p:cNvPr id="178235" name="Freeform 59"/>
          <p:cNvSpPr>
            <a:spLocks/>
          </p:cNvSpPr>
          <p:nvPr/>
        </p:nvSpPr>
        <p:spPr bwMode="auto">
          <a:xfrm>
            <a:off x="3309938" y="3114675"/>
            <a:ext cx="74612" cy="73025"/>
          </a:xfrm>
          <a:custGeom>
            <a:avLst/>
            <a:gdLst/>
            <a:ahLst/>
            <a:cxnLst>
              <a:cxn ang="0">
                <a:pos x="20" y="46"/>
              </a:cxn>
              <a:cxn ang="0">
                <a:pos x="18" y="44"/>
              </a:cxn>
              <a:cxn ang="0">
                <a:pos x="13" y="44"/>
              </a:cxn>
              <a:cxn ang="0">
                <a:pos x="9" y="42"/>
              </a:cxn>
              <a:cxn ang="0">
                <a:pos x="7" y="39"/>
              </a:cxn>
              <a:cxn ang="0">
                <a:pos x="5" y="37"/>
              </a:cxn>
              <a:cxn ang="0">
                <a:pos x="2" y="35"/>
              </a:cxn>
              <a:cxn ang="0">
                <a:pos x="2" y="31"/>
              </a:cxn>
              <a:cxn ang="0">
                <a:pos x="0" y="26"/>
              </a:cxn>
              <a:cxn ang="0">
                <a:pos x="0" y="22"/>
              </a:cxn>
              <a:cxn ang="0">
                <a:pos x="0" y="17"/>
              </a:cxn>
              <a:cxn ang="0">
                <a:pos x="2" y="15"/>
              </a:cxn>
              <a:cxn ang="0">
                <a:pos x="2" y="11"/>
              </a:cxn>
              <a:cxn ang="0">
                <a:pos x="5" y="8"/>
              </a:cxn>
              <a:cxn ang="0">
                <a:pos x="7" y="6"/>
              </a:cxn>
              <a:cxn ang="0">
                <a:pos x="9" y="4"/>
              </a:cxn>
              <a:cxn ang="0">
                <a:pos x="11" y="2"/>
              </a:cxn>
              <a:cxn ang="0">
                <a:pos x="16" y="2"/>
              </a:cxn>
              <a:cxn ang="0">
                <a:pos x="20" y="0"/>
              </a:cxn>
              <a:cxn ang="0">
                <a:pos x="24" y="0"/>
              </a:cxn>
              <a:cxn ang="0">
                <a:pos x="29" y="0"/>
              </a:cxn>
              <a:cxn ang="0">
                <a:pos x="31" y="2"/>
              </a:cxn>
              <a:cxn ang="0">
                <a:pos x="36" y="4"/>
              </a:cxn>
              <a:cxn ang="0">
                <a:pos x="38" y="6"/>
              </a:cxn>
              <a:cxn ang="0">
                <a:pos x="40" y="8"/>
              </a:cxn>
              <a:cxn ang="0">
                <a:pos x="42" y="11"/>
              </a:cxn>
              <a:cxn ang="0">
                <a:pos x="44" y="13"/>
              </a:cxn>
              <a:cxn ang="0">
                <a:pos x="44" y="17"/>
              </a:cxn>
              <a:cxn ang="0">
                <a:pos x="47" y="22"/>
              </a:cxn>
              <a:cxn ang="0">
                <a:pos x="47" y="26"/>
              </a:cxn>
              <a:cxn ang="0">
                <a:pos x="44" y="28"/>
              </a:cxn>
              <a:cxn ang="0">
                <a:pos x="44" y="33"/>
              </a:cxn>
              <a:cxn ang="0">
                <a:pos x="42" y="35"/>
              </a:cxn>
              <a:cxn ang="0">
                <a:pos x="40" y="37"/>
              </a:cxn>
              <a:cxn ang="0">
                <a:pos x="38" y="39"/>
              </a:cxn>
              <a:cxn ang="0">
                <a:pos x="36" y="42"/>
              </a:cxn>
              <a:cxn ang="0">
                <a:pos x="33" y="44"/>
              </a:cxn>
              <a:cxn ang="0">
                <a:pos x="29" y="44"/>
              </a:cxn>
              <a:cxn ang="0">
                <a:pos x="27" y="46"/>
              </a:cxn>
              <a:cxn ang="0">
                <a:pos x="22" y="46"/>
              </a:cxn>
            </a:cxnLst>
            <a:rect l="0" t="0" r="r" b="b"/>
            <a:pathLst>
              <a:path w="47" h="46">
                <a:moveTo>
                  <a:pt x="22" y="46"/>
                </a:moveTo>
                <a:lnTo>
                  <a:pt x="20" y="46"/>
                </a:lnTo>
                <a:lnTo>
                  <a:pt x="18" y="46"/>
                </a:lnTo>
                <a:lnTo>
                  <a:pt x="18" y="44"/>
                </a:lnTo>
                <a:lnTo>
                  <a:pt x="16" y="44"/>
                </a:lnTo>
                <a:lnTo>
                  <a:pt x="13" y="44"/>
                </a:lnTo>
                <a:lnTo>
                  <a:pt x="11" y="42"/>
                </a:lnTo>
                <a:lnTo>
                  <a:pt x="9" y="42"/>
                </a:lnTo>
                <a:lnTo>
                  <a:pt x="9" y="39"/>
                </a:lnTo>
                <a:lnTo>
                  <a:pt x="7" y="39"/>
                </a:lnTo>
                <a:lnTo>
                  <a:pt x="7" y="37"/>
                </a:lnTo>
                <a:lnTo>
                  <a:pt x="5" y="37"/>
                </a:lnTo>
                <a:lnTo>
                  <a:pt x="5" y="35"/>
                </a:lnTo>
                <a:lnTo>
                  <a:pt x="2" y="35"/>
                </a:lnTo>
                <a:lnTo>
                  <a:pt x="2" y="33"/>
                </a:lnTo>
                <a:lnTo>
                  <a:pt x="2" y="31"/>
                </a:lnTo>
                <a:lnTo>
                  <a:pt x="0" y="28"/>
                </a:lnTo>
                <a:lnTo>
                  <a:pt x="0" y="26"/>
                </a:lnTo>
                <a:lnTo>
                  <a:pt x="0" y="24"/>
                </a:lnTo>
                <a:lnTo>
                  <a:pt x="0" y="22"/>
                </a:lnTo>
                <a:lnTo>
                  <a:pt x="0" y="20"/>
                </a:lnTo>
                <a:lnTo>
                  <a:pt x="0" y="17"/>
                </a:lnTo>
                <a:lnTo>
                  <a:pt x="0" y="15"/>
                </a:lnTo>
                <a:lnTo>
                  <a:pt x="2" y="15"/>
                </a:lnTo>
                <a:lnTo>
                  <a:pt x="2" y="13"/>
                </a:lnTo>
                <a:lnTo>
                  <a:pt x="2" y="11"/>
                </a:lnTo>
                <a:lnTo>
                  <a:pt x="5" y="11"/>
                </a:lnTo>
                <a:lnTo>
                  <a:pt x="5" y="8"/>
                </a:lnTo>
                <a:lnTo>
                  <a:pt x="7" y="8"/>
                </a:lnTo>
                <a:lnTo>
                  <a:pt x="7" y="6"/>
                </a:lnTo>
                <a:lnTo>
                  <a:pt x="9" y="6"/>
                </a:lnTo>
                <a:lnTo>
                  <a:pt x="9" y="4"/>
                </a:lnTo>
                <a:lnTo>
                  <a:pt x="11" y="4"/>
                </a:lnTo>
                <a:lnTo>
                  <a:pt x="11" y="2"/>
                </a:lnTo>
                <a:lnTo>
                  <a:pt x="13" y="2"/>
                </a:lnTo>
                <a:lnTo>
                  <a:pt x="16" y="2"/>
                </a:lnTo>
                <a:lnTo>
                  <a:pt x="18" y="0"/>
                </a:lnTo>
                <a:lnTo>
                  <a:pt x="20" y="0"/>
                </a:lnTo>
                <a:lnTo>
                  <a:pt x="22" y="0"/>
                </a:lnTo>
                <a:lnTo>
                  <a:pt x="24" y="0"/>
                </a:lnTo>
                <a:lnTo>
                  <a:pt x="27" y="0"/>
                </a:lnTo>
                <a:lnTo>
                  <a:pt x="29" y="0"/>
                </a:lnTo>
                <a:lnTo>
                  <a:pt x="29" y="2"/>
                </a:lnTo>
                <a:lnTo>
                  <a:pt x="31" y="2"/>
                </a:lnTo>
                <a:lnTo>
                  <a:pt x="33" y="2"/>
                </a:lnTo>
                <a:lnTo>
                  <a:pt x="36" y="4"/>
                </a:lnTo>
                <a:lnTo>
                  <a:pt x="38" y="4"/>
                </a:lnTo>
                <a:lnTo>
                  <a:pt x="38" y="6"/>
                </a:lnTo>
                <a:lnTo>
                  <a:pt x="40" y="6"/>
                </a:lnTo>
                <a:lnTo>
                  <a:pt x="40" y="8"/>
                </a:lnTo>
                <a:lnTo>
                  <a:pt x="42" y="8"/>
                </a:lnTo>
                <a:lnTo>
                  <a:pt x="42" y="11"/>
                </a:lnTo>
                <a:lnTo>
                  <a:pt x="42" y="13"/>
                </a:lnTo>
                <a:lnTo>
                  <a:pt x="44" y="13"/>
                </a:lnTo>
                <a:lnTo>
                  <a:pt x="44" y="15"/>
                </a:lnTo>
                <a:lnTo>
                  <a:pt x="44" y="17"/>
                </a:lnTo>
                <a:lnTo>
                  <a:pt x="47" y="20"/>
                </a:lnTo>
                <a:lnTo>
                  <a:pt x="47" y="22"/>
                </a:lnTo>
                <a:lnTo>
                  <a:pt x="47" y="24"/>
                </a:lnTo>
                <a:lnTo>
                  <a:pt x="47" y="26"/>
                </a:lnTo>
                <a:lnTo>
                  <a:pt x="44" y="26"/>
                </a:lnTo>
                <a:lnTo>
                  <a:pt x="44" y="28"/>
                </a:lnTo>
                <a:lnTo>
                  <a:pt x="44" y="31"/>
                </a:lnTo>
                <a:lnTo>
                  <a:pt x="44" y="33"/>
                </a:lnTo>
                <a:lnTo>
                  <a:pt x="42" y="33"/>
                </a:lnTo>
                <a:lnTo>
                  <a:pt x="42" y="35"/>
                </a:lnTo>
                <a:lnTo>
                  <a:pt x="42" y="37"/>
                </a:lnTo>
                <a:lnTo>
                  <a:pt x="40" y="37"/>
                </a:lnTo>
                <a:lnTo>
                  <a:pt x="40" y="39"/>
                </a:lnTo>
                <a:lnTo>
                  <a:pt x="38" y="39"/>
                </a:lnTo>
                <a:lnTo>
                  <a:pt x="38" y="42"/>
                </a:lnTo>
                <a:lnTo>
                  <a:pt x="36" y="42"/>
                </a:lnTo>
                <a:lnTo>
                  <a:pt x="33" y="42"/>
                </a:lnTo>
                <a:lnTo>
                  <a:pt x="33" y="44"/>
                </a:lnTo>
                <a:lnTo>
                  <a:pt x="31" y="44"/>
                </a:lnTo>
                <a:lnTo>
                  <a:pt x="29" y="44"/>
                </a:lnTo>
                <a:lnTo>
                  <a:pt x="27" y="44"/>
                </a:lnTo>
                <a:lnTo>
                  <a:pt x="27" y="46"/>
                </a:lnTo>
                <a:lnTo>
                  <a:pt x="24" y="46"/>
                </a:lnTo>
                <a:lnTo>
                  <a:pt x="22" y="46"/>
                </a:lnTo>
              </a:path>
            </a:pathLst>
          </a:custGeom>
          <a:noFill/>
          <a:ln w="0" cap="sq">
            <a:solidFill>
              <a:srgbClr val="000000"/>
            </a:solidFill>
            <a:prstDash val="solid"/>
            <a:miter lim="800000"/>
            <a:headEnd/>
            <a:tailEnd/>
          </a:ln>
        </p:spPr>
        <p:txBody>
          <a:bodyPr/>
          <a:lstStyle/>
          <a:p>
            <a:endParaRPr lang="en-US"/>
          </a:p>
        </p:txBody>
      </p:sp>
      <p:sp>
        <p:nvSpPr>
          <p:cNvPr id="178236" name="Freeform 60"/>
          <p:cNvSpPr>
            <a:spLocks noEditPoints="1"/>
          </p:cNvSpPr>
          <p:nvPr/>
        </p:nvSpPr>
        <p:spPr bwMode="auto">
          <a:xfrm>
            <a:off x="3865563" y="3001963"/>
            <a:ext cx="463550" cy="463550"/>
          </a:xfrm>
          <a:custGeom>
            <a:avLst/>
            <a:gdLst/>
            <a:ahLst/>
            <a:cxnLst>
              <a:cxn ang="0">
                <a:pos x="100" y="285"/>
              </a:cxn>
              <a:cxn ang="0">
                <a:pos x="58" y="261"/>
              </a:cxn>
              <a:cxn ang="0">
                <a:pos x="22" y="223"/>
              </a:cxn>
              <a:cxn ang="0">
                <a:pos x="4" y="179"/>
              </a:cxn>
              <a:cxn ang="0">
                <a:pos x="2" y="128"/>
              </a:cxn>
              <a:cxn ang="0">
                <a:pos x="16" y="82"/>
              </a:cxn>
              <a:cxn ang="0">
                <a:pos x="47" y="40"/>
              </a:cxn>
              <a:cxn ang="0">
                <a:pos x="86" y="13"/>
              </a:cxn>
              <a:cxn ang="0">
                <a:pos x="135" y="0"/>
              </a:cxn>
              <a:cxn ang="0">
                <a:pos x="186" y="6"/>
              </a:cxn>
              <a:cxn ang="0">
                <a:pos x="230" y="26"/>
              </a:cxn>
              <a:cxn ang="0">
                <a:pos x="266" y="62"/>
              </a:cxn>
              <a:cxn ang="0">
                <a:pos x="286" y="106"/>
              </a:cxn>
              <a:cxn ang="0">
                <a:pos x="292" y="157"/>
              </a:cxn>
              <a:cxn ang="0">
                <a:pos x="279" y="206"/>
              </a:cxn>
              <a:cxn ang="0">
                <a:pos x="253" y="246"/>
              </a:cxn>
              <a:cxn ang="0">
                <a:pos x="213" y="277"/>
              </a:cxn>
              <a:cxn ang="0">
                <a:pos x="164" y="290"/>
              </a:cxn>
              <a:cxn ang="0">
                <a:pos x="171" y="270"/>
              </a:cxn>
              <a:cxn ang="0">
                <a:pos x="210" y="257"/>
              </a:cxn>
              <a:cxn ang="0">
                <a:pos x="246" y="226"/>
              </a:cxn>
              <a:cxn ang="0">
                <a:pos x="266" y="190"/>
              </a:cxn>
              <a:cxn ang="0">
                <a:pos x="272" y="146"/>
              </a:cxn>
              <a:cxn ang="0">
                <a:pos x="266" y="104"/>
              </a:cxn>
              <a:cxn ang="0">
                <a:pos x="246" y="66"/>
              </a:cxn>
              <a:cxn ang="0">
                <a:pos x="210" y="37"/>
              </a:cxn>
              <a:cxn ang="0">
                <a:pos x="171" y="22"/>
              </a:cxn>
              <a:cxn ang="0">
                <a:pos x="126" y="20"/>
              </a:cxn>
              <a:cxn ang="0">
                <a:pos x="86" y="33"/>
              </a:cxn>
              <a:cxn ang="0">
                <a:pos x="51" y="62"/>
              </a:cxn>
              <a:cxn ang="0">
                <a:pos x="29" y="97"/>
              </a:cxn>
              <a:cxn ang="0">
                <a:pos x="20" y="139"/>
              </a:cxn>
              <a:cxn ang="0">
                <a:pos x="24" y="184"/>
              </a:cxn>
              <a:cxn ang="0">
                <a:pos x="44" y="221"/>
              </a:cxn>
              <a:cxn ang="0">
                <a:pos x="75" y="252"/>
              </a:cxn>
              <a:cxn ang="0">
                <a:pos x="115" y="270"/>
              </a:cxn>
              <a:cxn ang="0">
                <a:pos x="62" y="217"/>
              </a:cxn>
              <a:cxn ang="0">
                <a:pos x="69" y="186"/>
              </a:cxn>
              <a:cxn ang="0">
                <a:pos x="89" y="159"/>
              </a:cxn>
              <a:cxn ang="0">
                <a:pos x="115" y="144"/>
              </a:cxn>
              <a:cxn ang="0">
                <a:pos x="144" y="137"/>
              </a:cxn>
              <a:cxn ang="0">
                <a:pos x="173" y="141"/>
              </a:cxn>
              <a:cxn ang="0">
                <a:pos x="199" y="157"/>
              </a:cxn>
              <a:cxn ang="0">
                <a:pos x="222" y="184"/>
              </a:cxn>
              <a:cxn ang="0">
                <a:pos x="230" y="212"/>
              </a:cxn>
              <a:cxn ang="0">
                <a:pos x="208" y="192"/>
              </a:cxn>
              <a:cxn ang="0">
                <a:pos x="177" y="166"/>
              </a:cxn>
              <a:cxn ang="0">
                <a:pos x="129" y="164"/>
              </a:cxn>
              <a:cxn ang="0">
                <a:pos x="91" y="181"/>
              </a:cxn>
              <a:cxn ang="0">
                <a:pos x="100" y="124"/>
              </a:cxn>
              <a:cxn ang="0">
                <a:pos x="80" y="110"/>
              </a:cxn>
              <a:cxn ang="0">
                <a:pos x="82" y="86"/>
              </a:cxn>
              <a:cxn ang="0">
                <a:pos x="106" y="77"/>
              </a:cxn>
              <a:cxn ang="0">
                <a:pos x="122" y="93"/>
              </a:cxn>
              <a:cxn ang="0">
                <a:pos x="113" y="117"/>
              </a:cxn>
              <a:cxn ang="0">
                <a:pos x="186" y="122"/>
              </a:cxn>
              <a:cxn ang="0">
                <a:pos x="168" y="104"/>
              </a:cxn>
              <a:cxn ang="0">
                <a:pos x="177" y="82"/>
              </a:cxn>
              <a:cxn ang="0">
                <a:pos x="202" y="79"/>
              </a:cxn>
              <a:cxn ang="0">
                <a:pos x="215" y="99"/>
              </a:cxn>
              <a:cxn ang="0">
                <a:pos x="204" y="119"/>
              </a:cxn>
            </a:cxnLst>
            <a:rect l="0" t="0" r="r" b="b"/>
            <a:pathLst>
              <a:path w="292" h="292">
                <a:moveTo>
                  <a:pt x="146" y="292"/>
                </a:moveTo>
                <a:lnTo>
                  <a:pt x="142" y="292"/>
                </a:lnTo>
                <a:lnTo>
                  <a:pt x="140" y="292"/>
                </a:lnTo>
                <a:lnTo>
                  <a:pt x="135" y="292"/>
                </a:lnTo>
                <a:lnTo>
                  <a:pt x="131" y="292"/>
                </a:lnTo>
                <a:lnTo>
                  <a:pt x="129" y="290"/>
                </a:lnTo>
                <a:lnTo>
                  <a:pt x="124" y="290"/>
                </a:lnTo>
                <a:lnTo>
                  <a:pt x="120" y="290"/>
                </a:lnTo>
                <a:lnTo>
                  <a:pt x="117" y="290"/>
                </a:lnTo>
                <a:lnTo>
                  <a:pt x="113" y="288"/>
                </a:lnTo>
                <a:lnTo>
                  <a:pt x="111" y="288"/>
                </a:lnTo>
                <a:lnTo>
                  <a:pt x="106" y="288"/>
                </a:lnTo>
                <a:lnTo>
                  <a:pt x="104" y="285"/>
                </a:lnTo>
                <a:lnTo>
                  <a:pt x="100" y="285"/>
                </a:lnTo>
                <a:lnTo>
                  <a:pt x="97" y="283"/>
                </a:lnTo>
                <a:lnTo>
                  <a:pt x="93" y="283"/>
                </a:lnTo>
                <a:lnTo>
                  <a:pt x="91" y="281"/>
                </a:lnTo>
                <a:lnTo>
                  <a:pt x="86" y="279"/>
                </a:lnTo>
                <a:lnTo>
                  <a:pt x="84" y="279"/>
                </a:lnTo>
                <a:lnTo>
                  <a:pt x="80" y="277"/>
                </a:lnTo>
                <a:lnTo>
                  <a:pt x="78" y="274"/>
                </a:lnTo>
                <a:lnTo>
                  <a:pt x="75" y="274"/>
                </a:lnTo>
                <a:lnTo>
                  <a:pt x="71" y="272"/>
                </a:lnTo>
                <a:lnTo>
                  <a:pt x="69" y="270"/>
                </a:lnTo>
                <a:lnTo>
                  <a:pt x="66" y="268"/>
                </a:lnTo>
                <a:lnTo>
                  <a:pt x="62" y="265"/>
                </a:lnTo>
                <a:lnTo>
                  <a:pt x="60" y="263"/>
                </a:lnTo>
                <a:lnTo>
                  <a:pt x="58" y="261"/>
                </a:lnTo>
                <a:lnTo>
                  <a:pt x="53" y="259"/>
                </a:lnTo>
                <a:lnTo>
                  <a:pt x="51" y="257"/>
                </a:lnTo>
                <a:lnTo>
                  <a:pt x="49" y="254"/>
                </a:lnTo>
                <a:lnTo>
                  <a:pt x="47" y="252"/>
                </a:lnTo>
                <a:lnTo>
                  <a:pt x="42" y="250"/>
                </a:lnTo>
                <a:lnTo>
                  <a:pt x="40" y="246"/>
                </a:lnTo>
                <a:lnTo>
                  <a:pt x="38" y="243"/>
                </a:lnTo>
                <a:lnTo>
                  <a:pt x="35" y="241"/>
                </a:lnTo>
                <a:lnTo>
                  <a:pt x="33" y="239"/>
                </a:lnTo>
                <a:lnTo>
                  <a:pt x="31" y="234"/>
                </a:lnTo>
                <a:lnTo>
                  <a:pt x="29" y="232"/>
                </a:lnTo>
                <a:lnTo>
                  <a:pt x="27" y="230"/>
                </a:lnTo>
                <a:lnTo>
                  <a:pt x="24" y="228"/>
                </a:lnTo>
                <a:lnTo>
                  <a:pt x="22" y="223"/>
                </a:lnTo>
                <a:lnTo>
                  <a:pt x="20" y="221"/>
                </a:lnTo>
                <a:lnTo>
                  <a:pt x="20" y="217"/>
                </a:lnTo>
                <a:lnTo>
                  <a:pt x="18" y="215"/>
                </a:lnTo>
                <a:lnTo>
                  <a:pt x="16" y="212"/>
                </a:lnTo>
                <a:lnTo>
                  <a:pt x="13" y="208"/>
                </a:lnTo>
                <a:lnTo>
                  <a:pt x="13" y="206"/>
                </a:lnTo>
                <a:lnTo>
                  <a:pt x="11" y="201"/>
                </a:lnTo>
                <a:lnTo>
                  <a:pt x="9" y="199"/>
                </a:lnTo>
                <a:lnTo>
                  <a:pt x="9" y="195"/>
                </a:lnTo>
                <a:lnTo>
                  <a:pt x="7" y="192"/>
                </a:lnTo>
                <a:lnTo>
                  <a:pt x="7" y="188"/>
                </a:lnTo>
                <a:lnTo>
                  <a:pt x="7" y="186"/>
                </a:lnTo>
                <a:lnTo>
                  <a:pt x="4" y="181"/>
                </a:lnTo>
                <a:lnTo>
                  <a:pt x="4" y="179"/>
                </a:lnTo>
                <a:lnTo>
                  <a:pt x="2" y="175"/>
                </a:lnTo>
                <a:lnTo>
                  <a:pt x="2" y="172"/>
                </a:lnTo>
                <a:lnTo>
                  <a:pt x="2" y="168"/>
                </a:lnTo>
                <a:lnTo>
                  <a:pt x="2" y="164"/>
                </a:lnTo>
                <a:lnTo>
                  <a:pt x="2" y="161"/>
                </a:lnTo>
                <a:lnTo>
                  <a:pt x="0" y="157"/>
                </a:lnTo>
                <a:lnTo>
                  <a:pt x="0" y="155"/>
                </a:lnTo>
                <a:lnTo>
                  <a:pt x="0" y="150"/>
                </a:lnTo>
                <a:lnTo>
                  <a:pt x="0" y="146"/>
                </a:lnTo>
                <a:lnTo>
                  <a:pt x="0" y="141"/>
                </a:lnTo>
                <a:lnTo>
                  <a:pt x="0" y="139"/>
                </a:lnTo>
                <a:lnTo>
                  <a:pt x="0" y="135"/>
                </a:lnTo>
                <a:lnTo>
                  <a:pt x="2" y="130"/>
                </a:lnTo>
                <a:lnTo>
                  <a:pt x="2" y="128"/>
                </a:lnTo>
                <a:lnTo>
                  <a:pt x="2" y="124"/>
                </a:lnTo>
                <a:lnTo>
                  <a:pt x="2" y="122"/>
                </a:lnTo>
                <a:lnTo>
                  <a:pt x="2" y="117"/>
                </a:lnTo>
                <a:lnTo>
                  <a:pt x="4" y="113"/>
                </a:lnTo>
                <a:lnTo>
                  <a:pt x="4" y="110"/>
                </a:lnTo>
                <a:lnTo>
                  <a:pt x="7" y="106"/>
                </a:lnTo>
                <a:lnTo>
                  <a:pt x="7" y="104"/>
                </a:lnTo>
                <a:lnTo>
                  <a:pt x="7" y="99"/>
                </a:lnTo>
                <a:lnTo>
                  <a:pt x="9" y="97"/>
                </a:lnTo>
                <a:lnTo>
                  <a:pt x="9" y="93"/>
                </a:lnTo>
                <a:lnTo>
                  <a:pt x="11" y="91"/>
                </a:lnTo>
                <a:lnTo>
                  <a:pt x="13" y="86"/>
                </a:lnTo>
                <a:lnTo>
                  <a:pt x="13" y="84"/>
                </a:lnTo>
                <a:lnTo>
                  <a:pt x="16" y="82"/>
                </a:lnTo>
                <a:lnTo>
                  <a:pt x="18" y="77"/>
                </a:lnTo>
                <a:lnTo>
                  <a:pt x="20" y="75"/>
                </a:lnTo>
                <a:lnTo>
                  <a:pt x="20" y="71"/>
                </a:lnTo>
                <a:lnTo>
                  <a:pt x="22" y="68"/>
                </a:lnTo>
                <a:lnTo>
                  <a:pt x="24" y="66"/>
                </a:lnTo>
                <a:lnTo>
                  <a:pt x="27" y="62"/>
                </a:lnTo>
                <a:lnTo>
                  <a:pt x="29" y="60"/>
                </a:lnTo>
                <a:lnTo>
                  <a:pt x="31" y="57"/>
                </a:lnTo>
                <a:lnTo>
                  <a:pt x="33" y="55"/>
                </a:lnTo>
                <a:lnTo>
                  <a:pt x="35" y="51"/>
                </a:lnTo>
                <a:lnTo>
                  <a:pt x="38" y="48"/>
                </a:lnTo>
                <a:lnTo>
                  <a:pt x="40" y="46"/>
                </a:lnTo>
                <a:lnTo>
                  <a:pt x="42" y="44"/>
                </a:lnTo>
                <a:lnTo>
                  <a:pt x="47" y="40"/>
                </a:lnTo>
                <a:lnTo>
                  <a:pt x="49" y="37"/>
                </a:lnTo>
                <a:lnTo>
                  <a:pt x="51" y="35"/>
                </a:lnTo>
                <a:lnTo>
                  <a:pt x="53" y="33"/>
                </a:lnTo>
                <a:lnTo>
                  <a:pt x="58" y="31"/>
                </a:lnTo>
                <a:lnTo>
                  <a:pt x="60" y="29"/>
                </a:lnTo>
                <a:lnTo>
                  <a:pt x="62" y="26"/>
                </a:lnTo>
                <a:lnTo>
                  <a:pt x="66" y="24"/>
                </a:lnTo>
                <a:lnTo>
                  <a:pt x="69" y="22"/>
                </a:lnTo>
                <a:lnTo>
                  <a:pt x="71" y="20"/>
                </a:lnTo>
                <a:lnTo>
                  <a:pt x="75" y="20"/>
                </a:lnTo>
                <a:lnTo>
                  <a:pt x="78" y="17"/>
                </a:lnTo>
                <a:lnTo>
                  <a:pt x="80" y="15"/>
                </a:lnTo>
                <a:lnTo>
                  <a:pt x="84" y="13"/>
                </a:lnTo>
                <a:lnTo>
                  <a:pt x="86" y="13"/>
                </a:lnTo>
                <a:lnTo>
                  <a:pt x="91" y="11"/>
                </a:lnTo>
                <a:lnTo>
                  <a:pt x="93" y="11"/>
                </a:lnTo>
                <a:lnTo>
                  <a:pt x="97" y="9"/>
                </a:lnTo>
                <a:lnTo>
                  <a:pt x="100" y="9"/>
                </a:lnTo>
                <a:lnTo>
                  <a:pt x="104" y="6"/>
                </a:lnTo>
                <a:lnTo>
                  <a:pt x="106" y="6"/>
                </a:lnTo>
                <a:lnTo>
                  <a:pt x="111" y="4"/>
                </a:lnTo>
                <a:lnTo>
                  <a:pt x="113" y="4"/>
                </a:lnTo>
                <a:lnTo>
                  <a:pt x="117" y="4"/>
                </a:lnTo>
                <a:lnTo>
                  <a:pt x="120" y="2"/>
                </a:lnTo>
                <a:lnTo>
                  <a:pt x="124" y="2"/>
                </a:lnTo>
                <a:lnTo>
                  <a:pt x="129" y="2"/>
                </a:lnTo>
                <a:lnTo>
                  <a:pt x="131" y="2"/>
                </a:lnTo>
                <a:lnTo>
                  <a:pt x="135" y="0"/>
                </a:lnTo>
                <a:lnTo>
                  <a:pt x="140" y="0"/>
                </a:lnTo>
                <a:lnTo>
                  <a:pt x="142" y="0"/>
                </a:lnTo>
                <a:lnTo>
                  <a:pt x="146" y="0"/>
                </a:lnTo>
                <a:lnTo>
                  <a:pt x="151" y="0"/>
                </a:lnTo>
                <a:lnTo>
                  <a:pt x="153" y="0"/>
                </a:lnTo>
                <a:lnTo>
                  <a:pt x="157" y="0"/>
                </a:lnTo>
                <a:lnTo>
                  <a:pt x="162" y="2"/>
                </a:lnTo>
                <a:lnTo>
                  <a:pt x="164" y="2"/>
                </a:lnTo>
                <a:lnTo>
                  <a:pt x="168" y="2"/>
                </a:lnTo>
                <a:lnTo>
                  <a:pt x="173" y="2"/>
                </a:lnTo>
                <a:lnTo>
                  <a:pt x="175" y="4"/>
                </a:lnTo>
                <a:lnTo>
                  <a:pt x="179" y="4"/>
                </a:lnTo>
                <a:lnTo>
                  <a:pt x="182" y="4"/>
                </a:lnTo>
                <a:lnTo>
                  <a:pt x="186" y="6"/>
                </a:lnTo>
                <a:lnTo>
                  <a:pt x="188" y="6"/>
                </a:lnTo>
                <a:lnTo>
                  <a:pt x="193" y="9"/>
                </a:lnTo>
                <a:lnTo>
                  <a:pt x="195" y="9"/>
                </a:lnTo>
                <a:lnTo>
                  <a:pt x="199" y="11"/>
                </a:lnTo>
                <a:lnTo>
                  <a:pt x="202" y="11"/>
                </a:lnTo>
                <a:lnTo>
                  <a:pt x="206" y="13"/>
                </a:lnTo>
                <a:lnTo>
                  <a:pt x="208" y="13"/>
                </a:lnTo>
                <a:lnTo>
                  <a:pt x="213" y="15"/>
                </a:lnTo>
                <a:lnTo>
                  <a:pt x="215" y="17"/>
                </a:lnTo>
                <a:lnTo>
                  <a:pt x="217" y="20"/>
                </a:lnTo>
                <a:lnTo>
                  <a:pt x="222" y="20"/>
                </a:lnTo>
                <a:lnTo>
                  <a:pt x="224" y="22"/>
                </a:lnTo>
                <a:lnTo>
                  <a:pt x="226" y="24"/>
                </a:lnTo>
                <a:lnTo>
                  <a:pt x="230" y="26"/>
                </a:lnTo>
                <a:lnTo>
                  <a:pt x="233" y="29"/>
                </a:lnTo>
                <a:lnTo>
                  <a:pt x="235" y="31"/>
                </a:lnTo>
                <a:lnTo>
                  <a:pt x="239" y="33"/>
                </a:lnTo>
                <a:lnTo>
                  <a:pt x="241" y="35"/>
                </a:lnTo>
                <a:lnTo>
                  <a:pt x="244" y="37"/>
                </a:lnTo>
                <a:lnTo>
                  <a:pt x="246" y="40"/>
                </a:lnTo>
                <a:lnTo>
                  <a:pt x="248" y="44"/>
                </a:lnTo>
                <a:lnTo>
                  <a:pt x="253" y="46"/>
                </a:lnTo>
                <a:lnTo>
                  <a:pt x="255" y="48"/>
                </a:lnTo>
                <a:lnTo>
                  <a:pt x="257" y="51"/>
                </a:lnTo>
                <a:lnTo>
                  <a:pt x="259" y="55"/>
                </a:lnTo>
                <a:lnTo>
                  <a:pt x="261" y="57"/>
                </a:lnTo>
                <a:lnTo>
                  <a:pt x="264" y="60"/>
                </a:lnTo>
                <a:lnTo>
                  <a:pt x="266" y="62"/>
                </a:lnTo>
                <a:lnTo>
                  <a:pt x="268" y="66"/>
                </a:lnTo>
                <a:lnTo>
                  <a:pt x="270" y="68"/>
                </a:lnTo>
                <a:lnTo>
                  <a:pt x="272" y="71"/>
                </a:lnTo>
                <a:lnTo>
                  <a:pt x="272" y="75"/>
                </a:lnTo>
                <a:lnTo>
                  <a:pt x="275" y="77"/>
                </a:lnTo>
                <a:lnTo>
                  <a:pt x="277" y="82"/>
                </a:lnTo>
                <a:lnTo>
                  <a:pt x="279" y="84"/>
                </a:lnTo>
                <a:lnTo>
                  <a:pt x="279" y="86"/>
                </a:lnTo>
                <a:lnTo>
                  <a:pt x="281" y="91"/>
                </a:lnTo>
                <a:lnTo>
                  <a:pt x="284" y="93"/>
                </a:lnTo>
                <a:lnTo>
                  <a:pt x="284" y="97"/>
                </a:lnTo>
                <a:lnTo>
                  <a:pt x="286" y="99"/>
                </a:lnTo>
                <a:lnTo>
                  <a:pt x="286" y="104"/>
                </a:lnTo>
                <a:lnTo>
                  <a:pt x="286" y="106"/>
                </a:lnTo>
                <a:lnTo>
                  <a:pt x="288" y="110"/>
                </a:lnTo>
                <a:lnTo>
                  <a:pt x="288" y="113"/>
                </a:lnTo>
                <a:lnTo>
                  <a:pt x="290" y="117"/>
                </a:lnTo>
                <a:lnTo>
                  <a:pt x="290" y="122"/>
                </a:lnTo>
                <a:lnTo>
                  <a:pt x="290" y="124"/>
                </a:lnTo>
                <a:lnTo>
                  <a:pt x="290" y="128"/>
                </a:lnTo>
                <a:lnTo>
                  <a:pt x="290" y="130"/>
                </a:lnTo>
                <a:lnTo>
                  <a:pt x="292" y="135"/>
                </a:lnTo>
                <a:lnTo>
                  <a:pt x="292" y="139"/>
                </a:lnTo>
                <a:lnTo>
                  <a:pt x="292" y="141"/>
                </a:lnTo>
                <a:lnTo>
                  <a:pt x="292" y="146"/>
                </a:lnTo>
                <a:lnTo>
                  <a:pt x="292" y="150"/>
                </a:lnTo>
                <a:lnTo>
                  <a:pt x="292" y="155"/>
                </a:lnTo>
                <a:lnTo>
                  <a:pt x="292" y="157"/>
                </a:lnTo>
                <a:lnTo>
                  <a:pt x="290" y="161"/>
                </a:lnTo>
                <a:lnTo>
                  <a:pt x="290" y="164"/>
                </a:lnTo>
                <a:lnTo>
                  <a:pt x="290" y="168"/>
                </a:lnTo>
                <a:lnTo>
                  <a:pt x="290" y="172"/>
                </a:lnTo>
                <a:lnTo>
                  <a:pt x="290" y="175"/>
                </a:lnTo>
                <a:lnTo>
                  <a:pt x="288" y="179"/>
                </a:lnTo>
                <a:lnTo>
                  <a:pt x="288" y="181"/>
                </a:lnTo>
                <a:lnTo>
                  <a:pt x="286" y="186"/>
                </a:lnTo>
                <a:lnTo>
                  <a:pt x="286" y="188"/>
                </a:lnTo>
                <a:lnTo>
                  <a:pt x="286" y="192"/>
                </a:lnTo>
                <a:lnTo>
                  <a:pt x="284" y="195"/>
                </a:lnTo>
                <a:lnTo>
                  <a:pt x="284" y="199"/>
                </a:lnTo>
                <a:lnTo>
                  <a:pt x="281" y="201"/>
                </a:lnTo>
                <a:lnTo>
                  <a:pt x="279" y="206"/>
                </a:lnTo>
                <a:lnTo>
                  <a:pt x="279" y="208"/>
                </a:lnTo>
                <a:lnTo>
                  <a:pt x="277" y="212"/>
                </a:lnTo>
                <a:lnTo>
                  <a:pt x="275" y="215"/>
                </a:lnTo>
                <a:lnTo>
                  <a:pt x="272" y="217"/>
                </a:lnTo>
                <a:lnTo>
                  <a:pt x="272" y="221"/>
                </a:lnTo>
                <a:lnTo>
                  <a:pt x="270" y="223"/>
                </a:lnTo>
                <a:lnTo>
                  <a:pt x="268" y="228"/>
                </a:lnTo>
                <a:lnTo>
                  <a:pt x="266" y="230"/>
                </a:lnTo>
                <a:lnTo>
                  <a:pt x="264" y="232"/>
                </a:lnTo>
                <a:lnTo>
                  <a:pt x="261" y="234"/>
                </a:lnTo>
                <a:lnTo>
                  <a:pt x="259" y="239"/>
                </a:lnTo>
                <a:lnTo>
                  <a:pt x="257" y="241"/>
                </a:lnTo>
                <a:lnTo>
                  <a:pt x="255" y="243"/>
                </a:lnTo>
                <a:lnTo>
                  <a:pt x="253" y="246"/>
                </a:lnTo>
                <a:lnTo>
                  <a:pt x="250" y="250"/>
                </a:lnTo>
                <a:lnTo>
                  <a:pt x="246" y="252"/>
                </a:lnTo>
                <a:lnTo>
                  <a:pt x="244" y="254"/>
                </a:lnTo>
                <a:lnTo>
                  <a:pt x="241" y="257"/>
                </a:lnTo>
                <a:lnTo>
                  <a:pt x="239" y="259"/>
                </a:lnTo>
                <a:lnTo>
                  <a:pt x="235" y="261"/>
                </a:lnTo>
                <a:lnTo>
                  <a:pt x="233" y="263"/>
                </a:lnTo>
                <a:lnTo>
                  <a:pt x="230" y="265"/>
                </a:lnTo>
                <a:lnTo>
                  <a:pt x="226" y="268"/>
                </a:lnTo>
                <a:lnTo>
                  <a:pt x="224" y="270"/>
                </a:lnTo>
                <a:lnTo>
                  <a:pt x="222" y="272"/>
                </a:lnTo>
                <a:lnTo>
                  <a:pt x="217" y="274"/>
                </a:lnTo>
                <a:lnTo>
                  <a:pt x="215" y="274"/>
                </a:lnTo>
                <a:lnTo>
                  <a:pt x="213" y="277"/>
                </a:lnTo>
                <a:lnTo>
                  <a:pt x="208" y="279"/>
                </a:lnTo>
                <a:lnTo>
                  <a:pt x="206" y="279"/>
                </a:lnTo>
                <a:lnTo>
                  <a:pt x="202" y="281"/>
                </a:lnTo>
                <a:lnTo>
                  <a:pt x="199" y="283"/>
                </a:lnTo>
                <a:lnTo>
                  <a:pt x="195" y="283"/>
                </a:lnTo>
                <a:lnTo>
                  <a:pt x="193" y="285"/>
                </a:lnTo>
                <a:lnTo>
                  <a:pt x="188" y="285"/>
                </a:lnTo>
                <a:lnTo>
                  <a:pt x="186" y="288"/>
                </a:lnTo>
                <a:lnTo>
                  <a:pt x="182" y="288"/>
                </a:lnTo>
                <a:lnTo>
                  <a:pt x="179" y="288"/>
                </a:lnTo>
                <a:lnTo>
                  <a:pt x="175" y="290"/>
                </a:lnTo>
                <a:lnTo>
                  <a:pt x="173" y="290"/>
                </a:lnTo>
                <a:lnTo>
                  <a:pt x="168" y="290"/>
                </a:lnTo>
                <a:lnTo>
                  <a:pt x="164" y="290"/>
                </a:lnTo>
                <a:lnTo>
                  <a:pt x="162" y="292"/>
                </a:lnTo>
                <a:lnTo>
                  <a:pt x="157" y="292"/>
                </a:lnTo>
                <a:lnTo>
                  <a:pt x="153" y="292"/>
                </a:lnTo>
                <a:lnTo>
                  <a:pt x="151" y="292"/>
                </a:lnTo>
                <a:lnTo>
                  <a:pt x="146" y="292"/>
                </a:lnTo>
                <a:close/>
                <a:moveTo>
                  <a:pt x="146" y="274"/>
                </a:moveTo>
                <a:lnTo>
                  <a:pt x="148" y="272"/>
                </a:lnTo>
                <a:lnTo>
                  <a:pt x="153" y="272"/>
                </a:lnTo>
                <a:lnTo>
                  <a:pt x="155" y="272"/>
                </a:lnTo>
                <a:lnTo>
                  <a:pt x="160" y="272"/>
                </a:lnTo>
                <a:lnTo>
                  <a:pt x="162" y="272"/>
                </a:lnTo>
                <a:lnTo>
                  <a:pt x="166" y="272"/>
                </a:lnTo>
                <a:lnTo>
                  <a:pt x="168" y="272"/>
                </a:lnTo>
                <a:lnTo>
                  <a:pt x="171" y="270"/>
                </a:lnTo>
                <a:lnTo>
                  <a:pt x="175" y="270"/>
                </a:lnTo>
                <a:lnTo>
                  <a:pt x="177" y="270"/>
                </a:lnTo>
                <a:lnTo>
                  <a:pt x="182" y="270"/>
                </a:lnTo>
                <a:lnTo>
                  <a:pt x="184" y="268"/>
                </a:lnTo>
                <a:lnTo>
                  <a:pt x="186" y="268"/>
                </a:lnTo>
                <a:lnTo>
                  <a:pt x="188" y="265"/>
                </a:lnTo>
                <a:lnTo>
                  <a:pt x="193" y="265"/>
                </a:lnTo>
                <a:lnTo>
                  <a:pt x="195" y="263"/>
                </a:lnTo>
                <a:lnTo>
                  <a:pt x="197" y="263"/>
                </a:lnTo>
                <a:lnTo>
                  <a:pt x="202" y="261"/>
                </a:lnTo>
                <a:lnTo>
                  <a:pt x="204" y="261"/>
                </a:lnTo>
                <a:lnTo>
                  <a:pt x="206" y="259"/>
                </a:lnTo>
                <a:lnTo>
                  <a:pt x="208" y="257"/>
                </a:lnTo>
                <a:lnTo>
                  <a:pt x="210" y="257"/>
                </a:lnTo>
                <a:lnTo>
                  <a:pt x="215" y="254"/>
                </a:lnTo>
                <a:lnTo>
                  <a:pt x="217" y="252"/>
                </a:lnTo>
                <a:lnTo>
                  <a:pt x="219" y="250"/>
                </a:lnTo>
                <a:lnTo>
                  <a:pt x="222" y="248"/>
                </a:lnTo>
                <a:lnTo>
                  <a:pt x="224" y="248"/>
                </a:lnTo>
                <a:lnTo>
                  <a:pt x="226" y="246"/>
                </a:lnTo>
                <a:lnTo>
                  <a:pt x="228" y="243"/>
                </a:lnTo>
                <a:lnTo>
                  <a:pt x="230" y="241"/>
                </a:lnTo>
                <a:lnTo>
                  <a:pt x="235" y="239"/>
                </a:lnTo>
                <a:lnTo>
                  <a:pt x="237" y="237"/>
                </a:lnTo>
                <a:lnTo>
                  <a:pt x="239" y="234"/>
                </a:lnTo>
                <a:lnTo>
                  <a:pt x="241" y="232"/>
                </a:lnTo>
                <a:lnTo>
                  <a:pt x="244" y="230"/>
                </a:lnTo>
                <a:lnTo>
                  <a:pt x="246" y="226"/>
                </a:lnTo>
                <a:lnTo>
                  <a:pt x="246" y="223"/>
                </a:lnTo>
                <a:lnTo>
                  <a:pt x="248" y="221"/>
                </a:lnTo>
                <a:lnTo>
                  <a:pt x="250" y="219"/>
                </a:lnTo>
                <a:lnTo>
                  <a:pt x="253" y="217"/>
                </a:lnTo>
                <a:lnTo>
                  <a:pt x="255" y="215"/>
                </a:lnTo>
                <a:lnTo>
                  <a:pt x="255" y="212"/>
                </a:lnTo>
                <a:lnTo>
                  <a:pt x="257" y="208"/>
                </a:lnTo>
                <a:lnTo>
                  <a:pt x="259" y="206"/>
                </a:lnTo>
                <a:lnTo>
                  <a:pt x="259" y="203"/>
                </a:lnTo>
                <a:lnTo>
                  <a:pt x="261" y="201"/>
                </a:lnTo>
                <a:lnTo>
                  <a:pt x="264" y="197"/>
                </a:lnTo>
                <a:lnTo>
                  <a:pt x="264" y="195"/>
                </a:lnTo>
                <a:lnTo>
                  <a:pt x="266" y="192"/>
                </a:lnTo>
                <a:lnTo>
                  <a:pt x="266" y="190"/>
                </a:lnTo>
                <a:lnTo>
                  <a:pt x="268" y="186"/>
                </a:lnTo>
                <a:lnTo>
                  <a:pt x="268" y="184"/>
                </a:lnTo>
                <a:lnTo>
                  <a:pt x="268" y="181"/>
                </a:lnTo>
                <a:lnTo>
                  <a:pt x="270" y="177"/>
                </a:lnTo>
                <a:lnTo>
                  <a:pt x="270" y="175"/>
                </a:lnTo>
                <a:lnTo>
                  <a:pt x="270" y="172"/>
                </a:lnTo>
                <a:lnTo>
                  <a:pt x="272" y="168"/>
                </a:lnTo>
                <a:lnTo>
                  <a:pt x="272" y="166"/>
                </a:lnTo>
                <a:lnTo>
                  <a:pt x="272" y="161"/>
                </a:lnTo>
                <a:lnTo>
                  <a:pt x="272" y="159"/>
                </a:lnTo>
                <a:lnTo>
                  <a:pt x="272" y="157"/>
                </a:lnTo>
                <a:lnTo>
                  <a:pt x="272" y="153"/>
                </a:lnTo>
                <a:lnTo>
                  <a:pt x="272" y="150"/>
                </a:lnTo>
                <a:lnTo>
                  <a:pt x="272" y="146"/>
                </a:lnTo>
                <a:lnTo>
                  <a:pt x="272" y="144"/>
                </a:lnTo>
                <a:lnTo>
                  <a:pt x="272" y="139"/>
                </a:lnTo>
                <a:lnTo>
                  <a:pt x="272" y="137"/>
                </a:lnTo>
                <a:lnTo>
                  <a:pt x="272" y="133"/>
                </a:lnTo>
                <a:lnTo>
                  <a:pt x="272" y="130"/>
                </a:lnTo>
                <a:lnTo>
                  <a:pt x="272" y="126"/>
                </a:lnTo>
                <a:lnTo>
                  <a:pt x="272" y="124"/>
                </a:lnTo>
                <a:lnTo>
                  <a:pt x="270" y="122"/>
                </a:lnTo>
                <a:lnTo>
                  <a:pt x="270" y="117"/>
                </a:lnTo>
                <a:lnTo>
                  <a:pt x="270" y="115"/>
                </a:lnTo>
                <a:lnTo>
                  <a:pt x="268" y="113"/>
                </a:lnTo>
                <a:lnTo>
                  <a:pt x="268" y="108"/>
                </a:lnTo>
                <a:lnTo>
                  <a:pt x="268" y="106"/>
                </a:lnTo>
                <a:lnTo>
                  <a:pt x="266" y="104"/>
                </a:lnTo>
                <a:lnTo>
                  <a:pt x="266" y="99"/>
                </a:lnTo>
                <a:lnTo>
                  <a:pt x="264" y="97"/>
                </a:lnTo>
                <a:lnTo>
                  <a:pt x="264" y="95"/>
                </a:lnTo>
                <a:lnTo>
                  <a:pt x="261" y="93"/>
                </a:lnTo>
                <a:lnTo>
                  <a:pt x="259" y="88"/>
                </a:lnTo>
                <a:lnTo>
                  <a:pt x="259" y="86"/>
                </a:lnTo>
                <a:lnTo>
                  <a:pt x="257" y="84"/>
                </a:lnTo>
                <a:lnTo>
                  <a:pt x="255" y="82"/>
                </a:lnTo>
                <a:lnTo>
                  <a:pt x="255" y="79"/>
                </a:lnTo>
                <a:lnTo>
                  <a:pt x="253" y="75"/>
                </a:lnTo>
                <a:lnTo>
                  <a:pt x="250" y="73"/>
                </a:lnTo>
                <a:lnTo>
                  <a:pt x="248" y="71"/>
                </a:lnTo>
                <a:lnTo>
                  <a:pt x="246" y="68"/>
                </a:lnTo>
                <a:lnTo>
                  <a:pt x="246" y="66"/>
                </a:lnTo>
                <a:lnTo>
                  <a:pt x="244" y="64"/>
                </a:lnTo>
                <a:lnTo>
                  <a:pt x="241" y="62"/>
                </a:lnTo>
                <a:lnTo>
                  <a:pt x="239" y="60"/>
                </a:lnTo>
                <a:lnTo>
                  <a:pt x="237" y="55"/>
                </a:lnTo>
                <a:lnTo>
                  <a:pt x="235" y="53"/>
                </a:lnTo>
                <a:lnTo>
                  <a:pt x="230" y="51"/>
                </a:lnTo>
                <a:lnTo>
                  <a:pt x="228" y="48"/>
                </a:lnTo>
                <a:lnTo>
                  <a:pt x="226" y="48"/>
                </a:lnTo>
                <a:lnTo>
                  <a:pt x="224" y="46"/>
                </a:lnTo>
                <a:lnTo>
                  <a:pt x="222" y="44"/>
                </a:lnTo>
                <a:lnTo>
                  <a:pt x="219" y="42"/>
                </a:lnTo>
                <a:lnTo>
                  <a:pt x="217" y="40"/>
                </a:lnTo>
                <a:lnTo>
                  <a:pt x="215" y="37"/>
                </a:lnTo>
                <a:lnTo>
                  <a:pt x="210" y="37"/>
                </a:lnTo>
                <a:lnTo>
                  <a:pt x="208" y="35"/>
                </a:lnTo>
                <a:lnTo>
                  <a:pt x="206" y="33"/>
                </a:lnTo>
                <a:lnTo>
                  <a:pt x="204" y="33"/>
                </a:lnTo>
                <a:lnTo>
                  <a:pt x="202" y="31"/>
                </a:lnTo>
                <a:lnTo>
                  <a:pt x="197" y="29"/>
                </a:lnTo>
                <a:lnTo>
                  <a:pt x="195" y="29"/>
                </a:lnTo>
                <a:lnTo>
                  <a:pt x="193" y="26"/>
                </a:lnTo>
                <a:lnTo>
                  <a:pt x="188" y="26"/>
                </a:lnTo>
                <a:lnTo>
                  <a:pt x="186" y="24"/>
                </a:lnTo>
                <a:lnTo>
                  <a:pt x="184" y="24"/>
                </a:lnTo>
                <a:lnTo>
                  <a:pt x="182" y="24"/>
                </a:lnTo>
                <a:lnTo>
                  <a:pt x="177" y="22"/>
                </a:lnTo>
                <a:lnTo>
                  <a:pt x="175" y="22"/>
                </a:lnTo>
                <a:lnTo>
                  <a:pt x="171" y="22"/>
                </a:lnTo>
                <a:lnTo>
                  <a:pt x="168" y="20"/>
                </a:lnTo>
                <a:lnTo>
                  <a:pt x="166" y="20"/>
                </a:lnTo>
                <a:lnTo>
                  <a:pt x="162" y="20"/>
                </a:lnTo>
                <a:lnTo>
                  <a:pt x="160" y="20"/>
                </a:lnTo>
                <a:lnTo>
                  <a:pt x="155" y="20"/>
                </a:lnTo>
                <a:lnTo>
                  <a:pt x="153" y="20"/>
                </a:lnTo>
                <a:lnTo>
                  <a:pt x="148" y="20"/>
                </a:lnTo>
                <a:lnTo>
                  <a:pt x="146" y="20"/>
                </a:lnTo>
                <a:lnTo>
                  <a:pt x="144" y="20"/>
                </a:lnTo>
                <a:lnTo>
                  <a:pt x="140" y="20"/>
                </a:lnTo>
                <a:lnTo>
                  <a:pt x="137" y="20"/>
                </a:lnTo>
                <a:lnTo>
                  <a:pt x="133" y="20"/>
                </a:lnTo>
                <a:lnTo>
                  <a:pt x="131" y="20"/>
                </a:lnTo>
                <a:lnTo>
                  <a:pt x="126" y="20"/>
                </a:lnTo>
                <a:lnTo>
                  <a:pt x="124" y="20"/>
                </a:lnTo>
                <a:lnTo>
                  <a:pt x="122" y="22"/>
                </a:lnTo>
                <a:lnTo>
                  <a:pt x="117" y="22"/>
                </a:lnTo>
                <a:lnTo>
                  <a:pt x="115" y="22"/>
                </a:lnTo>
                <a:lnTo>
                  <a:pt x="111" y="24"/>
                </a:lnTo>
                <a:lnTo>
                  <a:pt x="109" y="24"/>
                </a:lnTo>
                <a:lnTo>
                  <a:pt x="106" y="24"/>
                </a:lnTo>
                <a:lnTo>
                  <a:pt x="104" y="26"/>
                </a:lnTo>
                <a:lnTo>
                  <a:pt x="100" y="26"/>
                </a:lnTo>
                <a:lnTo>
                  <a:pt x="97" y="29"/>
                </a:lnTo>
                <a:lnTo>
                  <a:pt x="95" y="29"/>
                </a:lnTo>
                <a:lnTo>
                  <a:pt x="91" y="31"/>
                </a:lnTo>
                <a:lnTo>
                  <a:pt x="89" y="33"/>
                </a:lnTo>
                <a:lnTo>
                  <a:pt x="86" y="33"/>
                </a:lnTo>
                <a:lnTo>
                  <a:pt x="84" y="35"/>
                </a:lnTo>
                <a:lnTo>
                  <a:pt x="82" y="37"/>
                </a:lnTo>
                <a:lnTo>
                  <a:pt x="78" y="37"/>
                </a:lnTo>
                <a:lnTo>
                  <a:pt x="75" y="40"/>
                </a:lnTo>
                <a:lnTo>
                  <a:pt x="73" y="42"/>
                </a:lnTo>
                <a:lnTo>
                  <a:pt x="71" y="44"/>
                </a:lnTo>
                <a:lnTo>
                  <a:pt x="69" y="46"/>
                </a:lnTo>
                <a:lnTo>
                  <a:pt x="66" y="48"/>
                </a:lnTo>
                <a:lnTo>
                  <a:pt x="64" y="48"/>
                </a:lnTo>
                <a:lnTo>
                  <a:pt x="62" y="51"/>
                </a:lnTo>
                <a:lnTo>
                  <a:pt x="58" y="53"/>
                </a:lnTo>
                <a:lnTo>
                  <a:pt x="55" y="55"/>
                </a:lnTo>
                <a:lnTo>
                  <a:pt x="53" y="60"/>
                </a:lnTo>
                <a:lnTo>
                  <a:pt x="51" y="62"/>
                </a:lnTo>
                <a:lnTo>
                  <a:pt x="49" y="64"/>
                </a:lnTo>
                <a:lnTo>
                  <a:pt x="47" y="66"/>
                </a:lnTo>
                <a:lnTo>
                  <a:pt x="47" y="68"/>
                </a:lnTo>
                <a:lnTo>
                  <a:pt x="44" y="71"/>
                </a:lnTo>
                <a:lnTo>
                  <a:pt x="42" y="73"/>
                </a:lnTo>
                <a:lnTo>
                  <a:pt x="40" y="75"/>
                </a:lnTo>
                <a:lnTo>
                  <a:pt x="38" y="77"/>
                </a:lnTo>
                <a:lnTo>
                  <a:pt x="38" y="82"/>
                </a:lnTo>
                <a:lnTo>
                  <a:pt x="35" y="84"/>
                </a:lnTo>
                <a:lnTo>
                  <a:pt x="33" y="86"/>
                </a:lnTo>
                <a:lnTo>
                  <a:pt x="33" y="88"/>
                </a:lnTo>
                <a:lnTo>
                  <a:pt x="31" y="93"/>
                </a:lnTo>
                <a:lnTo>
                  <a:pt x="29" y="95"/>
                </a:lnTo>
                <a:lnTo>
                  <a:pt x="29" y="97"/>
                </a:lnTo>
                <a:lnTo>
                  <a:pt x="27" y="99"/>
                </a:lnTo>
                <a:lnTo>
                  <a:pt x="27" y="104"/>
                </a:lnTo>
                <a:lnTo>
                  <a:pt x="24" y="106"/>
                </a:lnTo>
                <a:lnTo>
                  <a:pt x="24" y="108"/>
                </a:lnTo>
                <a:lnTo>
                  <a:pt x="24" y="113"/>
                </a:lnTo>
                <a:lnTo>
                  <a:pt x="22" y="115"/>
                </a:lnTo>
                <a:lnTo>
                  <a:pt x="22" y="117"/>
                </a:lnTo>
                <a:lnTo>
                  <a:pt x="22" y="122"/>
                </a:lnTo>
                <a:lnTo>
                  <a:pt x="20" y="124"/>
                </a:lnTo>
                <a:lnTo>
                  <a:pt x="20" y="126"/>
                </a:lnTo>
                <a:lnTo>
                  <a:pt x="20" y="130"/>
                </a:lnTo>
                <a:lnTo>
                  <a:pt x="20" y="133"/>
                </a:lnTo>
                <a:lnTo>
                  <a:pt x="20" y="137"/>
                </a:lnTo>
                <a:lnTo>
                  <a:pt x="20" y="139"/>
                </a:lnTo>
                <a:lnTo>
                  <a:pt x="20" y="144"/>
                </a:lnTo>
                <a:lnTo>
                  <a:pt x="20" y="146"/>
                </a:lnTo>
                <a:lnTo>
                  <a:pt x="20" y="150"/>
                </a:lnTo>
                <a:lnTo>
                  <a:pt x="20" y="153"/>
                </a:lnTo>
                <a:lnTo>
                  <a:pt x="20" y="157"/>
                </a:lnTo>
                <a:lnTo>
                  <a:pt x="20" y="159"/>
                </a:lnTo>
                <a:lnTo>
                  <a:pt x="20" y="161"/>
                </a:lnTo>
                <a:lnTo>
                  <a:pt x="20" y="166"/>
                </a:lnTo>
                <a:lnTo>
                  <a:pt x="20" y="168"/>
                </a:lnTo>
                <a:lnTo>
                  <a:pt x="22" y="172"/>
                </a:lnTo>
                <a:lnTo>
                  <a:pt x="22" y="175"/>
                </a:lnTo>
                <a:lnTo>
                  <a:pt x="22" y="177"/>
                </a:lnTo>
                <a:lnTo>
                  <a:pt x="24" y="181"/>
                </a:lnTo>
                <a:lnTo>
                  <a:pt x="24" y="184"/>
                </a:lnTo>
                <a:lnTo>
                  <a:pt x="24" y="186"/>
                </a:lnTo>
                <a:lnTo>
                  <a:pt x="27" y="190"/>
                </a:lnTo>
                <a:lnTo>
                  <a:pt x="27" y="192"/>
                </a:lnTo>
                <a:lnTo>
                  <a:pt x="29" y="195"/>
                </a:lnTo>
                <a:lnTo>
                  <a:pt x="29" y="197"/>
                </a:lnTo>
                <a:lnTo>
                  <a:pt x="31" y="201"/>
                </a:lnTo>
                <a:lnTo>
                  <a:pt x="33" y="203"/>
                </a:lnTo>
                <a:lnTo>
                  <a:pt x="33" y="206"/>
                </a:lnTo>
                <a:lnTo>
                  <a:pt x="35" y="208"/>
                </a:lnTo>
                <a:lnTo>
                  <a:pt x="38" y="212"/>
                </a:lnTo>
                <a:lnTo>
                  <a:pt x="38" y="215"/>
                </a:lnTo>
                <a:lnTo>
                  <a:pt x="40" y="217"/>
                </a:lnTo>
                <a:lnTo>
                  <a:pt x="42" y="219"/>
                </a:lnTo>
                <a:lnTo>
                  <a:pt x="44" y="221"/>
                </a:lnTo>
                <a:lnTo>
                  <a:pt x="47" y="223"/>
                </a:lnTo>
                <a:lnTo>
                  <a:pt x="47" y="226"/>
                </a:lnTo>
                <a:lnTo>
                  <a:pt x="49" y="230"/>
                </a:lnTo>
                <a:lnTo>
                  <a:pt x="51" y="232"/>
                </a:lnTo>
                <a:lnTo>
                  <a:pt x="53" y="234"/>
                </a:lnTo>
                <a:lnTo>
                  <a:pt x="55" y="237"/>
                </a:lnTo>
                <a:lnTo>
                  <a:pt x="58" y="239"/>
                </a:lnTo>
                <a:lnTo>
                  <a:pt x="62" y="241"/>
                </a:lnTo>
                <a:lnTo>
                  <a:pt x="64" y="243"/>
                </a:lnTo>
                <a:lnTo>
                  <a:pt x="66" y="246"/>
                </a:lnTo>
                <a:lnTo>
                  <a:pt x="69" y="248"/>
                </a:lnTo>
                <a:lnTo>
                  <a:pt x="71" y="248"/>
                </a:lnTo>
                <a:lnTo>
                  <a:pt x="73" y="250"/>
                </a:lnTo>
                <a:lnTo>
                  <a:pt x="75" y="252"/>
                </a:lnTo>
                <a:lnTo>
                  <a:pt x="78" y="254"/>
                </a:lnTo>
                <a:lnTo>
                  <a:pt x="82" y="257"/>
                </a:lnTo>
                <a:lnTo>
                  <a:pt x="84" y="257"/>
                </a:lnTo>
                <a:lnTo>
                  <a:pt x="86" y="259"/>
                </a:lnTo>
                <a:lnTo>
                  <a:pt x="89" y="261"/>
                </a:lnTo>
                <a:lnTo>
                  <a:pt x="91" y="261"/>
                </a:lnTo>
                <a:lnTo>
                  <a:pt x="95" y="263"/>
                </a:lnTo>
                <a:lnTo>
                  <a:pt x="97" y="263"/>
                </a:lnTo>
                <a:lnTo>
                  <a:pt x="100" y="265"/>
                </a:lnTo>
                <a:lnTo>
                  <a:pt x="104" y="265"/>
                </a:lnTo>
                <a:lnTo>
                  <a:pt x="106" y="268"/>
                </a:lnTo>
                <a:lnTo>
                  <a:pt x="109" y="268"/>
                </a:lnTo>
                <a:lnTo>
                  <a:pt x="111" y="270"/>
                </a:lnTo>
                <a:lnTo>
                  <a:pt x="115" y="270"/>
                </a:lnTo>
                <a:lnTo>
                  <a:pt x="117" y="270"/>
                </a:lnTo>
                <a:lnTo>
                  <a:pt x="122" y="270"/>
                </a:lnTo>
                <a:lnTo>
                  <a:pt x="124" y="272"/>
                </a:lnTo>
                <a:lnTo>
                  <a:pt x="126" y="272"/>
                </a:lnTo>
                <a:lnTo>
                  <a:pt x="131" y="272"/>
                </a:lnTo>
                <a:lnTo>
                  <a:pt x="133" y="272"/>
                </a:lnTo>
                <a:lnTo>
                  <a:pt x="137" y="272"/>
                </a:lnTo>
                <a:lnTo>
                  <a:pt x="140" y="272"/>
                </a:lnTo>
                <a:lnTo>
                  <a:pt x="144" y="272"/>
                </a:lnTo>
                <a:lnTo>
                  <a:pt x="146" y="274"/>
                </a:lnTo>
                <a:close/>
                <a:moveTo>
                  <a:pt x="73" y="221"/>
                </a:moveTo>
                <a:lnTo>
                  <a:pt x="60" y="221"/>
                </a:lnTo>
                <a:lnTo>
                  <a:pt x="62" y="219"/>
                </a:lnTo>
                <a:lnTo>
                  <a:pt x="62" y="217"/>
                </a:lnTo>
                <a:lnTo>
                  <a:pt x="62" y="215"/>
                </a:lnTo>
                <a:lnTo>
                  <a:pt x="62" y="212"/>
                </a:lnTo>
                <a:lnTo>
                  <a:pt x="62" y="210"/>
                </a:lnTo>
                <a:lnTo>
                  <a:pt x="62" y="208"/>
                </a:lnTo>
                <a:lnTo>
                  <a:pt x="64" y="206"/>
                </a:lnTo>
                <a:lnTo>
                  <a:pt x="64" y="203"/>
                </a:lnTo>
                <a:lnTo>
                  <a:pt x="64" y="201"/>
                </a:lnTo>
                <a:lnTo>
                  <a:pt x="64" y="199"/>
                </a:lnTo>
                <a:lnTo>
                  <a:pt x="66" y="197"/>
                </a:lnTo>
                <a:lnTo>
                  <a:pt x="66" y="195"/>
                </a:lnTo>
                <a:lnTo>
                  <a:pt x="66" y="192"/>
                </a:lnTo>
                <a:lnTo>
                  <a:pt x="69" y="190"/>
                </a:lnTo>
                <a:lnTo>
                  <a:pt x="69" y="188"/>
                </a:lnTo>
                <a:lnTo>
                  <a:pt x="69" y="186"/>
                </a:lnTo>
                <a:lnTo>
                  <a:pt x="71" y="186"/>
                </a:lnTo>
                <a:lnTo>
                  <a:pt x="71" y="184"/>
                </a:lnTo>
                <a:lnTo>
                  <a:pt x="73" y="181"/>
                </a:lnTo>
                <a:lnTo>
                  <a:pt x="73" y="179"/>
                </a:lnTo>
                <a:lnTo>
                  <a:pt x="73" y="177"/>
                </a:lnTo>
                <a:lnTo>
                  <a:pt x="75" y="175"/>
                </a:lnTo>
                <a:lnTo>
                  <a:pt x="78" y="172"/>
                </a:lnTo>
                <a:lnTo>
                  <a:pt x="78" y="170"/>
                </a:lnTo>
                <a:lnTo>
                  <a:pt x="80" y="168"/>
                </a:lnTo>
                <a:lnTo>
                  <a:pt x="82" y="168"/>
                </a:lnTo>
                <a:lnTo>
                  <a:pt x="82" y="166"/>
                </a:lnTo>
                <a:lnTo>
                  <a:pt x="84" y="164"/>
                </a:lnTo>
                <a:lnTo>
                  <a:pt x="86" y="161"/>
                </a:lnTo>
                <a:lnTo>
                  <a:pt x="89" y="159"/>
                </a:lnTo>
                <a:lnTo>
                  <a:pt x="91" y="157"/>
                </a:lnTo>
                <a:lnTo>
                  <a:pt x="93" y="157"/>
                </a:lnTo>
                <a:lnTo>
                  <a:pt x="93" y="155"/>
                </a:lnTo>
                <a:lnTo>
                  <a:pt x="95" y="155"/>
                </a:lnTo>
                <a:lnTo>
                  <a:pt x="97" y="153"/>
                </a:lnTo>
                <a:lnTo>
                  <a:pt x="100" y="150"/>
                </a:lnTo>
                <a:lnTo>
                  <a:pt x="102" y="150"/>
                </a:lnTo>
                <a:lnTo>
                  <a:pt x="104" y="148"/>
                </a:lnTo>
                <a:lnTo>
                  <a:pt x="106" y="146"/>
                </a:lnTo>
                <a:lnTo>
                  <a:pt x="109" y="146"/>
                </a:lnTo>
                <a:lnTo>
                  <a:pt x="111" y="146"/>
                </a:lnTo>
                <a:lnTo>
                  <a:pt x="111" y="144"/>
                </a:lnTo>
                <a:lnTo>
                  <a:pt x="113" y="144"/>
                </a:lnTo>
                <a:lnTo>
                  <a:pt x="115" y="144"/>
                </a:lnTo>
                <a:lnTo>
                  <a:pt x="117" y="141"/>
                </a:lnTo>
                <a:lnTo>
                  <a:pt x="120" y="141"/>
                </a:lnTo>
                <a:lnTo>
                  <a:pt x="122" y="141"/>
                </a:lnTo>
                <a:lnTo>
                  <a:pt x="124" y="141"/>
                </a:lnTo>
                <a:lnTo>
                  <a:pt x="124" y="139"/>
                </a:lnTo>
                <a:lnTo>
                  <a:pt x="126" y="139"/>
                </a:lnTo>
                <a:lnTo>
                  <a:pt x="129" y="139"/>
                </a:lnTo>
                <a:lnTo>
                  <a:pt x="131" y="139"/>
                </a:lnTo>
                <a:lnTo>
                  <a:pt x="133" y="139"/>
                </a:lnTo>
                <a:lnTo>
                  <a:pt x="135" y="139"/>
                </a:lnTo>
                <a:lnTo>
                  <a:pt x="137" y="139"/>
                </a:lnTo>
                <a:lnTo>
                  <a:pt x="140" y="139"/>
                </a:lnTo>
                <a:lnTo>
                  <a:pt x="142" y="139"/>
                </a:lnTo>
                <a:lnTo>
                  <a:pt x="144" y="137"/>
                </a:lnTo>
                <a:lnTo>
                  <a:pt x="146" y="137"/>
                </a:lnTo>
                <a:lnTo>
                  <a:pt x="148" y="137"/>
                </a:lnTo>
                <a:lnTo>
                  <a:pt x="151" y="139"/>
                </a:lnTo>
                <a:lnTo>
                  <a:pt x="153" y="139"/>
                </a:lnTo>
                <a:lnTo>
                  <a:pt x="155" y="139"/>
                </a:lnTo>
                <a:lnTo>
                  <a:pt x="157" y="139"/>
                </a:lnTo>
                <a:lnTo>
                  <a:pt x="160" y="139"/>
                </a:lnTo>
                <a:lnTo>
                  <a:pt x="162" y="139"/>
                </a:lnTo>
                <a:lnTo>
                  <a:pt x="164" y="139"/>
                </a:lnTo>
                <a:lnTo>
                  <a:pt x="166" y="139"/>
                </a:lnTo>
                <a:lnTo>
                  <a:pt x="168" y="139"/>
                </a:lnTo>
                <a:lnTo>
                  <a:pt x="168" y="141"/>
                </a:lnTo>
                <a:lnTo>
                  <a:pt x="171" y="141"/>
                </a:lnTo>
                <a:lnTo>
                  <a:pt x="173" y="141"/>
                </a:lnTo>
                <a:lnTo>
                  <a:pt x="175" y="141"/>
                </a:lnTo>
                <a:lnTo>
                  <a:pt x="177" y="144"/>
                </a:lnTo>
                <a:lnTo>
                  <a:pt x="179" y="144"/>
                </a:lnTo>
                <a:lnTo>
                  <a:pt x="182" y="144"/>
                </a:lnTo>
                <a:lnTo>
                  <a:pt x="182" y="146"/>
                </a:lnTo>
                <a:lnTo>
                  <a:pt x="184" y="146"/>
                </a:lnTo>
                <a:lnTo>
                  <a:pt x="186" y="146"/>
                </a:lnTo>
                <a:lnTo>
                  <a:pt x="188" y="148"/>
                </a:lnTo>
                <a:lnTo>
                  <a:pt x="191" y="150"/>
                </a:lnTo>
                <a:lnTo>
                  <a:pt x="193" y="150"/>
                </a:lnTo>
                <a:lnTo>
                  <a:pt x="195" y="153"/>
                </a:lnTo>
                <a:lnTo>
                  <a:pt x="197" y="155"/>
                </a:lnTo>
                <a:lnTo>
                  <a:pt x="199" y="155"/>
                </a:lnTo>
                <a:lnTo>
                  <a:pt x="199" y="157"/>
                </a:lnTo>
                <a:lnTo>
                  <a:pt x="202" y="157"/>
                </a:lnTo>
                <a:lnTo>
                  <a:pt x="204" y="159"/>
                </a:lnTo>
                <a:lnTo>
                  <a:pt x="206" y="161"/>
                </a:lnTo>
                <a:lnTo>
                  <a:pt x="208" y="164"/>
                </a:lnTo>
                <a:lnTo>
                  <a:pt x="210" y="166"/>
                </a:lnTo>
                <a:lnTo>
                  <a:pt x="210" y="168"/>
                </a:lnTo>
                <a:lnTo>
                  <a:pt x="213" y="168"/>
                </a:lnTo>
                <a:lnTo>
                  <a:pt x="215" y="170"/>
                </a:lnTo>
                <a:lnTo>
                  <a:pt x="215" y="172"/>
                </a:lnTo>
                <a:lnTo>
                  <a:pt x="217" y="175"/>
                </a:lnTo>
                <a:lnTo>
                  <a:pt x="219" y="177"/>
                </a:lnTo>
                <a:lnTo>
                  <a:pt x="219" y="179"/>
                </a:lnTo>
                <a:lnTo>
                  <a:pt x="219" y="181"/>
                </a:lnTo>
                <a:lnTo>
                  <a:pt x="222" y="184"/>
                </a:lnTo>
                <a:lnTo>
                  <a:pt x="222" y="186"/>
                </a:lnTo>
                <a:lnTo>
                  <a:pt x="224" y="186"/>
                </a:lnTo>
                <a:lnTo>
                  <a:pt x="224" y="188"/>
                </a:lnTo>
                <a:lnTo>
                  <a:pt x="224" y="190"/>
                </a:lnTo>
                <a:lnTo>
                  <a:pt x="226" y="192"/>
                </a:lnTo>
                <a:lnTo>
                  <a:pt x="226" y="195"/>
                </a:lnTo>
                <a:lnTo>
                  <a:pt x="226" y="197"/>
                </a:lnTo>
                <a:lnTo>
                  <a:pt x="228" y="199"/>
                </a:lnTo>
                <a:lnTo>
                  <a:pt x="228" y="201"/>
                </a:lnTo>
                <a:lnTo>
                  <a:pt x="228" y="203"/>
                </a:lnTo>
                <a:lnTo>
                  <a:pt x="228" y="206"/>
                </a:lnTo>
                <a:lnTo>
                  <a:pt x="230" y="208"/>
                </a:lnTo>
                <a:lnTo>
                  <a:pt x="230" y="210"/>
                </a:lnTo>
                <a:lnTo>
                  <a:pt x="230" y="212"/>
                </a:lnTo>
                <a:lnTo>
                  <a:pt x="230" y="215"/>
                </a:lnTo>
                <a:lnTo>
                  <a:pt x="230" y="217"/>
                </a:lnTo>
                <a:lnTo>
                  <a:pt x="233" y="219"/>
                </a:lnTo>
                <a:lnTo>
                  <a:pt x="233" y="221"/>
                </a:lnTo>
                <a:lnTo>
                  <a:pt x="219" y="221"/>
                </a:lnTo>
                <a:lnTo>
                  <a:pt x="219" y="217"/>
                </a:lnTo>
                <a:lnTo>
                  <a:pt x="219" y="215"/>
                </a:lnTo>
                <a:lnTo>
                  <a:pt x="217" y="210"/>
                </a:lnTo>
                <a:lnTo>
                  <a:pt x="217" y="208"/>
                </a:lnTo>
                <a:lnTo>
                  <a:pt x="215" y="203"/>
                </a:lnTo>
                <a:lnTo>
                  <a:pt x="213" y="201"/>
                </a:lnTo>
                <a:lnTo>
                  <a:pt x="213" y="197"/>
                </a:lnTo>
                <a:lnTo>
                  <a:pt x="210" y="195"/>
                </a:lnTo>
                <a:lnTo>
                  <a:pt x="208" y="192"/>
                </a:lnTo>
                <a:lnTo>
                  <a:pt x="208" y="190"/>
                </a:lnTo>
                <a:lnTo>
                  <a:pt x="206" y="188"/>
                </a:lnTo>
                <a:lnTo>
                  <a:pt x="204" y="186"/>
                </a:lnTo>
                <a:lnTo>
                  <a:pt x="202" y="181"/>
                </a:lnTo>
                <a:lnTo>
                  <a:pt x="199" y="179"/>
                </a:lnTo>
                <a:lnTo>
                  <a:pt x="197" y="179"/>
                </a:lnTo>
                <a:lnTo>
                  <a:pt x="195" y="177"/>
                </a:lnTo>
                <a:lnTo>
                  <a:pt x="193" y="175"/>
                </a:lnTo>
                <a:lnTo>
                  <a:pt x="191" y="172"/>
                </a:lnTo>
                <a:lnTo>
                  <a:pt x="188" y="170"/>
                </a:lnTo>
                <a:lnTo>
                  <a:pt x="184" y="170"/>
                </a:lnTo>
                <a:lnTo>
                  <a:pt x="182" y="168"/>
                </a:lnTo>
                <a:lnTo>
                  <a:pt x="179" y="168"/>
                </a:lnTo>
                <a:lnTo>
                  <a:pt x="177" y="166"/>
                </a:lnTo>
                <a:lnTo>
                  <a:pt x="173" y="166"/>
                </a:lnTo>
                <a:lnTo>
                  <a:pt x="171" y="164"/>
                </a:lnTo>
                <a:lnTo>
                  <a:pt x="166" y="164"/>
                </a:lnTo>
                <a:lnTo>
                  <a:pt x="164" y="164"/>
                </a:lnTo>
                <a:lnTo>
                  <a:pt x="160" y="161"/>
                </a:lnTo>
                <a:lnTo>
                  <a:pt x="157" y="161"/>
                </a:lnTo>
                <a:lnTo>
                  <a:pt x="153" y="161"/>
                </a:lnTo>
                <a:lnTo>
                  <a:pt x="151" y="161"/>
                </a:lnTo>
                <a:lnTo>
                  <a:pt x="146" y="161"/>
                </a:lnTo>
                <a:lnTo>
                  <a:pt x="142" y="161"/>
                </a:lnTo>
                <a:lnTo>
                  <a:pt x="140" y="161"/>
                </a:lnTo>
                <a:lnTo>
                  <a:pt x="135" y="161"/>
                </a:lnTo>
                <a:lnTo>
                  <a:pt x="133" y="161"/>
                </a:lnTo>
                <a:lnTo>
                  <a:pt x="129" y="164"/>
                </a:lnTo>
                <a:lnTo>
                  <a:pt x="126" y="164"/>
                </a:lnTo>
                <a:lnTo>
                  <a:pt x="122" y="164"/>
                </a:lnTo>
                <a:lnTo>
                  <a:pt x="120" y="166"/>
                </a:lnTo>
                <a:lnTo>
                  <a:pt x="115" y="166"/>
                </a:lnTo>
                <a:lnTo>
                  <a:pt x="113" y="168"/>
                </a:lnTo>
                <a:lnTo>
                  <a:pt x="111" y="168"/>
                </a:lnTo>
                <a:lnTo>
                  <a:pt x="109" y="170"/>
                </a:lnTo>
                <a:lnTo>
                  <a:pt x="104" y="170"/>
                </a:lnTo>
                <a:lnTo>
                  <a:pt x="102" y="172"/>
                </a:lnTo>
                <a:lnTo>
                  <a:pt x="100" y="175"/>
                </a:lnTo>
                <a:lnTo>
                  <a:pt x="97" y="177"/>
                </a:lnTo>
                <a:lnTo>
                  <a:pt x="95" y="179"/>
                </a:lnTo>
                <a:lnTo>
                  <a:pt x="93" y="179"/>
                </a:lnTo>
                <a:lnTo>
                  <a:pt x="91" y="181"/>
                </a:lnTo>
                <a:lnTo>
                  <a:pt x="89" y="186"/>
                </a:lnTo>
                <a:lnTo>
                  <a:pt x="86" y="188"/>
                </a:lnTo>
                <a:lnTo>
                  <a:pt x="84" y="190"/>
                </a:lnTo>
                <a:lnTo>
                  <a:pt x="84" y="192"/>
                </a:lnTo>
                <a:lnTo>
                  <a:pt x="82" y="195"/>
                </a:lnTo>
                <a:lnTo>
                  <a:pt x="80" y="197"/>
                </a:lnTo>
                <a:lnTo>
                  <a:pt x="80" y="201"/>
                </a:lnTo>
                <a:lnTo>
                  <a:pt x="78" y="203"/>
                </a:lnTo>
                <a:lnTo>
                  <a:pt x="75" y="208"/>
                </a:lnTo>
                <a:lnTo>
                  <a:pt x="75" y="210"/>
                </a:lnTo>
                <a:lnTo>
                  <a:pt x="73" y="215"/>
                </a:lnTo>
                <a:lnTo>
                  <a:pt x="73" y="217"/>
                </a:lnTo>
                <a:lnTo>
                  <a:pt x="73" y="221"/>
                </a:lnTo>
                <a:close/>
                <a:moveTo>
                  <a:pt x="100" y="124"/>
                </a:moveTo>
                <a:lnTo>
                  <a:pt x="97" y="124"/>
                </a:lnTo>
                <a:lnTo>
                  <a:pt x="95" y="122"/>
                </a:lnTo>
                <a:lnTo>
                  <a:pt x="93" y="122"/>
                </a:lnTo>
                <a:lnTo>
                  <a:pt x="91" y="122"/>
                </a:lnTo>
                <a:lnTo>
                  <a:pt x="89" y="122"/>
                </a:lnTo>
                <a:lnTo>
                  <a:pt x="89" y="119"/>
                </a:lnTo>
                <a:lnTo>
                  <a:pt x="86" y="119"/>
                </a:lnTo>
                <a:lnTo>
                  <a:pt x="86" y="117"/>
                </a:lnTo>
                <a:lnTo>
                  <a:pt x="84" y="117"/>
                </a:lnTo>
                <a:lnTo>
                  <a:pt x="84" y="115"/>
                </a:lnTo>
                <a:lnTo>
                  <a:pt x="82" y="115"/>
                </a:lnTo>
                <a:lnTo>
                  <a:pt x="82" y="113"/>
                </a:lnTo>
                <a:lnTo>
                  <a:pt x="80" y="113"/>
                </a:lnTo>
                <a:lnTo>
                  <a:pt x="80" y="110"/>
                </a:lnTo>
                <a:lnTo>
                  <a:pt x="80" y="108"/>
                </a:lnTo>
                <a:lnTo>
                  <a:pt x="78" y="108"/>
                </a:lnTo>
                <a:lnTo>
                  <a:pt x="78" y="106"/>
                </a:lnTo>
                <a:lnTo>
                  <a:pt x="78" y="104"/>
                </a:lnTo>
                <a:lnTo>
                  <a:pt x="78" y="102"/>
                </a:lnTo>
                <a:lnTo>
                  <a:pt x="78" y="99"/>
                </a:lnTo>
                <a:lnTo>
                  <a:pt x="78" y="97"/>
                </a:lnTo>
                <a:lnTo>
                  <a:pt x="78" y="95"/>
                </a:lnTo>
                <a:lnTo>
                  <a:pt x="78" y="93"/>
                </a:lnTo>
                <a:lnTo>
                  <a:pt x="78" y="91"/>
                </a:lnTo>
                <a:lnTo>
                  <a:pt x="80" y="91"/>
                </a:lnTo>
                <a:lnTo>
                  <a:pt x="80" y="88"/>
                </a:lnTo>
                <a:lnTo>
                  <a:pt x="80" y="86"/>
                </a:lnTo>
                <a:lnTo>
                  <a:pt x="82" y="86"/>
                </a:lnTo>
                <a:lnTo>
                  <a:pt x="82" y="84"/>
                </a:lnTo>
                <a:lnTo>
                  <a:pt x="84" y="84"/>
                </a:lnTo>
                <a:lnTo>
                  <a:pt x="84" y="82"/>
                </a:lnTo>
                <a:lnTo>
                  <a:pt x="86" y="82"/>
                </a:lnTo>
                <a:lnTo>
                  <a:pt x="89" y="79"/>
                </a:lnTo>
                <a:lnTo>
                  <a:pt x="91" y="79"/>
                </a:lnTo>
                <a:lnTo>
                  <a:pt x="91" y="77"/>
                </a:lnTo>
                <a:lnTo>
                  <a:pt x="93" y="77"/>
                </a:lnTo>
                <a:lnTo>
                  <a:pt x="95" y="77"/>
                </a:lnTo>
                <a:lnTo>
                  <a:pt x="97" y="77"/>
                </a:lnTo>
                <a:lnTo>
                  <a:pt x="100" y="77"/>
                </a:lnTo>
                <a:lnTo>
                  <a:pt x="102" y="77"/>
                </a:lnTo>
                <a:lnTo>
                  <a:pt x="104" y="77"/>
                </a:lnTo>
                <a:lnTo>
                  <a:pt x="106" y="77"/>
                </a:lnTo>
                <a:lnTo>
                  <a:pt x="109" y="77"/>
                </a:lnTo>
                <a:lnTo>
                  <a:pt x="109" y="79"/>
                </a:lnTo>
                <a:lnTo>
                  <a:pt x="111" y="79"/>
                </a:lnTo>
                <a:lnTo>
                  <a:pt x="113" y="79"/>
                </a:lnTo>
                <a:lnTo>
                  <a:pt x="113" y="82"/>
                </a:lnTo>
                <a:lnTo>
                  <a:pt x="115" y="82"/>
                </a:lnTo>
                <a:lnTo>
                  <a:pt x="115" y="84"/>
                </a:lnTo>
                <a:lnTo>
                  <a:pt x="117" y="84"/>
                </a:lnTo>
                <a:lnTo>
                  <a:pt x="117" y="86"/>
                </a:lnTo>
                <a:lnTo>
                  <a:pt x="120" y="86"/>
                </a:lnTo>
                <a:lnTo>
                  <a:pt x="120" y="88"/>
                </a:lnTo>
                <a:lnTo>
                  <a:pt x="120" y="91"/>
                </a:lnTo>
                <a:lnTo>
                  <a:pt x="122" y="91"/>
                </a:lnTo>
                <a:lnTo>
                  <a:pt x="122" y="93"/>
                </a:lnTo>
                <a:lnTo>
                  <a:pt x="122" y="95"/>
                </a:lnTo>
                <a:lnTo>
                  <a:pt x="122" y="97"/>
                </a:lnTo>
                <a:lnTo>
                  <a:pt x="124" y="97"/>
                </a:lnTo>
                <a:lnTo>
                  <a:pt x="124" y="99"/>
                </a:lnTo>
                <a:lnTo>
                  <a:pt x="124" y="102"/>
                </a:lnTo>
                <a:lnTo>
                  <a:pt x="122" y="104"/>
                </a:lnTo>
                <a:lnTo>
                  <a:pt x="122" y="106"/>
                </a:lnTo>
                <a:lnTo>
                  <a:pt x="122" y="108"/>
                </a:lnTo>
                <a:lnTo>
                  <a:pt x="122" y="110"/>
                </a:lnTo>
                <a:lnTo>
                  <a:pt x="120" y="110"/>
                </a:lnTo>
                <a:lnTo>
                  <a:pt x="120" y="113"/>
                </a:lnTo>
                <a:lnTo>
                  <a:pt x="117" y="115"/>
                </a:lnTo>
                <a:lnTo>
                  <a:pt x="115" y="117"/>
                </a:lnTo>
                <a:lnTo>
                  <a:pt x="113" y="117"/>
                </a:lnTo>
                <a:lnTo>
                  <a:pt x="113" y="119"/>
                </a:lnTo>
                <a:lnTo>
                  <a:pt x="111" y="119"/>
                </a:lnTo>
                <a:lnTo>
                  <a:pt x="111" y="122"/>
                </a:lnTo>
                <a:lnTo>
                  <a:pt x="109" y="122"/>
                </a:lnTo>
                <a:lnTo>
                  <a:pt x="106" y="122"/>
                </a:lnTo>
                <a:lnTo>
                  <a:pt x="104" y="122"/>
                </a:lnTo>
                <a:lnTo>
                  <a:pt x="104" y="124"/>
                </a:lnTo>
                <a:lnTo>
                  <a:pt x="102" y="124"/>
                </a:lnTo>
                <a:lnTo>
                  <a:pt x="100" y="124"/>
                </a:lnTo>
                <a:close/>
                <a:moveTo>
                  <a:pt x="193" y="124"/>
                </a:moveTo>
                <a:lnTo>
                  <a:pt x="191" y="124"/>
                </a:lnTo>
                <a:lnTo>
                  <a:pt x="188" y="124"/>
                </a:lnTo>
                <a:lnTo>
                  <a:pt x="188" y="122"/>
                </a:lnTo>
                <a:lnTo>
                  <a:pt x="186" y="122"/>
                </a:lnTo>
                <a:lnTo>
                  <a:pt x="184" y="122"/>
                </a:lnTo>
                <a:lnTo>
                  <a:pt x="182" y="122"/>
                </a:lnTo>
                <a:lnTo>
                  <a:pt x="182" y="119"/>
                </a:lnTo>
                <a:lnTo>
                  <a:pt x="179" y="119"/>
                </a:lnTo>
                <a:lnTo>
                  <a:pt x="177" y="117"/>
                </a:lnTo>
                <a:lnTo>
                  <a:pt x="175" y="117"/>
                </a:lnTo>
                <a:lnTo>
                  <a:pt x="175" y="115"/>
                </a:lnTo>
                <a:lnTo>
                  <a:pt x="173" y="113"/>
                </a:lnTo>
                <a:lnTo>
                  <a:pt x="173" y="110"/>
                </a:lnTo>
                <a:lnTo>
                  <a:pt x="171" y="110"/>
                </a:lnTo>
                <a:lnTo>
                  <a:pt x="171" y="108"/>
                </a:lnTo>
                <a:lnTo>
                  <a:pt x="171" y="106"/>
                </a:lnTo>
                <a:lnTo>
                  <a:pt x="171" y="104"/>
                </a:lnTo>
                <a:lnTo>
                  <a:pt x="168" y="104"/>
                </a:lnTo>
                <a:lnTo>
                  <a:pt x="168" y="102"/>
                </a:lnTo>
                <a:lnTo>
                  <a:pt x="168" y="99"/>
                </a:lnTo>
                <a:lnTo>
                  <a:pt x="168" y="97"/>
                </a:lnTo>
                <a:lnTo>
                  <a:pt x="171" y="97"/>
                </a:lnTo>
                <a:lnTo>
                  <a:pt x="171" y="95"/>
                </a:lnTo>
                <a:lnTo>
                  <a:pt x="171" y="93"/>
                </a:lnTo>
                <a:lnTo>
                  <a:pt x="171" y="91"/>
                </a:lnTo>
                <a:lnTo>
                  <a:pt x="173" y="91"/>
                </a:lnTo>
                <a:lnTo>
                  <a:pt x="173" y="88"/>
                </a:lnTo>
                <a:lnTo>
                  <a:pt x="173" y="86"/>
                </a:lnTo>
                <a:lnTo>
                  <a:pt x="175" y="86"/>
                </a:lnTo>
                <a:lnTo>
                  <a:pt x="175" y="84"/>
                </a:lnTo>
                <a:lnTo>
                  <a:pt x="177" y="84"/>
                </a:lnTo>
                <a:lnTo>
                  <a:pt x="177" y="82"/>
                </a:lnTo>
                <a:lnTo>
                  <a:pt x="179" y="82"/>
                </a:lnTo>
                <a:lnTo>
                  <a:pt x="179" y="79"/>
                </a:lnTo>
                <a:lnTo>
                  <a:pt x="182" y="79"/>
                </a:lnTo>
                <a:lnTo>
                  <a:pt x="184" y="79"/>
                </a:lnTo>
                <a:lnTo>
                  <a:pt x="184" y="77"/>
                </a:lnTo>
                <a:lnTo>
                  <a:pt x="186" y="77"/>
                </a:lnTo>
                <a:lnTo>
                  <a:pt x="188" y="77"/>
                </a:lnTo>
                <a:lnTo>
                  <a:pt x="191" y="77"/>
                </a:lnTo>
                <a:lnTo>
                  <a:pt x="193" y="77"/>
                </a:lnTo>
                <a:lnTo>
                  <a:pt x="195" y="77"/>
                </a:lnTo>
                <a:lnTo>
                  <a:pt x="197" y="77"/>
                </a:lnTo>
                <a:lnTo>
                  <a:pt x="199" y="77"/>
                </a:lnTo>
                <a:lnTo>
                  <a:pt x="202" y="77"/>
                </a:lnTo>
                <a:lnTo>
                  <a:pt x="202" y="79"/>
                </a:lnTo>
                <a:lnTo>
                  <a:pt x="204" y="79"/>
                </a:lnTo>
                <a:lnTo>
                  <a:pt x="206" y="82"/>
                </a:lnTo>
                <a:lnTo>
                  <a:pt x="208" y="82"/>
                </a:lnTo>
                <a:lnTo>
                  <a:pt x="208" y="84"/>
                </a:lnTo>
                <a:lnTo>
                  <a:pt x="210" y="84"/>
                </a:lnTo>
                <a:lnTo>
                  <a:pt x="210" y="86"/>
                </a:lnTo>
                <a:lnTo>
                  <a:pt x="213" y="86"/>
                </a:lnTo>
                <a:lnTo>
                  <a:pt x="213" y="88"/>
                </a:lnTo>
                <a:lnTo>
                  <a:pt x="213" y="91"/>
                </a:lnTo>
                <a:lnTo>
                  <a:pt x="215" y="91"/>
                </a:lnTo>
                <a:lnTo>
                  <a:pt x="215" y="93"/>
                </a:lnTo>
                <a:lnTo>
                  <a:pt x="215" y="95"/>
                </a:lnTo>
                <a:lnTo>
                  <a:pt x="215" y="97"/>
                </a:lnTo>
                <a:lnTo>
                  <a:pt x="215" y="99"/>
                </a:lnTo>
                <a:lnTo>
                  <a:pt x="215" y="102"/>
                </a:lnTo>
                <a:lnTo>
                  <a:pt x="215" y="104"/>
                </a:lnTo>
                <a:lnTo>
                  <a:pt x="215" y="106"/>
                </a:lnTo>
                <a:lnTo>
                  <a:pt x="215" y="108"/>
                </a:lnTo>
                <a:lnTo>
                  <a:pt x="213" y="108"/>
                </a:lnTo>
                <a:lnTo>
                  <a:pt x="213" y="110"/>
                </a:lnTo>
                <a:lnTo>
                  <a:pt x="213" y="113"/>
                </a:lnTo>
                <a:lnTo>
                  <a:pt x="210" y="113"/>
                </a:lnTo>
                <a:lnTo>
                  <a:pt x="210" y="115"/>
                </a:lnTo>
                <a:lnTo>
                  <a:pt x="208" y="115"/>
                </a:lnTo>
                <a:lnTo>
                  <a:pt x="208" y="117"/>
                </a:lnTo>
                <a:lnTo>
                  <a:pt x="206" y="117"/>
                </a:lnTo>
                <a:lnTo>
                  <a:pt x="206" y="119"/>
                </a:lnTo>
                <a:lnTo>
                  <a:pt x="204" y="119"/>
                </a:lnTo>
                <a:lnTo>
                  <a:pt x="204" y="122"/>
                </a:lnTo>
                <a:lnTo>
                  <a:pt x="202" y="122"/>
                </a:lnTo>
                <a:lnTo>
                  <a:pt x="199" y="122"/>
                </a:lnTo>
                <a:lnTo>
                  <a:pt x="197" y="122"/>
                </a:lnTo>
                <a:lnTo>
                  <a:pt x="195" y="124"/>
                </a:lnTo>
                <a:lnTo>
                  <a:pt x="193" y="124"/>
                </a:lnTo>
                <a:close/>
              </a:path>
            </a:pathLst>
          </a:custGeom>
          <a:solidFill>
            <a:srgbClr val="000000"/>
          </a:solidFill>
          <a:ln w="9525">
            <a:noFill/>
            <a:round/>
            <a:headEnd/>
            <a:tailEnd/>
          </a:ln>
        </p:spPr>
        <p:txBody>
          <a:bodyPr/>
          <a:lstStyle/>
          <a:p>
            <a:endParaRPr lang="en-US"/>
          </a:p>
        </p:txBody>
      </p:sp>
      <p:sp>
        <p:nvSpPr>
          <p:cNvPr id="178237" name="Freeform 61"/>
          <p:cNvSpPr>
            <a:spLocks/>
          </p:cNvSpPr>
          <p:nvPr/>
        </p:nvSpPr>
        <p:spPr bwMode="auto">
          <a:xfrm>
            <a:off x="3865563" y="3001963"/>
            <a:ext cx="463550" cy="463550"/>
          </a:xfrm>
          <a:custGeom>
            <a:avLst/>
            <a:gdLst/>
            <a:ahLst/>
            <a:cxnLst>
              <a:cxn ang="0">
                <a:pos x="131" y="292"/>
              </a:cxn>
              <a:cxn ang="0">
                <a:pos x="113" y="288"/>
              </a:cxn>
              <a:cxn ang="0">
                <a:pos x="97" y="283"/>
              </a:cxn>
              <a:cxn ang="0">
                <a:pos x="80" y="277"/>
              </a:cxn>
              <a:cxn ang="0">
                <a:pos x="66" y="268"/>
              </a:cxn>
              <a:cxn ang="0">
                <a:pos x="51" y="257"/>
              </a:cxn>
              <a:cxn ang="0">
                <a:pos x="38" y="243"/>
              </a:cxn>
              <a:cxn ang="0">
                <a:pos x="27" y="230"/>
              </a:cxn>
              <a:cxn ang="0">
                <a:pos x="18" y="215"/>
              </a:cxn>
              <a:cxn ang="0">
                <a:pos x="9" y="199"/>
              </a:cxn>
              <a:cxn ang="0">
                <a:pos x="4" y="181"/>
              </a:cxn>
              <a:cxn ang="0">
                <a:pos x="2" y="164"/>
              </a:cxn>
              <a:cxn ang="0">
                <a:pos x="0" y="146"/>
              </a:cxn>
              <a:cxn ang="0">
                <a:pos x="2" y="128"/>
              </a:cxn>
              <a:cxn ang="0">
                <a:pos x="4" y="110"/>
              </a:cxn>
              <a:cxn ang="0">
                <a:pos x="9" y="93"/>
              </a:cxn>
              <a:cxn ang="0">
                <a:pos x="18" y="77"/>
              </a:cxn>
              <a:cxn ang="0">
                <a:pos x="27" y="62"/>
              </a:cxn>
              <a:cxn ang="0">
                <a:pos x="38" y="48"/>
              </a:cxn>
              <a:cxn ang="0">
                <a:pos x="51" y="35"/>
              </a:cxn>
              <a:cxn ang="0">
                <a:pos x="66" y="24"/>
              </a:cxn>
              <a:cxn ang="0">
                <a:pos x="80" y="15"/>
              </a:cxn>
              <a:cxn ang="0">
                <a:pos x="97" y="9"/>
              </a:cxn>
              <a:cxn ang="0">
                <a:pos x="113" y="4"/>
              </a:cxn>
              <a:cxn ang="0">
                <a:pos x="131" y="2"/>
              </a:cxn>
              <a:cxn ang="0">
                <a:pos x="151" y="0"/>
              </a:cxn>
              <a:cxn ang="0">
                <a:pos x="168" y="2"/>
              </a:cxn>
              <a:cxn ang="0">
                <a:pos x="186" y="6"/>
              </a:cxn>
              <a:cxn ang="0">
                <a:pos x="202" y="11"/>
              </a:cxn>
              <a:cxn ang="0">
                <a:pos x="217" y="20"/>
              </a:cxn>
              <a:cxn ang="0">
                <a:pos x="233" y="29"/>
              </a:cxn>
              <a:cxn ang="0">
                <a:pos x="246" y="40"/>
              </a:cxn>
              <a:cxn ang="0">
                <a:pos x="259" y="55"/>
              </a:cxn>
              <a:cxn ang="0">
                <a:pos x="270" y="68"/>
              </a:cxn>
              <a:cxn ang="0">
                <a:pos x="279" y="84"/>
              </a:cxn>
              <a:cxn ang="0">
                <a:pos x="286" y="99"/>
              </a:cxn>
              <a:cxn ang="0">
                <a:pos x="290" y="117"/>
              </a:cxn>
              <a:cxn ang="0">
                <a:pos x="292" y="135"/>
              </a:cxn>
              <a:cxn ang="0">
                <a:pos x="292" y="155"/>
              </a:cxn>
              <a:cxn ang="0">
                <a:pos x="290" y="172"/>
              </a:cxn>
              <a:cxn ang="0">
                <a:pos x="286" y="188"/>
              </a:cxn>
              <a:cxn ang="0">
                <a:pos x="279" y="206"/>
              </a:cxn>
              <a:cxn ang="0">
                <a:pos x="272" y="221"/>
              </a:cxn>
              <a:cxn ang="0">
                <a:pos x="261" y="234"/>
              </a:cxn>
              <a:cxn ang="0">
                <a:pos x="250" y="250"/>
              </a:cxn>
              <a:cxn ang="0">
                <a:pos x="235" y="261"/>
              </a:cxn>
              <a:cxn ang="0">
                <a:pos x="222" y="272"/>
              </a:cxn>
              <a:cxn ang="0">
                <a:pos x="206" y="279"/>
              </a:cxn>
              <a:cxn ang="0">
                <a:pos x="188" y="285"/>
              </a:cxn>
              <a:cxn ang="0">
                <a:pos x="173" y="290"/>
              </a:cxn>
              <a:cxn ang="0">
                <a:pos x="153" y="292"/>
              </a:cxn>
            </a:cxnLst>
            <a:rect l="0" t="0" r="r" b="b"/>
            <a:pathLst>
              <a:path w="292" h="292">
                <a:moveTo>
                  <a:pt x="146" y="292"/>
                </a:moveTo>
                <a:lnTo>
                  <a:pt x="142" y="292"/>
                </a:lnTo>
                <a:lnTo>
                  <a:pt x="140" y="292"/>
                </a:lnTo>
                <a:lnTo>
                  <a:pt x="135" y="292"/>
                </a:lnTo>
                <a:lnTo>
                  <a:pt x="131" y="292"/>
                </a:lnTo>
                <a:lnTo>
                  <a:pt x="129" y="290"/>
                </a:lnTo>
                <a:lnTo>
                  <a:pt x="124" y="290"/>
                </a:lnTo>
                <a:lnTo>
                  <a:pt x="120" y="290"/>
                </a:lnTo>
                <a:lnTo>
                  <a:pt x="117" y="290"/>
                </a:lnTo>
                <a:lnTo>
                  <a:pt x="113" y="288"/>
                </a:lnTo>
                <a:lnTo>
                  <a:pt x="111" y="288"/>
                </a:lnTo>
                <a:lnTo>
                  <a:pt x="106" y="288"/>
                </a:lnTo>
                <a:lnTo>
                  <a:pt x="104" y="285"/>
                </a:lnTo>
                <a:lnTo>
                  <a:pt x="100" y="285"/>
                </a:lnTo>
                <a:lnTo>
                  <a:pt x="97" y="283"/>
                </a:lnTo>
                <a:lnTo>
                  <a:pt x="93" y="283"/>
                </a:lnTo>
                <a:lnTo>
                  <a:pt x="91" y="281"/>
                </a:lnTo>
                <a:lnTo>
                  <a:pt x="86" y="279"/>
                </a:lnTo>
                <a:lnTo>
                  <a:pt x="84" y="279"/>
                </a:lnTo>
                <a:lnTo>
                  <a:pt x="80" y="277"/>
                </a:lnTo>
                <a:lnTo>
                  <a:pt x="78" y="274"/>
                </a:lnTo>
                <a:lnTo>
                  <a:pt x="75" y="274"/>
                </a:lnTo>
                <a:lnTo>
                  <a:pt x="71" y="272"/>
                </a:lnTo>
                <a:lnTo>
                  <a:pt x="69" y="270"/>
                </a:lnTo>
                <a:lnTo>
                  <a:pt x="66" y="268"/>
                </a:lnTo>
                <a:lnTo>
                  <a:pt x="62" y="265"/>
                </a:lnTo>
                <a:lnTo>
                  <a:pt x="60" y="263"/>
                </a:lnTo>
                <a:lnTo>
                  <a:pt x="58" y="261"/>
                </a:lnTo>
                <a:lnTo>
                  <a:pt x="53" y="259"/>
                </a:lnTo>
                <a:lnTo>
                  <a:pt x="51" y="257"/>
                </a:lnTo>
                <a:lnTo>
                  <a:pt x="49" y="254"/>
                </a:lnTo>
                <a:lnTo>
                  <a:pt x="47" y="252"/>
                </a:lnTo>
                <a:lnTo>
                  <a:pt x="42" y="250"/>
                </a:lnTo>
                <a:lnTo>
                  <a:pt x="40" y="246"/>
                </a:lnTo>
                <a:lnTo>
                  <a:pt x="38" y="243"/>
                </a:lnTo>
                <a:lnTo>
                  <a:pt x="35" y="241"/>
                </a:lnTo>
                <a:lnTo>
                  <a:pt x="33" y="239"/>
                </a:lnTo>
                <a:lnTo>
                  <a:pt x="31" y="234"/>
                </a:lnTo>
                <a:lnTo>
                  <a:pt x="29" y="232"/>
                </a:lnTo>
                <a:lnTo>
                  <a:pt x="27" y="230"/>
                </a:lnTo>
                <a:lnTo>
                  <a:pt x="24" y="228"/>
                </a:lnTo>
                <a:lnTo>
                  <a:pt x="22" y="223"/>
                </a:lnTo>
                <a:lnTo>
                  <a:pt x="20" y="221"/>
                </a:lnTo>
                <a:lnTo>
                  <a:pt x="20" y="217"/>
                </a:lnTo>
                <a:lnTo>
                  <a:pt x="18" y="215"/>
                </a:lnTo>
                <a:lnTo>
                  <a:pt x="16" y="212"/>
                </a:lnTo>
                <a:lnTo>
                  <a:pt x="13" y="208"/>
                </a:lnTo>
                <a:lnTo>
                  <a:pt x="13" y="206"/>
                </a:lnTo>
                <a:lnTo>
                  <a:pt x="11" y="201"/>
                </a:lnTo>
                <a:lnTo>
                  <a:pt x="9" y="199"/>
                </a:lnTo>
                <a:lnTo>
                  <a:pt x="9" y="195"/>
                </a:lnTo>
                <a:lnTo>
                  <a:pt x="7" y="192"/>
                </a:lnTo>
                <a:lnTo>
                  <a:pt x="7" y="188"/>
                </a:lnTo>
                <a:lnTo>
                  <a:pt x="7" y="186"/>
                </a:lnTo>
                <a:lnTo>
                  <a:pt x="4" y="181"/>
                </a:lnTo>
                <a:lnTo>
                  <a:pt x="4" y="179"/>
                </a:lnTo>
                <a:lnTo>
                  <a:pt x="2" y="175"/>
                </a:lnTo>
                <a:lnTo>
                  <a:pt x="2" y="172"/>
                </a:lnTo>
                <a:lnTo>
                  <a:pt x="2" y="168"/>
                </a:lnTo>
                <a:lnTo>
                  <a:pt x="2" y="164"/>
                </a:lnTo>
                <a:lnTo>
                  <a:pt x="2" y="161"/>
                </a:lnTo>
                <a:lnTo>
                  <a:pt x="0" y="157"/>
                </a:lnTo>
                <a:lnTo>
                  <a:pt x="0" y="155"/>
                </a:lnTo>
                <a:lnTo>
                  <a:pt x="0" y="150"/>
                </a:lnTo>
                <a:lnTo>
                  <a:pt x="0" y="146"/>
                </a:lnTo>
                <a:lnTo>
                  <a:pt x="0" y="141"/>
                </a:lnTo>
                <a:lnTo>
                  <a:pt x="0" y="139"/>
                </a:lnTo>
                <a:lnTo>
                  <a:pt x="0" y="135"/>
                </a:lnTo>
                <a:lnTo>
                  <a:pt x="2" y="130"/>
                </a:lnTo>
                <a:lnTo>
                  <a:pt x="2" y="128"/>
                </a:lnTo>
                <a:lnTo>
                  <a:pt x="2" y="124"/>
                </a:lnTo>
                <a:lnTo>
                  <a:pt x="2" y="122"/>
                </a:lnTo>
                <a:lnTo>
                  <a:pt x="2" y="117"/>
                </a:lnTo>
                <a:lnTo>
                  <a:pt x="4" y="113"/>
                </a:lnTo>
                <a:lnTo>
                  <a:pt x="4" y="110"/>
                </a:lnTo>
                <a:lnTo>
                  <a:pt x="7" y="106"/>
                </a:lnTo>
                <a:lnTo>
                  <a:pt x="7" y="104"/>
                </a:lnTo>
                <a:lnTo>
                  <a:pt x="7" y="99"/>
                </a:lnTo>
                <a:lnTo>
                  <a:pt x="9" y="97"/>
                </a:lnTo>
                <a:lnTo>
                  <a:pt x="9" y="93"/>
                </a:lnTo>
                <a:lnTo>
                  <a:pt x="11" y="91"/>
                </a:lnTo>
                <a:lnTo>
                  <a:pt x="13" y="86"/>
                </a:lnTo>
                <a:lnTo>
                  <a:pt x="13" y="84"/>
                </a:lnTo>
                <a:lnTo>
                  <a:pt x="16" y="82"/>
                </a:lnTo>
                <a:lnTo>
                  <a:pt x="18" y="77"/>
                </a:lnTo>
                <a:lnTo>
                  <a:pt x="20" y="75"/>
                </a:lnTo>
                <a:lnTo>
                  <a:pt x="20" y="71"/>
                </a:lnTo>
                <a:lnTo>
                  <a:pt x="22" y="68"/>
                </a:lnTo>
                <a:lnTo>
                  <a:pt x="24" y="66"/>
                </a:lnTo>
                <a:lnTo>
                  <a:pt x="27" y="62"/>
                </a:lnTo>
                <a:lnTo>
                  <a:pt x="29" y="60"/>
                </a:lnTo>
                <a:lnTo>
                  <a:pt x="31" y="57"/>
                </a:lnTo>
                <a:lnTo>
                  <a:pt x="33" y="55"/>
                </a:lnTo>
                <a:lnTo>
                  <a:pt x="35" y="51"/>
                </a:lnTo>
                <a:lnTo>
                  <a:pt x="38" y="48"/>
                </a:lnTo>
                <a:lnTo>
                  <a:pt x="40" y="46"/>
                </a:lnTo>
                <a:lnTo>
                  <a:pt x="42" y="44"/>
                </a:lnTo>
                <a:lnTo>
                  <a:pt x="47" y="40"/>
                </a:lnTo>
                <a:lnTo>
                  <a:pt x="49" y="37"/>
                </a:lnTo>
                <a:lnTo>
                  <a:pt x="51" y="35"/>
                </a:lnTo>
                <a:lnTo>
                  <a:pt x="53" y="33"/>
                </a:lnTo>
                <a:lnTo>
                  <a:pt x="58" y="31"/>
                </a:lnTo>
                <a:lnTo>
                  <a:pt x="60" y="29"/>
                </a:lnTo>
                <a:lnTo>
                  <a:pt x="62" y="26"/>
                </a:lnTo>
                <a:lnTo>
                  <a:pt x="66" y="24"/>
                </a:lnTo>
                <a:lnTo>
                  <a:pt x="69" y="22"/>
                </a:lnTo>
                <a:lnTo>
                  <a:pt x="71" y="20"/>
                </a:lnTo>
                <a:lnTo>
                  <a:pt x="75" y="20"/>
                </a:lnTo>
                <a:lnTo>
                  <a:pt x="78" y="17"/>
                </a:lnTo>
                <a:lnTo>
                  <a:pt x="80" y="15"/>
                </a:lnTo>
                <a:lnTo>
                  <a:pt x="84" y="13"/>
                </a:lnTo>
                <a:lnTo>
                  <a:pt x="86" y="13"/>
                </a:lnTo>
                <a:lnTo>
                  <a:pt x="91" y="11"/>
                </a:lnTo>
                <a:lnTo>
                  <a:pt x="93" y="11"/>
                </a:lnTo>
                <a:lnTo>
                  <a:pt x="97" y="9"/>
                </a:lnTo>
                <a:lnTo>
                  <a:pt x="100" y="9"/>
                </a:lnTo>
                <a:lnTo>
                  <a:pt x="104" y="6"/>
                </a:lnTo>
                <a:lnTo>
                  <a:pt x="106" y="6"/>
                </a:lnTo>
                <a:lnTo>
                  <a:pt x="111" y="4"/>
                </a:lnTo>
                <a:lnTo>
                  <a:pt x="113" y="4"/>
                </a:lnTo>
                <a:lnTo>
                  <a:pt x="117" y="4"/>
                </a:lnTo>
                <a:lnTo>
                  <a:pt x="120" y="2"/>
                </a:lnTo>
                <a:lnTo>
                  <a:pt x="124" y="2"/>
                </a:lnTo>
                <a:lnTo>
                  <a:pt x="129" y="2"/>
                </a:lnTo>
                <a:lnTo>
                  <a:pt x="131" y="2"/>
                </a:lnTo>
                <a:lnTo>
                  <a:pt x="135" y="0"/>
                </a:lnTo>
                <a:lnTo>
                  <a:pt x="140" y="0"/>
                </a:lnTo>
                <a:lnTo>
                  <a:pt x="142" y="0"/>
                </a:lnTo>
                <a:lnTo>
                  <a:pt x="146" y="0"/>
                </a:lnTo>
                <a:lnTo>
                  <a:pt x="151" y="0"/>
                </a:lnTo>
                <a:lnTo>
                  <a:pt x="153" y="0"/>
                </a:lnTo>
                <a:lnTo>
                  <a:pt x="157" y="0"/>
                </a:lnTo>
                <a:lnTo>
                  <a:pt x="162" y="2"/>
                </a:lnTo>
                <a:lnTo>
                  <a:pt x="164" y="2"/>
                </a:lnTo>
                <a:lnTo>
                  <a:pt x="168" y="2"/>
                </a:lnTo>
                <a:lnTo>
                  <a:pt x="173" y="2"/>
                </a:lnTo>
                <a:lnTo>
                  <a:pt x="175" y="4"/>
                </a:lnTo>
                <a:lnTo>
                  <a:pt x="179" y="4"/>
                </a:lnTo>
                <a:lnTo>
                  <a:pt x="182" y="4"/>
                </a:lnTo>
                <a:lnTo>
                  <a:pt x="186" y="6"/>
                </a:lnTo>
                <a:lnTo>
                  <a:pt x="188" y="6"/>
                </a:lnTo>
                <a:lnTo>
                  <a:pt x="193" y="9"/>
                </a:lnTo>
                <a:lnTo>
                  <a:pt x="195" y="9"/>
                </a:lnTo>
                <a:lnTo>
                  <a:pt x="199" y="11"/>
                </a:lnTo>
                <a:lnTo>
                  <a:pt x="202" y="11"/>
                </a:lnTo>
                <a:lnTo>
                  <a:pt x="206" y="13"/>
                </a:lnTo>
                <a:lnTo>
                  <a:pt x="208" y="13"/>
                </a:lnTo>
                <a:lnTo>
                  <a:pt x="213" y="15"/>
                </a:lnTo>
                <a:lnTo>
                  <a:pt x="215" y="17"/>
                </a:lnTo>
                <a:lnTo>
                  <a:pt x="217" y="20"/>
                </a:lnTo>
                <a:lnTo>
                  <a:pt x="222" y="20"/>
                </a:lnTo>
                <a:lnTo>
                  <a:pt x="224" y="22"/>
                </a:lnTo>
                <a:lnTo>
                  <a:pt x="226" y="24"/>
                </a:lnTo>
                <a:lnTo>
                  <a:pt x="230" y="26"/>
                </a:lnTo>
                <a:lnTo>
                  <a:pt x="233" y="29"/>
                </a:lnTo>
                <a:lnTo>
                  <a:pt x="235" y="31"/>
                </a:lnTo>
                <a:lnTo>
                  <a:pt x="239" y="33"/>
                </a:lnTo>
                <a:lnTo>
                  <a:pt x="241" y="35"/>
                </a:lnTo>
                <a:lnTo>
                  <a:pt x="244" y="37"/>
                </a:lnTo>
                <a:lnTo>
                  <a:pt x="246" y="40"/>
                </a:lnTo>
                <a:lnTo>
                  <a:pt x="248" y="44"/>
                </a:lnTo>
                <a:lnTo>
                  <a:pt x="253" y="46"/>
                </a:lnTo>
                <a:lnTo>
                  <a:pt x="255" y="48"/>
                </a:lnTo>
                <a:lnTo>
                  <a:pt x="257" y="51"/>
                </a:lnTo>
                <a:lnTo>
                  <a:pt x="259" y="55"/>
                </a:lnTo>
                <a:lnTo>
                  <a:pt x="261" y="57"/>
                </a:lnTo>
                <a:lnTo>
                  <a:pt x="264" y="60"/>
                </a:lnTo>
                <a:lnTo>
                  <a:pt x="266" y="62"/>
                </a:lnTo>
                <a:lnTo>
                  <a:pt x="268" y="66"/>
                </a:lnTo>
                <a:lnTo>
                  <a:pt x="270" y="68"/>
                </a:lnTo>
                <a:lnTo>
                  <a:pt x="272" y="71"/>
                </a:lnTo>
                <a:lnTo>
                  <a:pt x="272" y="75"/>
                </a:lnTo>
                <a:lnTo>
                  <a:pt x="275" y="77"/>
                </a:lnTo>
                <a:lnTo>
                  <a:pt x="277" y="82"/>
                </a:lnTo>
                <a:lnTo>
                  <a:pt x="279" y="84"/>
                </a:lnTo>
                <a:lnTo>
                  <a:pt x="279" y="86"/>
                </a:lnTo>
                <a:lnTo>
                  <a:pt x="281" y="91"/>
                </a:lnTo>
                <a:lnTo>
                  <a:pt x="284" y="93"/>
                </a:lnTo>
                <a:lnTo>
                  <a:pt x="284" y="97"/>
                </a:lnTo>
                <a:lnTo>
                  <a:pt x="286" y="99"/>
                </a:lnTo>
                <a:lnTo>
                  <a:pt x="286" y="104"/>
                </a:lnTo>
                <a:lnTo>
                  <a:pt x="286" y="106"/>
                </a:lnTo>
                <a:lnTo>
                  <a:pt x="288" y="110"/>
                </a:lnTo>
                <a:lnTo>
                  <a:pt x="288" y="113"/>
                </a:lnTo>
                <a:lnTo>
                  <a:pt x="290" y="117"/>
                </a:lnTo>
                <a:lnTo>
                  <a:pt x="290" y="122"/>
                </a:lnTo>
                <a:lnTo>
                  <a:pt x="290" y="124"/>
                </a:lnTo>
                <a:lnTo>
                  <a:pt x="290" y="128"/>
                </a:lnTo>
                <a:lnTo>
                  <a:pt x="290" y="130"/>
                </a:lnTo>
                <a:lnTo>
                  <a:pt x="292" y="135"/>
                </a:lnTo>
                <a:lnTo>
                  <a:pt x="292" y="139"/>
                </a:lnTo>
                <a:lnTo>
                  <a:pt x="292" y="141"/>
                </a:lnTo>
                <a:lnTo>
                  <a:pt x="292" y="146"/>
                </a:lnTo>
                <a:lnTo>
                  <a:pt x="292" y="150"/>
                </a:lnTo>
                <a:lnTo>
                  <a:pt x="292" y="155"/>
                </a:lnTo>
                <a:lnTo>
                  <a:pt x="292" y="157"/>
                </a:lnTo>
                <a:lnTo>
                  <a:pt x="290" y="161"/>
                </a:lnTo>
                <a:lnTo>
                  <a:pt x="290" y="164"/>
                </a:lnTo>
                <a:lnTo>
                  <a:pt x="290" y="168"/>
                </a:lnTo>
                <a:lnTo>
                  <a:pt x="290" y="172"/>
                </a:lnTo>
                <a:lnTo>
                  <a:pt x="290" y="175"/>
                </a:lnTo>
                <a:lnTo>
                  <a:pt x="288" y="179"/>
                </a:lnTo>
                <a:lnTo>
                  <a:pt x="288" y="181"/>
                </a:lnTo>
                <a:lnTo>
                  <a:pt x="286" y="186"/>
                </a:lnTo>
                <a:lnTo>
                  <a:pt x="286" y="188"/>
                </a:lnTo>
                <a:lnTo>
                  <a:pt x="286" y="192"/>
                </a:lnTo>
                <a:lnTo>
                  <a:pt x="284" y="195"/>
                </a:lnTo>
                <a:lnTo>
                  <a:pt x="284" y="199"/>
                </a:lnTo>
                <a:lnTo>
                  <a:pt x="281" y="201"/>
                </a:lnTo>
                <a:lnTo>
                  <a:pt x="279" y="206"/>
                </a:lnTo>
                <a:lnTo>
                  <a:pt x="279" y="208"/>
                </a:lnTo>
                <a:lnTo>
                  <a:pt x="277" y="212"/>
                </a:lnTo>
                <a:lnTo>
                  <a:pt x="275" y="215"/>
                </a:lnTo>
                <a:lnTo>
                  <a:pt x="272" y="217"/>
                </a:lnTo>
                <a:lnTo>
                  <a:pt x="272" y="221"/>
                </a:lnTo>
                <a:lnTo>
                  <a:pt x="270" y="223"/>
                </a:lnTo>
                <a:lnTo>
                  <a:pt x="268" y="228"/>
                </a:lnTo>
                <a:lnTo>
                  <a:pt x="266" y="230"/>
                </a:lnTo>
                <a:lnTo>
                  <a:pt x="264" y="232"/>
                </a:lnTo>
                <a:lnTo>
                  <a:pt x="261" y="234"/>
                </a:lnTo>
                <a:lnTo>
                  <a:pt x="259" y="239"/>
                </a:lnTo>
                <a:lnTo>
                  <a:pt x="257" y="241"/>
                </a:lnTo>
                <a:lnTo>
                  <a:pt x="255" y="243"/>
                </a:lnTo>
                <a:lnTo>
                  <a:pt x="253" y="246"/>
                </a:lnTo>
                <a:lnTo>
                  <a:pt x="250" y="250"/>
                </a:lnTo>
                <a:lnTo>
                  <a:pt x="246" y="252"/>
                </a:lnTo>
                <a:lnTo>
                  <a:pt x="244" y="254"/>
                </a:lnTo>
                <a:lnTo>
                  <a:pt x="241" y="257"/>
                </a:lnTo>
                <a:lnTo>
                  <a:pt x="239" y="259"/>
                </a:lnTo>
                <a:lnTo>
                  <a:pt x="235" y="261"/>
                </a:lnTo>
                <a:lnTo>
                  <a:pt x="233" y="263"/>
                </a:lnTo>
                <a:lnTo>
                  <a:pt x="230" y="265"/>
                </a:lnTo>
                <a:lnTo>
                  <a:pt x="226" y="268"/>
                </a:lnTo>
                <a:lnTo>
                  <a:pt x="224" y="270"/>
                </a:lnTo>
                <a:lnTo>
                  <a:pt x="222" y="272"/>
                </a:lnTo>
                <a:lnTo>
                  <a:pt x="217" y="274"/>
                </a:lnTo>
                <a:lnTo>
                  <a:pt x="215" y="274"/>
                </a:lnTo>
                <a:lnTo>
                  <a:pt x="213" y="277"/>
                </a:lnTo>
                <a:lnTo>
                  <a:pt x="208" y="279"/>
                </a:lnTo>
                <a:lnTo>
                  <a:pt x="206" y="279"/>
                </a:lnTo>
                <a:lnTo>
                  <a:pt x="202" y="281"/>
                </a:lnTo>
                <a:lnTo>
                  <a:pt x="199" y="283"/>
                </a:lnTo>
                <a:lnTo>
                  <a:pt x="195" y="283"/>
                </a:lnTo>
                <a:lnTo>
                  <a:pt x="193" y="285"/>
                </a:lnTo>
                <a:lnTo>
                  <a:pt x="188" y="285"/>
                </a:lnTo>
                <a:lnTo>
                  <a:pt x="186" y="288"/>
                </a:lnTo>
                <a:lnTo>
                  <a:pt x="182" y="288"/>
                </a:lnTo>
                <a:lnTo>
                  <a:pt x="179" y="288"/>
                </a:lnTo>
                <a:lnTo>
                  <a:pt x="175" y="290"/>
                </a:lnTo>
                <a:lnTo>
                  <a:pt x="173" y="290"/>
                </a:lnTo>
                <a:lnTo>
                  <a:pt x="168" y="290"/>
                </a:lnTo>
                <a:lnTo>
                  <a:pt x="164" y="290"/>
                </a:lnTo>
                <a:lnTo>
                  <a:pt x="162" y="292"/>
                </a:lnTo>
                <a:lnTo>
                  <a:pt x="157" y="292"/>
                </a:lnTo>
                <a:lnTo>
                  <a:pt x="153" y="292"/>
                </a:lnTo>
                <a:lnTo>
                  <a:pt x="151" y="292"/>
                </a:lnTo>
                <a:lnTo>
                  <a:pt x="146" y="292"/>
                </a:lnTo>
              </a:path>
            </a:pathLst>
          </a:custGeom>
          <a:noFill/>
          <a:ln w="0" cap="sq">
            <a:solidFill>
              <a:srgbClr val="000000"/>
            </a:solidFill>
            <a:prstDash val="solid"/>
            <a:miter lim="800000"/>
            <a:headEnd/>
            <a:tailEnd/>
          </a:ln>
        </p:spPr>
        <p:txBody>
          <a:bodyPr/>
          <a:lstStyle/>
          <a:p>
            <a:endParaRPr lang="en-US"/>
          </a:p>
        </p:txBody>
      </p:sp>
      <p:sp>
        <p:nvSpPr>
          <p:cNvPr id="178238" name="Freeform 62"/>
          <p:cNvSpPr>
            <a:spLocks/>
          </p:cNvSpPr>
          <p:nvPr/>
        </p:nvSpPr>
        <p:spPr bwMode="auto">
          <a:xfrm>
            <a:off x="3897313" y="3033713"/>
            <a:ext cx="400050" cy="403225"/>
          </a:xfrm>
          <a:custGeom>
            <a:avLst/>
            <a:gdLst/>
            <a:ahLst/>
            <a:cxnLst>
              <a:cxn ang="0">
                <a:pos x="140" y="252"/>
              </a:cxn>
              <a:cxn ang="0">
                <a:pos x="155" y="250"/>
              </a:cxn>
              <a:cxn ang="0">
                <a:pos x="168" y="245"/>
              </a:cxn>
              <a:cxn ang="0">
                <a:pos x="184" y="241"/>
              </a:cxn>
              <a:cxn ang="0">
                <a:pos x="197" y="232"/>
              </a:cxn>
              <a:cxn ang="0">
                <a:pos x="208" y="223"/>
              </a:cxn>
              <a:cxn ang="0">
                <a:pos x="221" y="212"/>
              </a:cxn>
              <a:cxn ang="0">
                <a:pos x="230" y="199"/>
              </a:cxn>
              <a:cxn ang="0">
                <a:pos x="239" y="186"/>
              </a:cxn>
              <a:cxn ang="0">
                <a:pos x="246" y="172"/>
              </a:cxn>
              <a:cxn ang="0">
                <a:pos x="250" y="157"/>
              </a:cxn>
              <a:cxn ang="0">
                <a:pos x="252" y="141"/>
              </a:cxn>
              <a:cxn ang="0">
                <a:pos x="252" y="126"/>
              </a:cxn>
              <a:cxn ang="0">
                <a:pos x="252" y="110"/>
              </a:cxn>
              <a:cxn ang="0">
                <a:pos x="250" y="95"/>
              </a:cxn>
              <a:cxn ang="0">
                <a:pos x="246" y="79"/>
              </a:cxn>
              <a:cxn ang="0">
                <a:pos x="239" y="66"/>
              </a:cxn>
              <a:cxn ang="0">
                <a:pos x="230" y="53"/>
              </a:cxn>
              <a:cxn ang="0">
                <a:pos x="221" y="42"/>
              </a:cxn>
              <a:cxn ang="0">
                <a:pos x="208" y="28"/>
              </a:cxn>
              <a:cxn ang="0">
                <a:pos x="197" y="20"/>
              </a:cxn>
              <a:cxn ang="0">
                <a:pos x="184" y="13"/>
              </a:cxn>
              <a:cxn ang="0">
                <a:pos x="168" y="6"/>
              </a:cxn>
              <a:cxn ang="0">
                <a:pos x="155" y="2"/>
              </a:cxn>
              <a:cxn ang="0">
                <a:pos x="140" y="0"/>
              </a:cxn>
              <a:cxn ang="0">
                <a:pos x="124" y="0"/>
              </a:cxn>
              <a:cxn ang="0">
                <a:pos x="106" y="0"/>
              </a:cxn>
              <a:cxn ang="0">
                <a:pos x="91" y="4"/>
              </a:cxn>
              <a:cxn ang="0">
                <a:pos x="77" y="9"/>
              </a:cxn>
              <a:cxn ang="0">
                <a:pos x="64" y="15"/>
              </a:cxn>
              <a:cxn ang="0">
                <a:pos x="51" y="24"/>
              </a:cxn>
              <a:cxn ang="0">
                <a:pos x="38" y="33"/>
              </a:cxn>
              <a:cxn ang="0">
                <a:pos x="27" y="46"/>
              </a:cxn>
              <a:cxn ang="0">
                <a:pos x="18" y="57"/>
              </a:cxn>
              <a:cxn ang="0">
                <a:pos x="11" y="73"/>
              </a:cxn>
              <a:cxn ang="0">
                <a:pos x="4" y="86"/>
              </a:cxn>
              <a:cxn ang="0">
                <a:pos x="2" y="102"/>
              </a:cxn>
              <a:cxn ang="0">
                <a:pos x="0" y="117"/>
              </a:cxn>
              <a:cxn ang="0">
                <a:pos x="0" y="133"/>
              </a:cxn>
              <a:cxn ang="0">
                <a:pos x="0" y="148"/>
              </a:cxn>
              <a:cxn ang="0">
                <a:pos x="4" y="164"/>
              </a:cxn>
              <a:cxn ang="0">
                <a:pos x="9" y="177"/>
              </a:cxn>
              <a:cxn ang="0">
                <a:pos x="18" y="192"/>
              </a:cxn>
              <a:cxn ang="0">
                <a:pos x="27" y="203"/>
              </a:cxn>
              <a:cxn ang="0">
                <a:pos x="35" y="217"/>
              </a:cxn>
              <a:cxn ang="0">
                <a:pos x="49" y="228"/>
              </a:cxn>
              <a:cxn ang="0">
                <a:pos x="62" y="237"/>
              </a:cxn>
              <a:cxn ang="0">
                <a:pos x="75" y="243"/>
              </a:cxn>
              <a:cxn ang="0">
                <a:pos x="89" y="248"/>
              </a:cxn>
              <a:cxn ang="0">
                <a:pos x="104" y="252"/>
              </a:cxn>
              <a:cxn ang="0">
                <a:pos x="120" y="252"/>
              </a:cxn>
            </a:cxnLst>
            <a:rect l="0" t="0" r="r" b="b"/>
            <a:pathLst>
              <a:path w="252" h="254">
                <a:moveTo>
                  <a:pt x="126" y="254"/>
                </a:moveTo>
                <a:lnTo>
                  <a:pt x="128" y="252"/>
                </a:lnTo>
                <a:lnTo>
                  <a:pt x="133" y="252"/>
                </a:lnTo>
                <a:lnTo>
                  <a:pt x="135" y="252"/>
                </a:lnTo>
                <a:lnTo>
                  <a:pt x="140" y="252"/>
                </a:lnTo>
                <a:lnTo>
                  <a:pt x="142" y="252"/>
                </a:lnTo>
                <a:lnTo>
                  <a:pt x="146" y="252"/>
                </a:lnTo>
                <a:lnTo>
                  <a:pt x="148" y="252"/>
                </a:lnTo>
                <a:lnTo>
                  <a:pt x="151" y="250"/>
                </a:lnTo>
                <a:lnTo>
                  <a:pt x="155" y="250"/>
                </a:lnTo>
                <a:lnTo>
                  <a:pt x="157" y="250"/>
                </a:lnTo>
                <a:lnTo>
                  <a:pt x="162" y="250"/>
                </a:lnTo>
                <a:lnTo>
                  <a:pt x="164" y="248"/>
                </a:lnTo>
                <a:lnTo>
                  <a:pt x="166" y="248"/>
                </a:lnTo>
                <a:lnTo>
                  <a:pt x="168" y="245"/>
                </a:lnTo>
                <a:lnTo>
                  <a:pt x="173" y="245"/>
                </a:lnTo>
                <a:lnTo>
                  <a:pt x="175" y="243"/>
                </a:lnTo>
                <a:lnTo>
                  <a:pt x="177" y="243"/>
                </a:lnTo>
                <a:lnTo>
                  <a:pt x="182" y="241"/>
                </a:lnTo>
                <a:lnTo>
                  <a:pt x="184" y="241"/>
                </a:lnTo>
                <a:lnTo>
                  <a:pt x="186" y="239"/>
                </a:lnTo>
                <a:lnTo>
                  <a:pt x="188" y="237"/>
                </a:lnTo>
                <a:lnTo>
                  <a:pt x="190" y="237"/>
                </a:lnTo>
                <a:lnTo>
                  <a:pt x="195" y="234"/>
                </a:lnTo>
                <a:lnTo>
                  <a:pt x="197" y="232"/>
                </a:lnTo>
                <a:lnTo>
                  <a:pt x="199" y="230"/>
                </a:lnTo>
                <a:lnTo>
                  <a:pt x="202" y="228"/>
                </a:lnTo>
                <a:lnTo>
                  <a:pt x="204" y="228"/>
                </a:lnTo>
                <a:lnTo>
                  <a:pt x="206" y="226"/>
                </a:lnTo>
                <a:lnTo>
                  <a:pt x="208" y="223"/>
                </a:lnTo>
                <a:lnTo>
                  <a:pt x="210" y="221"/>
                </a:lnTo>
                <a:lnTo>
                  <a:pt x="215" y="219"/>
                </a:lnTo>
                <a:lnTo>
                  <a:pt x="217" y="217"/>
                </a:lnTo>
                <a:lnTo>
                  <a:pt x="219" y="214"/>
                </a:lnTo>
                <a:lnTo>
                  <a:pt x="221" y="212"/>
                </a:lnTo>
                <a:lnTo>
                  <a:pt x="224" y="210"/>
                </a:lnTo>
                <a:lnTo>
                  <a:pt x="226" y="206"/>
                </a:lnTo>
                <a:lnTo>
                  <a:pt x="226" y="203"/>
                </a:lnTo>
                <a:lnTo>
                  <a:pt x="228" y="201"/>
                </a:lnTo>
                <a:lnTo>
                  <a:pt x="230" y="199"/>
                </a:lnTo>
                <a:lnTo>
                  <a:pt x="233" y="197"/>
                </a:lnTo>
                <a:lnTo>
                  <a:pt x="235" y="195"/>
                </a:lnTo>
                <a:lnTo>
                  <a:pt x="235" y="192"/>
                </a:lnTo>
                <a:lnTo>
                  <a:pt x="237" y="188"/>
                </a:lnTo>
                <a:lnTo>
                  <a:pt x="239" y="186"/>
                </a:lnTo>
                <a:lnTo>
                  <a:pt x="239" y="183"/>
                </a:lnTo>
                <a:lnTo>
                  <a:pt x="241" y="181"/>
                </a:lnTo>
                <a:lnTo>
                  <a:pt x="244" y="177"/>
                </a:lnTo>
                <a:lnTo>
                  <a:pt x="244" y="175"/>
                </a:lnTo>
                <a:lnTo>
                  <a:pt x="246" y="172"/>
                </a:lnTo>
                <a:lnTo>
                  <a:pt x="246" y="170"/>
                </a:lnTo>
                <a:lnTo>
                  <a:pt x="248" y="166"/>
                </a:lnTo>
                <a:lnTo>
                  <a:pt x="248" y="164"/>
                </a:lnTo>
                <a:lnTo>
                  <a:pt x="248" y="161"/>
                </a:lnTo>
                <a:lnTo>
                  <a:pt x="250" y="157"/>
                </a:lnTo>
                <a:lnTo>
                  <a:pt x="250" y="155"/>
                </a:lnTo>
                <a:lnTo>
                  <a:pt x="250" y="152"/>
                </a:lnTo>
                <a:lnTo>
                  <a:pt x="252" y="148"/>
                </a:lnTo>
                <a:lnTo>
                  <a:pt x="252" y="146"/>
                </a:lnTo>
                <a:lnTo>
                  <a:pt x="252" y="141"/>
                </a:lnTo>
                <a:lnTo>
                  <a:pt x="252" y="139"/>
                </a:lnTo>
                <a:lnTo>
                  <a:pt x="252" y="137"/>
                </a:lnTo>
                <a:lnTo>
                  <a:pt x="252" y="133"/>
                </a:lnTo>
                <a:lnTo>
                  <a:pt x="252" y="130"/>
                </a:lnTo>
                <a:lnTo>
                  <a:pt x="252" y="126"/>
                </a:lnTo>
                <a:lnTo>
                  <a:pt x="252" y="124"/>
                </a:lnTo>
                <a:lnTo>
                  <a:pt x="252" y="119"/>
                </a:lnTo>
                <a:lnTo>
                  <a:pt x="252" y="117"/>
                </a:lnTo>
                <a:lnTo>
                  <a:pt x="252" y="113"/>
                </a:lnTo>
                <a:lnTo>
                  <a:pt x="252" y="110"/>
                </a:lnTo>
                <a:lnTo>
                  <a:pt x="252" y="106"/>
                </a:lnTo>
                <a:lnTo>
                  <a:pt x="252" y="104"/>
                </a:lnTo>
                <a:lnTo>
                  <a:pt x="250" y="102"/>
                </a:lnTo>
                <a:lnTo>
                  <a:pt x="250" y="97"/>
                </a:lnTo>
                <a:lnTo>
                  <a:pt x="250" y="95"/>
                </a:lnTo>
                <a:lnTo>
                  <a:pt x="248" y="93"/>
                </a:lnTo>
                <a:lnTo>
                  <a:pt x="248" y="88"/>
                </a:lnTo>
                <a:lnTo>
                  <a:pt x="248" y="86"/>
                </a:lnTo>
                <a:lnTo>
                  <a:pt x="246" y="84"/>
                </a:lnTo>
                <a:lnTo>
                  <a:pt x="246" y="79"/>
                </a:lnTo>
                <a:lnTo>
                  <a:pt x="244" y="77"/>
                </a:lnTo>
                <a:lnTo>
                  <a:pt x="244" y="75"/>
                </a:lnTo>
                <a:lnTo>
                  <a:pt x="241" y="73"/>
                </a:lnTo>
                <a:lnTo>
                  <a:pt x="239" y="68"/>
                </a:lnTo>
                <a:lnTo>
                  <a:pt x="239" y="66"/>
                </a:lnTo>
                <a:lnTo>
                  <a:pt x="237" y="64"/>
                </a:lnTo>
                <a:lnTo>
                  <a:pt x="235" y="62"/>
                </a:lnTo>
                <a:lnTo>
                  <a:pt x="235" y="59"/>
                </a:lnTo>
                <a:lnTo>
                  <a:pt x="233" y="55"/>
                </a:lnTo>
                <a:lnTo>
                  <a:pt x="230" y="53"/>
                </a:lnTo>
                <a:lnTo>
                  <a:pt x="228" y="51"/>
                </a:lnTo>
                <a:lnTo>
                  <a:pt x="226" y="48"/>
                </a:lnTo>
                <a:lnTo>
                  <a:pt x="226" y="46"/>
                </a:lnTo>
                <a:lnTo>
                  <a:pt x="224" y="44"/>
                </a:lnTo>
                <a:lnTo>
                  <a:pt x="221" y="42"/>
                </a:lnTo>
                <a:lnTo>
                  <a:pt x="219" y="40"/>
                </a:lnTo>
                <a:lnTo>
                  <a:pt x="217" y="35"/>
                </a:lnTo>
                <a:lnTo>
                  <a:pt x="215" y="33"/>
                </a:lnTo>
                <a:lnTo>
                  <a:pt x="210" y="31"/>
                </a:lnTo>
                <a:lnTo>
                  <a:pt x="208" y="28"/>
                </a:lnTo>
                <a:lnTo>
                  <a:pt x="206" y="28"/>
                </a:lnTo>
                <a:lnTo>
                  <a:pt x="204" y="26"/>
                </a:lnTo>
                <a:lnTo>
                  <a:pt x="202" y="24"/>
                </a:lnTo>
                <a:lnTo>
                  <a:pt x="199" y="22"/>
                </a:lnTo>
                <a:lnTo>
                  <a:pt x="197" y="20"/>
                </a:lnTo>
                <a:lnTo>
                  <a:pt x="195" y="17"/>
                </a:lnTo>
                <a:lnTo>
                  <a:pt x="190" y="17"/>
                </a:lnTo>
                <a:lnTo>
                  <a:pt x="188" y="15"/>
                </a:lnTo>
                <a:lnTo>
                  <a:pt x="186" y="13"/>
                </a:lnTo>
                <a:lnTo>
                  <a:pt x="184" y="13"/>
                </a:lnTo>
                <a:lnTo>
                  <a:pt x="182" y="11"/>
                </a:lnTo>
                <a:lnTo>
                  <a:pt x="177" y="9"/>
                </a:lnTo>
                <a:lnTo>
                  <a:pt x="175" y="9"/>
                </a:lnTo>
                <a:lnTo>
                  <a:pt x="173" y="6"/>
                </a:lnTo>
                <a:lnTo>
                  <a:pt x="168" y="6"/>
                </a:lnTo>
                <a:lnTo>
                  <a:pt x="166" y="4"/>
                </a:lnTo>
                <a:lnTo>
                  <a:pt x="164" y="4"/>
                </a:lnTo>
                <a:lnTo>
                  <a:pt x="162" y="4"/>
                </a:lnTo>
                <a:lnTo>
                  <a:pt x="157" y="2"/>
                </a:lnTo>
                <a:lnTo>
                  <a:pt x="155" y="2"/>
                </a:lnTo>
                <a:lnTo>
                  <a:pt x="151" y="2"/>
                </a:lnTo>
                <a:lnTo>
                  <a:pt x="148" y="0"/>
                </a:lnTo>
                <a:lnTo>
                  <a:pt x="146" y="0"/>
                </a:lnTo>
                <a:lnTo>
                  <a:pt x="142" y="0"/>
                </a:lnTo>
                <a:lnTo>
                  <a:pt x="140" y="0"/>
                </a:lnTo>
                <a:lnTo>
                  <a:pt x="135" y="0"/>
                </a:lnTo>
                <a:lnTo>
                  <a:pt x="133" y="0"/>
                </a:lnTo>
                <a:lnTo>
                  <a:pt x="128" y="0"/>
                </a:lnTo>
                <a:lnTo>
                  <a:pt x="126" y="0"/>
                </a:lnTo>
                <a:lnTo>
                  <a:pt x="124" y="0"/>
                </a:lnTo>
                <a:lnTo>
                  <a:pt x="120" y="0"/>
                </a:lnTo>
                <a:lnTo>
                  <a:pt x="117" y="0"/>
                </a:lnTo>
                <a:lnTo>
                  <a:pt x="113" y="0"/>
                </a:lnTo>
                <a:lnTo>
                  <a:pt x="111" y="0"/>
                </a:lnTo>
                <a:lnTo>
                  <a:pt x="106" y="0"/>
                </a:lnTo>
                <a:lnTo>
                  <a:pt x="104" y="0"/>
                </a:lnTo>
                <a:lnTo>
                  <a:pt x="102" y="2"/>
                </a:lnTo>
                <a:lnTo>
                  <a:pt x="97" y="2"/>
                </a:lnTo>
                <a:lnTo>
                  <a:pt x="95" y="2"/>
                </a:lnTo>
                <a:lnTo>
                  <a:pt x="91" y="4"/>
                </a:lnTo>
                <a:lnTo>
                  <a:pt x="89" y="4"/>
                </a:lnTo>
                <a:lnTo>
                  <a:pt x="86" y="4"/>
                </a:lnTo>
                <a:lnTo>
                  <a:pt x="84" y="6"/>
                </a:lnTo>
                <a:lnTo>
                  <a:pt x="80" y="6"/>
                </a:lnTo>
                <a:lnTo>
                  <a:pt x="77" y="9"/>
                </a:lnTo>
                <a:lnTo>
                  <a:pt x="75" y="9"/>
                </a:lnTo>
                <a:lnTo>
                  <a:pt x="71" y="11"/>
                </a:lnTo>
                <a:lnTo>
                  <a:pt x="69" y="13"/>
                </a:lnTo>
                <a:lnTo>
                  <a:pt x="66" y="13"/>
                </a:lnTo>
                <a:lnTo>
                  <a:pt x="64" y="15"/>
                </a:lnTo>
                <a:lnTo>
                  <a:pt x="62" y="17"/>
                </a:lnTo>
                <a:lnTo>
                  <a:pt x="58" y="17"/>
                </a:lnTo>
                <a:lnTo>
                  <a:pt x="55" y="20"/>
                </a:lnTo>
                <a:lnTo>
                  <a:pt x="53" y="22"/>
                </a:lnTo>
                <a:lnTo>
                  <a:pt x="51" y="24"/>
                </a:lnTo>
                <a:lnTo>
                  <a:pt x="49" y="26"/>
                </a:lnTo>
                <a:lnTo>
                  <a:pt x="46" y="28"/>
                </a:lnTo>
                <a:lnTo>
                  <a:pt x="44" y="28"/>
                </a:lnTo>
                <a:lnTo>
                  <a:pt x="42" y="31"/>
                </a:lnTo>
                <a:lnTo>
                  <a:pt x="38" y="33"/>
                </a:lnTo>
                <a:lnTo>
                  <a:pt x="35" y="35"/>
                </a:lnTo>
                <a:lnTo>
                  <a:pt x="33" y="40"/>
                </a:lnTo>
                <a:lnTo>
                  <a:pt x="31" y="42"/>
                </a:lnTo>
                <a:lnTo>
                  <a:pt x="29" y="44"/>
                </a:lnTo>
                <a:lnTo>
                  <a:pt x="27" y="46"/>
                </a:lnTo>
                <a:lnTo>
                  <a:pt x="27" y="48"/>
                </a:lnTo>
                <a:lnTo>
                  <a:pt x="24" y="51"/>
                </a:lnTo>
                <a:lnTo>
                  <a:pt x="22" y="53"/>
                </a:lnTo>
                <a:lnTo>
                  <a:pt x="20" y="55"/>
                </a:lnTo>
                <a:lnTo>
                  <a:pt x="18" y="57"/>
                </a:lnTo>
                <a:lnTo>
                  <a:pt x="18" y="62"/>
                </a:lnTo>
                <a:lnTo>
                  <a:pt x="15" y="64"/>
                </a:lnTo>
                <a:lnTo>
                  <a:pt x="13" y="66"/>
                </a:lnTo>
                <a:lnTo>
                  <a:pt x="13" y="68"/>
                </a:lnTo>
                <a:lnTo>
                  <a:pt x="11" y="73"/>
                </a:lnTo>
                <a:lnTo>
                  <a:pt x="9" y="75"/>
                </a:lnTo>
                <a:lnTo>
                  <a:pt x="9" y="77"/>
                </a:lnTo>
                <a:lnTo>
                  <a:pt x="7" y="79"/>
                </a:lnTo>
                <a:lnTo>
                  <a:pt x="7" y="84"/>
                </a:lnTo>
                <a:lnTo>
                  <a:pt x="4" y="86"/>
                </a:lnTo>
                <a:lnTo>
                  <a:pt x="4" y="88"/>
                </a:lnTo>
                <a:lnTo>
                  <a:pt x="4" y="93"/>
                </a:lnTo>
                <a:lnTo>
                  <a:pt x="2" y="95"/>
                </a:lnTo>
                <a:lnTo>
                  <a:pt x="2" y="97"/>
                </a:lnTo>
                <a:lnTo>
                  <a:pt x="2" y="102"/>
                </a:lnTo>
                <a:lnTo>
                  <a:pt x="0" y="104"/>
                </a:lnTo>
                <a:lnTo>
                  <a:pt x="0" y="106"/>
                </a:lnTo>
                <a:lnTo>
                  <a:pt x="0" y="110"/>
                </a:lnTo>
                <a:lnTo>
                  <a:pt x="0" y="113"/>
                </a:lnTo>
                <a:lnTo>
                  <a:pt x="0" y="117"/>
                </a:lnTo>
                <a:lnTo>
                  <a:pt x="0" y="119"/>
                </a:lnTo>
                <a:lnTo>
                  <a:pt x="0" y="124"/>
                </a:lnTo>
                <a:lnTo>
                  <a:pt x="0" y="126"/>
                </a:lnTo>
                <a:lnTo>
                  <a:pt x="0" y="130"/>
                </a:lnTo>
                <a:lnTo>
                  <a:pt x="0" y="133"/>
                </a:lnTo>
                <a:lnTo>
                  <a:pt x="0" y="137"/>
                </a:lnTo>
                <a:lnTo>
                  <a:pt x="0" y="139"/>
                </a:lnTo>
                <a:lnTo>
                  <a:pt x="0" y="141"/>
                </a:lnTo>
                <a:lnTo>
                  <a:pt x="0" y="146"/>
                </a:lnTo>
                <a:lnTo>
                  <a:pt x="0" y="148"/>
                </a:lnTo>
                <a:lnTo>
                  <a:pt x="2" y="152"/>
                </a:lnTo>
                <a:lnTo>
                  <a:pt x="2" y="155"/>
                </a:lnTo>
                <a:lnTo>
                  <a:pt x="2" y="157"/>
                </a:lnTo>
                <a:lnTo>
                  <a:pt x="4" y="161"/>
                </a:lnTo>
                <a:lnTo>
                  <a:pt x="4" y="164"/>
                </a:lnTo>
                <a:lnTo>
                  <a:pt x="4" y="166"/>
                </a:lnTo>
                <a:lnTo>
                  <a:pt x="7" y="170"/>
                </a:lnTo>
                <a:lnTo>
                  <a:pt x="7" y="172"/>
                </a:lnTo>
                <a:lnTo>
                  <a:pt x="9" y="175"/>
                </a:lnTo>
                <a:lnTo>
                  <a:pt x="9" y="177"/>
                </a:lnTo>
                <a:lnTo>
                  <a:pt x="11" y="181"/>
                </a:lnTo>
                <a:lnTo>
                  <a:pt x="13" y="183"/>
                </a:lnTo>
                <a:lnTo>
                  <a:pt x="13" y="186"/>
                </a:lnTo>
                <a:lnTo>
                  <a:pt x="15" y="188"/>
                </a:lnTo>
                <a:lnTo>
                  <a:pt x="18" y="192"/>
                </a:lnTo>
                <a:lnTo>
                  <a:pt x="18" y="195"/>
                </a:lnTo>
                <a:lnTo>
                  <a:pt x="20" y="197"/>
                </a:lnTo>
                <a:lnTo>
                  <a:pt x="22" y="199"/>
                </a:lnTo>
                <a:lnTo>
                  <a:pt x="24" y="201"/>
                </a:lnTo>
                <a:lnTo>
                  <a:pt x="27" y="203"/>
                </a:lnTo>
                <a:lnTo>
                  <a:pt x="27" y="206"/>
                </a:lnTo>
                <a:lnTo>
                  <a:pt x="29" y="210"/>
                </a:lnTo>
                <a:lnTo>
                  <a:pt x="31" y="212"/>
                </a:lnTo>
                <a:lnTo>
                  <a:pt x="33" y="214"/>
                </a:lnTo>
                <a:lnTo>
                  <a:pt x="35" y="217"/>
                </a:lnTo>
                <a:lnTo>
                  <a:pt x="38" y="219"/>
                </a:lnTo>
                <a:lnTo>
                  <a:pt x="42" y="221"/>
                </a:lnTo>
                <a:lnTo>
                  <a:pt x="44" y="223"/>
                </a:lnTo>
                <a:lnTo>
                  <a:pt x="46" y="226"/>
                </a:lnTo>
                <a:lnTo>
                  <a:pt x="49" y="228"/>
                </a:lnTo>
                <a:lnTo>
                  <a:pt x="51" y="228"/>
                </a:lnTo>
                <a:lnTo>
                  <a:pt x="53" y="230"/>
                </a:lnTo>
                <a:lnTo>
                  <a:pt x="55" y="232"/>
                </a:lnTo>
                <a:lnTo>
                  <a:pt x="58" y="234"/>
                </a:lnTo>
                <a:lnTo>
                  <a:pt x="62" y="237"/>
                </a:lnTo>
                <a:lnTo>
                  <a:pt x="64" y="237"/>
                </a:lnTo>
                <a:lnTo>
                  <a:pt x="66" y="239"/>
                </a:lnTo>
                <a:lnTo>
                  <a:pt x="69" y="241"/>
                </a:lnTo>
                <a:lnTo>
                  <a:pt x="71" y="241"/>
                </a:lnTo>
                <a:lnTo>
                  <a:pt x="75" y="243"/>
                </a:lnTo>
                <a:lnTo>
                  <a:pt x="77" y="243"/>
                </a:lnTo>
                <a:lnTo>
                  <a:pt x="80" y="245"/>
                </a:lnTo>
                <a:lnTo>
                  <a:pt x="84" y="245"/>
                </a:lnTo>
                <a:lnTo>
                  <a:pt x="86" y="248"/>
                </a:lnTo>
                <a:lnTo>
                  <a:pt x="89" y="248"/>
                </a:lnTo>
                <a:lnTo>
                  <a:pt x="91" y="250"/>
                </a:lnTo>
                <a:lnTo>
                  <a:pt x="95" y="250"/>
                </a:lnTo>
                <a:lnTo>
                  <a:pt x="97" y="250"/>
                </a:lnTo>
                <a:lnTo>
                  <a:pt x="102" y="250"/>
                </a:lnTo>
                <a:lnTo>
                  <a:pt x="104" y="252"/>
                </a:lnTo>
                <a:lnTo>
                  <a:pt x="106" y="252"/>
                </a:lnTo>
                <a:lnTo>
                  <a:pt x="111" y="252"/>
                </a:lnTo>
                <a:lnTo>
                  <a:pt x="113" y="252"/>
                </a:lnTo>
                <a:lnTo>
                  <a:pt x="117" y="252"/>
                </a:lnTo>
                <a:lnTo>
                  <a:pt x="120" y="252"/>
                </a:lnTo>
                <a:lnTo>
                  <a:pt x="124" y="252"/>
                </a:lnTo>
                <a:lnTo>
                  <a:pt x="126" y="254"/>
                </a:lnTo>
              </a:path>
            </a:pathLst>
          </a:custGeom>
          <a:noFill/>
          <a:ln w="0" cap="sq">
            <a:solidFill>
              <a:srgbClr val="000000"/>
            </a:solidFill>
            <a:prstDash val="solid"/>
            <a:miter lim="800000"/>
            <a:headEnd/>
            <a:tailEnd/>
          </a:ln>
        </p:spPr>
        <p:txBody>
          <a:bodyPr/>
          <a:lstStyle/>
          <a:p>
            <a:endParaRPr lang="en-US"/>
          </a:p>
        </p:txBody>
      </p:sp>
      <p:sp>
        <p:nvSpPr>
          <p:cNvPr id="178239" name="Freeform 63"/>
          <p:cNvSpPr>
            <a:spLocks/>
          </p:cNvSpPr>
          <p:nvPr/>
        </p:nvSpPr>
        <p:spPr bwMode="auto">
          <a:xfrm>
            <a:off x="3960813" y="3219450"/>
            <a:ext cx="274637" cy="133350"/>
          </a:xfrm>
          <a:custGeom>
            <a:avLst/>
            <a:gdLst/>
            <a:ahLst/>
            <a:cxnLst>
              <a:cxn ang="0">
                <a:pos x="2" y="82"/>
              </a:cxn>
              <a:cxn ang="0">
                <a:pos x="2" y="75"/>
              </a:cxn>
              <a:cxn ang="0">
                <a:pos x="4" y="69"/>
              </a:cxn>
              <a:cxn ang="0">
                <a:pos x="4" y="62"/>
              </a:cxn>
              <a:cxn ang="0">
                <a:pos x="6" y="55"/>
              </a:cxn>
              <a:cxn ang="0">
                <a:pos x="9" y="49"/>
              </a:cxn>
              <a:cxn ang="0">
                <a:pos x="13" y="44"/>
              </a:cxn>
              <a:cxn ang="0">
                <a:pos x="15" y="38"/>
              </a:cxn>
              <a:cxn ang="0">
                <a:pos x="20" y="31"/>
              </a:cxn>
              <a:cxn ang="0">
                <a:pos x="24" y="27"/>
              </a:cxn>
              <a:cxn ang="0">
                <a:pos x="31" y="20"/>
              </a:cxn>
              <a:cxn ang="0">
                <a:pos x="35" y="18"/>
              </a:cxn>
              <a:cxn ang="0">
                <a:pos x="42" y="13"/>
              </a:cxn>
              <a:cxn ang="0">
                <a:pos x="49" y="9"/>
              </a:cxn>
              <a:cxn ang="0">
                <a:pos x="53" y="7"/>
              </a:cxn>
              <a:cxn ang="0">
                <a:pos x="60" y="4"/>
              </a:cxn>
              <a:cxn ang="0">
                <a:pos x="64" y="2"/>
              </a:cxn>
              <a:cxn ang="0">
                <a:pos x="71" y="2"/>
              </a:cxn>
              <a:cxn ang="0">
                <a:pos x="77" y="2"/>
              </a:cxn>
              <a:cxn ang="0">
                <a:pos x="84" y="0"/>
              </a:cxn>
              <a:cxn ang="0">
                <a:pos x="91" y="2"/>
              </a:cxn>
              <a:cxn ang="0">
                <a:pos x="97" y="2"/>
              </a:cxn>
              <a:cxn ang="0">
                <a:pos x="104" y="2"/>
              </a:cxn>
              <a:cxn ang="0">
                <a:pos x="108" y="4"/>
              </a:cxn>
              <a:cxn ang="0">
                <a:pos x="115" y="4"/>
              </a:cxn>
              <a:cxn ang="0">
                <a:pos x="122" y="7"/>
              </a:cxn>
              <a:cxn ang="0">
                <a:pos x="126" y="9"/>
              </a:cxn>
              <a:cxn ang="0">
                <a:pos x="133" y="13"/>
              </a:cxn>
              <a:cxn ang="0">
                <a:pos x="139" y="18"/>
              </a:cxn>
              <a:cxn ang="0">
                <a:pos x="144" y="22"/>
              </a:cxn>
              <a:cxn ang="0">
                <a:pos x="150" y="29"/>
              </a:cxn>
              <a:cxn ang="0">
                <a:pos x="155" y="33"/>
              </a:cxn>
              <a:cxn ang="0">
                <a:pos x="159" y="40"/>
              </a:cxn>
              <a:cxn ang="0">
                <a:pos x="162" y="47"/>
              </a:cxn>
              <a:cxn ang="0">
                <a:pos x="164" y="51"/>
              </a:cxn>
              <a:cxn ang="0">
                <a:pos x="166" y="58"/>
              </a:cxn>
              <a:cxn ang="0">
                <a:pos x="168" y="64"/>
              </a:cxn>
              <a:cxn ang="0">
                <a:pos x="170" y="71"/>
              </a:cxn>
              <a:cxn ang="0">
                <a:pos x="170" y="78"/>
              </a:cxn>
              <a:cxn ang="0">
                <a:pos x="173" y="84"/>
              </a:cxn>
              <a:cxn ang="0">
                <a:pos x="159" y="78"/>
              </a:cxn>
              <a:cxn ang="0">
                <a:pos x="155" y="66"/>
              </a:cxn>
              <a:cxn ang="0">
                <a:pos x="150" y="58"/>
              </a:cxn>
              <a:cxn ang="0">
                <a:pos x="146" y="51"/>
              </a:cxn>
              <a:cxn ang="0">
                <a:pos x="139" y="42"/>
              </a:cxn>
              <a:cxn ang="0">
                <a:pos x="133" y="38"/>
              </a:cxn>
              <a:cxn ang="0">
                <a:pos x="124" y="33"/>
              </a:cxn>
              <a:cxn ang="0">
                <a:pos x="117" y="29"/>
              </a:cxn>
              <a:cxn ang="0">
                <a:pos x="106" y="27"/>
              </a:cxn>
              <a:cxn ang="0">
                <a:pos x="97" y="24"/>
              </a:cxn>
              <a:cxn ang="0">
                <a:pos x="86" y="24"/>
              </a:cxn>
              <a:cxn ang="0">
                <a:pos x="75" y="24"/>
              </a:cxn>
              <a:cxn ang="0">
                <a:pos x="66" y="27"/>
              </a:cxn>
              <a:cxn ang="0">
                <a:pos x="55" y="29"/>
              </a:cxn>
              <a:cxn ang="0">
                <a:pos x="49" y="33"/>
              </a:cxn>
              <a:cxn ang="0">
                <a:pos x="40" y="38"/>
              </a:cxn>
              <a:cxn ang="0">
                <a:pos x="33" y="42"/>
              </a:cxn>
              <a:cxn ang="0">
                <a:pos x="26" y="51"/>
              </a:cxn>
              <a:cxn ang="0">
                <a:pos x="22" y="58"/>
              </a:cxn>
              <a:cxn ang="0">
                <a:pos x="18" y="66"/>
              </a:cxn>
              <a:cxn ang="0">
                <a:pos x="13" y="78"/>
              </a:cxn>
            </a:cxnLst>
            <a:rect l="0" t="0" r="r" b="b"/>
            <a:pathLst>
              <a:path w="173" h="84">
                <a:moveTo>
                  <a:pt x="13" y="84"/>
                </a:moveTo>
                <a:lnTo>
                  <a:pt x="0" y="84"/>
                </a:lnTo>
                <a:lnTo>
                  <a:pt x="2" y="82"/>
                </a:lnTo>
                <a:lnTo>
                  <a:pt x="2" y="80"/>
                </a:lnTo>
                <a:lnTo>
                  <a:pt x="2" y="78"/>
                </a:lnTo>
                <a:lnTo>
                  <a:pt x="2" y="75"/>
                </a:lnTo>
                <a:lnTo>
                  <a:pt x="2" y="73"/>
                </a:lnTo>
                <a:lnTo>
                  <a:pt x="2" y="71"/>
                </a:lnTo>
                <a:lnTo>
                  <a:pt x="4" y="69"/>
                </a:lnTo>
                <a:lnTo>
                  <a:pt x="4" y="66"/>
                </a:lnTo>
                <a:lnTo>
                  <a:pt x="4" y="64"/>
                </a:lnTo>
                <a:lnTo>
                  <a:pt x="4" y="62"/>
                </a:lnTo>
                <a:lnTo>
                  <a:pt x="6" y="60"/>
                </a:lnTo>
                <a:lnTo>
                  <a:pt x="6" y="58"/>
                </a:lnTo>
                <a:lnTo>
                  <a:pt x="6" y="55"/>
                </a:lnTo>
                <a:lnTo>
                  <a:pt x="9" y="53"/>
                </a:lnTo>
                <a:lnTo>
                  <a:pt x="9" y="51"/>
                </a:lnTo>
                <a:lnTo>
                  <a:pt x="9" y="49"/>
                </a:lnTo>
                <a:lnTo>
                  <a:pt x="11" y="49"/>
                </a:lnTo>
                <a:lnTo>
                  <a:pt x="11" y="47"/>
                </a:lnTo>
                <a:lnTo>
                  <a:pt x="13" y="44"/>
                </a:lnTo>
                <a:lnTo>
                  <a:pt x="13" y="42"/>
                </a:lnTo>
                <a:lnTo>
                  <a:pt x="13" y="40"/>
                </a:lnTo>
                <a:lnTo>
                  <a:pt x="15" y="38"/>
                </a:lnTo>
                <a:lnTo>
                  <a:pt x="18" y="35"/>
                </a:lnTo>
                <a:lnTo>
                  <a:pt x="18" y="33"/>
                </a:lnTo>
                <a:lnTo>
                  <a:pt x="20" y="31"/>
                </a:lnTo>
                <a:lnTo>
                  <a:pt x="22" y="31"/>
                </a:lnTo>
                <a:lnTo>
                  <a:pt x="22" y="29"/>
                </a:lnTo>
                <a:lnTo>
                  <a:pt x="24" y="27"/>
                </a:lnTo>
                <a:lnTo>
                  <a:pt x="26" y="24"/>
                </a:lnTo>
                <a:lnTo>
                  <a:pt x="29" y="22"/>
                </a:lnTo>
                <a:lnTo>
                  <a:pt x="31" y="20"/>
                </a:lnTo>
                <a:lnTo>
                  <a:pt x="33" y="20"/>
                </a:lnTo>
                <a:lnTo>
                  <a:pt x="33" y="18"/>
                </a:lnTo>
                <a:lnTo>
                  <a:pt x="35" y="18"/>
                </a:lnTo>
                <a:lnTo>
                  <a:pt x="37" y="16"/>
                </a:lnTo>
                <a:lnTo>
                  <a:pt x="40" y="13"/>
                </a:lnTo>
                <a:lnTo>
                  <a:pt x="42" y="13"/>
                </a:lnTo>
                <a:lnTo>
                  <a:pt x="44" y="11"/>
                </a:lnTo>
                <a:lnTo>
                  <a:pt x="46" y="9"/>
                </a:lnTo>
                <a:lnTo>
                  <a:pt x="49" y="9"/>
                </a:lnTo>
                <a:lnTo>
                  <a:pt x="51" y="9"/>
                </a:lnTo>
                <a:lnTo>
                  <a:pt x="51" y="7"/>
                </a:lnTo>
                <a:lnTo>
                  <a:pt x="53" y="7"/>
                </a:lnTo>
                <a:lnTo>
                  <a:pt x="55" y="7"/>
                </a:lnTo>
                <a:lnTo>
                  <a:pt x="57" y="4"/>
                </a:lnTo>
                <a:lnTo>
                  <a:pt x="60" y="4"/>
                </a:lnTo>
                <a:lnTo>
                  <a:pt x="62" y="4"/>
                </a:lnTo>
                <a:lnTo>
                  <a:pt x="64" y="4"/>
                </a:lnTo>
                <a:lnTo>
                  <a:pt x="64" y="2"/>
                </a:lnTo>
                <a:lnTo>
                  <a:pt x="66" y="2"/>
                </a:lnTo>
                <a:lnTo>
                  <a:pt x="69" y="2"/>
                </a:lnTo>
                <a:lnTo>
                  <a:pt x="71" y="2"/>
                </a:lnTo>
                <a:lnTo>
                  <a:pt x="73" y="2"/>
                </a:lnTo>
                <a:lnTo>
                  <a:pt x="75" y="2"/>
                </a:lnTo>
                <a:lnTo>
                  <a:pt x="77" y="2"/>
                </a:lnTo>
                <a:lnTo>
                  <a:pt x="80" y="2"/>
                </a:lnTo>
                <a:lnTo>
                  <a:pt x="82" y="2"/>
                </a:lnTo>
                <a:lnTo>
                  <a:pt x="84" y="0"/>
                </a:lnTo>
                <a:lnTo>
                  <a:pt x="86" y="0"/>
                </a:lnTo>
                <a:lnTo>
                  <a:pt x="88" y="0"/>
                </a:lnTo>
                <a:lnTo>
                  <a:pt x="91" y="2"/>
                </a:lnTo>
                <a:lnTo>
                  <a:pt x="93" y="2"/>
                </a:lnTo>
                <a:lnTo>
                  <a:pt x="95" y="2"/>
                </a:lnTo>
                <a:lnTo>
                  <a:pt x="97" y="2"/>
                </a:lnTo>
                <a:lnTo>
                  <a:pt x="100" y="2"/>
                </a:lnTo>
                <a:lnTo>
                  <a:pt x="102" y="2"/>
                </a:lnTo>
                <a:lnTo>
                  <a:pt x="104" y="2"/>
                </a:lnTo>
                <a:lnTo>
                  <a:pt x="106" y="2"/>
                </a:lnTo>
                <a:lnTo>
                  <a:pt x="108" y="2"/>
                </a:lnTo>
                <a:lnTo>
                  <a:pt x="108" y="4"/>
                </a:lnTo>
                <a:lnTo>
                  <a:pt x="111" y="4"/>
                </a:lnTo>
                <a:lnTo>
                  <a:pt x="113" y="4"/>
                </a:lnTo>
                <a:lnTo>
                  <a:pt x="115" y="4"/>
                </a:lnTo>
                <a:lnTo>
                  <a:pt x="117" y="7"/>
                </a:lnTo>
                <a:lnTo>
                  <a:pt x="119" y="7"/>
                </a:lnTo>
                <a:lnTo>
                  <a:pt x="122" y="7"/>
                </a:lnTo>
                <a:lnTo>
                  <a:pt x="122" y="9"/>
                </a:lnTo>
                <a:lnTo>
                  <a:pt x="124" y="9"/>
                </a:lnTo>
                <a:lnTo>
                  <a:pt x="126" y="9"/>
                </a:lnTo>
                <a:lnTo>
                  <a:pt x="128" y="11"/>
                </a:lnTo>
                <a:lnTo>
                  <a:pt x="131" y="13"/>
                </a:lnTo>
                <a:lnTo>
                  <a:pt x="133" y="13"/>
                </a:lnTo>
                <a:lnTo>
                  <a:pt x="135" y="16"/>
                </a:lnTo>
                <a:lnTo>
                  <a:pt x="137" y="18"/>
                </a:lnTo>
                <a:lnTo>
                  <a:pt x="139" y="18"/>
                </a:lnTo>
                <a:lnTo>
                  <a:pt x="139" y="20"/>
                </a:lnTo>
                <a:lnTo>
                  <a:pt x="142" y="20"/>
                </a:lnTo>
                <a:lnTo>
                  <a:pt x="144" y="22"/>
                </a:lnTo>
                <a:lnTo>
                  <a:pt x="146" y="24"/>
                </a:lnTo>
                <a:lnTo>
                  <a:pt x="148" y="27"/>
                </a:lnTo>
                <a:lnTo>
                  <a:pt x="150" y="29"/>
                </a:lnTo>
                <a:lnTo>
                  <a:pt x="150" y="31"/>
                </a:lnTo>
                <a:lnTo>
                  <a:pt x="153" y="31"/>
                </a:lnTo>
                <a:lnTo>
                  <a:pt x="155" y="33"/>
                </a:lnTo>
                <a:lnTo>
                  <a:pt x="155" y="35"/>
                </a:lnTo>
                <a:lnTo>
                  <a:pt x="157" y="38"/>
                </a:lnTo>
                <a:lnTo>
                  <a:pt x="159" y="40"/>
                </a:lnTo>
                <a:lnTo>
                  <a:pt x="159" y="42"/>
                </a:lnTo>
                <a:lnTo>
                  <a:pt x="159" y="44"/>
                </a:lnTo>
                <a:lnTo>
                  <a:pt x="162" y="47"/>
                </a:lnTo>
                <a:lnTo>
                  <a:pt x="162" y="49"/>
                </a:lnTo>
                <a:lnTo>
                  <a:pt x="164" y="49"/>
                </a:lnTo>
                <a:lnTo>
                  <a:pt x="164" y="51"/>
                </a:lnTo>
                <a:lnTo>
                  <a:pt x="164" y="53"/>
                </a:lnTo>
                <a:lnTo>
                  <a:pt x="166" y="55"/>
                </a:lnTo>
                <a:lnTo>
                  <a:pt x="166" y="58"/>
                </a:lnTo>
                <a:lnTo>
                  <a:pt x="166" y="60"/>
                </a:lnTo>
                <a:lnTo>
                  <a:pt x="168" y="62"/>
                </a:lnTo>
                <a:lnTo>
                  <a:pt x="168" y="64"/>
                </a:lnTo>
                <a:lnTo>
                  <a:pt x="168" y="66"/>
                </a:lnTo>
                <a:lnTo>
                  <a:pt x="168" y="69"/>
                </a:lnTo>
                <a:lnTo>
                  <a:pt x="170" y="71"/>
                </a:lnTo>
                <a:lnTo>
                  <a:pt x="170" y="73"/>
                </a:lnTo>
                <a:lnTo>
                  <a:pt x="170" y="75"/>
                </a:lnTo>
                <a:lnTo>
                  <a:pt x="170" y="78"/>
                </a:lnTo>
                <a:lnTo>
                  <a:pt x="170" y="80"/>
                </a:lnTo>
                <a:lnTo>
                  <a:pt x="173" y="82"/>
                </a:lnTo>
                <a:lnTo>
                  <a:pt x="173" y="84"/>
                </a:lnTo>
                <a:lnTo>
                  <a:pt x="159" y="84"/>
                </a:lnTo>
                <a:lnTo>
                  <a:pt x="159" y="80"/>
                </a:lnTo>
                <a:lnTo>
                  <a:pt x="159" y="78"/>
                </a:lnTo>
                <a:lnTo>
                  <a:pt x="157" y="73"/>
                </a:lnTo>
                <a:lnTo>
                  <a:pt x="157" y="71"/>
                </a:lnTo>
                <a:lnTo>
                  <a:pt x="155" y="66"/>
                </a:lnTo>
                <a:lnTo>
                  <a:pt x="153" y="64"/>
                </a:lnTo>
                <a:lnTo>
                  <a:pt x="153" y="60"/>
                </a:lnTo>
                <a:lnTo>
                  <a:pt x="150" y="58"/>
                </a:lnTo>
                <a:lnTo>
                  <a:pt x="148" y="55"/>
                </a:lnTo>
                <a:lnTo>
                  <a:pt x="148" y="53"/>
                </a:lnTo>
                <a:lnTo>
                  <a:pt x="146" y="51"/>
                </a:lnTo>
                <a:lnTo>
                  <a:pt x="144" y="49"/>
                </a:lnTo>
                <a:lnTo>
                  <a:pt x="142" y="44"/>
                </a:lnTo>
                <a:lnTo>
                  <a:pt x="139" y="42"/>
                </a:lnTo>
                <a:lnTo>
                  <a:pt x="137" y="42"/>
                </a:lnTo>
                <a:lnTo>
                  <a:pt x="135" y="40"/>
                </a:lnTo>
                <a:lnTo>
                  <a:pt x="133" y="38"/>
                </a:lnTo>
                <a:lnTo>
                  <a:pt x="131" y="35"/>
                </a:lnTo>
                <a:lnTo>
                  <a:pt x="128" y="33"/>
                </a:lnTo>
                <a:lnTo>
                  <a:pt x="124" y="33"/>
                </a:lnTo>
                <a:lnTo>
                  <a:pt x="122" y="31"/>
                </a:lnTo>
                <a:lnTo>
                  <a:pt x="119" y="31"/>
                </a:lnTo>
                <a:lnTo>
                  <a:pt x="117" y="29"/>
                </a:lnTo>
                <a:lnTo>
                  <a:pt x="113" y="29"/>
                </a:lnTo>
                <a:lnTo>
                  <a:pt x="111" y="27"/>
                </a:lnTo>
                <a:lnTo>
                  <a:pt x="106" y="27"/>
                </a:lnTo>
                <a:lnTo>
                  <a:pt x="104" y="27"/>
                </a:lnTo>
                <a:lnTo>
                  <a:pt x="100" y="24"/>
                </a:lnTo>
                <a:lnTo>
                  <a:pt x="97" y="24"/>
                </a:lnTo>
                <a:lnTo>
                  <a:pt x="93" y="24"/>
                </a:lnTo>
                <a:lnTo>
                  <a:pt x="91" y="24"/>
                </a:lnTo>
                <a:lnTo>
                  <a:pt x="86" y="24"/>
                </a:lnTo>
                <a:lnTo>
                  <a:pt x="82" y="24"/>
                </a:lnTo>
                <a:lnTo>
                  <a:pt x="80" y="24"/>
                </a:lnTo>
                <a:lnTo>
                  <a:pt x="75" y="24"/>
                </a:lnTo>
                <a:lnTo>
                  <a:pt x="73" y="24"/>
                </a:lnTo>
                <a:lnTo>
                  <a:pt x="69" y="27"/>
                </a:lnTo>
                <a:lnTo>
                  <a:pt x="66" y="27"/>
                </a:lnTo>
                <a:lnTo>
                  <a:pt x="62" y="27"/>
                </a:lnTo>
                <a:lnTo>
                  <a:pt x="60" y="29"/>
                </a:lnTo>
                <a:lnTo>
                  <a:pt x="55" y="29"/>
                </a:lnTo>
                <a:lnTo>
                  <a:pt x="53" y="31"/>
                </a:lnTo>
                <a:lnTo>
                  <a:pt x="51" y="31"/>
                </a:lnTo>
                <a:lnTo>
                  <a:pt x="49" y="33"/>
                </a:lnTo>
                <a:lnTo>
                  <a:pt x="44" y="33"/>
                </a:lnTo>
                <a:lnTo>
                  <a:pt x="42" y="35"/>
                </a:lnTo>
                <a:lnTo>
                  <a:pt x="40" y="38"/>
                </a:lnTo>
                <a:lnTo>
                  <a:pt x="37" y="40"/>
                </a:lnTo>
                <a:lnTo>
                  <a:pt x="35" y="42"/>
                </a:lnTo>
                <a:lnTo>
                  <a:pt x="33" y="42"/>
                </a:lnTo>
                <a:lnTo>
                  <a:pt x="31" y="44"/>
                </a:lnTo>
                <a:lnTo>
                  <a:pt x="29" y="49"/>
                </a:lnTo>
                <a:lnTo>
                  <a:pt x="26" y="51"/>
                </a:lnTo>
                <a:lnTo>
                  <a:pt x="24" y="53"/>
                </a:lnTo>
                <a:lnTo>
                  <a:pt x="24" y="55"/>
                </a:lnTo>
                <a:lnTo>
                  <a:pt x="22" y="58"/>
                </a:lnTo>
                <a:lnTo>
                  <a:pt x="20" y="60"/>
                </a:lnTo>
                <a:lnTo>
                  <a:pt x="20" y="64"/>
                </a:lnTo>
                <a:lnTo>
                  <a:pt x="18" y="66"/>
                </a:lnTo>
                <a:lnTo>
                  <a:pt x="15" y="71"/>
                </a:lnTo>
                <a:lnTo>
                  <a:pt x="15" y="73"/>
                </a:lnTo>
                <a:lnTo>
                  <a:pt x="13" y="78"/>
                </a:lnTo>
                <a:lnTo>
                  <a:pt x="13" y="80"/>
                </a:lnTo>
                <a:lnTo>
                  <a:pt x="13" y="84"/>
                </a:lnTo>
              </a:path>
            </a:pathLst>
          </a:custGeom>
          <a:noFill/>
          <a:ln w="0" cap="sq">
            <a:solidFill>
              <a:srgbClr val="000000"/>
            </a:solidFill>
            <a:prstDash val="solid"/>
            <a:miter lim="800000"/>
            <a:headEnd/>
            <a:tailEnd/>
          </a:ln>
        </p:spPr>
        <p:txBody>
          <a:bodyPr/>
          <a:lstStyle/>
          <a:p>
            <a:endParaRPr lang="en-US"/>
          </a:p>
        </p:txBody>
      </p:sp>
      <p:sp>
        <p:nvSpPr>
          <p:cNvPr id="178240" name="Freeform 64"/>
          <p:cNvSpPr>
            <a:spLocks/>
          </p:cNvSpPr>
          <p:nvPr/>
        </p:nvSpPr>
        <p:spPr bwMode="auto">
          <a:xfrm>
            <a:off x="3989388" y="3124200"/>
            <a:ext cx="73025" cy="74613"/>
          </a:xfrm>
          <a:custGeom>
            <a:avLst/>
            <a:gdLst/>
            <a:ahLst/>
            <a:cxnLst>
              <a:cxn ang="0">
                <a:pos x="19" y="47"/>
              </a:cxn>
              <a:cxn ang="0">
                <a:pos x="15" y="45"/>
              </a:cxn>
              <a:cxn ang="0">
                <a:pos x="11" y="45"/>
              </a:cxn>
              <a:cxn ang="0">
                <a:pos x="8" y="42"/>
              </a:cxn>
              <a:cxn ang="0">
                <a:pos x="6" y="40"/>
              </a:cxn>
              <a:cxn ang="0">
                <a:pos x="4" y="38"/>
              </a:cxn>
              <a:cxn ang="0">
                <a:pos x="2" y="36"/>
              </a:cxn>
              <a:cxn ang="0">
                <a:pos x="2" y="31"/>
              </a:cxn>
              <a:cxn ang="0">
                <a:pos x="0" y="29"/>
              </a:cxn>
              <a:cxn ang="0">
                <a:pos x="0" y="25"/>
              </a:cxn>
              <a:cxn ang="0">
                <a:pos x="0" y="20"/>
              </a:cxn>
              <a:cxn ang="0">
                <a:pos x="0" y="16"/>
              </a:cxn>
              <a:cxn ang="0">
                <a:pos x="2" y="14"/>
              </a:cxn>
              <a:cxn ang="0">
                <a:pos x="2" y="9"/>
              </a:cxn>
              <a:cxn ang="0">
                <a:pos x="4" y="7"/>
              </a:cxn>
              <a:cxn ang="0">
                <a:pos x="6" y="5"/>
              </a:cxn>
              <a:cxn ang="0">
                <a:pos x="11" y="2"/>
              </a:cxn>
              <a:cxn ang="0">
                <a:pos x="13" y="0"/>
              </a:cxn>
              <a:cxn ang="0">
                <a:pos x="17" y="0"/>
              </a:cxn>
              <a:cxn ang="0">
                <a:pos x="22" y="0"/>
              </a:cxn>
              <a:cxn ang="0">
                <a:pos x="26" y="0"/>
              </a:cxn>
              <a:cxn ang="0">
                <a:pos x="31" y="0"/>
              </a:cxn>
              <a:cxn ang="0">
                <a:pos x="33" y="2"/>
              </a:cxn>
              <a:cxn ang="0">
                <a:pos x="35" y="5"/>
              </a:cxn>
              <a:cxn ang="0">
                <a:pos x="37" y="7"/>
              </a:cxn>
              <a:cxn ang="0">
                <a:pos x="39" y="9"/>
              </a:cxn>
              <a:cxn ang="0">
                <a:pos x="42" y="11"/>
              </a:cxn>
              <a:cxn ang="0">
                <a:pos x="44" y="14"/>
              </a:cxn>
              <a:cxn ang="0">
                <a:pos x="44" y="18"/>
              </a:cxn>
              <a:cxn ang="0">
                <a:pos x="46" y="20"/>
              </a:cxn>
              <a:cxn ang="0">
                <a:pos x="46" y="25"/>
              </a:cxn>
              <a:cxn ang="0">
                <a:pos x="44" y="29"/>
              </a:cxn>
              <a:cxn ang="0">
                <a:pos x="44" y="33"/>
              </a:cxn>
              <a:cxn ang="0">
                <a:pos x="42" y="36"/>
              </a:cxn>
              <a:cxn ang="0">
                <a:pos x="37" y="40"/>
              </a:cxn>
              <a:cxn ang="0">
                <a:pos x="35" y="42"/>
              </a:cxn>
              <a:cxn ang="0">
                <a:pos x="33" y="45"/>
              </a:cxn>
              <a:cxn ang="0">
                <a:pos x="28" y="45"/>
              </a:cxn>
              <a:cxn ang="0">
                <a:pos x="26" y="47"/>
              </a:cxn>
              <a:cxn ang="0">
                <a:pos x="22" y="47"/>
              </a:cxn>
            </a:cxnLst>
            <a:rect l="0" t="0" r="r" b="b"/>
            <a:pathLst>
              <a:path w="46" h="47">
                <a:moveTo>
                  <a:pt x="22" y="47"/>
                </a:moveTo>
                <a:lnTo>
                  <a:pt x="19" y="47"/>
                </a:lnTo>
                <a:lnTo>
                  <a:pt x="17" y="45"/>
                </a:lnTo>
                <a:lnTo>
                  <a:pt x="15" y="45"/>
                </a:lnTo>
                <a:lnTo>
                  <a:pt x="13" y="45"/>
                </a:lnTo>
                <a:lnTo>
                  <a:pt x="11" y="45"/>
                </a:lnTo>
                <a:lnTo>
                  <a:pt x="11" y="42"/>
                </a:lnTo>
                <a:lnTo>
                  <a:pt x="8" y="42"/>
                </a:lnTo>
                <a:lnTo>
                  <a:pt x="8" y="40"/>
                </a:lnTo>
                <a:lnTo>
                  <a:pt x="6" y="40"/>
                </a:lnTo>
                <a:lnTo>
                  <a:pt x="6" y="38"/>
                </a:lnTo>
                <a:lnTo>
                  <a:pt x="4" y="38"/>
                </a:lnTo>
                <a:lnTo>
                  <a:pt x="4" y="36"/>
                </a:lnTo>
                <a:lnTo>
                  <a:pt x="2" y="36"/>
                </a:lnTo>
                <a:lnTo>
                  <a:pt x="2" y="33"/>
                </a:lnTo>
                <a:lnTo>
                  <a:pt x="2" y="31"/>
                </a:lnTo>
                <a:lnTo>
                  <a:pt x="0" y="31"/>
                </a:lnTo>
                <a:lnTo>
                  <a:pt x="0" y="29"/>
                </a:lnTo>
                <a:lnTo>
                  <a:pt x="0" y="27"/>
                </a:lnTo>
                <a:lnTo>
                  <a:pt x="0" y="25"/>
                </a:lnTo>
                <a:lnTo>
                  <a:pt x="0" y="22"/>
                </a:lnTo>
                <a:lnTo>
                  <a:pt x="0" y="20"/>
                </a:lnTo>
                <a:lnTo>
                  <a:pt x="0" y="18"/>
                </a:lnTo>
                <a:lnTo>
                  <a:pt x="0" y="16"/>
                </a:lnTo>
                <a:lnTo>
                  <a:pt x="0" y="14"/>
                </a:lnTo>
                <a:lnTo>
                  <a:pt x="2" y="14"/>
                </a:lnTo>
                <a:lnTo>
                  <a:pt x="2" y="11"/>
                </a:lnTo>
                <a:lnTo>
                  <a:pt x="2" y="9"/>
                </a:lnTo>
                <a:lnTo>
                  <a:pt x="4" y="9"/>
                </a:lnTo>
                <a:lnTo>
                  <a:pt x="4" y="7"/>
                </a:lnTo>
                <a:lnTo>
                  <a:pt x="6" y="7"/>
                </a:lnTo>
                <a:lnTo>
                  <a:pt x="6" y="5"/>
                </a:lnTo>
                <a:lnTo>
                  <a:pt x="8" y="5"/>
                </a:lnTo>
                <a:lnTo>
                  <a:pt x="11" y="2"/>
                </a:lnTo>
                <a:lnTo>
                  <a:pt x="13" y="2"/>
                </a:lnTo>
                <a:lnTo>
                  <a:pt x="13" y="0"/>
                </a:lnTo>
                <a:lnTo>
                  <a:pt x="15" y="0"/>
                </a:lnTo>
                <a:lnTo>
                  <a:pt x="17" y="0"/>
                </a:lnTo>
                <a:lnTo>
                  <a:pt x="19" y="0"/>
                </a:lnTo>
                <a:lnTo>
                  <a:pt x="22" y="0"/>
                </a:lnTo>
                <a:lnTo>
                  <a:pt x="24" y="0"/>
                </a:lnTo>
                <a:lnTo>
                  <a:pt x="26" y="0"/>
                </a:lnTo>
                <a:lnTo>
                  <a:pt x="28" y="0"/>
                </a:lnTo>
                <a:lnTo>
                  <a:pt x="31" y="0"/>
                </a:lnTo>
                <a:lnTo>
                  <a:pt x="31" y="2"/>
                </a:lnTo>
                <a:lnTo>
                  <a:pt x="33" y="2"/>
                </a:lnTo>
                <a:lnTo>
                  <a:pt x="35" y="2"/>
                </a:lnTo>
                <a:lnTo>
                  <a:pt x="35" y="5"/>
                </a:lnTo>
                <a:lnTo>
                  <a:pt x="37" y="5"/>
                </a:lnTo>
                <a:lnTo>
                  <a:pt x="37" y="7"/>
                </a:lnTo>
                <a:lnTo>
                  <a:pt x="39" y="7"/>
                </a:lnTo>
                <a:lnTo>
                  <a:pt x="39" y="9"/>
                </a:lnTo>
                <a:lnTo>
                  <a:pt x="42" y="9"/>
                </a:lnTo>
                <a:lnTo>
                  <a:pt x="42" y="11"/>
                </a:lnTo>
                <a:lnTo>
                  <a:pt x="42" y="14"/>
                </a:lnTo>
                <a:lnTo>
                  <a:pt x="44" y="14"/>
                </a:lnTo>
                <a:lnTo>
                  <a:pt x="44" y="16"/>
                </a:lnTo>
                <a:lnTo>
                  <a:pt x="44" y="18"/>
                </a:lnTo>
                <a:lnTo>
                  <a:pt x="44" y="20"/>
                </a:lnTo>
                <a:lnTo>
                  <a:pt x="46" y="20"/>
                </a:lnTo>
                <a:lnTo>
                  <a:pt x="46" y="22"/>
                </a:lnTo>
                <a:lnTo>
                  <a:pt x="46" y="25"/>
                </a:lnTo>
                <a:lnTo>
                  <a:pt x="44" y="27"/>
                </a:lnTo>
                <a:lnTo>
                  <a:pt x="44" y="29"/>
                </a:lnTo>
                <a:lnTo>
                  <a:pt x="44" y="31"/>
                </a:lnTo>
                <a:lnTo>
                  <a:pt x="44" y="33"/>
                </a:lnTo>
                <a:lnTo>
                  <a:pt x="42" y="33"/>
                </a:lnTo>
                <a:lnTo>
                  <a:pt x="42" y="36"/>
                </a:lnTo>
                <a:lnTo>
                  <a:pt x="39" y="38"/>
                </a:lnTo>
                <a:lnTo>
                  <a:pt x="37" y="40"/>
                </a:lnTo>
                <a:lnTo>
                  <a:pt x="35" y="40"/>
                </a:lnTo>
                <a:lnTo>
                  <a:pt x="35" y="42"/>
                </a:lnTo>
                <a:lnTo>
                  <a:pt x="33" y="42"/>
                </a:lnTo>
                <a:lnTo>
                  <a:pt x="33" y="45"/>
                </a:lnTo>
                <a:lnTo>
                  <a:pt x="31" y="45"/>
                </a:lnTo>
                <a:lnTo>
                  <a:pt x="28" y="45"/>
                </a:lnTo>
                <a:lnTo>
                  <a:pt x="26" y="45"/>
                </a:lnTo>
                <a:lnTo>
                  <a:pt x="26" y="47"/>
                </a:lnTo>
                <a:lnTo>
                  <a:pt x="24" y="47"/>
                </a:lnTo>
                <a:lnTo>
                  <a:pt x="22" y="47"/>
                </a:lnTo>
              </a:path>
            </a:pathLst>
          </a:custGeom>
          <a:noFill/>
          <a:ln w="0" cap="sq">
            <a:solidFill>
              <a:srgbClr val="000000"/>
            </a:solidFill>
            <a:prstDash val="solid"/>
            <a:miter lim="800000"/>
            <a:headEnd/>
            <a:tailEnd/>
          </a:ln>
        </p:spPr>
        <p:txBody>
          <a:bodyPr/>
          <a:lstStyle/>
          <a:p>
            <a:endParaRPr lang="en-US"/>
          </a:p>
        </p:txBody>
      </p:sp>
      <p:sp>
        <p:nvSpPr>
          <p:cNvPr id="178241" name="Freeform 65"/>
          <p:cNvSpPr>
            <a:spLocks/>
          </p:cNvSpPr>
          <p:nvPr/>
        </p:nvSpPr>
        <p:spPr bwMode="auto">
          <a:xfrm>
            <a:off x="4132263" y="3124200"/>
            <a:ext cx="74612" cy="74613"/>
          </a:xfrm>
          <a:custGeom>
            <a:avLst/>
            <a:gdLst/>
            <a:ahLst/>
            <a:cxnLst>
              <a:cxn ang="0">
                <a:pos x="23" y="47"/>
              </a:cxn>
              <a:cxn ang="0">
                <a:pos x="20" y="45"/>
              </a:cxn>
              <a:cxn ang="0">
                <a:pos x="16" y="45"/>
              </a:cxn>
              <a:cxn ang="0">
                <a:pos x="14" y="42"/>
              </a:cxn>
              <a:cxn ang="0">
                <a:pos x="9" y="40"/>
              </a:cxn>
              <a:cxn ang="0">
                <a:pos x="7" y="38"/>
              </a:cxn>
              <a:cxn ang="0">
                <a:pos x="5" y="33"/>
              </a:cxn>
              <a:cxn ang="0">
                <a:pos x="3" y="31"/>
              </a:cxn>
              <a:cxn ang="0">
                <a:pos x="3" y="27"/>
              </a:cxn>
              <a:cxn ang="0">
                <a:pos x="0" y="25"/>
              </a:cxn>
              <a:cxn ang="0">
                <a:pos x="0" y="20"/>
              </a:cxn>
              <a:cxn ang="0">
                <a:pos x="3" y="18"/>
              </a:cxn>
              <a:cxn ang="0">
                <a:pos x="3" y="14"/>
              </a:cxn>
              <a:cxn ang="0">
                <a:pos x="5" y="11"/>
              </a:cxn>
              <a:cxn ang="0">
                <a:pos x="7" y="9"/>
              </a:cxn>
              <a:cxn ang="0">
                <a:pos x="9" y="7"/>
              </a:cxn>
              <a:cxn ang="0">
                <a:pos x="11" y="5"/>
              </a:cxn>
              <a:cxn ang="0">
                <a:pos x="14" y="2"/>
              </a:cxn>
              <a:cxn ang="0">
                <a:pos x="16" y="0"/>
              </a:cxn>
              <a:cxn ang="0">
                <a:pos x="20" y="0"/>
              </a:cxn>
              <a:cxn ang="0">
                <a:pos x="25" y="0"/>
              </a:cxn>
              <a:cxn ang="0">
                <a:pos x="29" y="0"/>
              </a:cxn>
              <a:cxn ang="0">
                <a:pos x="34" y="0"/>
              </a:cxn>
              <a:cxn ang="0">
                <a:pos x="36" y="2"/>
              </a:cxn>
              <a:cxn ang="0">
                <a:pos x="40" y="5"/>
              </a:cxn>
              <a:cxn ang="0">
                <a:pos x="42" y="7"/>
              </a:cxn>
              <a:cxn ang="0">
                <a:pos x="45" y="9"/>
              </a:cxn>
              <a:cxn ang="0">
                <a:pos x="45" y="14"/>
              </a:cxn>
              <a:cxn ang="0">
                <a:pos x="47" y="16"/>
              </a:cxn>
              <a:cxn ang="0">
                <a:pos x="47" y="20"/>
              </a:cxn>
              <a:cxn ang="0">
                <a:pos x="47" y="25"/>
              </a:cxn>
              <a:cxn ang="0">
                <a:pos x="47" y="29"/>
              </a:cxn>
              <a:cxn ang="0">
                <a:pos x="45" y="31"/>
              </a:cxn>
              <a:cxn ang="0">
                <a:pos x="45" y="36"/>
              </a:cxn>
              <a:cxn ang="0">
                <a:pos x="42" y="38"/>
              </a:cxn>
              <a:cxn ang="0">
                <a:pos x="40" y="40"/>
              </a:cxn>
              <a:cxn ang="0">
                <a:pos x="38" y="42"/>
              </a:cxn>
              <a:cxn ang="0">
                <a:pos x="36" y="45"/>
              </a:cxn>
              <a:cxn ang="0">
                <a:pos x="31" y="45"/>
              </a:cxn>
              <a:cxn ang="0">
                <a:pos x="27" y="47"/>
              </a:cxn>
            </a:cxnLst>
            <a:rect l="0" t="0" r="r" b="b"/>
            <a:pathLst>
              <a:path w="47" h="47">
                <a:moveTo>
                  <a:pt x="25" y="47"/>
                </a:moveTo>
                <a:lnTo>
                  <a:pt x="23" y="47"/>
                </a:lnTo>
                <a:lnTo>
                  <a:pt x="20" y="47"/>
                </a:lnTo>
                <a:lnTo>
                  <a:pt x="20" y="45"/>
                </a:lnTo>
                <a:lnTo>
                  <a:pt x="18" y="45"/>
                </a:lnTo>
                <a:lnTo>
                  <a:pt x="16" y="45"/>
                </a:lnTo>
                <a:lnTo>
                  <a:pt x="14" y="45"/>
                </a:lnTo>
                <a:lnTo>
                  <a:pt x="14" y="42"/>
                </a:lnTo>
                <a:lnTo>
                  <a:pt x="11" y="42"/>
                </a:lnTo>
                <a:lnTo>
                  <a:pt x="9" y="40"/>
                </a:lnTo>
                <a:lnTo>
                  <a:pt x="7" y="40"/>
                </a:lnTo>
                <a:lnTo>
                  <a:pt x="7" y="38"/>
                </a:lnTo>
                <a:lnTo>
                  <a:pt x="5" y="36"/>
                </a:lnTo>
                <a:lnTo>
                  <a:pt x="5" y="33"/>
                </a:lnTo>
                <a:lnTo>
                  <a:pt x="3" y="33"/>
                </a:lnTo>
                <a:lnTo>
                  <a:pt x="3" y="31"/>
                </a:lnTo>
                <a:lnTo>
                  <a:pt x="3" y="29"/>
                </a:lnTo>
                <a:lnTo>
                  <a:pt x="3" y="27"/>
                </a:lnTo>
                <a:lnTo>
                  <a:pt x="0" y="27"/>
                </a:lnTo>
                <a:lnTo>
                  <a:pt x="0" y="25"/>
                </a:lnTo>
                <a:lnTo>
                  <a:pt x="0" y="22"/>
                </a:lnTo>
                <a:lnTo>
                  <a:pt x="0" y="20"/>
                </a:lnTo>
                <a:lnTo>
                  <a:pt x="3" y="20"/>
                </a:lnTo>
                <a:lnTo>
                  <a:pt x="3" y="18"/>
                </a:lnTo>
                <a:lnTo>
                  <a:pt x="3" y="16"/>
                </a:lnTo>
                <a:lnTo>
                  <a:pt x="3" y="14"/>
                </a:lnTo>
                <a:lnTo>
                  <a:pt x="5" y="14"/>
                </a:lnTo>
                <a:lnTo>
                  <a:pt x="5" y="11"/>
                </a:lnTo>
                <a:lnTo>
                  <a:pt x="5" y="9"/>
                </a:lnTo>
                <a:lnTo>
                  <a:pt x="7" y="9"/>
                </a:lnTo>
                <a:lnTo>
                  <a:pt x="7" y="7"/>
                </a:lnTo>
                <a:lnTo>
                  <a:pt x="9" y="7"/>
                </a:lnTo>
                <a:lnTo>
                  <a:pt x="9" y="5"/>
                </a:lnTo>
                <a:lnTo>
                  <a:pt x="11" y="5"/>
                </a:lnTo>
                <a:lnTo>
                  <a:pt x="11" y="2"/>
                </a:lnTo>
                <a:lnTo>
                  <a:pt x="14" y="2"/>
                </a:lnTo>
                <a:lnTo>
                  <a:pt x="16" y="2"/>
                </a:lnTo>
                <a:lnTo>
                  <a:pt x="16" y="0"/>
                </a:lnTo>
                <a:lnTo>
                  <a:pt x="18" y="0"/>
                </a:lnTo>
                <a:lnTo>
                  <a:pt x="20" y="0"/>
                </a:lnTo>
                <a:lnTo>
                  <a:pt x="23" y="0"/>
                </a:lnTo>
                <a:lnTo>
                  <a:pt x="25" y="0"/>
                </a:lnTo>
                <a:lnTo>
                  <a:pt x="27" y="0"/>
                </a:lnTo>
                <a:lnTo>
                  <a:pt x="29" y="0"/>
                </a:lnTo>
                <a:lnTo>
                  <a:pt x="31" y="0"/>
                </a:lnTo>
                <a:lnTo>
                  <a:pt x="34" y="0"/>
                </a:lnTo>
                <a:lnTo>
                  <a:pt x="34" y="2"/>
                </a:lnTo>
                <a:lnTo>
                  <a:pt x="36" y="2"/>
                </a:lnTo>
                <a:lnTo>
                  <a:pt x="38" y="5"/>
                </a:lnTo>
                <a:lnTo>
                  <a:pt x="40" y="5"/>
                </a:lnTo>
                <a:lnTo>
                  <a:pt x="40" y="7"/>
                </a:lnTo>
                <a:lnTo>
                  <a:pt x="42" y="7"/>
                </a:lnTo>
                <a:lnTo>
                  <a:pt x="42" y="9"/>
                </a:lnTo>
                <a:lnTo>
                  <a:pt x="45" y="9"/>
                </a:lnTo>
                <a:lnTo>
                  <a:pt x="45" y="11"/>
                </a:lnTo>
                <a:lnTo>
                  <a:pt x="45" y="14"/>
                </a:lnTo>
                <a:lnTo>
                  <a:pt x="47" y="14"/>
                </a:lnTo>
                <a:lnTo>
                  <a:pt x="47" y="16"/>
                </a:lnTo>
                <a:lnTo>
                  <a:pt x="47" y="18"/>
                </a:lnTo>
                <a:lnTo>
                  <a:pt x="47" y="20"/>
                </a:lnTo>
                <a:lnTo>
                  <a:pt x="47" y="22"/>
                </a:lnTo>
                <a:lnTo>
                  <a:pt x="47" y="25"/>
                </a:lnTo>
                <a:lnTo>
                  <a:pt x="47" y="27"/>
                </a:lnTo>
                <a:lnTo>
                  <a:pt x="47" y="29"/>
                </a:lnTo>
                <a:lnTo>
                  <a:pt x="47" y="31"/>
                </a:lnTo>
                <a:lnTo>
                  <a:pt x="45" y="31"/>
                </a:lnTo>
                <a:lnTo>
                  <a:pt x="45" y="33"/>
                </a:lnTo>
                <a:lnTo>
                  <a:pt x="45" y="36"/>
                </a:lnTo>
                <a:lnTo>
                  <a:pt x="42" y="36"/>
                </a:lnTo>
                <a:lnTo>
                  <a:pt x="42" y="38"/>
                </a:lnTo>
                <a:lnTo>
                  <a:pt x="40" y="38"/>
                </a:lnTo>
                <a:lnTo>
                  <a:pt x="40" y="40"/>
                </a:lnTo>
                <a:lnTo>
                  <a:pt x="38" y="40"/>
                </a:lnTo>
                <a:lnTo>
                  <a:pt x="38" y="42"/>
                </a:lnTo>
                <a:lnTo>
                  <a:pt x="36" y="42"/>
                </a:lnTo>
                <a:lnTo>
                  <a:pt x="36" y="45"/>
                </a:lnTo>
                <a:lnTo>
                  <a:pt x="34" y="45"/>
                </a:lnTo>
                <a:lnTo>
                  <a:pt x="31" y="45"/>
                </a:lnTo>
                <a:lnTo>
                  <a:pt x="29" y="45"/>
                </a:lnTo>
                <a:lnTo>
                  <a:pt x="27" y="47"/>
                </a:lnTo>
                <a:lnTo>
                  <a:pt x="25" y="47"/>
                </a:lnTo>
              </a:path>
            </a:pathLst>
          </a:custGeom>
          <a:noFill/>
          <a:ln w="0" cap="sq">
            <a:solidFill>
              <a:srgbClr val="000000"/>
            </a:solidFill>
            <a:prstDash val="solid"/>
            <a:miter lim="800000"/>
            <a:headEnd/>
            <a:tailEnd/>
          </a:ln>
        </p:spPr>
        <p:txBody>
          <a:bodyPr/>
          <a:lstStyle/>
          <a:p>
            <a:endParaRPr lang="en-US"/>
          </a:p>
        </p:txBody>
      </p:sp>
      <p:sp>
        <p:nvSpPr>
          <p:cNvPr id="178242" name="Rectangle 66"/>
          <p:cNvSpPr>
            <a:spLocks noChangeArrowheads="1"/>
          </p:cNvSpPr>
          <p:nvPr/>
        </p:nvSpPr>
        <p:spPr bwMode="auto">
          <a:xfrm>
            <a:off x="3003550" y="3430588"/>
            <a:ext cx="204788"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FF"/>
                </a:solidFill>
              </a:rPr>
              <a:t>Y</a:t>
            </a:r>
            <a:endParaRPr lang="en-US" sz="2400">
              <a:latin typeface="Times New Roman" pitchFamily="18" charset="0"/>
            </a:endParaRPr>
          </a:p>
        </p:txBody>
      </p:sp>
      <p:sp>
        <p:nvSpPr>
          <p:cNvPr id="178243" name="Rectangle 67"/>
          <p:cNvSpPr>
            <a:spLocks noChangeArrowheads="1"/>
          </p:cNvSpPr>
          <p:nvPr/>
        </p:nvSpPr>
        <p:spPr bwMode="auto">
          <a:xfrm>
            <a:off x="3222625" y="3430588"/>
            <a:ext cx="1698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FF"/>
                </a:solidFill>
              </a:rPr>
              <a:t>e</a:t>
            </a:r>
            <a:endParaRPr lang="en-US" sz="2400">
              <a:latin typeface="Times New Roman" pitchFamily="18" charset="0"/>
            </a:endParaRPr>
          </a:p>
        </p:txBody>
      </p:sp>
      <p:sp>
        <p:nvSpPr>
          <p:cNvPr id="178244" name="Rectangle 68"/>
          <p:cNvSpPr>
            <a:spLocks noChangeArrowheads="1"/>
          </p:cNvSpPr>
          <p:nvPr/>
        </p:nvSpPr>
        <p:spPr bwMode="auto">
          <a:xfrm>
            <a:off x="3425825" y="3430588"/>
            <a:ext cx="1698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FF"/>
                </a:solidFill>
              </a:rPr>
              <a:t>s</a:t>
            </a:r>
            <a:endParaRPr lang="en-US" sz="2400">
              <a:latin typeface="Times New Roman" pitchFamily="18" charset="0"/>
            </a:endParaRPr>
          </a:p>
        </p:txBody>
      </p:sp>
      <p:sp>
        <p:nvSpPr>
          <p:cNvPr id="178245" name="Rectangle 69"/>
          <p:cNvSpPr>
            <a:spLocks noChangeArrowheads="1"/>
          </p:cNvSpPr>
          <p:nvPr/>
        </p:nvSpPr>
        <p:spPr bwMode="auto">
          <a:xfrm>
            <a:off x="3897313" y="3441700"/>
            <a:ext cx="220662"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FF"/>
                </a:solidFill>
              </a:rPr>
              <a:t>N</a:t>
            </a:r>
            <a:endParaRPr lang="en-US" sz="2400">
              <a:latin typeface="Times New Roman" pitchFamily="18" charset="0"/>
            </a:endParaRPr>
          </a:p>
        </p:txBody>
      </p:sp>
      <p:sp>
        <p:nvSpPr>
          <p:cNvPr id="178246" name="Rectangle 70"/>
          <p:cNvSpPr>
            <a:spLocks noChangeArrowheads="1"/>
          </p:cNvSpPr>
          <p:nvPr/>
        </p:nvSpPr>
        <p:spPr bwMode="auto">
          <a:xfrm>
            <a:off x="4154488" y="3441700"/>
            <a:ext cx="185737"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FF"/>
                </a:solidFill>
              </a:rPr>
              <a:t>o</a:t>
            </a:r>
            <a:endParaRPr lang="en-US" sz="2400">
              <a:latin typeface="Times New Roman" pitchFamily="18" charset="0"/>
            </a:endParaRPr>
          </a:p>
        </p:txBody>
      </p:sp>
      <p:sp>
        <p:nvSpPr>
          <p:cNvPr id="178247" name="Rectangle 71"/>
          <p:cNvSpPr>
            <a:spLocks noChangeArrowheads="1"/>
          </p:cNvSpPr>
          <p:nvPr/>
        </p:nvSpPr>
        <p:spPr bwMode="auto">
          <a:xfrm>
            <a:off x="3133725" y="2622550"/>
            <a:ext cx="2206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B</a:t>
            </a:r>
            <a:endParaRPr lang="en-US" sz="2400">
              <a:latin typeface="Times New Roman" pitchFamily="18" charset="0"/>
            </a:endParaRPr>
          </a:p>
        </p:txBody>
      </p:sp>
      <p:sp>
        <p:nvSpPr>
          <p:cNvPr id="178248" name="Rectangle 72"/>
          <p:cNvSpPr>
            <a:spLocks noChangeArrowheads="1"/>
          </p:cNvSpPr>
          <p:nvPr/>
        </p:nvSpPr>
        <p:spPr bwMode="auto">
          <a:xfrm>
            <a:off x="3390900" y="2622550"/>
            <a:ext cx="85725"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i</a:t>
            </a:r>
            <a:endParaRPr lang="en-US" sz="2400">
              <a:latin typeface="Times New Roman" pitchFamily="18" charset="0"/>
            </a:endParaRPr>
          </a:p>
        </p:txBody>
      </p:sp>
      <p:sp>
        <p:nvSpPr>
          <p:cNvPr id="178249" name="Rectangle 73"/>
          <p:cNvSpPr>
            <a:spLocks noChangeArrowheads="1"/>
          </p:cNvSpPr>
          <p:nvPr/>
        </p:nvSpPr>
        <p:spPr bwMode="auto">
          <a:xfrm>
            <a:off x="3503613" y="2622550"/>
            <a:ext cx="185737"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n</a:t>
            </a:r>
            <a:endParaRPr lang="en-US" sz="2400">
              <a:latin typeface="Times New Roman" pitchFamily="18" charset="0"/>
            </a:endParaRPr>
          </a:p>
        </p:txBody>
      </p:sp>
      <p:sp>
        <p:nvSpPr>
          <p:cNvPr id="178250" name="Rectangle 74"/>
          <p:cNvSpPr>
            <a:spLocks noChangeArrowheads="1"/>
          </p:cNvSpPr>
          <p:nvPr/>
        </p:nvSpPr>
        <p:spPr bwMode="auto">
          <a:xfrm>
            <a:off x="3721100" y="2622550"/>
            <a:ext cx="1698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a</a:t>
            </a:r>
            <a:endParaRPr lang="en-US" sz="2400">
              <a:latin typeface="Times New Roman" pitchFamily="18" charset="0"/>
            </a:endParaRPr>
          </a:p>
        </p:txBody>
      </p:sp>
      <p:sp>
        <p:nvSpPr>
          <p:cNvPr id="178251" name="Rectangle 75"/>
          <p:cNvSpPr>
            <a:spLocks noChangeArrowheads="1"/>
          </p:cNvSpPr>
          <p:nvPr/>
        </p:nvSpPr>
        <p:spPr bwMode="auto">
          <a:xfrm>
            <a:off x="3921125" y="2622550"/>
            <a:ext cx="1190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r</a:t>
            </a:r>
            <a:endParaRPr lang="en-US" sz="2400">
              <a:latin typeface="Times New Roman" pitchFamily="18" charset="0"/>
            </a:endParaRPr>
          </a:p>
        </p:txBody>
      </p:sp>
      <p:sp>
        <p:nvSpPr>
          <p:cNvPr id="178252" name="Rectangle 76"/>
          <p:cNvSpPr>
            <a:spLocks noChangeArrowheads="1"/>
          </p:cNvSpPr>
          <p:nvPr/>
        </p:nvSpPr>
        <p:spPr bwMode="auto">
          <a:xfrm>
            <a:off x="4070350" y="2622550"/>
            <a:ext cx="169863" cy="396875"/>
          </a:xfrm>
          <a:prstGeom prst="rect">
            <a:avLst/>
          </a:prstGeom>
          <a:noFill/>
          <a:ln w="9525">
            <a:noFill/>
            <a:miter lim="800000"/>
            <a:headEnd/>
            <a:tailEnd/>
          </a:ln>
        </p:spPr>
        <p:txBody>
          <a:bodyPr wrap="none" lIns="0" tIns="0" rIns="0" bIns="0">
            <a:spAutoFit/>
          </a:bodyPr>
          <a:lstStyle/>
          <a:p>
            <a:pPr eaLnBrk="0" hangingPunct="0"/>
            <a:r>
              <a:rPr lang="en-US" sz="2600" b="1">
                <a:solidFill>
                  <a:srgbClr val="000000"/>
                </a:solidFill>
              </a:rPr>
              <a:t>y</a:t>
            </a:r>
            <a:endParaRPr lang="en-US" sz="2400">
              <a:latin typeface="Times New Roman" pitchFamily="18" charset="0"/>
            </a:endParaRPr>
          </a:p>
        </p:txBody>
      </p:sp>
      <p:sp>
        <p:nvSpPr>
          <p:cNvPr id="178253" name="Rectangle 77"/>
          <p:cNvSpPr>
            <a:spLocks noChangeArrowheads="1"/>
          </p:cNvSpPr>
          <p:nvPr/>
        </p:nvSpPr>
        <p:spPr bwMode="auto">
          <a:xfrm>
            <a:off x="3025775" y="4400550"/>
            <a:ext cx="312738" cy="301625"/>
          </a:xfrm>
          <a:prstGeom prst="rect">
            <a:avLst/>
          </a:prstGeom>
          <a:solidFill>
            <a:srgbClr val="FF6600"/>
          </a:solidFill>
          <a:ln w="9525">
            <a:noFill/>
            <a:miter lim="800000"/>
            <a:headEnd/>
            <a:tailEnd/>
          </a:ln>
        </p:spPr>
        <p:txBody>
          <a:bodyPr/>
          <a:lstStyle/>
          <a:p>
            <a:endParaRPr lang="en-US"/>
          </a:p>
        </p:txBody>
      </p:sp>
      <p:sp>
        <p:nvSpPr>
          <p:cNvPr id="178254" name="Rectangle 78"/>
          <p:cNvSpPr>
            <a:spLocks noChangeArrowheads="1"/>
          </p:cNvSpPr>
          <p:nvPr/>
        </p:nvSpPr>
        <p:spPr bwMode="auto">
          <a:xfrm>
            <a:off x="3025775" y="4400550"/>
            <a:ext cx="312738" cy="301625"/>
          </a:xfrm>
          <a:prstGeom prst="rect">
            <a:avLst/>
          </a:prstGeom>
          <a:noFill/>
          <a:ln w="0" cap="sq">
            <a:solidFill>
              <a:srgbClr val="000000"/>
            </a:solidFill>
            <a:miter lim="800000"/>
            <a:headEnd/>
            <a:tailEnd/>
          </a:ln>
        </p:spPr>
        <p:txBody>
          <a:bodyPr/>
          <a:lstStyle/>
          <a:p>
            <a:endParaRPr lang="en-US"/>
          </a:p>
        </p:txBody>
      </p:sp>
      <p:sp>
        <p:nvSpPr>
          <p:cNvPr id="178255" name="Rectangle 79"/>
          <p:cNvSpPr>
            <a:spLocks noChangeArrowheads="1"/>
          </p:cNvSpPr>
          <p:nvPr/>
        </p:nvSpPr>
        <p:spPr bwMode="auto">
          <a:xfrm>
            <a:off x="3506788" y="4400550"/>
            <a:ext cx="309562" cy="301625"/>
          </a:xfrm>
          <a:prstGeom prst="rect">
            <a:avLst/>
          </a:prstGeom>
          <a:solidFill>
            <a:srgbClr val="663333"/>
          </a:solidFill>
          <a:ln w="9525">
            <a:noFill/>
            <a:miter lim="800000"/>
            <a:headEnd/>
            <a:tailEnd/>
          </a:ln>
        </p:spPr>
        <p:txBody>
          <a:bodyPr/>
          <a:lstStyle/>
          <a:p>
            <a:endParaRPr lang="en-US"/>
          </a:p>
        </p:txBody>
      </p:sp>
      <p:sp>
        <p:nvSpPr>
          <p:cNvPr id="178256" name="Rectangle 80"/>
          <p:cNvSpPr>
            <a:spLocks noChangeArrowheads="1"/>
          </p:cNvSpPr>
          <p:nvPr/>
        </p:nvSpPr>
        <p:spPr bwMode="auto">
          <a:xfrm>
            <a:off x="3506788" y="4400550"/>
            <a:ext cx="309562" cy="301625"/>
          </a:xfrm>
          <a:prstGeom prst="rect">
            <a:avLst/>
          </a:prstGeom>
          <a:noFill/>
          <a:ln w="0" cap="sq">
            <a:solidFill>
              <a:srgbClr val="000000"/>
            </a:solidFill>
            <a:miter lim="800000"/>
            <a:headEnd/>
            <a:tailEnd/>
          </a:ln>
        </p:spPr>
        <p:txBody>
          <a:bodyPr/>
          <a:lstStyle/>
          <a:p>
            <a:endParaRPr lang="en-US"/>
          </a:p>
        </p:txBody>
      </p:sp>
      <p:sp>
        <p:nvSpPr>
          <p:cNvPr id="178257" name="Rectangle 81"/>
          <p:cNvSpPr>
            <a:spLocks noChangeArrowheads="1"/>
          </p:cNvSpPr>
          <p:nvPr/>
        </p:nvSpPr>
        <p:spPr bwMode="auto">
          <a:xfrm>
            <a:off x="3992563" y="4400550"/>
            <a:ext cx="312737" cy="301625"/>
          </a:xfrm>
          <a:prstGeom prst="rect">
            <a:avLst/>
          </a:prstGeom>
          <a:solidFill>
            <a:srgbClr val="009933"/>
          </a:solidFill>
          <a:ln w="9525">
            <a:noFill/>
            <a:miter lim="800000"/>
            <a:headEnd/>
            <a:tailEnd/>
          </a:ln>
        </p:spPr>
        <p:txBody>
          <a:bodyPr/>
          <a:lstStyle/>
          <a:p>
            <a:endParaRPr lang="en-US"/>
          </a:p>
        </p:txBody>
      </p:sp>
      <p:sp>
        <p:nvSpPr>
          <p:cNvPr id="178258" name="Rectangle 82"/>
          <p:cNvSpPr>
            <a:spLocks noChangeArrowheads="1"/>
          </p:cNvSpPr>
          <p:nvPr/>
        </p:nvSpPr>
        <p:spPr bwMode="auto">
          <a:xfrm>
            <a:off x="3992563" y="4400550"/>
            <a:ext cx="312737" cy="301625"/>
          </a:xfrm>
          <a:prstGeom prst="rect">
            <a:avLst/>
          </a:prstGeom>
          <a:noFill/>
          <a:ln w="0" cap="sq">
            <a:solidFill>
              <a:srgbClr val="000000"/>
            </a:solidFill>
            <a:miter lim="800000"/>
            <a:headEnd/>
            <a:tailEnd/>
          </a:ln>
        </p:spPr>
        <p:txBody>
          <a:bodyPr/>
          <a:lstStyle/>
          <a:p>
            <a:endParaRPr lang="en-US"/>
          </a:p>
        </p:txBody>
      </p:sp>
      <p:sp>
        <p:nvSpPr>
          <p:cNvPr id="178259" name="Freeform 83"/>
          <p:cNvSpPr>
            <a:spLocks/>
          </p:cNvSpPr>
          <p:nvPr/>
        </p:nvSpPr>
        <p:spPr bwMode="auto">
          <a:xfrm>
            <a:off x="3067050" y="4102100"/>
            <a:ext cx="190500" cy="231775"/>
          </a:xfrm>
          <a:custGeom>
            <a:avLst/>
            <a:gdLst/>
            <a:ahLst/>
            <a:cxnLst>
              <a:cxn ang="0">
                <a:pos x="0" y="146"/>
              </a:cxn>
              <a:cxn ang="0">
                <a:pos x="0" y="0"/>
              </a:cxn>
              <a:cxn ang="0">
                <a:pos x="29" y="0"/>
              </a:cxn>
              <a:cxn ang="0">
                <a:pos x="91" y="97"/>
              </a:cxn>
              <a:cxn ang="0">
                <a:pos x="91" y="0"/>
              </a:cxn>
              <a:cxn ang="0">
                <a:pos x="120" y="0"/>
              </a:cxn>
              <a:cxn ang="0">
                <a:pos x="120" y="146"/>
              </a:cxn>
              <a:cxn ang="0">
                <a:pos x="89" y="146"/>
              </a:cxn>
              <a:cxn ang="0">
                <a:pos x="29" y="51"/>
              </a:cxn>
              <a:cxn ang="0">
                <a:pos x="29" y="146"/>
              </a:cxn>
              <a:cxn ang="0">
                <a:pos x="0" y="146"/>
              </a:cxn>
            </a:cxnLst>
            <a:rect l="0" t="0" r="r" b="b"/>
            <a:pathLst>
              <a:path w="120" h="146">
                <a:moveTo>
                  <a:pt x="0" y="146"/>
                </a:moveTo>
                <a:lnTo>
                  <a:pt x="0" y="0"/>
                </a:lnTo>
                <a:lnTo>
                  <a:pt x="29" y="0"/>
                </a:lnTo>
                <a:lnTo>
                  <a:pt x="91" y="97"/>
                </a:lnTo>
                <a:lnTo>
                  <a:pt x="91" y="0"/>
                </a:lnTo>
                <a:lnTo>
                  <a:pt x="120" y="0"/>
                </a:lnTo>
                <a:lnTo>
                  <a:pt x="120" y="146"/>
                </a:lnTo>
                <a:lnTo>
                  <a:pt x="89" y="146"/>
                </a:lnTo>
                <a:lnTo>
                  <a:pt x="29" y="51"/>
                </a:lnTo>
                <a:lnTo>
                  <a:pt x="29" y="146"/>
                </a:lnTo>
                <a:lnTo>
                  <a:pt x="0" y="146"/>
                </a:lnTo>
                <a:close/>
              </a:path>
            </a:pathLst>
          </a:custGeom>
          <a:solidFill>
            <a:srgbClr val="000000"/>
          </a:solidFill>
          <a:ln w="9525">
            <a:noFill/>
            <a:round/>
            <a:headEnd/>
            <a:tailEnd/>
          </a:ln>
        </p:spPr>
        <p:txBody>
          <a:bodyPr/>
          <a:lstStyle/>
          <a:p>
            <a:endParaRPr lang="en-US"/>
          </a:p>
        </p:txBody>
      </p:sp>
      <p:sp>
        <p:nvSpPr>
          <p:cNvPr id="178260" name="Freeform 84"/>
          <p:cNvSpPr>
            <a:spLocks noEditPoints="1"/>
          </p:cNvSpPr>
          <p:nvPr/>
        </p:nvSpPr>
        <p:spPr bwMode="auto">
          <a:xfrm>
            <a:off x="3295650" y="4160838"/>
            <a:ext cx="179388" cy="176212"/>
          </a:xfrm>
          <a:custGeom>
            <a:avLst/>
            <a:gdLst/>
            <a:ahLst/>
            <a:cxnLst>
              <a:cxn ang="0">
                <a:pos x="2" y="45"/>
              </a:cxn>
              <a:cxn ang="0">
                <a:pos x="5" y="36"/>
              </a:cxn>
              <a:cxn ang="0">
                <a:pos x="7" y="27"/>
              </a:cxn>
              <a:cxn ang="0">
                <a:pos x="14" y="20"/>
              </a:cxn>
              <a:cxn ang="0">
                <a:pos x="18" y="14"/>
              </a:cxn>
              <a:cxn ang="0">
                <a:pos x="27" y="9"/>
              </a:cxn>
              <a:cxn ang="0">
                <a:pos x="33" y="5"/>
              </a:cxn>
              <a:cxn ang="0">
                <a:pos x="42" y="3"/>
              </a:cxn>
              <a:cxn ang="0">
                <a:pos x="51" y="0"/>
              </a:cxn>
              <a:cxn ang="0">
                <a:pos x="62" y="0"/>
              </a:cxn>
              <a:cxn ang="0">
                <a:pos x="71" y="3"/>
              </a:cxn>
              <a:cxn ang="0">
                <a:pos x="82" y="5"/>
              </a:cxn>
              <a:cxn ang="0">
                <a:pos x="91" y="9"/>
              </a:cxn>
              <a:cxn ang="0">
                <a:pos x="95" y="16"/>
              </a:cxn>
              <a:cxn ang="0">
                <a:pos x="102" y="20"/>
              </a:cxn>
              <a:cxn ang="0">
                <a:pos x="107" y="29"/>
              </a:cxn>
              <a:cxn ang="0">
                <a:pos x="111" y="36"/>
              </a:cxn>
              <a:cxn ang="0">
                <a:pos x="113" y="47"/>
              </a:cxn>
              <a:cxn ang="0">
                <a:pos x="113" y="58"/>
              </a:cxn>
              <a:cxn ang="0">
                <a:pos x="111" y="69"/>
              </a:cxn>
              <a:cxn ang="0">
                <a:pos x="109" y="78"/>
              </a:cxn>
              <a:cxn ang="0">
                <a:pos x="104" y="87"/>
              </a:cxn>
              <a:cxn ang="0">
                <a:pos x="100" y="93"/>
              </a:cxn>
              <a:cxn ang="0">
                <a:pos x="93" y="98"/>
              </a:cxn>
              <a:cxn ang="0">
                <a:pos x="84" y="104"/>
              </a:cxn>
              <a:cxn ang="0">
                <a:pos x="78" y="109"/>
              </a:cxn>
              <a:cxn ang="0">
                <a:pos x="67" y="111"/>
              </a:cxn>
              <a:cxn ang="0">
                <a:pos x="56" y="111"/>
              </a:cxn>
              <a:cxn ang="0">
                <a:pos x="45" y="109"/>
              </a:cxn>
              <a:cxn ang="0">
                <a:pos x="33" y="107"/>
              </a:cxn>
              <a:cxn ang="0">
                <a:pos x="27" y="102"/>
              </a:cxn>
              <a:cxn ang="0">
                <a:pos x="20" y="98"/>
              </a:cxn>
              <a:cxn ang="0">
                <a:pos x="14" y="91"/>
              </a:cxn>
              <a:cxn ang="0">
                <a:pos x="7" y="85"/>
              </a:cxn>
              <a:cxn ang="0">
                <a:pos x="5" y="76"/>
              </a:cxn>
              <a:cxn ang="0">
                <a:pos x="2" y="65"/>
              </a:cxn>
              <a:cxn ang="0">
                <a:pos x="0" y="54"/>
              </a:cxn>
              <a:cxn ang="0">
                <a:pos x="31" y="65"/>
              </a:cxn>
              <a:cxn ang="0">
                <a:pos x="33" y="76"/>
              </a:cxn>
              <a:cxn ang="0">
                <a:pos x="40" y="80"/>
              </a:cxn>
              <a:cxn ang="0">
                <a:pos x="47" y="87"/>
              </a:cxn>
              <a:cxn ang="0">
                <a:pos x="58" y="89"/>
              </a:cxn>
              <a:cxn ang="0">
                <a:pos x="69" y="87"/>
              </a:cxn>
              <a:cxn ang="0">
                <a:pos x="78" y="78"/>
              </a:cxn>
              <a:cxn ang="0">
                <a:pos x="82" y="71"/>
              </a:cxn>
              <a:cxn ang="0">
                <a:pos x="84" y="60"/>
              </a:cxn>
              <a:cxn ang="0">
                <a:pos x="82" y="49"/>
              </a:cxn>
              <a:cxn ang="0">
                <a:pos x="80" y="40"/>
              </a:cxn>
              <a:cxn ang="0">
                <a:pos x="76" y="31"/>
              </a:cxn>
              <a:cxn ang="0">
                <a:pos x="69" y="27"/>
              </a:cxn>
              <a:cxn ang="0">
                <a:pos x="60" y="23"/>
              </a:cxn>
              <a:cxn ang="0">
                <a:pos x="49" y="25"/>
              </a:cxn>
              <a:cxn ang="0">
                <a:pos x="42" y="29"/>
              </a:cxn>
              <a:cxn ang="0">
                <a:pos x="36" y="34"/>
              </a:cxn>
              <a:cxn ang="0">
                <a:pos x="31" y="45"/>
              </a:cxn>
              <a:cxn ang="0">
                <a:pos x="31" y="56"/>
              </a:cxn>
            </a:cxnLst>
            <a:rect l="0" t="0" r="r" b="b"/>
            <a:pathLst>
              <a:path w="113" h="111">
                <a:moveTo>
                  <a:pt x="0" y="54"/>
                </a:moveTo>
                <a:lnTo>
                  <a:pt x="0" y="51"/>
                </a:lnTo>
                <a:lnTo>
                  <a:pt x="0" y="49"/>
                </a:lnTo>
                <a:lnTo>
                  <a:pt x="2" y="47"/>
                </a:lnTo>
                <a:lnTo>
                  <a:pt x="2" y="45"/>
                </a:lnTo>
                <a:lnTo>
                  <a:pt x="2" y="42"/>
                </a:lnTo>
                <a:lnTo>
                  <a:pt x="2" y="40"/>
                </a:lnTo>
                <a:lnTo>
                  <a:pt x="2" y="38"/>
                </a:lnTo>
                <a:lnTo>
                  <a:pt x="5" y="38"/>
                </a:lnTo>
                <a:lnTo>
                  <a:pt x="5" y="36"/>
                </a:lnTo>
                <a:lnTo>
                  <a:pt x="5" y="34"/>
                </a:lnTo>
                <a:lnTo>
                  <a:pt x="5" y="31"/>
                </a:lnTo>
                <a:lnTo>
                  <a:pt x="7" y="31"/>
                </a:lnTo>
                <a:lnTo>
                  <a:pt x="7" y="29"/>
                </a:lnTo>
                <a:lnTo>
                  <a:pt x="7" y="27"/>
                </a:lnTo>
                <a:lnTo>
                  <a:pt x="9" y="27"/>
                </a:lnTo>
                <a:lnTo>
                  <a:pt x="9" y="25"/>
                </a:lnTo>
                <a:lnTo>
                  <a:pt x="11" y="23"/>
                </a:lnTo>
                <a:lnTo>
                  <a:pt x="11" y="20"/>
                </a:lnTo>
                <a:lnTo>
                  <a:pt x="14" y="20"/>
                </a:lnTo>
                <a:lnTo>
                  <a:pt x="14" y="18"/>
                </a:lnTo>
                <a:lnTo>
                  <a:pt x="16" y="18"/>
                </a:lnTo>
                <a:lnTo>
                  <a:pt x="16" y="16"/>
                </a:lnTo>
                <a:lnTo>
                  <a:pt x="18" y="16"/>
                </a:lnTo>
                <a:lnTo>
                  <a:pt x="18" y="14"/>
                </a:lnTo>
                <a:lnTo>
                  <a:pt x="20" y="14"/>
                </a:lnTo>
                <a:lnTo>
                  <a:pt x="20" y="11"/>
                </a:lnTo>
                <a:lnTo>
                  <a:pt x="22" y="11"/>
                </a:lnTo>
                <a:lnTo>
                  <a:pt x="25" y="9"/>
                </a:lnTo>
                <a:lnTo>
                  <a:pt x="27" y="9"/>
                </a:lnTo>
                <a:lnTo>
                  <a:pt x="27" y="7"/>
                </a:lnTo>
                <a:lnTo>
                  <a:pt x="29" y="7"/>
                </a:lnTo>
                <a:lnTo>
                  <a:pt x="31" y="7"/>
                </a:lnTo>
                <a:lnTo>
                  <a:pt x="31" y="5"/>
                </a:lnTo>
                <a:lnTo>
                  <a:pt x="33" y="5"/>
                </a:lnTo>
                <a:lnTo>
                  <a:pt x="36" y="5"/>
                </a:lnTo>
                <a:lnTo>
                  <a:pt x="38" y="5"/>
                </a:lnTo>
                <a:lnTo>
                  <a:pt x="38" y="3"/>
                </a:lnTo>
                <a:lnTo>
                  <a:pt x="40" y="3"/>
                </a:lnTo>
                <a:lnTo>
                  <a:pt x="42" y="3"/>
                </a:lnTo>
                <a:lnTo>
                  <a:pt x="45" y="3"/>
                </a:lnTo>
                <a:lnTo>
                  <a:pt x="47" y="3"/>
                </a:lnTo>
                <a:lnTo>
                  <a:pt x="47" y="0"/>
                </a:lnTo>
                <a:lnTo>
                  <a:pt x="49" y="0"/>
                </a:lnTo>
                <a:lnTo>
                  <a:pt x="51" y="0"/>
                </a:lnTo>
                <a:lnTo>
                  <a:pt x="53" y="0"/>
                </a:lnTo>
                <a:lnTo>
                  <a:pt x="56" y="0"/>
                </a:lnTo>
                <a:lnTo>
                  <a:pt x="58" y="0"/>
                </a:lnTo>
                <a:lnTo>
                  <a:pt x="60" y="0"/>
                </a:lnTo>
                <a:lnTo>
                  <a:pt x="62" y="0"/>
                </a:lnTo>
                <a:lnTo>
                  <a:pt x="64" y="0"/>
                </a:lnTo>
                <a:lnTo>
                  <a:pt x="67" y="0"/>
                </a:lnTo>
                <a:lnTo>
                  <a:pt x="67" y="3"/>
                </a:lnTo>
                <a:lnTo>
                  <a:pt x="69" y="3"/>
                </a:lnTo>
                <a:lnTo>
                  <a:pt x="71" y="3"/>
                </a:lnTo>
                <a:lnTo>
                  <a:pt x="73" y="3"/>
                </a:lnTo>
                <a:lnTo>
                  <a:pt x="76" y="3"/>
                </a:lnTo>
                <a:lnTo>
                  <a:pt x="78" y="5"/>
                </a:lnTo>
                <a:lnTo>
                  <a:pt x="80" y="5"/>
                </a:lnTo>
                <a:lnTo>
                  <a:pt x="82" y="5"/>
                </a:lnTo>
                <a:lnTo>
                  <a:pt x="82" y="7"/>
                </a:lnTo>
                <a:lnTo>
                  <a:pt x="84" y="7"/>
                </a:lnTo>
                <a:lnTo>
                  <a:pt x="87" y="9"/>
                </a:lnTo>
                <a:lnTo>
                  <a:pt x="89" y="9"/>
                </a:lnTo>
                <a:lnTo>
                  <a:pt x="91" y="9"/>
                </a:lnTo>
                <a:lnTo>
                  <a:pt x="91" y="11"/>
                </a:lnTo>
                <a:lnTo>
                  <a:pt x="93" y="11"/>
                </a:lnTo>
                <a:lnTo>
                  <a:pt x="93" y="14"/>
                </a:lnTo>
                <a:lnTo>
                  <a:pt x="95" y="14"/>
                </a:lnTo>
                <a:lnTo>
                  <a:pt x="95" y="16"/>
                </a:lnTo>
                <a:lnTo>
                  <a:pt x="98" y="16"/>
                </a:lnTo>
                <a:lnTo>
                  <a:pt x="98" y="18"/>
                </a:lnTo>
                <a:lnTo>
                  <a:pt x="100" y="18"/>
                </a:lnTo>
                <a:lnTo>
                  <a:pt x="100" y="20"/>
                </a:lnTo>
                <a:lnTo>
                  <a:pt x="102" y="20"/>
                </a:lnTo>
                <a:lnTo>
                  <a:pt x="102" y="23"/>
                </a:lnTo>
                <a:lnTo>
                  <a:pt x="104" y="23"/>
                </a:lnTo>
                <a:lnTo>
                  <a:pt x="104" y="25"/>
                </a:lnTo>
                <a:lnTo>
                  <a:pt x="107" y="27"/>
                </a:lnTo>
                <a:lnTo>
                  <a:pt x="107" y="29"/>
                </a:lnTo>
                <a:lnTo>
                  <a:pt x="107" y="31"/>
                </a:lnTo>
                <a:lnTo>
                  <a:pt x="109" y="31"/>
                </a:lnTo>
                <a:lnTo>
                  <a:pt x="109" y="34"/>
                </a:lnTo>
                <a:lnTo>
                  <a:pt x="109" y="36"/>
                </a:lnTo>
                <a:lnTo>
                  <a:pt x="111" y="36"/>
                </a:lnTo>
                <a:lnTo>
                  <a:pt x="111" y="38"/>
                </a:lnTo>
                <a:lnTo>
                  <a:pt x="111" y="40"/>
                </a:lnTo>
                <a:lnTo>
                  <a:pt x="111" y="42"/>
                </a:lnTo>
                <a:lnTo>
                  <a:pt x="113" y="45"/>
                </a:lnTo>
                <a:lnTo>
                  <a:pt x="113" y="47"/>
                </a:lnTo>
                <a:lnTo>
                  <a:pt x="113" y="49"/>
                </a:lnTo>
                <a:lnTo>
                  <a:pt x="113" y="51"/>
                </a:lnTo>
                <a:lnTo>
                  <a:pt x="113" y="54"/>
                </a:lnTo>
                <a:lnTo>
                  <a:pt x="113" y="56"/>
                </a:lnTo>
                <a:lnTo>
                  <a:pt x="113" y="58"/>
                </a:lnTo>
                <a:lnTo>
                  <a:pt x="113" y="60"/>
                </a:lnTo>
                <a:lnTo>
                  <a:pt x="113" y="62"/>
                </a:lnTo>
                <a:lnTo>
                  <a:pt x="113" y="65"/>
                </a:lnTo>
                <a:lnTo>
                  <a:pt x="113" y="67"/>
                </a:lnTo>
                <a:lnTo>
                  <a:pt x="111" y="69"/>
                </a:lnTo>
                <a:lnTo>
                  <a:pt x="111" y="71"/>
                </a:lnTo>
                <a:lnTo>
                  <a:pt x="111" y="73"/>
                </a:lnTo>
                <a:lnTo>
                  <a:pt x="111" y="76"/>
                </a:lnTo>
                <a:lnTo>
                  <a:pt x="109" y="76"/>
                </a:lnTo>
                <a:lnTo>
                  <a:pt x="109" y="78"/>
                </a:lnTo>
                <a:lnTo>
                  <a:pt x="109" y="80"/>
                </a:lnTo>
                <a:lnTo>
                  <a:pt x="107" y="80"/>
                </a:lnTo>
                <a:lnTo>
                  <a:pt x="107" y="82"/>
                </a:lnTo>
                <a:lnTo>
                  <a:pt x="107" y="85"/>
                </a:lnTo>
                <a:lnTo>
                  <a:pt x="104" y="87"/>
                </a:lnTo>
                <a:lnTo>
                  <a:pt x="104" y="89"/>
                </a:lnTo>
                <a:lnTo>
                  <a:pt x="102" y="89"/>
                </a:lnTo>
                <a:lnTo>
                  <a:pt x="102" y="91"/>
                </a:lnTo>
                <a:lnTo>
                  <a:pt x="100" y="91"/>
                </a:lnTo>
                <a:lnTo>
                  <a:pt x="100" y="93"/>
                </a:lnTo>
                <a:lnTo>
                  <a:pt x="98" y="93"/>
                </a:lnTo>
                <a:lnTo>
                  <a:pt x="98" y="96"/>
                </a:lnTo>
                <a:lnTo>
                  <a:pt x="95" y="96"/>
                </a:lnTo>
                <a:lnTo>
                  <a:pt x="95" y="98"/>
                </a:lnTo>
                <a:lnTo>
                  <a:pt x="93" y="98"/>
                </a:lnTo>
                <a:lnTo>
                  <a:pt x="91" y="100"/>
                </a:lnTo>
                <a:lnTo>
                  <a:pt x="89" y="102"/>
                </a:lnTo>
                <a:lnTo>
                  <a:pt x="87" y="102"/>
                </a:lnTo>
                <a:lnTo>
                  <a:pt x="87" y="104"/>
                </a:lnTo>
                <a:lnTo>
                  <a:pt x="84" y="104"/>
                </a:lnTo>
                <a:lnTo>
                  <a:pt x="82" y="104"/>
                </a:lnTo>
                <a:lnTo>
                  <a:pt x="82" y="107"/>
                </a:lnTo>
                <a:lnTo>
                  <a:pt x="80" y="107"/>
                </a:lnTo>
                <a:lnTo>
                  <a:pt x="78" y="107"/>
                </a:lnTo>
                <a:lnTo>
                  <a:pt x="78" y="109"/>
                </a:lnTo>
                <a:lnTo>
                  <a:pt x="76" y="109"/>
                </a:lnTo>
                <a:lnTo>
                  <a:pt x="73" y="109"/>
                </a:lnTo>
                <a:lnTo>
                  <a:pt x="71" y="109"/>
                </a:lnTo>
                <a:lnTo>
                  <a:pt x="69" y="109"/>
                </a:lnTo>
                <a:lnTo>
                  <a:pt x="67" y="111"/>
                </a:lnTo>
                <a:lnTo>
                  <a:pt x="64" y="111"/>
                </a:lnTo>
                <a:lnTo>
                  <a:pt x="62" y="111"/>
                </a:lnTo>
                <a:lnTo>
                  <a:pt x="60" y="111"/>
                </a:lnTo>
                <a:lnTo>
                  <a:pt x="58" y="111"/>
                </a:lnTo>
                <a:lnTo>
                  <a:pt x="56" y="111"/>
                </a:lnTo>
                <a:lnTo>
                  <a:pt x="53" y="111"/>
                </a:lnTo>
                <a:lnTo>
                  <a:pt x="51" y="111"/>
                </a:lnTo>
                <a:lnTo>
                  <a:pt x="49" y="111"/>
                </a:lnTo>
                <a:lnTo>
                  <a:pt x="47" y="111"/>
                </a:lnTo>
                <a:lnTo>
                  <a:pt x="45" y="109"/>
                </a:lnTo>
                <a:lnTo>
                  <a:pt x="42" y="109"/>
                </a:lnTo>
                <a:lnTo>
                  <a:pt x="40" y="109"/>
                </a:lnTo>
                <a:lnTo>
                  <a:pt x="38" y="109"/>
                </a:lnTo>
                <a:lnTo>
                  <a:pt x="36" y="107"/>
                </a:lnTo>
                <a:lnTo>
                  <a:pt x="33" y="107"/>
                </a:lnTo>
                <a:lnTo>
                  <a:pt x="31" y="107"/>
                </a:lnTo>
                <a:lnTo>
                  <a:pt x="31" y="104"/>
                </a:lnTo>
                <a:lnTo>
                  <a:pt x="29" y="104"/>
                </a:lnTo>
                <a:lnTo>
                  <a:pt x="27" y="104"/>
                </a:lnTo>
                <a:lnTo>
                  <a:pt x="27" y="102"/>
                </a:lnTo>
                <a:lnTo>
                  <a:pt x="25" y="102"/>
                </a:lnTo>
                <a:lnTo>
                  <a:pt x="22" y="102"/>
                </a:lnTo>
                <a:lnTo>
                  <a:pt x="22" y="100"/>
                </a:lnTo>
                <a:lnTo>
                  <a:pt x="20" y="100"/>
                </a:lnTo>
                <a:lnTo>
                  <a:pt x="20" y="98"/>
                </a:lnTo>
                <a:lnTo>
                  <a:pt x="18" y="98"/>
                </a:lnTo>
                <a:lnTo>
                  <a:pt x="16" y="96"/>
                </a:lnTo>
                <a:lnTo>
                  <a:pt x="16" y="93"/>
                </a:lnTo>
                <a:lnTo>
                  <a:pt x="14" y="93"/>
                </a:lnTo>
                <a:lnTo>
                  <a:pt x="14" y="91"/>
                </a:lnTo>
                <a:lnTo>
                  <a:pt x="11" y="91"/>
                </a:lnTo>
                <a:lnTo>
                  <a:pt x="11" y="89"/>
                </a:lnTo>
                <a:lnTo>
                  <a:pt x="9" y="89"/>
                </a:lnTo>
                <a:lnTo>
                  <a:pt x="9" y="87"/>
                </a:lnTo>
                <a:lnTo>
                  <a:pt x="7" y="85"/>
                </a:lnTo>
                <a:lnTo>
                  <a:pt x="7" y="82"/>
                </a:lnTo>
                <a:lnTo>
                  <a:pt x="7" y="80"/>
                </a:lnTo>
                <a:lnTo>
                  <a:pt x="5" y="80"/>
                </a:lnTo>
                <a:lnTo>
                  <a:pt x="5" y="78"/>
                </a:lnTo>
                <a:lnTo>
                  <a:pt x="5" y="76"/>
                </a:lnTo>
                <a:lnTo>
                  <a:pt x="2" y="73"/>
                </a:lnTo>
                <a:lnTo>
                  <a:pt x="2" y="71"/>
                </a:lnTo>
                <a:lnTo>
                  <a:pt x="2" y="69"/>
                </a:lnTo>
                <a:lnTo>
                  <a:pt x="2" y="67"/>
                </a:lnTo>
                <a:lnTo>
                  <a:pt x="2" y="65"/>
                </a:lnTo>
                <a:lnTo>
                  <a:pt x="0" y="62"/>
                </a:lnTo>
                <a:lnTo>
                  <a:pt x="0" y="60"/>
                </a:lnTo>
                <a:lnTo>
                  <a:pt x="0" y="58"/>
                </a:lnTo>
                <a:lnTo>
                  <a:pt x="0" y="56"/>
                </a:lnTo>
                <a:lnTo>
                  <a:pt x="0" y="54"/>
                </a:lnTo>
                <a:close/>
                <a:moveTo>
                  <a:pt x="31" y="56"/>
                </a:moveTo>
                <a:lnTo>
                  <a:pt x="31" y="58"/>
                </a:lnTo>
                <a:lnTo>
                  <a:pt x="31" y="60"/>
                </a:lnTo>
                <a:lnTo>
                  <a:pt x="31" y="62"/>
                </a:lnTo>
                <a:lnTo>
                  <a:pt x="31" y="65"/>
                </a:lnTo>
                <a:lnTo>
                  <a:pt x="31" y="67"/>
                </a:lnTo>
                <a:lnTo>
                  <a:pt x="31" y="69"/>
                </a:lnTo>
                <a:lnTo>
                  <a:pt x="33" y="71"/>
                </a:lnTo>
                <a:lnTo>
                  <a:pt x="33" y="73"/>
                </a:lnTo>
                <a:lnTo>
                  <a:pt x="33" y="76"/>
                </a:lnTo>
                <a:lnTo>
                  <a:pt x="36" y="76"/>
                </a:lnTo>
                <a:lnTo>
                  <a:pt x="36" y="78"/>
                </a:lnTo>
                <a:lnTo>
                  <a:pt x="38" y="78"/>
                </a:lnTo>
                <a:lnTo>
                  <a:pt x="38" y="80"/>
                </a:lnTo>
                <a:lnTo>
                  <a:pt x="40" y="80"/>
                </a:lnTo>
                <a:lnTo>
                  <a:pt x="40" y="82"/>
                </a:lnTo>
                <a:lnTo>
                  <a:pt x="42" y="82"/>
                </a:lnTo>
                <a:lnTo>
                  <a:pt x="42" y="85"/>
                </a:lnTo>
                <a:lnTo>
                  <a:pt x="45" y="85"/>
                </a:lnTo>
                <a:lnTo>
                  <a:pt x="47" y="87"/>
                </a:lnTo>
                <a:lnTo>
                  <a:pt x="49" y="87"/>
                </a:lnTo>
                <a:lnTo>
                  <a:pt x="51" y="87"/>
                </a:lnTo>
                <a:lnTo>
                  <a:pt x="53" y="89"/>
                </a:lnTo>
                <a:lnTo>
                  <a:pt x="56" y="89"/>
                </a:lnTo>
                <a:lnTo>
                  <a:pt x="58" y="89"/>
                </a:lnTo>
                <a:lnTo>
                  <a:pt x="60" y="89"/>
                </a:lnTo>
                <a:lnTo>
                  <a:pt x="62" y="87"/>
                </a:lnTo>
                <a:lnTo>
                  <a:pt x="64" y="87"/>
                </a:lnTo>
                <a:lnTo>
                  <a:pt x="67" y="87"/>
                </a:lnTo>
                <a:lnTo>
                  <a:pt x="69" y="87"/>
                </a:lnTo>
                <a:lnTo>
                  <a:pt x="69" y="85"/>
                </a:lnTo>
                <a:lnTo>
                  <a:pt x="71" y="85"/>
                </a:lnTo>
                <a:lnTo>
                  <a:pt x="73" y="82"/>
                </a:lnTo>
                <a:lnTo>
                  <a:pt x="76" y="80"/>
                </a:lnTo>
                <a:lnTo>
                  <a:pt x="78" y="78"/>
                </a:lnTo>
                <a:lnTo>
                  <a:pt x="78" y="76"/>
                </a:lnTo>
                <a:lnTo>
                  <a:pt x="80" y="76"/>
                </a:lnTo>
                <a:lnTo>
                  <a:pt x="80" y="73"/>
                </a:lnTo>
                <a:lnTo>
                  <a:pt x="80" y="71"/>
                </a:lnTo>
                <a:lnTo>
                  <a:pt x="82" y="71"/>
                </a:lnTo>
                <a:lnTo>
                  <a:pt x="82" y="69"/>
                </a:lnTo>
                <a:lnTo>
                  <a:pt x="82" y="67"/>
                </a:lnTo>
                <a:lnTo>
                  <a:pt x="82" y="65"/>
                </a:lnTo>
                <a:lnTo>
                  <a:pt x="82" y="62"/>
                </a:lnTo>
                <a:lnTo>
                  <a:pt x="84" y="60"/>
                </a:lnTo>
                <a:lnTo>
                  <a:pt x="84" y="58"/>
                </a:lnTo>
                <a:lnTo>
                  <a:pt x="84" y="56"/>
                </a:lnTo>
                <a:lnTo>
                  <a:pt x="84" y="54"/>
                </a:lnTo>
                <a:lnTo>
                  <a:pt x="84" y="51"/>
                </a:lnTo>
                <a:lnTo>
                  <a:pt x="82" y="49"/>
                </a:lnTo>
                <a:lnTo>
                  <a:pt x="82" y="47"/>
                </a:lnTo>
                <a:lnTo>
                  <a:pt x="82" y="45"/>
                </a:lnTo>
                <a:lnTo>
                  <a:pt x="82" y="42"/>
                </a:lnTo>
                <a:lnTo>
                  <a:pt x="82" y="40"/>
                </a:lnTo>
                <a:lnTo>
                  <a:pt x="80" y="40"/>
                </a:lnTo>
                <a:lnTo>
                  <a:pt x="80" y="38"/>
                </a:lnTo>
                <a:lnTo>
                  <a:pt x="80" y="36"/>
                </a:lnTo>
                <a:lnTo>
                  <a:pt x="78" y="36"/>
                </a:lnTo>
                <a:lnTo>
                  <a:pt x="78" y="34"/>
                </a:lnTo>
                <a:lnTo>
                  <a:pt x="76" y="31"/>
                </a:lnTo>
                <a:lnTo>
                  <a:pt x="73" y="31"/>
                </a:lnTo>
                <a:lnTo>
                  <a:pt x="73" y="29"/>
                </a:lnTo>
                <a:lnTo>
                  <a:pt x="71" y="29"/>
                </a:lnTo>
                <a:lnTo>
                  <a:pt x="71" y="27"/>
                </a:lnTo>
                <a:lnTo>
                  <a:pt x="69" y="27"/>
                </a:lnTo>
                <a:lnTo>
                  <a:pt x="67" y="25"/>
                </a:lnTo>
                <a:lnTo>
                  <a:pt x="64" y="25"/>
                </a:lnTo>
                <a:lnTo>
                  <a:pt x="62" y="25"/>
                </a:lnTo>
                <a:lnTo>
                  <a:pt x="60" y="25"/>
                </a:lnTo>
                <a:lnTo>
                  <a:pt x="60" y="23"/>
                </a:lnTo>
                <a:lnTo>
                  <a:pt x="58" y="23"/>
                </a:lnTo>
                <a:lnTo>
                  <a:pt x="56" y="23"/>
                </a:lnTo>
                <a:lnTo>
                  <a:pt x="53" y="25"/>
                </a:lnTo>
                <a:lnTo>
                  <a:pt x="51" y="25"/>
                </a:lnTo>
                <a:lnTo>
                  <a:pt x="49" y="25"/>
                </a:lnTo>
                <a:lnTo>
                  <a:pt x="47" y="25"/>
                </a:lnTo>
                <a:lnTo>
                  <a:pt x="47" y="27"/>
                </a:lnTo>
                <a:lnTo>
                  <a:pt x="45" y="27"/>
                </a:lnTo>
                <a:lnTo>
                  <a:pt x="42" y="27"/>
                </a:lnTo>
                <a:lnTo>
                  <a:pt x="42" y="29"/>
                </a:lnTo>
                <a:lnTo>
                  <a:pt x="40" y="29"/>
                </a:lnTo>
                <a:lnTo>
                  <a:pt x="40" y="31"/>
                </a:lnTo>
                <a:lnTo>
                  <a:pt x="38" y="31"/>
                </a:lnTo>
                <a:lnTo>
                  <a:pt x="38" y="34"/>
                </a:lnTo>
                <a:lnTo>
                  <a:pt x="36" y="34"/>
                </a:lnTo>
                <a:lnTo>
                  <a:pt x="36" y="36"/>
                </a:lnTo>
                <a:lnTo>
                  <a:pt x="33" y="38"/>
                </a:lnTo>
                <a:lnTo>
                  <a:pt x="33" y="40"/>
                </a:lnTo>
                <a:lnTo>
                  <a:pt x="31" y="42"/>
                </a:lnTo>
                <a:lnTo>
                  <a:pt x="31" y="45"/>
                </a:lnTo>
                <a:lnTo>
                  <a:pt x="31" y="47"/>
                </a:lnTo>
                <a:lnTo>
                  <a:pt x="31" y="49"/>
                </a:lnTo>
                <a:lnTo>
                  <a:pt x="31" y="51"/>
                </a:lnTo>
                <a:lnTo>
                  <a:pt x="31" y="54"/>
                </a:lnTo>
                <a:lnTo>
                  <a:pt x="31" y="56"/>
                </a:lnTo>
                <a:close/>
              </a:path>
            </a:pathLst>
          </a:custGeom>
          <a:solidFill>
            <a:srgbClr val="000000"/>
          </a:solidFill>
          <a:ln w="9525">
            <a:noFill/>
            <a:round/>
            <a:headEnd/>
            <a:tailEnd/>
          </a:ln>
        </p:spPr>
        <p:txBody>
          <a:bodyPr/>
          <a:lstStyle/>
          <a:p>
            <a:endParaRPr lang="en-US"/>
          </a:p>
        </p:txBody>
      </p:sp>
      <p:sp>
        <p:nvSpPr>
          <p:cNvPr id="178261" name="Freeform 85"/>
          <p:cNvSpPr>
            <a:spLocks/>
          </p:cNvSpPr>
          <p:nvPr/>
        </p:nvSpPr>
        <p:spPr bwMode="auto">
          <a:xfrm>
            <a:off x="3506788" y="4160838"/>
            <a:ext cx="254000" cy="173037"/>
          </a:xfrm>
          <a:custGeom>
            <a:avLst/>
            <a:gdLst/>
            <a:ahLst/>
            <a:cxnLst>
              <a:cxn ang="0">
                <a:pos x="27" y="18"/>
              </a:cxn>
              <a:cxn ang="0">
                <a:pos x="31" y="14"/>
              </a:cxn>
              <a:cxn ang="0">
                <a:pos x="36" y="9"/>
              </a:cxn>
              <a:cxn ang="0">
                <a:pos x="42" y="5"/>
              </a:cxn>
              <a:cxn ang="0">
                <a:pos x="49" y="3"/>
              </a:cxn>
              <a:cxn ang="0">
                <a:pos x="53" y="0"/>
              </a:cxn>
              <a:cxn ang="0">
                <a:pos x="60" y="0"/>
              </a:cxn>
              <a:cxn ang="0">
                <a:pos x="67" y="0"/>
              </a:cxn>
              <a:cxn ang="0">
                <a:pos x="71" y="3"/>
              </a:cxn>
              <a:cxn ang="0">
                <a:pos x="75" y="5"/>
              </a:cxn>
              <a:cxn ang="0">
                <a:pos x="80" y="7"/>
              </a:cxn>
              <a:cxn ang="0">
                <a:pos x="84" y="9"/>
              </a:cxn>
              <a:cxn ang="0">
                <a:pos x="89" y="11"/>
              </a:cxn>
              <a:cxn ang="0">
                <a:pos x="91" y="18"/>
              </a:cxn>
              <a:cxn ang="0">
                <a:pos x="98" y="11"/>
              </a:cxn>
              <a:cxn ang="0">
                <a:pos x="102" y="7"/>
              </a:cxn>
              <a:cxn ang="0">
                <a:pos x="109" y="5"/>
              </a:cxn>
              <a:cxn ang="0">
                <a:pos x="115" y="3"/>
              </a:cxn>
              <a:cxn ang="0">
                <a:pos x="120" y="0"/>
              </a:cxn>
              <a:cxn ang="0">
                <a:pos x="126" y="0"/>
              </a:cxn>
              <a:cxn ang="0">
                <a:pos x="133" y="0"/>
              </a:cxn>
              <a:cxn ang="0">
                <a:pos x="137" y="3"/>
              </a:cxn>
              <a:cxn ang="0">
                <a:pos x="142" y="5"/>
              </a:cxn>
              <a:cxn ang="0">
                <a:pos x="146" y="7"/>
              </a:cxn>
              <a:cxn ang="0">
                <a:pos x="151" y="9"/>
              </a:cxn>
              <a:cxn ang="0">
                <a:pos x="153" y="14"/>
              </a:cxn>
              <a:cxn ang="0">
                <a:pos x="157" y="18"/>
              </a:cxn>
              <a:cxn ang="0">
                <a:pos x="160" y="23"/>
              </a:cxn>
              <a:cxn ang="0">
                <a:pos x="160" y="29"/>
              </a:cxn>
              <a:cxn ang="0">
                <a:pos x="160" y="36"/>
              </a:cxn>
              <a:cxn ang="0">
                <a:pos x="160" y="109"/>
              </a:cxn>
              <a:cxn ang="0">
                <a:pos x="131" y="47"/>
              </a:cxn>
              <a:cxn ang="0">
                <a:pos x="131" y="40"/>
              </a:cxn>
              <a:cxn ang="0">
                <a:pos x="131" y="34"/>
              </a:cxn>
              <a:cxn ang="0">
                <a:pos x="129" y="27"/>
              </a:cxn>
              <a:cxn ang="0">
                <a:pos x="124" y="25"/>
              </a:cxn>
              <a:cxn ang="0">
                <a:pos x="120" y="23"/>
              </a:cxn>
              <a:cxn ang="0">
                <a:pos x="113" y="23"/>
              </a:cxn>
              <a:cxn ang="0">
                <a:pos x="109" y="25"/>
              </a:cxn>
              <a:cxn ang="0">
                <a:pos x="104" y="27"/>
              </a:cxn>
              <a:cxn ang="0">
                <a:pos x="100" y="29"/>
              </a:cxn>
              <a:cxn ang="0">
                <a:pos x="98" y="34"/>
              </a:cxn>
              <a:cxn ang="0">
                <a:pos x="95" y="40"/>
              </a:cxn>
              <a:cxn ang="0">
                <a:pos x="95" y="47"/>
              </a:cxn>
              <a:cxn ang="0">
                <a:pos x="95" y="54"/>
              </a:cxn>
              <a:cxn ang="0">
                <a:pos x="95" y="109"/>
              </a:cxn>
              <a:cxn ang="0">
                <a:pos x="67" y="49"/>
              </a:cxn>
              <a:cxn ang="0">
                <a:pos x="67" y="42"/>
              </a:cxn>
              <a:cxn ang="0">
                <a:pos x="67" y="36"/>
              </a:cxn>
              <a:cxn ang="0">
                <a:pos x="64" y="31"/>
              </a:cxn>
              <a:cxn ang="0">
                <a:pos x="62" y="27"/>
              </a:cxn>
              <a:cxn ang="0">
                <a:pos x="58" y="23"/>
              </a:cxn>
              <a:cxn ang="0">
                <a:pos x="51" y="23"/>
              </a:cxn>
              <a:cxn ang="0">
                <a:pos x="44" y="23"/>
              </a:cxn>
              <a:cxn ang="0">
                <a:pos x="38" y="25"/>
              </a:cxn>
              <a:cxn ang="0">
                <a:pos x="36" y="29"/>
              </a:cxn>
              <a:cxn ang="0">
                <a:pos x="33" y="34"/>
              </a:cxn>
              <a:cxn ang="0">
                <a:pos x="31" y="38"/>
              </a:cxn>
              <a:cxn ang="0">
                <a:pos x="29" y="42"/>
              </a:cxn>
              <a:cxn ang="0">
                <a:pos x="29" y="49"/>
              </a:cxn>
              <a:cxn ang="0">
                <a:pos x="29" y="56"/>
              </a:cxn>
              <a:cxn ang="0">
                <a:pos x="0" y="109"/>
              </a:cxn>
            </a:cxnLst>
            <a:rect l="0" t="0" r="r" b="b"/>
            <a:pathLst>
              <a:path w="160" h="109">
                <a:moveTo>
                  <a:pt x="0" y="3"/>
                </a:moveTo>
                <a:lnTo>
                  <a:pt x="27" y="3"/>
                </a:lnTo>
                <a:lnTo>
                  <a:pt x="27" y="18"/>
                </a:lnTo>
                <a:lnTo>
                  <a:pt x="29" y="16"/>
                </a:lnTo>
                <a:lnTo>
                  <a:pt x="29" y="14"/>
                </a:lnTo>
                <a:lnTo>
                  <a:pt x="31" y="14"/>
                </a:lnTo>
                <a:lnTo>
                  <a:pt x="33" y="11"/>
                </a:lnTo>
                <a:lnTo>
                  <a:pt x="33" y="9"/>
                </a:lnTo>
                <a:lnTo>
                  <a:pt x="36" y="9"/>
                </a:lnTo>
                <a:lnTo>
                  <a:pt x="38" y="7"/>
                </a:lnTo>
                <a:lnTo>
                  <a:pt x="40" y="7"/>
                </a:lnTo>
                <a:lnTo>
                  <a:pt x="42" y="5"/>
                </a:lnTo>
                <a:lnTo>
                  <a:pt x="44" y="5"/>
                </a:lnTo>
                <a:lnTo>
                  <a:pt x="47" y="3"/>
                </a:lnTo>
                <a:lnTo>
                  <a:pt x="49" y="3"/>
                </a:lnTo>
                <a:lnTo>
                  <a:pt x="51" y="3"/>
                </a:lnTo>
                <a:lnTo>
                  <a:pt x="53" y="3"/>
                </a:lnTo>
                <a:lnTo>
                  <a:pt x="53" y="0"/>
                </a:lnTo>
                <a:lnTo>
                  <a:pt x="55" y="0"/>
                </a:lnTo>
                <a:lnTo>
                  <a:pt x="58" y="0"/>
                </a:lnTo>
                <a:lnTo>
                  <a:pt x="60" y="0"/>
                </a:lnTo>
                <a:lnTo>
                  <a:pt x="62" y="0"/>
                </a:lnTo>
                <a:lnTo>
                  <a:pt x="64" y="0"/>
                </a:lnTo>
                <a:lnTo>
                  <a:pt x="67" y="0"/>
                </a:lnTo>
                <a:lnTo>
                  <a:pt x="69" y="0"/>
                </a:lnTo>
                <a:lnTo>
                  <a:pt x="69" y="3"/>
                </a:lnTo>
                <a:lnTo>
                  <a:pt x="71" y="3"/>
                </a:lnTo>
                <a:lnTo>
                  <a:pt x="73" y="3"/>
                </a:lnTo>
                <a:lnTo>
                  <a:pt x="75" y="3"/>
                </a:lnTo>
                <a:lnTo>
                  <a:pt x="75" y="5"/>
                </a:lnTo>
                <a:lnTo>
                  <a:pt x="78" y="5"/>
                </a:lnTo>
                <a:lnTo>
                  <a:pt x="80" y="5"/>
                </a:lnTo>
                <a:lnTo>
                  <a:pt x="80" y="7"/>
                </a:lnTo>
                <a:lnTo>
                  <a:pt x="82" y="7"/>
                </a:lnTo>
                <a:lnTo>
                  <a:pt x="84" y="7"/>
                </a:lnTo>
                <a:lnTo>
                  <a:pt x="84" y="9"/>
                </a:lnTo>
                <a:lnTo>
                  <a:pt x="87" y="9"/>
                </a:lnTo>
                <a:lnTo>
                  <a:pt x="87" y="11"/>
                </a:lnTo>
                <a:lnTo>
                  <a:pt x="89" y="11"/>
                </a:lnTo>
                <a:lnTo>
                  <a:pt x="89" y="14"/>
                </a:lnTo>
                <a:lnTo>
                  <a:pt x="91" y="16"/>
                </a:lnTo>
                <a:lnTo>
                  <a:pt x="91" y="18"/>
                </a:lnTo>
                <a:lnTo>
                  <a:pt x="93" y="16"/>
                </a:lnTo>
                <a:lnTo>
                  <a:pt x="95" y="14"/>
                </a:lnTo>
                <a:lnTo>
                  <a:pt x="98" y="11"/>
                </a:lnTo>
                <a:lnTo>
                  <a:pt x="100" y="9"/>
                </a:lnTo>
                <a:lnTo>
                  <a:pt x="102" y="9"/>
                </a:lnTo>
                <a:lnTo>
                  <a:pt x="102" y="7"/>
                </a:lnTo>
                <a:lnTo>
                  <a:pt x="104" y="7"/>
                </a:lnTo>
                <a:lnTo>
                  <a:pt x="106" y="5"/>
                </a:lnTo>
                <a:lnTo>
                  <a:pt x="109" y="5"/>
                </a:lnTo>
                <a:lnTo>
                  <a:pt x="111" y="3"/>
                </a:lnTo>
                <a:lnTo>
                  <a:pt x="113" y="3"/>
                </a:lnTo>
                <a:lnTo>
                  <a:pt x="115" y="3"/>
                </a:lnTo>
                <a:lnTo>
                  <a:pt x="118" y="3"/>
                </a:lnTo>
                <a:lnTo>
                  <a:pt x="118" y="0"/>
                </a:lnTo>
                <a:lnTo>
                  <a:pt x="120" y="0"/>
                </a:lnTo>
                <a:lnTo>
                  <a:pt x="122" y="0"/>
                </a:lnTo>
                <a:lnTo>
                  <a:pt x="124" y="0"/>
                </a:lnTo>
                <a:lnTo>
                  <a:pt x="126" y="0"/>
                </a:lnTo>
                <a:lnTo>
                  <a:pt x="129" y="0"/>
                </a:lnTo>
                <a:lnTo>
                  <a:pt x="131" y="0"/>
                </a:lnTo>
                <a:lnTo>
                  <a:pt x="133" y="0"/>
                </a:lnTo>
                <a:lnTo>
                  <a:pt x="133" y="3"/>
                </a:lnTo>
                <a:lnTo>
                  <a:pt x="135" y="3"/>
                </a:lnTo>
                <a:lnTo>
                  <a:pt x="137" y="3"/>
                </a:lnTo>
                <a:lnTo>
                  <a:pt x="140" y="3"/>
                </a:lnTo>
                <a:lnTo>
                  <a:pt x="142" y="3"/>
                </a:lnTo>
                <a:lnTo>
                  <a:pt x="142" y="5"/>
                </a:lnTo>
                <a:lnTo>
                  <a:pt x="144" y="5"/>
                </a:lnTo>
                <a:lnTo>
                  <a:pt x="146" y="5"/>
                </a:lnTo>
                <a:lnTo>
                  <a:pt x="146" y="7"/>
                </a:lnTo>
                <a:lnTo>
                  <a:pt x="149" y="7"/>
                </a:lnTo>
                <a:lnTo>
                  <a:pt x="149" y="9"/>
                </a:lnTo>
                <a:lnTo>
                  <a:pt x="151" y="9"/>
                </a:lnTo>
                <a:lnTo>
                  <a:pt x="151" y="11"/>
                </a:lnTo>
                <a:lnTo>
                  <a:pt x="153" y="11"/>
                </a:lnTo>
                <a:lnTo>
                  <a:pt x="153" y="14"/>
                </a:lnTo>
                <a:lnTo>
                  <a:pt x="155" y="14"/>
                </a:lnTo>
                <a:lnTo>
                  <a:pt x="155" y="16"/>
                </a:lnTo>
                <a:lnTo>
                  <a:pt x="157" y="18"/>
                </a:lnTo>
                <a:lnTo>
                  <a:pt x="157" y="20"/>
                </a:lnTo>
                <a:lnTo>
                  <a:pt x="157" y="23"/>
                </a:lnTo>
                <a:lnTo>
                  <a:pt x="160" y="23"/>
                </a:lnTo>
                <a:lnTo>
                  <a:pt x="160" y="25"/>
                </a:lnTo>
                <a:lnTo>
                  <a:pt x="160" y="27"/>
                </a:lnTo>
                <a:lnTo>
                  <a:pt x="160" y="29"/>
                </a:lnTo>
                <a:lnTo>
                  <a:pt x="160" y="31"/>
                </a:lnTo>
                <a:lnTo>
                  <a:pt x="160" y="34"/>
                </a:lnTo>
                <a:lnTo>
                  <a:pt x="160" y="36"/>
                </a:lnTo>
                <a:lnTo>
                  <a:pt x="160" y="38"/>
                </a:lnTo>
                <a:lnTo>
                  <a:pt x="160" y="40"/>
                </a:lnTo>
                <a:lnTo>
                  <a:pt x="160" y="109"/>
                </a:lnTo>
                <a:lnTo>
                  <a:pt x="131" y="109"/>
                </a:lnTo>
                <a:lnTo>
                  <a:pt x="131" y="49"/>
                </a:lnTo>
                <a:lnTo>
                  <a:pt x="131" y="47"/>
                </a:lnTo>
                <a:lnTo>
                  <a:pt x="131" y="45"/>
                </a:lnTo>
                <a:lnTo>
                  <a:pt x="131" y="42"/>
                </a:lnTo>
                <a:lnTo>
                  <a:pt x="131" y="40"/>
                </a:lnTo>
                <a:lnTo>
                  <a:pt x="131" y="38"/>
                </a:lnTo>
                <a:lnTo>
                  <a:pt x="131" y="36"/>
                </a:lnTo>
                <a:lnTo>
                  <a:pt x="131" y="34"/>
                </a:lnTo>
                <a:lnTo>
                  <a:pt x="131" y="31"/>
                </a:lnTo>
                <a:lnTo>
                  <a:pt x="129" y="29"/>
                </a:lnTo>
                <a:lnTo>
                  <a:pt x="129" y="27"/>
                </a:lnTo>
                <a:lnTo>
                  <a:pt x="126" y="27"/>
                </a:lnTo>
                <a:lnTo>
                  <a:pt x="126" y="25"/>
                </a:lnTo>
                <a:lnTo>
                  <a:pt x="124" y="25"/>
                </a:lnTo>
                <a:lnTo>
                  <a:pt x="124" y="23"/>
                </a:lnTo>
                <a:lnTo>
                  <a:pt x="122" y="23"/>
                </a:lnTo>
                <a:lnTo>
                  <a:pt x="120" y="23"/>
                </a:lnTo>
                <a:lnTo>
                  <a:pt x="118" y="23"/>
                </a:lnTo>
                <a:lnTo>
                  <a:pt x="115" y="23"/>
                </a:lnTo>
                <a:lnTo>
                  <a:pt x="113" y="23"/>
                </a:lnTo>
                <a:lnTo>
                  <a:pt x="111" y="23"/>
                </a:lnTo>
                <a:lnTo>
                  <a:pt x="109" y="23"/>
                </a:lnTo>
                <a:lnTo>
                  <a:pt x="109" y="25"/>
                </a:lnTo>
                <a:lnTo>
                  <a:pt x="106" y="25"/>
                </a:lnTo>
                <a:lnTo>
                  <a:pt x="104" y="25"/>
                </a:lnTo>
                <a:lnTo>
                  <a:pt x="104" y="27"/>
                </a:lnTo>
                <a:lnTo>
                  <a:pt x="102" y="27"/>
                </a:lnTo>
                <a:lnTo>
                  <a:pt x="102" y="29"/>
                </a:lnTo>
                <a:lnTo>
                  <a:pt x="100" y="29"/>
                </a:lnTo>
                <a:lnTo>
                  <a:pt x="100" y="31"/>
                </a:lnTo>
                <a:lnTo>
                  <a:pt x="100" y="34"/>
                </a:lnTo>
                <a:lnTo>
                  <a:pt x="98" y="34"/>
                </a:lnTo>
                <a:lnTo>
                  <a:pt x="98" y="36"/>
                </a:lnTo>
                <a:lnTo>
                  <a:pt x="98" y="38"/>
                </a:lnTo>
                <a:lnTo>
                  <a:pt x="95" y="40"/>
                </a:lnTo>
                <a:lnTo>
                  <a:pt x="95" y="42"/>
                </a:lnTo>
                <a:lnTo>
                  <a:pt x="95" y="45"/>
                </a:lnTo>
                <a:lnTo>
                  <a:pt x="95" y="47"/>
                </a:lnTo>
                <a:lnTo>
                  <a:pt x="95" y="49"/>
                </a:lnTo>
                <a:lnTo>
                  <a:pt x="95" y="51"/>
                </a:lnTo>
                <a:lnTo>
                  <a:pt x="95" y="54"/>
                </a:lnTo>
                <a:lnTo>
                  <a:pt x="95" y="56"/>
                </a:lnTo>
                <a:lnTo>
                  <a:pt x="95" y="58"/>
                </a:lnTo>
                <a:lnTo>
                  <a:pt x="95" y="109"/>
                </a:lnTo>
                <a:lnTo>
                  <a:pt x="67" y="109"/>
                </a:lnTo>
                <a:lnTo>
                  <a:pt x="67" y="51"/>
                </a:lnTo>
                <a:lnTo>
                  <a:pt x="67" y="49"/>
                </a:lnTo>
                <a:lnTo>
                  <a:pt x="67" y="47"/>
                </a:lnTo>
                <a:lnTo>
                  <a:pt x="67" y="45"/>
                </a:lnTo>
                <a:lnTo>
                  <a:pt x="67" y="42"/>
                </a:lnTo>
                <a:lnTo>
                  <a:pt x="67" y="40"/>
                </a:lnTo>
                <a:lnTo>
                  <a:pt x="67" y="38"/>
                </a:lnTo>
                <a:lnTo>
                  <a:pt x="67" y="36"/>
                </a:lnTo>
                <a:lnTo>
                  <a:pt x="64" y="36"/>
                </a:lnTo>
                <a:lnTo>
                  <a:pt x="64" y="34"/>
                </a:lnTo>
                <a:lnTo>
                  <a:pt x="64" y="31"/>
                </a:lnTo>
                <a:lnTo>
                  <a:pt x="64" y="29"/>
                </a:lnTo>
                <a:lnTo>
                  <a:pt x="64" y="27"/>
                </a:lnTo>
                <a:lnTo>
                  <a:pt x="62" y="27"/>
                </a:lnTo>
                <a:lnTo>
                  <a:pt x="62" y="25"/>
                </a:lnTo>
                <a:lnTo>
                  <a:pt x="60" y="25"/>
                </a:lnTo>
                <a:lnTo>
                  <a:pt x="58" y="23"/>
                </a:lnTo>
                <a:lnTo>
                  <a:pt x="55" y="23"/>
                </a:lnTo>
                <a:lnTo>
                  <a:pt x="53" y="23"/>
                </a:lnTo>
                <a:lnTo>
                  <a:pt x="51" y="23"/>
                </a:lnTo>
                <a:lnTo>
                  <a:pt x="49" y="23"/>
                </a:lnTo>
                <a:lnTo>
                  <a:pt x="47" y="23"/>
                </a:lnTo>
                <a:lnTo>
                  <a:pt x="44" y="23"/>
                </a:lnTo>
                <a:lnTo>
                  <a:pt x="42" y="25"/>
                </a:lnTo>
                <a:lnTo>
                  <a:pt x="40" y="25"/>
                </a:lnTo>
                <a:lnTo>
                  <a:pt x="38" y="25"/>
                </a:lnTo>
                <a:lnTo>
                  <a:pt x="38" y="27"/>
                </a:lnTo>
                <a:lnTo>
                  <a:pt x="36" y="27"/>
                </a:lnTo>
                <a:lnTo>
                  <a:pt x="36" y="29"/>
                </a:lnTo>
                <a:lnTo>
                  <a:pt x="33" y="29"/>
                </a:lnTo>
                <a:lnTo>
                  <a:pt x="33" y="31"/>
                </a:lnTo>
                <a:lnTo>
                  <a:pt x="33" y="34"/>
                </a:lnTo>
                <a:lnTo>
                  <a:pt x="31" y="34"/>
                </a:lnTo>
                <a:lnTo>
                  <a:pt x="31" y="36"/>
                </a:lnTo>
                <a:lnTo>
                  <a:pt x="31" y="38"/>
                </a:lnTo>
                <a:lnTo>
                  <a:pt x="31" y="40"/>
                </a:lnTo>
                <a:lnTo>
                  <a:pt x="31" y="42"/>
                </a:lnTo>
                <a:lnTo>
                  <a:pt x="29" y="42"/>
                </a:lnTo>
                <a:lnTo>
                  <a:pt x="29" y="45"/>
                </a:lnTo>
                <a:lnTo>
                  <a:pt x="29" y="47"/>
                </a:lnTo>
                <a:lnTo>
                  <a:pt x="29" y="49"/>
                </a:lnTo>
                <a:lnTo>
                  <a:pt x="29" y="51"/>
                </a:lnTo>
                <a:lnTo>
                  <a:pt x="29" y="54"/>
                </a:lnTo>
                <a:lnTo>
                  <a:pt x="29" y="56"/>
                </a:lnTo>
                <a:lnTo>
                  <a:pt x="29" y="58"/>
                </a:lnTo>
                <a:lnTo>
                  <a:pt x="29" y="109"/>
                </a:lnTo>
                <a:lnTo>
                  <a:pt x="0" y="109"/>
                </a:lnTo>
                <a:lnTo>
                  <a:pt x="0" y="3"/>
                </a:lnTo>
                <a:close/>
              </a:path>
            </a:pathLst>
          </a:custGeom>
          <a:solidFill>
            <a:srgbClr val="000000"/>
          </a:solidFill>
          <a:ln w="9525">
            <a:noFill/>
            <a:round/>
            <a:headEnd/>
            <a:tailEnd/>
          </a:ln>
        </p:spPr>
        <p:txBody>
          <a:bodyPr/>
          <a:lstStyle/>
          <a:p>
            <a:endParaRPr lang="en-US"/>
          </a:p>
        </p:txBody>
      </p:sp>
      <p:sp>
        <p:nvSpPr>
          <p:cNvPr id="178262" name="Freeform 86"/>
          <p:cNvSpPr>
            <a:spLocks noEditPoints="1"/>
          </p:cNvSpPr>
          <p:nvPr/>
        </p:nvSpPr>
        <p:spPr bwMode="auto">
          <a:xfrm>
            <a:off x="3805238" y="4102100"/>
            <a:ext cx="46037" cy="231775"/>
          </a:xfrm>
          <a:custGeom>
            <a:avLst/>
            <a:gdLst/>
            <a:ahLst/>
            <a:cxnLst>
              <a:cxn ang="0">
                <a:pos x="0" y="26"/>
              </a:cxn>
              <a:cxn ang="0">
                <a:pos x="0" y="0"/>
              </a:cxn>
              <a:cxn ang="0">
                <a:pos x="29" y="0"/>
              </a:cxn>
              <a:cxn ang="0">
                <a:pos x="29" y="26"/>
              </a:cxn>
              <a:cxn ang="0">
                <a:pos x="0" y="26"/>
              </a:cxn>
              <a:cxn ang="0">
                <a:pos x="0" y="146"/>
              </a:cxn>
              <a:cxn ang="0">
                <a:pos x="0" y="40"/>
              </a:cxn>
              <a:cxn ang="0">
                <a:pos x="29" y="40"/>
              </a:cxn>
              <a:cxn ang="0">
                <a:pos x="29" y="146"/>
              </a:cxn>
              <a:cxn ang="0">
                <a:pos x="0" y="146"/>
              </a:cxn>
            </a:cxnLst>
            <a:rect l="0" t="0" r="r" b="b"/>
            <a:pathLst>
              <a:path w="29" h="146">
                <a:moveTo>
                  <a:pt x="0" y="26"/>
                </a:moveTo>
                <a:lnTo>
                  <a:pt x="0" y="0"/>
                </a:lnTo>
                <a:lnTo>
                  <a:pt x="29" y="0"/>
                </a:lnTo>
                <a:lnTo>
                  <a:pt x="29" y="26"/>
                </a:lnTo>
                <a:lnTo>
                  <a:pt x="0" y="26"/>
                </a:lnTo>
                <a:close/>
                <a:moveTo>
                  <a:pt x="0" y="146"/>
                </a:moveTo>
                <a:lnTo>
                  <a:pt x="0" y="40"/>
                </a:lnTo>
                <a:lnTo>
                  <a:pt x="29" y="40"/>
                </a:lnTo>
                <a:lnTo>
                  <a:pt x="29" y="146"/>
                </a:lnTo>
                <a:lnTo>
                  <a:pt x="0" y="146"/>
                </a:lnTo>
                <a:close/>
              </a:path>
            </a:pathLst>
          </a:custGeom>
          <a:solidFill>
            <a:srgbClr val="000000"/>
          </a:solidFill>
          <a:ln w="9525">
            <a:noFill/>
            <a:round/>
            <a:headEnd/>
            <a:tailEnd/>
          </a:ln>
        </p:spPr>
        <p:txBody>
          <a:bodyPr/>
          <a:lstStyle/>
          <a:p>
            <a:endParaRPr lang="en-US"/>
          </a:p>
        </p:txBody>
      </p:sp>
      <p:sp>
        <p:nvSpPr>
          <p:cNvPr id="178263" name="Freeform 87"/>
          <p:cNvSpPr>
            <a:spLocks/>
          </p:cNvSpPr>
          <p:nvPr/>
        </p:nvSpPr>
        <p:spPr bwMode="auto">
          <a:xfrm>
            <a:off x="3897313" y="4160838"/>
            <a:ext cx="158750" cy="173037"/>
          </a:xfrm>
          <a:custGeom>
            <a:avLst/>
            <a:gdLst/>
            <a:ahLst/>
            <a:cxnLst>
              <a:cxn ang="0">
                <a:pos x="71" y="109"/>
              </a:cxn>
              <a:cxn ang="0">
                <a:pos x="71" y="54"/>
              </a:cxn>
              <a:cxn ang="0">
                <a:pos x="71" y="49"/>
              </a:cxn>
              <a:cxn ang="0">
                <a:pos x="71" y="45"/>
              </a:cxn>
              <a:cxn ang="0">
                <a:pos x="71" y="40"/>
              </a:cxn>
              <a:cxn ang="0">
                <a:pos x="71" y="36"/>
              </a:cxn>
              <a:cxn ang="0">
                <a:pos x="69" y="34"/>
              </a:cxn>
              <a:cxn ang="0">
                <a:pos x="69" y="29"/>
              </a:cxn>
              <a:cxn ang="0">
                <a:pos x="66" y="27"/>
              </a:cxn>
              <a:cxn ang="0">
                <a:pos x="64" y="25"/>
              </a:cxn>
              <a:cxn ang="0">
                <a:pos x="62" y="23"/>
              </a:cxn>
              <a:cxn ang="0">
                <a:pos x="58" y="23"/>
              </a:cxn>
              <a:cxn ang="0">
                <a:pos x="53" y="23"/>
              </a:cxn>
              <a:cxn ang="0">
                <a:pos x="49" y="23"/>
              </a:cxn>
              <a:cxn ang="0">
                <a:pos x="44" y="23"/>
              </a:cxn>
              <a:cxn ang="0">
                <a:pos x="42" y="25"/>
              </a:cxn>
              <a:cxn ang="0">
                <a:pos x="40" y="27"/>
              </a:cxn>
              <a:cxn ang="0">
                <a:pos x="38" y="29"/>
              </a:cxn>
              <a:cxn ang="0">
                <a:pos x="35" y="31"/>
              </a:cxn>
              <a:cxn ang="0">
                <a:pos x="33" y="34"/>
              </a:cxn>
              <a:cxn ang="0">
                <a:pos x="31" y="36"/>
              </a:cxn>
              <a:cxn ang="0">
                <a:pos x="31" y="40"/>
              </a:cxn>
              <a:cxn ang="0">
                <a:pos x="31" y="45"/>
              </a:cxn>
              <a:cxn ang="0">
                <a:pos x="31" y="49"/>
              </a:cxn>
              <a:cxn ang="0">
                <a:pos x="31" y="54"/>
              </a:cxn>
              <a:cxn ang="0">
                <a:pos x="29" y="58"/>
              </a:cxn>
              <a:cxn ang="0">
                <a:pos x="29" y="109"/>
              </a:cxn>
              <a:cxn ang="0">
                <a:pos x="0" y="3"/>
              </a:cxn>
              <a:cxn ang="0">
                <a:pos x="29" y="18"/>
              </a:cxn>
              <a:cxn ang="0">
                <a:pos x="31" y="16"/>
              </a:cxn>
              <a:cxn ang="0">
                <a:pos x="33" y="14"/>
              </a:cxn>
              <a:cxn ang="0">
                <a:pos x="35" y="9"/>
              </a:cxn>
              <a:cxn ang="0">
                <a:pos x="40" y="7"/>
              </a:cxn>
              <a:cxn ang="0">
                <a:pos x="42" y="5"/>
              </a:cxn>
              <a:cxn ang="0">
                <a:pos x="46" y="5"/>
              </a:cxn>
              <a:cxn ang="0">
                <a:pos x="51" y="3"/>
              </a:cxn>
              <a:cxn ang="0">
                <a:pos x="55" y="3"/>
              </a:cxn>
              <a:cxn ang="0">
                <a:pos x="58" y="0"/>
              </a:cxn>
              <a:cxn ang="0">
                <a:pos x="62" y="0"/>
              </a:cxn>
              <a:cxn ang="0">
                <a:pos x="66" y="0"/>
              </a:cxn>
              <a:cxn ang="0">
                <a:pos x="71" y="0"/>
              </a:cxn>
              <a:cxn ang="0">
                <a:pos x="75" y="3"/>
              </a:cxn>
              <a:cxn ang="0">
                <a:pos x="80" y="3"/>
              </a:cxn>
              <a:cxn ang="0">
                <a:pos x="82" y="5"/>
              </a:cxn>
              <a:cxn ang="0">
                <a:pos x="84" y="7"/>
              </a:cxn>
              <a:cxn ang="0">
                <a:pos x="89" y="7"/>
              </a:cxn>
              <a:cxn ang="0">
                <a:pos x="91" y="9"/>
              </a:cxn>
              <a:cxn ang="0">
                <a:pos x="93" y="11"/>
              </a:cxn>
              <a:cxn ang="0">
                <a:pos x="95" y="14"/>
              </a:cxn>
              <a:cxn ang="0">
                <a:pos x="95" y="18"/>
              </a:cxn>
              <a:cxn ang="0">
                <a:pos x="97" y="20"/>
              </a:cxn>
              <a:cxn ang="0">
                <a:pos x="97" y="25"/>
              </a:cxn>
              <a:cxn ang="0">
                <a:pos x="100" y="27"/>
              </a:cxn>
              <a:cxn ang="0">
                <a:pos x="100" y="31"/>
              </a:cxn>
              <a:cxn ang="0">
                <a:pos x="100" y="36"/>
              </a:cxn>
              <a:cxn ang="0">
                <a:pos x="100" y="40"/>
              </a:cxn>
              <a:cxn ang="0">
                <a:pos x="100" y="109"/>
              </a:cxn>
            </a:cxnLst>
            <a:rect l="0" t="0" r="r" b="b"/>
            <a:pathLst>
              <a:path w="100" h="109">
                <a:moveTo>
                  <a:pt x="100" y="109"/>
                </a:moveTo>
                <a:lnTo>
                  <a:pt x="71" y="109"/>
                </a:lnTo>
                <a:lnTo>
                  <a:pt x="71" y="56"/>
                </a:lnTo>
                <a:lnTo>
                  <a:pt x="71" y="54"/>
                </a:lnTo>
                <a:lnTo>
                  <a:pt x="71" y="51"/>
                </a:lnTo>
                <a:lnTo>
                  <a:pt x="71" y="49"/>
                </a:lnTo>
                <a:lnTo>
                  <a:pt x="71" y="47"/>
                </a:lnTo>
                <a:lnTo>
                  <a:pt x="71" y="45"/>
                </a:lnTo>
                <a:lnTo>
                  <a:pt x="71" y="42"/>
                </a:lnTo>
                <a:lnTo>
                  <a:pt x="71" y="40"/>
                </a:lnTo>
                <a:lnTo>
                  <a:pt x="71" y="38"/>
                </a:lnTo>
                <a:lnTo>
                  <a:pt x="71" y="36"/>
                </a:lnTo>
                <a:lnTo>
                  <a:pt x="71" y="34"/>
                </a:lnTo>
                <a:lnTo>
                  <a:pt x="69" y="34"/>
                </a:lnTo>
                <a:lnTo>
                  <a:pt x="69" y="31"/>
                </a:lnTo>
                <a:lnTo>
                  <a:pt x="69" y="29"/>
                </a:lnTo>
                <a:lnTo>
                  <a:pt x="66" y="29"/>
                </a:lnTo>
                <a:lnTo>
                  <a:pt x="66" y="27"/>
                </a:lnTo>
                <a:lnTo>
                  <a:pt x="64" y="27"/>
                </a:lnTo>
                <a:lnTo>
                  <a:pt x="64" y="25"/>
                </a:lnTo>
                <a:lnTo>
                  <a:pt x="62" y="25"/>
                </a:lnTo>
                <a:lnTo>
                  <a:pt x="62" y="23"/>
                </a:lnTo>
                <a:lnTo>
                  <a:pt x="60" y="23"/>
                </a:lnTo>
                <a:lnTo>
                  <a:pt x="58" y="23"/>
                </a:lnTo>
                <a:lnTo>
                  <a:pt x="55" y="23"/>
                </a:lnTo>
                <a:lnTo>
                  <a:pt x="53" y="23"/>
                </a:lnTo>
                <a:lnTo>
                  <a:pt x="51" y="23"/>
                </a:lnTo>
                <a:lnTo>
                  <a:pt x="49" y="23"/>
                </a:lnTo>
                <a:lnTo>
                  <a:pt x="46" y="23"/>
                </a:lnTo>
                <a:lnTo>
                  <a:pt x="44" y="23"/>
                </a:lnTo>
                <a:lnTo>
                  <a:pt x="44" y="25"/>
                </a:lnTo>
                <a:lnTo>
                  <a:pt x="42" y="25"/>
                </a:lnTo>
                <a:lnTo>
                  <a:pt x="40" y="25"/>
                </a:lnTo>
                <a:lnTo>
                  <a:pt x="40" y="27"/>
                </a:lnTo>
                <a:lnTo>
                  <a:pt x="38" y="27"/>
                </a:lnTo>
                <a:lnTo>
                  <a:pt x="38" y="29"/>
                </a:lnTo>
                <a:lnTo>
                  <a:pt x="35" y="29"/>
                </a:lnTo>
                <a:lnTo>
                  <a:pt x="35" y="31"/>
                </a:lnTo>
                <a:lnTo>
                  <a:pt x="33" y="31"/>
                </a:lnTo>
                <a:lnTo>
                  <a:pt x="33" y="34"/>
                </a:lnTo>
                <a:lnTo>
                  <a:pt x="33" y="36"/>
                </a:lnTo>
                <a:lnTo>
                  <a:pt x="31" y="36"/>
                </a:lnTo>
                <a:lnTo>
                  <a:pt x="31" y="38"/>
                </a:lnTo>
                <a:lnTo>
                  <a:pt x="31" y="40"/>
                </a:lnTo>
                <a:lnTo>
                  <a:pt x="31" y="42"/>
                </a:lnTo>
                <a:lnTo>
                  <a:pt x="31" y="45"/>
                </a:lnTo>
                <a:lnTo>
                  <a:pt x="31" y="47"/>
                </a:lnTo>
                <a:lnTo>
                  <a:pt x="31" y="49"/>
                </a:lnTo>
                <a:lnTo>
                  <a:pt x="31" y="51"/>
                </a:lnTo>
                <a:lnTo>
                  <a:pt x="31" y="54"/>
                </a:lnTo>
                <a:lnTo>
                  <a:pt x="29" y="56"/>
                </a:lnTo>
                <a:lnTo>
                  <a:pt x="29" y="58"/>
                </a:lnTo>
                <a:lnTo>
                  <a:pt x="29" y="60"/>
                </a:lnTo>
                <a:lnTo>
                  <a:pt x="29" y="109"/>
                </a:lnTo>
                <a:lnTo>
                  <a:pt x="0" y="109"/>
                </a:lnTo>
                <a:lnTo>
                  <a:pt x="0" y="3"/>
                </a:lnTo>
                <a:lnTo>
                  <a:pt x="29" y="3"/>
                </a:lnTo>
                <a:lnTo>
                  <a:pt x="29" y="18"/>
                </a:lnTo>
                <a:lnTo>
                  <a:pt x="29" y="16"/>
                </a:lnTo>
                <a:lnTo>
                  <a:pt x="31" y="16"/>
                </a:lnTo>
                <a:lnTo>
                  <a:pt x="31" y="14"/>
                </a:lnTo>
                <a:lnTo>
                  <a:pt x="33" y="14"/>
                </a:lnTo>
                <a:lnTo>
                  <a:pt x="35" y="11"/>
                </a:lnTo>
                <a:lnTo>
                  <a:pt x="35" y="9"/>
                </a:lnTo>
                <a:lnTo>
                  <a:pt x="38" y="9"/>
                </a:lnTo>
                <a:lnTo>
                  <a:pt x="40" y="7"/>
                </a:lnTo>
                <a:lnTo>
                  <a:pt x="42" y="7"/>
                </a:lnTo>
                <a:lnTo>
                  <a:pt x="42" y="5"/>
                </a:lnTo>
                <a:lnTo>
                  <a:pt x="44" y="5"/>
                </a:lnTo>
                <a:lnTo>
                  <a:pt x="46" y="5"/>
                </a:lnTo>
                <a:lnTo>
                  <a:pt x="49" y="3"/>
                </a:lnTo>
                <a:lnTo>
                  <a:pt x="51" y="3"/>
                </a:lnTo>
                <a:lnTo>
                  <a:pt x="53" y="3"/>
                </a:lnTo>
                <a:lnTo>
                  <a:pt x="55" y="3"/>
                </a:lnTo>
                <a:lnTo>
                  <a:pt x="55" y="0"/>
                </a:lnTo>
                <a:lnTo>
                  <a:pt x="58" y="0"/>
                </a:lnTo>
                <a:lnTo>
                  <a:pt x="60" y="0"/>
                </a:lnTo>
                <a:lnTo>
                  <a:pt x="62" y="0"/>
                </a:lnTo>
                <a:lnTo>
                  <a:pt x="64" y="0"/>
                </a:lnTo>
                <a:lnTo>
                  <a:pt x="66" y="0"/>
                </a:lnTo>
                <a:lnTo>
                  <a:pt x="69" y="0"/>
                </a:lnTo>
                <a:lnTo>
                  <a:pt x="71" y="0"/>
                </a:lnTo>
                <a:lnTo>
                  <a:pt x="73" y="3"/>
                </a:lnTo>
                <a:lnTo>
                  <a:pt x="75" y="3"/>
                </a:lnTo>
                <a:lnTo>
                  <a:pt x="77" y="3"/>
                </a:lnTo>
                <a:lnTo>
                  <a:pt x="80" y="3"/>
                </a:lnTo>
                <a:lnTo>
                  <a:pt x="80" y="5"/>
                </a:lnTo>
                <a:lnTo>
                  <a:pt x="82" y="5"/>
                </a:lnTo>
                <a:lnTo>
                  <a:pt x="84" y="5"/>
                </a:lnTo>
                <a:lnTo>
                  <a:pt x="84" y="7"/>
                </a:lnTo>
                <a:lnTo>
                  <a:pt x="86" y="7"/>
                </a:lnTo>
                <a:lnTo>
                  <a:pt x="89" y="7"/>
                </a:lnTo>
                <a:lnTo>
                  <a:pt x="89" y="9"/>
                </a:lnTo>
                <a:lnTo>
                  <a:pt x="91" y="9"/>
                </a:lnTo>
                <a:lnTo>
                  <a:pt x="91" y="11"/>
                </a:lnTo>
                <a:lnTo>
                  <a:pt x="93" y="11"/>
                </a:lnTo>
                <a:lnTo>
                  <a:pt x="93" y="14"/>
                </a:lnTo>
                <a:lnTo>
                  <a:pt x="95" y="14"/>
                </a:lnTo>
                <a:lnTo>
                  <a:pt x="95" y="16"/>
                </a:lnTo>
                <a:lnTo>
                  <a:pt x="95" y="18"/>
                </a:lnTo>
                <a:lnTo>
                  <a:pt x="97" y="18"/>
                </a:lnTo>
                <a:lnTo>
                  <a:pt x="97" y="20"/>
                </a:lnTo>
                <a:lnTo>
                  <a:pt x="97" y="23"/>
                </a:lnTo>
                <a:lnTo>
                  <a:pt x="97" y="25"/>
                </a:lnTo>
                <a:lnTo>
                  <a:pt x="100" y="25"/>
                </a:lnTo>
                <a:lnTo>
                  <a:pt x="100" y="27"/>
                </a:lnTo>
                <a:lnTo>
                  <a:pt x="100" y="29"/>
                </a:lnTo>
                <a:lnTo>
                  <a:pt x="100" y="31"/>
                </a:lnTo>
                <a:lnTo>
                  <a:pt x="100" y="34"/>
                </a:lnTo>
                <a:lnTo>
                  <a:pt x="100" y="36"/>
                </a:lnTo>
                <a:lnTo>
                  <a:pt x="100" y="38"/>
                </a:lnTo>
                <a:lnTo>
                  <a:pt x="100" y="40"/>
                </a:lnTo>
                <a:lnTo>
                  <a:pt x="100" y="42"/>
                </a:lnTo>
                <a:lnTo>
                  <a:pt x="100" y="109"/>
                </a:lnTo>
                <a:close/>
              </a:path>
            </a:pathLst>
          </a:custGeom>
          <a:solidFill>
            <a:srgbClr val="000000"/>
          </a:solidFill>
          <a:ln w="9525">
            <a:noFill/>
            <a:round/>
            <a:headEnd/>
            <a:tailEnd/>
          </a:ln>
        </p:spPr>
        <p:txBody>
          <a:bodyPr/>
          <a:lstStyle/>
          <a:p>
            <a:endParaRPr lang="en-US"/>
          </a:p>
        </p:txBody>
      </p:sp>
      <p:sp>
        <p:nvSpPr>
          <p:cNvPr id="178264" name="Freeform 88"/>
          <p:cNvSpPr>
            <a:spLocks noEditPoints="1"/>
          </p:cNvSpPr>
          <p:nvPr/>
        </p:nvSpPr>
        <p:spPr bwMode="auto">
          <a:xfrm>
            <a:off x="4090988" y="4160838"/>
            <a:ext cx="161925" cy="176212"/>
          </a:xfrm>
          <a:custGeom>
            <a:avLst/>
            <a:gdLst/>
            <a:ahLst/>
            <a:cxnLst>
              <a:cxn ang="0">
                <a:pos x="4" y="27"/>
              </a:cxn>
              <a:cxn ang="0">
                <a:pos x="9" y="16"/>
              </a:cxn>
              <a:cxn ang="0">
                <a:pos x="15" y="11"/>
              </a:cxn>
              <a:cxn ang="0">
                <a:pos x="22" y="7"/>
              </a:cxn>
              <a:cxn ang="0">
                <a:pos x="29" y="3"/>
              </a:cxn>
              <a:cxn ang="0">
                <a:pos x="40" y="0"/>
              </a:cxn>
              <a:cxn ang="0">
                <a:pos x="51" y="0"/>
              </a:cxn>
              <a:cxn ang="0">
                <a:pos x="62" y="0"/>
              </a:cxn>
              <a:cxn ang="0">
                <a:pos x="73" y="3"/>
              </a:cxn>
              <a:cxn ang="0">
                <a:pos x="82" y="7"/>
              </a:cxn>
              <a:cxn ang="0">
                <a:pos x="88" y="11"/>
              </a:cxn>
              <a:cxn ang="0">
                <a:pos x="93" y="18"/>
              </a:cxn>
              <a:cxn ang="0">
                <a:pos x="95" y="27"/>
              </a:cxn>
              <a:cxn ang="0">
                <a:pos x="95" y="38"/>
              </a:cxn>
              <a:cxn ang="0">
                <a:pos x="95" y="78"/>
              </a:cxn>
              <a:cxn ang="0">
                <a:pos x="95" y="89"/>
              </a:cxn>
              <a:cxn ang="0">
                <a:pos x="97" y="98"/>
              </a:cxn>
              <a:cxn ang="0">
                <a:pos x="99" y="107"/>
              </a:cxn>
              <a:cxn ang="0">
                <a:pos x="73" y="104"/>
              </a:cxn>
              <a:cxn ang="0">
                <a:pos x="68" y="98"/>
              </a:cxn>
              <a:cxn ang="0">
                <a:pos x="62" y="104"/>
              </a:cxn>
              <a:cxn ang="0">
                <a:pos x="53" y="107"/>
              </a:cxn>
              <a:cxn ang="0">
                <a:pos x="44" y="111"/>
              </a:cxn>
              <a:cxn ang="0">
                <a:pos x="33" y="111"/>
              </a:cxn>
              <a:cxn ang="0">
                <a:pos x="22" y="109"/>
              </a:cxn>
              <a:cxn ang="0">
                <a:pos x="13" y="104"/>
              </a:cxn>
              <a:cxn ang="0">
                <a:pos x="6" y="100"/>
              </a:cxn>
              <a:cxn ang="0">
                <a:pos x="2" y="93"/>
              </a:cxn>
              <a:cxn ang="0">
                <a:pos x="0" y="85"/>
              </a:cxn>
              <a:cxn ang="0">
                <a:pos x="0" y="73"/>
              </a:cxn>
              <a:cxn ang="0">
                <a:pos x="4" y="65"/>
              </a:cxn>
              <a:cxn ang="0">
                <a:pos x="9" y="58"/>
              </a:cxn>
              <a:cxn ang="0">
                <a:pos x="15" y="54"/>
              </a:cxn>
              <a:cxn ang="0">
                <a:pos x="24" y="51"/>
              </a:cxn>
              <a:cxn ang="0">
                <a:pos x="33" y="49"/>
              </a:cxn>
              <a:cxn ang="0">
                <a:pos x="42" y="47"/>
              </a:cxn>
              <a:cxn ang="0">
                <a:pos x="51" y="45"/>
              </a:cxn>
              <a:cxn ang="0">
                <a:pos x="62" y="42"/>
              </a:cxn>
              <a:cxn ang="0">
                <a:pos x="66" y="34"/>
              </a:cxn>
              <a:cxn ang="0">
                <a:pos x="64" y="25"/>
              </a:cxn>
              <a:cxn ang="0">
                <a:pos x="55" y="23"/>
              </a:cxn>
              <a:cxn ang="0">
                <a:pos x="44" y="23"/>
              </a:cxn>
              <a:cxn ang="0">
                <a:pos x="35" y="27"/>
              </a:cxn>
              <a:cxn ang="0">
                <a:pos x="31" y="34"/>
              </a:cxn>
              <a:cxn ang="0">
                <a:pos x="64" y="60"/>
              </a:cxn>
              <a:cxn ang="0">
                <a:pos x="55" y="62"/>
              </a:cxn>
              <a:cxn ang="0">
                <a:pos x="44" y="62"/>
              </a:cxn>
              <a:cxn ang="0">
                <a:pos x="37" y="67"/>
              </a:cxn>
              <a:cxn ang="0">
                <a:pos x="31" y="71"/>
              </a:cxn>
              <a:cxn ang="0">
                <a:pos x="29" y="80"/>
              </a:cxn>
              <a:cxn ang="0">
                <a:pos x="33" y="87"/>
              </a:cxn>
              <a:cxn ang="0">
                <a:pos x="42" y="91"/>
              </a:cxn>
              <a:cxn ang="0">
                <a:pos x="53" y="89"/>
              </a:cxn>
              <a:cxn ang="0">
                <a:pos x="60" y="85"/>
              </a:cxn>
              <a:cxn ang="0">
                <a:pos x="66" y="80"/>
              </a:cxn>
              <a:cxn ang="0">
                <a:pos x="66" y="69"/>
              </a:cxn>
            </a:cxnLst>
            <a:rect l="0" t="0" r="r" b="b"/>
            <a:pathLst>
              <a:path w="102" h="111">
                <a:moveTo>
                  <a:pt x="29" y="36"/>
                </a:moveTo>
                <a:lnTo>
                  <a:pt x="2" y="31"/>
                </a:lnTo>
                <a:lnTo>
                  <a:pt x="2" y="29"/>
                </a:lnTo>
                <a:lnTo>
                  <a:pt x="4" y="29"/>
                </a:lnTo>
                <a:lnTo>
                  <a:pt x="4" y="27"/>
                </a:lnTo>
                <a:lnTo>
                  <a:pt x="4" y="25"/>
                </a:lnTo>
                <a:lnTo>
                  <a:pt x="6" y="23"/>
                </a:lnTo>
                <a:lnTo>
                  <a:pt x="6" y="20"/>
                </a:lnTo>
                <a:lnTo>
                  <a:pt x="9" y="18"/>
                </a:lnTo>
                <a:lnTo>
                  <a:pt x="9" y="16"/>
                </a:lnTo>
                <a:lnTo>
                  <a:pt x="11" y="16"/>
                </a:lnTo>
                <a:lnTo>
                  <a:pt x="11" y="14"/>
                </a:lnTo>
                <a:lnTo>
                  <a:pt x="13" y="14"/>
                </a:lnTo>
                <a:lnTo>
                  <a:pt x="13" y="11"/>
                </a:lnTo>
                <a:lnTo>
                  <a:pt x="15" y="11"/>
                </a:lnTo>
                <a:lnTo>
                  <a:pt x="15" y="9"/>
                </a:lnTo>
                <a:lnTo>
                  <a:pt x="18" y="9"/>
                </a:lnTo>
                <a:lnTo>
                  <a:pt x="18" y="7"/>
                </a:lnTo>
                <a:lnTo>
                  <a:pt x="20" y="7"/>
                </a:lnTo>
                <a:lnTo>
                  <a:pt x="22" y="7"/>
                </a:lnTo>
                <a:lnTo>
                  <a:pt x="22" y="5"/>
                </a:lnTo>
                <a:lnTo>
                  <a:pt x="24" y="5"/>
                </a:lnTo>
                <a:lnTo>
                  <a:pt x="26" y="5"/>
                </a:lnTo>
                <a:lnTo>
                  <a:pt x="26" y="3"/>
                </a:lnTo>
                <a:lnTo>
                  <a:pt x="29" y="3"/>
                </a:lnTo>
                <a:lnTo>
                  <a:pt x="31" y="3"/>
                </a:lnTo>
                <a:lnTo>
                  <a:pt x="33" y="3"/>
                </a:lnTo>
                <a:lnTo>
                  <a:pt x="35" y="3"/>
                </a:lnTo>
                <a:lnTo>
                  <a:pt x="37" y="3"/>
                </a:lnTo>
                <a:lnTo>
                  <a:pt x="40" y="0"/>
                </a:lnTo>
                <a:lnTo>
                  <a:pt x="42" y="0"/>
                </a:lnTo>
                <a:lnTo>
                  <a:pt x="44" y="0"/>
                </a:lnTo>
                <a:lnTo>
                  <a:pt x="46" y="0"/>
                </a:lnTo>
                <a:lnTo>
                  <a:pt x="49" y="0"/>
                </a:lnTo>
                <a:lnTo>
                  <a:pt x="51" y="0"/>
                </a:lnTo>
                <a:lnTo>
                  <a:pt x="53" y="0"/>
                </a:lnTo>
                <a:lnTo>
                  <a:pt x="55" y="0"/>
                </a:lnTo>
                <a:lnTo>
                  <a:pt x="57" y="0"/>
                </a:lnTo>
                <a:lnTo>
                  <a:pt x="60" y="0"/>
                </a:lnTo>
                <a:lnTo>
                  <a:pt x="62" y="0"/>
                </a:lnTo>
                <a:lnTo>
                  <a:pt x="64" y="3"/>
                </a:lnTo>
                <a:lnTo>
                  <a:pt x="66" y="3"/>
                </a:lnTo>
                <a:lnTo>
                  <a:pt x="68" y="3"/>
                </a:lnTo>
                <a:lnTo>
                  <a:pt x="71" y="3"/>
                </a:lnTo>
                <a:lnTo>
                  <a:pt x="73" y="3"/>
                </a:lnTo>
                <a:lnTo>
                  <a:pt x="75" y="5"/>
                </a:lnTo>
                <a:lnTo>
                  <a:pt x="77" y="5"/>
                </a:lnTo>
                <a:lnTo>
                  <a:pt x="80" y="5"/>
                </a:lnTo>
                <a:lnTo>
                  <a:pt x="80" y="7"/>
                </a:lnTo>
                <a:lnTo>
                  <a:pt x="82" y="7"/>
                </a:lnTo>
                <a:lnTo>
                  <a:pt x="84" y="7"/>
                </a:lnTo>
                <a:lnTo>
                  <a:pt x="84" y="9"/>
                </a:lnTo>
                <a:lnTo>
                  <a:pt x="86" y="9"/>
                </a:lnTo>
                <a:lnTo>
                  <a:pt x="86" y="11"/>
                </a:lnTo>
                <a:lnTo>
                  <a:pt x="88" y="11"/>
                </a:lnTo>
                <a:lnTo>
                  <a:pt x="88" y="14"/>
                </a:lnTo>
                <a:lnTo>
                  <a:pt x="91" y="14"/>
                </a:lnTo>
                <a:lnTo>
                  <a:pt x="91" y="16"/>
                </a:lnTo>
                <a:lnTo>
                  <a:pt x="93" y="16"/>
                </a:lnTo>
                <a:lnTo>
                  <a:pt x="93" y="18"/>
                </a:lnTo>
                <a:lnTo>
                  <a:pt x="93" y="20"/>
                </a:lnTo>
                <a:lnTo>
                  <a:pt x="93" y="23"/>
                </a:lnTo>
                <a:lnTo>
                  <a:pt x="95" y="23"/>
                </a:lnTo>
                <a:lnTo>
                  <a:pt x="95" y="25"/>
                </a:lnTo>
                <a:lnTo>
                  <a:pt x="95" y="27"/>
                </a:lnTo>
                <a:lnTo>
                  <a:pt x="95" y="29"/>
                </a:lnTo>
                <a:lnTo>
                  <a:pt x="95" y="31"/>
                </a:lnTo>
                <a:lnTo>
                  <a:pt x="95" y="34"/>
                </a:lnTo>
                <a:lnTo>
                  <a:pt x="95" y="36"/>
                </a:lnTo>
                <a:lnTo>
                  <a:pt x="95" y="38"/>
                </a:lnTo>
                <a:lnTo>
                  <a:pt x="95" y="40"/>
                </a:lnTo>
                <a:lnTo>
                  <a:pt x="95" y="42"/>
                </a:lnTo>
                <a:lnTo>
                  <a:pt x="95" y="73"/>
                </a:lnTo>
                <a:lnTo>
                  <a:pt x="95" y="76"/>
                </a:lnTo>
                <a:lnTo>
                  <a:pt x="95" y="78"/>
                </a:lnTo>
                <a:lnTo>
                  <a:pt x="95" y="80"/>
                </a:lnTo>
                <a:lnTo>
                  <a:pt x="95" y="82"/>
                </a:lnTo>
                <a:lnTo>
                  <a:pt x="95" y="85"/>
                </a:lnTo>
                <a:lnTo>
                  <a:pt x="95" y="87"/>
                </a:lnTo>
                <a:lnTo>
                  <a:pt x="95" y="89"/>
                </a:lnTo>
                <a:lnTo>
                  <a:pt x="95" y="91"/>
                </a:lnTo>
                <a:lnTo>
                  <a:pt x="97" y="91"/>
                </a:lnTo>
                <a:lnTo>
                  <a:pt x="97" y="93"/>
                </a:lnTo>
                <a:lnTo>
                  <a:pt x="97" y="96"/>
                </a:lnTo>
                <a:lnTo>
                  <a:pt x="97" y="98"/>
                </a:lnTo>
                <a:lnTo>
                  <a:pt x="97" y="100"/>
                </a:lnTo>
                <a:lnTo>
                  <a:pt x="99" y="100"/>
                </a:lnTo>
                <a:lnTo>
                  <a:pt x="99" y="102"/>
                </a:lnTo>
                <a:lnTo>
                  <a:pt x="99" y="104"/>
                </a:lnTo>
                <a:lnTo>
                  <a:pt x="99" y="107"/>
                </a:lnTo>
                <a:lnTo>
                  <a:pt x="102" y="107"/>
                </a:lnTo>
                <a:lnTo>
                  <a:pt x="102" y="109"/>
                </a:lnTo>
                <a:lnTo>
                  <a:pt x="73" y="109"/>
                </a:lnTo>
                <a:lnTo>
                  <a:pt x="73" y="107"/>
                </a:lnTo>
                <a:lnTo>
                  <a:pt x="73" y="104"/>
                </a:lnTo>
                <a:lnTo>
                  <a:pt x="71" y="104"/>
                </a:lnTo>
                <a:lnTo>
                  <a:pt x="71" y="102"/>
                </a:lnTo>
                <a:lnTo>
                  <a:pt x="71" y="100"/>
                </a:lnTo>
                <a:lnTo>
                  <a:pt x="71" y="98"/>
                </a:lnTo>
                <a:lnTo>
                  <a:pt x="68" y="98"/>
                </a:lnTo>
                <a:lnTo>
                  <a:pt x="66" y="100"/>
                </a:lnTo>
                <a:lnTo>
                  <a:pt x="64" y="100"/>
                </a:lnTo>
                <a:lnTo>
                  <a:pt x="64" y="102"/>
                </a:lnTo>
                <a:lnTo>
                  <a:pt x="62" y="102"/>
                </a:lnTo>
                <a:lnTo>
                  <a:pt x="62" y="104"/>
                </a:lnTo>
                <a:lnTo>
                  <a:pt x="60" y="104"/>
                </a:lnTo>
                <a:lnTo>
                  <a:pt x="57" y="104"/>
                </a:lnTo>
                <a:lnTo>
                  <a:pt x="57" y="107"/>
                </a:lnTo>
                <a:lnTo>
                  <a:pt x="55" y="107"/>
                </a:lnTo>
                <a:lnTo>
                  <a:pt x="53" y="107"/>
                </a:lnTo>
                <a:lnTo>
                  <a:pt x="53" y="109"/>
                </a:lnTo>
                <a:lnTo>
                  <a:pt x="51" y="109"/>
                </a:lnTo>
                <a:lnTo>
                  <a:pt x="49" y="109"/>
                </a:lnTo>
                <a:lnTo>
                  <a:pt x="46" y="109"/>
                </a:lnTo>
                <a:lnTo>
                  <a:pt x="44" y="111"/>
                </a:lnTo>
                <a:lnTo>
                  <a:pt x="42" y="111"/>
                </a:lnTo>
                <a:lnTo>
                  <a:pt x="40" y="111"/>
                </a:lnTo>
                <a:lnTo>
                  <a:pt x="37" y="111"/>
                </a:lnTo>
                <a:lnTo>
                  <a:pt x="35" y="111"/>
                </a:lnTo>
                <a:lnTo>
                  <a:pt x="33" y="111"/>
                </a:lnTo>
                <a:lnTo>
                  <a:pt x="31" y="111"/>
                </a:lnTo>
                <a:lnTo>
                  <a:pt x="29" y="111"/>
                </a:lnTo>
                <a:lnTo>
                  <a:pt x="26" y="111"/>
                </a:lnTo>
                <a:lnTo>
                  <a:pt x="24" y="109"/>
                </a:lnTo>
                <a:lnTo>
                  <a:pt x="22" y="109"/>
                </a:lnTo>
                <a:lnTo>
                  <a:pt x="20" y="109"/>
                </a:lnTo>
                <a:lnTo>
                  <a:pt x="18" y="109"/>
                </a:lnTo>
                <a:lnTo>
                  <a:pt x="18" y="107"/>
                </a:lnTo>
                <a:lnTo>
                  <a:pt x="15" y="107"/>
                </a:lnTo>
                <a:lnTo>
                  <a:pt x="13" y="104"/>
                </a:lnTo>
                <a:lnTo>
                  <a:pt x="11" y="104"/>
                </a:lnTo>
                <a:lnTo>
                  <a:pt x="11" y="102"/>
                </a:lnTo>
                <a:lnTo>
                  <a:pt x="9" y="102"/>
                </a:lnTo>
                <a:lnTo>
                  <a:pt x="9" y="100"/>
                </a:lnTo>
                <a:lnTo>
                  <a:pt x="6" y="100"/>
                </a:lnTo>
                <a:lnTo>
                  <a:pt x="6" y="98"/>
                </a:lnTo>
                <a:lnTo>
                  <a:pt x="4" y="98"/>
                </a:lnTo>
                <a:lnTo>
                  <a:pt x="4" y="96"/>
                </a:lnTo>
                <a:lnTo>
                  <a:pt x="4" y="93"/>
                </a:lnTo>
                <a:lnTo>
                  <a:pt x="2" y="93"/>
                </a:lnTo>
                <a:lnTo>
                  <a:pt x="2" y="91"/>
                </a:lnTo>
                <a:lnTo>
                  <a:pt x="2" y="89"/>
                </a:lnTo>
                <a:lnTo>
                  <a:pt x="0" y="89"/>
                </a:lnTo>
                <a:lnTo>
                  <a:pt x="0" y="87"/>
                </a:lnTo>
                <a:lnTo>
                  <a:pt x="0" y="85"/>
                </a:lnTo>
                <a:lnTo>
                  <a:pt x="0" y="82"/>
                </a:lnTo>
                <a:lnTo>
                  <a:pt x="0" y="80"/>
                </a:lnTo>
                <a:lnTo>
                  <a:pt x="0" y="78"/>
                </a:lnTo>
                <a:lnTo>
                  <a:pt x="0" y="76"/>
                </a:lnTo>
                <a:lnTo>
                  <a:pt x="0" y="73"/>
                </a:lnTo>
                <a:lnTo>
                  <a:pt x="0" y="71"/>
                </a:lnTo>
                <a:lnTo>
                  <a:pt x="2" y="71"/>
                </a:lnTo>
                <a:lnTo>
                  <a:pt x="2" y="69"/>
                </a:lnTo>
                <a:lnTo>
                  <a:pt x="2" y="67"/>
                </a:lnTo>
                <a:lnTo>
                  <a:pt x="4" y="65"/>
                </a:lnTo>
                <a:lnTo>
                  <a:pt x="4" y="62"/>
                </a:lnTo>
                <a:lnTo>
                  <a:pt x="6" y="62"/>
                </a:lnTo>
                <a:lnTo>
                  <a:pt x="6" y="60"/>
                </a:lnTo>
                <a:lnTo>
                  <a:pt x="9" y="60"/>
                </a:lnTo>
                <a:lnTo>
                  <a:pt x="9" y="58"/>
                </a:lnTo>
                <a:lnTo>
                  <a:pt x="11" y="58"/>
                </a:lnTo>
                <a:lnTo>
                  <a:pt x="11" y="56"/>
                </a:lnTo>
                <a:lnTo>
                  <a:pt x="13" y="56"/>
                </a:lnTo>
                <a:lnTo>
                  <a:pt x="13" y="54"/>
                </a:lnTo>
                <a:lnTo>
                  <a:pt x="15" y="54"/>
                </a:lnTo>
                <a:lnTo>
                  <a:pt x="18" y="54"/>
                </a:lnTo>
                <a:lnTo>
                  <a:pt x="18" y="51"/>
                </a:lnTo>
                <a:lnTo>
                  <a:pt x="20" y="51"/>
                </a:lnTo>
                <a:lnTo>
                  <a:pt x="22" y="51"/>
                </a:lnTo>
                <a:lnTo>
                  <a:pt x="24" y="51"/>
                </a:lnTo>
                <a:lnTo>
                  <a:pt x="24" y="49"/>
                </a:lnTo>
                <a:lnTo>
                  <a:pt x="26" y="49"/>
                </a:lnTo>
                <a:lnTo>
                  <a:pt x="29" y="49"/>
                </a:lnTo>
                <a:lnTo>
                  <a:pt x="31" y="49"/>
                </a:lnTo>
                <a:lnTo>
                  <a:pt x="33" y="49"/>
                </a:lnTo>
                <a:lnTo>
                  <a:pt x="33" y="47"/>
                </a:lnTo>
                <a:lnTo>
                  <a:pt x="35" y="47"/>
                </a:lnTo>
                <a:lnTo>
                  <a:pt x="37" y="47"/>
                </a:lnTo>
                <a:lnTo>
                  <a:pt x="40" y="47"/>
                </a:lnTo>
                <a:lnTo>
                  <a:pt x="42" y="47"/>
                </a:lnTo>
                <a:lnTo>
                  <a:pt x="44" y="47"/>
                </a:lnTo>
                <a:lnTo>
                  <a:pt x="44" y="45"/>
                </a:lnTo>
                <a:lnTo>
                  <a:pt x="46" y="45"/>
                </a:lnTo>
                <a:lnTo>
                  <a:pt x="49" y="45"/>
                </a:lnTo>
                <a:lnTo>
                  <a:pt x="51" y="45"/>
                </a:lnTo>
                <a:lnTo>
                  <a:pt x="53" y="45"/>
                </a:lnTo>
                <a:lnTo>
                  <a:pt x="55" y="42"/>
                </a:lnTo>
                <a:lnTo>
                  <a:pt x="57" y="42"/>
                </a:lnTo>
                <a:lnTo>
                  <a:pt x="60" y="42"/>
                </a:lnTo>
                <a:lnTo>
                  <a:pt x="62" y="42"/>
                </a:lnTo>
                <a:lnTo>
                  <a:pt x="64" y="40"/>
                </a:lnTo>
                <a:lnTo>
                  <a:pt x="66" y="40"/>
                </a:lnTo>
                <a:lnTo>
                  <a:pt x="66" y="38"/>
                </a:lnTo>
                <a:lnTo>
                  <a:pt x="66" y="36"/>
                </a:lnTo>
                <a:lnTo>
                  <a:pt x="66" y="34"/>
                </a:lnTo>
                <a:lnTo>
                  <a:pt x="66" y="31"/>
                </a:lnTo>
                <a:lnTo>
                  <a:pt x="66" y="29"/>
                </a:lnTo>
                <a:lnTo>
                  <a:pt x="66" y="27"/>
                </a:lnTo>
                <a:lnTo>
                  <a:pt x="64" y="27"/>
                </a:lnTo>
                <a:lnTo>
                  <a:pt x="64" y="25"/>
                </a:lnTo>
                <a:lnTo>
                  <a:pt x="62" y="25"/>
                </a:lnTo>
                <a:lnTo>
                  <a:pt x="60" y="25"/>
                </a:lnTo>
                <a:lnTo>
                  <a:pt x="60" y="23"/>
                </a:lnTo>
                <a:lnTo>
                  <a:pt x="57" y="23"/>
                </a:lnTo>
                <a:lnTo>
                  <a:pt x="55" y="23"/>
                </a:lnTo>
                <a:lnTo>
                  <a:pt x="53" y="23"/>
                </a:lnTo>
                <a:lnTo>
                  <a:pt x="51" y="23"/>
                </a:lnTo>
                <a:lnTo>
                  <a:pt x="49" y="23"/>
                </a:lnTo>
                <a:lnTo>
                  <a:pt x="46" y="23"/>
                </a:lnTo>
                <a:lnTo>
                  <a:pt x="44" y="23"/>
                </a:lnTo>
                <a:lnTo>
                  <a:pt x="42" y="23"/>
                </a:lnTo>
                <a:lnTo>
                  <a:pt x="40" y="23"/>
                </a:lnTo>
                <a:lnTo>
                  <a:pt x="37" y="25"/>
                </a:lnTo>
                <a:lnTo>
                  <a:pt x="35" y="25"/>
                </a:lnTo>
                <a:lnTo>
                  <a:pt x="35" y="27"/>
                </a:lnTo>
                <a:lnTo>
                  <a:pt x="33" y="27"/>
                </a:lnTo>
                <a:lnTo>
                  <a:pt x="33" y="29"/>
                </a:lnTo>
                <a:lnTo>
                  <a:pt x="31" y="29"/>
                </a:lnTo>
                <a:lnTo>
                  <a:pt x="31" y="31"/>
                </a:lnTo>
                <a:lnTo>
                  <a:pt x="31" y="34"/>
                </a:lnTo>
                <a:lnTo>
                  <a:pt x="29" y="34"/>
                </a:lnTo>
                <a:lnTo>
                  <a:pt x="29" y="36"/>
                </a:lnTo>
                <a:close/>
                <a:moveTo>
                  <a:pt x="66" y="58"/>
                </a:moveTo>
                <a:lnTo>
                  <a:pt x="64" y="58"/>
                </a:lnTo>
                <a:lnTo>
                  <a:pt x="64" y="60"/>
                </a:lnTo>
                <a:lnTo>
                  <a:pt x="62" y="60"/>
                </a:lnTo>
                <a:lnTo>
                  <a:pt x="60" y="60"/>
                </a:lnTo>
                <a:lnTo>
                  <a:pt x="57" y="60"/>
                </a:lnTo>
                <a:lnTo>
                  <a:pt x="55" y="60"/>
                </a:lnTo>
                <a:lnTo>
                  <a:pt x="55" y="62"/>
                </a:lnTo>
                <a:lnTo>
                  <a:pt x="53" y="62"/>
                </a:lnTo>
                <a:lnTo>
                  <a:pt x="51" y="62"/>
                </a:lnTo>
                <a:lnTo>
                  <a:pt x="49" y="62"/>
                </a:lnTo>
                <a:lnTo>
                  <a:pt x="46" y="62"/>
                </a:lnTo>
                <a:lnTo>
                  <a:pt x="44" y="62"/>
                </a:lnTo>
                <a:lnTo>
                  <a:pt x="44" y="65"/>
                </a:lnTo>
                <a:lnTo>
                  <a:pt x="42" y="65"/>
                </a:lnTo>
                <a:lnTo>
                  <a:pt x="40" y="65"/>
                </a:lnTo>
                <a:lnTo>
                  <a:pt x="37" y="65"/>
                </a:lnTo>
                <a:lnTo>
                  <a:pt x="37" y="67"/>
                </a:lnTo>
                <a:lnTo>
                  <a:pt x="35" y="67"/>
                </a:lnTo>
                <a:lnTo>
                  <a:pt x="33" y="67"/>
                </a:lnTo>
                <a:lnTo>
                  <a:pt x="33" y="69"/>
                </a:lnTo>
                <a:lnTo>
                  <a:pt x="31" y="69"/>
                </a:lnTo>
                <a:lnTo>
                  <a:pt x="31" y="71"/>
                </a:lnTo>
                <a:lnTo>
                  <a:pt x="29" y="71"/>
                </a:lnTo>
                <a:lnTo>
                  <a:pt x="29" y="73"/>
                </a:lnTo>
                <a:lnTo>
                  <a:pt x="29" y="76"/>
                </a:lnTo>
                <a:lnTo>
                  <a:pt x="29" y="78"/>
                </a:lnTo>
                <a:lnTo>
                  <a:pt x="29" y="80"/>
                </a:lnTo>
                <a:lnTo>
                  <a:pt x="29" y="82"/>
                </a:lnTo>
                <a:lnTo>
                  <a:pt x="31" y="82"/>
                </a:lnTo>
                <a:lnTo>
                  <a:pt x="31" y="85"/>
                </a:lnTo>
                <a:lnTo>
                  <a:pt x="31" y="87"/>
                </a:lnTo>
                <a:lnTo>
                  <a:pt x="33" y="87"/>
                </a:lnTo>
                <a:lnTo>
                  <a:pt x="35" y="89"/>
                </a:lnTo>
                <a:lnTo>
                  <a:pt x="37" y="89"/>
                </a:lnTo>
                <a:lnTo>
                  <a:pt x="37" y="91"/>
                </a:lnTo>
                <a:lnTo>
                  <a:pt x="40" y="91"/>
                </a:lnTo>
                <a:lnTo>
                  <a:pt x="42" y="91"/>
                </a:lnTo>
                <a:lnTo>
                  <a:pt x="44" y="91"/>
                </a:lnTo>
                <a:lnTo>
                  <a:pt x="46" y="91"/>
                </a:lnTo>
                <a:lnTo>
                  <a:pt x="49" y="91"/>
                </a:lnTo>
                <a:lnTo>
                  <a:pt x="51" y="91"/>
                </a:lnTo>
                <a:lnTo>
                  <a:pt x="53" y="89"/>
                </a:lnTo>
                <a:lnTo>
                  <a:pt x="55" y="89"/>
                </a:lnTo>
                <a:lnTo>
                  <a:pt x="57" y="89"/>
                </a:lnTo>
                <a:lnTo>
                  <a:pt x="57" y="87"/>
                </a:lnTo>
                <a:lnTo>
                  <a:pt x="60" y="87"/>
                </a:lnTo>
                <a:lnTo>
                  <a:pt x="60" y="85"/>
                </a:lnTo>
                <a:lnTo>
                  <a:pt x="62" y="85"/>
                </a:lnTo>
                <a:lnTo>
                  <a:pt x="62" y="82"/>
                </a:lnTo>
                <a:lnTo>
                  <a:pt x="64" y="82"/>
                </a:lnTo>
                <a:lnTo>
                  <a:pt x="64" y="80"/>
                </a:lnTo>
                <a:lnTo>
                  <a:pt x="66" y="80"/>
                </a:lnTo>
                <a:lnTo>
                  <a:pt x="66" y="78"/>
                </a:lnTo>
                <a:lnTo>
                  <a:pt x="66" y="76"/>
                </a:lnTo>
                <a:lnTo>
                  <a:pt x="66" y="73"/>
                </a:lnTo>
                <a:lnTo>
                  <a:pt x="66" y="71"/>
                </a:lnTo>
                <a:lnTo>
                  <a:pt x="66" y="69"/>
                </a:lnTo>
                <a:lnTo>
                  <a:pt x="66" y="67"/>
                </a:lnTo>
                <a:lnTo>
                  <a:pt x="66" y="65"/>
                </a:lnTo>
                <a:lnTo>
                  <a:pt x="66" y="58"/>
                </a:lnTo>
                <a:close/>
              </a:path>
            </a:pathLst>
          </a:custGeom>
          <a:solidFill>
            <a:srgbClr val="000000"/>
          </a:solidFill>
          <a:ln w="9525">
            <a:noFill/>
            <a:round/>
            <a:headEnd/>
            <a:tailEnd/>
          </a:ln>
        </p:spPr>
        <p:txBody>
          <a:bodyPr/>
          <a:lstStyle/>
          <a:p>
            <a:endParaRPr lang="en-US"/>
          </a:p>
        </p:txBody>
      </p:sp>
      <p:sp>
        <p:nvSpPr>
          <p:cNvPr id="178265" name="Rectangle 89"/>
          <p:cNvSpPr>
            <a:spLocks noChangeArrowheads="1"/>
          </p:cNvSpPr>
          <p:nvPr/>
        </p:nvSpPr>
        <p:spPr bwMode="auto">
          <a:xfrm>
            <a:off x="4287838" y="4102100"/>
            <a:ext cx="46037" cy="231775"/>
          </a:xfrm>
          <a:prstGeom prst="rect">
            <a:avLst/>
          </a:prstGeom>
          <a:solidFill>
            <a:srgbClr val="000000"/>
          </a:solidFill>
          <a:ln w="9525">
            <a:noFill/>
            <a:miter lim="800000"/>
            <a:headEnd/>
            <a:tailEnd/>
          </a:ln>
        </p:spPr>
        <p:txBody>
          <a:bodyPr/>
          <a:lstStyle/>
          <a:p>
            <a:endParaRPr lang="en-US"/>
          </a:p>
        </p:txBody>
      </p:sp>
      <p:sp>
        <p:nvSpPr>
          <p:cNvPr id="178266" name="Freeform 90"/>
          <p:cNvSpPr>
            <a:spLocks noEditPoints="1"/>
          </p:cNvSpPr>
          <p:nvPr/>
        </p:nvSpPr>
        <p:spPr bwMode="auto">
          <a:xfrm>
            <a:off x="3074988" y="4916488"/>
            <a:ext cx="228600" cy="239712"/>
          </a:xfrm>
          <a:custGeom>
            <a:avLst/>
            <a:gdLst/>
            <a:ahLst/>
            <a:cxnLst>
              <a:cxn ang="0">
                <a:pos x="0" y="65"/>
              </a:cxn>
              <a:cxn ang="0">
                <a:pos x="2" y="54"/>
              </a:cxn>
              <a:cxn ang="0">
                <a:pos x="4" y="42"/>
              </a:cxn>
              <a:cxn ang="0">
                <a:pos x="9" y="34"/>
              </a:cxn>
              <a:cxn ang="0">
                <a:pos x="15" y="27"/>
              </a:cxn>
              <a:cxn ang="0">
                <a:pos x="26" y="14"/>
              </a:cxn>
              <a:cxn ang="0">
                <a:pos x="35" y="7"/>
              </a:cxn>
              <a:cxn ang="0">
                <a:pos x="46" y="5"/>
              </a:cxn>
              <a:cxn ang="0">
                <a:pos x="57" y="3"/>
              </a:cxn>
              <a:cxn ang="0">
                <a:pos x="68" y="0"/>
              </a:cxn>
              <a:cxn ang="0">
                <a:pos x="82" y="0"/>
              </a:cxn>
              <a:cxn ang="0">
                <a:pos x="95" y="3"/>
              </a:cxn>
              <a:cxn ang="0">
                <a:pos x="108" y="9"/>
              </a:cxn>
              <a:cxn ang="0">
                <a:pos x="122" y="16"/>
              </a:cxn>
              <a:cxn ang="0">
                <a:pos x="130" y="27"/>
              </a:cxn>
              <a:cxn ang="0">
                <a:pos x="137" y="38"/>
              </a:cxn>
              <a:cxn ang="0">
                <a:pos x="141" y="51"/>
              </a:cxn>
              <a:cxn ang="0">
                <a:pos x="144" y="62"/>
              </a:cxn>
              <a:cxn ang="0">
                <a:pos x="144" y="76"/>
              </a:cxn>
              <a:cxn ang="0">
                <a:pos x="144" y="89"/>
              </a:cxn>
              <a:cxn ang="0">
                <a:pos x="141" y="100"/>
              </a:cxn>
              <a:cxn ang="0">
                <a:pos x="137" y="113"/>
              </a:cxn>
              <a:cxn ang="0">
                <a:pos x="130" y="124"/>
              </a:cxn>
              <a:cxn ang="0">
                <a:pos x="119" y="135"/>
              </a:cxn>
              <a:cxn ang="0">
                <a:pos x="108" y="142"/>
              </a:cxn>
              <a:cxn ang="0">
                <a:pos x="95" y="149"/>
              </a:cxn>
              <a:cxn ang="0">
                <a:pos x="82" y="151"/>
              </a:cxn>
              <a:cxn ang="0">
                <a:pos x="68" y="151"/>
              </a:cxn>
              <a:cxn ang="0">
                <a:pos x="55" y="149"/>
              </a:cxn>
              <a:cxn ang="0">
                <a:pos x="44" y="147"/>
              </a:cxn>
              <a:cxn ang="0">
                <a:pos x="33" y="142"/>
              </a:cxn>
              <a:cxn ang="0">
                <a:pos x="20" y="133"/>
              </a:cxn>
              <a:cxn ang="0">
                <a:pos x="11" y="122"/>
              </a:cxn>
              <a:cxn ang="0">
                <a:pos x="6" y="111"/>
              </a:cxn>
              <a:cxn ang="0">
                <a:pos x="2" y="98"/>
              </a:cxn>
              <a:cxn ang="0">
                <a:pos x="0" y="85"/>
              </a:cxn>
              <a:cxn ang="0">
                <a:pos x="31" y="78"/>
              </a:cxn>
              <a:cxn ang="0">
                <a:pos x="33" y="89"/>
              </a:cxn>
              <a:cxn ang="0">
                <a:pos x="35" y="100"/>
              </a:cxn>
              <a:cxn ang="0">
                <a:pos x="40" y="111"/>
              </a:cxn>
              <a:cxn ang="0">
                <a:pos x="46" y="118"/>
              </a:cxn>
              <a:cxn ang="0">
                <a:pos x="55" y="122"/>
              </a:cxn>
              <a:cxn ang="0">
                <a:pos x="68" y="127"/>
              </a:cxn>
              <a:cxn ang="0">
                <a:pos x="79" y="124"/>
              </a:cxn>
              <a:cxn ang="0">
                <a:pos x="93" y="120"/>
              </a:cxn>
              <a:cxn ang="0">
                <a:pos x="104" y="111"/>
              </a:cxn>
              <a:cxn ang="0">
                <a:pos x="108" y="102"/>
              </a:cxn>
              <a:cxn ang="0">
                <a:pos x="113" y="89"/>
              </a:cxn>
              <a:cxn ang="0">
                <a:pos x="113" y="76"/>
              </a:cxn>
              <a:cxn ang="0">
                <a:pos x="113" y="62"/>
              </a:cxn>
              <a:cxn ang="0">
                <a:pos x="108" y="49"/>
              </a:cxn>
              <a:cxn ang="0">
                <a:pos x="102" y="38"/>
              </a:cxn>
              <a:cxn ang="0">
                <a:pos x="88" y="29"/>
              </a:cxn>
              <a:cxn ang="0">
                <a:pos x="75" y="25"/>
              </a:cxn>
              <a:cxn ang="0">
                <a:pos x="64" y="27"/>
              </a:cxn>
              <a:cxn ang="0">
                <a:pos x="53" y="29"/>
              </a:cxn>
              <a:cxn ang="0">
                <a:pos x="42" y="38"/>
              </a:cxn>
              <a:cxn ang="0">
                <a:pos x="37" y="47"/>
              </a:cxn>
              <a:cxn ang="0">
                <a:pos x="33" y="56"/>
              </a:cxn>
              <a:cxn ang="0">
                <a:pos x="31" y="69"/>
              </a:cxn>
            </a:cxnLst>
            <a:rect l="0" t="0" r="r" b="b"/>
            <a:pathLst>
              <a:path w="144" h="151">
                <a:moveTo>
                  <a:pt x="0" y="76"/>
                </a:moveTo>
                <a:lnTo>
                  <a:pt x="0" y="73"/>
                </a:lnTo>
                <a:lnTo>
                  <a:pt x="0" y="71"/>
                </a:lnTo>
                <a:lnTo>
                  <a:pt x="0" y="69"/>
                </a:lnTo>
                <a:lnTo>
                  <a:pt x="0" y="67"/>
                </a:lnTo>
                <a:lnTo>
                  <a:pt x="0" y="65"/>
                </a:lnTo>
                <a:lnTo>
                  <a:pt x="0" y="62"/>
                </a:lnTo>
                <a:lnTo>
                  <a:pt x="0" y="60"/>
                </a:lnTo>
                <a:lnTo>
                  <a:pt x="2" y="60"/>
                </a:lnTo>
                <a:lnTo>
                  <a:pt x="2" y="58"/>
                </a:lnTo>
                <a:lnTo>
                  <a:pt x="2" y="56"/>
                </a:lnTo>
                <a:lnTo>
                  <a:pt x="2" y="54"/>
                </a:lnTo>
                <a:lnTo>
                  <a:pt x="2" y="51"/>
                </a:lnTo>
                <a:lnTo>
                  <a:pt x="2" y="49"/>
                </a:lnTo>
                <a:lnTo>
                  <a:pt x="4" y="49"/>
                </a:lnTo>
                <a:lnTo>
                  <a:pt x="4" y="47"/>
                </a:lnTo>
                <a:lnTo>
                  <a:pt x="4" y="45"/>
                </a:lnTo>
                <a:lnTo>
                  <a:pt x="4" y="42"/>
                </a:lnTo>
                <a:lnTo>
                  <a:pt x="6" y="42"/>
                </a:lnTo>
                <a:lnTo>
                  <a:pt x="6" y="40"/>
                </a:lnTo>
                <a:lnTo>
                  <a:pt x="6" y="38"/>
                </a:lnTo>
                <a:lnTo>
                  <a:pt x="9" y="38"/>
                </a:lnTo>
                <a:lnTo>
                  <a:pt x="9" y="36"/>
                </a:lnTo>
                <a:lnTo>
                  <a:pt x="9" y="34"/>
                </a:lnTo>
                <a:lnTo>
                  <a:pt x="11" y="34"/>
                </a:lnTo>
                <a:lnTo>
                  <a:pt x="11" y="31"/>
                </a:lnTo>
                <a:lnTo>
                  <a:pt x="11" y="29"/>
                </a:lnTo>
                <a:lnTo>
                  <a:pt x="13" y="29"/>
                </a:lnTo>
                <a:lnTo>
                  <a:pt x="13" y="27"/>
                </a:lnTo>
                <a:lnTo>
                  <a:pt x="15" y="27"/>
                </a:lnTo>
                <a:lnTo>
                  <a:pt x="15" y="25"/>
                </a:lnTo>
                <a:lnTo>
                  <a:pt x="17" y="23"/>
                </a:lnTo>
                <a:lnTo>
                  <a:pt x="20" y="20"/>
                </a:lnTo>
                <a:lnTo>
                  <a:pt x="22" y="18"/>
                </a:lnTo>
                <a:lnTo>
                  <a:pt x="24" y="16"/>
                </a:lnTo>
                <a:lnTo>
                  <a:pt x="26" y="14"/>
                </a:lnTo>
                <a:lnTo>
                  <a:pt x="28" y="14"/>
                </a:lnTo>
                <a:lnTo>
                  <a:pt x="28" y="11"/>
                </a:lnTo>
                <a:lnTo>
                  <a:pt x="31" y="11"/>
                </a:lnTo>
                <a:lnTo>
                  <a:pt x="33" y="9"/>
                </a:lnTo>
                <a:lnTo>
                  <a:pt x="35" y="9"/>
                </a:lnTo>
                <a:lnTo>
                  <a:pt x="35" y="7"/>
                </a:lnTo>
                <a:lnTo>
                  <a:pt x="37" y="7"/>
                </a:lnTo>
                <a:lnTo>
                  <a:pt x="40" y="7"/>
                </a:lnTo>
                <a:lnTo>
                  <a:pt x="40" y="5"/>
                </a:lnTo>
                <a:lnTo>
                  <a:pt x="42" y="5"/>
                </a:lnTo>
                <a:lnTo>
                  <a:pt x="44" y="5"/>
                </a:lnTo>
                <a:lnTo>
                  <a:pt x="46" y="5"/>
                </a:lnTo>
                <a:lnTo>
                  <a:pt x="46" y="3"/>
                </a:lnTo>
                <a:lnTo>
                  <a:pt x="48" y="3"/>
                </a:lnTo>
                <a:lnTo>
                  <a:pt x="51" y="3"/>
                </a:lnTo>
                <a:lnTo>
                  <a:pt x="53" y="3"/>
                </a:lnTo>
                <a:lnTo>
                  <a:pt x="55" y="3"/>
                </a:lnTo>
                <a:lnTo>
                  <a:pt x="57" y="3"/>
                </a:lnTo>
                <a:lnTo>
                  <a:pt x="57" y="0"/>
                </a:lnTo>
                <a:lnTo>
                  <a:pt x="59" y="0"/>
                </a:lnTo>
                <a:lnTo>
                  <a:pt x="62" y="0"/>
                </a:lnTo>
                <a:lnTo>
                  <a:pt x="64" y="0"/>
                </a:lnTo>
                <a:lnTo>
                  <a:pt x="66" y="0"/>
                </a:lnTo>
                <a:lnTo>
                  <a:pt x="68" y="0"/>
                </a:lnTo>
                <a:lnTo>
                  <a:pt x="71" y="0"/>
                </a:lnTo>
                <a:lnTo>
                  <a:pt x="73" y="0"/>
                </a:lnTo>
                <a:lnTo>
                  <a:pt x="75" y="0"/>
                </a:lnTo>
                <a:lnTo>
                  <a:pt x="77" y="0"/>
                </a:lnTo>
                <a:lnTo>
                  <a:pt x="79" y="0"/>
                </a:lnTo>
                <a:lnTo>
                  <a:pt x="82" y="0"/>
                </a:lnTo>
                <a:lnTo>
                  <a:pt x="84" y="0"/>
                </a:lnTo>
                <a:lnTo>
                  <a:pt x="86" y="0"/>
                </a:lnTo>
                <a:lnTo>
                  <a:pt x="88" y="3"/>
                </a:lnTo>
                <a:lnTo>
                  <a:pt x="91" y="3"/>
                </a:lnTo>
                <a:lnTo>
                  <a:pt x="93" y="3"/>
                </a:lnTo>
                <a:lnTo>
                  <a:pt x="95" y="3"/>
                </a:lnTo>
                <a:lnTo>
                  <a:pt x="97" y="5"/>
                </a:lnTo>
                <a:lnTo>
                  <a:pt x="99" y="5"/>
                </a:lnTo>
                <a:lnTo>
                  <a:pt x="102" y="5"/>
                </a:lnTo>
                <a:lnTo>
                  <a:pt x="104" y="7"/>
                </a:lnTo>
                <a:lnTo>
                  <a:pt x="106" y="7"/>
                </a:lnTo>
                <a:lnTo>
                  <a:pt x="108" y="9"/>
                </a:lnTo>
                <a:lnTo>
                  <a:pt x="110" y="9"/>
                </a:lnTo>
                <a:lnTo>
                  <a:pt x="113" y="11"/>
                </a:lnTo>
                <a:lnTo>
                  <a:pt x="115" y="14"/>
                </a:lnTo>
                <a:lnTo>
                  <a:pt x="117" y="14"/>
                </a:lnTo>
                <a:lnTo>
                  <a:pt x="119" y="16"/>
                </a:lnTo>
                <a:lnTo>
                  <a:pt x="122" y="16"/>
                </a:lnTo>
                <a:lnTo>
                  <a:pt x="122" y="18"/>
                </a:lnTo>
                <a:lnTo>
                  <a:pt x="124" y="18"/>
                </a:lnTo>
                <a:lnTo>
                  <a:pt x="124" y="20"/>
                </a:lnTo>
                <a:lnTo>
                  <a:pt x="126" y="23"/>
                </a:lnTo>
                <a:lnTo>
                  <a:pt x="128" y="25"/>
                </a:lnTo>
                <a:lnTo>
                  <a:pt x="130" y="27"/>
                </a:lnTo>
                <a:lnTo>
                  <a:pt x="130" y="29"/>
                </a:lnTo>
                <a:lnTo>
                  <a:pt x="133" y="29"/>
                </a:lnTo>
                <a:lnTo>
                  <a:pt x="133" y="31"/>
                </a:lnTo>
                <a:lnTo>
                  <a:pt x="135" y="34"/>
                </a:lnTo>
                <a:lnTo>
                  <a:pt x="135" y="36"/>
                </a:lnTo>
                <a:lnTo>
                  <a:pt x="137" y="38"/>
                </a:lnTo>
                <a:lnTo>
                  <a:pt x="137" y="40"/>
                </a:lnTo>
                <a:lnTo>
                  <a:pt x="139" y="42"/>
                </a:lnTo>
                <a:lnTo>
                  <a:pt x="139" y="45"/>
                </a:lnTo>
                <a:lnTo>
                  <a:pt x="139" y="47"/>
                </a:lnTo>
                <a:lnTo>
                  <a:pt x="141" y="49"/>
                </a:lnTo>
                <a:lnTo>
                  <a:pt x="141" y="51"/>
                </a:lnTo>
                <a:lnTo>
                  <a:pt x="141" y="54"/>
                </a:lnTo>
                <a:lnTo>
                  <a:pt x="141" y="56"/>
                </a:lnTo>
                <a:lnTo>
                  <a:pt x="141" y="58"/>
                </a:lnTo>
                <a:lnTo>
                  <a:pt x="144" y="58"/>
                </a:lnTo>
                <a:lnTo>
                  <a:pt x="144" y="60"/>
                </a:lnTo>
                <a:lnTo>
                  <a:pt x="144" y="62"/>
                </a:lnTo>
                <a:lnTo>
                  <a:pt x="144" y="65"/>
                </a:lnTo>
                <a:lnTo>
                  <a:pt x="144" y="67"/>
                </a:lnTo>
                <a:lnTo>
                  <a:pt x="144" y="69"/>
                </a:lnTo>
                <a:lnTo>
                  <a:pt x="144" y="71"/>
                </a:lnTo>
                <a:lnTo>
                  <a:pt x="144" y="73"/>
                </a:lnTo>
                <a:lnTo>
                  <a:pt x="144" y="76"/>
                </a:lnTo>
                <a:lnTo>
                  <a:pt x="144" y="78"/>
                </a:lnTo>
                <a:lnTo>
                  <a:pt x="144" y="80"/>
                </a:lnTo>
                <a:lnTo>
                  <a:pt x="144" y="82"/>
                </a:lnTo>
                <a:lnTo>
                  <a:pt x="144" y="85"/>
                </a:lnTo>
                <a:lnTo>
                  <a:pt x="144" y="87"/>
                </a:lnTo>
                <a:lnTo>
                  <a:pt x="144" y="89"/>
                </a:lnTo>
                <a:lnTo>
                  <a:pt x="144" y="91"/>
                </a:lnTo>
                <a:lnTo>
                  <a:pt x="144" y="93"/>
                </a:lnTo>
                <a:lnTo>
                  <a:pt x="141" y="93"/>
                </a:lnTo>
                <a:lnTo>
                  <a:pt x="141" y="96"/>
                </a:lnTo>
                <a:lnTo>
                  <a:pt x="141" y="98"/>
                </a:lnTo>
                <a:lnTo>
                  <a:pt x="141" y="100"/>
                </a:lnTo>
                <a:lnTo>
                  <a:pt x="141" y="102"/>
                </a:lnTo>
                <a:lnTo>
                  <a:pt x="139" y="104"/>
                </a:lnTo>
                <a:lnTo>
                  <a:pt x="139" y="107"/>
                </a:lnTo>
                <a:lnTo>
                  <a:pt x="139" y="109"/>
                </a:lnTo>
                <a:lnTo>
                  <a:pt x="137" y="111"/>
                </a:lnTo>
                <a:lnTo>
                  <a:pt x="137" y="113"/>
                </a:lnTo>
                <a:lnTo>
                  <a:pt x="135" y="116"/>
                </a:lnTo>
                <a:lnTo>
                  <a:pt x="135" y="118"/>
                </a:lnTo>
                <a:lnTo>
                  <a:pt x="133" y="120"/>
                </a:lnTo>
                <a:lnTo>
                  <a:pt x="133" y="122"/>
                </a:lnTo>
                <a:lnTo>
                  <a:pt x="130" y="122"/>
                </a:lnTo>
                <a:lnTo>
                  <a:pt x="130" y="124"/>
                </a:lnTo>
                <a:lnTo>
                  <a:pt x="128" y="127"/>
                </a:lnTo>
                <a:lnTo>
                  <a:pt x="126" y="129"/>
                </a:lnTo>
                <a:lnTo>
                  <a:pt x="124" y="131"/>
                </a:lnTo>
                <a:lnTo>
                  <a:pt x="122" y="133"/>
                </a:lnTo>
                <a:lnTo>
                  <a:pt x="122" y="135"/>
                </a:lnTo>
                <a:lnTo>
                  <a:pt x="119" y="135"/>
                </a:lnTo>
                <a:lnTo>
                  <a:pt x="117" y="138"/>
                </a:lnTo>
                <a:lnTo>
                  <a:pt x="115" y="138"/>
                </a:lnTo>
                <a:lnTo>
                  <a:pt x="115" y="140"/>
                </a:lnTo>
                <a:lnTo>
                  <a:pt x="113" y="140"/>
                </a:lnTo>
                <a:lnTo>
                  <a:pt x="110" y="142"/>
                </a:lnTo>
                <a:lnTo>
                  <a:pt x="108" y="142"/>
                </a:lnTo>
                <a:lnTo>
                  <a:pt x="106" y="144"/>
                </a:lnTo>
                <a:lnTo>
                  <a:pt x="104" y="144"/>
                </a:lnTo>
                <a:lnTo>
                  <a:pt x="102" y="147"/>
                </a:lnTo>
                <a:lnTo>
                  <a:pt x="99" y="147"/>
                </a:lnTo>
                <a:lnTo>
                  <a:pt x="97" y="147"/>
                </a:lnTo>
                <a:lnTo>
                  <a:pt x="95" y="149"/>
                </a:lnTo>
                <a:lnTo>
                  <a:pt x="93" y="149"/>
                </a:lnTo>
                <a:lnTo>
                  <a:pt x="91" y="149"/>
                </a:lnTo>
                <a:lnTo>
                  <a:pt x="88" y="149"/>
                </a:lnTo>
                <a:lnTo>
                  <a:pt x="86" y="149"/>
                </a:lnTo>
                <a:lnTo>
                  <a:pt x="84" y="151"/>
                </a:lnTo>
                <a:lnTo>
                  <a:pt x="82" y="151"/>
                </a:lnTo>
                <a:lnTo>
                  <a:pt x="79" y="151"/>
                </a:lnTo>
                <a:lnTo>
                  <a:pt x="77" y="151"/>
                </a:lnTo>
                <a:lnTo>
                  <a:pt x="75" y="151"/>
                </a:lnTo>
                <a:lnTo>
                  <a:pt x="73" y="151"/>
                </a:lnTo>
                <a:lnTo>
                  <a:pt x="71" y="151"/>
                </a:lnTo>
                <a:lnTo>
                  <a:pt x="68" y="151"/>
                </a:lnTo>
                <a:lnTo>
                  <a:pt x="66" y="151"/>
                </a:lnTo>
                <a:lnTo>
                  <a:pt x="64" y="151"/>
                </a:lnTo>
                <a:lnTo>
                  <a:pt x="62" y="151"/>
                </a:lnTo>
                <a:lnTo>
                  <a:pt x="59" y="151"/>
                </a:lnTo>
                <a:lnTo>
                  <a:pt x="57" y="149"/>
                </a:lnTo>
                <a:lnTo>
                  <a:pt x="55" y="149"/>
                </a:lnTo>
                <a:lnTo>
                  <a:pt x="53" y="149"/>
                </a:lnTo>
                <a:lnTo>
                  <a:pt x="51" y="149"/>
                </a:lnTo>
                <a:lnTo>
                  <a:pt x="48" y="149"/>
                </a:lnTo>
                <a:lnTo>
                  <a:pt x="48" y="147"/>
                </a:lnTo>
                <a:lnTo>
                  <a:pt x="46" y="147"/>
                </a:lnTo>
                <a:lnTo>
                  <a:pt x="44" y="147"/>
                </a:lnTo>
                <a:lnTo>
                  <a:pt x="42" y="147"/>
                </a:lnTo>
                <a:lnTo>
                  <a:pt x="42" y="144"/>
                </a:lnTo>
                <a:lnTo>
                  <a:pt x="40" y="144"/>
                </a:lnTo>
                <a:lnTo>
                  <a:pt x="37" y="144"/>
                </a:lnTo>
                <a:lnTo>
                  <a:pt x="35" y="142"/>
                </a:lnTo>
                <a:lnTo>
                  <a:pt x="33" y="142"/>
                </a:lnTo>
                <a:lnTo>
                  <a:pt x="31" y="140"/>
                </a:lnTo>
                <a:lnTo>
                  <a:pt x="28" y="138"/>
                </a:lnTo>
                <a:lnTo>
                  <a:pt x="26" y="138"/>
                </a:lnTo>
                <a:lnTo>
                  <a:pt x="24" y="135"/>
                </a:lnTo>
                <a:lnTo>
                  <a:pt x="22" y="133"/>
                </a:lnTo>
                <a:lnTo>
                  <a:pt x="20" y="133"/>
                </a:lnTo>
                <a:lnTo>
                  <a:pt x="20" y="131"/>
                </a:lnTo>
                <a:lnTo>
                  <a:pt x="17" y="129"/>
                </a:lnTo>
                <a:lnTo>
                  <a:pt x="15" y="127"/>
                </a:lnTo>
                <a:lnTo>
                  <a:pt x="13" y="124"/>
                </a:lnTo>
                <a:lnTo>
                  <a:pt x="13" y="122"/>
                </a:lnTo>
                <a:lnTo>
                  <a:pt x="11" y="122"/>
                </a:lnTo>
                <a:lnTo>
                  <a:pt x="11" y="120"/>
                </a:lnTo>
                <a:lnTo>
                  <a:pt x="11" y="118"/>
                </a:lnTo>
                <a:lnTo>
                  <a:pt x="9" y="118"/>
                </a:lnTo>
                <a:lnTo>
                  <a:pt x="9" y="116"/>
                </a:lnTo>
                <a:lnTo>
                  <a:pt x="6" y="113"/>
                </a:lnTo>
                <a:lnTo>
                  <a:pt x="6" y="111"/>
                </a:lnTo>
                <a:lnTo>
                  <a:pt x="6" y="109"/>
                </a:lnTo>
                <a:lnTo>
                  <a:pt x="4" y="107"/>
                </a:lnTo>
                <a:lnTo>
                  <a:pt x="4" y="104"/>
                </a:lnTo>
                <a:lnTo>
                  <a:pt x="4" y="102"/>
                </a:lnTo>
                <a:lnTo>
                  <a:pt x="2" y="100"/>
                </a:lnTo>
                <a:lnTo>
                  <a:pt x="2" y="98"/>
                </a:lnTo>
                <a:lnTo>
                  <a:pt x="2" y="96"/>
                </a:lnTo>
                <a:lnTo>
                  <a:pt x="2" y="93"/>
                </a:lnTo>
                <a:lnTo>
                  <a:pt x="0" y="91"/>
                </a:lnTo>
                <a:lnTo>
                  <a:pt x="0" y="89"/>
                </a:lnTo>
                <a:lnTo>
                  <a:pt x="0" y="87"/>
                </a:lnTo>
                <a:lnTo>
                  <a:pt x="0" y="85"/>
                </a:lnTo>
                <a:lnTo>
                  <a:pt x="0" y="82"/>
                </a:lnTo>
                <a:lnTo>
                  <a:pt x="0" y="80"/>
                </a:lnTo>
                <a:lnTo>
                  <a:pt x="0" y="78"/>
                </a:lnTo>
                <a:lnTo>
                  <a:pt x="0" y="76"/>
                </a:lnTo>
                <a:close/>
                <a:moveTo>
                  <a:pt x="31" y="76"/>
                </a:moveTo>
                <a:lnTo>
                  <a:pt x="31" y="78"/>
                </a:lnTo>
                <a:lnTo>
                  <a:pt x="31" y="80"/>
                </a:lnTo>
                <a:lnTo>
                  <a:pt x="31" y="82"/>
                </a:lnTo>
                <a:lnTo>
                  <a:pt x="31" y="85"/>
                </a:lnTo>
                <a:lnTo>
                  <a:pt x="31" y="87"/>
                </a:lnTo>
                <a:lnTo>
                  <a:pt x="31" y="89"/>
                </a:lnTo>
                <a:lnTo>
                  <a:pt x="33" y="89"/>
                </a:lnTo>
                <a:lnTo>
                  <a:pt x="33" y="91"/>
                </a:lnTo>
                <a:lnTo>
                  <a:pt x="33" y="93"/>
                </a:lnTo>
                <a:lnTo>
                  <a:pt x="33" y="96"/>
                </a:lnTo>
                <a:lnTo>
                  <a:pt x="33" y="98"/>
                </a:lnTo>
                <a:lnTo>
                  <a:pt x="35" y="98"/>
                </a:lnTo>
                <a:lnTo>
                  <a:pt x="35" y="100"/>
                </a:lnTo>
                <a:lnTo>
                  <a:pt x="35" y="102"/>
                </a:lnTo>
                <a:lnTo>
                  <a:pt x="35" y="104"/>
                </a:lnTo>
                <a:lnTo>
                  <a:pt x="37" y="104"/>
                </a:lnTo>
                <a:lnTo>
                  <a:pt x="37" y="107"/>
                </a:lnTo>
                <a:lnTo>
                  <a:pt x="40" y="109"/>
                </a:lnTo>
                <a:lnTo>
                  <a:pt x="40" y="111"/>
                </a:lnTo>
                <a:lnTo>
                  <a:pt x="42" y="111"/>
                </a:lnTo>
                <a:lnTo>
                  <a:pt x="42" y="113"/>
                </a:lnTo>
                <a:lnTo>
                  <a:pt x="44" y="113"/>
                </a:lnTo>
                <a:lnTo>
                  <a:pt x="44" y="116"/>
                </a:lnTo>
                <a:lnTo>
                  <a:pt x="46" y="116"/>
                </a:lnTo>
                <a:lnTo>
                  <a:pt x="46" y="118"/>
                </a:lnTo>
                <a:lnTo>
                  <a:pt x="48" y="118"/>
                </a:lnTo>
                <a:lnTo>
                  <a:pt x="48" y="120"/>
                </a:lnTo>
                <a:lnTo>
                  <a:pt x="51" y="120"/>
                </a:lnTo>
                <a:lnTo>
                  <a:pt x="53" y="120"/>
                </a:lnTo>
                <a:lnTo>
                  <a:pt x="53" y="122"/>
                </a:lnTo>
                <a:lnTo>
                  <a:pt x="55" y="122"/>
                </a:lnTo>
                <a:lnTo>
                  <a:pt x="57" y="122"/>
                </a:lnTo>
                <a:lnTo>
                  <a:pt x="59" y="124"/>
                </a:lnTo>
                <a:lnTo>
                  <a:pt x="62" y="124"/>
                </a:lnTo>
                <a:lnTo>
                  <a:pt x="64" y="124"/>
                </a:lnTo>
                <a:lnTo>
                  <a:pt x="66" y="124"/>
                </a:lnTo>
                <a:lnTo>
                  <a:pt x="68" y="127"/>
                </a:lnTo>
                <a:lnTo>
                  <a:pt x="71" y="127"/>
                </a:lnTo>
                <a:lnTo>
                  <a:pt x="73" y="127"/>
                </a:lnTo>
                <a:lnTo>
                  <a:pt x="75" y="127"/>
                </a:lnTo>
                <a:lnTo>
                  <a:pt x="77" y="127"/>
                </a:lnTo>
                <a:lnTo>
                  <a:pt x="77" y="124"/>
                </a:lnTo>
                <a:lnTo>
                  <a:pt x="79" y="124"/>
                </a:lnTo>
                <a:lnTo>
                  <a:pt x="82" y="124"/>
                </a:lnTo>
                <a:lnTo>
                  <a:pt x="84" y="124"/>
                </a:lnTo>
                <a:lnTo>
                  <a:pt x="86" y="124"/>
                </a:lnTo>
                <a:lnTo>
                  <a:pt x="88" y="122"/>
                </a:lnTo>
                <a:lnTo>
                  <a:pt x="91" y="122"/>
                </a:lnTo>
                <a:lnTo>
                  <a:pt x="93" y="120"/>
                </a:lnTo>
                <a:lnTo>
                  <a:pt x="95" y="120"/>
                </a:lnTo>
                <a:lnTo>
                  <a:pt x="95" y="118"/>
                </a:lnTo>
                <a:lnTo>
                  <a:pt x="97" y="118"/>
                </a:lnTo>
                <a:lnTo>
                  <a:pt x="99" y="116"/>
                </a:lnTo>
                <a:lnTo>
                  <a:pt x="102" y="113"/>
                </a:lnTo>
                <a:lnTo>
                  <a:pt x="104" y="111"/>
                </a:lnTo>
                <a:lnTo>
                  <a:pt x="104" y="109"/>
                </a:lnTo>
                <a:lnTo>
                  <a:pt x="106" y="109"/>
                </a:lnTo>
                <a:lnTo>
                  <a:pt x="106" y="107"/>
                </a:lnTo>
                <a:lnTo>
                  <a:pt x="106" y="104"/>
                </a:lnTo>
                <a:lnTo>
                  <a:pt x="108" y="104"/>
                </a:lnTo>
                <a:lnTo>
                  <a:pt x="108" y="102"/>
                </a:lnTo>
                <a:lnTo>
                  <a:pt x="108" y="100"/>
                </a:lnTo>
                <a:lnTo>
                  <a:pt x="110" y="98"/>
                </a:lnTo>
                <a:lnTo>
                  <a:pt x="110" y="96"/>
                </a:lnTo>
                <a:lnTo>
                  <a:pt x="110" y="93"/>
                </a:lnTo>
                <a:lnTo>
                  <a:pt x="113" y="91"/>
                </a:lnTo>
                <a:lnTo>
                  <a:pt x="113" y="89"/>
                </a:lnTo>
                <a:lnTo>
                  <a:pt x="113" y="87"/>
                </a:lnTo>
                <a:lnTo>
                  <a:pt x="113" y="85"/>
                </a:lnTo>
                <a:lnTo>
                  <a:pt x="113" y="82"/>
                </a:lnTo>
                <a:lnTo>
                  <a:pt x="113" y="80"/>
                </a:lnTo>
                <a:lnTo>
                  <a:pt x="113" y="78"/>
                </a:lnTo>
                <a:lnTo>
                  <a:pt x="113" y="76"/>
                </a:lnTo>
                <a:lnTo>
                  <a:pt x="113" y="73"/>
                </a:lnTo>
                <a:lnTo>
                  <a:pt x="113" y="71"/>
                </a:lnTo>
                <a:lnTo>
                  <a:pt x="113" y="69"/>
                </a:lnTo>
                <a:lnTo>
                  <a:pt x="113" y="67"/>
                </a:lnTo>
                <a:lnTo>
                  <a:pt x="113" y="65"/>
                </a:lnTo>
                <a:lnTo>
                  <a:pt x="113" y="62"/>
                </a:lnTo>
                <a:lnTo>
                  <a:pt x="113" y="60"/>
                </a:lnTo>
                <a:lnTo>
                  <a:pt x="110" y="58"/>
                </a:lnTo>
                <a:lnTo>
                  <a:pt x="110" y="56"/>
                </a:lnTo>
                <a:lnTo>
                  <a:pt x="110" y="54"/>
                </a:lnTo>
                <a:lnTo>
                  <a:pt x="110" y="51"/>
                </a:lnTo>
                <a:lnTo>
                  <a:pt x="108" y="49"/>
                </a:lnTo>
                <a:lnTo>
                  <a:pt x="108" y="47"/>
                </a:lnTo>
                <a:lnTo>
                  <a:pt x="108" y="45"/>
                </a:lnTo>
                <a:lnTo>
                  <a:pt x="106" y="45"/>
                </a:lnTo>
                <a:lnTo>
                  <a:pt x="106" y="42"/>
                </a:lnTo>
                <a:lnTo>
                  <a:pt x="104" y="40"/>
                </a:lnTo>
                <a:lnTo>
                  <a:pt x="102" y="38"/>
                </a:lnTo>
                <a:lnTo>
                  <a:pt x="99" y="36"/>
                </a:lnTo>
                <a:lnTo>
                  <a:pt x="97" y="34"/>
                </a:lnTo>
                <a:lnTo>
                  <a:pt x="95" y="31"/>
                </a:lnTo>
                <a:lnTo>
                  <a:pt x="93" y="31"/>
                </a:lnTo>
                <a:lnTo>
                  <a:pt x="91" y="29"/>
                </a:lnTo>
                <a:lnTo>
                  <a:pt x="88" y="29"/>
                </a:lnTo>
                <a:lnTo>
                  <a:pt x="86" y="27"/>
                </a:lnTo>
                <a:lnTo>
                  <a:pt x="84" y="27"/>
                </a:lnTo>
                <a:lnTo>
                  <a:pt x="82" y="27"/>
                </a:lnTo>
                <a:lnTo>
                  <a:pt x="79" y="27"/>
                </a:lnTo>
                <a:lnTo>
                  <a:pt x="77" y="25"/>
                </a:lnTo>
                <a:lnTo>
                  <a:pt x="75" y="25"/>
                </a:lnTo>
                <a:lnTo>
                  <a:pt x="73" y="25"/>
                </a:lnTo>
                <a:lnTo>
                  <a:pt x="71" y="25"/>
                </a:lnTo>
                <a:lnTo>
                  <a:pt x="68" y="25"/>
                </a:lnTo>
                <a:lnTo>
                  <a:pt x="66" y="25"/>
                </a:lnTo>
                <a:lnTo>
                  <a:pt x="66" y="27"/>
                </a:lnTo>
                <a:lnTo>
                  <a:pt x="64" y="27"/>
                </a:lnTo>
                <a:lnTo>
                  <a:pt x="62" y="27"/>
                </a:lnTo>
                <a:lnTo>
                  <a:pt x="59" y="27"/>
                </a:lnTo>
                <a:lnTo>
                  <a:pt x="57" y="27"/>
                </a:lnTo>
                <a:lnTo>
                  <a:pt x="57" y="29"/>
                </a:lnTo>
                <a:lnTo>
                  <a:pt x="55" y="29"/>
                </a:lnTo>
                <a:lnTo>
                  <a:pt x="53" y="29"/>
                </a:lnTo>
                <a:lnTo>
                  <a:pt x="51" y="31"/>
                </a:lnTo>
                <a:lnTo>
                  <a:pt x="48" y="31"/>
                </a:lnTo>
                <a:lnTo>
                  <a:pt x="48" y="34"/>
                </a:lnTo>
                <a:lnTo>
                  <a:pt x="46" y="34"/>
                </a:lnTo>
                <a:lnTo>
                  <a:pt x="44" y="36"/>
                </a:lnTo>
                <a:lnTo>
                  <a:pt x="42" y="38"/>
                </a:lnTo>
                <a:lnTo>
                  <a:pt x="42" y="40"/>
                </a:lnTo>
                <a:lnTo>
                  <a:pt x="40" y="40"/>
                </a:lnTo>
                <a:lnTo>
                  <a:pt x="40" y="42"/>
                </a:lnTo>
                <a:lnTo>
                  <a:pt x="37" y="42"/>
                </a:lnTo>
                <a:lnTo>
                  <a:pt x="37" y="45"/>
                </a:lnTo>
                <a:lnTo>
                  <a:pt x="37" y="47"/>
                </a:lnTo>
                <a:lnTo>
                  <a:pt x="35" y="47"/>
                </a:lnTo>
                <a:lnTo>
                  <a:pt x="35" y="49"/>
                </a:lnTo>
                <a:lnTo>
                  <a:pt x="35" y="51"/>
                </a:lnTo>
                <a:lnTo>
                  <a:pt x="33" y="51"/>
                </a:lnTo>
                <a:lnTo>
                  <a:pt x="33" y="54"/>
                </a:lnTo>
                <a:lnTo>
                  <a:pt x="33" y="56"/>
                </a:lnTo>
                <a:lnTo>
                  <a:pt x="33" y="58"/>
                </a:lnTo>
                <a:lnTo>
                  <a:pt x="33" y="60"/>
                </a:lnTo>
                <a:lnTo>
                  <a:pt x="31" y="62"/>
                </a:lnTo>
                <a:lnTo>
                  <a:pt x="31" y="65"/>
                </a:lnTo>
                <a:lnTo>
                  <a:pt x="31" y="67"/>
                </a:lnTo>
                <a:lnTo>
                  <a:pt x="31" y="69"/>
                </a:lnTo>
                <a:lnTo>
                  <a:pt x="31" y="71"/>
                </a:lnTo>
                <a:lnTo>
                  <a:pt x="31" y="73"/>
                </a:lnTo>
                <a:lnTo>
                  <a:pt x="31" y="76"/>
                </a:lnTo>
                <a:close/>
              </a:path>
            </a:pathLst>
          </a:custGeom>
          <a:solidFill>
            <a:srgbClr val="000000"/>
          </a:solidFill>
          <a:ln w="9525">
            <a:noFill/>
            <a:round/>
            <a:headEnd/>
            <a:tailEnd/>
          </a:ln>
        </p:spPr>
        <p:txBody>
          <a:bodyPr/>
          <a:lstStyle/>
          <a:p>
            <a:endParaRPr lang="en-US"/>
          </a:p>
        </p:txBody>
      </p:sp>
      <p:sp>
        <p:nvSpPr>
          <p:cNvPr id="178267" name="Freeform 91"/>
          <p:cNvSpPr>
            <a:spLocks/>
          </p:cNvSpPr>
          <p:nvPr/>
        </p:nvSpPr>
        <p:spPr bwMode="auto">
          <a:xfrm>
            <a:off x="3362325" y="4979988"/>
            <a:ext cx="109538" cy="173037"/>
          </a:xfrm>
          <a:custGeom>
            <a:avLst/>
            <a:gdLst/>
            <a:ahLst/>
            <a:cxnLst>
              <a:cxn ang="0">
                <a:pos x="0" y="109"/>
              </a:cxn>
              <a:cxn ang="0">
                <a:pos x="27" y="2"/>
              </a:cxn>
              <a:cxn ang="0">
                <a:pos x="27" y="16"/>
              </a:cxn>
              <a:cxn ang="0">
                <a:pos x="29" y="11"/>
              </a:cxn>
              <a:cxn ang="0">
                <a:pos x="31" y="9"/>
              </a:cxn>
              <a:cxn ang="0">
                <a:pos x="34" y="7"/>
              </a:cxn>
              <a:cxn ang="0">
                <a:pos x="36" y="5"/>
              </a:cxn>
              <a:cxn ang="0">
                <a:pos x="40" y="2"/>
              </a:cxn>
              <a:cxn ang="0">
                <a:pos x="45" y="2"/>
              </a:cxn>
              <a:cxn ang="0">
                <a:pos x="47" y="0"/>
              </a:cxn>
              <a:cxn ang="0">
                <a:pos x="51" y="0"/>
              </a:cxn>
              <a:cxn ang="0">
                <a:pos x="56" y="0"/>
              </a:cxn>
              <a:cxn ang="0">
                <a:pos x="58" y="2"/>
              </a:cxn>
              <a:cxn ang="0">
                <a:pos x="62" y="2"/>
              </a:cxn>
              <a:cxn ang="0">
                <a:pos x="65" y="5"/>
              </a:cxn>
              <a:cxn ang="0">
                <a:pos x="69" y="5"/>
              </a:cxn>
              <a:cxn ang="0">
                <a:pos x="60" y="31"/>
              </a:cxn>
              <a:cxn ang="0">
                <a:pos x="58" y="29"/>
              </a:cxn>
              <a:cxn ang="0">
                <a:pos x="56" y="27"/>
              </a:cxn>
              <a:cxn ang="0">
                <a:pos x="51" y="27"/>
              </a:cxn>
              <a:cxn ang="0">
                <a:pos x="49" y="25"/>
              </a:cxn>
              <a:cxn ang="0">
                <a:pos x="45" y="25"/>
              </a:cxn>
              <a:cxn ang="0">
                <a:pos x="42" y="27"/>
              </a:cxn>
              <a:cxn ang="0">
                <a:pos x="38" y="27"/>
              </a:cxn>
              <a:cxn ang="0">
                <a:pos x="36" y="29"/>
              </a:cxn>
              <a:cxn ang="0">
                <a:pos x="34" y="31"/>
              </a:cxn>
              <a:cxn ang="0">
                <a:pos x="31" y="36"/>
              </a:cxn>
              <a:cxn ang="0">
                <a:pos x="31" y="40"/>
              </a:cxn>
              <a:cxn ang="0">
                <a:pos x="29" y="42"/>
              </a:cxn>
              <a:cxn ang="0">
                <a:pos x="29" y="47"/>
              </a:cxn>
              <a:cxn ang="0">
                <a:pos x="29" y="51"/>
              </a:cxn>
              <a:cxn ang="0">
                <a:pos x="29" y="56"/>
              </a:cxn>
              <a:cxn ang="0">
                <a:pos x="29" y="60"/>
              </a:cxn>
              <a:cxn ang="0">
                <a:pos x="29" y="64"/>
              </a:cxn>
              <a:cxn ang="0">
                <a:pos x="27" y="69"/>
              </a:cxn>
              <a:cxn ang="0">
                <a:pos x="27" y="73"/>
              </a:cxn>
              <a:cxn ang="0">
                <a:pos x="27" y="109"/>
              </a:cxn>
            </a:cxnLst>
            <a:rect l="0" t="0" r="r" b="b"/>
            <a:pathLst>
              <a:path w="69" h="109">
                <a:moveTo>
                  <a:pt x="27" y="109"/>
                </a:moveTo>
                <a:lnTo>
                  <a:pt x="0" y="109"/>
                </a:lnTo>
                <a:lnTo>
                  <a:pt x="0" y="2"/>
                </a:lnTo>
                <a:lnTo>
                  <a:pt x="27" y="2"/>
                </a:lnTo>
                <a:lnTo>
                  <a:pt x="27" y="18"/>
                </a:lnTo>
                <a:lnTo>
                  <a:pt x="27" y="16"/>
                </a:lnTo>
                <a:lnTo>
                  <a:pt x="29" y="14"/>
                </a:lnTo>
                <a:lnTo>
                  <a:pt x="29" y="11"/>
                </a:lnTo>
                <a:lnTo>
                  <a:pt x="31" y="11"/>
                </a:lnTo>
                <a:lnTo>
                  <a:pt x="31" y="9"/>
                </a:lnTo>
                <a:lnTo>
                  <a:pt x="34" y="9"/>
                </a:lnTo>
                <a:lnTo>
                  <a:pt x="34" y="7"/>
                </a:lnTo>
                <a:lnTo>
                  <a:pt x="36" y="7"/>
                </a:lnTo>
                <a:lnTo>
                  <a:pt x="36" y="5"/>
                </a:lnTo>
                <a:lnTo>
                  <a:pt x="38" y="5"/>
                </a:lnTo>
                <a:lnTo>
                  <a:pt x="40" y="2"/>
                </a:lnTo>
                <a:lnTo>
                  <a:pt x="42" y="2"/>
                </a:lnTo>
                <a:lnTo>
                  <a:pt x="45" y="2"/>
                </a:lnTo>
                <a:lnTo>
                  <a:pt x="45" y="0"/>
                </a:lnTo>
                <a:lnTo>
                  <a:pt x="47" y="0"/>
                </a:lnTo>
                <a:lnTo>
                  <a:pt x="49" y="0"/>
                </a:lnTo>
                <a:lnTo>
                  <a:pt x="51" y="0"/>
                </a:lnTo>
                <a:lnTo>
                  <a:pt x="53" y="0"/>
                </a:lnTo>
                <a:lnTo>
                  <a:pt x="56" y="0"/>
                </a:lnTo>
                <a:lnTo>
                  <a:pt x="58" y="0"/>
                </a:lnTo>
                <a:lnTo>
                  <a:pt x="58" y="2"/>
                </a:lnTo>
                <a:lnTo>
                  <a:pt x="60" y="2"/>
                </a:lnTo>
                <a:lnTo>
                  <a:pt x="62" y="2"/>
                </a:lnTo>
                <a:lnTo>
                  <a:pt x="65" y="2"/>
                </a:lnTo>
                <a:lnTo>
                  <a:pt x="65" y="5"/>
                </a:lnTo>
                <a:lnTo>
                  <a:pt x="67" y="5"/>
                </a:lnTo>
                <a:lnTo>
                  <a:pt x="69" y="5"/>
                </a:lnTo>
                <a:lnTo>
                  <a:pt x="69" y="7"/>
                </a:lnTo>
                <a:lnTo>
                  <a:pt x="60" y="31"/>
                </a:lnTo>
                <a:lnTo>
                  <a:pt x="60" y="29"/>
                </a:lnTo>
                <a:lnTo>
                  <a:pt x="58" y="29"/>
                </a:lnTo>
                <a:lnTo>
                  <a:pt x="56" y="29"/>
                </a:lnTo>
                <a:lnTo>
                  <a:pt x="56" y="27"/>
                </a:lnTo>
                <a:lnTo>
                  <a:pt x="53" y="27"/>
                </a:lnTo>
                <a:lnTo>
                  <a:pt x="51" y="27"/>
                </a:lnTo>
                <a:lnTo>
                  <a:pt x="49" y="27"/>
                </a:lnTo>
                <a:lnTo>
                  <a:pt x="49" y="25"/>
                </a:lnTo>
                <a:lnTo>
                  <a:pt x="47" y="25"/>
                </a:lnTo>
                <a:lnTo>
                  <a:pt x="45" y="25"/>
                </a:lnTo>
                <a:lnTo>
                  <a:pt x="45" y="27"/>
                </a:lnTo>
                <a:lnTo>
                  <a:pt x="42" y="27"/>
                </a:lnTo>
                <a:lnTo>
                  <a:pt x="40" y="27"/>
                </a:lnTo>
                <a:lnTo>
                  <a:pt x="38" y="27"/>
                </a:lnTo>
                <a:lnTo>
                  <a:pt x="38" y="29"/>
                </a:lnTo>
                <a:lnTo>
                  <a:pt x="36" y="29"/>
                </a:lnTo>
                <a:lnTo>
                  <a:pt x="36" y="31"/>
                </a:lnTo>
                <a:lnTo>
                  <a:pt x="34" y="31"/>
                </a:lnTo>
                <a:lnTo>
                  <a:pt x="34" y="33"/>
                </a:lnTo>
                <a:lnTo>
                  <a:pt x="31" y="36"/>
                </a:lnTo>
                <a:lnTo>
                  <a:pt x="31" y="38"/>
                </a:lnTo>
                <a:lnTo>
                  <a:pt x="31" y="40"/>
                </a:lnTo>
                <a:lnTo>
                  <a:pt x="29" y="40"/>
                </a:lnTo>
                <a:lnTo>
                  <a:pt x="29" y="42"/>
                </a:lnTo>
                <a:lnTo>
                  <a:pt x="29" y="45"/>
                </a:lnTo>
                <a:lnTo>
                  <a:pt x="29" y="47"/>
                </a:lnTo>
                <a:lnTo>
                  <a:pt x="29" y="49"/>
                </a:lnTo>
                <a:lnTo>
                  <a:pt x="29" y="51"/>
                </a:lnTo>
                <a:lnTo>
                  <a:pt x="29" y="53"/>
                </a:lnTo>
                <a:lnTo>
                  <a:pt x="29" y="56"/>
                </a:lnTo>
                <a:lnTo>
                  <a:pt x="29" y="58"/>
                </a:lnTo>
                <a:lnTo>
                  <a:pt x="29" y="60"/>
                </a:lnTo>
                <a:lnTo>
                  <a:pt x="29" y="62"/>
                </a:lnTo>
                <a:lnTo>
                  <a:pt x="29" y="64"/>
                </a:lnTo>
                <a:lnTo>
                  <a:pt x="27" y="67"/>
                </a:lnTo>
                <a:lnTo>
                  <a:pt x="27" y="69"/>
                </a:lnTo>
                <a:lnTo>
                  <a:pt x="27" y="71"/>
                </a:lnTo>
                <a:lnTo>
                  <a:pt x="27" y="73"/>
                </a:lnTo>
                <a:lnTo>
                  <a:pt x="27" y="76"/>
                </a:lnTo>
                <a:lnTo>
                  <a:pt x="27" y="109"/>
                </a:lnTo>
                <a:close/>
              </a:path>
            </a:pathLst>
          </a:custGeom>
          <a:solidFill>
            <a:srgbClr val="000000"/>
          </a:solidFill>
          <a:ln w="9525">
            <a:noFill/>
            <a:round/>
            <a:headEnd/>
            <a:tailEnd/>
          </a:ln>
        </p:spPr>
        <p:txBody>
          <a:bodyPr/>
          <a:lstStyle/>
          <a:p>
            <a:endParaRPr lang="en-US"/>
          </a:p>
        </p:txBody>
      </p:sp>
      <p:sp>
        <p:nvSpPr>
          <p:cNvPr id="178268" name="Freeform 92"/>
          <p:cNvSpPr>
            <a:spLocks noEditPoints="1"/>
          </p:cNvSpPr>
          <p:nvPr/>
        </p:nvSpPr>
        <p:spPr bwMode="auto">
          <a:xfrm>
            <a:off x="3503613" y="4921250"/>
            <a:ext cx="168275" cy="234950"/>
          </a:xfrm>
          <a:custGeom>
            <a:avLst/>
            <a:gdLst/>
            <a:ahLst/>
            <a:cxnLst>
              <a:cxn ang="0">
                <a:pos x="77" y="130"/>
              </a:cxn>
              <a:cxn ang="0">
                <a:pos x="71" y="139"/>
              </a:cxn>
              <a:cxn ang="0">
                <a:pos x="64" y="144"/>
              </a:cxn>
              <a:cxn ang="0">
                <a:pos x="57" y="146"/>
              </a:cxn>
              <a:cxn ang="0">
                <a:pos x="51" y="148"/>
              </a:cxn>
              <a:cxn ang="0">
                <a:pos x="42" y="148"/>
              </a:cxn>
              <a:cxn ang="0">
                <a:pos x="35" y="146"/>
              </a:cxn>
              <a:cxn ang="0">
                <a:pos x="26" y="144"/>
              </a:cxn>
              <a:cxn ang="0">
                <a:pos x="22" y="139"/>
              </a:cxn>
              <a:cxn ang="0">
                <a:pos x="13" y="132"/>
              </a:cxn>
              <a:cxn ang="0">
                <a:pos x="9" y="128"/>
              </a:cxn>
              <a:cxn ang="0">
                <a:pos x="4" y="119"/>
              </a:cxn>
              <a:cxn ang="0">
                <a:pos x="2" y="110"/>
              </a:cxn>
              <a:cxn ang="0">
                <a:pos x="0" y="101"/>
              </a:cxn>
              <a:cxn ang="0">
                <a:pos x="0" y="93"/>
              </a:cxn>
              <a:cxn ang="0">
                <a:pos x="0" y="84"/>
              </a:cxn>
              <a:cxn ang="0">
                <a:pos x="2" y="75"/>
              </a:cxn>
              <a:cxn ang="0">
                <a:pos x="4" y="68"/>
              </a:cxn>
              <a:cxn ang="0">
                <a:pos x="7" y="59"/>
              </a:cxn>
              <a:cxn ang="0">
                <a:pos x="11" y="53"/>
              </a:cxn>
              <a:cxn ang="0">
                <a:pos x="15" y="48"/>
              </a:cxn>
              <a:cxn ang="0">
                <a:pos x="22" y="44"/>
              </a:cxn>
              <a:cxn ang="0">
                <a:pos x="29" y="42"/>
              </a:cxn>
              <a:cxn ang="0">
                <a:pos x="38" y="39"/>
              </a:cxn>
              <a:cxn ang="0">
                <a:pos x="44" y="37"/>
              </a:cxn>
              <a:cxn ang="0">
                <a:pos x="53" y="37"/>
              </a:cxn>
              <a:cxn ang="0">
                <a:pos x="62" y="42"/>
              </a:cxn>
              <a:cxn ang="0">
                <a:pos x="69" y="46"/>
              </a:cxn>
              <a:cxn ang="0">
                <a:pos x="77" y="53"/>
              </a:cxn>
              <a:cxn ang="0">
                <a:pos x="29" y="90"/>
              </a:cxn>
              <a:cxn ang="0">
                <a:pos x="31" y="97"/>
              </a:cxn>
              <a:cxn ang="0">
                <a:pos x="31" y="106"/>
              </a:cxn>
              <a:cxn ang="0">
                <a:pos x="33" y="115"/>
              </a:cxn>
              <a:cxn ang="0">
                <a:pos x="38" y="119"/>
              </a:cxn>
              <a:cxn ang="0">
                <a:pos x="42" y="124"/>
              </a:cxn>
              <a:cxn ang="0">
                <a:pos x="49" y="126"/>
              </a:cxn>
              <a:cxn ang="0">
                <a:pos x="57" y="126"/>
              </a:cxn>
              <a:cxn ang="0">
                <a:pos x="64" y="124"/>
              </a:cxn>
              <a:cxn ang="0">
                <a:pos x="71" y="117"/>
              </a:cxn>
              <a:cxn ang="0">
                <a:pos x="75" y="108"/>
              </a:cxn>
              <a:cxn ang="0">
                <a:pos x="77" y="101"/>
              </a:cxn>
              <a:cxn ang="0">
                <a:pos x="77" y="93"/>
              </a:cxn>
              <a:cxn ang="0">
                <a:pos x="77" y="84"/>
              </a:cxn>
              <a:cxn ang="0">
                <a:pos x="75" y="77"/>
              </a:cxn>
              <a:cxn ang="0">
                <a:pos x="73" y="70"/>
              </a:cxn>
              <a:cxn ang="0">
                <a:pos x="69" y="66"/>
              </a:cxn>
              <a:cxn ang="0">
                <a:pos x="64" y="62"/>
              </a:cxn>
              <a:cxn ang="0">
                <a:pos x="57" y="59"/>
              </a:cxn>
              <a:cxn ang="0">
                <a:pos x="49" y="59"/>
              </a:cxn>
              <a:cxn ang="0">
                <a:pos x="42" y="62"/>
              </a:cxn>
              <a:cxn ang="0">
                <a:pos x="35" y="66"/>
              </a:cxn>
              <a:cxn ang="0">
                <a:pos x="33" y="73"/>
              </a:cxn>
              <a:cxn ang="0">
                <a:pos x="31" y="79"/>
              </a:cxn>
              <a:cxn ang="0">
                <a:pos x="29" y="88"/>
              </a:cxn>
            </a:cxnLst>
            <a:rect l="0" t="0" r="r" b="b"/>
            <a:pathLst>
              <a:path w="106" h="148">
                <a:moveTo>
                  <a:pt x="106" y="146"/>
                </a:moveTo>
                <a:lnTo>
                  <a:pt x="80" y="146"/>
                </a:lnTo>
                <a:lnTo>
                  <a:pt x="80" y="130"/>
                </a:lnTo>
                <a:lnTo>
                  <a:pt x="77" y="130"/>
                </a:lnTo>
                <a:lnTo>
                  <a:pt x="77" y="132"/>
                </a:lnTo>
                <a:lnTo>
                  <a:pt x="75" y="135"/>
                </a:lnTo>
                <a:lnTo>
                  <a:pt x="73" y="137"/>
                </a:lnTo>
                <a:lnTo>
                  <a:pt x="71" y="139"/>
                </a:lnTo>
                <a:lnTo>
                  <a:pt x="69" y="139"/>
                </a:lnTo>
                <a:lnTo>
                  <a:pt x="69" y="141"/>
                </a:lnTo>
                <a:lnTo>
                  <a:pt x="66" y="141"/>
                </a:lnTo>
                <a:lnTo>
                  <a:pt x="64" y="144"/>
                </a:lnTo>
                <a:lnTo>
                  <a:pt x="62" y="144"/>
                </a:lnTo>
                <a:lnTo>
                  <a:pt x="60" y="144"/>
                </a:lnTo>
                <a:lnTo>
                  <a:pt x="60" y="146"/>
                </a:lnTo>
                <a:lnTo>
                  <a:pt x="57" y="146"/>
                </a:lnTo>
                <a:lnTo>
                  <a:pt x="55" y="146"/>
                </a:lnTo>
                <a:lnTo>
                  <a:pt x="53" y="146"/>
                </a:lnTo>
                <a:lnTo>
                  <a:pt x="53" y="148"/>
                </a:lnTo>
                <a:lnTo>
                  <a:pt x="51" y="148"/>
                </a:lnTo>
                <a:lnTo>
                  <a:pt x="49" y="148"/>
                </a:lnTo>
                <a:lnTo>
                  <a:pt x="46" y="148"/>
                </a:lnTo>
                <a:lnTo>
                  <a:pt x="44" y="148"/>
                </a:lnTo>
                <a:lnTo>
                  <a:pt x="42" y="148"/>
                </a:lnTo>
                <a:lnTo>
                  <a:pt x="40" y="148"/>
                </a:lnTo>
                <a:lnTo>
                  <a:pt x="38" y="148"/>
                </a:lnTo>
                <a:lnTo>
                  <a:pt x="38" y="146"/>
                </a:lnTo>
                <a:lnTo>
                  <a:pt x="35" y="146"/>
                </a:lnTo>
                <a:lnTo>
                  <a:pt x="33" y="146"/>
                </a:lnTo>
                <a:lnTo>
                  <a:pt x="31" y="146"/>
                </a:lnTo>
                <a:lnTo>
                  <a:pt x="29" y="144"/>
                </a:lnTo>
                <a:lnTo>
                  <a:pt x="26" y="144"/>
                </a:lnTo>
                <a:lnTo>
                  <a:pt x="24" y="144"/>
                </a:lnTo>
                <a:lnTo>
                  <a:pt x="24" y="141"/>
                </a:lnTo>
                <a:lnTo>
                  <a:pt x="22" y="141"/>
                </a:lnTo>
                <a:lnTo>
                  <a:pt x="22" y="139"/>
                </a:lnTo>
                <a:lnTo>
                  <a:pt x="20" y="139"/>
                </a:lnTo>
                <a:lnTo>
                  <a:pt x="18" y="137"/>
                </a:lnTo>
                <a:lnTo>
                  <a:pt x="15" y="135"/>
                </a:lnTo>
                <a:lnTo>
                  <a:pt x="13" y="132"/>
                </a:lnTo>
                <a:lnTo>
                  <a:pt x="13" y="130"/>
                </a:lnTo>
                <a:lnTo>
                  <a:pt x="11" y="130"/>
                </a:lnTo>
                <a:lnTo>
                  <a:pt x="11" y="128"/>
                </a:lnTo>
                <a:lnTo>
                  <a:pt x="9" y="128"/>
                </a:lnTo>
                <a:lnTo>
                  <a:pt x="9" y="126"/>
                </a:lnTo>
                <a:lnTo>
                  <a:pt x="7" y="124"/>
                </a:lnTo>
                <a:lnTo>
                  <a:pt x="7" y="121"/>
                </a:lnTo>
                <a:lnTo>
                  <a:pt x="4" y="119"/>
                </a:lnTo>
                <a:lnTo>
                  <a:pt x="4" y="117"/>
                </a:lnTo>
                <a:lnTo>
                  <a:pt x="4" y="115"/>
                </a:lnTo>
                <a:lnTo>
                  <a:pt x="2" y="113"/>
                </a:lnTo>
                <a:lnTo>
                  <a:pt x="2" y="110"/>
                </a:lnTo>
                <a:lnTo>
                  <a:pt x="2" y="108"/>
                </a:lnTo>
                <a:lnTo>
                  <a:pt x="2" y="106"/>
                </a:lnTo>
                <a:lnTo>
                  <a:pt x="2" y="104"/>
                </a:lnTo>
                <a:lnTo>
                  <a:pt x="0" y="101"/>
                </a:lnTo>
                <a:lnTo>
                  <a:pt x="0" y="99"/>
                </a:lnTo>
                <a:lnTo>
                  <a:pt x="0" y="97"/>
                </a:lnTo>
                <a:lnTo>
                  <a:pt x="0" y="95"/>
                </a:lnTo>
                <a:lnTo>
                  <a:pt x="0" y="93"/>
                </a:lnTo>
                <a:lnTo>
                  <a:pt x="0" y="90"/>
                </a:lnTo>
                <a:lnTo>
                  <a:pt x="0" y="88"/>
                </a:lnTo>
                <a:lnTo>
                  <a:pt x="0" y="86"/>
                </a:lnTo>
                <a:lnTo>
                  <a:pt x="0" y="84"/>
                </a:lnTo>
                <a:lnTo>
                  <a:pt x="2" y="82"/>
                </a:lnTo>
                <a:lnTo>
                  <a:pt x="2" y="79"/>
                </a:lnTo>
                <a:lnTo>
                  <a:pt x="2" y="77"/>
                </a:lnTo>
                <a:lnTo>
                  <a:pt x="2" y="75"/>
                </a:lnTo>
                <a:lnTo>
                  <a:pt x="2" y="73"/>
                </a:lnTo>
                <a:lnTo>
                  <a:pt x="2" y="70"/>
                </a:lnTo>
                <a:lnTo>
                  <a:pt x="4" y="70"/>
                </a:lnTo>
                <a:lnTo>
                  <a:pt x="4" y="68"/>
                </a:lnTo>
                <a:lnTo>
                  <a:pt x="4" y="66"/>
                </a:lnTo>
                <a:lnTo>
                  <a:pt x="7" y="64"/>
                </a:lnTo>
                <a:lnTo>
                  <a:pt x="7" y="62"/>
                </a:lnTo>
                <a:lnTo>
                  <a:pt x="7" y="59"/>
                </a:lnTo>
                <a:lnTo>
                  <a:pt x="9" y="59"/>
                </a:lnTo>
                <a:lnTo>
                  <a:pt x="9" y="57"/>
                </a:lnTo>
                <a:lnTo>
                  <a:pt x="11" y="55"/>
                </a:lnTo>
                <a:lnTo>
                  <a:pt x="11" y="53"/>
                </a:lnTo>
                <a:lnTo>
                  <a:pt x="13" y="53"/>
                </a:lnTo>
                <a:lnTo>
                  <a:pt x="13" y="51"/>
                </a:lnTo>
                <a:lnTo>
                  <a:pt x="15" y="51"/>
                </a:lnTo>
                <a:lnTo>
                  <a:pt x="15" y="48"/>
                </a:lnTo>
                <a:lnTo>
                  <a:pt x="18" y="48"/>
                </a:lnTo>
                <a:lnTo>
                  <a:pt x="18" y="46"/>
                </a:lnTo>
                <a:lnTo>
                  <a:pt x="20" y="46"/>
                </a:lnTo>
                <a:lnTo>
                  <a:pt x="22" y="44"/>
                </a:lnTo>
                <a:lnTo>
                  <a:pt x="24" y="44"/>
                </a:lnTo>
                <a:lnTo>
                  <a:pt x="24" y="42"/>
                </a:lnTo>
                <a:lnTo>
                  <a:pt x="26" y="42"/>
                </a:lnTo>
                <a:lnTo>
                  <a:pt x="29" y="42"/>
                </a:lnTo>
                <a:lnTo>
                  <a:pt x="31" y="39"/>
                </a:lnTo>
                <a:lnTo>
                  <a:pt x="33" y="39"/>
                </a:lnTo>
                <a:lnTo>
                  <a:pt x="35" y="39"/>
                </a:lnTo>
                <a:lnTo>
                  <a:pt x="38" y="39"/>
                </a:lnTo>
                <a:lnTo>
                  <a:pt x="38" y="37"/>
                </a:lnTo>
                <a:lnTo>
                  <a:pt x="40" y="37"/>
                </a:lnTo>
                <a:lnTo>
                  <a:pt x="42" y="37"/>
                </a:lnTo>
                <a:lnTo>
                  <a:pt x="44" y="37"/>
                </a:lnTo>
                <a:lnTo>
                  <a:pt x="46" y="37"/>
                </a:lnTo>
                <a:lnTo>
                  <a:pt x="49" y="37"/>
                </a:lnTo>
                <a:lnTo>
                  <a:pt x="51" y="37"/>
                </a:lnTo>
                <a:lnTo>
                  <a:pt x="53" y="37"/>
                </a:lnTo>
                <a:lnTo>
                  <a:pt x="55" y="39"/>
                </a:lnTo>
                <a:lnTo>
                  <a:pt x="57" y="39"/>
                </a:lnTo>
                <a:lnTo>
                  <a:pt x="60" y="39"/>
                </a:lnTo>
                <a:lnTo>
                  <a:pt x="62" y="42"/>
                </a:lnTo>
                <a:lnTo>
                  <a:pt x="64" y="42"/>
                </a:lnTo>
                <a:lnTo>
                  <a:pt x="66" y="44"/>
                </a:lnTo>
                <a:lnTo>
                  <a:pt x="69" y="44"/>
                </a:lnTo>
                <a:lnTo>
                  <a:pt x="69" y="46"/>
                </a:lnTo>
                <a:lnTo>
                  <a:pt x="71" y="46"/>
                </a:lnTo>
                <a:lnTo>
                  <a:pt x="73" y="48"/>
                </a:lnTo>
                <a:lnTo>
                  <a:pt x="75" y="51"/>
                </a:lnTo>
                <a:lnTo>
                  <a:pt x="77" y="53"/>
                </a:lnTo>
                <a:lnTo>
                  <a:pt x="77" y="0"/>
                </a:lnTo>
                <a:lnTo>
                  <a:pt x="106" y="0"/>
                </a:lnTo>
                <a:lnTo>
                  <a:pt x="106" y="146"/>
                </a:lnTo>
                <a:close/>
                <a:moveTo>
                  <a:pt x="29" y="90"/>
                </a:moveTo>
                <a:lnTo>
                  <a:pt x="29" y="93"/>
                </a:lnTo>
                <a:lnTo>
                  <a:pt x="29" y="95"/>
                </a:lnTo>
                <a:lnTo>
                  <a:pt x="29" y="97"/>
                </a:lnTo>
                <a:lnTo>
                  <a:pt x="31" y="97"/>
                </a:lnTo>
                <a:lnTo>
                  <a:pt x="31" y="99"/>
                </a:lnTo>
                <a:lnTo>
                  <a:pt x="31" y="101"/>
                </a:lnTo>
                <a:lnTo>
                  <a:pt x="31" y="104"/>
                </a:lnTo>
                <a:lnTo>
                  <a:pt x="31" y="106"/>
                </a:lnTo>
                <a:lnTo>
                  <a:pt x="31" y="108"/>
                </a:lnTo>
                <a:lnTo>
                  <a:pt x="33" y="110"/>
                </a:lnTo>
                <a:lnTo>
                  <a:pt x="33" y="113"/>
                </a:lnTo>
                <a:lnTo>
                  <a:pt x="33" y="115"/>
                </a:lnTo>
                <a:lnTo>
                  <a:pt x="35" y="115"/>
                </a:lnTo>
                <a:lnTo>
                  <a:pt x="35" y="117"/>
                </a:lnTo>
                <a:lnTo>
                  <a:pt x="38" y="117"/>
                </a:lnTo>
                <a:lnTo>
                  <a:pt x="38" y="119"/>
                </a:lnTo>
                <a:lnTo>
                  <a:pt x="40" y="119"/>
                </a:lnTo>
                <a:lnTo>
                  <a:pt x="40" y="121"/>
                </a:lnTo>
                <a:lnTo>
                  <a:pt x="42" y="121"/>
                </a:lnTo>
                <a:lnTo>
                  <a:pt x="42" y="124"/>
                </a:lnTo>
                <a:lnTo>
                  <a:pt x="44" y="124"/>
                </a:lnTo>
                <a:lnTo>
                  <a:pt x="46" y="124"/>
                </a:lnTo>
                <a:lnTo>
                  <a:pt x="46" y="126"/>
                </a:lnTo>
                <a:lnTo>
                  <a:pt x="49" y="126"/>
                </a:lnTo>
                <a:lnTo>
                  <a:pt x="51" y="126"/>
                </a:lnTo>
                <a:lnTo>
                  <a:pt x="53" y="126"/>
                </a:lnTo>
                <a:lnTo>
                  <a:pt x="55" y="126"/>
                </a:lnTo>
                <a:lnTo>
                  <a:pt x="57" y="126"/>
                </a:lnTo>
                <a:lnTo>
                  <a:pt x="60" y="126"/>
                </a:lnTo>
                <a:lnTo>
                  <a:pt x="60" y="124"/>
                </a:lnTo>
                <a:lnTo>
                  <a:pt x="62" y="124"/>
                </a:lnTo>
                <a:lnTo>
                  <a:pt x="64" y="124"/>
                </a:lnTo>
                <a:lnTo>
                  <a:pt x="64" y="121"/>
                </a:lnTo>
                <a:lnTo>
                  <a:pt x="66" y="121"/>
                </a:lnTo>
                <a:lnTo>
                  <a:pt x="69" y="119"/>
                </a:lnTo>
                <a:lnTo>
                  <a:pt x="71" y="117"/>
                </a:lnTo>
                <a:lnTo>
                  <a:pt x="73" y="115"/>
                </a:lnTo>
                <a:lnTo>
                  <a:pt x="73" y="113"/>
                </a:lnTo>
                <a:lnTo>
                  <a:pt x="75" y="110"/>
                </a:lnTo>
                <a:lnTo>
                  <a:pt x="75" y="108"/>
                </a:lnTo>
                <a:lnTo>
                  <a:pt x="75" y="106"/>
                </a:lnTo>
                <a:lnTo>
                  <a:pt x="75" y="104"/>
                </a:lnTo>
                <a:lnTo>
                  <a:pt x="77" y="104"/>
                </a:lnTo>
                <a:lnTo>
                  <a:pt x="77" y="101"/>
                </a:lnTo>
                <a:lnTo>
                  <a:pt x="77" y="99"/>
                </a:lnTo>
                <a:lnTo>
                  <a:pt x="77" y="97"/>
                </a:lnTo>
                <a:lnTo>
                  <a:pt x="77" y="95"/>
                </a:lnTo>
                <a:lnTo>
                  <a:pt x="77" y="93"/>
                </a:lnTo>
                <a:lnTo>
                  <a:pt x="77" y="90"/>
                </a:lnTo>
                <a:lnTo>
                  <a:pt x="77" y="88"/>
                </a:lnTo>
                <a:lnTo>
                  <a:pt x="77" y="86"/>
                </a:lnTo>
                <a:lnTo>
                  <a:pt x="77" y="84"/>
                </a:lnTo>
                <a:lnTo>
                  <a:pt x="77" y="82"/>
                </a:lnTo>
                <a:lnTo>
                  <a:pt x="75" y="82"/>
                </a:lnTo>
                <a:lnTo>
                  <a:pt x="75" y="79"/>
                </a:lnTo>
                <a:lnTo>
                  <a:pt x="75" y="77"/>
                </a:lnTo>
                <a:lnTo>
                  <a:pt x="75" y="75"/>
                </a:lnTo>
                <a:lnTo>
                  <a:pt x="75" y="73"/>
                </a:lnTo>
                <a:lnTo>
                  <a:pt x="73" y="73"/>
                </a:lnTo>
                <a:lnTo>
                  <a:pt x="73" y="70"/>
                </a:lnTo>
                <a:lnTo>
                  <a:pt x="73" y="68"/>
                </a:lnTo>
                <a:lnTo>
                  <a:pt x="71" y="68"/>
                </a:lnTo>
                <a:lnTo>
                  <a:pt x="71" y="66"/>
                </a:lnTo>
                <a:lnTo>
                  <a:pt x="69" y="66"/>
                </a:lnTo>
                <a:lnTo>
                  <a:pt x="69" y="64"/>
                </a:lnTo>
                <a:lnTo>
                  <a:pt x="66" y="64"/>
                </a:lnTo>
                <a:lnTo>
                  <a:pt x="66" y="62"/>
                </a:lnTo>
                <a:lnTo>
                  <a:pt x="64" y="62"/>
                </a:lnTo>
                <a:lnTo>
                  <a:pt x="62" y="62"/>
                </a:lnTo>
                <a:lnTo>
                  <a:pt x="62" y="59"/>
                </a:lnTo>
                <a:lnTo>
                  <a:pt x="60" y="59"/>
                </a:lnTo>
                <a:lnTo>
                  <a:pt x="57" y="59"/>
                </a:lnTo>
                <a:lnTo>
                  <a:pt x="55" y="59"/>
                </a:lnTo>
                <a:lnTo>
                  <a:pt x="53" y="59"/>
                </a:lnTo>
                <a:lnTo>
                  <a:pt x="51" y="59"/>
                </a:lnTo>
                <a:lnTo>
                  <a:pt x="49" y="59"/>
                </a:lnTo>
                <a:lnTo>
                  <a:pt x="46" y="59"/>
                </a:lnTo>
                <a:lnTo>
                  <a:pt x="44" y="59"/>
                </a:lnTo>
                <a:lnTo>
                  <a:pt x="44" y="62"/>
                </a:lnTo>
                <a:lnTo>
                  <a:pt x="42" y="62"/>
                </a:lnTo>
                <a:lnTo>
                  <a:pt x="40" y="64"/>
                </a:lnTo>
                <a:lnTo>
                  <a:pt x="38" y="64"/>
                </a:lnTo>
                <a:lnTo>
                  <a:pt x="38" y="66"/>
                </a:lnTo>
                <a:lnTo>
                  <a:pt x="35" y="66"/>
                </a:lnTo>
                <a:lnTo>
                  <a:pt x="35" y="68"/>
                </a:lnTo>
                <a:lnTo>
                  <a:pt x="35" y="70"/>
                </a:lnTo>
                <a:lnTo>
                  <a:pt x="33" y="70"/>
                </a:lnTo>
                <a:lnTo>
                  <a:pt x="33" y="73"/>
                </a:lnTo>
                <a:lnTo>
                  <a:pt x="33" y="75"/>
                </a:lnTo>
                <a:lnTo>
                  <a:pt x="31" y="75"/>
                </a:lnTo>
                <a:lnTo>
                  <a:pt x="31" y="77"/>
                </a:lnTo>
                <a:lnTo>
                  <a:pt x="31" y="79"/>
                </a:lnTo>
                <a:lnTo>
                  <a:pt x="31" y="82"/>
                </a:lnTo>
                <a:lnTo>
                  <a:pt x="31" y="84"/>
                </a:lnTo>
                <a:lnTo>
                  <a:pt x="29" y="86"/>
                </a:lnTo>
                <a:lnTo>
                  <a:pt x="29" y="88"/>
                </a:lnTo>
                <a:lnTo>
                  <a:pt x="29" y="90"/>
                </a:lnTo>
                <a:close/>
              </a:path>
            </a:pathLst>
          </a:custGeom>
          <a:solidFill>
            <a:srgbClr val="000000"/>
          </a:solidFill>
          <a:ln w="9525">
            <a:noFill/>
            <a:round/>
            <a:headEnd/>
            <a:tailEnd/>
          </a:ln>
        </p:spPr>
        <p:txBody>
          <a:bodyPr/>
          <a:lstStyle/>
          <a:p>
            <a:endParaRPr lang="en-US"/>
          </a:p>
        </p:txBody>
      </p:sp>
      <p:sp>
        <p:nvSpPr>
          <p:cNvPr id="178269" name="Freeform 93"/>
          <p:cNvSpPr>
            <a:spLocks noEditPoints="1"/>
          </p:cNvSpPr>
          <p:nvPr/>
        </p:nvSpPr>
        <p:spPr bwMode="auto">
          <a:xfrm>
            <a:off x="3738563" y="4921250"/>
            <a:ext cx="46037" cy="231775"/>
          </a:xfrm>
          <a:custGeom>
            <a:avLst/>
            <a:gdLst/>
            <a:ahLst/>
            <a:cxnLst>
              <a:cxn ang="0">
                <a:pos x="0" y="26"/>
              </a:cxn>
              <a:cxn ang="0">
                <a:pos x="0" y="0"/>
              </a:cxn>
              <a:cxn ang="0">
                <a:pos x="29" y="0"/>
              </a:cxn>
              <a:cxn ang="0">
                <a:pos x="29" y="26"/>
              </a:cxn>
              <a:cxn ang="0">
                <a:pos x="0" y="26"/>
              </a:cxn>
              <a:cxn ang="0">
                <a:pos x="0" y="146"/>
              </a:cxn>
              <a:cxn ang="0">
                <a:pos x="0" y="39"/>
              </a:cxn>
              <a:cxn ang="0">
                <a:pos x="29" y="39"/>
              </a:cxn>
              <a:cxn ang="0">
                <a:pos x="29" y="146"/>
              </a:cxn>
              <a:cxn ang="0">
                <a:pos x="0" y="146"/>
              </a:cxn>
            </a:cxnLst>
            <a:rect l="0" t="0" r="r" b="b"/>
            <a:pathLst>
              <a:path w="29" h="146">
                <a:moveTo>
                  <a:pt x="0" y="26"/>
                </a:moveTo>
                <a:lnTo>
                  <a:pt x="0" y="0"/>
                </a:lnTo>
                <a:lnTo>
                  <a:pt x="29" y="0"/>
                </a:lnTo>
                <a:lnTo>
                  <a:pt x="29" y="26"/>
                </a:lnTo>
                <a:lnTo>
                  <a:pt x="0" y="26"/>
                </a:lnTo>
                <a:close/>
                <a:moveTo>
                  <a:pt x="0" y="146"/>
                </a:moveTo>
                <a:lnTo>
                  <a:pt x="0" y="39"/>
                </a:lnTo>
                <a:lnTo>
                  <a:pt x="29" y="39"/>
                </a:lnTo>
                <a:lnTo>
                  <a:pt x="29" y="146"/>
                </a:lnTo>
                <a:lnTo>
                  <a:pt x="0" y="146"/>
                </a:lnTo>
                <a:close/>
              </a:path>
            </a:pathLst>
          </a:custGeom>
          <a:solidFill>
            <a:srgbClr val="000000"/>
          </a:solidFill>
          <a:ln w="9525">
            <a:noFill/>
            <a:round/>
            <a:headEnd/>
            <a:tailEnd/>
          </a:ln>
        </p:spPr>
        <p:txBody>
          <a:bodyPr/>
          <a:lstStyle/>
          <a:p>
            <a:endParaRPr lang="en-US"/>
          </a:p>
        </p:txBody>
      </p:sp>
      <p:sp>
        <p:nvSpPr>
          <p:cNvPr id="178270" name="Freeform 94"/>
          <p:cNvSpPr>
            <a:spLocks/>
          </p:cNvSpPr>
          <p:nvPr/>
        </p:nvSpPr>
        <p:spPr bwMode="auto">
          <a:xfrm>
            <a:off x="3851275" y="4979988"/>
            <a:ext cx="158750" cy="173037"/>
          </a:xfrm>
          <a:custGeom>
            <a:avLst/>
            <a:gdLst/>
            <a:ahLst/>
            <a:cxnLst>
              <a:cxn ang="0">
                <a:pos x="71" y="109"/>
              </a:cxn>
              <a:cxn ang="0">
                <a:pos x="71" y="53"/>
              </a:cxn>
              <a:cxn ang="0">
                <a:pos x="71" y="49"/>
              </a:cxn>
              <a:cxn ang="0">
                <a:pos x="71" y="45"/>
              </a:cxn>
              <a:cxn ang="0">
                <a:pos x="71" y="40"/>
              </a:cxn>
              <a:cxn ang="0">
                <a:pos x="69" y="38"/>
              </a:cxn>
              <a:cxn ang="0">
                <a:pos x="69" y="33"/>
              </a:cxn>
              <a:cxn ang="0">
                <a:pos x="67" y="29"/>
              </a:cxn>
              <a:cxn ang="0">
                <a:pos x="64" y="27"/>
              </a:cxn>
              <a:cxn ang="0">
                <a:pos x="62" y="25"/>
              </a:cxn>
              <a:cxn ang="0">
                <a:pos x="60" y="22"/>
              </a:cxn>
              <a:cxn ang="0">
                <a:pos x="56" y="22"/>
              </a:cxn>
              <a:cxn ang="0">
                <a:pos x="51" y="22"/>
              </a:cxn>
              <a:cxn ang="0">
                <a:pos x="47" y="22"/>
              </a:cxn>
              <a:cxn ang="0">
                <a:pos x="44" y="25"/>
              </a:cxn>
              <a:cxn ang="0">
                <a:pos x="40" y="25"/>
              </a:cxn>
              <a:cxn ang="0">
                <a:pos x="38" y="27"/>
              </a:cxn>
              <a:cxn ang="0">
                <a:pos x="36" y="29"/>
              </a:cxn>
              <a:cxn ang="0">
                <a:pos x="33" y="31"/>
              </a:cxn>
              <a:cxn ang="0">
                <a:pos x="33" y="36"/>
              </a:cxn>
              <a:cxn ang="0">
                <a:pos x="31" y="38"/>
              </a:cxn>
              <a:cxn ang="0">
                <a:pos x="31" y="42"/>
              </a:cxn>
              <a:cxn ang="0">
                <a:pos x="31" y="47"/>
              </a:cxn>
              <a:cxn ang="0">
                <a:pos x="29" y="49"/>
              </a:cxn>
              <a:cxn ang="0">
                <a:pos x="29" y="53"/>
              </a:cxn>
              <a:cxn ang="0">
                <a:pos x="29" y="58"/>
              </a:cxn>
              <a:cxn ang="0">
                <a:pos x="29" y="109"/>
              </a:cxn>
              <a:cxn ang="0">
                <a:pos x="0" y="2"/>
              </a:cxn>
              <a:cxn ang="0">
                <a:pos x="27" y="18"/>
              </a:cxn>
              <a:cxn ang="0">
                <a:pos x="29" y="16"/>
              </a:cxn>
              <a:cxn ang="0">
                <a:pos x="31" y="14"/>
              </a:cxn>
              <a:cxn ang="0">
                <a:pos x="36" y="11"/>
              </a:cxn>
              <a:cxn ang="0">
                <a:pos x="38" y="9"/>
              </a:cxn>
              <a:cxn ang="0">
                <a:pos x="42" y="7"/>
              </a:cxn>
              <a:cxn ang="0">
                <a:pos x="44" y="5"/>
              </a:cxn>
              <a:cxn ang="0">
                <a:pos x="47" y="2"/>
              </a:cxn>
              <a:cxn ang="0">
                <a:pos x="51" y="2"/>
              </a:cxn>
              <a:cxn ang="0">
                <a:pos x="56" y="0"/>
              </a:cxn>
              <a:cxn ang="0">
                <a:pos x="60" y="0"/>
              </a:cxn>
              <a:cxn ang="0">
                <a:pos x="64" y="0"/>
              </a:cxn>
              <a:cxn ang="0">
                <a:pos x="69" y="0"/>
              </a:cxn>
              <a:cxn ang="0">
                <a:pos x="71" y="2"/>
              </a:cxn>
              <a:cxn ang="0">
                <a:pos x="75" y="2"/>
              </a:cxn>
              <a:cxn ang="0">
                <a:pos x="80" y="2"/>
              </a:cxn>
              <a:cxn ang="0">
                <a:pos x="82" y="5"/>
              </a:cxn>
              <a:cxn ang="0">
                <a:pos x="84" y="7"/>
              </a:cxn>
              <a:cxn ang="0">
                <a:pos x="89" y="9"/>
              </a:cxn>
              <a:cxn ang="0">
                <a:pos x="93" y="14"/>
              </a:cxn>
              <a:cxn ang="0">
                <a:pos x="95" y="16"/>
              </a:cxn>
              <a:cxn ang="0">
                <a:pos x="95" y="20"/>
              </a:cxn>
              <a:cxn ang="0">
                <a:pos x="98" y="22"/>
              </a:cxn>
              <a:cxn ang="0">
                <a:pos x="98" y="27"/>
              </a:cxn>
              <a:cxn ang="0">
                <a:pos x="98" y="31"/>
              </a:cxn>
              <a:cxn ang="0">
                <a:pos x="100" y="33"/>
              </a:cxn>
              <a:cxn ang="0">
                <a:pos x="100" y="38"/>
              </a:cxn>
              <a:cxn ang="0">
                <a:pos x="100" y="42"/>
              </a:cxn>
            </a:cxnLst>
            <a:rect l="0" t="0" r="r" b="b"/>
            <a:pathLst>
              <a:path w="100" h="109">
                <a:moveTo>
                  <a:pt x="100" y="109"/>
                </a:moveTo>
                <a:lnTo>
                  <a:pt x="71" y="109"/>
                </a:lnTo>
                <a:lnTo>
                  <a:pt x="71" y="56"/>
                </a:lnTo>
                <a:lnTo>
                  <a:pt x="71" y="53"/>
                </a:lnTo>
                <a:lnTo>
                  <a:pt x="71" y="51"/>
                </a:lnTo>
                <a:lnTo>
                  <a:pt x="71" y="49"/>
                </a:lnTo>
                <a:lnTo>
                  <a:pt x="71" y="47"/>
                </a:lnTo>
                <a:lnTo>
                  <a:pt x="71" y="45"/>
                </a:lnTo>
                <a:lnTo>
                  <a:pt x="71" y="42"/>
                </a:lnTo>
                <a:lnTo>
                  <a:pt x="71" y="40"/>
                </a:lnTo>
                <a:lnTo>
                  <a:pt x="71" y="38"/>
                </a:lnTo>
                <a:lnTo>
                  <a:pt x="69" y="38"/>
                </a:lnTo>
                <a:lnTo>
                  <a:pt x="69" y="36"/>
                </a:lnTo>
                <a:lnTo>
                  <a:pt x="69" y="33"/>
                </a:lnTo>
                <a:lnTo>
                  <a:pt x="69" y="31"/>
                </a:lnTo>
                <a:lnTo>
                  <a:pt x="67" y="29"/>
                </a:lnTo>
                <a:lnTo>
                  <a:pt x="67" y="27"/>
                </a:lnTo>
                <a:lnTo>
                  <a:pt x="64" y="27"/>
                </a:lnTo>
                <a:lnTo>
                  <a:pt x="64" y="25"/>
                </a:lnTo>
                <a:lnTo>
                  <a:pt x="62" y="25"/>
                </a:lnTo>
                <a:lnTo>
                  <a:pt x="60" y="25"/>
                </a:lnTo>
                <a:lnTo>
                  <a:pt x="60" y="22"/>
                </a:lnTo>
                <a:lnTo>
                  <a:pt x="58" y="22"/>
                </a:lnTo>
                <a:lnTo>
                  <a:pt x="56" y="22"/>
                </a:lnTo>
                <a:lnTo>
                  <a:pt x="53" y="22"/>
                </a:lnTo>
                <a:lnTo>
                  <a:pt x="51" y="22"/>
                </a:lnTo>
                <a:lnTo>
                  <a:pt x="49" y="22"/>
                </a:lnTo>
                <a:lnTo>
                  <a:pt x="47" y="22"/>
                </a:lnTo>
                <a:lnTo>
                  <a:pt x="44" y="22"/>
                </a:lnTo>
                <a:lnTo>
                  <a:pt x="44" y="25"/>
                </a:lnTo>
                <a:lnTo>
                  <a:pt x="42" y="25"/>
                </a:lnTo>
                <a:lnTo>
                  <a:pt x="40" y="25"/>
                </a:lnTo>
                <a:lnTo>
                  <a:pt x="40" y="27"/>
                </a:lnTo>
                <a:lnTo>
                  <a:pt x="38" y="27"/>
                </a:lnTo>
                <a:lnTo>
                  <a:pt x="38" y="29"/>
                </a:lnTo>
                <a:lnTo>
                  <a:pt x="36" y="29"/>
                </a:lnTo>
                <a:lnTo>
                  <a:pt x="36" y="31"/>
                </a:lnTo>
                <a:lnTo>
                  <a:pt x="33" y="31"/>
                </a:lnTo>
                <a:lnTo>
                  <a:pt x="33" y="33"/>
                </a:lnTo>
                <a:lnTo>
                  <a:pt x="33" y="36"/>
                </a:lnTo>
                <a:lnTo>
                  <a:pt x="31" y="36"/>
                </a:lnTo>
                <a:lnTo>
                  <a:pt x="31" y="38"/>
                </a:lnTo>
                <a:lnTo>
                  <a:pt x="31" y="40"/>
                </a:lnTo>
                <a:lnTo>
                  <a:pt x="31" y="42"/>
                </a:lnTo>
                <a:lnTo>
                  <a:pt x="31" y="45"/>
                </a:lnTo>
                <a:lnTo>
                  <a:pt x="31" y="47"/>
                </a:lnTo>
                <a:lnTo>
                  <a:pt x="29" y="47"/>
                </a:lnTo>
                <a:lnTo>
                  <a:pt x="29" y="49"/>
                </a:lnTo>
                <a:lnTo>
                  <a:pt x="29" y="51"/>
                </a:lnTo>
                <a:lnTo>
                  <a:pt x="29" y="53"/>
                </a:lnTo>
                <a:lnTo>
                  <a:pt x="29" y="56"/>
                </a:lnTo>
                <a:lnTo>
                  <a:pt x="29" y="58"/>
                </a:lnTo>
                <a:lnTo>
                  <a:pt x="29" y="60"/>
                </a:lnTo>
                <a:lnTo>
                  <a:pt x="29" y="109"/>
                </a:lnTo>
                <a:lnTo>
                  <a:pt x="0" y="109"/>
                </a:lnTo>
                <a:lnTo>
                  <a:pt x="0" y="2"/>
                </a:lnTo>
                <a:lnTo>
                  <a:pt x="27" y="2"/>
                </a:lnTo>
                <a:lnTo>
                  <a:pt x="27" y="18"/>
                </a:lnTo>
                <a:lnTo>
                  <a:pt x="29" y="18"/>
                </a:lnTo>
                <a:lnTo>
                  <a:pt x="29" y="16"/>
                </a:lnTo>
                <a:lnTo>
                  <a:pt x="31" y="16"/>
                </a:lnTo>
                <a:lnTo>
                  <a:pt x="31" y="14"/>
                </a:lnTo>
                <a:lnTo>
                  <a:pt x="33" y="11"/>
                </a:lnTo>
                <a:lnTo>
                  <a:pt x="36" y="11"/>
                </a:lnTo>
                <a:lnTo>
                  <a:pt x="36" y="9"/>
                </a:lnTo>
                <a:lnTo>
                  <a:pt x="38" y="9"/>
                </a:lnTo>
                <a:lnTo>
                  <a:pt x="40" y="7"/>
                </a:lnTo>
                <a:lnTo>
                  <a:pt x="42" y="7"/>
                </a:lnTo>
                <a:lnTo>
                  <a:pt x="42" y="5"/>
                </a:lnTo>
                <a:lnTo>
                  <a:pt x="44" y="5"/>
                </a:lnTo>
                <a:lnTo>
                  <a:pt x="47" y="5"/>
                </a:lnTo>
                <a:lnTo>
                  <a:pt x="47" y="2"/>
                </a:lnTo>
                <a:lnTo>
                  <a:pt x="49" y="2"/>
                </a:lnTo>
                <a:lnTo>
                  <a:pt x="51" y="2"/>
                </a:lnTo>
                <a:lnTo>
                  <a:pt x="53" y="2"/>
                </a:lnTo>
                <a:lnTo>
                  <a:pt x="56" y="0"/>
                </a:lnTo>
                <a:lnTo>
                  <a:pt x="58" y="0"/>
                </a:lnTo>
                <a:lnTo>
                  <a:pt x="60" y="0"/>
                </a:lnTo>
                <a:lnTo>
                  <a:pt x="62" y="0"/>
                </a:lnTo>
                <a:lnTo>
                  <a:pt x="64" y="0"/>
                </a:lnTo>
                <a:lnTo>
                  <a:pt x="67" y="0"/>
                </a:lnTo>
                <a:lnTo>
                  <a:pt x="69" y="0"/>
                </a:lnTo>
                <a:lnTo>
                  <a:pt x="71" y="0"/>
                </a:lnTo>
                <a:lnTo>
                  <a:pt x="71" y="2"/>
                </a:lnTo>
                <a:lnTo>
                  <a:pt x="73" y="2"/>
                </a:lnTo>
                <a:lnTo>
                  <a:pt x="75" y="2"/>
                </a:lnTo>
                <a:lnTo>
                  <a:pt x="78" y="2"/>
                </a:lnTo>
                <a:lnTo>
                  <a:pt x="80" y="2"/>
                </a:lnTo>
                <a:lnTo>
                  <a:pt x="80" y="5"/>
                </a:lnTo>
                <a:lnTo>
                  <a:pt x="82" y="5"/>
                </a:lnTo>
                <a:lnTo>
                  <a:pt x="84" y="5"/>
                </a:lnTo>
                <a:lnTo>
                  <a:pt x="84" y="7"/>
                </a:lnTo>
                <a:lnTo>
                  <a:pt x="87" y="7"/>
                </a:lnTo>
                <a:lnTo>
                  <a:pt x="89" y="9"/>
                </a:lnTo>
                <a:lnTo>
                  <a:pt x="91" y="11"/>
                </a:lnTo>
                <a:lnTo>
                  <a:pt x="93" y="14"/>
                </a:lnTo>
                <a:lnTo>
                  <a:pt x="93" y="16"/>
                </a:lnTo>
                <a:lnTo>
                  <a:pt x="95" y="16"/>
                </a:lnTo>
                <a:lnTo>
                  <a:pt x="95" y="18"/>
                </a:lnTo>
                <a:lnTo>
                  <a:pt x="95" y="20"/>
                </a:lnTo>
                <a:lnTo>
                  <a:pt x="98" y="20"/>
                </a:lnTo>
                <a:lnTo>
                  <a:pt x="98" y="22"/>
                </a:lnTo>
                <a:lnTo>
                  <a:pt x="98" y="25"/>
                </a:lnTo>
                <a:lnTo>
                  <a:pt x="98" y="27"/>
                </a:lnTo>
                <a:lnTo>
                  <a:pt x="98" y="29"/>
                </a:lnTo>
                <a:lnTo>
                  <a:pt x="98" y="31"/>
                </a:lnTo>
                <a:lnTo>
                  <a:pt x="100" y="31"/>
                </a:lnTo>
                <a:lnTo>
                  <a:pt x="100" y="33"/>
                </a:lnTo>
                <a:lnTo>
                  <a:pt x="100" y="36"/>
                </a:lnTo>
                <a:lnTo>
                  <a:pt x="100" y="38"/>
                </a:lnTo>
                <a:lnTo>
                  <a:pt x="100" y="40"/>
                </a:lnTo>
                <a:lnTo>
                  <a:pt x="100" y="42"/>
                </a:lnTo>
                <a:lnTo>
                  <a:pt x="100" y="109"/>
                </a:lnTo>
                <a:close/>
              </a:path>
            </a:pathLst>
          </a:custGeom>
          <a:solidFill>
            <a:srgbClr val="000000"/>
          </a:solidFill>
          <a:ln w="9525">
            <a:noFill/>
            <a:round/>
            <a:headEnd/>
            <a:tailEnd/>
          </a:ln>
        </p:spPr>
        <p:txBody>
          <a:bodyPr/>
          <a:lstStyle/>
          <a:p>
            <a:endParaRPr lang="en-US"/>
          </a:p>
        </p:txBody>
      </p:sp>
      <p:sp>
        <p:nvSpPr>
          <p:cNvPr id="178271" name="Freeform 95"/>
          <p:cNvSpPr>
            <a:spLocks noEditPoints="1"/>
          </p:cNvSpPr>
          <p:nvPr/>
        </p:nvSpPr>
        <p:spPr bwMode="auto">
          <a:xfrm>
            <a:off x="4065588" y="4979988"/>
            <a:ext cx="161925" cy="176212"/>
          </a:xfrm>
          <a:custGeom>
            <a:avLst/>
            <a:gdLst/>
            <a:ahLst/>
            <a:cxnLst>
              <a:cxn ang="0">
                <a:pos x="5" y="25"/>
              </a:cxn>
              <a:cxn ang="0">
                <a:pos x="9" y="18"/>
              </a:cxn>
              <a:cxn ang="0">
                <a:pos x="14" y="11"/>
              </a:cxn>
              <a:cxn ang="0">
                <a:pos x="20" y="7"/>
              </a:cxn>
              <a:cxn ang="0">
                <a:pos x="27" y="2"/>
              </a:cxn>
              <a:cxn ang="0">
                <a:pos x="38" y="0"/>
              </a:cxn>
              <a:cxn ang="0">
                <a:pos x="49" y="0"/>
              </a:cxn>
              <a:cxn ang="0">
                <a:pos x="60" y="0"/>
              </a:cxn>
              <a:cxn ang="0">
                <a:pos x="69" y="2"/>
              </a:cxn>
              <a:cxn ang="0">
                <a:pos x="80" y="5"/>
              </a:cxn>
              <a:cxn ang="0">
                <a:pos x="87" y="9"/>
              </a:cxn>
              <a:cxn ang="0">
                <a:pos x="91" y="16"/>
              </a:cxn>
              <a:cxn ang="0">
                <a:pos x="93" y="25"/>
              </a:cxn>
              <a:cxn ang="0">
                <a:pos x="96" y="33"/>
              </a:cxn>
              <a:cxn ang="0">
                <a:pos x="96" y="76"/>
              </a:cxn>
              <a:cxn ang="0">
                <a:pos x="96" y="87"/>
              </a:cxn>
              <a:cxn ang="0">
                <a:pos x="96" y="98"/>
              </a:cxn>
              <a:cxn ang="0">
                <a:pos x="100" y="107"/>
              </a:cxn>
              <a:cxn ang="0">
                <a:pos x="71" y="107"/>
              </a:cxn>
              <a:cxn ang="0">
                <a:pos x="69" y="98"/>
              </a:cxn>
              <a:cxn ang="0">
                <a:pos x="62" y="102"/>
              </a:cxn>
              <a:cxn ang="0">
                <a:pos x="56" y="107"/>
              </a:cxn>
              <a:cxn ang="0">
                <a:pos x="45" y="109"/>
              </a:cxn>
              <a:cxn ang="0">
                <a:pos x="36" y="111"/>
              </a:cxn>
              <a:cxn ang="0">
                <a:pos x="27" y="109"/>
              </a:cxn>
              <a:cxn ang="0">
                <a:pos x="16" y="107"/>
              </a:cxn>
              <a:cxn ang="0">
                <a:pos x="9" y="100"/>
              </a:cxn>
              <a:cxn ang="0">
                <a:pos x="3" y="93"/>
              </a:cxn>
              <a:cxn ang="0">
                <a:pos x="0" y="84"/>
              </a:cxn>
              <a:cxn ang="0">
                <a:pos x="0" y="73"/>
              </a:cxn>
              <a:cxn ang="0">
                <a:pos x="3" y="64"/>
              </a:cxn>
              <a:cxn ang="0">
                <a:pos x="9" y="58"/>
              </a:cxn>
              <a:cxn ang="0">
                <a:pos x="16" y="53"/>
              </a:cxn>
              <a:cxn ang="0">
                <a:pos x="25" y="49"/>
              </a:cxn>
              <a:cxn ang="0">
                <a:pos x="36" y="47"/>
              </a:cxn>
              <a:cxn ang="0">
                <a:pos x="47" y="45"/>
              </a:cxn>
              <a:cxn ang="0">
                <a:pos x="56" y="42"/>
              </a:cxn>
              <a:cxn ang="0">
                <a:pos x="65" y="40"/>
              </a:cxn>
              <a:cxn ang="0">
                <a:pos x="67" y="31"/>
              </a:cxn>
              <a:cxn ang="0">
                <a:pos x="60" y="25"/>
              </a:cxn>
              <a:cxn ang="0">
                <a:pos x="51" y="22"/>
              </a:cxn>
              <a:cxn ang="0">
                <a:pos x="40" y="22"/>
              </a:cxn>
              <a:cxn ang="0">
                <a:pos x="34" y="29"/>
              </a:cxn>
              <a:cxn ang="0">
                <a:pos x="29" y="36"/>
              </a:cxn>
              <a:cxn ang="0">
                <a:pos x="60" y="60"/>
              </a:cxn>
              <a:cxn ang="0">
                <a:pos x="51" y="62"/>
              </a:cxn>
              <a:cxn ang="0">
                <a:pos x="42" y="64"/>
              </a:cxn>
              <a:cxn ang="0">
                <a:pos x="34" y="67"/>
              </a:cxn>
              <a:cxn ang="0">
                <a:pos x="29" y="73"/>
              </a:cxn>
              <a:cxn ang="0">
                <a:pos x="31" y="84"/>
              </a:cxn>
              <a:cxn ang="0">
                <a:pos x="38" y="89"/>
              </a:cxn>
              <a:cxn ang="0">
                <a:pos x="47" y="91"/>
              </a:cxn>
              <a:cxn ang="0">
                <a:pos x="56" y="89"/>
              </a:cxn>
              <a:cxn ang="0">
                <a:pos x="62" y="82"/>
              </a:cxn>
              <a:cxn ang="0">
                <a:pos x="67" y="76"/>
              </a:cxn>
              <a:cxn ang="0">
                <a:pos x="67" y="64"/>
              </a:cxn>
            </a:cxnLst>
            <a:rect l="0" t="0" r="r" b="b"/>
            <a:pathLst>
              <a:path w="102" h="111">
                <a:moveTo>
                  <a:pt x="29" y="36"/>
                </a:moveTo>
                <a:lnTo>
                  <a:pt x="3" y="31"/>
                </a:lnTo>
                <a:lnTo>
                  <a:pt x="3" y="29"/>
                </a:lnTo>
                <a:lnTo>
                  <a:pt x="5" y="27"/>
                </a:lnTo>
                <a:lnTo>
                  <a:pt x="5" y="25"/>
                </a:lnTo>
                <a:lnTo>
                  <a:pt x="5" y="22"/>
                </a:lnTo>
                <a:lnTo>
                  <a:pt x="7" y="22"/>
                </a:lnTo>
                <a:lnTo>
                  <a:pt x="7" y="20"/>
                </a:lnTo>
                <a:lnTo>
                  <a:pt x="7" y="18"/>
                </a:lnTo>
                <a:lnTo>
                  <a:pt x="9" y="18"/>
                </a:lnTo>
                <a:lnTo>
                  <a:pt x="9" y="16"/>
                </a:lnTo>
                <a:lnTo>
                  <a:pt x="11" y="16"/>
                </a:lnTo>
                <a:lnTo>
                  <a:pt x="11" y="14"/>
                </a:lnTo>
                <a:lnTo>
                  <a:pt x="14" y="14"/>
                </a:lnTo>
                <a:lnTo>
                  <a:pt x="14" y="11"/>
                </a:lnTo>
                <a:lnTo>
                  <a:pt x="16" y="11"/>
                </a:lnTo>
                <a:lnTo>
                  <a:pt x="16" y="9"/>
                </a:lnTo>
                <a:lnTo>
                  <a:pt x="18" y="9"/>
                </a:lnTo>
                <a:lnTo>
                  <a:pt x="18" y="7"/>
                </a:lnTo>
                <a:lnTo>
                  <a:pt x="20" y="7"/>
                </a:lnTo>
                <a:lnTo>
                  <a:pt x="22" y="7"/>
                </a:lnTo>
                <a:lnTo>
                  <a:pt x="22" y="5"/>
                </a:lnTo>
                <a:lnTo>
                  <a:pt x="25" y="5"/>
                </a:lnTo>
                <a:lnTo>
                  <a:pt x="27" y="5"/>
                </a:lnTo>
                <a:lnTo>
                  <a:pt x="27" y="2"/>
                </a:lnTo>
                <a:lnTo>
                  <a:pt x="29" y="2"/>
                </a:lnTo>
                <a:lnTo>
                  <a:pt x="31" y="2"/>
                </a:lnTo>
                <a:lnTo>
                  <a:pt x="34" y="2"/>
                </a:lnTo>
                <a:lnTo>
                  <a:pt x="36" y="2"/>
                </a:lnTo>
                <a:lnTo>
                  <a:pt x="38" y="0"/>
                </a:lnTo>
                <a:lnTo>
                  <a:pt x="40" y="0"/>
                </a:lnTo>
                <a:lnTo>
                  <a:pt x="42" y="0"/>
                </a:lnTo>
                <a:lnTo>
                  <a:pt x="45" y="0"/>
                </a:lnTo>
                <a:lnTo>
                  <a:pt x="47" y="0"/>
                </a:lnTo>
                <a:lnTo>
                  <a:pt x="49" y="0"/>
                </a:lnTo>
                <a:lnTo>
                  <a:pt x="51" y="0"/>
                </a:lnTo>
                <a:lnTo>
                  <a:pt x="53" y="0"/>
                </a:lnTo>
                <a:lnTo>
                  <a:pt x="56" y="0"/>
                </a:lnTo>
                <a:lnTo>
                  <a:pt x="58" y="0"/>
                </a:lnTo>
                <a:lnTo>
                  <a:pt x="60" y="0"/>
                </a:lnTo>
                <a:lnTo>
                  <a:pt x="62" y="0"/>
                </a:lnTo>
                <a:lnTo>
                  <a:pt x="65" y="0"/>
                </a:lnTo>
                <a:lnTo>
                  <a:pt x="65" y="2"/>
                </a:lnTo>
                <a:lnTo>
                  <a:pt x="67" y="2"/>
                </a:lnTo>
                <a:lnTo>
                  <a:pt x="69" y="2"/>
                </a:lnTo>
                <a:lnTo>
                  <a:pt x="71" y="2"/>
                </a:lnTo>
                <a:lnTo>
                  <a:pt x="73" y="2"/>
                </a:lnTo>
                <a:lnTo>
                  <a:pt x="76" y="5"/>
                </a:lnTo>
                <a:lnTo>
                  <a:pt x="78" y="5"/>
                </a:lnTo>
                <a:lnTo>
                  <a:pt x="80" y="5"/>
                </a:lnTo>
                <a:lnTo>
                  <a:pt x="80" y="7"/>
                </a:lnTo>
                <a:lnTo>
                  <a:pt x="82" y="7"/>
                </a:lnTo>
                <a:lnTo>
                  <a:pt x="82" y="9"/>
                </a:lnTo>
                <a:lnTo>
                  <a:pt x="84" y="9"/>
                </a:lnTo>
                <a:lnTo>
                  <a:pt x="87" y="9"/>
                </a:lnTo>
                <a:lnTo>
                  <a:pt x="87" y="11"/>
                </a:lnTo>
                <a:lnTo>
                  <a:pt x="89" y="11"/>
                </a:lnTo>
                <a:lnTo>
                  <a:pt x="89" y="14"/>
                </a:lnTo>
                <a:lnTo>
                  <a:pt x="91" y="14"/>
                </a:lnTo>
                <a:lnTo>
                  <a:pt x="91" y="16"/>
                </a:lnTo>
                <a:lnTo>
                  <a:pt x="91" y="18"/>
                </a:lnTo>
                <a:lnTo>
                  <a:pt x="93" y="18"/>
                </a:lnTo>
                <a:lnTo>
                  <a:pt x="93" y="20"/>
                </a:lnTo>
                <a:lnTo>
                  <a:pt x="93" y="22"/>
                </a:lnTo>
                <a:lnTo>
                  <a:pt x="93" y="25"/>
                </a:lnTo>
                <a:lnTo>
                  <a:pt x="93" y="27"/>
                </a:lnTo>
                <a:lnTo>
                  <a:pt x="93" y="29"/>
                </a:lnTo>
                <a:lnTo>
                  <a:pt x="96" y="29"/>
                </a:lnTo>
                <a:lnTo>
                  <a:pt x="96" y="31"/>
                </a:lnTo>
                <a:lnTo>
                  <a:pt x="96" y="33"/>
                </a:lnTo>
                <a:lnTo>
                  <a:pt x="96" y="36"/>
                </a:lnTo>
                <a:lnTo>
                  <a:pt x="96" y="38"/>
                </a:lnTo>
                <a:lnTo>
                  <a:pt x="96" y="40"/>
                </a:lnTo>
                <a:lnTo>
                  <a:pt x="96" y="73"/>
                </a:lnTo>
                <a:lnTo>
                  <a:pt x="96" y="76"/>
                </a:lnTo>
                <a:lnTo>
                  <a:pt x="96" y="78"/>
                </a:lnTo>
                <a:lnTo>
                  <a:pt x="96" y="80"/>
                </a:lnTo>
                <a:lnTo>
                  <a:pt x="96" y="82"/>
                </a:lnTo>
                <a:lnTo>
                  <a:pt x="96" y="84"/>
                </a:lnTo>
                <a:lnTo>
                  <a:pt x="96" y="87"/>
                </a:lnTo>
                <a:lnTo>
                  <a:pt x="96" y="89"/>
                </a:lnTo>
                <a:lnTo>
                  <a:pt x="96" y="91"/>
                </a:lnTo>
                <a:lnTo>
                  <a:pt x="96" y="93"/>
                </a:lnTo>
                <a:lnTo>
                  <a:pt x="96" y="95"/>
                </a:lnTo>
                <a:lnTo>
                  <a:pt x="96" y="98"/>
                </a:lnTo>
                <a:lnTo>
                  <a:pt x="98" y="98"/>
                </a:lnTo>
                <a:lnTo>
                  <a:pt x="98" y="100"/>
                </a:lnTo>
                <a:lnTo>
                  <a:pt x="98" y="102"/>
                </a:lnTo>
                <a:lnTo>
                  <a:pt x="100" y="104"/>
                </a:lnTo>
                <a:lnTo>
                  <a:pt x="100" y="107"/>
                </a:lnTo>
                <a:lnTo>
                  <a:pt x="100" y="109"/>
                </a:lnTo>
                <a:lnTo>
                  <a:pt x="102" y="109"/>
                </a:lnTo>
                <a:lnTo>
                  <a:pt x="73" y="109"/>
                </a:lnTo>
                <a:lnTo>
                  <a:pt x="73" y="107"/>
                </a:lnTo>
                <a:lnTo>
                  <a:pt x="71" y="107"/>
                </a:lnTo>
                <a:lnTo>
                  <a:pt x="71" y="104"/>
                </a:lnTo>
                <a:lnTo>
                  <a:pt x="71" y="102"/>
                </a:lnTo>
                <a:lnTo>
                  <a:pt x="71" y="100"/>
                </a:lnTo>
                <a:lnTo>
                  <a:pt x="69" y="100"/>
                </a:lnTo>
                <a:lnTo>
                  <a:pt x="69" y="98"/>
                </a:lnTo>
                <a:lnTo>
                  <a:pt x="67" y="98"/>
                </a:lnTo>
                <a:lnTo>
                  <a:pt x="67" y="100"/>
                </a:lnTo>
                <a:lnTo>
                  <a:pt x="65" y="100"/>
                </a:lnTo>
                <a:lnTo>
                  <a:pt x="65" y="102"/>
                </a:lnTo>
                <a:lnTo>
                  <a:pt x="62" y="102"/>
                </a:lnTo>
                <a:lnTo>
                  <a:pt x="60" y="102"/>
                </a:lnTo>
                <a:lnTo>
                  <a:pt x="60" y="104"/>
                </a:lnTo>
                <a:lnTo>
                  <a:pt x="58" y="104"/>
                </a:lnTo>
                <a:lnTo>
                  <a:pt x="58" y="107"/>
                </a:lnTo>
                <a:lnTo>
                  <a:pt x="56" y="107"/>
                </a:lnTo>
                <a:lnTo>
                  <a:pt x="53" y="107"/>
                </a:lnTo>
                <a:lnTo>
                  <a:pt x="51" y="109"/>
                </a:lnTo>
                <a:lnTo>
                  <a:pt x="49" y="109"/>
                </a:lnTo>
                <a:lnTo>
                  <a:pt x="47" y="109"/>
                </a:lnTo>
                <a:lnTo>
                  <a:pt x="45" y="109"/>
                </a:lnTo>
                <a:lnTo>
                  <a:pt x="45" y="111"/>
                </a:lnTo>
                <a:lnTo>
                  <a:pt x="42" y="111"/>
                </a:lnTo>
                <a:lnTo>
                  <a:pt x="40" y="111"/>
                </a:lnTo>
                <a:lnTo>
                  <a:pt x="38" y="111"/>
                </a:lnTo>
                <a:lnTo>
                  <a:pt x="36" y="111"/>
                </a:lnTo>
                <a:lnTo>
                  <a:pt x="34" y="111"/>
                </a:lnTo>
                <a:lnTo>
                  <a:pt x="31" y="111"/>
                </a:lnTo>
                <a:lnTo>
                  <a:pt x="29" y="111"/>
                </a:lnTo>
                <a:lnTo>
                  <a:pt x="27" y="111"/>
                </a:lnTo>
                <a:lnTo>
                  <a:pt x="27" y="109"/>
                </a:lnTo>
                <a:lnTo>
                  <a:pt x="25" y="109"/>
                </a:lnTo>
                <a:lnTo>
                  <a:pt x="22" y="109"/>
                </a:lnTo>
                <a:lnTo>
                  <a:pt x="20" y="109"/>
                </a:lnTo>
                <a:lnTo>
                  <a:pt x="18" y="107"/>
                </a:lnTo>
                <a:lnTo>
                  <a:pt x="16" y="107"/>
                </a:lnTo>
                <a:lnTo>
                  <a:pt x="14" y="104"/>
                </a:lnTo>
                <a:lnTo>
                  <a:pt x="11" y="104"/>
                </a:lnTo>
                <a:lnTo>
                  <a:pt x="11" y="102"/>
                </a:lnTo>
                <a:lnTo>
                  <a:pt x="9" y="102"/>
                </a:lnTo>
                <a:lnTo>
                  <a:pt x="9" y="100"/>
                </a:lnTo>
                <a:lnTo>
                  <a:pt x="7" y="100"/>
                </a:lnTo>
                <a:lnTo>
                  <a:pt x="7" y="98"/>
                </a:lnTo>
                <a:lnTo>
                  <a:pt x="5" y="98"/>
                </a:lnTo>
                <a:lnTo>
                  <a:pt x="5" y="95"/>
                </a:lnTo>
                <a:lnTo>
                  <a:pt x="3" y="93"/>
                </a:lnTo>
                <a:lnTo>
                  <a:pt x="3" y="91"/>
                </a:lnTo>
                <a:lnTo>
                  <a:pt x="3" y="89"/>
                </a:lnTo>
                <a:lnTo>
                  <a:pt x="0" y="89"/>
                </a:lnTo>
                <a:lnTo>
                  <a:pt x="0" y="87"/>
                </a:lnTo>
                <a:lnTo>
                  <a:pt x="0" y="84"/>
                </a:lnTo>
                <a:lnTo>
                  <a:pt x="0" y="82"/>
                </a:lnTo>
                <a:lnTo>
                  <a:pt x="0" y="80"/>
                </a:lnTo>
                <a:lnTo>
                  <a:pt x="0" y="78"/>
                </a:lnTo>
                <a:lnTo>
                  <a:pt x="0" y="76"/>
                </a:lnTo>
                <a:lnTo>
                  <a:pt x="0" y="73"/>
                </a:lnTo>
                <a:lnTo>
                  <a:pt x="0" y="71"/>
                </a:lnTo>
                <a:lnTo>
                  <a:pt x="3" y="71"/>
                </a:lnTo>
                <a:lnTo>
                  <a:pt x="3" y="69"/>
                </a:lnTo>
                <a:lnTo>
                  <a:pt x="3" y="67"/>
                </a:lnTo>
                <a:lnTo>
                  <a:pt x="3" y="64"/>
                </a:lnTo>
                <a:lnTo>
                  <a:pt x="5" y="64"/>
                </a:lnTo>
                <a:lnTo>
                  <a:pt x="5" y="62"/>
                </a:lnTo>
                <a:lnTo>
                  <a:pt x="7" y="62"/>
                </a:lnTo>
                <a:lnTo>
                  <a:pt x="7" y="60"/>
                </a:lnTo>
                <a:lnTo>
                  <a:pt x="9" y="58"/>
                </a:lnTo>
                <a:lnTo>
                  <a:pt x="11" y="58"/>
                </a:lnTo>
                <a:lnTo>
                  <a:pt x="11" y="56"/>
                </a:lnTo>
                <a:lnTo>
                  <a:pt x="14" y="56"/>
                </a:lnTo>
                <a:lnTo>
                  <a:pt x="14" y="53"/>
                </a:lnTo>
                <a:lnTo>
                  <a:pt x="16" y="53"/>
                </a:lnTo>
                <a:lnTo>
                  <a:pt x="18" y="53"/>
                </a:lnTo>
                <a:lnTo>
                  <a:pt x="18" y="51"/>
                </a:lnTo>
                <a:lnTo>
                  <a:pt x="20" y="51"/>
                </a:lnTo>
                <a:lnTo>
                  <a:pt x="22" y="51"/>
                </a:lnTo>
                <a:lnTo>
                  <a:pt x="25" y="49"/>
                </a:lnTo>
                <a:lnTo>
                  <a:pt x="27" y="49"/>
                </a:lnTo>
                <a:lnTo>
                  <a:pt x="29" y="49"/>
                </a:lnTo>
                <a:lnTo>
                  <a:pt x="31" y="49"/>
                </a:lnTo>
                <a:lnTo>
                  <a:pt x="34" y="47"/>
                </a:lnTo>
                <a:lnTo>
                  <a:pt x="36" y="47"/>
                </a:lnTo>
                <a:lnTo>
                  <a:pt x="38" y="47"/>
                </a:lnTo>
                <a:lnTo>
                  <a:pt x="40" y="47"/>
                </a:lnTo>
                <a:lnTo>
                  <a:pt x="42" y="47"/>
                </a:lnTo>
                <a:lnTo>
                  <a:pt x="45" y="45"/>
                </a:lnTo>
                <a:lnTo>
                  <a:pt x="47" y="45"/>
                </a:lnTo>
                <a:lnTo>
                  <a:pt x="49" y="45"/>
                </a:lnTo>
                <a:lnTo>
                  <a:pt x="51" y="45"/>
                </a:lnTo>
                <a:lnTo>
                  <a:pt x="53" y="45"/>
                </a:lnTo>
                <a:lnTo>
                  <a:pt x="53" y="42"/>
                </a:lnTo>
                <a:lnTo>
                  <a:pt x="56" y="42"/>
                </a:lnTo>
                <a:lnTo>
                  <a:pt x="58" y="42"/>
                </a:lnTo>
                <a:lnTo>
                  <a:pt x="60" y="42"/>
                </a:lnTo>
                <a:lnTo>
                  <a:pt x="62" y="42"/>
                </a:lnTo>
                <a:lnTo>
                  <a:pt x="62" y="40"/>
                </a:lnTo>
                <a:lnTo>
                  <a:pt x="65" y="40"/>
                </a:lnTo>
                <a:lnTo>
                  <a:pt x="67" y="40"/>
                </a:lnTo>
                <a:lnTo>
                  <a:pt x="67" y="38"/>
                </a:lnTo>
                <a:lnTo>
                  <a:pt x="67" y="36"/>
                </a:lnTo>
                <a:lnTo>
                  <a:pt x="67" y="33"/>
                </a:lnTo>
                <a:lnTo>
                  <a:pt x="67" y="31"/>
                </a:lnTo>
                <a:lnTo>
                  <a:pt x="67" y="29"/>
                </a:lnTo>
                <a:lnTo>
                  <a:pt x="65" y="29"/>
                </a:lnTo>
                <a:lnTo>
                  <a:pt x="65" y="27"/>
                </a:lnTo>
                <a:lnTo>
                  <a:pt x="62" y="25"/>
                </a:lnTo>
                <a:lnTo>
                  <a:pt x="60" y="25"/>
                </a:lnTo>
                <a:lnTo>
                  <a:pt x="60" y="22"/>
                </a:lnTo>
                <a:lnTo>
                  <a:pt x="58" y="22"/>
                </a:lnTo>
                <a:lnTo>
                  <a:pt x="56" y="22"/>
                </a:lnTo>
                <a:lnTo>
                  <a:pt x="53" y="22"/>
                </a:lnTo>
                <a:lnTo>
                  <a:pt x="51" y="22"/>
                </a:lnTo>
                <a:lnTo>
                  <a:pt x="49" y="22"/>
                </a:lnTo>
                <a:lnTo>
                  <a:pt x="47" y="22"/>
                </a:lnTo>
                <a:lnTo>
                  <a:pt x="45" y="22"/>
                </a:lnTo>
                <a:lnTo>
                  <a:pt x="42" y="22"/>
                </a:lnTo>
                <a:lnTo>
                  <a:pt x="40" y="22"/>
                </a:lnTo>
                <a:lnTo>
                  <a:pt x="38" y="22"/>
                </a:lnTo>
                <a:lnTo>
                  <a:pt x="38" y="25"/>
                </a:lnTo>
                <a:lnTo>
                  <a:pt x="36" y="25"/>
                </a:lnTo>
                <a:lnTo>
                  <a:pt x="34" y="27"/>
                </a:lnTo>
                <a:lnTo>
                  <a:pt x="34" y="29"/>
                </a:lnTo>
                <a:lnTo>
                  <a:pt x="31" y="29"/>
                </a:lnTo>
                <a:lnTo>
                  <a:pt x="31" y="31"/>
                </a:lnTo>
                <a:lnTo>
                  <a:pt x="29" y="31"/>
                </a:lnTo>
                <a:lnTo>
                  <a:pt x="29" y="33"/>
                </a:lnTo>
                <a:lnTo>
                  <a:pt x="29" y="36"/>
                </a:lnTo>
                <a:close/>
                <a:moveTo>
                  <a:pt x="67" y="58"/>
                </a:moveTo>
                <a:lnTo>
                  <a:pt x="65" y="58"/>
                </a:lnTo>
                <a:lnTo>
                  <a:pt x="62" y="58"/>
                </a:lnTo>
                <a:lnTo>
                  <a:pt x="62" y="60"/>
                </a:lnTo>
                <a:lnTo>
                  <a:pt x="60" y="60"/>
                </a:lnTo>
                <a:lnTo>
                  <a:pt x="58" y="60"/>
                </a:lnTo>
                <a:lnTo>
                  <a:pt x="56" y="60"/>
                </a:lnTo>
                <a:lnTo>
                  <a:pt x="53" y="60"/>
                </a:lnTo>
                <a:lnTo>
                  <a:pt x="53" y="62"/>
                </a:lnTo>
                <a:lnTo>
                  <a:pt x="51" y="62"/>
                </a:lnTo>
                <a:lnTo>
                  <a:pt x="49" y="62"/>
                </a:lnTo>
                <a:lnTo>
                  <a:pt x="47" y="62"/>
                </a:lnTo>
                <a:lnTo>
                  <a:pt x="45" y="62"/>
                </a:lnTo>
                <a:lnTo>
                  <a:pt x="45" y="64"/>
                </a:lnTo>
                <a:lnTo>
                  <a:pt x="42" y="64"/>
                </a:lnTo>
                <a:lnTo>
                  <a:pt x="40" y="64"/>
                </a:lnTo>
                <a:lnTo>
                  <a:pt x="38" y="64"/>
                </a:lnTo>
                <a:lnTo>
                  <a:pt x="36" y="64"/>
                </a:lnTo>
                <a:lnTo>
                  <a:pt x="36" y="67"/>
                </a:lnTo>
                <a:lnTo>
                  <a:pt x="34" y="67"/>
                </a:lnTo>
                <a:lnTo>
                  <a:pt x="34" y="69"/>
                </a:lnTo>
                <a:lnTo>
                  <a:pt x="31" y="69"/>
                </a:lnTo>
                <a:lnTo>
                  <a:pt x="31" y="71"/>
                </a:lnTo>
                <a:lnTo>
                  <a:pt x="29" y="71"/>
                </a:lnTo>
                <a:lnTo>
                  <a:pt x="29" y="73"/>
                </a:lnTo>
                <a:lnTo>
                  <a:pt x="29" y="76"/>
                </a:lnTo>
                <a:lnTo>
                  <a:pt x="29" y="78"/>
                </a:lnTo>
                <a:lnTo>
                  <a:pt x="29" y="80"/>
                </a:lnTo>
                <a:lnTo>
                  <a:pt x="29" y="82"/>
                </a:lnTo>
                <a:lnTo>
                  <a:pt x="31" y="84"/>
                </a:lnTo>
                <a:lnTo>
                  <a:pt x="31" y="87"/>
                </a:lnTo>
                <a:lnTo>
                  <a:pt x="34" y="87"/>
                </a:lnTo>
                <a:lnTo>
                  <a:pt x="34" y="89"/>
                </a:lnTo>
                <a:lnTo>
                  <a:pt x="36" y="89"/>
                </a:lnTo>
                <a:lnTo>
                  <a:pt x="38" y="89"/>
                </a:lnTo>
                <a:lnTo>
                  <a:pt x="38" y="91"/>
                </a:lnTo>
                <a:lnTo>
                  <a:pt x="40" y="91"/>
                </a:lnTo>
                <a:lnTo>
                  <a:pt x="42" y="91"/>
                </a:lnTo>
                <a:lnTo>
                  <a:pt x="45" y="91"/>
                </a:lnTo>
                <a:lnTo>
                  <a:pt x="47" y="91"/>
                </a:lnTo>
                <a:lnTo>
                  <a:pt x="49" y="91"/>
                </a:lnTo>
                <a:lnTo>
                  <a:pt x="51" y="91"/>
                </a:lnTo>
                <a:lnTo>
                  <a:pt x="51" y="89"/>
                </a:lnTo>
                <a:lnTo>
                  <a:pt x="53" y="89"/>
                </a:lnTo>
                <a:lnTo>
                  <a:pt x="56" y="89"/>
                </a:lnTo>
                <a:lnTo>
                  <a:pt x="58" y="87"/>
                </a:lnTo>
                <a:lnTo>
                  <a:pt x="60" y="87"/>
                </a:lnTo>
                <a:lnTo>
                  <a:pt x="60" y="84"/>
                </a:lnTo>
                <a:lnTo>
                  <a:pt x="62" y="84"/>
                </a:lnTo>
                <a:lnTo>
                  <a:pt x="62" y="82"/>
                </a:lnTo>
                <a:lnTo>
                  <a:pt x="65" y="82"/>
                </a:lnTo>
                <a:lnTo>
                  <a:pt x="65" y="80"/>
                </a:lnTo>
                <a:lnTo>
                  <a:pt x="65" y="78"/>
                </a:lnTo>
                <a:lnTo>
                  <a:pt x="67" y="78"/>
                </a:lnTo>
                <a:lnTo>
                  <a:pt x="67" y="76"/>
                </a:lnTo>
                <a:lnTo>
                  <a:pt x="67" y="73"/>
                </a:lnTo>
                <a:lnTo>
                  <a:pt x="67" y="71"/>
                </a:lnTo>
                <a:lnTo>
                  <a:pt x="67" y="69"/>
                </a:lnTo>
                <a:lnTo>
                  <a:pt x="67" y="67"/>
                </a:lnTo>
                <a:lnTo>
                  <a:pt x="67" y="64"/>
                </a:lnTo>
                <a:lnTo>
                  <a:pt x="67" y="62"/>
                </a:lnTo>
                <a:lnTo>
                  <a:pt x="67" y="58"/>
                </a:lnTo>
                <a:close/>
              </a:path>
            </a:pathLst>
          </a:custGeom>
          <a:solidFill>
            <a:srgbClr val="000000"/>
          </a:solidFill>
          <a:ln w="9525">
            <a:noFill/>
            <a:round/>
            <a:headEnd/>
            <a:tailEnd/>
          </a:ln>
        </p:spPr>
        <p:txBody>
          <a:bodyPr/>
          <a:lstStyle/>
          <a:p>
            <a:endParaRPr lang="en-US"/>
          </a:p>
        </p:txBody>
      </p:sp>
      <p:sp>
        <p:nvSpPr>
          <p:cNvPr id="178272" name="Rectangle 96"/>
          <p:cNvSpPr>
            <a:spLocks noChangeArrowheads="1"/>
          </p:cNvSpPr>
          <p:nvPr/>
        </p:nvSpPr>
        <p:spPr bwMode="auto">
          <a:xfrm>
            <a:off x="4284663" y="4921250"/>
            <a:ext cx="44450" cy="231775"/>
          </a:xfrm>
          <a:prstGeom prst="rect">
            <a:avLst/>
          </a:prstGeom>
          <a:solidFill>
            <a:srgbClr val="000000"/>
          </a:solidFill>
          <a:ln w="9525">
            <a:noFill/>
            <a:miter lim="800000"/>
            <a:headEnd/>
            <a:tailEnd/>
          </a:ln>
        </p:spPr>
        <p:txBody>
          <a:bodyPr/>
          <a:lstStyle/>
          <a:p>
            <a:endParaRPr lang="en-US"/>
          </a:p>
        </p:txBody>
      </p:sp>
      <p:sp>
        <p:nvSpPr>
          <p:cNvPr id="178273" name="Rectangle 97"/>
          <p:cNvSpPr>
            <a:spLocks noChangeArrowheads="1"/>
          </p:cNvSpPr>
          <p:nvPr/>
        </p:nvSpPr>
        <p:spPr bwMode="auto">
          <a:xfrm>
            <a:off x="1709738" y="2773363"/>
            <a:ext cx="20161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274" name="Rectangle 98"/>
          <p:cNvSpPr>
            <a:spLocks noChangeArrowheads="1"/>
          </p:cNvSpPr>
          <p:nvPr/>
        </p:nvSpPr>
        <p:spPr bwMode="auto">
          <a:xfrm>
            <a:off x="1900238" y="2773363"/>
            <a:ext cx="25558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w</a:t>
            </a:r>
            <a:endParaRPr lang="en-US" sz="2400">
              <a:latin typeface="Times New Roman" pitchFamily="18" charset="0"/>
            </a:endParaRPr>
          </a:p>
        </p:txBody>
      </p:sp>
      <p:sp>
        <p:nvSpPr>
          <p:cNvPr id="178275" name="Rectangle 99"/>
          <p:cNvSpPr>
            <a:spLocks noChangeArrowheads="1"/>
          </p:cNvSpPr>
          <p:nvPr/>
        </p:nvSpPr>
        <p:spPr bwMode="auto">
          <a:xfrm>
            <a:off x="2174875" y="2773363"/>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276" name="Rectangle 100"/>
          <p:cNvSpPr>
            <a:spLocks noChangeArrowheads="1"/>
          </p:cNvSpPr>
          <p:nvPr/>
        </p:nvSpPr>
        <p:spPr bwMode="auto">
          <a:xfrm>
            <a:off x="1141413" y="3092450"/>
            <a:ext cx="2381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C</a:t>
            </a:r>
            <a:endParaRPr lang="en-US" sz="2400">
              <a:latin typeface="Times New Roman" pitchFamily="18" charset="0"/>
            </a:endParaRPr>
          </a:p>
        </p:txBody>
      </p:sp>
      <p:sp>
        <p:nvSpPr>
          <p:cNvPr id="178277" name="Rectangle 101"/>
          <p:cNvSpPr>
            <a:spLocks noChangeArrowheads="1"/>
          </p:cNvSpPr>
          <p:nvPr/>
        </p:nvSpPr>
        <p:spPr bwMode="auto">
          <a:xfrm>
            <a:off x="1393825" y="3092450"/>
            <a:ext cx="1825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a</a:t>
            </a:r>
            <a:endParaRPr lang="en-US" sz="2400">
              <a:latin typeface="Times New Roman" pitchFamily="18" charset="0"/>
            </a:endParaRPr>
          </a:p>
        </p:txBody>
      </p:sp>
      <p:sp>
        <p:nvSpPr>
          <p:cNvPr id="178278" name="Rectangle 102"/>
          <p:cNvSpPr>
            <a:spLocks noChangeArrowheads="1"/>
          </p:cNvSpPr>
          <p:nvPr/>
        </p:nvSpPr>
        <p:spPr bwMode="auto">
          <a:xfrm>
            <a:off x="1590675" y="3092450"/>
            <a:ext cx="1111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279" name="Rectangle 103"/>
          <p:cNvSpPr>
            <a:spLocks noChangeArrowheads="1"/>
          </p:cNvSpPr>
          <p:nvPr/>
        </p:nvSpPr>
        <p:spPr bwMode="auto">
          <a:xfrm>
            <a:off x="1706563" y="309245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80" name="Rectangle 104"/>
          <p:cNvSpPr>
            <a:spLocks noChangeArrowheads="1"/>
          </p:cNvSpPr>
          <p:nvPr/>
        </p:nvSpPr>
        <p:spPr bwMode="auto">
          <a:xfrm>
            <a:off x="1903413" y="3092450"/>
            <a:ext cx="20161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g</a:t>
            </a:r>
            <a:endParaRPr lang="en-US" sz="2400">
              <a:latin typeface="Times New Roman" pitchFamily="18" charset="0"/>
            </a:endParaRPr>
          </a:p>
        </p:txBody>
      </p:sp>
      <p:sp>
        <p:nvSpPr>
          <p:cNvPr id="178281" name="Rectangle 105"/>
          <p:cNvSpPr>
            <a:spLocks noChangeArrowheads="1"/>
          </p:cNvSpPr>
          <p:nvPr/>
        </p:nvSpPr>
        <p:spPr bwMode="auto">
          <a:xfrm>
            <a:off x="2117725" y="3092450"/>
            <a:ext cx="2000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282" name="Rectangle 106"/>
          <p:cNvSpPr>
            <a:spLocks noChangeArrowheads="1"/>
          </p:cNvSpPr>
          <p:nvPr/>
        </p:nvSpPr>
        <p:spPr bwMode="auto">
          <a:xfrm>
            <a:off x="2332038" y="3092450"/>
            <a:ext cx="12700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283" name="Rectangle 107"/>
          <p:cNvSpPr>
            <a:spLocks noChangeArrowheads="1"/>
          </p:cNvSpPr>
          <p:nvPr/>
        </p:nvSpPr>
        <p:spPr bwMode="auto">
          <a:xfrm>
            <a:off x="2470150" y="3092450"/>
            <a:ext cx="9207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284" name="Rectangle 108"/>
          <p:cNvSpPr>
            <a:spLocks noChangeArrowheads="1"/>
          </p:cNvSpPr>
          <p:nvPr/>
        </p:nvSpPr>
        <p:spPr bwMode="auto">
          <a:xfrm>
            <a:off x="2568575" y="309245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85" name="Rectangle 109"/>
          <p:cNvSpPr>
            <a:spLocks noChangeArrowheads="1"/>
          </p:cNvSpPr>
          <p:nvPr/>
        </p:nvSpPr>
        <p:spPr bwMode="auto">
          <a:xfrm>
            <a:off x="2762250" y="3092450"/>
            <a:ext cx="1825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286" name="Rectangle 110"/>
          <p:cNvSpPr>
            <a:spLocks noChangeArrowheads="1"/>
          </p:cNvSpPr>
          <p:nvPr/>
        </p:nvSpPr>
        <p:spPr bwMode="auto">
          <a:xfrm>
            <a:off x="3495675" y="5314950"/>
            <a:ext cx="198438" cy="246063"/>
          </a:xfrm>
          <a:prstGeom prst="rect">
            <a:avLst/>
          </a:prstGeom>
          <a:solidFill>
            <a:srgbClr val="0000FF"/>
          </a:solidFill>
          <a:ln w="9525">
            <a:noFill/>
            <a:miter lim="800000"/>
            <a:headEnd/>
            <a:tailEnd/>
          </a:ln>
        </p:spPr>
        <p:txBody>
          <a:bodyPr/>
          <a:lstStyle/>
          <a:p>
            <a:endParaRPr lang="en-US"/>
          </a:p>
        </p:txBody>
      </p:sp>
      <p:sp>
        <p:nvSpPr>
          <p:cNvPr id="178287" name="Rectangle 111"/>
          <p:cNvSpPr>
            <a:spLocks noChangeArrowheads="1"/>
          </p:cNvSpPr>
          <p:nvPr/>
        </p:nvSpPr>
        <p:spPr bwMode="auto">
          <a:xfrm>
            <a:off x="3495675" y="5314950"/>
            <a:ext cx="198438" cy="246063"/>
          </a:xfrm>
          <a:prstGeom prst="rect">
            <a:avLst/>
          </a:prstGeom>
          <a:noFill/>
          <a:ln w="0" cap="sq">
            <a:solidFill>
              <a:srgbClr val="000000"/>
            </a:solidFill>
            <a:miter lim="800000"/>
            <a:headEnd/>
            <a:tailEnd/>
          </a:ln>
        </p:spPr>
        <p:txBody>
          <a:bodyPr/>
          <a:lstStyle/>
          <a:p>
            <a:endParaRPr lang="en-US"/>
          </a:p>
        </p:txBody>
      </p:sp>
      <p:sp>
        <p:nvSpPr>
          <p:cNvPr id="178288" name="Rectangle 112"/>
          <p:cNvSpPr>
            <a:spLocks noChangeArrowheads="1"/>
          </p:cNvSpPr>
          <p:nvPr/>
        </p:nvSpPr>
        <p:spPr bwMode="auto">
          <a:xfrm>
            <a:off x="3127375" y="5376863"/>
            <a:ext cx="153988" cy="184150"/>
          </a:xfrm>
          <a:prstGeom prst="rect">
            <a:avLst/>
          </a:prstGeom>
          <a:solidFill>
            <a:srgbClr val="0000FF"/>
          </a:solidFill>
          <a:ln w="9525">
            <a:noFill/>
            <a:miter lim="800000"/>
            <a:headEnd/>
            <a:tailEnd/>
          </a:ln>
        </p:spPr>
        <p:txBody>
          <a:bodyPr/>
          <a:lstStyle/>
          <a:p>
            <a:endParaRPr lang="en-US"/>
          </a:p>
        </p:txBody>
      </p:sp>
      <p:sp>
        <p:nvSpPr>
          <p:cNvPr id="178289" name="Rectangle 113"/>
          <p:cNvSpPr>
            <a:spLocks noChangeArrowheads="1"/>
          </p:cNvSpPr>
          <p:nvPr/>
        </p:nvSpPr>
        <p:spPr bwMode="auto">
          <a:xfrm>
            <a:off x="3127375" y="5376863"/>
            <a:ext cx="153988" cy="184150"/>
          </a:xfrm>
          <a:prstGeom prst="rect">
            <a:avLst/>
          </a:prstGeom>
          <a:noFill/>
          <a:ln w="0" cap="sq">
            <a:solidFill>
              <a:srgbClr val="000000"/>
            </a:solidFill>
            <a:miter lim="800000"/>
            <a:headEnd/>
            <a:tailEnd/>
          </a:ln>
        </p:spPr>
        <p:txBody>
          <a:bodyPr/>
          <a:lstStyle/>
          <a:p>
            <a:endParaRPr lang="en-US"/>
          </a:p>
        </p:txBody>
      </p:sp>
      <p:sp>
        <p:nvSpPr>
          <p:cNvPr id="178290" name="Rectangle 114"/>
          <p:cNvSpPr>
            <a:spLocks noChangeArrowheads="1"/>
          </p:cNvSpPr>
          <p:nvPr/>
        </p:nvSpPr>
        <p:spPr bwMode="auto">
          <a:xfrm>
            <a:off x="3929063" y="5187950"/>
            <a:ext cx="200025" cy="373063"/>
          </a:xfrm>
          <a:prstGeom prst="rect">
            <a:avLst/>
          </a:prstGeom>
          <a:solidFill>
            <a:srgbClr val="0000FF"/>
          </a:solidFill>
          <a:ln w="9525">
            <a:noFill/>
            <a:miter lim="800000"/>
            <a:headEnd/>
            <a:tailEnd/>
          </a:ln>
        </p:spPr>
        <p:txBody>
          <a:bodyPr/>
          <a:lstStyle/>
          <a:p>
            <a:endParaRPr lang="en-US"/>
          </a:p>
        </p:txBody>
      </p:sp>
      <p:sp>
        <p:nvSpPr>
          <p:cNvPr id="178291" name="Rectangle 115"/>
          <p:cNvSpPr>
            <a:spLocks noChangeArrowheads="1"/>
          </p:cNvSpPr>
          <p:nvPr/>
        </p:nvSpPr>
        <p:spPr bwMode="auto">
          <a:xfrm>
            <a:off x="3929063" y="5187950"/>
            <a:ext cx="200025" cy="373063"/>
          </a:xfrm>
          <a:prstGeom prst="rect">
            <a:avLst/>
          </a:prstGeom>
          <a:noFill/>
          <a:ln w="0" cap="sq">
            <a:solidFill>
              <a:srgbClr val="000000"/>
            </a:solidFill>
            <a:miter lim="800000"/>
            <a:headEnd/>
            <a:tailEnd/>
          </a:ln>
        </p:spPr>
        <p:txBody>
          <a:bodyPr/>
          <a:lstStyle/>
          <a:p>
            <a:endParaRPr lang="en-US"/>
          </a:p>
        </p:txBody>
      </p:sp>
      <p:sp>
        <p:nvSpPr>
          <p:cNvPr id="178292" name="Rectangle 116"/>
          <p:cNvSpPr>
            <a:spLocks noChangeArrowheads="1"/>
          </p:cNvSpPr>
          <p:nvPr/>
        </p:nvSpPr>
        <p:spPr bwMode="auto">
          <a:xfrm>
            <a:off x="5592763" y="1908175"/>
            <a:ext cx="20161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293" name="Rectangle 117"/>
          <p:cNvSpPr>
            <a:spLocks noChangeArrowheads="1"/>
          </p:cNvSpPr>
          <p:nvPr/>
        </p:nvSpPr>
        <p:spPr bwMode="auto">
          <a:xfrm>
            <a:off x="5778500" y="1908175"/>
            <a:ext cx="1825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y</a:t>
            </a:r>
            <a:endParaRPr lang="en-US" sz="2400">
              <a:latin typeface="Times New Roman" pitchFamily="18" charset="0"/>
            </a:endParaRPr>
          </a:p>
        </p:txBody>
      </p:sp>
      <p:sp>
        <p:nvSpPr>
          <p:cNvPr id="178294" name="Rectangle 118"/>
          <p:cNvSpPr>
            <a:spLocks noChangeArrowheads="1"/>
          </p:cNvSpPr>
          <p:nvPr/>
        </p:nvSpPr>
        <p:spPr bwMode="auto">
          <a:xfrm>
            <a:off x="5975350" y="1908175"/>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p</a:t>
            </a:r>
            <a:endParaRPr lang="en-US" sz="2400">
              <a:latin typeface="Times New Roman" pitchFamily="18" charset="0"/>
            </a:endParaRPr>
          </a:p>
        </p:txBody>
      </p:sp>
      <p:sp>
        <p:nvSpPr>
          <p:cNvPr id="178295" name="Rectangle 119"/>
          <p:cNvSpPr>
            <a:spLocks noChangeArrowheads="1"/>
          </p:cNvSpPr>
          <p:nvPr/>
        </p:nvSpPr>
        <p:spPr bwMode="auto">
          <a:xfrm>
            <a:off x="6189663" y="1908175"/>
            <a:ext cx="18256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296" name="Rectangle 120"/>
          <p:cNvSpPr>
            <a:spLocks noChangeArrowheads="1"/>
          </p:cNvSpPr>
          <p:nvPr/>
        </p:nvSpPr>
        <p:spPr bwMode="auto">
          <a:xfrm>
            <a:off x="6386513" y="1908175"/>
            <a:ext cx="90487"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 </a:t>
            </a:r>
            <a:endParaRPr lang="en-US" sz="2400">
              <a:latin typeface="Times New Roman" pitchFamily="18" charset="0"/>
            </a:endParaRPr>
          </a:p>
        </p:txBody>
      </p:sp>
      <p:sp>
        <p:nvSpPr>
          <p:cNvPr id="178297" name="Rectangle 121"/>
          <p:cNvSpPr>
            <a:spLocks noChangeArrowheads="1"/>
          </p:cNvSpPr>
          <p:nvPr/>
        </p:nvSpPr>
        <p:spPr bwMode="auto">
          <a:xfrm>
            <a:off x="6481763" y="1908175"/>
            <a:ext cx="2000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298" name="Rectangle 122"/>
          <p:cNvSpPr>
            <a:spLocks noChangeArrowheads="1"/>
          </p:cNvSpPr>
          <p:nvPr/>
        </p:nvSpPr>
        <p:spPr bwMode="auto">
          <a:xfrm>
            <a:off x="6699250" y="1908175"/>
            <a:ext cx="1111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f</a:t>
            </a:r>
            <a:endParaRPr lang="en-US" sz="2400">
              <a:latin typeface="Times New Roman" pitchFamily="18" charset="0"/>
            </a:endParaRPr>
          </a:p>
        </p:txBody>
      </p:sp>
      <p:sp>
        <p:nvSpPr>
          <p:cNvPr id="178299" name="Rectangle 123"/>
          <p:cNvSpPr>
            <a:spLocks noChangeArrowheads="1"/>
          </p:cNvSpPr>
          <p:nvPr/>
        </p:nvSpPr>
        <p:spPr bwMode="auto">
          <a:xfrm>
            <a:off x="4522788" y="2273300"/>
            <a:ext cx="2000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L</a:t>
            </a:r>
            <a:endParaRPr lang="en-US" sz="2400">
              <a:latin typeface="Times New Roman" pitchFamily="18" charset="0"/>
            </a:endParaRPr>
          </a:p>
        </p:txBody>
      </p:sp>
      <p:sp>
        <p:nvSpPr>
          <p:cNvPr id="178300" name="Rectangle 124"/>
          <p:cNvSpPr>
            <a:spLocks noChangeArrowheads="1"/>
          </p:cNvSpPr>
          <p:nvPr/>
        </p:nvSpPr>
        <p:spPr bwMode="auto">
          <a:xfrm>
            <a:off x="4737100" y="2273300"/>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301" name="Rectangle 125"/>
          <p:cNvSpPr>
            <a:spLocks noChangeArrowheads="1"/>
          </p:cNvSpPr>
          <p:nvPr/>
        </p:nvSpPr>
        <p:spPr bwMode="auto">
          <a:xfrm>
            <a:off x="4951413" y="2273300"/>
            <a:ext cx="20161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g</a:t>
            </a:r>
            <a:endParaRPr lang="en-US" sz="2400">
              <a:latin typeface="Times New Roman" pitchFamily="18" charset="0"/>
            </a:endParaRPr>
          </a:p>
        </p:txBody>
      </p:sp>
      <p:sp>
        <p:nvSpPr>
          <p:cNvPr id="178302" name="Rectangle 126"/>
          <p:cNvSpPr>
            <a:spLocks noChangeArrowheads="1"/>
          </p:cNvSpPr>
          <p:nvPr/>
        </p:nvSpPr>
        <p:spPr bwMode="auto">
          <a:xfrm>
            <a:off x="5167313" y="2273300"/>
            <a:ext cx="90487"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303" name="Rectangle 127"/>
          <p:cNvSpPr>
            <a:spLocks noChangeArrowheads="1"/>
          </p:cNvSpPr>
          <p:nvPr/>
        </p:nvSpPr>
        <p:spPr bwMode="auto">
          <a:xfrm>
            <a:off x="5265738" y="2273300"/>
            <a:ext cx="18256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304" name="Rectangle 128"/>
          <p:cNvSpPr>
            <a:spLocks noChangeArrowheads="1"/>
          </p:cNvSpPr>
          <p:nvPr/>
        </p:nvSpPr>
        <p:spPr bwMode="auto">
          <a:xfrm>
            <a:off x="5457825" y="2273300"/>
            <a:ext cx="1111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305" name="Rectangle 129"/>
          <p:cNvSpPr>
            <a:spLocks noChangeArrowheads="1"/>
          </p:cNvSpPr>
          <p:nvPr/>
        </p:nvSpPr>
        <p:spPr bwMode="auto">
          <a:xfrm>
            <a:off x="5578475" y="2273300"/>
            <a:ext cx="9048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306" name="Rectangle 130"/>
          <p:cNvSpPr>
            <a:spLocks noChangeArrowheads="1"/>
          </p:cNvSpPr>
          <p:nvPr/>
        </p:nvSpPr>
        <p:spPr bwMode="auto">
          <a:xfrm>
            <a:off x="5676900" y="2273300"/>
            <a:ext cx="1825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c</a:t>
            </a:r>
            <a:endParaRPr lang="en-US" sz="2400">
              <a:latin typeface="Times New Roman" pitchFamily="18" charset="0"/>
            </a:endParaRPr>
          </a:p>
        </p:txBody>
      </p:sp>
      <p:sp>
        <p:nvSpPr>
          <p:cNvPr id="178307" name="Rectangle 131"/>
          <p:cNvSpPr>
            <a:spLocks noChangeArrowheads="1"/>
          </p:cNvSpPr>
          <p:nvPr/>
        </p:nvSpPr>
        <p:spPr bwMode="auto">
          <a:xfrm>
            <a:off x="5870575" y="2273300"/>
            <a:ext cx="9048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 </a:t>
            </a:r>
            <a:endParaRPr lang="en-US" sz="2400">
              <a:latin typeface="Times New Roman" pitchFamily="18" charset="0"/>
            </a:endParaRPr>
          </a:p>
        </p:txBody>
      </p:sp>
      <p:sp>
        <p:nvSpPr>
          <p:cNvPr id="178308" name="Rectangle 132"/>
          <p:cNvSpPr>
            <a:spLocks noChangeArrowheads="1"/>
          </p:cNvSpPr>
          <p:nvPr/>
        </p:nvSpPr>
        <p:spPr bwMode="auto">
          <a:xfrm>
            <a:off x="5969000" y="2273300"/>
            <a:ext cx="23653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09" name="Rectangle 133"/>
          <p:cNvSpPr>
            <a:spLocks noChangeArrowheads="1"/>
          </p:cNvSpPr>
          <p:nvPr/>
        </p:nvSpPr>
        <p:spPr bwMode="auto">
          <a:xfrm>
            <a:off x="6221413" y="227330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10" name="Rectangle 134"/>
          <p:cNvSpPr>
            <a:spLocks noChangeArrowheads="1"/>
          </p:cNvSpPr>
          <p:nvPr/>
        </p:nvSpPr>
        <p:spPr bwMode="auto">
          <a:xfrm>
            <a:off x="6418263" y="2273300"/>
            <a:ext cx="20161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g</a:t>
            </a:r>
            <a:endParaRPr lang="en-US" sz="2400">
              <a:latin typeface="Times New Roman" pitchFamily="18" charset="0"/>
            </a:endParaRPr>
          </a:p>
        </p:txBody>
      </p:sp>
      <p:sp>
        <p:nvSpPr>
          <p:cNvPr id="178311" name="Rectangle 135"/>
          <p:cNvSpPr>
            <a:spLocks noChangeArrowheads="1"/>
          </p:cNvSpPr>
          <p:nvPr/>
        </p:nvSpPr>
        <p:spPr bwMode="auto">
          <a:xfrm>
            <a:off x="6632575" y="2273300"/>
            <a:ext cx="12700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12" name="Rectangle 136"/>
          <p:cNvSpPr>
            <a:spLocks noChangeArrowheads="1"/>
          </p:cNvSpPr>
          <p:nvPr/>
        </p:nvSpPr>
        <p:spPr bwMode="auto">
          <a:xfrm>
            <a:off x="6770688" y="2273300"/>
            <a:ext cx="18256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13" name="Rectangle 137"/>
          <p:cNvSpPr>
            <a:spLocks noChangeArrowheads="1"/>
          </p:cNvSpPr>
          <p:nvPr/>
        </p:nvSpPr>
        <p:spPr bwMode="auto">
          <a:xfrm>
            <a:off x="6967538" y="227330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314" name="Rectangle 138"/>
          <p:cNvSpPr>
            <a:spLocks noChangeArrowheads="1"/>
          </p:cNvSpPr>
          <p:nvPr/>
        </p:nvSpPr>
        <p:spPr bwMode="auto">
          <a:xfrm>
            <a:off x="7159625" y="227330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315" name="Rectangle 139"/>
          <p:cNvSpPr>
            <a:spLocks noChangeArrowheads="1"/>
          </p:cNvSpPr>
          <p:nvPr/>
        </p:nvSpPr>
        <p:spPr bwMode="auto">
          <a:xfrm>
            <a:off x="7356475" y="2273300"/>
            <a:ext cx="9048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316" name="Rectangle 140"/>
          <p:cNvSpPr>
            <a:spLocks noChangeArrowheads="1"/>
          </p:cNvSpPr>
          <p:nvPr/>
        </p:nvSpPr>
        <p:spPr bwMode="auto">
          <a:xfrm>
            <a:off x="7454900" y="2273300"/>
            <a:ext cx="20002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317" name="Rectangle 141"/>
          <p:cNvSpPr>
            <a:spLocks noChangeArrowheads="1"/>
          </p:cNvSpPr>
          <p:nvPr/>
        </p:nvSpPr>
        <p:spPr bwMode="auto">
          <a:xfrm>
            <a:off x="7670800" y="2273300"/>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n</a:t>
            </a:r>
            <a:endParaRPr lang="en-US" sz="2400">
              <a:latin typeface="Times New Roman" pitchFamily="18" charset="0"/>
            </a:endParaRPr>
          </a:p>
        </p:txBody>
      </p:sp>
      <p:sp>
        <p:nvSpPr>
          <p:cNvPr id="178318" name="Rectangle 142"/>
          <p:cNvSpPr>
            <a:spLocks noChangeArrowheads="1"/>
          </p:cNvSpPr>
          <p:nvPr/>
        </p:nvSpPr>
        <p:spPr bwMode="auto">
          <a:xfrm>
            <a:off x="5665788" y="4090988"/>
            <a:ext cx="23653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N</a:t>
            </a:r>
            <a:endParaRPr lang="en-US" sz="2400">
              <a:latin typeface="Times New Roman" pitchFamily="18" charset="0"/>
            </a:endParaRPr>
          </a:p>
        </p:txBody>
      </p:sp>
      <p:sp>
        <p:nvSpPr>
          <p:cNvPr id="178319" name="Rectangle 143"/>
          <p:cNvSpPr>
            <a:spLocks noChangeArrowheads="1"/>
          </p:cNvSpPr>
          <p:nvPr/>
        </p:nvSpPr>
        <p:spPr bwMode="auto">
          <a:xfrm>
            <a:off x="5943600" y="4090988"/>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o</a:t>
            </a:r>
            <a:endParaRPr lang="en-US" sz="2400">
              <a:latin typeface="Times New Roman" pitchFamily="18" charset="0"/>
            </a:endParaRPr>
          </a:p>
        </p:txBody>
      </p:sp>
      <p:sp>
        <p:nvSpPr>
          <p:cNvPr id="178320" name="Rectangle 144"/>
          <p:cNvSpPr>
            <a:spLocks noChangeArrowheads="1"/>
          </p:cNvSpPr>
          <p:nvPr/>
        </p:nvSpPr>
        <p:spPr bwMode="auto">
          <a:xfrm>
            <a:off x="6183313" y="4090988"/>
            <a:ext cx="29210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m</a:t>
            </a:r>
            <a:endParaRPr lang="en-US" sz="2400">
              <a:latin typeface="Times New Roman" pitchFamily="18" charset="0"/>
            </a:endParaRPr>
          </a:p>
        </p:txBody>
      </p:sp>
      <p:sp>
        <p:nvSpPr>
          <p:cNvPr id="178321" name="Rectangle 145"/>
          <p:cNvSpPr>
            <a:spLocks noChangeArrowheads="1"/>
          </p:cNvSpPr>
          <p:nvPr/>
        </p:nvSpPr>
        <p:spPr bwMode="auto">
          <a:xfrm>
            <a:off x="6519863" y="4090988"/>
            <a:ext cx="9048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i</a:t>
            </a:r>
            <a:endParaRPr lang="en-US" sz="2400">
              <a:latin typeface="Times New Roman" pitchFamily="18" charset="0"/>
            </a:endParaRPr>
          </a:p>
        </p:txBody>
      </p:sp>
      <p:sp>
        <p:nvSpPr>
          <p:cNvPr id="178322" name="Rectangle 146"/>
          <p:cNvSpPr>
            <a:spLocks noChangeArrowheads="1"/>
          </p:cNvSpPr>
          <p:nvPr/>
        </p:nvSpPr>
        <p:spPr bwMode="auto">
          <a:xfrm>
            <a:off x="6643688" y="4090988"/>
            <a:ext cx="20161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n</a:t>
            </a:r>
            <a:endParaRPr lang="en-US" sz="2400">
              <a:latin typeface="Times New Roman" pitchFamily="18" charset="0"/>
            </a:endParaRPr>
          </a:p>
        </p:txBody>
      </p:sp>
      <p:sp>
        <p:nvSpPr>
          <p:cNvPr id="178323" name="Rectangle 147"/>
          <p:cNvSpPr>
            <a:spLocks noChangeArrowheads="1"/>
          </p:cNvSpPr>
          <p:nvPr/>
        </p:nvSpPr>
        <p:spPr bwMode="auto">
          <a:xfrm>
            <a:off x="6881813" y="4090988"/>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a</a:t>
            </a:r>
            <a:endParaRPr lang="en-US" sz="2400">
              <a:latin typeface="Times New Roman" pitchFamily="18" charset="0"/>
            </a:endParaRPr>
          </a:p>
        </p:txBody>
      </p:sp>
      <p:sp>
        <p:nvSpPr>
          <p:cNvPr id="178324" name="Rectangle 148"/>
          <p:cNvSpPr>
            <a:spLocks noChangeArrowheads="1"/>
          </p:cNvSpPr>
          <p:nvPr/>
        </p:nvSpPr>
        <p:spPr bwMode="auto">
          <a:xfrm>
            <a:off x="7100888" y="4090988"/>
            <a:ext cx="9048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l</a:t>
            </a:r>
            <a:endParaRPr lang="en-US" sz="2400">
              <a:latin typeface="Times New Roman" pitchFamily="18" charset="0"/>
            </a:endParaRPr>
          </a:p>
        </p:txBody>
      </p:sp>
      <p:sp>
        <p:nvSpPr>
          <p:cNvPr id="178325" name="Rectangle 149"/>
          <p:cNvSpPr>
            <a:spLocks noChangeArrowheads="1"/>
          </p:cNvSpPr>
          <p:nvPr/>
        </p:nvSpPr>
        <p:spPr bwMode="auto">
          <a:xfrm>
            <a:off x="5743575" y="5032375"/>
            <a:ext cx="25558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O</a:t>
            </a:r>
            <a:endParaRPr lang="en-US" sz="2400">
              <a:latin typeface="Times New Roman" pitchFamily="18" charset="0"/>
            </a:endParaRPr>
          </a:p>
        </p:txBody>
      </p:sp>
      <p:sp>
        <p:nvSpPr>
          <p:cNvPr id="178326" name="Rectangle 150"/>
          <p:cNvSpPr>
            <a:spLocks noChangeArrowheads="1"/>
          </p:cNvSpPr>
          <p:nvPr/>
        </p:nvSpPr>
        <p:spPr bwMode="auto">
          <a:xfrm>
            <a:off x="6042025" y="5032375"/>
            <a:ext cx="12700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r</a:t>
            </a:r>
            <a:endParaRPr lang="en-US" sz="2400">
              <a:latin typeface="Times New Roman" pitchFamily="18" charset="0"/>
            </a:endParaRPr>
          </a:p>
        </p:txBody>
      </p:sp>
      <p:sp>
        <p:nvSpPr>
          <p:cNvPr id="178327" name="Rectangle 151"/>
          <p:cNvSpPr>
            <a:spLocks noChangeArrowheads="1"/>
          </p:cNvSpPr>
          <p:nvPr/>
        </p:nvSpPr>
        <p:spPr bwMode="auto">
          <a:xfrm>
            <a:off x="6203950" y="5032375"/>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d</a:t>
            </a:r>
            <a:endParaRPr lang="en-US" sz="2400">
              <a:latin typeface="Times New Roman" pitchFamily="18" charset="0"/>
            </a:endParaRPr>
          </a:p>
        </p:txBody>
      </p:sp>
      <p:sp>
        <p:nvSpPr>
          <p:cNvPr id="178328" name="Rectangle 152"/>
          <p:cNvSpPr>
            <a:spLocks noChangeArrowheads="1"/>
          </p:cNvSpPr>
          <p:nvPr/>
        </p:nvSpPr>
        <p:spPr bwMode="auto">
          <a:xfrm>
            <a:off x="6443663" y="5032375"/>
            <a:ext cx="90487"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i</a:t>
            </a:r>
            <a:endParaRPr lang="en-US" sz="2400">
              <a:latin typeface="Times New Roman" pitchFamily="18" charset="0"/>
            </a:endParaRPr>
          </a:p>
        </p:txBody>
      </p:sp>
      <p:sp>
        <p:nvSpPr>
          <p:cNvPr id="178329" name="Rectangle 153"/>
          <p:cNvSpPr>
            <a:spLocks noChangeArrowheads="1"/>
          </p:cNvSpPr>
          <p:nvPr/>
        </p:nvSpPr>
        <p:spPr bwMode="auto">
          <a:xfrm>
            <a:off x="6565900" y="5032375"/>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n</a:t>
            </a:r>
            <a:endParaRPr lang="en-US" sz="2400">
              <a:latin typeface="Times New Roman" pitchFamily="18" charset="0"/>
            </a:endParaRPr>
          </a:p>
        </p:txBody>
      </p:sp>
      <p:sp>
        <p:nvSpPr>
          <p:cNvPr id="178330" name="Rectangle 154"/>
          <p:cNvSpPr>
            <a:spLocks noChangeArrowheads="1"/>
          </p:cNvSpPr>
          <p:nvPr/>
        </p:nvSpPr>
        <p:spPr bwMode="auto">
          <a:xfrm>
            <a:off x="6805613" y="5032375"/>
            <a:ext cx="18256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a</a:t>
            </a:r>
            <a:endParaRPr lang="en-US" sz="2400">
              <a:latin typeface="Times New Roman" pitchFamily="18" charset="0"/>
            </a:endParaRPr>
          </a:p>
        </p:txBody>
      </p:sp>
      <p:sp>
        <p:nvSpPr>
          <p:cNvPr id="178331" name="Rectangle 155"/>
          <p:cNvSpPr>
            <a:spLocks noChangeArrowheads="1"/>
          </p:cNvSpPr>
          <p:nvPr/>
        </p:nvSpPr>
        <p:spPr bwMode="auto">
          <a:xfrm>
            <a:off x="7023100" y="5032375"/>
            <a:ext cx="92075"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FF0000"/>
                </a:solidFill>
              </a:rPr>
              <a:t>l</a:t>
            </a:r>
            <a:endParaRPr lang="en-US" sz="2400">
              <a:latin typeface="Times New Roman" pitchFamily="18" charset="0"/>
            </a:endParaRPr>
          </a:p>
        </p:txBody>
      </p:sp>
      <p:sp>
        <p:nvSpPr>
          <p:cNvPr id="178332" name="Freeform 156"/>
          <p:cNvSpPr>
            <a:spLocks/>
          </p:cNvSpPr>
          <p:nvPr/>
        </p:nvSpPr>
        <p:spPr bwMode="auto">
          <a:xfrm>
            <a:off x="4548188" y="3048000"/>
            <a:ext cx="1044575" cy="547688"/>
          </a:xfrm>
          <a:custGeom>
            <a:avLst/>
            <a:gdLst/>
            <a:ahLst/>
            <a:cxnLst>
              <a:cxn ang="0">
                <a:pos x="658" y="172"/>
              </a:cxn>
              <a:cxn ang="0">
                <a:pos x="365" y="0"/>
              </a:cxn>
              <a:cxn ang="0">
                <a:pos x="254" y="0"/>
              </a:cxn>
              <a:cxn ang="0">
                <a:pos x="509" y="150"/>
              </a:cxn>
              <a:cxn ang="0">
                <a:pos x="0" y="150"/>
              </a:cxn>
              <a:cxn ang="0">
                <a:pos x="0" y="194"/>
              </a:cxn>
              <a:cxn ang="0">
                <a:pos x="509" y="194"/>
              </a:cxn>
              <a:cxn ang="0">
                <a:pos x="254" y="345"/>
              </a:cxn>
              <a:cxn ang="0">
                <a:pos x="365" y="345"/>
              </a:cxn>
              <a:cxn ang="0">
                <a:pos x="658" y="172"/>
              </a:cxn>
            </a:cxnLst>
            <a:rect l="0" t="0" r="r" b="b"/>
            <a:pathLst>
              <a:path w="658" h="345">
                <a:moveTo>
                  <a:pt x="658" y="172"/>
                </a:moveTo>
                <a:lnTo>
                  <a:pt x="365" y="0"/>
                </a:lnTo>
                <a:lnTo>
                  <a:pt x="254" y="0"/>
                </a:lnTo>
                <a:lnTo>
                  <a:pt x="509" y="150"/>
                </a:lnTo>
                <a:lnTo>
                  <a:pt x="0" y="150"/>
                </a:lnTo>
                <a:lnTo>
                  <a:pt x="0" y="194"/>
                </a:lnTo>
                <a:lnTo>
                  <a:pt x="509" y="194"/>
                </a:lnTo>
                <a:lnTo>
                  <a:pt x="254" y="345"/>
                </a:lnTo>
                <a:lnTo>
                  <a:pt x="365" y="345"/>
                </a:lnTo>
                <a:lnTo>
                  <a:pt x="658" y="172"/>
                </a:lnTo>
                <a:close/>
              </a:path>
            </a:pathLst>
          </a:custGeom>
          <a:solidFill>
            <a:srgbClr val="999999"/>
          </a:solidFill>
          <a:ln w="9525">
            <a:noFill/>
            <a:round/>
            <a:headEnd/>
            <a:tailEnd/>
          </a:ln>
        </p:spPr>
        <p:txBody>
          <a:bodyPr/>
          <a:lstStyle/>
          <a:p>
            <a:endParaRPr lang="en-US"/>
          </a:p>
        </p:txBody>
      </p:sp>
      <p:sp>
        <p:nvSpPr>
          <p:cNvPr id="178333" name="Freeform 157"/>
          <p:cNvSpPr>
            <a:spLocks/>
          </p:cNvSpPr>
          <p:nvPr/>
        </p:nvSpPr>
        <p:spPr bwMode="auto">
          <a:xfrm>
            <a:off x="4548188" y="3048000"/>
            <a:ext cx="1044575" cy="547688"/>
          </a:xfrm>
          <a:custGeom>
            <a:avLst/>
            <a:gdLst/>
            <a:ahLst/>
            <a:cxnLst>
              <a:cxn ang="0">
                <a:pos x="658" y="172"/>
              </a:cxn>
              <a:cxn ang="0">
                <a:pos x="365" y="0"/>
              </a:cxn>
              <a:cxn ang="0">
                <a:pos x="254" y="0"/>
              </a:cxn>
              <a:cxn ang="0">
                <a:pos x="509" y="150"/>
              </a:cxn>
              <a:cxn ang="0">
                <a:pos x="0" y="150"/>
              </a:cxn>
              <a:cxn ang="0">
                <a:pos x="0" y="194"/>
              </a:cxn>
              <a:cxn ang="0">
                <a:pos x="509" y="194"/>
              </a:cxn>
              <a:cxn ang="0">
                <a:pos x="254" y="345"/>
              </a:cxn>
              <a:cxn ang="0">
                <a:pos x="365" y="345"/>
              </a:cxn>
              <a:cxn ang="0">
                <a:pos x="658" y="172"/>
              </a:cxn>
            </a:cxnLst>
            <a:rect l="0" t="0" r="r" b="b"/>
            <a:pathLst>
              <a:path w="658" h="345">
                <a:moveTo>
                  <a:pt x="658" y="172"/>
                </a:moveTo>
                <a:lnTo>
                  <a:pt x="365" y="0"/>
                </a:lnTo>
                <a:lnTo>
                  <a:pt x="254" y="0"/>
                </a:lnTo>
                <a:lnTo>
                  <a:pt x="509" y="150"/>
                </a:lnTo>
                <a:lnTo>
                  <a:pt x="0" y="150"/>
                </a:lnTo>
                <a:lnTo>
                  <a:pt x="0" y="194"/>
                </a:lnTo>
                <a:lnTo>
                  <a:pt x="509" y="194"/>
                </a:lnTo>
                <a:lnTo>
                  <a:pt x="254" y="345"/>
                </a:lnTo>
                <a:lnTo>
                  <a:pt x="365" y="345"/>
                </a:lnTo>
                <a:lnTo>
                  <a:pt x="658" y="172"/>
                </a:lnTo>
              </a:path>
            </a:pathLst>
          </a:custGeom>
          <a:noFill/>
          <a:ln w="0" cap="sq">
            <a:solidFill>
              <a:srgbClr val="000000"/>
            </a:solidFill>
            <a:prstDash val="solid"/>
            <a:miter lim="800000"/>
            <a:headEnd/>
            <a:tailEnd/>
          </a:ln>
        </p:spPr>
        <p:txBody>
          <a:bodyPr/>
          <a:lstStyle/>
          <a:p>
            <a:endParaRPr lang="en-US"/>
          </a:p>
        </p:txBody>
      </p:sp>
      <p:sp>
        <p:nvSpPr>
          <p:cNvPr id="178334" name="Freeform 158"/>
          <p:cNvSpPr>
            <a:spLocks/>
          </p:cNvSpPr>
          <p:nvPr/>
        </p:nvSpPr>
        <p:spPr bwMode="auto">
          <a:xfrm>
            <a:off x="4551363" y="4003675"/>
            <a:ext cx="1047750" cy="544513"/>
          </a:xfrm>
          <a:custGeom>
            <a:avLst/>
            <a:gdLst/>
            <a:ahLst/>
            <a:cxnLst>
              <a:cxn ang="0">
                <a:pos x="660" y="172"/>
              </a:cxn>
              <a:cxn ang="0">
                <a:pos x="365" y="0"/>
              </a:cxn>
              <a:cxn ang="0">
                <a:pos x="255" y="0"/>
              </a:cxn>
              <a:cxn ang="0">
                <a:pos x="509" y="148"/>
              </a:cxn>
              <a:cxn ang="0">
                <a:pos x="0" y="148"/>
              </a:cxn>
              <a:cxn ang="0">
                <a:pos x="0" y="195"/>
              </a:cxn>
              <a:cxn ang="0">
                <a:pos x="509" y="195"/>
              </a:cxn>
              <a:cxn ang="0">
                <a:pos x="255" y="343"/>
              </a:cxn>
              <a:cxn ang="0">
                <a:pos x="365" y="343"/>
              </a:cxn>
              <a:cxn ang="0">
                <a:pos x="660" y="172"/>
              </a:cxn>
            </a:cxnLst>
            <a:rect l="0" t="0" r="r" b="b"/>
            <a:pathLst>
              <a:path w="660" h="343">
                <a:moveTo>
                  <a:pt x="660" y="172"/>
                </a:moveTo>
                <a:lnTo>
                  <a:pt x="365" y="0"/>
                </a:lnTo>
                <a:lnTo>
                  <a:pt x="255" y="0"/>
                </a:lnTo>
                <a:lnTo>
                  <a:pt x="509" y="148"/>
                </a:lnTo>
                <a:lnTo>
                  <a:pt x="0" y="148"/>
                </a:lnTo>
                <a:lnTo>
                  <a:pt x="0" y="195"/>
                </a:lnTo>
                <a:lnTo>
                  <a:pt x="509" y="195"/>
                </a:lnTo>
                <a:lnTo>
                  <a:pt x="255" y="343"/>
                </a:lnTo>
                <a:lnTo>
                  <a:pt x="365" y="343"/>
                </a:lnTo>
                <a:lnTo>
                  <a:pt x="660" y="172"/>
                </a:lnTo>
                <a:close/>
              </a:path>
            </a:pathLst>
          </a:custGeom>
          <a:solidFill>
            <a:srgbClr val="999999"/>
          </a:solidFill>
          <a:ln w="9525">
            <a:noFill/>
            <a:round/>
            <a:headEnd/>
            <a:tailEnd/>
          </a:ln>
        </p:spPr>
        <p:txBody>
          <a:bodyPr/>
          <a:lstStyle/>
          <a:p>
            <a:endParaRPr lang="en-US"/>
          </a:p>
        </p:txBody>
      </p:sp>
      <p:sp>
        <p:nvSpPr>
          <p:cNvPr id="178335" name="Freeform 159"/>
          <p:cNvSpPr>
            <a:spLocks/>
          </p:cNvSpPr>
          <p:nvPr/>
        </p:nvSpPr>
        <p:spPr bwMode="auto">
          <a:xfrm>
            <a:off x="4551363" y="4003675"/>
            <a:ext cx="1047750" cy="544513"/>
          </a:xfrm>
          <a:custGeom>
            <a:avLst/>
            <a:gdLst/>
            <a:ahLst/>
            <a:cxnLst>
              <a:cxn ang="0">
                <a:pos x="660" y="172"/>
              </a:cxn>
              <a:cxn ang="0">
                <a:pos x="365" y="0"/>
              </a:cxn>
              <a:cxn ang="0">
                <a:pos x="255" y="0"/>
              </a:cxn>
              <a:cxn ang="0">
                <a:pos x="509" y="148"/>
              </a:cxn>
              <a:cxn ang="0">
                <a:pos x="0" y="148"/>
              </a:cxn>
              <a:cxn ang="0">
                <a:pos x="0" y="195"/>
              </a:cxn>
              <a:cxn ang="0">
                <a:pos x="509" y="195"/>
              </a:cxn>
              <a:cxn ang="0">
                <a:pos x="255" y="343"/>
              </a:cxn>
              <a:cxn ang="0">
                <a:pos x="365" y="343"/>
              </a:cxn>
              <a:cxn ang="0">
                <a:pos x="660" y="172"/>
              </a:cxn>
            </a:cxnLst>
            <a:rect l="0" t="0" r="r" b="b"/>
            <a:pathLst>
              <a:path w="660" h="343">
                <a:moveTo>
                  <a:pt x="660" y="172"/>
                </a:moveTo>
                <a:lnTo>
                  <a:pt x="365" y="0"/>
                </a:lnTo>
                <a:lnTo>
                  <a:pt x="255" y="0"/>
                </a:lnTo>
                <a:lnTo>
                  <a:pt x="509" y="148"/>
                </a:lnTo>
                <a:lnTo>
                  <a:pt x="0" y="148"/>
                </a:lnTo>
                <a:lnTo>
                  <a:pt x="0" y="195"/>
                </a:lnTo>
                <a:lnTo>
                  <a:pt x="509" y="195"/>
                </a:lnTo>
                <a:lnTo>
                  <a:pt x="255" y="343"/>
                </a:lnTo>
                <a:lnTo>
                  <a:pt x="365" y="343"/>
                </a:lnTo>
                <a:lnTo>
                  <a:pt x="660" y="172"/>
                </a:lnTo>
              </a:path>
            </a:pathLst>
          </a:custGeom>
          <a:noFill/>
          <a:ln w="0" cap="sq">
            <a:solidFill>
              <a:srgbClr val="000000"/>
            </a:solidFill>
            <a:prstDash val="solid"/>
            <a:miter lim="800000"/>
            <a:headEnd/>
            <a:tailEnd/>
          </a:ln>
        </p:spPr>
        <p:txBody>
          <a:bodyPr/>
          <a:lstStyle/>
          <a:p>
            <a:endParaRPr lang="en-US"/>
          </a:p>
        </p:txBody>
      </p:sp>
      <p:sp>
        <p:nvSpPr>
          <p:cNvPr id="178336" name="Freeform 160"/>
          <p:cNvSpPr>
            <a:spLocks/>
          </p:cNvSpPr>
          <p:nvPr/>
        </p:nvSpPr>
        <p:spPr bwMode="auto">
          <a:xfrm>
            <a:off x="4554538" y="4965700"/>
            <a:ext cx="1047750" cy="546100"/>
          </a:xfrm>
          <a:custGeom>
            <a:avLst/>
            <a:gdLst/>
            <a:ahLst/>
            <a:cxnLst>
              <a:cxn ang="0">
                <a:pos x="660" y="171"/>
              </a:cxn>
              <a:cxn ang="0">
                <a:pos x="366" y="0"/>
              </a:cxn>
              <a:cxn ang="0">
                <a:pos x="255" y="0"/>
              </a:cxn>
              <a:cxn ang="0">
                <a:pos x="510" y="149"/>
              </a:cxn>
              <a:cxn ang="0">
                <a:pos x="0" y="149"/>
              </a:cxn>
              <a:cxn ang="0">
                <a:pos x="0" y="195"/>
              </a:cxn>
              <a:cxn ang="0">
                <a:pos x="510" y="195"/>
              </a:cxn>
              <a:cxn ang="0">
                <a:pos x="255" y="344"/>
              </a:cxn>
              <a:cxn ang="0">
                <a:pos x="366" y="344"/>
              </a:cxn>
              <a:cxn ang="0">
                <a:pos x="660" y="171"/>
              </a:cxn>
            </a:cxnLst>
            <a:rect l="0" t="0" r="r" b="b"/>
            <a:pathLst>
              <a:path w="660" h="344">
                <a:moveTo>
                  <a:pt x="660" y="171"/>
                </a:moveTo>
                <a:lnTo>
                  <a:pt x="366" y="0"/>
                </a:lnTo>
                <a:lnTo>
                  <a:pt x="255" y="0"/>
                </a:lnTo>
                <a:lnTo>
                  <a:pt x="510" y="149"/>
                </a:lnTo>
                <a:lnTo>
                  <a:pt x="0" y="149"/>
                </a:lnTo>
                <a:lnTo>
                  <a:pt x="0" y="195"/>
                </a:lnTo>
                <a:lnTo>
                  <a:pt x="510" y="195"/>
                </a:lnTo>
                <a:lnTo>
                  <a:pt x="255" y="344"/>
                </a:lnTo>
                <a:lnTo>
                  <a:pt x="366" y="344"/>
                </a:lnTo>
                <a:lnTo>
                  <a:pt x="660" y="171"/>
                </a:lnTo>
                <a:close/>
              </a:path>
            </a:pathLst>
          </a:custGeom>
          <a:solidFill>
            <a:srgbClr val="999999"/>
          </a:solidFill>
          <a:ln w="9525">
            <a:noFill/>
            <a:round/>
            <a:headEnd/>
            <a:tailEnd/>
          </a:ln>
        </p:spPr>
        <p:txBody>
          <a:bodyPr/>
          <a:lstStyle/>
          <a:p>
            <a:endParaRPr lang="en-US"/>
          </a:p>
        </p:txBody>
      </p:sp>
      <p:sp>
        <p:nvSpPr>
          <p:cNvPr id="178337" name="Freeform 161"/>
          <p:cNvSpPr>
            <a:spLocks/>
          </p:cNvSpPr>
          <p:nvPr/>
        </p:nvSpPr>
        <p:spPr bwMode="auto">
          <a:xfrm>
            <a:off x="4554538" y="4965700"/>
            <a:ext cx="1047750" cy="546100"/>
          </a:xfrm>
          <a:custGeom>
            <a:avLst/>
            <a:gdLst/>
            <a:ahLst/>
            <a:cxnLst>
              <a:cxn ang="0">
                <a:pos x="660" y="171"/>
              </a:cxn>
              <a:cxn ang="0">
                <a:pos x="366" y="0"/>
              </a:cxn>
              <a:cxn ang="0">
                <a:pos x="255" y="0"/>
              </a:cxn>
              <a:cxn ang="0">
                <a:pos x="510" y="149"/>
              </a:cxn>
              <a:cxn ang="0">
                <a:pos x="0" y="149"/>
              </a:cxn>
              <a:cxn ang="0">
                <a:pos x="0" y="195"/>
              </a:cxn>
              <a:cxn ang="0">
                <a:pos x="510" y="195"/>
              </a:cxn>
              <a:cxn ang="0">
                <a:pos x="255" y="344"/>
              </a:cxn>
              <a:cxn ang="0">
                <a:pos x="366" y="344"/>
              </a:cxn>
              <a:cxn ang="0">
                <a:pos x="660" y="171"/>
              </a:cxn>
            </a:cxnLst>
            <a:rect l="0" t="0" r="r" b="b"/>
            <a:pathLst>
              <a:path w="660" h="344">
                <a:moveTo>
                  <a:pt x="660" y="171"/>
                </a:moveTo>
                <a:lnTo>
                  <a:pt x="366" y="0"/>
                </a:lnTo>
                <a:lnTo>
                  <a:pt x="255" y="0"/>
                </a:lnTo>
                <a:lnTo>
                  <a:pt x="510" y="149"/>
                </a:lnTo>
                <a:lnTo>
                  <a:pt x="0" y="149"/>
                </a:lnTo>
                <a:lnTo>
                  <a:pt x="0" y="195"/>
                </a:lnTo>
                <a:lnTo>
                  <a:pt x="510" y="195"/>
                </a:lnTo>
                <a:lnTo>
                  <a:pt x="255" y="344"/>
                </a:lnTo>
                <a:lnTo>
                  <a:pt x="366" y="344"/>
                </a:lnTo>
                <a:lnTo>
                  <a:pt x="660" y="171"/>
                </a:lnTo>
              </a:path>
            </a:pathLst>
          </a:custGeom>
          <a:noFill/>
          <a:ln w="0" cap="sq">
            <a:solidFill>
              <a:srgbClr val="000000"/>
            </a:solidFill>
            <a:prstDash val="solid"/>
            <a:miter lim="800000"/>
            <a:headEnd/>
            <a:tailEnd/>
          </a:ln>
        </p:spPr>
        <p:txBody>
          <a:bodyPr/>
          <a:lstStyle/>
          <a:p>
            <a:endParaRPr lang="en-US"/>
          </a:p>
        </p:txBody>
      </p:sp>
      <p:sp>
        <p:nvSpPr>
          <p:cNvPr id="178338" name="Freeform 162"/>
          <p:cNvSpPr>
            <a:spLocks/>
          </p:cNvSpPr>
          <p:nvPr/>
        </p:nvSpPr>
        <p:spPr bwMode="auto">
          <a:xfrm>
            <a:off x="2971800" y="2640013"/>
            <a:ext cx="1452563" cy="26987"/>
          </a:xfrm>
          <a:custGeom>
            <a:avLst/>
            <a:gdLst/>
            <a:ahLst/>
            <a:cxnLst>
              <a:cxn ang="0">
                <a:pos x="915" y="9"/>
              </a:cxn>
              <a:cxn ang="0">
                <a:pos x="906" y="0"/>
              </a:cxn>
              <a:cxn ang="0">
                <a:pos x="0" y="0"/>
              </a:cxn>
              <a:cxn ang="0">
                <a:pos x="0" y="17"/>
              </a:cxn>
              <a:cxn ang="0">
                <a:pos x="906" y="17"/>
              </a:cxn>
              <a:cxn ang="0">
                <a:pos x="897" y="9"/>
              </a:cxn>
              <a:cxn ang="0">
                <a:pos x="915" y="9"/>
              </a:cxn>
              <a:cxn ang="0">
                <a:pos x="915" y="0"/>
              </a:cxn>
              <a:cxn ang="0">
                <a:pos x="906" y="0"/>
              </a:cxn>
              <a:cxn ang="0">
                <a:pos x="915" y="9"/>
              </a:cxn>
            </a:cxnLst>
            <a:rect l="0" t="0" r="r" b="b"/>
            <a:pathLst>
              <a:path w="915" h="17">
                <a:moveTo>
                  <a:pt x="915" y="9"/>
                </a:moveTo>
                <a:lnTo>
                  <a:pt x="906" y="0"/>
                </a:lnTo>
                <a:lnTo>
                  <a:pt x="0" y="0"/>
                </a:lnTo>
                <a:lnTo>
                  <a:pt x="0" y="17"/>
                </a:lnTo>
                <a:lnTo>
                  <a:pt x="906" y="17"/>
                </a:lnTo>
                <a:lnTo>
                  <a:pt x="897" y="9"/>
                </a:lnTo>
                <a:lnTo>
                  <a:pt x="915" y="9"/>
                </a:lnTo>
                <a:lnTo>
                  <a:pt x="915" y="0"/>
                </a:lnTo>
                <a:lnTo>
                  <a:pt x="906" y="0"/>
                </a:lnTo>
                <a:lnTo>
                  <a:pt x="915" y="9"/>
                </a:lnTo>
                <a:close/>
              </a:path>
            </a:pathLst>
          </a:custGeom>
          <a:solidFill>
            <a:srgbClr val="000000"/>
          </a:solidFill>
          <a:ln w="9525">
            <a:noFill/>
            <a:round/>
            <a:headEnd/>
            <a:tailEnd/>
          </a:ln>
        </p:spPr>
        <p:txBody>
          <a:bodyPr/>
          <a:lstStyle/>
          <a:p>
            <a:endParaRPr lang="en-US"/>
          </a:p>
        </p:txBody>
      </p:sp>
      <p:sp>
        <p:nvSpPr>
          <p:cNvPr id="178339" name="Freeform 163"/>
          <p:cNvSpPr>
            <a:spLocks/>
          </p:cNvSpPr>
          <p:nvPr/>
        </p:nvSpPr>
        <p:spPr bwMode="auto">
          <a:xfrm>
            <a:off x="4395788" y="2654300"/>
            <a:ext cx="28575" cy="1135063"/>
          </a:xfrm>
          <a:custGeom>
            <a:avLst/>
            <a:gdLst/>
            <a:ahLst/>
            <a:cxnLst>
              <a:cxn ang="0">
                <a:pos x="9" y="715"/>
              </a:cxn>
              <a:cxn ang="0">
                <a:pos x="18" y="706"/>
              </a:cxn>
              <a:cxn ang="0">
                <a:pos x="18" y="0"/>
              </a:cxn>
              <a:cxn ang="0">
                <a:pos x="0" y="0"/>
              </a:cxn>
              <a:cxn ang="0">
                <a:pos x="0" y="706"/>
              </a:cxn>
              <a:cxn ang="0">
                <a:pos x="9" y="697"/>
              </a:cxn>
              <a:cxn ang="0">
                <a:pos x="9" y="715"/>
              </a:cxn>
              <a:cxn ang="0">
                <a:pos x="18" y="715"/>
              </a:cxn>
              <a:cxn ang="0">
                <a:pos x="18" y="706"/>
              </a:cxn>
              <a:cxn ang="0">
                <a:pos x="9" y="715"/>
              </a:cxn>
            </a:cxnLst>
            <a:rect l="0" t="0" r="r" b="b"/>
            <a:pathLst>
              <a:path w="18" h="715">
                <a:moveTo>
                  <a:pt x="9" y="715"/>
                </a:moveTo>
                <a:lnTo>
                  <a:pt x="18" y="706"/>
                </a:lnTo>
                <a:lnTo>
                  <a:pt x="18" y="0"/>
                </a:lnTo>
                <a:lnTo>
                  <a:pt x="0" y="0"/>
                </a:lnTo>
                <a:lnTo>
                  <a:pt x="0" y="706"/>
                </a:lnTo>
                <a:lnTo>
                  <a:pt x="9" y="697"/>
                </a:lnTo>
                <a:lnTo>
                  <a:pt x="9" y="715"/>
                </a:lnTo>
                <a:lnTo>
                  <a:pt x="18" y="715"/>
                </a:lnTo>
                <a:lnTo>
                  <a:pt x="18" y="706"/>
                </a:lnTo>
                <a:lnTo>
                  <a:pt x="9" y="715"/>
                </a:lnTo>
                <a:close/>
              </a:path>
            </a:pathLst>
          </a:custGeom>
          <a:solidFill>
            <a:srgbClr val="000000"/>
          </a:solidFill>
          <a:ln w="9525">
            <a:noFill/>
            <a:round/>
            <a:headEnd/>
            <a:tailEnd/>
          </a:ln>
        </p:spPr>
        <p:txBody>
          <a:bodyPr/>
          <a:lstStyle/>
          <a:p>
            <a:endParaRPr lang="en-US"/>
          </a:p>
        </p:txBody>
      </p:sp>
      <p:sp>
        <p:nvSpPr>
          <p:cNvPr id="178340" name="Freeform 164"/>
          <p:cNvSpPr>
            <a:spLocks/>
          </p:cNvSpPr>
          <p:nvPr/>
        </p:nvSpPr>
        <p:spPr bwMode="auto">
          <a:xfrm>
            <a:off x="2954338" y="3760788"/>
            <a:ext cx="1455737" cy="28575"/>
          </a:xfrm>
          <a:custGeom>
            <a:avLst/>
            <a:gdLst/>
            <a:ahLst/>
            <a:cxnLst>
              <a:cxn ang="0">
                <a:pos x="0" y="9"/>
              </a:cxn>
              <a:cxn ang="0">
                <a:pos x="11" y="18"/>
              </a:cxn>
              <a:cxn ang="0">
                <a:pos x="917" y="18"/>
              </a:cxn>
              <a:cxn ang="0">
                <a:pos x="917" y="0"/>
              </a:cxn>
              <a:cxn ang="0">
                <a:pos x="11" y="0"/>
              </a:cxn>
              <a:cxn ang="0">
                <a:pos x="20" y="9"/>
              </a:cxn>
              <a:cxn ang="0">
                <a:pos x="0" y="9"/>
              </a:cxn>
              <a:cxn ang="0">
                <a:pos x="0" y="18"/>
              </a:cxn>
              <a:cxn ang="0">
                <a:pos x="11" y="18"/>
              </a:cxn>
              <a:cxn ang="0">
                <a:pos x="0" y="9"/>
              </a:cxn>
            </a:cxnLst>
            <a:rect l="0" t="0" r="r" b="b"/>
            <a:pathLst>
              <a:path w="917" h="18">
                <a:moveTo>
                  <a:pt x="0" y="9"/>
                </a:moveTo>
                <a:lnTo>
                  <a:pt x="11" y="18"/>
                </a:lnTo>
                <a:lnTo>
                  <a:pt x="917" y="18"/>
                </a:lnTo>
                <a:lnTo>
                  <a:pt x="917" y="0"/>
                </a:lnTo>
                <a:lnTo>
                  <a:pt x="11" y="0"/>
                </a:lnTo>
                <a:lnTo>
                  <a:pt x="20" y="9"/>
                </a:lnTo>
                <a:lnTo>
                  <a:pt x="0" y="9"/>
                </a:lnTo>
                <a:lnTo>
                  <a:pt x="0" y="18"/>
                </a:lnTo>
                <a:lnTo>
                  <a:pt x="11" y="18"/>
                </a:lnTo>
                <a:lnTo>
                  <a:pt x="0" y="9"/>
                </a:lnTo>
                <a:close/>
              </a:path>
            </a:pathLst>
          </a:custGeom>
          <a:solidFill>
            <a:srgbClr val="000000"/>
          </a:solidFill>
          <a:ln w="9525">
            <a:noFill/>
            <a:round/>
            <a:headEnd/>
            <a:tailEnd/>
          </a:ln>
        </p:spPr>
        <p:txBody>
          <a:bodyPr/>
          <a:lstStyle/>
          <a:p>
            <a:endParaRPr lang="en-US"/>
          </a:p>
        </p:txBody>
      </p:sp>
      <p:sp>
        <p:nvSpPr>
          <p:cNvPr id="178341" name="Freeform 165"/>
          <p:cNvSpPr>
            <a:spLocks/>
          </p:cNvSpPr>
          <p:nvPr/>
        </p:nvSpPr>
        <p:spPr bwMode="auto">
          <a:xfrm>
            <a:off x="2954338" y="2640013"/>
            <a:ext cx="31750" cy="1135062"/>
          </a:xfrm>
          <a:custGeom>
            <a:avLst/>
            <a:gdLst/>
            <a:ahLst/>
            <a:cxnLst>
              <a:cxn ang="0">
                <a:pos x="11" y="0"/>
              </a:cxn>
              <a:cxn ang="0">
                <a:pos x="0" y="9"/>
              </a:cxn>
              <a:cxn ang="0">
                <a:pos x="0" y="715"/>
              </a:cxn>
              <a:cxn ang="0">
                <a:pos x="20" y="715"/>
              </a:cxn>
              <a:cxn ang="0">
                <a:pos x="20" y="9"/>
              </a:cxn>
              <a:cxn ang="0">
                <a:pos x="11" y="17"/>
              </a:cxn>
              <a:cxn ang="0">
                <a:pos x="11" y="0"/>
              </a:cxn>
              <a:cxn ang="0">
                <a:pos x="0" y="0"/>
              </a:cxn>
              <a:cxn ang="0">
                <a:pos x="0" y="9"/>
              </a:cxn>
              <a:cxn ang="0">
                <a:pos x="11" y="0"/>
              </a:cxn>
            </a:cxnLst>
            <a:rect l="0" t="0" r="r" b="b"/>
            <a:pathLst>
              <a:path w="20" h="715">
                <a:moveTo>
                  <a:pt x="11" y="0"/>
                </a:moveTo>
                <a:lnTo>
                  <a:pt x="0" y="9"/>
                </a:lnTo>
                <a:lnTo>
                  <a:pt x="0" y="715"/>
                </a:lnTo>
                <a:lnTo>
                  <a:pt x="20" y="715"/>
                </a:lnTo>
                <a:lnTo>
                  <a:pt x="20" y="9"/>
                </a:lnTo>
                <a:lnTo>
                  <a:pt x="11" y="17"/>
                </a:lnTo>
                <a:lnTo>
                  <a:pt x="11" y="0"/>
                </a:lnTo>
                <a:lnTo>
                  <a:pt x="0" y="0"/>
                </a:lnTo>
                <a:lnTo>
                  <a:pt x="0" y="9"/>
                </a:lnTo>
                <a:lnTo>
                  <a:pt x="11" y="0"/>
                </a:lnTo>
                <a:close/>
              </a:path>
            </a:pathLst>
          </a:custGeom>
          <a:solidFill>
            <a:srgbClr val="000000"/>
          </a:solidFill>
          <a:ln w="9525">
            <a:noFill/>
            <a:round/>
            <a:headEnd/>
            <a:tailEnd/>
          </a:ln>
        </p:spPr>
        <p:txBody>
          <a:bodyPr/>
          <a:lstStyle/>
          <a:p>
            <a:endParaRPr lang="en-US"/>
          </a:p>
        </p:txBody>
      </p:sp>
      <p:sp>
        <p:nvSpPr>
          <p:cNvPr id="178342" name="Rectangle 166"/>
          <p:cNvSpPr>
            <a:spLocks noChangeArrowheads="1"/>
          </p:cNvSpPr>
          <p:nvPr/>
        </p:nvSpPr>
        <p:spPr bwMode="auto">
          <a:xfrm>
            <a:off x="1555750" y="4038600"/>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343" name="Rectangle 167"/>
          <p:cNvSpPr>
            <a:spLocks noChangeArrowheads="1"/>
          </p:cNvSpPr>
          <p:nvPr/>
        </p:nvSpPr>
        <p:spPr bwMode="auto">
          <a:xfrm>
            <a:off x="1770063" y="4038600"/>
            <a:ext cx="201612"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h</a:t>
            </a:r>
            <a:endParaRPr lang="en-US" sz="2400">
              <a:latin typeface="Times New Roman" pitchFamily="18" charset="0"/>
            </a:endParaRPr>
          </a:p>
        </p:txBody>
      </p:sp>
      <p:sp>
        <p:nvSpPr>
          <p:cNvPr id="178344" name="Rectangle 168"/>
          <p:cNvSpPr>
            <a:spLocks noChangeArrowheads="1"/>
          </p:cNvSpPr>
          <p:nvPr/>
        </p:nvSpPr>
        <p:spPr bwMode="auto">
          <a:xfrm>
            <a:off x="1984375" y="4038600"/>
            <a:ext cx="12700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45" name="Rectangle 169"/>
          <p:cNvSpPr>
            <a:spLocks noChangeArrowheads="1"/>
          </p:cNvSpPr>
          <p:nvPr/>
        </p:nvSpPr>
        <p:spPr bwMode="auto">
          <a:xfrm>
            <a:off x="2120900" y="4038600"/>
            <a:ext cx="1825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46" name="Rectangle 170"/>
          <p:cNvSpPr>
            <a:spLocks noChangeArrowheads="1"/>
          </p:cNvSpPr>
          <p:nvPr/>
        </p:nvSpPr>
        <p:spPr bwMode="auto">
          <a:xfrm>
            <a:off x="2317750" y="4038600"/>
            <a:ext cx="18415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47" name="Rectangle 171"/>
          <p:cNvSpPr>
            <a:spLocks noChangeArrowheads="1"/>
          </p:cNvSpPr>
          <p:nvPr/>
        </p:nvSpPr>
        <p:spPr bwMode="auto">
          <a:xfrm>
            <a:off x="2516188" y="4038600"/>
            <a:ext cx="90487"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 </a:t>
            </a:r>
            <a:endParaRPr lang="en-US" sz="2400">
              <a:latin typeface="Times New Roman" pitchFamily="18" charset="0"/>
            </a:endParaRPr>
          </a:p>
        </p:txBody>
      </p:sp>
      <p:sp>
        <p:nvSpPr>
          <p:cNvPr id="178348" name="Rectangle 172"/>
          <p:cNvSpPr>
            <a:spLocks noChangeArrowheads="1"/>
          </p:cNvSpPr>
          <p:nvPr/>
        </p:nvSpPr>
        <p:spPr bwMode="auto">
          <a:xfrm>
            <a:off x="1857375" y="4362450"/>
            <a:ext cx="20161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349" name="Rectangle 173"/>
          <p:cNvSpPr>
            <a:spLocks noChangeArrowheads="1"/>
          </p:cNvSpPr>
          <p:nvPr/>
        </p:nvSpPr>
        <p:spPr bwMode="auto">
          <a:xfrm>
            <a:off x="2076450" y="4362450"/>
            <a:ext cx="127000"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50" name="Rectangle 174"/>
          <p:cNvSpPr>
            <a:spLocks noChangeArrowheads="1"/>
          </p:cNvSpPr>
          <p:nvPr/>
        </p:nvSpPr>
        <p:spPr bwMode="auto">
          <a:xfrm>
            <a:off x="2212975" y="4362450"/>
            <a:ext cx="90488"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 </a:t>
            </a:r>
            <a:endParaRPr lang="en-US" sz="2400">
              <a:latin typeface="Times New Roman" pitchFamily="18" charset="0"/>
            </a:endParaRPr>
          </a:p>
        </p:txBody>
      </p:sp>
      <p:sp>
        <p:nvSpPr>
          <p:cNvPr id="178351" name="Rectangle 175"/>
          <p:cNvSpPr>
            <a:spLocks noChangeArrowheads="1"/>
          </p:cNvSpPr>
          <p:nvPr/>
        </p:nvSpPr>
        <p:spPr bwMode="auto">
          <a:xfrm>
            <a:off x="1616075" y="4684713"/>
            <a:ext cx="274638"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M</a:t>
            </a:r>
            <a:endParaRPr lang="en-US" sz="2400">
              <a:latin typeface="Times New Roman" pitchFamily="18" charset="0"/>
            </a:endParaRPr>
          </a:p>
        </p:txBody>
      </p:sp>
      <p:sp>
        <p:nvSpPr>
          <p:cNvPr id="178352" name="Rectangle 176"/>
          <p:cNvSpPr>
            <a:spLocks noChangeArrowheads="1"/>
          </p:cNvSpPr>
          <p:nvPr/>
        </p:nvSpPr>
        <p:spPr bwMode="auto">
          <a:xfrm>
            <a:off x="1906588" y="4684713"/>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353" name="Rectangle 177"/>
          <p:cNvSpPr>
            <a:spLocks noChangeArrowheads="1"/>
          </p:cNvSpPr>
          <p:nvPr/>
        </p:nvSpPr>
        <p:spPr bwMode="auto">
          <a:xfrm>
            <a:off x="2120900" y="4684713"/>
            <a:ext cx="12700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54" name="Rectangle 178"/>
          <p:cNvSpPr>
            <a:spLocks noChangeArrowheads="1"/>
          </p:cNvSpPr>
          <p:nvPr/>
        </p:nvSpPr>
        <p:spPr bwMode="auto">
          <a:xfrm>
            <a:off x="2259013" y="4684713"/>
            <a:ext cx="18415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55" name="Rectangle 179"/>
          <p:cNvSpPr>
            <a:spLocks noChangeArrowheads="1"/>
          </p:cNvSpPr>
          <p:nvPr/>
        </p:nvSpPr>
        <p:spPr bwMode="auto">
          <a:xfrm>
            <a:off x="1127125" y="5005388"/>
            <a:ext cx="236538"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C</a:t>
            </a:r>
            <a:endParaRPr lang="en-US" sz="2400">
              <a:latin typeface="Times New Roman" pitchFamily="18" charset="0"/>
            </a:endParaRPr>
          </a:p>
        </p:txBody>
      </p:sp>
      <p:sp>
        <p:nvSpPr>
          <p:cNvPr id="178356" name="Rectangle 180"/>
          <p:cNvSpPr>
            <a:spLocks noChangeArrowheads="1"/>
          </p:cNvSpPr>
          <p:nvPr/>
        </p:nvSpPr>
        <p:spPr bwMode="auto">
          <a:xfrm>
            <a:off x="1379538" y="5005388"/>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a</a:t>
            </a:r>
            <a:endParaRPr lang="en-US" sz="2400">
              <a:latin typeface="Times New Roman" pitchFamily="18" charset="0"/>
            </a:endParaRPr>
          </a:p>
        </p:txBody>
      </p:sp>
      <p:sp>
        <p:nvSpPr>
          <p:cNvPr id="178357" name="Rectangle 181"/>
          <p:cNvSpPr>
            <a:spLocks noChangeArrowheads="1"/>
          </p:cNvSpPr>
          <p:nvPr/>
        </p:nvSpPr>
        <p:spPr bwMode="auto">
          <a:xfrm>
            <a:off x="1576388" y="5005388"/>
            <a:ext cx="10953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t</a:t>
            </a:r>
            <a:endParaRPr lang="en-US" sz="2400">
              <a:latin typeface="Times New Roman" pitchFamily="18" charset="0"/>
            </a:endParaRPr>
          </a:p>
        </p:txBody>
      </p:sp>
      <p:sp>
        <p:nvSpPr>
          <p:cNvPr id="178358" name="Rectangle 182"/>
          <p:cNvSpPr>
            <a:spLocks noChangeArrowheads="1"/>
          </p:cNvSpPr>
          <p:nvPr/>
        </p:nvSpPr>
        <p:spPr bwMode="auto">
          <a:xfrm>
            <a:off x="1692275" y="5005388"/>
            <a:ext cx="184150"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59" name="Rectangle 183"/>
          <p:cNvSpPr>
            <a:spLocks noChangeArrowheads="1"/>
          </p:cNvSpPr>
          <p:nvPr/>
        </p:nvSpPr>
        <p:spPr bwMode="auto">
          <a:xfrm>
            <a:off x="1889125" y="5005388"/>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g</a:t>
            </a:r>
            <a:endParaRPr lang="en-US" sz="2400">
              <a:latin typeface="Times New Roman" pitchFamily="18" charset="0"/>
            </a:endParaRPr>
          </a:p>
        </p:txBody>
      </p:sp>
      <p:sp>
        <p:nvSpPr>
          <p:cNvPr id="178360" name="Rectangle 184"/>
          <p:cNvSpPr>
            <a:spLocks noChangeArrowheads="1"/>
          </p:cNvSpPr>
          <p:nvPr/>
        </p:nvSpPr>
        <p:spPr bwMode="auto">
          <a:xfrm>
            <a:off x="2103438" y="5005388"/>
            <a:ext cx="200025"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o</a:t>
            </a:r>
            <a:endParaRPr lang="en-US" sz="2400">
              <a:latin typeface="Times New Roman" pitchFamily="18" charset="0"/>
            </a:endParaRPr>
          </a:p>
        </p:txBody>
      </p:sp>
      <p:sp>
        <p:nvSpPr>
          <p:cNvPr id="178361" name="Rectangle 185"/>
          <p:cNvSpPr>
            <a:spLocks noChangeArrowheads="1"/>
          </p:cNvSpPr>
          <p:nvPr/>
        </p:nvSpPr>
        <p:spPr bwMode="auto">
          <a:xfrm>
            <a:off x="2317750" y="5005388"/>
            <a:ext cx="128588"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r</a:t>
            </a:r>
            <a:endParaRPr lang="en-US" sz="2400">
              <a:latin typeface="Times New Roman" pitchFamily="18" charset="0"/>
            </a:endParaRPr>
          </a:p>
        </p:txBody>
      </p:sp>
      <p:sp>
        <p:nvSpPr>
          <p:cNvPr id="178362" name="Rectangle 186"/>
          <p:cNvSpPr>
            <a:spLocks noChangeArrowheads="1"/>
          </p:cNvSpPr>
          <p:nvPr/>
        </p:nvSpPr>
        <p:spPr bwMode="auto">
          <a:xfrm>
            <a:off x="2455863" y="5005388"/>
            <a:ext cx="90487"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i</a:t>
            </a:r>
            <a:endParaRPr lang="en-US" sz="2400">
              <a:latin typeface="Times New Roman" pitchFamily="18" charset="0"/>
            </a:endParaRPr>
          </a:p>
        </p:txBody>
      </p:sp>
      <p:sp>
        <p:nvSpPr>
          <p:cNvPr id="178363" name="AutoShape 187"/>
          <p:cNvSpPr>
            <a:spLocks noChangeArrowheads="1"/>
          </p:cNvSpPr>
          <p:nvPr/>
        </p:nvSpPr>
        <p:spPr bwMode="auto">
          <a:xfrm>
            <a:off x="5292725" y="2708275"/>
            <a:ext cx="2376488" cy="1439863"/>
          </a:xfrm>
          <a:prstGeom prst="irregularSeal2">
            <a:avLst/>
          </a:prstGeom>
          <a:solidFill>
            <a:srgbClr val="FFFF99"/>
          </a:solidFill>
          <a:ln w="12700">
            <a:solidFill>
              <a:schemeClr val="tx1"/>
            </a:solidFill>
            <a:miter lim="800000"/>
            <a:headEnd type="none" w="sm" len="sm"/>
            <a:tailEnd type="none" w="sm" len="sm"/>
          </a:ln>
          <a:effectLst/>
        </p:spPr>
        <p:txBody>
          <a:bodyPr wrap="none" anchor="ctr"/>
          <a:lstStyle/>
          <a:p>
            <a:endParaRPr lang="en-US"/>
          </a:p>
        </p:txBody>
      </p:sp>
      <p:sp>
        <p:nvSpPr>
          <p:cNvPr id="178364" name="Rectangle 188"/>
          <p:cNvSpPr>
            <a:spLocks noChangeArrowheads="1"/>
          </p:cNvSpPr>
          <p:nvPr/>
        </p:nvSpPr>
        <p:spPr bwMode="auto">
          <a:xfrm>
            <a:off x="2554288" y="5005388"/>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e</a:t>
            </a:r>
            <a:endParaRPr lang="en-US" sz="2400">
              <a:latin typeface="Times New Roman" pitchFamily="18" charset="0"/>
            </a:endParaRPr>
          </a:p>
        </p:txBody>
      </p:sp>
      <p:sp>
        <p:nvSpPr>
          <p:cNvPr id="178365" name="Rectangle 189"/>
          <p:cNvSpPr>
            <a:spLocks noChangeArrowheads="1"/>
          </p:cNvSpPr>
          <p:nvPr/>
        </p:nvSpPr>
        <p:spPr bwMode="auto">
          <a:xfrm>
            <a:off x="2747963" y="5005388"/>
            <a:ext cx="182562" cy="427037"/>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s</a:t>
            </a:r>
            <a:endParaRPr lang="en-US" sz="2400">
              <a:latin typeface="Times New Roman" pitchFamily="18" charset="0"/>
            </a:endParaRPr>
          </a:p>
        </p:txBody>
      </p:sp>
      <p:sp>
        <p:nvSpPr>
          <p:cNvPr id="178366" name="Rectangle 190"/>
          <p:cNvSpPr>
            <a:spLocks noChangeArrowheads="1"/>
          </p:cNvSpPr>
          <p:nvPr/>
        </p:nvSpPr>
        <p:spPr bwMode="auto">
          <a:xfrm>
            <a:off x="5795963" y="3214688"/>
            <a:ext cx="1320800" cy="427037"/>
          </a:xfrm>
          <a:prstGeom prst="rect">
            <a:avLst/>
          </a:prstGeom>
          <a:noFill/>
          <a:ln w="9525">
            <a:noFill/>
            <a:miter lim="800000"/>
            <a:headEnd/>
            <a:tailEnd/>
          </a:ln>
        </p:spPr>
        <p:txBody>
          <a:bodyPr lIns="0" tIns="0" rIns="0" bIns="0">
            <a:spAutoFit/>
          </a:bodyPr>
          <a:lstStyle/>
          <a:p>
            <a:pPr eaLnBrk="0" hangingPunct="0"/>
            <a:r>
              <a:rPr lang="en-US" sz="2800" b="1">
                <a:solidFill>
                  <a:srgbClr val="FF0000"/>
                </a:solidFill>
              </a:rPr>
              <a:t>Binary</a:t>
            </a:r>
            <a:endParaRPr lang="en-US" sz="2400">
              <a:latin typeface="Times New Roman" pitchFamily="18" charset="0"/>
            </a:endParaRPr>
          </a:p>
        </p:txBody>
      </p:sp>
      <p:sp>
        <p:nvSpPr>
          <p:cNvPr id="191" name="Slide Number Placeholder 190"/>
          <p:cNvSpPr>
            <a:spLocks noGrp="1"/>
          </p:cNvSpPr>
          <p:nvPr>
            <p:ph type="sldNum" sz="quarter" idx="12"/>
          </p:nvPr>
        </p:nvSpPr>
        <p:spPr/>
        <p:txBody>
          <a:bodyPr/>
          <a:lstStyle/>
          <a:p>
            <a:fld id="{87AE200E-655D-41CB-AE11-87F7AD6434E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200"/>
              <a:t>What Does Logistic Regression Do?</a:t>
            </a:r>
          </a:p>
        </p:txBody>
      </p:sp>
      <p:sp>
        <p:nvSpPr>
          <p:cNvPr id="180227" name="Rectangle 3"/>
          <p:cNvSpPr>
            <a:spLocks noGrp="1" noChangeArrowheads="1"/>
          </p:cNvSpPr>
          <p:nvPr>
            <p:ph idx="1"/>
          </p:nvPr>
        </p:nvSpPr>
        <p:spPr/>
        <p:txBody>
          <a:bodyPr/>
          <a:lstStyle/>
          <a:p>
            <a:pPr marL="0" indent="0">
              <a:spcBef>
                <a:spcPts val="900"/>
              </a:spcBef>
              <a:spcAft>
                <a:spcPts val="600"/>
              </a:spcAft>
              <a:buFontTx/>
              <a:buNone/>
            </a:pPr>
            <a:r>
              <a:rPr lang="en-US" sz="2800"/>
              <a:t>The logistic regression model uses the predictor variables, which can be </a:t>
            </a:r>
            <a:r>
              <a:rPr lang="en-US" sz="2800" b="1" u="sng"/>
              <a:t>categorical or continuous</a:t>
            </a:r>
            <a:r>
              <a:rPr lang="en-US" sz="2800"/>
              <a:t>, to predict the probability of specific outcomes.</a:t>
            </a:r>
          </a:p>
          <a:p>
            <a:pPr marL="0" indent="0">
              <a:spcBef>
                <a:spcPts val="900"/>
              </a:spcBef>
              <a:spcAft>
                <a:spcPts val="600"/>
              </a:spcAft>
              <a:buFontTx/>
              <a:buNone/>
            </a:pPr>
            <a:r>
              <a:rPr lang="en-US" sz="2800"/>
              <a:t>In other words, logistic regression is designed to describe probabilities associated with the values of the response variable.</a:t>
            </a:r>
          </a:p>
        </p:txBody>
      </p:sp>
      <p:sp>
        <p:nvSpPr>
          <p:cNvPr id="4" name="Slide Number Placeholder 3"/>
          <p:cNvSpPr>
            <a:spLocks noGrp="1"/>
          </p:cNvSpPr>
          <p:nvPr>
            <p:ph type="sldNum" sz="quarter" idx="12"/>
          </p:nvPr>
        </p:nvSpPr>
        <p:spPr/>
        <p:txBody>
          <a:bodyPr/>
          <a:lstStyle/>
          <a:p>
            <a:fld id="{87AE200E-655D-41CB-AE11-87F7AD6434E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0" y="533400"/>
            <a:ext cx="7772400" cy="1143000"/>
          </a:xfrm>
        </p:spPr>
        <p:txBody>
          <a:bodyPr/>
          <a:lstStyle/>
          <a:p>
            <a:r>
              <a:rPr lang="en-US"/>
              <a:t>Logistic Regression Curves</a:t>
            </a:r>
          </a:p>
        </p:txBody>
      </p:sp>
      <p:pic>
        <p:nvPicPr>
          <p:cNvPr id="182275" name="Picture 3"/>
          <p:cNvPicPr>
            <a:picLocks noGrp="1" noChangeAspect="1" noChangeArrowheads="1"/>
          </p:cNvPicPr>
          <p:nvPr>
            <p:ph idx="1"/>
          </p:nvPr>
        </p:nvPicPr>
        <p:blipFill>
          <a:blip r:embed="rId3" cstate="print"/>
          <a:srcRect t="7408"/>
          <a:stretch>
            <a:fillRect/>
          </a:stretch>
        </p:blipFill>
        <p:spPr>
          <a:xfrm>
            <a:off x="2124075" y="1752600"/>
            <a:ext cx="5164138" cy="3810000"/>
          </a:xfrm>
          <a:noFill/>
          <a:ln/>
        </p:spPr>
      </p:pic>
      <p:sp>
        <p:nvSpPr>
          <p:cNvPr id="182276" name="Text Box 4"/>
          <p:cNvSpPr txBox="1">
            <a:spLocks noChangeArrowheads="1"/>
          </p:cNvSpPr>
          <p:nvPr/>
        </p:nvSpPr>
        <p:spPr bwMode="auto">
          <a:xfrm>
            <a:off x="690563" y="5589588"/>
            <a:ext cx="76200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US" sz="2000">
                <a:latin typeface="Verdana" pitchFamily="34" charset="0"/>
              </a:rPr>
              <a:t>This graph shows the relationship between the probability of SALE to PRICE.</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Assumption</a:t>
            </a:r>
          </a:p>
        </p:txBody>
      </p:sp>
      <p:sp>
        <p:nvSpPr>
          <p:cNvPr id="184323" name="Rectangle 3"/>
          <p:cNvSpPr>
            <a:spLocks noChangeArrowheads="1"/>
          </p:cNvSpPr>
          <p:nvPr/>
        </p:nvSpPr>
        <p:spPr bwMode="auto">
          <a:xfrm>
            <a:off x="1066800" y="2209800"/>
            <a:ext cx="6972300" cy="3097213"/>
          </a:xfrm>
          <a:prstGeom prst="rect">
            <a:avLst/>
          </a:prstGeom>
          <a:solidFill>
            <a:srgbClr val="FFFFFF"/>
          </a:solidFill>
          <a:ln w="9525">
            <a:noFill/>
            <a:miter lim="800000"/>
            <a:headEnd/>
            <a:tailEnd/>
          </a:ln>
        </p:spPr>
        <p:txBody>
          <a:bodyPr/>
          <a:lstStyle/>
          <a:p>
            <a:endParaRPr lang="en-US"/>
          </a:p>
        </p:txBody>
      </p:sp>
      <p:sp>
        <p:nvSpPr>
          <p:cNvPr id="184324" name="Rectangle 4"/>
          <p:cNvSpPr>
            <a:spLocks noChangeArrowheads="1"/>
          </p:cNvSpPr>
          <p:nvPr/>
        </p:nvSpPr>
        <p:spPr bwMode="auto">
          <a:xfrm>
            <a:off x="1066800" y="2209800"/>
            <a:ext cx="6972300" cy="3097213"/>
          </a:xfrm>
          <a:prstGeom prst="rect">
            <a:avLst/>
          </a:prstGeom>
          <a:noFill/>
          <a:ln w="0" cap="sq">
            <a:solidFill>
              <a:srgbClr val="FFFFFF"/>
            </a:solidFill>
            <a:miter lim="800000"/>
            <a:headEnd/>
            <a:tailEnd/>
          </a:ln>
        </p:spPr>
        <p:txBody>
          <a:bodyPr/>
          <a:lstStyle/>
          <a:p>
            <a:endParaRPr lang="en-US"/>
          </a:p>
        </p:txBody>
      </p:sp>
      <p:sp>
        <p:nvSpPr>
          <p:cNvPr id="184325" name="Freeform 5"/>
          <p:cNvSpPr>
            <a:spLocks/>
          </p:cNvSpPr>
          <p:nvPr/>
        </p:nvSpPr>
        <p:spPr bwMode="auto">
          <a:xfrm>
            <a:off x="3227388" y="3922713"/>
            <a:ext cx="2732087" cy="136525"/>
          </a:xfrm>
          <a:custGeom>
            <a:avLst/>
            <a:gdLst/>
            <a:ahLst/>
            <a:cxnLst>
              <a:cxn ang="0">
                <a:pos x="1721" y="43"/>
              </a:cxn>
              <a:cxn ang="0">
                <a:pos x="1721" y="0"/>
              </a:cxn>
              <a:cxn ang="0">
                <a:pos x="0" y="0"/>
              </a:cxn>
              <a:cxn ang="0">
                <a:pos x="0" y="86"/>
              </a:cxn>
              <a:cxn ang="0">
                <a:pos x="1721" y="86"/>
              </a:cxn>
              <a:cxn ang="0">
                <a:pos x="1721" y="43"/>
              </a:cxn>
            </a:cxnLst>
            <a:rect l="0" t="0" r="r" b="b"/>
            <a:pathLst>
              <a:path w="1721" h="86">
                <a:moveTo>
                  <a:pt x="1721" y="43"/>
                </a:moveTo>
                <a:lnTo>
                  <a:pt x="1721" y="0"/>
                </a:lnTo>
                <a:lnTo>
                  <a:pt x="0" y="0"/>
                </a:lnTo>
                <a:lnTo>
                  <a:pt x="0" y="86"/>
                </a:lnTo>
                <a:lnTo>
                  <a:pt x="1721" y="86"/>
                </a:lnTo>
                <a:lnTo>
                  <a:pt x="1721" y="43"/>
                </a:lnTo>
                <a:close/>
              </a:path>
            </a:pathLst>
          </a:custGeom>
          <a:solidFill>
            <a:srgbClr val="000000"/>
          </a:solidFill>
          <a:ln w="9525">
            <a:noFill/>
            <a:round/>
            <a:headEnd/>
            <a:tailEnd/>
          </a:ln>
        </p:spPr>
        <p:txBody>
          <a:bodyPr/>
          <a:lstStyle/>
          <a:p>
            <a:endParaRPr lang="en-US"/>
          </a:p>
        </p:txBody>
      </p:sp>
      <p:sp>
        <p:nvSpPr>
          <p:cNvPr id="184326" name="Freeform 6"/>
          <p:cNvSpPr>
            <a:spLocks/>
          </p:cNvSpPr>
          <p:nvPr/>
        </p:nvSpPr>
        <p:spPr bwMode="auto">
          <a:xfrm>
            <a:off x="5622925" y="3711575"/>
            <a:ext cx="920750" cy="557213"/>
          </a:xfrm>
          <a:custGeom>
            <a:avLst/>
            <a:gdLst/>
            <a:ahLst/>
            <a:cxnLst>
              <a:cxn ang="0">
                <a:pos x="509" y="176"/>
              </a:cxn>
              <a:cxn ang="0">
                <a:pos x="580" y="176"/>
              </a:cxn>
              <a:cxn ang="0">
                <a:pos x="0" y="0"/>
              </a:cxn>
              <a:cxn ang="0">
                <a:pos x="8" y="10"/>
              </a:cxn>
              <a:cxn ang="0">
                <a:pos x="16" y="23"/>
              </a:cxn>
              <a:cxn ang="0">
                <a:pos x="21" y="33"/>
              </a:cxn>
              <a:cxn ang="0">
                <a:pos x="28" y="43"/>
              </a:cxn>
              <a:cxn ang="0">
                <a:pos x="33" y="56"/>
              </a:cxn>
              <a:cxn ang="0">
                <a:pos x="38" y="66"/>
              </a:cxn>
              <a:cxn ang="0">
                <a:pos x="44" y="77"/>
              </a:cxn>
              <a:cxn ang="0">
                <a:pos x="46" y="87"/>
              </a:cxn>
              <a:cxn ang="0">
                <a:pos x="51" y="99"/>
              </a:cxn>
              <a:cxn ang="0">
                <a:pos x="54" y="110"/>
              </a:cxn>
              <a:cxn ang="0">
                <a:pos x="56" y="120"/>
              </a:cxn>
              <a:cxn ang="0">
                <a:pos x="59" y="133"/>
              </a:cxn>
              <a:cxn ang="0">
                <a:pos x="61" y="143"/>
              </a:cxn>
              <a:cxn ang="0">
                <a:pos x="61" y="153"/>
              </a:cxn>
              <a:cxn ang="0">
                <a:pos x="61" y="166"/>
              </a:cxn>
              <a:cxn ang="0">
                <a:pos x="61" y="176"/>
              </a:cxn>
              <a:cxn ang="0">
                <a:pos x="61" y="186"/>
              </a:cxn>
              <a:cxn ang="0">
                <a:pos x="61" y="196"/>
              </a:cxn>
              <a:cxn ang="0">
                <a:pos x="61" y="209"/>
              </a:cxn>
              <a:cxn ang="0">
                <a:pos x="59" y="219"/>
              </a:cxn>
              <a:cxn ang="0">
                <a:pos x="56" y="229"/>
              </a:cxn>
              <a:cxn ang="0">
                <a:pos x="54" y="242"/>
              </a:cxn>
              <a:cxn ang="0">
                <a:pos x="51" y="252"/>
              </a:cxn>
              <a:cxn ang="0">
                <a:pos x="46" y="262"/>
              </a:cxn>
              <a:cxn ang="0">
                <a:pos x="44" y="275"/>
              </a:cxn>
              <a:cxn ang="0">
                <a:pos x="38" y="285"/>
              </a:cxn>
              <a:cxn ang="0">
                <a:pos x="33" y="295"/>
              </a:cxn>
              <a:cxn ang="0">
                <a:pos x="28" y="308"/>
              </a:cxn>
              <a:cxn ang="0">
                <a:pos x="21" y="318"/>
              </a:cxn>
              <a:cxn ang="0">
                <a:pos x="16" y="328"/>
              </a:cxn>
              <a:cxn ang="0">
                <a:pos x="8" y="339"/>
              </a:cxn>
              <a:cxn ang="0">
                <a:pos x="0" y="351"/>
              </a:cxn>
              <a:cxn ang="0">
                <a:pos x="580" y="176"/>
              </a:cxn>
              <a:cxn ang="0">
                <a:pos x="509" y="176"/>
              </a:cxn>
            </a:cxnLst>
            <a:rect l="0" t="0" r="r" b="b"/>
            <a:pathLst>
              <a:path w="580" h="351">
                <a:moveTo>
                  <a:pt x="509" y="176"/>
                </a:moveTo>
                <a:lnTo>
                  <a:pt x="580" y="176"/>
                </a:lnTo>
                <a:lnTo>
                  <a:pt x="0" y="0"/>
                </a:lnTo>
                <a:lnTo>
                  <a:pt x="8" y="10"/>
                </a:lnTo>
                <a:lnTo>
                  <a:pt x="16" y="23"/>
                </a:lnTo>
                <a:lnTo>
                  <a:pt x="21" y="33"/>
                </a:lnTo>
                <a:lnTo>
                  <a:pt x="28" y="43"/>
                </a:lnTo>
                <a:lnTo>
                  <a:pt x="33" y="56"/>
                </a:lnTo>
                <a:lnTo>
                  <a:pt x="38" y="66"/>
                </a:lnTo>
                <a:lnTo>
                  <a:pt x="44" y="77"/>
                </a:lnTo>
                <a:lnTo>
                  <a:pt x="46" y="87"/>
                </a:lnTo>
                <a:lnTo>
                  <a:pt x="51" y="99"/>
                </a:lnTo>
                <a:lnTo>
                  <a:pt x="54" y="110"/>
                </a:lnTo>
                <a:lnTo>
                  <a:pt x="56" y="120"/>
                </a:lnTo>
                <a:lnTo>
                  <a:pt x="59" y="133"/>
                </a:lnTo>
                <a:lnTo>
                  <a:pt x="61" y="143"/>
                </a:lnTo>
                <a:lnTo>
                  <a:pt x="61" y="153"/>
                </a:lnTo>
                <a:lnTo>
                  <a:pt x="61" y="166"/>
                </a:lnTo>
                <a:lnTo>
                  <a:pt x="61" y="176"/>
                </a:lnTo>
                <a:lnTo>
                  <a:pt x="61" y="186"/>
                </a:lnTo>
                <a:lnTo>
                  <a:pt x="61" y="196"/>
                </a:lnTo>
                <a:lnTo>
                  <a:pt x="61" y="209"/>
                </a:lnTo>
                <a:lnTo>
                  <a:pt x="59" y="219"/>
                </a:lnTo>
                <a:lnTo>
                  <a:pt x="56" y="229"/>
                </a:lnTo>
                <a:lnTo>
                  <a:pt x="54" y="242"/>
                </a:lnTo>
                <a:lnTo>
                  <a:pt x="51" y="252"/>
                </a:lnTo>
                <a:lnTo>
                  <a:pt x="46" y="262"/>
                </a:lnTo>
                <a:lnTo>
                  <a:pt x="44" y="275"/>
                </a:lnTo>
                <a:lnTo>
                  <a:pt x="38" y="285"/>
                </a:lnTo>
                <a:lnTo>
                  <a:pt x="33" y="295"/>
                </a:lnTo>
                <a:lnTo>
                  <a:pt x="28" y="308"/>
                </a:lnTo>
                <a:lnTo>
                  <a:pt x="21" y="318"/>
                </a:lnTo>
                <a:lnTo>
                  <a:pt x="16" y="328"/>
                </a:lnTo>
                <a:lnTo>
                  <a:pt x="8" y="339"/>
                </a:lnTo>
                <a:lnTo>
                  <a:pt x="0" y="351"/>
                </a:lnTo>
                <a:lnTo>
                  <a:pt x="580" y="176"/>
                </a:lnTo>
                <a:lnTo>
                  <a:pt x="509" y="176"/>
                </a:lnTo>
                <a:close/>
              </a:path>
            </a:pathLst>
          </a:custGeom>
          <a:solidFill>
            <a:srgbClr val="000000"/>
          </a:solidFill>
          <a:ln w="9525">
            <a:noFill/>
            <a:round/>
            <a:headEnd/>
            <a:tailEnd/>
          </a:ln>
        </p:spPr>
        <p:txBody>
          <a:bodyPr/>
          <a:lstStyle/>
          <a:p>
            <a:endParaRPr lang="en-US"/>
          </a:p>
        </p:txBody>
      </p:sp>
      <p:sp>
        <p:nvSpPr>
          <p:cNvPr id="184327" name="Rectangle 7"/>
          <p:cNvSpPr>
            <a:spLocks noChangeArrowheads="1"/>
          </p:cNvSpPr>
          <p:nvPr/>
        </p:nvSpPr>
        <p:spPr bwMode="auto">
          <a:xfrm>
            <a:off x="1179513" y="2228850"/>
            <a:ext cx="250825" cy="487363"/>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P</a:t>
            </a:r>
            <a:endParaRPr lang="en-US" sz="2400">
              <a:latin typeface="Times New Roman" pitchFamily="18" charset="0"/>
            </a:endParaRPr>
          </a:p>
        </p:txBody>
      </p:sp>
      <p:sp>
        <p:nvSpPr>
          <p:cNvPr id="184328" name="Rectangle 8"/>
          <p:cNvSpPr>
            <a:spLocks noChangeArrowheads="1"/>
          </p:cNvSpPr>
          <p:nvPr/>
        </p:nvSpPr>
        <p:spPr bwMode="auto">
          <a:xfrm>
            <a:off x="1479550" y="2414588"/>
            <a:ext cx="53975" cy="244475"/>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i</a:t>
            </a:r>
            <a:endParaRPr lang="en-US" sz="2400">
              <a:latin typeface="Times New Roman" pitchFamily="18" charset="0"/>
            </a:endParaRPr>
          </a:p>
        </p:txBody>
      </p:sp>
      <p:sp>
        <p:nvSpPr>
          <p:cNvPr id="184329" name="Rectangle 9"/>
          <p:cNvSpPr>
            <a:spLocks noChangeArrowheads="1"/>
          </p:cNvSpPr>
          <p:nvPr/>
        </p:nvSpPr>
        <p:spPr bwMode="auto">
          <a:xfrm>
            <a:off x="1281113" y="4821238"/>
            <a:ext cx="25082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P</a:t>
            </a:r>
            <a:endParaRPr lang="en-US" sz="2400">
              <a:latin typeface="Times New Roman" pitchFamily="18" charset="0"/>
            </a:endParaRPr>
          </a:p>
        </p:txBody>
      </p:sp>
      <p:sp>
        <p:nvSpPr>
          <p:cNvPr id="184330" name="Rectangle 10"/>
          <p:cNvSpPr>
            <a:spLocks noChangeArrowheads="1"/>
          </p:cNvSpPr>
          <p:nvPr/>
        </p:nvSpPr>
        <p:spPr bwMode="auto">
          <a:xfrm>
            <a:off x="1579563" y="4821238"/>
            <a:ext cx="14605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r</a:t>
            </a:r>
            <a:endParaRPr lang="en-US" sz="2400">
              <a:latin typeface="Times New Roman" pitchFamily="18" charset="0"/>
            </a:endParaRPr>
          </a:p>
        </p:txBody>
      </p:sp>
      <p:sp>
        <p:nvSpPr>
          <p:cNvPr id="184331" name="Rectangle 11"/>
          <p:cNvSpPr>
            <a:spLocks noChangeArrowheads="1"/>
          </p:cNvSpPr>
          <p:nvPr/>
        </p:nvSpPr>
        <p:spPr bwMode="auto">
          <a:xfrm>
            <a:off x="1765300" y="4821238"/>
            <a:ext cx="207963"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e</a:t>
            </a:r>
            <a:endParaRPr lang="en-US" sz="2400">
              <a:latin typeface="Times New Roman" pitchFamily="18" charset="0"/>
            </a:endParaRPr>
          </a:p>
        </p:txBody>
      </p:sp>
      <p:sp>
        <p:nvSpPr>
          <p:cNvPr id="184332" name="Rectangle 12"/>
          <p:cNvSpPr>
            <a:spLocks noChangeArrowheads="1"/>
          </p:cNvSpPr>
          <p:nvPr/>
        </p:nvSpPr>
        <p:spPr bwMode="auto">
          <a:xfrm>
            <a:off x="2020888" y="4821238"/>
            <a:ext cx="22860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d</a:t>
            </a:r>
            <a:endParaRPr lang="en-US" sz="2400">
              <a:latin typeface="Times New Roman" pitchFamily="18" charset="0"/>
            </a:endParaRPr>
          </a:p>
        </p:txBody>
      </p:sp>
      <p:sp>
        <p:nvSpPr>
          <p:cNvPr id="184333" name="Rectangle 13"/>
          <p:cNvSpPr>
            <a:spLocks noChangeArrowheads="1"/>
          </p:cNvSpPr>
          <p:nvPr/>
        </p:nvSpPr>
        <p:spPr bwMode="auto">
          <a:xfrm>
            <a:off x="2295525" y="4821238"/>
            <a:ext cx="10477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i</a:t>
            </a:r>
            <a:endParaRPr lang="en-US" sz="2400">
              <a:latin typeface="Times New Roman" pitchFamily="18" charset="0"/>
            </a:endParaRPr>
          </a:p>
        </p:txBody>
      </p:sp>
      <p:sp>
        <p:nvSpPr>
          <p:cNvPr id="184334" name="Rectangle 14"/>
          <p:cNvSpPr>
            <a:spLocks noChangeArrowheads="1"/>
          </p:cNvSpPr>
          <p:nvPr/>
        </p:nvSpPr>
        <p:spPr bwMode="auto">
          <a:xfrm>
            <a:off x="2432050" y="4821238"/>
            <a:ext cx="207963"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c</a:t>
            </a:r>
            <a:endParaRPr lang="en-US" sz="2400">
              <a:latin typeface="Times New Roman" pitchFamily="18" charset="0"/>
            </a:endParaRPr>
          </a:p>
        </p:txBody>
      </p:sp>
      <p:sp>
        <p:nvSpPr>
          <p:cNvPr id="184335" name="Rectangle 15"/>
          <p:cNvSpPr>
            <a:spLocks noChangeArrowheads="1"/>
          </p:cNvSpPr>
          <p:nvPr/>
        </p:nvSpPr>
        <p:spPr bwMode="auto">
          <a:xfrm>
            <a:off x="2686050" y="4821238"/>
            <a:ext cx="12382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t</a:t>
            </a:r>
            <a:endParaRPr lang="en-US" sz="2400">
              <a:latin typeface="Times New Roman" pitchFamily="18" charset="0"/>
            </a:endParaRPr>
          </a:p>
        </p:txBody>
      </p:sp>
      <p:sp>
        <p:nvSpPr>
          <p:cNvPr id="184336" name="Rectangle 16"/>
          <p:cNvSpPr>
            <a:spLocks noChangeArrowheads="1"/>
          </p:cNvSpPr>
          <p:nvPr/>
        </p:nvSpPr>
        <p:spPr bwMode="auto">
          <a:xfrm>
            <a:off x="2847975" y="4821238"/>
            <a:ext cx="22860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o</a:t>
            </a:r>
            <a:endParaRPr lang="en-US" sz="2400">
              <a:latin typeface="Times New Roman" pitchFamily="18" charset="0"/>
            </a:endParaRPr>
          </a:p>
        </p:txBody>
      </p:sp>
      <p:sp>
        <p:nvSpPr>
          <p:cNvPr id="184337" name="Rectangle 17"/>
          <p:cNvSpPr>
            <a:spLocks noChangeArrowheads="1"/>
          </p:cNvSpPr>
          <p:nvPr/>
        </p:nvSpPr>
        <p:spPr bwMode="auto">
          <a:xfrm>
            <a:off x="3122613" y="4821238"/>
            <a:ext cx="14605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r</a:t>
            </a:r>
            <a:endParaRPr lang="en-US" sz="2400">
              <a:latin typeface="Times New Roman" pitchFamily="18" charset="0"/>
            </a:endParaRPr>
          </a:p>
        </p:txBody>
      </p:sp>
      <p:sp>
        <p:nvSpPr>
          <p:cNvPr id="184338" name="Rectangle 18"/>
          <p:cNvSpPr>
            <a:spLocks noChangeArrowheads="1"/>
          </p:cNvSpPr>
          <p:nvPr/>
        </p:nvSpPr>
        <p:spPr bwMode="auto">
          <a:xfrm>
            <a:off x="5954713" y="4821238"/>
            <a:ext cx="25082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P</a:t>
            </a:r>
            <a:endParaRPr lang="en-US" sz="2400">
              <a:latin typeface="Times New Roman" pitchFamily="18" charset="0"/>
            </a:endParaRPr>
          </a:p>
        </p:txBody>
      </p:sp>
      <p:sp>
        <p:nvSpPr>
          <p:cNvPr id="184339" name="Rectangle 19"/>
          <p:cNvSpPr>
            <a:spLocks noChangeArrowheads="1"/>
          </p:cNvSpPr>
          <p:nvPr/>
        </p:nvSpPr>
        <p:spPr bwMode="auto">
          <a:xfrm>
            <a:off x="6253163" y="4821238"/>
            <a:ext cx="14605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r</a:t>
            </a:r>
            <a:endParaRPr lang="en-US" sz="2400">
              <a:latin typeface="Times New Roman" pitchFamily="18" charset="0"/>
            </a:endParaRPr>
          </a:p>
        </p:txBody>
      </p:sp>
      <p:sp>
        <p:nvSpPr>
          <p:cNvPr id="184340" name="Rectangle 20"/>
          <p:cNvSpPr>
            <a:spLocks noChangeArrowheads="1"/>
          </p:cNvSpPr>
          <p:nvPr/>
        </p:nvSpPr>
        <p:spPr bwMode="auto">
          <a:xfrm>
            <a:off x="6438900" y="4821238"/>
            <a:ext cx="207963"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e</a:t>
            </a:r>
            <a:endParaRPr lang="en-US" sz="2400">
              <a:latin typeface="Times New Roman" pitchFamily="18" charset="0"/>
            </a:endParaRPr>
          </a:p>
        </p:txBody>
      </p:sp>
      <p:sp>
        <p:nvSpPr>
          <p:cNvPr id="184341" name="Rectangle 21"/>
          <p:cNvSpPr>
            <a:spLocks noChangeArrowheads="1"/>
          </p:cNvSpPr>
          <p:nvPr/>
        </p:nvSpPr>
        <p:spPr bwMode="auto">
          <a:xfrm>
            <a:off x="6689725" y="4821238"/>
            <a:ext cx="22860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d</a:t>
            </a:r>
            <a:endParaRPr lang="en-US" sz="2400">
              <a:latin typeface="Times New Roman" pitchFamily="18" charset="0"/>
            </a:endParaRPr>
          </a:p>
        </p:txBody>
      </p:sp>
      <p:sp>
        <p:nvSpPr>
          <p:cNvPr id="184342" name="Rectangle 22"/>
          <p:cNvSpPr>
            <a:spLocks noChangeArrowheads="1"/>
          </p:cNvSpPr>
          <p:nvPr/>
        </p:nvSpPr>
        <p:spPr bwMode="auto">
          <a:xfrm>
            <a:off x="6964363" y="4821238"/>
            <a:ext cx="10477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i</a:t>
            </a:r>
            <a:endParaRPr lang="en-US" sz="2400">
              <a:latin typeface="Times New Roman" pitchFamily="18" charset="0"/>
            </a:endParaRPr>
          </a:p>
        </p:txBody>
      </p:sp>
      <p:sp>
        <p:nvSpPr>
          <p:cNvPr id="184343" name="Rectangle 23"/>
          <p:cNvSpPr>
            <a:spLocks noChangeArrowheads="1"/>
          </p:cNvSpPr>
          <p:nvPr/>
        </p:nvSpPr>
        <p:spPr bwMode="auto">
          <a:xfrm>
            <a:off x="7105650" y="4821238"/>
            <a:ext cx="207963"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c</a:t>
            </a:r>
            <a:endParaRPr lang="en-US" sz="2400">
              <a:latin typeface="Times New Roman" pitchFamily="18" charset="0"/>
            </a:endParaRPr>
          </a:p>
        </p:txBody>
      </p:sp>
      <p:sp>
        <p:nvSpPr>
          <p:cNvPr id="184344" name="Rectangle 24"/>
          <p:cNvSpPr>
            <a:spLocks noChangeArrowheads="1"/>
          </p:cNvSpPr>
          <p:nvPr/>
        </p:nvSpPr>
        <p:spPr bwMode="auto">
          <a:xfrm>
            <a:off x="7361238" y="4821238"/>
            <a:ext cx="123825"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t</a:t>
            </a:r>
            <a:endParaRPr lang="en-US" sz="2400">
              <a:latin typeface="Times New Roman" pitchFamily="18" charset="0"/>
            </a:endParaRPr>
          </a:p>
        </p:txBody>
      </p:sp>
      <p:sp>
        <p:nvSpPr>
          <p:cNvPr id="184345" name="Rectangle 25"/>
          <p:cNvSpPr>
            <a:spLocks noChangeArrowheads="1"/>
          </p:cNvSpPr>
          <p:nvPr/>
        </p:nvSpPr>
        <p:spPr bwMode="auto">
          <a:xfrm>
            <a:off x="7521575" y="4821238"/>
            <a:ext cx="22860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o</a:t>
            </a:r>
            <a:endParaRPr lang="en-US" sz="2400">
              <a:latin typeface="Times New Roman" pitchFamily="18" charset="0"/>
            </a:endParaRPr>
          </a:p>
        </p:txBody>
      </p:sp>
      <p:sp>
        <p:nvSpPr>
          <p:cNvPr id="184346" name="Rectangle 26"/>
          <p:cNvSpPr>
            <a:spLocks noChangeArrowheads="1"/>
          </p:cNvSpPr>
          <p:nvPr/>
        </p:nvSpPr>
        <p:spPr bwMode="auto">
          <a:xfrm>
            <a:off x="7796213" y="4821238"/>
            <a:ext cx="146050" cy="487362"/>
          </a:xfrm>
          <a:prstGeom prst="rect">
            <a:avLst/>
          </a:prstGeom>
          <a:noFill/>
          <a:ln w="9525">
            <a:noFill/>
            <a:miter lim="800000"/>
            <a:headEnd/>
            <a:tailEnd/>
          </a:ln>
        </p:spPr>
        <p:txBody>
          <a:bodyPr wrap="none" lIns="0" tIns="0" rIns="0" bIns="0">
            <a:spAutoFit/>
          </a:bodyPr>
          <a:lstStyle/>
          <a:p>
            <a:pPr eaLnBrk="0" hangingPunct="0"/>
            <a:r>
              <a:rPr lang="en-US" sz="3200" b="1">
                <a:solidFill>
                  <a:srgbClr val="000000"/>
                </a:solidFill>
              </a:rPr>
              <a:t>r</a:t>
            </a:r>
            <a:endParaRPr lang="en-US" sz="2400">
              <a:latin typeface="Times New Roman" pitchFamily="18" charset="0"/>
            </a:endParaRPr>
          </a:p>
        </p:txBody>
      </p:sp>
      <p:sp>
        <p:nvSpPr>
          <p:cNvPr id="184347" name="Rectangle 27"/>
          <p:cNvSpPr>
            <a:spLocks noChangeArrowheads="1"/>
          </p:cNvSpPr>
          <p:nvPr/>
        </p:nvSpPr>
        <p:spPr bwMode="auto">
          <a:xfrm>
            <a:off x="3482975" y="3575050"/>
            <a:ext cx="2087563" cy="795338"/>
          </a:xfrm>
          <a:prstGeom prst="rect">
            <a:avLst/>
          </a:prstGeom>
          <a:solidFill>
            <a:srgbClr val="FFFFFF"/>
          </a:solidFill>
          <a:ln w="9525">
            <a:noFill/>
            <a:miter lim="800000"/>
            <a:headEnd/>
            <a:tailEnd/>
          </a:ln>
        </p:spPr>
        <p:txBody>
          <a:bodyPr/>
          <a:lstStyle/>
          <a:p>
            <a:endParaRPr lang="en-US"/>
          </a:p>
        </p:txBody>
      </p:sp>
      <p:sp>
        <p:nvSpPr>
          <p:cNvPr id="184348" name="Freeform 28"/>
          <p:cNvSpPr>
            <a:spLocks/>
          </p:cNvSpPr>
          <p:nvPr/>
        </p:nvSpPr>
        <p:spPr bwMode="auto">
          <a:xfrm>
            <a:off x="3482975" y="3554413"/>
            <a:ext cx="2103438" cy="36512"/>
          </a:xfrm>
          <a:custGeom>
            <a:avLst/>
            <a:gdLst/>
            <a:ahLst/>
            <a:cxnLst>
              <a:cxn ang="0">
                <a:pos x="1325" y="13"/>
              </a:cxn>
              <a:cxn ang="0">
                <a:pos x="1315" y="0"/>
              </a:cxn>
              <a:cxn ang="0">
                <a:pos x="0" y="0"/>
              </a:cxn>
              <a:cxn ang="0">
                <a:pos x="0" y="23"/>
              </a:cxn>
              <a:cxn ang="0">
                <a:pos x="1315" y="23"/>
              </a:cxn>
              <a:cxn ang="0">
                <a:pos x="1305" y="13"/>
              </a:cxn>
              <a:cxn ang="0">
                <a:pos x="1325" y="13"/>
              </a:cxn>
              <a:cxn ang="0">
                <a:pos x="1325" y="0"/>
              </a:cxn>
              <a:cxn ang="0">
                <a:pos x="1315" y="0"/>
              </a:cxn>
              <a:cxn ang="0">
                <a:pos x="1325" y="13"/>
              </a:cxn>
            </a:cxnLst>
            <a:rect l="0" t="0" r="r" b="b"/>
            <a:pathLst>
              <a:path w="1325" h="23">
                <a:moveTo>
                  <a:pt x="1325" y="13"/>
                </a:moveTo>
                <a:lnTo>
                  <a:pt x="1315" y="0"/>
                </a:lnTo>
                <a:lnTo>
                  <a:pt x="0" y="0"/>
                </a:lnTo>
                <a:lnTo>
                  <a:pt x="0" y="23"/>
                </a:lnTo>
                <a:lnTo>
                  <a:pt x="1315" y="23"/>
                </a:lnTo>
                <a:lnTo>
                  <a:pt x="1305" y="13"/>
                </a:lnTo>
                <a:lnTo>
                  <a:pt x="1325" y="13"/>
                </a:lnTo>
                <a:lnTo>
                  <a:pt x="1325" y="0"/>
                </a:lnTo>
                <a:lnTo>
                  <a:pt x="1315" y="0"/>
                </a:lnTo>
                <a:lnTo>
                  <a:pt x="1325" y="13"/>
                </a:lnTo>
                <a:close/>
              </a:path>
            </a:pathLst>
          </a:custGeom>
          <a:solidFill>
            <a:srgbClr val="000000"/>
          </a:solidFill>
          <a:ln w="9525">
            <a:noFill/>
            <a:round/>
            <a:headEnd/>
            <a:tailEnd/>
          </a:ln>
        </p:spPr>
        <p:txBody>
          <a:bodyPr/>
          <a:lstStyle/>
          <a:p>
            <a:endParaRPr lang="en-US"/>
          </a:p>
        </p:txBody>
      </p:sp>
      <p:sp>
        <p:nvSpPr>
          <p:cNvPr id="184349" name="Freeform 29"/>
          <p:cNvSpPr>
            <a:spLocks/>
          </p:cNvSpPr>
          <p:nvPr/>
        </p:nvSpPr>
        <p:spPr bwMode="auto">
          <a:xfrm>
            <a:off x="5554663" y="3575050"/>
            <a:ext cx="31750" cy="815975"/>
          </a:xfrm>
          <a:custGeom>
            <a:avLst/>
            <a:gdLst/>
            <a:ahLst/>
            <a:cxnLst>
              <a:cxn ang="0">
                <a:pos x="10" y="514"/>
              </a:cxn>
              <a:cxn ang="0">
                <a:pos x="20" y="501"/>
              </a:cxn>
              <a:cxn ang="0">
                <a:pos x="20" y="0"/>
              </a:cxn>
              <a:cxn ang="0">
                <a:pos x="0" y="0"/>
              </a:cxn>
              <a:cxn ang="0">
                <a:pos x="0" y="501"/>
              </a:cxn>
              <a:cxn ang="0">
                <a:pos x="10" y="491"/>
              </a:cxn>
              <a:cxn ang="0">
                <a:pos x="10" y="514"/>
              </a:cxn>
              <a:cxn ang="0">
                <a:pos x="20" y="514"/>
              </a:cxn>
              <a:cxn ang="0">
                <a:pos x="20" y="501"/>
              </a:cxn>
              <a:cxn ang="0">
                <a:pos x="10" y="514"/>
              </a:cxn>
            </a:cxnLst>
            <a:rect l="0" t="0" r="r" b="b"/>
            <a:pathLst>
              <a:path w="20" h="514">
                <a:moveTo>
                  <a:pt x="10" y="514"/>
                </a:moveTo>
                <a:lnTo>
                  <a:pt x="20" y="501"/>
                </a:lnTo>
                <a:lnTo>
                  <a:pt x="20" y="0"/>
                </a:lnTo>
                <a:lnTo>
                  <a:pt x="0" y="0"/>
                </a:lnTo>
                <a:lnTo>
                  <a:pt x="0" y="501"/>
                </a:lnTo>
                <a:lnTo>
                  <a:pt x="10" y="491"/>
                </a:lnTo>
                <a:lnTo>
                  <a:pt x="10" y="514"/>
                </a:lnTo>
                <a:lnTo>
                  <a:pt x="20" y="514"/>
                </a:lnTo>
                <a:lnTo>
                  <a:pt x="20" y="501"/>
                </a:lnTo>
                <a:lnTo>
                  <a:pt x="10" y="514"/>
                </a:lnTo>
                <a:close/>
              </a:path>
            </a:pathLst>
          </a:custGeom>
          <a:solidFill>
            <a:srgbClr val="000000"/>
          </a:solidFill>
          <a:ln w="9525">
            <a:noFill/>
            <a:round/>
            <a:headEnd/>
            <a:tailEnd/>
          </a:ln>
        </p:spPr>
        <p:txBody>
          <a:bodyPr/>
          <a:lstStyle/>
          <a:p>
            <a:endParaRPr lang="en-US"/>
          </a:p>
        </p:txBody>
      </p:sp>
      <p:sp>
        <p:nvSpPr>
          <p:cNvPr id="184350" name="Freeform 30"/>
          <p:cNvSpPr>
            <a:spLocks/>
          </p:cNvSpPr>
          <p:nvPr/>
        </p:nvSpPr>
        <p:spPr bwMode="auto">
          <a:xfrm>
            <a:off x="3465513" y="4354513"/>
            <a:ext cx="2105025" cy="36512"/>
          </a:xfrm>
          <a:custGeom>
            <a:avLst/>
            <a:gdLst/>
            <a:ahLst/>
            <a:cxnLst>
              <a:cxn ang="0">
                <a:pos x="0" y="10"/>
              </a:cxn>
              <a:cxn ang="0">
                <a:pos x="11" y="23"/>
              </a:cxn>
              <a:cxn ang="0">
                <a:pos x="1326" y="23"/>
              </a:cxn>
              <a:cxn ang="0">
                <a:pos x="1326" y="0"/>
              </a:cxn>
              <a:cxn ang="0">
                <a:pos x="11" y="0"/>
              </a:cxn>
              <a:cxn ang="0">
                <a:pos x="21" y="10"/>
              </a:cxn>
              <a:cxn ang="0">
                <a:pos x="0" y="10"/>
              </a:cxn>
              <a:cxn ang="0">
                <a:pos x="0" y="23"/>
              </a:cxn>
              <a:cxn ang="0">
                <a:pos x="11" y="23"/>
              </a:cxn>
              <a:cxn ang="0">
                <a:pos x="0" y="10"/>
              </a:cxn>
            </a:cxnLst>
            <a:rect l="0" t="0" r="r" b="b"/>
            <a:pathLst>
              <a:path w="1326" h="23">
                <a:moveTo>
                  <a:pt x="0" y="10"/>
                </a:moveTo>
                <a:lnTo>
                  <a:pt x="11" y="23"/>
                </a:lnTo>
                <a:lnTo>
                  <a:pt x="1326" y="23"/>
                </a:lnTo>
                <a:lnTo>
                  <a:pt x="1326" y="0"/>
                </a:lnTo>
                <a:lnTo>
                  <a:pt x="11" y="0"/>
                </a:lnTo>
                <a:lnTo>
                  <a:pt x="21" y="10"/>
                </a:lnTo>
                <a:lnTo>
                  <a:pt x="0" y="10"/>
                </a:lnTo>
                <a:lnTo>
                  <a:pt x="0" y="23"/>
                </a:lnTo>
                <a:lnTo>
                  <a:pt x="11" y="23"/>
                </a:lnTo>
                <a:lnTo>
                  <a:pt x="0" y="10"/>
                </a:lnTo>
                <a:close/>
              </a:path>
            </a:pathLst>
          </a:custGeom>
          <a:solidFill>
            <a:srgbClr val="000000"/>
          </a:solidFill>
          <a:ln w="9525">
            <a:noFill/>
            <a:round/>
            <a:headEnd/>
            <a:tailEnd/>
          </a:ln>
        </p:spPr>
        <p:txBody>
          <a:bodyPr/>
          <a:lstStyle/>
          <a:p>
            <a:endParaRPr lang="en-US"/>
          </a:p>
        </p:txBody>
      </p:sp>
      <p:sp>
        <p:nvSpPr>
          <p:cNvPr id="184351" name="Freeform 31"/>
          <p:cNvSpPr>
            <a:spLocks/>
          </p:cNvSpPr>
          <p:nvPr/>
        </p:nvSpPr>
        <p:spPr bwMode="auto">
          <a:xfrm>
            <a:off x="3465513" y="3554413"/>
            <a:ext cx="33337" cy="815975"/>
          </a:xfrm>
          <a:custGeom>
            <a:avLst/>
            <a:gdLst/>
            <a:ahLst/>
            <a:cxnLst>
              <a:cxn ang="0">
                <a:pos x="11" y="0"/>
              </a:cxn>
              <a:cxn ang="0">
                <a:pos x="0" y="13"/>
              </a:cxn>
              <a:cxn ang="0">
                <a:pos x="0" y="514"/>
              </a:cxn>
              <a:cxn ang="0">
                <a:pos x="21" y="514"/>
              </a:cxn>
              <a:cxn ang="0">
                <a:pos x="21" y="13"/>
              </a:cxn>
              <a:cxn ang="0">
                <a:pos x="11" y="23"/>
              </a:cxn>
              <a:cxn ang="0">
                <a:pos x="11" y="0"/>
              </a:cxn>
              <a:cxn ang="0">
                <a:pos x="0" y="0"/>
              </a:cxn>
              <a:cxn ang="0">
                <a:pos x="0" y="13"/>
              </a:cxn>
              <a:cxn ang="0">
                <a:pos x="11" y="0"/>
              </a:cxn>
            </a:cxnLst>
            <a:rect l="0" t="0" r="r" b="b"/>
            <a:pathLst>
              <a:path w="21" h="514">
                <a:moveTo>
                  <a:pt x="11" y="0"/>
                </a:moveTo>
                <a:lnTo>
                  <a:pt x="0" y="13"/>
                </a:lnTo>
                <a:lnTo>
                  <a:pt x="0" y="514"/>
                </a:lnTo>
                <a:lnTo>
                  <a:pt x="21" y="514"/>
                </a:lnTo>
                <a:lnTo>
                  <a:pt x="21" y="13"/>
                </a:lnTo>
                <a:lnTo>
                  <a:pt x="11" y="23"/>
                </a:lnTo>
                <a:lnTo>
                  <a:pt x="11" y="0"/>
                </a:lnTo>
                <a:lnTo>
                  <a:pt x="0" y="0"/>
                </a:lnTo>
                <a:lnTo>
                  <a:pt x="0" y="13"/>
                </a:lnTo>
                <a:lnTo>
                  <a:pt x="11" y="0"/>
                </a:lnTo>
                <a:close/>
              </a:path>
            </a:pathLst>
          </a:custGeom>
          <a:solidFill>
            <a:srgbClr val="000000"/>
          </a:solidFill>
          <a:ln w="9525">
            <a:noFill/>
            <a:round/>
            <a:headEnd/>
            <a:tailEnd/>
          </a:ln>
        </p:spPr>
        <p:txBody>
          <a:bodyPr/>
          <a:lstStyle/>
          <a:p>
            <a:endParaRPr lang="en-US"/>
          </a:p>
        </p:txBody>
      </p:sp>
      <p:sp>
        <p:nvSpPr>
          <p:cNvPr id="184352" name="Rectangle 32"/>
          <p:cNvSpPr>
            <a:spLocks noChangeArrowheads="1"/>
          </p:cNvSpPr>
          <p:nvPr/>
        </p:nvSpPr>
        <p:spPr bwMode="auto">
          <a:xfrm>
            <a:off x="4003675" y="3594100"/>
            <a:ext cx="20796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L</a:t>
            </a:r>
            <a:endParaRPr lang="en-US" sz="2400">
              <a:latin typeface="Times New Roman" pitchFamily="18" charset="0"/>
            </a:endParaRPr>
          </a:p>
        </p:txBody>
      </p:sp>
      <p:sp>
        <p:nvSpPr>
          <p:cNvPr id="184353" name="Rectangle 33"/>
          <p:cNvSpPr>
            <a:spLocks noChangeArrowheads="1"/>
          </p:cNvSpPr>
          <p:nvPr/>
        </p:nvSpPr>
        <p:spPr bwMode="auto">
          <a:xfrm>
            <a:off x="4254500" y="3594100"/>
            <a:ext cx="20796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o</a:t>
            </a:r>
            <a:endParaRPr lang="en-US" sz="2400">
              <a:latin typeface="Times New Roman" pitchFamily="18" charset="0"/>
            </a:endParaRPr>
          </a:p>
        </p:txBody>
      </p:sp>
      <p:sp>
        <p:nvSpPr>
          <p:cNvPr id="184354" name="Rectangle 34"/>
          <p:cNvSpPr>
            <a:spLocks noChangeArrowheads="1"/>
          </p:cNvSpPr>
          <p:nvPr/>
        </p:nvSpPr>
        <p:spPr bwMode="auto">
          <a:xfrm>
            <a:off x="4508500" y="3594100"/>
            <a:ext cx="20796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g</a:t>
            </a:r>
            <a:endParaRPr lang="en-US" sz="2400">
              <a:latin typeface="Times New Roman" pitchFamily="18" charset="0"/>
            </a:endParaRPr>
          </a:p>
        </p:txBody>
      </p:sp>
      <p:sp>
        <p:nvSpPr>
          <p:cNvPr id="184355" name="Rectangle 35"/>
          <p:cNvSpPr>
            <a:spLocks noChangeArrowheads="1"/>
          </p:cNvSpPr>
          <p:nvPr/>
        </p:nvSpPr>
        <p:spPr bwMode="auto">
          <a:xfrm>
            <a:off x="4759325" y="3594100"/>
            <a:ext cx="9366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i</a:t>
            </a:r>
            <a:endParaRPr lang="en-US" sz="2400">
              <a:latin typeface="Times New Roman" pitchFamily="18" charset="0"/>
            </a:endParaRPr>
          </a:p>
        </p:txBody>
      </p:sp>
      <p:sp>
        <p:nvSpPr>
          <p:cNvPr id="184356" name="Rectangle 36"/>
          <p:cNvSpPr>
            <a:spLocks noChangeArrowheads="1"/>
          </p:cNvSpPr>
          <p:nvPr/>
        </p:nvSpPr>
        <p:spPr bwMode="auto">
          <a:xfrm>
            <a:off x="4887913" y="3594100"/>
            <a:ext cx="11271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t</a:t>
            </a:r>
            <a:endParaRPr lang="en-US" sz="2400">
              <a:latin typeface="Times New Roman" pitchFamily="18" charset="0"/>
            </a:endParaRPr>
          </a:p>
        </p:txBody>
      </p:sp>
      <p:sp>
        <p:nvSpPr>
          <p:cNvPr id="184357" name="Rectangle 37"/>
          <p:cNvSpPr>
            <a:spLocks noChangeArrowheads="1"/>
          </p:cNvSpPr>
          <p:nvPr/>
        </p:nvSpPr>
        <p:spPr bwMode="auto">
          <a:xfrm>
            <a:off x="3498850" y="3949700"/>
            <a:ext cx="20796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T</a:t>
            </a:r>
            <a:endParaRPr lang="en-US" sz="2400">
              <a:latin typeface="Times New Roman" pitchFamily="18" charset="0"/>
            </a:endParaRPr>
          </a:p>
        </p:txBody>
      </p:sp>
      <p:sp>
        <p:nvSpPr>
          <p:cNvPr id="184358" name="Rectangle 38"/>
          <p:cNvSpPr>
            <a:spLocks noChangeArrowheads="1"/>
          </p:cNvSpPr>
          <p:nvPr/>
        </p:nvSpPr>
        <p:spPr bwMode="auto">
          <a:xfrm>
            <a:off x="3729038" y="3949700"/>
            <a:ext cx="13176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r</a:t>
            </a:r>
            <a:endParaRPr lang="en-US" sz="2400">
              <a:latin typeface="Times New Roman" pitchFamily="18" charset="0"/>
            </a:endParaRPr>
          </a:p>
        </p:txBody>
      </p:sp>
      <p:sp>
        <p:nvSpPr>
          <p:cNvPr id="184359" name="Rectangle 39"/>
          <p:cNvSpPr>
            <a:spLocks noChangeArrowheads="1"/>
          </p:cNvSpPr>
          <p:nvPr/>
        </p:nvSpPr>
        <p:spPr bwMode="auto">
          <a:xfrm>
            <a:off x="3898900" y="3949700"/>
            <a:ext cx="188913"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a</a:t>
            </a:r>
            <a:endParaRPr lang="en-US" sz="2400">
              <a:latin typeface="Times New Roman" pitchFamily="18" charset="0"/>
            </a:endParaRPr>
          </a:p>
        </p:txBody>
      </p:sp>
      <p:sp>
        <p:nvSpPr>
          <p:cNvPr id="184360" name="Rectangle 40"/>
          <p:cNvSpPr>
            <a:spLocks noChangeArrowheads="1"/>
          </p:cNvSpPr>
          <p:nvPr/>
        </p:nvSpPr>
        <p:spPr bwMode="auto">
          <a:xfrm>
            <a:off x="4132263" y="3949700"/>
            <a:ext cx="20796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n</a:t>
            </a:r>
            <a:endParaRPr lang="en-US" sz="2400">
              <a:latin typeface="Times New Roman" pitchFamily="18" charset="0"/>
            </a:endParaRPr>
          </a:p>
        </p:txBody>
      </p:sp>
      <p:sp>
        <p:nvSpPr>
          <p:cNvPr id="184361" name="Rectangle 41"/>
          <p:cNvSpPr>
            <a:spLocks noChangeArrowheads="1"/>
          </p:cNvSpPr>
          <p:nvPr/>
        </p:nvSpPr>
        <p:spPr bwMode="auto">
          <a:xfrm>
            <a:off x="4383088" y="3949700"/>
            <a:ext cx="18891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s</a:t>
            </a:r>
            <a:endParaRPr lang="en-US" sz="2400">
              <a:latin typeface="Times New Roman" pitchFamily="18" charset="0"/>
            </a:endParaRPr>
          </a:p>
        </p:txBody>
      </p:sp>
      <p:sp>
        <p:nvSpPr>
          <p:cNvPr id="184362" name="Rectangle 42"/>
          <p:cNvSpPr>
            <a:spLocks noChangeArrowheads="1"/>
          </p:cNvSpPr>
          <p:nvPr/>
        </p:nvSpPr>
        <p:spPr bwMode="auto">
          <a:xfrm>
            <a:off x="4618038" y="3949700"/>
            <a:ext cx="11271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f</a:t>
            </a:r>
            <a:endParaRPr lang="en-US" sz="2400">
              <a:latin typeface="Times New Roman" pitchFamily="18" charset="0"/>
            </a:endParaRPr>
          </a:p>
        </p:txBody>
      </p:sp>
      <p:sp>
        <p:nvSpPr>
          <p:cNvPr id="184363" name="Rectangle 43"/>
          <p:cNvSpPr>
            <a:spLocks noChangeArrowheads="1"/>
          </p:cNvSpPr>
          <p:nvPr/>
        </p:nvSpPr>
        <p:spPr bwMode="auto">
          <a:xfrm>
            <a:off x="4767263" y="3949700"/>
            <a:ext cx="20796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o</a:t>
            </a:r>
            <a:endParaRPr lang="en-US" sz="2400">
              <a:latin typeface="Times New Roman" pitchFamily="18" charset="0"/>
            </a:endParaRPr>
          </a:p>
        </p:txBody>
      </p:sp>
      <p:sp>
        <p:nvSpPr>
          <p:cNvPr id="184364" name="Rectangle 44"/>
          <p:cNvSpPr>
            <a:spLocks noChangeArrowheads="1"/>
          </p:cNvSpPr>
          <p:nvPr/>
        </p:nvSpPr>
        <p:spPr bwMode="auto">
          <a:xfrm>
            <a:off x="5018088" y="3949700"/>
            <a:ext cx="131762"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r</a:t>
            </a:r>
            <a:endParaRPr lang="en-US" sz="2400">
              <a:latin typeface="Times New Roman" pitchFamily="18" charset="0"/>
            </a:endParaRPr>
          </a:p>
        </p:txBody>
      </p:sp>
      <p:sp>
        <p:nvSpPr>
          <p:cNvPr id="184365" name="Rectangle 45"/>
          <p:cNvSpPr>
            <a:spLocks noChangeArrowheads="1"/>
          </p:cNvSpPr>
          <p:nvPr/>
        </p:nvSpPr>
        <p:spPr bwMode="auto">
          <a:xfrm>
            <a:off x="5187950" y="3949700"/>
            <a:ext cx="301625" cy="441325"/>
          </a:xfrm>
          <a:prstGeom prst="rect">
            <a:avLst/>
          </a:prstGeom>
          <a:noFill/>
          <a:ln w="9525">
            <a:noFill/>
            <a:miter lim="800000"/>
            <a:headEnd/>
            <a:tailEnd/>
          </a:ln>
        </p:spPr>
        <p:txBody>
          <a:bodyPr wrap="none" lIns="0" tIns="0" rIns="0" bIns="0">
            <a:spAutoFit/>
          </a:bodyPr>
          <a:lstStyle/>
          <a:p>
            <a:pPr eaLnBrk="0" hangingPunct="0"/>
            <a:r>
              <a:rPr lang="en-US" sz="2900" b="1">
                <a:solidFill>
                  <a:srgbClr val="000000"/>
                </a:solidFill>
              </a:rPr>
              <a:t>m</a:t>
            </a:r>
            <a:endParaRPr lang="en-US" sz="2400">
              <a:latin typeface="Times New Roman" pitchFamily="18" charset="0"/>
            </a:endParaRPr>
          </a:p>
        </p:txBody>
      </p:sp>
      <p:sp>
        <p:nvSpPr>
          <p:cNvPr id="184366" name="Freeform 46"/>
          <p:cNvSpPr>
            <a:spLocks/>
          </p:cNvSpPr>
          <p:nvPr/>
        </p:nvSpPr>
        <p:spPr bwMode="auto">
          <a:xfrm>
            <a:off x="5776913" y="2322513"/>
            <a:ext cx="190500" cy="287337"/>
          </a:xfrm>
          <a:custGeom>
            <a:avLst/>
            <a:gdLst/>
            <a:ahLst/>
            <a:cxnLst>
              <a:cxn ang="0">
                <a:pos x="0" y="181"/>
              </a:cxn>
              <a:cxn ang="0">
                <a:pos x="0" y="0"/>
              </a:cxn>
              <a:cxn ang="0">
                <a:pos x="33" y="0"/>
              </a:cxn>
              <a:cxn ang="0">
                <a:pos x="33" y="150"/>
              </a:cxn>
              <a:cxn ang="0">
                <a:pos x="120" y="150"/>
              </a:cxn>
              <a:cxn ang="0">
                <a:pos x="120" y="181"/>
              </a:cxn>
              <a:cxn ang="0">
                <a:pos x="0" y="181"/>
              </a:cxn>
            </a:cxnLst>
            <a:rect l="0" t="0" r="r" b="b"/>
            <a:pathLst>
              <a:path w="120" h="181">
                <a:moveTo>
                  <a:pt x="0" y="181"/>
                </a:moveTo>
                <a:lnTo>
                  <a:pt x="0" y="0"/>
                </a:lnTo>
                <a:lnTo>
                  <a:pt x="33" y="0"/>
                </a:lnTo>
                <a:lnTo>
                  <a:pt x="33" y="150"/>
                </a:lnTo>
                <a:lnTo>
                  <a:pt x="120" y="150"/>
                </a:lnTo>
                <a:lnTo>
                  <a:pt x="120" y="181"/>
                </a:lnTo>
                <a:lnTo>
                  <a:pt x="0" y="181"/>
                </a:lnTo>
                <a:close/>
              </a:path>
            </a:pathLst>
          </a:custGeom>
          <a:solidFill>
            <a:srgbClr val="000000"/>
          </a:solidFill>
          <a:ln w="9525">
            <a:noFill/>
            <a:round/>
            <a:headEnd/>
            <a:tailEnd/>
          </a:ln>
        </p:spPr>
        <p:txBody>
          <a:bodyPr/>
          <a:lstStyle/>
          <a:p>
            <a:endParaRPr lang="en-US"/>
          </a:p>
        </p:txBody>
      </p:sp>
      <p:sp>
        <p:nvSpPr>
          <p:cNvPr id="184367" name="Freeform 47"/>
          <p:cNvSpPr>
            <a:spLocks noEditPoints="1"/>
          </p:cNvSpPr>
          <p:nvPr/>
        </p:nvSpPr>
        <p:spPr bwMode="auto">
          <a:xfrm>
            <a:off x="6019800" y="2395538"/>
            <a:ext cx="204788" cy="222250"/>
          </a:xfrm>
          <a:custGeom>
            <a:avLst/>
            <a:gdLst/>
            <a:ahLst/>
            <a:cxnLst>
              <a:cxn ang="0">
                <a:pos x="2" y="61"/>
              </a:cxn>
              <a:cxn ang="0">
                <a:pos x="2" y="48"/>
              </a:cxn>
              <a:cxn ang="0">
                <a:pos x="7" y="41"/>
              </a:cxn>
              <a:cxn ang="0">
                <a:pos x="10" y="31"/>
              </a:cxn>
              <a:cxn ang="0">
                <a:pos x="18" y="23"/>
              </a:cxn>
              <a:cxn ang="0">
                <a:pos x="23" y="15"/>
              </a:cxn>
              <a:cxn ang="0">
                <a:pos x="33" y="10"/>
              </a:cxn>
              <a:cxn ang="0">
                <a:pos x="40" y="5"/>
              </a:cxn>
              <a:cxn ang="0">
                <a:pos x="51" y="3"/>
              </a:cxn>
              <a:cxn ang="0">
                <a:pos x="61" y="0"/>
              </a:cxn>
              <a:cxn ang="0">
                <a:pos x="71" y="3"/>
              </a:cxn>
              <a:cxn ang="0">
                <a:pos x="84" y="3"/>
              </a:cxn>
              <a:cxn ang="0">
                <a:pos x="94" y="8"/>
              </a:cxn>
              <a:cxn ang="0">
                <a:pos x="104" y="13"/>
              </a:cxn>
              <a:cxn ang="0">
                <a:pos x="112" y="23"/>
              </a:cxn>
              <a:cxn ang="0">
                <a:pos x="119" y="31"/>
              </a:cxn>
              <a:cxn ang="0">
                <a:pos x="124" y="38"/>
              </a:cxn>
              <a:cxn ang="0">
                <a:pos x="127" y="51"/>
              </a:cxn>
              <a:cxn ang="0">
                <a:pos x="129" y="64"/>
              </a:cxn>
              <a:cxn ang="0">
                <a:pos x="129" y="76"/>
              </a:cxn>
              <a:cxn ang="0">
                <a:pos x="127" y="89"/>
              </a:cxn>
              <a:cxn ang="0">
                <a:pos x="122" y="102"/>
              </a:cxn>
              <a:cxn ang="0">
                <a:pos x="117" y="112"/>
              </a:cxn>
              <a:cxn ang="0">
                <a:pos x="109" y="120"/>
              </a:cxn>
              <a:cxn ang="0">
                <a:pos x="104" y="127"/>
              </a:cxn>
              <a:cxn ang="0">
                <a:pos x="94" y="132"/>
              </a:cxn>
              <a:cxn ang="0">
                <a:pos x="84" y="137"/>
              </a:cxn>
              <a:cxn ang="0">
                <a:pos x="71" y="140"/>
              </a:cxn>
              <a:cxn ang="0">
                <a:pos x="58" y="140"/>
              </a:cxn>
              <a:cxn ang="0">
                <a:pos x="48" y="137"/>
              </a:cxn>
              <a:cxn ang="0">
                <a:pos x="38" y="135"/>
              </a:cxn>
              <a:cxn ang="0">
                <a:pos x="30" y="130"/>
              </a:cxn>
              <a:cxn ang="0">
                <a:pos x="23" y="125"/>
              </a:cxn>
              <a:cxn ang="0">
                <a:pos x="15" y="114"/>
              </a:cxn>
              <a:cxn ang="0">
                <a:pos x="7" y="107"/>
              </a:cxn>
              <a:cxn ang="0">
                <a:pos x="5" y="94"/>
              </a:cxn>
              <a:cxn ang="0">
                <a:pos x="2" y="84"/>
              </a:cxn>
              <a:cxn ang="0">
                <a:pos x="0" y="71"/>
              </a:cxn>
              <a:cxn ang="0">
                <a:pos x="35" y="76"/>
              </a:cxn>
              <a:cxn ang="0">
                <a:pos x="38" y="86"/>
              </a:cxn>
              <a:cxn ang="0">
                <a:pos x="43" y="99"/>
              </a:cxn>
              <a:cxn ang="0">
                <a:pos x="51" y="104"/>
              </a:cxn>
              <a:cxn ang="0">
                <a:pos x="58" y="109"/>
              </a:cxn>
              <a:cxn ang="0">
                <a:pos x="71" y="109"/>
              </a:cxn>
              <a:cxn ang="0">
                <a:pos x="81" y="107"/>
              </a:cxn>
              <a:cxn ang="0">
                <a:pos x="86" y="99"/>
              </a:cxn>
              <a:cxn ang="0">
                <a:pos x="91" y="89"/>
              </a:cxn>
              <a:cxn ang="0">
                <a:pos x="94" y="79"/>
              </a:cxn>
              <a:cxn ang="0">
                <a:pos x="96" y="66"/>
              </a:cxn>
              <a:cxn ang="0">
                <a:pos x="94" y="53"/>
              </a:cxn>
              <a:cxn ang="0">
                <a:pos x="89" y="43"/>
              </a:cxn>
              <a:cxn ang="0">
                <a:pos x="84" y="36"/>
              </a:cxn>
              <a:cxn ang="0">
                <a:pos x="76" y="31"/>
              </a:cxn>
              <a:cxn ang="0">
                <a:pos x="63" y="31"/>
              </a:cxn>
              <a:cxn ang="0">
                <a:pos x="53" y="33"/>
              </a:cxn>
              <a:cxn ang="0">
                <a:pos x="45" y="38"/>
              </a:cxn>
              <a:cxn ang="0">
                <a:pos x="38" y="48"/>
              </a:cxn>
              <a:cxn ang="0">
                <a:pos x="35" y="59"/>
              </a:cxn>
              <a:cxn ang="0">
                <a:pos x="35" y="71"/>
              </a:cxn>
            </a:cxnLst>
            <a:rect l="0" t="0" r="r" b="b"/>
            <a:pathLst>
              <a:path w="129" h="140">
                <a:moveTo>
                  <a:pt x="0" y="69"/>
                </a:moveTo>
                <a:lnTo>
                  <a:pt x="0" y="66"/>
                </a:lnTo>
                <a:lnTo>
                  <a:pt x="0" y="64"/>
                </a:lnTo>
                <a:lnTo>
                  <a:pt x="2" y="64"/>
                </a:lnTo>
                <a:lnTo>
                  <a:pt x="2" y="61"/>
                </a:lnTo>
                <a:lnTo>
                  <a:pt x="2" y="59"/>
                </a:lnTo>
                <a:lnTo>
                  <a:pt x="2" y="56"/>
                </a:lnTo>
                <a:lnTo>
                  <a:pt x="2" y="53"/>
                </a:lnTo>
                <a:lnTo>
                  <a:pt x="2" y="51"/>
                </a:lnTo>
                <a:lnTo>
                  <a:pt x="2" y="48"/>
                </a:lnTo>
                <a:lnTo>
                  <a:pt x="5" y="48"/>
                </a:lnTo>
                <a:lnTo>
                  <a:pt x="5" y="46"/>
                </a:lnTo>
                <a:lnTo>
                  <a:pt x="5" y="43"/>
                </a:lnTo>
                <a:lnTo>
                  <a:pt x="5" y="41"/>
                </a:lnTo>
                <a:lnTo>
                  <a:pt x="7" y="41"/>
                </a:lnTo>
                <a:lnTo>
                  <a:pt x="7" y="38"/>
                </a:lnTo>
                <a:lnTo>
                  <a:pt x="7" y="36"/>
                </a:lnTo>
                <a:lnTo>
                  <a:pt x="10" y="36"/>
                </a:lnTo>
                <a:lnTo>
                  <a:pt x="10" y="33"/>
                </a:lnTo>
                <a:lnTo>
                  <a:pt x="10" y="31"/>
                </a:lnTo>
                <a:lnTo>
                  <a:pt x="12" y="31"/>
                </a:lnTo>
                <a:lnTo>
                  <a:pt x="12" y="28"/>
                </a:lnTo>
                <a:lnTo>
                  <a:pt x="15" y="25"/>
                </a:lnTo>
                <a:lnTo>
                  <a:pt x="15" y="23"/>
                </a:lnTo>
                <a:lnTo>
                  <a:pt x="18" y="23"/>
                </a:lnTo>
                <a:lnTo>
                  <a:pt x="18" y="20"/>
                </a:lnTo>
                <a:lnTo>
                  <a:pt x="20" y="20"/>
                </a:lnTo>
                <a:lnTo>
                  <a:pt x="20" y="18"/>
                </a:lnTo>
                <a:lnTo>
                  <a:pt x="23" y="18"/>
                </a:lnTo>
                <a:lnTo>
                  <a:pt x="23" y="15"/>
                </a:lnTo>
                <a:lnTo>
                  <a:pt x="25" y="15"/>
                </a:lnTo>
                <a:lnTo>
                  <a:pt x="25" y="13"/>
                </a:lnTo>
                <a:lnTo>
                  <a:pt x="28" y="13"/>
                </a:lnTo>
                <a:lnTo>
                  <a:pt x="30" y="10"/>
                </a:lnTo>
                <a:lnTo>
                  <a:pt x="33" y="10"/>
                </a:lnTo>
                <a:lnTo>
                  <a:pt x="33" y="8"/>
                </a:lnTo>
                <a:lnTo>
                  <a:pt x="35" y="8"/>
                </a:lnTo>
                <a:lnTo>
                  <a:pt x="38" y="8"/>
                </a:lnTo>
                <a:lnTo>
                  <a:pt x="38" y="5"/>
                </a:lnTo>
                <a:lnTo>
                  <a:pt x="40" y="5"/>
                </a:lnTo>
                <a:lnTo>
                  <a:pt x="43" y="5"/>
                </a:lnTo>
                <a:lnTo>
                  <a:pt x="45" y="5"/>
                </a:lnTo>
                <a:lnTo>
                  <a:pt x="45" y="3"/>
                </a:lnTo>
                <a:lnTo>
                  <a:pt x="48" y="3"/>
                </a:lnTo>
                <a:lnTo>
                  <a:pt x="51" y="3"/>
                </a:lnTo>
                <a:lnTo>
                  <a:pt x="53" y="3"/>
                </a:lnTo>
                <a:lnTo>
                  <a:pt x="56" y="3"/>
                </a:lnTo>
                <a:lnTo>
                  <a:pt x="58" y="3"/>
                </a:lnTo>
                <a:lnTo>
                  <a:pt x="58" y="0"/>
                </a:lnTo>
                <a:lnTo>
                  <a:pt x="61" y="0"/>
                </a:lnTo>
                <a:lnTo>
                  <a:pt x="63" y="0"/>
                </a:lnTo>
                <a:lnTo>
                  <a:pt x="66" y="0"/>
                </a:lnTo>
                <a:lnTo>
                  <a:pt x="68" y="0"/>
                </a:lnTo>
                <a:lnTo>
                  <a:pt x="71" y="0"/>
                </a:lnTo>
                <a:lnTo>
                  <a:pt x="71" y="3"/>
                </a:lnTo>
                <a:lnTo>
                  <a:pt x="73" y="3"/>
                </a:lnTo>
                <a:lnTo>
                  <a:pt x="76" y="3"/>
                </a:lnTo>
                <a:lnTo>
                  <a:pt x="79" y="3"/>
                </a:lnTo>
                <a:lnTo>
                  <a:pt x="81" y="3"/>
                </a:lnTo>
                <a:lnTo>
                  <a:pt x="84" y="3"/>
                </a:lnTo>
                <a:lnTo>
                  <a:pt x="86" y="5"/>
                </a:lnTo>
                <a:lnTo>
                  <a:pt x="89" y="5"/>
                </a:lnTo>
                <a:lnTo>
                  <a:pt x="91" y="5"/>
                </a:lnTo>
                <a:lnTo>
                  <a:pt x="91" y="8"/>
                </a:lnTo>
                <a:lnTo>
                  <a:pt x="94" y="8"/>
                </a:lnTo>
                <a:lnTo>
                  <a:pt x="96" y="8"/>
                </a:lnTo>
                <a:lnTo>
                  <a:pt x="99" y="10"/>
                </a:lnTo>
                <a:lnTo>
                  <a:pt x="101" y="10"/>
                </a:lnTo>
                <a:lnTo>
                  <a:pt x="101" y="13"/>
                </a:lnTo>
                <a:lnTo>
                  <a:pt x="104" y="13"/>
                </a:lnTo>
                <a:lnTo>
                  <a:pt x="107" y="15"/>
                </a:lnTo>
                <a:lnTo>
                  <a:pt x="109" y="18"/>
                </a:lnTo>
                <a:lnTo>
                  <a:pt x="109" y="20"/>
                </a:lnTo>
                <a:lnTo>
                  <a:pt x="112" y="20"/>
                </a:lnTo>
                <a:lnTo>
                  <a:pt x="112" y="23"/>
                </a:lnTo>
                <a:lnTo>
                  <a:pt x="114" y="23"/>
                </a:lnTo>
                <a:lnTo>
                  <a:pt x="114" y="25"/>
                </a:lnTo>
                <a:lnTo>
                  <a:pt x="117" y="25"/>
                </a:lnTo>
                <a:lnTo>
                  <a:pt x="117" y="28"/>
                </a:lnTo>
                <a:lnTo>
                  <a:pt x="119" y="31"/>
                </a:lnTo>
                <a:lnTo>
                  <a:pt x="119" y="33"/>
                </a:lnTo>
                <a:lnTo>
                  <a:pt x="122" y="33"/>
                </a:lnTo>
                <a:lnTo>
                  <a:pt x="122" y="36"/>
                </a:lnTo>
                <a:lnTo>
                  <a:pt x="122" y="38"/>
                </a:lnTo>
                <a:lnTo>
                  <a:pt x="124" y="38"/>
                </a:lnTo>
                <a:lnTo>
                  <a:pt x="124" y="41"/>
                </a:lnTo>
                <a:lnTo>
                  <a:pt x="124" y="43"/>
                </a:lnTo>
                <a:lnTo>
                  <a:pt x="127" y="46"/>
                </a:lnTo>
                <a:lnTo>
                  <a:pt x="127" y="48"/>
                </a:lnTo>
                <a:lnTo>
                  <a:pt x="127" y="51"/>
                </a:lnTo>
                <a:lnTo>
                  <a:pt x="127" y="53"/>
                </a:lnTo>
                <a:lnTo>
                  <a:pt x="129" y="56"/>
                </a:lnTo>
                <a:lnTo>
                  <a:pt x="129" y="59"/>
                </a:lnTo>
                <a:lnTo>
                  <a:pt x="129" y="61"/>
                </a:lnTo>
                <a:lnTo>
                  <a:pt x="129" y="64"/>
                </a:lnTo>
                <a:lnTo>
                  <a:pt x="129" y="66"/>
                </a:lnTo>
                <a:lnTo>
                  <a:pt x="129" y="69"/>
                </a:lnTo>
                <a:lnTo>
                  <a:pt x="129" y="71"/>
                </a:lnTo>
                <a:lnTo>
                  <a:pt x="129" y="74"/>
                </a:lnTo>
                <a:lnTo>
                  <a:pt x="129" y="76"/>
                </a:lnTo>
                <a:lnTo>
                  <a:pt x="129" y="79"/>
                </a:lnTo>
                <a:lnTo>
                  <a:pt x="129" y="81"/>
                </a:lnTo>
                <a:lnTo>
                  <a:pt x="129" y="84"/>
                </a:lnTo>
                <a:lnTo>
                  <a:pt x="127" y="86"/>
                </a:lnTo>
                <a:lnTo>
                  <a:pt x="127" y="89"/>
                </a:lnTo>
                <a:lnTo>
                  <a:pt x="127" y="92"/>
                </a:lnTo>
                <a:lnTo>
                  <a:pt x="127" y="94"/>
                </a:lnTo>
                <a:lnTo>
                  <a:pt x="124" y="97"/>
                </a:lnTo>
                <a:lnTo>
                  <a:pt x="124" y="99"/>
                </a:lnTo>
                <a:lnTo>
                  <a:pt x="122" y="102"/>
                </a:lnTo>
                <a:lnTo>
                  <a:pt x="122" y="104"/>
                </a:lnTo>
                <a:lnTo>
                  <a:pt x="122" y="107"/>
                </a:lnTo>
                <a:lnTo>
                  <a:pt x="119" y="107"/>
                </a:lnTo>
                <a:lnTo>
                  <a:pt x="119" y="109"/>
                </a:lnTo>
                <a:lnTo>
                  <a:pt x="117" y="112"/>
                </a:lnTo>
                <a:lnTo>
                  <a:pt x="114" y="114"/>
                </a:lnTo>
                <a:lnTo>
                  <a:pt x="114" y="117"/>
                </a:lnTo>
                <a:lnTo>
                  <a:pt x="112" y="117"/>
                </a:lnTo>
                <a:lnTo>
                  <a:pt x="112" y="120"/>
                </a:lnTo>
                <a:lnTo>
                  <a:pt x="109" y="120"/>
                </a:lnTo>
                <a:lnTo>
                  <a:pt x="109" y="122"/>
                </a:lnTo>
                <a:lnTo>
                  <a:pt x="107" y="122"/>
                </a:lnTo>
                <a:lnTo>
                  <a:pt x="107" y="125"/>
                </a:lnTo>
                <a:lnTo>
                  <a:pt x="104" y="125"/>
                </a:lnTo>
                <a:lnTo>
                  <a:pt x="104" y="127"/>
                </a:lnTo>
                <a:lnTo>
                  <a:pt x="101" y="127"/>
                </a:lnTo>
                <a:lnTo>
                  <a:pt x="99" y="130"/>
                </a:lnTo>
                <a:lnTo>
                  <a:pt x="96" y="130"/>
                </a:lnTo>
                <a:lnTo>
                  <a:pt x="96" y="132"/>
                </a:lnTo>
                <a:lnTo>
                  <a:pt x="94" y="132"/>
                </a:lnTo>
                <a:lnTo>
                  <a:pt x="91" y="132"/>
                </a:lnTo>
                <a:lnTo>
                  <a:pt x="91" y="135"/>
                </a:lnTo>
                <a:lnTo>
                  <a:pt x="89" y="135"/>
                </a:lnTo>
                <a:lnTo>
                  <a:pt x="86" y="135"/>
                </a:lnTo>
                <a:lnTo>
                  <a:pt x="84" y="137"/>
                </a:lnTo>
                <a:lnTo>
                  <a:pt x="81" y="137"/>
                </a:lnTo>
                <a:lnTo>
                  <a:pt x="79" y="137"/>
                </a:lnTo>
                <a:lnTo>
                  <a:pt x="76" y="137"/>
                </a:lnTo>
                <a:lnTo>
                  <a:pt x="73" y="137"/>
                </a:lnTo>
                <a:lnTo>
                  <a:pt x="71" y="140"/>
                </a:lnTo>
                <a:lnTo>
                  <a:pt x="68" y="140"/>
                </a:lnTo>
                <a:lnTo>
                  <a:pt x="66" y="140"/>
                </a:lnTo>
                <a:lnTo>
                  <a:pt x="63" y="140"/>
                </a:lnTo>
                <a:lnTo>
                  <a:pt x="61" y="140"/>
                </a:lnTo>
                <a:lnTo>
                  <a:pt x="58" y="140"/>
                </a:lnTo>
                <a:lnTo>
                  <a:pt x="58" y="137"/>
                </a:lnTo>
                <a:lnTo>
                  <a:pt x="56" y="137"/>
                </a:lnTo>
                <a:lnTo>
                  <a:pt x="53" y="137"/>
                </a:lnTo>
                <a:lnTo>
                  <a:pt x="51" y="137"/>
                </a:lnTo>
                <a:lnTo>
                  <a:pt x="48" y="137"/>
                </a:lnTo>
                <a:lnTo>
                  <a:pt x="45" y="137"/>
                </a:lnTo>
                <a:lnTo>
                  <a:pt x="45" y="135"/>
                </a:lnTo>
                <a:lnTo>
                  <a:pt x="43" y="135"/>
                </a:lnTo>
                <a:lnTo>
                  <a:pt x="40" y="135"/>
                </a:lnTo>
                <a:lnTo>
                  <a:pt x="38" y="135"/>
                </a:lnTo>
                <a:lnTo>
                  <a:pt x="38" y="132"/>
                </a:lnTo>
                <a:lnTo>
                  <a:pt x="35" y="132"/>
                </a:lnTo>
                <a:lnTo>
                  <a:pt x="33" y="132"/>
                </a:lnTo>
                <a:lnTo>
                  <a:pt x="33" y="130"/>
                </a:lnTo>
                <a:lnTo>
                  <a:pt x="30" y="130"/>
                </a:lnTo>
                <a:lnTo>
                  <a:pt x="28" y="130"/>
                </a:lnTo>
                <a:lnTo>
                  <a:pt x="28" y="127"/>
                </a:lnTo>
                <a:lnTo>
                  <a:pt x="25" y="127"/>
                </a:lnTo>
                <a:lnTo>
                  <a:pt x="25" y="125"/>
                </a:lnTo>
                <a:lnTo>
                  <a:pt x="23" y="125"/>
                </a:lnTo>
                <a:lnTo>
                  <a:pt x="20" y="122"/>
                </a:lnTo>
                <a:lnTo>
                  <a:pt x="20" y="120"/>
                </a:lnTo>
                <a:lnTo>
                  <a:pt x="18" y="120"/>
                </a:lnTo>
                <a:lnTo>
                  <a:pt x="15" y="117"/>
                </a:lnTo>
                <a:lnTo>
                  <a:pt x="15" y="114"/>
                </a:lnTo>
                <a:lnTo>
                  <a:pt x="12" y="114"/>
                </a:lnTo>
                <a:lnTo>
                  <a:pt x="12" y="112"/>
                </a:lnTo>
                <a:lnTo>
                  <a:pt x="10" y="109"/>
                </a:lnTo>
                <a:lnTo>
                  <a:pt x="10" y="107"/>
                </a:lnTo>
                <a:lnTo>
                  <a:pt x="7" y="107"/>
                </a:lnTo>
                <a:lnTo>
                  <a:pt x="7" y="104"/>
                </a:lnTo>
                <a:lnTo>
                  <a:pt x="7" y="102"/>
                </a:lnTo>
                <a:lnTo>
                  <a:pt x="5" y="99"/>
                </a:lnTo>
                <a:lnTo>
                  <a:pt x="5" y="97"/>
                </a:lnTo>
                <a:lnTo>
                  <a:pt x="5" y="94"/>
                </a:lnTo>
                <a:lnTo>
                  <a:pt x="5" y="92"/>
                </a:lnTo>
                <a:lnTo>
                  <a:pt x="2" y="92"/>
                </a:lnTo>
                <a:lnTo>
                  <a:pt x="2" y="89"/>
                </a:lnTo>
                <a:lnTo>
                  <a:pt x="2" y="86"/>
                </a:lnTo>
                <a:lnTo>
                  <a:pt x="2" y="84"/>
                </a:lnTo>
                <a:lnTo>
                  <a:pt x="2" y="81"/>
                </a:lnTo>
                <a:lnTo>
                  <a:pt x="2" y="79"/>
                </a:lnTo>
                <a:lnTo>
                  <a:pt x="2" y="76"/>
                </a:lnTo>
                <a:lnTo>
                  <a:pt x="2" y="74"/>
                </a:lnTo>
                <a:lnTo>
                  <a:pt x="0" y="71"/>
                </a:lnTo>
                <a:lnTo>
                  <a:pt x="0" y="69"/>
                </a:lnTo>
                <a:close/>
                <a:moveTo>
                  <a:pt x="35" y="69"/>
                </a:moveTo>
                <a:lnTo>
                  <a:pt x="35" y="71"/>
                </a:lnTo>
                <a:lnTo>
                  <a:pt x="35" y="74"/>
                </a:lnTo>
                <a:lnTo>
                  <a:pt x="35" y="76"/>
                </a:lnTo>
                <a:lnTo>
                  <a:pt x="35" y="79"/>
                </a:lnTo>
                <a:lnTo>
                  <a:pt x="35" y="81"/>
                </a:lnTo>
                <a:lnTo>
                  <a:pt x="35" y="84"/>
                </a:lnTo>
                <a:lnTo>
                  <a:pt x="35" y="86"/>
                </a:lnTo>
                <a:lnTo>
                  <a:pt x="38" y="86"/>
                </a:lnTo>
                <a:lnTo>
                  <a:pt x="38" y="89"/>
                </a:lnTo>
                <a:lnTo>
                  <a:pt x="38" y="92"/>
                </a:lnTo>
                <a:lnTo>
                  <a:pt x="40" y="94"/>
                </a:lnTo>
                <a:lnTo>
                  <a:pt x="40" y="97"/>
                </a:lnTo>
                <a:lnTo>
                  <a:pt x="43" y="99"/>
                </a:lnTo>
                <a:lnTo>
                  <a:pt x="43" y="102"/>
                </a:lnTo>
                <a:lnTo>
                  <a:pt x="45" y="102"/>
                </a:lnTo>
                <a:lnTo>
                  <a:pt x="45" y="104"/>
                </a:lnTo>
                <a:lnTo>
                  <a:pt x="48" y="104"/>
                </a:lnTo>
                <a:lnTo>
                  <a:pt x="51" y="104"/>
                </a:lnTo>
                <a:lnTo>
                  <a:pt x="51" y="107"/>
                </a:lnTo>
                <a:lnTo>
                  <a:pt x="53" y="107"/>
                </a:lnTo>
                <a:lnTo>
                  <a:pt x="53" y="109"/>
                </a:lnTo>
                <a:lnTo>
                  <a:pt x="56" y="109"/>
                </a:lnTo>
                <a:lnTo>
                  <a:pt x="58" y="109"/>
                </a:lnTo>
                <a:lnTo>
                  <a:pt x="61" y="109"/>
                </a:lnTo>
                <a:lnTo>
                  <a:pt x="63" y="109"/>
                </a:lnTo>
                <a:lnTo>
                  <a:pt x="66" y="109"/>
                </a:lnTo>
                <a:lnTo>
                  <a:pt x="68" y="109"/>
                </a:lnTo>
                <a:lnTo>
                  <a:pt x="71" y="109"/>
                </a:lnTo>
                <a:lnTo>
                  <a:pt x="73" y="109"/>
                </a:lnTo>
                <a:lnTo>
                  <a:pt x="76" y="109"/>
                </a:lnTo>
                <a:lnTo>
                  <a:pt x="76" y="107"/>
                </a:lnTo>
                <a:lnTo>
                  <a:pt x="79" y="107"/>
                </a:lnTo>
                <a:lnTo>
                  <a:pt x="81" y="107"/>
                </a:lnTo>
                <a:lnTo>
                  <a:pt x="81" y="104"/>
                </a:lnTo>
                <a:lnTo>
                  <a:pt x="84" y="104"/>
                </a:lnTo>
                <a:lnTo>
                  <a:pt x="84" y="102"/>
                </a:lnTo>
                <a:lnTo>
                  <a:pt x="86" y="102"/>
                </a:lnTo>
                <a:lnTo>
                  <a:pt x="86" y="99"/>
                </a:lnTo>
                <a:lnTo>
                  <a:pt x="89" y="99"/>
                </a:lnTo>
                <a:lnTo>
                  <a:pt x="89" y="97"/>
                </a:lnTo>
                <a:lnTo>
                  <a:pt x="91" y="94"/>
                </a:lnTo>
                <a:lnTo>
                  <a:pt x="91" y="92"/>
                </a:lnTo>
                <a:lnTo>
                  <a:pt x="91" y="89"/>
                </a:lnTo>
                <a:lnTo>
                  <a:pt x="94" y="89"/>
                </a:lnTo>
                <a:lnTo>
                  <a:pt x="94" y="86"/>
                </a:lnTo>
                <a:lnTo>
                  <a:pt x="94" y="84"/>
                </a:lnTo>
                <a:lnTo>
                  <a:pt x="94" y="81"/>
                </a:lnTo>
                <a:lnTo>
                  <a:pt x="94" y="79"/>
                </a:lnTo>
                <a:lnTo>
                  <a:pt x="96" y="76"/>
                </a:lnTo>
                <a:lnTo>
                  <a:pt x="96" y="74"/>
                </a:lnTo>
                <a:lnTo>
                  <a:pt x="96" y="71"/>
                </a:lnTo>
                <a:lnTo>
                  <a:pt x="96" y="69"/>
                </a:lnTo>
                <a:lnTo>
                  <a:pt x="96" y="66"/>
                </a:lnTo>
                <a:lnTo>
                  <a:pt x="96" y="64"/>
                </a:lnTo>
                <a:lnTo>
                  <a:pt x="94" y="61"/>
                </a:lnTo>
                <a:lnTo>
                  <a:pt x="94" y="59"/>
                </a:lnTo>
                <a:lnTo>
                  <a:pt x="94" y="56"/>
                </a:lnTo>
                <a:lnTo>
                  <a:pt x="94" y="53"/>
                </a:lnTo>
                <a:lnTo>
                  <a:pt x="94" y="51"/>
                </a:lnTo>
                <a:lnTo>
                  <a:pt x="91" y="51"/>
                </a:lnTo>
                <a:lnTo>
                  <a:pt x="91" y="48"/>
                </a:lnTo>
                <a:lnTo>
                  <a:pt x="91" y="46"/>
                </a:lnTo>
                <a:lnTo>
                  <a:pt x="89" y="43"/>
                </a:lnTo>
                <a:lnTo>
                  <a:pt x="89" y="41"/>
                </a:lnTo>
                <a:lnTo>
                  <a:pt x="86" y="41"/>
                </a:lnTo>
                <a:lnTo>
                  <a:pt x="86" y="38"/>
                </a:lnTo>
                <a:lnTo>
                  <a:pt x="84" y="38"/>
                </a:lnTo>
                <a:lnTo>
                  <a:pt x="84" y="36"/>
                </a:lnTo>
                <a:lnTo>
                  <a:pt x="81" y="36"/>
                </a:lnTo>
                <a:lnTo>
                  <a:pt x="81" y="33"/>
                </a:lnTo>
                <a:lnTo>
                  <a:pt x="79" y="33"/>
                </a:lnTo>
                <a:lnTo>
                  <a:pt x="76" y="33"/>
                </a:lnTo>
                <a:lnTo>
                  <a:pt x="76" y="31"/>
                </a:lnTo>
                <a:lnTo>
                  <a:pt x="73" y="31"/>
                </a:lnTo>
                <a:lnTo>
                  <a:pt x="71" y="31"/>
                </a:lnTo>
                <a:lnTo>
                  <a:pt x="68" y="31"/>
                </a:lnTo>
                <a:lnTo>
                  <a:pt x="66" y="31"/>
                </a:lnTo>
                <a:lnTo>
                  <a:pt x="63" y="31"/>
                </a:lnTo>
                <a:lnTo>
                  <a:pt x="61" y="31"/>
                </a:lnTo>
                <a:lnTo>
                  <a:pt x="58" y="31"/>
                </a:lnTo>
                <a:lnTo>
                  <a:pt x="56" y="31"/>
                </a:lnTo>
                <a:lnTo>
                  <a:pt x="53" y="31"/>
                </a:lnTo>
                <a:lnTo>
                  <a:pt x="53" y="33"/>
                </a:lnTo>
                <a:lnTo>
                  <a:pt x="51" y="33"/>
                </a:lnTo>
                <a:lnTo>
                  <a:pt x="51" y="36"/>
                </a:lnTo>
                <a:lnTo>
                  <a:pt x="48" y="36"/>
                </a:lnTo>
                <a:lnTo>
                  <a:pt x="45" y="36"/>
                </a:lnTo>
                <a:lnTo>
                  <a:pt x="45" y="38"/>
                </a:lnTo>
                <a:lnTo>
                  <a:pt x="43" y="38"/>
                </a:lnTo>
                <a:lnTo>
                  <a:pt x="43" y="41"/>
                </a:lnTo>
                <a:lnTo>
                  <a:pt x="40" y="43"/>
                </a:lnTo>
                <a:lnTo>
                  <a:pt x="40" y="46"/>
                </a:lnTo>
                <a:lnTo>
                  <a:pt x="38" y="48"/>
                </a:lnTo>
                <a:lnTo>
                  <a:pt x="38" y="51"/>
                </a:lnTo>
                <a:lnTo>
                  <a:pt x="38" y="53"/>
                </a:lnTo>
                <a:lnTo>
                  <a:pt x="35" y="53"/>
                </a:lnTo>
                <a:lnTo>
                  <a:pt x="35" y="56"/>
                </a:lnTo>
                <a:lnTo>
                  <a:pt x="35" y="59"/>
                </a:lnTo>
                <a:lnTo>
                  <a:pt x="35" y="61"/>
                </a:lnTo>
                <a:lnTo>
                  <a:pt x="35" y="64"/>
                </a:lnTo>
                <a:lnTo>
                  <a:pt x="35" y="66"/>
                </a:lnTo>
                <a:lnTo>
                  <a:pt x="35" y="69"/>
                </a:lnTo>
                <a:lnTo>
                  <a:pt x="35" y="71"/>
                </a:lnTo>
                <a:lnTo>
                  <a:pt x="35" y="69"/>
                </a:lnTo>
                <a:close/>
              </a:path>
            </a:pathLst>
          </a:custGeom>
          <a:solidFill>
            <a:srgbClr val="000000"/>
          </a:solidFill>
          <a:ln w="9525">
            <a:noFill/>
            <a:round/>
            <a:headEnd/>
            <a:tailEnd/>
          </a:ln>
        </p:spPr>
        <p:txBody>
          <a:bodyPr/>
          <a:lstStyle/>
          <a:p>
            <a:endParaRPr lang="en-US"/>
          </a:p>
        </p:txBody>
      </p:sp>
      <p:sp>
        <p:nvSpPr>
          <p:cNvPr id="184368" name="Freeform 48"/>
          <p:cNvSpPr>
            <a:spLocks noEditPoints="1"/>
          </p:cNvSpPr>
          <p:nvPr/>
        </p:nvSpPr>
        <p:spPr bwMode="auto">
          <a:xfrm>
            <a:off x="6281738" y="2395538"/>
            <a:ext cx="193675" cy="303212"/>
          </a:xfrm>
          <a:custGeom>
            <a:avLst/>
            <a:gdLst/>
            <a:ahLst/>
            <a:cxnLst>
              <a:cxn ang="0">
                <a:pos x="43" y="158"/>
              </a:cxn>
              <a:cxn ang="0">
                <a:pos x="54" y="163"/>
              </a:cxn>
              <a:cxn ang="0">
                <a:pos x="69" y="163"/>
              </a:cxn>
              <a:cxn ang="0">
                <a:pos x="82" y="158"/>
              </a:cxn>
              <a:cxn ang="0">
                <a:pos x="87" y="145"/>
              </a:cxn>
              <a:cxn ang="0">
                <a:pos x="87" y="117"/>
              </a:cxn>
              <a:cxn ang="0">
                <a:pos x="74" y="130"/>
              </a:cxn>
              <a:cxn ang="0">
                <a:pos x="61" y="135"/>
              </a:cxn>
              <a:cxn ang="0">
                <a:pos x="46" y="135"/>
              </a:cxn>
              <a:cxn ang="0">
                <a:pos x="33" y="132"/>
              </a:cxn>
              <a:cxn ang="0">
                <a:pos x="20" y="125"/>
              </a:cxn>
              <a:cxn ang="0">
                <a:pos x="10" y="112"/>
              </a:cxn>
              <a:cxn ang="0">
                <a:pos x="5" y="99"/>
              </a:cxn>
              <a:cxn ang="0">
                <a:pos x="0" y="86"/>
              </a:cxn>
              <a:cxn ang="0">
                <a:pos x="0" y="71"/>
              </a:cxn>
              <a:cxn ang="0">
                <a:pos x="0" y="56"/>
              </a:cxn>
              <a:cxn ang="0">
                <a:pos x="3" y="41"/>
              </a:cxn>
              <a:cxn ang="0">
                <a:pos x="10" y="25"/>
              </a:cxn>
              <a:cxn ang="0">
                <a:pos x="18" y="15"/>
              </a:cxn>
              <a:cxn ang="0">
                <a:pos x="31" y="5"/>
              </a:cxn>
              <a:cxn ang="0">
                <a:pos x="43" y="3"/>
              </a:cxn>
              <a:cxn ang="0">
                <a:pos x="56" y="0"/>
              </a:cxn>
              <a:cxn ang="0">
                <a:pos x="71" y="5"/>
              </a:cxn>
              <a:cxn ang="0">
                <a:pos x="87" y="18"/>
              </a:cxn>
              <a:cxn ang="0">
                <a:pos x="122" y="125"/>
              </a:cxn>
              <a:cxn ang="0">
                <a:pos x="120" y="140"/>
              </a:cxn>
              <a:cxn ang="0">
                <a:pos x="117" y="155"/>
              </a:cxn>
              <a:cxn ang="0">
                <a:pos x="112" y="168"/>
              </a:cxn>
              <a:cxn ang="0">
                <a:pos x="102" y="178"/>
              </a:cxn>
              <a:cxn ang="0">
                <a:pos x="94" y="186"/>
              </a:cxn>
              <a:cxn ang="0">
                <a:pos x="82" y="188"/>
              </a:cxn>
              <a:cxn ang="0">
                <a:pos x="66" y="188"/>
              </a:cxn>
              <a:cxn ang="0">
                <a:pos x="51" y="188"/>
              </a:cxn>
              <a:cxn ang="0">
                <a:pos x="36" y="188"/>
              </a:cxn>
              <a:cxn ang="0">
                <a:pos x="26" y="183"/>
              </a:cxn>
              <a:cxn ang="0">
                <a:pos x="15" y="176"/>
              </a:cxn>
              <a:cxn ang="0">
                <a:pos x="8" y="165"/>
              </a:cxn>
              <a:cxn ang="0">
                <a:pos x="3" y="153"/>
              </a:cxn>
              <a:cxn ang="0">
                <a:pos x="33" y="71"/>
              </a:cxn>
              <a:cxn ang="0">
                <a:pos x="36" y="84"/>
              </a:cxn>
              <a:cxn ang="0">
                <a:pos x="41" y="97"/>
              </a:cxn>
              <a:cxn ang="0">
                <a:pos x="48" y="104"/>
              </a:cxn>
              <a:cxn ang="0">
                <a:pos x="64" y="107"/>
              </a:cxn>
              <a:cxn ang="0">
                <a:pos x="79" y="99"/>
              </a:cxn>
              <a:cxn ang="0">
                <a:pos x="87" y="89"/>
              </a:cxn>
              <a:cxn ang="0">
                <a:pos x="89" y="76"/>
              </a:cxn>
              <a:cxn ang="0">
                <a:pos x="89" y="61"/>
              </a:cxn>
              <a:cxn ang="0">
                <a:pos x="87" y="48"/>
              </a:cxn>
              <a:cxn ang="0">
                <a:pos x="82" y="38"/>
              </a:cxn>
              <a:cxn ang="0">
                <a:pos x="71" y="31"/>
              </a:cxn>
              <a:cxn ang="0">
                <a:pos x="59" y="28"/>
              </a:cxn>
              <a:cxn ang="0">
                <a:pos x="46" y="33"/>
              </a:cxn>
              <a:cxn ang="0">
                <a:pos x="38" y="43"/>
              </a:cxn>
              <a:cxn ang="0">
                <a:pos x="33" y="56"/>
              </a:cxn>
            </a:cxnLst>
            <a:rect l="0" t="0" r="r" b="b"/>
            <a:pathLst>
              <a:path w="122" h="191">
                <a:moveTo>
                  <a:pt x="3" y="145"/>
                </a:moveTo>
                <a:lnTo>
                  <a:pt x="41" y="150"/>
                </a:lnTo>
                <a:lnTo>
                  <a:pt x="41" y="153"/>
                </a:lnTo>
                <a:lnTo>
                  <a:pt x="43" y="153"/>
                </a:lnTo>
                <a:lnTo>
                  <a:pt x="43" y="155"/>
                </a:lnTo>
                <a:lnTo>
                  <a:pt x="43" y="158"/>
                </a:lnTo>
                <a:lnTo>
                  <a:pt x="46" y="158"/>
                </a:lnTo>
                <a:lnTo>
                  <a:pt x="46" y="160"/>
                </a:lnTo>
                <a:lnTo>
                  <a:pt x="48" y="160"/>
                </a:lnTo>
                <a:lnTo>
                  <a:pt x="51" y="160"/>
                </a:lnTo>
                <a:lnTo>
                  <a:pt x="51" y="163"/>
                </a:lnTo>
                <a:lnTo>
                  <a:pt x="54" y="163"/>
                </a:lnTo>
                <a:lnTo>
                  <a:pt x="56" y="163"/>
                </a:lnTo>
                <a:lnTo>
                  <a:pt x="59" y="163"/>
                </a:lnTo>
                <a:lnTo>
                  <a:pt x="61" y="163"/>
                </a:lnTo>
                <a:lnTo>
                  <a:pt x="64" y="163"/>
                </a:lnTo>
                <a:lnTo>
                  <a:pt x="66" y="163"/>
                </a:lnTo>
                <a:lnTo>
                  <a:pt x="69" y="163"/>
                </a:lnTo>
                <a:lnTo>
                  <a:pt x="71" y="163"/>
                </a:lnTo>
                <a:lnTo>
                  <a:pt x="74" y="160"/>
                </a:lnTo>
                <a:lnTo>
                  <a:pt x="76" y="160"/>
                </a:lnTo>
                <a:lnTo>
                  <a:pt x="79" y="160"/>
                </a:lnTo>
                <a:lnTo>
                  <a:pt x="79" y="158"/>
                </a:lnTo>
                <a:lnTo>
                  <a:pt x="82" y="158"/>
                </a:lnTo>
                <a:lnTo>
                  <a:pt x="84" y="155"/>
                </a:lnTo>
                <a:lnTo>
                  <a:pt x="84" y="153"/>
                </a:lnTo>
                <a:lnTo>
                  <a:pt x="87" y="153"/>
                </a:lnTo>
                <a:lnTo>
                  <a:pt x="87" y="150"/>
                </a:lnTo>
                <a:lnTo>
                  <a:pt x="87" y="148"/>
                </a:lnTo>
                <a:lnTo>
                  <a:pt x="87" y="145"/>
                </a:lnTo>
                <a:lnTo>
                  <a:pt x="87" y="142"/>
                </a:lnTo>
                <a:lnTo>
                  <a:pt x="89" y="140"/>
                </a:lnTo>
                <a:lnTo>
                  <a:pt x="89" y="137"/>
                </a:lnTo>
                <a:lnTo>
                  <a:pt x="89" y="135"/>
                </a:lnTo>
                <a:lnTo>
                  <a:pt x="89" y="114"/>
                </a:lnTo>
                <a:lnTo>
                  <a:pt x="87" y="117"/>
                </a:lnTo>
                <a:lnTo>
                  <a:pt x="84" y="120"/>
                </a:lnTo>
                <a:lnTo>
                  <a:pt x="82" y="122"/>
                </a:lnTo>
                <a:lnTo>
                  <a:pt x="79" y="125"/>
                </a:lnTo>
                <a:lnTo>
                  <a:pt x="76" y="127"/>
                </a:lnTo>
                <a:lnTo>
                  <a:pt x="74" y="127"/>
                </a:lnTo>
                <a:lnTo>
                  <a:pt x="74" y="130"/>
                </a:lnTo>
                <a:lnTo>
                  <a:pt x="71" y="130"/>
                </a:lnTo>
                <a:lnTo>
                  <a:pt x="71" y="132"/>
                </a:lnTo>
                <a:lnTo>
                  <a:pt x="69" y="132"/>
                </a:lnTo>
                <a:lnTo>
                  <a:pt x="66" y="132"/>
                </a:lnTo>
                <a:lnTo>
                  <a:pt x="64" y="135"/>
                </a:lnTo>
                <a:lnTo>
                  <a:pt x="61" y="135"/>
                </a:lnTo>
                <a:lnTo>
                  <a:pt x="59" y="135"/>
                </a:lnTo>
                <a:lnTo>
                  <a:pt x="56" y="135"/>
                </a:lnTo>
                <a:lnTo>
                  <a:pt x="54" y="135"/>
                </a:lnTo>
                <a:lnTo>
                  <a:pt x="51" y="135"/>
                </a:lnTo>
                <a:lnTo>
                  <a:pt x="48" y="135"/>
                </a:lnTo>
                <a:lnTo>
                  <a:pt x="46" y="135"/>
                </a:lnTo>
                <a:lnTo>
                  <a:pt x="43" y="135"/>
                </a:lnTo>
                <a:lnTo>
                  <a:pt x="41" y="135"/>
                </a:lnTo>
                <a:lnTo>
                  <a:pt x="38" y="135"/>
                </a:lnTo>
                <a:lnTo>
                  <a:pt x="36" y="135"/>
                </a:lnTo>
                <a:lnTo>
                  <a:pt x="36" y="132"/>
                </a:lnTo>
                <a:lnTo>
                  <a:pt x="33" y="132"/>
                </a:lnTo>
                <a:lnTo>
                  <a:pt x="31" y="132"/>
                </a:lnTo>
                <a:lnTo>
                  <a:pt x="28" y="130"/>
                </a:lnTo>
                <a:lnTo>
                  <a:pt x="26" y="130"/>
                </a:lnTo>
                <a:lnTo>
                  <a:pt x="26" y="127"/>
                </a:lnTo>
                <a:lnTo>
                  <a:pt x="23" y="127"/>
                </a:lnTo>
                <a:lnTo>
                  <a:pt x="20" y="125"/>
                </a:lnTo>
                <a:lnTo>
                  <a:pt x="18" y="122"/>
                </a:lnTo>
                <a:lnTo>
                  <a:pt x="15" y="120"/>
                </a:lnTo>
                <a:lnTo>
                  <a:pt x="13" y="117"/>
                </a:lnTo>
                <a:lnTo>
                  <a:pt x="13" y="114"/>
                </a:lnTo>
                <a:lnTo>
                  <a:pt x="10" y="114"/>
                </a:lnTo>
                <a:lnTo>
                  <a:pt x="10" y="112"/>
                </a:lnTo>
                <a:lnTo>
                  <a:pt x="8" y="109"/>
                </a:lnTo>
                <a:lnTo>
                  <a:pt x="8" y="107"/>
                </a:lnTo>
                <a:lnTo>
                  <a:pt x="8" y="104"/>
                </a:lnTo>
                <a:lnTo>
                  <a:pt x="5" y="104"/>
                </a:lnTo>
                <a:lnTo>
                  <a:pt x="5" y="102"/>
                </a:lnTo>
                <a:lnTo>
                  <a:pt x="5" y="99"/>
                </a:lnTo>
                <a:lnTo>
                  <a:pt x="3" y="97"/>
                </a:lnTo>
                <a:lnTo>
                  <a:pt x="3" y="94"/>
                </a:lnTo>
                <a:lnTo>
                  <a:pt x="3" y="92"/>
                </a:lnTo>
                <a:lnTo>
                  <a:pt x="3" y="89"/>
                </a:lnTo>
                <a:lnTo>
                  <a:pt x="0" y="89"/>
                </a:lnTo>
                <a:lnTo>
                  <a:pt x="0" y="86"/>
                </a:lnTo>
                <a:lnTo>
                  <a:pt x="0" y="84"/>
                </a:lnTo>
                <a:lnTo>
                  <a:pt x="0" y="81"/>
                </a:lnTo>
                <a:lnTo>
                  <a:pt x="0" y="79"/>
                </a:lnTo>
                <a:lnTo>
                  <a:pt x="0" y="76"/>
                </a:lnTo>
                <a:lnTo>
                  <a:pt x="0" y="74"/>
                </a:lnTo>
                <a:lnTo>
                  <a:pt x="0" y="71"/>
                </a:lnTo>
                <a:lnTo>
                  <a:pt x="0" y="69"/>
                </a:lnTo>
                <a:lnTo>
                  <a:pt x="0" y="66"/>
                </a:lnTo>
                <a:lnTo>
                  <a:pt x="0" y="64"/>
                </a:lnTo>
                <a:lnTo>
                  <a:pt x="0" y="61"/>
                </a:lnTo>
                <a:lnTo>
                  <a:pt x="0" y="59"/>
                </a:lnTo>
                <a:lnTo>
                  <a:pt x="0" y="56"/>
                </a:lnTo>
                <a:lnTo>
                  <a:pt x="0" y="53"/>
                </a:lnTo>
                <a:lnTo>
                  <a:pt x="0" y="51"/>
                </a:lnTo>
                <a:lnTo>
                  <a:pt x="0" y="48"/>
                </a:lnTo>
                <a:lnTo>
                  <a:pt x="3" y="46"/>
                </a:lnTo>
                <a:lnTo>
                  <a:pt x="3" y="43"/>
                </a:lnTo>
                <a:lnTo>
                  <a:pt x="3" y="41"/>
                </a:lnTo>
                <a:lnTo>
                  <a:pt x="3" y="38"/>
                </a:lnTo>
                <a:lnTo>
                  <a:pt x="5" y="36"/>
                </a:lnTo>
                <a:lnTo>
                  <a:pt x="5" y="33"/>
                </a:lnTo>
                <a:lnTo>
                  <a:pt x="8" y="31"/>
                </a:lnTo>
                <a:lnTo>
                  <a:pt x="8" y="28"/>
                </a:lnTo>
                <a:lnTo>
                  <a:pt x="10" y="25"/>
                </a:lnTo>
                <a:lnTo>
                  <a:pt x="10" y="23"/>
                </a:lnTo>
                <a:lnTo>
                  <a:pt x="13" y="23"/>
                </a:lnTo>
                <a:lnTo>
                  <a:pt x="13" y="20"/>
                </a:lnTo>
                <a:lnTo>
                  <a:pt x="15" y="18"/>
                </a:lnTo>
                <a:lnTo>
                  <a:pt x="15" y="15"/>
                </a:lnTo>
                <a:lnTo>
                  <a:pt x="18" y="15"/>
                </a:lnTo>
                <a:lnTo>
                  <a:pt x="20" y="13"/>
                </a:lnTo>
                <a:lnTo>
                  <a:pt x="23" y="10"/>
                </a:lnTo>
                <a:lnTo>
                  <a:pt x="26" y="10"/>
                </a:lnTo>
                <a:lnTo>
                  <a:pt x="26" y="8"/>
                </a:lnTo>
                <a:lnTo>
                  <a:pt x="28" y="8"/>
                </a:lnTo>
                <a:lnTo>
                  <a:pt x="31" y="5"/>
                </a:lnTo>
                <a:lnTo>
                  <a:pt x="33" y="5"/>
                </a:lnTo>
                <a:lnTo>
                  <a:pt x="36" y="5"/>
                </a:lnTo>
                <a:lnTo>
                  <a:pt x="36" y="3"/>
                </a:lnTo>
                <a:lnTo>
                  <a:pt x="38" y="3"/>
                </a:lnTo>
                <a:lnTo>
                  <a:pt x="41" y="3"/>
                </a:lnTo>
                <a:lnTo>
                  <a:pt x="43" y="3"/>
                </a:lnTo>
                <a:lnTo>
                  <a:pt x="46" y="3"/>
                </a:lnTo>
                <a:lnTo>
                  <a:pt x="46" y="0"/>
                </a:lnTo>
                <a:lnTo>
                  <a:pt x="48" y="0"/>
                </a:lnTo>
                <a:lnTo>
                  <a:pt x="51" y="0"/>
                </a:lnTo>
                <a:lnTo>
                  <a:pt x="54" y="0"/>
                </a:lnTo>
                <a:lnTo>
                  <a:pt x="56" y="0"/>
                </a:lnTo>
                <a:lnTo>
                  <a:pt x="59" y="3"/>
                </a:lnTo>
                <a:lnTo>
                  <a:pt x="61" y="3"/>
                </a:lnTo>
                <a:lnTo>
                  <a:pt x="64" y="3"/>
                </a:lnTo>
                <a:lnTo>
                  <a:pt x="66" y="3"/>
                </a:lnTo>
                <a:lnTo>
                  <a:pt x="69" y="5"/>
                </a:lnTo>
                <a:lnTo>
                  <a:pt x="71" y="5"/>
                </a:lnTo>
                <a:lnTo>
                  <a:pt x="74" y="8"/>
                </a:lnTo>
                <a:lnTo>
                  <a:pt x="76" y="8"/>
                </a:lnTo>
                <a:lnTo>
                  <a:pt x="79" y="10"/>
                </a:lnTo>
                <a:lnTo>
                  <a:pt x="82" y="13"/>
                </a:lnTo>
                <a:lnTo>
                  <a:pt x="84" y="15"/>
                </a:lnTo>
                <a:lnTo>
                  <a:pt x="87" y="18"/>
                </a:lnTo>
                <a:lnTo>
                  <a:pt x="89" y="20"/>
                </a:lnTo>
                <a:lnTo>
                  <a:pt x="89" y="23"/>
                </a:lnTo>
                <a:lnTo>
                  <a:pt x="89" y="5"/>
                </a:lnTo>
                <a:lnTo>
                  <a:pt x="122" y="5"/>
                </a:lnTo>
                <a:lnTo>
                  <a:pt x="122" y="122"/>
                </a:lnTo>
                <a:lnTo>
                  <a:pt x="122" y="125"/>
                </a:lnTo>
                <a:lnTo>
                  <a:pt x="122" y="127"/>
                </a:lnTo>
                <a:lnTo>
                  <a:pt x="120" y="130"/>
                </a:lnTo>
                <a:lnTo>
                  <a:pt x="120" y="132"/>
                </a:lnTo>
                <a:lnTo>
                  <a:pt x="120" y="135"/>
                </a:lnTo>
                <a:lnTo>
                  <a:pt x="120" y="137"/>
                </a:lnTo>
                <a:lnTo>
                  <a:pt x="120" y="140"/>
                </a:lnTo>
                <a:lnTo>
                  <a:pt x="120" y="142"/>
                </a:lnTo>
                <a:lnTo>
                  <a:pt x="120" y="145"/>
                </a:lnTo>
                <a:lnTo>
                  <a:pt x="120" y="148"/>
                </a:lnTo>
                <a:lnTo>
                  <a:pt x="120" y="150"/>
                </a:lnTo>
                <a:lnTo>
                  <a:pt x="120" y="153"/>
                </a:lnTo>
                <a:lnTo>
                  <a:pt x="117" y="155"/>
                </a:lnTo>
                <a:lnTo>
                  <a:pt x="117" y="158"/>
                </a:lnTo>
                <a:lnTo>
                  <a:pt x="117" y="160"/>
                </a:lnTo>
                <a:lnTo>
                  <a:pt x="115" y="163"/>
                </a:lnTo>
                <a:lnTo>
                  <a:pt x="115" y="165"/>
                </a:lnTo>
                <a:lnTo>
                  <a:pt x="115" y="168"/>
                </a:lnTo>
                <a:lnTo>
                  <a:pt x="112" y="168"/>
                </a:lnTo>
                <a:lnTo>
                  <a:pt x="112" y="170"/>
                </a:lnTo>
                <a:lnTo>
                  <a:pt x="110" y="170"/>
                </a:lnTo>
                <a:lnTo>
                  <a:pt x="110" y="173"/>
                </a:lnTo>
                <a:lnTo>
                  <a:pt x="107" y="176"/>
                </a:lnTo>
                <a:lnTo>
                  <a:pt x="104" y="178"/>
                </a:lnTo>
                <a:lnTo>
                  <a:pt x="102" y="178"/>
                </a:lnTo>
                <a:lnTo>
                  <a:pt x="102" y="181"/>
                </a:lnTo>
                <a:lnTo>
                  <a:pt x="99" y="181"/>
                </a:lnTo>
                <a:lnTo>
                  <a:pt x="99" y="183"/>
                </a:lnTo>
                <a:lnTo>
                  <a:pt x="97" y="183"/>
                </a:lnTo>
                <a:lnTo>
                  <a:pt x="94" y="183"/>
                </a:lnTo>
                <a:lnTo>
                  <a:pt x="94" y="186"/>
                </a:lnTo>
                <a:lnTo>
                  <a:pt x="92" y="186"/>
                </a:lnTo>
                <a:lnTo>
                  <a:pt x="89" y="186"/>
                </a:lnTo>
                <a:lnTo>
                  <a:pt x="87" y="186"/>
                </a:lnTo>
                <a:lnTo>
                  <a:pt x="87" y="188"/>
                </a:lnTo>
                <a:lnTo>
                  <a:pt x="84" y="188"/>
                </a:lnTo>
                <a:lnTo>
                  <a:pt x="82" y="188"/>
                </a:lnTo>
                <a:lnTo>
                  <a:pt x="79" y="188"/>
                </a:lnTo>
                <a:lnTo>
                  <a:pt x="76" y="188"/>
                </a:lnTo>
                <a:lnTo>
                  <a:pt x="74" y="188"/>
                </a:lnTo>
                <a:lnTo>
                  <a:pt x="71" y="188"/>
                </a:lnTo>
                <a:lnTo>
                  <a:pt x="69" y="188"/>
                </a:lnTo>
                <a:lnTo>
                  <a:pt x="66" y="188"/>
                </a:lnTo>
                <a:lnTo>
                  <a:pt x="64" y="191"/>
                </a:lnTo>
                <a:lnTo>
                  <a:pt x="61" y="191"/>
                </a:lnTo>
                <a:lnTo>
                  <a:pt x="59" y="188"/>
                </a:lnTo>
                <a:lnTo>
                  <a:pt x="56" y="188"/>
                </a:lnTo>
                <a:lnTo>
                  <a:pt x="54" y="188"/>
                </a:lnTo>
                <a:lnTo>
                  <a:pt x="51" y="188"/>
                </a:lnTo>
                <a:lnTo>
                  <a:pt x="48" y="188"/>
                </a:lnTo>
                <a:lnTo>
                  <a:pt x="46" y="188"/>
                </a:lnTo>
                <a:lnTo>
                  <a:pt x="43" y="188"/>
                </a:lnTo>
                <a:lnTo>
                  <a:pt x="41" y="188"/>
                </a:lnTo>
                <a:lnTo>
                  <a:pt x="38" y="188"/>
                </a:lnTo>
                <a:lnTo>
                  <a:pt x="36" y="188"/>
                </a:lnTo>
                <a:lnTo>
                  <a:pt x="36" y="186"/>
                </a:lnTo>
                <a:lnTo>
                  <a:pt x="33" y="186"/>
                </a:lnTo>
                <a:lnTo>
                  <a:pt x="31" y="186"/>
                </a:lnTo>
                <a:lnTo>
                  <a:pt x="28" y="186"/>
                </a:lnTo>
                <a:lnTo>
                  <a:pt x="28" y="183"/>
                </a:lnTo>
                <a:lnTo>
                  <a:pt x="26" y="183"/>
                </a:lnTo>
                <a:lnTo>
                  <a:pt x="23" y="183"/>
                </a:lnTo>
                <a:lnTo>
                  <a:pt x="20" y="181"/>
                </a:lnTo>
                <a:lnTo>
                  <a:pt x="18" y="181"/>
                </a:lnTo>
                <a:lnTo>
                  <a:pt x="18" y="178"/>
                </a:lnTo>
                <a:lnTo>
                  <a:pt x="15" y="178"/>
                </a:lnTo>
                <a:lnTo>
                  <a:pt x="15" y="176"/>
                </a:lnTo>
                <a:lnTo>
                  <a:pt x="13" y="176"/>
                </a:lnTo>
                <a:lnTo>
                  <a:pt x="13" y="173"/>
                </a:lnTo>
                <a:lnTo>
                  <a:pt x="10" y="173"/>
                </a:lnTo>
                <a:lnTo>
                  <a:pt x="10" y="170"/>
                </a:lnTo>
                <a:lnTo>
                  <a:pt x="8" y="168"/>
                </a:lnTo>
                <a:lnTo>
                  <a:pt x="8" y="165"/>
                </a:lnTo>
                <a:lnTo>
                  <a:pt x="5" y="163"/>
                </a:lnTo>
                <a:lnTo>
                  <a:pt x="5" y="160"/>
                </a:lnTo>
                <a:lnTo>
                  <a:pt x="5" y="158"/>
                </a:lnTo>
                <a:lnTo>
                  <a:pt x="5" y="155"/>
                </a:lnTo>
                <a:lnTo>
                  <a:pt x="5" y="153"/>
                </a:lnTo>
                <a:lnTo>
                  <a:pt x="3" y="153"/>
                </a:lnTo>
                <a:lnTo>
                  <a:pt x="3" y="150"/>
                </a:lnTo>
                <a:lnTo>
                  <a:pt x="3" y="148"/>
                </a:lnTo>
                <a:lnTo>
                  <a:pt x="3" y="145"/>
                </a:lnTo>
                <a:close/>
                <a:moveTo>
                  <a:pt x="33" y="66"/>
                </a:moveTo>
                <a:lnTo>
                  <a:pt x="33" y="69"/>
                </a:lnTo>
                <a:lnTo>
                  <a:pt x="33" y="71"/>
                </a:lnTo>
                <a:lnTo>
                  <a:pt x="33" y="74"/>
                </a:lnTo>
                <a:lnTo>
                  <a:pt x="33" y="76"/>
                </a:lnTo>
                <a:lnTo>
                  <a:pt x="33" y="79"/>
                </a:lnTo>
                <a:lnTo>
                  <a:pt x="33" y="81"/>
                </a:lnTo>
                <a:lnTo>
                  <a:pt x="36" y="81"/>
                </a:lnTo>
                <a:lnTo>
                  <a:pt x="36" y="84"/>
                </a:lnTo>
                <a:lnTo>
                  <a:pt x="36" y="86"/>
                </a:lnTo>
                <a:lnTo>
                  <a:pt x="36" y="89"/>
                </a:lnTo>
                <a:lnTo>
                  <a:pt x="36" y="92"/>
                </a:lnTo>
                <a:lnTo>
                  <a:pt x="38" y="92"/>
                </a:lnTo>
                <a:lnTo>
                  <a:pt x="38" y="94"/>
                </a:lnTo>
                <a:lnTo>
                  <a:pt x="41" y="97"/>
                </a:lnTo>
                <a:lnTo>
                  <a:pt x="41" y="99"/>
                </a:lnTo>
                <a:lnTo>
                  <a:pt x="43" y="99"/>
                </a:lnTo>
                <a:lnTo>
                  <a:pt x="43" y="102"/>
                </a:lnTo>
                <a:lnTo>
                  <a:pt x="46" y="102"/>
                </a:lnTo>
                <a:lnTo>
                  <a:pt x="46" y="104"/>
                </a:lnTo>
                <a:lnTo>
                  <a:pt x="48" y="104"/>
                </a:lnTo>
                <a:lnTo>
                  <a:pt x="51" y="107"/>
                </a:lnTo>
                <a:lnTo>
                  <a:pt x="54" y="107"/>
                </a:lnTo>
                <a:lnTo>
                  <a:pt x="56" y="107"/>
                </a:lnTo>
                <a:lnTo>
                  <a:pt x="59" y="107"/>
                </a:lnTo>
                <a:lnTo>
                  <a:pt x="61" y="107"/>
                </a:lnTo>
                <a:lnTo>
                  <a:pt x="64" y="107"/>
                </a:lnTo>
                <a:lnTo>
                  <a:pt x="66" y="107"/>
                </a:lnTo>
                <a:lnTo>
                  <a:pt x="69" y="107"/>
                </a:lnTo>
                <a:lnTo>
                  <a:pt x="71" y="104"/>
                </a:lnTo>
                <a:lnTo>
                  <a:pt x="74" y="104"/>
                </a:lnTo>
                <a:lnTo>
                  <a:pt x="76" y="102"/>
                </a:lnTo>
                <a:lnTo>
                  <a:pt x="79" y="99"/>
                </a:lnTo>
                <a:lnTo>
                  <a:pt x="82" y="97"/>
                </a:lnTo>
                <a:lnTo>
                  <a:pt x="82" y="94"/>
                </a:lnTo>
                <a:lnTo>
                  <a:pt x="84" y="94"/>
                </a:lnTo>
                <a:lnTo>
                  <a:pt x="84" y="92"/>
                </a:lnTo>
                <a:lnTo>
                  <a:pt x="84" y="89"/>
                </a:lnTo>
                <a:lnTo>
                  <a:pt x="87" y="89"/>
                </a:lnTo>
                <a:lnTo>
                  <a:pt x="87" y="86"/>
                </a:lnTo>
                <a:lnTo>
                  <a:pt x="87" y="84"/>
                </a:lnTo>
                <a:lnTo>
                  <a:pt x="87" y="81"/>
                </a:lnTo>
                <a:lnTo>
                  <a:pt x="87" y="79"/>
                </a:lnTo>
                <a:lnTo>
                  <a:pt x="89" y="79"/>
                </a:lnTo>
                <a:lnTo>
                  <a:pt x="89" y="76"/>
                </a:lnTo>
                <a:lnTo>
                  <a:pt x="89" y="74"/>
                </a:lnTo>
                <a:lnTo>
                  <a:pt x="89" y="71"/>
                </a:lnTo>
                <a:lnTo>
                  <a:pt x="89" y="69"/>
                </a:lnTo>
                <a:lnTo>
                  <a:pt x="89" y="66"/>
                </a:lnTo>
                <a:lnTo>
                  <a:pt x="89" y="64"/>
                </a:lnTo>
                <a:lnTo>
                  <a:pt x="89" y="61"/>
                </a:lnTo>
                <a:lnTo>
                  <a:pt x="89" y="59"/>
                </a:lnTo>
                <a:lnTo>
                  <a:pt x="89" y="56"/>
                </a:lnTo>
                <a:lnTo>
                  <a:pt x="87" y="56"/>
                </a:lnTo>
                <a:lnTo>
                  <a:pt x="87" y="53"/>
                </a:lnTo>
                <a:lnTo>
                  <a:pt x="87" y="51"/>
                </a:lnTo>
                <a:lnTo>
                  <a:pt x="87" y="48"/>
                </a:lnTo>
                <a:lnTo>
                  <a:pt x="87" y="46"/>
                </a:lnTo>
                <a:lnTo>
                  <a:pt x="84" y="46"/>
                </a:lnTo>
                <a:lnTo>
                  <a:pt x="84" y="43"/>
                </a:lnTo>
                <a:lnTo>
                  <a:pt x="84" y="41"/>
                </a:lnTo>
                <a:lnTo>
                  <a:pt x="82" y="41"/>
                </a:lnTo>
                <a:lnTo>
                  <a:pt x="82" y="38"/>
                </a:lnTo>
                <a:lnTo>
                  <a:pt x="79" y="38"/>
                </a:lnTo>
                <a:lnTo>
                  <a:pt x="79" y="36"/>
                </a:lnTo>
                <a:lnTo>
                  <a:pt x="76" y="33"/>
                </a:lnTo>
                <a:lnTo>
                  <a:pt x="74" y="33"/>
                </a:lnTo>
                <a:lnTo>
                  <a:pt x="74" y="31"/>
                </a:lnTo>
                <a:lnTo>
                  <a:pt x="71" y="31"/>
                </a:lnTo>
                <a:lnTo>
                  <a:pt x="69" y="31"/>
                </a:lnTo>
                <a:lnTo>
                  <a:pt x="69" y="28"/>
                </a:lnTo>
                <a:lnTo>
                  <a:pt x="66" y="28"/>
                </a:lnTo>
                <a:lnTo>
                  <a:pt x="64" y="28"/>
                </a:lnTo>
                <a:lnTo>
                  <a:pt x="61" y="28"/>
                </a:lnTo>
                <a:lnTo>
                  <a:pt x="59" y="28"/>
                </a:lnTo>
                <a:lnTo>
                  <a:pt x="56" y="28"/>
                </a:lnTo>
                <a:lnTo>
                  <a:pt x="54" y="28"/>
                </a:lnTo>
                <a:lnTo>
                  <a:pt x="51" y="28"/>
                </a:lnTo>
                <a:lnTo>
                  <a:pt x="51" y="31"/>
                </a:lnTo>
                <a:lnTo>
                  <a:pt x="48" y="31"/>
                </a:lnTo>
                <a:lnTo>
                  <a:pt x="46" y="33"/>
                </a:lnTo>
                <a:lnTo>
                  <a:pt x="43" y="33"/>
                </a:lnTo>
                <a:lnTo>
                  <a:pt x="43" y="36"/>
                </a:lnTo>
                <a:lnTo>
                  <a:pt x="41" y="36"/>
                </a:lnTo>
                <a:lnTo>
                  <a:pt x="41" y="38"/>
                </a:lnTo>
                <a:lnTo>
                  <a:pt x="38" y="41"/>
                </a:lnTo>
                <a:lnTo>
                  <a:pt x="38" y="43"/>
                </a:lnTo>
                <a:lnTo>
                  <a:pt x="36" y="46"/>
                </a:lnTo>
                <a:lnTo>
                  <a:pt x="36" y="48"/>
                </a:lnTo>
                <a:lnTo>
                  <a:pt x="36" y="51"/>
                </a:lnTo>
                <a:lnTo>
                  <a:pt x="36" y="53"/>
                </a:lnTo>
                <a:lnTo>
                  <a:pt x="33" y="53"/>
                </a:lnTo>
                <a:lnTo>
                  <a:pt x="33" y="56"/>
                </a:lnTo>
                <a:lnTo>
                  <a:pt x="33" y="59"/>
                </a:lnTo>
                <a:lnTo>
                  <a:pt x="33" y="61"/>
                </a:lnTo>
                <a:lnTo>
                  <a:pt x="33" y="64"/>
                </a:lnTo>
                <a:lnTo>
                  <a:pt x="33" y="66"/>
                </a:lnTo>
                <a:close/>
              </a:path>
            </a:pathLst>
          </a:custGeom>
          <a:solidFill>
            <a:srgbClr val="000000"/>
          </a:solidFill>
          <a:ln w="9525">
            <a:noFill/>
            <a:round/>
            <a:headEnd/>
            <a:tailEnd/>
          </a:ln>
        </p:spPr>
        <p:txBody>
          <a:bodyPr/>
          <a:lstStyle/>
          <a:p>
            <a:endParaRPr lang="en-US"/>
          </a:p>
        </p:txBody>
      </p:sp>
      <p:sp>
        <p:nvSpPr>
          <p:cNvPr id="184369" name="Freeform 49"/>
          <p:cNvSpPr>
            <a:spLocks noEditPoints="1"/>
          </p:cNvSpPr>
          <p:nvPr/>
        </p:nvSpPr>
        <p:spPr bwMode="auto">
          <a:xfrm>
            <a:off x="6553200" y="2322513"/>
            <a:ext cx="52388" cy="287337"/>
          </a:xfrm>
          <a:custGeom>
            <a:avLst/>
            <a:gdLst/>
            <a:ahLst/>
            <a:cxnLst>
              <a:cxn ang="0">
                <a:pos x="0" y="33"/>
              </a:cxn>
              <a:cxn ang="0">
                <a:pos x="0" y="0"/>
              </a:cxn>
              <a:cxn ang="0">
                <a:pos x="33" y="0"/>
              </a:cxn>
              <a:cxn ang="0">
                <a:pos x="33" y="33"/>
              </a:cxn>
              <a:cxn ang="0">
                <a:pos x="0" y="33"/>
              </a:cxn>
              <a:cxn ang="0">
                <a:pos x="0" y="181"/>
              </a:cxn>
              <a:cxn ang="0">
                <a:pos x="0" y="51"/>
              </a:cxn>
              <a:cxn ang="0">
                <a:pos x="33" y="51"/>
              </a:cxn>
              <a:cxn ang="0">
                <a:pos x="33" y="181"/>
              </a:cxn>
              <a:cxn ang="0">
                <a:pos x="0" y="181"/>
              </a:cxn>
            </a:cxnLst>
            <a:rect l="0" t="0" r="r" b="b"/>
            <a:pathLst>
              <a:path w="33" h="181">
                <a:moveTo>
                  <a:pt x="0" y="33"/>
                </a:moveTo>
                <a:lnTo>
                  <a:pt x="0" y="0"/>
                </a:lnTo>
                <a:lnTo>
                  <a:pt x="33" y="0"/>
                </a:lnTo>
                <a:lnTo>
                  <a:pt x="33" y="33"/>
                </a:lnTo>
                <a:lnTo>
                  <a:pt x="0" y="33"/>
                </a:lnTo>
                <a:close/>
                <a:moveTo>
                  <a:pt x="0" y="181"/>
                </a:moveTo>
                <a:lnTo>
                  <a:pt x="0" y="51"/>
                </a:lnTo>
                <a:lnTo>
                  <a:pt x="33" y="51"/>
                </a:lnTo>
                <a:lnTo>
                  <a:pt x="33" y="181"/>
                </a:lnTo>
                <a:lnTo>
                  <a:pt x="0" y="181"/>
                </a:lnTo>
                <a:close/>
              </a:path>
            </a:pathLst>
          </a:custGeom>
          <a:solidFill>
            <a:srgbClr val="000000"/>
          </a:solidFill>
          <a:ln w="9525">
            <a:noFill/>
            <a:round/>
            <a:headEnd/>
            <a:tailEnd/>
          </a:ln>
        </p:spPr>
        <p:txBody>
          <a:bodyPr/>
          <a:lstStyle/>
          <a:p>
            <a:endParaRPr lang="en-US"/>
          </a:p>
        </p:txBody>
      </p:sp>
      <p:sp>
        <p:nvSpPr>
          <p:cNvPr id="184370" name="Freeform 50"/>
          <p:cNvSpPr>
            <a:spLocks/>
          </p:cNvSpPr>
          <p:nvPr/>
        </p:nvSpPr>
        <p:spPr bwMode="auto">
          <a:xfrm>
            <a:off x="6661150" y="2327275"/>
            <a:ext cx="117475" cy="290513"/>
          </a:xfrm>
          <a:custGeom>
            <a:avLst/>
            <a:gdLst/>
            <a:ahLst/>
            <a:cxnLst>
              <a:cxn ang="0">
                <a:pos x="72" y="76"/>
              </a:cxn>
              <a:cxn ang="0">
                <a:pos x="49" y="127"/>
              </a:cxn>
              <a:cxn ang="0">
                <a:pos x="49" y="132"/>
              </a:cxn>
              <a:cxn ang="0">
                <a:pos x="49" y="137"/>
              </a:cxn>
              <a:cxn ang="0">
                <a:pos x="49" y="142"/>
              </a:cxn>
              <a:cxn ang="0">
                <a:pos x="49" y="147"/>
              </a:cxn>
              <a:cxn ang="0">
                <a:pos x="51" y="150"/>
              </a:cxn>
              <a:cxn ang="0">
                <a:pos x="54" y="152"/>
              </a:cxn>
              <a:cxn ang="0">
                <a:pos x="59" y="152"/>
              </a:cxn>
              <a:cxn ang="0">
                <a:pos x="64" y="152"/>
              </a:cxn>
              <a:cxn ang="0">
                <a:pos x="69" y="150"/>
              </a:cxn>
              <a:cxn ang="0">
                <a:pos x="74" y="178"/>
              </a:cxn>
              <a:cxn ang="0">
                <a:pos x="69" y="178"/>
              </a:cxn>
              <a:cxn ang="0">
                <a:pos x="66" y="180"/>
              </a:cxn>
              <a:cxn ang="0">
                <a:pos x="61" y="180"/>
              </a:cxn>
              <a:cxn ang="0">
                <a:pos x="56" y="180"/>
              </a:cxn>
              <a:cxn ang="0">
                <a:pos x="54" y="183"/>
              </a:cxn>
              <a:cxn ang="0">
                <a:pos x="49" y="183"/>
              </a:cxn>
              <a:cxn ang="0">
                <a:pos x="44" y="183"/>
              </a:cxn>
              <a:cxn ang="0">
                <a:pos x="41" y="180"/>
              </a:cxn>
              <a:cxn ang="0">
                <a:pos x="36" y="180"/>
              </a:cxn>
              <a:cxn ang="0">
                <a:pos x="33" y="178"/>
              </a:cxn>
              <a:cxn ang="0">
                <a:pos x="28" y="178"/>
              </a:cxn>
              <a:cxn ang="0">
                <a:pos x="26" y="175"/>
              </a:cxn>
              <a:cxn ang="0">
                <a:pos x="23" y="173"/>
              </a:cxn>
              <a:cxn ang="0">
                <a:pos x="21" y="170"/>
              </a:cxn>
              <a:cxn ang="0">
                <a:pos x="21" y="165"/>
              </a:cxn>
              <a:cxn ang="0">
                <a:pos x="18" y="163"/>
              </a:cxn>
              <a:cxn ang="0">
                <a:pos x="18" y="157"/>
              </a:cxn>
              <a:cxn ang="0">
                <a:pos x="18" y="152"/>
              </a:cxn>
              <a:cxn ang="0">
                <a:pos x="16" y="150"/>
              </a:cxn>
              <a:cxn ang="0">
                <a:pos x="16" y="145"/>
              </a:cxn>
              <a:cxn ang="0">
                <a:pos x="16" y="140"/>
              </a:cxn>
              <a:cxn ang="0">
                <a:pos x="16" y="135"/>
              </a:cxn>
              <a:cxn ang="0">
                <a:pos x="16" y="76"/>
              </a:cxn>
              <a:cxn ang="0">
                <a:pos x="0" y="48"/>
              </a:cxn>
              <a:cxn ang="0">
                <a:pos x="16" y="20"/>
              </a:cxn>
              <a:cxn ang="0">
                <a:pos x="49" y="48"/>
              </a:cxn>
            </a:cxnLst>
            <a:rect l="0" t="0" r="r" b="b"/>
            <a:pathLst>
              <a:path w="74" h="183">
                <a:moveTo>
                  <a:pt x="72" y="48"/>
                </a:moveTo>
                <a:lnTo>
                  <a:pt x="72" y="76"/>
                </a:lnTo>
                <a:lnTo>
                  <a:pt x="49" y="76"/>
                </a:lnTo>
                <a:lnTo>
                  <a:pt x="49" y="127"/>
                </a:lnTo>
                <a:lnTo>
                  <a:pt x="49" y="129"/>
                </a:lnTo>
                <a:lnTo>
                  <a:pt x="49" y="132"/>
                </a:lnTo>
                <a:lnTo>
                  <a:pt x="49" y="135"/>
                </a:lnTo>
                <a:lnTo>
                  <a:pt x="49" y="137"/>
                </a:lnTo>
                <a:lnTo>
                  <a:pt x="49" y="140"/>
                </a:lnTo>
                <a:lnTo>
                  <a:pt x="49" y="142"/>
                </a:lnTo>
                <a:lnTo>
                  <a:pt x="49" y="145"/>
                </a:lnTo>
                <a:lnTo>
                  <a:pt x="49" y="147"/>
                </a:lnTo>
                <a:lnTo>
                  <a:pt x="51" y="147"/>
                </a:lnTo>
                <a:lnTo>
                  <a:pt x="51" y="150"/>
                </a:lnTo>
                <a:lnTo>
                  <a:pt x="54" y="150"/>
                </a:lnTo>
                <a:lnTo>
                  <a:pt x="54" y="152"/>
                </a:lnTo>
                <a:lnTo>
                  <a:pt x="56" y="152"/>
                </a:lnTo>
                <a:lnTo>
                  <a:pt x="59" y="152"/>
                </a:lnTo>
                <a:lnTo>
                  <a:pt x="61" y="152"/>
                </a:lnTo>
                <a:lnTo>
                  <a:pt x="64" y="152"/>
                </a:lnTo>
                <a:lnTo>
                  <a:pt x="66" y="152"/>
                </a:lnTo>
                <a:lnTo>
                  <a:pt x="69" y="150"/>
                </a:lnTo>
                <a:lnTo>
                  <a:pt x="72" y="150"/>
                </a:lnTo>
                <a:lnTo>
                  <a:pt x="74" y="178"/>
                </a:lnTo>
                <a:lnTo>
                  <a:pt x="72" y="178"/>
                </a:lnTo>
                <a:lnTo>
                  <a:pt x="69" y="178"/>
                </a:lnTo>
                <a:lnTo>
                  <a:pt x="69" y="180"/>
                </a:lnTo>
                <a:lnTo>
                  <a:pt x="66" y="180"/>
                </a:lnTo>
                <a:lnTo>
                  <a:pt x="64" y="180"/>
                </a:lnTo>
                <a:lnTo>
                  <a:pt x="61" y="180"/>
                </a:lnTo>
                <a:lnTo>
                  <a:pt x="59" y="180"/>
                </a:lnTo>
                <a:lnTo>
                  <a:pt x="56" y="180"/>
                </a:lnTo>
                <a:lnTo>
                  <a:pt x="56" y="183"/>
                </a:lnTo>
                <a:lnTo>
                  <a:pt x="54" y="183"/>
                </a:lnTo>
                <a:lnTo>
                  <a:pt x="51" y="183"/>
                </a:lnTo>
                <a:lnTo>
                  <a:pt x="49" y="183"/>
                </a:lnTo>
                <a:lnTo>
                  <a:pt x="46" y="183"/>
                </a:lnTo>
                <a:lnTo>
                  <a:pt x="44" y="183"/>
                </a:lnTo>
                <a:lnTo>
                  <a:pt x="44" y="180"/>
                </a:lnTo>
                <a:lnTo>
                  <a:pt x="41" y="180"/>
                </a:lnTo>
                <a:lnTo>
                  <a:pt x="38" y="180"/>
                </a:lnTo>
                <a:lnTo>
                  <a:pt x="36" y="180"/>
                </a:lnTo>
                <a:lnTo>
                  <a:pt x="33" y="180"/>
                </a:lnTo>
                <a:lnTo>
                  <a:pt x="33" y="178"/>
                </a:lnTo>
                <a:lnTo>
                  <a:pt x="31" y="178"/>
                </a:lnTo>
                <a:lnTo>
                  <a:pt x="28" y="178"/>
                </a:lnTo>
                <a:lnTo>
                  <a:pt x="28" y="175"/>
                </a:lnTo>
                <a:lnTo>
                  <a:pt x="26" y="175"/>
                </a:lnTo>
                <a:lnTo>
                  <a:pt x="26" y="173"/>
                </a:lnTo>
                <a:lnTo>
                  <a:pt x="23" y="173"/>
                </a:lnTo>
                <a:lnTo>
                  <a:pt x="23" y="170"/>
                </a:lnTo>
                <a:lnTo>
                  <a:pt x="21" y="170"/>
                </a:lnTo>
                <a:lnTo>
                  <a:pt x="21" y="168"/>
                </a:lnTo>
                <a:lnTo>
                  <a:pt x="21" y="165"/>
                </a:lnTo>
                <a:lnTo>
                  <a:pt x="18" y="165"/>
                </a:lnTo>
                <a:lnTo>
                  <a:pt x="18" y="163"/>
                </a:lnTo>
                <a:lnTo>
                  <a:pt x="18" y="160"/>
                </a:lnTo>
                <a:lnTo>
                  <a:pt x="18" y="157"/>
                </a:lnTo>
                <a:lnTo>
                  <a:pt x="18" y="155"/>
                </a:lnTo>
                <a:lnTo>
                  <a:pt x="18" y="152"/>
                </a:lnTo>
                <a:lnTo>
                  <a:pt x="16" y="152"/>
                </a:lnTo>
                <a:lnTo>
                  <a:pt x="16" y="150"/>
                </a:lnTo>
                <a:lnTo>
                  <a:pt x="16" y="147"/>
                </a:lnTo>
                <a:lnTo>
                  <a:pt x="16" y="145"/>
                </a:lnTo>
                <a:lnTo>
                  <a:pt x="16" y="142"/>
                </a:lnTo>
                <a:lnTo>
                  <a:pt x="16" y="140"/>
                </a:lnTo>
                <a:lnTo>
                  <a:pt x="16" y="137"/>
                </a:lnTo>
                <a:lnTo>
                  <a:pt x="16" y="135"/>
                </a:lnTo>
                <a:lnTo>
                  <a:pt x="16" y="132"/>
                </a:lnTo>
                <a:lnTo>
                  <a:pt x="16" y="76"/>
                </a:lnTo>
                <a:lnTo>
                  <a:pt x="0" y="76"/>
                </a:lnTo>
                <a:lnTo>
                  <a:pt x="0" y="48"/>
                </a:lnTo>
                <a:lnTo>
                  <a:pt x="16" y="48"/>
                </a:lnTo>
                <a:lnTo>
                  <a:pt x="16" y="20"/>
                </a:lnTo>
                <a:lnTo>
                  <a:pt x="49" y="0"/>
                </a:lnTo>
                <a:lnTo>
                  <a:pt x="49" y="48"/>
                </a:lnTo>
                <a:lnTo>
                  <a:pt x="72" y="48"/>
                </a:lnTo>
                <a:close/>
              </a:path>
            </a:pathLst>
          </a:custGeom>
          <a:solidFill>
            <a:srgbClr val="000000"/>
          </a:solidFill>
          <a:ln w="9525">
            <a:noFill/>
            <a:round/>
            <a:headEnd/>
            <a:tailEnd/>
          </a:ln>
        </p:spPr>
        <p:txBody>
          <a:bodyPr/>
          <a:lstStyle/>
          <a:p>
            <a:endParaRPr lang="en-US"/>
          </a:p>
        </p:txBody>
      </p:sp>
      <p:sp>
        <p:nvSpPr>
          <p:cNvPr id="184371" name="Freeform 51"/>
          <p:cNvSpPr>
            <a:spLocks/>
          </p:cNvSpPr>
          <p:nvPr/>
        </p:nvSpPr>
        <p:spPr bwMode="auto">
          <a:xfrm>
            <a:off x="6831013" y="2319338"/>
            <a:ext cx="93662" cy="379412"/>
          </a:xfrm>
          <a:custGeom>
            <a:avLst/>
            <a:gdLst/>
            <a:ahLst/>
            <a:cxnLst>
              <a:cxn ang="0">
                <a:pos x="33" y="234"/>
              </a:cxn>
              <a:cxn ang="0">
                <a:pos x="28" y="226"/>
              </a:cxn>
              <a:cxn ang="0">
                <a:pos x="23" y="216"/>
              </a:cxn>
              <a:cxn ang="0">
                <a:pos x="21" y="208"/>
              </a:cxn>
              <a:cxn ang="0">
                <a:pos x="18" y="201"/>
              </a:cxn>
              <a:cxn ang="0">
                <a:pos x="13" y="190"/>
              </a:cxn>
              <a:cxn ang="0">
                <a:pos x="10" y="180"/>
              </a:cxn>
              <a:cxn ang="0">
                <a:pos x="8" y="170"/>
              </a:cxn>
              <a:cxn ang="0">
                <a:pos x="5" y="160"/>
              </a:cxn>
              <a:cxn ang="0">
                <a:pos x="3" y="150"/>
              </a:cxn>
              <a:cxn ang="0">
                <a:pos x="0" y="140"/>
              </a:cxn>
              <a:cxn ang="0">
                <a:pos x="0" y="129"/>
              </a:cxn>
              <a:cxn ang="0">
                <a:pos x="0" y="119"/>
              </a:cxn>
              <a:cxn ang="0">
                <a:pos x="0" y="109"/>
              </a:cxn>
              <a:cxn ang="0">
                <a:pos x="0" y="99"/>
              </a:cxn>
              <a:cxn ang="0">
                <a:pos x="3" y="89"/>
              </a:cxn>
              <a:cxn ang="0">
                <a:pos x="3" y="79"/>
              </a:cxn>
              <a:cxn ang="0">
                <a:pos x="5" y="68"/>
              </a:cxn>
              <a:cxn ang="0">
                <a:pos x="8" y="58"/>
              </a:cxn>
              <a:cxn ang="0">
                <a:pos x="13" y="48"/>
              </a:cxn>
              <a:cxn ang="0">
                <a:pos x="15" y="38"/>
              </a:cxn>
              <a:cxn ang="0">
                <a:pos x="21" y="30"/>
              </a:cxn>
              <a:cxn ang="0">
                <a:pos x="26" y="20"/>
              </a:cxn>
              <a:cxn ang="0">
                <a:pos x="31" y="10"/>
              </a:cxn>
              <a:cxn ang="0">
                <a:pos x="33" y="2"/>
              </a:cxn>
              <a:cxn ang="0">
                <a:pos x="59" y="2"/>
              </a:cxn>
              <a:cxn ang="0">
                <a:pos x="54" y="12"/>
              </a:cxn>
              <a:cxn ang="0">
                <a:pos x="49" y="23"/>
              </a:cxn>
              <a:cxn ang="0">
                <a:pos x="46" y="33"/>
              </a:cxn>
              <a:cxn ang="0">
                <a:pos x="43" y="43"/>
              </a:cxn>
              <a:cxn ang="0">
                <a:pos x="41" y="53"/>
              </a:cxn>
              <a:cxn ang="0">
                <a:pos x="38" y="61"/>
              </a:cxn>
              <a:cxn ang="0">
                <a:pos x="36" y="68"/>
              </a:cxn>
              <a:cxn ang="0">
                <a:pos x="33" y="79"/>
              </a:cxn>
              <a:cxn ang="0">
                <a:pos x="33" y="89"/>
              </a:cxn>
              <a:cxn ang="0">
                <a:pos x="33" y="99"/>
              </a:cxn>
              <a:cxn ang="0">
                <a:pos x="31" y="109"/>
              </a:cxn>
              <a:cxn ang="0">
                <a:pos x="31" y="119"/>
              </a:cxn>
              <a:cxn ang="0">
                <a:pos x="31" y="129"/>
              </a:cxn>
              <a:cxn ang="0">
                <a:pos x="33" y="140"/>
              </a:cxn>
              <a:cxn ang="0">
                <a:pos x="33" y="150"/>
              </a:cxn>
              <a:cxn ang="0">
                <a:pos x="36" y="160"/>
              </a:cxn>
              <a:cxn ang="0">
                <a:pos x="36" y="170"/>
              </a:cxn>
              <a:cxn ang="0">
                <a:pos x="38" y="180"/>
              </a:cxn>
              <a:cxn ang="0">
                <a:pos x="41" y="188"/>
              </a:cxn>
              <a:cxn ang="0">
                <a:pos x="43" y="196"/>
              </a:cxn>
              <a:cxn ang="0">
                <a:pos x="46" y="206"/>
              </a:cxn>
              <a:cxn ang="0">
                <a:pos x="49" y="213"/>
              </a:cxn>
              <a:cxn ang="0">
                <a:pos x="54" y="224"/>
              </a:cxn>
              <a:cxn ang="0">
                <a:pos x="56" y="234"/>
              </a:cxn>
            </a:cxnLst>
            <a:rect l="0" t="0" r="r" b="b"/>
            <a:pathLst>
              <a:path w="59" h="239">
                <a:moveTo>
                  <a:pt x="59" y="239"/>
                </a:moveTo>
                <a:lnTo>
                  <a:pt x="36" y="239"/>
                </a:lnTo>
                <a:lnTo>
                  <a:pt x="36" y="236"/>
                </a:lnTo>
                <a:lnTo>
                  <a:pt x="33" y="234"/>
                </a:lnTo>
                <a:lnTo>
                  <a:pt x="33" y="231"/>
                </a:lnTo>
                <a:lnTo>
                  <a:pt x="31" y="229"/>
                </a:lnTo>
                <a:lnTo>
                  <a:pt x="31" y="226"/>
                </a:lnTo>
                <a:lnTo>
                  <a:pt x="28" y="226"/>
                </a:lnTo>
                <a:lnTo>
                  <a:pt x="28" y="224"/>
                </a:lnTo>
                <a:lnTo>
                  <a:pt x="28" y="221"/>
                </a:lnTo>
                <a:lnTo>
                  <a:pt x="26" y="218"/>
                </a:lnTo>
                <a:lnTo>
                  <a:pt x="23" y="216"/>
                </a:lnTo>
                <a:lnTo>
                  <a:pt x="23" y="213"/>
                </a:lnTo>
                <a:lnTo>
                  <a:pt x="23" y="211"/>
                </a:lnTo>
                <a:lnTo>
                  <a:pt x="21" y="211"/>
                </a:lnTo>
                <a:lnTo>
                  <a:pt x="21" y="208"/>
                </a:lnTo>
                <a:lnTo>
                  <a:pt x="21" y="206"/>
                </a:lnTo>
                <a:lnTo>
                  <a:pt x="18" y="206"/>
                </a:lnTo>
                <a:lnTo>
                  <a:pt x="18" y="203"/>
                </a:lnTo>
                <a:lnTo>
                  <a:pt x="18" y="201"/>
                </a:lnTo>
                <a:lnTo>
                  <a:pt x="15" y="198"/>
                </a:lnTo>
                <a:lnTo>
                  <a:pt x="15" y="196"/>
                </a:lnTo>
                <a:lnTo>
                  <a:pt x="15" y="193"/>
                </a:lnTo>
                <a:lnTo>
                  <a:pt x="13" y="190"/>
                </a:lnTo>
                <a:lnTo>
                  <a:pt x="13" y="188"/>
                </a:lnTo>
                <a:lnTo>
                  <a:pt x="13" y="185"/>
                </a:lnTo>
                <a:lnTo>
                  <a:pt x="10" y="183"/>
                </a:lnTo>
                <a:lnTo>
                  <a:pt x="10" y="180"/>
                </a:lnTo>
                <a:lnTo>
                  <a:pt x="10" y="178"/>
                </a:lnTo>
                <a:lnTo>
                  <a:pt x="8" y="175"/>
                </a:lnTo>
                <a:lnTo>
                  <a:pt x="8" y="173"/>
                </a:lnTo>
                <a:lnTo>
                  <a:pt x="8" y="170"/>
                </a:lnTo>
                <a:lnTo>
                  <a:pt x="5" y="168"/>
                </a:lnTo>
                <a:lnTo>
                  <a:pt x="5" y="165"/>
                </a:lnTo>
                <a:lnTo>
                  <a:pt x="5" y="162"/>
                </a:lnTo>
                <a:lnTo>
                  <a:pt x="5" y="160"/>
                </a:lnTo>
                <a:lnTo>
                  <a:pt x="3" y="157"/>
                </a:lnTo>
                <a:lnTo>
                  <a:pt x="3" y="155"/>
                </a:lnTo>
                <a:lnTo>
                  <a:pt x="3" y="152"/>
                </a:lnTo>
                <a:lnTo>
                  <a:pt x="3" y="150"/>
                </a:lnTo>
                <a:lnTo>
                  <a:pt x="3" y="147"/>
                </a:lnTo>
                <a:lnTo>
                  <a:pt x="3" y="145"/>
                </a:lnTo>
                <a:lnTo>
                  <a:pt x="0" y="142"/>
                </a:lnTo>
                <a:lnTo>
                  <a:pt x="0" y="140"/>
                </a:lnTo>
                <a:lnTo>
                  <a:pt x="0" y="137"/>
                </a:lnTo>
                <a:lnTo>
                  <a:pt x="0" y="134"/>
                </a:lnTo>
                <a:lnTo>
                  <a:pt x="0" y="132"/>
                </a:lnTo>
                <a:lnTo>
                  <a:pt x="0" y="129"/>
                </a:lnTo>
                <a:lnTo>
                  <a:pt x="0" y="127"/>
                </a:lnTo>
                <a:lnTo>
                  <a:pt x="0" y="124"/>
                </a:lnTo>
                <a:lnTo>
                  <a:pt x="0" y="122"/>
                </a:lnTo>
                <a:lnTo>
                  <a:pt x="0" y="119"/>
                </a:lnTo>
                <a:lnTo>
                  <a:pt x="0" y="117"/>
                </a:lnTo>
                <a:lnTo>
                  <a:pt x="0" y="114"/>
                </a:lnTo>
                <a:lnTo>
                  <a:pt x="0" y="112"/>
                </a:lnTo>
                <a:lnTo>
                  <a:pt x="0" y="109"/>
                </a:lnTo>
                <a:lnTo>
                  <a:pt x="0" y="107"/>
                </a:lnTo>
                <a:lnTo>
                  <a:pt x="0" y="104"/>
                </a:lnTo>
                <a:lnTo>
                  <a:pt x="0" y="101"/>
                </a:lnTo>
                <a:lnTo>
                  <a:pt x="0" y="99"/>
                </a:lnTo>
                <a:lnTo>
                  <a:pt x="0" y="96"/>
                </a:lnTo>
                <a:lnTo>
                  <a:pt x="0" y="94"/>
                </a:lnTo>
                <a:lnTo>
                  <a:pt x="0" y="91"/>
                </a:lnTo>
                <a:lnTo>
                  <a:pt x="3" y="89"/>
                </a:lnTo>
                <a:lnTo>
                  <a:pt x="3" y="86"/>
                </a:lnTo>
                <a:lnTo>
                  <a:pt x="3" y="84"/>
                </a:lnTo>
                <a:lnTo>
                  <a:pt x="3" y="81"/>
                </a:lnTo>
                <a:lnTo>
                  <a:pt x="3" y="79"/>
                </a:lnTo>
                <a:lnTo>
                  <a:pt x="3" y="76"/>
                </a:lnTo>
                <a:lnTo>
                  <a:pt x="5" y="73"/>
                </a:lnTo>
                <a:lnTo>
                  <a:pt x="5" y="71"/>
                </a:lnTo>
                <a:lnTo>
                  <a:pt x="5" y="68"/>
                </a:lnTo>
                <a:lnTo>
                  <a:pt x="5" y="66"/>
                </a:lnTo>
                <a:lnTo>
                  <a:pt x="8" y="63"/>
                </a:lnTo>
                <a:lnTo>
                  <a:pt x="8" y="61"/>
                </a:lnTo>
                <a:lnTo>
                  <a:pt x="8" y="58"/>
                </a:lnTo>
                <a:lnTo>
                  <a:pt x="10" y="56"/>
                </a:lnTo>
                <a:lnTo>
                  <a:pt x="10" y="53"/>
                </a:lnTo>
                <a:lnTo>
                  <a:pt x="10" y="51"/>
                </a:lnTo>
                <a:lnTo>
                  <a:pt x="13" y="48"/>
                </a:lnTo>
                <a:lnTo>
                  <a:pt x="13" y="45"/>
                </a:lnTo>
                <a:lnTo>
                  <a:pt x="13" y="43"/>
                </a:lnTo>
                <a:lnTo>
                  <a:pt x="15" y="40"/>
                </a:lnTo>
                <a:lnTo>
                  <a:pt x="15" y="38"/>
                </a:lnTo>
                <a:lnTo>
                  <a:pt x="18" y="35"/>
                </a:lnTo>
                <a:lnTo>
                  <a:pt x="18" y="33"/>
                </a:lnTo>
                <a:lnTo>
                  <a:pt x="18" y="30"/>
                </a:lnTo>
                <a:lnTo>
                  <a:pt x="21" y="30"/>
                </a:lnTo>
                <a:lnTo>
                  <a:pt x="21" y="28"/>
                </a:lnTo>
                <a:lnTo>
                  <a:pt x="23" y="25"/>
                </a:lnTo>
                <a:lnTo>
                  <a:pt x="23" y="23"/>
                </a:lnTo>
                <a:lnTo>
                  <a:pt x="26" y="20"/>
                </a:lnTo>
                <a:lnTo>
                  <a:pt x="26" y="17"/>
                </a:lnTo>
                <a:lnTo>
                  <a:pt x="28" y="15"/>
                </a:lnTo>
                <a:lnTo>
                  <a:pt x="28" y="12"/>
                </a:lnTo>
                <a:lnTo>
                  <a:pt x="31" y="10"/>
                </a:lnTo>
                <a:lnTo>
                  <a:pt x="31" y="7"/>
                </a:lnTo>
                <a:lnTo>
                  <a:pt x="33" y="7"/>
                </a:lnTo>
                <a:lnTo>
                  <a:pt x="33" y="5"/>
                </a:lnTo>
                <a:lnTo>
                  <a:pt x="33" y="2"/>
                </a:lnTo>
                <a:lnTo>
                  <a:pt x="36" y="2"/>
                </a:lnTo>
                <a:lnTo>
                  <a:pt x="36" y="0"/>
                </a:lnTo>
                <a:lnTo>
                  <a:pt x="59" y="0"/>
                </a:lnTo>
                <a:lnTo>
                  <a:pt x="59" y="2"/>
                </a:lnTo>
                <a:lnTo>
                  <a:pt x="56" y="5"/>
                </a:lnTo>
                <a:lnTo>
                  <a:pt x="56" y="7"/>
                </a:lnTo>
                <a:lnTo>
                  <a:pt x="54" y="10"/>
                </a:lnTo>
                <a:lnTo>
                  <a:pt x="54" y="12"/>
                </a:lnTo>
                <a:lnTo>
                  <a:pt x="54" y="15"/>
                </a:lnTo>
                <a:lnTo>
                  <a:pt x="51" y="17"/>
                </a:lnTo>
                <a:lnTo>
                  <a:pt x="51" y="20"/>
                </a:lnTo>
                <a:lnTo>
                  <a:pt x="49" y="23"/>
                </a:lnTo>
                <a:lnTo>
                  <a:pt x="49" y="25"/>
                </a:lnTo>
                <a:lnTo>
                  <a:pt x="49" y="28"/>
                </a:lnTo>
                <a:lnTo>
                  <a:pt x="49" y="30"/>
                </a:lnTo>
                <a:lnTo>
                  <a:pt x="46" y="33"/>
                </a:lnTo>
                <a:lnTo>
                  <a:pt x="46" y="35"/>
                </a:lnTo>
                <a:lnTo>
                  <a:pt x="43" y="38"/>
                </a:lnTo>
                <a:lnTo>
                  <a:pt x="43" y="40"/>
                </a:lnTo>
                <a:lnTo>
                  <a:pt x="43" y="43"/>
                </a:lnTo>
                <a:lnTo>
                  <a:pt x="41" y="45"/>
                </a:lnTo>
                <a:lnTo>
                  <a:pt x="41" y="48"/>
                </a:lnTo>
                <a:lnTo>
                  <a:pt x="41" y="51"/>
                </a:lnTo>
                <a:lnTo>
                  <a:pt x="41" y="53"/>
                </a:lnTo>
                <a:lnTo>
                  <a:pt x="38" y="53"/>
                </a:lnTo>
                <a:lnTo>
                  <a:pt x="38" y="56"/>
                </a:lnTo>
                <a:lnTo>
                  <a:pt x="38" y="58"/>
                </a:lnTo>
                <a:lnTo>
                  <a:pt x="38" y="61"/>
                </a:lnTo>
                <a:lnTo>
                  <a:pt x="38" y="63"/>
                </a:lnTo>
                <a:lnTo>
                  <a:pt x="36" y="63"/>
                </a:lnTo>
                <a:lnTo>
                  <a:pt x="36" y="66"/>
                </a:lnTo>
                <a:lnTo>
                  <a:pt x="36" y="68"/>
                </a:lnTo>
                <a:lnTo>
                  <a:pt x="36" y="71"/>
                </a:lnTo>
                <a:lnTo>
                  <a:pt x="36" y="73"/>
                </a:lnTo>
                <a:lnTo>
                  <a:pt x="36" y="76"/>
                </a:lnTo>
                <a:lnTo>
                  <a:pt x="33" y="79"/>
                </a:lnTo>
                <a:lnTo>
                  <a:pt x="33" y="81"/>
                </a:lnTo>
                <a:lnTo>
                  <a:pt x="33" y="84"/>
                </a:lnTo>
                <a:lnTo>
                  <a:pt x="33" y="86"/>
                </a:lnTo>
                <a:lnTo>
                  <a:pt x="33" y="89"/>
                </a:lnTo>
                <a:lnTo>
                  <a:pt x="33" y="91"/>
                </a:lnTo>
                <a:lnTo>
                  <a:pt x="33" y="94"/>
                </a:lnTo>
                <a:lnTo>
                  <a:pt x="33" y="96"/>
                </a:lnTo>
                <a:lnTo>
                  <a:pt x="33" y="99"/>
                </a:lnTo>
                <a:lnTo>
                  <a:pt x="31" y="101"/>
                </a:lnTo>
                <a:lnTo>
                  <a:pt x="31" y="104"/>
                </a:lnTo>
                <a:lnTo>
                  <a:pt x="31" y="107"/>
                </a:lnTo>
                <a:lnTo>
                  <a:pt x="31" y="109"/>
                </a:lnTo>
                <a:lnTo>
                  <a:pt x="31" y="112"/>
                </a:lnTo>
                <a:lnTo>
                  <a:pt x="31" y="114"/>
                </a:lnTo>
                <a:lnTo>
                  <a:pt x="31" y="117"/>
                </a:lnTo>
                <a:lnTo>
                  <a:pt x="31" y="119"/>
                </a:lnTo>
                <a:lnTo>
                  <a:pt x="31" y="122"/>
                </a:lnTo>
                <a:lnTo>
                  <a:pt x="31" y="124"/>
                </a:lnTo>
                <a:lnTo>
                  <a:pt x="31" y="127"/>
                </a:lnTo>
                <a:lnTo>
                  <a:pt x="31" y="129"/>
                </a:lnTo>
                <a:lnTo>
                  <a:pt x="31" y="132"/>
                </a:lnTo>
                <a:lnTo>
                  <a:pt x="31" y="134"/>
                </a:lnTo>
                <a:lnTo>
                  <a:pt x="33" y="137"/>
                </a:lnTo>
                <a:lnTo>
                  <a:pt x="33" y="140"/>
                </a:lnTo>
                <a:lnTo>
                  <a:pt x="33" y="142"/>
                </a:lnTo>
                <a:lnTo>
                  <a:pt x="33" y="145"/>
                </a:lnTo>
                <a:lnTo>
                  <a:pt x="33" y="147"/>
                </a:lnTo>
                <a:lnTo>
                  <a:pt x="33" y="150"/>
                </a:lnTo>
                <a:lnTo>
                  <a:pt x="33" y="152"/>
                </a:lnTo>
                <a:lnTo>
                  <a:pt x="33" y="155"/>
                </a:lnTo>
                <a:lnTo>
                  <a:pt x="33" y="157"/>
                </a:lnTo>
                <a:lnTo>
                  <a:pt x="36" y="160"/>
                </a:lnTo>
                <a:lnTo>
                  <a:pt x="36" y="162"/>
                </a:lnTo>
                <a:lnTo>
                  <a:pt x="36" y="165"/>
                </a:lnTo>
                <a:lnTo>
                  <a:pt x="36" y="168"/>
                </a:lnTo>
                <a:lnTo>
                  <a:pt x="36" y="170"/>
                </a:lnTo>
                <a:lnTo>
                  <a:pt x="38" y="173"/>
                </a:lnTo>
                <a:lnTo>
                  <a:pt x="38" y="175"/>
                </a:lnTo>
                <a:lnTo>
                  <a:pt x="38" y="178"/>
                </a:lnTo>
                <a:lnTo>
                  <a:pt x="38" y="180"/>
                </a:lnTo>
                <a:lnTo>
                  <a:pt x="38" y="183"/>
                </a:lnTo>
                <a:lnTo>
                  <a:pt x="41" y="183"/>
                </a:lnTo>
                <a:lnTo>
                  <a:pt x="41" y="185"/>
                </a:lnTo>
                <a:lnTo>
                  <a:pt x="41" y="188"/>
                </a:lnTo>
                <a:lnTo>
                  <a:pt x="41" y="190"/>
                </a:lnTo>
                <a:lnTo>
                  <a:pt x="41" y="193"/>
                </a:lnTo>
                <a:lnTo>
                  <a:pt x="43" y="193"/>
                </a:lnTo>
                <a:lnTo>
                  <a:pt x="43" y="196"/>
                </a:lnTo>
                <a:lnTo>
                  <a:pt x="43" y="198"/>
                </a:lnTo>
                <a:lnTo>
                  <a:pt x="43" y="201"/>
                </a:lnTo>
                <a:lnTo>
                  <a:pt x="46" y="203"/>
                </a:lnTo>
                <a:lnTo>
                  <a:pt x="46" y="206"/>
                </a:lnTo>
                <a:lnTo>
                  <a:pt x="46" y="208"/>
                </a:lnTo>
                <a:lnTo>
                  <a:pt x="49" y="208"/>
                </a:lnTo>
                <a:lnTo>
                  <a:pt x="49" y="211"/>
                </a:lnTo>
                <a:lnTo>
                  <a:pt x="49" y="213"/>
                </a:lnTo>
                <a:lnTo>
                  <a:pt x="51" y="216"/>
                </a:lnTo>
                <a:lnTo>
                  <a:pt x="51" y="218"/>
                </a:lnTo>
                <a:lnTo>
                  <a:pt x="51" y="221"/>
                </a:lnTo>
                <a:lnTo>
                  <a:pt x="54" y="224"/>
                </a:lnTo>
                <a:lnTo>
                  <a:pt x="54" y="226"/>
                </a:lnTo>
                <a:lnTo>
                  <a:pt x="56" y="229"/>
                </a:lnTo>
                <a:lnTo>
                  <a:pt x="56" y="231"/>
                </a:lnTo>
                <a:lnTo>
                  <a:pt x="56" y="234"/>
                </a:lnTo>
                <a:lnTo>
                  <a:pt x="59" y="234"/>
                </a:lnTo>
                <a:lnTo>
                  <a:pt x="59" y="236"/>
                </a:lnTo>
                <a:lnTo>
                  <a:pt x="59" y="239"/>
                </a:lnTo>
                <a:close/>
              </a:path>
            </a:pathLst>
          </a:custGeom>
          <a:solidFill>
            <a:srgbClr val="000000"/>
          </a:solidFill>
          <a:ln w="9525">
            <a:noFill/>
            <a:round/>
            <a:headEnd/>
            <a:tailEnd/>
          </a:ln>
        </p:spPr>
        <p:txBody>
          <a:bodyPr/>
          <a:lstStyle/>
          <a:p>
            <a:endParaRPr lang="en-US"/>
          </a:p>
        </p:txBody>
      </p:sp>
      <p:sp>
        <p:nvSpPr>
          <p:cNvPr id="184372" name="Freeform 52"/>
          <p:cNvSpPr>
            <a:spLocks noEditPoints="1"/>
          </p:cNvSpPr>
          <p:nvPr/>
        </p:nvSpPr>
        <p:spPr bwMode="auto">
          <a:xfrm>
            <a:off x="6992938" y="2322513"/>
            <a:ext cx="209550" cy="287337"/>
          </a:xfrm>
          <a:custGeom>
            <a:avLst/>
            <a:gdLst/>
            <a:ahLst/>
            <a:cxnLst>
              <a:cxn ang="0">
                <a:pos x="56" y="0"/>
              </a:cxn>
              <a:cxn ang="0">
                <a:pos x="64" y="0"/>
              </a:cxn>
              <a:cxn ang="0">
                <a:pos x="71" y="0"/>
              </a:cxn>
              <a:cxn ang="0">
                <a:pos x="79" y="0"/>
              </a:cxn>
              <a:cxn ang="0">
                <a:pos x="86" y="0"/>
              </a:cxn>
              <a:cxn ang="0">
                <a:pos x="92" y="3"/>
              </a:cxn>
              <a:cxn ang="0">
                <a:pos x="99" y="3"/>
              </a:cxn>
              <a:cxn ang="0">
                <a:pos x="104" y="5"/>
              </a:cxn>
              <a:cxn ang="0">
                <a:pos x="109" y="8"/>
              </a:cxn>
              <a:cxn ang="0">
                <a:pos x="117" y="13"/>
              </a:cxn>
              <a:cxn ang="0">
                <a:pos x="120" y="21"/>
              </a:cxn>
              <a:cxn ang="0">
                <a:pos x="125" y="23"/>
              </a:cxn>
              <a:cxn ang="0">
                <a:pos x="127" y="28"/>
              </a:cxn>
              <a:cxn ang="0">
                <a:pos x="127" y="36"/>
              </a:cxn>
              <a:cxn ang="0">
                <a:pos x="130" y="41"/>
              </a:cxn>
              <a:cxn ang="0">
                <a:pos x="130" y="49"/>
              </a:cxn>
              <a:cxn ang="0">
                <a:pos x="132" y="54"/>
              </a:cxn>
              <a:cxn ang="0">
                <a:pos x="130" y="61"/>
              </a:cxn>
              <a:cxn ang="0">
                <a:pos x="130" y="69"/>
              </a:cxn>
              <a:cxn ang="0">
                <a:pos x="130" y="77"/>
              </a:cxn>
              <a:cxn ang="0">
                <a:pos x="127" y="82"/>
              </a:cxn>
              <a:cxn ang="0">
                <a:pos x="122" y="89"/>
              </a:cxn>
              <a:cxn ang="0">
                <a:pos x="120" y="94"/>
              </a:cxn>
              <a:cxn ang="0">
                <a:pos x="114" y="97"/>
              </a:cxn>
              <a:cxn ang="0">
                <a:pos x="112" y="102"/>
              </a:cxn>
              <a:cxn ang="0">
                <a:pos x="107" y="105"/>
              </a:cxn>
              <a:cxn ang="0">
                <a:pos x="102" y="107"/>
              </a:cxn>
              <a:cxn ang="0">
                <a:pos x="97" y="110"/>
              </a:cxn>
              <a:cxn ang="0">
                <a:pos x="92" y="112"/>
              </a:cxn>
              <a:cxn ang="0">
                <a:pos x="84" y="112"/>
              </a:cxn>
              <a:cxn ang="0">
                <a:pos x="76" y="112"/>
              </a:cxn>
              <a:cxn ang="0">
                <a:pos x="69" y="112"/>
              </a:cxn>
              <a:cxn ang="0">
                <a:pos x="61" y="112"/>
              </a:cxn>
              <a:cxn ang="0">
                <a:pos x="33" y="112"/>
              </a:cxn>
              <a:cxn ang="0">
                <a:pos x="33" y="31"/>
              </a:cxn>
              <a:cxn ang="0">
                <a:pos x="56" y="82"/>
              </a:cxn>
              <a:cxn ang="0">
                <a:pos x="64" y="82"/>
              </a:cxn>
              <a:cxn ang="0">
                <a:pos x="71" y="82"/>
              </a:cxn>
              <a:cxn ang="0">
                <a:pos x="79" y="79"/>
              </a:cxn>
              <a:cxn ang="0">
                <a:pos x="84" y="77"/>
              </a:cxn>
              <a:cxn ang="0">
                <a:pos x="89" y="74"/>
              </a:cxn>
              <a:cxn ang="0">
                <a:pos x="92" y="69"/>
              </a:cxn>
              <a:cxn ang="0">
                <a:pos x="94" y="64"/>
              </a:cxn>
              <a:cxn ang="0">
                <a:pos x="94" y="56"/>
              </a:cxn>
              <a:cxn ang="0">
                <a:pos x="94" y="49"/>
              </a:cxn>
              <a:cxn ang="0">
                <a:pos x="92" y="41"/>
              </a:cxn>
              <a:cxn ang="0">
                <a:pos x="86" y="38"/>
              </a:cxn>
              <a:cxn ang="0">
                <a:pos x="84" y="33"/>
              </a:cxn>
              <a:cxn ang="0">
                <a:pos x="76" y="33"/>
              </a:cxn>
              <a:cxn ang="0">
                <a:pos x="71" y="31"/>
              </a:cxn>
              <a:cxn ang="0">
                <a:pos x="64" y="31"/>
              </a:cxn>
              <a:cxn ang="0">
                <a:pos x="56" y="31"/>
              </a:cxn>
              <a:cxn ang="0">
                <a:pos x="33" y="31"/>
              </a:cxn>
            </a:cxnLst>
            <a:rect l="0" t="0" r="r" b="b"/>
            <a:pathLst>
              <a:path w="132" h="181">
                <a:moveTo>
                  <a:pt x="0" y="181"/>
                </a:moveTo>
                <a:lnTo>
                  <a:pt x="0" y="0"/>
                </a:lnTo>
                <a:lnTo>
                  <a:pt x="56" y="0"/>
                </a:lnTo>
                <a:lnTo>
                  <a:pt x="58" y="0"/>
                </a:lnTo>
                <a:lnTo>
                  <a:pt x="61" y="0"/>
                </a:lnTo>
                <a:lnTo>
                  <a:pt x="64" y="0"/>
                </a:lnTo>
                <a:lnTo>
                  <a:pt x="66" y="0"/>
                </a:lnTo>
                <a:lnTo>
                  <a:pt x="69" y="0"/>
                </a:lnTo>
                <a:lnTo>
                  <a:pt x="71" y="0"/>
                </a:lnTo>
                <a:lnTo>
                  <a:pt x="74" y="0"/>
                </a:lnTo>
                <a:lnTo>
                  <a:pt x="76" y="0"/>
                </a:lnTo>
                <a:lnTo>
                  <a:pt x="79" y="0"/>
                </a:lnTo>
                <a:lnTo>
                  <a:pt x="81" y="0"/>
                </a:lnTo>
                <a:lnTo>
                  <a:pt x="84" y="0"/>
                </a:lnTo>
                <a:lnTo>
                  <a:pt x="86" y="0"/>
                </a:lnTo>
                <a:lnTo>
                  <a:pt x="89" y="0"/>
                </a:lnTo>
                <a:lnTo>
                  <a:pt x="92" y="0"/>
                </a:lnTo>
                <a:lnTo>
                  <a:pt x="92" y="3"/>
                </a:lnTo>
                <a:lnTo>
                  <a:pt x="94" y="3"/>
                </a:lnTo>
                <a:lnTo>
                  <a:pt x="97" y="3"/>
                </a:lnTo>
                <a:lnTo>
                  <a:pt x="99" y="3"/>
                </a:lnTo>
                <a:lnTo>
                  <a:pt x="102" y="3"/>
                </a:lnTo>
                <a:lnTo>
                  <a:pt x="102" y="5"/>
                </a:lnTo>
                <a:lnTo>
                  <a:pt x="104" y="5"/>
                </a:lnTo>
                <a:lnTo>
                  <a:pt x="107" y="5"/>
                </a:lnTo>
                <a:lnTo>
                  <a:pt x="107" y="8"/>
                </a:lnTo>
                <a:lnTo>
                  <a:pt x="109" y="8"/>
                </a:lnTo>
                <a:lnTo>
                  <a:pt x="112" y="10"/>
                </a:lnTo>
                <a:lnTo>
                  <a:pt x="114" y="13"/>
                </a:lnTo>
                <a:lnTo>
                  <a:pt x="117" y="13"/>
                </a:lnTo>
                <a:lnTo>
                  <a:pt x="117" y="15"/>
                </a:lnTo>
                <a:lnTo>
                  <a:pt x="120" y="18"/>
                </a:lnTo>
                <a:lnTo>
                  <a:pt x="120" y="21"/>
                </a:lnTo>
                <a:lnTo>
                  <a:pt x="122" y="21"/>
                </a:lnTo>
                <a:lnTo>
                  <a:pt x="122" y="23"/>
                </a:lnTo>
                <a:lnTo>
                  <a:pt x="125" y="23"/>
                </a:lnTo>
                <a:lnTo>
                  <a:pt x="125" y="26"/>
                </a:lnTo>
                <a:lnTo>
                  <a:pt x="125" y="28"/>
                </a:lnTo>
                <a:lnTo>
                  <a:pt x="127" y="28"/>
                </a:lnTo>
                <a:lnTo>
                  <a:pt x="127" y="31"/>
                </a:lnTo>
                <a:lnTo>
                  <a:pt x="127" y="33"/>
                </a:lnTo>
                <a:lnTo>
                  <a:pt x="127" y="36"/>
                </a:lnTo>
                <a:lnTo>
                  <a:pt x="130" y="36"/>
                </a:lnTo>
                <a:lnTo>
                  <a:pt x="130" y="38"/>
                </a:lnTo>
                <a:lnTo>
                  <a:pt x="130" y="41"/>
                </a:lnTo>
                <a:lnTo>
                  <a:pt x="130" y="43"/>
                </a:lnTo>
                <a:lnTo>
                  <a:pt x="130" y="46"/>
                </a:lnTo>
                <a:lnTo>
                  <a:pt x="130" y="49"/>
                </a:lnTo>
                <a:lnTo>
                  <a:pt x="130" y="51"/>
                </a:lnTo>
                <a:lnTo>
                  <a:pt x="132" y="51"/>
                </a:lnTo>
                <a:lnTo>
                  <a:pt x="132" y="54"/>
                </a:lnTo>
                <a:lnTo>
                  <a:pt x="132" y="56"/>
                </a:lnTo>
                <a:lnTo>
                  <a:pt x="132" y="59"/>
                </a:lnTo>
                <a:lnTo>
                  <a:pt x="130" y="61"/>
                </a:lnTo>
                <a:lnTo>
                  <a:pt x="130" y="64"/>
                </a:lnTo>
                <a:lnTo>
                  <a:pt x="130" y="66"/>
                </a:lnTo>
                <a:lnTo>
                  <a:pt x="130" y="69"/>
                </a:lnTo>
                <a:lnTo>
                  <a:pt x="130" y="71"/>
                </a:lnTo>
                <a:lnTo>
                  <a:pt x="130" y="74"/>
                </a:lnTo>
                <a:lnTo>
                  <a:pt x="130" y="77"/>
                </a:lnTo>
                <a:lnTo>
                  <a:pt x="127" y="77"/>
                </a:lnTo>
                <a:lnTo>
                  <a:pt x="127" y="79"/>
                </a:lnTo>
                <a:lnTo>
                  <a:pt x="127" y="82"/>
                </a:lnTo>
                <a:lnTo>
                  <a:pt x="125" y="84"/>
                </a:lnTo>
                <a:lnTo>
                  <a:pt x="125" y="87"/>
                </a:lnTo>
                <a:lnTo>
                  <a:pt x="122" y="89"/>
                </a:lnTo>
                <a:lnTo>
                  <a:pt x="122" y="92"/>
                </a:lnTo>
                <a:lnTo>
                  <a:pt x="120" y="92"/>
                </a:lnTo>
                <a:lnTo>
                  <a:pt x="120" y="94"/>
                </a:lnTo>
                <a:lnTo>
                  <a:pt x="117" y="94"/>
                </a:lnTo>
                <a:lnTo>
                  <a:pt x="117" y="97"/>
                </a:lnTo>
                <a:lnTo>
                  <a:pt x="114" y="97"/>
                </a:lnTo>
                <a:lnTo>
                  <a:pt x="114" y="99"/>
                </a:lnTo>
                <a:lnTo>
                  <a:pt x="112" y="99"/>
                </a:lnTo>
                <a:lnTo>
                  <a:pt x="112" y="102"/>
                </a:lnTo>
                <a:lnTo>
                  <a:pt x="109" y="102"/>
                </a:lnTo>
                <a:lnTo>
                  <a:pt x="109" y="105"/>
                </a:lnTo>
                <a:lnTo>
                  <a:pt x="107" y="105"/>
                </a:lnTo>
                <a:lnTo>
                  <a:pt x="104" y="105"/>
                </a:lnTo>
                <a:lnTo>
                  <a:pt x="104" y="107"/>
                </a:lnTo>
                <a:lnTo>
                  <a:pt x="102" y="107"/>
                </a:lnTo>
                <a:lnTo>
                  <a:pt x="99" y="107"/>
                </a:lnTo>
                <a:lnTo>
                  <a:pt x="99" y="110"/>
                </a:lnTo>
                <a:lnTo>
                  <a:pt x="97" y="110"/>
                </a:lnTo>
                <a:lnTo>
                  <a:pt x="94" y="110"/>
                </a:lnTo>
                <a:lnTo>
                  <a:pt x="92" y="110"/>
                </a:lnTo>
                <a:lnTo>
                  <a:pt x="92" y="112"/>
                </a:lnTo>
                <a:lnTo>
                  <a:pt x="89" y="112"/>
                </a:lnTo>
                <a:lnTo>
                  <a:pt x="86" y="112"/>
                </a:lnTo>
                <a:lnTo>
                  <a:pt x="84" y="112"/>
                </a:lnTo>
                <a:lnTo>
                  <a:pt x="81" y="112"/>
                </a:lnTo>
                <a:lnTo>
                  <a:pt x="79" y="112"/>
                </a:lnTo>
                <a:lnTo>
                  <a:pt x="76" y="112"/>
                </a:lnTo>
                <a:lnTo>
                  <a:pt x="74" y="112"/>
                </a:lnTo>
                <a:lnTo>
                  <a:pt x="71" y="112"/>
                </a:lnTo>
                <a:lnTo>
                  <a:pt x="69" y="112"/>
                </a:lnTo>
                <a:lnTo>
                  <a:pt x="66" y="112"/>
                </a:lnTo>
                <a:lnTo>
                  <a:pt x="64" y="112"/>
                </a:lnTo>
                <a:lnTo>
                  <a:pt x="61" y="112"/>
                </a:lnTo>
                <a:lnTo>
                  <a:pt x="58" y="112"/>
                </a:lnTo>
                <a:lnTo>
                  <a:pt x="56" y="112"/>
                </a:lnTo>
                <a:lnTo>
                  <a:pt x="33" y="112"/>
                </a:lnTo>
                <a:lnTo>
                  <a:pt x="33" y="181"/>
                </a:lnTo>
                <a:lnTo>
                  <a:pt x="0" y="181"/>
                </a:lnTo>
                <a:close/>
                <a:moveTo>
                  <a:pt x="33" y="31"/>
                </a:moveTo>
                <a:lnTo>
                  <a:pt x="33" y="82"/>
                </a:lnTo>
                <a:lnTo>
                  <a:pt x="53" y="82"/>
                </a:lnTo>
                <a:lnTo>
                  <a:pt x="56" y="82"/>
                </a:lnTo>
                <a:lnTo>
                  <a:pt x="58" y="82"/>
                </a:lnTo>
                <a:lnTo>
                  <a:pt x="61" y="82"/>
                </a:lnTo>
                <a:lnTo>
                  <a:pt x="64" y="82"/>
                </a:lnTo>
                <a:lnTo>
                  <a:pt x="66" y="82"/>
                </a:lnTo>
                <a:lnTo>
                  <a:pt x="69" y="82"/>
                </a:lnTo>
                <a:lnTo>
                  <a:pt x="71" y="82"/>
                </a:lnTo>
                <a:lnTo>
                  <a:pt x="74" y="82"/>
                </a:lnTo>
                <a:lnTo>
                  <a:pt x="76" y="82"/>
                </a:lnTo>
                <a:lnTo>
                  <a:pt x="79" y="79"/>
                </a:lnTo>
                <a:lnTo>
                  <a:pt x="81" y="79"/>
                </a:lnTo>
                <a:lnTo>
                  <a:pt x="84" y="79"/>
                </a:lnTo>
                <a:lnTo>
                  <a:pt x="84" y="77"/>
                </a:lnTo>
                <a:lnTo>
                  <a:pt x="86" y="77"/>
                </a:lnTo>
                <a:lnTo>
                  <a:pt x="86" y="74"/>
                </a:lnTo>
                <a:lnTo>
                  <a:pt x="89" y="74"/>
                </a:lnTo>
                <a:lnTo>
                  <a:pt x="89" y="71"/>
                </a:lnTo>
                <a:lnTo>
                  <a:pt x="92" y="71"/>
                </a:lnTo>
                <a:lnTo>
                  <a:pt x="92" y="69"/>
                </a:lnTo>
                <a:lnTo>
                  <a:pt x="94" y="69"/>
                </a:lnTo>
                <a:lnTo>
                  <a:pt x="94" y="66"/>
                </a:lnTo>
                <a:lnTo>
                  <a:pt x="94" y="64"/>
                </a:lnTo>
                <a:lnTo>
                  <a:pt x="94" y="61"/>
                </a:lnTo>
                <a:lnTo>
                  <a:pt x="94" y="59"/>
                </a:lnTo>
                <a:lnTo>
                  <a:pt x="94" y="56"/>
                </a:lnTo>
                <a:lnTo>
                  <a:pt x="94" y="54"/>
                </a:lnTo>
                <a:lnTo>
                  <a:pt x="94" y="51"/>
                </a:lnTo>
                <a:lnTo>
                  <a:pt x="94" y="49"/>
                </a:lnTo>
                <a:lnTo>
                  <a:pt x="94" y="46"/>
                </a:lnTo>
                <a:lnTo>
                  <a:pt x="92" y="43"/>
                </a:lnTo>
                <a:lnTo>
                  <a:pt x="92" y="41"/>
                </a:lnTo>
                <a:lnTo>
                  <a:pt x="89" y="41"/>
                </a:lnTo>
                <a:lnTo>
                  <a:pt x="89" y="38"/>
                </a:lnTo>
                <a:lnTo>
                  <a:pt x="86" y="38"/>
                </a:lnTo>
                <a:lnTo>
                  <a:pt x="86" y="36"/>
                </a:lnTo>
                <a:lnTo>
                  <a:pt x="84" y="36"/>
                </a:lnTo>
                <a:lnTo>
                  <a:pt x="84" y="33"/>
                </a:lnTo>
                <a:lnTo>
                  <a:pt x="81" y="33"/>
                </a:lnTo>
                <a:lnTo>
                  <a:pt x="79" y="33"/>
                </a:lnTo>
                <a:lnTo>
                  <a:pt x="76" y="33"/>
                </a:lnTo>
                <a:lnTo>
                  <a:pt x="76" y="31"/>
                </a:lnTo>
                <a:lnTo>
                  <a:pt x="74" y="31"/>
                </a:lnTo>
                <a:lnTo>
                  <a:pt x="71" y="31"/>
                </a:lnTo>
                <a:lnTo>
                  <a:pt x="69" y="31"/>
                </a:lnTo>
                <a:lnTo>
                  <a:pt x="66" y="31"/>
                </a:lnTo>
                <a:lnTo>
                  <a:pt x="64" y="31"/>
                </a:lnTo>
                <a:lnTo>
                  <a:pt x="61" y="31"/>
                </a:lnTo>
                <a:lnTo>
                  <a:pt x="58" y="31"/>
                </a:lnTo>
                <a:lnTo>
                  <a:pt x="56" y="31"/>
                </a:lnTo>
                <a:lnTo>
                  <a:pt x="53" y="31"/>
                </a:lnTo>
                <a:lnTo>
                  <a:pt x="51" y="31"/>
                </a:lnTo>
                <a:lnTo>
                  <a:pt x="33" y="31"/>
                </a:lnTo>
                <a:close/>
              </a:path>
            </a:pathLst>
          </a:custGeom>
          <a:solidFill>
            <a:srgbClr val="000000"/>
          </a:solidFill>
          <a:ln w="9525">
            <a:noFill/>
            <a:round/>
            <a:headEnd/>
            <a:tailEnd/>
          </a:ln>
        </p:spPr>
        <p:txBody>
          <a:bodyPr/>
          <a:lstStyle/>
          <a:p>
            <a:endParaRPr lang="en-US"/>
          </a:p>
        </p:txBody>
      </p:sp>
      <p:sp>
        <p:nvSpPr>
          <p:cNvPr id="184373" name="Freeform 53"/>
          <p:cNvSpPr>
            <a:spLocks/>
          </p:cNvSpPr>
          <p:nvPr/>
        </p:nvSpPr>
        <p:spPr bwMode="auto">
          <a:xfrm>
            <a:off x="7324725" y="2319338"/>
            <a:ext cx="92075" cy="379412"/>
          </a:xfrm>
          <a:custGeom>
            <a:avLst/>
            <a:gdLst/>
            <a:ahLst/>
            <a:cxnLst>
              <a:cxn ang="0">
                <a:pos x="2" y="234"/>
              </a:cxn>
              <a:cxn ang="0">
                <a:pos x="5" y="226"/>
              </a:cxn>
              <a:cxn ang="0">
                <a:pos x="7" y="218"/>
              </a:cxn>
              <a:cxn ang="0">
                <a:pos x="10" y="211"/>
              </a:cxn>
              <a:cxn ang="0">
                <a:pos x="15" y="203"/>
              </a:cxn>
              <a:cxn ang="0">
                <a:pos x="17" y="193"/>
              </a:cxn>
              <a:cxn ang="0">
                <a:pos x="20" y="185"/>
              </a:cxn>
              <a:cxn ang="0">
                <a:pos x="20" y="175"/>
              </a:cxn>
              <a:cxn ang="0">
                <a:pos x="23" y="165"/>
              </a:cxn>
              <a:cxn ang="0">
                <a:pos x="25" y="155"/>
              </a:cxn>
              <a:cxn ang="0">
                <a:pos x="25" y="145"/>
              </a:cxn>
              <a:cxn ang="0">
                <a:pos x="28" y="137"/>
              </a:cxn>
              <a:cxn ang="0">
                <a:pos x="28" y="127"/>
              </a:cxn>
              <a:cxn ang="0">
                <a:pos x="28" y="117"/>
              </a:cxn>
              <a:cxn ang="0">
                <a:pos x="28" y="107"/>
              </a:cxn>
              <a:cxn ang="0">
                <a:pos x="28" y="96"/>
              </a:cxn>
              <a:cxn ang="0">
                <a:pos x="25" y="86"/>
              </a:cxn>
              <a:cxn ang="0">
                <a:pos x="25" y="76"/>
              </a:cxn>
              <a:cxn ang="0">
                <a:pos x="23" y="66"/>
              </a:cxn>
              <a:cxn ang="0">
                <a:pos x="20" y="56"/>
              </a:cxn>
              <a:cxn ang="0">
                <a:pos x="17" y="45"/>
              </a:cxn>
              <a:cxn ang="0">
                <a:pos x="12" y="35"/>
              </a:cxn>
              <a:cxn ang="0">
                <a:pos x="10" y="25"/>
              </a:cxn>
              <a:cxn ang="0">
                <a:pos x="5" y="15"/>
              </a:cxn>
              <a:cxn ang="0">
                <a:pos x="2" y="5"/>
              </a:cxn>
              <a:cxn ang="0">
                <a:pos x="23" y="0"/>
              </a:cxn>
              <a:cxn ang="0">
                <a:pos x="28" y="10"/>
              </a:cxn>
              <a:cxn ang="0">
                <a:pos x="33" y="15"/>
              </a:cxn>
              <a:cxn ang="0">
                <a:pos x="35" y="23"/>
              </a:cxn>
              <a:cxn ang="0">
                <a:pos x="40" y="33"/>
              </a:cxn>
              <a:cxn ang="0">
                <a:pos x="45" y="43"/>
              </a:cxn>
              <a:cxn ang="0">
                <a:pos x="48" y="53"/>
              </a:cxn>
              <a:cxn ang="0">
                <a:pos x="50" y="63"/>
              </a:cxn>
              <a:cxn ang="0">
                <a:pos x="53" y="73"/>
              </a:cxn>
              <a:cxn ang="0">
                <a:pos x="56" y="81"/>
              </a:cxn>
              <a:cxn ang="0">
                <a:pos x="58" y="89"/>
              </a:cxn>
              <a:cxn ang="0">
                <a:pos x="58" y="99"/>
              </a:cxn>
              <a:cxn ang="0">
                <a:pos x="58" y="109"/>
              </a:cxn>
              <a:cxn ang="0">
                <a:pos x="58" y="119"/>
              </a:cxn>
              <a:cxn ang="0">
                <a:pos x="58" y="129"/>
              </a:cxn>
              <a:cxn ang="0">
                <a:pos x="58" y="140"/>
              </a:cxn>
              <a:cxn ang="0">
                <a:pos x="56" y="150"/>
              </a:cxn>
              <a:cxn ang="0">
                <a:pos x="56" y="160"/>
              </a:cxn>
              <a:cxn ang="0">
                <a:pos x="53" y="168"/>
              </a:cxn>
              <a:cxn ang="0">
                <a:pos x="50" y="178"/>
              </a:cxn>
              <a:cxn ang="0">
                <a:pos x="45" y="188"/>
              </a:cxn>
              <a:cxn ang="0">
                <a:pos x="43" y="198"/>
              </a:cxn>
              <a:cxn ang="0">
                <a:pos x="38" y="206"/>
              </a:cxn>
              <a:cxn ang="0">
                <a:pos x="35" y="216"/>
              </a:cxn>
              <a:cxn ang="0">
                <a:pos x="30" y="226"/>
              </a:cxn>
              <a:cxn ang="0">
                <a:pos x="23" y="236"/>
              </a:cxn>
            </a:cxnLst>
            <a:rect l="0" t="0" r="r" b="b"/>
            <a:pathLst>
              <a:path w="58" h="239">
                <a:moveTo>
                  <a:pt x="0" y="239"/>
                </a:moveTo>
                <a:lnTo>
                  <a:pt x="0" y="236"/>
                </a:lnTo>
                <a:lnTo>
                  <a:pt x="0" y="234"/>
                </a:lnTo>
                <a:lnTo>
                  <a:pt x="2" y="234"/>
                </a:lnTo>
                <a:lnTo>
                  <a:pt x="2" y="231"/>
                </a:lnTo>
                <a:lnTo>
                  <a:pt x="2" y="229"/>
                </a:lnTo>
                <a:lnTo>
                  <a:pt x="5" y="229"/>
                </a:lnTo>
                <a:lnTo>
                  <a:pt x="5" y="226"/>
                </a:lnTo>
                <a:lnTo>
                  <a:pt x="5" y="224"/>
                </a:lnTo>
                <a:lnTo>
                  <a:pt x="7" y="224"/>
                </a:lnTo>
                <a:lnTo>
                  <a:pt x="7" y="221"/>
                </a:lnTo>
                <a:lnTo>
                  <a:pt x="7" y="218"/>
                </a:lnTo>
                <a:lnTo>
                  <a:pt x="7" y="216"/>
                </a:lnTo>
                <a:lnTo>
                  <a:pt x="10" y="216"/>
                </a:lnTo>
                <a:lnTo>
                  <a:pt x="10" y="213"/>
                </a:lnTo>
                <a:lnTo>
                  <a:pt x="10" y="211"/>
                </a:lnTo>
                <a:lnTo>
                  <a:pt x="12" y="208"/>
                </a:lnTo>
                <a:lnTo>
                  <a:pt x="12" y="206"/>
                </a:lnTo>
                <a:lnTo>
                  <a:pt x="12" y="203"/>
                </a:lnTo>
                <a:lnTo>
                  <a:pt x="15" y="203"/>
                </a:lnTo>
                <a:lnTo>
                  <a:pt x="15" y="201"/>
                </a:lnTo>
                <a:lnTo>
                  <a:pt x="15" y="198"/>
                </a:lnTo>
                <a:lnTo>
                  <a:pt x="15" y="196"/>
                </a:lnTo>
                <a:lnTo>
                  <a:pt x="17" y="193"/>
                </a:lnTo>
                <a:lnTo>
                  <a:pt x="17" y="190"/>
                </a:lnTo>
                <a:lnTo>
                  <a:pt x="17" y="188"/>
                </a:lnTo>
                <a:lnTo>
                  <a:pt x="17" y="185"/>
                </a:lnTo>
                <a:lnTo>
                  <a:pt x="20" y="185"/>
                </a:lnTo>
                <a:lnTo>
                  <a:pt x="20" y="183"/>
                </a:lnTo>
                <a:lnTo>
                  <a:pt x="20" y="180"/>
                </a:lnTo>
                <a:lnTo>
                  <a:pt x="20" y="178"/>
                </a:lnTo>
                <a:lnTo>
                  <a:pt x="20" y="175"/>
                </a:lnTo>
                <a:lnTo>
                  <a:pt x="23" y="173"/>
                </a:lnTo>
                <a:lnTo>
                  <a:pt x="23" y="170"/>
                </a:lnTo>
                <a:lnTo>
                  <a:pt x="23" y="168"/>
                </a:lnTo>
                <a:lnTo>
                  <a:pt x="23" y="165"/>
                </a:lnTo>
                <a:lnTo>
                  <a:pt x="23" y="162"/>
                </a:lnTo>
                <a:lnTo>
                  <a:pt x="25" y="160"/>
                </a:lnTo>
                <a:lnTo>
                  <a:pt x="25" y="157"/>
                </a:lnTo>
                <a:lnTo>
                  <a:pt x="25" y="155"/>
                </a:lnTo>
                <a:lnTo>
                  <a:pt x="25" y="152"/>
                </a:lnTo>
                <a:lnTo>
                  <a:pt x="25" y="150"/>
                </a:lnTo>
                <a:lnTo>
                  <a:pt x="25" y="147"/>
                </a:lnTo>
                <a:lnTo>
                  <a:pt x="25" y="145"/>
                </a:lnTo>
                <a:lnTo>
                  <a:pt x="25" y="142"/>
                </a:lnTo>
                <a:lnTo>
                  <a:pt x="28" y="142"/>
                </a:lnTo>
                <a:lnTo>
                  <a:pt x="28" y="140"/>
                </a:lnTo>
                <a:lnTo>
                  <a:pt x="28" y="137"/>
                </a:lnTo>
                <a:lnTo>
                  <a:pt x="28" y="134"/>
                </a:lnTo>
                <a:lnTo>
                  <a:pt x="28" y="132"/>
                </a:lnTo>
                <a:lnTo>
                  <a:pt x="28" y="129"/>
                </a:lnTo>
                <a:lnTo>
                  <a:pt x="28" y="127"/>
                </a:lnTo>
                <a:lnTo>
                  <a:pt x="28" y="124"/>
                </a:lnTo>
                <a:lnTo>
                  <a:pt x="28" y="122"/>
                </a:lnTo>
                <a:lnTo>
                  <a:pt x="28" y="119"/>
                </a:lnTo>
                <a:lnTo>
                  <a:pt x="28" y="117"/>
                </a:lnTo>
                <a:lnTo>
                  <a:pt x="28" y="114"/>
                </a:lnTo>
                <a:lnTo>
                  <a:pt x="28" y="112"/>
                </a:lnTo>
                <a:lnTo>
                  <a:pt x="28" y="109"/>
                </a:lnTo>
                <a:lnTo>
                  <a:pt x="28" y="107"/>
                </a:lnTo>
                <a:lnTo>
                  <a:pt x="28" y="104"/>
                </a:lnTo>
                <a:lnTo>
                  <a:pt x="28" y="101"/>
                </a:lnTo>
                <a:lnTo>
                  <a:pt x="28" y="99"/>
                </a:lnTo>
                <a:lnTo>
                  <a:pt x="28" y="96"/>
                </a:lnTo>
                <a:lnTo>
                  <a:pt x="25" y="94"/>
                </a:lnTo>
                <a:lnTo>
                  <a:pt x="25" y="91"/>
                </a:lnTo>
                <a:lnTo>
                  <a:pt x="25" y="89"/>
                </a:lnTo>
                <a:lnTo>
                  <a:pt x="25" y="86"/>
                </a:lnTo>
                <a:lnTo>
                  <a:pt x="25" y="84"/>
                </a:lnTo>
                <a:lnTo>
                  <a:pt x="25" y="81"/>
                </a:lnTo>
                <a:lnTo>
                  <a:pt x="25" y="79"/>
                </a:lnTo>
                <a:lnTo>
                  <a:pt x="25" y="76"/>
                </a:lnTo>
                <a:lnTo>
                  <a:pt x="23" y="73"/>
                </a:lnTo>
                <a:lnTo>
                  <a:pt x="23" y="71"/>
                </a:lnTo>
                <a:lnTo>
                  <a:pt x="23" y="68"/>
                </a:lnTo>
                <a:lnTo>
                  <a:pt x="23" y="66"/>
                </a:lnTo>
                <a:lnTo>
                  <a:pt x="23" y="63"/>
                </a:lnTo>
                <a:lnTo>
                  <a:pt x="20" y="61"/>
                </a:lnTo>
                <a:lnTo>
                  <a:pt x="20" y="58"/>
                </a:lnTo>
                <a:lnTo>
                  <a:pt x="20" y="56"/>
                </a:lnTo>
                <a:lnTo>
                  <a:pt x="20" y="53"/>
                </a:lnTo>
                <a:lnTo>
                  <a:pt x="17" y="51"/>
                </a:lnTo>
                <a:lnTo>
                  <a:pt x="17" y="48"/>
                </a:lnTo>
                <a:lnTo>
                  <a:pt x="17" y="45"/>
                </a:lnTo>
                <a:lnTo>
                  <a:pt x="15" y="43"/>
                </a:lnTo>
                <a:lnTo>
                  <a:pt x="15" y="40"/>
                </a:lnTo>
                <a:lnTo>
                  <a:pt x="15" y="38"/>
                </a:lnTo>
                <a:lnTo>
                  <a:pt x="12" y="35"/>
                </a:lnTo>
                <a:lnTo>
                  <a:pt x="12" y="33"/>
                </a:lnTo>
                <a:lnTo>
                  <a:pt x="12" y="30"/>
                </a:lnTo>
                <a:lnTo>
                  <a:pt x="10" y="28"/>
                </a:lnTo>
                <a:lnTo>
                  <a:pt x="10" y="25"/>
                </a:lnTo>
                <a:lnTo>
                  <a:pt x="10" y="23"/>
                </a:lnTo>
                <a:lnTo>
                  <a:pt x="7" y="20"/>
                </a:lnTo>
                <a:lnTo>
                  <a:pt x="7" y="17"/>
                </a:lnTo>
                <a:lnTo>
                  <a:pt x="5" y="15"/>
                </a:lnTo>
                <a:lnTo>
                  <a:pt x="5" y="12"/>
                </a:lnTo>
                <a:lnTo>
                  <a:pt x="5" y="10"/>
                </a:lnTo>
                <a:lnTo>
                  <a:pt x="2" y="7"/>
                </a:lnTo>
                <a:lnTo>
                  <a:pt x="2" y="5"/>
                </a:lnTo>
                <a:lnTo>
                  <a:pt x="2" y="2"/>
                </a:lnTo>
                <a:lnTo>
                  <a:pt x="0" y="2"/>
                </a:lnTo>
                <a:lnTo>
                  <a:pt x="0" y="0"/>
                </a:lnTo>
                <a:lnTo>
                  <a:pt x="23" y="0"/>
                </a:lnTo>
                <a:lnTo>
                  <a:pt x="25" y="2"/>
                </a:lnTo>
                <a:lnTo>
                  <a:pt x="25" y="5"/>
                </a:lnTo>
                <a:lnTo>
                  <a:pt x="28" y="7"/>
                </a:lnTo>
                <a:lnTo>
                  <a:pt x="28" y="10"/>
                </a:lnTo>
                <a:lnTo>
                  <a:pt x="30" y="10"/>
                </a:lnTo>
                <a:lnTo>
                  <a:pt x="30" y="12"/>
                </a:lnTo>
                <a:lnTo>
                  <a:pt x="30" y="15"/>
                </a:lnTo>
                <a:lnTo>
                  <a:pt x="33" y="15"/>
                </a:lnTo>
                <a:lnTo>
                  <a:pt x="33" y="17"/>
                </a:lnTo>
                <a:lnTo>
                  <a:pt x="33" y="20"/>
                </a:lnTo>
                <a:lnTo>
                  <a:pt x="35" y="20"/>
                </a:lnTo>
                <a:lnTo>
                  <a:pt x="35" y="23"/>
                </a:lnTo>
                <a:lnTo>
                  <a:pt x="38" y="25"/>
                </a:lnTo>
                <a:lnTo>
                  <a:pt x="38" y="28"/>
                </a:lnTo>
                <a:lnTo>
                  <a:pt x="40" y="30"/>
                </a:lnTo>
                <a:lnTo>
                  <a:pt x="40" y="33"/>
                </a:lnTo>
                <a:lnTo>
                  <a:pt x="43" y="35"/>
                </a:lnTo>
                <a:lnTo>
                  <a:pt x="43" y="38"/>
                </a:lnTo>
                <a:lnTo>
                  <a:pt x="43" y="40"/>
                </a:lnTo>
                <a:lnTo>
                  <a:pt x="45" y="43"/>
                </a:lnTo>
                <a:lnTo>
                  <a:pt x="45" y="45"/>
                </a:lnTo>
                <a:lnTo>
                  <a:pt x="48" y="48"/>
                </a:lnTo>
                <a:lnTo>
                  <a:pt x="48" y="51"/>
                </a:lnTo>
                <a:lnTo>
                  <a:pt x="48" y="53"/>
                </a:lnTo>
                <a:lnTo>
                  <a:pt x="50" y="56"/>
                </a:lnTo>
                <a:lnTo>
                  <a:pt x="50" y="58"/>
                </a:lnTo>
                <a:lnTo>
                  <a:pt x="50" y="61"/>
                </a:lnTo>
                <a:lnTo>
                  <a:pt x="50" y="63"/>
                </a:lnTo>
                <a:lnTo>
                  <a:pt x="53" y="66"/>
                </a:lnTo>
                <a:lnTo>
                  <a:pt x="53" y="68"/>
                </a:lnTo>
                <a:lnTo>
                  <a:pt x="53" y="71"/>
                </a:lnTo>
                <a:lnTo>
                  <a:pt x="53" y="73"/>
                </a:lnTo>
                <a:lnTo>
                  <a:pt x="56" y="73"/>
                </a:lnTo>
                <a:lnTo>
                  <a:pt x="56" y="76"/>
                </a:lnTo>
                <a:lnTo>
                  <a:pt x="56" y="79"/>
                </a:lnTo>
                <a:lnTo>
                  <a:pt x="56" y="81"/>
                </a:lnTo>
                <a:lnTo>
                  <a:pt x="56" y="84"/>
                </a:lnTo>
                <a:lnTo>
                  <a:pt x="56" y="86"/>
                </a:lnTo>
                <a:lnTo>
                  <a:pt x="58" y="86"/>
                </a:lnTo>
                <a:lnTo>
                  <a:pt x="58" y="89"/>
                </a:lnTo>
                <a:lnTo>
                  <a:pt x="58" y="91"/>
                </a:lnTo>
                <a:lnTo>
                  <a:pt x="58" y="94"/>
                </a:lnTo>
                <a:lnTo>
                  <a:pt x="58" y="96"/>
                </a:lnTo>
                <a:lnTo>
                  <a:pt x="58" y="99"/>
                </a:lnTo>
                <a:lnTo>
                  <a:pt x="58" y="101"/>
                </a:lnTo>
                <a:lnTo>
                  <a:pt x="58" y="104"/>
                </a:lnTo>
                <a:lnTo>
                  <a:pt x="58" y="107"/>
                </a:lnTo>
                <a:lnTo>
                  <a:pt x="58" y="109"/>
                </a:lnTo>
                <a:lnTo>
                  <a:pt x="58" y="112"/>
                </a:lnTo>
                <a:lnTo>
                  <a:pt x="58" y="114"/>
                </a:lnTo>
                <a:lnTo>
                  <a:pt x="58" y="117"/>
                </a:lnTo>
                <a:lnTo>
                  <a:pt x="58" y="119"/>
                </a:lnTo>
                <a:lnTo>
                  <a:pt x="58" y="122"/>
                </a:lnTo>
                <a:lnTo>
                  <a:pt x="58" y="124"/>
                </a:lnTo>
                <a:lnTo>
                  <a:pt x="58" y="127"/>
                </a:lnTo>
                <a:lnTo>
                  <a:pt x="58" y="129"/>
                </a:lnTo>
                <a:lnTo>
                  <a:pt x="58" y="132"/>
                </a:lnTo>
                <a:lnTo>
                  <a:pt x="58" y="134"/>
                </a:lnTo>
                <a:lnTo>
                  <a:pt x="58" y="137"/>
                </a:lnTo>
                <a:lnTo>
                  <a:pt x="58" y="140"/>
                </a:lnTo>
                <a:lnTo>
                  <a:pt x="58" y="142"/>
                </a:lnTo>
                <a:lnTo>
                  <a:pt x="58" y="145"/>
                </a:lnTo>
                <a:lnTo>
                  <a:pt x="56" y="147"/>
                </a:lnTo>
                <a:lnTo>
                  <a:pt x="56" y="150"/>
                </a:lnTo>
                <a:lnTo>
                  <a:pt x="56" y="152"/>
                </a:lnTo>
                <a:lnTo>
                  <a:pt x="56" y="155"/>
                </a:lnTo>
                <a:lnTo>
                  <a:pt x="56" y="157"/>
                </a:lnTo>
                <a:lnTo>
                  <a:pt x="56" y="160"/>
                </a:lnTo>
                <a:lnTo>
                  <a:pt x="53" y="160"/>
                </a:lnTo>
                <a:lnTo>
                  <a:pt x="53" y="162"/>
                </a:lnTo>
                <a:lnTo>
                  <a:pt x="53" y="165"/>
                </a:lnTo>
                <a:lnTo>
                  <a:pt x="53" y="168"/>
                </a:lnTo>
                <a:lnTo>
                  <a:pt x="53" y="170"/>
                </a:lnTo>
                <a:lnTo>
                  <a:pt x="50" y="173"/>
                </a:lnTo>
                <a:lnTo>
                  <a:pt x="50" y="175"/>
                </a:lnTo>
                <a:lnTo>
                  <a:pt x="50" y="178"/>
                </a:lnTo>
                <a:lnTo>
                  <a:pt x="48" y="180"/>
                </a:lnTo>
                <a:lnTo>
                  <a:pt x="48" y="183"/>
                </a:lnTo>
                <a:lnTo>
                  <a:pt x="48" y="185"/>
                </a:lnTo>
                <a:lnTo>
                  <a:pt x="45" y="188"/>
                </a:lnTo>
                <a:lnTo>
                  <a:pt x="45" y="190"/>
                </a:lnTo>
                <a:lnTo>
                  <a:pt x="45" y="193"/>
                </a:lnTo>
                <a:lnTo>
                  <a:pt x="43" y="196"/>
                </a:lnTo>
                <a:lnTo>
                  <a:pt x="43" y="198"/>
                </a:lnTo>
                <a:lnTo>
                  <a:pt x="40" y="201"/>
                </a:lnTo>
                <a:lnTo>
                  <a:pt x="40" y="203"/>
                </a:lnTo>
                <a:lnTo>
                  <a:pt x="40" y="206"/>
                </a:lnTo>
                <a:lnTo>
                  <a:pt x="38" y="206"/>
                </a:lnTo>
                <a:lnTo>
                  <a:pt x="38" y="208"/>
                </a:lnTo>
                <a:lnTo>
                  <a:pt x="38" y="211"/>
                </a:lnTo>
                <a:lnTo>
                  <a:pt x="35" y="213"/>
                </a:lnTo>
                <a:lnTo>
                  <a:pt x="35" y="216"/>
                </a:lnTo>
                <a:lnTo>
                  <a:pt x="33" y="218"/>
                </a:lnTo>
                <a:lnTo>
                  <a:pt x="33" y="221"/>
                </a:lnTo>
                <a:lnTo>
                  <a:pt x="30" y="224"/>
                </a:lnTo>
                <a:lnTo>
                  <a:pt x="30" y="226"/>
                </a:lnTo>
                <a:lnTo>
                  <a:pt x="28" y="229"/>
                </a:lnTo>
                <a:lnTo>
                  <a:pt x="25" y="231"/>
                </a:lnTo>
                <a:lnTo>
                  <a:pt x="25" y="234"/>
                </a:lnTo>
                <a:lnTo>
                  <a:pt x="23" y="236"/>
                </a:lnTo>
                <a:lnTo>
                  <a:pt x="23" y="239"/>
                </a:lnTo>
                <a:lnTo>
                  <a:pt x="0" y="239"/>
                </a:lnTo>
                <a:close/>
              </a:path>
            </a:pathLst>
          </a:custGeom>
          <a:solidFill>
            <a:srgbClr val="000000"/>
          </a:solidFill>
          <a:ln w="9525">
            <a:noFill/>
            <a:round/>
            <a:headEnd/>
            <a:tailEnd/>
          </a:ln>
        </p:spPr>
        <p:txBody>
          <a:bodyPr/>
          <a:lstStyle/>
          <a:p>
            <a:endParaRPr lang="en-US"/>
          </a:p>
        </p:txBody>
      </p:sp>
      <p:sp>
        <p:nvSpPr>
          <p:cNvPr id="184374" name="Freeform 54"/>
          <p:cNvSpPr>
            <a:spLocks noEditPoints="1"/>
          </p:cNvSpPr>
          <p:nvPr/>
        </p:nvSpPr>
        <p:spPr bwMode="auto">
          <a:xfrm>
            <a:off x="7259638" y="2549525"/>
            <a:ext cx="23812" cy="141288"/>
          </a:xfrm>
          <a:custGeom>
            <a:avLst/>
            <a:gdLst/>
            <a:ahLst/>
            <a:cxnLst>
              <a:cxn ang="0">
                <a:pos x="0" y="15"/>
              </a:cxn>
              <a:cxn ang="0">
                <a:pos x="0" y="0"/>
              </a:cxn>
              <a:cxn ang="0">
                <a:pos x="15" y="0"/>
              </a:cxn>
              <a:cxn ang="0">
                <a:pos x="15" y="15"/>
              </a:cxn>
              <a:cxn ang="0">
                <a:pos x="0" y="15"/>
              </a:cxn>
              <a:cxn ang="0">
                <a:pos x="0" y="89"/>
              </a:cxn>
              <a:cxn ang="0">
                <a:pos x="0" y="25"/>
              </a:cxn>
              <a:cxn ang="0">
                <a:pos x="15" y="25"/>
              </a:cxn>
              <a:cxn ang="0">
                <a:pos x="15" y="89"/>
              </a:cxn>
              <a:cxn ang="0">
                <a:pos x="0" y="89"/>
              </a:cxn>
            </a:cxnLst>
            <a:rect l="0" t="0" r="r" b="b"/>
            <a:pathLst>
              <a:path w="15" h="89">
                <a:moveTo>
                  <a:pt x="0" y="15"/>
                </a:moveTo>
                <a:lnTo>
                  <a:pt x="0" y="0"/>
                </a:lnTo>
                <a:lnTo>
                  <a:pt x="15" y="0"/>
                </a:lnTo>
                <a:lnTo>
                  <a:pt x="15" y="15"/>
                </a:lnTo>
                <a:lnTo>
                  <a:pt x="0" y="15"/>
                </a:lnTo>
                <a:close/>
                <a:moveTo>
                  <a:pt x="0" y="89"/>
                </a:moveTo>
                <a:lnTo>
                  <a:pt x="0" y="25"/>
                </a:lnTo>
                <a:lnTo>
                  <a:pt x="15" y="25"/>
                </a:lnTo>
                <a:lnTo>
                  <a:pt x="15" y="89"/>
                </a:lnTo>
                <a:lnTo>
                  <a:pt x="0" y="89"/>
                </a:lnTo>
                <a:close/>
              </a:path>
            </a:pathLst>
          </a:custGeom>
          <a:solidFill>
            <a:srgbClr val="000000"/>
          </a:solidFill>
          <a:ln w="9525">
            <a:noFill/>
            <a:round/>
            <a:headEnd/>
            <a:tailEnd/>
          </a:ln>
        </p:spPr>
        <p:txBody>
          <a:bodyPr/>
          <a:lstStyle/>
          <a:p>
            <a:endParaRPr lang="en-US"/>
          </a:p>
        </p:txBody>
      </p:sp>
      <p:sp>
        <p:nvSpPr>
          <p:cNvPr id="184375" name="Freeform 55"/>
          <p:cNvSpPr>
            <a:spLocks/>
          </p:cNvSpPr>
          <p:nvPr/>
        </p:nvSpPr>
        <p:spPr bwMode="auto">
          <a:xfrm>
            <a:off x="6483350" y="3240088"/>
            <a:ext cx="985838" cy="1169987"/>
          </a:xfrm>
          <a:custGeom>
            <a:avLst/>
            <a:gdLst/>
            <a:ahLst/>
            <a:cxnLst>
              <a:cxn ang="0">
                <a:pos x="614" y="7"/>
              </a:cxn>
              <a:cxn ang="0">
                <a:pos x="606" y="0"/>
              </a:cxn>
              <a:cxn ang="0">
                <a:pos x="0" y="725"/>
              </a:cxn>
              <a:cxn ang="0">
                <a:pos x="16" y="737"/>
              </a:cxn>
              <a:cxn ang="0">
                <a:pos x="621" y="15"/>
              </a:cxn>
              <a:cxn ang="0">
                <a:pos x="614" y="7"/>
              </a:cxn>
            </a:cxnLst>
            <a:rect l="0" t="0" r="r" b="b"/>
            <a:pathLst>
              <a:path w="621" h="737">
                <a:moveTo>
                  <a:pt x="614" y="7"/>
                </a:moveTo>
                <a:lnTo>
                  <a:pt x="606" y="0"/>
                </a:lnTo>
                <a:lnTo>
                  <a:pt x="0" y="725"/>
                </a:lnTo>
                <a:lnTo>
                  <a:pt x="16" y="737"/>
                </a:lnTo>
                <a:lnTo>
                  <a:pt x="621" y="15"/>
                </a:lnTo>
                <a:lnTo>
                  <a:pt x="614" y="7"/>
                </a:lnTo>
                <a:close/>
              </a:path>
            </a:pathLst>
          </a:custGeom>
          <a:solidFill>
            <a:srgbClr val="000000"/>
          </a:solidFill>
          <a:ln w="9525">
            <a:noFill/>
            <a:round/>
            <a:headEnd/>
            <a:tailEnd/>
          </a:ln>
        </p:spPr>
        <p:txBody>
          <a:bodyPr/>
          <a:lstStyle/>
          <a:p>
            <a:endParaRPr lang="en-US"/>
          </a:p>
        </p:txBody>
      </p:sp>
      <p:sp>
        <p:nvSpPr>
          <p:cNvPr id="184376" name="Freeform 56"/>
          <p:cNvSpPr>
            <a:spLocks/>
          </p:cNvSpPr>
          <p:nvPr/>
        </p:nvSpPr>
        <p:spPr bwMode="auto">
          <a:xfrm>
            <a:off x="1257300" y="2790825"/>
            <a:ext cx="144463" cy="169863"/>
          </a:xfrm>
          <a:custGeom>
            <a:avLst/>
            <a:gdLst/>
            <a:ahLst/>
            <a:cxnLst>
              <a:cxn ang="0">
                <a:pos x="45" y="0"/>
              </a:cxn>
              <a:cxn ang="0">
                <a:pos x="91" y="107"/>
              </a:cxn>
              <a:cxn ang="0">
                <a:pos x="89" y="105"/>
              </a:cxn>
              <a:cxn ang="0">
                <a:pos x="84" y="105"/>
              </a:cxn>
              <a:cxn ang="0">
                <a:pos x="81" y="102"/>
              </a:cxn>
              <a:cxn ang="0">
                <a:pos x="78" y="102"/>
              </a:cxn>
              <a:cxn ang="0">
                <a:pos x="76" y="102"/>
              </a:cxn>
              <a:cxn ang="0">
                <a:pos x="73" y="99"/>
              </a:cxn>
              <a:cxn ang="0">
                <a:pos x="71" y="99"/>
              </a:cxn>
              <a:cxn ang="0">
                <a:pos x="68" y="99"/>
              </a:cxn>
              <a:cxn ang="0">
                <a:pos x="66" y="97"/>
              </a:cxn>
              <a:cxn ang="0">
                <a:pos x="61" y="97"/>
              </a:cxn>
              <a:cxn ang="0">
                <a:pos x="58" y="97"/>
              </a:cxn>
              <a:cxn ang="0">
                <a:pos x="56" y="97"/>
              </a:cxn>
              <a:cxn ang="0">
                <a:pos x="53" y="97"/>
              </a:cxn>
              <a:cxn ang="0">
                <a:pos x="50" y="94"/>
              </a:cxn>
              <a:cxn ang="0">
                <a:pos x="48" y="94"/>
              </a:cxn>
              <a:cxn ang="0">
                <a:pos x="45" y="94"/>
              </a:cxn>
              <a:cxn ang="0">
                <a:pos x="43" y="94"/>
              </a:cxn>
              <a:cxn ang="0">
                <a:pos x="38" y="94"/>
              </a:cxn>
              <a:cxn ang="0">
                <a:pos x="35" y="97"/>
              </a:cxn>
              <a:cxn ang="0">
                <a:pos x="33" y="97"/>
              </a:cxn>
              <a:cxn ang="0">
                <a:pos x="30" y="97"/>
              </a:cxn>
              <a:cxn ang="0">
                <a:pos x="28" y="97"/>
              </a:cxn>
              <a:cxn ang="0">
                <a:pos x="25" y="97"/>
              </a:cxn>
              <a:cxn ang="0">
                <a:pos x="22" y="99"/>
              </a:cxn>
              <a:cxn ang="0">
                <a:pos x="20" y="99"/>
              </a:cxn>
              <a:cxn ang="0">
                <a:pos x="15" y="99"/>
              </a:cxn>
              <a:cxn ang="0">
                <a:pos x="12" y="102"/>
              </a:cxn>
              <a:cxn ang="0">
                <a:pos x="10" y="102"/>
              </a:cxn>
              <a:cxn ang="0">
                <a:pos x="7" y="102"/>
              </a:cxn>
              <a:cxn ang="0">
                <a:pos x="5" y="105"/>
              </a:cxn>
              <a:cxn ang="0">
                <a:pos x="2" y="105"/>
              </a:cxn>
              <a:cxn ang="0">
                <a:pos x="0" y="107"/>
              </a:cxn>
              <a:cxn ang="0">
                <a:pos x="45" y="0"/>
              </a:cxn>
            </a:cxnLst>
            <a:rect l="0" t="0" r="r" b="b"/>
            <a:pathLst>
              <a:path w="91" h="107">
                <a:moveTo>
                  <a:pt x="45" y="0"/>
                </a:moveTo>
                <a:lnTo>
                  <a:pt x="91" y="107"/>
                </a:lnTo>
                <a:lnTo>
                  <a:pt x="89" y="105"/>
                </a:lnTo>
                <a:lnTo>
                  <a:pt x="84" y="105"/>
                </a:lnTo>
                <a:lnTo>
                  <a:pt x="81" y="102"/>
                </a:lnTo>
                <a:lnTo>
                  <a:pt x="78" y="102"/>
                </a:lnTo>
                <a:lnTo>
                  <a:pt x="76" y="102"/>
                </a:lnTo>
                <a:lnTo>
                  <a:pt x="73" y="99"/>
                </a:lnTo>
                <a:lnTo>
                  <a:pt x="71" y="99"/>
                </a:lnTo>
                <a:lnTo>
                  <a:pt x="68" y="99"/>
                </a:lnTo>
                <a:lnTo>
                  <a:pt x="66" y="97"/>
                </a:lnTo>
                <a:lnTo>
                  <a:pt x="61" y="97"/>
                </a:lnTo>
                <a:lnTo>
                  <a:pt x="58" y="97"/>
                </a:lnTo>
                <a:lnTo>
                  <a:pt x="56" y="97"/>
                </a:lnTo>
                <a:lnTo>
                  <a:pt x="53" y="97"/>
                </a:lnTo>
                <a:lnTo>
                  <a:pt x="50" y="94"/>
                </a:lnTo>
                <a:lnTo>
                  <a:pt x="48" y="94"/>
                </a:lnTo>
                <a:lnTo>
                  <a:pt x="45" y="94"/>
                </a:lnTo>
                <a:lnTo>
                  <a:pt x="43" y="94"/>
                </a:lnTo>
                <a:lnTo>
                  <a:pt x="38" y="94"/>
                </a:lnTo>
                <a:lnTo>
                  <a:pt x="35" y="97"/>
                </a:lnTo>
                <a:lnTo>
                  <a:pt x="33" y="97"/>
                </a:lnTo>
                <a:lnTo>
                  <a:pt x="30" y="97"/>
                </a:lnTo>
                <a:lnTo>
                  <a:pt x="28" y="97"/>
                </a:lnTo>
                <a:lnTo>
                  <a:pt x="25" y="97"/>
                </a:lnTo>
                <a:lnTo>
                  <a:pt x="22" y="99"/>
                </a:lnTo>
                <a:lnTo>
                  <a:pt x="20" y="99"/>
                </a:lnTo>
                <a:lnTo>
                  <a:pt x="15" y="99"/>
                </a:lnTo>
                <a:lnTo>
                  <a:pt x="12" y="102"/>
                </a:lnTo>
                <a:lnTo>
                  <a:pt x="10" y="102"/>
                </a:lnTo>
                <a:lnTo>
                  <a:pt x="7" y="102"/>
                </a:lnTo>
                <a:lnTo>
                  <a:pt x="5" y="105"/>
                </a:lnTo>
                <a:lnTo>
                  <a:pt x="2" y="105"/>
                </a:lnTo>
                <a:lnTo>
                  <a:pt x="0" y="107"/>
                </a:lnTo>
                <a:lnTo>
                  <a:pt x="45" y="0"/>
                </a:lnTo>
                <a:close/>
              </a:path>
            </a:pathLst>
          </a:custGeom>
          <a:solidFill>
            <a:srgbClr val="000000"/>
          </a:solidFill>
          <a:ln w="9525">
            <a:noFill/>
            <a:round/>
            <a:headEnd/>
            <a:tailEnd/>
          </a:ln>
        </p:spPr>
        <p:txBody>
          <a:bodyPr/>
          <a:lstStyle/>
          <a:p>
            <a:endParaRPr lang="en-US"/>
          </a:p>
        </p:txBody>
      </p:sp>
      <p:sp>
        <p:nvSpPr>
          <p:cNvPr id="184377" name="Freeform 57"/>
          <p:cNvSpPr>
            <a:spLocks/>
          </p:cNvSpPr>
          <p:nvPr/>
        </p:nvSpPr>
        <p:spPr bwMode="auto">
          <a:xfrm>
            <a:off x="1317625" y="2876550"/>
            <a:ext cx="23813" cy="1962150"/>
          </a:xfrm>
          <a:custGeom>
            <a:avLst/>
            <a:gdLst/>
            <a:ahLst/>
            <a:cxnLst>
              <a:cxn ang="0">
                <a:pos x="7" y="1221"/>
              </a:cxn>
              <a:cxn ang="0">
                <a:pos x="15" y="1228"/>
              </a:cxn>
              <a:cxn ang="0">
                <a:pos x="15" y="0"/>
              </a:cxn>
              <a:cxn ang="0">
                <a:pos x="0" y="0"/>
              </a:cxn>
              <a:cxn ang="0">
                <a:pos x="0" y="1228"/>
              </a:cxn>
              <a:cxn ang="0">
                <a:pos x="7" y="1236"/>
              </a:cxn>
              <a:cxn ang="0">
                <a:pos x="0" y="1228"/>
              </a:cxn>
              <a:cxn ang="0">
                <a:pos x="0" y="1236"/>
              </a:cxn>
              <a:cxn ang="0">
                <a:pos x="7" y="1236"/>
              </a:cxn>
              <a:cxn ang="0">
                <a:pos x="7" y="1221"/>
              </a:cxn>
            </a:cxnLst>
            <a:rect l="0" t="0" r="r" b="b"/>
            <a:pathLst>
              <a:path w="15" h="1236">
                <a:moveTo>
                  <a:pt x="7" y="1221"/>
                </a:moveTo>
                <a:lnTo>
                  <a:pt x="15" y="1228"/>
                </a:lnTo>
                <a:lnTo>
                  <a:pt x="15" y="0"/>
                </a:lnTo>
                <a:lnTo>
                  <a:pt x="0" y="0"/>
                </a:lnTo>
                <a:lnTo>
                  <a:pt x="0" y="1228"/>
                </a:lnTo>
                <a:lnTo>
                  <a:pt x="7" y="1236"/>
                </a:lnTo>
                <a:lnTo>
                  <a:pt x="0" y="1228"/>
                </a:lnTo>
                <a:lnTo>
                  <a:pt x="0" y="1236"/>
                </a:lnTo>
                <a:lnTo>
                  <a:pt x="7" y="1236"/>
                </a:lnTo>
                <a:lnTo>
                  <a:pt x="7" y="1221"/>
                </a:lnTo>
                <a:close/>
              </a:path>
            </a:pathLst>
          </a:custGeom>
          <a:solidFill>
            <a:srgbClr val="000000"/>
          </a:solidFill>
          <a:ln w="9525">
            <a:noFill/>
            <a:round/>
            <a:headEnd/>
            <a:tailEnd/>
          </a:ln>
        </p:spPr>
        <p:txBody>
          <a:bodyPr/>
          <a:lstStyle/>
          <a:p>
            <a:endParaRPr lang="en-US"/>
          </a:p>
        </p:txBody>
      </p:sp>
      <p:sp>
        <p:nvSpPr>
          <p:cNvPr id="184378" name="Freeform 58"/>
          <p:cNvSpPr>
            <a:spLocks/>
          </p:cNvSpPr>
          <p:nvPr/>
        </p:nvSpPr>
        <p:spPr bwMode="auto">
          <a:xfrm>
            <a:off x="1328738" y="4814888"/>
            <a:ext cx="1871662" cy="23812"/>
          </a:xfrm>
          <a:custGeom>
            <a:avLst/>
            <a:gdLst/>
            <a:ahLst/>
            <a:cxnLst>
              <a:cxn ang="0">
                <a:pos x="1179" y="7"/>
              </a:cxn>
              <a:cxn ang="0">
                <a:pos x="1179" y="0"/>
              </a:cxn>
              <a:cxn ang="0">
                <a:pos x="0" y="0"/>
              </a:cxn>
              <a:cxn ang="0">
                <a:pos x="0" y="15"/>
              </a:cxn>
              <a:cxn ang="0">
                <a:pos x="1179" y="15"/>
              </a:cxn>
              <a:cxn ang="0">
                <a:pos x="1179" y="7"/>
              </a:cxn>
            </a:cxnLst>
            <a:rect l="0" t="0" r="r" b="b"/>
            <a:pathLst>
              <a:path w="1179" h="15">
                <a:moveTo>
                  <a:pt x="1179" y="7"/>
                </a:moveTo>
                <a:lnTo>
                  <a:pt x="1179" y="0"/>
                </a:lnTo>
                <a:lnTo>
                  <a:pt x="0" y="0"/>
                </a:lnTo>
                <a:lnTo>
                  <a:pt x="0" y="15"/>
                </a:lnTo>
                <a:lnTo>
                  <a:pt x="1179" y="15"/>
                </a:lnTo>
                <a:lnTo>
                  <a:pt x="1179" y="7"/>
                </a:lnTo>
                <a:close/>
              </a:path>
            </a:pathLst>
          </a:custGeom>
          <a:solidFill>
            <a:srgbClr val="000000"/>
          </a:solidFill>
          <a:ln w="9525">
            <a:noFill/>
            <a:round/>
            <a:headEnd/>
            <a:tailEnd/>
          </a:ln>
        </p:spPr>
        <p:txBody>
          <a:bodyPr/>
          <a:lstStyle/>
          <a:p>
            <a:endParaRPr lang="en-US"/>
          </a:p>
        </p:txBody>
      </p:sp>
      <p:sp>
        <p:nvSpPr>
          <p:cNvPr id="184379" name="Freeform 59"/>
          <p:cNvSpPr>
            <a:spLocks/>
          </p:cNvSpPr>
          <p:nvPr/>
        </p:nvSpPr>
        <p:spPr bwMode="auto">
          <a:xfrm>
            <a:off x="3114675" y="4754563"/>
            <a:ext cx="169863" cy="144462"/>
          </a:xfrm>
          <a:custGeom>
            <a:avLst/>
            <a:gdLst/>
            <a:ahLst/>
            <a:cxnLst>
              <a:cxn ang="0">
                <a:pos x="107" y="45"/>
              </a:cxn>
              <a:cxn ang="0">
                <a:pos x="0" y="0"/>
              </a:cxn>
              <a:cxn ang="0">
                <a:pos x="3" y="2"/>
              </a:cxn>
              <a:cxn ang="0">
                <a:pos x="3" y="5"/>
              </a:cxn>
              <a:cxn ang="0">
                <a:pos x="5" y="7"/>
              </a:cxn>
              <a:cxn ang="0">
                <a:pos x="5" y="10"/>
              </a:cxn>
              <a:cxn ang="0">
                <a:pos x="5" y="15"/>
              </a:cxn>
              <a:cxn ang="0">
                <a:pos x="8" y="17"/>
              </a:cxn>
              <a:cxn ang="0">
                <a:pos x="8" y="20"/>
              </a:cxn>
              <a:cxn ang="0">
                <a:pos x="8" y="22"/>
              </a:cxn>
              <a:cxn ang="0">
                <a:pos x="10" y="25"/>
              </a:cxn>
              <a:cxn ang="0">
                <a:pos x="10" y="27"/>
              </a:cxn>
              <a:cxn ang="0">
                <a:pos x="10" y="30"/>
              </a:cxn>
              <a:cxn ang="0">
                <a:pos x="10" y="33"/>
              </a:cxn>
              <a:cxn ang="0">
                <a:pos x="10" y="38"/>
              </a:cxn>
              <a:cxn ang="0">
                <a:pos x="13" y="40"/>
              </a:cxn>
              <a:cxn ang="0">
                <a:pos x="13" y="43"/>
              </a:cxn>
              <a:cxn ang="0">
                <a:pos x="13" y="45"/>
              </a:cxn>
              <a:cxn ang="0">
                <a:pos x="13" y="48"/>
              </a:cxn>
              <a:cxn ang="0">
                <a:pos x="13" y="50"/>
              </a:cxn>
              <a:cxn ang="0">
                <a:pos x="10" y="53"/>
              </a:cxn>
              <a:cxn ang="0">
                <a:pos x="10" y="55"/>
              </a:cxn>
              <a:cxn ang="0">
                <a:pos x="10" y="61"/>
              </a:cxn>
              <a:cxn ang="0">
                <a:pos x="10" y="63"/>
              </a:cxn>
              <a:cxn ang="0">
                <a:pos x="10" y="66"/>
              </a:cxn>
              <a:cxn ang="0">
                <a:pos x="8" y="68"/>
              </a:cxn>
              <a:cxn ang="0">
                <a:pos x="8" y="71"/>
              </a:cxn>
              <a:cxn ang="0">
                <a:pos x="8" y="73"/>
              </a:cxn>
              <a:cxn ang="0">
                <a:pos x="5" y="76"/>
              </a:cxn>
              <a:cxn ang="0">
                <a:pos x="5" y="78"/>
              </a:cxn>
              <a:cxn ang="0">
                <a:pos x="5" y="83"/>
              </a:cxn>
              <a:cxn ang="0">
                <a:pos x="3" y="86"/>
              </a:cxn>
              <a:cxn ang="0">
                <a:pos x="3" y="89"/>
              </a:cxn>
              <a:cxn ang="0">
                <a:pos x="0" y="91"/>
              </a:cxn>
              <a:cxn ang="0">
                <a:pos x="107" y="45"/>
              </a:cxn>
            </a:cxnLst>
            <a:rect l="0" t="0" r="r" b="b"/>
            <a:pathLst>
              <a:path w="107" h="91">
                <a:moveTo>
                  <a:pt x="107" y="45"/>
                </a:moveTo>
                <a:lnTo>
                  <a:pt x="0" y="0"/>
                </a:lnTo>
                <a:lnTo>
                  <a:pt x="3" y="2"/>
                </a:lnTo>
                <a:lnTo>
                  <a:pt x="3" y="5"/>
                </a:lnTo>
                <a:lnTo>
                  <a:pt x="5" y="7"/>
                </a:lnTo>
                <a:lnTo>
                  <a:pt x="5" y="10"/>
                </a:lnTo>
                <a:lnTo>
                  <a:pt x="5" y="15"/>
                </a:lnTo>
                <a:lnTo>
                  <a:pt x="8" y="17"/>
                </a:lnTo>
                <a:lnTo>
                  <a:pt x="8" y="20"/>
                </a:lnTo>
                <a:lnTo>
                  <a:pt x="8" y="22"/>
                </a:lnTo>
                <a:lnTo>
                  <a:pt x="10" y="25"/>
                </a:lnTo>
                <a:lnTo>
                  <a:pt x="10" y="27"/>
                </a:lnTo>
                <a:lnTo>
                  <a:pt x="10" y="30"/>
                </a:lnTo>
                <a:lnTo>
                  <a:pt x="10" y="33"/>
                </a:lnTo>
                <a:lnTo>
                  <a:pt x="10" y="38"/>
                </a:lnTo>
                <a:lnTo>
                  <a:pt x="13" y="40"/>
                </a:lnTo>
                <a:lnTo>
                  <a:pt x="13" y="43"/>
                </a:lnTo>
                <a:lnTo>
                  <a:pt x="13" y="45"/>
                </a:lnTo>
                <a:lnTo>
                  <a:pt x="13" y="48"/>
                </a:lnTo>
                <a:lnTo>
                  <a:pt x="13" y="50"/>
                </a:lnTo>
                <a:lnTo>
                  <a:pt x="10" y="53"/>
                </a:lnTo>
                <a:lnTo>
                  <a:pt x="10" y="55"/>
                </a:lnTo>
                <a:lnTo>
                  <a:pt x="10" y="61"/>
                </a:lnTo>
                <a:lnTo>
                  <a:pt x="10" y="63"/>
                </a:lnTo>
                <a:lnTo>
                  <a:pt x="10" y="66"/>
                </a:lnTo>
                <a:lnTo>
                  <a:pt x="8" y="68"/>
                </a:lnTo>
                <a:lnTo>
                  <a:pt x="8" y="71"/>
                </a:lnTo>
                <a:lnTo>
                  <a:pt x="8" y="73"/>
                </a:lnTo>
                <a:lnTo>
                  <a:pt x="5" y="76"/>
                </a:lnTo>
                <a:lnTo>
                  <a:pt x="5" y="78"/>
                </a:lnTo>
                <a:lnTo>
                  <a:pt x="5" y="83"/>
                </a:lnTo>
                <a:lnTo>
                  <a:pt x="3" y="86"/>
                </a:lnTo>
                <a:lnTo>
                  <a:pt x="3" y="89"/>
                </a:lnTo>
                <a:lnTo>
                  <a:pt x="0" y="91"/>
                </a:lnTo>
                <a:lnTo>
                  <a:pt x="107" y="45"/>
                </a:lnTo>
                <a:close/>
              </a:path>
            </a:pathLst>
          </a:custGeom>
          <a:solidFill>
            <a:srgbClr val="000000"/>
          </a:solidFill>
          <a:ln w="9525">
            <a:noFill/>
            <a:round/>
            <a:headEnd/>
            <a:tailEnd/>
          </a:ln>
        </p:spPr>
        <p:txBody>
          <a:bodyPr/>
          <a:lstStyle/>
          <a:p>
            <a:endParaRPr lang="en-US"/>
          </a:p>
        </p:txBody>
      </p:sp>
      <p:sp>
        <p:nvSpPr>
          <p:cNvPr id="184380" name="Freeform 60"/>
          <p:cNvSpPr>
            <a:spLocks/>
          </p:cNvSpPr>
          <p:nvPr/>
        </p:nvSpPr>
        <p:spPr bwMode="auto">
          <a:xfrm>
            <a:off x="5902325" y="2787650"/>
            <a:ext cx="146050" cy="169863"/>
          </a:xfrm>
          <a:custGeom>
            <a:avLst/>
            <a:gdLst/>
            <a:ahLst/>
            <a:cxnLst>
              <a:cxn ang="0">
                <a:pos x="46" y="0"/>
              </a:cxn>
              <a:cxn ang="0">
                <a:pos x="92" y="107"/>
              </a:cxn>
              <a:cxn ang="0">
                <a:pos x="89" y="104"/>
              </a:cxn>
              <a:cxn ang="0">
                <a:pos x="84" y="104"/>
              </a:cxn>
              <a:cxn ang="0">
                <a:pos x="81" y="101"/>
              </a:cxn>
              <a:cxn ang="0">
                <a:pos x="79" y="101"/>
              </a:cxn>
              <a:cxn ang="0">
                <a:pos x="76" y="99"/>
              </a:cxn>
              <a:cxn ang="0">
                <a:pos x="74" y="99"/>
              </a:cxn>
              <a:cxn ang="0">
                <a:pos x="71" y="99"/>
              </a:cxn>
              <a:cxn ang="0">
                <a:pos x="69" y="96"/>
              </a:cxn>
              <a:cxn ang="0">
                <a:pos x="66" y="96"/>
              </a:cxn>
              <a:cxn ang="0">
                <a:pos x="61" y="96"/>
              </a:cxn>
              <a:cxn ang="0">
                <a:pos x="58" y="96"/>
              </a:cxn>
              <a:cxn ang="0">
                <a:pos x="56" y="96"/>
              </a:cxn>
              <a:cxn ang="0">
                <a:pos x="53" y="96"/>
              </a:cxn>
              <a:cxn ang="0">
                <a:pos x="51" y="94"/>
              </a:cxn>
              <a:cxn ang="0">
                <a:pos x="48" y="94"/>
              </a:cxn>
              <a:cxn ang="0">
                <a:pos x="46" y="94"/>
              </a:cxn>
              <a:cxn ang="0">
                <a:pos x="43" y="94"/>
              </a:cxn>
              <a:cxn ang="0">
                <a:pos x="38" y="94"/>
              </a:cxn>
              <a:cxn ang="0">
                <a:pos x="36" y="96"/>
              </a:cxn>
              <a:cxn ang="0">
                <a:pos x="33" y="96"/>
              </a:cxn>
              <a:cxn ang="0">
                <a:pos x="30" y="96"/>
              </a:cxn>
              <a:cxn ang="0">
                <a:pos x="28" y="96"/>
              </a:cxn>
              <a:cxn ang="0">
                <a:pos x="25" y="96"/>
              </a:cxn>
              <a:cxn ang="0">
                <a:pos x="23" y="96"/>
              </a:cxn>
              <a:cxn ang="0">
                <a:pos x="20" y="99"/>
              </a:cxn>
              <a:cxn ang="0">
                <a:pos x="15" y="99"/>
              </a:cxn>
              <a:cxn ang="0">
                <a:pos x="13" y="99"/>
              </a:cxn>
              <a:cxn ang="0">
                <a:pos x="10" y="101"/>
              </a:cxn>
              <a:cxn ang="0">
                <a:pos x="8" y="101"/>
              </a:cxn>
              <a:cxn ang="0">
                <a:pos x="5" y="104"/>
              </a:cxn>
              <a:cxn ang="0">
                <a:pos x="2" y="104"/>
              </a:cxn>
              <a:cxn ang="0">
                <a:pos x="0" y="107"/>
              </a:cxn>
              <a:cxn ang="0">
                <a:pos x="46" y="0"/>
              </a:cxn>
            </a:cxnLst>
            <a:rect l="0" t="0" r="r" b="b"/>
            <a:pathLst>
              <a:path w="92" h="107">
                <a:moveTo>
                  <a:pt x="46" y="0"/>
                </a:moveTo>
                <a:lnTo>
                  <a:pt x="92" y="107"/>
                </a:lnTo>
                <a:lnTo>
                  <a:pt x="89" y="104"/>
                </a:lnTo>
                <a:lnTo>
                  <a:pt x="84" y="104"/>
                </a:lnTo>
                <a:lnTo>
                  <a:pt x="81" y="101"/>
                </a:lnTo>
                <a:lnTo>
                  <a:pt x="79" y="101"/>
                </a:lnTo>
                <a:lnTo>
                  <a:pt x="76" y="99"/>
                </a:lnTo>
                <a:lnTo>
                  <a:pt x="74" y="99"/>
                </a:lnTo>
                <a:lnTo>
                  <a:pt x="71" y="99"/>
                </a:lnTo>
                <a:lnTo>
                  <a:pt x="69" y="96"/>
                </a:lnTo>
                <a:lnTo>
                  <a:pt x="66" y="96"/>
                </a:lnTo>
                <a:lnTo>
                  <a:pt x="61" y="96"/>
                </a:lnTo>
                <a:lnTo>
                  <a:pt x="58" y="96"/>
                </a:lnTo>
                <a:lnTo>
                  <a:pt x="56" y="96"/>
                </a:lnTo>
                <a:lnTo>
                  <a:pt x="53" y="96"/>
                </a:lnTo>
                <a:lnTo>
                  <a:pt x="51" y="94"/>
                </a:lnTo>
                <a:lnTo>
                  <a:pt x="48" y="94"/>
                </a:lnTo>
                <a:lnTo>
                  <a:pt x="46" y="94"/>
                </a:lnTo>
                <a:lnTo>
                  <a:pt x="43" y="94"/>
                </a:lnTo>
                <a:lnTo>
                  <a:pt x="38" y="94"/>
                </a:lnTo>
                <a:lnTo>
                  <a:pt x="36" y="96"/>
                </a:lnTo>
                <a:lnTo>
                  <a:pt x="33" y="96"/>
                </a:lnTo>
                <a:lnTo>
                  <a:pt x="30" y="96"/>
                </a:lnTo>
                <a:lnTo>
                  <a:pt x="28" y="96"/>
                </a:lnTo>
                <a:lnTo>
                  <a:pt x="25" y="96"/>
                </a:lnTo>
                <a:lnTo>
                  <a:pt x="23" y="96"/>
                </a:lnTo>
                <a:lnTo>
                  <a:pt x="20" y="99"/>
                </a:lnTo>
                <a:lnTo>
                  <a:pt x="15" y="99"/>
                </a:lnTo>
                <a:lnTo>
                  <a:pt x="13" y="99"/>
                </a:lnTo>
                <a:lnTo>
                  <a:pt x="10" y="101"/>
                </a:lnTo>
                <a:lnTo>
                  <a:pt x="8" y="101"/>
                </a:lnTo>
                <a:lnTo>
                  <a:pt x="5" y="104"/>
                </a:lnTo>
                <a:lnTo>
                  <a:pt x="2" y="104"/>
                </a:lnTo>
                <a:lnTo>
                  <a:pt x="0" y="107"/>
                </a:lnTo>
                <a:lnTo>
                  <a:pt x="46" y="0"/>
                </a:lnTo>
                <a:close/>
              </a:path>
            </a:pathLst>
          </a:custGeom>
          <a:solidFill>
            <a:srgbClr val="000000"/>
          </a:solidFill>
          <a:ln w="9525">
            <a:noFill/>
            <a:round/>
            <a:headEnd/>
            <a:tailEnd/>
          </a:ln>
        </p:spPr>
        <p:txBody>
          <a:bodyPr/>
          <a:lstStyle/>
          <a:p>
            <a:endParaRPr lang="en-US"/>
          </a:p>
        </p:txBody>
      </p:sp>
      <p:sp>
        <p:nvSpPr>
          <p:cNvPr id="184381" name="Freeform 61"/>
          <p:cNvSpPr>
            <a:spLocks/>
          </p:cNvSpPr>
          <p:nvPr/>
        </p:nvSpPr>
        <p:spPr bwMode="auto">
          <a:xfrm>
            <a:off x="5962650" y="2871788"/>
            <a:ext cx="23813" cy="1962150"/>
          </a:xfrm>
          <a:custGeom>
            <a:avLst/>
            <a:gdLst/>
            <a:ahLst/>
            <a:cxnLst>
              <a:cxn ang="0">
                <a:pos x="8" y="1221"/>
              </a:cxn>
              <a:cxn ang="0">
                <a:pos x="15" y="1229"/>
              </a:cxn>
              <a:cxn ang="0">
                <a:pos x="15" y="0"/>
              </a:cxn>
              <a:cxn ang="0">
                <a:pos x="0" y="0"/>
              </a:cxn>
              <a:cxn ang="0">
                <a:pos x="0" y="1229"/>
              </a:cxn>
              <a:cxn ang="0">
                <a:pos x="8" y="1236"/>
              </a:cxn>
              <a:cxn ang="0">
                <a:pos x="0" y="1229"/>
              </a:cxn>
              <a:cxn ang="0">
                <a:pos x="0" y="1236"/>
              </a:cxn>
              <a:cxn ang="0">
                <a:pos x="8" y="1236"/>
              </a:cxn>
              <a:cxn ang="0">
                <a:pos x="8" y="1221"/>
              </a:cxn>
            </a:cxnLst>
            <a:rect l="0" t="0" r="r" b="b"/>
            <a:pathLst>
              <a:path w="15" h="1236">
                <a:moveTo>
                  <a:pt x="8" y="1221"/>
                </a:moveTo>
                <a:lnTo>
                  <a:pt x="15" y="1229"/>
                </a:lnTo>
                <a:lnTo>
                  <a:pt x="15" y="0"/>
                </a:lnTo>
                <a:lnTo>
                  <a:pt x="0" y="0"/>
                </a:lnTo>
                <a:lnTo>
                  <a:pt x="0" y="1229"/>
                </a:lnTo>
                <a:lnTo>
                  <a:pt x="8" y="1236"/>
                </a:lnTo>
                <a:lnTo>
                  <a:pt x="0" y="1229"/>
                </a:lnTo>
                <a:lnTo>
                  <a:pt x="0" y="1236"/>
                </a:lnTo>
                <a:lnTo>
                  <a:pt x="8" y="1236"/>
                </a:lnTo>
                <a:lnTo>
                  <a:pt x="8" y="1221"/>
                </a:lnTo>
                <a:close/>
              </a:path>
            </a:pathLst>
          </a:custGeom>
          <a:solidFill>
            <a:srgbClr val="000000"/>
          </a:solidFill>
          <a:ln w="9525">
            <a:noFill/>
            <a:round/>
            <a:headEnd/>
            <a:tailEnd/>
          </a:ln>
        </p:spPr>
        <p:txBody>
          <a:bodyPr/>
          <a:lstStyle/>
          <a:p>
            <a:endParaRPr lang="en-US"/>
          </a:p>
        </p:txBody>
      </p:sp>
      <p:sp>
        <p:nvSpPr>
          <p:cNvPr id="184382" name="Freeform 62"/>
          <p:cNvSpPr>
            <a:spLocks/>
          </p:cNvSpPr>
          <p:nvPr/>
        </p:nvSpPr>
        <p:spPr bwMode="auto">
          <a:xfrm>
            <a:off x="5975350" y="4810125"/>
            <a:ext cx="1870075" cy="23813"/>
          </a:xfrm>
          <a:custGeom>
            <a:avLst/>
            <a:gdLst/>
            <a:ahLst/>
            <a:cxnLst>
              <a:cxn ang="0">
                <a:pos x="1178" y="8"/>
              </a:cxn>
              <a:cxn ang="0">
                <a:pos x="1178" y="0"/>
              </a:cxn>
              <a:cxn ang="0">
                <a:pos x="0" y="0"/>
              </a:cxn>
              <a:cxn ang="0">
                <a:pos x="0" y="15"/>
              </a:cxn>
              <a:cxn ang="0">
                <a:pos x="1178" y="15"/>
              </a:cxn>
              <a:cxn ang="0">
                <a:pos x="1178" y="8"/>
              </a:cxn>
            </a:cxnLst>
            <a:rect l="0" t="0" r="r" b="b"/>
            <a:pathLst>
              <a:path w="1178" h="15">
                <a:moveTo>
                  <a:pt x="1178" y="8"/>
                </a:moveTo>
                <a:lnTo>
                  <a:pt x="1178" y="0"/>
                </a:lnTo>
                <a:lnTo>
                  <a:pt x="0" y="0"/>
                </a:lnTo>
                <a:lnTo>
                  <a:pt x="0" y="15"/>
                </a:lnTo>
                <a:lnTo>
                  <a:pt x="1178" y="15"/>
                </a:lnTo>
                <a:lnTo>
                  <a:pt x="1178" y="8"/>
                </a:lnTo>
                <a:close/>
              </a:path>
            </a:pathLst>
          </a:custGeom>
          <a:solidFill>
            <a:srgbClr val="000000"/>
          </a:solidFill>
          <a:ln w="9525">
            <a:noFill/>
            <a:round/>
            <a:headEnd/>
            <a:tailEnd/>
          </a:ln>
        </p:spPr>
        <p:txBody>
          <a:bodyPr/>
          <a:lstStyle/>
          <a:p>
            <a:endParaRPr lang="en-US"/>
          </a:p>
        </p:txBody>
      </p:sp>
      <p:sp>
        <p:nvSpPr>
          <p:cNvPr id="184383" name="Freeform 63"/>
          <p:cNvSpPr>
            <a:spLocks/>
          </p:cNvSpPr>
          <p:nvPr/>
        </p:nvSpPr>
        <p:spPr bwMode="auto">
          <a:xfrm>
            <a:off x="7759700" y="4749800"/>
            <a:ext cx="169863" cy="146050"/>
          </a:xfrm>
          <a:custGeom>
            <a:avLst/>
            <a:gdLst/>
            <a:ahLst/>
            <a:cxnLst>
              <a:cxn ang="0">
                <a:pos x="107" y="46"/>
              </a:cxn>
              <a:cxn ang="0">
                <a:pos x="0" y="0"/>
              </a:cxn>
              <a:cxn ang="0">
                <a:pos x="3" y="3"/>
              </a:cxn>
              <a:cxn ang="0">
                <a:pos x="3" y="5"/>
              </a:cxn>
              <a:cxn ang="0">
                <a:pos x="6" y="8"/>
              </a:cxn>
              <a:cxn ang="0">
                <a:pos x="6" y="10"/>
              </a:cxn>
              <a:cxn ang="0">
                <a:pos x="6" y="13"/>
              </a:cxn>
              <a:cxn ang="0">
                <a:pos x="8" y="18"/>
              </a:cxn>
              <a:cxn ang="0">
                <a:pos x="8" y="20"/>
              </a:cxn>
              <a:cxn ang="0">
                <a:pos x="8" y="23"/>
              </a:cxn>
              <a:cxn ang="0">
                <a:pos x="11" y="25"/>
              </a:cxn>
              <a:cxn ang="0">
                <a:pos x="11" y="28"/>
              </a:cxn>
              <a:cxn ang="0">
                <a:pos x="11" y="30"/>
              </a:cxn>
              <a:cxn ang="0">
                <a:pos x="11" y="33"/>
              </a:cxn>
              <a:cxn ang="0">
                <a:pos x="11" y="36"/>
              </a:cxn>
              <a:cxn ang="0">
                <a:pos x="13" y="41"/>
              </a:cxn>
              <a:cxn ang="0">
                <a:pos x="13" y="43"/>
              </a:cxn>
              <a:cxn ang="0">
                <a:pos x="13" y="46"/>
              </a:cxn>
              <a:cxn ang="0">
                <a:pos x="13" y="48"/>
              </a:cxn>
              <a:cxn ang="0">
                <a:pos x="13" y="51"/>
              </a:cxn>
              <a:cxn ang="0">
                <a:pos x="11" y="53"/>
              </a:cxn>
              <a:cxn ang="0">
                <a:pos x="11" y="56"/>
              </a:cxn>
              <a:cxn ang="0">
                <a:pos x="11" y="58"/>
              </a:cxn>
              <a:cxn ang="0">
                <a:pos x="11" y="64"/>
              </a:cxn>
              <a:cxn ang="0">
                <a:pos x="11" y="66"/>
              </a:cxn>
              <a:cxn ang="0">
                <a:pos x="8" y="69"/>
              </a:cxn>
              <a:cxn ang="0">
                <a:pos x="8" y="71"/>
              </a:cxn>
              <a:cxn ang="0">
                <a:pos x="8" y="74"/>
              </a:cxn>
              <a:cxn ang="0">
                <a:pos x="6" y="76"/>
              </a:cxn>
              <a:cxn ang="0">
                <a:pos x="6" y="79"/>
              </a:cxn>
              <a:cxn ang="0">
                <a:pos x="6" y="81"/>
              </a:cxn>
              <a:cxn ang="0">
                <a:pos x="3" y="86"/>
              </a:cxn>
              <a:cxn ang="0">
                <a:pos x="3" y="89"/>
              </a:cxn>
              <a:cxn ang="0">
                <a:pos x="0" y="92"/>
              </a:cxn>
              <a:cxn ang="0">
                <a:pos x="107" y="46"/>
              </a:cxn>
            </a:cxnLst>
            <a:rect l="0" t="0" r="r" b="b"/>
            <a:pathLst>
              <a:path w="107" h="92">
                <a:moveTo>
                  <a:pt x="107" y="46"/>
                </a:moveTo>
                <a:lnTo>
                  <a:pt x="0" y="0"/>
                </a:lnTo>
                <a:lnTo>
                  <a:pt x="3" y="3"/>
                </a:lnTo>
                <a:lnTo>
                  <a:pt x="3" y="5"/>
                </a:lnTo>
                <a:lnTo>
                  <a:pt x="6" y="8"/>
                </a:lnTo>
                <a:lnTo>
                  <a:pt x="6" y="10"/>
                </a:lnTo>
                <a:lnTo>
                  <a:pt x="6" y="13"/>
                </a:lnTo>
                <a:lnTo>
                  <a:pt x="8" y="18"/>
                </a:lnTo>
                <a:lnTo>
                  <a:pt x="8" y="20"/>
                </a:lnTo>
                <a:lnTo>
                  <a:pt x="8" y="23"/>
                </a:lnTo>
                <a:lnTo>
                  <a:pt x="11" y="25"/>
                </a:lnTo>
                <a:lnTo>
                  <a:pt x="11" y="28"/>
                </a:lnTo>
                <a:lnTo>
                  <a:pt x="11" y="30"/>
                </a:lnTo>
                <a:lnTo>
                  <a:pt x="11" y="33"/>
                </a:lnTo>
                <a:lnTo>
                  <a:pt x="11" y="36"/>
                </a:lnTo>
                <a:lnTo>
                  <a:pt x="13" y="41"/>
                </a:lnTo>
                <a:lnTo>
                  <a:pt x="13" y="43"/>
                </a:lnTo>
                <a:lnTo>
                  <a:pt x="13" y="46"/>
                </a:lnTo>
                <a:lnTo>
                  <a:pt x="13" y="48"/>
                </a:lnTo>
                <a:lnTo>
                  <a:pt x="13" y="51"/>
                </a:lnTo>
                <a:lnTo>
                  <a:pt x="11" y="53"/>
                </a:lnTo>
                <a:lnTo>
                  <a:pt x="11" y="56"/>
                </a:lnTo>
                <a:lnTo>
                  <a:pt x="11" y="58"/>
                </a:lnTo>
                <a:lnTo>
                  <a:pt x="11" y="64"/>
                </a:lnTo>
                <a:lnTo>
                  <a:pt x="11" y="66"/>
                </a:lnTo>
                <a:lnTo>
                  <a:pt x="8" y="69"/>
                </a:lnTo>
                <a:lnTo>
                  <a:pt x="8" y="71"/>
                </a:lnTo>
                <a:lnTo>
                  <a:pt x="8" y="74"/>
                </a:lnTo>
                <a:lnTo>
                  <a:pt x="6" y="76"/>
                </a:lnTo>
                <a:lnTo>
                  <a:pt x="6" y="79"/>
                </a:lnTo>
                <a:lnTo>
                  <a:pt x="6" y="81"/>
                </a:lnTo>
                <a:lnTo>
                  <a:pt x="3" y="86"/>
                </a:lnTo>
                <a:lnTo>
                  <a:pt x="3" y="89"/>
                </a:lnTo>
                <a:lnTo>
                  <a:pt x="0" y="92"/>
                </a:lnTo>
                <a:lnTo>
                  <a:pt x="107" y="46"/>
                </a:lnTo>
                <a:close/>
              </a:path>
            </a:pathLst>
          </a:custGeom>
          <a:solidFill>
            <a:srgbClr val="000000"/>
          </a:solidFill>
          <a:ln w="9525">
            <a:noFill/>
            <a:round/>
            <a:headEnd/>
            <a:tailEnd/>
          </a:ln>
        </p:spPr>
        <p:txBody>
          <a:bodyPr/>
          <a:lstStyle/>
          <a:p>
            <a:endParaRPr lang="en-US"/>
          </a:p>
        </p:txBody>
      </p:sp>
      <p:sp>
        <p:nvSpPr>
          <p:cNvPr id="184384" name="Freeform 64"/>
          <p:cNvSpPr>
            <a:spLocks/>
          </p:cNvSpPr>
          <p:nvPr/>
        </p:nvSpPr>
        <p:spPr bwMode="auto">
          <a:xfrm>
            <a:off x="1612900" y="3533775"/>
            <a:ext cx="920750" cy="998538"/>
          </a:xfrm>
          <a:custGeom>
            <a:avLst/>
            <a:gdLst/>
            <a:ahLst/>
            <a:cxnLst>
              <a:cxn ang="0">
                <a:pos x="572" y="0"/>
              </a:cxn>
              <a:cxn ang="0">
                <a:pos x="529" y="21"/>
              </a:cxn>
              <a:cxn ang="0">
                <a:pos x="491" y="51"/>
              </a:cxn>
              <a:cxn ang="0">
                <a:pos x="460" y="89"/>
              </a:cxn>
              <a:cxn ang="0">
                <a:pos x="437" y="135"/>
              </a:cxn>
              <a:cxn ang="0">
                <a:pos x="414" y="186"/>
              </a:cxn>
              <a:cxn ang="0">
                <a:pos x="396" y="239"/>
              </a:cxn>
              <a:cxn ang="0">
                <a:pos x="376" y="295"/>
              </a:cxn>
              <a:cxn ang="0">
                <a:pos x="358" y="349"/>
              </a:cxn>
              <a:cxn ang="0">
                <a:pos x="335" y="402"/>
              </a:cxn>
              <a:cxn ang="0">
                <a:pos x="310" y="453"/>
              </a:cxn>
              <a:cxn ang="0">
                <a:pos x="279" y="499"/>
              </a:cxn>
              <a:cxn ang="0">
                <a:pos x="241" y="540"/>
              </a:cxn>
              <a:cxn ang="0">
                <a:pos x="198" y="570"/>
              </a:cxn>
              <a:cxn ang="0">
                <a:pos x="145" y="593"/>
              </a:cxn>
              <a:cxn ang="0">
                <a:pos x="78" y="606"/>
              </a:cxn>
              <a:cxn ang="0">
                <a:pos x="2" y="606"/>
              </a:cxn>
              <a:cxn ang="0">
                <a:pos x="43" y="629"/>
              </a:cxn>
              <a:cxn ang="0">
                <a:pos x="117" y="624"/>
              </a:cxn>
              <a:cxn ang="0">
                <a:pos x="180" y="603"/>
              </a:cxn>
              <a:cxn ang="0">
                <a:pos x="234" y="573"/>
              </a:cxn>
              <a:cxn ang="0">
                <a:pos x="277" y="534"/>
              </a:cxn>
              <a:cxn ang="0">
                <a:pos x="313" y="489"/>
              </a:cxn>
              <a:cxn ang="0">
                <a:pos x="341" y="438"/>
              </a:cxn>
              <a:cxn ang="0">
                <a:pos x="366" y="384"/>
              </a:cxn>
              <a:cxn ang="0">
                <a:pos x="386" y="328"/>
              </a:cxn>
              <a:cxn ang="0">
                <a:pos x="407" y="275"/>
              </a:cxn>
              <a:cxn ang="0">
                <a:pos x="424" y="219"/>
              </a:cxn>
              <a:cxn ang="0">
                <a:pos x="445" y="168"/>
              </a:cxn>
              <a:cxn ang="0">
                <a:pos x="468" y="122"/>
              </a:cxn>
              <a:cxn ang="0">
                <a:pos x="493" y="82"/>
              </a:cxn>
              <a:cxn ang="0">
                <a:pos x="521" y="51"/>
              </a:cxn>
              <a:cxn ang="0">
                <a:pos x="559" y="28"/>
              </a:cxn>
              <a:cxn ang="0">
                <a:pos x="577" y="21"/>
              </a:cxn>
              <a:cxn ang="0">
                <a:pos x="572" y="0"/>
              </a:cxn>
            </a:cxnLst>
            <a:rect l="0" t="0" r="r" b="b"/>
            <a:pathLst>
              <a:path w="580" h="629">
                <a:moveTo>
                  <a:pt x="575" y="0"/>
                </a:moveTo>
                <a:lnTo>
                  <a:pt x="572" y="0"/>
                </a:lnTo>
                <a:lnTo>
                  <a:pt x="549" y="8"/>
                </a:lnTo>
                <a:lnTo>
                  <a:pt x="529" y="21"/>
                </a:lnTo>
                <a:lnTo>
                  <a:pt x="508" y="33"/>
                </a:lnTo>
                <a:lnTo>
                  <a:pt x="491" y="51"/>
                </a:lnTo>
                <a:lnTo>
                  <a:pt x="475" y="69"/>
                </a:lnTo>
                <a:lnTo>
                  <a:pt x="460" y="89"/>
                </a:lnTo>
                <a:lnTo>
                  <a:pt x="447" y="112"/>
                </a:lnTo>
                <a:lnTo>
                  <a:pt x="437" y="135"/>
                </a:lnTo>
                <a:lnTo>
                  <a:pt x="424" y="161"/>
                </a:lnTo>
                <a:lnTo>
                  <a:pt x="414" y="186"/>
                </a:lnTo>
                <a:lnTo>
                  <a:pt x="407" y="211"/>
                </a:lnTo>
                <a:lnTo>
                  <a:pt x="396" y="239"/>
                </a:lnTo>
                <a:lnTo>
                  <a:pt x="386" y="267"/>
                </a:lnTo>
                <a:lnTo>
                  <a:pt x="376" y="295"/>
                </a:lnTo>
                <a:lnTo>
                  <a:pt x="368" y="323"/>
                </a:lnTo>
                <a:lnTo>
                  <a:pt x="358" y="349"/>
                </a:lnTo>
                <a:lnTo>
                  <a:pt x="346" y="377"/>
                </a:lnTo>
                <a:lnTo>
                  <a:pt x="335" y="402"/>
                </a:lnTo>
                <a:lnTo>
                  <a:pt x="323" y="430"/>
                </a:lnTo>
                <a:lnTo>
                  <a:pt x="310" y="453"/>
                </a:lnTo>
                <a:lnTo>
                  <a:pt x="295" y="479"/>
                </a:lnTo>
                <a:lnTo>
                  <a:pt x="279" y="499"/>
                </a:lnTo>
                <a:lnTo>
                  <a:pt x="262" y="519"/>
                </a:lnTo>
                <a:lnTo>
                  <a:pt x="241" y="540"/>
                </a:lnTo>
                <a:lnTo>
                  <a:pt x="221" y="555"/>
                </a:lnTo>
                <a:lnTo>
                  <a:pt x="198" y="570"/>
                </a:lnTo>
                <a:lnTo>
                  <a:pt x="173" y="583"/>
                </a:lnTo>
                <a:lnTo>
                  <a:pt x="145" y="593"/>
                </a:lnTo>
                <a:lnTo>
                  <a:pt x="111" y="601"/>
                </a:lnTo>
                <a:lnTo>
                  <a:pt x="78" y="606"/>
                </a:lnTo>
                <a:lnTo>
                  <a:pt x="43" y="608"/>
                </a:lnTo>
                <a:lnTo>
                  <a:pt x="2" y="606"/>
                </a:lnTo>
                <a:lnTo>
                  <a:pt x="0" y="629"/>
                </a:lnTo>
                <a:lnTo>
                  <a:pt x="43" y="629"/>
                </a:lnTo>
                <a:lnTo>
                  <a:pt x="81" y="629"/>
                </a:lnTo>
                <a:lnTo>
                  <a:pt x="117" y="624"/>
                </a:lnTo>
                <a:lnTo>
                  <a:pt x="150" y="613"/>
                </a:lnTo>
                <a:lnTo>
                  <a:pt x="180" y="603"/>
                </a:lnTo>
                <a:lnTo>
                  <a:pt x="208" y="590"/>
                </a:lnTo>
                <a:lnTo>
                  <a:pt x="234" y="573"/>
                </a:lnTo>
                <a:lnTo>
                  <a:pt x="257" y="555"/>
                </a:lnTo>
                <a:lnTo>
                  <a:pt x="277" y="534"/>
                </a:lnTo>
                <a:lnTo>
                  <a:pt x="295" y="512"/>
                </a:lnTo>
                <a:lnTo>
                  <a:pt x="313" y="489"/>
                </a:lnTo>
                <a:lnTo>
                  <a:pt x="328" y="466"/>
                </a:lnTo>
                <a:lnTo>
                  <a:pt x="341" y="438"/>
                </a:lnTo>
                <a:lnTo>
                  <a:pt x="356" y="412"/>
                </a:lnTo>
                <a:lnTo>
                  <a:pt x="366" y="384"/>
                </a:lnTo>
                <a:lnTo>
                  <a:pt x="376" y="356"/>
                </a:lnTo>
                <a:lnTo>
                  <a:pt x="386" y="328"/>
                </a:lnTo>
                <a:lnTo>
                  <a:pt x="396" y="300"/>
                </a:lnTo>
                <a:lnTo>
                  <a:pt x="407" y="275"/>
                </a:lnTo>
                <a:lnTo>
                  <a:pt x="417" y="247"/>
                </a:lnTo>
                <a:lnTo>
                  <a:pt x="424" y="219"/>
                </a:lnTo>
                <a:lnTo>
                  <a:pt x="435" y="194"/>
                </a:lnTo>
                <a:lnTo>
                  <a:pt x="445" y="168"/>
                </a:lnTo>
                <a:lnTo>
                  <a:pt x="455" y="145"/>
                </a:lnTo>
                <a:lnTo>
                  <a:pt x="468" y="122"/>
                </a:lnTo>
                <a:lnTo>
                  <a:pt x="480" y="102"/>
                </a:lnTo>
                <a:lnTo>
                  <a:pt x="493" y="82"/>
                </a:lnTo>
                <a:lnTo>
                  <a:pt x="506" y="66"/>
                </a:lnTo>
                <a:lnTo>
                  <a:pt x="521" y="51"/>
                </a:lnTo>
                <a:lnTo>
                  <a:pt x="539" y="38"/>
                </a:lnTo>
                <a:lnTo>
                  <a:pt x="559" y="28"/>
                </a:lnTo>
                <a:lnTo>
                  <a:pt x="580" y="21"/>
                </a:lnTo>
                <a:lnTo>
                  <a:pt x="577" y="21"/>
                </a:lnTo>
                <a:lnTo>
                  <a:pt x="575" y="0"/>
                </a:lnTo>
                <a:lnTo>
                  <a:pt x="572" y="0"/>
                </a:lnTo>
                <a:lnTo>
                  <a:pt x="575" y="0"/>
                </a:lnTo>
                <a:close/>
              </a:path>
            </a:pathLst>
          </a:custGeom>
          <a:solidFill>
            <a:srgbClr val="000000"/>
          </a:solidFill>
          <a:ln w="9525">
            <a:noFill/>
            <a:round/>
            <a:headEnd/>
            <a:tailEnd/>
          </a:ln>
        </p:spPr>
        <p:txBody>
          <a:bodyPr/>
          <a:lstStyle/>
          <a:p>
            <a:endParaRPr lang="en-US"/>
          </a:p>
        </p:txBody>
      </p:sp>
      <p:sp>
        <p:nvSpPr>
          <p:cNvPr id="184385" name="Freeform 65"/>
          <p:cNvSpPr>
            <a:spLocks/>
          </p:cNvSpPr>
          <p:nvPr/>
        </p:nvSpPr>
        <p:spPr bwMode="auto">
          <a:xfrm>
            <a:off x="2525713" y="3514725"/>
            <a:ext cx="842962" cy="52388"/>
          </a:xfrm>
          <a:custGeom>
            <a:avLst/>
            <a:gdLst/>
            <a:ahLst/>
            <a:cxnLst>
              <a:cxn ang="0">
                <a:pos x="491" y="0"/>
              </a:cxn>
              <a:cxn ang="0">
                <a:pos x="419" y="2"/>
              </a:cxn>
              <a:cxn ang="0">
                <a:pos x="363" y="5"/>
              </a:cxn>
              <a:cxn ang="0">
                <a:pos x="320" y="5"/>
              </a:cxn>
              <a:cxn ang="0">
                <a:pos x="290" y="5"/>
              </a:cxn>
              <a:cxn ang="0">
                <a:pos x="267" y="7"/>
              </a:cxn>
              <a:cxn ang="0">
                <a:pos x="249" y="5"/>
              </a:cxn>
              <a:cxn ang="0">
                <a:pos x="239" y="5"/>
              </a:cxn>
              <a:cxn ang="0">
                <a:pos x="229" y="5"/>
              </a:cxn>
              <a:cxn ang="0">
                <a:pos x="218" y="5"/>
              </a:cxn>
              <a:cxn ang="0">
                <a:pos x="206" y="5"/>
              </a:cxn>
              <a:cxn ang="0">
                <a:pos x="190" y="5"/>
              </a:cxn>
              <a:cxn ang="0">
                <a:pos x="165" y="5"/>
              </a:cxn>
              <a:cxn ang="0">
                <a:pos x="134" y="7"/>
              </a:cxn>
              <a:cxn ang="0">
                <a:pos x="91" y="7"/>
              </a:cxn>
              <a:cxn ang="0">
                <a:pos x="35" y="10"/>
              </a:cxn>
              <a:cxn ang="0">
                <a:pos x="2" y="33"/>
              </a:cxn>
              <a:cxn ang="0">
                <a:pos x="66" y="30"/>
              </a:cxn>
              <a:cxn ang="0">
                <a:pos x="114" y="28"/>
              </a:cxn>
              <a:cxn ang="0">
                <a:pos x="152" y="28"/>
              </a:cxn>
              <a:cxn ang="0">
                <a:pos x="180" y="28"/>
              </a:cxn>
              <a:cxn ang="0">
                <a:pos x="198" y="28"/>
              </a:cxn>
              <a:cxn ang="0">
                <a:pos x="213" y="28"/>
              </a:cxn>
              <a:cxn ang="0">
                <a:pos x="224" y="28"/>
              </a:cxn>
              <a:cxn ang="0">
                <a:pos x="234" y="28"/>
              </a:cxn>
              <a:cxn ang="0">
                <a:pos x="244" y="28"/>
              </a:cxn>
              <a:cxn ang="0">
                <a:pos x="257" y="28"/>
              </a:cxn>
              <a:cxn ang="0">
                <a:pos x="277" y="28"/>
              </a:cxn>
              <a:cxn ang="0">
                <a:pos x="305" y="28"/>
              </a:cxn>
              <a:cxn ang="0">
                <a:pos x="341" y="25"/>
              </a:cxn>
              <a:cxn ang="0">
                <a:pos x="389" y="25"/>
              </a:cxn>
              <a:cxn ang="0">
                <a:pos x="453" y="23"/>
              </a:cxn>
              <a:cxn ang="0">
                <a:pos x="531" y="20"/>
              </a:cxn>
            </a:cxnLst>
            <a:rect l="0" t="0" r="r" b="b"/>
            <a:pathLst>
              <a:path w="531" h="33">
                <a:moveTo>
                  <a:pt x="531" y="0"/>
                </a:moveTo>
                <a:lnTo>
                  <a:pt x="491" y="0"/>
                </a:lnTo>
                <a:lnTo>
                  <a:pt x="453" y="2"/>
                </a:lnTo>
                <a:lnTo>
                  <a:pt x="419" y="2"/>
                </a:lnTo>
                <a:lnTo>
                  <a:pt x="389" y="2"/>
                </a:lnTo>
                <a:lnTo>
                  <a:pt x="363" y="5"/>
                </a:lnTo>
                <a:lnTo>
                  <a:pt x="341" y="5"/>
                </a:lnTo>
                <a:lnTo>
                  <a:pt x="320" y="5"/>
                </a:lnTo>
                <a:lnTo>
                  <a:pt x="302" y="5"/>
                </a:lnTo>
                <a:lnTo>
                  <a:pt x="290" y="5"/>
                </a:lnTo>
                <a:lnTo>
                  <a:pt x="277" y="5"/>
                </a:lnTo>
                <a:lnTo>
                  <a:pt x="267" y="7"/>
                </a:lnTo>
                <a:lnTo>
                  <a:pt x="257" y="7"/>
                </a:lnTo>
                <a:lnTo>
                  <a:pt x="249" y="5"/>
                </a:lnTo>
                <a:lnTo>
                  <a:pt x="244" y="5"/>
                </a:lnTo>
                <a:lnTo>
                  <a:pt x="239" y="5"/>
                </a:lnTo>
                <a:lnTo>
                  <a:pt x="234" y="5"/>
                </a:lnTo>
                <a:lnTo>
                  <a:pt x="229" y="5"/>
                </a:lnTo>
                <a:lnTo>
                  <a:pt x="224" y="5"/>
                </a:lnTo>
                <a:lnTo>
                  <a:pt x="218" y="5"/>
                </a:lnTo>
                <a:lnTo>
                  <a:pt x="213" y="5"/>
                </a:lnTo>
                <a:lnTo>
                  <a:pt x="206" y="5"/>
                </a:lnTo>
                <a:lnTo>
                  <a:pt x="198" y="5"/>
                </a:lnTo>
                <a:lnTo>
                  <a:pt x="190" y="5"/>
                </a:lnTo>
                <a:lnTo>
                  <a:pt x="178" y="5"/>
                </a:lnTo>
                <a:lnTo>
                  <a:pt x="165" y="5"/>
                </a:lnTo>
                <a:lnTo>
                  <a:pt x="152" y="7"/>
                </a:lnTo>
                <a:lnTo>
                  <a:pt x="134" y="7"/>
                </a:lnTo>
                <a:lnTo>
                  <a:pt x="114" y="7"/>
                </a:lnTo>
                <a:lnTo>
                  <a:pt x="91" y="7"/>
                </a:lnTo>
                <a:lnTo>
                  <a:pt x="63" y="10"/>
                </a:lnTo>
                <a:lnTo>
                  <a:pt x="35" y="10"/>
                </a:lnTo>
                <a:lnTo>
                  <a:pt x="0" y="12"/>
                </a:lnTo>
                <a:lnTo>
                  <a:pt x="2" y="33"/>
                </a:lnTo>
                <a:lnTo>
                  <a:pt x="35" y="33"/>
                </a:lnTo>
                <a:lnTo>
                  <a:pt x="66" y="30"/>
                </a:lnTo>
                <a:lnTo>
                  <a:pt x="91" y="30"/>
                </a:lnTo>
                <a:lnTo>
                  <a:pt x="114" y="28"/>
                </a:lnTo>
                <a:lnTo>
                  <a:pt x="134" y="28"/>
                </a:lnTo>
                <a:lnTo>
                  <a:pt x="152" y="28"/>
                </a:lnTo>
                <a:lnTo>
                  <a:pt x="168" y="28"/>
                </a:lnTo>
                <a:lnTo>
                  <a:pt x="180" y="28"/>
                </a:lnTo>
                <a:lnTo>
                  <a:pt x="190" y="28"/>
                </a:lnTo>
                <a:lnTo>
                  <a:pt x="198" y="28"/>
                </a:lnTo>
                <a:lnTo>
                  <a:pt x="206" y="28"/>
                </a:lnTo>
                <a:lnTo>
                  <a:pt x="213" y="28"/>
                </a:lnTo>
                <a:lnTo>
                  <a:pt x="218" y="28"/>
                </a:lnTo>
                <a:lnTo>
                  <a:pt x="224" y="28"/>
                </a:lnTo>
                <a:lnTo>
                  <a:pt x="229" y="28"/>
                </a:lnTo>
                <a:lnTo>
                  <a:pt x="234" y="28"/>
                </a:lnTo>
                <a:lnTo>
                  <a:pt x="239" y="28"/>
                </a:lnTo>
                <a:lnTo>
                  <a:pt x="244" y="28"/>
                </a:lnTo>
                <a:lnTo>
                  <a:pt x="249" y="28"/>
                </a:lnTo>
                <a:lnTo>
                  <a:pt x="257" y="28"/>
                </a:lnTo>
                <a:lnTo>
                  <a:pt x="267" y="28"/>
                </a:lnTo>
                <a:lnTo>
                  <a:pt x="277" y="28"/>
                </a:lnTo>
                <a:lnTo>
                  <a:pt x="290" y="28"/>
                </a:lnTo>
                <a:lnTo>
                  <a:pt x="305" y="28"/>
                </a:lnTo>
                <a:lnTo>
                  <a:pt x="320" y="28"/>
                </a:lnTo>
                <a:lnTo>
                  <a:pt x="341" y="25"/>
                </a:lnTo>
                <a:lnTo>
                  <a:pt x="363" y="25"/>
                </a:lnTo>
                <a:lnTo>
                  <a:pt x="389" y="25"/>
                </a:lnTo>
                <a:lnTo>
                  <a:pt x="419" y="23"/>
                </a:lnTo>
                <a:lnTo>
                  <a:pt x="453" y="23"/>
                </a:lnTo>
                <a:lnTo>
                  <a:pt x="491" y="23"/>
                </a:lnTo>
                <a:lnTo>
                  <a:pt x="531" y="20"/>
                </a:lnTo>
                <a:lnTo>
                  <a:pt x="531" y="0"/>
                </a:lnTo>
                <a:close/>
              </a:path>
            </a:pathLst>
          </a:custGeom>
          <a:solidFill>
            <a:srgbClr val="000000"/>
          </a:solidFill>
          <a:ln w="9525">
            <a:noFill/>
            <a:round/>
            <a:headEnd/>
            <a:tailEnd/>
          </a:ln>
        </p:spPr>
        <p:txBody>
          <a:bodyPr/>
          <a:lstStyle/>
          <a:p>
            <a:endParaRPr lang="en-US"/>
          </a:p>
        </p:txBody>
      </p:sp>
      <p:sp>
        <p:nvSpPr>
          <p:cNvPr id="184386" name="Rectangle 66"/>
          <p:cNvSpPr>
            <a:spLocks noChangeArrowheads="1"/>
          </p:cNvSpPr>
          <p:nvPr/>
        </p:nvSpPr>
        <p:spPr bwMode="auto">
          <a:xfrm>
            <a:off x="3208338" y="4532313"/>
            <a:ext cx="92075" cy="15875"/>
          </a:xfrm>
          <a:prstGeom prst="rect">
            <a:avLst/>
          </a:prstGeom>
          <a:solidFill>
            <a:srgbClr val="000000"/>
          </a:solidFill>
          <a:ln w="9525">
            <a:noFill/>
            <a:miter lim="800000"/>
            <a:headEnd/>
            <a:tailEnd/>
          </a:ln>
        </p:spPr>
        <p:txBody>
          <a:bodyPr/>
          <a:lstStyle/>
          <a:p>
            <a:endParaRPr lang="en-US"/>
          </a:p>
        </p:txBody>
      </p:sp>
      <p:sp>
        <p:nvSpPr>
          <p:cNvPr id="184387" name="Rectangle 67"/>
          <p:cNvSpPr>
            <a:spLocks noChangeArrowheads="1"/>
          </p:cNvSpPr>
          <p:nvPr/>
        </p:nvSpPr>
        <p:spPr bwMode="auto">
          <a:xfrm>
            <a:off x="3025775" y="4532313"/>
            <a:ext cx="93663" cy="15875"/>
          </a:xfrm>
          <a:prstGeom prst="rect">
            <a:avLst/>
          </a:prstGeom>
          <a:solidFill>
            <a:srgbClr val="000000"/>
          </a:solidFill>
          <a:ln w="9525">
            <a:noFill/>
            <a:miter lim="800000"/>
            <a:headEnd/>
            <a:tailEnd/>
          </a:ln>
        </p:spPr>
        <p:txBody>
          <a:bodyPr/>
          <a:lstStyle/>
          <a:p>
            <a:endParaRPr lang="en-US"/>
          </a:p>
        </p:txBody>
      </p:sp>
      <p:sp>
        <p:nvSpPr>
          <p:cNvPr id="184388" name="Rectangle 68"/>
          <p:cNvSpPr>
            <a:spLocks noChangeArrowheads="1"/>
          </p:cNvSpPr>
          <p:nvPr/>
        </p:nvSpPr>
        <p:spPr bwMode="auto">
          <a:xfrm>
            <a:off x="2844800" y="4532313"/>
            <a:ext cx="92075" cy="15875"/>
          </a:xfrm>
          <a:prstGeom prst="rect">
            <a:avLst/>
          </a:prstGeom>
          <a:solidFill>
            <a:srgbClr val="000000"/>
          </a:solidFill>
          <a:ln w="9525">
            <a:noFill/>
            <a:miter lim="800000"/>
            <a:headEnd/>
            <a:tailEnd/>
          </a:ln>
        </p:spPr>
        <p:txBody>
          <a:bodyPr/>
          <a:lstStyle/>
          <a:p>
            <a:endParaRPr lang="en-US"/>
          </a:p>
        </p:txBody>
      </p:sp>
      <p:sp>
        <p:nvSpPr>
          <p:cNvPr id="184389" name="Rectangle 69"/>
          <p:cNvSpPr>
            <a:spLocks noChangeArrowheads="1"/>
          </p:cNvSpPr>
          <p:nvPr/>
        </p:nvSpPr>
        <p:spPr bwMode="auto">
          <a:xfrm>
            <a:off x="2662238" y="4532313"/>
            <a:ext cx="93662" cy="15875"/>
          </a:xfrm>
          <a:prstGeom prst="rect">
            <a:avLst/>
          </a:prstGeom>
          <a:solidFill>
            <a:srgbClr val="000000"/>
          </a:solidFill>
          <a:ln w="9525">
            <a:noFill/>
            <a:miter lim="800000"/>
            <a:headEnd/>
            <a:tailEnd/>
          </a:ln>
        </p:spPr>
        <p:txBody>
          <a:bodyPr/>
          <a:lstStyle/>
          <a:p>
            <a:endParaRPr lang="en-US"/>
          </a:p>
        </p:txBody>
      </p:sp>
      <p:sp>
        <p:nvSpPr>
          <p:cNvPr id="184390" name="Rectangle 70"/>
          <p:cNvSpPr>
            <a:spLocks noChangeArrowheads="1"/>
          </p:cNvSpPr>
          <p:nvPr/>
        </p:nvSpPr>
        <p:spPr bwMode="auto">
          <a:xfrm>
            <a:off x="2481263" y="4532313"/>
            <a:ext cx="92075" cy="15875"/>
          </a:xfrm>
          <a:prstGeom prst="rect">
            <a:avLst/>
          </a:prstGeom>
          <a:solidFill>
            <a:srgbClr val="000000"/>
          </a:solidFill>
          <a:ln w="9525">
            <a:noFill/>
            <a:miter lim="800000"/>
            <a:headEnd/>
            <a:tailEnd/>
          </a:ln>
        </p:spPr>
        <p:txBody>
          <a:bodyPr/>
          <a:lstStyle/>
          <a:p>
            <a:endParaRPr lang="en-US"/>
          </a:p>
        </p:txBody>
      </p:sp>
      <p:sp>
        <p:nvSpPr>
          <p:cNvPr id="184391" name="Rectangle 71"/>
          <p:cNvSpPr>
            <a:spLocks noChangeArrowheads="1"/>
          </p:cNvSpPr>
          <p:nvPr/>
        </p:nvSpPr>
        <p:spPr bwMode="auto">
          <a:xfrm>
            <a:off x="2298700" y="4532313"/>
            <a:ext cx="93663" cy="15875"/>
          </a:xfrm>
          <a:prstGeom prst="rect">
            <a:avLst/>
          </a:prstGeom>
          <a:solidFill>
            <a:srgbClr val="000000"/>
          </a:solidFill>
          <a:ln w="9525">
            <a:noFill/>
            <a:miter lim="800000"/>
            <a:headEnd/>
            <a:tailEnd/>
          </a:ln>
        </p:spPr>
        <p:txBody>
          <a:bodyPr/>
          <a:lstStyle/>
          <a:p>
            <a:endParaRPr lang="en-US"/>
          </a:p>
        </p:txBody>
      </p:sp>
      <p:sp>
        <p:nvSpPr>
          <p:cNvPr id="184392" name="Rectangle 72"/>
          <p:cNvSpPr>
            <a:spLocks noChangeArrowheads="1"/>
          </p:cNvSpPr>
          <p:nvPr/>
        </p:nvSpPr>
        <p:spPr bwMode="auto">
          <a:xfrm>
            <a:off x="2117725" y="4532313"/>
            <a:ext cx="92075" cy="15875"/>
          </a:xfrm>
          <a:prstGeom prst="rect">
            <a:avLst/>
          </a:prstGeom>
          <a:solidFill>
            <a:srgbClr val="000000"/>
          </a:solidFill>
          <a:ln w="9525">
            <a:noFill/>
            <a:miter lim="800000"/>
            <a:headEnd/>
            <a:tailEnd/>
          </a:ln>
        </p:spPr>
        <p:txBody>
          <a:bodyPr/>
          <a:lstStyle/>
          <a:p>
            <a:endParaRPr lang="en-US"/>
          </a:p>
        </p:txBody>
      </p:sp>
      <p:sp>
        <p:nvSpPr>
          <p:cNvPr id="184393" name="Rectangle 73"/>
          <p:cNvSpPr>
            <a:spLocks noChangeArrowheads="1"/>
          </p:cNvSpPr>
          <p:nvPr/>
        </p:nvSpPr>
        <p:spPr bwMode="auto">
          <a:xfrm>
            <a:off x="1935163" y="4532313"/>
            <a:ext cx="93662" cy="15875"/>
          </a:xfrm>
          <a:prstGeom prst="rect">
            <a:avLst/>
          </a:prstGeom>
          <a:solidFill>
            <a:srgbClr val="000000"/>
          </a:solidFill>
          <a:ln w="9525">
            <a:noFill/>
            <a:miter lim="800000"/>
            <a:headEnd/>
            <a:tailEnd/>
          </a:ln>
        </p:spPr>
        <p:txBody>
          <a:bodyPr/>
          <a:lstStyle/>
          <a:p>
            <a:endParaRPr lang="en-US"/>
          </a:p>
        </p:txBody>
      </p:sp>
      <p:sp>
        <p:nvSpPr>
          <p:cNvPr id="184394" name="Rectangle 74"/>
          <p:cNvSpPr>
            <a:spLocks noChangeArrowheads="1"/>
          </p:cNvSpPr>
          <p:nvPr/>
        </p:nvSpPr>
        <p:spPr bwMode="auto">
          <a:xfrm>
            <a:off x="1754188" y="4532313"/>
            <a:ext cx="92075" cy="15875"/>
          </a:xfrm>
          <a:prstGeom prst="rect">
            <a:avLst/>
          </a:prstGeom>
          <a:solidFill>
            <a:srgbClr val="000000"/>
          </a:solidFill>
          <a:ln w="9525">
            <a:noFill/>
            <a:miter lim="800000"/>
            <a:headEnd/>
            <a:tailEnd/>
          </a:ln>
        </p:spPr>
        <p:txBody>
          <a:bodyPr/>
          <a:lstStyle/>
          <a:p>
            <a:endParaRPr lang="en-US"/>
          </a:p>
        </p:txBody>
      </p:sp>
      <p:sp>
        <p:nvSpPr>
          <p:cNvPr id="184395" name="Rectangle 75"/>
          <p:cNvSpPr>
            <a:spLocks noChangeArrowheads="1"/>
          </p:cNvSpPr>
          <p:nvPr/>
        </p:nvSpPr>
        <p:spPr bwMode="auto">
          <a:xfrm>
            <a:off x="1571625" y="4532313"/>
            <a:ext cx="93663" cy="15875"/>
          </a:xfrm>
          <a:prstGeom prst="rect">
            <a:avLst/>
          </a:prstGeom>
          <a:solidFill>
            <a:srgbClr val="000000"/>
          </a:solidFill>
          <a:ln w="9525">
            <a:noFill/>
            <a:miter lim="800000"/>
            <a:headEnd/>
            <a:tailEnd/>
          </a:ln>
        </p:spPr>
        <p:txBody>
          <a:bodyPr/>
          <a:lstStyle/>
          <a:p>
            <a:endParaRPr lang="en-US"/>
          </a:p>
        </p:txBody>
      </p:sp>
      <p:sp>
        <p:nvSpPr>
          <p:cNvPr id="184396" name="Rectangle 76"/>
          <p:cNvSpPr>
            <a:spLocks noChangeArrowheads="1"/>
          </p:cNvSpPr>
          <p:nvPr/>
        </p:nvSpPr>
        <p:spPr bwMode="auto">
          <a:xfrm>
            <a:off x="3167063" y="3497263"/>
            <a:ext cx="93662" cy="17462"/>
          </a:xfrm>
          <a:prstGeom prst="rect">
            <a:avLst/>
          </a:prstGeom>
          <a:solidFill>
            <a:srgbClr val="000000"/>
          </a:solidFill>
          <a:ln w="9525">
            <a:noFill/>
            <a:miter lim="800000"/>
            <a:headEnd/>
            <a:tailEnd/>
          </a:ln>
        </p:spPr>
        <p:txBody>
          <a:bodyPr/>
          <a:lstStyle/>
          <a:p>
            <a:endParaRPr lang="en-US"/>
          </a:p>
        </p:txBody>
      </p:sp>
      <p:sp>
        <p:nvSpPr>
          <p:cNvPr id="184397" name="Rectangle 77"/>
          <p:cNvSpPr>
            <a:spLocks noChangeArrowheads="1"/>
          </p:cNvSpPr>
          <p:nvPr/>
        </p:nvSpPr>
        <p:spPr bwMode="auto">
          <a:xfrm>
            <a:off x="2986088" y="3497263"/>
            <a:ext cx="92075" cy="17462"/>
          </a:xfrm>
          <a:prstGeom prst="rect">
            <a:avLst/>
          </a:prstGeom>
          <a:solidFill>
            <a:srgbClr val="000000"/>
          </a:solidFill>
          <a:ln w="9525">
            <a:noFill/>
            <a:miter lim="800000"/>
            <a:headEnd/>
            <a:tailEnd/>
          </a:ln>
        </p:spPr>
        <p:txBody>
          <a:bodyPr/>
          <a:lstStyle/>
          <a:p>
            <a:endParaRPr lang="en-US"/>
          </a:p>
        </p:txBody>
      </p:sp>
      <p:sp>
        <p:nvSpPr>
          <p:cNvPr id="184398" name="Rectangle 78"/>
          <p:cNvSpPr>
            <a:spLocks noChangeArrowheads="1"/>
          </p:cNvSpPr>
          <p:nvPr/>
        </p:nvSpPr>
        <p:spPr bwMode="auto">
          <a:xfrm>
            <a:off x="2803525" y="3497263"/>
            <a:ext cx="93663" cy="17462"/>
          </a:xfrm>
          <a:prstGeom prst="rect">
            <a:avLst/>
          </a:prstGeom>
          <a:solidFill>
            <a:srgbClr val="000000"/>
          </a:solidFill>
          <a:ln w="9525">
            <a:noFill/>
            <a:miter lim="800000"/>
            <a:headEnd/>
            <a:tailEnd/>
          </a:ln>
        </p:spPr>
        <p:txBody>
          <a:bodyPr/>
          <a:lstStyle/>
          <a:p>
            <a:endParaRPr lang="en-US"/>
          </a:p>
        </p:txBody>
      </p:sp>
      <p:sp>
        <p:nvSpPr>
          <p:cNvPr id="184399" name="Rectangle 79"/>
          <p:cNvSpPr>
            <a:spLocks noChangeArrowheads="1"/>
          </p:cNvSpPr>
          <p:nvPr/>
        </p:nvSpPr>
        <p:spPr bwMode="auto">
          <a:xfrm>
            <a:off x="2622550" y="3497263"/>
            <a:ext cx="92075" cy="17462"/>
          </a:xfrm>
          <a:prstGeom prst="rect">
            <a:avLst/>
          </a:prstGeom>
          <a:solidFill>
            <a:srgbClr val="000000"/>
          </a:solidFill>
          <a:ln w="9525">
            <a:noFill/>
            <a:miter lim="800000"/>
            <a:headEnd/>
            <a:tailEnd/>
          </a:ln>
        </p:spPr>
        <p:txBody>
          <a:bodyPr/>
          <a:lstStyle/>
          <a:p>
            <a:endParaRPr lang="en-US"/>
          </a:p>
        </p:txBody>
      </p:sp>
      <p:sp>
        <p:nvSpPr>
          <p:cNvPr id="184400" name="Rectangle 80"/>
          <p:cNvSpPr>
            <a:spLocks noChangeArrowheads="1"/>
          </p:cNvSpPr>
          <p:nvPr/>
        </p:nvSpPr>
        <p:spPr bwMode="auto">
          <a:xfrm>
            <a:off x="2439988" y="3497263"/>
            <a:ext cx="93662" cy="17462"/>
          </a:xfrm>
          <a:prstGeom prst="rect">
            <a:avLst/>
          </a:prstGeom>
          <a:solidFill>
            <a:srgbClr val="000000"/>
          </a:solidFill>
          <a:ln w="9525">
            <a:noFill/>
            <a:miter lim="800000"/>
            <a:headEnd/>
            <a:tailEnd/>
          </a:ln>
        </p:spPr>
        <p:txBody>
          <a:bodyPr/>
          <a:lstStyle/>
          <a:p>
            <a:endParaRPr lang="en-US"/>
          </a:p>
        </p:txBody>
      </p:sp>
      <p:sp>
        <p:nvSpPr>
          <p:cNvPr id="184401" name="Rectangle 81"/>
          <p:cNvSpPr>
            <a:spLocks noChangeArrowheads="1"/>
          </p:cNvSpPr>
          <p:nvPr/>
        </p:nvSpPr>
        <p:spPr bwMode="auto">
          <a:xfrm>
            <a:off x="2259013" y="3497263"/>
            <a:ext cx="92075" cy="17462"/>
          </a:xfrm>
          <a:prstGeom prst="rect">
            <a:avLst/>
          </a:prstGeom>
          <a:solidFill>
            <a:srgbClr val="000000"/>
          </a:solidFill>
          <a:ln w="9525">
            <a:noFill/>
            <a:miter lim="800000"/>
            <a:headEnd/>
            <a:tailEnd/>
          </a:ln>
        </p:spPr>
        <p:txBody>
          <a:bodyPr/>
          <a:lstStyle/>
          <a:p>
            <a:endParaRPr lang="en-US"/>
          </a:p>
        </p:txBody>
      </p:sp>
      <p:sp>
        <p:nvSpPr>
          <p:cNvPr id="184402" name="Rectangle 82"/>
          <p:cNvSpPr>
            <a:spLocks noChangeArrowheads="1"/>
          </p:cNvSpPr>
          <p:nvPr/>
        </p:nvSpPr>
        <p:spPr bwMode="auto">
          <a:xfrm>
            <a:off x="2076450" y="3497263"/>
            <a:ext cx="93663" cy="17462"/>
          </a:xfrm>
          <a:prstGeom prst="rect">
            <a:avLst/>
          </a:prstGeom>
          <a:solidFill>
            <a:srgbClr val="000000"/>
          </a:solidFill>
          <a:ln w="9525">
            <a:noFill/>
            <a:miter lim="800000"/>
            <a:headEnd/>
            <a:tailEnd/>
          </a:ln>
        </p:spPr>
        <p:txBody>
          <a:bodyPr/>
          <a:lstStyle/>
          <a:p>
            <a:endParaRPr lang="en-US"/>
          </a:p>
        </p:txBody>
      </p:sp>
      <p:sp>
        <p:nvSpPr>
          <p:cNvPr id="184403" name="Rectangle 83"/>
          <p:cNvSpPr>
            <a:spLocks noChangeArrowheads="1"/>
          </p:cNvSpPr>
          <p:nvPr/>
        </p:nvSpPr>
        <p:spPr bwMode="auto">
          <a:xfrm>
            <a:off x="1895475" y="3497263"/>
            <a:ext cx="92075" cy="17462"/>
          </a:xfrm>
          <a:prstGeom prst="rect">
            <a:avLst/>
          </a:prstGeom>
          <a:solidFill>
            <a:srgbClr val="000000"/>
          </a:solidFill>
          <a:ln w="9525">
            <a:noFill/>
            <a:miter lim="800000"/>
            <a:headEnd/>
            <a:tailEnd/>
          </a:ln>
        </p:spPr>
        <p:txBody>
          <a:bodyPr/>
          <a:lstStyle/>
          <a:p>
            <a:endParaRPr lang="en-US"/>
          </a:p>
        </p:txBody>
      </p:sp>
      <p:sp>
        <p:nvSpPr>
          <p:cNvPr id="184404" name="Rectangle 84"/>
          <p:cNvSpPr>
            <a:spLocks noChangeArrowheads="1"/>
          </p:cNvSpPr>
          <p:nvPr/>
        </p:nvSpPr>
        <p:spPr bwMode="auto">
          <a:xfrm>
            <a:off x="1712913" y="3497263"/>
            <a:ext cx="88900" cy="17462"/>
          </a:xfrm>
          <a:prstGeom prst="rect">
            <a:avLst/>
          </a:prstGeom>
          <a:solidFill>
            <a:srgbClr val="000000"/>
          </a:solidFill>
          <a:ln w="9525">
            <a:noFill/>
            <a:miter lim="800000"/>
            <a:headEnd/>
            <a:tailEnd/>
          </a:ln>
        </p:spPr>
        <p:txBody>
          <a:bodyPr/>
          <a:lstStyle/>
          <a:p>
            <a:endParaRPr lang="en-US"/>
          </a:p>
        </p:txBody>
      </p:sp>
      <p:sp>
        <p:nvSpPr>
          <p:cNvPr id="184405" name="Rectangle 85"/>
          <p:cNvSpPr>
            <a:spLocks noChangeArrowheads="1"/>
          </p:cNvSpPr>
          <p:nvPr/>
        </p:nvSpPr>
        <p:spPr bwMode="auto">
          <a:xfrm>
            <a:off x="1531938" y="3497263"/>
            <a:ext cx="88900" cy="17462"/>
          </a:xfrm>
          <a:prstGeom prst="rect">
            <a:avLst/>
          </a:prstGeom>
          <a:solidFill>
            <a:srgbClr val="000000"/>
          </a:solidFill>
          <a:ln w="9525">
            <a:noFill/>
            <a:miter lim="800000"/>
            <a:headEnd/>
            <a:tailEnd/>
          </a:ln>
        </p:spPr>
        <p:txBody>
          <a:bodyPr/>
          <a:lstStyle/>
          <a:p>
            <a:endParaRPr lang="en-US"/>
          </a:p>
        </p:txBody>
      </p:sp>
      <p:sp>
        <p:nvSpPr>
          <p:cNvPr id="86" name="Slide Number Placeholder 85"/>
          <p:cNvSpPr>
            <a:spLocks noGrp="1"/>
          </p:cNvSpPr>
          <p:nvPr>
            <p:ph type="sldNum" sz="quarter" idx="12"/>
          </p:nvPr>
        </p:nvSpPr>
        <p:spPr/>
        <p:txBody>
          <a:bodyPr/>
          <a:lstStyle/>
          <a:p>
            <a:fld id="{87AE200E-655D-41CB-AE11-87F7AD6434E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Logit Transformation </a:t>
            </a:r>
          </a:p>
        </p:txBody>
      </p:sp>
      <p:sp>
        <p:nvSpPr>
          <p:cNvPr id="186371" name="Rectangle 3"/>
          <p:cNvSpPr>
            <a:spLocks noGrp="1" noChangeArrowheads="1"/>
          </p:cNvSpPr>
          <p:nvPr>
            <p:ph idx="1"/>
          </p:nvPr>
        </p:nvSpPr>
        <p:spPr/>
        <p:txBody>
          <a:bodyPr/>
          <a:lstStyle/>
          <a:p>
            <a:pPr marL="0" indent="0">
              <a:spcBef>
                <a:spcPts val="900"/>
              </a:spcBef>
              <a:spcAft>
                <a:spcPts val="600"/>
              </a:spcAft>
              <a:buFontTx/>
              <a:buNone/>
            </a:pPr>
            <a:r>
              <a:rPr lang="en-US" sz="2800"/>
              <a:t>Logistic regression models transformed probabilities called logits.</a:t>
            </a:r>
          </a:p>
          <a:p>
            <a:pPr marL="0" indent="0">
              <a:spcBef>
                <a:spcPts val="900"/>
              </a:spcBef>
              <a:spcAft>
                <a:spcPts val="600"/>
              </a:spcAft>
              <a:buFontTx/>
              <a:buNone/>
            </a:pPr>
            <a:endParaRPr lang="en-US" sz="2800"/>
          </a:p>
          <a:p>
            <a:pPr marL="0" indent="0">
              <a:spcBef>
                <a:spcPts val="900"/>
              </a:spcBef>
              <a:spcAft>
                <a:spcPts val="600"/>
              </a:spcAft>
              <a:buFontTx/>
              <a:buNone/>
            </a:pPr>
            <a:r>
              <a:rPr lang="en-US" sz="2800"/>
              <a:t>where</a:t>
            </a:r>
          </a:p>
          <a:p>
            <a:pPr marL="0" indent="0">
              <a:spcBef>
                <a:spcPts val="900"/>
              </a:spcBef>
              <a:spcAft>
                <a:spcPts val="600"/>
              </a:spcAft>
              <a:buFontTx/>
              <a:buNone/>
            </a:pPr>
            <a:r>
              <a:rPr lang="en-US" sz="2400" i="1"/>
              <a:t>i</a:t>
            </a:r>
            <a:r>
              <a:rPr lang="en-US" sz="2400"/>
              <a:t>	indexes all cases (observations).</a:t>
            </a:r>
          </a:p>
          <a:p>
            <a:pPr marL="852488" lvl="1" indent="-738188">
              <a:spcBef>
                <a:spcPts val="900"/>
              </a:spcBef>
              <a:spcAft>
                <a:spcPts val="600"/>
              </a:spcAft>
              <a:buFontTx/>
              <a:buNone/>
            </a:pPr>
            <a:r>
              <a:rPr lang="en-US" sz="2400" i="1"/>
              <a:t>p</a:t>
            </a:r>
            <a:r>
              <a:rPr lang="en-US" sz="2400" i="1" baseline="-25000"/>
              <a:t>i</a:t>
            </a:r>
            <a:r>
              <a:rPr lang="en-US" sz="2400"/>
              <a:t>	is the probability the event (a sale, for example) occurs in the </a:t>
            </a:r>
            <a:r>
              <a:rPr lang="en-US" sz="2400" i="1"/>
              <a:t>i</a:t>
            </a:r>
            <a:r>
              <a:rPr lang="en-US" sz="2400" baseline="30000"/>
              <a:t>th</a:t>
            </a:r>
            <a:r>
              <a:rPr lang="en-US" sz="2400"/>
              <a:t> case.</a:t>
            </a:r>
          </a:p>
          <a:p>
            <a:pPr marL="852488" lvl="1" indent="-738188">
              <a:spcBef>
                <a:spcPts val="900"/>
              </a:spcBef>
              <a:spcAft>
                <a:spcPts val="600"/>
              </a:spcAft>
              <a:buFontTx/>
              <a:buNone/>
            </a:pPr>
            <a:r>
              <a:rPr lang="en-US" sz="2400"/>
              <a:t>log	is the natural log (to the base e).</a:t>
            </a:r>
            <a:endParaRPr lang="en-US" sz="2400">
              <a:latin typeface="Times New Roman" pitchFamily="18" charset="0"/>
            </a:endParaRPr>
          </a:p>
        </p:txBody>
      </p:sp>
      <p:pic>
        <p:nvPicPr>
          <p:cNvPr id="186372" name="Picture 4"/>
          <p:cNvPicPr>
            <a:picLocks noChangeAspect="1" noChangeArrowheads="1"/>
          </p:cNvPicPr>
          <p:nvPr/>
        </p:nvPicPr>
        <p:blipFill>
          <a:blip r:embed="rId3" cstate="print"/>
          <a:srcRect/>
          <a:stretch>
            <a:fillRect/>
          </a:stretch>
        </p:blipFill>
        <p:spPr bwMode="auto">
          <a:xfrm>
            <a:off x="2124075" y="3141663"/>
            <a:ext cx="5486400" cy="1108075"/>
          </a:xfrm>
          <a:prstGeom prst="rect">
            <a:avLst/>
          </a:prstGeom>
          <a:noFill/>
          <a:ln w="12700">
            <a:noFill/>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87AE200E-655D-41CB-AE11-87F7AD6434E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Logistic Regression Model</a:t>
            </a:r>
          </a:p>
        </p:txBody>
      </p:sp>
      <p:sp>
        <p:nvSpPr>
          <p:cNvPr id="188419" name="Rectangle 3"/>
          <p:cNvSpPr>
            <a:spLocks noGrp="1" noChangeArrowheads="1"/>
          </p:cNvSpPr>
          <p:nvPr>
            <p:ph idx="1"/>
          </p:nvPr>
        </p:nvSpPr>
        <p:spPr/>
        <p:txBody>
          <a:bodyPr/>
          <a:lstStyle/>
          <a:p>
            <a:pPr marL="1774825" indent="-1774825" algn="ctr">
              <a:spcBef>
                <a:spcPts val="900"/>
              </a:spcBef>
              <a:spcAft>
                <a:spcPts val="600"/>
              </a:spcAft>
              <a:buFontTx/>
              <a:buNone/>
            </a:pPr>
            <a:r>
              <a:rPr lang="en-US" sz="2800"/>
              <a:t>logit (</a:t>
            </a:r>
            <a:r>
              <a:rPr lang="en-US" sz="2800" i="1"/>
              <a:t>p</a:t>
            </a:r>
            <a:r>
              <a:rPr lang="en-US" sz="2800" i="1" baseline="-25000"/>
              <a:t>i</a:t>
            </a:r>
            <a:r>
              <a:rPr lang="en-US" sz="2800"/>
              <a:t>) = </a:t>
            </a:r>
            <a:r>
              <a:rPr lang="en-US" sz="2800">
                <a:sym typeface="Symbol" pitchFamily="18" charset="2"/>
              </a:rPr>
              <a:t></a:t>
            </a:r>
            <a:r>
              <a:rPr lang="en-US" sz="2800" baseline="-25000"/>
              <a:t>0</a:t>
            </a:r>
            <a:r>
              <a:rPr lang="en-US" sz="2800"/>
              <a:t> + </a:t>
            </a:r>
            <a:r>
              <a:rPr lang="en-US" sz="2800">
                <a:sym typeface="Symbol" pitchFamily="18" charset="2"/>
              </a:rPr>
              <a:t></a:t>
            </a:r>
            <a:r>
              <a:rPr lang="en-US" sz="2800" baseline="-25000"/>
              <a:t>1</a:t>
            </a:r>
            <a:r>
              <a:rPr lang="en-US" sz="2800"/>
              <a:t>X</a:t>
            </a:r>
            <a:r>
              <a:rPr lang="en-US" sz="2800" baseline="-25000"/>
              <a:t>1</a:t>
            </a:r>
            <a:endParaRPr lang="en-US" sz="2800"/>
          </a:p>
          <a:p>
            <a:pPr marL="1774825" indent="-1774825">
              <a:spcBef>
                <a:spcPts val="900"/>
              </a:spcBef>
              <a:spcAft>
                <a:spcPts val="600"/>
              </a:spcAft>
              <a:buFontTx/>
              <a:buNone/>
            </a:pPr>
            <a:r>
              <a:rPr lang="en-US" sz="2800"/>
              <a:t>where</a:t>
            </a:r>
          </a:p>
          <a:p>
            <a:pPr marL="1774825" indent="-1774825">
              <a:spcBef>
                <a:spcPts val="900"/>
              </a:spcBef>
              <a:spcAft>
                <a:spcPts val="600"/>
              </a:spcAft>
              <a:buFontTx/>
              <a:buNone/>
            </a:pPr>
            <a:r>
              <a:rPr lang="en-US" sz="2800"/>
              <a:t>logit(</a:t>
            </a:r>
            <a:r>
              <a:rPr lang="en-US" sz="2800" i="1"/>
              <a:t>p</a:t>
            </a:r>
            <a:r>
              <a:rPr lang="en-US" sz="2800" i="1" baseline="-25000"/>
              <a:t>i</a:t>
            </a:r>
            <a:r>
              <a:rPr lang="en-US" sz="2800"/>
              <a:t>)	logit transformation of the probability of the event</a:t>
            </a:r>
          </a:p>
          <a:p>
            <a:pPr marL="1774825" indent="-1774825">
              <a:spcBef>
                <a:spcPts val="900"/>
              </a:spcBef>
              <a:spcAft>
                <a:spcPts val="600"/>
              </a:spcAft>
              <a:buFontTx/>
              <a:buNone/>
            </a:pPr>
            <a:r>
              <a:rPr lang="en-US" sz="2800">
                <a:sym typeface="Symbol" pitchFamily="18" charset="2"/>
              </a:rPr>
              <a:t></a:t>
            </a:r>
            <a:r>
              <a:rPr lang="en-US" sz="2800" baseline="-25000"/>
              <a:t>0</a:t>
            </a:r>
            <a:r>
              <a:rPr lang="en-US" sz="2800"/>
              <a:t>	intercept of the regression line</a:t>
            </a:r>
          </a:p>
          <a:p>
            <a:pPr marL="1774825" indent="-1774825">
              <a:spcBef>
                <a:spcPts val="900"/>
              </a:spcBef>
              <a:spcAft>
                <a:spcPts val="600"/>
              </a:spcAft>
              <a:buFontTx/>
              <a:buNone/>
            </a:pPr>
            <a:r>
              <a:rPr lang="en-US" sz="2800">
                <a:sym typeface="Symbol" pitchFamily="18" charset="2"/>
              </a:rPr>
              <a:t></a:t>
            </a:r>
            <a:r>
              <a:rPr lang="en-US" sz="2800" baseline="-25000"/>
              <a:t>1</a:t>
            </a:r>
            <a:r>
              <a:rPr lang="en-US" sz="2800"/>
              <a:t>	slope of the regression line.</a:t>
            </a:r>
          </a:p>
        </p:txBody>
      </p:sp>
      <p:sp>
        <p:nvSpPr>
          <p:cNvPr id="188420" name="Rectangle 4"/>
          <p:cNvSpPr>
            <a:spLocks noChangeArrowheads="1"/>
          </p:cNvSpPr>
          <p:nvPr/>
        </p:nvSpPr>
        <p:spPr bwMode="auto">
          <a:xfrm>
            <a:off x="0" y="31099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5" name="Slide Number Placeholder 4"/>
          <p:cNvSpPr>
            <a:spLocks noGrp="1"/>
          </p:cNvSpPr>
          <p:nvPr>
            <p:ph type="sldNum" sz="quarter" idx="12"/>
          </p:nvPr>
        </p:nvSpPr>
        <p:spPr/>
        <p:txBody>
          <a:bodyPr/>
          <a:lstStyle/>
          <a:p>
            <a:fld id="{87AE200E-655D-41CB-AE11-87F7AD6434E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158206"/>
            <a:ext cx="7772400" cy="1362075"/>
          </a:xfrm>
        </p:spPr>
        <p:txBody>
          <a:bodyPr>
            <a:normAutofit fontScale="90000"/>
          </a:bodyPr>
          <a:lstStyle/>
          <a:p>
            <a:pPr algn="ctr"/>
            <a:r>
              <a:rPr lang="en-ID" cap="none" dirty="0" err="1" smtClean="0"/>
              <a:t>Pengantar</a:t>
            </a:r>
            <a:r>
              <a:rPr lang="en-ID" cap="none" dirty="0" smtClean="0"/>
              <a:t> </a:t>
            </a:r>
            <a:r>
              <a:rPr lang="en-ID" cap="none" dirty="0" err="1" smtClean="0"/>
              <a:t>Mengenai</a:t>
            </a:r>
            <a:r>
              <a:rPr lang="en-ID" cap="none" dirty="0" smtClean="0"/>
              <a:t> Model Credit Scoring </a:t>
            </a:r>
            <a:r>
              <a:rPr lang="en-ID" cap="none" dirty="0" err="1" smtClean="0"/>
              <a:t>dan</a:t>
            </a:r>
            <a:r>
              <a:rPr lang="en-ID" cap="none" dirty="0" smtClean="0"/>
              <a:t> </a:t>
            </a:r>
            <a:r>
              <a:rPr lang="en-ID" cap="none" dirty="0" err="1" smtClean="0"/>
              <a:t>Menilai</a:t>
            </a:r>
            <a:r>
              <a:rPr lang="en-ID" cap="none" dirty="0" smtClean="0"/>
              <a:t> </a:t>
            </a:r>
            <a:r>
              <a:rPr lang="en-ID" cap="none" dirty="0" err="1" smtClean="0"/>
              <a:t>Kebaikan</a:t>
            </a:r>
            <a:r>
              <a:rPr lang="en-ID" cap="none" dirty="0" smtClean="0"/>
              <a:t> Dari </a:t>
            </a:r>
            <a:r>
              <a:rPr lang="en-ID" cap="none" dirty="0" err="1" smtClean="0"/>
              <a:t>Suatu</a:t>
            </a:r>
            <a:r>
              <a:rPr lang="en-ID" cap="none" dirty="0" smtClean="0"/>
              <a:t> Model</a:t>
            </a:r>
            <a:endParaRPr lang="en-US" cap="none" dirty="0"/>
          </a:p>
        </p:txBody>
      </p:sp>
      <p:sp>
        <p:nvSpPr>
          <p:cNvPr id="6" name="Text Placeholder 5"/>
          <p:cNvSpPr>
            <a:spLocks noGrp="1"/>
          </p:cNvSpPr>
          <p:nvPr>
            <p:ph type="body" idx="1"/>
          </p:nvPr>
        </p:nvSpPr>
        <p:spPr>
          <a:xfrm>
            <a:off x="896815" y="4419600"/>
            <a:ext cx="7772400" cy="1500187"/>
          </a:xfrm>
        </p:spPr>
        <p:txBody>
          <a:bodyPr/>
          <a:lstStyle/>
          <a:p>
            <a:endParaRPr lang="en-US" dirty="0"/>
          </a:p>
        </p:txBody>
      </p:sp>
      <p:sp>
        <p:nvSpPr>
          <p:cNvPr id="4" name="Slide Number Placeholder 3"/>
          <p:cNvSpPr>
            <a:spLocks noGrp="1"/>
          </p:cNvSpPr>
          <p:nvPr>
            <p:ph type="sldNum" sz="quarter" idx="12"/>
          </p:nvPr>
        </p:nvSpPr>
        <p:spPr/>
        <p:txBody>
          <a:bodyPr/>
          <a:lstStyle/>
          <a:p>
            <a:fld id="{87AE200E-655D-41CB-AE11-87F7AD6434E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Logistic Regression Model</a:t>
            </a:r>
          </a:p>
        </p:txBody>
      </p:sp>
      <p:sp>
        <p:nvSpPr>
          <p:cNvPr id="190467" name="Rectangle 3"/>
          <p:cNvSpPr>
            <a:spLocks noChangeArrowheads="1"/>
          </p:cNvSpPr>
          <p:nvPr/>
        </p:nvSpPr>
        <p:spPr bwMode="auto">
          <a:xfrm>
            <a:off x="0" y="31099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90468" name="Object 4"/>
          <p:cNvGraphicFramePr>
            <a:graphicFrameLocks noChangeAspect="1"/>
          </p:cNvGraphicFramePr>
          <p:nvPr/>
        </p:nvGraphicFramePr>
        <p:xfrm>
          <a:off x="1295400" y="2060575"/>
          <a:ext cx="6553200" cy="1778000"/>
        </p:xfrm>
        <a:graphic>
          <a:graphicData uri="http://schemas.openxmlformats.org/presentationml/2006/ole">
            <mc:AlternateContent xmlns:mc="http://schemas.openxmlformats.org/markup-compatibility/2006">
              <mc:Choice xmlns:v="urn:schemas-microsoft-com:vml" Requires="v">
                <p:oleObj spid="_x0000_s19466" name="Equation" r:id="rId4" imgW="1549080" imgH="419040" progId="Equation.3">
                  <p:embed/>
                </p:oleObj>
              </mc:Choice>
              <mc:Fallback>
                <p:oleObj name="Equation" r:id="rId4" imgW="154908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60575"/>
                        <a:ext cx="6553200"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87AE200E-655D-41CB-AE11-87F7AD6434E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p:txBody>
          <a:bodyPr/>
          <a:lstStyle/>
          <a:p>
            <a:r>
              <a:rPr lang="en-US"/>
              <a:t>Logistic Regression Model</a:t>
            </a:r>
          </a:p>
        </p:txBody>
      </p:sp>
      <p:sp>
        <p:nvSpPr>
          <p:cNvPr id="8" name="Slide Number Placeholder 3"/>
          <p:cNvSpPr>
            <a:spLocks noGrp="1"/>
          </p:cNvSpPr>
          <p:nvPr>
            <p:ph type="sldNum" sz="quarter" idx="12"/>
          </p:nvPr>
        </p:nvSpPr>
        <p:spPr/>
        <p:txBody>
          <a:bodyPr/>
          <a:lstStyle/>
          <a:p>
            <a:fld id="{7CA2A381-631A-40A3-B482-81C5C0EDC6CD}" type="slidenum">
              <a:rPr lang="en-US"/>
              <a:pPr/>
              <a:t>31</a:t>
            </a:fld>
            <a:endParaRPr lang="en-US"/>
          </a:p>
        </p:txBody>
      </p:sp>
      <p:pic>
        <p:nvPicPr>
          <p:cNvPr id="774147" name="Picture 3" descr="pixelbluedk"/>
          <p:cNvPicPr preferRelativeResize="0">
            <a:picLocks noChangeArrowheads="1"/>
          </p:cNvPicPr>
          <p:nvPr/>
        </p:nvPicPr>
        <p:blipFill>
          <a:blip r:embed="rId4"/>
          <a:srcRect/>
          <a:stretch>
            <a:fillRect/>
          </a:stretch>
        </p:blipFill>
        <p:spPr bwMode="ltGray">
          <a:xfrm>
            <a:off x="0" y="6772275"/>
            <a:ext cx="9140825" cy="92075"/>
          </a:xfrm>
          <a:prstGeom prst="rect">
            <a:avLst/>
          </a:prstGeom>
          <a:noFill/>
          <a:ln w="9525">
            <a:noFill/>
            <a:miter lim="800000"/>
            <a:headEnd/>
            <a:tailEnd/>
          </a:ln>
        </p:spPr>
      </p:pic>
      <p:graphicFrame>
        <p:nvGraphicFramePr>
          <p:cNvPr id="774150" name="Object 6"/>
          <p:cNvGraphicFramePr>
            <a:graphicFrameLocks noChangeAspect="1"/>
          </p:cNvGraphicFramePr>
          <p:nvPr>
            <p:extLst>
              <p:ext uri="{D42A27DB-BD31-4B8C-83A1-F6EECF244321}">
                <p14:modId xmlns:p14="http://schemas.microsoft.com/office/powerpoint/2010/main" val="2952220041"/>
              </p:ext>
            </p:extLst>
          </p:nvPr>
        </p:nvGraphicFramePr>
        <p:xfrm>
          <a:off x="457200" y="1562100"/>
          <a:ext cx="4100513" cy="3521075"/>
        </p:xfrm>
        <a:graphic>
          <a:graphicData uri="http://schemas.openxmlformats.org/presentationml/2006/ole">
            <mc:AlternateContent xmlns:mc="http://schemas.openxmlformats.org/markup-compatibility/2006">
              <mc:Choice xmlns:v="urn:schemas-microsoft-com:vml" Requires="v">
                <p:oleObj spid="_x0000_s20500" name="Worksheet" r:id="rId5" imgW="11780550" imgH="8031709" progId="Excel.Sheet.8">
                  <p:embed/>
                </p:oleObj>
              </mc:Choice>
              <mc:Fallback>
                <p:oleObj name="Worksheet" r:id="rId5" imgW="11780550" imgH="8031709" progId="Excel.Sheet.8">
                  <p:embed/>
                  <p:pic>
                    <p:nvPicPr>
                      <p:cNvPr id="0" name="Picture 2"/>
                      <p:cNvPicPr>
                        <a:picLocks noChangeAspect="1" noChangeArrowheads="1"/>
                      </p:cNvPicPr>
                      <p:nvPr/>
                    </p:nvPicPr>
                    <p:blipFill>
                      <a:blip r:embed="rId6"/>
                      <a:srcRect/>
                      <a:stretch>
                        <a:fillRect/>
                      </a:stretch>
                    </p:blipFill>
                    <p:spPr bwMode="auto">
                      <a:xfrm>
                        <a:off x="457200" y="1562100"/>
                        <a:ext cx="4100513" cy="3521075"/>
                      </a:xfrm>
                      <a:prstGeom prst="rect">
                        <a:avLst/>
                      </a:prstGeom>
                      <a:noFill/>
                    </p:spPr>
                  </p:pic>
                </p:oleObj>
              </mc:Fallback>
            </mc:AlternateContent>
          </a:graphicData>
        </a:graphic>
      </p:graphicFrame>
      <p:graphicFrame>
        <p:nvGraphicFramePr>
          <p:cNvPr id="774151" name="Object 7"/>
          <p:cNvGraphicFramePr>
            <a:graphicFrameLocks noChangeAspect="1"/>
          </p:cNvGraphicFramePr>
          <p:nvPr>
            <p:extLst>
              <p:ext uri="{D42A27DB-BD31-4B8C-83A1-F6EECF244321}">
                <p14:modId xmlns:p14="http://schemas.microsoft.com/office/powerpoint/2010/main" val="704260773"/>
              </p:ext>
            </p:extLst>
          </p:nvPr>
        </p:nvGraphicFramePr>
        <p:xfrm>
          <a:off x="4570412" y="1561844"/>
          <a:ext cx="4213225" cy="3508375"/>
        </p:xfrm>
        <a:graphic>
          <a:graphicData uri="http://schemas.openxmlformats.org/presentationml/2006/ole">
            <mc:AlternateContent xmlns:mc="http://schemas.openxmlformats.org/markup-compatibility/2006">
              <mc:Choice xmlns:v="urn:schemas-microsoft-com:vml" Requires="v">
                <p:oleObj spid="_x0000_s20501" name="Worksheet" r:id="rId7" imgW="11780550" imgH="7589309" progId="Excel.Sheet.8">
                  <p:embed/>
                </p:oleObj>
              </mc:Choice>
              <mc:Fallback>
                <p:oleObj name="Worksheet" r:id="rId7" imgW="11780550" imgH="7589309" progId="Excel.Sheet.8">
                  <p:embed/>
                  <p:pic>
                    <p:nvPicPr>
                      <p:cNvPr id="0" name="Picture 3"/>
                      <p:cNvPicPr>
                        <a:picLocks noChangeAspect="1" noChangeArrowheads="1"/>
                      </p:cNvPicPr>
                      <p:nvPr/>
                    </p:nvPicPr>
                    <p:blipFill>
                      <a:blip r:embed="rId8"/>
                      <a:srcRect/>
                      <a:stretch>
                        <a:fillRect/>
                      </a:stretch>
                    </p:blipFill>
                    <p:spPr bwMode="auto">
                      <a:xfrm>
                        <a:off x="4570412" y="1561844"/>
                        <a:ext cx="4213225" cy="3508375"/>
                      </a:xfrm>
                      <a:prstGeom prst="rect">
                        <a:avLst/>
                      </a:prstGeom>
                      <a:noFill/>
                    </p:spPr>
                  </p:pic>
                </p:oleObj>
              </mc:Fallback>
            </mc:AlternateContent>
          </a:graphicData>
        </a:graphic>
      </p:graphicFrame>
      <p:sp>
        <p:nvSpPr>
          <p:cNvPr id="9" name="TextBox 8"/>
          <p:cNvSpPr txBox="1"/>
          <p:nvPr/>
        </p:nvSpPr>
        <p:spPr>
          <a:xfrm>
            <a:off x="1600200" y="2286000"/>
            <a:ext cx="1143000" cy="523220"/>
          </a:xfrm>
          <a:prstGeom prst="rect">
            <a:avLst/>
          </a:prstGeom>
          <a:noFill/>
        </p:spPr>
        <p:txBody>
          <a:bodyPr wrap="square" rtlCol="0">
            <a:spAutoFit/>
          </a:bodyPr>
          <a:lstStyle/>
          <a:p>
            <a:pPr algn="ctr"/>
            <a:r>
              <a:rPr lang="en-US" sz="2800" b="1" i="1" dirty="0" smtClean="0">
                <a:sym typeface="Symbol" panose="05050102010706020507" pitchFamily="18" charset="2"/>
              </a:rPr>
              <a:t></a:t>
            </a:r>
            <a:r>
              <a:rPr lang="en-US" sz="2800" b="1" baseline="-25000" dirty="0" smtClean="0"/>
              <a:t>1</a:t>
            </a:r>
            <a:r>
              <a:rPr lang="en-US" sz="2800" b="1" dirty="0" smtClean="0"/>
              <a:t> &gt; 0</a:t>
            </a:r>
            <a:endParaRPr lang="en-US" sz="2800" b="1" dirty="0"/>
          </a:p>
        </p:txBody>
      </p:sp>
      <p:sp>
        <p:nvSpPr>
          <p:cNvPr id="12" name="TextBox 11"/>
          <p:cNvSpPr txBox="1"/>
          <p:nvPr/>
        </p:nvSpPr>
        <p:spPr>
          <a:xfrm>
            <a:off x="6477000" y="2286000"/>
            <a:ext cx="1143000" cy="523220"/>
          </a:xfrm>
          <a:prstGeom prst="rect">
            <a:avLst/>
          </a:prstGeom>
          <a:noFill/>
        </p:spPr>
        <p:txBody>
          <a:bodyPr wrap="square" rtlCol="0">
            <a:spAutoFit/>
          </a:bodyPr>
          <a:lstStyle/>
          <a:p>
            <a:pPr algn="ctr"/>
            <a:r>
              <a:rPr lang="en-US" sz="2800" b="1" i="1" dirty="0" smtClean="0">
                <a:sym typeface="Symbol" panose="05050102010706020507" pitchFamily="18" charset="2"/>
              </a:rPr>
              <a:t></a:t>
            </a:r>
            <a:r>
              <a:rPr lang="en-US" sz="2800" b="1" baseline="-25000" dirty="0" smtClean="0"/>
              <a:t>1</a:t>
            </a:r>
            <a:r>
              <a:rPr lang="en-US" sz="2800" b="1" dirty="0" smtClean="0"/>
              <a:t> </a:t>
            </a:r>
            <a:r>
              <a:rPr lang="en-US" sz="2800" b="1" dirty="0"/>
              <a:t>&lt;</a:t>
            </a:r>
            <a:r>
              <a:rPr lang="en-US" sz="2800" b="1" dirty="0" smtClean="0"/>
              <a:t> 0</a:t>
            </a:r>
            <a:endParaRPr lang="en-US" sz="2800" b="1"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Multiple Logistic Regression</a:t>
            </a:r>
          </a:p>
        </p:txBody>
      </p:sp>
      <p:pic>
        <p:nvPicPr>
          <p:cNvPr id="208899" name="Picture 3" descr="05S03F10"/>
          <p:cNvPicPr>
            <a:picLocks noChangeAspect="1" noChangeArrowheads="1"/>
          </p:cNvPicPr>
          <p:nvPr/>
        </p:nvPicPr>
        <p:blipFill>
          <a:blip r:embed="rId4" cstate="print"/>
          <a:srcRect/>
          <a:stretch>
            <a:fillRect/>
          </a:stretch>
        </p:blipFill>
        <p:spPr bwMode="auto">
          <a:xfrm>
            <a:off x="1730375" y="2641600"/>
            <a:ext cx="5683250" cy="1574800"/>
          </a:xfrm>
          <a:prstGeom prst="rect">
            <a:avLst/>
          </a:prstGeom>
          <a:noFill/>
        </p:spPr>
      </p:pic>
      <p:graphicFrame>
        <p:nvGraphicFramePr>
          <p:cNvPr id="208900" name="Object 4"/>
          <p:cNvGraphicFramePr>
            <a:graphicFrameLocks noChangeAspect="1"/>
          </p:cNvGraphicFramePr>
          <p:nvPr/>
        </p:nvGraphicFramePr>
        <p:xfrm>
          <a:off x="2039938" y="4267200"/>
          <a:ext cx="5064125" cy="842963"/>
        </p:xfrm>
        <a:graphic>
          <a:graphicData uri="http://schemas.openxmlformats.org/presentationml/2006/ole">
            <mc:AlternateContent xmlns:mc="http://schemas.openxmlformats.org/markup-compatibility/2006">
              <mc:Choice xmlns:v="urn:schemas-microsoft-com:vml" Requires="v">
                <p:oleObj spid="_x0000_s128009" name="Document" r:id="rId5" imgW="5486400" imgH="842760" progId="Word.Document.8">
                  <p:embed/>
                </p:oleObj>
              </mc:Choice>
              <mc:Fallback>
                <p:oleObj name="Document" r:id="rId5" imgW="5486400" imgH="842760" progId="Word.Document.8">
                  <p:embed/>
                  <p:pic>
                    <p:nvPicPr>
                      <p:cNvPr id="2089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938" y="4267200"/>
                        <a:ext cx="5064125"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87AE200E-655D-41CB-AE11-87F7AD6434E3}" type="slidenum">
              <a:rPr lang="en-US" smtClean="0"/>
              <a:pPr/>
              <a:t>32</a:t>
            </a:fld>
            <a:endParaRPr lang="en-US"/>
          </a:p>
        </p:txBody>
      </p:sp>
    </p:spTree>
    <p:extLst>
      <p:ext uri="{BB962C8B-B14F-4D97-AF65-F5344CB8AC3E}">
        <p14:creationId xmlns:p14="http://schemas.microsoft.com/office/powerpoint/2010/main" val="34269327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Ilustrasi</a:t>
            </a:r>
            <a:endParaRPr lang="en-US" dirty="0"/>
          </a:p>
        </p:txBody>
      </p:sp>
      <p:sp>
        <p:nvSpPr>
          <p:cNvPr id="3" name="Content Placeholder 2"/>
          <p:cNvSpPr>
            <a:spLocks noGrp="1"/>
          </p:cNvSpPr>
          <p:nvPr>
            <p:ph idx="1"/>
          </p:nvPr>
        </p:nvSpPr>
        <p:spPr/>
        <p:txBody>
          <a:bodyPr/>
          <a:lstStyle/>
          <a:p>
            <a:r>
              <a:rPr lang="en-US" dirty="0" err="1" smtClean="0"/>
              <a:t>Respon</a:t>
            </a:r>
            <a:r>
              <a:rPr lang="en-US" dirty="0" smtClean="0"/>
              <a:t>: external rating (OK, NO)</a:t>
            </a:r>
          </a:p>
          <a:p>
            <a:r>
              <a:rPr lang="en-US" dirty="0" err="1" smtClean="0"/>
              <a:t>Prediktor</a:t>
            </a:r>
            <a:r>
              <a:rPr lang="en-US" dirty="0" smtClean="0"/>
              <a:t>:</a:t>
            </a:r>
          </a:p>
          <a:p>
            <a:pPr lvl="1"/>
            <a:r>
              <a:rPr lang="en-US" dirty="0" smtClean="0"/>
              <a:t>return on equity</a:t>
            </a:r>
          </a:p>
          <a:p>
            <a:pPr lvl="1"/>
            <a:r>
              <a:rPr lang="en-US" dirty="0" smtClean="0"/>
              <a:t>return on asset</a:t>
            </a:r>
          </a:p>
          <a:p>
            <a:pPr lvl="1"/>
            <a:r>
              <a:rPr lang="en-US" dirty="0" smtClean="0"/>
              <a:t>cost to income ratio</a:t>
            </a:r>
            <a:endParaRPr lang="en-US" dirty="0"/>
          </a:p>
        </p:txBody>
      </p:sp>
      <p:sp>
        <p:nvSpPr>
          <p:cNvPr id="4" name="Slide Number Placeholder 3"/>
          <p:cNvSpPr>
            <a:spLocks noGrp="1"/>
          </p:cNvSpPr>
          <p:nvPr>
            <p:ph type="sldNum" sz="quarter" idx="12"/>
          </p:nvPr>
        </p:nvSpPr>
        <p:spPr/>
        <p:txBody>
          <a:bodyPr/>
          <a:lstStyle/>
          <a:p>
            <a:fld id="{87AE200E-655D-41CB-AE11-87F7AD6434E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590800"/>
            <a:ext cx="8229600" cy="3535363"/>
          </a:xfrm>
        </p:spPr>
        <p:txBody>
          <a:bodyPr>
            <a:normAutofit/>
          </a:bodyPr>
          <a:lstStyle/>
          <a:p>
            <a:pPr marL="0" indent="0">
              <a:buNone/>
            </a:pPr>
            <a:r>
              <a:rPr lang="en-US" sz="2400" dirty="0" err="1"/>
              <a:t>proc</a:t>
            </a:r>
            <a:r>
              <a:rPr lang="en-US" sz="2400" dirty="0"/>
              <a:t> logistic </a:t>
            </a:r>
            <a:r>
              <a:rPr lang="en-US" sz="2400" b="1" dirty="0">
                <a:solidFill>
                  <a:schemeClr val="tx2">
                    <a:lumMod val="60000"/>
                    <a:lumOff val="40000"/>
                  </a:schemeClr>
                </a:solidFill>
              </a:rPr>
              <a:t>data = </a:t>
            </a:r>
            <a:r>
              <a:rPr lang="en-US" sz="2400" b="1" dirty="0" err="1" smtClean="0">
                <a:solidFill>
                  <a:schemeClr val="tx2">
                    <a:lumMod val="60000"/>
                    <a:lumOff val="40000"/>
                  </a:schemeClr>
                </a:solidFill>
              </a:rPr>
              <a:t>a.rating</a:t>
            </a:r>
            <a:r>
              <a:rPr lang="en-US" sz="2400" b="1" dirty="0" smtClean="0">
                <a:solidFill>
                  <a:schemeClr val="tx2">
                    <a:lumMod val="60000"/>
                    <a:lumOff val="40000"/>
                  </a:schemeClr>
                </a:solidFill>
              </a:rPr>
              <a:t> </a:t>
            </a:r>
            <a:r>
              <a:rPr lang="en-US" sz="2400" b="1" dirty="0" err="1">
                <a:solidFill>
                  <a:schemeClr val="accent6">
                    <a:lumMod val="75000"/>
                  </a:schemeClr>
                </a:solidFill>
              </a:rPr>
              <a:t>outmodel</a:t>
            </a:r>
            <a:r>
              <a:rPr lang="en-US" sz="2400" b="1" dirty="0">
                <a:solidFill>
                  <a:schemeClr val="accent6">
                    <a:lumMod val="75000"/>
                  </a:schemeClr>
                </a:solidFill>
              </a:rPr>
              <a:t>=</a:t>
            </a:r>
            <a:r>
              <a:rPr lang="en-US" sz="2400" b="1" dirty="0" err="1">
                <a:solidFill>
                  <a:schemeClr val="accent6">
                    <a:lumMod val="75000"/>
                  </a:schemeClr>
                </a:solidFill>
              </a:rPr>
              <a:t>modelrating</a:t>
            </a:r>
            <a:r>
              <a:rPr lang="en-US" sz="2400" dirty="0" smtClean="0"/>
              <a:t>;</a:t>
            </a:r>
            <a:endParaRPr lang="en-US" sz="2400" dirty="0"/>
          </a:p>
          <a:p>
            <a:pPr marL="0" indent="0">
              <a:buNone/>
            </a:pPr>
            <a:r>
              <a:rPr lang="en-US" sz="2400" dirty="0"/>
              <a:t>model </a:t>
            </a:r>
            <a:r>
              <a:rPr lang="en-US" sz="2400" b="1" dirty="0" err="1">
                <a:solidFill>
                  <a:schemeClr val="tx2">
                    <a:lumMod val="60000"/>
                    <a:lumOff val="40000"/>
                  </a:schemeClr>
                </a:solidFill>
              </a:rPr>
              <a:t>eksternal_rating</a:t>
            </a:r>
            <a:r>
              <a:rPr lang="en-US" sz="2400" dirty="0"/>
              <a:t> </a:t>
            </a:r>
            <a:r>
              <a:rPr lang="en-US" sz="2400" b="1" dirty="0">
                <a:solidFill>
                  <a:schemeClr val="accent6">
                    <a:lumMod val="75000"/>
                  </a:schemeClr>
                </a:solidFill>
              </a:rPr>
              <a:t>(event = "OK")</a:t>
            </a:r>
            <a:r>
              <a:rPr lang="en-US" sz="2400" dirty="0"/>
              <a:t> = </a:t>
            </a:r>
            <a:endParaRPr lang="en-US" sz="2400" dirty="0" smtClean="0"/>
          </a:p>
          <a:p>
            <a:pPr marL="0" indent="0">
              <a:buNone/>
            </a:pPr>
            <a:r>
              <a:rPr lang="en-US" sz="2400" dirty="0"/>
              <a:t>	</a:t>
            </a:r>
            <a:r>
              <a:rPr lang="en-US" sz="2400" b="1" dirty="0" err="1" smtClean="0">
                <a:solidFill>
                  <a:schemeClr val="accent3">
                    <a:lumMod val="75000"/>
                  </a:schemeClr>
                </a:solidFill>
              </a:rPr>
              <a:t>Return_on_equity</a:t>
            </a:r>
            <a:r>
              <a:rPr lang="en-US" sz="2400" b="1" dirty="0" smtClean="0">
                <a:solidFill>
                  <a:schemeClr val="accent3">
                    <a:lumMod val="75000"/>
                  </a:schemeClr>
                </a:solidFill>
              </a:rPr>
              <a:t> </a:t>
            </a:r>
          </a:p>
          <a:p>
            <a:pPr marL="0" indent="0">
              <a:buNone/>
            </a:pPr>
            <a:r>
              <a:rPr lang="en-US" sz="2400" b="1" dirty="0">
                <a:solidFill>
                  <a:schemeClr val="accent3">
                    <a:lumMod val="75000"/>
                  </a:schemeClr>
                </a:solidFill>
              </a:rPr>
              <a:t>	</a:t>
            </a:r>
            <a:r>
              <a:rPr lang="en-US" sz="2400" b="1" dirty="0" err="1" smtClean="0">
                <a:solidFill>
                  <a:schemeClr val="accent3">
                    <a:lumMod val="75000"/>
                  </a:schemeClr>
                </a:solidFill>
              </a:rPr>
              <a:t>Return_on_Asset</a:t>
            </a:r>
            <a:endParaRPr lang="en-US" sz="2400" b="1" dirty="0">
              <a:solidFill>
                <a:schemeClr val="accent3">
                  <a:lumMod val="75000"/>
                </a:schemeClr>
              </a:solidFill>
            </a:endParaRPr>
          </a:p>
          <a:p>
            <a:pPr marL="0" indent="0">
              <a:buNone/>
            </a:pPr>
            <a:r>
              <a:rPr lang="en-US" sz="2400" b="1" dirty="0" smtClean="0">
                <a:solidFill>
                  <a:schemeClr val="accent3">
                    <a:lumMod val="75000"/>
                  </a:schemeClr>
                </a:solidFill>
              </a:rPr>
              <a:t>	</a:t>
            </a:r>
            <a:r>
              <a:rPr lang="en-US" sz="2400" b="1" dirty="0" err="1" smtClean="0">
                <a:solidFill>
                  <a:schemeClr val="accent3">
                    <a:lumMod val="75000"/>
                  </a:schemeClr>
                </a:solidFill>
              </a:rPr>
              <a:t>Cost_to_Income_Ratio</a:t>
            </a:r>
            <a:r>
              <a:rPr lang="en-US" sz="2400" dirty="0"/>
              <a:t>;</a:t>
            </a:r>
          </a:p>
          <a:p>
            <a:pPr marL="0" indent="0">
              <a:buNone/>
            </a:pPr>
            <a:r>
              <a:rPr lang="en-US" sz="2400" dirty="0"/>
              <a:t>run;</a:t>
            </a:r>
          </a:p>
          <a:p>
            <a:pPr marL="0" indent="0">
              <a:buNone/>
            </a:pPr>
            <a:endParaRPr lang="en-US" sz="2400" dirty="0"/>
          </a:p>
        </p:txBody>
      </p:sp>
      <p:sp>
        <p:nvSpPr>
          <p:cNvPr id="4" name="Slide Number Placeholder 3"/>
          <p:cNvSpPr>
            <a:spLocks noGrp="1"/>
          </p:cNvSpPr>
          <p:nvPr>
            <p:ph type="sldNum" sz="quarter" idx="12"/>
          </p:nvPr>
        </p:nvSpPr>
        <p:spPr/>
        <p:txBody>
          <a:bodyPr/>
          <a:lstStyle/>
          <a:p>
            <a:fld id="{87AE200E-655D-41CB-AE11-87F7AD6434E3}" type="slidenum">
              <a:rPr lang="en-US" smtClean="0"/>
              <a:pPr/>
              <a:t>34</a:t>
            </a:fld>
            <a:endParaRPr lang="en-US"/>
          </a:p>
        </p:txBody>
      </p:sp>
    </p:spTree>
    <p:extLst>
      <p:ext uri="{BB962C8B-B14F-4D97-AF65-F5344CB8AC3E}">
        <p14:creationId xmlns:p14="http://schemas.microsoft.com/office/powerpoint/2010/main" val="210083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Slide Number Placeholder 5"/>
          <p:cNvSpPr>
            <a:spLocks noGrp="1"/>
          </p:cNvSpPr>
          <p:nvPr>
            <p:ph type="sldNum" sz="quarter" idx="12"/>
          </p:nvPr>
        </p:nvSpPr>
        <p:spPr/>
        <p:txBody>
          <a:bodyPr/>
          <a:lstStyle/>
          <a:p>
            <a:fld id="{87AE200E-655D-41CB-AE11-87F7AD6434E3}" type="slidenum">
              <a:rPr lang="en-US" smtClean="0"/>
              <a:pPr/>
              <a:t>35</a:t>
            </a:fld>
            <a:endParaRPr lang="en-US"/>
          </a:p>
        </p:txBody>
      </p:sp>
      <p:pic>
        <p:nvPicPr>
          <p:cNvPr id="3" name="Picture 2"/>
          <p:cNvPicPr>
            <a:picLocks noChangeAspect="1"/>
          </p:cNvPicPr>
          <p:nvPr/>
        </p:nvPicPr>
        <p:blipFill>
          <a:blip r:embed="rId2"/>
          <a:stretch>
            <a:fillRect/>
          </a:stretch>
        </p:blipFill>
        <p:spPr>
          <a:xfrm>
            <a:off x="2743199" y="854075"/>
            <a:ext cx="3657600" cy="2066925"/>
          </a:xfrm>
          <a:prstGeom prst="rect">
            <a:avLst/>
          </a:prstGeom>
        </p:spPr>
      </p:pic>
      <p:pic>
        <p:nvPicPr>
          <p:cNvPr id="5" name="Picture 4"/>
          <p:cNvPicPr>
            <a:picLocks noChangeAspect="1"/>
          </p:cNvPicPr>
          <p:nvPr/>
        </p:nvPicPr>
        <p:blipFill>
          <a:blip r:embed="rId3"/>
          <a:stretch>
            <a:fillRect/>
          </a:stretch>
        </p:blipFill>
        <p:spPr>
          <a:xfrm>
            <a:off x="1836931" y="3494861"/>
            <a:ext cx="5762625" cy="22383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Slide Number Placeholder 5"/>
          <p:cNvSpPr>
            <a:spLocks noGrp="1"/>
          </p:cNvSpPr>
          <p:nvPr>
            <p:ph type="sldNum" sz="quarter" idx="12"/>
          </p:nvPr>
        </p:nvSpPr>
        <p:spPr/>
        <p:txBody>
          <a:bodyPr/>
          <a:lstStyle/>
          <a:p>
            <a:fld id="{87AE200E-655D-41CB-AE11-87F7AD6434E3}" type="slidenum">
              <a:rPr lang="en-US" smtClean="0"/>
              <a:pPr/>
              <a:t>36</a:t>
            </a:fld>
            <a:endParaRPr lang="en-US"/>
          </a:p>
        </p:txBody>
      </p:sp>
      <p:pic>
        <p:nvPicPr>
          <p:cNvPr id="5" name="Picture 4"/>
          <p:cNvPicPr>
            <a:picLocks noChangeAspect="1"/>
          </p:cNvPicPr>
          <p:nvPr/>
        </p:nvPicPr>
        <p:blipFill>
          <a:blip r:embed="rId2"/>
          <a:stretch>
            <a:fillRect/>
          </a:stretch>
        </p:blipFill>
        <p:spPr>
          <a:xfrm>
            <a:off x="1690686" y="1143000"/>
            <a:ext cx="5762625" cy="223837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926706" y="4265448"/>
                <a:ext cx="7290586" cy="749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𝑟𝑎𝑡𝑖𝑛𝑔</m:t>
                          </m:r>
                          <m:r>
                            <a:rPr lang="en-US" sz="2400" b="0" i="1" smtClean="0">
                              <a:latin typeface="Cambria Math" panose="02040503050406030204" pitchFamily="18" charset="0"/>
                            </a:rPr>
                            <m:t>=</m:t>
                          </m:r>
                          <m:r>
                            <a:rPr lang="en-US" sz="2400" b="0" i="1" smtClean="0">
                              <a:latin typeface="Cambria Math" panose="02040503050406030204" pitchFamily="18" charset="0"/>
                            </a:rPr>
                            <m:t>𝑂𝐾</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−2.99+10.49</m:t>
                              </m:r>
                              <m:r>
                                <a:rPr lang="en-US" sz="2400" b="0" i="1" smtClean="0">
                                  <a:latin typeface="Cambria Math" panose="02040503050406030204" pitchFamily="18" charset="0"/>
                                </a:rPr>
                                <m:t>𝑅𝑂𝐸</m:t>
                              </m:r>
                              <m:r>
                                <a:rPr lang="en-US" sz="2400" b="0" i="1" smtClean="0">
                                  <a:latin typeface="Cambria Math" panose="02040503050406030204" pitchFamily="18" charset="0"/>
                                </a:rPr>
                                <m:t>+199.7</m:t>
                              </m:r>
                              <m:r>
                                <a:rPr lang="en-US" sz="2400" b="0" i="1" smtClean="0">
                                  <a:latin typeface="Cambria Math" panose="02040503050406030204" pitchFamily="18" charset="0"/>
                                </a:rPr>
                                <m:t>𝑅𝑂𝐴</m:t>
                              </m:r>
                              <m:r>
                                <a:rPr lang="en-US" sz="2400" b="0" i="1" smtClean="0">
                                  <a:latin typeface="Cambria Math" panose="02040503050406030204" pitchFamily="18" charset="0"/>
                                </a:rPr>
                                <m:t>−4.96</m:t>
                              </m:r>
                              <m:r>
                                <a:rPr lang="en-US" sz="2400" b="0" i="1" smtClean="0">
                                  <a:latin typeface="Cambria Math" panose="02040503050406030204" pitchFamily="18" charset="0"/>
                                </a:rPr>
                                <m:t>𝐶𝐼𝑅</m:t>
                              </m:r>
                            </m:sup>
                          </m:sSup>
                        </m:num>
                        <m:den>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−2.99+10.49</m:t>
                              </m:r>
                              <m:r>
                                <a:rPr lang="en-US" sz="2400" i="1">
                                  <a:latin typeface="Cambria Math" panose="02040503050406030204" pitchFamily="18" charset="0"/>
                                </a:rPr>
                                <m:t>𝑅𝑂𝐸</m:t>
                              </m:r>
                              <m:r>
                                <a:rPr lang="en-US" sz="2400" i="1">
                                  <a:latin typeface="Cambria Math" panose="02040503050406030204" pitchFamily="18" charset="0"/>
                                </a:rPr>
                                <m:t>+199.7</m:t>
                              </m:r>
                              <m:r>
                                <a:rPr lang="en-US" sz="2400" i="1">
                                  <a:latin typeface="Cambria Math" panose="02040503050406030204" pitchFamily="18" charset="0"/>
                                </a:rPr>
                                <m:t>𝑅𝑂𝐴</m:t>
                              </m:r>
                              <m:r>
                                <a:rPr lang="en-US" sz="2400" i="1">
                                  <a:latin typeface="Cambria Math" panose="02040503050406030204" pitchFamily="18" charset="0"/>
                                </a:rPr>
                                <m:t>−4.96</m:t>
                              </m:r>
                              <m:r>
                                <a:rPr lang="en-US" sz="2400" i="1">
                                  <a:latin typeface="Cambria Math" panose="02040503050406030204" pitchFamily="18" charset="0"/>
                                </a:rPr>
                                <m:t>𝐶𝐼𝑅</m:t>
                              </m:r>
                            </m:sup>
                          </m:sSup>
                        </m:den>
                      </m:f>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926706" y="4265448"/>
                <a:ext cx="7290586" cy="7496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18003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data </a:t>
            </a:r>
            <a:r>
              <a:rPr lang="en-US" sz="2000" dirty="0" err="1"/>
              <a:t>maudiprediksi</a:t>
            </a:r>
            <a:r>
              <a:rPr lang="en-US" sz="2000" dirty="0"/>
              <a:t>;</a:t>
            </a:r>
          </a:p>
          <a:p>
            <a:pPr marL="0" indent="0">
              <a:buNone/>
            </a:pPr>
            <a:r>
              <a:rPr lang="en-US" sz="2000" dirty="0"/>
              <a:t>input </a:t>
            </a:r>
            <a:r>
              <a:rPr lang="en-US" sz="2000" dirty="0" err="1"/>
              <a:t>Return_on_equity</a:t>
            </a:r>
            <a:r>
              <a:rPr lang="en-US" sz="2000" dirty="0"/>
              <a:t> </a:t>
            </a:r>
            <a:r>
              <a:rPr lang="en-US" sz="2000" dirty="0" err="1"/>
              <a:t>Return_on_Asset</a:t>
            </a:r>
            <a:r>
              <a:rPr lang="en-US" sz="2000" dirty="0"/>
              <a:t> </a:t>
            </a:r>
            <a:r>
              <a:rPr lang="en-US" sz="2000" dirty="0" err="1"/>
              <a:t>Cost_to_Income_Ratio</a:t>
            </a:r>
            <a:r>
              <a:rPr lang="en-US" sz="2000" dirty="0"/>
              <a:t>;</a:t>
            </a:r>
          </a:p>
          <a:p>
            <a:pPr marL="0" indent="0">
              <a:buNone/>
            </a:pPr>
            <a:r>
              <a:rPr lang="en-US" sz="2000" dirty="0"/>
              <a:t>cards;</a:t>
            </a:r>
          </a:p>
          <a:p>
            <a:pPr marL="0" indent="0">
              <a:buNone/>
            </a:pPr>
            <a:r>
              <a:rPr lang="en-US" sz="2000" dirty="0"/>
              <a:t>0.1		0.02	0.8</a:t>
            </a:r>
          </a:p>
          <a:p>
            <a:pPr marL="0" indent="0">
              <a:buNone/>
            </a:pPr>
            <a:r>
              <a:rPr lang="en-US" sz="2000" dirty="0"/>
              <a:t>0.2		0.02	0.6</a:t>
            </a:r>
          </a:p>
          <a:p>
            <a:pPr marL="0" indent="0">
              <a:buNone/>
            </a:pPr>
            <a:r>
              <a:rPr lang="en-US" sz="2000" dirty="0"/>
              <a:t>;</a:t>
            </a:r>
          </a:p>
          <a:p>
            <a:pPr marL="0" indent="0">
              <a:buNone/>
            </a:pPr>
            <a:endParaRPr lang="en-US" sz="2000" dirty="0"/>
          </a:p>
          <a:p>
            <a:pPr marL="0" indent="0">
              <a:buNone/>
            </a:pPr>
            <a:r>
              <a:rPr lang="en-US" sz="2000" dirty="0" err="1"/>
              <a:t>proc</a:t>
            </a:r>
            <a:r>
              <a:rPr lang="en-US" sz="2000" dirty="0"/>
              <a:t> logistic </a:t>
            </a:r>
            <a:r>
              <a:rPr lang="en-US" sz="2000" dirty="0" err="1"/>
              <a:t>inmodel</a:t>
            </a:r>
            <a:r>
              <a:rPr lang="en-US" sz="2000" dirty="0"/>
              <a:t>=</a:t>
            </a:r>
            <a:r>
              <a:rPr lang="en-US" sz="2000" dirty="0" err="1"/>
              <a:t>modelrating</a:t>
            </a:r>
            <a:r>
              <a:rPr lang="en-US" sz="2000" dirty="0"/>
              <a:t>;</a:t>
            </a:r>
          </a:p>
          <a:p>
            <a:pPr marL="0" indent="0">
              <a:buNone/>
            </a:pPr>
            <a:r>
              <a:rPr lang="en-US" sz="2000" dirty="0"/>
              <a:t>score data=</a:t>
            </a:r>
            <a:r>
              <a:rPr lang="en-US" sz="2000" dirty="0" err="1"/>
              <a:t>maudiprediksi</a:t>
            </a:r>
            <a:r>
              <a:rPr lang="en-US" sz="2000" dirty="0"/>
              <a:t> out=</a:t>
            </a:r>
            <a:r>
              <a:rPr lang="en-US" sz="2000" dirty="0" err="1"/>
              <a:t>prediksi</a:t>
            </a:r>
            <a:r>
              <a:rPr lang="en-US" sz="2000" dirty="0"/>
              <a:t>;</a:t>
            </a:r>
          </a:p>
          <a:p>
            <a:pPr marL="0" indent="0">
              <a:buNone/>
            </a:pPr>
            <a:r>
              <a:rPr lang="en-US" sz="2000" dirty="0"/>
              <a:t>run;</a:t>
            </a:r>
          </a:p>
        </p:txBody>
      </p:sp>
      <p:sp>
        <p:nvSpPr>
          <p:cNvPr id="4" name="Slide Number Placeholder 3"/>
          <p:cNvSpPr>
            <a:spLocks noGrp="1"/>
          </p:cNvSpPr>
          <p:nvPr>
            <p:ph type="sldNum" sz="quarter" idx="12"/>
          </p:nvPr>
        </p:nvSpPr>
        <p:spPr/>
        <p:txBody>
          <a:bodyPr/>
          <a:lstStyle/>
          <a:p>
            <a:fld id="{87AE200E-655D-41CB-AE11-87F7AD6434E3}" type="slidenum">
              <a:rPr lang="en-US" smtClean="0"/>
              <a:pPr/>
              <a:t>37</a:t>
            </a:fld>
            <a:endParaRPr lang="en-US"/>
          </a:p>
        </p:txBody>
      </p:sp>
    </p:spTree>
    <p:extLst>
      <p:ext uri="{BB962C8B-B14F-4D97-AF65-F5344CB8AC3E}">
        <p14:creationId xmlns:p14="http://schemas.microsoft.com/office/powerpoint/2010/main" val="123862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533400" y="1600198"/>
          <a:ext cx="8153400" cy="4287362"/>
        </p:xfrm>
        <a:graphic>
          <a:graphicData uri="http://schemas.openxmlformats.org/drawingml/2006/table">
            <a:tbl>
              <a:tblPr/>
              <a:tblGrid>
                <a:gridCol w="914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81002">
                <a:tc>
                  <a:txBody>
                    <a:bodyPr/>
                    <a:lstStyle/>
                    <a:p>
                      <a:pPr algn="ctr" fontAlgn="t"/>
                      <a:r>
                        <a:rPr lang="en-US" sz="1500" b="1" i="0" dirty="0" err="1">
                          <a:solidFill>
                            <a:schemeClr val="bg1"/>
                          </a:solidFill>
                          <a:latin typeface="Arial"/>
                        </a:rPr>
                        <a:t>Obs</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tc>
                  <a:txBody>
                    <a:bodyPr/>
                    <a:lstStyle/>
                    <a:p>
                      <a:pPr algn="ctr" fontAlgn="t"/>
                      <a:r>
                        <a:rPr lang="en-US" sz="1500" b="1" i="0" dirty="0" smtClean="0">
                          <a:solidFill>
                            <a:schemeClr val="bg1"/>
                          </a:solidFill>
                          <a:latin typeface="Arial"/>
                        </a:rPr>
                        <a:t>Return</a:t>
                      </a:r>
                      <a:r>
                        <a:rPr lang="en-US" sz="1500" b="1" i="0" baseline="0" dirty="0" smtClean="0">
                          <a:solidFill>
                            <a:schemeClr val="bg1"/>
                          </a:solidFill>
                          <a:latin typeface="Arial"/>
                        </a:rPr>
                        <a:t> </a:t>
                      </a:r>
                      <a:r>
                        <a:rPr lang="en-US" sz="1500" b="1" i="0" dirty="0" smtClean="0">
                          <a:solidFill>
                            <a:schemeClr val="bg1"/>
                          </a:solidFill>
                          <a:latin typeface="Arial"/>
                        </a:rPr>
                        <a:t>on</a:t>
                      </a:r>
                      <a:r>
                        <a:rPr lang="en-US" sz="1500" b="1" i="0" baseline="0" dirty="0" smtClean="0">
                          <a:solidFill>
                            <a:schemeClr val="bg1"/>
                          </a:solidFill>
                          <a:latin typeface="Arial"/>
                        </a:rPr>
                        <a:t> </a:t>
                      </a:r>
                      <a:r>
                        <a:rPr lang="en-US" sz="1500" b="1" i="0" dirty="0" smtClean="0">
                          <a:solidFill>
                            <a:schemeClr val="bg1"/>
                          </a:solidFill>
                          <a:latin typeface="Arial"/>
                        </a:rPr>
                        <a:t>equity</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tc>
                  <a:txBody>
                    <a:bodyPr/>
                    <a:lstStyle/>
                    <a:p>
                      <a:pPr algn="ctr" fontAlgn="t"/>
                      <a:r>
                        <a:rPr lang="en-US" sz="1500" b="1" i="0" dirty="0" smtClean="0">
                          <a:solidFill>
                            <a:schemeClr val="bg1"/>
                          </a:solidFill>
                          <a:latin typeface="Arial"/>
                        </a:rPr>
                        <a:t>Return</a:t>
                      </a:r>
                      <a:r>
                        <a:rPr lang="en-US" sz="1500" b="1" i="0" baseline="0" dirty="0" smtClean="0">
                          <a:solidFill>
                            <a:schemeClr val="bg1"/>
                          </a:solidFill>
                          <a:latin typeface="Arial"/>
                        </a:rPr>
                        <a:t> </a:t>
                      </a:r>
                      <a:r>
                        <a:rPr lang="en-US" sz="1500" b="1" i="0" dirty="0" smtClean="0">
                          <a:solidFill>
                            <a:schemeClr val="bg1"/>
                          </a:solidFill>
                          <a:latin typeface="Arial"/>
                        </a:rPr>
                        <a:t>on</a:t>
                      </a:r>
                      <a:r>
                        <a:rPr lang="en-US" sz="1500" b="1" i="0" baseline="0" dirty="0" smtClean="0">
                          <a:solidFill>
                            <a:schemeClr val="bg1"/>
                          </a:solidFill>
                          <a:latin typeface="Arial"/>
                        </a:rPr>
                        <a:t> </a:t>
                      </a:r>
                      <a:r>
                        <a:rPr lang="en-US" sz="1500" b="1" i="0" dirty="0" smtClean="0">
                          <a:solidFill>
                            <a:schemeClr val="bg1"/>
                          </a:solidFill>
                          <a:latin typeface="Arial"/>
                        </a:rPr>
                        <a:t>Asset</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tc>
                  <a:txBody>
                    <a:bodyPr/>
                    <a:lstStyle/>
                    <a:p>
                      <a:pPr algn="ctr" fontAlgn="t"/>
                      <a:r>
                        <a:rPr lang="en-US" sz="1500" b="1" i="0" dirty="0" smtClean="0">
                          <a:solidFill>
                            <a:schemeClr val="bg1"/>
                          </a:solidFill>
                          <a:latin typeface="Arial"/>
                        </a:rPr>
                        <a:t>Cost</a:t>
                      </a:r>
                      <a:r>
                        <a:rPr lang="en-US" sz="1500" b="1" i="0" baseline="0" dirty="0" smtClean="0">
                          <a:solidFill>
                            <a:schemeClr val="bg1"/>
                          </a:solidFill>
                          <a:latin typeface="Arial"/>
                        </a:rPr>
                        <a:t> </a:t>
                      </a:r>
                      <a:r>
                        <a:rPr lang="en-US" sz="1500" b="1" i="0" dirty="0" smtClean="0">
                          <a:solidFill>
                            <a:schemeClr val="bg1"/>
                          </a:solidFill>
                          <a:latin typeface="Arial"/>
                        </a:rPr>
                        <a:t>to</a:t>
                      </a:r>
                      <a:r>
                        <a:rPr lang="en-US" sz="1500" b="1" i="0" baseline="0" dirty="0" smtClean="0">
                          <a:solidFill>
                            <a:schemeClr val="bg1"/>
                          </a:solidFill>
                          <a:latin typeface="Arial"/>
                        </a:rPr>
                        <a:t> </a:t>
                      </a:r>
                      <a:r>
                        <a:rPr lang="en-US" sz="1500" b="1" i="0" dirty="0" smtClean="0">
                          <a:solidFill>
                            <a:schemeClr val="bg1"/>
                          </a:solidFill>
                          <a:latin typeface="Arial"/>
                        </a:rPr>
                        <a:t>Income</a:t>
                      </a:r>
                      <a:r>
                        <a:rPr lang="en-US" sz="1500" b="1" i="0" baseline="0" dirty="0" smtClean="0">
                          <a:solidFill>
                            <a:schemeClr val="bg1"/>
                          </a:solidFill>
                          <a:latin typeface="Arial"/>
                        </a:rPr>
                        <a:t> </a:t>
                      </a:r>
                      <a:r>
                        <a:rPr lang="en-US" sz="1500" b="1" i="0" dirty="0" smtClean="0">
                          <a:solidFill>
                            <a:schemeClr val="bg1"/>
                          </a:solidFill>
                          <a:latin typeface="Arial"/>
                        </a:rPr>
                        <a:t>Ratio</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tc>
                  <a:txBody>
                    <a:bodyPr/>
                    <a:lstStyle/>
                    <a:p>
                      <a:pPr algn="ctr" fontAlgn="t"/>
                      <a:r>
                        <a:rPr lang="en-US" sz="1500" b="1" i="0" dirty="0" err="1" smtClean="0">
                          <a:solidFill>
                            <a:schemeClr val="bg1"/>
                          </a:solidFill>
                          <a:latin typeface="Arial"/>
                        </a:rPr>
                        <a:t>Eksternal</a:t>
                      </a:r>
                      <a:r>
                        <a:rPr lang="en-US" sz="1500" b="1" i="0" baseline="0" dirty="0" smtClean="0">
                          <a:solidFill>
                            <a:schemeClr val="bg1"/>
                          </a:solidFill>
                          <a:latin typeface="Arial"/>
                        </a:rPr>
                        <a:t> </a:t>
                      </a:r>
                      <a:r>
                        <a:rPr lang="en-US" sz="1500" b="1" i="0" dirty="0" smtClean="0">
                          <a:solidFill>
                            <a:schemeClr val="bg1"/>
                          </a:solidFill>
                          <a:latin typeface="Arial"/>
                        </a:rPr>
                        <a:t>rating</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tc>
                  <a:txBody>
                    <a:bodyPr/>
                    <a:lstStyle/>
                    <a:p>
                      <a:pPr algn="ctr" fontAlgn="t"/>
                      <a:r>
                        <a:rPr lang="en-US" sz="1500" b="1" i="0" dirty="0" err="1">
                          <a:solidFill>
                            <a:schemeClr val="bg1"/>
                          </a:solidFill>
                          <a:latin typeface="Arial"/>
                        </a:rPr>
                        <a:t>prediksi</a:t>
                      </a:r>
                      <a:endParaRPr lang="en-US" sz="1500" b="1" i="0" dirty="0">
                        <a:solidFill>
                          <a:schemeClr val="bg1"/>
                        </a:solidFill>
                        <a:latin typeface="Arial"/>
                      </a:endParaRP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12469">
                <a:tc>
                  <a:txBody>
                    <a:bodyPr/>
                    <a:lstStyle/>
                    <a:p>
                      <a:pPr algn="ctr" fontAlgn="t"/>
                      <a:r>
                        <a:rPr lang="en-US" sz="1500" b="0" i="0" dirty="0">
                          <a:solidFill>
                            <a:srgbClr val="000000"/>
                          </a:solidFill>
                          <a:latin typeface="Arial"/>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0.2493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0.0301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0.48030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OK</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0.96265</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12469">
                <a:tc>
                  <a:txBody>
                    <a:bodyPr/>
                    <a:lstStyle/>
                    <a:p>
                      <a:pPr algn="ctr" fontAlgn="t"/>
                      <a:r>
                        <a:rPr lang="en-US" sz="1500" b="0" i="0" dirty="0">
                          <a:solidFill>
                            <a:srgbClr val="000000"/>
                          </a:solidFill>
                          <a:latin typeface="Arial"/>
                        </a:rPr>
                        <a:t>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0.1764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0.0162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0.61955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OK</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C000"/>
                    </a:solidFill>
                  </a:tcPr>
                </a:tc>
                <a:tc>
                  <a:txBody>
                    <a:bodyPr/>
                    <a:lstStyle/>
                    <a:p>
                      <a:pPr algn="ctr" fontAlgn="t"/>
                      <a:r>
                        <a:rPr lang="en-US" sz="1500" b="0" i="0" dirty="0">
                          <a:solidFill>
                            <a:srgbClr val="000000"/>
                          </a:solidFill>
                          <a:latin typeface="Arial"/>
                        </a:rPr>
                        <a:t>0.27260</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12469">
                <a:tc>
                  <a:txBody>
                    <a:bodyPr/>
                    <a:lstStyle/>
                    <a:p>
                      <a:pPr algn="ctr" fontAlgn="t"/>
                      <a:r>
                        <a:rPr lang="en-US" sz="1500" b="0" i="0">
                          <a:solidFill>
                            <a:srgbClr val="000000"/>
                          </a:solidFill>
                          <a:latin typeface="Arial"/>
                        </a:rPr>
                        <a:t>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0.1094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0.0055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0.65080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0.01841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12469">
                <a:tc>
                  <a:txBody>
                    <a:bodyPr/>
                    <a:lstStyle/>
                    <a:p>
                      <a:pPr algn="ctr" fontAlgn="t"/>
                      <a:r>
                        <a:rPr lang="en-US" sz="1500" b="0" i="0">
                          <a:solidFill>
                            <a:srgbClr val="000000"/>
                          </a:solidFill>
                          <a:latin typeface="Arial"/>
                        </a:rPr>
                        <a:t>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0.0626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0.0073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0.60580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0.02015</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12469">
                <a:tc>
                  <a:txBody>
                    <a:bodyPr/>
                    <a:lstStyle/>
                    <a:p>
                      <a:pPr algn="ctr" fontAlgn="t"/>
                      <a:r>
                        <a:rPr lang="en-US" sz="1500" b="0" i="0">
                          <a:solidFill>
                            <a:srgbClr val="000000"/>
                          </a:solidFill>
                          <a:latin typeface="Arial"/>
                        </a:rPr>
                        <a:t>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0.1800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0.0094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0.56000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0.11853</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312469">
                <a:tc>
                  <a:txBody>
                    <a:bodyPr/>
                    <a:lstStyle/>
                    <a:p>
                      <a:pPr algn="ctr" fontAlgn="t"/>
                      <a:r>
                        <a:rPr lang="en-US" sz="1500" b="0" i="0">
                          <a:solidFill>
                            <a:srgbClr val="000000"/>
                          </a:solidFill>
                          <a:latin typeface="Arial"/>
                        </a:rPr>
                        <a:t>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0.0982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0.0084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0.58180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0.04022</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312469">
                <a:tc>
                  <a:txBody>
                    <a:bodyPr/>
                    <a:lstStyle/>
                    <a:p>
                      <a:pPr algn="ctr" fontAlgn="t"/>
                      <a:r>
                        <a:rPr lang="en-US" sz="1500" b="0" i="0">
                          <a:solidFill>
                            <a:srgbClr val="000000"/>
                          </a:solidFill>
                          <a:latin typeface="Arial"/>
                        </a:rPr>
                        <a:t>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0.2427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0.0094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0.52160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0.23897</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312469">
                <a:tc>
                  <a:txBody>
                    <a:bodyPr/>
                    <a:lstStyle/>
                    <a:p>
                      <a:pPr algn="ctr" fontAlgn="t"/>
                      <a:r>
                        <a:rPr lang="en-US" sz="1500" b="0" i="0">
                          <a:solidFill>
                            <a:srgbClr val="000000"/>
                          </a:solidFill>
                          <a:latin typeface="Arial"/>
                        </a:rPr>
                        <a:t>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0.1493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0.0048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0.78570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0.01254</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312469">
                <a:tc>
                  <a:txBody>
                    <a:bodyPr/>
                    <a:lstStyle/>
                    <a:p>
                      <a:pPr algn="ctr" fontAlgn="t"/>
                      <a:r>
                        <a:rPr lang="en-US" sz="1500" b="0" i="0">
                          <a:solidFill>
                            <a:srgbClr val="000000"/>
                          </a:solidFill>
                          <a:latin typeface="Arial"/>
                        </a:rPr>
                        <a:t>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0.1701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0.0056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0.57700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0.04957</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312469">
                <a:tc>
                  <a:txBody>
                    <a:bodyPr/>
                    <a:lstStyle/>
                    <a:p>
                      <a:pPr algn="ctr" fontAlgn="t"/>
                      <a:r>
                        <a:rPr lang="en-US" sz="1500" b="0" i="0">
                          <a:solidFill>
                            <a:srgbClr val="000000"/>
                          </a:solidFill>
                          <a:latin typeface="Arial"/>
                        </a:rPr>
                        <a:t>10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0.0947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0.0094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0.48440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0.07402</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312469">
                <a:tc>
                  <a:txBody>
                    <a:bodyPr/>
                    <a:lstStyle/>
                    <a:p>
                      <a:pPr algn="ctr" fontAlgn="t"/>
                      <a:r>
                        <a:rPr lang="en-US" sz="1500" b="0" i="0">
                          <a:solidFill>
                            <a:srgbClr val="000000"/>
                          </a:solidFill>
                          <a:latin typeface="Arial"/>
                        </a:rPr>
                        <a:t>11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0.1748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0.0116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a:solidFill>
                            <a:srgbClr val="000000"/>
                          </a:solidFill>
                          <a:latin typeface="Arial"/>
                        </a:rPr>
                        <a:t>0.52420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500" b="0" i="0" dirty="0">
                          <a:solidFill>
                            <a:srgbClr val="000000"/>
                          </a:solidFill>
                          <a:latin typeface="Arial"/>
                        </a:rPr>
                        <a:t>OK</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C000"/>
                    </a:solidFill>
                  </a:tcPr>
                </a:tc>
                <a:tc>
                  <a:txBody>
                    <a:bodyPr/>
                    <a:lstStyle/>
                    <a:p>
                      <a:pPr algn="ctr" fontAlgn="t"/>
                      <a:r>
                        <a:rPr lang="en-US" sz="1500" b="0" i="0" dirty="0">
                          <a:solidFill>
                            <a:srgbClr val="000000"/>
                          </a:solidFill>
                          <a:latin typeface="Arial"/>
                        </a:rPr>
                        <a:t>0.19090</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C000"/>
                    </a:solidFill>
                  </a:tcPr>
                </a:tc>
                <a:extLst>
                  <a:ext uri="{0D108BD9-81ED-4DB2-BD59-A6C34878D82A}">
                    <a16:rowId xmlns:a16="http://schemas.microsoft.com/office/drawing/2014/main" val="10011"/>
                  </a:ext>
                </a:extLst>
              </a:tr>
              <a:tr h="312469">
                <a:tc>
                  <a:txBody>
                    <a:bodyPr/>
                    <a:lstStyle/>
                    <a:p>
                      <a:pPr algn="ctr" fontAlgn="t"/>
                      <a:r>
                        <a:rPr lang="en-US" sz="1500" b="0" i="0">
                          <a:solidFill>
                            <a:srgbClr val="000000"/>
                          </a:solidFill>
                          <a:latin typeface="Arial"/>
                        </a:rPr>
                        <a:t>12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500" b="0" i="0">
                          <a:solidFill>
                            <a:srgbClr val="000000"/>
                          </a:solidFill>
                          <a:latin typeface="Arial"/>
                        </a:rPr>
                        <a:t>0.2429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500" b="0" i="0">
                          <a:solidFill>
                            <a:srgbClr val="000000"/>
                          </a:solidFill>
                          <a:latin typeface="Arial"/>
                        </a:rPr>
                        <a:t>0.0063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500" b="0" i="0">
                          <a:solidFill>
                            <a:srgbClr val="000000"/>
                          </a:solidFill>
                          <a:latin typeface="Arial"/>
                        </a:rPr>
                        <a:t>0.73110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500" b="0" i="0" dirty="0">
                          <a:solidFill>
                            <a:srgbClr val="000000"/>
                          </a:solidFill>
                          <a:latin typeface="Arial"/>
                        </a:rPr>
                        <a:t>NO</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500" b="0" i="0" dirty="0">
                          <a:solidFill>
                            <a:srgbClr val="000000"/>
                          </a:solidFill>
                          <a:latin typeface="Arial"/>
                        </a:rPr>
                        <a:t>0.05658</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2"/>
          </p:nvPr>
        </p:nvSpPr>
        <p:spPr/>
        <p:txBody>
          <a:bodyPr/>
          <a:lstStyle/>
          <a:p>
            <a:fld id="{87AE200E-655D-41CB-AE11-87F7AD6434E3}" type="slidenum">
              <a:rPr lang="en-US" smtClean="0"/>
              <a:pPr/>
              <a:t>38</a:t>
            </a:fld>
            <a:endParaRPr lang="en-US"/>
          </a:p>
        </p:txBody>
      </p:sp>
    </p:spTree>
    <p:extLst>
      <p:ext uri="{BB962C8B-B14F-4D97-AF65-F5344CB8AC3E}">
        <p14:creationId xmlns:p14="http://schemas.microsoft.com/office/powerpoint/2010/main" val="98463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s-ES" smtClean="0">
                <a:ea typeface="ＭＳ Ｐゴシック" pitchFamily="34" charset="-128"/>
              </a:rPr>
              <a:t>Diskretisasi</a:t>
            </a:r>
            <a:endParaRPr lang="es-ES" smtClean="0">
              <a:solidFill>
                <a:schemeClr val="bg2"/>
              </a:solidFill>
              <a:ea typeface="ＭＳ Ｐゴシック" pitchFamily="34" charset="-128"/>
            </a:endParaRPr>
          </a:p>
        </p:txBody>
      </p:sp>
      <p:sp>
        <p:nvSpPr>
          <p:cNvPr id="18434" name="Rectangle 3"/>
          <p:cNvSpPr>
            <a:spLocks noGrp="1" noChangeArrowheads="1"/>
          </p:cNvSpPr>
          <p:nvPr>
            <p:ph idx="1"/>
          </p:nvPr>
        </p:nvSpPr>
        <p:spPr/>
        <p:txBody>
          <a:bodyPr>
            <a:normAutofit/>
          </a:bodyPr>
          <a:lstStyle/>
          <a:p>
            <a:pPr marL="0" indent="0" algn="just">
              <a:buNone/>
            </a:pPr>
            <a:r>
              <a:rPr lang="en-US" sz="2800" dirty="0"/>
              <a:t>Discretization/Binning/Bucketing</a:t>
            </a:r>
          </a:p>
          <a:p>
            <a:pPr marL="0" indent="0" algn="just">
              <a:buFont typeface="Arial" pitchFamily="34" charset="0"/>
              <a:buNone/>
            </a:pPr>
            <a:endParaRPr lang="es-ES" sz="2800" dirty="0" smtClean="0">
              <a:ea typeface="ＭＳ Ｐゴシック" pitchFamily="34" charset="-128"/>
            </a:endParaRPr>
          </a:p>
          <a:p>
            <a:pPr marL="0" indent="0" algn="just">
              <a:buFont typeface="Arial" pitchFamily="34" charset="0"/>
              <a:buNone/>
            </a:pPr>
            <a:endParaRPr lang="es-ES" sz="2800" dirty="0">
              <a:ea typeface="ＭＳ Ｐゴシック" pitchFamily="34" charset="-128"/>
            </a:endParaRPr>
          </a:p>
          <a:p>
            <a:pPr marL="0" indent="0" algn="just">
              <a:buFont typeface="Arial" pitchFamily="34" charset="0"/>
              <a:buNone/>
            </a:pPr>
            <a:r>
              <a:rPr lang="es-ES" sz="2800" dirty="0" err="1" smtClean="0">
                <a:ea typeface="ＭＳ Ｐゴシック" pitchFamily="34" charset="-128"/>
              </a:rPr>
              <a:t>Andaikan</a:t>
            </a:r>
            <a:r>
              <a:rPr lang="es-ES" sz="2800" dirty="0" smtClean="0">
                <a:ea typeface="ＭＳ Ｐゴシック" pitchFamily="34" charset="-128"/>
              </a:rPr>
              <a:t> </a:t>
            </a:r>
            <a:r>
              <a:rPr lang="es-ES" sz="2800" dirty="0" err="1" smtClean="0">
                <a:ea typeface="ＭＳ Ｐゴシック" pitchFamily="34" charset="-128"/>
              </a:rPr>
              <a:t>dataset</a:t>
            </a:r>
            <a:r>
              <a:rPr lang="es-ES" sz="2800" dirty="0" smtClean="0">
                <a:ea typeface="ＭＳ Ｐゴシック" pitchFamily="34" charset="-128"/>
              </a:rPr>
              <a:t> </a:t>
            </a:r>
            <a:r>
              <a:rPr lang="es-ES" sz="2800" dirty="0" err="1" smtClean="0">
                <a:ea typeface="ＭＳ Ｐゴシック" pitchFamily="34" charset="-128"/>
              </a:rPr>
              <a:t>berisi</a:t>
            </a:r>
            <a:r>
              <a:rPr lang="es-ES" sz="2800" dirty="0" smtClean="0">
                <a:ea typeface="ＭＳ Ｐゴシック" pitchFamily="34" charset="-128"/>
              </a:rPr>
              <a:t> </a:t>
            </a:r>
            <a:r>
              <a:rPr lang="es-ES" sz="2800" i="1" dirty="0" smtClean="0">
                <a:ea typeface="ＭＳ Ｐゴシック" pitchFamily="34" charset="-128"/>
              </a:rPr>
              <a:t>N</a:t>
            </a:r>
            <a:r>
              <a:rPr lang="es-ES" sz="2800" dirty="0" smtClean="0">
                <a:ea typeface="ＭＳ Ｐゴシック" pitchFamily="34" charset="-128"/>
              </a:rPr>
              <a:t> </a:t>
            </a:r>
            <a:r>
              <a:rPr lang="es-ES" sz="2800" dirty="0" err="1" smtClean="0">
                <a:ea typeface="ＭＳ Ｐゴシック" pitchFamily="34" charset="-128"/>
              </a:rPr>
              <a:t>observasi</a:t>
            </a:r>
            <a:r>
              <a:rPr lang="es-ES" sz="2800" dirty="0" smtClean="0">
                <a:ea typeface="ＭＳ Ｐゴシック" pitchFamily="34" charset="-128"/>
              </a:rPr>
              <a:t>, </a:t>
            </a:r>
            <a:r>
              <a:rPr lang="es-ES" sz="2800" dirty="0" err="1" smtClean="0">
                <a:ea typeface="ＭＳ Ｐゴシック" pitchFamily="34" charset="-128"/>
              </a:rPr>
              <a:t>proses</a:t>
            </a:r>
            <a:r>
              <a:rPr lang="es-ES" sz="2800" dirty="0" smtClean="0">
                <a:ea typeface="ＭＳ Ｐゴシック" pitchFamily="34" charset="-128"/>
              </a:rPr>
              <a:t> </a:t>
            </a:r>
            <a:r>
              <a:rPr lang="es-ES" sz="2800" dirty="0" err="1" smtClean="0">
                <a:ea typeface="ＭＳ Ｐゴシック" pitchFamily="34" charset="-128"/>
              </a:rPr>
              <a:t>diskretiasi</a:t>
            </a:r>
            <a:r>
              <a:rPr lang="es-ES" sz="2800" dirty="0" smtClean="0">
                <a:ea typeface="ＭＳ Ｐゴシック" pitchFamily="34" charset="-128"/>
              </a:rPr>
              <a:t> </a:t>
            </a:r>
            <a:r>
              <a:rPr lang="es-ES" sz="2800" dirty="0" err="1" smtClean="0">
                <a:ea typeface="ＭＳ Ｐゴシック" pitchFamily="34" charset="-128"/>
              </a:rPr>
              <a:t>terhadap</a:t>
            </a:r>
            <a:r>
              <a:rPr lang="es-ES" sz="2800" dirty="0" smtClean="0">
                <a:ea typeface="ＭＳ Ｐゴシック" pitchFamily="34" charset="-128"/>
              </a:rPr>
              <a:t> </a:t>
            </a:r>
            <a:r>
              <a:rPr lang="es-ES" sz="2800" dirty="0" err="1" smtClean="0">
                <a:ea typeface="ＭＳ Ｐゴシック" pitchFamily="34" charset="-128"/>
              </a:rPr>
              <a:t>variabel</a:t>
            </a:r>
            <a:r>
              <a:rPr lang="es-ES" sz="2800" dirty="0" smtClean="0">
                <a:ea typeface="ＭＳ Ｐゴシック" pitchFamily="34" charset="-128"/>
              </a:rPr>
              <a:t> </a:t>
            </a:r>
            <a:r>
              <a:rPr lang="es-ES" sz="2800" dirty="0" err="1" smtClean="0">
                <a:ea typeface="ＭＳ Ｐゴシック" pitchFamily="34" charset="-128"/>
              </a:rPr>
              <a:t>numerik</a:t>
            </a:r>
            <a:r>
              <a:rPr lang="es-ES" sz="2800" dirty="0" smtClean="0">
                <a:ea typeface="ＭＳ Ｐゴシック" pitchFamily="34" charset="-128"/>
              </a:rPr>
              <a:t> </a:t>
            </a:r>
            <a:r>
              <a:rPr lang="es-ES" sz="2800" i="1" dirty="0" smtClean="0">
                <a:ea typeface="ＭＳ Ｐゴシック" pitchFamily="34" charset="-128"/>
              </a:rPr>
              <a:t>A</a:t>
            </a:r>
            <a:r>
              <a:rPr lang="es-ES" sz="2800" dirty="0" smtClean="0">
                <a:ea typeface="ＭＳ Ｐゴシック" pitchFamily="34" charset="-128"/>
              </a:rPr>
              <a:t> </a:t>
            </a:r>
            <a:r>
              <a:rPr lang="es-ES" sz="2800" dirty="0" err="1" smtClean="0">
                <a:ea typeface="ＭＳ Ｐゴシック" pitchFamily="34" charset="-128"/>
              </a:rPr>
              <a:t>adalah</a:t>
            </a:r>
            <a:r>
              <a:rPr lang="es-ES" sz="2800" dirty="0" smtClean="0">
                <a:ea typeface="ＭＳ Ｐゴシック" pitchFamily="34" charset="-128"/>
              </a:rPr>
              <a:t> </a:t>
            </a:r>
            <a:r>
              <a:rPr lang="es-ES" sz="2800" dirty="0" err="1" smtClean="0">
                <a:ea typeface="ＭＳ Ｐゴシック" pitchFamily="34" charset="-128"/>
              </a:rPr>
              <a:t>mengubah</a:t>
            </a:r>
            <a:r>
              <a:rPr lang="es-ES" sz="2800" dirty="0" smtClean="0">
                <a:ea typeface="ＭＳ Ｐゴシック" pitchFamily="34" charset="-128"/>
              </a:rPr>
              <a:t> </a:t>
            </a:r>
            <a:r>
              <a:rPr lang="es-ES" sz="2800" dirty="0" err="1" smtClean="0">
                <a:ea typeface="ＭＳ Ｐゴシック" pitchFamily="34" charset="-128"/>
              </a:rPr>
              <a:t>nilai</a:t>
            </a:r>
            <a:r>
              <a:rPr lang="es-ES" sz="2800" dirty="0" smtClean="0">
                <a:ea typeface="ＭＳ Ｐゴシック" pitchFamily="34" charset="-128"/>
              </a:rPr>
              <a:t> </a:t>
            </a:r>
            <a:r>
              <a:rPr lang="es-ES" sz="2800" dirty="0" err="1" smtClean="0">
                <a:ea typeface="ＭＳ Ｐゴシック" pitchFamily="34" charset="-128"/>
              </a:rPr>
              <a:t>variabel</a:t>
            </a:r>
            <a:r>
              <a:rPr lang="es-ES" sz="2800" dirty="0" smtClean="0">
                <a:ea typeface="ＭＳ Ｐゴシック" pitchFamily="34" charset="-128"/>
              </a:rPr>
              <a:t> </a:t>
            </a:r>
            <a:r>
              <a:rPr lang="es-ES" sz="2800" dirty="0" err="1" smtClean="0">
                <a:ea typeface="ＭＳ Ｐゴシック" pitchFamily="34" charset="-128"/>
              </a:rPr>
              <a:t>tersebut</a:t>
            </a:r>
            <a:r>
              <a:rPr lang="es-ES" sz="2800" dirty="0" smtClean="0">
                <a:ea typeface="ＭＳ Ｐゴシック" pitchFamily="34" charset="-128"/>
              </a:rPr>
              <a:t> </a:t>
            </a:r>
            <a:r>
              <a:rPr lang="es-ES" sz="2800" dirty="0" err="1" smtClean="0">
                <a:ea typeface="ＭＳ Ｐゴシック" pitchFamily="34" charset="-128"/>
              </a:rPr>
              <a:t>menjadi</a:t>
            </a:r>
            <a:r>
              <a:rPr lang="es-ES" sz="2800" dirty="0" smtClean="0">
                <a:ea typeface="ＭＳ Ｐゴシック" pitchFamily="34" charset="-128"/>
              </a:rPr>
              <a:t> </a:t>
            </a:r>
            <a:r>
              <a:rPr lang="es-ES" sz="2800" i="1" dirty="0" smtClean="0">
                <a:ea typeface="ＭＳ Ｐゴシック" pitchFamily="34" charset="-128"/>
              </a:rPr>
              <a:t>m</a:t>
            </a:r>
            <a:r>
              <a:rPr lang="es-ES" sz="2800" dirty="0" smtClean="0">
                <a:ea typeface="ＭＳ Ｐゴシック" pitchFamily="34" charset="-128"/>
              </a:rPr>
              <a:t> </a:t>
            </a:r>
            <a:r>
              <a:rPr lang="es-ES" sz="2800" dirty="0" err="1" smtClean="0">
                <a:ea typeface="ＭＳ Ｐゴシック" pitchFamily="34" charset="-128"/>
              </a:rPr>
              <a:t>interval</a:t>
            </a:r>
            <a:r>
              <a:rPr lang="es-ES" sz="2800" dirty="0" smtClean="0">
                <a:ea typeface="ＭＳ Ｐゴシック" pitchFamily="34" charset="-128"/>
              </a:rPr>
              <a:t> </a:t>
            </a:r>
            <a:r>
              <a:rPr lang="es-ES" sz="2800" i="1" dirty="0" smtClean="0">
                <a:ea typeface="ＭＳ Ｐゴシック" pitchFamily="34" charset="-128"/>
              </a:rPr>
              <a:t>D = {[d</a:t>
            </a:r>
            <a:r>
              <a:rPr lang="es-ES" sz="2800" i="1" baseline="-25000" dirty="0" smtClean="0">
                <a:ea typeface="ＭＳ Ｐゴシック" pitchFamily="34" charset="-128"/>
              </a:rPr>
              <a:t>0</a:t>
            </a:r>
            <a:r>
              <a:rPr lang="es-ES" sz="2800" i="1" dirty="0" smtClean="0">
                <a:ea typeface="ＭＳ Ｐゴシック" pitchFamily="34" charset="-128"/>
              </a:rPr>
              <a:t>, d</a:t>
            </a:r>
            <a:r>
              <a:rPr lang="es-ES" sz="2800" i="1" baseline="-25000" dirty="0" smtClean="0">
                <a:ea typeface="ＭＳ Ｐゴシック" pitchFamily="34" charset="-128"/>
              </a:rPr>
              <a:t>1</a:t>
            </a:r>
            <a:r>
              <a:rPr lang="es-ES" sz="2800" i="1" dirty="0" smtClean="0">
                <a:ea typeface="ＭＳ Ｐゴシック" pitchFamily="34" charset="-128"/>
              </a:rPr>
              <a:t>], (d</a:t>
            </a:r>
            <a:r>
              <a:rPr lang="es-ES" sz="2800" i="1" baseline="-25000" dirty="0" smtClean="0">
                <a:ea typeface="ＭＳ Ｐゴシック" pitchFamily="34" charset="-128"/>
              </a:rPr>
              <a:t>1</a:t>
            </a:r>
            <a:r>
              <a:rPr lang="es-ES" sz="2800" i="1" dirty="0" smtClean="0">
                <a:ea typeface="ＭＳ Ｐゴシック" pitchFamily="34" charset="-128"/>
              </a:rPr>
              <a:t>, d</a:t>
            </a:r>
            <a:r>
              <a:rPr lang="es-ES" sz="2800" i="1" baseline="-25000" dirty="0" smtClean="0">
                <a:ea typeface="ＭＳ Ｐゴシック" pitchFamily="34" charset="-128"/>
              </a:rPr>
              <a:t>2</a:t>
            </a:r>
            <a:r>
              <a:rPr lang="es-ES" sz="2800" i="1" dirty="0" smtClean="0">
                <a:ea typeface="ＭＳ Ｐゴシック" pitchFamily="34" charset="-128"/>
              </a:rPr>
              <a:t>], …, (d</a:t>
            </a:r>
            <a:r>
              <a:rPr lang="es-ES" sz="2800" i="1" baseline="-25000" dirty="0" smtClean="0">
                <a:ea typeface="ＭＳ Ｐゴシック" pitchFamily="34" charset="-128"/>
              </a:rPr>
              <a:t>m−1</a:t>
            </a:r>
            <a:r>
              <a:rPr lang="es-ES" sz="2800" i="1" dirty="0" smtClean="0">
                <a:ea typeface="ＭＳ Ｐゴシック" pitchFamily="34" charset="-128"/>
              </a:rPr>
              <a:t>, d</a:t>
            </a:r>
            <a:r>
              <a:rPr lang="es-ES" sz="2800" i="1" baseline="-25000" dirty="0" smtClean="0">
                <a:ea typeface="ＭＳ Ｐゴシック" pitchFamily="34" charset="-128"/>
              </a:rPr>
              <a:t>m</a:t>
            </a:r>
            <a:r>
              <a:rPr lang="es-ES" sz="2800" i="1" dirty="0" smtClean="0">
                <a:ea typeface="ＭＳ Ｐゴシック" pitchFamily="34" charset="-128"/>
              </a:rPr>
              <a:t>]}</a:t>
            </a:r>
            <a:r>
              <a:rPr lang="es-ES" sz="2800" dirty="0" smtClean="0">
                <a:ea typeface="ＭＳ Ｐゴシック" pitchFamily="34" charset="-128"/>
              </a:rPr>
              <a:t>, </a:t>
            </a:r>
            <a:r>
              <a:rPr lang="es-ES" sz="2800" dirty="0" err="1" smtClean="0">
                <a:ea typeface="ＭＳ Ｐゴシック" pitchFamily="34" charset="-128"/>
              </a:rPr>
              <a:t>dengan</a:t>
            </a:r>
            <a:r>
              <a:rPr lang="es-ES" sz="2800" dirty="0" smtClean="0">
                <a:ea typeface="ＭＳ Ｐゴシック" pitchFamily="34" charset="-128"/>
              </a:rPr>
              <a:t> </a:t>
            </a:r>
            <a:r>
              <a:rPr lang="es-ES" sz="2800" i="1" dirty="0" smtClean="0">
                <a:ea typeface="ＭＳ Ｐゴシック" pitchFamily="34" charset="-128"/>
              </a:rPr>
              <a:t>d</a:t>
            </a:r>
            <a:r>
              <a:rPr lang="es-ES" sz="2800" i="1" baseline="-25000" dirty="0" smtClean="0">
                <a:ea typeface="ＭＳ Ｐゴシック" pitchFamily="34" charset="-128"/>
              </a:rPr>
              <a:t>0</a:t>
            </a:r>
            <a:r>
              <a:rPr lang="es-ES" sz="2800" dirty="0" smtClean="0">
                <a:ea typeface="ＭＳ Ｐゴシック" pitchFamily="34" charset="-128"/>
              </a:rPr>
              <a:t> </a:t>
            </a:r>
            <a:r>
              <a:rPr lang="es-ES" sz="2800" dirty="0" err="1" smtClean="0">
                <a:ea typeface="ＭＳ Ｐゴシック" pitchFamily="34" charset="-128"/>
              </a:rPr>
              <a:t>adalah</a:t>
            </a:r>
            <a:r>
              <a:rPr lang="es-ES" sz="2800" dirty="0" smtClean="0">
                <a:ea typeface="ＭＳ Ｐゴシック" pitchFamily="34" charset="-128"/>
              </a:rPr>
              <a:t> </a:t>
            </a:r>
            <a:r>
              <a:rPr lang="es-ES" sz="2800" dirty="0" err="1" smtClean="0">
                <a:ea typeface="ＭＳ Ｐゴシック" pitchFamily="34" charset="-128"/>
              </a:rPr>
              <a:t>nilai</a:t>
            </a:r>
            <a:r>
              <a:rPr lang="es-ES" sz="2800" dirty="0" smtClean="0">
                <a:ea typeface="ＭＳ Ｐゴシック" pitchFamily="34" charset="-128"/>
              </a:rPr>
              <a:t> </a:t>
            </a:r>
            <a:r>
              <a:rPr lang="es-ES" sz="2800" dirty="0" err="1" smtClean="0">
                <a:ea typeface="ＭＳ Ｐゴシック" pitchFamily="34" charset="-128"/>
              </a:rPr>
              <a:t>terkecil</a:t>
            </a:r>
            <a:r>
              <a:rPr lang="es-ES" sz="2800" dirty="0" smtClean="0">
                <a:ea typeface="ＭＳ Ｐゴシック" pitchFamily="34" charset="-128"/>
              </a:rPr>
              <a:t>, </a:t>
            </a:r>
            <a:r>
              <a:rPr lang="es-ES" sz="2800" i="1" dirty="0" smtClean="0">
                <a:ea typeface="ＭＳ Ｐゴシック" pitchFamily="34" charset="-128"/>
              </a:rPr>
              <a:t>d</a:t>
            </a:r>
            <a:r>
              <a:rPr lang="es-ES" sz="2800" i="1" baseline="-25000" dirty="0" smtClean="0">
                <a:ea typeface="ＭＳ Ｐゴシック" pitchFamily="34" charset="-128"/>
              </a:rPr>
              <a:t>m</a:t>
            </a:r>
            <a:r>
              <a:rPr lang="es-ES" sz="2800" dirty="0" smtClean="0">
                <a:ea typeface="ＭＳ Ｐゴシック" pitchFamily="34" charset="-128"/>
              </a:rPr>
              <a:t> </a:t>
            </a:r>
            <a:r>
              <a:rPr lang="es-ES" sz="2800" dirty="0" err="1" smtClean="0">
                <a:ea typeface="ＭＳ Ｐゴシック" pitchFamily="34" charset="-128"/>
              </a:rPr>
              <a:t>adalah</a:t>
            </a:r>
            <a:r>
              <a:rPr lang="es-ES" sz="2800" dirty="0" smtClean="0">
                <a:ea typeface="ＭＳ Ｐゴシック" pitchFamily="34" charset="-128"/>
              </a:rPr>
              <a:t> </a:t>
            </a:r>
            <a:r>
              <a:rPr lang="es-ES" sz="2800" dirty="0" err="1" smtClean="0">
                <a:ea typeface="ＭＳ Ｐゴシック" pitchFamily="34" charset="-128"/>
              </a:rPr>
              <a:t>nilai</a:t>
            </a:r>
            <a:r>
              <a:rPr lang="es-ES" sz="2800" dirty="0" smtClean="0">
                <a:ea typeface="ＭＳ Ｐゴシック" pitchFamily="34" charset="-128"/>
              </a:rPr>
              <a:t> </a:t>
            </a:r>
            <a:r>
              <a:rPr lang="es-ES" sz="2800" dirty="0" err="1" smtClean="0">
                <a:ea typeface="ＭＳ Ｐゴシック" pitchFamily="34" charset="-128"/>
              </a:rPr>
              <a:t>terbesar</a:t>
            </a:r>
            <a:r>
              <a:rPr lang="es-ES" sz="2800" dirty="0" smtClean="0">
                <a:ea typeface="ＭＳ Ｐゴシック" pitchFamily="34" charset="-128"/>
              </a:rPr>
              <a:t>, dan </a:t>
            </a:r>
            <a:r>
              <a:rPr lang="es-ES" sz="2800" i="1" dirty="0" smtClean="0">
                <a:ea typeface="ＭＳ Ｐゴシック" pitchFamily="34" charset="-128"/>
              </a:rPr>
              <a:t>d</a:t>
            </a:r>
            <a:r>
              <a:rPr lang="es-ES" sz="2800" i="1" baseline="-25000" dirty="0" smtClean="0">
                <a:ea typeface="ＭＳ Ｐゴシック" pitchFamily="34" charset="-128"/>
              </a:rPr>
              <a:t>i</a:t>
            </a:r>
            <a:r>
              <a:rPr lang="es-ES" sz="2800" i="1" dirty="0" smtClean="0">
                <a:ea typeface="ＭＳ Ｐゴシック" pitchFamily="34" charset="-128"/>
              </a:rPr>
              <a:t> &lt; </a:t>
            </a:r>
            <a:r>
              <a:rPr lang="es-ES" sz="2800" i="1" dirty="0" err="1" smtClean="0">
                <a:ea typeface="ＭＳ Ｐゴシック" pitchFamily="34" charset="-128"/>
              </a:rPr>
              <a:t>d</a:t>
            </a:r>
            <a:r>
              <a:rPr lang="es-ES" sz="2800" i="1" baseline="-25000" dirty="0" err="1" smtClean="0">
                <a:ea typeface="ＭＳ Ｐゴシック" pitchFamily="34" charset="-128"/>
              </a:rPr>
              <a:t>i+i</a:t>
            </a:r>
            <a:r>
              <a:rPr lang="es-ES" sz="2800" dirty="0" smtClean="0">
                <a:ea typeface="ＭＳ Ｐゴシック" pitchFamily="34" charset="-128"/>
              </a:rPr>
              <a:t>, </a:t>
            </a:r>
            <a:r>
              <a:rPr lang="es-ES" sz="2800" dirty="0" err="1" smtClean="0">
                <a:ea typeface="ＭＳ Ｐゴシック" pitchFamily="34" charset="-128"/>
              </a:rPr>
              <a:t>untuk</a:t>
            </a:r>
            <a:r>
              <a:rPr lang="es-ES" sz="2800" dirty="0" smtClean="0">
                <a:ea typeface="ＭＳ Ｐゴシック" pitchFamily="34" charset="-128"/>
              </a:rPr>
              <a:t> </a:t>
            </a:r>
            <a:r>
              <a:rPr lang="es-ES" sz="2800" i="1" dirty="0" smtClean="0">
                <a:ea typeface="ＭＳ Ｐゴシック" pitchFamily="34" charset="-128"/>
              </a:rPr>
              <a:t>i = 0, 1, ...,m−1</a:t>
            </a:r>
            <a:r>
              <a:rPr lang="es-ES" sz="2800" dirty="0" smtClean="0">
                <a:ea typeface="ＭＳ Ｐゴシック" pitchFamily="34" charset="-128"/>
              </a:rPr>
              <a:t>. </a:t>
            </a:r>
            <a:endParaRPr lang="es-ES" dirty="0" smtClean="0">
              <a:ea typeface="ＭＳ Ｐゴシック" pitchFamily="34" charset="-128"/>
            </a:endParaRPr>
          </a:p>
        </p:txBody>
      </p:sp>
    </p:spTree>
    <p:extLst>
      <p:ext uri="{BB962C8B-B14F-4D97-AF65-F5344CB8AC3E}">
        <p14:creationId xmlns:p14="http://schemas.microsoft.com/office/powerpoint/2010/main" val="322760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model skoring kredit?</a:t>
            </a:r>
            <a:endParaRPr lang="en-US"/>
          </a:p>
        </p:txBody>
      </p:sp>
      <p:sp>
        <p:nvSpPr>
          <p:cNvPr id="3" name="Content Placeholder 2"/>
          <p:cNvSpPr>
            <a:spLocks noGrp="1"/>
          </p:cNvSpPr>
          <p:nvPr>
            <p:ph idx="1"/>
          </p:nvPr>
        </p:nvSpPr>
        <p:spPr/>
        <p:txBody>
          <a:bodyPr>
            <a:normAutofit fontScale="92500" lnSpcReduction="10000"/>
          </a:bodyPr>
          <a:lstStyle/>
          <a:p>
            <a:r>
              <a:rPr lang="en-US" sz="2800" smtClean="0"/>
              <a:t>Model statistika yang berguna dalam menghasilkan skor sebagai bahan untuk mengambil keputusan mengenai kategori resiko kredit (calon) nasabah, baik perorangan maupun perusahaan.</a:t>
            </a:r>
          </a:p>
          <a:p>
            <a:endParaRPr lang="en-US" sz="2800" smtClean="0"/>
          </a:p>
          <a:p>
            <a:r>
              <a:rPr lang="en-US" sz="2800" smtClean="0"/>
              <a:t>Kategori resiko ini hanya merupakan dugaan, sehingga ada kemungkinan bahwa keputusan yang diambil adalah salah.</a:t>
            </a:r>
          </a:p>
          <a:p>
            <a:endParaRPr lang="en-US" sz="2800" smtClean="0"/>
          </a:p>
          <a:p>
            <a:r>
              <a:rPr lang="en-US" sz="2800" smtClean="0"/>
              <a:t>Perlu proses yang baik untuk menyusun model skoring agar tingkat kesalahan itu minimum.</a:t>
            </a:r>
            <a:endParaRPr lang="en-US" sz="2800"/>
          </a:p>
        </p:txBody>
      </p:sp>
      <p:sp>
        <p:nvSpPr>
          <p:cNvPr id="4" name="Slide Number Placeholder 3"/>
          <p:cNvSpPr>
            <a:spLocks noGrp="1"/>
          </p:cNvSpPr>
          <p:nvPr>
            <p:ph type="sldNum" sz="quarter" idx="12"/>
          </p:nvPr>
        </p:nvSpPr>
        <p:spPr/>
        <p:txBody>
          <a:bodyPr/>
          <a:lstStyle/>
          <a:p>
            <a:fld id="{87AE200E-655D-41CB-AE11-87F7AD6434E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Diskretisasi</a:t>
            </a:r>
            <a:endParaRPr lang="en-US"/>
          </a:p>
        </p:txBody>
      </p:sp>
      <p:graphicFrame>
        <p:nvGraphicFramePr>
          <p:cNvPr id="4" name="Table 3"/>
          <p:cNvGraphicFramePr>
            <a:graphicFrameLocks noGrp="1"/>
          </p:cNvGraphicFramePr>
          <p:nvPr/>
        </p:nvGraphicFramePr>
        <p:xfrm>
          <a:off x="990600" y="1676400"/>
          <a:ext cx="1752600" cy="4714875"/>
        </p:xfrm>
        <a:graphic>
          <a:graphicData uri="http://schemas.openxmlformats.org/drawingml/2006/table">
            <a:tbl>
              <a:tblPr/>
              <a:tblGrid>
                <a:gridCol w="1752600">
                  <a:extLst>
                    <a:ext uri="{9D8B030D-6E8A-4147-A177-3AD203B41FA5}">
                      <a16:colId xmlns:a16="http://schemas.microsoft.com/office/drawing/2014/main" val="20000"/>
                    </a:ext>
                  </a:extLst>
                </a:gridCol>
              </a:tblGrid>
              <a:tr h="190500">
                <a:tc>
                  <a:txBody>
                    <a:bodyPr/>
                    <a:lstStyle/>
                    <a:p>
                      <a:pPr algn="r" fontAlgn="b"/>
                      <a:r>
                        <a:rPr lang="en-US" sz="2000" b="0" i="0" u="none" strike="noStrike">
                          <a:solidFill>
                            <a:srgbClr val="000000"/>
                          </a:solidFill>
                          <a:latin typeface="Calibri"/>
                        </a:rPr>
                        <a:t>6.58</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2000" b="0" i="0" u="none" strike="noStrike">
                          <a:solidFill>
                            <a:srgbClr val="000000"/>
                          </a:solidFill>
                          <a:latin typeface="Calibri"/>
                        </a:rPr>
                        <a:t>15.35</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2000" b="0" i="0" u="none" strike="noStrike">
                          <a:solidFill>
                            <a:srgbClr val="000000"/>
                          </a:solidFill>
                          <a:latin typeface="Calibri"/>
                        </a:rPr>
                        <a:t>14.24</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2000" b="0" i="0" u="none" strike="noStrike">
                          <a:solidFill>
                            <a:srgbClr val="000000"/>
                          </a:solidFill>
                          <a:latin typeface="Calibri"/>
                        </a:rPr>
                        <a:t>6.22</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2000" b="0" i="0" u="none" strike="noStrike">
                          <a:solidFill>
                            <a:srgbClr val="000000"/>
                          </a:solidFill>
                          <a:latin typeface="Calibri"/>
                        </a:rPr>
                        <a:t>1.82</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2000" b="0" i="0" u="none" strike="noStrike">
                          <a:solidFill>
                            <a:srgbClr val="000000"/>
                          </a:solidFill>
                          <a:latin typeface="Calibri"/>
                        </a:rPr>
                        <a:t>2.11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2000" b="0" i="0" u="none" strike="noStrike">
                          <a:solidFill>
                            <a:srgbClr val="000000"/>
                          </a:solidFill>
                          <a:latin typeface="Calibri"/>
                        </a:rPr>
                        <a:t>13.77</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2000" b="0" i="0" u="none" strike="noStrike">
                          <a:solidFill>
                            <a:srgbClr val="000000"/>
                          </a:solidFill>
                          <a:latin typeface="Calibri"/>
                        </a:rPr>
                        <a:t>5.65</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2000" b="0" i="0" u="none" strike="noStrike">
                          <a:solidFill>
                            <a:srgbClr val="000000"/>
                          </a:solidFill>
                          <a:latin typeface="Calibri"/>
                        </a:rPr>
                        <a:t>15.58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2000" b="0" i="0" u="none" strike="noStrike">
                          <a:solidFill>
                            <a:srgbClr val="000000"/>
                          </a:solidFill>
                          <a:latin typeface="Calibri"/>
                        </a:rPr>
                        <a:t>12.46</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2000" b="0" i="0" u="none" strike="noStrike">
                          <a:solidFill>
                            <a:srgbClr val="000000"/>
                          </a:solidFill>
                          <a:latin typeface="Calibri"/>
                        </a:rPr>
                        <a:t>13.05</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2000" b="0" i="0" u="none" strike="noStrike">
                          <a:solidFill>
                            <a:srgbClr val="000000"/>
                          </a:solidFill>
                          <a:latin typeface="Calibri"/>
                        </a:rPr>
                        <a:t>11.64</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2000" b="0" i="0" u="none" strike="noStrike">
                          <a:solidFill>
                            <a:srgbClr val="000000"/>
                          </a:solidFill>
                          <a:latin typeface="Calibri"/>
                        </a:rPr>
                        <a:t>10.91</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2000" b="0" i="0" u="none" strike="noStrike">
                          <a:solidFill>
                            <a:srgbClr val="000000"/>
                          </a:solidFill>
                          <a:latin typeface="Calibri"/>
                        </a:rPr>
                        <a:t>14.31</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2000" b="0" i="0" u="none" strike="noStrike">
                          <a:solidFill>
                            <a:srgbClr val="000000"/>
                          </a:solidFill>
                          <a:latin typeface="Calibri"/>
                        </a:rPr>
                        <a:t>7.42</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bl>
          </a:graphicData>
        </a:graphic>
      </p:graphicFrame>
      <p:graphicFrame>
        <p:nvGraphicFramePr>
          <p:cNvPr id="5" name="Table 4"/>
          <p:cNvGraphicFramePr>
            <a:graphicFrameLocks noGrp="1"/>
          </p:cNvGraphicFramePr>
          <p:nvPr/>
        </p:nvGraphicFramePr>
        <p:xfrm>
          <a:off x="5334000" y="2819400"/>
          <a:ext cx="2971800" cy="1483360"/>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tblGrid>
              <a:tr h="370840">
                <a:tc>
                  <a:txBody>
                    <a:bodyPr/>
                    <a:lstStyle/>
                    <a:p>
                      <a:r>
                        <a:rPr lang="en-US" smtClean="0"/>
                        <a:t>X </a:t>
                      </a:r>
                      <a:r>
                        <a:rPr lang="en-US" smtClean="0">
                          <a:sym typeface="Symbol"/>
                        </a:rPr>
                        <a:t></a:t>
                      </a:r>
                      <a:r>
                        <a:rPr lang="en-US" smtClean="0"/>
                        <a:t> 5</a:t>
                      </a:r>
                      <a:endParaRPr lang="en-US"/>
                    </a:p>
                  </a:txBody>
                  <a:tcPr/>
                </a:tc>
                <a:extLst>
                  <a:ext uri="{0D108BD9-81ED-4DB2-BD59-A6C34878D82A}">
                    <a16:rowId xmlns:a16="http://schemas.microsoft.com/office/drawing/2014/main" val="10000"/>
                  </a:ext>
                </a:extLst>
              </a:tr>
              <a:tr h="370840">
                <a:tc>
                  <a:txBody>
                    <a:bodyPr/>
                    <a:lstStyle/>
                    <a:p>
                      <a:r>
                        <a:rPr lang="en-US" smtClean="0"/>
                        <a:t>5 &lt; X </a:t>
                      </a:r>
                      <a:r>
                        <a:rPr lang="en-US" smtClean="0">
                          <a:sym typeface="Symbol"/>
                        </a:rPr>
                        <a:t></a:t>
                      </a:r>
                      <a:r>
                        <a:rPr lang="en-US" smtClean="0"/>
                        <a:t> 10</a:t>
                      </a:r>
                      <a:endParaRPr lang="en-US"/>
                    </a:p>
                  </a:txBody>
                  <a:tcPr/>
                </a:tc>
                <a:extLst>
                  <a:ext uri="{0D108BD9-81ED-4DB2-BD59-A6C34878D82A}">
                    <a16:rowId xmlns:a16="http://schemas.microsoft.com/office/drawing/2014/main" val="10001"/>
                  </a:ext>
                </a:extLst>
              </a:tr>
              <a:tr h="370840">
                <a:tc>
                  <a:txBody>
                    <a:bodyPr/>
                    <a:lstStyle/>
                    <a:p>
                      <a:r>
                        <a:rPr lang="en-US" smtClean="0"/>
                        <a:t>10 &lt; X </a:t>
                      </a:r>
                      <a:r>
                        <a:rPr lang="en-US" smtClean="0">
                          <a:sym typeface="Symbol"/>
                        </a:rPr>
                        <a:t> 15</a:t>
                      </a:r>
                      <a:endParaRPr lang="en-US"/>
                    </a:p>
                  </a:txBody>
                  <a:tcPr/>
                </a:tc>
                <a:extLst>
                  <a:ext uri="{0D108BD9-81ED-4DB2-BD59-A6C34878D82A}">
                    <a16:rowId xmlns:a16="http://schemas.microsoft.com/office/drawing/2014/main" val="10002"/>
                  </a:ext>
                </a:extLst>
              </a:tr>
              <a:tr h="370840">
                <a:tc>
                  <a:txBody>
                    <a:bodyPr/>
                    <a:lstStyle/>
                    <a:p>
                      <a:r>
                        <a:rPr lang="en-US" smtClean="0"/>
                        <a:t>X &gt; 15</a:t>
                      </a:r>
                      <a:endParaRPr lang="en-US"/>
                    </a:p>
                  </a:txBody>
                  <a:tcPr/>
                </a:tc>
                <a:extLst>
                  <a:ext uri="{0D108BD9-81ED-4DB2-BD59-A6C34878D82A}">
                    <a16:rowId xmlns:a16="http://schemas.microsoft.com/office/drawing/2014/main" val="10003"/>
                  </a:ext>
                </a:extLst>
              </a:tr>
            </a:tbl>
          </a:graphicData>
        </a:graphic>
      </p:graphicFrame>
      <p:sp>
        <p:nvSpPr>
          <p:cNvPr id="6" name="Right Arrow 5"/>
          <p:cNvSpPr/>
          <p:nvPr/>
        </p:nvSpPr>
        <p:spPr>
          <a:xfrm>
            <a:off x="3581400" y="2971800"/>
            <a:ext cx="1143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754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85800" y="3352800"/>
            <a:ext cx="1600200" cy="369332"/>
          </a:xfrm>
          <a:prstGeom prst="rect">
            <a:avLst/>
          </a:prstGeom>
          <a:noFill/>
        </p:spPr>
        <p:txBody>
          <a:bodyPr wrap="square" rtlCol="0">
            <a:spAutoFit/>
          </a:bodyPr>
          <a:lstStyle/>
          <a:p>
            <a:r>
              <a:rPr lang="en-US" smtClean="0"/>
              <a:t>Diskretisasi</a:t>
            </a:r>
            <a:endParaRPr lang="en-US"/>
          </a:p>
        </p:txBody>
      </p:sp>
      <p:sp>
        <p:nvSpPr>
          <p:cNvPr id="5" name="TextBox 4"/>
          <p:cNvSpPr txBox="1"/>
          <p:nvPr/>
        </p:nvSpPr>
        <p:spPr>
          <a:xfrm>
            <a:off x="2209800" y="1828800"/>
            <a:ext cx="1600200" cy="369332"/>
          </a:xfrm>
          <a:prstGeom prst="rect">
            <a:avLst/>
          </a:prstGeom>
          <a:noFill/>
        </p:spPr>
        <p:txBody>
          <a:bodyPr wrap="square" rtlCol="0">
            <a:spAutoFit/>
          </a:bodyPr>
          <a:lstStyle/>
          <a:p>
            <a:r>
              <a:rPr lang="en-US" smtClean="0"/>
              <a:t>Merging</a:t>
            </a:r>
            <a:endParaRPr lang="en-US"/>
          </a:p>
        </p:txBody>
      </p:sp>
      <p:sp>
        <p:nvSpPr>
          <p:cNvPr id="6" name="TextBox 5"/>
          <p:cNvSpPr txBox="1"/>
          <p:nvPr/>
        </p:nvSpPr>
        <p:spPr>
          <a:xfrm>
            <a:off x="2209800" y="4343400"/>
            <a:ext cx="1600200" cy="369332"/>
          </a:xfrm>
          <a:prstGeom prst="rect">
            <a:avLst/>
          </a:prstGeom>
          <a:noFill/>
        </p:spPr>
        <p:txBody>
          <a:bodyPr wrap="square" rtlCol="0">
            <a:spAutoFit/>
          </a:bodyPr>
          <a:lstStyle/>
          <a:p>
            <a:r>
              <a:rPr lang="en-US" smtClean="0"/>
              <a:t>Splitting</a:t>
            </a:r>
            <a:endParaRPr lang="en-US"/>
          </a:p>
        </p:txBody>
      </p:sp>
      <p:sp>
        <p:nvSpPr>
          <p:cNvPr id="7" name="TextBox 6"/>
          <p:cNvSpPr txBox="1"/>
          <p:nvPr/>
        </p:nvSpPr>
        <p:spPr>
          <a:xfrm>
            <a:off x="3657600" y="1828800"/>
            <a:ext cx="1600200" cy="369332"/>
          </a:xfrm>
          <a:prstGeom prst="rect">
            <a:avLst/>
          </a:prstGeom>
          <a:noFill/>
        </p:spPr>
        <p:txBody>
          <a:bodyPr wrap="square" rtlCol="0">
            <a:spAutoFit/>
          </a:bodyPr>
          <a:lstStyle/>
          <a:p>
            <a:r>
              <a:rPr lang="en-US" smtClean="0"/>
              <a:t>Supervised</a:t>
            </a:r>
            <a:endParaRPr lang="en-US"/>
          </a:p>
        </p:txBody>
      </p:sp>
      <p:sp>
        <p:nvSpPr>
          <p:cNvPr id="8" name="TextBox 7"/>
          <p:cNvSpPr txBox="1"/>
          <p:nvPr/>
        </p:nvSpPr>
        <p:spPr>
          <a:xfrm>
            <a:off x="3657600" y="3733800"/>
            <a:ext cx="1600200" cy="369332"/>
          </a:xfrm>
          <a:prstGeom prst="rect">
            <a:avLst/>
          </a:prstGeom>
          <a:noFill/>
        </p:spPr>
        <p:txBody>
          <a:bodyPr wrap="square" rtlCol="0">
            <a:spAutoFit/>
          </a:bodyPr>
          <a:lstStyle/>
          <a:p>
            <a:r>
              <a:rPr lang="en-US" smtClean="0"/>
              <a:t>Un-Supervised</a:t>
            </a:r>
            <a:endParaRPr lang="en-US"/>
          </a:p>
        </p:txBody>
      </p:sp>
      <p:sp>
        <p:nvSpPr>
          <p:cNvPr id="9" name="TextBox 8"/>
          <p:cNvSpPr txBox="1"/>
          <p:nvPr/>
        </p:nvSpPr>
        <p:spPr>
          <a:xfrm>
            <a:off x="3657600" y="5029200"/>
            <a:ext cx="1600200" cy="369332"/>
          </a:xfrm>
          <a:prstGeom prst="rect">
            <a:avLst/>
          </a:prstGeom>
          <a:noFill/>
        </p:spPr>
        <p:txBody>
          <a:bodyPr wrap="square" rtlCol="0">
            <a:spAutoFit/>
          </a:bodyPr>
          <a:lstStyle/>
          <a:p>
            <a:r>
              <a:rPr lang="en-US" smtClean="0"/>
              <a:t>Supervised</a:t>
            </a:r>
            <a:endParaRPr lang="en-US"/>
          </a:p>
        </p:txBody>
      </p:sp>
      <p:sp>
        <p:nvSpPr>
          <p:cNvPr id="10" name="TextBox 9"/>
          <p:cNvSpPr txBox="1"/>
          <p:nvPr/>
        </p:nvSpPr>
        <p:spPr>
          <a:xfrm>
            <a:off x="5562600" y="1828800"/>
            <a:ext cx="1600200" cy="369332"/>
          </a:xfrm>
          <a:prstGeom prst="rect">
            <a:avLst/>
          </a:prstGeom>
          <a:noFill/>
        </p:spPr>
        <p:txBody>
          <a:bodyPr wrap="square" rtlCol="0">
            <a:spAutoFit/>
          </a:bodyPr>
          <a:lstStyle/>
          <a:p>
            <a:r>
              <a:rPr lang="en-US" smtClean="0"/>
              <a:t>ChiMerge</a:t>
            </a:r>
            <a:endParaRPr lang="en-US"/>
          </a:p>
        </p:txBody>
      </p:sp>
      <p:sp>
        <p:nvSpPr>
          <p:cNvPr id="11" name="TextBox 10"/>
          <p:cNvSpPr txBox="1"/>
          <p:nvPr/>
        </p:nvSpPr>
        <p:spPr>
          <a:xfrm>
            <a:off x="5562600" y="3733800"/>
            <a:ext cx="1600200" cy="646331"/>
          </a:xfrm>
          <a:prstGeom prst="rect">
            <a:avLst/>
          </a:prstGeom>
          <a:noFill/>
        </p:spPr>
        <p:txBody>
          <a:bodyPr wrap="square" rtlCol="0">
            <a:spAutoFit/>
          </a:bodyPr>
          <a:lstStyle/>
          <a:p>
            <a:r>
              <a:rPr lang="en-US" smtClean="0"/>
              <a:t>Equal Width</a:t>
            </a:r>
          </a:p>
          <a:p>
            <a:r>
              <a:rPr lang="en-US" smtClean="0"/>
              <a:t>Equal Freq</a:t>
            </a:r>
            <a:endParaRPr lang="en-US"/>
          </a:p>
        </p:txBody>
      </p:sp>
      <p:sp>
        <p:nvSpPr>
          <p:cNvPr id="12" name="TextBox 11"/>
          <p:cNvSpPr txBox="1"/>
          <p:nvPr/>
        </p:nvSpPr>
        <p:spPr>
          <a:xfrm>
            <a:off x="5562600" y="5040868"/>
            <a:ext cx="2057400" cy="369332"/>
          </a:xfrm>
          <a:prstGeom prst="rect">
            <a:avLst/>
          </a:prstGeom>
          <a:noFill/>
        </p:spPr>
        <p:txBody>
          <a:bodyPr wrap="square" rtlCol="0">
            <a:spAutoFit/>
          </a:bodyPr>
          <a:lstStyle/>
          <a:p>
            <a:r>
              <a:rPr lang="en-US" smtClean="0"/>
              <a:t>Tree/MDLP</a:t>
            </a:r>
          </a:p>
        </p:txBody>
      </p:sp>
      <p:cxnSp>
        <p:nvCxnSpPr>
          <p:cNvPr id="14" name="Straight Connector 13"/>
          <p:cNvCxnSpPr/>
          <p:nvPr/>
        </p:nvCxnSpPr>
        <p:spPr>
          <a:xfrm flipV="1">
            <a:off x="1524000" y="2209800"/>
            <a:ext cx="838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46620" y="2027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29200" y="2027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05400" y="3932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05400" y="5257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048000" y="40386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00200" y="37338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24200" y="4648200"/>
            <a:ext cx="533400"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856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s-ES" smtClean="0">
                <a:ea typeface="ＭＳ Ｐゴシック" pitchFamily="34" charset="-128"/>
              </a:rPr>
              <a:t>Equal Width dan Equal Frequency</a:t>
            </a:r>
            <a:endParaRPr lang="es-ES" smtClean="0">
              <a:solidFill>
                <a:schemeClr val="bg2"/>
              </a:solidFill>
              <a:ea typeface="ＭＳ Ｐゴシック" pitchFamily="34" charset="-128"/>
            </a:endParaRPr>
          </a:p>
        </p:txBody>
      </p:sp>
      <p:sp>
        <p:nvSpPr>
          <p:cNvPr id="43010" name="Rectangle 3"/>
          <p:cNvSpPr>
            <a:spLocks noGrp="1" noChangeArrowheads="1"/>
          </p:cNvSpPr>
          <p:nvPr>
            <p:ph idx="1"/>
          </p:nvPr>
        </p:nvSpPr>
        <p:spPr/>
        <p:txBody>
          <a:bodyPr>
            <a:normAutofit/>
          </a:bodyPr>
          <a:lstStyle/>
          <a:p>
            <a:pPr marL="284163" indent="-284163" algn="just">
              <a:tabLst>
                <a:tab pos="225425" algn="l"/>
              </a:tabLst>
            </a:pPr>
            <a:r>
              <a:rPr lang="es-ES" sz="2400" smtClean="0">
                <a:ea typeface="ＭＳ Ｐゴシック" pitchFamily="34" charset="-128"/>
              </a:rPr>
              <a:t>In equal width, the continuous range of a feature is divided into intervals that have an equal width and each interval represents a bin. The arity can be calculated by the relationship between the chosen width for each interval and the total length of the attribute range. </a:t>
            </a:r>
          </a:p>
          <a:p>
            <a:pPr marL="284163" indent="-284163" algn="just">
              <a:tabLst>
                <a:tab pos="225425" algn="l"/>
              </a:tabLst>
            </a:pPr>
            <a:endParaRPr lang="es-ES" sz="2400" smtClean="0">
              <a:ea typeface="ＭＳ Ｐゴシック" pitchFamily="34" charset="-128"/>
            </a:endParaRPr>
          </a:p>
          <a:p>
            <a:pPr marL="284163" indent="-284163" algn="just">
              <a:tabLst>
                <a:tab pos="225425" algn="l"/>
              </a:tabLst>
            </a:pPr>
            <a:r>
              <a:rPr lang="es-ES" sz="2400" smtClean="0">
                <a:ea typeface="ＭＳ Ｐゴシック" pitchFamily="34" charset="-128"/>
              </a:rPr>
              <a:t>In equal frequency, an equal number of continuous values are placed in each bin. Thus, the width of each interval is computed by dividing the length of the attribute range by the desired arity.</a:t>
            </a:r>
          </a:p>
        </p:txBody>
      </p:sp>
    </p:spTree>
    <p:extLst>
      <p:ext uri="{BB962C8B-B14F-4D97-AF65-F5344CB8AC3E}">
        <p14:creationId xmlns:p14="http://schemas.microsoft.com/office/powerpoint/2010/main" val="2093868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600200"/>
            <a:ext cx="7848600" cy="461665"/>
          </a:xfrm>
          <a:prstGeom prst="rect">
            <a:avLst/>
          </a:prstGeom>
          <a:noFill/>
        </p:spPr>
        <p:txBody>
          <a:bodyPr wrap="square" rtlCol="0">
            <a:spAutoFit/>
          </a:bodyPr>
          <a:lstStyle/>
          <a:p>
            <a:r>
              <a:rPr lang="en-US" sz="2400" b="1" smtClean="0">
                <a:solidFill>
                  <a:srgbClr val="FE9802"/>
                </a:solidFill>
                <a:latin typeface="Calibri" pitchFamily="34" charset="0"/>
                <a:cs typeface="Calibri" pitchFamily="34" charset="0"/>
              </a:rPr>
              <a:t>Unsupervised Discretization: Equal Width Discretization</a:t>
            </a:r>
            <a:endParaRPr lang="en-US" sz="2400" b="1">
              <a:solidFill>
                <a:srgbClr val="FE9802"/>
              </a:solidFill>
              <a:latin typeface="Calibri" pitchFamily="34" charset="0"/>
              <a:cs typeface="Calibri" pitchFamily="34" charset="0"/>
            </a:endParaRPr>
          </a:p>
        </p:txBody>
      </p:sp>
      <p:sp>
        <p:nvSpPr>
          <p:cNvPr id="7" name="TextBox 6"/>
          <p:cNvSpPr txBox="1"/>
          <p:nvPr/>
        </p:nvSpPr>
        <p:spPr>
          <a:xfrm>
            <a:off x="762000" y="4114800"/>
            <a:ext cx="7848600" cy="461665"/>
          </a:xfrm>
          <a:prstGeom prst="rect">
            <a:avLst/>
          </a:prstGeom>
          <a:noFill/>
        </p:spPr>
        <p:txBody>
          <a:bodyPr wrap="square" rtlCol="0">
            <a:spAutoFit/>
          </a:bodyPr>
          <a:lstStyle/>
          <a:p>
            <a:r>
              <a:rPr lang="en-US" sz="2400" b="1" smtClean="0">
                <a:solidFill>
                  <a:srgbClr val="FE9802"/>
                </a:solidFill>
                <a:latin typeface="Calibri" pitchFamily="34" charset="0"/>
                <a:cs typeface="Calibri" pitchFamily="34" charset="0"/>
              </a:rPr>
              <a:t>Unsupervised Discretization: Equal Freq Discretization</a:t>
            </a:r>
            <a:endParaRPr lang="en-US" sz="2400" b="1">
              <a:solidFill>
                <a:srgbClr val="FE9802"/>
              </a:solidFill>
              <a:latin typeface="Calibri" pitchFamily="34" charset="0"/>
              <a:cs typeface="Calibri" pitchFamily="34" charset="0"/>
            </a:endParaRPr>
          </a:p>
        </p:txBody>
      </p:sp>
      <p:grpSp>
        <p:nvGrpSpPr>
          <p:cNvPr id="3" name="Group 87"/>
          <p:cNvGrpSpPr/>
          <p:nvPr/>
        </p:nvGrpSpPr>
        <p:grpSpPr>
          <a:xfrm>
            <a:off x="914400" y="4876800"/>
            <a:ext cx="7162800" cy="1143000"/>
            <a:chOff x="914400" y="4876800"/>
            <a:chExt cx="7162800" cy="1143000"/>
          </a:xfrm>
        </p:grpSpPr>
        <p:cxnSp>
          <p:nvCxnSpPr>
            <p:cNvPr id="9" name="Straight Connector 8"/>
            <p:cNvCxnSpPr/>
            <p:nvPr/>
          </p:nvCxnSpPr>
          <p:spPr>
            <a:xfrm>
              <a:off x="914400" y="5943600"/>
              <a:ext cx="7162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3963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0767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7570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4374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1178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7981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4785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91588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8392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5196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00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75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0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86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67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76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57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56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1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162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581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8482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07417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20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9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886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267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572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876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57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562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01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477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781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162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581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8482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7417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819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276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886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267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72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876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57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562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019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77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781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162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81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08482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07417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86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267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5720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57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62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19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5814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08482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7417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267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5720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8768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572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8"/>
          <p:cNvGrpSpPr/>
          <p:nvPr/>
        </p:nvGrpSpPr>
        <p:grpSpPr>
          <a:xfrm>
            <a:off x="914400" y="2667000"/>
            <a:ext cx="7162800" cy="1143000"/>
            <a:chOff x="914400" y="4876800"/>
            <a:chExt cx="7162800" cy="1143000"/>
          </a:xfrm>
        </p:grpSpPr>
        <p:cxnSp>
          <p:nvCxnSpPr>
            <p:cNvPr id="90" name="Straight Connector 89"/>
            <p:cNvCxnSpPr/>
            <p:nvPr/>
          </p:nvCxnSpPr>
          <p:spPr>
            <a:xfrm>
              <a:off x="914400" y="5943600"/>
              <a:ext cx="7162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3716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3963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50767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7570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64374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21178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77981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34785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91588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48392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5196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00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175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20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819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276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886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267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4876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257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56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1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477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781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162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581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08482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07417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20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819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276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886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267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572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876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257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562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01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477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81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162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581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08482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507417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2819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3276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3886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4267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4572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4876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257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562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019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77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81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162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581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408482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507417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886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67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45720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257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562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019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5814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408482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507417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267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5720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48768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4572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Connector 165"/>
          <p:cNvCxnSpPr/>
          <p:nvPr/>
        </p:nvCxnSpPr>
        <p:spPr>
          <a:xfrm>
            <a:off x="1721370"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19827"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518284"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916741"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315200"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72137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0386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8006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8674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3152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76" name="Title 175"/>
          <p:cNvSpPr>
            <a:spLocks noGrp="1"/>
          </p:cNvSpPr>
          <p:nvPr>
            <p:ph type="title"/>
          </p:nvPr>
        </p:nvSpPr>
        <p:spPr/>
        <p:txBody>
          <a:bodyPr/>
          <a:lstStyle/>
          <a:p>
            <a:endParaRPr lang="en-US"/>
          </a:p>
        </p:txBody>
      </p:sp>
    </p:spTree>
    <p:extLst>
      <p:ext uri="{BB962C8B-B14F-4D97-AF65-F5344CB8AC3E}">
        <p14:creationId xmlns:p14="http://schemas.microsoft.com/office/powerpoint/2010/main" val="2597737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p>
        </p:txBody>
      </p:sp>
      <p:sp>
        <p:nvSpPr>
          <p:cNvPr id="3" name="Content Placeholder 2"/>
          <p:cNvSpPr>
            <a:spLocks noGrp="1"/>
          </p:cNvSpPr>
          <p:nvPr>
            <p:ph idx="1"/>
          </p:nvPr>
        </p:nvSpPr>
        <p:spPr/>
        <p:txBody>
          <a:bodyPr/>
          <a:lstStyle/>
          <a:p>
            <a:r>
              <a:rPr lang="en-US" dirty="0" err="1" smtClean="0"/>
              <a:t>Diskretisasi</a:t>
            </a:r>
            <a:endParaRPr lang="en-US" dirty="0" smtClean="0"/>
          </a:p>
          <a:p>
            <a:r>
              <a:rPr lang="en-US" dirty="0" err="1" smtClean="0"/>
              <a:t>Pake</a:t>
            </a:r>
            <a:r>
              <a:rPr lang="en-US" dirty="0" smtClean="0"/>
              <a:t> </a:t>
            </a:r>
            <a:r>
              <a:rPr lang="en-US" dirty="0" err="1" smtClean="0"/>
              <a:t>hasil</a:t>
            </a:r>
            <a:r>
              <a:rPr lang="en-US" dirty="0" smtClean="0"/>
              <a:t> </a:t>
            </a:r>
            <a:r>
              <a:rPr lang="en-US" dirty="0" err="1" smtClean="0"/>
              <a:t>diskretisasi</a:t>
            </a:r>
            <a:r>
              <a:rPr lang="en-US" dirty="0" smtClean="0"/>
              <a:t> </a:t>
            </a:r>
            <a:r>
              <a:rPr lang="en-US" dirty="0" err="1" smtClean="0"/>
              <a:t>untuk</a:t>
            </a:r>
            <a:r>
              <a:rPr lang="en-US" dirty="0" smtClean="0"/>
              <a:t> </a:t>
            </a:r>
            <a:r>
              <a:rPr lang="en-US" dirty="0" err="1" smtClean="0"/>
              <a:t>regresi</a:t>
            </a:r>
            <a:r>
              <a:rPr lang="en-US" dirty="0" smtClean="0"/>
              <a:t> </a:t>
            </a:r>
            <a:r>
              <a:rPr lang="en-US" dirty="0" err="1" smtClean="0"/>
              <a:t>logistik</a:t>
            </a:r>
            <a:endParaRPr lang="en-US" dirty="0"/>
          </a:p>
        </p:txBody>
      </p:sp>
      <p:sp>
        <p:nvSpPr>
          <p:cNvPr id="4" name="Slide Number Placeholder 3"/>
          <p:cNvSpPr>
            <a:spLocks noGrp="1"/>
          </p:cNvSpPr>
          <p:nvPr>
            <p:ph type="sldNum" sz="quarter" idx="12"/>
          </p:nvPr>
        </p:nvSpPr>
        <p:spPr/>
        <p:txBody>
          <a:bodyPr/>
          <a:lstStyle/>
          <a:p>
            <a:fld id="{87AE200E-655D-41CB-AE11-87F7AD6434E3}" type="slidenum">
              <a:rPr lang="en-US" smtClean="0"/>
              <a:pPr/>
              <a:t>44</a:t>
            </a:fld>
            <a:endParaRPr lang="en-US"/>
          </a:p>
        </p:txBody>
      </p:sp>
    </p:spTree>
    <p:extLst>
      <p:ext uri="{BB962C8B-B14F-4D97-AF65-F5344CB8AC3E}">
        <p14:creationId xmlns:p14="http://schemas.microsoft.com/office/powerpoint/2010/main" val="287477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Tahapan Pembuatan Model Skoring</a:t>
            </a:r>
            <a:endParaRPr lang="en-US"/>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45</a:t>
            </a:fld>
            <a:endParaRPr lang="en-US"/>
          </a:p>
        </p:txBody>
      </p:sp>
    </p:spTree>
    <p:extLst>
      <p:ext uri="{BB962C8B-B14F-4D97-AF65-F5344CB8AC3E}">
        <p14:creationId xmlns:p14="http://schemas.microsoft.com/office/powerpoint/2010/main" val="1067584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Tahapan</a:t>
            </a:r>
            <a:endParaRPr lang="en-US"/>
          </a:p>
        </p:txBody>
      </p:sp>
      <p:sp>
        <p:nvSpPr>
          <p:cNvPr id="5" name="Content Placeholder 4"/>
          <p:cNvSpPr>
            <a:spLocks noGrp="1"/>
          </p:cNvSpPr>
          <p:nvPr>
            <p:ph idx="1"/>
          </p:nvPr>
        </p:nvSpPr>
        <p:spPr/>
        <p:txBody>
          <a:bodyPr>
            <a:normAutofit fontScale="92500"/>
          </a:bodyPr>
          <a:lstStyle/>
          <a:p>
            <a:r>
              <a:rPr lang="en-US" smtClean="0"/>
              <a:t>Eksplorasi data dan Data cleansing</a:t>
            </a:r>
          </a:p>
          <a:p>
            <a:r>
              <a:rPr lang="en-US" smtClean="0"/>
              <a:t>Pemilihan variabel prediktor</a:t>
            </a:r>
          </a:p>
          <a:p>
            <a:pPr lvl="1"/>
            <a:r>
              <a:rPr lang="en-US" smtClean="0"/>
              <a:t>WoE (weight of evidence)</a:t>
            </a:r>
          </a:p>
          <a:p>
            <a:pPr lvl="1"/>
            <a:r>
              <a:rPr lang="en-US" smtClean="0"/>
              <a:t>IV (information value)</a:t>
            </a:r>
          </a:p>
          <a:p>
            <a:r>
              <a:rPr lang="en-US" smtClean="0"/>
              <a:t>Penyusunan model skoring awal</a:t>
            </a:r>
          </a:p>
          <a:p>
            <a:r>
              <a:rPr lang="en-US" smtClean="0"/>
              <a:t>Reject Inferece (khusus untuk approval scoring)</a:t>
            </a:r>
          </a:p>
          <a:p>
            <a:r>
              <a:rPr lang="en-US" smtClean="0"/>
              <a:t>Penyusunan model skoring dan scorecard</a:t>
            </a:r>
          </a:p>
          <a:p>
            <a:r>
              <a:rPr lang="en-US" smtClean="0"/>
              <a:t>Validasi model skoring</a:t>
            </a:r>
            <a:endParaRPr lang="en-US"/>
          </a:p>
        </p:txBody>
      </p:sp>
      <p:sp>
        <p:nvSpPr>
          <p:cNvPr id="6" name="Slide Number Placeholder 5"/>
          <p:cNvSpPr>
            <a:spLocks noGrp="1"/>
          </p:cNvSpPr>
          <p:nvPr>
            <p:ph type="sldNum" sz="quarter" idx="12"/>
          </p:nvPr>
        </p:nvSpPr>
        <p:spPr/>
        <p:txBody>
          <a:bodyPr/>
          <a:lstStyle/>
          <a:p>
            <a:fld id="{87AE200E-655D-41CB-AE11-87F7AD6434E3}" type="slidenum">
              <a:rPr lang="en-US" smtClean="0"/>
              <a:pPr/>
              <a:t>46</a:t>
            </a:fld>
            <a:endParaRPr lang="en-US"/>
          </a:p>
        </p:txBody>
      </p:sp>
    </p:spTree>
    <p:extLst>
      <p:ext uri="{BB962C8B-B14F-4D97-AF65-F5344CB8AC3E}">
        <p14:creationId xmlns:p14="http://schemas.microsoft.com/office/powerpoint/2010/main" val="85465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Eksplorasi Data</a:t>
            </a:r>
            <a:endParaRPr lang="en-US"/>
          </a:p>
        </p:txBody>
      </p:sp>
      <p:sp>
        <p:nvSpPr>
          <p:cNvPr id="3" name="Content Placeholder 2"/>
          <p:cNvSpPr>
            <a:spLocks noGrp="1"/>
          </p:cNvSpPr>
          <p:nvPr>
            <p:ph idx="1"/>
          </p:nvPr>
        </p:nvSpPr>
        <p:spPr/>
        <p:txBody>
          <a:bodyPr/>
          <a:lstStyle/>
          <a:p>
            <a:r>
              <a:rPr lang="en-US" smtClean="0"/>
              <a:t>Mengetahui gambaran umum mengenai karakteristik data yang akan digunakan</a:t>
            </a:r>
          </a:p>
          <a:p>
            <a:pPr lvl="1"/>
            <a:r>
              <a:rPr lang="en-US" smtClean="0"/>
              <a:t>Jenis variabel: kategorik vs numerik</a:t>
            </a:r>
          </a:p>
          <a:p>
            <a:pPr lvl="1"/>
            <a:r>
              <a:rPr lang="en-US" smtClean="0"/>
              <a:t>Distribusi nilai variabel</a:t>
            </a:r>
          </a:p>
          <a:p>
            <a:pPr lvl="2"/>
            <a:r>
              <a:rPr lang="en-US" smtClean="0"/>
              <a:t>Kode dan kesalahan pengkodean</a:t>
            </a:r>
          </a:p>
          <a:p>
            <a:pPr lvl="2"/>
            <a:r>
              <a:rPr lang="en-US" smtClean="0"/>
              <a:t>Outliers</a:t>
            </a:r>
          </a:p>
          <a:p>
            <a:pPr lvl="1"/>
            <a:r>
              <a:rPr lang="en-US" smtClean="0"/>
              <a:t>Perlunya menyusun variabel baru (derivative variabel)</a:t>
            </a:r>
          </a:p>
          <a:p>
            <a:pPr lvl="2"/>
            <a:r>
              <a:rPr lang="en-US" smtClean="0"/>
              <a:t>misal, variabel usia dari variabel tanggal lahir</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47</a:t>
            </a:fld>
            <a:endParaRPr lang="en-US"/>
          </a:p>
        </p:txBody>
      </p:sp>
    </p:spTree>
    <p:extLst>
      <p:ext uri="{BB962C8B-B14F-4D97-AF65-F5344CB8AC3E}">
        <p14:creationId xmlns:p14="http://schemas.microsoft.com/office/powerpoint/2010/main" val="3317008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 Variabel</a:t>
            </a:r>
            <a:endParaRPr lang="en-US"/>
          </a:p>
        </p:txBody>
      </p:sp>
      <p:sp>
        <p:nvSpPr>
          <p:cNvPr id="3" name="Content Placeholder 2"/>
          <p:cNvSpPr>
            <a:spLocks noGrp="1"/>
          </p:cNvSpPr>
          <p:nvPr>
            <p:ph idx="1"/>
          </p:nvPr>
        </p:nvSpPr>
        <p:spPr/>
        <p:txBody>
          <a:bodyPr/>
          <a:lstStyle/>
          <a:p>
            <a:r>
              <a:rPr lang="en-US" smtClean="0"/>
              <a:t>Numerik</a:t>
            </a:r>
          </a:p>
          <a:p>
            <a:pPr lvl="1"/>
            <a:r>
              <a:rPr lang="en-US" smtClean="0"/>
              <a:t>Misal: income, age, number of dependants</a:t>
            </a:r>
          </a:p>
          <a:p>
            <a:pPr lvl="1"/>
            <a:r>
              <a:rPr lang="en-US" smtClean="0"/>
              <a:t>Terhadapnya dapat dilakukan operasi-operasi aritmatika</a:t>
            </a:r>
          </a:p>
          <a:p>
            <a:r>
              <a:rPr lang="en-US" smtClean="0"/>
              <a:t>Kategorik</a:t>
            </a:r>
          </a:p>
          <a:p>
            <a:pPr lvl="1"/>
            <a:r>
              <a:rPr lang="en-US" smtClean="0"/>
              <a:t>Misal: gender, occupation, residential ownership</a:t>
            </a:r>
          </a:p>
          <a:p>
            <a:pPr lvl="1"/>
            <a:r>
              <a:rPr lang="en-US" smtClean="0"/>
              <a:t>Ada yang bersifat ordinal, ada yang bersifat nominal</a:t>
            </a:r>
          </a:p>
        </p:txBody>
      </p:sp>
      <p:sp>
        <p:nvSpPr>
          <p:cNvPr id="4" name="Slide Number Placeholder 3"/>
          <p:cNvSpPr>
            <a:spLocks noGrp="1"/>
          </p:cNvSpPr>
          <p:nvPr>
            <p:ph type="sldNum" sz="quarter" idx="12"/>
          </p:nvPr>
        </p:nvSpPr>
        <p:spPr/>
        <p:txBody>
          <a:bodyPr/>
          <a:lstStyle/>
          <a:p>
            <a:fld id="{87AE200E-655D-41CB-AE11-87F7AD6434E3}" type="slidenum">
              <a:rPr lang="en-US" smtClean="0"/>
              <a:pPr/>
              <a:t>48</a:t>
            </a:fld>
            <a:endParaRPr lang="en-US"/>
          </a:p>
        </p:txBody>
      </p:sp>
    </p:spTree>
    <p:extLst>
      <p:ext uri="{BB962C8B-B14F-4D97-AF65-F5344CB8AC3E}">
        <p14:creationId xmlns:p14="http://schemas.microsoft.com/office/powerpoint/2010/main" val="1377662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 Variabel</a:t>
            </a:r>
            <a:endParaRPr lang="en-US"/>
          </a:p>
        </p:txBody>
      </p:sp>
      <p:sp>
        <p:nvSpPr>
          <p:cNvPr id="3" name="Content Placeholder 2"/>
          <p:cNvSpPr>
            <a:spLocks noGrp="1"/>
          </p:cNvSpPr>
          <p:nvPr>
            <p:ph idx="1"/>
          </p:nvPr>
        </p:nvSpPr>
        <p:spPr/>
        <p:txBody>
          <a:bodyPr>
            <a:normAutofit fontScale="92500"/>
          </a:bodyPr>
          <a:lstStyle/>
          <a:p>
            <a:r>
              <a:rPr lang="en-US" smtClean="0"/>
              <a:t>Variabel numerik bisa dijadikan variabel kategorik melalui proses discretization/binning/bucketing</a:t>
            </a:r>
          </a:p>
          <a:p>
            <a:endParaRPr lang="en-US"/>
          </a:p>
          <a:p>
            <a:r>
              <a:rPr lang="en-US" smtClean="0"/>
              <a:t>Misal, nilai income dikelompok-kelompokkan menjadi</a:t>
            </a:r>
          </a:p>
          <a:p>
            <a:pPr lvl="1"/>
            <a:r>
              <a:rPr lang="en-US" smtClean="0"/>
              <a:t>Kurang dari 5 juta per bulan</a:t>
            </a:r>
          </a:p>
          <a:p>
            <a:pPr lvl="1"/>
            <a:r>
              <a:rPr lang="en-US" smtClean="0"/>
              <a:t>5 – 10 juta per bulan</a:t>
            </a:r>
          </a:p>
          <a:p>
            <a:pPr lvl="1"/>
            <a:r>
              <a:rPr lang="en-US" smtClean="0"/>
              <a:t>10 – 20 juta per bulan</a:t>
            </a:r>
          </a:p>
          <a:p>
            <a:pPr lvl="1"/>
            <a:r>
              <a:rPr lang="en-US" smtClean="0"/>
              <a:t>Lebih dari 20 juta per bulan</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49</a:t>
            </a:fld>
            <a:endParaRPr lang="en-US"/>
          </a:p>
        </p:txBody>
      </p:sp>
    </p:spTree>
    <p:extLst>
      <p:ext uri="{BB962C8B-B14F-4D97-AF65-F5344CB8AC3E}">
        <p14:creationId xmlns:p14="http://schemas.microsoft.com/office/powerpoint/2010/main" val="399788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Ilustrasi: Scorecard dan Threshold</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a:t>
            </a:fld>
            <a:endParaRPr lang="en-US"/>
          </a:p>
        </p:txBody>
      </p:sp>
      <p:graphicFrame>
        <p:nvGraphicFramePr>
          <p:cNvPr id="5" name="Table 4"/>
          <p:cNvGraphicFramePr>
            <a:graphicFrameLocks noGrp="1"/>
          </p:cNvGraphicFramePr>
          <p:nvPr/>
        </p:nvGraphicFramePr>
        <p:xfrm>
          <a:off x="762000" y="1371600"/>
          <a:ext cx="4313982" cy="4883340"/>
        </p:xfrm>
        <a:graphic>
          <a:graphicData uri="http://schemas.openxmlformats.org/drawingml/2006/table">
            <a:tbl>
              <a:tblPr firstRow="1" bandRow="1">
                <a:tableStyleId>{68D230F3-CF80-4859-8CE7-A43EE81993B5}</a:tableStyleId>
              </a:tblPr>
              <a:tblGrid>
                <a:gridCol w="2181976">
                  <a:extLst>
                    <a:ext uri="{9D8B030D-6E8A-4147-A177-3AD203B41FA5}">
                      <a16:colId xmlns:a16="http://schemas.microsoft.com/office/drawing/2014/main" val="20000"/>
                    </a:ext>
                  </a:extLst>
                </a:gridCol>
                <a:gridCol w="1066003">
                  <a:extLst>
                    <a:ext uri="{9D8B030D-6E8A-4147-A177-3AD203B41FA5}">
                      <a16:colId xmlns:a16="http://schemas.microsoft.com/office/drawing/2014/main" val="20001"/>
                    </a:ext>
                  </a:extLst>
                </a:gridCol>
                <a:gridCol w="1066003">
                  <a:extLst>
                    <a:ext uri="{9D8B030D-6E8A-4147-A177-3AD203B41FA5}">
                      <a16:colId xmlns:a16="http://schemas.microsoft.com/office/drawing/2014/main" val="20002"/>
                    </a:ext>
                  </a:extLst>
                </a:gridCol>
              </a:tblGrid>
              <a:tr h="0">
                <a:tc>
                  <a:txBody>
                    <a:bodyPr/>
                    <a:lstStyle/>
                    <a:p>
                      <a:pPr algn="l" fontAlgn="t"/>
                      <a:r>
                        <a:rPr lang="en-US" sz="1400" u="none" strike="noStrike"/>
                        <a:t>Attribute</a:t>
                      </a:r>
                      <a:endParaRPr lang="en-US" sz="1400" b="1" i="0" u="none" strike="noStrike">
                        <a:solidFill>
                          <a:srgbClr val="000000"/>
                        </a:solidFill>
                        <a:latin typeface="+mj-lt"/>
                      </a:endParaRPr>
                    </a:p>
                  </a:txBody>
                  <a:tcPr marL="8610" marR="8610" marT="8610" marB="0"/>
                </a:tc>
                <a:tc>
                  <a:txBody>
                    <a:bodyPr/>
                    <a:lstStyle/>
                    <a:p>
                      <a:pPr algn="l" fontAlgn="t"/>
                      <a:r>
                        <a:rPr lang="en-US" sz="1400" u="none" strike="noStrike" smtClean="0"/>
                        <a:t>Category</a:t>
                      </a:r>
                      <a:endParaRPr lang="en-US" sz="1400" b="1" i="0" u="none" strike="noStrike">
                        <a:solidFill>
                          <a:srgbClr val="000000"/>
                        </a:solidFill>
                        <a:latin typeface="+mj-lt"/>
                      </a:endParaRPr>
                    </a:p>
                  </a:txBody>
                  <a:tcPr marL="8610" marR="8610" marT="8610" marB="0"/>
                </a:tc>
                <a:tc>
                  <a:txBody>
                    <a:bodyPr/>
                    <a:lstStyle/>
                    <a:p>
                      <a:pPr algn="r" fontAlgn="t"/>
                      <a:r>
                        <a:rPr lang="en-US" sz="1400" u="none" strike="noStrike" smtClean="0"/>
                        <a:t>Score</a:t>
                      </a:r>
                      <a:endParaRPr lang="en-US" sz="1400" b="1" i="0" u="none" strike="noStrike">
                        <a:solidFill>
                          <a:srgbClr val="000000"/>
                        </a:solidFill>
                        <a:latin typeface="+mj-lt"/>
                      </a:endParaRPr>
                    </a:p>
                  </a:txBody>
                  <a:tcPr marL="8610" marR="8610" marT="8610" marB="0"/>
                </a:tc>
                <a:extLst>
                  <a:ext uri="{0D108BD9-81ED-4DB2-BD59-A6C34878D82A}">
                    <a16:rowId xmlns:a16="http://schemas.microsoft.com/office/drawing/2014/main" val="10000"/>
                  </a:ext>
                </a:extLst>
              </a:tr>
              <a:tr h="0">
                <a:tc>
                  <a:txBody>
                    <a:bodyPr/>
                    <a:lstStyle/>
                    <a:p>
                      <a:pPr algn="l" fontAlgn="t"/>
                      <a:r>
                        <a:rPr lang="en-US" sz="1400" u="none" strike="noStrike"/>
                        <a:t>Gender</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FEMALE</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165</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1"/>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MALE</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107</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2"/>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3"/>
                  </a:ext>
                </a:extLst>
              </a:tr>
              <a:tr h="0">
                <a:tc>
                  <a:txBody>
                    <a:bodyPr/>
                    <a:lstStyle/>
                    <a:p>
                      <a:pPr algn="l" fontAlgn="t"/>
                      <a:r>
                        <a:rPr lang="en-US" sz="1400" u="none" strike="noStrike"/>
                        <a:t>Age Group</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&lt;=</a:t>
                      </a:r>
                      <a:r>
                        <a:rPr lang="en-US" sz="1400" u="none" strike="noStrike" baseline="0" smtClean="0"/>
                        <a:t> 25</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108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4"/>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25</a:t>
                      </a:r>
                      <a:r>
                        <a:rPr lang="en-US" sz="1400" u="none" strike="noStrike" baseline="0" smtClean="0"/>
                        <a:t> – 30</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5"/>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31 – 35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121</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6"/>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36</a:t>
                      </a:r>
                      <a:r>
                        <a:rPr lang="en-US" sz="1400" u="none" strike="noStrike" baseline="0" smtClean="0"/>
                        <a:t> – 40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133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7"/>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41</a:t>
                      </a:r>
                      <a:r>
                        <a:rPr lang="en-US" sz="1400" u="none" strike="noStrike" baseline="0" smtClean="0"/>
                        <a:t> – 45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8"/>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&gt;</a:t>
                      </a:r>
                      <a:r>
                        <a:rPr lang="en-US" sz="1400" u="none" strike="noStrike" baseline="0" smtClean="0"/>
                        <a:t> 45</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186</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9"/>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0"/>
                  </a:ext>
                </a:extLst>
              </a:tr>
              <a:tr h="0">
                <a:tc>
                  <a:txBody>
                    <a:bodyPr/>
                    <a:lstStyle/>
                    <a:p>
                      <a:pPr algn="l" fontAlgn="t"/>
                      <a:r>
                        <a:rPr lang="en-US" sz="1400" u="none" strike="noStrike"/>
                        <a:t>Residence Ownership</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OTHERS</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98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1"/>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OWNED</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172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2"/>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PARENT</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115</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3"/>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RENT</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83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4"/>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5"/>
                  </a:ext>
                </a:extLst>
              </a:tr>
              <a:tr h="0">
                <a:tc>
                  <a:txBody>
                    <a:bodyPr/>
                    <a:lstStyle/>
                    <a:p>
                      <a:pPr algn="l" fontAlgn="t"/>
                      <a:r>
                        <a:rPr lang="en-US" sz="1400" u="none" strike="noStrike"/>
                        <a:t>Number of Dependants</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0</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169</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6"/>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1</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140</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7"/>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2</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136</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8"/>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3</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9"/>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4</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89</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20"/>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&gt;</a:t>
                      </a:r>
                      <a:r>
                        <a:rPr lang="en-US" sz="1400" u="none" strike="noStrike" baseline="0" smtClean="0"/>
                        <a:t> 4</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92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21"/>
                  </a:ext>
                </a:extLst>
              </a:tr>
            </a:tbl>
          </a:graphicData>
        </a:graphic>
      </p:graphicFrame>
      <p:graphicFrame>
        <p:nvGraphicFramePr>
          <p:cNvPr id="6" name="Table 5"/>
          <p:cNvGraphicFramePr>
            <a:graphicFrameLocks noGrp="1"/>
          </p:cNvGraphicFramePr>
          <p:nvPr/>
        </p:nvGraphicFramePr>
        <p:xfrm>
          <a:off x="6248400" y="1371600"/>
          <a:ext cx="2286000" cy="3040380"/>
        </p:xfrm>
        <a:graphic>
          <a:graphicData uri="http://schemas.openxmlformats.org/drawingml/2006/table">
            <a:tbl>
              <a:tblPr firstRow="1" bandRow="1">
                <a:tableStyleId>{D27102A9-8310-4765-A935-A1911B00CA55}</a:tableStyleId>
              </a:tblPr>
              <a:tblGrid>
                <a:gridCol w="838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8242">
                <a:tc>
                  <a:txBody>
                    <a:bodyPr/>
                    <a:lstStyle/>
                    <a:p>
                      <a:pPr algn="r" fontAlgn="b"/>
                      <a:r>
                        <a:rPr lang="en-US" sz="1600" u="none" strike="noStrike"/>
                        <a:t>Score</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Odds (good)</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0">
                <a:tc>
                  <a:txBody>
                    <a:bodyPr/>
                    <a:lstStyle/>
                    <a:p>
                      <a:pPr algn="r" fontAlgn="b"/>
                      <a:r>
                        <a:rPr lang="en-US" sz="1600" u="none" strike="noStrike" dirty="0"/>
                        <a:t>640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200.0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0">
                <a:tc>
                  <a:txBody>
                    <a:bodyPr/>
                    <a:lstStyle/>
                    <a:p>
                      <a:pPr algn="r" fontAlgn="b"/>
                      <a:r>
                        <a:rPr lang="en-US" sz="1600" u="none" strike="noStrike" dirty="0"/>
                        <a:t>620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100.0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0">
                <a:tc>
                  <a:txBody>
                    <a:bodyPr/>
                    <a:lstStyle/>
                    <a:p>
                      <a:pPr algn="r" fontAlgn="b"/>
                      <a:r>
                        <a:rPr lang="en-US" sz="1600" u="none" strike="noStrike" dirty="0"/>
                        <a:t>600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0">
                <a:tc>
                  <a:txBody>
                    <a:bodyPr/>
                    <a:lstStyle/>
                    <a:p>
                      <a:pPr algn="r" fontAlgn="b"/>
                      <a:r>
                        <a:rPr lang="en-US" sz="1600" u="none" strike="noStrike" dirty="0"/>
                        <a:t>580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25.0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0">
                <a:tc>
                  <a:txBody>
                    <a:bodyPr/>
                    <a:lstStyle/>
                    <a:p>
                      <a:pPr algn="r" fontAlgn="b"/>
                      <a:r>
                        <a:rPr lang="en-US" sz="1600" u="none" strike="noStrike" dirty="0"/>
                        <a:t>560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12.5</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0">
                <a:tc>
                  <a:txBody>
                    <a:bodyPr/>
                    <a:lstStyle/>
                    <a:p>
                      <a:pPr algn="r" fontAlgn="b"/>
                      <a:r>
                        <a:rPr lang="en-US" sz="1600" u="none" strike="noStrike" dirty="0"/>
                        <a:t>540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6.3</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0">
                <a:tc>
                  <a:txBody>
                    <a:bodyPr/>
                    <a:lstStyle/>
                    <a:p>
                      <a:pPr algn="r" fontAlgn="b"/>
                      <a:r>
                        <a:rPr lang="en-US" sz="1600" u="none" strike="noStrike" dirty="0"/>
                        <a:t>520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3.1</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0">
                <a:tc>
                  <a:txBody>
                    <a:bodyPr/>
                    <a:lstStyle/>
                    <a:p>
                      <a:pPr algn="r" fontAlgn="b"/>
                      <a:r>
                        <a:rPr lang="en-US" sz="1600" u="none" strike="noStrike" dirty="0"/>
                        <a:t>500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1.6</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55330">
                <a:tc>
                  <a:txBody>
                    <a:bodyPr/>
                    <a:lstStyle/>
                    <a:p>
                      <a:pPr algn="r" fontAlgn="b"/>
                      <a:r>
                        <a:rPr lang="en-US" sz="1600" u="none" strike="noStrike" dirty="0"/>
                        <a:t>480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0.8</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55330">
                <a:tc>
                  <a:txBody>
                    <a:bodyPr/>
                    <a:lstStyle/>
                    <a:p>
                      <a:pPr algn="r" fontAlgn="b"/>
                      <a:r>
                        <a:rPr lang="en-US" sz="1600" u="none" strike="noStrike" dirty="0"/>
                        <a:t>460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0.4</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55330">
                <a:tc>
                  <a:txBody>
                    <a:bodyPr/>
                    <a:lstStyle/>
                    <a:p>
                      <a:pPr algn="r" fontAlgn="b"/>
                      <a:r>
                        <a:rPr lang="en-US" sz="1600" u="none" strike="noStrike" dirty="0"/>
                        <a:t>440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1"/>
                  </a:ext>
                </a:extLst>
              </a:tr>
            </a:tbl>
          </a:graphicData>
        </a:graphic>
      </p:graphicFrame>
      <p:sp>
        <p:nvSpPr>
          <p:cNvPr id="7" name="TextBox 6"/>
          <p:cNvSpPr txBox="1"/>
          <p:nvPr/>
        </p:nvSpPr>
        <p:spPr>
          <a:xfrm>
            <a:off x="6248400" y="4648200"/>
            <a:ext cx="2362200" cy="1815882"/>
          </a:xfrm>
          <a:prstGeom prst="rect">
            <a:avLst/>
          </a:prstGeom>
          <a:noFill/>
        </p:spPr>
        <p:txBody>
          <a:bodyPr wrap="square" rtlCol="0">
            <a:spAutoFit/>
          </a:bodyPr>
          <a:lstStyle/>
          <a:p>
            <a:pPr algn="ctr"/>
            <a:r>
              <a:rPr lang="en-US" sz="2800" b="1" smtClean="0"/>
              <a:t>“Accepted (Good) jika score lebih dari 540”</a:t>
            </a:r>
            <a:endParaRPr lang="en-US" sz="2800"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Pemilihan Variabel</a:t>
            </a:r>
            <a:endParaRPr lang="en-US"/>
          </a:p>
        </p:txBody>
      </p:sp>
      <p:sp>
        <p:nvSpPr>
          <p:cNvPr id="3" name="Content Placeholder 2"/>
          <p:cNvSpPr>
            <a:spLocks noGrp="1"/>
          </p:cNvSpPr>
          <p:nvPr>
            <p:ph idx="1"/>
          </p:nvPr>
        </p:nvSpPr>
        <p:spPr/>
        <p:txBody>
          <a:bodyPr>
            <a:normAutofit fontScale="77500" lnSpcReduction="20000"/>
          </a:bodyPr>
          <a:lstStyle/>
          <a:p>
            <a:r>
              <a:rPr lang="en-US" smtClean="0"/>
              <a:t>Tidak semua variabel yang ada pada data layak untuk jadi prediktor dalam model skoring</a:t>
            </a:r>
          </a:p>
          <a:p>
            <a:endParaRPr lang="en-US"/>
          </a:p>
          <a:p>
            <a:r>
              <a:rPr lang="en-US" smtClean="0"/>
              <a:t>Hanya variabel yang memiliki pengaruh terhadap status good/bad saja yang pantas untuk dijadikan prediktor</a:t>
            </a:r>
          </a:p>
          <a:p>
            <a:endParaRPr lang="en-US"/>
          </a:p>
          <a:p>
            <a:r>
              <a:rPr lang="en-US" smtClean="0"/>
              <a:t>Variabel prediktor memiliki pengaruh jika untuk nilai variabel yang berbeda maka proporsi good/bad-nya berbeda</a:t>
            </a:r>
          </a:p>
          <a:p>
            <a:endParaRPr lang="en-US"/>
          </a:p>
          <a:p>
            <a:r>
              <a:rPr lang="en-US" smtClean="0"/>
              <a:t>Perbedaan tersebut dapat dilihat menggunakan nilai WoE (weight of evidence)</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50</a:t>
            </a:fld>
            <a:endParaRPr lang="en-US"/>
          </a:p>
        </p:txBody>
      </p:sp>
    </p:spTree>
    <p:extLst>
      <p:ext uri="{BB962C8B-B14F-4D97-AF65-F5344CB8AC3E}">
        <p14:creationId xmlns:p14="http://schemas.microsoft.com/office/powerpoint/2010/main" val="630036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Weight of Evidence</a:t>
            </a:r>
            <a:endParaRPr lang="en-US"/>
          </a:p>
        </p:txBody>
      </p:sp>
      <p:graphicFrame>
        <p:nvGraphicFramePr>
          <p:cNvPr id="4" name="Content Placeholder 3"/>
          <p:cNvGraphicFramePr>
            <a:graphicFrameLocks noGrp="1" noChangeAspect="1"/>
          </p:cNvGraphicFramePr>
          <p:nvPr>
            <p:ph idx="1"/>
          </p:nvPr>
        </p:nvGraphicFramePr>
        <p:xfrm>
          <a:off x="1905000" y="1447800"/>
          <a:ext cx="5416550" cy="1060450"/>
        </p:xfrm>
        <a:graphic>
          <a:graphicData uri="http://schemas.openxmlformats.org/presentationml/2006/ole">
            <mc:AlternateContent xmlns:mc="http://schemas.openxmlformats.org/markup-compatibility/2006">
              <mc:Choice xmlns:v="urn:schemas-microsoft-com:vml" Requires="v">
                <p:oleObj spid="_x0000_s132104" name="Equation" r:id="rId3" imgW="2336760" imgH="457200" progId="Equation.3">
                  <p:embed/>
                </p:oleObj>
              </mc:Choice>
              <mc:Fallback>
                <p:oleObj name="Equation" r:id="rId3" imgW="2336760" imgH="45720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47800"/>
                        <a:ext cx="54165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457200" y="2743200"/>
          <a:ext cx="8229600" cy="2743197"/>
        </p:xfrm>
        <a:graphic>
          <a:graphicData uri="http://schemas.openxmlformats.org/drawingml/2006/table">
            <a:tbl>
              <a:tblPr>
                <a:tableStyleId>{1FECB4D8-DB02-4DC6-A0A2-4F2EBAE1DC90}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17686">
                  <a:extLst>
                    <a:ext uri="{9D8B030D-6E8A-4147-A177-3AD203B41FA5}">
                      <a16:colId xmlns:a16="http://schemas.microsoft.com/office/drawing/2014/main" val="20003"/>
                    </a:ext>
                  </a:extLst>
                </a:gridCol>
                <a:gridCol w="1186962">
                  <a:extLst>
                    <a:ext uri="{9D8B030D-6E8A-4147-A177-3AD203B41FA5}">
                      <a16:colId xmlns:a16="http://schemas.microsoft.com/office/drawing/2014/main" val="20004"/>
                    </a:ext>
                  </a:extLst>
                </a:gridCol>
                <a:gridCol w="738552">
                  <a:extLst>
                    <a:ext uri="{9D8B030D-6E8A-4147-A177-3AD203B41FA5}">
                      <a16:colId xmlns:a16="http://schemas.microsoft.com/office/drawing/2014/main" val="20005"/>
                    </a:ext>
                  </a:extLst>
                </a:gridCol>
                <a:gridCol w="1081456">
                  <a:extLst>
                    <a:ext uri="{9D8B030D-6E8A-4147-A177-3AD203B41FA5}">
                      <a16:colId xmlns:a16="http://schemas.microsoft.com/office/drawing/2014/main" val="20006"/>
                    </a:ext>
                  </a:extLst>
                </a:gridCol>
                <a:gridCol w="870439">
                  <a:extLst>
                    <a:ext uri="{9D8B030D-6E8A-4147-A177-3AD203B41FA5}">
                      <a16:colId xmlns:a16="http://schemas.microsoft.com/office/drawing/2014/main" val="20007"/>
                    </a:ext>
                  </a:extLst>
                </a:gridCol>
                <a:gridCol w="791305">
                  <a:extLst>
                    <a:ext uri="{9D8B030D-6E8A-4147-A177-3AD203B41FA5}">
                      <a16:colId xmlns:a16="http://schemas.microsoft.com/office/drawing/2014/main" val="20008"/>
                    </a:ext>
                  </a:extLst>
                </a:gridCol>
              </a:tblGrid>
              <a:tr h="485469">
                <a:tc>
                  <a:txBody>
                    <a:bodyPr/>
                    <a:lstStyle/>
                    <a:p>
                      <a:pPr algn="ctr" fontAlgn="b"/>
                      <a:r>
                        <a:rPr lang="en-US" sz="1600" b="1" i="1" u="none" strike="noStrike"/>
                        <a:t>Age</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Count</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P(X=k)</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Good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P(X=k|Good)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Bad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smtClean="0"/>
                        <a:t>P(X=k|Bad)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Bad Rate</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WoE</a:t>
                      </a:r>
                      <a:endParaRPr lang="en-US" sz="1600" b="1" i="1"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82216">
                <a:tc>
                  <a:txBody>
                    <a:bodyPr/>
                    <a:lstStyle/>
                    <a:p>
                      <a:pPr algn="l" fontAlgn="b"/>
                      <a:r>
                        <a:rPr lang="en-US" sz="1600" u="none" strike="noStrike"/>
                        <a:t>Missing</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2.38%</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3.65%</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14.00%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-0.428</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82216">
                <a:tc>
                  <a:txBody>
                    <a:bodyPr/>
                    <a:lstStyle/>
                    <a:p>
                      <a:pPr algn="l" fontAlgn="b"/>
                      <a:r>
                        <a:rPr lang="en-US" sz="1600" u="none" strike="noStrike"/>
                        <a:t>18–22</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3,040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8.41%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24.00%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-1.089</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82216">
                <a:tc>
                  <a:txBody>
                    <a:bodyPr/>
                    <a:lstStyle/>
                    <a:p>
                      <a:pPr algn="l" fontAlgn="b"/>
                      <a:r>
                        <a:rPr lang="en-US" sz="1600" u="none" strike="noStrike"/>
                        <a:t>23–26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4,920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13.61%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1,080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28.13%</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18.00%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-0.726</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82216">
                <a:tc>
                  <a:txBody>
                    <a:bodyPr/>
                    <a:lstStyle/>
                    <a:p>
                      <a:pPr algn="l" fontAlgn="b"/>
                      <a:r>
                        <a:rPr lang="en-US" sz="1600" u="none" strike="noStrike"/>
                        <a:t>27–29</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22.50%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22.40%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23.44%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-0.045</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82216">
                <a:tc>
                  <a:txBody>
                    <a:bodyPr/>
                    <a:lstStyle/>
                    <a:p>
                      <a:pPr algn="l" fontAlgn="b"/>
                      <a:r>
                        <a:rPr lang="en-US" sz="1600" u="none" strike="noStrike"/>
                        <a:t>30–35</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26.27%</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13.02%</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0.702</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82216">
                <a:tc>
                  <a:txBody>
                    <a:bodyPr/>
                    <a:lstStyle/>
                    <a:p>
                      <a:pPr algn="l" fontAlgn="b"/>
                      <a:r>
                        <a:rPr lang="en-US" sz="1600" u="none" strike="noStrike"/>
                        <a:t>35–44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7,000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17.50%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6,800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18.81%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5.21%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2.86%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1.284</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82216">
                <a:tc>
                  <a:txBody>
                    <a:bodyPr/>
                    <a:lstStyle/>
                    <a:p>
                      <a:pPr algn="l" fontAlgn="b"/>
                      <a:r>
                        <a:rPr lang="en-US" sz="1600" u="none" strike="noStrike"/>
                        <a:t>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7.50%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2,940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8.13%</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1.56%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1.651</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82216">
                <a:tc>
                  <a:txBody>
                    <a:bodyPr/>
                    <a:lstStyle/>
                    <a:p>
                      <a:pPr algn="l" fontAlgn="b"/>
                      <a:r>
                        <a:rPr lang="en-US" sz="1600" u="none" strike="noStrike"/>
                        <a:t>Total</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40,000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36,160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3,840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9.60%</a:t>
                      </a:r>
                      <a:endParaRPr lang="en-US" sz="1600" b="0" i="0" u="none" strike="noStrike">
                        <a:solidFill>
                          <a:srgbClr val="000000"/>
                        </a:solidFill>
                        <a:latin typeface="Calibri"/>
                      </a:endParaRPr>
                    </a:p>
                  </a:txBody>
                  <a:tcPr marL="9525" marR="9525" marT="9525" marB="0" anchor="b"/>
                </a:tc>
                <a:tc>
                  <a:txBody>
                    <a:bodyPr/>
                    <a:lstStyle/>
                    <a:p>
                      <a:pPr algn="l" fontAlgn="b"/>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7" name="Slide Number Placeholder 6"/>
          <p:cNvSpPr>
            <a:spLocks noGrp="1"/>
          </p:cNvSpPr>
          <p:nvPr>
            <p:ph type="sldNum" sz="quarter" idx="12"/>
          </p:nvPr>
        </p:nvSpPr>
        <p:spPr/>
        <p:txBody>
          <a:bodyPr/>
          <a:lstStyle/>
          <a:p>
            <a:fld id="{87AE200E-655D-41CB-AE11-87F7AD6434E3}" type="slidenum">
              <a:rPr lang="en-US" smtClean="0"/>
              <a:pPr/>
              <a:t>51</a:t>
            </a:fld>
            <a:endParaRPr lang="en-US"/>
          </a:p>
        </p:txBody>
      </p:sp>
    </p:spTree>
    <p:extLst>
      <p:ext uri="{BB962C8B-B14F-4D97-AF65-F5344CB8AC3E}">
        <p14:creationId xmlns:p14="http://schemas.microsoft.com/office/powerpoint/2010/main" val="2880772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membuat kelompok</a:t>
            </a:r>
            <a:endParaRPr lang="en-US"/>
          </a:p>
        </p:txBody>
      </p:sp>
      <p:sp>
        <p:nvSpPr>
          <p:cNvPr id="3" name="Content Placeholder 2"/>
          <p:cNvSpPr>
            <a:spLocks noGrp="1"/>
          </p:cNvSpPr>
          <p:nvPr>
            <p:ph idx="1"/>
          </p:nvPr>
        </p:nvSpPr>
        <p:spPr/>
        <p:txBody>
          <a:bodyPr>
            <a:normAutofit fontScale="77500" lnSpcReduction="20000"/>
          </a:bodyPr>
          <a:lstStyle/>
          <a:p>
            <a:r>
              <a:rPr lang="en-US" smtClean="0"/>
              <a:t>Discretization/Binning/Bucketing</a:t>
            </a:r>
          </a:p>
          <a:p>
            <a:endParaRPr lang="en-US"/>
          </a:p>
          <a:p>
            <a:r>
              <a:rPr lang="en-US" smtClean="0"/>
              <a:t>Binning variabel numerik</a:t>
            </a:r>
          </a:p>
          <a:p>
            <a:pPr lvl="1"/>
            <a:r>
              <a:rPr lang="en-US" smtClean="0"/>
              <a:t>Awali dengan banyak bin/bucket, kemudian gabung bin dengan bad-rate atau WoE yang sama sehingga jumlah bin/bucket menjadi lebih sedikit</a:t>
            </a:r>
          </a:p>
          <a:p>
            <a:pPr lvl="1"/>
            <a:r>
              <a:rPr lang="en-US" smtClean="0"/>
              <a:t>“Missing</a:t>
            </a:r>
            <a:r>
              <a:rPr lang="en-US"/>
              <a:t>” is grouped </a:t>
            </a:r>
            <a:r>
              <a:rPr lang="en-US" smtClean="0"/>
              <a:t>separately</a:t>
            </a:r>
          </a:p>
          <a:p>
            <a:pPr lvl="1"/>
            <a:r>
              <a:rPr lang="en-US" smtClean="0"/>
              <a:t>Rule of thumb: “minimum </a:t>
            </a:r>
            <a:r>
              <a:rPr lang="en-US"/>
              <a:t>5% in each bucket</a:t>
            </a:r>
            <a:r>
              <a:rPr lang="en-US" smtClean="0"/>
              <a:t>”</a:t>
            </a:r>
          </a:p>
          <a:p>
            <a:pPr lvl="1"/>
            <a:r>
              <a:rPr lang="en-US" smtClean="0"/>
              <a:t>There is no bucket with </a:t>
            </a:r>
            <a:r>
              <a:rPr lang="en-US"/>
              <a:t>0 counts for good or </a:t>
            </a:r>
            <a:r>
              <a:rPr lang="en-US" smtClean="0"/>
              <a:t>bad.</a:t>
            </a:r>
          </a:p>
          <a:p>
            <a:pPr lvl="1"/>
            <a:r>
              <a:rPr lang="en-US" smtClean="0"/>
              <a:t>The </a:t>
            </a:r>
            <a:r>
              <a:rPr lang="en-US"/>
              <a:t>bad rate and WOE are sufficiently different from one </a:t>
            </a:r>
            <a:r>
              <a:rPr lang="en-US" smtClean="0"/>
              <a:t>bucket to </a:t>
            </a:r>
            <a:r>
              <a:rPr lang="en-US"/>
              <a:t>the next </a:t>
            </a:r>
            <a:endParaRPr lang="en-US" smtClean="0"/>
          </a:p>
          <a:p>
            <a:pPr lvl="1"/>
            <a:r>
              <a:rPr lang="en-US" smtClean="0"/>
              <a:t>The </a:t>
            </a:r>
            <a:r>
              <a:rPr lang="en-US"/>
              <a:t>WOE for nonmissing values also follows a logical </a:t>
            </a:r>
            <a:r>
              <a:rPr lang="en-US" smtClean="0"/>
              <a:t>distribution, for example: going </a:t>
            </a:r>
            <a:r>
              <a:rPr lang="en-US"/>
              <a:t>from negative to positive without any reversals</a:t>
            </a:r>
          </a:p>
        </p:txBody>
      </p:sp>
      <p:sp>
        <p:nvSpPr>
          <p:cNvPr id="4" name="Slide Number Placeholder 3"/>
          <p:cNvSpPr>
            <a:spLocks noGrp="1"/>
          </p:cNvSpPr>
          <p:nvPr>
            <p:ph type="sldNum" sz="quarter" idx="12"/>
          </p:nvPr>
        </p:nvSpPr>
        <p:spPr/>
        <p:txBody>
          <a:bodyPr/>
          <a:lstStyle/>
          <a:p>
            <a:fld id="{87AE200E-655D-41CB-AE11-87F7AD6434E3}" type="slidenum">
              <a:rPr lang="en-US" smtClean="0"/>
              <a:pPr/>
              <a:t>52</a:t>
            </a:fld>
            <a:endParaRPr lang="en-US"/>
          </a:p>
        </p:txBody>
      </p:sp>
    </p:spTree>
    <p:extLst>
      <p:ext uri="{BB962C8B-B14F-4D97-AF65-F5344CB8AC3E}">
        <p14:creationId xmlns:p14="http://schemas.microsoft.com/office/powerpoint/2010/main" val="3281937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Value</a:t>
            </a:r>
            <a:endParaRPr lang="en-US"/>
          </a:p>
        </p:txBody>
      </p:sp>
      <p:sp>
        <p:nvSpPr>
          <p:cNvPr id="3" name="Content Placeholder 2"/>
          <p:cNvSpPr>
            <a:spLocks noGrp="1"/>
          </p:cNvSpPr>
          <p:nvPr>
            <p:ph idx="1"/>
          </p:nvPr>
        </p:nvSpPr>
        <p:spPr>
          <a:xfrm>
            <a:off x="457200" y="2895600"/>
            <a:ext cx="8229600" cy="3230563"/>
          </a:xfrm>
        </p:spPr>
        <p:txBody>
          <a:bodyPr>
            <a:normAutofit fontScale="77500" lnSpcReduction="20000"/>
          </a:bodyPr>
          <a:lstStyle/>
          <a:p>
            <a:r>
              <a:rPr lang="en-US" smtClean="0"/>
              <a:t>Mengukur kekuatan pengaruh suatu prediktor terhadap status good/bad</a:t>
            </a:r>
          </a:p>
          <a:p>
            <a:pPr lvl="1"/>
            <a:r>
              <a:rPr lang="en-US" smtClean="0"/>
              <a:t>Less </a:t>
            </a:r>
            <a:r>
              <a:rPr lang="en-US"/>
              <a:t>than 0.02: unpredictive</a:t>
            </a:r>
          </a:p>
          <a:p>
            <a:pPr lvl="1"/>
            <a:r>
              <a:rPr lang="en-US" smtClean="0"/>
              <a:t>0.02 </a:t>
            </a:r>
            <a:r>
              <a:rPr lang="en-US"/>
              <a:t>to 0.1:weak</a:t>
            </a:r>
          </a:p>
          <a:p>
            <a:pPr lvl="1"/>
            <a:r>
              <a:rPr lang="en-US" smtClean="0"/>
              <a:t>0.1 </a:t>
            </a:r>
            <a:r>
              <a:rPr lang="en-US"/>
              <a:t>to 0.3: medium</a:t>
            </a:r>
          </a:p>
          <a:p>
            <a:pPr lvl="1"/>
            <a:r>
              <a:rPr lang="en-US" smtClean="0"/>
              <a:t>0.3 </a:t>
            </a:r>
            <a:r>
              <a:rPr lang="en-US"/>
              <a:t>+: </a:t>
            </a:r>
            <a:r>
              <a:rPr lang="en-US" smtClean="0"/>
              <a:t>strong</a:t>
            </a:r>
          </a:p>
          <a:p>
            <a:pPr lvl="1"/>
            <a:endParaRPr lang="en-US" smtClean="0"/>
          </a:p>
          <a:p>
            <a:r>
              <a:rPr lang="en-US" smtClean="0"/>
              <a:t>Digunakan sebagai salah satu ukuran dalam pemilihan variabel untuk model skoring</a:t>
            </a:r>
            <a:endParaRPr lang="en-US"/>
          </a:p>
        </p:txBody>
      </p:sp>
      <p:graphicFrame>
        <p:nvGraphicFramePr>
          <p:cNvPr id="119810" name="Content Placeholder 3"/>
          <p:cNvGraphicFramePr>
            <a:graphicFrameLocks noChangeAspect="1"/>
          </p:cNvGraphicFramePr>
          <p:nvPr/>
        </p:nvGraphicFramePr>
        <p:xfrm>
          <a:off x="1008063" y="1476375"/>
          <a:ext cx="7212012" cy="1001713"/>
        </p:xfrm>
        <a:graphic>
          <a:graphicData uri="http://schemas.openxmlformats.org/presentationml/2006/ole">
            <mc:AlternateContent xmlns:mc="http://schemas.openxmlformats.org/markup-compatibility/2006">
              <mc:Choice xmlns:v="urn:schemas-microsoft-com:vml" Requires="v">
                <p:oleObj spid="_x0000_s133128" name="Equation" r:id="rId3" imgW="3111480" imgH="431640" progId="Equation.3">
                  <p:embed/>
                </p:oleObj>
              </mc:Choice>
              <mc:Fallback>
                <p:oleObj name="Equation" r:id="rId3" imgW="3111480" imgH="431640" progId="Equation.3">
                  <p:embed/>
                  <p:pic>
                    <p:nvPicPr>
                      <p:cNvPr id="11981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1476375"/>
                        <a:ext cx="7212012"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87AE200E-655D-41CB-AE11-87F7AD6434E3}" type="slidenum">
              <a:rPr lang="en-US" smtClean="0"/>
              <a:pPr/>
              <a:t>53</a:t>
            </a:fld>
            <a:endParaRPr lang="en-US"/>
          </a:p>
        </p:txBody>
      </p:sp>
    </p:spTree>
    <p:extLst>
      <p:ext uri="{BB962C8B-B14F-4D97-AF65-F5344CB8AC3E}">
        <p14:creationId xmlns:p14="http://schemas.microsoft.com/office/powerpoint/2010/main" val="2221311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Value</a:t>
            </a:r>
            <a:endParaRPr lang="en-US"/>
          </a:p>
        </p:txBody>
      </p:sp>
      <p:graphicFrame>
        <p:nvGraphicFramePr>
          <p:cNvPr id="6" name="Table 5"/>
          <p:cNvGraphicFramePr>
            <a:graphicFrameLocks noGrp="1"/>
          </p:cNvGraphicFramePr>
          <p:nvPr/>
        </p:nvGraphicFramePr>
        <p:xfrm>
          <a:off x="457200" y="1524000"/>
          <a:ext cx="8229600" cy="2743197"/>
        </p:xfrm>
        <a:graphic>
          <a:graphicData uri="http://schemas.openxmlformats.org/drawingml/2006/table">
            <a:tbl>
              <a:tblPr>
                <a:tableStyleId>{1FECB4D8-DB02-4DC6-A0A2-4F2EBAE1DC90}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17686">
                  <a:extLst>
                    <a:ext uri="{9D8B030D-6E8A-4147-A177-3AD203B41FA5}">
                      <a16:colId xmlns:a16="http://schemas.microsoft.com/office/drawing/2014/main" val="20003"/>
                    </a:ext>
                  </a:extLst>
                </a:gridCol>
                <a:gridCol w="1186962">
                  <a:extLst>
                    <a:ext uri="{9D8B030D-6E8A-4147-A177-3AD203B41FA5}">
                      <a16:colId xmlns:a16="http://schemas.microsoft.com/office/drawing/2014/main" val="20004"/>
                    </a:ext>
                  </a:extLst>
                </a:gridCol>
                <a:gridCol w="738552">
                  <a:extLst>
                    <a:ext uri="{9D8B030D-6E8A-4147-A177-3AD203B41FA5}">
                      <a16:colId xmlns:a16="http://schemas.microsoft.com/office/drawing/2014/main" val="20005"/>
                    </a:ext>
                  </a:extLst>
                </a:gridCol>
                <a:gridCol w="1081456">
                  <a:extLst>
                    <a:ext uri="{9D8B030D-6E8A-4147-A177-3AD203B41FA5}">
                      <a16:colId xmlns:a16="http://schemas.microsoft.com/office/drawing/2014/main" val="20006"/>
                    </a:ext>
                  </a:extLst>
                </a:gridCol>
                <a:gridCol w="870439">
                  <a:extLst>
                    <a:ext uri="{9D8B030D-6E8A-4147-A177-3AD203B41FA5}">
                      <a16:colId xmlns:a16="http://schemas.microsoft.com/office/drawing/2014/main" val="20007"/>
                    </a:ext>
                  </a:extLst>
                </a:gridCol>
                <a:gridCol w="791305">
                  <a:extLst>
                    <a:ext uri="{9D8B030D-6E8A-4147-A177-3AD203B41FA5}">
                      <a16:colId xmlns:a16="http://schemas.microsoft.com/office/drawing/2014/main" val="20008"/>
                    </a:ext>
                  </a:extLst>
                </a:gridCol>
              </a:tblGrid>
              <a:tr h="485469">
                <a:tc>
                  <a:txBody>
                    <a:bodyPr/>
                    <a:lstStyle/>
                    <a:p>
                      <a:pPr algn="ctr" fontAlgn="b"/>
                      <a:r>
                        <a:rPr lang="en-US" sz="1600" b="1" i="1" u="none" strike="noStrike"/>
                        <a:t>Age</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Count</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P(X=k)</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Good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P(X=k|Good)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Bad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smtClean="0"/>
                        <a:t>P(X=k|Bad)</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Bad Rate</a:t>
                      </a:r>
                      <a:endParaRPr lang="en-US" sz="1600" b="1" i="1" u="none" strike="noStrike">
                        <a:solidFill>
                          <a:srgbClr val="000000"/>
                        </a:solidFill>
                        <a:latin typeface="Calibri"/>
                      </a:endParaRPr>
                    </a:p>
                  </a:txBody>
                  <a:tcPr marL="9525" marR="9525" marT="9525" marB="0" anchor="b"/>
                </a:tc>
                <a:tc>
                  <a:txBody>
                    <a:bodyPr/>
                    <a:lstStyle/>
                    <a:p>
                      <a:pPr algn="r" fontAlgn="b"/>
                      <a:r>
                        <a:rPr lang="en-US" sz="1600" b="1" i="1" u="none" strike="noStrike"/>
                        <a:t>WoE</a:t>
                      </a:r>
                      <a:endParaRPr lang="en-US" sz="1600" b="1" i="1"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82216">
                <a:tc>
                  <a:txBody>
                    <a:bodyPr/>
                    <a:lstStyle/>
                    <a:p>
                      <a:pPr algn="l" fontAlgn="b"/>
                      <a:r>
                        <a:rPr lang="en-US" sz="1600" u="none" strike="noStrike"/>
                        <a:t>Missing</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2.38%</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3.65%</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14.00%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-0.428</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82216">
                <a:tc>
                  <a:txBody>
                    <a:bodyPr/>
                    <a:lstStyle/>
                    <a:p>
                      <a:pPr algn="l" fontAlgn="b"/>
                      <a:r>
                        <a:rPr lang="en-US" sz="1600" u="none" strike="noStrike"/>
                        <a:t>18–22</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3,040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8.41%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24.00%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-1.089</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82216">
                <a:tc>
                  <a:txBody>
                    <a:bodyPr/>
                    <a:lstStyle/>
                    <a:p>
                      <a:pPr algn="l" fontAlgn="b"/>
                      <a:r>
                        <a:rPr lang="en-US" sz="1600" u="none" strike="noStrike"/>
                        <a:t>23–26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4,920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13.61%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1,080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28.13%</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18.00%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-0.726</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82216">
                <a:tc>
                  <a:txBody>
                    <a:bodyPr/>
                    <a:lstStyle/>
                    <a:p>
                      <a:pPr algn="l" fontAlgn="b"/>
                      <a:r>
                        <a:rPr lang="en-US" sz="1600" u="none" strike="noStrike"/>
                        <a:t>27–29</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22.50%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22.40%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23.44%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-0.045</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82216">
                <a:tc>
                  <a:txBody>
                    <a:bodyPr/>
                    <a:lstStyle/>
                    <a:p>
                      <a:pPr algn="l" fontAlgn="b"/>
                      <a:r>
                        <a:rPr lang="en-US" sz="1600" u="none" strike="noStrike"/>
                        <a:t>30–35</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26.27%</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13.02%</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0.702</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82216">
                <a:tc>
                  <a:txBody>
                    <a:bodyPr/>
                    <a:lstStyle/>
                    <a:p>
                      <a:pPr algn="l" fontAlgn="b"/>
                      <a:r>
                        <a:rPr lang="en-US" sz="1600" u="none" strike="noStrike"/>
                        <a:t>35–44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7,000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17.50%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6,800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18.81%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5.21%</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2.86%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1.284</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82216">
                <a:tc>
                  <a:txBody>
                    <a:bodyPr/>
                    <a:lstStyle/>
                    <a:p>
                      <a:pPr algn="l" fontAlgn="b"/>
                      <a:r>
                        <a:rPr lang="en-US" sz="1600" u="none" strike="noStrike"/>
                        <a:t>44+</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7.50%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2,940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8.13%</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1.56%</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2.00%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1.651</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82216">
                <a:tc>
                  <a:txBody>
                    <a:bodyPr/>
                    <a:lstStyle/>
                    <a:p>
                      <a:pPr algn="l" fontAlgn="b"/>
                      <a:r>
                        <a:rPr lang="en-US" sz="1600" u="none" strike="noStrike"/>
                        <a:t>Total</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40,000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36,160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3,840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100%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a:t>9.60%</a:t>
                      </a:r>
                      <a:endParaRPr lang="en-US" sz="1600" b="0" i="0" u="none" strike="noStrike">
                        <a:solidFill>
                          <a:srgbClr val="000000"/>
                        </a:solidFill>
                        <a:latin typeface="Calibri"/>
                      </a:endParaRPr>
                    </a:p>
                  </a:txBody>
                  <a:tcPr marL="9525" marR="9525" marT="9525" marB="0" anchor="b"/>
                </a:tc>
                <a:tc>
                  <a:txBody>
                    <a:bodyPr/>
                    <a:lstStyle/>
                    <a:p>
                      <a:pPr algn="l" fontAlgn="b"/>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7" name="TextBox 6"/>
          <p:cNvSpPr txBox="1"/>
          <p:nvPr/>
        </p:nvSpPr>
        <p:spPr>
          <a:xfrm>
            <a:off x="1066800" y="4800600"/>
            <a:ext cx="7315200" cy="707886"/>
          </a:xfrm>
          <a:prstGeom prst="rect">
            <a:avLst/>
          </a:prstGeom>
          <a:noFill/>
        </p:spPr>
        <p:txBody>
          <a:bodyPr wrap="square" rtlCol="0">
            <a:spAutoFit/>
          </a:bodyPr>
          <a:lstStyle/>
          <a:p>
            <a:r>
              <a:rPr lang="en-US" sz="2000" smtClean="0"/>
              <a:t>IV = (2.38% - 3.655)*(-0.428)  + (8.41% - 25.00*(-1.089) + …. </a:t>
            </a:r>
          </a:p>
          <a:p>
            <a:r>
              <a:rPr lang="en-US" sz="2000" smtClean="0"/>
              <a:t>     = 0.668 </a:t>
            </a:r>
            <a:endParaRPr lang="en-US" sz="2000"/>
          </a:p>
        </p:txBody>
      </p:sp>
      <p:sp>
        <p:nvSpPr>
          <p:cNvPr id="8" name="Slide Number Placeholder 7"/>
          <p:cNvSpPr>
            <a:spLocks noGrp="1"/>
          </p:cNvSpPr>
          <p:nvPr>
            <p:ph type="sldNum" sz="quarter" idx="12"/>
          </p:nvPr>
        </p:nvSpPr>
        <p:spPr/>
        <p:txBody>
          <a:bodyPr/>
          <a:lstStyle/>
          <a:p>
            <a:fld id="{87AE200E-655D-41CB-AE11-87F7AD6434E3}" type="slidenum">
              <a:rPr lang="en-US" smtClean="0"/>
              <a:pPr/>
              <a:t>54</a:t>
            </a:fld>
            <a:endParaRPr lang="en-US"/>
          </a:p>
        </p:txBody>
      </p:sp>
    </p:spTree>
    <p:extLst>
      <p:ext uri="{BB962C8B-B14F-4D97-AF65-F5344CB8AC3E}">
        <p14:creationId xmlns:p14="http://schemas.microsoft.com/office/powerpoint/2010/main" val="5017454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Penyusunan Model Skoring</a:t>
            </a:r>
            <a:endParaRPr lang="en-US"/>
          </a:p>
        </p:txBody>
      </p:sp>
      <p:sp>
        <p:nvSpPr>
          <p:cNvPr id="3" name="Content Placeholder 2"/>
          <p:cNvSpPr>
            <a:spLocks noGrp="1"/>
          </p:cNvSpPr>
          <p:nvPr>
            <p:ph idx="1"/>
          </p:nvPr>
        </p:nvSpPr>
        <p:spPr/>
        <p:txBody>
          <a:bodyPr>
            <a:normAutofit fontScale="85000" lnSpcReduction="20000"/>
          </a:bodyPr>
          <a:lstStyle/>
          <a:p>
            <a:r>
              <a:rPr lang="en-US" smtClean="0"/>
              <a:t>Gunakan nilai WoE sebagai pengganti nilai asli dari setiap variabel sesuai dengan bucket-nya masing-masing</a:t>
            </a:r>
          </a:p>
          <a:p>
            <a:endParaRPr lang="en-US" smtClean="0"/>
          </a:p>
          <a:p>
            <a:r>
              <a:rPr lang="en-US" smtClean="0"/>
              <a:t>Susun model regresi logistik dengan variabel baru berisi WoE menjadi predictor variable dan status good/bad sebagai response variable</a:t>
            </a:r>
          </a:p>
          <a:p>
            <a:endParaRPr lang="en-US" smtClean="0"/>
          </a:p>
          <a:p>
            <a:r>
              <a:rPr lang="en-US" smtClean="0"/>
              <a:t>Jika diperlukan, gunakan teknik-teknik penyeleksian variabel (forward, backward, stepwise) untuk memastikan kelayakan variabel yang disertakan dalam model.</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55</a:t>
            </a:fld>
            <a:endParaRPr lang="en-US"/>
          </a:p>
        </p:txBody>
      </p:sp>
    </p:spTree>
    <p:extLst>
      <p:ext uri="{BB962C8B-B14F-4D97-AF65-F5344CB8AC3E}">
        <p14:creationId xmlns:p14="http://schemas.microsoft.com/office/powerpoint/2010/main" val="600459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56</a:t>
            </a:fld>
            <a:endParaRPr lang="en-US"/>
          </a:p>
        </p:txBody>
      </p:sp>
    </p:spTree>
    <p:extLst>
      <p:ext uri="{BB962C8B-B14F-4D97-AF65-F5344CB8AC3E}">
        <p14:creationId xmlns:p14="http://schemas.microsoft.com/office/powerpoint/2010/main" val="1602851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a:t>
            </a:r>
            <a:endParaRPr lang="en-US"/>
          </a:p>
        </p:txBody>
      </p:sp>
      <p:graphicFrame>
        <p:nvGraphicFramePr>
          <p:cNvPr id="5" name="Content Placeholder 4"/>
          <p:cNvGraphicFramePr>
            <a:graphicFrameLocks noGrp="1"/>
          </p:cNvGraphicFramePr>
          <p:nvPr>
            <p:ph idx="1"/>
          </p:nvPr>
        </p:nvGraphicFramePr>
        <p:xfrm>
          <a:off x="1219200" y="2590800"/>
          <a:ext cx="6934204" cy="2432346"/>
        </p:xfrm>
        <a:graphic>
          <a:graphicData uri="http://schemas.openxmlformats.org/drawingml/2006/table">
            <a:tbl>
              <a:tblPr>
                <a:tableStyleId>{69C7853C-536D-4A76-A0AE-DD22124D55A5}</a:tableStyleId>
              </a:tblPr>
              <a:tblGrid>
                <a:gridCol w="791409">
                  <a:extLst>
                    <a:ext uri="{9D8B030D-6E8A-4147-A177-3AD203B41FA5}">
                      <a16:colId xmlns:a16="http://schemas.microsoft.com/office/drawing/2014/main" val="20000"/>
                    </a:ext>
                  </a:extLst>
                </a:gridCol>
                <a:gridCol w="2675693">
                  <a:extLst>
                    <a:ext uri="{9D8B030D-6E8A-4147-A177-3AD203B41FA5}">
                      <a16:colId xmlns:a16="http://schemas.microsoft.com/office/drawing/2014/main" val="20001"/>
                    </a:ext>
                  </a:extLst>
                </a:gridCol>
                <a:gridCol w="876303">
                  <a:extLst>
                    <a:ext uri="{9D8B030D-6E8A-4147-A177-3AD203B41FA5}">
                      <a16:colId xmlns:a16="http://schemas.microsoft.com/office/drawing/2014/main" val="20002"/>
                    </a:ext>
                  </a:extLst>
                </a:gridCol>
                <a:gridCol w="2590799">
                  <a:extLst>
                    <a:ext uri="{9D8B030D-6E8A-4147-A177-3AD203B41FA5}">
                      <a16:colId xmlns:a16="http://schemas.microsoft.com/office/drawing/2014/main" val="20003"/>
                    </a:ext>
                  </a:extLst>
                </a:gridCol>
              </a:tblGrid>
              <a:tr h="0">
                <a:tc>
                  <a:txBody>
                    <a:bodyPr/>
                    <a:lstStyle/>
                    <a:p>
                      <a:pPr fontAlgn="t"/>
                      <a:r>
                        <a:rPr lang="en-US" sz="1700"/>
                        <a:t>#</a:t>
                      </a:r>
                      <a:endParaRPr lang="en-US" sz="1700" b="1" i="0">
                        <a:solidFill>
                          <a:srgbClr val="000000"/>
                        </a:solidFill>
                        <a:latin typeface="Arial"/>
                      </a:endParaRPr>
                    </a:p>
                  </a:txBody>
                  <a:tcPr marL="44199" marR="44199" marT="44199" marB="44199"/>
                </a:tc>
                <a:tc>
                  <a:txBody>
                    <a:bodyPr/>
                    <a:lstStyle/>
                    <a:p>
                      <a:pPr fontAlgn="t"/>
                      <a:r>
                        <a:rPr lang="en-US" sz="1700"/>
                        <a:t>Variable</a:t>
                      </a:r>
                      <a:endParaRPr lang="en-US" sz="1700" b="1" i="0">
                        <a:solidFill>
                          <a:srgbClr val="000000"/>
                        </a:solidFill>
                        <a:latin typeface="Arial"/>
                      </a:endParaRPr>
                    </a:p>
                  </a:txBody>
                  <a:tcPr marL="44199" marR="44199" marT="44199" marB="44199"/>
                </a:tc>
                <a:tc>
                  <a:txBody>
                    <a:bodyPr/>
                    <a:lstStyle/>
                    <a:p>
                      <a:pPr fontAlgn="t"/>
                      <a:r>
                        <a:rPr lang="en-US" sz="1700"/>
                        <a:t>Type</a:t>
                      </a:r>
                      <a:endParaRPr lang="en-US" sz="1700" b="1" i="0">
                        <a:solidFill>
                          <a:srgbClr val="000000"/>
                        </a:solidFill>
                        <a:latin typeface="Arial"/>
                      </a:endParaRPr>
                    </a:p>
                  </a:txBody>
                  <a:tcPr marL="44199" marR="44199" marT="44199" marB="44199"/>
                </a:tc>
                <a:tc>
                  <a:txBody>
                    <a:bodyPr/>
                    <a:lstStyle/>
                    <a:p>
                      <a:pPr fontAlgn="t"/>
                      <a:r>
                        <a:rPr lang="en-US" sz="1700"/>
                        <a:t>Label</a:t>
                      </a:r>
                      <a:endParaRPr lang="en-US" sz="1700" b="1" i="0">
                        <a:solidFill>
                          <a:srgbClr val="000000"/>
                        </a:solidFill>
                        <a:latin typeface="Arial"/>
                      </a:endParaRPr>
                    </a:p>
                  </a:txBody>
                  <a:tcPr marL="44199" marR="44199" marT="44199" marB="44199"/>
                </a:tc>
                <a:extLst>
                  <a:ext uri="{0D108BD9-81ED-4DB2-BD59-A6C34878D82A}">
                    <a16:rowId xmlns:a16="http://schemas.microsoft.com/office/drawing/2014/main" val="10000"/>
                  </a:ext>
                </a:extLst>
              </a:tr>
              <a:tr h="0">
                <a:tc>
                  <a:txBody>
                    <a:bodyPr/>
                    <a:lstStyle/>
                    <a:p>
                      <a:pPr fontAlgn="t"/>
                      <a:r>
                        <a:rPr lang="en-US" sz="1700"/>
                        <a:t>1</a:t>
                      </a:r>
                      <a:endParaRPr lang="en-US" sz="1700" b="0" i="0">
                        <a:solidFill>
                          <a:srgbClr val="000000"/>
                        </a:solidFill>
                        <a:latin typeface="Arial"/>
                      </a:endParaRPr>
                    </a:p>
                  </a:txBody>
                  <a:tcPr marL="44199" marR="44199" marT="44199" marB="44199"/>
                </a:tc>
                <a:tc>
                  <a:txBody>
                    <a:bodyPr/>
                    <a:lstStyle/>
                    <a:p>
                      <a:pPr fontAlgn="t"/>
                      <a:r>
                        <a:rPr lang="en-US" sz="1700"/>
                        <a:t>ID</a:t>
                      </a:r>
                      <a:endParaRPr lang="en-US" sz="1700" b="0" i="0">
                        <a:solidFill>
                          <a:srgbClr val="000000"/>
                        </a:solidFill>
                        <a:latin typeface="Arial"/>
                      </a:endParaRPr>
                    </a:p>
                  </a:txBody>
                  <a:tcPr marL="44199" marR="44199" marT="44199" marB="44199"/>
                </a:tc>
                <a:tc>
                  <a:txBody>
                    <a:bodyPr/>
                    <a:lstStyle/>
                    <a:p>
                      <a:pPr fontAlgn="t"/>
                      <a:r>
                        <a:rPr lang="en-US" sz="1700"/>
                        <a:t>Num</a:t>
                      </a:r>
                      <a:endParaRPr lang="en-US" sz="1700" b="0" i="0">
                        <a:solidFill>
                          <a:srgbClr val="000000"/>
                        </a:solidFill>
                        <a:latin typeface="Arial"/>
                      </a:endParaRPr>
                    </a:p>
                  </a:txBody>
                  <a:tcPr marL="44199" marR="44199" marT="44199" marB="44199"/>
                </a:tc>
                <a:tc>
                  <a:txBody>
                    <a:bodyPr/>
                    <a:lstStyle/>
                    <a:p>
                      <a:pPr fontAlgn="t"/>
                      <a:r>
                        <a:rPr lang="en-US" sz="1700"/>
                        <a:t>ID</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1"/>
                  </a:ext>
                </a:extLst>
              </a:tr>
              <a:tr h="0">
                <a:tc>
                  <a:txBody>
                    <a:bodyPr/>
                    <a:lstStyle/>
                    <a:p>
                      <a:pPr fontAlgn="t"/>
                      <a:r>
                        <a:rPr lang="en-US" sz="1700" smtClean="0"/>
                        <a:t>2</a:t>
                      </a:r>
                      <a:endParaRPr lang="en-US" sz="1700" b="0" i="0">
                        <a:solidFill>
                          <a:srgbClr val="000000"/>
                        </a:solidFill>
                        <a:latin typeface="Arial"/>
                      </a:endParaRPr>
                    </a:p>
                  </a:txBody>
                  <a:tcPr marL="44199" marR="44199" marT="44199" marB="44199"/>
                </a:tc>
                <a:tc>
                  <a:txBody>
                    <a:bodyPr/>
                    <a:lstStyle/>
                    <a:p>
                      <a:pPr fontAlgn="t"/>
                      <a:r>
                        <a:rPr lang="en-US" sz="1700"/>
                        <a:t>Age</a:t>
                      </a:r>
                      <a:endParaRPr lang="en-US" sz="1700" b="0" i="0">
                        <a:solidFill>
                          <a:srgbClr val="000000"/>
                        </a:solidFill>
                        <a:latin typeface="Arial"/>
                      </a:endParaRPr>
                    </a:p>
                  </a:txBody>
                  <a:tcPr marL="44199" marR="44199" marT="44199" marB="44199"/>
                </a:tc>
                <a:tc>
                  <a:txBody>
                    <a:bodyPr/>
                    <a:lstStyle/>
                    <a:p>
                      <a:pPr fontAlgn="t"/>
                      <a:r>
                        <a:rPr lang="en-US" sz="1700"/>
                        <a:t>Num</a:t>
                      </a:r>
                      <a:endParaRPr lang="en-US" sz="1700" b="0" i="0">
                        <a:solidFill>
                          <a:srgbClr val="000000"/>
                        </a:solidFill>
                        <a:latin typeface="Arial"/>
                      </a:endParaRPr>
                    </a:p>
                  </a:txBody>
                  <a:tcPr marL="44199" marR="44199" marT="44199" marB="44199"/>
                </a:tc>
                <a:tc>
                  <a:txBody>
                    <a:bodyPr/>
                    <a:lstStyle/>
                    <a:p>
                      <a:pPr fontAlgn="t"/>
                      <a:r>
                        <a:rPr lang="en-US" sz="1700"/>
                        <a:t>Age</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2"/>
                  </a:ext>
                </a:extLst>
              </a:tr>
              <a:tr h="0">
                <a:tc>
                  <a:txBody>
                    <a:bodyPr/>
                    <a:lstStyle/>
                    <a:p>
                      <a:pPr fontAlgn="t"/>
                      <a:r>
                        <a:rPr lang="en-US" sz="1700"/>
                        <a:t>3</a:t>
                      </a:r>
                      <a:endParaRPr lang="en-US" sz="1700" b="0" i="0">
                        <a:solidFill>
                          <a:srgbClr val="000000"/>
                        </a:solidFill>
                        <a:latin typeface="Arial"/>
                      </a:endParaRPr>
                    </a:p>
                  </a:txBody>
                  <a:tcPr marL="44199" marR="44199" marT="44199" marB="44199"/>
                </a:tc>
                <a:tc>
                  <a:txBody>
                    <a:bodyPr/>
                    <a:lstStyle/>
                    <a:p>
                      <a:pPr fontAlgn="t"/>
                      <a:r>
                        <a:rPr lang="en-US" sz="1700"/>
                        <a:t>Gender</a:t>
                      </a:r>
                      <a:endParaRPr lang="en-US" sz="1700" b="0" i="0">
                        <a:solidFill>
                          <a:srgbClr val="000000"/>
                        </a:solidFill>
                        <a:latin typeface="Arial"/>
                      </a:endParaRPr>
                    </a:p>
                  </a:txBody>
                  <a:tcPr marL="44199" marR="44199" marT="44199" marB="44199"/>
                </a:tc>
                <a:tc>
                  <a:txBody>
                    <a:bodyPr/>
                    <a:lstStyle/>
                    <a:p>
                      <a:pPr fontAlgn="t"/>
                      <a:r>
                        <a:rPr lang="en-US" sz="1700"/>
                        <a:t>Char</a:t>
                      </a:r>
                      <a:endParaRPr lang="en-US" sz="1700" b="0" i="0">
                        <a:solidFill>
                          <a:srgbClr val="000000"/>
                        </a:solidFill>
                        <a:latin typeface="Arial"/>
                      </a:endParaRPr>
                    </a:p>
                  </a:txBody>
                  <a:tcPr marL="44199" marR="44199" marT="44199" marB="44199"/>
                </a:tc>
                <a:tc>
                  <a:txBody>
                    <a:bodyPr/>
                    <a:lstStyle/>
                    <a:p>
                      <a:pPr fontAlgn="t"/>
                      <a:r>
                        <a:rPr lang="en-US" sz="1700"/>
                        <a:t>Gender</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3"/>
                  </a:ext>
                </a:extLst>
              </a:tr>
              <a:tr h="0">
                <a:tc>
                  <a:txBody>
                    <a:bodyPr/>
                    <a:lstStyle/>
                    <a:p>
                      <a:pPr fontAlgn="t"/>
                      <a:r>
                        <a:rPr lang="en-US" sz="1700"/>
                        <a:t>4</a:t>
                      </a:r>
                      <a:endParaRPr lang="en-US" sz="1700" b="0" i="0">
                        <a:solidFill>
                          <a:srgbClr val="000000"/>
                        </a:solidFill>
                        <a:latin typeface="Arial"/>
                      </a:endParaRPr>
                    </a:p>
                  </a:txBody>
                  <a:tcPr marL="44199" marR="44199" marT="44199" marB="44199"/>
                </a:tc>
                <a:tc>
                  <a:txBody>
                    <a:bodyPr/>
                    <a:lstStyle/>
                    <a:p>
                      <a:pPr fontAlgn="t"/>
                      <a:r>
                        <a:rPr lang="en-US" sz="1700"/>
                        <a:t>Residence_Ownership</a:t>
                      </a:r>
                      <a:endParaRPr lang="en-US" sz="1700" b="0" i="0">
                        <a:solidFill>
                          <a:srgbClr val="000000"/>
                        </a:solidFill>
                        <a:latin typeface="Arial"/>
                      </a:endParaRPr>
                    </a:p>
                  </a:txBody>
                  <a:tcPr marL="44199" marR="44199" marT="44199" marB="44199"/>
                </a:tc>
                <a:tc>
                  <a:txBody>
                    <a:bodyPr/>
                    <a:lstStyle/>
                    <a:p>
                      <a:pPr fontAlgn="t"/>
                      <a:r>
                        <a:rPr lang="en-US" sz="1700"/>
                        <a:t>Char</a:t>
                      </a:r>
                      <a:endParaRPr lang="en-US" sz="1700" b="0" i="0">
                        <a:solidFill>
                          <a:srgbClr val="000000"/>
                        </a:solidFill>
                        <a:latin typeface="Arial"/>
                      </a:endParaRPr>
                    </a:p>
                  </a:txBody>
                  <a:tcPr marL="44199" marR="44199" marT="44199" marB="44199"/>
                </a:tc>
                <a:tc>
                  <a:txBody>
                    <a:bodyPr/>
                    <a:lstStyle/>
                    <a:p>
                      <a:pPr fontAlgn="t"/>
                      <a:r>
                        <a:rPr lang="en-US" sz="1700"/>
                        <a:t>Residence Ownership</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4"/>
                  </a:ext>
                </a:extLst>
              </a:tr>
              <a:tr h="0">
                <a:tc>
                  <a:txBody>
                    <a:bodyPr/>
                    <a:lstStyle/>
                    <a:p>
                      <a:pPr fontAlgn="t"/>
                      <a:r>
                        <a:rPr lang="en-US" sz="1700"/>
                        <a:t>5</a:t>
                      </a:r>
                      <a:endParaRPr lang="en-US" sz="1700" b="0" i="0">
                        <a:solidFill>
                          <a:srgbClr val="000000"/>
                        </a:solidFill>
                        <a:latin typeface="Arial"/>
                      </a:endParaRPr>
                    </a:p>
                  </a:txBody>
                  <a:tcPr marL="44199" marR="44199" marT="44199" marB="44199"/>
                </a:tc>
                <a:tc>
                  <a:txBody>
                    <a:bodyPr/>
                    <a:lstStyle/>
                    <a:p>
                      <a:pPr fontAlgn="t"/>
                      <a:r>
                        <a:rPr lang="en-US" sz="1700"/>
                        <a:t>number_of_dependants</a:t>
                      </a:r>
                      <a:endParaRPr lang="en-US" sz="1700" b="0" i="0">
                        <a:solidFill>
                          <a:srgbClr val="000000"/>
                        </a:solidFill>
                        <a:latin typeface="Arial"/>
                      </a:endParaRPr>
                    </a:p>
                  </a:txBody>
                  <a:tcPr marL="44199" marR="44199" marT="44199" marB="44199"/>
                </a:tc>
                <a:tc>
                  <a:txBody>
                    <a:bodyPr/>
                    <a:lstStyle/>
                    <a:p>
                      <a:pPr fontAlgn="t"/>
                      <a:r>
                        <a:rPr lang="en-US" sz="1700"/>
                        <a:t>Num</a:t>
                      </a:r>
                      <a:endParaRPr lang="en-US" sz="1700" b="0" i="0">
                        <a:solidFill>
                          <a:srgbClr val="000000"/>
                        </a:solidFill>
                        <a:latin typeface="Arial"/>
                      </a:endParaRPr>
                    </a:p>
                  </a:txBody>
                  <a:tcPr marL="44199" marR="44199" marT="44199" marB="44199"/>
                </a:tc>
                <a:tc>
                  <a:txBody>
                    <a:bodyPr/>
                    <a:lstStyle/>
                    <a:p>
                      <a:pPr fontAlgn="t"/>
                      <a:r>
                        <a:rPr lang="en-US" sz="1700"/>
                        <a:t>number of dependants</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5"/>
                  </a:ext>
                </a:extLst>
              </a:tr>
              <a:tr h="0">
                <a:tc>
                  <a:txBody>
                    <a:bodyPr/>
                    <a:lstStyle/>
                    <a:p>
                      <a:pPr fontAlgn="t"/>
                      <a:r>
                        <a:rPr lang="en-US" sz="1700"/>
                        <a:t>6</a:t>
                      </a:r>
                      <a:endParaRPr lang="en-US" sz="1700" b="0" i="0">
                        <a:solidFill>
                          <a:srgbClr val="000000"/>
                        </a:solidFill>
                        <a:latin typeface="Arial"/>
                      </a:endParaRPr>
                    </a:p>
                  </a:txBody>
                  <a:tcPr marL="44199" marR="44199" marT="44199" marB="44199"/>
                </a:tc>
                <a:tc>
                  <a:txBody>
                    <a:bodyPr/>
                    <a:lstStyle/>
                    <a:p>
                      <a:pPr fontAlgn="t"/>
                      <a:r>
                        <a:rPr lang="en-US" sz="1700"/>
                        <a:t>status</a:t>
                      </a:r>
                      <a:endParaRPr lang="en-US" sz="1700" b="0" i="0">
                        <a:solidFill>
                          <a:srgbClr val="000000"/>
                        </a:solidFill>
                        <a:latin typeface="Arial"/>
                      </a:endParaRPr>
                    </a:p>
                  </a:txBody>
                  <a:tcPr marL="44199" marR="44199" marT="44199" marB="44199"/>
                </a:tc>
                <a:tc>
                  <a:txBody>
                    <a:bodyPr/>
                    <a:lstStyle/>
                    <a:p>
                      <a:pPr fontAlgn="t"/>
                      <a:r>
                        <a:rPr lang="en-US" sz="1700"/>
                        <a:t>Char</a:t>
                      </a:r>
                      <a:endParaRPr lang="en-US" sz="1700" b="0" i="0">
                        <a:solidFill>
                          <a:srgbClr val="000000"/>
                        </a:solidFill>
                        <a:latin typeface="Arial"/>
                      </a:endParaRPr>
                    </a:p>
                  </a:txBody>
                  <a:tcPr marL="44199" marR="44199" marT="44199" marB="44199"/>
                </a:tc>
                <a:tc>
                  <a:txBody>
                    <a:bodyPr/>
                    <a:lstStyle/>
                    <a:p>
                      <a:pPr fontAlgn="t"/>
                      <a:r>
                        <a:rPr lang="en-US" sz="1700"/>
                        <a:t>status</a:t>
                      </a:r>
                      <a:endParaRPr lang="en-US" sz="1700" b="0" i="0">
                        <a:solidFill>
                          <a:srgbClr val="000000"/>
                        </a:solidFill>
                        <a:latin typeface="Arial"/>
                      </a:endParaRPr>
                    </a:p>
                  </a:txBody>
                  <a:tcPr marL="44199" marR="44199" marT="44199" marB="44199"/>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87AE200E-655D-41CB-AE11-87F7AD6434E3}" type="slidenum">
              <a:rPr lang="en-US" smtClean="0"/>
              <a:pPr/>
              <a:t>57</a:t>
            </a:fld>
            <a:endParaRPr lang="en-US"/>
          </a:p>
        </p:txBody>
      </p:sp>
    </p:spTree>
    <p:extLst>
      <p:ext uri="{BB962C8B-B14F-4D97-AF65-F5344CB8AC3E}">
        <p14:creationId xmlns:p14="http://schemas.microsoft.com/office/powerpoint/2010/main" val="8506306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Peran dalam Pemodelan</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58</a:t>
            </a:fld>
            <a:endParaRPr lang="en-US"/>
          </a:p>
        </p:txBody>
      </p:sp>
      <p:graphicFrame>
        <p:nvGraphicFramePr>
          <p:cNvPr id="5" name="Table 4"/>
          <p:cNvGraphicFramePr>
            <a:graphicFrameLocks noGrp="1"/>
          </p:cNvGraphicFramePr>
          <p:nvPr/>
        </p:nvGraphicFramePr>
        <p:xfrm>
          <a:off x="990600" y="2057400"/>
          <a:ext cx="7162800" cy="3733800"/>
        </p:xfrm>
        <a:graphic>
          <a:graphicData uri="http://schemas.openxmlformats.org/drawingml/2006/table">
            <a:tbl>
              <a:tblPr>
                <a:tableStyleId>{2D5ABB26-0587-4C30-8999-92F81FD0307C}</a:tableStyleId>
              </a:tblPr>
              <a:tblGrid>
                <a:gridCol w="3200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746760">
                <a:tc>
                  <a:txBody>
                    <a:bodyPr/>
                    <a:lstStyle/>
                    <a:p>
                      <a:pPr fontAlgn="t"/>
                      <a:r>
                        <a:rPr lang="en-US" sz="2400"/>
                        <a:t>Age</a:t>
                      </a:r>
                      <a:endParaRPr lang="en-US" sz="2400" b="0" i="0">
                        <a:solidFill>
                          <a:srgbClr val="000000"/>
                        </a:solidFill>
                        <a:latin typeface="+mj-lt"/>
                      </a:endParaRPr>
                    </a:p>
                  </a:txBody>
                  <a:tcPr marL="44199" marR="44199" marT="44199" marB="44199"/>
                </a:tc>
                <a:tc>
                  <a:txBody>
                    <a:bodyPr/>
                    <a:lstStyle/>
                    <a:p>
                      <a:pPr fontAlgn="t"/>
                      <a:r>
                        <a:rPr lang="en-US" sz="2400" smtClean="0"/>
                        <a:t> </a:t>
                      </a:r>
                      <a:r>
                        <a:rPr lang="en-US" sz="24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smtClean="0"/>
                        <a:t>Input /</a:t>
                      </a:r>
                      <a:r>
                        <a:rPr lang="en-US" sz="2400" baseline="0" smtClean="0"/>
                        <a:t> Independent</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0"/>
                  </a:ext>
                </a:extLst>
              </a:tr>
              <a:tr h="746760">
                <a:tc>
                  <a:txBody>
                    <a:bodyPr/>
                    <a:lstStyle/>
                    <a:p>
                      <a:pPr fontAlgn="t"/>
                      <a:r>
                        <a:rPr lang="en-US" sz="2400"/>
                        <a:t>Gender</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kern="1200" smtClean="0"/>
                        <a:t>Input /</a:t>
                      </a:r>
                      <a:r>
                        <a:rPr lang="en-US" sz="2400" kern="1200" baseline="0" smtClean="0"/>
                        <a:t> Independent</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1"/>
                  </a:ext>
                </a:extLst>
              </a:tr>
              <a:tr h="746760">
                <a:tc>
                  <a:txBody>
                    <a:bodyPr/>
                    <a:lstStyle/>
                    <a:p>
                      <a:pPr fontAlgn="t"/>
                      <a:r>
                        <a:rPr lang="en-US" sz="2400"/>
                        <a:t>Residence_Ownership</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kern="1200" smtClean="0"/>
                        <a:t>Input /</a:t>
                      </a:r>
                      <a:r>
                        <a:rPr lang="en-US" sz="2400" kern="1200" baseline="0" smtClean="0"/>
                        <a:t> Independent</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2"/>
                  </a:ext>
                </a:extLst>
              </a:tr>
              <a:tr h="746760">
                <a:tc>
                  <a:txBody>
                    <a:bodyPr/>
                    <a:lstStyle/>
                    <a:p>
                      <a:pPr fontAlgn="t"/>
                      <a:r>
                        <a:rPr lang="en-US" sz="2400"/>
                        <a:t>number_of_dependants</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kern="1200" smtClean="0"/>
                        <a:t>Input /</a:t>
                      </a:r>
                      <a:r>
                        <a:rPr lang="en-US" sz="2400" kern="1200" baseline="0" smtClean="0"/>
                        <a:t> Independent</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3"/>
                  </a:ext>
                </a:extLst>
              </a:tr>
              <a:tr h="746760">
                <a:tc>
                  <a:txBody>
                    <a:bodyPr/>
                    <a:lstStyle/>
                    <a:p>
                      <a:pPr fontAlgn="t"/>
                      <a:r>
                        <a:rPr lang="en-US" sz="2400"/>
                        <a:t>status</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kern="1200" smtClean="0"/>
                        <a:t>Target /</a:t>
                      </a:r>
                      <a:r>
                        <a:rPr lang="en-US" sz="2400" kern="1200" baseline="0" smtClean="0"/>
                        <a:t> Dependent</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727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Jenis/Tipe Peubah Input</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59</a:t>
            </a:fld>
            <a:endParaRPr lang="en-US"/>
          </a:p>
        </p:txBody>
      </p:sp>
      <p:graphicFrame>
        <p:nvGraphicFramePr>
          <p:cNvPr id="5" name="Table 4"/>
          <p:cNvGraphicFramePr>
            <a:graphicFrameLocks noGrp="1"/>
          </p:cNvGraphicFramePr>
          <p:nvPr/>
        </p:nvGraphicFramePr>
        <p:xfrm>
          <a:off x="685800" y="2057400"/>
          <a:ext cx="7772399" cy="2987040"/>
        </p:xfrm>
        <a:graphic>
          <a:graphicData uri="http://schemas.openxmlformats.org/drawingml/2006/table">
            <a:tbl>
              <a:tblPr>
                <a:tableStyleId>{2D5ABB26-0587-4C30-8999-92F81FD0307C}</a:tableStyleId>
              </a:tblPr>
              <a:tblGrid>
                <a:gridCol w="3472774">
                  <a:extLst>
                    <a:ext uri="{9D8B030D-6E8A-4147-A177-3AD203B41FA5}">
                      <a16:colId xmlns:a16="http://schemas.microsoft.com/office/drawing/2014/main" val="20000"/>
                    </a:ext>
                  </a:extLst>
                </a:gridCol>
                <a:gridCol w="909536">
                  <a:extLst>
                    <a:ext uri="{9D8B030D-6E8A-4147-A177-3AD203B41FA5}">
                      <a16:colId xmlns:a16="http://schemas.microsoft.com/office/drawing/2014/main" val="20001"/>
                    </a:ext>
                  </a:extLst>
                </a:gridCol>
                <a:gridCol w="3390089">
                  <a:extLst>
                    <a:ext uri="{9D8B030D-6E8A-4147-A177-3AD203B41FA5}">
                      <a16:colId xmlns:a16="http://schemas.microsoft.com/office/drawing/2014/main" val="20002"/>
                    </a:ext>
                  </a:extLst>
                </a:gridCol>
              </a:tblGrid>
              <a:tr h="746760">
                <a:tc>
                  <a:txBody>
                    <a:bodyPr/>
                    <a:lstStyle/>
                    <a:p>
                      <a:pPr fontAlgn="t"/>
                      <a:r>
                        <a:rPr lang="en-US" sz="2400"/>
                        <a:t>Age</a:t>
                      </a:r>
                      <a:endParaRPr lang="en-US" sz="2400" b="0" i="0">
                        <a:solidFill>
                          <a:srgbClr val="000000"/>
                        </a:solidFill>
                        <a:latin typeface="+mj-lt"/>
                      </a:endParaRPr>
                    </a:p>
                  </a:txBody>
                  <a:tcPr marL="44199" marR="44199" marT="44199" marB="44199"/>
                </a:tc>
                <a:tc>
                  <a:txBody>
                    <a:bodyPr/>
                    <a:lstStyle/>
                    <a:p>
                      <a:pPr fontAlgn="t"/>
                      <a:r>
                        <a:rPr lang="en-US" sz="2400" smtClean="0"/>
                        <a:t> </a:t>
                      </a:r>
                      <a:r>
                        <a:rPr lang="en-US" sz="24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b="0" i="0" smtClean="0">
                          <a:solidFill>
                            <a:srgbClr val="000000"/>
                          </a:solidFill>
                          <a:latin typeface="+mj-lt"/>
                        </a:rPr>
                        <a:t>Numerik </a:t>
                      </a:r>
                      <a:r>
                        <a:rPr lang="en-US" sz="2400" b="0" i="0" smtClean="0">
                          <a:solidFill>
                            <a:srgbClr val="000000"/>
                          </a:solidFill>
                          <a:latin typeface="+mj-lt"/>
                          <a:sym typeface="Wingdings" pitchFamily="2" charset="2"/>
                        </a:rPr>
                        <a:t> perlu</a:t>
                      </a:r>
                      <a:r>
                        <a:rPr lang="en-US" sz="2400" b="0" i="0" baseline="0" smtClean="0">
                          <a:solidFill>
                            <a:srgbClr val="000000"/>
                          </a:solidFill>
                          <a:latin typeface="+mj-lt"/>
                          <a:sym typeface="Wingdings" pitchFamily="2" charset="2"/>
                        </a:rPr>
                        <a:t> binning</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0"/>
                  </a:ext>
                </a:extLst>
              </a:tr>
              <a:tr h="746760">
                <a:tc>
                  <a:txBody>
                    <a:bodyPr/>
                    <a:lstStyle/>
                    <a:p>
                      <a:pPr fontAlgn="t"/>
                      <a:r>
                        <a:rPr lang="en-US" sz="2400"/>
                        <a:t>Gender</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b="0" i="0" smtClean="0">
                          <a:solidFill>
                            <a:srgbClr val="000000"/>
                          </a:solidFill>
                          <a:latin typeface="+mj-lt"/>
                        </a:rPr>
                        <a:t>Kategorik</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1"/>
                  </a:ext>
                </a:extLst>
              </a:tr>
              <a:tr h="746760">
                <a:tc>
                  <a:txBody>
                    <a:bodyPr/>
                    <a:lstStyle/>
                    <a:p>
                      <a:pPr fontAlgn="t"/>
                      <a:r>
                        <a:rPr lang="en-US" sz="2400"/>
                        <a:t>Residence_Ownership</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b="0" i="0" smtClean="0">
                          <a:solidFill>
                            <a:srgbClr val="000000"/>
                          </a:solidFill>
                          <a:latin typeface="+mj-lt"/>
                        </a:rPr>
                        <a:t>Kategorik</a:t>
                      </a:r>
                      <a:endParaRPr lang="en-US" sz="2400" b="0" i="0">
                        <a:solidFill>
                          <a:srgbClr val="000000"/>
                        </a:solidFill>
                        <a:latin typeface="+mj-lt"/>
                      </a:endParaRPr>
                    </a:p>
                  </a:txBody>
                  <a:tcPr marL="44199" marR="44199" marT="44199" marB="44199"/>
                </a:tc>
                <a:extLst>
                  <a:ext uri="{0D108BD9-81ED-4DB2-BD59-A6C34878D82A}">
                    <a16:rowId xmlns:a16="http://schemas.microsoft.com/office/drawing/2014/main" val="10002"/>
                  </a:ext>
                </a:extLst>
              </a:tr>
              <a:tr h="746760">
                <a:tc>
                  <a:txBody>
                    <a:bodyPr/>
                    <a:lstStyle/>
                    <a:p>
                      <a:pPr fontAlgn="t"/>
                      <a:r>
                        <a:rPr lang="en-US" sz="2400"/>
                        <a:t>number_of_dependants</a:t>
                      </a:r>
                      <a:endParaRPr lang="en-US" sz="2400" b="0" i="0">
                        <a:solidFill>
                          <a:srgbClr val="000000"/>
                        </a:solidFill>
                        <a:latin typeface="+mj-lt"/>
                      </a:endParaRPr>
                    </a:p>
                  </a:txBody>
                  <a:tcPr marL="44199" marR="44199" marT="44199" marB="44199"/>
                </a:tc>
                <a:tc>
                  <a:txBody>
                    <a:bodyPr/>
                    <a:lstStyle/>
                    <a:p>
                      <a:pPr fontAlgn="t"/>
                      <a:r>
                        <a:rPr lang="en-US" sz="2400" kern="1200" smtClean="0">
                          <a:sym typeface="Wingdings" pitchFamily="2" charset="2"/>
                        </a:rPr>
                        <a:t></a:t>
                      </a:r>
                      <a:endParaRPr lang="en-US" sz="2400" b="0" i="0">
                        <a:solidFill>
                          <a:srgbClr val="000000"/>
                        </a:solidFill>
                        <a:latin typeface="+mj-lt"/>
                      </a:endParaRPr>
                    </a:p>
                  </a:txBody>
                  <a:tcPr marL="44199" marR="44199" marT="44199" marB="44199"/>
                </a:tc>
                <a:tc>
                  <a:txBody>
                    <a:bodyPr/>
                    <a:lstStyle/>
                    <a:p>
                      <a:pPr fontAlgn="t"/>
                      <a:r>
                        <a:rPr lang="en-US" sz="2400" b="0" i="0" kern="1200" smtClean="0">
                          <a:solidFill>
                            <a:srgbClr val="000000"/>
                          </a:solidFill>
                          <a:latin typeface="+mn-lt"/>
                          <a:ea typeface="+mn-ea"/>
                          <a:cs typeface="+mn-cs"/>
                        </a:rPr>
                        <a:t>Numerik </a:t>
                      </a:r>
                      <a:r>
                        <a:rPr lang="en-US" sz="2400" b="0" i="0" kern="1200" smtClean="0">
                          <a:solidFill>
                            <a:srgbClr val="000000"/>
                          </a:solidFill>
                          <a:latin typeface="+mn-lt"/>
                          <a:ea typeface="+mn-ea"/>
                          <a:cs typeface="+mn-cs"/>
                          <a:sym typeface="Wingdings" pitchFamily="2" charset="2"/>
                        </a:rPr>
                        <a:t> perlu</a:t>
                      </a:r>
                      <a:r>
                        <a:rPr lang="en-US" sz="2400" b="0" i="0" kern="1200" baseline="0" smtClean="0">
                          <a:solidFill>
                            <a:srgbClr val="000000"/>
                          </a:solidFill>
                          <a:latin typeface="+mn-lt"/>
                          <a:ea typeface="+mn-ea"/>
                          <a:cs typeface="+mn-cs"/>
                          <a:sym typeface="Wingdings" pitchFamily="2" charset="2"/>
                        </a:rPr>
                        <a:t> binning</a:t>
                      </a:r>
                      <a:endParaRPr lang="en-US" sz="2400" b="0" i="0" kern="1200">
                        <a:solidFill>
                          <a:srgbClr val="000000"/>
                        </a:solidFill>
                        <a:latin typeface="+mn-lt"/>
                        <a:ea typeface="+mn-ea"/>
                        <a:cs typeface="+mn-cs"/>
                      </a:endParaRPr>
                    </a:p>
                  </a:txBody>
                  <a:tcPr marL="44199" marR="44199" marT="44199" marB="4419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1030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Bagaimana menggunakan scorecard?</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a:t>
            </a:fld>
            <a:endParaRPr lang="en-US"/>
          </a:p>
        </p:txBody>
      </p:sp>
      <p:graphicFrame>
        <p:nvGraphicFramePr>
          <p:cNvPr id="5" name="Table 4"/>
          <p:cNvGraphicFramePr>
            <a:graphicFrameLocks noGrp="1"/>
          </p:cNvGraphicFramePr>
          <p:nvPr/>
        </p:nvGraphicFramePr>
        <p:xfrm>
          <a:off x="381000" y="1371600"/>
          <a:ext cx="4313982" cy="4883340"/>
        </p:xfrm>
        <a:graphic>
          <a:graphicData uri="http://schemas.openxmlformats.org/drawingml/2006/table">
            <a:tbl>
              <a:tblPr firstRow="1" bandRow="1">
                <a:tableStyleId>{68D230F3-CF80-4859-8CE7-A43EE81993B5}</a:tableStyleId>
              </a:tblPr>
              <a:tblGrid>
                <a:gridCol w="2181976">
                  <a:extLst>
                    <a:ext uri="{9D8B030D-6E8A-4147-A177-3AD203B41FA5}">
                      <a16:colId xmlns:a16="http://schemas.microsoft.com/office/drawing/2014/main" val="20000"/>
                    </a:ext>
                  </a:extLst>
                </a:gridCol>
                <a:gridCol w="1066003">
                  <a:extLst>
                    <a:ext uri="{9D8B030D-6E8A-4147-A177-3AD203B41FA5}">
                      <a16:colId xmlns:a16="http://schemas.microsoft.com/office/drawing/2014/main" val="20001"/>
                    </a:ext>
                  </a:extLst>
                </a:gridCol>
                <a:gridCol w="1066003">
                  <a:extLst>
                    <a:ext uri="{9D8B030D-6E8A-4147-A177-3AD203B41FA5}">
                      <a16:colId xmlns:a16="http://schemas.microsoft.com/office/drawing/2014/main" val="20002"/>
                    </a:ext>
                  </a:extLst>
                </a:gridCol>
              </a:tblGrid>
              <a:tr h="0">
                <a:tc>
                  <a:txBody>
                    <a:bodyPr/>
                    <a:lstStyle/>
                    <a:p>
                      <a:pPr algn="l" fontAlgn="t"/>
                      <a:r>
                        <a:rPr lang="en-US" sz="1400" u="none" strike="noStrike"/>
                        <a:t>Attribute</a:t>
                      </a:r>
                      <a:endParaRPr lang="en-US" sz="1400" b="1" i="0" u="none" strike="noStrike">
                        <a:solidFill>
                          <a:srgbClr val="000000"/>
                        </a:solidFill>
                        <a:latin typeface="+mj-lt"/>
                      </a:endParaRPr>
                    </a:p>
                  </a:txBody>
                  <a:tcPr marL="8610" marR="8610" marT="8610" marB="0"/>
                </a:tc>
                <a:tc>
                  <a:txBody>
                    <a:bodyPr/>
                    <a:lstStyle/>
                    <a:p>
                      <a:pPr algn="l" fontAlgn="t"/>
                      <a:r>
                        <a:rPr lang="en-US" sz="1400" u="none" strike="noStrike" smtClean="0"/>
                        <a:t>Category</a:t>
                      </a:r>
                      <a:endParaRPr lang="en-US" sz="1400" b="1" i="0" u="none" strike="noStrike">
                        <a:solidFill>
                          <a:srgbClr val="000000"/>
                        </a:solidFill>
                        <a:latin typeface="+mj-lt"/>
                      </a:endParaRPr>
                    </a:p>
                  </a:txBody>
                  <a:tcPr marL="8610" marR="8610" marT="8610" marB="0"/>
                </a:tc>
                <a:tc>
                  <a:txBody>
                    <a:bodyPr/>
                    <a:lstStyle/>
                    <a:p>
                      <a:pPr algn="r" fontAlgn="t"/>
                      <a:r>
                        <a:rPr lang="en-US" sz="1400" u="none" strike="noStrike" smtClean="0"/>
                        <a:t>Score</a:t>
                      </a:r>
                      <a:endParaRPr lang="en-US" sz="1400" b="1" i="0" u="none" strike="noStrike">
                        <a:solidFill>
                          <a:srgbClr val="000000"/>
                        </a:solidFill>
                        <a:latin typeface="+mj-lt"/>
                      </a:endParaRPr>
                    </a:p>
                  </a:txBody>
                  <a:tcPr marL="8610" marR="8610" marT="8610" marB="0"/>
                </a:tc>
                <a:extLst>
                  <a:ext uri="{0D108BD9-81ED-4DB2-BD59-A6C34878D82A}">
                    <a16:rowId xmlns:a16="http://schemas.microsoft.com/office/drawing/2014/main" val="10000"/>
                  </a:ext>
                </a:extLst>
              </a:tr>
              <a:tr h="0">
                <a:tc>
                  <a:txBody>
                    <a:bodyPr/>
                    <a:lstStyle/>
                    <a:p>
                      <a:pPr algn="l" fontAlgn="t"/>
                      <a:r>
                        <a:rPr lang="en-US" sz="1400" u="none" strike="noStrike"/>
                        <a:t>Gender</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FEMALE</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165</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1"/>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MALE</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107</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2"/>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3"/>
                  </a:ext>
                </a:extLst>
              </a:tr>
              <a:tr h="0">
                <a:tc>
                  <a:txBody>
                    <a:bodyPr/>
                    <a:lstStyle/>
                    <a:p>
                      <a:pPr algn="l" fontAlgn="t"/>
                      <a:r>
                        <a:rPr lang="en-US" sz="1400" u="none" strike="noStrike"/>
                        <a:t>Age Group</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&lt;=</a:t>
                      </a:r>
                      <a:r>
                        <a:rPr lang="en-US" sz="1400" u="none" strike="noStrike" baseline="0" smtClean="0"/>
                        <a:t> 25</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108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4"/>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25</a:t>
                      </a:r>
                      <a:r>
                        <a:rPr lang="en-US" sz="1400" u="none" strike="noStrike" baseline="0" smtClean="0"/>
                        <a:t> – 30</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5"/>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31 – 35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121</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6"/>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36</a:t>
                      </a:r>
                      <a:r>
                        <a:rPr lang="en-US" sz="1400" u="none" strike="noStrike" baseline="0" smtClean="0"/>
                        <a:t> – 40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133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7"/>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41</a:t>
                      </a:r>
                      <a:r>
                        <a:rPr lang="en-US" sz="1400" u="none" strike="noStrike" baseline="0" smtClean="0"/>
                        <a:t> – 45 </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8"/>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&gt;</a:t>
                      </a:r>
                      <a:r>
                        <a:rPr lang="en-US" sz="1400" u="none" strike="noStrike" baseline="0" smtClean="0"/>
                        <a:t> 45</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186</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09"/>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0"/>
                  </a:ext>
                </a:extLst>
              </a:tr>
              <a:tr h="0">
                <a:tc>
                  <a:txBody>
                    <a:bodyPr/>
                    <a:lstStyle/>
                    <a:p>
                      <a:pPr algn="l" fontAlgn="t"/>
                      <a:r>
                        <a:rPr lang="en-US" sz="1400" u="none" strike="noStrike"/>
                        <a:t>Residence Ownership</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OTHERS</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98</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1"/>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OWNED</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172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2"/>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PARENT</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115</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3"/>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RENT</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83</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4"/>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endParaRPr lang="en-US" sz="1400" b="0" i="0" u="none" strike="noStrike">
                        <a:solidFill>
                          <a:srgbClr val="000000"/>
                        </a:solidFill>
                        <a:latin typeface="+mj-lt"/>
                      </a:endParaRPr>
                    </a:p>
                  </a:txBody>
                  <a:tcPr marL="8610" marR="8610" marT="8610" marB="0"/>
                </a:tc>
                <a:tc>
                  <a:txBody>
                    <a:bodyPr/>
                    <a:lstStyle/>
                    <a:p>
                      <a:pPr algn="r" fontAlgn="t"/>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5"/>
                  </a:ext>
                </a:extLst>
              </a:tr>
              <a:tr h="0">
                <a:tc>
                  <a:txBody>
                    <a:bodyPr/>
                    <a:lstStyle/>
                    <a:p>
                      <a:pPr algn="l" fontAlgn="t"/>
                      <a:r>
                        <a:rPr lang="en-US" sz="1400" u="none" strike="noStrike"/>
                        <a:t>Number of Dependants</a:t>
                      </a:r>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0</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169</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6"/>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1</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140</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7"/>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2</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136</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8"/>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3</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122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19"/>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a:t>4</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89</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20"/>
                  </a:ext>
                </a:extLst>
              </a:tr>
              <a:tr h="0">
                <a:tc>
                  <a:txBody>
                    <a:bodyPr/>
                    <a:lstStyle/>
                    <a:p>
                      <a:pPr algn="l" fontAlgn="t"/>
                      <a:endParaRPr lang="en-US" sz="1400" b="0" i="0" u="none" strike="noStrike">
                        <a:solidFill>
                          <a:srgbClr val="000000"/>
                        </a:solidFill>
                        <a:latin typeface="+mj-lt"/>
                      </a:endParaRPr>
                    </a:p>
                  </a:txBody>
                  <a:tcPr marL="8610" marR="8610" marT="8610" marB="0"/>
                </a:tc>
                <a:tc>
                  <a:txBody>
                    <a:bodyPr/>
                    <a:lstStyle/>
                    <a:p>
                      <a:pPr algn="l" fontAlgn="t"/>
                      <a:r>
                        <a:rPr lang="en-US" sz="1400" u="none" strike="noStrike" smtClean="0"/>
                        <a:t>&gt;</a:t>
                      </a:r>
                      <a:r>
                        <a:rPr lang="en-US" sz="1400" u="none" strike="noStrike" baseline="0" smtClean="0"/>
                        <a:t> 4</a:t>
                      </a:r>
                      <a:endParaRPr lang="en-US" sz="1400" b="0" i="0" u="none" strike="noStrike">
                        <a:solidFill>
                          <a:srgbClr val="000000"/>
                        </a:solidFill>
                        <a:latin typeface="+mj-lt"/>
                      </a:endParaRPr>
                    </a:p>
                  </a:txBody>
                  <a:tcPr marL="8610" marR="8610" marT="8610" marB="0"/>
                </a:tc>
                <a:tc>
                  <a:txBody>
                    <a:bodyPr/>
                    <a:lstStyle/>
                    <a:p>
                      <a:pPr algn="r" fontAlgn="t"/>
                      <a:r>
                        <a:rPr lang="en-US" sz="1400" u="none" strike="noStrike"/>
                        <a:t>92</a:t>
                      </a:r>
                      <a:endParaRPr lang="en-US" sz="1400" b="0" i="0" u="none" strike="noStrike">
                        <a:solidFill>
                          <a:srgbClr val="000000"/>
                        </a:solidFill>
                        <a:latin typeface="+mj-lt"/>
                      </a:endParaRPr>
                    </a:p>
                  </a:txBody>
                  <a:tcPr marL="8610" marR="8610" marT="8610" marB="0"/>
                </a:tc>
                <a:extLst>
                  <a:ext uri="{0D108BD9-81ED-4DB2-BD59-A6C34878D82A}">
                    <a16:rowId xmlns:a16="http://schemas.microsoft.com/office/drawing/2014/main" val="10021"/>
                  </a:ext>
                </a:extLst>
              </a:tr>
            </a:tbl>
          </a:graphicData>
        </a:graphic>
      </p:graphicFrame>
      <p:sp>
        <p:nvSpPr>
          <p:cNvPr id="10242" name="AutoShape 2" descr="data:image/png;base64,iVBORw0KGgoAAAANSUhEUgAAAK4AAAEhCAMAAADRQ2tlAAABmFBMVEX////7sDtCIQv53sX76Nb5njb7rzvxWiT538b7rTr53MLneZD6qTn7rzj7rS4tFgj6pTg+Hwo4HAn769wzAAAhEQY0GgkwGAj7rCs6HQr6qjo/HAAwAAAoFAc9GQBMTEwAAAA6EwDHsp73wqP/583+9+16Y1Q4DgD65ND87+P7tEfz8e/7u19pTDlvb2+LenE0CwD94b77t1DKwr1QMh/61br805soAABBQkTQuqXp5eK7saz93bP7wW7Ov7LyZyf4qV35xJD3kxP8zYz0dSubkor60aj3jzL5q1L8xnzkzLViSz74tnZZPSz3oECSg3vX0Mzl2Mv80JT1gC7sAACRdmGqn5nuKzH3pafvSk783N74ubvze37tGSL4y7XvO0T0joH2sZ/xbWX5xcX0nY74vYLsgWnrfnTpe4LpiZu8oIn60cZ8amHofZAhAACLcV7VtI3gr2z6wpr2l1LYnkrcmzfNpW+tkn18WEK3i3HOoIOfdl4nJCJfVUxRPzNvXFN9fX3JdxSCSQ1TKwtwPQrfiyyfcUjCfzysCWugAAAYmUlEQVR4nNWd/UMa15rHeRs6TARBUFEIFhgERKMoGAVNxESiiEqaxs1tb+12u/bexGzt7d6u3W27pr3b3X97zznzdt6Gl5GZsc8PjQLCZx6+53k5L1OPx27rNRu2f8a4rHGwsuE2w9C2cZs+d5thaGuefHv7h9FBs5ZO/GFcu3GSzqb+KKqtrKZTKV/PbYwhrekr+lKZYWkbjYqtNAOssppI+XzpYWkrGd/J+4MNt5gbx0UfoB16lDUTqVSmmMievHcjnTRqWUCbvR36D44zPmSpTCJ1fO6wjxs1+Okpn/GxlUaj19tQrdejv/RG1mdYJuFbdXKAVk6QrxIbnkZvo3m2eFKrAbcV1xKaZVO+2sntWbOnUTcTPtxS2cSxc8C3iq9SJz4gx0QxkwLxjDLwUCabKKZUrZ4V6RdkErcOAZ8ndCYagjHgx8TJQeM2wz6VSbx3QsON9EBICrmYzkzNxNgnssWm/bg8Tw1hU5OzLHHadgc3HluihcDTD+fox4p2lxyrWR7KcDbLAqfS9goiwQUZ0mIPpydpSdha2/dGHWiUzUxPz9C8Z/bhHjARdESbmp5+SDk4/d4W1Erv4HZwqB1ksenpaUrBdvi3t1pLF9kgFgM2N6XZHPhtGF5KEGPXb/MYVgIMKiRUQGdmZmYnkc3OTPVn5vAmxhrPmicJyq8ACPo1Rj86p0LPTvUhZnmHb0sG28ZxgnRsbC6m/zQ3NUeDxaZmBxCD+DA9RTySqY0pv4E2h/TsHMUXA0KgyYCXITGvUkA2CXjJ54rjCQ89Hxm6prg+i83MztAJC/mYDrKaAdyH5COJcaS3ZprQAbey0ognZ+eYhyYnmTpBeSPAO0s8gjcnVu2ASGIxmocyoADqcmKzZop4yMrhztGXpJ0y+2YxvKnJSXIMzc3Sj6iPA9xJ8qHiHaMDSTvL+1QOxyyFx1yBYg+Z7Ja922gjGsJBQiCBCQEARXC+lynWvYm7uLeXwUZZjNML9AUmHDrDayWmGfXexb1qe07SDt34UAoAvzK8bK64i3sPMCloSkgs3gzbTMRIj8YmZ5lXcAab5eDQw7nUUVa8kW+Gr3fnCAdzeNlYlkpZjb23GO6MMlLW3sny6xFatRgx5GKzNO8sg2s5tfUwKczNqrSSfyRcJFkjnsToeBZjxZs5tob7Pot9DHJB+qZ+IYojiEHlNYBi1HCLMYkYfIql+VTNucWsJtzidT0v+cV3a+r7poYLEjGcd46Ce8iMNd+apb5CmYNLFA8OsjH0jqmTej4v+sWckujWcvUfh/NzDA/BVBqfZcoyi2qogQxRLJ5XPMcZxblr2/l8XfT7O8okzlqnnv9paF4DkswWUyyuL20hNvTSvlT6DPxhJTGHnJsFUsj7gYk1lOqKADf/43DDLoZVvTFCDjEOrpXYcFYs1lCC2UioCaKjONcvKqEhvQ1w8yuj63cKDwU8XCuZ4kSbqTgrIucWbwCdhLyrjDUQ1ABuvkby1kzwY1gKxosfHm6qNjJt5VttfNaQN1K1l/n8BXQuEC+KGdnXMnB3Pu/De43M62sTOYMEpyPi7n3I4voejyzejQP1h0YRuaV4UFKdC9y7iJZRVvz1fL2e/y/cn6kVecVEzjOGfPHgwMNNjzzloNdFzTQaGplGXXOuFsrS20ANIuDF+bJSp2YyK2XIAXfvQybuWo28yFbX4Htnbgt1ZaAhXjTAstciHHz1/H+uGZ9UfCdvmyxYzBkVDoY7yWS1OxW9J+jiExvlet6vmereDAxlIuD9yeDNrMhizmS4zejVAzb1M2lM5uh/ZmGsqVZBQgMddaCuOxeqFwoAFJPQvYAXS2/FnCi+4w+3GM+9k1q3lj071lX12CpuT9WCp1Sv+w3cjk93L/itjqUL4F6/eIPJg+teYxZoUisgs2cVPQpaq3KAbTyG7wa07ydMfAflkL1G7oW8RjzIboMHXnN5Y0Zw0IvKyWnt7957GlprOPQyPm3nqEDI9goSxYuAUHAAz4hSXm/rMj8C0YjXXN4ZPTgYuFocg+NLa7wtT56eQdzUiYfG9UsrRTgm/KhKg/LQv0kQHMADi7zwa5Tnuhgeag7ProKPW1VUv2Z1suw99FL2zFOWZGB++B8RDTlRgt9/8Vq+UCsJPd6mfB3wKmmFF86M7kfj1VcpEG5FyZHZg4FgfDuGFw9KpLj/9mNkP/9ykxNlEfGCS0m/k5U6DfBq8Ta7ePMLeCVvsXDKSBUarvaUUtgockDolnBRxOp5AmIut93pdHK5M4Cy2pEh72Ia1pGimu7EjjZSsv99k+sY+IQaKFyjnFRTGdqlkbGaJ5S/rnhKflGUSyWxWpVL8vbtx6tQEvJNOpVKdSQ134kdbe2i1gH+FztFlpeeZTPysTq8UM+VstheotVqMNI8JVFsd08FZKfddmfr5w4AlLd9a5maJOUllVctzzInfiiXzhrDS09hGvlNiwawo4WfaMngH0MliZfCYWtHDsTjAbHaOhQuF3NogIk32fSKX7pQk/PHID7E5mbm1q5heJM7THigWsvUyYl2RWtqrEXutZqF4RIlGGmS0K3GASoy8EO1G20pOVnuLD5eFCUl5X2cA+PvH7/9+vs+NGGv9d0cPZtO4mZXz7QrymofCfVnFXcjAb+my8OqihrQiKuHXVUB8vb1tSQpjQaQzK/7v//f//60uNiptluH+7//D7WQQYqheL6R0PysfSQMDlZxG+BSM79fekhaCFzq7vkVB4MvfVvNddLefjd3e7sI7SX4FuRL4dd/kBOnBH1io6JFEz12VUAAt1ySHWcmf730eAjU0kv0T3dPL4BV7vb+oRgPdK4XFV7lqvZ/wz1KOrvY0PaXYe0v3C9hFbf5+LdDD4X7y88H6N/DllFTKrStOEK8UXhL6GtoE7wEbqpW0ea2sKoG6sMqbqUm/EThHjR7W0/gD1UBryTEukL78vxJIIdwrwMaLzbrhOPCCRt1v8Ea9pEgHFrF9Xz/9/cU7iOPZ+EDcmP3EnOveHqJFP5oa+Gl6uBVjdcoaQhcowoj+p3brGXtek7fUbhPQP2x8EsJcZyCWFASQbYDtC0BPd1sNLfO4MtWAe+Zwrv3qx6AiSVvmHiVzSfEzE0zYTVNeMqCZ4PEPf/gaW5todFWEsQ6zHVAxKIotJFzNzwV4N6ACox449V9vZ0jAwMQbAN5l5ha6CWsJmGPfIj+wQLZwaMPCwuKeOOHe/t7rXb7UhDa7X0lavQ8vS3l2UCgc7P4Gr3utHWT5uD6GkqopLPuCBtXKZO6NO7Zo0cAt6ngnoLWElpr/7SLXvPk3PNhYetAf/V2Dr6utSfnlC0GRGCATmykfMzMwonlzl1UvFvGRhrCPVe81hb1IKYMtCcL8FkDVzEgcrlTW6Nws9cQF4UxcprpzGq964lHadwPhncDRiQrnaIoFmgugKe3zqicXQcvFMXXj8kKLfEE4aaYcrxptZvweIQC/G8B1+4jTbvVqB7ISocK7jnEXfhAe1dA5dB2TYkQNTXsvvQoOZfufDeszzpdtinccx03ftnVccVuV/PuwsIC7d32oVIO+ZUO+QTxKpM1jVqKKW8b1vdhxAX0j/HZTyAuClUlwZjZEVunAVPtxve065JfwwZ6paZLFw41Zrq8coddT5eXJG4AwC48ghDdLpbUpH0JpeAFfSAaJu5r1yVK4LtPraA2WaFsZDgLlXdZdxeqHiKSfdhCPPHWKV4ylPb20GsWdGUbzm2d6tcFVxFTi2i9IIsoG0XOkaG7bHIpQ14sNLzc2gLOjW+e1vGCTJT2UVoDF6NIxaAFzxii2U74Mtdw0k9dkGokxrUhS+c9beFjLfDkDNQwlyQtVC+Sw5MtWrryKSYaOBuYfb29pk/VNL4d+/bdAuh+Spgc4qW21vsgv6r/XiLes61fcOfGxdM9/Lqkk1T2ZhuIIaFMM/YslzN9TNw7bAFiaAEZtMKHbVFnuMirP5YuQcUbDzzBaOPxtrAnEqJZzKy966T0OeemPXu5693Dw729bndv7/Swi8H6JWwVAHQ/7XgcgwXNG9ly+OXFTLojGWWCTQeAyqK/3m61Wpvtqki4S8rnjYEkdfdPW9UA+hri1e8P97uUwgFuNtWRa6nH9h5UKkiifPX5G2BfSxQBFs9EUWrt7Qunh3uHp8L+4aUkUq8FuMUVv7yStUOyuInSmweqfU4z4Nq8evvgr3/55ptv/vLXC5GBBbjX6WtZXrR5Oz9IFG8fPBjMK0rGqx7QX4Pi3fQ7sfD+W7tPd1T+zeB4K5viXjwYcFUr6U7Bs2q5XxjaRvcuPcygSScnoCQ9s//0q6GGN321q9Ne8F7WycBpcgdOFhfEizdv3r5983ndVAqI1/81eNXbN1/7SVop4Jckf6DxGDrWiYNfJVFESyl9fKsAi/qKC2YlcMEFuK/SqXOWzGrVKCYVlDdp2nMAhWeD3KpXOzxT32PVuSPm5QHula6uTJ8qq+/x3sFTwkStcFUnB5N0Va6YXo+ovkPFOS2Q7hWvKld1/fe6/woMIW7oIpx7hybXghHu/QzwX5VKdX/g6jM43D+7Ms8e2hs4e2IcDw6g5vlMf6Ly2Zsv/9mUVgsLHo/D93II4Lz5T7/885vPv/78zZ//9E+fftqHtmRclrO4HnwwyV99qtgXwL7qk+scZsSMCGbyxRcI9YtP/3RhTquPMzesRKyfiP/6JSD+l69k8xSCScENI1hQfSD3gcWigjvGlg59k7MRFVwyQr6wecQ3bTG0bgqX4RXrFxf6Zk4ebdxtWGBxgw/u4uW1kPeIluAFRaO5dt0NCoYNqiUV67x0m1Oz8kBWUdrO3RtcT6HU18Giv5PL3SNcQsB82PuFa+5gSYG9Z7gImCYGjt1WWLc79ySOYVaI+wniTkdnBeT3DtcDiYGPAbMoYX5Fwfj+eVezQuGlhtrRi577i+vx9CCp5Mdnm+4zLmiTyY1awAJuM/WxkoKIzO+vtjeP/n1/SXabim+F759HvEvry7u7u8vLy+tLkaTw/GnUG04+c7s855h89OqjjwRvWLOQAH5/5YUW8e64TUdaYWc9+fQjYC8mQqHQfPTFq+fwN8GrWDi5e49GXGFzKfniI9WePn2q/vRq3qtbOLLpNqVqhU+8kfCrj2h7LngJS67fhyFX2ASw3uc07FMKFinimduwnp2lZNjL0r4IMrRwyLnsYHkZwtK0T1+EeLBIwZ+4B1s4ikBYivapwPWs7mC3stwOiKfQiFH2itUs7WBXQkRhF+nA631hsD7nS5ay5K7zSS6wpLjWGzVYzRTLCGLJaUHsqK71elFOeDpQA6Qgks4m5aOk9smvgFdHQlUsuesg7W5E/9xhxMqzyJJjAsZorVtk3SHao3HQAj04k5I3k4NRhuN1YpY6MB7fAoscOYC7HB4MMqQl7aeVx+ZcgFu1HXd3fM71RmwfbAXvGHHDS3bjVscVFpAl7U4VY4q5Gq7dpc4Y4wLEtbsXWh8vrs2hobA0Vly7G4vyOGHtz2vxsY40b3jZXtzyWLVgO+6YtWs77ngjg9241uKuaYdsO66lCidk1tDZjrtpJTSEJtzCla2UOMGoGa7d7XvcihiCZhMRYdvbHyuRzBTX/vrcylgLCSaxwf7JSCuRzBTX9qkypTyf5386sOD8BBu25k1xbS4g1emmCWGCE0pDE9HoBA8sajafbm95XliP6ACCEJ2YDwWDoWAoBDnhvYh419Af187mRw4bup0QSOO7VbFwtLVkgmtja7mZxEdZcCKqgkIvm6JC2kjVYzI+I7bBlpcttuyQtsDHtW+eYSdptXKEo98M16YcXNi1PBuCQiuBq20gsC9LyJanmpKISMFFkD/88MPfoa0vRSJ2hd1Kx2LTo1aIhTBgiywt/+0/vnun7d0rlHfs2fUCt1ttW2ojwmElUhWWdjflcuFJzjB4kMaOMFYI+KVti7z6t62AKXvMoOVy9hxNgbDwFgXgY8iuchh4qllooN1w6u4yO2DLJe00OOTF9RsextlUjg1ge8zGf5CiEMDOIYrg+/vOcGlktz24aaM7MXxD3Lg3pJdFapsr5A3rIKUhynQqTuFb1aWx1jacLbl+Pxgmf4totENMS4e95JsSx/LGuKRW5h5GhcMth4ZbeHlzfYj+nWrEiG3fI52qKRT6vDrOcSwhh8j6emSYuEB2NgXy2kdxHyTib5orBExhUXTI7SYjO0N2l2RcIA+8jibdgOSXRNbDXMmS7i19Uhi2u4zgH0BuqB9VuiJ7iYV4v/PT6ENEZZP+cPVDGN8AQG3/HzXqIiVJ/oB2lZB1EGxJe/Fw5RkedSna0cOYOk4lCd5mUJQGsQLPGt9feERc5qyNhdN2A/DIt5dK+AcMNwmpiYFzDmTIlFYulbSvf/DpIow1TnpjFFxeDB/WuWiA+cVSqTRoVOmofpoVuGvIKd5w2aiQrDi333kiDqkkBhhU5DAz3JDevwfhrFSkbfLWQyt34L0gECYABaIxfVOz3S1BQZsKAz9FYRLmftwoMdeEFzEimQTi5X4ZGhq2XySozN1MROGkEpwmUeb64E8hIF7uR40UxFjRIn0OZKRwg9F5lSsK50MFQYVU/AseRe7dYb0z6nFsOmJLXH32M7gDQwGbVwDR/B7EjSJKbwheAnB4eIk53jr64XF8vElWDuQAXAg4AQCjaFOhEJ0A1MEoXN8hZn7D6/R9tSx8XEEThGStpt9JeueDQYAajCpDax5OSHJn9SLLJdw3FluIAnoTcWQZKKYurZnPoOO8R6r4RD1BWSO2PiXxbJSVQFCju3zeZ7TdQxG3j+OrzcSQG3fDTu17NTOlmQgauMQoY67CzZMS0JTJp6ABSQw6dpkq4u5JFLX3MVbRyaUJZnXdZTl4aVwvsaDOrqu4KwcVN2p86+T6P7sbwE05aOsMUcOLE4QAoox7bd9l0cfiLC65AYCzHcDFk4BadT6BBQSyYoiyoy3sWmrTqnNcAVFCryGOe107B6jtxpnHEOdJQIHdKuRaLq5ycIMCkSomOO514tABz7StWSFcALQaWPcmXTonrNWPhEKpHQtRTux1yb1HYQ7uPKkG6lfFve6csdQmo4O4Q4MC4U/qVzfdu8zDBa0xqQZO72b7qQOuretiCBJ8lBo47nUltS1xvUvzCexuIfvPoHBMP0VD4oYYNbDutf2UBMf03edBQp7GfB4fH7nXyeOgqunzj0GqriFTQ1DgpQrnB5tsiksV6fdjsOn7jSncCerbn+epwfmurWqCG6LEe0/UsGmIIdgXjxsbHL+ByzMTXAZvQmAzm/NN264RyGhcxt0c9zqthmV+3OV4MyqwVboDZ1dJ0/c7BaOkd0O0eLlqcDhTGGeUOLjR/g9A3LCzuMb5OvrsBqtVgaOGiLM9kLEGGKJdR481+ACjBofFG9B3xjInYxi6eU6mcLinkM1xmaHFFa+zeXjHXAysM3nidXb66RNzXNaZUYHtiJ2t0Y/0jS3MITQ2NMxz1OBsEWnsIZvn4FLfPVe8jo41Yw/ZPPM9s1LliNfRsYadZGXXIJjAy3nE2X4Yu5vEMLgTnMgbdjCvYWcX55nehs1iPPE6GRqMpMZZcWfjFjv64B4S53B3DFx2Eozz1fNwHZz3N7IEB5dTI/DGmoMlr5ElOCvuTIGOHE6Lxsl+re/WXQ4ux+EOBt7+NxDgxAFOfxl27kZk+L06uGJgwhavHXZszSpuBIYgO9T4uGxocGyRQu4Xx7gzC5zu3TnczX5xjDfUYGigH3IurT37Y+FiYZez6y3EaR4486bONcNG2A1ycIMcXM6kv2PTkNhtZkJ8XEYi9LSv18EaB9vGzTt4zUGDkYzBdapbw8pH3pF23mqPm7jGJANnO9P9w302CJfzqIu4RtfOvXUMbyHYRVw8MPBuzDPBw2VvJeEYLjbSeHujJzhLU5ytAk4FMuymiuxOPC4Z17tOZbXN/iONfwuRqGs1w4CR5uVJl4frTAGJjTRmOg9dw5C4DtW75f45jbt7jOdyh2adsCkRrhbmuXe/YTthh3q1ATmN87UjXGaewaFOeL1/kuBtzfPSe2W9js0zlAdE3SBnZx5v77FDuIOiLr0Crxi7l9ehSSdsvomLOzHko84sBGIFg4l0uUfAooxCnKlwMC1w7+PFLLMpxirEmZIBO0bFj7omuMwjjhyi2EzqJ9t5PTtx6gMzjs/DTmSJ8uauN6nc9IJ7i0+TO1Oy2dqxhaqC/Gw9GYmEuUPK5A5qHOc6udkpvnm0lExybi1icpdSdlXN6f+TUqG8A7wMkIlb1fHPBlK6CUeSu05vdVKYq5u70M2an01upoc/DFiXNt08JlqQkZ8hNN+5ms/R3ch22/fi/7AW2Gk/Ww4nkwp3GNMI+BlwAls/at+H/1cZbmW5Wt15drS7vL4Ob/q4BGx99+iTnR3ZqgD+H958V5MUAcks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data:image/png;base64,iVBORw0KGgoAAAANSUhEUgAAAK4AAAEhCAMAAADRQ2tlAAABmFBMVEX////7sDtCIQv53sX76Nb5njb7rzvxWiT538b7rTr53MLneZD6qTn7rzj7rS4tFgj6pTg+Hwo4HAn769wzAAAhEQY0GgkwGAj7rCs6HQr6qjo/HAAwAAAoFAc9GQBMTEwAAAA6EwDHsp73wqP/583+9+16Y1Q4DgD65ND87+P7tEfz8e/7u19pTDlvb2+LenE0CwD94b77t1DKwr1QMh/61br805soAABBQkTQuqXp5eK7saz93bP7wW7Ov7LyZyf4qV35xJD3kxP8zYz0dSubkor60aj3jzL5q1L8xnzkzLViSz74tnZZPSz3oECSg3vX0Mzl2Mv80JT1gC7sAACRdmGqn5nuKzH3pafvSk783N74ubvze37tGSL4y7XvO0T0joH2sZ/xbWX5xcX0nY74vYLsgWnrfnTpe4LpiZu8oIn60cZ8amHofZAhAACLcV7VtI3gr2z6wpr2l1LYnkrcmzfNpW+tkn18WEK3i3HOoIOfdl4nJCJfVUxRPzNvXFN9fX3JdxSCSQ1TKwtwPQrfiyyfcUjCfzysCWugAAAYmUlEQVR4nNWd/UMa15rHeRs6TARBUFEIFhgERKMoGAVNxESiiEqaxs1tb+12u/bexGzt7d6u3W27pr3b3X97zznzdt6Gl5GZsc8PjQLCZx6+53k5L1OPx27rNRu2f8a4rHGwsuE2w9C2cZs+d5thaGuefHv7h9FBs5ZO/GFcu3GSzqb+KKqtrKZTKV/PbYwhrekr+lKZYWkbjYqtNAOssppI+XzpYWkrGd/J+4MNt5gbx0UfoB16lDUTqVSmmMievHcjnTRqWUCbvR36D44zPmSpTCJ1fO6wjxs1+Okpn/GxlUaj19tQrdejv/RG1mdYJuFbdXKAVk6QrxIbnkZvo3m2eFKrAbcV1xKaZVO+2sntWbOnUTcTPtxS2cSxc8C3iq9SJz4gx0QxkwLxjDLwUCabKKZUrZ4V6RdkErcOAZ8ndCYagjHgx8TJQeM2wz6VSbx3QsON9EBICrmYzkzNxNgnssWm/bg8Tw1hU5OzLHHadgc3HluihcDTD+fox4p2lxyrWR7KcDbLAqfS9goiwQUZ0mIPpydpSdha2/dGHWiUzUxPz9C8Z/bhHjARdESbmp5+SDk4/d4W1Erv4HZwqB1ksenpaUrBdvi3t1pLF9kgFgM2N6XZHPhtGF5KEGPXb/MYVgIMKiRUQGdmZmYnkc3OTPVn5vAmxhrPmicJyq8ACPo1Rj86p0LPTvUhZnmHb0sG28ZxgnRsbC6m/zQ3NUeDxaZmBxCD+DA9RTySqY0pv4E2h/TsHMUXA0KgyYCXITGvUkA2CXjJ54rjCQ89Hxm6prg+i83MztAJC/mYDrKaAdyH5COJcaS3ZprQAbey0ognZ+eYhyYnmTpBeSPAO0s8gjcnVu2ASGIxmocyoADqcmKzZop4yMrhztGXpJ0y+2YxvKnJSXIMzc3Sj6iPA9xJ8qHiHaMDSTvL+1QOxyyFx1yBYg+Z7Ja922gjGsJBQiCBCQEARXC+lynWvYm7uLeXwUZZjNML9AUmHDrDayWmGfXexb1qe07SDt34UAoAvzK8bK64i3sPMCloSkgs3gzbTMRIj8YmZ5lXcAab5eDQw7nUUVa8kW+Gr3fnCAdzeNlYlkpZjb23GO6MMlLW3sny6xFatRgx5GKzNO8sg2s5tfUwKczNqrSSfyRcJFkjnsToeBZjxZs5tob7Pot9DHJB+qZ+IYojiEHlNYBi1HCLMYkYfIql+VTNucWsJtzidT0v+cV3a+r7poYLEjGcd46Ce8iMNd+apb5CmYNLFA8OsjH0jqmTej4v+sWckujWcvUfh/NzDA/BVBqfZcoyi2qogQxRLJ5XPMcZxblr2/l8XfT7O8okzlqnnv9paF4DkswWUyyuL20hNvTSvlT6DPxhJTGHnJsFUsj7gYk1lOqKADf/43DDLoZVvTFCDjEOrpXYcFYs1lCC2UioCaKjONcvKqEhvQ1w8yuj63cKDwU8XCuZ4kSbqTgrIucWbwCdhLyrjDUQ1ABuvkby1kzwY1gKxosfHm6qNjJt5VttfNaQN1K1l/n8BXQuEC+KGdnXMnB3Pu/De43M62sTOYMEpyPi7n3I4voejyzejQP1h0YRuaV4UFKdC9y7iJZRVvz1fL2e/y/cn6kVecVEzjOGfPHgwMNNjzzloNdFzTQaGplGXXOuFsrS20ANIuDF+bJSp2YyK2XIAXfvQybuWo28yFbX4Htnbgt1ZaAhXjTAstciHHz1/H+uGZ9UfCdvmyxYzBkVDoY7yWS1OxW9J+jiExvlet6vmereDAxlIuD9yeDNrMhizmS4zejVAzb1M2lM5uh/ZmGsqVZBQgMddaCuOxeqFwoAFJPQvYAXS2/FnCi+4w+3GM+9k1q3lj071lX12CpuT9WCp1Sv+w3cjk93L/itjqUL4F6/eIPJg+teYxZoUisgs2cVPQpaq3KAbTyG7wa07ydMfAflkL1G7oW8RjzIboMHXnN5Y0Zw0IvKyWnt7957GlprOPQyPm3nqEDI9goSxYuAUHAAz4hSXm/rMj8C0YjXXN4ZPTgYuFocg+NLa7wtT56eQdzUiYfG9UsrRTgm/KhKg/LQv0kQHMADi7zwa5Tnuhgeag7ProKPW1VUv2Z1suw99FL2zFOWZGB++B8RDTlRgt9/8Vq+UCsJPd6mfB3wKmmFF86M7kfj1VcpEG5FyZHZg4FgfDuGFw9KpLj/9mNkP/9ykxNlEfGCS0m/k5U6DfBq8Ta7ePMLeCVvsXDKSBUarvaUUtgockDolnBRxOp5AmIut93pdHK5M4Cy2pEh72Ia1pGimu7EjjZSsv99k+sY+IQaKFyjnFRTGdqlkbGaJ5S/rnhKflGUSyWxWpVL8vbtx6tQEvJNOpVKdSQ134kdbe2i1gH+FztFlpeeZTPysTq8UM+VstheotVqMNI8JVFsd08FZKfddmfr5w4AlLd9a5maJOUllVctzzInfiiXzhrDS09hGvlNiwawo4WfaMngH0MliZfCYWtHDsTjAbHaOhQuF3NogIk32fSKX7pQk/PHID7E5mbm1q5heJM7THigWsvUyYl2RWtqrEXutZqF4RIlGGmS0K3GASoy8EO1G20pOVnuLD5eFCUl5X2cA+PvH7/9+vs+NGGv9d0cPZtO4mZXz7QrymofCfVnFXcjAb+my8OqihrQiKuHXVUB8vb1tSQpjQaQzK/7v//f//60uNiptluH+7//D7WQQYqheL6R0PysfSQMDlZxG+BSM79fekhaCFzq7vkVB4MvfVvNddLefjd3e7sI7SX4FuRL4dd/kBOnBH1io6JFEz12VUAAt1ySHWcmf730eAjU0kv0T3dPL4BV7vb+oRgPdK4XFV7lqvZ/wz1KOrvY0PaXYe0v3C9hFbf5+LdDD4X7y88H6N/DllFTKrStOEK8UXhL6GtoE7wEbqpW0ea2sKoG6sMqbqUm/EThHjR7W0/gD1UBryTEukL78vxJIIdwrwMaLzbrhOPCCRt1v8Ea9pEgHFrF9Xz/9/cU7iOPZ+EDcmP3EnOveHqJFP5oa+Gl6uBVjdcoaQhcowoj+p3brGXtek7fUbhPQP2x8EsJcZyCWFASQbYDtC0BPd1sNLfO4MtWAe+Zwrv3qx6AiSVvmHiVzSfEzE0zYTVNeMqCZ4PEPf/gaW5todFWEsQ6zHVAxKIotJFzNzwV4N6ACox449V9vZ0jAwMQbAN5l5ha6CWsJmGPfIj+wQLZwaMPCwuKeOOHe/t7rXb7UhDa7X0lavQ8vS3l2UCgc7P4Gr3utHWT5uD6GkqopLPuCBtXKZO6NO7Zo0cAt6ngnoLWElpr/7SLXvPk3PNhYetAf/V2Dr6utSfnlC0GRGCATmykfMzMwonlzl1UvFvGRhrCPVe81hb1IKYMtCcL8FkDVzEgcrlTW6Nws9cQF4UxcprpzGq964lHadwPhncDRiQrnaIoFmgugKe3zqicXQcvFMXXj8kKLfEE4aaYcrxptZvweIQC/G8B1+4jTbvVqB7ISocK7jnEXfhAe1dA5dB2TYkQNTXsvvQoOZfufDeszzpdtinccx03ftnVccVuV/PuwsIC7d32oVIO+ZUO+QTxKpM1jVqKKW8b1vdhxAX0j/HZTyAuClUlwZjZEVunAVPtxve065JfwwZ6paZLFw41Zrq8coddT5eXJG4AwC48ghDdLpbUpH0JpeAFfSAaJu5r1yVK4LtPraA2WaFsZDgLlXdZdxeqHiKSfdhCPPHWKV4ylPb20GsWdGUbzm2d6tcFVxFTi2i9IIsoG0XOkaG7bHIpQ14sNLzc2gLOjW+e1vGCTJT2UVoDF6NIxaAFzxii2U74Mtdw0k9dkGokxrUhS+c9beFjLfDkDNQwlyQtVC+Sw5MtWrryKSYaOBuYfb29pk/VNL4d+/bdAuh+Spgc4qW21vsgv6r/XiLes61fcOfGxdM9/Lqkk1T2ZhuIIaFMM/YslzN9TNw7bAFiaAEZtMKHbVFnuMirP5YuQcUbDzzBaOPxtrAnEqJZzKy966T0OeemPXu5693Dw729bndv7/Swi8H6JWwVAHQ/7XgcgwXNG9ly+OXFTLojGWWCTQeAyqK/3m61Wpvtqki4S8rnjYEkdfdPW9UA+hri1e8P97uUwgFuNtWRa6nH9h5UKkiifPX5G2BfSxQBFs9EUWrt7Qunh3uHp8L+4aUkUq8FuMUVv7yStUOyuInSmweqfU4z4Nq8evvgr3/55ptv/vLXC5GBBbjX6WtZXrR5Oz9IFG8fPBjMK0rGqx7QX4Pi3fQ7sfD+W7tPd1T+zeB4K5viXjwYcFUr6U7Bs2q5XxjaRvcuPcygSScnoCQ9s//0q6GGN321q9Ne8F7WycBpcgdOFhfEizdv3r5983ndVAqI1/81eNXbN1/7SVop4Jckf6DxGDrWiYNfJVFESyl9fKsAi/qKC2YlcMEFuK/SqXOWzGrVKCYVlDdp2nMAhWeD3KpXOzxT32PVuSPm5QHula6uTJ8qq+/x3sFTwkStcFUnB5N0Va6YXo+ovkPFOS2Q7hWvKld1/fe6/woMIW7oIpx7hybXghHu/QzwX5VKdX/g6jM43D+7Ms8e2hs4e2IcDw6g5vlMf6Ly2Zsv/9mUVgsLHo/D93II4Lz5T7/885vPv/78zZ//9E+fftqHtmRclrO4HnwwyV99qtgXwL7qk+scZsSMCGbyxRcI9YtP/3RhTquPMzesRKyfiP/6JSD+l69k8xSCScENI1hQfSD3gcWigjvGlg59k7MRFVwyQr6wecQ3bTG0bgqX4RXrFxf6Zk4ebdxtWGBxgw/u4uW1kPeIluAFRaO5dt0NCoYNqiUV67x0m1Oz8kBWUdrO3RtcT6HU18Giv5PL3SNcQsB82PuFa+5gSYG9Z7gImCYGjt1WWLc79ySOYVaI+wniTkdnBeT3DtcDiYGPAbMoYX5Fwfj+eVezQuGlhtrRi577i+vx9CCp5Mdnm+4zLmiTyY1awAJuM/WxkoKIzO+vtjeP/n1/SXabim+F759HvEvry7u7u8vLy+tLkaTw/GnUG04+c7s855h89OqjjwRvWLOQAH5/5YUW8e64TUdaYWc9+fQjYC8mQqHQfPTFq+fwN8GrWDi5e49GXGFzKfniI9WePn2q/vRq3qtbOLLpNqVqhU+8kfCrj2h7LngJS67fhyFX2ASw3uc07FMKFinimduwnp2lZNjL0r4IMrRwyLnsYHkZwtK0T1+EeLBIwZ+4B1s4ikBYivapwPWs7mC3stwOiKfQiFH2itUs7WBXQkRhF+nA631hsD7nS5ay5K7zSS6wpLjWGzVYzRTLCGLJaUHsqK71elFOeDpQA6Qgks4m5aOk9smvgFdHQlUsuesg7W5E/9xhxMqzyJJjAsZorVtk3SHao3HQAj04k5I3k4NRhuN1YpY6MB7fAoscOYC7HB4MMqQl7aeVx+ZcgFu1HXd3fM71RmwfbAXvGHHDS3bjVscVFpAl7U4VY4q5Gq7dpc4Y4wLEtbsXWh8vrs2hobA0Vly7G4vyOGHtz2vxsY40b3jZXtzyWLVgO+6YtWs77ngjg9241uKuaYdsO66lCidk1tDZjrtpJTSEJtzCla2UOMGoGa7d7XvcihiCZhMRYdvbHyuRzBTX/vrcylgLCSaxwf7JSCuRzBTX9qkypTyf5386sOD8BBu25k1xbS4g1emmCWGCE0pDE9HoBA8sajafbm95XliP6ACCEJ2YDwWDoWAoBDnhvYh419Af187mRw4bup0QSOO7VbFwtLVkgmtja7mZxEdZcCKqgkIvm6JC2kjVYzI+I7bBlpcttuyQtsDHtW+eYSdptXKEo98M16YcXNi1PBuCQiuBq20gsC9LyJanmpKISMFFkD/88MPfoa0vRSJ2hd1Kx2LTo1aIhTBgiywt/+0/vnun7d0rlHfs2fUCt1ttW2ojwmElUhWWdjflcuFJzjB4kMaOMFYI+KVti7z6t62AKXvMoOVy9hxNgbDwFgXgY8iuchh4qllooN1w6u4yO2DLJe00OOTF9RsextlUjg1ge8zGf5CiEMDOIYrg+/vOcGlktz24aaM7MXxD3Lg3pJdFapsr5A3rIKUhynQqTuFb1aWx1jacLbl+Pxgmf4totENMS4e95JsSx/LGuKRW5h5GhcMth4ZbeHlzfYj+nWrEiG3fI52qKRT6vDrOcSwhh8j6emSYuEB2NgXy2kdxHyTib5orBExhUXTI7SYjO0N2l2RcIA+8jibdgOSXRNbDXMmS7i19Uhi2u4zgH0BuqB9VuiJ7iYV4v/PT6ENEZZP+cPVDGN8AQG3/HzXqIiVJ/oB2lZB1EGxJe/Fw5RkedSna0cOYOk4lCd5mUJQGsQLPGt9feERc5qyNhdN2A/DIt5dK+AcMNwmpiYFzDmTIlFYulbSvf/DpIow1TnpjFFxeDB/WuWiA+cVSqTRoVOmofpoVuGvIKd5w2aiQrDi333kiDqkkBhhU5DAz3JDevwfhrFSkbfLWQyt34L0gECYABaIxfVOz3S1BQZsKAz9FYRLmftwoMdeEFzEimQTi5X4ZGhq2XySozN1MROGkEpwmUeb64E8hIF7uR40UxFjRIn0OZKRwg9F5lSsK50MFQYVU/AseRe7dYb0z6nFsOmJLXH32M7gDQwGbVwDR/B7EjSJKbwheAnB4eIk53jr64XF8vElWDuQAXAg4AQCjaFOhEJ0A1MEoXN8hZn7D6/R9tSx8XEEThGStpt9JeueDQYAajCpDax5OSHJn9SLLJdw3FluIAnoTcWQZKKYurZnPoOO8R6r4RD1BWSO2PiXxbJSVQFCju3zeZ7TdQxG3j+OrzcSQG3fDTu17NTOlmQgauMQoY67CzZMS0JTJp6ABSQw6dpkq4u5JFLX3MVbRyaUJZnXdZTl4aVwvsaDOrqu4KwcVN2p86+T6P7sbwE05aOsMUcOLE4QAoox7bd9l0cfiLC65AYCzHcDFk4BadT6BBQSyYoiyoy3sWmrTqnNcAVFCryGOe107B6jtxpnHEOdJQIHdKuRaLq5ycIMCkSomOO514tABz7StWSFcALQaWPcmXTonrNWPhEKpHQtRTux1yb1HYQ7uPKkG6lfFve6csdQmo4O4Q4MC4U/qVzfdu8zDBa0xqQZO72b7qQOuretiCBJ8lBo47nUltS1xvUvzCexuIfvPoHBMP0VD4oYYNbDutf2UBMf03edBQp7GfB4fH7nXyeOgqunzj0GqriFTQ1DgpQrnB5tsiksV6fdjsOn7jSncCerbn+epwfmurWqCG6LEe0/UsGmIIdgXjxsbHL+ByzMTXAZvQmAzm/NN264RyGhcxt0c9zqthmV+3OV4MyqwVboDZ1dJ0/c7BaOkd0O0eLlqcDhTGGeUOLjR/g9A3LCzuMb5OvrsBqtVgaOGiLM9kLEGGKJdR481+ACjBofFG9B3xjInYxi6eU6mcLinkM1xmaHFFa+zeXjHXAysM3nidXb66RNzXNaZUYHtiJ2t0Y/0jS3MITQ2NMxz1OBsEWnsIZvn4FLfPVe8jo41Yw/ZPPM9s1LliNfRsYadZGXXIJjAy3nE2X4Yu5vEMLgTnMgbdjCvYWcX55nehs1iPPE6GRqMpMZZcWfjFjv64B4S53B3DFx2Eozz1fNwHZz3N7IEB5dTI/DGmoMlr5ElOCvuTIGOHE6Lxsl+re/WXQ4ux+EOBt7+NxDgxAFOfxl27kZk+L06uGJgwhavHXZszSpuBIYgO9T4uGxocGyRQu4Xx7gzC5zu3TnczX5xjDfUYGigH3IurT37Y+FiYZez6y3EaR4486bONcNG2A1ycIMcXM6kv2PTkNhtZkJ8XEYi9LSv18EaB9vGzTt4zUGDkYzBdapbw8pH3pF23mqPm7jGJANnO9P9w302CJfzqIu4RtfOvXUMbyHYRVw8MPBuzDPBw2VvJeEYLjbSeHujJzhLU5ytAk4FMuymiuxOPC4Z17tOZbXN/iONfwuRqGs1w4CR5uVJl4frTAGJjTRmOg9dw5C4DtW75f45jbt7jOdyh2adsCkRrhbmuXe/YTthh3q1ATmN87UjXGaewaFOeL1/kuBtzfPSe2W9js0zlAdE3SBnZx5v77FDuIOiLr0Crxi7l9ehSSdsvomLOzHko84sBGIFg4l0uUfAooxCnKlwMC1w7+PFLLMpxirEmZIBO0bFj7omuMwjjhyi2EzqJ9t5PTtx6gMzjs/DTmSJ8uauN6nc9IJ7i0+TO1Oy2dqxhaqC/Gw9GYmEuUPK5A5qHOc6udkpvnm0lExybi1icpdSdlXN6f+TUqG8A7wMkIlb1fHPBlK6CUeSu05vdVKYq5u70M2an01upoc/DFiXNt08JlqQkZ8hNN+5ms/R3ch22/fi/7AW2Gk/Ww4nkwp3GNMI+BlwAls/at+H/1cZbmW5Wt15drS7vL4Ob/q4BGx99+iTnR3ZqgD+H958V5MUAcks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ata:image/png;base64,iVBORw0KGgoAAAANSUhEUgAAAK4AAAEhCAMAAADRQ2tlAAABmFBMVEX////7sDtCIQv53sX76Nb5njb7rzvxWiT538b7rTr53MLneZD6qTn7rzj7rS4tFgj6pTg+Hwo4HAn769wzAAAhEQY0GgkwGAj7rCs6HQr6qjo/HAAwAAAoFAc9GQBMTEwAAAA6EwDHsp73wqP/583+9+16Y1Q4DgD65ND87+P7tEfz8e/7u19pTDlvb2+LenE0CwD94b77t1DKwr1QMh/61br805soAABBQkTQuqXp5eK7saz93bP7wW7Ov7LyZyf4qV35xJD3kxP8zYz0dSubkor60aj3jzL5q1L8xnzkzLViSz74tnZZPSz3oECSg3vX0Mzl2Mv80JT1gC7sAACRdmGqn5nuKzH3pafvSk783N74ubvze37tGSL4y7XvO0T0joH2sZ/xbWX5xcX0nY74vYLsgWnrfnTpe4LpiZu8oIn60cZ8amHofZAhAACLcV7VtI3gr2z6wpr2l1LYnkrcmzfNpW+tkn18WEK3i3HOoIOfdl4nJCJfVUxRPzNvXFN9fX3JdxSCSQ1TKwtwPQrfiyyfcUjCfzysCWugAAAYmUlEQVR4nNWd/UMa15rHeRs6TARBUFEIFhgERKMoGAVNxESiiEqaxs1tb+12u/bexGzt7d6u3W27pr3b3X97zznzdt6Gl5GZsc8PjQLCZx6+53k5L1OPx27rNRu2f8a4rHGwsuE2w9C2cZs+d5thaGuefHv7h9FBs5ZO/GFcu3GSzqb+KKqtrKZTKV/PbYwhrekr+lKZYWkbjYqtNAOssppI+XzpYWkrGd/J+4MNt5gbx0UfoB16lDUTqVSmmMievHcjnTRqWUCbvR36D44zPmSpTCJ1fO6wjxs1+Okpn/GxlUaj19tQrdejv/RG1mdYJuFbdXKAVk6QrxIbnkZvo3m2eFKrAbcV1xKaZVO+2sntWbOnUTcTPtxS2cSxc8C3iq9SJz4gx0QxkwLxjDLwUCabKKZUrZ4V6RdkErcOAZ8ndCYagjHgx8TJQeM2wz6VSbx3QsON9EBICrmYzkzNxNgnssWm/bg8Tw1hU5OzLHHadgc3HluihcDTD+fox4p2lxyrWR7KcDbLAqfS9goiwQUZ0mIPpydpSdha2/dGHWiUzUxPz9C8Z/bhHjARdESbmp5+SDk4/d4W1Erv4HZwqB1ksenpaUrBdvi3t1pLF9kgFgM2N6XZHPhtGF5KEGPXb/MYVgIMKiRUQGdmZmYnkc3OTPVn5vAmxhrPmicJyq8ACPo1Rj86p0LPTvUhZnmHb0sG28ZxgnRsbC6m/zQ3NUeDxaZmBxCD+DA9RTySqY0pv4E2h/TsHMUXA0KgyYCXITGvUkA2CXjJ54rjCQ89Hxm6prg+i83MztAJC/mYDrKaAdyH5COJcaS3ZprQAbey0ognZ+eYhyYnmTpBeSPAO0s8gjcnVu2ASGIxmocyoADqcmKzZop4yMrhztGXpJ0y+2YxvKnJSXIMzc3Sj6iPA9xJ8qHiHaMDSTvL+1QOxyyFx1yBYg+Z7Ja922gjGsJBQiCBCQEARXC+lynWvYm7uLeXwUZZjNML9AUmHDrDayWmGfXexb1qe07SDt34UAoAvzK8bK64i3sPMCloSkgs3gzbTMRIj8YmZ5lXcAab5eDQw7nUUVa8kW+Gr3fnCAdzeNlYlkpZjb23GO6MMlLW3sny6xFatRgx5GKzNO8sg2s5tfUwKczNqrSSfyRcJFkjnsToeBZjxZs5tob7Pot9DHJB+qZ+IYojiEHlNYBi1HCLMYkYfIql+VTNucWsJtzidT0v+cV3a+r7poYLEjGcd46Ce8iMNd+apb5CmYNLFA8OsjH0jqmTej4v+sWckujWcvUfh/NzDA/BVBqfZcoyi2qogQxRLJ5XPMcZxblr2/l8XfT7O8okzlqnnv9paF4DkswWUyyuL20hNvTSvlT6DPxhJTGHnJsFUsj7gYk1lOqKADf/43DDLoZVvTFCDjEOrpXYcFYs1lCC2UioCaKjONcvKqEhvQ1w8yuj63cKDwU8XCuZ4kSbqTgrIucWbwCdhLyrjDUQ1ABuvkby1kzwY1gKxosfHm6qNjJt5VttfNaQN1K1l/n8BXQuEC+KGdnXMnB3Pu/De43M62sTOYMEpyPi7n3I4voejyzejQP1h0YRuaV4UFKdC9y7iJZRVvz1fL2e/y/cn6kVecVEzjOGfPHgwMNNjzzloNdFzTQaGplGXXOuFsrS20ANIuDF+bJSp2YyK2XIAXfvQybuWo28yFbX4Htnbgt1ZaAhXjTAstciHHz1/H+uGZ9UfCdvmyxYzBkVDoY7yWS1OxW9J+jiExvlet6vmereDAxlIuD9yeDNrMhizmS4zejVAzb1M2lM5uh/ZmGsqVZBQgMddaCuOxeqFwoAFJPQvYAXS2/FnCi+4w+3GM+9k1q3lj071lX12CpuT9WCp1Sv+w3cjk93L/itjqUL4F6/eIPJg+teYxZoUisgs2cVPQpaq3KAbTyG7wa07ydMfAflkL1G7oW8RjzIboMHXnN5Y0Zw0IvKyWnt7957GlprOPQyPm3nqEDI9goSxYuAUHAAz4hSXm/rMj8C0YjXXN4ZPTgYuFocg+NLa7wtT56eQdzUiYfG9UsrRTgm/KhKg/LQv0kQHMADi7zwa5Tnuhgeag7ProKPW1VUv2Z1suw99FL2zFOWZGB++B8RDTlRgt9/8Vq+UCsJPd6mfB3wKmmFF86M7kfj1VcpEG5FyZHZg4FgfDuGFw9KpLj/9mNkP/9ykxNlEfGCS0m/k5U6DfBq8Ta7ePMLeCVvsXDKSBUarvaUUtgockDolnBRxOp5AmIut93pdHK5M4Cy2pEh72Ia1pGimu7EjjZSsv99k+sY+IQaKFyjnFRTGdqlkbGaJ5S/rnhKflGUSyWxWpVL8vbtx6tQEvJNOpVKdSQ134kdbe2i1gH+FztFlpeeZTPysTq8UM+VstheotVqMNI8JVFsd08FZKfddmfr5w4AlLd9a5maJOUllVctzzInfiiXzhrDS09hGvlNiwawo4WfaMngH0MliZfCYWtHDsTjAbHaOhQuF3NogIk32fSKX7pQk/PHID7E5mbm1q5heJM7THigWsvUyYl2RWtqrEXutZqF4RIlGGmS0K3GASoy8EO1G20pOVnuLD5eFCUl5X2cA+PvH7/9+vs+NGGv9d0cPZtO4mZXz7QrymofCfVnFXcjAb+my8OqihrQiKuHXVUB8vb1tSQpjQaQzK/7v//f//60uNiptluH+7//D7WQQYqheL6R0PysfSQMDlZxG+BSM79fekhaCFzq7vkVB4MvfVvNddLefjd3e7sI7SX4FuRL4dd/kBOnBH1io6JFEz12VUAAt1ySHWcmf730eAjU0kv0T3dPL4BV7vb+oRgPdK4XFV7lqvZ/wz1KOrvY0PaXYe0v3C9hFbf5+LdDD4X7y88H6N/DllFTKrStOEK8UXhL6GtoE7wEbqpW0ea2sKoG6sMqbqUm/EThHjR7W0/gD1UBryTEukL78vxJIIdwrwMaLzbrhOPCCRt1v8Ea9pEgHFrF9Xz/9/cU7iOPZ+EDcmP3EnOveHqJFP5oa+Gl6uBVjdcoaQhcowoj+p3brGXtek7fUbhPQP2x8EsJcZyCWFASQbYDtC0BPd1sNLfO4MtWAe+Zwrv3qx6AiSVvmHiVzSfEzE0zYTVNeMqCZ4PEPf/gaW5todFWEsQ6zHVAxKIotJFzNzwV4N6ACox449V9vZ0jAwMQbAN5l5ha6CWsJmGPfIj+wQLZwaMPCwuKeOOHe/t7rXb7UhDa7X0lavQ8vS3l2UCgc7P4Gr3utHWT5uD6GkqopLPuCBtXKZO6NO7Zo0cAt6ngnoLWElpr/7SLXvPk3PNhYetAf/V2Dr6utSfnlC0GRGCATmykfMzMwonlzl1UvFvGRhrCPVe81hb1IKYMtCcL8FkDVzEgcrlTW6Nws9cQF4UxcprpzGq964lHadwPhncDRiQrnaIoFmgugKe3zqicXQcvFMXXj8kKLfEE4aaYcrxptZvweIQC/G8B1+4jTbvVqB7ISocK7jnEXfhAe1dA5dB2TYkQNTXsvvQoOZfufDeszzpdtinccx03ftnVccVuV/PuwsIC7d32oVIO+ZUO+QTxKpM1jVqKKW8b1vdhxAX0j/HZTyAuClUlwZjZEVunAVPtxve065JfwwZ6paZLFw41Zrq8coddT5eXJG4AwC48ghDdLpbUpH0JpeAFfSAaJu5r1yVK4LtPraA2WaFsZDgLlXdZdxeqHiKSfdhCPPHWKV4ylPb20GsWdGUbzm2d6tcFVxFTi2i9IIsoG0XOkaG7bHIpQ14sNLzc2gLOjW+e1vGCTJT2UVoDF6NIxaAFzxii2U74Mtdw0k9dkGokxrUhS+c9beFjLfDkDNQwlyQtVC+Sw5MtWrryKSYaOBuYfb29pk/VNL4d+/bdAuh+Spgc4qW21vsgv6r/XiLes61fcOfGxdM9/Lqkk1T2ZhuIIaFMM/YslzN9TNw7bAFiaAEZtMKHbVFnuMirP5YuQcUbDzzBaOPxtrAnEqJZzKy966T0OeemPXu5693Dw729bndv7/Swi8H6JWwVAHQ/7XgcgwXNG9ly+OXFTLojGWWCTQeAyqK/3m61Wpvtqki4S8rnjYEkdfdPW9UA+hri1e8P97uUwgFuNtWRa6nH9h5UKkiifPX5G2BfSxQBFs9EUWrt7Qunh3uHp8L+4aUkUq8FuMUVv7yStUOyuInSmweqfU4z4Nq8evvgr3/55ptv/vLXC5GBBbjX6WtZXrR5Oz9IFG8fPBjMK0rGqx7QX4Pi3fQ7sfD+W7tPd1T+zeB4K5viXjwYcFUr6U7Bs2q5XxjaRvcuPcygSScnoCQ9s//0q6GGN321q9Ne8F7WycBpcgdOFhfEizdv3r5983ndVAqI1/81eNXbN1/7SVop4Jckf6DxGDrWiYNfJVFESyl9fKsAi/qKC2YlcMEFuK/SqXOWzGrVKCYVlDdp2nMAhWeD3KpXOzxT32PVuSPm5QHula6uTJ8qq+/x3sFTwkStcFUnB5N0Va6YXo+ovkPFOS2Q7hWvKld1/fe6/woMIW7oIpx7hybXghHu/QzwX5VKdX/g6jM43D+7Ms8e2hs4e2IcDw6g5vlMf6Ly2Zsv/9mUVgsLHo/D93II4Lz5T7/885vPv/78zZ//9E+fftqHtmRclrO4HnwwyV99qtgXwL7qk+scZsSMCGbyxRcI9YtP/3RhTquPMzesRKyfiP/6JSD+l69k8xSCScENI1hQfSD3gcWigjvGlg59k7MRFVwyQr6wecQ3bTG0bgqX4RXrFxf6Zk4ebdxtWGBxgw/u4uW1kPeIluAFRaO5dt0NCoYNqiUV67x0m1Oz8kBWUdrO3RtcT6HU18Giv5PL3SNcQsB82PuFa+5gSYG9Z7gImCYGjt1WWLc79ySOYVaI+wniTkdnBeT3DtcDiYGPAbMoYX5Fwfj+eVezQuGlhtrRi577i+vx9CCp5Mdnm+4zLmiTyY1awAJuM/WxkoKIzO+vtjeP/n1/SXabim+F759HvEvry7u7u8vLy+tLkaTw/GnUG04+c7s855h89OqjjwRvWLOQAH5/5YUW8e64TUdaYWc9+fQjYC8mQqHQfPTFq+fwN8GrWDi5e49GXGFzKfniI9WePn2q/vRq3qtbOLLpNqVqhU+8kfCrj2h7LngJS67fhyFX2ASw3uc07FMKFinimduwnp2lZNjL0r4IMrRwyLnsYHkZwtK0T1+EeLBIwZ+4B1s4ikBYivapwPWs7mC3stwOiKfQiFH2itUs7WBXQkRhF+nA631hsD7nS5ay5K7zSS6wpLjWGzVYzRTLCGLJaUHsqK71elFOeDpQA6Qgks4m5aOk9smvgFdHQlUsuesg7W5E/9xhxMqzyJJjAsZorVtk3SHao3HQAj04k5I3k4NRhuN1YpY6MB7fAoscOYC7HB4MMqQl7aeVx+ZcgFu1HXd3fM71RmwfbAXvGHHDS3bjVscVFpAl7U4VY4q5Gq7dpc4Y4wLEtbsXWh8vrs2hobA0Vly7G4vyOGHtz2vxsY40b3jZXtzyWLVgO+6YtWs77ngjg9241uKuaYdsO66lCidk1tDZjrtpJTSEJtzCla2UOMGoGa7d7XvcihiCZhMRYdvbHyuRzBTX/vrcylgLCSaxwf7JSCuRzBTX9qkypTyf5386sOD8BBu25k1xbS4g1emmCWGCE0pDE9HoBA8sajafbm95XliP6ACCEJ2YDwWDoWAoBDnhvYh419Af187mRw4bup0QSOO7VbFwtLVkgmtja7mZxEdZcCKqgkIvm6JC2kjVYzI+I7bBlpcttuyQtsDHtW+eYSdptXKEo98M16YcXNi1PBuCQiuBq20gsC9LyJanmpKISMFFkD/88MPfoa0vRSJ2hd1Kx2LTo1aIhTBgiywt/+0/vnun7d0rlHfs2fUCt1ttW2ojwmElUhWWdjflcuFJzjB4kMaOMFYI+KVti7z6t62AKXvMoOVy9hxNgbDwFgXgY8iuchh4qllooN1w6u4yO2DLJe00OOTF9RsextlUjg1ge8zGf5CiEMDOIYrg+/vOcGlktz24aaM7MXxD3Lg3pJdFapsr5A3rIKUhynQqTuFb1aWx1jacLbl+Pxgmf4totENMS4e95JsSx/LGuKRW5h5GhcMth4ZbeHlzfYj+nWrEiG3fI52qKRT6vDrOcSwhh8j6emSYuEB2NgXy2kdxHyTib5orBExhUXTI7SYjO0N2l2RcIA+8jibdgOSXRNbDXMmS7i19Uhi2u4zgH0BuqB9VuiJ7iYV4v/PT6ENEZZP+cPVDGN8AQG3/HzXqIiVJ/oB2lZB1EGxJe/Fw5RkedSna0cOYOk4lCd5mUJQGsQLPGt9feERc5qyNhdN2A/DIt5dK+AcMNwmpiYFzDmTIlFYulbSvf/DpIow1TnpjFFxeDB/WuWiA+cVSqTRoVOmofpoVuGvIKd5w2aiQrDi333kiDqkkBhhU5DAz3JDevwfhrFSkbfLWQyt34L0gECYABaIxfVOz3S1BQZsKAz9FYRLmftwoMdeEFzEimQTi5X4ZGhq2XySozN1MROGkEpwmUeb64E8hIF7uR40UxFjRIn0OZKRwg9F5lSsK50MFQYVU/AseRe7dYb0z6nFsOmJLXH32M7gDQwGbVwDR/B7EjSJKbwheAnB4eIk53jr64XF8vElWDuQAXAg4AQCjaFOhEJ0A1MEoXN8hZn7D6/R9tSx8XEEThGStpt9JeueDQYAajCpDax5OSHJn9SLLJdw3FluIAnoTcWQZKKYurZnPoOO8R6r4RD1BWSO2PiXxbJSVQFCju3zeZ7TdQxG3j+OrzcSQG3fDTu17NTOlmQgauMQoY67CzZMS0JTJp6ABSQw6dpkq4u5JFLX3MVbRyaUJZnXdZTl4aVwvsaDOrqu4KwcVN2p86+T6P7sbwE05aOsMUcOLE4QAoox7bd9l0cfiLC65AYCzHcDFk4BadT6BBQSyYoiyoy3sWmrTqnNcAVFCryGOe107B6jtxpnHEOdJQIHdKuRaLq5ycIMCkSomOO514tABz7StWSFcALQaWPcmXTonrNWPhEKpHQtRTux1yb1HYQ7uPKkG6lfFve6csdQmo4O4Q4MC4U/qVzfdu8zDBa0xqQZO72b7qQOuretiCBJ8lBo47nUltS1xvUvzCexuIfvPoHBMP0VD4oYYNbDutf2UBMf03edBQp7GfB4fH7nXyeOgqunzj0GqriFTQ1DgpQrnB5tsiksV6fdjsOn7jSncCerbn+epwfmurWqCG6LEe0/UsGmIIdgXjxsbHL+ByzMTXAZvQmAzm/NN264RyGhcxt0c9zqthmV+3OV4MyqwVboDZ1dJ0/c7BaOkd0O0eLlqcDhTGGeUOLjR/g9A3LCzuMb5OvrsBqtVgaOGiLM9kLEGGKJdR481+ACjBofFG9B3xjInYxi6eU6mcLinkM1xmaHFFa+zeXjHXAysM3nidXb66RNzXNaZUYHtiJ2t0Y/0jS3MITQ2NMxz1OBsEWnsIZvn4FLfPVe8jo41Yw/ZPPM9s1LliNfRsYadZGXXIJjAy3nE2X4Yu5vEMLgTnMgbdjCvYWcX55nehs1iPPE6GRqMpMZZcWfjFjv64B4S53B3DFx2Eozz1fNwHZz3N7IEB5dTI/DGmoMlr5ElOCvuTIGOHE6Lxsl+re/WXQ4ux+EOBt7+NxDgxAFOfxl27kZk+L06uGJgwhavHXZszSpuBIYgO9T4uGxocGyRQu4Xx7gzC5zu3TnczX5xjDfUYGigH3IurT37Y+FiYZez6y3EaR4486bONcNG2A1ycIMcXM6kv2PTkNhtZkJ8XEYi9LSv18EaB9vGzTt4zUGDkYzBdapbw8pH3pF23mqPm7jGJANnO9P9w302CJfzqIu4RtfOvXUMbyHYRVw8MPBuzDPBw2VvJeEYLjbSeHujJzhLU5ytAk4FMuymiuxOPC4Z17tOZbXN/iONfwuRqGs1w4CR5uVJl4frTAGJjTRmOg9dw5C4DtW75f45jbt7jOdyh2adsCkRrhbmuXe/YTthh3q1ATmN87UjXGaewaFOeL1/kuBtzfPSe2W9js0zlAdE3SBnZx5v77FDuIOiLr0Crxi7l9ehSSdsvomLOzHko84sBGIFg4l0uUfAooxCnKlwMC1w7+PFLLMpxirEmZIBO0bFj7omuMwjjhyi2EzqJ9t5PTtx6gMzjs/DTmSJ8uauN6nc9IJ7i0+TO1Oy2dqxhaqC/Gw9GYmEuUPK5A5qHOc6udkpvnm0lExybi1icpdSdlXN6f+TUqG8A7wMkIlb1fHPBlK6CUeSu05vdVKYq5u70M2an01upoc/DFiXNt08JlqQkZ8hNN+5ms/R3ch22/fi/7AW2Gk/Ww4nkwp3GNMI+BlwAls/at+H/1cZbmW5Wt15drS7vL4Ob/q4BGx99+iTnR3ZqgD+H958V5MUAcks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data:image/png;base64,iVBORw0KGgoAAAANSUhEUgAAAK4AAAEhCAMAAADRQ2tlAAABmFBMVEX////7sDtCIQv53sX76Nb5njb7rzvxWiT538b7rTr53MLneZD6qTn7rzj7rS4tFgj6pTg+Hwo4HAn769wzAAAhEQY0GgkwGAj7rCs6HQr6qjo/HAAwAAAoFAc9GQBMTEwAAAA6EwDHsp73wqP/583+9+16Y1Q4DgD65ND87+P7tEfz8e/7u19pTDlvb2+LenE0CwD94b77t1DKwr1QMh/61br805soAABBQkTQuqXp5eK7saz93bP7wW7Ov7LyZyf4qV35xJD3kxP8zYz0dSubkor60aj3jzL5q1L8xnzkzLViSz74tnZZPSz3oECSg3vX0Mzl2Mv80JT1gC7sAACRdmGqn5nuKzH3pafvSk783N74ubvze37tGSL4y7XvO0T0joH2sZ/xbWX5xcX0nY74vYLsgWnrfnTpe4LpiZu8oIn60cZ8amHofZAhAACLcV7VtI3gr2z6wpr2l1LYnkrcmzfNpW+tkn18WEK3i3HOoIOfdl4nJCJfVUxRPzNvXFN9fX3JdxSCSQ1TKwtwPQrfiyyfcUjCfzysCWugAAAYmUlEQVR4nNWd/UMa15rHeRs6TARBUFEIFhgERKMoGAVNxESiiEqaxs1tb+12u/bexGzt7d6u3W27pr3b3X97zznzdt6Gl5GZsc8PjQLCZx6+53k5L1OPx27rNRu2f8a4rHGwsuE2w9C2cZs+d5thaGuefHv7h9FBs5ZO/GFcu3GSzqb+KKqtrKZTKV/PbYwhrekr+lKZYWkbjYqtNAOssppI+XzpYWkrGd/J+4MNt5gbx0UfoB16lDUTqVSmmMievHcjnTRqWUCbvR36D44zPmSpTCJ1fO6wjxs1+Okpn/GxlUaj19tQrdejv/RG1mdYJuFbdXKAVk6QrxIbnkZvo3m2eFKrAbcV1xKaZVO+2sntWbOnUTcTPtxS2cSxc8C3iq9SJz4gx0QxkwLxjDLwUCabKKZUrZ4V6RdkErcOAZ8ndCYagjHgx8TJQeM2wz6VSbx3QsON9EBICrmYzkzNxNgnssWm/bg8Tw1hU5OzLHHadgc3HluihcDTD+fox4p2lxyrWR7KcDbLAqfS9goiwQUZ0mIPpydpSdha2/dGHWiUzUxPz9C8Z/bhHjARdESbmp5+SDk4/d4W1Erv4HZwqB1ksenpaUrBdvi3t1pLF9kgFgM2N6XZHPhtGF5KEGPXb/MYVgIMKiRUQGdmZmYnkc3OTPVn5vAmxhrPmicJyq8ACPo1Rj86p0LPTvUhZnmHb0sG28ZxgnRsbC6m/zQ3NUeDxaZmBxCD+DA9RTySqY0pv4E2h/TsHMUXA0KgyYCXITGvUkA2CXjJ54rjCQ89Hxm6prg+i83MztAJC/mYDrKaAdyH5COJcaS3ZprQAbey0ognZ+eYhyYnmTpBeSPAO0s8gjcnVu2ASGIxmocyoADqcmKzZop4yMrhztGXpJ0y+2YxvKnJSXIMzc3Sj6iPA9xJ8qHiHaMDSTvL+1QOxyyFx1yBYg+Z7Ja922gjGsJBQiCBCQEARXC+lynWvYm7uLeXwUZZjNML9AUmHDrDayWmGfXexb1qe07SDt34UAoAvzK8bK64i3sPMCloSkgs3gzbTMRIj8YmZ5lXcAab5eDQw7nUUVa8kW+Gr3fnCAdzeNlYlkpZjb23GO6MMlLW3sny6xFatRgx5GKzNO8sg2s5tfUwKczNqrSSfyRcJFkjnsToeBZjxZs5tob7Pot9DHJB+qZ+IYojiEHlNYBi1HCLMYkYfIql+VTNucWsJtzidT0v+cV3a+r7poYLEjGcd46Ce8iMNd+apb5CmYNLFA8OsjH0jqmTej4v+sWckujWcvUfh/NzDA/BVBqfZcoyi2qogQxRLJ5XPMcZxblr2/l8XfT7O8okzlqnnv9paF4DkswWUyyuL20hNvTSvlT6DPxhJTGHnJsFUsj7gYk1lOqKADf/43DDLoZVvTFCDjEOrpXYcFYs1lCC2UioCaKjONcvKqEhvQ1w8yuj63cKDwU8XCuZ4kSbqTgrIucWbwCdhLyrjDUQ1ABuvkby1kzwY1gKxosfHm6qNjJt5VttfNaQN1K1l/n8BXQuEC+KGdnXMnB3Pu/De43M62sTOYMEpyPi7n3I4voejyzejQP1h0YRuaV4UFKdC9y7iJZRVvz1fL2e/y/cn6kVecVEzjOGfPHgwMNNjzzloNdFzTQaGplGXXOuFsrS20ANIuDF+bJSp2YyK2XIAXfvQybuWo28yFbX4Htnbgt1ZaAhXjTAstciHHz1/H+uGZ9UfCdvmyxYzBkVDoY7yWS1OxW9J+jiExvlet6vmereDAxlIuD9yeDNrMhizmS4zejVAzb1M2lM5uh/ZmGsqVZBQgMddaCuOxeqFwoAFJPQvYAXS2/FnCi+4w+3GM+9k1q3lj071lX12CpuT9WCp1Sv+w3cjk93L/itjqUL4F6/eIPJg+teYxZoUisgs2cVPQpaq3KAbTyG7wa07ydMfAflkL1G7oW8RjzIboMHXnN5Y0Zw0IvKyWnt7957GlprOPQyPm3nqEDI9goSxYuAUHAAz4hSXm/rMj8C0YjXXN4ZPTgYuFocg+NLa7wtT56eQdzUiYfG9UsrRTgm/KhKg/LQv0kQHMADi7zwa5Tnuhgeag7ProKPW1VUv2Z1suw99FL2zFOWZGB++B8RDTlRgt9/8Vq+UCsJPd6mfB3wKmmFF86M7kfj1VcpEG5FyZHZg4FgfDuGFw9KpLj/9mNkP/9ykxNlEfGCS0m/k5U6DfBq8Ta7ePMLeCVvsXDKSBUarvaUUtgockDolnBRxOp5AmIut93pdHK5M4Cy2pEh72Ia1pGimu7EjjZSsv99k+sY+IQaKFyjnFRTGdqlkbGaJ5S/rnhKflGUSyWxWpVL8vbtx6tQEvJNOpVKdSQ134kdbe2i1gH+FztFlpeeZTPysTq8UM+VstheotVqMNI8JVFsd08FZKfddmfr5w4AlLd9a5maJOUllVctzzInfiiXzhrDS09hGvlNiwawo4WfaMngH0MliZfCYWtHDsTjAbHaOhQuF3NogIk32fSKX7pQk/PHID7E5mbm1q5heJM7THigWsvUyYl2RWtqrEXutZqF4RIlGGmS0K3GASoy8EO1G20pOVnuLD5eFCUl5X2cA+PvH7/9+vs+NGGv9d0cPZtO4mZXz7QrymofCfVnFXcjAb+my8OqihrQiKuHXVUB8vb1tSQpjQaQzK/7v//f//60uNiptluH+7//D7WQQYqheL6R0PysfSQMDlZxG+BSM79fekhaCFzq7vkVB4MvfVvNddLefjd3e7sI7SX4FuRL4dd/kBOnBH1io6JFEz12VUAAt1ySHWcmf730eAjU0kv0T3dPL4BV7vb+oRgPdK4XFV7lqvZ/wz1KOrvY0PaXYe0v3C9hFbf5+LdDD4X7y88H6N/DllFTKrStOEK8UXhL6GtoE7wEbqpW0ea2sKoG6sMqbqUm/EThHjR7W0/gD1UBryTEukL78vxJIIdwrwMaLzbrhOPCCRt1v8Ea9pEgHFrF9Xz/9/cU7iOPZ+EDcmP3EnOveHqJFP5oa+Gl6uBVjdcoaQhcowoj+p3brGXtek7fUbhPQP2x8EsJcZyCWFASQbYDtC0BPd1sNLfO4MtWAe+Zwrv3qx6AiSVvmHiVzSfEzE0zYTVNeMqCZ4PEPf/gaW5todFWEsQ6zHVAxKIotJFzNzwV4N6ACox449V9vZ0jAwMQbAN5l5ha6CWsJmGPfIj+wQLZwaMPCwuKeOOHe/t7rXb7UhDa7X0lavQ8vS3l2UCgc7P4Gr3utHWT5uD6GkqopLPuCBtXKZO6NO7Zo0cAt6ngnoLWElpr/7SLXvPk3PNhYetAf/V2Dr6utSfnlC0GRGCATmykfMzMwonlzl1UvFvGRhrCPVe81hb1IKYMtCcL8FkDVzEgcrlTW6Nws9cQF4UxcprpzGq964lHadwPhncDRiQrnaIoFmgugKe3zqicXQcvFMXXj8kKLfEE4aaYcrxptZvweIQC/G8B1+4jTbvVqB7ISocK7jnEXfhAe1dA5dB2TYkQNTXsvvQoOZfufDeszzpdtinccx03ftnVccVuV/PuwsIC7d32oVIO+ZUO+QTxKpM1jVqKKW8b1vdhxAX0j/HZTyAuClUlwZjZEVunAVPtxve065JfwwZ6paZLFw41Zrq8coddT5eXJG4AwC48ghDdLpbUpH0JpeAFfSAaJu5r1yVK4LtPraA2WaFsZDgLlXdZdxeqHiKSfdhCPPHWKV4ylPb20GsWdGUbzm2d6tcFVxFTi2i9IIsoG0XOkaG7bHIpQ14sNLzc2gLOjW+e1vGCTJT2UVoDF6NIxaAFzxii2U74Mtdw0k9dkGokxrUhS+c9beFjLfDkDNQwlyQtVC+Sw5MtWrryKSYaOBuYfb29pk/VNL4d+/bdAuh+Spgc4qW21vsgv6r/XiLes61fcOfGxdM9/Lqkk1T2ZhuIIaFMM/YslzN9TNw7bAFiaAEZtMKHbVFnuMirP5YuQcUbDzzBaOPxtrAnEqJZzKy966T0OeemPXu5693Dw729bndv7/Swi8H6JWwVAHQ/7XgcgwXNG9ly+OXFTLojGWWCTQeAyqK/3m61Wpvtqki4S8rnjYEkdfdPW9UA+hri1e8P97uUwgFuNtWRa6nH9h5UKkiifPX5G2BfSxQBFs9EUWrt7Qunh3uHp8L+4aUkUq8FuMUVv7yStUOyuInSmweqfU4z4Nq8evvgr3/55ptv/vLXC5GBBbjX6WtZXrR5Oz9IFG8fPBjMK0rGqx7QX4Pi3fQ7sfD+W7tPd1T+zeB4K5viXjwYcFUr6U7Bs2q5XxjaRvcuPcygSScnoCQ9s//0q6GGN321q9Ne8F7WycBpcgdOFhfEizdv3r5983ndVAqI1/81eNXbN1/7SVop4Jckf6DxGDrWiYNfJVFESyl9fKsAi/qKC2YlcMEFuK/SqXOWzGrVKCYVlDdp2nMAhWeD3KpXOzxT32PVuSPm5QHula6uTJ8qq+/x3sFTwkStcFUnB5N0Va6YXo+ovkPFOS2Q7hWvKld1/fe6/woMIW7oIpx7hybXghHu/QzwX5VKdX/g6jM43D+7Ms8e2hs4e2IcDw6g5vlMf6Ly2Zsv/9mUVgsLHo/D93II4Lz5T7/885vPv/78zZ//9E+fftqHtmRclrO4HnwwyV99qtgXwL7qk+scZsSMCGbyxRcI9YtP/3RhTquPMzesRKyfiP/6JSD+l69k8xSCScENI1hQfSD3gcWigjvGlg59k7MRFVwyQr6wecQ3bTG0bgqX4RXrFxf6Zk4ebdxtWGBxgw/u4uW1kPeIluAFRaO5dt0NCoYNqiUV67x0m1Oz8kBWUdrO3RtcT6HU18Giv5PL3SNcQsB82PuFa+5gSYG9Z7gImCYGjt1WWLc79ySOYVaI+wniTkdnBeT3DtcDiYGPAbMoYX5Fwfj+eVezQuGlhtrRi577i+vx9CCp5Mdnm+4zLmiTyY1awAJuM/WxkoKIzO+vtjeP/n1/SXabim+F759HvEvry7u7u8vLy+tLkaTw/GnUG04+c7s855h89OqjjwRvWLOQAH5/5YUW8e64TUdaYWc9+fQjYC8mQqHQfPTFq+fwN8GrWDi5e49GXGFzKfniI9WePn2q/vRq3qtbOLLpNqVqhU+8kfCrj2h7LngJS67fhyFX2ASw3uc07FMKFinimduwnp2lZNjL0r4IMrRwyLnsYHkZwtK0T1+EeLBIwZ+4B1s4ikBYivapwPWs7mC3stwOiKfQiFH2itUs7WBXQkRhF+nA631hsD7nS5ay5K7zSS6wpLjWGzVYzRTLCGLJaUHsqK71elFOeDpQA6Qgks4m5aOk9smvgFdHQlUsuesg7W5E/9xhxMqzyJJjAsZorVtk3SHao3HQAj04k5I3k4NRhuN1YpY6MB7fAoscOYC7HB4MMqQl7aeVx+ZcgFu1HXd3fM71RmwfbAXvGHHDS3bjVscVFpAl7U4VY4q5Gq7dpc4Y4wLEtbsXWh8vrs2hobA0Vly7G4vyOGHtz2vxsY40b3jZXtzyWLVgO+6YtWs77ngjg9241uKuaYdsO66lCidk1tDZjrtpJTSEJtzCla2UOMGoGa7d7XvcihiCZhMRYdvbHyuRzBTX/vrcylgLCSaxwf7JSCuRzBTX9qkypTyf5386sOD8BBu25k1xbS4g1emmCWGCE0pDE9HoBA8sajafbm95XliP6ACCEJ2YDwWDoWAoBDnhvYh419Af187mRw4bup0QSOO7VbFwtLVkgmtja7mZxEdZcCKqgkIvm6JC2kjVYzI+I7bBlpcttuyQtsDHtW+eYSdptXKEo98M16YcXNi1PBuCQiuBq20gsC9LyJanmpKISMFFkD/88MPfoa0vRSJ2hd1Kx2LTo1aIhTBgiywt/+0/vnun7d0rlHfs2fUCt1ttW2ojwmElUhWWdjflcuFJzjB4kMaOMFYI+KVti7z6t62AKXvMoOVy9hxNgbDwFgXgY8iuchh4qllooN1w6u4yO2DLJe00OOTF9RsextlUjg1ge8zGf5CiEMDOIYrg+/vOcGlktz24aaM7MXxD3Lg3pJdFapsr5A3rIKUhynQqTuFb1aWx1jacLbl+Pxgmf4totENMS4e95JsSx/LGuKRW5h5GhcMth4ZbeHlzfYj+nWrEiG3fI52qKRT6vDrOcSwhh8j6emSYuEB2NgXy2kdxHyTib5orBExhUXTI7SYjO0N2l2RcIA+8jibdgOSXRNbDXMmS7i19Uhi2u4zgH0BuqB9VuiJ7iYV4v/PT6ENEZZP+cPVDGN8AQG3/HzXqIiVJ/oB2lZB1EGxJe/Fw5RkedSna0cOYOk4lCd5mUJQGsQLPGt9feERc5qyNhdN2A/DIt5dK+AcMNwmpiYFzDmTIlFYulbSvf/DpIow1TnpjFFxeDB/WuWiA+cVSqTRoVOmofpoVuGvIKd5w2aiQrDi333kiDqkkBhhU5DAz3JDevwfhrFSkbfLWQyt34L0gECYABaIxfVOz3S1BQZsKAz9FYRLmftwoMdeEFzEimQTi5X4ZGhq2XySozN1MROGkEpwmUeb64E8hIF7uR40UxFjRIn0OZKRwg9F5lSsK50MFQYVU/AseRe7dYb0z6nFsOmJLXH32M7gDQwGbVwDR/B7EjSJKbwheAnB4eIk53jr64XF8vElWDuQAXAg4AQCjaFOhEJ0A1MEoXN8hZn7D6/R9tSx8XEEThGStpt9JeueDQYAajCpDax5OSHJn9SLLJdw3FluIAnoTcWQZKKYurZnPoOO8R6r4RD1BWSO2PiXxbJSVQFCju3zeZ7TdQxG3j+OrzcSQG3fDTu17NTOlmQgauMQoY67CzZMS0JTJp6ABSQw6dpkq4u5JFLX3MVbRyaUJZnXdZTl4aVwvsaDOrqu4KwcVN2p86+T6P7sbwE05aOsMUcOLE4QAoox7bd9l0cfiLC65AYCzHcDFk4BadT6BBQSyYoiyoy3sWmrTqnNcAVFCryGOe107B6jtxpnHEOdJQIHdKuRaLq5ycIMCkSomOO514tABz7StWSFcALQaWPcmXTonrNWPhEKpHQtRTux1yb1HYQ7uPKkG6lfFve6csdQmo4O4Q4MC4U/qVzfdu8zDBa0xqQZO72b7qQOuretiCBJ8lBo47nUltS1xvUvzCexuIfvPoHBMP0VD4oYYNbDutf2UBMf03edBQp7GfB4fH7nXyeOgqunzj0GqriFTQ1DgpQrnB5tsiksV6fdjsOn7jSncCerbn+epwfmurWqCG6LEe0/UsGmIIdgXjxsbHL+ByzMTXAZvQmAzm/NN264RyGhcxt0c9zqthmV+3OV4MyqwVboDZ1dJ0/c7BaOkd0O0eLlqcDhTGGeUOLjR/g9A3LCzuMb5OvrsBqtVgaOGiLM9kLEGGKJdR481+ACjBofFG9B3xjInYxi6eU6mcLinkM1xmaHFFa+zeXjHXAysM3nidXb66RNzXNaZUYHtiJ2t0Y/0jS3MITQ2NMxz1OBsEWnsIZvn4FLfPVe8jo41Yw/ZPPM9s1LliNfRsYadZGXXIJjAy3nE2X4Yu5vEMLgTnMgbdjCvYWcX55nehs1iPPE6GRqMpMZZcWfjFjv64B4S53B3DFx2Eozz1fNwHZz3N7IEB5dTI/DGmoMlr5ElOCvuTIGOHE6Lxsl+re/WXQ4ux+EOBt7+NxDgxAFOfxl27kZk+L06uGJgwhavHXZszSpuBIYgO9T4uGxocGyRQu4Xx7gzC5zu3TnczX5xjDfUYGigH3IurT37Y+FiYZez6y3EaR4486bONcNG2A1ycIMcXM6kv2PTkNhtZkJ8XEYi9LSv18EaB9vGzTt4zUGDkYzBdapbw8pH3pF23mqPm7jGJANnO9P9w302CJfzqIu4RtfOvXUMbyHYRVw8MPBuzDPBw2VvJeEYLjbSeHujJzhLU5ytAk4FMuymiuxOPC4Z17tOZbXN/iONfwuRqGs1w4CR5uVJl4frTAGJjTRmOg9dw5C4DtW75f45jbt7jOdyh2adsCkRrhbmuXe/YTthh3q1ATmN87UjXGaewaFOeL1/kuBtzfPSe2W9js0zlAdE3SBnZx5v77FDuIOiLr0Crxi7l9ehSSdsvomLOzHko84sBGIFg4l0uUfAooxCnKlwMC1w7+PFLLMpxirEmZIBO0bFj7omuMwjjhyi2EzqJ9t5PTtx6gMzjs/DTmSJ8uauN6nc9IJ7i0+TO1Oy2dqxhaqC/Gw9GYmEuUPK5A5qHOc6udkpvnm0lExybi1icpdSdlXN6f+TUqG8A7wMkIlb1fHPBlK6CUeSu05vdVKYq5u70M2an01upoc/DFiXNt08JlqQkZ8hNN+5ms/R3ch22/fi/7AW2Gk/Ww4nkwp3GNMI+BlwAls/at+H/1cZbmW5Wt15drS7vL4Ob/q4BGx99+iTnR3ZqgD+H958V5MUAcks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women.png"/>
          <p:cNvPicPr>
            <a:picLocks noChangeAspect="1"/>
          </p:cNvPicPr>
          <p:nvPr/>
        </p:nvPicPr>
        <p:blipFill>
          <a:blip r:embed="rId2" cstate="print"/>
          <a:stretch>
            <a:fillRect/>
          </a:stretch>
        </p:blipFill>
        <p:spPr>
          <a:xfrm>
            <a:off x="4724400" y="2286000"/>
            <a:ext cx="1657350" cy="2752725"/>
          </a:xfrm>
          <a:prstGeom prst="rect">
            <a:avLst/>
          </a:prstGeom>
        </p:spPr>
      </p:pic>
      <p:sp>
        <p:nvSpPr>
          <p:cNvPr id="11" name="TextBox 10"/>
          <p:cNvSpPr txBox="1"/>
          <p:nvPr/>
        </p:nvSpPr>
        <p:spPr>
          <a:xfrm>
            <a:off x="6705600" y="1676400"/>
            <a:ext cx="1143000" cy="338554"/>
          </a:xfrm>
          <a:prstGeom prst="rect">
            <a:avLst/>
          </a:prstGeom>
          <a:noFill/>
        </p:spPr>
        <p:txBody>
          <a:bodyPr wrap="square" rtlCol="0">
            <a:spAutoFit/>
          </a:bodyPr>
          <a:lstStyle/>
          <a:p>
            <a:r>
              <a:rPr lang="en-US" sz="1600" smtClean="0"/>
              <a:t>Female</a:t>
            </a:r>
            <a:endParaRPr lang="en-US" sz="1600"/>
          </a:p>
        </p:txBody>
      </p:sp>
      <p:sp>
        <p:nvSpPr>
          <p:cNvPr id="12" name="TextBox 11"/>
          <p:cNvSpPr txBox="1"/>
          <p:nvPr/>
        </p:nvSpPr>
        <p:spPr>
          <a:xfrm>
            <a:off x="6705600" y="2667000"/>
            <a:ext cx="1143000" cy="338554"/>
          </a:xfrm>
          <a:prstGeom prst="rect">
            <a:avLst/>
          </a:prstGeom>
          <a:noFill/>
        </p:spPr>
        <p:txBody>
          <a:bodyPr wrap="square" rtlCol="0">
            <a:spAutoFit/>
          </a:bodyPr>
          <a:lstStyle/>
          <a:p>
            <a:r>
              <a:rPr lang="en-US" sz="1600" smtClean="0"/>
              <a:t>37 yr old</a:t>
            </a:r>
            <a:endParaRPr lang="en-US" sz="1600"/>
          </a:p>
        </p:txBody>
      </p:sp>
      <p:sp>
        <p:nvSpPr>
          <p:cNvPr id="13" name="TextBox 12"/>
          <p:cNvSpPr txBox="1"/>
          <p:nvPr/>
        </p:nvSpPr>
        <p:spPr>
          <a:xfrm>
            <a:off x="6705600" y="3733800"/>
            <a:ext cx="1143000" cy="338554"/>
          </a:xfrm>
          <a:prstGeom prst="rect">
            <a:avLst/>
          </a:prstGeom>
          <a:noFill/>
        </p:spPr>
        <p:txBody>
          <a:bodyPr wrap="square" rtlCol="0">
            <a:spAutoFit/>
          </a:bodyPr>
          <a:lstStyle/>
          <a:p>
            <a:r>
              <a:rPr lang="en-US" sz="1600" smtClean="0"/>
              <a:t>rent house</a:t>
            </a:r>
            <a:endParaRPr lang="en-US" sz="1600"/>
          </a:p>
        </p:txBody>
      </p:sp>
      <p:sp>
        <p:nvSpPr>
          <p:cNvPr id="14" name="TextBox 13"/>
          <p:cNvSpPr txBox="1"/>
          <p:nvPr/>
        </p:nvSpPr>
        <p:spPr>
          <a:xfrm>
            <a:off x="6705600" y="4724400"/>
            <a:ext cx="1295400" cy="338554"/>
          </a:xfrm>
          <a:prstGeom prst="rect">
            <a:avLst/>
          </a:prstGeom>
          <a:noFill/>
        </p:spPr>
        <p:txBody>
          <a:bodyPr wrap="square" rtlCol="0">
            <a:spAutoFit/>
          </a:bodyPr>
          <a:lstStyle/>
          <a:p>
            <a:r>
              <a:rPr lang="en-US" sz="1600" smtClean="0"/>
              <a:t>1 dependant</a:t>
            </a:r>
            <a:endParaRPr lang="en-US" sz="1600"/>
          </a:p>
        </p:txBody>
      </p:sp>
      <p:sp>
        <p:nvSpPr>
          <p:cNvPr id="15" name="TextBox 14"/>
          <p:cNvSpPr txBox="1"/>
          <p:nvPr/>
        </p:nvSpPr>
        <p:spPr>
          <a:xfrm>
            <a:off x="8001000" y="1676400"/>
            <a:ext cx="1143000" cy="338554"/>
          </a:xfrm>
          <a:prstGeom prst="rect">
            <a:avLst/>
          </a:prstGeom>
          <a:noFill/>
        </p:spPr>
        <p:txBody>
          <a:bodyPr wrap="square" rtlCol="0">
            <a:spAutoFit/>
          </a:bodyPr>
          <a:lstStyle/>
          <a:p>
            <a:r>
              <a:rPr lang="en-US" sz="1600" smtClean="0"/>
              <a:t>165</a:t>
            </a:r>
            <a:endParaRPr lang="en-US" sz="1600"/>
          </a:p>
        </p:txBody>
      </p:sp>
      <p:sp>
        <p:nvSpPr>
          <p:cNvPr id="16" name="TextBox 15"/>
          <p:cNvSpPr txBox="1"/>
          <p:nvPr/>
        </p:nvSpPr>
        <p:spPr>
          <a:xfrm>
            <a:off x="8001000" y="2667000"/>
            <a:ext cx="1143000" cy="338554"/>
          </a:xfrm>
          <a:prstGeom prst="rect">
            <a:avLst/>
          </a:prstGeom>
          <a:noFill/>
        </p:spPr>
        <p:txBody>
          <a:bodyPr wrap="square" rtlCol="0">
            <a:spAutoFit/>
          </a:bodyPr>
          <a:lstStyle/>
          <a:p>
            <a:r>
              <a:rPr lang="en-US" sz="1600" smtClean="0"/>
              <a:t>133</a:t>
            </a:r>
            <a:endParaRPr lang="en-US" sz="1600"/>
          </a:p>
        </p:txBody>
      </p:sp>
      <p:sp>
        <p:nvSpPr>
          <p:cNvPr id="17" name="TextBox 16"/>
          <p:cNvSpPr txBox="1"/>
          <p:nvPr/>
        </p:nvSpPr>
        <p:spPr>
          <a:xfrm>
            <a:off x="8001000" y="3733800"/>
            <a:ext cx="1143000" cy="338554"/>
          </a:xfrm>
          <a:prstGeom prst="rect">
            <a:avLst/>
          </a:prstGeom>
          <a:noFill/>
        </p:spPr>
        <p:txBody>
          <a:bodyPr wrap="square" rtlCol="0">
            <a:spAutoFit/>
          </a:bodyPr>
          <a:lstStyle/>
          <a:p>
            <a:r>
              <a:rPr lang="en-US" sz="1600" smtClean="0"/>
              <a:t>83</a:t>
            </a:r>
            <a:endParaRPr lang="en-US" sz="1600"/>
          </a:p>
        </p:txBody>
      </p:sp>
      <p:sp>
        <p:nvSpPr>
          <p:cNvPr id="18" name="TextBox 17"/>
          <p:cNvSpPr txBox="1"/>
          <p:nvPr/>
        </p:nvSpPr>
        <p:spPr>
          <a:xfrm>
            <a:off x="8001000" y="4724400"/>
            <a:ext cx="1295400" cy="338554"/>
          </a:xfrm>
          <a:prstGeom prst="rect">
            <a:avLst/>
          </a:prstGeom>
          <a:noFill/>
        </p:spPr>
        <p:txBody>
          <a:bodyPr wrap="square" rtlCol="0">
            <a:spAutoFit/>
          </a:bodyPr>
          <a:lstStyle/>
          <a:p>
            <a:r>
              <a:rPr lang="en-US" sz="1600" smtClean="0"/>
              <a:t>140</a:t>
            </a:r>
            <a:endParaRPr lang="en-US" sz="1600"/>
          </a:p>
        </p:txBody>
      </p:sp>
      <p:sp>
        <p:nvSpPr>
          <p:cNvPr id="19" name="TextBox 18"/>
          <p:cNvSpPr txBox="1"/>
          <p:nvPr/>
        </p:nvSpPr>
        <p:spPr>
          <a:xfrm>
            <a:off x="6705600" y="5410200"/>
            <a:ext cx="1295400" cy="338554"/>
          </a:xfrm>
          <a:prstGeom prst="rect">
            <a:avLst/>
          </a:prstGeom>
          <a:noFill/>
        </p:spPr>
        <p:txBody>
          <a:bodyPr wrap="square" rtlCol="0">
            <a:spAutoFit/>
          </a:bodyPr>
          <a:lstStyle/>
          <a:p>
            <a:r>
              <a:rPr lang="en-US" sz="1600" smtClean="0"/>
              <a:t>Total Score</a:t>
            </a:r>
            <a:endParaRPr lang="en-US" sz="1600"/>
          </a:p>
        </p:txBody>
      </p:sp>
      <p:sp>
        <p:nvSpPr>
          <p:cNvPr id="20" name="TextBox 19"/>
          <p:cNvSpPr txBox="1"/>
          <p:nvPr/>
        </p:nvSpPr>
        <p:spPr>
          <a:xfrm>
            <a:off x="8001000" y="5410200"/>
            <a:ext cx="1295400" cy="338554"/>
          </a:xfrm>
          <a:prstGeom prst="rect">
            <a:avLst/>
          </a:prstGeom>
          <a:noFill/>
        </p:spPr>
        <p:txBody>
          <a:bodyPr wrap="square" rtlCol="0">
            <a:spAutoFit/>
          </a:bodyPr>
          <a:lstStyle/>
          <a:p>
            <a:r>
              <a:rPr lang="en-US" sz="1600" smtClean="0"/>
              <a:t>521</a:t>
            </a:r>
            <a:endParaRPr lang="en-US" sz="1600"/>
          </a:p>
        </p:txBody>
      </p:sp>
      <p:cxnSp>
        <p:nvCxnSpPr>
          <p:cNvPr id="22" name="Straight Connector 21"/>
          <p:cNvCxnSpPr/>
          <p:nvPr/>
        </p:nvCxnSpPr>
        <p:spPr>
          <a:xfrm>
            <a:off x="6324600" y="5257800"/>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5600" y="5943600"/>
            <a:ext cx="1295400" cy="338554"/>
          </a:xfrm>
          <a:prstGeom prst="rect">
            <a:avLst/>
          </a:prstGeom>
          <a:noFill/>
        </p:spPr>
        <p:txBody>
          <a:bodyPr wrap="square" rtlCol="0">
            <a:spAutoFit/>
          </a:bodyPr>
          <a:lstStyle/>
          <a:p>
            <a:r>
              <a:rPr lang="en-US" sz="1600" smtClean="0"/>
              <a:t>Decision</a:t>
            </a:r>
            <a:endParaRPr lang="en-US" sz="1600"/>
          </a:p>
        </p:txBody>
      </p:sp>
      <p:sp>
        <p:nvSpPr>
          <p:cNvPr id="24" name="TextBox 23"/>
          <p:cNvSpPr txBox="1"/>
          <p:nvPr/>
        </p:nvSpPr>
        <p:spPr>
          <a:xfrm>
            <a:off x="8001000" y="5943600"/>
            <a:ext cx="1295400" cy="338554"/>
          </a:xfrm>
          <a:prstGeom prst="rect">
            <a:avLst/>
          </a:prstGeom>
          <a:noFill/>
        </p:spPr>
        <p:txBody>
          <a:bodyPr wrap="square" rtlCol="0">
            <a:spAutoFit/>
          </a:bodyPr>
          <a:lstStyle/>
          <a:p>
            <a:r>
              <a:rPr lang="en-US" sz="1600" smtClean="0"/>
              <a:t>REJECTED</a:t>
            </a:r>
            <a:endParaRPr lang="en-US" sz="1600"/>
          </a:p>
        </p:txBody>
      </p:sp>
      <p:cxnSp>
        <p:nvCxnSpPr>
          <p:cNvPr id="25" name="Straight Connector 24"/>
          <p:cNvCxnSpPr/>
          <p:nvPr/>
        </p:nvCxnSpPr>
        <p:spPr>
          <a:xfrm flipV="1">
            <a:off x="6172200" y="19050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00800" y="2819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48400" y="33528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24600" y="3886200"/>
            <a:ext cx="457200" cy="83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Melihat Sebaran Nilai Variabel AGE</a:t>
            </a:r>
            <a:endParaRPr lang="en-US" sz="3600"/>
          </a:p>
        </p:txBody>
      </p:sp>
      <p:sp>
        <p:nvSpPr>
          <p:cNvPr id="4" name="Slide Number Placeholder 3"/>
          <p:cNvSpPr>
            <a:spLocks noGrp="1"/>
          </p:cNvSpPr>
          <p:nvPr>
            <p:ph type="sldNum" sz="quarter" idx="12"/>
          </p:nvPr>
        </p:nvSpPr>
        <p:spPr/>
        <p:txBody>
          <a:bodyPr/>
          <a:lstStyle/>
          <a:p>
            <a:fld id="{87AE200E-655D-41CB-AE11-87F7AD6434E3}" type="slidenum">
              <a:rPr lang="en-US" smtClean="0"/>
              <a:pPr/>
              <a:t>60</a:t>
            </a:fld>
            <a:endParaRPr lang="en-US"/>
          </a:p>
        </p:txBody>
      </p:sp>
      <p:pic>
        <p:nvPicPr>
          <p:cNvPr id="158722" name="Picture 2" descr="Histogram for Age"/>
          <p:cNvPicPr>
            <a:picLocks noChangeAspect="1" noChangeArrowheads="1"/>
          </p:cNvPicPr>
          <p:nvPr/>
        </p:nvPicPr>
        <p:blipFill>
          <a:blip r:embed="rId3" cstate="print"/>
          <a:srcRect/>
          <a:stretch>
            <a:fillRect/>
          </a:stretch>
        </p:blipFill>
        <p:spPr bwMode="auto">
          <a:xfrm>
            <a:off x="781050" y="1457326"/>
            <a:ext cx="4673599" cy="3505200"/>
          </a:xfrm>
          <a:prstGeom prst="rect">
            <a:avLst/>
          </a:prstGeom>
          <a:ln>
            <a:noFill/>
          </a:ln>
          <a:effectLst>
            <a:outerShdw blurRad="292100" dist="139700" dir="2700000" algn="tl" rotWithShape="0">
              <a:srgbClr val="333333">
                <a:alpha val="65000"/>
              </a:srgbClr>
            </a:outerShdw>
          </a:effectLst>
        </p:spPr>
      </p:pic>
      <p:pic>
        <p:nvPicPr>
          <p:cNvPr id="158723" name="Picture 3"/>
          <p:cNvPicPr>
            <a:picLocks noChangeAspect="1" noChangeArrowheads="1"/>
          </p:cNvPicPr>
          <p:nvPr/>
        </p:nvPicPr>
        <p:blipFill>
          <a:blip r:embed="rId4" cstate="print"/>
          <a:srcRect/>
          <a:stretch>
            <a:fillRect/>
          </a:stretch>
        </p:blipFill>
        <p:spPr bwMode="auto">
          <a:xfrm>
            <a:off x="6496050" y="1447800"/>
            <a:ext cx="1657350" cy="343852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2362200" y="5257800"/>
            <a:ext cx="4572000" cy="1200329"/>
          </a:xfrm>
          <a:prstGeom prst="rect">
            <a:avLst/>
          </a:prstGeom>
        </p:spPr>
        <p:txBody>
          <a:bodyPr>
            <a:spAutoFit/>
          </a:bodyPr>
          <a:lstStyle/>
          <a:p>
            <a:r>
              <a:rPr lang="en-US" b="1" smtClean="0"/>
              <a:t>proc univariate data=data.datascoring;</a:t>
            </a:r>
          </a:p>
          <a:p>
            <a:r>
              <a:rPr lang="en-US" smtClean="0"/>
              <a:t>var age;</a:t>
            </a:r>
          </a:p>
          <a:p>
            <a:r>
              <a:rPr lang="en-US" smtClean="0"/>
              <a:t>histogram age;</a:t>
            </a:r>
          </a:p>
          <a:p>
            <a:r>
              <a:rPr lang="en-US" b="1" smtClean="0"/>
              <a:t>run;</a:t>
            </a:r>
          </a:p>
        </p:txBody>
      </p:sp>
    </p:spTree>
    <p:extLst>
      <p:ext uri="{BB962C8B-B14F-4D97-AF65-F5344CB8AC3E}">
        <p14:creationId xmlns:p14="http://schemas.microsoft.com/office/powerpoint/2010/main" val="31086174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Melakukan Binning Variabel AGE</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61</a:t>
            </a:fld>
            <a:endParaRPr lang="en-US"/>
          </a:p>
        </p:txBody>
      </p:sp>
      <p:sp>
        <p:nvSpPr>
          <p:cNvPr id="5" name="Rectangle 4"/>
          <p:cNvSpPr/>
          <p:nvPr/>
        </p:nvSpPr>
        <p:spPr>
          <a:xfrm>
            <a:off x="533400" y="2286000"/>
            <a:ext cx="4572000" cy="3970318"/>
          </a:xfrm>
          <a:prstGeom prst="rect">
            <a:avLst/>
          </a:prstGeom>
        </p:spPr>
        <p:txBody>
          <a:bodyPr>
            <a:spAutoFit/>
          </a:bodyPr>
          <a:lstStyle/>
          <a:p>
            <a:r>
              <a:rPr lang="en-US" b="1" dirty="0" smtClean="0"/>
              <a:t>data </a:t>
            </a:r>
            <a:r>
              <a:rPr lang="en-US" b="1" dirty="0" err="1" smtClean="0"/>
              <a:t>data.datascoring</a:t>
            </a:r>
            <a:r>
              <a:rPr lang="en-US" b="1" dirty="0" smtClean="0"/>
              <a:t>;</a:t>
            </a:r>
          </a:p>
          <a:p>
            <a:r>
              <a:rPr lang="en-US" dirty="0" smtClean="0"/>
              <a:t>set </a:t>
            </a:r>
            <a:r>
              <a:rPr lang="en-US" dirty="0" err="1" smtClean="0"/>
              <a:t>data.datascoring</a:t>
            </a:r>
            <a:r>
              <a:rPr lang="en-US" dirty="0" smtClean="0"/>
              <a:t>;</a:t>
            </a:r>
          </a:p>
          <a:p>
            <a:r>
              <a:rPr lang="en-US" dirty="0" smtClean="0"/>
              <a:t>if age &lt;= </a:t>
            </a:r>
            <a:r>
              <a:rPr lang="en-US" b="1" dirty="0" smtClean="0"/>
              <a:t>25 then </a:t>
            </a:r>
            <a:r>
              <a:rPr lang="en-US" b="1" dirty="0" err="1" smtClean="0"/>
              <a:t>agegroup</a:t>
            </a:r>
            <a:r>
              <a:rPr lang="en-US" b="1" dirty="0" smtClean="0"/>
              <a:t> = 1;</a:t>
            </a:r>
          </a:p>
          <a:p>
            <a:r>
              <a:rPr lang="en-US" dirty="0" smtClean="0"/>
              <a:t>else if age &lt;= </a:t>
            </a:r>
            <a:r>
              <a:rPr lang="en-US" b="1" dirty="0" smtClean="0"/>
              <a:t>30 then </a:t>
            </a:r>
            <a:r>
              <a:rPr lang="en-US" b="1" dirty="0" err="1" smtClean="0"/>
              <a:t>agegroup</a:t>
            </a:r>
            <a:r>
              <a:rPr lang="en-US" b="1" dirty="0" smtClean="0"/>
              <a:t> = 2;</a:t>
            </a:r>
          </a:p>
          <a:p>
            <a:r>
              <a:rPr lang="en-US" dirty="0" smtClean="0"/>
              <a:t>else if age &lt;= </a:t>
            </a:r>
            <a:r>
              <a:rPr lang="en-US" b="1" dirty="0" smtClean="0"/>
              <a:t>35 then </a:t>
            </a:r>
            <a:r>
              <a:rPr lang="en-US" b="1" dirty="0" err="1" smtClean="0"/>
              <a:t>agegroup</a:t>
            </a:r>
            <a:r>
              <a:rPr lang="en-US" b="1" dirty="0" smtClean="0"/>
              <a:t> = 3;</a:t>
            </a:r>
          </a:p>
          <a:p>
            <a:r>
              <a:rPr lang="en-US" dirty="0" smtClean="0"/>
              <a:t>else if age &lt;= </a:t>
            </a:r>
            <a:r>
              <a:rPr lang="en-US" b="1" dirty="0" smtClean="0"/>
              <a:t>40 then </a:t>
            </a:r>
            <a:r>
              <a:rPr lang="en-US" b="1" dirty="0" err="1" smtClean="0"/>
              <a:t>agegroup</a:t>
            </a:r>
            <a:r>
              <a:rPr lang="en-US" b="1" dirty="0" smtClean="0"/>
              <a:t> = 4;</a:t>
            </a:r>
          </a:p>
          <a:p>
            <a:r>
              <a:rPr lang="en-US" dirty="0" smtClean="0"/>
              <a:t>else if age &lt;= </a:t>
            </a:r>
            <a:r>
              <a:rPr lang="en-US" b="1" dirty="0" smtClean="0"/>
              <a:t>45 then </a:t>
            </a:r>
            <a:r>
              <a:rPr lang="en-US" b="1" dirty="0" err="1" smtClean="0"/>
              <a:t>agegroup</a:t>
            </a:r>
            <a:r>
              <a:rPr lang="en-US" b="1" dirty="0" smtClean="0"/>
              <a:t> = 5;</a:t>
            </a:r>
          </a:p>
          <a:p>
            <a:r>
              <a:rPr lang="en-US" dirty="0" smtClean="0"/>
              <a:t>else </a:t>
            </a:r>
            <a:r>
              <a:rPr lang="en-US" dirty="0" err="1" smtClean="0"/>
              <a:t>agegroup</a:t>
            </a:r>
            <a:r>
              <a:rPr lang="en-US" dirty="0" smtClean="0"/>
              <a:t> = </a:t>
            </a:r>
            <a:r>
              <a:rPr lang="en-US" b="1" dirty="0" smtClean="0"/>
              <a:t>6;</a:t>
            </a:r>
          </a:p>
          <a:p>
            <a:r>
              <a:rPr lang="en-US" b="1" dirty="0" smtClean="0"/>
              <a:t>run;</a:t>
            </a:r>
          </a:p>
          <a:p>
            <a:endParaRPr lang="en-US" dirty="0" smtClean="0"/>
          </a:p>
          <a:p>
            <a:r>
              <a:rPr lang="en-US" b="1" dirty="0" err="1" smtClean="0"/>
              <a:t>proc</a:t>
            </a:r>
            <a:r>
              <a:rPr lang="en-US" b="1" dirty="0" smtClean="0"/>
              <a:t> tabulate data=</a:t>
            </a:r>
            <a:r>
              <a:rPr lang="en-US" b="1" dirty="0" err="1" smtClean="0"/>
              <a:t>data.datascoring</a:t>
            </a:r>
            <a:r>
              <a:rPr lang="en-US" b="1" dirty="0" smtClean="0"/>
              <a:t>;</a:t>
            </a:r>
          </a:p>
          <a:p>
            <a:r>
              <a:rPr lang="en-US" dirty="0" smtClean="0"/>
              <a:t>class </a:t>
            </a:r>
            <a:r>
              <a:rPr lang="en-US" dirty="0" err="1" smtClean="0"/>
              <a:t>agegroup</a:t>
            </a:r>
            <a:r>
              <a:rPr lang="en-US" dirty="0" smtClean="0"/>
              <a:t>;</a:t>
            </a:r>
          </a:p>
          <a:p>
            <a:r>
              <a:rPr lang="en-US" dirty="0" smtClean="0"/>
              <a:t>table </a:t>
            </a:r>
            <a:r>
              <a:rPr lang="en-US" dirty="0" err="1" smtClean="0"/>
              <a:t>agegroup</a:t>
            </a:r>
            <a:r>
              <a:rPr lang="en-US" dirty="0" smtClean="0"/>
              <a:t> all, n </a:t>
            </a:r>
            <a:r>
              <a:rPr lang="en-US" dirty="0" err="1" smtClean="0"/>
              <a:t>colpctn</a:t>
            </a:r>
            <a:r>
              <a:rPr lang="en-US" dirty="0" smtClean="0"/>
              <a:t>;</a:t>
            </a:r>
          </a:p>
          <a:p>
            <a:r>
              <a:rPr lang="en-US" b="1" dirty="0" smtClean="0"/>
              <a:t>run;</a:t>
            </a:r>
            <a:endParaRPr lang="en-US" dirty="0"/>
          </a:p>
        </p:txBody>
      </p:sp>
      <p:pic>
        <p:nvPicPr>
          <p:cNvPr id="161794" name="Picture 2"/>
          <p:cNvPicPr>
            <a:picLocks noChangeAspect="1" noChangeArrowheads="1"/>
          </p:cNvPicPr>
          <p:nvPr/>
        </p:nvPicPr>
        <p:blipFill>
          <a:blip r:embed="rId2" cstate="print"/>
          <a:srcRect/>
          <a:stretch>
            <a:fillRect/>
          </a:stretch>
        </p:blipFill>
        <p:spPr bwMode="auto">
          <a:xfrm>
            <a:off x="5638800" y="2362200"/>
            <a:ext cx="2438400" cy="33896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23077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Melihat Sebaran Nilai number_of_dependants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62</a:t>
            </a:fld>
            <a:endParaRPr lang="en-US"/>
          </a:p>
        </p:txBody>
      </p:sp>
      <p:sp>
        <p:nvSpPr>
          <p:cNvPr id="5" name="Rectangle 4"/>
          <p:cNvSpPr/>
          <p:nvPr/>
        </p:nvSpPr>
        <p:spPr>
          <a:xfrm>
            <a:off x="685800" y="2133600"/>
            <a:ext cx="4572000" cy="1200329"/>
          </a:xfrm>
          <a:prstGeom prst="rect">
            <a:avLst/>
          </a:prstGeom>
        </p:spPr>
        <p:txBody>
          <a:bodyPr>
            <a:spAutoFit/>
          </a:bodyPr>
          <a:lstStyle/>
          <a:p>
            <a:r>
              <a:rPr lang="en-US" b="1" smtClean="0"/>
              <a:t>proc tabulate data=data.datascoring;</a:t>
            </a:r>
          </a:p>
          <a:p>
            <a:r>
              <a:rPr lang="en-US" smtClean="0"/>
              <a:t>class number_of_dependants;</a:t>
            </a:r>
          </a:p>
          <a:p>
            <a:r>
              <a:rPr lang="en-US" smtClean="0"/>
              <a:t>table number_of_dependants all, n colpctn;</a:t>
            </a:r>
          </a:p>
          <a:p>
            <a:r>
              <a:rPr lang="en-US" b="1" smtClean="0"/>
              <a:t>run;</a:t>
            </a:r>
            <a:endParaRPr lang="en-US"/>
          </a:p>
        </p:txBody>
      </p:sp>
      <p:pic>
        <p:nvPicPr>
          <p:cNvPr id="162818" name="Picture 2"/>
          <p:cNvPicPr>
            <a:picLocks noChangeAspect="1" noChangeArrowheads="1"/>
          </p:cNvPicPr>
          <p:nvPr/>
        </p:nvPicPr>
        <p:blipFill>
          <a:blip r:embed="rId2" cstate="print"/>
          <a:srcRect/>
          <a:stretch>
            <a:fillRect/>
          </a:stretch>
        </p:blipFill>
        <p:spPr bwMode="auto">
          <a:xfrm>
            <a:off x="5791200" y="2133600"/>
            <a:ext cx="2533650" cy="241935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990600" y="4724400"/>
            <a:ext cx="3124200" cy="1477328"/>
          </a:xfrm>
          <a:prstGeom prst="rect">
            <a:avLst/>
          </a:prstGeom>
          <a:noFill/>
        </p:spPr>
        <p:txBody>
          <a:bodyPr wrap="square" rtlCol="0">
            <a:spAutoFit/>
          </a:bodyPr>
          <a:lstStyle/>
          <a:p>
            <a:r>
              <a:rPr lang="en-US" smtClean="0"/>
              <a:t>Karena setiap nilai sudah cukup banyak frekuensinya </a:t>
            </a:r>
            <a:r>
              <a:rPr lang="en-US" smtClean="0">
                <a:sym typeface="Wingdings" pitchFamily="2" charset="2"/>
              </a:rPr>
              <a:t> tidak diperlukan binning/diskretisasi</a:t>
            </a:r>
          </a:p>
          <a:p>
            <a:endParaRPr lang="en-US" smtClean="0">
              <a:sym typeface="Wingdings" pitchFamily="2" charset="2"/>
            </a:endParaRPr>
          </a:p>
          <a:p>
            <a:r>
              <a:rPr lang="en-US" smtClean="0">
                <a:sym typeface="Wingdings" pitchFamily="2" charset="2"/>
              </a:rPr>
              <a:t>Setiap nilai menjadi bin</a:t>
            </a:r>
            <a:endParaRPr lang="en-US"/>
          </a:p>
        </p:txBody>
      </p:sp>
    </p:spTree>
    <p:extLst>
      <p:ext uri="{BB962C8B-B14F-4D97-AF65-F5344CB8AC3E}">
        <p14:creationId xmlns:p14="http://schemas.microsoft.com/office/powerpoint/2010/main" val="3264241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Menghitung WOE Gender</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63</a:t>
            </a:fld>
            <a:endParaRPr lang="en-US"/>
          </a:p>
        </p:txBody>
      </p:sp>
      <p:pic>
        <p:nvPicPr>
          <p:cNvPr id="163842" name="Picture 2"/>
          <p:cNvPicPr>
            <a:picLocks noChangeAspect="1" noChangeArrowheads="1"/>
          </p:cNvPicPr>
          <p:nvPr/>
        </p:nvPicPr>
        <p:blipFill>
          <a:blip r:embed="rId3" cstate="print"/>
          <a:srcRect/>
          <a:stretch>
            <a:fillRect/>
          </a:stretch>
        </p:blipFill>
        <p:spPr bwMode="auto">
          <a:xfrm>
            <a:off x="5549900" y="4495800"/>
            <a:ext cx="3136900" cy="14478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57200" y="873978"/>
            <a:ext cx="8610600" cy="5755422"/>
          </a:xfrm>
          <a:prstGeom prst="rect">
            <a:avLst/>
          </a:prstGeom>
        </p:spPr>
        <p:txBody>
          <a:bodyPr wrap="square">
            <a:spAutoFit/>
          </a:bodyPr>
          <a:lstStyle/>
          <a:p>
            <a:endParaRPr lang="en-US" sz="1600" smtClean="0"/>
          </a:p>
          <a:p>
            <a:r>
              <a:rPr lang="de-DE" sz="1600" smtClean="0"/>
              <a:t>**** menghitung WOE dari variabel GENDER ***;</a:t>
            </a:r>
          </a:p>
          <a:p>
            <a:r>
              <a:rPr lang="en-US" sz="1600" smtClean="0"/>
              <a:t>* tahapan:   1. Menghitung P(Gender | Good) dan P(Gender|Bad);</a:t>
            </a:r>
          </a:p>
          <a:p>
            <a:endParaRPr lang="en-US" sz="1600" smtClean="0"/>
          </a:p>
          <a:p>
            <a:r>
              <a:rPr lang="en-US" sz="1600" b="1" smtClean="0"/>
              <a:t>proc tabulate data=data.datascoring out=WOEgender;</a:t>
            </a:r>
          </a:p>
          <a:p>
            <a:r>
              <a:rPr lang="en-US" sz="1600" smtClean="0"/>
              <a:t>class gender status;  tables gender, status*colpctn; </a:t>
            </a:r>
            <a:r>
              <a:rPr lang="en-US" sz="1600" b="1" smtClean="0"/>
              <a:t>run;</a:t>
            </a:r>
          </a:p>
          <a:p>
            <a:endParaRPr lang="en-US" sz="1600" smtClean="0"/>
          </a:p>
          <a:p>
            <a:r>
              <a:rPr lang="en-US" sz="1600" b="1" smtClean="0"/>
              <a:t>proc transpose data=woegender out=woegender;</a:t>
            </a:r>
          </a:p>
          <a:p>
            <a:r>
              <a:rPr lang="en-US" sz="1600" smtClean="0"/>
              <a:t>var pctn_01;  by gender;  id status;  </a:t>
            </a:r>
            <a:r>
              <a:rPr lang="en-US" sz="1600" b="1" smtClean="0"/>
              <a:t>run;</a:t>
            </a:r>
          </a:p>
          <a:p>
            <a:endParaRPr lang="en-US" sz="1600" smtClean="0"/>
          </a:p>
          <a:p>
            <a:r>
              <a:rPr lang="en-US" sz="1600" smtClean="0"/>
              <a:t>* tahapan:   2. hitung WoE dengan formula  WoE = log(P(-|GOOD)/P(-|BAD));</a:t>
            </a:r>
          </a:p>
          <a:p>
            <a:r>
              <a:rPr lang="en-US" sz="1600" b="1" smtClean="0"/>
              <a:t>data WOEgender;</a:t>
            </a:r>
          </a:p>
          <a:p>
            <a:r>
              <a:rPr lang="en-US" sz="1600" smtClean="0"/>
              <a:t>set WOEgender; WOEgender = log(GOOD / BAD); </a:t>
            </a:r>
            <a:r>
              <a:rPr lang="en-US" sz="1600" b="1" smtClean="0"/>
              <a:t>run;</a:t>
            </a:r>
          </a:p>
          <a:p>
            <a:endParaRPr lang="en-US" sz="1600" smtClean="0"/>
          </a:p>
          <a:p>
            <a:r>
              <a:rPr lang="en-US" sz="1600" smtClean="0"/>
              <a:t>* tahapan:   3. Berikan nilai WoE Gender pada data lengkap</a:t>
            </a:r>
          </a:p>
          <a:p>
            <a:r>
              <a:rPr lang="en-US" sz="1600" smtClean="0"/>
              <a:t>     (datascoring);</a:t>
            </a:r>
          </a:p>
          <a:p>
            <a:r>
              <a:rPr lang="nl-NL" sz="1600" b="1" smtClean="0"/>
              <a:t>data woegender (keep = gender woegender);</a:t>
            </a:r>
          </a:p>
          <a:p>
            <a:r>
              <a:rPr lang="en-US" sz="1600" smtClean="0"/>
              <a:t>set woegender;  </a:t>
            </a:r>
            <a:r>
              <a:rPr lang="en-US" sz="1600" b="1" smtClean="0"/>
              <a:t>run;</a:t>
            </a:r>
          </a:p>
          <a:p>
            <a:r>
              <a:rPr lang="en-US" sz="1600" b="1" smtClean="0"/>
              <a:t>proc sort data=data.datascoring;</a:t>
            </a:r>
          </a:p>
          <a:p>
            <a:r>
              <a:rPr lang="en-US" sz="1600" smtClean="0"/>
              <a:t>by gender; </a:t>
            </a:r>
            <a:r>
              <a:rPr lang="en-US" sz="1600" b="1" smtClean="0"/>
              <a:t>run;</a:t>
            </a:r>
          </a:p>
          <a:p>
            <a:endParaRPr lang="en-US" sz="1600" smtClean="0"/>
          </a:p>
          <a:p>
            <a:r>
              <a:rPr lang="en-US" sz="1600" b="1" smtClean="0"/>
              <a:t>data data.datascoring;</a:t>
            </a:r>
          </a:p>
          <a:p>
            <a:r>
              <a:rPr lang="en-US" sz="1600" smtClean="0"/>
              <a:t>merge data.datascoring woegender;  by gender; </a:t>
            </a:r>
            <a:r>
              <a:rPr lang="en-US" sz="1600" b="1" smtClean="0"/>
              <a:t>run;</a:t>
            </a:r>
            <a:endParaRPr lang="en-US" sz="1600"/>
          </a:p>
        </p:txBody>
      </p:sp>
    </p:spTree>
    <p:extLst>
      <p:ext uri="{BB962C8B-B14F-4D97-AF65-F5344CB8AC3E}">
        <p14:creationId xmlns:p14="http://schemas.microsoft.com/office/powerpoint/2010/main" val="41189738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Menghitung WOE Residence</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64</a:t>
            </a:fld>
            <a:endParaRPr lang="en-US"/>
          </a:p>
        </p:txBody>
      </p:sp>
      <p:sp>
        <p:nvSpPr>
          <p:cNvPr id="5" name="Rectangle 4"/>
          <p:cNvSpPr/>
          <p:nvPr/>
        </p:nvSpPr>
        <p:spPr>
          <a:xfrm>
            <a:off x="381000" y="1219200"/>
            <a:ext cx="8229600" cy="5262979"/>
          </a:xfrm>
          <a:prstGeom prst="rect">
            <a:avLst/>
          </a:prstGeom>
        </p:spPr>
        <p:txBody>
          <a:bodyPr wrap="square">
            <a:spAutoFit/>
          </a:bodyPr>
          <a:lstStyle/>
          <a:p>
            <a:r>
              <a:rPr lang="it-IT" sz="1600" smtClean="0"/>
              <a:t>**** menghitung WOE dari variabel RESIDENCE ***;</a:t>
            </a:r>
          </a:p>
          <a:p>
            <a:r>
              <a:rPr lang="en-US" sz="1600" b="1" smtClean="0"/>
              <a:t>proc tabulate data=data.datascoring out=WOEresidence;</a:t>
            </a:r>
          </a:p>
          <a:p>
            <a:r>
              <a:rPr lang="en-US" sz="1600" smtClean="0"/>
              <a:t>class residence_ownership status; tables residence_ownership, status*colpctn; </a:t>
            </a:r>
            <a:r>
              <a:rPr lang="en-US" sz="1600" b="1" smtClean="0"/>
              <a:t>run;</a:t>
            </a:r>
          </a:p>
          <a:p>
            <a:endParaRPr lang="en-US" sz="1600" smtClean="0"/>
          </a:p>
          <a:p>
            <a:r>
              <a:rPr lang="en-US" sz="1600" b="1" smtClean="0"/>
              <a:t>proc transpose data=woeresidence out=woeresidence;</a:t>
            </a:r>
          </a:p>
          <a:p>
            <a:r>
              <a:rPr lang="en-US" sz="1600" smtClean="0"/>
              <a:t>var pctn_01;  by residence_ownership;  id status;  </a:t>
            </a:r>
            <a:r>
              <a:rPr lang="en-US" sz="1600" b="1" smtClean="0"/>
              <a:t>run;</a:t>
            </a:r>
          </a:p>
          <a:p>
            <a:endParaRPr lang="en-US" sz="1600" smtClean="0"/>
          </a:p>
          <a:p>
            <a:r>
              <a:rPr lang="en-US" sz="1600" b="1" smtClean="0"/>
              <a:t>data WOEresidence;</a:t>
            </a:r>
          </a:p>
          <a:p>
            <a:r>
              <a:rPr lang="en-US" sz="1600" smtClean="0"/>
              <a:t>set WOEresidence;  WOEresidence = log(GOOD / BAD);  </a:t>
            </a:r>
            <a:r>
              <a:rPr lang="en-US" sz="1600" b="1" smtClean="0"/>
              <a:t>run;</a:t>
            </a:r>
          </a:p>
          <a:p>
            <a:endParaRPr lang="en-US" sz="1600" smtClean="0"/>
          </a:p>
          <a:p>
            <a:r>
              <a:rPr lang="en-US" sz="1600" b="1" smtClean="0"/>
              <a:t>data woeresidence   </a:t>
            </a:r>
            <a:r>
              <a:rPr lang="en-US" sz="1600" smtClean="0"/>
              <a:t>keep = residence_ownership woeresidence);</a:t>
            </a:r>
          </a:p>
          <a:p>
            <a:r>
              <a:rPr lang="en-US" sz="1600" smtClean="0"/>
              <a:t>set woeresidence;</a:t>
            </a:r>
          </a:p>
          <a:p>
            <a:r>
              <a:rPr lang="en-US" sz="1600" b="1" smtClean="0"/>
              <a:t>run;</a:t>
            </a:r>
          </a:p>
          <a:p>
            <a:endParaRPr lang="en-US" sz="1600" smtClean="0"/>
          </a:p>
          <a:p>
            <a:r>
              <a:rPr lang="en-US" sz="1600" b="1" smtClean="0"/>
              <a:t>proc sort data=data.datascoring;</a:t>
            </a:r>
          </a:p>
          <a:p>
            <a:r>
              <a:rPr lang="en-US" sz="1600" smtClean="0"/>
              <a:t>by residence_ownership ; </a:t>
            </a:r>
            <a:r>
              <a:rPr lang="en-US" sz="1600" b="1" smtClean="0"/>
              <a:t>run;</a:t>
            </a:r>
          </a:p>
          <a:p>
            <a:endParaRPr lang="en-US" sz="1600" smtClean="0"/>
          </a:p>
          <a:p>
            <a:r>
              <a:rPr lang="en-US" sz="1600" b="1" smtClean="0"/>
              <a:t>data data.datascoring;</a:t>
            </a:r>
          </a:p>
          <a:p>
            <a:r>
              <a:rPr lang="en-US" sz="1600" smtClean="0"/>
              <a:t>merge data.datascoring woeresidence;</a:t>
            </a:r>
          </a:p>
          <a:p>
            <a:r>
              <a:rPr lang="en-US" sz="1600" smtClean="0"/>
              <a:t>by residence_ownership ;</a:t>
            </a:r>
          </a:p>
          <a:p>
            <a:r>
              <a:rPr lang="en-US" sz="1600" b="1" smtClean="0"/>
              <a:t>run;</a:t>
            </a:r>
            <a:endParaRPr lang="en-US" sz="1600"/>
          </a:p>
        </p:txBody>
      </p:sp>
      <p:pic>
        <p:nvPicPr>
          <p:cNvPr id="164866" name="Picture 2"/>
          <p:cNvPicPr>
            <a:picLocks noChangeAspect="1" noChangeArrowheads="1"/>
          </p:cNvPicPr>
          <p:nvPr/>
        </p:nvPicPr>
        <p:blipFill>
          <a:blip r:embed="rId3" cstate="print"/>
          <a:srcRect/>
          <a:stretch>
            <a:fillRect/>
          </a:stretch>
        </p:blipFill>
        <p:spPr bwMode="auto">
          <a:xfrm>
            <a:off x="4343400" y="4191000"/>
            <a:ext cx="411480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5278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Menghitung WOE Age Group</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65</a:t>
            </a:fld>
            <a:endParaRPr lang="en-US"/>
          </a:p>
        </p:txBody>
      </p:sp>
      <p:sp>
        <p:nvSpPr>
          <p:cNvPr id="5" name="Rectangle 4"/>
          <p:cNvSpPr/>
          <p:nvPr/>
        </p:nvSpPr>
        <p:spPr>
          <a:xfrm>
            <a:off x="457200" y="1524000"/>
            <a:ext cx="8229600" cy="5078313"/>
          </a:xfrm>
          <a:prstGeom prst="rect">
            <a:avLst/>
          </a:prstGeom>
        </p:spPr>
        <p:txBody>
          <a:bodyPr wrap="square">
            <a:spAutoFit/>
          </a:bodyPr>
          <a:lstStyle/>
          <a:p>
            <a:r>
              <a:rPr lang="en-US" smtClean="0"/>
              <a:t>**** menghitung WOE dari variabel agegroup ***;</a:t>
            </a:r>
          </a:p>
          <a:p>
            <a:r>
              <a:rPr lang="en-US" b="1" smtClean="0"/>
              <a:t>proc tabulate data=data.datascoring out=WOEagegroup;</a:t>
            </a:r>
          </a:p>
          <a:p>
            <a:r>
              <a:rPr lang="en-US" smtClean="0"/>
              <a:t>class agegroup status;   tables agegroup, status*colpctn;  </a:t>
            </a:r>
            <a:r>
              <a:rPr lang="en-US" b="1" smtClean="0"/>
              <a:t>run;</a:t>
            </a:r>
          </a:p>
          <a:p>
            <a:endParaRPr lang="en-US" smtClean="0"/>
          </a:p>
          <a:p>
            <a:r>
              <a:rPr lang="en-US" b="1" smtClean="0"/>
              <a:t>proc transpose data=woeagegroup out=woeagegroup;</a:t>
            </a:r>
          </a:p>
          <a:p>
            <a:r>
              <a:rPr lang="en-US" smtClean="0"/>
              <a:t>var pctn_01;  by agegroup;  id status;  </a:t>
            </a:r>
            <a:r>
              <a:rPr lang="en-US" b="1" smtClean="0"/>
              <a:t>run;</a:t>
            </a:r>
          </a:p>
          <a:p>
            <a:endParaRPr lang="en-US" smtClean="0"/>
          </a:p>
          <a:p>
            <a:r>
              <a:rPr lang="en-US" b="1" smtClean="0"/>
              <a:t>data WOEagegroup;</a:t>
            </a:r>
          </a:p>
          <a:p>
            <a:r>
              <a:rPr lang="en-US" smtClean="0"/>
              <a:t>set WOEagegroup;  WOEagegroup = log(GOOD / BAD);  </a:t>
            </a:r>
            <a:r>
              <a:rPr lang="en-US" b="1" smtClean="0"/>
              <a:t>run;</a:t>
            </a:r>
          </a:p>
          <a:p>
            <a:endParaRPr lang="en-US" smtClean="0"/>
          </a:p>
          <a:p>
            <a:r>
              <a:rPr lang="en-US" b="1" smtClean="0"/>
              <a:t>data woeagegroup (keep = agegroup woeagegroup);</a:t>
            </a:r>
          </a:p>
          <a:p>
            <a:r>
              <a:rPr lang="en-US" smtClean="0"/>
              <a:t>set woeagegroup;  </a:t>
            </a:r>
            <a:r>
              <a:rPr lang="en-US" b="1" smtClean="0"/>
              <a:t>run;</a:t>
            </a:r>
          </a:p>
          <a:p>
            <a:endParaRPr lang="en-US" smtClean="0"/>
          </a:p>
          <a:p>
            <a:r>
              <a:rPr lang="en-US" b="1" smtClean="0"/>
              <a:t>proc sort data=data.datascoring;</a:t>
            </a:r>
          </a:p>
          <a:p>
            <a:r>
              <a:rPr lang="en-US" smtClean="0"/>
              <a:t>by agegroup;  </a:t>
            </a:r>
            <a:r>
              <a:rPr lang="en-US" b="1" smtClean="0"/>
              <a:t>run;</a:t>
            </a:r>
          </a:p>
          <a:p>
            <a:endParaRPr lang="en-US" smtClean="0"/>
          </a:p>
          <a:p>
            <a:r>
              <a:rPr lang="en-US" b="1" smtClean="0"/>
              <a:t>data data.datascoring;</a:t>
            </a:r>
          </a:p>
          <a:p>
            <a:r>
              <a:rPr lang="en-US" smtClean="0"/>
              <a:t>merge data.datascoring woeagegroup;  by agegroup;  </a:t>
            </a:r>
            <a:r>
              <a:rPr lang="en-US" b="1" smtClean="0"/>
              <a:t>run;</a:t>
            </a:r>
          </a:p>
        </p:txBody>
      </p:sp>
      <p:pic>
        <p:nvPicPr>
          <p:cNvPr id="165890" name="Picture 2"/>
          <p:cNvPicPr>
            <a:picLocks noChangeAspect="1" noChangeArrowheads="1"/>
          </p:cNvPicPr>
          <p:nvPr/>
        </p:nvPicPr>
        <p:blipFill>
          <a:blip r:embed="rId2" cstate="print"/>
          <a:srcRect/>
          <a:stretch>
            <a:fillRect/>
          </a:stretch>
        </p:blipFill>
        <p:spPr bwMode="auto">
          <a:xfrm>
            <a:off x="6248400" y="3429000"/>
            <a:ext cx="2576945"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23347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Menghitung WOE Number of Dependants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66</a:t>
            </a:fld>
            <a:endParaRPr lang="en-US"/>
          </a:p>
        </p:txBody>
      </p:sp>
      <p:sp>
        <p:nvSpPr>
          <p:cNvPr id="5" name="Rectangle 4"/>
          <p:cNvSpPr/>
          <p:nvPr/>
        </p:nvSpPr>
        <p:spPr>
          <a:xfrm>
            <a:off x="304800" y="1447800"/>
            <a:ext cx="8382000" cy="5262979"/>
          </a:xfrm>
          <a:prstGeom prst="rect">
            <a:avLst/>
          </a:prstGeom>
        </p:spPr>
        <p:txBody>
          <a:bodyPr wrap="square">
            <a:spAutoFit/>
          </a:bodyPr>
          <a:lstStyle/>
          <a:p>
            <a:r>
              <a:rPr lang="en-US" sz="1600" smtClean="0"/>
              <a:t>* Menghitung WoE untuk variabel NUMBER OF DEPENDANTS;</a:t>
            </a:r>
          </a:p>
          <a:p>
            <a:r>
              <a:rPr lang="en-US" sz="1600" b="1" smtClean="0"/>
              <a:t>proc tabulate data=data.datascoring;</a:t>
            </a:r>
          </a:p>
          <a:p>
            <a:r>
              <a:rPr lang="en-US" sz="1600" smtClean="0"/>
              <a:t>class number_of_dependants;  tables number_of_dependants, n colpctn;  </a:t>
            </a:r>
            <a:r>
              <a:rPr lang="en-US" sz="1600" b="1" smtClean="0"/>
              <a:t>run;</a:t>
            </a:r>
          </a:p>
          <a:p>
            <a:endParaRPr lang="en-US" sz="1600" smtClean="0"/>
          </a:p>
          <a:p>
            <a:r>
              <a:rPr lang="en-US" sz="1600" b="1" smtClean="0"/>
              <a:t>proc tabulate data=data.datascoring out=WOEdependants;</a:t>
            </a:r>
          </a:p>
          <a:p>
            <a:r>
              <a:rPr lang="en-US" sz="1600" smtClean="0"/>
              <a:t>class number_of_dependants status;  tables number_of_dependants, status*colpctn;  </a:t>
            </a:r>
            <a:r>
              <a:rPr lang="en-US" sz="1600" b="1" smtClean="0"/>
              <a:t>run;</a:t>
            </a:r>
          </a:p>
          <a:p>
            <a:endParaRPr lang="en-US" sz="1600" smtClean="0"/>
          </a:p>
          <a:p>
            <a:r>
              <a:rPr lang="en-US" sz="1600" b="1" smtClean="0"/>
              <a:t>proc transpose data=woedependants out=woedependants;</a:t>
            </a:r>
          </a:p>
          <a:p>
            <a:r>
              <a:rPr lang="en-US" sz="1600" smtClean="0"/>
              <a:t>var pctn_01;  by number_of_dependants;   id status;  </a:t>
            </a:r>
            <a:r>
              <a:rPr lang="en-US" sz="1600" b="1" smtClean="0"/>
              <a:t>run;</a:t>
            </a:r>
          </a:p>
          <a:p>
            <a:endParaRPr lang="en-US" sz="1600" smtClean="0"/>
          </a:p>
          <a:p>
            <a:r>
              <a:rPr lang="en-US" sz="1600" b="1" smtClean="0"/>
              <a:t>data WOEdependants;  </a:t>
            </a:r>
            <a:r>
              <a:rPr lang="en-US" sz="1600" smtClean="0"/>
              <a:t>set WOEdependants;  </a:t>
            </a:r>
          </a:p>
          <a:p>
            <a:r>
              <a:rPr lang="en-US" sz="1600" smtClean="0"/>
              <a:t>WOEdependants = log(GOOD / BAD);  </a:t>
            </a:r>
            <a:r>
              <a:rPr lang="en-US" sz="1600" b="1" smtClean="0"/>
              <a:t>run;</a:t>
            </a:r>
          </a:p>
          <a:p>
            <a:endParaRPr lang="en-US" sz="1600" smtClean="0"/>
          </a:p>
          <a:p>
            <a:r>
              <a:rPr lang="en-US" sz="1600" b="1" smtClean="0"/>
              <a:t>data woedependants </a:t>
            </a:r>
          </a:p>
          <a:p>
            <a:r>
              <a:rPr lang="en-US" sz="1600" b="1" smtClean="0"/>
              <a:t>(keep = number_of_dependants woedependants);</a:t>
            </a:r>
          </a:p>
          <a:p>
            <a:r>
              <a:rPr lang="en-US" sz="1600" smtClean="0"/>
              <a:t>set woedependants;  </a:t>
            </a:r>
            <a:r>
              <a:rPr lang="en-US" sz="1600" b="1" smtClean="0"/>
              <a:t>run;</a:t>
            </a:r>
          </a:p>
          <a:p>
            <a:endParaRPr lang="en-US" sz="1600" smtClean="0"/>
          </a:p>
          <a:p>
            <a:r>
              <a:rPr lang="en-US" sz="1600" b="1" smtClean="0"/>
              <a:t>proc sort data=data.datascoring;  </a:t>
            </a:r>
            <a:r>
              <a:rPr lang="en-US" sz="1600" smtClean="0"/>
              <a:t>by number_of_dependants;  </a:t>
            </a:r>
            <a:r>
              <a:rPr lang="en-US" sz="1600" b="1" smtClean="0"/>
              <a:t>run;</a:t>
            </a:r>
          </a:p>
          <a:p>
            <a:endParaRPr lang="en-US" sz="1600" smtClean="0"/>
          </a:p>
          <a:p>
            <a:r>
              <a:rPr lang="en-US" sz="1600" b="1" smtClean="0"/>
              <a:t>data data.datascoring;</a:t>
            </a:r>
          </a:p>
          <a:p>
            <a:r>
              <a:rPr lang="en-US" sz="1600" smtClean="0"/>
              <a:t>merge data.datascoring woedependants;  by number_of_dependants;  </a:t>
            </a:r>
            <a:r>
              <a:rPr lang="en-US" sz="1600" b="1" smtClean="0"/>
              <a:t>run;</a:t>
            </a:r>
          </a:p>
        </p:txBody>
      </p:sp>
      <p:pic>
        <p:nvPicPr>
          <p:cNvPr id="166914" name="Picture 2"/>
          <p:cNvPicPr>
            <a:picLocks noChangeAspect="1" noChangeArrowheads="1"/>
          </p:cNvPicPr>
          <p:nvPr/>
        </p:nvPicPr>
        <p:blipFill>
          <a:blip r:embed="rId2" cstate="print"/>
          <a:srcRect/>
          <a:stretch>
            <a:fillRect/>
          </a:stretch>
        </p:blipFill>
        <p:spPr bwMode="auto">
          <a:xfrm>
            <a:off x="5486400" y="3505200"/>
            <a:ext cx="3314700" cy="2057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51162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Menghitung Information Value dari Gender</a:t>
            </a:r>
            <a:endParaRPr lang="en-US" sz="3600" b="1"/>
          </a:p>
        </p:txBody>
      </p:sp>
      <p:sp>
        <p:nvSpPr>
          <p:cNvPr id="4" name="Slide Number Placeholder 3"/>
          <p:cNvSpPr>
            <a:spLocks noGrp="1"/>
          </p:cNvSpPr>
          <p:nvPr>
            <p:ph type="sldNum" sz="quarter" idx="12"/>
          </p:nvPr>
        </p:nvSpPr>
        <p:spPr/>
        <p:txBody>
          <a:bodyPr/>
          <a:lstStyle/>
          <a:p>
            <a:fld id="{87AE200E-655D-41CB-AE11-87F7AD6434E3}" type="slidenum">
              <a:rPr lang="en-US" smtClean="0"/>
              <a:pPr/>
              <a:t>67</a:t>
            </a:fld>
            <a:endParaRPr lang="en-US"/>
          </a:p>
        </p:txBody>
      </p:sp>
      <p:sp>
        <p:nvSpPr>
          <p:cNvPr id="5" name="Rectangle 4"/>
          <p:cNvSpPr/>
          <p:nvPr/>
        </p:nvSpPr>
        <p:spPr>
          <a:xfrm>
            <a:off x="457200" y="1447800"/>
            <a:ext cx="6400800" cy="5355312"/>
          </a:xfrm>
          <a:prstGeom prst="rect">
            <a:avLst/>
          </a:prstGeom>
        </p:spPr>
        <p:txBody>
          <a:bodyPr wrap="square">
            <a:spAutoFit/>
          </a:bodyPr>
          <a:lstStyle/>
          <a:p>
            <a:r>
              <a:rPr lang="de-DE" smtClean="0"/>
              <a:t>**** menghitung INFORMATION VALUE dari GENDER;</a:t>
            </a:r>
          </a:p>
          <a:p>
            <a:r>
              <a:rPr lang="en-US" b="1" smtClean="0"/>
              <a:t>proc tabulate data=data.datascoring out=WOEgender;</a:t>
            </a:r>
          </a:p>
          <a:p>
            <a:r>
              <a:rPr lang="en-US" smtClean="0"/>
              <a:t>class gender status;</a:t>
            </a:r>
          </a:p>
          <a:p>
            <a:r>
              <a:rPr lang="en-US" smtClean="0"/>
              <a:t>tables gender, status*colpctn;</a:t>
            </a:r>
          </a:p>
          <a:p>
            <a:r>
              <a:rPr lang="en-US" b="1" smtClean="0"/>
              <a:t>run;</a:t>
            </a:r>
          </a:p>
          <a:p>
            <a:r>
              <a:rPr lang="en-US" b="1" smtClean="0"/>
              <a:t>proc transpose data=woegender out=woegender;</a:t>
            </a:r>
          </a:p>
          <a:p>
            <a:r>
              <a:rPr lang="en-US" smtClean="0"/>
              <a:t>var pctn_01;</a:t>
            </a:r>
          </a:p>
          <a:p>
            <a:r>
              <a:rPr lang="en-US" smtClean="0"/>
              <a:t>by gender;</a:t>
            </a:r>
          </a:p>
          <a:p>
            <a:r>
              <a:rPr lang="en-US" smtClean="0"/>
              <a:t>id status;</a:t>
            </a:r>
          </a:p>
          <a:p>
            <a:r>
              <a:rPr lang="en-US" b="1" smtClean="0"/>
              <a:t>run;</a:t>
            </a:r>
          </a:p>
          <a:p>
            <a:r>
              <a:rPr lang="en-US" b="1" smtClean="0"/>
              <a:t>data WOEgender;</a:t>
            </a:r>
          </a:p>
          <a:p>
            <a:r>
              <a:rPr lang="en-US" smtClean="0"/>
              <a:t>set WOEgender;</a:t>
            </a:r>
          </a:p>
          <a:p>
            <a:r>
              <a:rPr lang="en-US" smtClean="0"/>
              <a:t>WOEgender = log(GOOD / BAD);</a:t>
            </a:r>
          </a:p>
          <a:p>
            <a:r>
              <a:rPr lang="en-US" smtClean="0"/>
              <a:t>IVgender = (GOOD - BAD) * WOEgender /</a:t>
            </a:r>
            <a:r>
              <a:rPr lang="en-US" b="1" smtClean="0"/>
              <a:t>100;</a:t>
            </a:r>
          </a:p>
          <a:p>
            <a:r>
              <a:rPr lang="en-US" b="1" smtClean="0"/>
              <a:t>run;</a:t>
            </a:r>
          </a:p>
          <a:p>
            <a:r>
              <a:rPr lang="en-US" b="1" smtClean="0"/>
              <a:t>proc tabulate data=WOEgender;</a:t>
            </a:r>
          </a:p>
          <a:p>
            <a:r>
              <a:rPr lang="en-US" smtClean="0"/>
              <a:t>var IVgender;</a:t>
            </a:r>
          </a:p>
          <a:p>
            <a:r>
              <a:rPr lang="en-US" smtClean="0"/>
              <a:t>tables sum, IVgender;</a:t>
            </a:r>
          </a:p>
          <a:p>
            <a:r>
              <a:rPr lang="en-US" b="1" smtClean="0"/>
              <a:t>run;</a:t>
            </a:r>
            <a:endParaRPr lang="en-US"/>
          </a:p>
        </p:txBody>
      </p:sp>
      <p:pic>
        <p:nvPicPr>
          <p:cNvPr id="167938" name="Picture 2"/>
          <p:cNvPicPr>
            <a:picLocks noChangeAspect="1" noChangeArrowheads="1"/>
          </p:cNvPicPr>
          <p:nvPr/>
        </p:nvPicPr>
        <p:blipFill>
          <a:blip r:embed="rId2" cstate="print"/>
          <a:srcRect/>
          <a:stretch>
            <a:fillRect/>
          </a:stretch>
        </p:blipFill>
        <p:spPr bwMode="auto">
          <a:xfrm>
            <a:off x="5638800" y="3886200"/>
            <a:ext cx="2390775" cy="1296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92628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smtClean="0"/>
              <a:t>Menghitung Information Value dari Age</a:t>
            </a:r>
            <a:endParaRPr lang="en-US" sz="3200" b="1"/>
          </a:p>
        </p:txBody>
      </p:sp>
      <p:sp>
        <p:nvSpPr>
          <p:cNvPr id="4" name="Slide Number Placeholder 3"/>
          <p:cNvSpPr>
            <a:spLocks noGrp="1"/>
          </p:cNvSpPr>
          <p:nvPr>
            <p:ph type="sldNum" sz="quarter" idx="12"/>
          </p:nvPr>
        </p:nvSpPr>
        <p:spPr/>
        <p:txBody>
          <a:bodyPr/>
          <a:lstStyle/>
          <a:p>
            <a:fld id="{87AE200E-655D-41CB-AE11-87F7AD6434E3}" type="slidenum">
              <a:rPr lang="en-US" smtClean="0"/>
              <a:pPr/>
              <a:t>68</a:t>
            </a:fld>
            <a:endParaRPr lang="en-US"/>
          </a:p>
        </p:txBody>
      </p:sp>
      <p:sp>
        <p:nvSpPr>
          <p:cNvPr id="5" name="Rectangle 4"/>
          <p:cNvSpPr/>
          <p:nvPr/>
        </p:nvSpPr>
        <p:spPr>
          <a:xfrm>
            <a:off x="457200" y="1295400"/>
            <a:ext cx="6553200" cy="5078313"/>
          </a:xfrm>
          <a:prstGeom prst="rect">
            <a:avLst/>
          </a:prstGeom>
        </p:spPr>
        <p:txBody>
          <a:bodyPr wrap="square">
            <a:spAutoFit/>
          </a:bodyPr>
          <a:lstStyle/>
          <a:p>
            <a:r>
              <a:rPr lang="en-US" b="1" smtClean="0"/>
              <a:t>proc tabulate data=data.datascoring out=WOEagegroup;</a:t>
            </a:r>
          </a:p>
          <a:p>
            <a:r>
              <a:rPr lang="en-US" smtClean="0"/>
              <a:t>class agegroup status;</a:t>
            </a:r>
          </a:p>
          <a:p>
            <a:r>
              <a:rPr lang="en-US" smtClean="0"/>
              <a:t>tables agegroup, status*colpctn;</a:t>
            </a:r>
          </a:p>
          <a:p>
            <a:r>
              <a:rPr lang="en-US" b="1" smtClean="0"/>
              <a:t>run;</a:t>
            </a:r>
          </a:p>
          <a:p>
            <a:r>
              <a:rPr lang="en-US" b="1" smtClean="0"/>
              <a:t>proc transpose data=woeagegroup out=woeagegroup;</a:t>
            </a:r>
          </a:p>
          <a:p>
            <a:r>
              <a:rPr lang="en-US" smtClean="0"/>
              <a:t>var pctn_01;</a:t>
            </a:r>
          </a:p>
          <a:p>
            <a:r>
              <a:rPr lang="en-US" smtClean="0"/>
              <a:t>by agegroup;</a:t>
            </a:r>
          </a:p>
          <a:p>
            <a:r>
              <a:rPr lang="en-US" smtClean="0"/>
              <a:t>id status;</a:t>
            </a:r>
          </a:p>
          <a:p>
            <a:r>
              <a:rPr lang="en-US" b="1" smtClean="0"/>
              <a:t>run;</a:t>
            </a:r>
          </a:p>
          <a:p>
            <a:r>
              <a:rPr lang="en-US" b="1" smtClean="0"/>
              <a:t>data WOEagegroup;</a:t>
            </a:r>
          </a:p>
          <a:p>
            <a:r>
              <a:rPr lang="en-US" smtClean="0"/>
              <a:t>set WOEagegroup;</a:t>
            </a:r>
          </a:p>
          <a:p>
            <a:r>
              <a:rPr lang="en-US" smtClean="0"/>
              <a:t>WOEagegroup = log(GOOD / BAD);</a:t>
            </a:r>
          </a:p>
          <a:p>
            <a:r>
              <a:rPr lang="en-US" smtClean="0"/>
              <a:t>IVagegroup = (GOOD - BAD) * WOEagegroup / </a:t>
            </a:r>
            <a:r>
              <a:rPr lang="en-US" b="1" smtClean="0"/>
              <a:t>100;</a:t>
            </a:r>
          </a:p>
          <a:p>
            <a:r>
              <a:rPr lang="en-US" b="1" smtClean="0"/>
              <a:t>run;</a:t>
            </a:r>
          </a:p>
          <a:p>
            <a:r>
              <a:rPr lang="en-US" b="1" smtClean="0"/>
              <a:t>proc tabulate data=WOEagegroup;</a:t>
            </a:r>
          </a:p>
          <a:p>
            <a:r>
              <a:rPr lang="en-US" smtClean="0"/>
              <a:t>var IVagegroup;</a:t>
            </a:r>
          </a:p>
          <a:p>
            <a:r>
              <a:rPr lang="en-US" smtClean="0"/>
              <a:t>tables sum, IVagegroup;</a:t>
            </a:r>
          </a:p>
          <a:p>
            <a:r>
              <a:rPr lang="en-US" b="1" smtClean="0"/>
              <a:t>run;</a:t>
            </a:r>
            <a:endParaRPr lang="en-US"/>
          </a:p>
        </p:txBody>
      </p:sp>
      <p:pic>
        <p:nvPicPr>
          <p:cNvPr id="168962" name="Picture 2"/>
          <p:cNvPicPr>
            <a:picLocks noChangeAspect="1" noChangeArrowheads="1"/>
          </p:cNvPicPr>
          <p:nvPr/>
        </p:nvPicPr>
        <p:blipFill>
          <a:blip r:embed="rId2" cstate="print"/>
          <a:srcRect/>
          <a:stretch>
            <a:fillRect/>
          </a:stretch>
        </p:blipFill>
        <p:spPr bwMode="auto">
          <a:xfrm>
            <a:off x="6324600" y="4800600"/>
            <a:ext cx="2309812" cy="1059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1801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smtClean="0"/>
              <a:t>Menghitung Information Value dari Residence</a:t>
            </a:r>
            <a:endParaRPr lang="en-US" sz="3200" b="1"/>
          </a:p>
        </p:txBody>
      </p:sp>
      <p:sp>
        <p:nvSpPr>
          <p:cNvPr id="4" name="Slide Number Placeholder 3"/>
          <p:cNvSpPr>
            <a:spLocks noGrp="1"/>
          </p:cNvSpPr>
          <p:nvPr>
            <p:ph type="sldNum" sz="quarter" idx="12"/>
          </p:nvPr>
        </p:nvSpPr>
        <p:spPr/>
        <p:txBody>
          <a:bodyPr/>
          <a:lstStyle/>
          <a:p>
            <a:fld id="{87AE200E-655D-41CB-AE11-87F7AD6434E3}" type="slidenum">
              <a:rPr lang="en-US" smtClean="0"/>
              <a:pPr/>
              <a:t>69</a:t>
            </a:fld>
            <a:endParaRPr lang="en-US"/>
          </a:p>
        </p:txBody>
      </p:sp>
      <p:sp>
        <p:nvSpPr>
          <p:cNvPr id="5" name="Rectangle 4"/>
          <p:cNvSpPr/>
          <p:nvPr/>
        </p:nvSpPr>
        <p:spPr>
          <a:xfrm>
            <a:off x="533400" y="1066800"/>
            <a:ext cx="6248400" cy="5078313"/>
          </a:xfrm>
          <a:prstGeom prst="rect">
            <a:avLst/>
          </a:prstGeom>
        </p:spPr>
        <p:txBody>
          <a:bodyPr wrap="square">
            <a:spAutoFit/>
          </a:bodyPr>
          <a:lstStyle/>
          <a:p>
            <a:r>
              <a:rPr lang="en-US" b="1" smtClean="0"/>
              <a:t>proc tabulate data=data.datascoring out=WOEresidence;</a:t>
            </a:r>
          </a:p>
          <a:p>
            <a:r>
              <a:rPr lang="en-US" smtClean="0"/>
              <a:t>class residence_ownership status;</a:t>
            </a:r>
          </a:p>
          <a:p>
            <a:r>
              <a:rPr lang="en-US" smtClean="0"/>
              <a:t>tables residence_ownership, status*colpctn;</a:t>
            </a:r>
          </a:p>
          <a:p>
            <a:r>
              <a:rPr lang="en-US" b="1" smtClean="0"/>
              <a:t>run;</a:t>
            </a:r>
          </a:p>
          <a:p>
            <a:r>
              <a:rPr lang="en-US" b="1" smtClean="0"/>
              <a:t>proc transpose data=woeresidence out=woeresidence;</a:t>
            </a:r>
          </a:p>
          <a:p>
            <a:r>
              <a:rPr lang="en-US" smtClean="0"/>
              <a:t>var pctn_01;</a:t>
            </a:r>
          </a:p>
          <a:p>
            <a:r>
              <a:rPr lang="en-US" smtClean="0"/>
              <a:t>by residence_ownership;</a:t>
            </a:r>
          </a:p>
          <a:p>
            <a:r>
              <a:rPr lang="en-US" smtClean="0"/>
              <a:t>id status;</a:t>
            </a:r>
          </a:p>
          <a:p>
            <a:r>
              <a:rPr lang="en-US" b="1" smtClean="0"/>
              <a:t>run;</a:t>
            </a:r>
          </a:p>
          <a:p>
            <a:r>
              <a:rPr lang="en-US" b="1" smtClean="0"/>
              <a:t>data WOEresidence;</a:t>
            </a:r>
          </a:p>
          <a:p>
            <a:r>
              <a:rPr lang="en-US" smtClean="0"/>
              <a:t>set WOEresidence;</a:t>
            </a:r>
          </a:p>
          <a:p>
            <a:r>
              <a:rPr lang="en-US" smtClean="0"/>
              <a:t>WOEresidence = log(GOOD / BAD);</a:t>
            </a:r>
          </a:p>
          <a:p>
            <a:r>
              <a:rPr lang="en-US" smtClean="0"/>
              <a:t>IVresidence = (GOOD - BAD) * WOEresidence / </a:t>
            </a:r>
            <a:r>
              <a:rPr lang="en-US" b="1" smtClean="0"/>
              <a:t>100;</a:t>
            </a:r>
          </a:p>
          <a:p>
            <a:r>
              <a:rPr lang="en-US" b="1" smtClean="0"/>
              <a:t>run;</a:t>
            </a:r>
          </a:p>
          <a:p>
            <a:r>
              <a:rPr lang="en-US" b="1" smtClean="0"/>
              <a:t>proc tabulate data=WOEresidence;</a:t>
            </a:r>
          </a:p>
          <a:p>
            <a:r>
              <a:rPr lang="en-US" smtClean="0"/>
              <a:t>var IVresidence;</a:t>
            </a:r>
          </a:p>
          <a:p>
            <a:r>
              <a:rPr lang="en-US" smtClean="0"/>
              <a:t>tables sum, IVresidence;</a:t>
            </a:r>
          </a:p>
          <a:p>
            <a:r>
              <a:rPr lang="en-US" b="1" smtClean="0"/>
              <a:t>run;</a:t>
            </a:r>
            <a:endParaRPr lang="en-US"/>
          </a:p>
        </p:txBody>
      </p:sp>
      <p:pic>
        <p:nvPicPr>
          <p:cNvPr id="169986" name="Picture 2"/>
          <p:cNvPicPr>
            <a:picLocks noChangeAspect="1" noChangeArrowheads="1"/>
          </p:cNvPicPr>
          <p:nvPr/>
        </p:nvPicPr>
        <p:blipFill>
          <a:blip r:embed="rId2" cstate="print"/>
          <a:srcRect/>
          <a:stretch>
            <a:fillRect/>
          </a:stretch>
        </p:blipFill>
        <p:spPr bwMode="auto">
          <a:xfrm>
            <a:off x="5943600" y="4495800"/>
            <a:ext cx="2460964" cy="11287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903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7</a:t>
            </a:fld>
            <a:endParaRPr lang="en-US"/>
          </a:p>
        </p:txBody>
      </p:sp>
      <p:sp>
        <p:nvSpPr>
          <p:cNvPr id="5" name="TextBox 4"/>
          <p:cNvSpPr txBox="1"/>
          <p:nvPr/>
        </p:nvSpPr>
        <p:spPr>
          <a:xfrm>
            <a:off x="1066800" y="1524000"/>
            <a:ext cx="3429000" cy="646331"/>
          </a:xfrm>
          <a:prstGeom prst="rect">
            <a:avLst/>
          </a:prstGeom>
          <a:noFill/>
        </p:spPr>
        <p:txBody>
          <a:bodyPr wrap="square" rtlCol="0">
            <a:spAutoFit/>
          </a:bodyPr>
          <a:lstStyle/>
          <a:p>
            <a:r>
              <a:rPr lang="en-US" dirty="0" err="1" smtClean="0"/>
              <a:t>Memberikan</a:t>
            </a:r>
            <a:r>
              <a:rPr lang="en-US" dirty="0" smtClean="0"/>
              <a:t> </a:t>
            </a:r>
            <a:r>
              <a:rPr lang="en-US" dirty="0" err="1" smtClean="0"/>
              <a:t>skor</a:t>
            </a:r>
            <a:r>
              <a:rPr lang="en-US" dirty="0" smtClean="0"/>
              <a:t> </a:t>
            </a:r>
            <a:r>
              <a:rPr lang="en-US" dirty="0" err="1" smtClean="0"/>
              <a:t>berbeda</a:t>
            </a:r>
            <a:r>
              <a:rPr lang="en-US" dirty="0" smtClean="0"/>
              <a:t> </a:t>
            </a:r>
            <a:r>
              <a:rPr lang="en-US" dirty="0" err="1" smtClean="0"/>
              <a:t>antara</a:t>
            </a:r>
            <a:r>
              <a:rPr lang="en-US" dirty="0" smtClean="0"/>
              <a:t> </a:t>
            </a:r>
            <a:r>
              <a:rPr lang="en-US" dirty="0" err="1" smtClean="0"/>
              <a:t>nasabah</a:t>
            </a:r>
            <a:r>
              <a:rPr lang="en-US" dirty="0" smtClean="0"/>
              <a:t> GOOD </a:t>
            </a:r>
            <a:r>
              <a:rPr lang="en-US" dirty="0" err="1" smtClean="0"/>
              <a:t>dan</a:t>
            </a:r>
            <a:r>
              <a:rPr lang="en-US" dirty="0" smtClean="0"/>
              <a:t> </a:t>
            </a:r>
            <a:r>
              <a:rPr lang="en-US" dirty="0" err="1" smtClean="0"/>
              <a:t>nasabah</a:t>
            </a:r>
            <a:r>
              <a:rPr lang="en-US" dirty="0" smtClean="0"/>
              <a:t> BAD</a:t>
            </a:r>
            <a:endParaRPr lang="en-US" dirty="0"/>
          </a:p>
        </p:txBody>
      </p:sp>
      <p:sp>
        <p:nvSpPr>
          <p:cNvPr id="21" name="TextBox 20"/>
          <p:cNvSpPr txBox="1"/>
          <p:nvPr/>
        </p:nvSpPr>
        <p:spPr>
          <a:xfrm>
            <a:off x="1066800" y="3581413"/>
            <a:ext cx="3429000" cy="923330"/>
          </a:xfrm>
          <a:prstGeom prst="rect">
            <a:avLst/>
          </a:prstGeom>
          <a:noFill/>
        </p:spPr>
        <p:txBody>
          <a:bodyPr wrap="square" rtlCol="0">
            <a:spAutoFit/>
          </a:bodyPr>
          <a:lstStyle/>
          <a:p>
            <a:r>
              <a:rPr lang="en-US" dirty="0" err="1" smtClean="0"/>
              <a:t>Memberikan</a:t>
            </a:r>
            <a:r>
              <a:rPr lang="en-US" dirty="0" smtClean="0"/>
              <a:t> </a:t>
            </a:r>
            <a:r>
              <a:rPr lang="en-US" dirty="0" err="1" smtClean="0"/>
              <a:t>padanan</a:t>
            </a:r>
            <a:r>
              <a:rPr lang="en-US" dirty="0" smtClean="0"/>
              <a:t> </a:t>
            </a:r>
            <a:r>
              <a:rPr lang="en-US" dirty="0" err="1" smtClean="0"/>
              <a:t>skor</a:t>
            </a:r>
            <a:r>
              <a:rPr lang="en-US" dirty="0" smtClean="0"/>
              <a:t> </a:t>
            </a:r>
            <a:r>
              <a:rPr lang="en-US" dirty="0" err="1" smtClean="0"/>
              <a:t>dan</a:t>
            </a:r>
            <a:r>
              <a:rPr lang="en-US" dirty="0" smtClean="0"/>
              <a:t> </a:t>
            </a:r>
            <a:r>
              <a:rPr lang="en-US" dirty="0" err="1" smtClean="0"/>
              <a:t>resiko</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rancangan</a:t>
            </a:r>
            <a:r>
              <a:rPr lang="en-US" dirty="0" smtClean="0"/>
              <a:t> </a:t>
            </a:r>
            <a:r>
              <a:rPr lang="en-US" dirty="0" err="1" smtClean="0"/>
              <a:t>pembuatannya</a:t>
            </a:r>
            <a:endParaRPr lang="en-US" dirty="0"/>
          </a:p>
        </p:txBody>
      </p:sp>
    </p:spTree>
    <p:extLst>
      <p:ext uri="{BB962C8B-B14F-4D97-AF65-F5344CB8AC3E}">
        <p14:creationId xmlns:p14="http://schemas.microsoft.com/office/powerpoint/2010/main" val="25701637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smtClean="0"/>
              <a:t>Menghitung Information Value dari Number of Dependants</a:t>
            </a:r>
            <a:endParaRPr lang="en-US" sz="2800" b="1"/>
          </a:p>
        </p:txBody>
      </p:sp>
      <p:sp>
        <p:nvSpPr>
          <p:cNvPr id="4" name="Slide Number Placeholder 3"/>
          <p:cNvSpPr>
            <a:spLocks noGrp="1"/>
          </p:cNvSpPr>
          <p:nvPr>
            <p:ph type="sldNum" sz="quarter" idx="12"/>
          </p:nvPr>
        </p:nvSpPr>
        <p:spPr/>
        <p:txBody>
          <a:bodyPr/>
          <a:lstStyle/>
          <a:p>
            <a:fld id="{87AE200E-655D-41CB-AE11-87F7AD6434E3}" type="slidenum">
              <a:rPr lang="en-US" smtClean="0"/>
              <a:pPr/>
              <a:t>70</a:t>
            </a:fld>
            <a:endParaRPr lang="en-US"/>
          </a:p>
        </p:txBody>
      </p:sp>
      <p:sp>
        <p:nvSpPr>
          <p:cNvPr id="5" name="Rectangle 4"/>
          <p:cNvSpPr/>
          <p:nvPr/>
        </p:nvSpPr>
        <p:spPr>
          <a:xfrm>
            <a:off x="609600" y="1295400"/>
            <a:ext cx="6248400" cy="5078313"/>
          </a:xfrm>
          <a:prstGeom prst="rect">
            <a:avLst/>
          </a:prstGeom>
        </p:spPr>
        <p:txBody>
          <a:bodyPr wrap="square">
            <a:spAutoFit/>
          </a:bodyPr>
          <a:lstStyle/>
          <a:p>
            <a:r>
              <a:rPr lang="en-US" b="1" smtClean="0"/>
              <a:t>proc tabulate data=data.datascoring out=WOEdependants;</a:t>
            </a:r>
          </a:p>
          <a:p>
            <a:r>
              <a:rPr lang="en-US" smtClean="0"/>
              <a:t>class number_of_dependants status;</a:t>
            </a:r>
          </a:p>
          <a:p>
            <a:r>
              <a:rPr lang="en-US" smtClean="0"/>
              <a:t>tables number_of_dependants, status*colpctn;</a:t>
            </a:r>
          </a:p>
          <a:p>
            <a:r>
              <a:rPr lang="en-US" b="1" smtClean="0"/>
              <a:t>run;</a:t>
            </a:r>
          </a:p>
          <a:p>
            <a:r>
              <a:rPr lang="en-US" b="1" smtClean="0"/>
              <a:t>proc transpose data=woedependants out=woedependants;</a:t>
            </a:r>
          </a:p>
          <a:p>
            <a:r>
              <a:rPr lang="en-US" smtClean="0"/>
              <a:t>var pctn_01;</a:t>
            </a:r>
          </a:p>
          <a:p>
            <a:r>
              <a:rPr lang="en-US" smtClean="0"/>
              <a:t>by number_of_dependants;</a:t>
            </a:r>
          </a:p>
          <a:p>
            <a:r>
              <a:rPr lang="en-US" smtClean="0"/>
              <a:t>id status;</a:t>
            </a:r>
          </a:p>
          <a:p>
            <a:r>
              <a:rPr lang="en-US" b="1" smtClean="0"/>
              <a:t>run;</a:t>
            </a:r>
          </a:p>
          <a:p>
            <a:r>
              <a:rPr lang="en-US" b="1" smtClean="0"/>
              <a:t>data WOEdependants;</a:t>
            </a:r>
          </a:p>
          <a:p>
            <a:r>
              <a:rPr lang="en-US" smtClean="0"/>
              <a:t>set WOEdependants;</a:t>
            </a:r>
          </a:p>
          <a:p>
            <a:r>
              <a:rPr lang="en-US" smtClean="0"/>
              <a:t>WOEdependants = log(GOOD / BAD);</a:t>
            </a:r>
          </a:p>
          <a:p>
            <a:r>
              <a:rPr lang="en-US" smtClean="0"/>
              <a:t>IVdependants = (GOOD - BAD) * WOEdependants / </a:t>
            </a:r>
            <a:r>
              <a:rPr lang="en-US" b="1" smtClean="0"/>
              <a:t>100;</a:t>
            </a:r>
          </a:p>
          <a:p>
            <a:r>
              <a:rPr lang="en-US" b="1" smtClean="0"/>
              <a:t>run;</a:t>
            </a:r>
          </a:p>
          <a:p>
            <a:r>
              <a:rPr lang="en-US" b="1" smtClean="0"/>
              <a:t>proc tabulate data=WOEdependants;</a:t>
            </a:r>
          </a:p>
          <a:p>
            <a:r>
              <a:rPr lang="en-US" smtClean="0"/>
              <a:t>var IVdependants;</a:t>
            </a:r>
          </a:p>
          <a:p>
            <a:r>
              <a:rPr lang="en-US" smtClean="0"/>
              <a:t>tables sum, IVdependants;</a:t>
            </a:r>
          </a:p>
          <a:p>
            <a:r>
              <a:rPr lang="en-US" b="1" smtClean="0"/>
              <a:t>run;</a:t>
            </a:r>
            <a:endParaRPr lang="en-US"/>
          </a:p>
        </p:txBody>
      </p:sp>
      <p:pic>
        <p:nvPicPr>
          <p:cNvPr id="171010" name="Picture 2"/>
          <p:cNvPicPr>
            <a:picLocks noChangeAspect="1" noChangeArrowheads="1"/>
          </p:cNvPicPr>
          <p:nvPr/>
        </p:nvPicPr>
        <p:blipFill>
          <a:blip r:embed="rId2" cstate="print"/>
          <a:srcRect/>
          <a:stretch>
            <a:fillRect/>
          </a:stretch>
        </p:blipFill>
        <p:spPr bwMode="auto">
          <a:xfrm>
            <a:off x="5867400" y="5029200"/>
            <a:ext cx="2743200"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1211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Menentukan Bobot Setiap Variabel</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71</a:t>
            </a:fld>
            <a:endParaRPr lang="en-US"/>
          </a:p>
        </p:txBody>
      </p:sp>
      <p:pic>
        <p:nvPicPr>
          <p:cNvPr id="172034" name="Picture 2"/>
          <p:cNvPicPr>
            <a:picLocks noChangeAspect="1" noChangeArrowheads="1"/>
          </p:cNvPicPr>
          <p:nvPr/>
        </p:nvPicPr>
        <p:blipFill>
          <a:blip r:embed="rId2" cstate="print"/>
          <a:srcRect/>
          <a:stretch>
            <a:fillRect/>
          </a:stretch>
        </p:blipFill>
        <p:spPr bwMode="auto">
          <a:xfrm>
            <a:off x="2286000" y="4038600"/>
            <a:ext cx="5029200" cy="240183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914400" y="1905000"/>
            <a:ext cx="7696200" cy="1477328"/>
          </a:xfrm>
          <a:prstGeom prst="rect">
            <a:avLst/>
          </a:prstGeom>
        </p:spPr>
        <p:txBody>
          <a:bodyPr wrap="square">
            <a:spAutoFit/>
          </a:bodyPr>
          <a:lstStyle/>
          <a:p>
            <a:r>
              <a:rPr lang="en-US" smtClean="0"/>
              <a:t>********* menentukan bobot masing-masing variabel;</a:t>
            </a:r>
          </a:p>
          <a:p>
            <a:r>
              <a:rPr lang="en-US" b="1" smtClean="0"/>
              <a:t>proc logistic data=data.datascoring outest=bobot;</a:t>
            </a:r>
          </a:p>
          <a:p>
            <a:r>
              <a:rPr lang="en-US" smtClean="0"/>
              <a:t>model status (event = 'GOOD') = WOEgender WOEagegroup WOEresidence WOEdependants;</a:t>
            </a:r>
          </a:p>
          <a:p>
            <a:r>
              <a:rPr lang="en-US" b="1" smtClean="0"/>
              <a:t>run;</a:t>
            </a:r>
            <a:endParaRPr lang="en-US"/>
          </a:p>
        </p:txBody>
      </p:sp>
    </p:spTree>
    <p:extLst>
      <p:ext uri="{BB962C8B-B14F-4D97-AF65-F5344CB8AC3E}">
        <p14:creationId xmlns:p14="http://schemas.microsoft.com/office/powerpoint/2010/main" val="2409473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72</a:t>
            </a:fld>
            <a:endParaRPr lang="en-US"/>
          </a:p>
        </p:txBody>
      </p:sp>
      <p:sp>
        <p:nvSpPr>
          <p:cNvPr id="5" name="Rectangle 4"/>
          <p:cNvSpPr/>
          <p:nvPr/>
        </p:nvSpPr>
        <p:spPr>
          <a:xfrm>
            <a:off x="275898" y="1442621"/>
            <a:ext cx="8534400" cy="5016758"/>
          </a:xfrm>
          <a:prstGeom prst="rect">
            <a:avLst/>
          </a:prstGeom>
        </p:spPr>
        <p:txBody>
          <a:bodyPr wrap="square">
            <a:spAutoFit/>
          </a:bodyPr>
          <a:lstStyle/>
          <a:p>
            <a:r>
              <a:rPr lang="en-US" sz="1600" b="1" smtClean="0"/>
              <a:t>data WOEgender (keep = category WOE input);</a:t>
            </a:r>
          </a:p>
          <a:p>
            <a:r>
              <a:rPr lang="en-US" sz="1600" smtClean="0"/>
              <a:t>set WOEgender; length input $ </a:t>
            </a:r>
            <a:r>
              <a:rPr lang="en-US" sz="1600" b="1" smtClean="0"/>
              <a:t>20;</a:t>
            </a:r>
          </a:p>
          <a:p>
            <a:r>
              <a:rPr lang="en-US" sz="1600" smtClean="0"/>
              <a:t>input = 'WOEgender'; category = gender; WOE = WOEgender;   </a:t>
            </a:r>
            <a:r>
              <a:rPr lang="en-US" sz="1600" b="1" smtClean="0"/>
              <a:t>run;</a:t>
            </a:r>
          </a:p>
          <a:p>
            <a:endParaRPr lang="en-US" sz="1600" smtClean="0"/>
          </a:p>
          <a:p>
            <a:r>
              <a:rPr lang="en-US" sz="1600" b="1" smtClean="0"/>
              <a:t>data WOEagegroup (keep = category WOE input);</a:t>
            </a:r>
          </a:p>
          <a:p>
            <a:r>
              <a:rPr lang="en-US" sz="1600" smtClean="0"/>
              <a:t>set WOEagegroup; length input $ </a:t>
            </a:r>
            <a:r>
              <a:rPr lang="en-US" sz="1600" b="1" smtClean="0"/>
              <a:t>20;</a:t>
            </a:r>
          </a:p>
          <a:p>
            <a:r>
              <a:rPr lang="en-US" sz="1600" smtClean="0"/>
              <a:t>input = 'WOEagegroup'; category = compress(agegroup); WOE = WOEagegroup;  </a:t>
            </a:r>
            <a:r>
              <a:rPr lang="en-US" sz="1600" b="1" smtClean="0"/>
              <a:t>run;</a:t>
            </a:r>
          </a:p>
          <a:p>
            <a:endParaRPr lang="en-US" sz="1600" smtClean="0"/>
          </a:p>
          <a:p>
            <a:r>
              <a:rPr lang="en-US" sz="1600" b="1" smtClean="0"/>
              <a:t>data WOEresidence (keep = category WOE input);</a:t>
            </a:r>
          </a:p>
          <a:p>
            <a:r>
              <a:rPr lang="en-US" sz="1600" smtClean="0"/>
              <a:t>set WOEresidence; length input $ </a:t>
            </a:r>
            <a:r>
              <a:rPr lang="en-US" sz="1600" b="1" smtClean="0"/>
              <a:t>20;</a:t>
            </a:r>
          </a:p>
          <a:p>
            <a:r>
              <a:rPr lang="en-US" sz="1600" smtClean="0"/>
              <a:t>input = 'WOEresidence'; category = residence_ownership; WOE = WOEresidence; </a:t>
            </a:r>
            <a:r>
              <a:rPr lang="en-US" sz="1600" b="1" smtClean="0"/>
              <a:t>run;</a:t>
            </a:r>
          </a:p>
          <a:p>
            <a:endParaRPr lang="en-US" sz="1600" smtClean="0"/>
          </a:p>
          <a:p>
            <a:r>
              <a:rPr lang="en-US" sz="1600" b="1" smtClean="0"/>
              <a:t>data WOEdependants (keep = category WOE input);</a:t>
            </a:r>
          </a:p>
          <a:p>
            <a:r>
              <a:rPr lang="en-US" sz="1600" smtClean="0"/>
              <a:t>set WOEdependants; length input $ </a:t>
            </a:r>
            <a:r>
              <a:rPr lang="en-US" sz="1600" b="1" smtClean="0"/>
              <a:t>20;</a:t>
            </a:r>
          </a:p>
          <a:p>
            <a:r>
              <a:rPr lang="en-US" sz="1600" smtClean="0"/>
              <a:t>input = 'WOEdependants'; category = compress(number_of_dependants); WOE = WOEdependants;</a:t>
            </a:r>
          </a:p>
          <a:p>
            <a:r>
              <a:rPr lang="en-US" sz="1600" b="1" smtClean="0"/>
              <a:t>run;</a:t>
            </a:r>
          </a:p>
          <a:p>
            <a:endParaRPr lang="en-US" sz="1600" smtClean="0"/>
          </a:p>
          <a:p>
            <a:r>
              <a:rPr lang="en-US" sz="1600" b="1" smtClean="0"/>
              <a:t>data WOEall;</a:t>
            </a:r>
          </a:p>
          <a:p>
            <a:r>
              <a:rPr lang="en-US" sz="1600" smtClean="0"/>
              <a:t>set WOEgender WOEagegroup WOEresidence WOEdependants;</a:t>
            </a:r>
          </a:p>
          <a:p>
            <a:r>
              <a:rPr lang="en-US" sz="1600" b="1" smtClean="0"/>
              <a:t>run;</a:t>
            </a:r>
            <a:endParaRPr lang="en-US" sz="1600"/>
          </a:p>
        </p:txBody>
      </p:sp>
    </p:spTree>
    <p:extLst>
      <p:ext uri="{BB962C8B-B14F-4D97-AF65-F5344CB8AC3E}">
        <p14:creationId xmlns:p14="http://schemas.microsoft.com/office/powerpoint/2010/main" val="22995229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73</a:t>
            </a:fld>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145585" y="427038"/>
            <a:ext cx="3178039" cy="5929312"/>
          </a:xfrm>
          <a:prstGeom prst="rect">
            <a:avLst/>
          </a:prstGeom>
        </p:spPr>
      </p:pic>
      <p:pic>
        <p:nvPicPr>
          <p:cNvPr id="7" name="Picture 6"/>
          <p:cNvPicPr>
            <a:picLocks noChangeAspect="1"/>
          </p:cNvPicPr>
          <p:nvPr/>
        </p:nvPicPr>
        <p:blipFill>
          <a:blip r:embed="rId3"/>
          <a:stretch>
            <a:fillRect/>
          </a:stretch>
        </p:blipFill>
        <p:spPr>
          <a:xfrm>
            <a:off x="5028736" y="2133600"/>
            <a:ext cx="2533650" cy="2143125"/>
          </a:xfrm>
          <a:prstGeom prst="rect">
            <a:avLst/>
          </a:prstGeom>
        </p:spPr>
      </p:pic>
    </p:spTree>
    <p:extLst>
      <p:ext uri="{BB962C8B-B14F-4D97-AF65-F5344CB8AC3E}">
        <p14:creationId xmlns:p14="http://schemas.microsoft.com/office/powerpoint/2010/main" val="2702920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fontScale="90000"/>
          </a:bodyPr>
          <a:lstStyle/>
          <a:p>
            <a:r>
              <a:rPr lang="en-US" sz="2700" dirty="0" smtClean="0"/>
              <a:t>The Essential of Credit Scoring Model</a:t>
            </a:r>
            <a:r>
              <a:rPr lang="en-US" dirty="0" smtClean="0"/>
              <a:t/>
            </a:r>
            <a:br>
              <a:rPr lang="en-US" dirty="0" smtClean="0"/>
            </a:br>
            <a:r>
              <a:rPr lang="en-US" sz="4000" b="1" dirty="0" smtClean="0"/>
              <a:t>Yang </a:t>
            </a:r>
            <a:r>
              <a:rPr lang="en-US" sz="4000" b="1" dirty="0" err="1" smtClean="0"/>
              <a:t>Harus</a:t>
            </a:r>
            <a:r>
              <a:rPr lang="en-US" sz="4000" b="1" smtClean="0"/>
              <a:t> Dikuasai dalam Pembuatan Model Skoring</a:t>
            </a:r>
            <a:endParaRPr lang="en-US" sz="4000" b="1"/>
          </a:p>
        </p:txBody>
      </p:sp>
      <p:sp>
        <p:nvSpPr>
          <p:cNvPr id="3" name="Subtitle 2"/>
          <p:cNvSpPr>
            <a:spLocks noGrp="1"/>
          </p:cNvSpPr>
          <p:nvPr>
            <p:ph type="subTitle" idx="1"/>
          </p:nvPr>
        </p:nvSpPr>
        <p:spPr>
          <a:xfrm>
            <a:off x="1371600" y="5791200"/>
            <a:ext cx="6400800" cy="609600"/>
          </a:xfrm>
        </p:spPr>
        <p:txBody>
          <a:bodyPr>
            <a:noAutofit/>
          </a:bodyPr>
          <a:lstStyle/>
          <a:p>
            <a:r>
              <a:rPr lang="en-US" sz="2400" b="1" dirty="0" smtClean="0">
                <a:solidFill>
                  <a:schemeClr val="tx1"/>
                </a:solidFill>
              </a:rPr>
              <a:t>Hari ke-2</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87AE200E-655D-41CB-AE11-87F7AD6434E3}" type="slidenum">
              <a:rPr lang="en-US" smtClean="0"/>
              <a:pPr/>
              <a:t>74</a:t>
            </a:fld>
            <a:endParaRPr lang="en-US"/>
          </a:p>
        </p:txBody>
      </p:sp>
      <p:pic>
        <p:nvPicPr>
          <p:cNvPr id="48130" name="Picture 2" descr="http://www.uscreditcardguide.com/wp-content/uploads/credit-score-e1444260589610-700x441.jpg"/>
          <p:cNvPicPr>
            <a:picLocks noChangeAspect="1" noChangeArrowheads="1"/>
          </p:cNvPicPr>
          <p:nvPr/>
        </p:nvPicPr>
        <p:blipFill>
          <a:blip r:embed="rId2" cstate="print"/>
          <a:srcRect/>
          <a:stretch>
            <a:fillRect/>
          </a:stretch>
        </p:blipFill>
        <p:spPr bwMode="auto">
          <a:xfrm>
            <a:off x="838200" y="2133600"/>
            <a:ext cx="7391400" cy="35044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7672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Pembuatan Scorecard</a:t>
            </a:r>
            <a:endParaRPr lang="en-US"/>
          </a:p>
        </p:txBody>
      </p:sp>
      <p:sp>
        <p:nvSpPr>
          <p:cNvPr id="3" name="Content Placeholder 2"/>
          <p:cNvSpPr>
            <a:spLocks noGrp="1"/>
          </p:cNvSpPr>
          <p:nvPr>
            <p:ph idx="1"/>
          </p:nvPr>
        </p:nvSpPr>
        <p:spPr/>
        <p:txBody>
          <a:bodyPr>
            <a:normAutofit fontScale="85000" lnSpcReduction="10000"/>
          </a:bodyPr>
          <a:lstStyle/>
          <a:p>
            <a:r>
              <a:rPr lang="en-US" smtClean="0"/>
              <a:t>Model regresi logistik yang diperoleh sebenarnya sudah dapat dipergunakan untuk menghasilkan skor</a:t>
            </a:r>
          </a:p>
          <a:p>
            <a:endParaRPr lang="en-US" smtClean="0"/>
          </a:p>
          <a:p>
            <a:r>
              <a:rPr lang="en-US" smtClean="0"/>
              <a:t>Skor yang dihasilkan berupa nilai peluang seorang customer untuk menjadi ‘bad’-customer (atau sebaliknya menjadi good-customer).  Nilainya antara 0 dan 1.</a:t>
            </a:r>
          </a:p>
          <a:p>
            <a:endParaRPr lang="en-US"/>
          </a:p>
          <a:p>
            <a:r>
              <a:rPr lang="en-US" smtClean="0"/>
              <a:t>Skor tersebut diperoleh dengan memasukkan nilai-nilai variabel prediktor ke dalam model regresi logistik.</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Penskalaan</a:t>
            </a:r>
            <a:endParaRPr lang="en-US"/>
          </a:p>
        </p:txBody>
      </p:sp>
      <p:sp>
        <p:nvSpPr>
          <p:cNvPr id="3" name="Content Placeholder 2"/>
          <p:cNvSpPr>
            <a:spLocks noGrp="1"/>
          </p:cNvSpPr>
          <p:nvPr>
            <p:ph idx="1"/>
          </p:nvPr>
        </p:nvSpPr>
        <p:spPr/>
        <p:txBody>
          <a:bodyPr>
            <a:normAutofit fontScale="77500" lnSpcReduction="20000"/>
          </a:bodyPr>
          <a:lstStyle/>
          <a:p>
            <a:r>
              <a:rPr lang="en-US" smtClean="0"/>
              <a:t>Proses scaling (penskalaan) seringkali diperlukan terhadap hasil regresi logistik</a:t>
            </a:r>
          </a:p>
          <a:p>
            <a:endParaRPr lang="en-US" smtClean="0"/>
          </a:p>
          <a:p>
            <a:r>
              <a:rPr lang="en-US" smtClean="0"/>
              <a:t>Penskalaan tidak mempengaruhi power dari model skoring</a:t>
            </a:r>
          </a:p>
          <a:p>
            <a:endParaRPr lang="en-US" smtClean="0"/>
          </a:p>
          <a:p>
            <a:r>
              <a:rPr lang="en-US" smtClean="0"/>
              <a:t>Alasan penggunaan penskalaan antara lain:</a:t>
            </a:r>
          </a:p>
          <a:p>
            <a:pPr lvl="1"/>
            <a:r>
              <a:rPr lang="en-US"/>
              <a:t>Implementability of the scorecard into application </a:t>
            </a:r>
            <a:r>
              <a:rPr lang="en-US" smtClean="0"/>
              <a:t>processing software.</a:t>
            </a:r>
            <a:endParaRPr lang="en-US"/>
          </a:p>
          <a:p>
            <a:pPr lvl="1"/>
            <a:r>
              <a:rPr lang="en-US" smtClean="0"/>
              <a:t>Ease </a:t>
            </a:r>
            <a:r>
              <a:rPr lang="en-US"/>
              <a:t>of understanding by staff (e.g., discrete numbers are easier </a:t>
            </a:r>
            <a:r>
              <a:rPr lang="en-US" smtClean="0"/>
              <a:t>to work </a:t>
            </a:r>
            <a:r>
              <a:rPr lang="en-US"/>
              <a:t>with</a:t>
            </a:r>
            <a:r>
              <a:rPr lang="en-US" smtClean="0"/>
              <a:t>).</a:t>
            </a:r>
          </a:p>
          <a:p>
            <a:pPr lvl="1"/>
            <a:r>
              <a:rPr lang="en-US" smtClean="0"/>
              <a:t>Continuity </a:t>
            </a:r>
            <a:r>
              <a:rPr lang="en-US"/>
              <a:t>with existing scorecards or other scorecards in </a:t>
            </a:r>
            <a:r>
              <a:rPr lang="en-US" smtClean="0"/>
              <a:t>thecompany</a:t>
            </a:r>
            <a:r>
              <a:rPr lang="en-US"/>
              <a:t>. This avoids retraining on scorecard usage and </a:t>
            </a:r>
            <a:r>
              <a:rPr lang="en-US" smtClean="0"/>
              <a:t>interpretation of </a:t>
            </a:r>
            <a:r>
              <a:rPr lang="en-US"/>
              <a:t>scores.</a:t>
            </a:r>
          </a:p>
        </p:txBody>
      </p:sp>
      <p:sp>
        <p:nvSpPr>
          <p:cNvPr id="4" name="Slide Number Placeholder 3"/>
          <p:cNvSpPr>
            <a:spLocks noGrp="1"/>
          </p:cNvSpPr>
          <p:nvPr>
            <p:ph type="sldNum" sz="quarter" idx="12"/>
          </p:nvPr>
        </p:nvSpPr>
        <p:spPr/>
        <p:txBody>
          <a:bodyPr/>
          <a:lstStyle/>
          <a:p>
            <a:fld id="{87AE200E-655D-41CB-AE11-87F7AD6434E3}"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Penskalaan</a:t>
            </a:r>
            <a:endParaRPr lang="en-US"/>
          </a:p>
        </p:txBody>
      </p:sp>
      <p:sp>
        <p:nvSpPr>
          <p:cNvPr id="3" name="Content Placeholder 2"/>
          <p:cNvSpPr>
            <a:spLocks noGrp="1"/>
          </p:cNvSpPr>
          <p:nvPr>
            <p:ph idx="1"/>
          </p:nvPr>
        </p:nvSpPr>
        <p:spPr>
          <a:xfrm>
            <a:off x="457200" y="2514600"/>
            <a:ext cx="8229600" cy="3611563"/>
          </a:xfrm>
        </p:spPr>
        <p:txBody>
          <a:bodyPr>
            <a:normAutofit/>
          </a:bodyPr>
          <a:lstStyle/>
          <a:p>
            <a:r>
              <a:rPr lang="en-US" sz="2800" smtClean="0"/>
              <a:t>nilai OFFSET dan FACTOR dapat diperoleh jika telah didefinisikan</a:t>
            </a:r>
          </a:p>
          <a:p>
            <a:pPr lvl="1"/>
            <a:r>
              <a:rPr lang="en-US" sz="2400" smtClean="0"/>
              <a:t>nilai skor yang diinginkan untuk odds tertentu</a:t>
            </a:r>
          </a:p>
          <a:p>
            <a:pPr lvl="1"/>
            <a:r>
              <a:rPr lang="en-US" sz="2400" smtClean="0"/>
              <a:t>nilai pdo (</a:t>
            </a:r>
            <a:r>
              <a:rPr lang="en-US" sz="2400"/>
              <a:t>points to double the </a:t>
            </a:r>
            <a:r>
              <a:rPr lang="en-US" sz="2400" smtClean="0"/>
              <a:t>odds), yaitu besarnya kenaikan skor yang menyebabkan odds-nya menjadi dua kali lipat</a:t>
            </a:r>
            <a:endParaRPr lang="en-US" sz="2400"/>
          </a:p>
        </p:txBody>
      </p:sp>
      <p:sp>
        <p:nvSpPr>
          <p:cNvPr id="4" name="Rectangle 3"/>
          <p:cNvSpPr/>
          <p:nvPr/>
        </p:nvSpPr>
        <p:spPr>
          <a:xfrm>
            <a:off x="2286000" y="1676400"/>
            <a:ext cx="4807150" cy="523220"/>
          </a:xfrm>
          <a:prstGeom prst="rect">
            <a:avLst/>
          </a:prstGeom>
        </p:spPr>
        <p:txBody>
          <a:bodyPr wrap="none">
            <a:spAutoFit/>
          </a:bodyPr>
          <a:lstStyle/>
          <a:p>
            <a:r>
              <a:rPr lang="en-US" sz="2800" smtClean="0"/>
              <a:t>Score = Offset + Factor </a:t>
            </a:r>
            <a:r>
              <a:rPr lang="en-US" sz="2800" i="1" smtClean="0"/>
              <a:t>ln (odds)</a:t>
            </a:r>
            <a:endParaRPr lang="en-US" sz="2800"/>
          </a:p>
        </p:txBody>
      </p:sp>
      <p:sp>
        <p:nvSpPr>
          <p:cNvPr id="5" name="Slide Number Placeholder 4"/>
          <p:cNvSpPr>
            <a:spLocks noGrp="1"/>
          </p:cNvSpPr>
          <p:nvPr>
            <p:ph type="sldNum" sz="quarter" idx="12"/>
          </p:nvPr>
        </p:nvSpPr>
        <p:spPr/>
        <p:txBody>
          <a:bodyPr/>
          <a:lstStyle/>
          <a:p>
            <a:fld id="{87AE200E-655D-41CB-AE11-87F7AD6434E3}"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Penskalaan</a:t>
            </a:r>
            <a:endParaRPr lang="en-US"/>
          </a:p>
        </p:txBody>
      </p:sp>
      <p:sp>
        <p:nvSpPr>
          <p:cNvPr id="3" name="Content Placeholder 2"/>
          <p:cNvSpPr>
            <a:spLocks noGrp="1"/>
          </p:cNvSpPr>
          <p:nvPr>
            <p:ph idx="1"/>
          </p:nvPr>
        </p:nvSpPr>
        <p:spPr>
          <a:xfrm>
            <a:off x="457200" y="2514600"/>
            <a:ext cx="8229600" cy="3611563"/>
          </a:xfrm>
        </p:spPr>
        <p:txBody>
          <a:bodyPr>
            <a:normAutofit fontScale="85000" lnSpcReduction="20000"/>
          </a:bodyPr>
          <a:lstStyle/>
          <a:p>
            <a:r>
              <a:rPr lang="en-US" sz="2800" smtClean="0"/>
              <a:t>Misal, </a:t>
            </a:r>
            <a:r>
              <a:rPr lang="en-US" sz="2800"/>
              <a:t>scorecard </a:t>
            </a:r>
            <a:r>
              <a:rPr lang="en-US" sz="2800" smtClean="0"/>
              <a:t>yang diinginkan memiliki odds </a:t>
            </a:r>
            <a:r>
              <a:rPr lang="en-US" sz="2800"/>
              <a:t>of 50:1 </a:t>
            </a:r>
            <a:r>
              <a:rPr lang="en-US" sz="2800" smtClean="0"/>
              <a:t>pada nilai 600 dan odds-nya akan dua kali lipat kalau skornya bertambah 20 points (</a:t>
            </a:r>
            <a:r>
              <a:rPr lang="en-US" sz="2800" i="1" smtClean="0"/>
              <a:t>pdo </a:t>
            </a:r>
            <a:r>
              <a:rPr lang="en-US" sz="2800" i="1"/>
              <a:t>= 20</a:t>
            </a:r>
            <a:r>
              <a:rPr lang="en-US" sz="2800" i="1" smtClean="0"/>
              <a:t>)</a:t>
            </a:r>
          </a:p>
          <a:p>
            <a:endParaRPr lang="en-US" sz="2800" smtClean="0"/>
          </a:p>
          <a:p>
            <a:r>
              <a:rPr lang="en-US" sz="2800" smtClean="0"/>
              <a:t>Maka akan diperoleh</a:t>
            </a:r>
          </a:p>
          <a:p>
            <a:pPr lvl="1">
              <a:buNone/>
            </a:pPr>
            <a:r>
              <a:rPr lang="en-US" sz="2400"/>
              <a:t>Factor = 20 / </a:t>
            </a:r>
            <a:r>
              <a:rPr lang="en-US" sz="2400" i="1"/>
              <a:t>ln (2) = 28.8539</a:t>
            </a:r>
          </a:p>
          <a:p>
            <a:pPr lvl="1">
              <a:buNone/>
            </a:pPr>
            <a:r>
              <a:rPr lang="en-US" sz="2400"/>
              <a:t>Offset = 600 – {28.8539 </a:t>
            </a:r>
            <a:r>
              <a:rPr lang="en-US" sz="2400" i="1"/>
              <a:t>ln (50)} = </a:t>
            </a:r>
            <a:r>
              <a:rPr lang="en-US" sz="2400" i="1" smtClean="0"/>
              <a:t>487.123</a:t>
            </a:r>
            <a:endParaRPr lang="en-US" sz="2000" smtClean="0"/>
          </a:p>
          <a:p>
            <a:endParaRPr lang="en-US" smtClean="0"/>
          </a:p>
          <a:p>
            <a:r>
              <a:rPr lang="en-US" smtClean="0"/>
              <a:t>Sehingga</a:t>
            </a:r>
          </a:p>
          <a:p>
            <a:pPr lvl="1">
              <a:buNone/>
            </a:pPr>
            <a:r>
              <a:rPr lang="it-IT"/>
              <a:t>Score = 487.123 + 28.8539 </a:t>
            </a:r>
            <a:r>
              <a:rPr lang="it-IT" i="1"/>
              <a:t>ln (odds)</a:t>
            </a:r>
            <a:endParaRPr lang="en-US" smtClean="0"/>
          </a:p>
        </p:txBody>
      </p:sp>
      <p:sp>
        <p:nvSpPr>
          <p:cNvPr id="4" name="Rectangle 3"/>
          <p:cNvSpPr/>
          <p:nvPr/>
        </p:nvSpPr>
        <p:spPr>
          <a:xfrm>
            <a:off x="1524000" y="1484293"/>
            <a:ext cx="6079934" cy="954107"/>
          </a:xfrm>
          <a:prstGeom prst="rect">
            <a:avLst/>
          </a:prstGeom>
        </p:spPr>
        <p:txBody>
          <a:bodyPr wrap="none">
            <a:spAutoFit/>
          </a:bodyPr>
          <a:lstStyle/>
          <a:p>
            <a:pPr algn="ctr"/>
            <a:r>
              <a:rPr lang="en-US" sz="2800" smtClean="0"/>
              <a:t>Score = Offset + Factor </a:t>
            </a:r>
            <a:r>
              <a:rPr lang="en-US" sz="2800" i="1" smtClean="0"/>
              <a:t>ln (odds)</a:t>
            </a:r>
          </a:p>
          <a:p>
            <a:pPr algn="ctr"/>
            <a:r>
              <a:rPr lang="en-US" sz="2800" smtClean="0"/>
              <a:t>Score + pdo = Offset + Factor </a:t>
            </a:r>
            <a:r>
              <a:rPr lang="en-US" sz="2800" i="1" smtClean="0"/>
              <a:t>ln (2*odds)</a:t>
            </a:r>
          </a:p>
        </p:txBody>
      </p:sp>
      <p:sp>
        <p:nvSpPr>
          <p:cNvPr id="5" name="Slide Number Placeholder 4"/>
          <p:cNvSpPr>
            <a:spLocks noGrp="1"/>
          </p:cNvSpPr>
          <p:nvPr>
            <p:ph type="sldNum" sz="quarter" idx="12"/>
          </p:nvPr>
        </p:nvSpPr>
        <p:spPr/>
        <p:txBody>
          <a:bodyPr/>
          <a:lstStyle/>
          <a:p>
            <a:fld id="{87AE200E-655D-41CB-AE11-87F7AD6434E3}"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Penskalaan</a:t>
            </a:r>
            <a:endParaRPr lang="en-US"/>
          </a:p>
        </p:txBody>
      </p:sp>
      <p:sp>
        <p:nvSpPr>
          <p:cNvPr id="3" name="Content Placeholder 2"/>
          <p:cNvSpPr>
            <a:spLocks noGrp="1"/>
          </p:cNvSpPr>
          <p:nvPr>
            <p:ph idx="1"/>
          </p:nvPr>
        </p:nvSpPr>
        <p:spPr/>
        <p:txBody>
          <a:bodyPr>
            <a:normAutofit lnSpcReduction="10000"/>
          </a:bodyPr>
          <a:lstStyle/>
          <a:p>
            <a:r>
              <a:rPr lang="en-US" sz="2800" smtClean="0"/>
              <a:t>Ingat bahwa, dalam model regresi logistik</a:t>
            </a:r>
          </a:p>
          <a:p>
            <a:pPr algn="ctr">
              <a:buNone/>
            </a:pPr>
            <a:r>
              <a:rPr lang="en-US" sz="2800"/>
              <a:t>	</a:t>
            </a:r>
            <a:r>
              <a:rPr lang="en-US" sz="2800" smtClean="0"/>
              <a:t>ln(odds) = </a:t>
            </a:r>
            <a:r>
              <a:rPr lang="en-US" sz="2800" smtClean="0">
                <a:sym typeface="Symbol"/>
              </a:rPr>
              <a:t></a:t>
            </a:r>
            <a:r>
              <a:rPr lang="en-US" sz="2800" baseline="-25000" smtClean="0">
                <a:sym typeface="Symbol"/>
              </a:rPr>
              <a:t>0</a:t>
            </a:r>
            <a:r>
              <a:rPr lang="en-US" sz="2800" smtClean="0">
                <a:sym typeface="Symbol"/>
              </a:rPr>
              <a:t> + </a:t>
            </a:r>
            <a:r>
              <a:rPr lang="en-US" sz="2800" baseline="-25000" smtClean="0">
                <a:sym typeface="Symbol"/>
              </a:rPr>
              <a:t>1</a:t>
            </a:r>
            <a:r>
              <a:rPr lang="en-US" sz="2800" smtClean="0">
                <a:sym typeface="Symbol"/>
              </a:rPr>
              <a:t>X</a:t>
            </a:r>
            <a:r>
              <a:rPr lang="en-US" sz="2800" baseline="-25000" smtClean="0">
                <a:sym typeface="Symbol"/>
              </a:rPr>
              <a:t>1</a:t>
            </a:r>
            <a:r>
              <a:rPr lang="en-US" sz="2800" smtClean="0">
                <a:sym typeface="Symbol"/>
              </a:rPr>
              <a:t> + </a:t>
            </a:r>
            <a:r>
              <a:rPr lang="en-US" sz="2800" baseline="-25000" smtClean="0">
                <a:sym typeface="Symbol"/>
              </a:rPr>
              <a:t>2</a:t>
            </a:r>
            <a:r>
              <a:rPr lang="en-US" sz="2800" smtClean="0">
                <a:sym typeface="Symbol"/>
              </a:rPr>
              <a:t>X</a:t>
            </a:r>
            <a:r>
              <a:rPr lang="en-US" sz="2800" baseline="-25000" smtClean="0">
                <a:sym typeface="Symbol"/>
              </a:rPr>
              <a:t>2</a:t>
            </a:r>
            <a:r>
              <a:rPr lang="en-US" sz="2800" smtClean="0">
                <a:sym typeface="Symbol"/>
              </a:rPr>
              <a:t> + … + </a:t>
            </a:r>
            <a:r>
              <a:rPr lang="en-US" sz="2800" baseline="-25000" smtClean="0">
                <a:sym typeface="Symbol"/>
              </a:rPr>
              <a:t>p</a:t>
            </a:r>
            <a:r>
              <a:rPr lang="en-US" sz="2800" smtClean="0">
                <a:sym typeface="Symbol"/>
              </a:rPr>
              <a:t>X</a:t>
            </a:r>
            <a:r>
              <a:rPr lang="en-US" sz="2800" baseline="-25000" smtClean="0">
                <a:sym typeface="Symbol"/>
              </a:rPr>
              <a:t>p</a:t>
            </a:r>
            <a:r>
              <a:rPr lang="en-US" sz="2800" smtClean="0">
                <a:sym typeface="Symbol"/>
              </a:rPr>
              <a:t> </a:t>
            </a:r>
          </a:p>
          <a:p>
            <a:pPr algn="ctr">
              <a:buNone/>
            </a:pPr>
            <a:r>
              <a:rPr lang="en-US" sz="2800" smtClean="0">
                <a:sym typeface="Symbol"/>
              </a:rPr>
              <a:t>atau</a:t>
            </a:r>
          </a:p>
          <a:p>
            <a:pPr algn="ctr">
              <a:buNone/>
            </a:pPr>
            <a:r>
              <a:rPr lang="en-US" sz="2800" smtClean="0"/>
              <a:t>	ln(odds) = </a:t>
            </a:r>
            <a:r>
              <a:rPr lang="en-US" sz="2800" smtClean="0">
                <a:sym typeface="Symbol"/>
              </a:rPr>
              <a:t></a:t>
            </a:r>
            <a:r>
              <a:rPr lang="en-US" sz="2800" baseline="-25000" smtClean="0">
                <a:sym typeface="Symbol"/>
              </a:rPr>
              <a:t>0</a:t>
            </a:r>
            <a:r>
              <a:rPr lang="en-US" sz="2800" smtClean="0">
                <a:sym typeface="Symbol"/>
              </a:rPr>
              <a:t> + </a:t>
            </a:r>
            <a:r>
              <a:rPr lang="en-US" sz="2800" baseline="-25000" smtClean="0">
                <a:sym typeface="Symbol"/>
              </a:rPr>
              <a:t>1</a:t>
            </a:r>
            <a:r>
              <a:rPr lang="en-US" sz="2800" smtClean="0">
                <a:sym typeface="Symbol"/>
              </a:rPr>
              <a:t>WoE</a:t>
            </a:r>
            <a:r>
              <a:rPr lang="en-US" sz="2800" baseline="-25000" smtClean="0">
                <a:sym typeface="Symbol"/>
              </a:rPr>
              <a:t>1</a:t>
            </a:r>
            <a:r>
              <a:rPr lang="en-US" sz="2800" smtClean="0">
                <a:sym typeface="Symbol"/>
              </a:rPr>
              <a:t> + </a:t>
            </a:r>
            <a:r>
              <a:rPr lang="en-US" sz="2800" baseline="-25000" smtClean="0">
                <a:sym typeface="Symbol"/>
              </a:rPr>
              <a:t>2</a:t>
            </a:r>
            <a:r>
              <a:rPr lang="en-US" sz="2800" smtClean="0">
                <a:sym typeface="Symbol"/>
              </a:rPr>
              <a:t>WoE</a:t>
            </a:r>
            <a:r>
              <a:rPr lang="en-US" sz="2800" baseline="-25000" smtClean="0">
                <a:sym typeface="Symbol"/>
              </a:rPr>
              <a:t>2</a:t>
            </a:r>
            <a:r>
              <a:rPr lang="en-US" sz="2800" smtClean="0">
                <a:sym typeface="Symbol"/>
              </a:rPr>
              <a:t> + … + </a:t>
            </a:r>
            <a:r>
              <a:rPr lang="en-US" sz="2800" baseline="-25000" smtClean="0">
                <a:sym typeface="Symbol"/>
              </a:rPr>
              <a:t>p</a:t>
            </a:r>
            <a:r>
              <a:rPr lang="en-US" sz="2800" smtClean="0">
                <a:sym typeface="Symbol"/>
              </a:rPr>
              <a:t>WoE</a:t>
            </a:r>
            <a:r>
              <a:rPr lang="en-US" sz="2800" baseline="-25000" smtClean="0">
                <a:sym typeface="Symbol"/>
              </a:rPr>
              <a:t>p</a:t>
            </a:r>
            <a:r>
              <a:rPr lang="en-US" sz="2800" smtClean="0">
                <a:sym typeface="Symbol"/>
              </a:rPr>
              <a:t> </a:t>
            </a:r>
          </a:p>
          <a:p>
            <a:pPr algn="ctr">
              <a:buNone/>
            </a:pPr>
            <a:r>
              <a:rPr lang="en-US" sz="2800" smtClean="0">
                <a:sym typeface="Symbol"/>
              </a:rPr>
              <a:t>ln(odds) = </a:t>
            </a:r>
            <a:r>
              <a:rPr lang="en-US" sz="2800" baseline="-25000" smtClean="0">
                <a:sym typeface="Symbol"/>
              </a:rPr>
              <a:t>0</a:t>
            </a:r>
            <a:r>
              <a:rPr lang="en-US" sz="2800" smtClean="0">
                <a:sym typeface="Symbol"/>
              </a:rPr>
              <a:t> +  </a:t>
            </a:r>
            <a:r>
              <a:rPr lang="en-US" sz="2800" baseline="-25000" smtClean="0">
                <a:sym typeface="Symbol"/>
              </a:rPr>
              <a:t>i</a:t>
            </a:r>
            <a:r>
              <a:rPr lang="en-US" sz="2800" smtClean="0">
                <a:sym typeface="Symbol"/>
              </a:rPr>
              <a:t>WoE</a:t>
            </a:r>
            <a:r>
              <a:rPr lang="en-US" sz="2800" baseline="-25000">
                <a:sym typeface="Symbol"/>
              </a:rPr>
              <a:t>i</a:t>
            </a:r>
            <a:r>
              <a:rPr lang="en-US" sz="2800" smtClean="0">
                <a:sym typeface="Symbol"/>
              </a:rPr>
              <a:t> </a:t>
            </a:r>
          </a:p>
          <a:p>
            <a:pPr>
              <a:buNone/>
            </a:pPr>
            <a:r>
              <a:rPr lang="en-US" sz="2800" smtClean="0"/>
              <a:t>Sehingga</a:t>
            </a:r>
          </a:p>
          <a:p>
            <a:pPr>
              <a:buNone/>
            </a:pPr>
            <a:r>
              <a:rPr lang="en-US" sz="2800" smtClean="0"/>
              <a:t>Score = Offset + Factor </a:t>
            </a:r>
            <a:r>
              <a:rPr lang="en-US" sz="2800" i="1" smtClean="0"/>
              <a:t>ln (odds)</a:t>
            </a:r>
            <a:endParaRPr lang="en-US" sz="2800" smtClean="0"/>
          </a:p>
          <a:p>
            <a:pPr>
              <a:buNone/>
            </a:pPr>
            <a:r>
              <a:rPr lang="en-US" sz="2800" smtClean="0"/>
              <a:t>Score = Offset + Factor * (</a:t>
            </a:r>
            <a:r>
              <a:rPr lang="en-US" sz="2800" smtClean="0">
                <a:sym typeface="Symbol"/>
              </a:rPr>
              <a:t></a:t>
            </a:r>
            <a:r>
              <a:rPr lang="en-US" sz="2800" baseline="-25000" smtClean="0">
                <a:sym typeface="Symbol"/>
              </a:rPr>
              <a:t>0</a:t>
            </a:r>
            <a:r>
              <a:rPr lang="en-US" sz="2800" smtClean="0">
                <a:sym typeface="Symbol"/>
              </a:rPr>
              <a:t> +  </a:t>
            </a:r>
            <a:r>
              <a:rPr lang="en-US" sz="2800" baseline="-25000" smtClean="0">
                <a:sym typeface="Symbol"/>
              </a:rPr>
              <a:t>i</a:t>
            </a:r>
            <a:r>
              <a:rPr lang="en-US" sz="2800" smtClean="0">
                <a:sym typeface="Symbol"/>
              </a:rPr>
              <a:t>WoE</a:t>
            </a:r>
            <a:r>
              <a:rPr lang="en-US" sz="2800" baseline="-25000" smtClean="0">
                <a:sym typeface="Symbol"/>
              </a:rPr>
              <a:t>i</a:t>
            </a:r>
            <a:r>
              <a:rPr lang="en-US" sz="2800" smtClean="0">
                <a:sym typeface="Symbol"/>
              </a:rPr>
              <a:t> )</a:t>
            </a:r>
          </a:p>
          <a:p>
            <a:pPr>
              <a:buNone/>
            </a:pPr>
            <a:r>
              <a:rPr lang="en-US" sz="2800" smtClean="0">
                <a:sym typeface="Symbol"/>
              </a:rPr>
              <a:t>Score =  (</a:t>
            </a:r>
            <a:r>
              <a:rPr lang="en-US" sz="2800" smtClean="0"/>
              <a:t>(</a:t>
            </a:r>
            <a:r>
              <a:rPr lang="en-US" sz="2800" smtClean="0">
                <a:sym typeface="Symbol"/>
              </a:rPr>
              <a:t></a:t>
            </a:r>
            <a:r>
              <a:rPr lang="en-US" sz="2800" baseline="-25000" smtClean="0">
                <a:sym typeface="Symbol"/>
              </a:rPr>
              <a:t>i</a:t>
            </a:r>
            <a:r>
              <a:rPr lang="en-US" sz="2800" smtClean="0">
                <a:sym typeface="Symbol"/>
              </a:rPr>
              <a:t>WoE</a:t>
            </a:r>
            <a:r>
              <a:rPr lang="en-US" sz="2800" baseline="-25000" smtClean="0">
                <a:sym typeface="Symbol"/>
              </a:rPr>
              <a:t>i</a:t>
            </a:r>
            <a:r>
              <a:rPr lang="en-US" sz="2800" smtClean="0">
                <a:sym typeface="Symbol"/>
              </a:rPr>
              <a:t> + </a:t>
            </a:r>
            <a:r>
              <a:rPr lang="en-US" sz="2800" baseline="-25000" smtClean="0">
                <a:sym typeface="Symbol"/>
              </a:rPr>
              <a:t>0</a:t>
            </a:r>
            <a:r>
              <a:rPr lang="en-US" sz="2800" smtClean="0">
                <a:sym typeface="Symbol"/>
              </a:rPr>
              <a:t>/p) * factor + Offset / p)</a:t>
            </a:r>
            <a:endParaRPr lang="en-US" sz="2800"/>
          </a:p>
        </p:txBody>
      </p:sp>
      <p:sp>
        <p:nvSpPr>
          <p:cNvPr id="4" name="Slide Number Placeholder 3"/>
          <p:cNvSpPr>
            <a:spLocks noGrp="1"/>
          </p:cNvSpPr>
          <p:nvPr>
            <p:ph type="sldNum" sz="quarter" idx="12"/>
          </p:nvPr>
        </p:nvSpPr>
        <p:spPr/>
        <p:txBody>
          <a:bodyPr/>
          <a:lstStyle/>
          <a:p>
            <a:fld id="{87AE200E-655D-41CB-AE11-87F7AD6434E3}"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8</a:t>
            </a:fld>
            <a:endParaRPr lang="en-US"/>
          </a:p>
        </p:txBody>
      </p:sp>
      <p:pic>
        <p:nvPicPr>
          <p:cNvPr id="9218" name="Picture 2" descr="http://4.bp.blogspot.com/-sxzFqglacUQ/VAkyeQcdndI/AAAAAAAADi4/_pYsRHz_LC4/s1600/probability_distribution_of_2_means.png"/>
          <p:cNvPicPr>
            <a:picLocks noChangeAspect="1" noChangeArrowheads="1"/>
          </p:cNvPicPr>
          <p:nvPr/>
        </p:nvPicPr>
        <p:blipFill>
          <a:blip r:embed="rId2" cstate="print">
            <a:clrChange>
              <a:clrFrom>
                <a:srgbClr val="CCCCCC"/>
              </a:clrFrom>
              <a:clrTo>
                <a:srgbClr val="CCCCCC">
                  <a:alpha val="0"/>
                </a:srgbClr>
              </a:clrTo>
            </a:clrChange>
          </a:blip>
          <a:srcRect l="5333" t="15094" b="5121"/>
          <a:stretch>
            <a:fillRect/>
          </a:stretch>
        </p:blipFill>
        <p:spPr bwMode="auto">
          <a:xfrm>
            <a:off x="1447800" y="1600200"/>
            <a:ext cx="6287530" cy="3276600"/>
          </a:xfrm>
          <a:prstGeom prst="rect">
            <a:avLst/>
          </a:prstGeom>
          <a:noFill/>
        </p:spPr>
      </p:pic>
      <p:cxnSp>
        <p:nvCxnSpPr>
          <p:cNvPr id="7" name="Straight Connector 6"/>
          <p:cNvCxnSpPr/>
          <p:nvPr/>
        </p:nvCxnSpPr>
        <p:spPr>
          <a:xfrm flipV="1">
            <a:off x="4800600" y="1523474"/>
            <a:ext cx="0" cy="420624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7036" y="4708635"/>
            <a:ext cx="488732" cy="307777"/>
          </a:xfrm>
          <a:prstGeom prst="rect">
            <a:avLst/>
          </a:prstGeom>
          <a:noFill/>
        </p:spPr>
        <p:txBody>
          <a:bodyPr wrap="square" rtlCol="0">
            <a:spAutoFit/>
          </a:bodyPr>
          <a:lstStyle/>
          <a:p>
            <a:pPr algn="ctr"/>
            <a:r>
              <a:rPr lang="en-US" sz="1400" smtClean="0"/>
              <a:t>540</a:t>
            </a:r>
            <a:endParaRPr lang="en-US" sz="1400"/>
          </a:p>
        </p:txBody>
      </p:sp>
      <p:sp>
        <p:nvSpPr>
          <p:cNvPr id="9" name="TextBox 8"/>
          <p:cNvSpPr txBox="1"/>
          <p:nvPr/>
        </p:nvSpPr>
        <p:spPr>
          <a:xfrm>
            <a:off x="3908861" y="4708635"/>
            <a:ext cx="488732" cy="307777"/>
          </a:xfrm>
          <a:prstGeom prst="rect">
            <a:avLst/>
          </a:prstGeom>
          <a:noFill/>
        </p:spPr>
        <p:txBody>
          <a:bodyPr wrap="square" rtlCol="0">
            <a:spAutoFit/>
          </a:bodyPr>
          <a:lstStyle/>
          <a:p>
            <a:pPr algn="ctr"/>
            <a:r>
              <a:rPr lang="en-US" sz="1400" smtClean="0"/>
              <a:t>520</a:t>
            </a:r>
            <a:endParaRPr lang="en-US" sz="1400"/>
          </a:p>
        </p:txBody>
      </p:sp>
      <p:sp>
        <p:nvSpPr>
          <p:cNvPr id="10" name="TextBox 9"/>
          <p:cNvSpPr txBox="1"/>
          <p:nvPr/>
        </p:nvSpPr>
        <p:spPr>
          <a:xfrm>
            <a:off x="3270686" y="4708635"/>
            <a:ext cx="488732" cy="307777"/>
          </a:xfrm>
          <a:prstGeom prst="rect">
            <a:avLst/>
          </a:prstGeom>
          <a:noFill/>
        </p:spPr>
        <p:txBody>
          <a:bodyPr wrap="square" rtlCol="0">
            <a:spAutoFit/>
          </a:bodyPr>
          <a:lstStyle/>
          <a:p>
            <a:pPr algn="ctr"/>
            <a:r>
              <a:rPr lang="en-US" sz="1400" smtClean="0"/>
              <a:t>500</a:t>
            </a:r>
            <a:endParaRPr lang="en-US" sz="1400"/>
          </a:p>
        </p:txBody>
      </p:sp>
      <p:sp>
        <p:nvSpPr>
          <p:cNvPr id="11" name="TextBox 10"/>
          <p:cNvSpPr txBox="1"/>
          <p:nvPr/>
        </p:nvSpPr>
        <p:spPr>
          <a:xfrm>
            <a:off x="2632511" y="4708635"/>
            <a:ext cx="488732" cy="307777"/>
          </a:xfrm>
          <a:prstGeom prst="rect">
            <a:avLst/>
          </a:prstGeom>
          <a:noFill/>
        </p:spPr>
        <p:txBody>
          <a:bodyPr wrap="square" rtlCol="0">
            <a:spAutoFit/>
          </a:bodyPr>
          <a:lstStyle/>
          <a:p>
            <a:pPr algn="ctr"/>
            <a:r>
              <a:rPr lang="en-US" sz="1400" smtClean="0"/>
              <a:t>480</a:t>
            </a:r>
            <a:endParaRPr lang="en-US" sz="1400"/>
          </a:p>
        </p:txBody>
      </p:sp>
      <p:sp>
        <p:nvSpPr>
          <p:cNvPr id="13" name="TextBox 12"/>
          <p:cNvSpPr txBox="1"/>
          <p:nvPr/>
        </p:nvSpPr>
        <p:spPr>
          <a:xfrm>
            <a:off x="5185211" y="4708635"/>
            <a:ext cx="488732" cy="307777"/>
          </a:xfrm>
          <a:prstGeom prst="rect">
            <a:avLst/>
          </a:prstGeom>
          <a:noFill/>
        </p:spPr>
        <p:txBody>
          <a:bodyPr wrap="square" rtlCol="0">
            <a:spAutoFit/>
          </a:bodyPr>
          <a:lstStyle/>
          <a:p>
            <a:pPr algn="ctr"/>
            <a:r>
              <a:rPr lang="en-US" sz="1400" smtClean="0"/>
              <a:t>560</a:t>
            </a:r>
            <a:endParaRPr lang="en-US" sz="1400"/>
          </a:p>
        </p:txBody>
      </p:sp>
      <p:sp>
        <p:nvSpPr>
          <p:cNvPr id="14" name="TextBox 13"/>
          <p:cNvSpPr txBox="1"/>
          <p:nvPr/>
        </p:nvSpPr>
        <p:spPr>
          <a:xfrm>
            <a:off x="5823386" y="4708635"/>
            <a:ext cx="488732" cy="307777"/>
          </a:xfrm>
          <a:prstGeom prst="rect">
            <a:avLst/>
          </a:prstGeom>
          <a:noFill/>
        </p:spPr>
        <p:txBody>
          <a:bodyPr wrap="square" rtlCol="0">
            <a:spAutoFit/>
          </a:bodyPr>
          <a:lstStyle/>
          <a:p>
            <a:pPr algn="ctr"/>
            <a:r>
              <a:rPr lang="en-US" sz="1400" smtClean="0"/>
              <a:t>580</a:t>
            </a:r>
            <a:endParaRPr lang="en-US" sz="1400"/>
          </a:p>
        </p:txBody>
      </p:sp>
      <p:sp>
        <p:nvSpPr>
          <p:cNvPr id="15" name="TextBox 14"/>
          <p:cNvSpPr txBox="1"/>
          <p:nvPr/>
        </p:nvSpPr>
        <p:spPr>
          <a:xfrm>
            <a:off x="6461561" y="4708635"/>
            <a:ext cx="488732" cy="307777"/>
          </a:xfrm>
          <a:prstGeom prst="rect">
            <a:avLst/>
          </a:prstGeom>
          <a:noFill/>
        </p:spPr>
        <p:txBody>
          <a:bodyPr wrap="square" rtlCol="0">
            <a:spAutoFit/>
          </a:bodyPr>
          <a:lstStyle/>
          <a:p>
            <a:pPr algn="ctr"/>
            <a:r>
              <a:rPr lang="en-US" sz="1400" smtClean="0"/>
              <a:t>600</a:t>
            </a:r>
            <a:endParaRPr lang="en-US" sz="1400"/>
          </a:p>
        </p:txBody>
      </p:sp>
      <p:sp>
        <p:nvSpPr>
          <p:cNvPr id="16" name="TextBox 15"/>
          <p:cNvSpPr txBox="1"/>
          <p:nvPr/>
        </p:nvSpPr>
        <p:spPr>
          <a:xfrm>
            <a:off x="7099736" y="4708635"/>
            <a:ext cx="488732" cy="307777"/>
          </a:xfrm>
          <a:prstGeom prst="rect">
            <a:avLst/>
          </a:prstGeom>
          <a:noFill/>
        </p:spPr>
        <p:txBody>
          <a:bodyPr wrap="square" rtlCol="0">
            <a:spAutoFit/>
          </a:bodyPr>
          <a:lstStyle/>
          <a:p>
            <a:pPr algn="ctr"/>
            <a:r>
              <a:rPr lang="en-US" sz="1400" smtClean="0"/>
              <a:t>620</a:t>
            </a:r>
            <a:endParaRPr lang="en-US" sz="1400"/>
          </a:p>
        </p:txBody>
      </p:sp>
      <p:sp>
        <p:nvSpPr>
          <p:cNvPr id="17" name="TextBox 16"/>
          <p:cNvSpPr txBox="1"/>
          <p:nvPr/>
        </p:nvSpPr>
        <p:spPr>
          <a:xfrm>
            <a:off x="1994336" y="4708635"/>
            <a:ext cx="488732" cy="307777"/>
          </a:xfrm>
          <a:prstGeom prst="rect">
            <a:avLst/>
          </a:prstGeom>
          <a:noFill/>
        </p:spPr>
        <p:txBody>
          <a:bodyPr wrap="square" rtlCol="0">
            <a:spAutoFit/>
          </a:bodyPr>
          <a:lstStyle/>
          <a:p>
            <a:pPr algn="ctr"/>
            <a:r>
              <a:rPr lang="en-US" sz="1400" smtClean="0"/>
              <a:t>460</a:t>
            </a:r>
            <a:endParaRPr lang="en-US" sz="1400"/>
          </a:p>
        </p:txBody>
      </p:sp>
      <p:sp>
        <p:nvSpPr>
          <p:cNvPr id="18" name="TextBox 17"/>
          <p:cNvSpPr txBox="1"/>
          <p:nvPr/>
        </p:nvSpPr>
        <p:spPr>
          <a:xfrm>
            <a:off x="5943600" y="1600200"/>
            <a:ext cx="2057400" cy="923330"/>
          </a:xfrm>
          <a:prstGeom prst="rect">
            <a:avLst/>
          </a:prstGeom>
          <a:noFill/>
        </p:spPr>
        <p:txBody>
          <a:bodyPr wrap="square" rtlCol="0">
            <a:spAutoFit/>
          </a:bodyPr>
          <a:lstStyle/>
          <a:p>
            <a:pPr algn="ctr"/>
            <a:r>
              <a:rPr lang="en-US" b="1" smtClean="0">
                <a:solidFill>
                  <a:srgbClr val="C00000"/>
                </a:solidFill>
              </a:rPr>
              <a:t>Score Distribution of “Good Risk” Customers</a:t>
            </a:r>
            <a:endParaRPr lang="en-US" b="1">
              <a:solidFill>
                <a:srgbClr val="C00000"/>
              </a:solidFill>
            </a:endParaRPr>
          </a:p>
        </p:txBody>
      </p:sp>
      <p:sp>
        <p:nvSpPr>
          <p:cNvPr id="19" name="TextBox 18"/>
          <p:cNvSpPr txBox="1"/>
          <p:nvPr/>
        </p:nvSpPr>
        <p:spPr>
          <a:xfrm>
            <a:off x="838200" y="1600200"/>
            <a:ext cx="2057400" cy="923330"/>
          </a:xfrm>
          <a:prstGeom prst="rect">
            <a:avLst/>
          </a:prstGeom>
          <a:noFill/>
        </p:spPr>
        <p:txBody>
          <a:bodyPr wrap="square" rtlCol="0">
            <a:spAutoFit/>
          </a:bodyPr>
          <a:lstStyle/>
          <a:p>
            <a:pPr algn="ctr"/>
            <a:r>
              <a:rPr lang="en-US" b="1" smtClean="0">
                <a:solidFill>
                  <a:schemeClr val="accent5">
                    <a:lumMod val="50000"/>
                  </a:schemeClr>
                </a:solidFill>
              </a:rPr>
              <a:t>Score Distribution of “Bad Risk” Customers</a:t>
            </a:r>
            <a:endParaRPr lang="en-US" b="1">
              <a:solidFill>
                <a:schemeClr val="accent5">
                  <a:lumMod val="50000"/>
                </a:schemeClr>
              </a:solidFill>
            </a:endParaRPr>
          </a:p>
        </p:txBody>
      </p:sp>
      <p:sp>
        <p:nvSpPr>
          <p:cNvPr id="20" name="TextBox 19"/>
          <p:cNvSpPr txBox="1"/>
          <p:nvPr/>
        </p:nvSpPr>
        <p:spPr>
          <a:xfrm>
            <a:off x="3765332" y="5726668"/>
            <a:ext cx="2057400" cy="369332"/>
          </a:xfrm>
          <a:prstGeom prst="rect">
            <a:avLst/>
          </a:prstGeom>
          <a:noFill/>
        </p:spPr>
        <p:txBody>
          <a:bodyPr wrap="square" rtlCol="0">
            <a:spAutoFit/>
          </a:bodyPr>
          <a:lstStyle/>
          <a:p>
            <a:pPr algn="ctr"/>
            <a:r>
              <a:rPr lang="en-US" b="1" smtClean="0">
                <a:solidFill>
                  <a:schemeClr val="accent5">
                    <a:lumMod val="50000"/>
                  </a:schemeClr>
                </a:solidFill>
              </a:rPr>
              <a:t>threshold</a:t>
            </a:r>
            <a:endParaRPr lang="en-US" b="1">
              <a:solidFill>
                <a:schemeClr val="accent5">
                  <a:lumMod val="50000"/>
                </a:schemeClr>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Scorecard</a:t>
            </a:r>
            <a:endParaRPr lang="en-US"/>
          </a:p>
        </p:txBody>
      </p:sp>
      <p:sp>
        <p:nvSpPr>
          <p:cNvPr id="3" name="Content Placeholder 2"/>
          <p:cNvSpPr>
            <a:spLocks noGrp="1"/>
          </p:cNvSpPr>
          <p:nvPr>
            <p:ph idx="1"/>
          </p:nvPr>
        </p:nvSpPr>
        <p:spPr/>
        <p:txBody>
          <a:bodyPr>
            <a:normAutofit/>
          </a:bodyPr>
          <a:lstStyle/>
          <a:p>
            <a:r>
              <a:rPr lang="en-US" sz="2800" smtClean="0"/>
              <a:t>Dengan demikian, skor dari suatu individu merupakan penjumlahan dari skor untuk setiap variabel prediktor</a:t>
            </a:r>
          </a:p>
          <a:p>
            <a:endParaRPr lang="en-US" sz="2800" smtClean="0"/>
          </a:p>
          <a:p>
            <a:r>
              <a:rPr lang="en-US" sz="2800" smtClean="0"/>
              <a:t>Skor dari setiap variabel prediktor diperoleh menggunakan formula</a:t>
            </a:r>
          </a:p>
          <a:p>
            <a:pPr algn="ctr">
              <a:buNone/>
            </a:pPr>
            <a:r>
              <a:rPr lang="en-US" sz="2800" smtClean="0"/>
              <a:t>(</a:t>
            </a:r>
            <a:r>
              <a:rPr lang="en-US" sz="2800" smtClean="0">
                <a:sym typeface="Symbol"/>
              </a:rPr>
              <a:t></a:t>
            </a:r>
            <a:r>
              <a:rPr lang="en-US" sz="2800" baseline="-25000" smtClean="0">
                <a:sym typeface="Symbol"/>
              </a:rPr>
              <a:t>i</a:t>
            </a:r>
            <a:r>
              <a:rPr lang="en-US" sz="2800" smtClean="0">
                <a:sym typeface="Symbol"/>
              </a:rPr>
              <a:t>WoE</a:t>
            </a:r>
            <a:r>
              <a:rPr lang="en-US" sz="2800" baseline="-25000" smtClean="0">
                <a:sym typeface="Symbol"/>
              </a:rPr>
              <a:t>i</a:t>
            </a:r>
            <a:r>
              <a:rPr lang="en-US" sz="2800" smtClean="0">
                <a:sym typeface="Symbol"/>
              </a:rPr>
              <a:t> + </a:t>
            </a:r>
            <a:r>
              <a:rPr lang="en-US" sz="2800" baseline="-25000" smtClean="0">
                <a:sym typeface="Symbol"/>
              </a:rPr>
              <a:t>0</a:t>
            </a:r>
            <a:r>
              <a:rPr lang="en-US" sz="2800" smtClean="0">
                <a:sym typeface="Symbol"/>
              </a:rPr>
              <a:t>/p) * factor + Offset / p</a:t>
            </a:r>
            <a:endParaRPr lang="en-US" sz="2800"/>
          </a:p>
        </p:txBody>
      </p:sp>
      <p:sp>
        <p:nvSpPr>
          <p:cNvPr id="4" name="Slide Number Placeholder 3"/>
          <p:cNvSpPr>
            <a:spLocks noGrp="1"/>
          </p:cNvSpPr>
          <p:nvPr>
            <p:ph type="sldNum" sz="quarter" idx="12"/>
          </p:nvPr>
        </p:nvSpPr>
        <p:spPr/>
        <p:txBody>
          <a:bodyPr/>
          <a:lstStyle/>
          <a:p>
            <a:fld id="{87AE200E-655D-41CB-AE11-87F7AD6434E3}" type="slidenum">
              <a:rPr lang="en-US" smtClean="0"/>
              <a:pPr/>
              <a:t>80</a:t>
            </a:fld>
            <a:endParaRPr lang="en-US"/>
          </a:p>
        </p:txBody>
      </p:sp>
    </p:spTree>
    <p:extLst>
      <p:ext uri="{BB962C8B-B14F-4D97-AF65-F5344CB8AC3E}">
        <p14:creationId xmlns:p14="http://schemas.microsoft.com/office/powerpoint/2010/main" val="1703292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81</a:t>
            </a:fld>
            <a:endParaRPr lang="en-US"/>
          </a:p>
        </p:txBody>
      </p:sp>
      <p:sp>
        <p:nvSpPr>
          <p:cNvPr id="5" name="Rectangle 4"/>
          <p:cNvSpPr/>
          <p:nvPr/>
        </p:nvSpPr>
        <p:spPr>
          <a:xfrm>
            <a:off x="457200" y="1447800"/>
            <a:ext cx="8229600" cy="5509200"/>
          </a:xfrm>
          <a:prstGeom prst="rect">
            <a:avLst/>
          </a:prstGeom>
        </p:spPr>
        <p:txBody>
          <a:bodyPr wrap="square">
            <a:spAutoFit/>
          </a:bodyPr>
          <a:lstStyle/>
          <a:p>
            <a:r>
              <a:rPr lang="en-US" sz="1600" b="1" smtClean="0"/>
              <a:t>data _null_;</a:t>
            </a:r>
          </a:p>
          <a:p>
            <a:r>
              <a:rPr lang="en-US" sz="1600" smtClean="0"/>
              <a:t>set bobot;</a:t>
            </a:r>
          </a:p>
          <a:p>
            <a:r>
              <a:rPr lang="en-US" sz="1600" smtClean="0"/>
              <a:t>if _n_=</a:t>
            </a:r>
            <a:r>
              <a:rPr lang="en-US" sz="1600" b="1" smtClean="0"/>
              <a:t>1 then call symput("b0", intercept);</a:t>
            </a:r>
          </a:p>
          <a:p>
            <a:r>
              <a:rPr lang="en-US" sz="1600" smtClean="0"/>
              <a:t>if _n_=</a:t>
            </a:r>
            <a:r>
              <a:rPr lang="en-US" sz="1600" b="1" smtClean="0"/>
              <a:t>1 then call symput("bgender", WOEgender);</a:t>
            </a:r>
          </a:p>
          <a:p>
            <a:r>
              <a:rPr lang="en-US" sz="1600" smtClean="0"/>
              <a:t>if _n_=</a:t>
            </a:r>
            <a:r>
              <a:rPr lang="en-US" sz="1600" b="1" smtClean="0"/>
              <a:t>1 then call symput("bagegroup", WOEagegroup);</a:t>
            </a:r>
          </a:p>
          <a:p>
            <a:r>
              <a:rPr lang="en-US" sz="1600" smtClean="0"/>
              <a:t>if _n_=</a:t>
            </a:r>
            <a:r>
              <a:rPr lang="en-US" sz="1600" b="1" smtClean="0"/>
              <a:t>1 then call symput("bresidence", WOEresidence);</a:t>
            </a:r>
          </a:p>
          <a:p>
            <a:r>
              <a:rPr lang="en-US" sz="1600" smtClean="0"/>
              <a:t>if _n_=</a:t>
            </a:r>
            <a:r>
              <a:rPr lang="en-US" sz="1600" b="1" smtClean="0"/>
              <a:t>1 then call symput("bdependants", WOEdependants);</a:t>
            </a:r>
          </a:p>
          <a:p>
            <a:r>
              <a:rPr lang="en-US" sz="1600" b="1" smtClean="0"/>
              <a:t>run;</a:t>
            </a:r>
          </a:p>
          <a:p>
            <a:endParaRPr lang="en-US" sz="1600" b="1" smtClean="0"/>
          </a:p>
          <a:p>
            <a:r>
              <a:rPr lang="en-US" sz="1600" b="1" smtClean="0"/>
              <a:t>data WOEall (drop = factor offset);</a:t>
            </a:r>
          </a:p>
          <a:p>
            <a:r>
              <a:rPr lang="en-US" sz="1600" smtClean="0"/>
              <a:t>set WOEall;</a:t>
            </a:r>
          </a:p>
          <a:p>
            <a:r>
              <a:rPr lang="en-US" sz="1600" smtClean="0"/>
              <a:t>Factor = </a:t>
            </a:r>
            <a:r>
              <a:rPr lang="en-US" sz="1600" b="1" smtClean="0"/>
              <a:t>20 / log (2);</a:t>
            </a:r>
          </a:p>
          <a:p>
            <a:r>
              <a:rPr lang="en-US" sz="1600" smtClean="0"/>
              <a:t>Offset = </a:t>
            </a:r>
            <a:r>
              <a:rPr lang="en-US" sz="1600" b="1" smtClean="0"/>
              <a:t>600 - factor * log (50);</a:t>
            </a:r>
          </a:p>
          <a:p>
            <a:r>
              <a:rPr lang="en-US" sz="1600" smtClean="0"/>
              <a:t>if input = 'WOEgender' then score = (&amp;bgender * WOE + &amp;b0 / </a:t>
            </a:r>
            <a:r>
              <a:rPr lang="en-US" sz="1600" b="1" smtClean="0"/>
              <a:t>4) * factor + offset / 4;</a:t>
            </a:r>
          </a:p>
          <a:p>
            <a:r>
              <a:rPr lang="en-US" sz="1600" smtClean="0"/>
              <a:t>if input = 'WOEagegroup' then score = (&amp;bagegroup * WOE + &amp;b0 / </a:t>
            </a:r>
            <a:r>
              <a:rPr lang="en-US" sz="1600" b="1" smtClean="0"/>
              <a:t>4) * factor + offset / 4;</a:t>
            </a:r>
          </a:p>
          <a:p>
            <a:r>
              <a:rPr lang="en-US" sz="1600" smtClean="0"/>
              <a:t>if input = 'WOEresidence' then score = (&amp;bresidence * WOE + &amp;b0 / </a:t>
            </a:r>
            <a:r>
              <a:rPr lang="en-US" sz="1600" b="1" smtClean="0"/>
              <a:t>4) * factor + offset / 4;</a:t>
            </a:r>
          </a:p>
          <a:p>
            <a:r>
              <a:rPr lang="en-US" sz="1600" smtClean="0"/>
              <a:t>if input = 'WOEdependants' then score = (&amp;bdependants * WOE + &amp;b0 / </a:t>
            </a:r>
            <a:r>
              <a:rPr lang="en-US" sz="1600" b="1" smtClean="0"/>
              <a:t>4) * factor + offset / 4;</a:t>
            </a:r>
          </a:p>
          <a:p>
            <a:r>
              <a:rPr lang="en-US" sz="1600" smtClean="0"/>
              <a:t>score = round(score);</a:t>
            </a:r>
          </a:p>
          <a:p>
            <a:r>
              <a:rPr lang="en-US" sz="1600" b="1" smtClean="0"/>
              <a:t>run;</a:t>
            </a:r>
          </a:p>
          <a:p>
            <a:endParaRPr lang="en-US" sz="1600" b="1" smtClean="0"/>
          </a:p>
          <a:p>
            <a:r>
              <a:rPr lang="en-US" sz="1600" b="1" smtClean="0"/>
              <a:t>proc print data=WOEall;</a:t>
            </a:r>
          </a:p>
          <a:p>
            <a:r>
              <a:rPr lang="en-US" sz="1600" b="1" smtClean="0"/>
              <a:t>run;</a:t>
            </a:r>
          </a:p>
        </p:txBody>
      </p:sp>
    </p:spTree>
    <p:extLst>
      <p:ext uri="{BB962C8B-B14F-4D97-AF65-F5344CB8AC3E}">
        <p14:creationId xmlns:p14="http://schemas.microsoft.com/office/powerpoint/2010/main" val="8639067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Scorecard yang Dihasilkan</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82</a:t>
            </a:fld>
            <a:endParaRPr lang="en-US"/>
          </a:p>
        </p:txBody>
      </p:sp>
      <p:pic>
        <p:nvPicPr>
          <p:cNvPr id="173058" name="Picture 2"/>
          <p:cNvPicPr>
            <a:picLocks noChangeAspect="1" noChangeArrowheads="1"/>
          </p:cNvPicPr>
          <p:nvPr/>
        </p:nvPicPr>
        <p:blipFill>
          <a:blip r:embed="rId2" cstate="print"/>
          <a:srcRect/>
          <a:stretch>
            <a:fillRect/>
          </a:stretch>
        </p:blipFill>
        <p:spPr bwMode="auto">
          <a:xfrm>
            <a:off x="3048000" y="1524000"/>
            <a:ext cx="3114675" cy="498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6532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Mengevaluasi Model Skoring</a:t>
            </a:r>
            <a:endParaRPr lang="en-US"/>
          </a:p>
        </p:txBody>
      </p:sp>
      <p:sp>
        <p:nvSpPr>
          <p:cNvPr id="3" name="Content Placeholder 2"/>
          <p:cNvSpPr>
            <a:spLocks noGrp="1"/>
          </p:cNvSpPr>
          <p:nvPr>
            <p:ph idx="1"/>
          </p:nvPr>
        </p:nvSpPr>
        <p:spPr/>
        <p:txBody>
          <a:bodyPr/>
          <a:lstStyle/>
          <a:p>
            <a:r>
              <a:rPr lang="en-US" smtClean="0"/>
              <a:t>Misclassification</a:t>
            </a:r>
          </a:p>
          <a:p>
            <a:pPr lvl="1"/>
            <a:r>
              <a:rPr lang="en-US" smtClean="0"/>
              <a:t>Classification table / Confusion table</a:t>
            </a:r>
            <a:endParaRPr lang="en-US"/>
          </a:p>
        </p:txBody>
      </p:sp>
      <p:grpSp>
        <p:nvGrpSpPr>
          <p:cNvPr id="4" name="Group 3"/>
          <p:cNvGrpSpPr>
            <a:grpSpLocks/>
          </p:cNvGrpSpPr>
          <p:nvPr/>
        </p:nvGrpSpPr>
        <p:grpSpPr bwMode="auto">
          <a:xfrm>
            <a:off x="1600200" y="2895600"/>
            <a:ext cx="5926712" cy="3546475"/>
            <a:chOff x="779" y="912"/>
            <a:chExt cx="4261" cy="2832"/>
          </a:xfrm>
        </p:grpSpPr>
        <p:sp>
          <p:nvSpPr>
            <p:cNvPr id="5"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b="1">
                  <a:solidFill>
                    <a:srgbClr val="000099"/>
                  </a:solidFill>
                  <a:latin typeface="Verdana" pitchFamily="34" charset="0"/>
                </a:rPr>
                <a:t>True</a:t>
              </a:r>
            </a:p>
            <a:p>
              <a:pPr algn="ctr" eaLnBrk="0" hangingPunct="0"/>
              <a:r>
                <a:rPr lang="en-US" b="1">
                  <a:solidFill>
                    <a:srgbClr val="000099"/>
                  </a:solidFill>
                  <a:latin typeface="Verdana" pitchFamily="34" charset="0"/>
                </a:rPr>
                <a:t>Negative</a:t>
              </a:r>
            </a:p>
          </p:txBody>
        </p:sp>
        <p:sp>
          <p:nvSpPr>
            <p:cNvPr id="6"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b="1">
                  <a:solidFill>
                    <a:srgbClr val="A50021"/>
                  </a:solidFill>
                  <a:latin typeface="Verdana" pitchFamily="34" charset="0"/>
                </a:rPr>
                <a:t>False</a:t>
              </a:r>
            </a:p>
            <a:p>
              <a:pPr algn="ctr" eaLnBrk="0" hangingPunct="0"/>
              <a:r>
                <a:rPr lang="en-US" b="1">
                  <a:solidFill>
                    <a:srgbClr val="A50021"/>
                  </a:solidFill>
                  <a:latin typeface="Verdana" pitchFamily="34" charset="0"/>
                </a:rPr>
                <a:t>Positive</a:t>
              </a:r>
            </a:p>
          </p:txBody>
        </p:sp>
        <p:sp>
          <p:nvSpPr>
            <p:cNvPr id="7"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b="1">
                  <a:solidFill>
                    <a:srgbClr val="A50021"/>
                  </a:solidFill>
                  <a:latin typeface="Verdana" pitchFamily="34" charset="0"/>
                </a:rPr>
                <a:t>False</a:t>
              </a:r>
            </a:p>
            <a:p>
              <a:pPr algn="ctr" eaLnBrk="0" hangingPunct="0"/>
              <a:r>
                <a:rPr lang="en-US" b="1">
                  <a:solidFill>
                    <a:srgbClr val="A50021"/>
                  </a:solidFill>
                  <a:latin typeface="Verdana" pitchFamily="34" charset="0"/>
                </a:rPr>
                <a:t>Negative</a:t>
              </a:r>
            </a:p>
          </p:txBody>
        </p:sp>
        <p:sp>
          <p:nvSpPr>
            <p:cNvPr id="8"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b="1">
                  <a:solidFill>
                    <a:srgbClr val="000099"/>
                  </a:solidFill>
                  <a:latin typeface="Verdana" pitchFamily="34" charset="0"/>
                </a:rPr>
                <a:t>True</a:t>
              </a:r>
            </a:p>
            <a:p>
              <a:pPr algn="ctr" eaLnBrk="0" hangingPunct="0"/>
              <a:r>
                <a:rPr lang="en-US" b="1">
                  <a:solidFill>
                    <a:srgbClr val="000099"/>
                  </a:solidFill>
                  <a:latin typeface="Verdana" pitchFamily="34" charset="0"/>
                </a:rPr>
                <a:t>Positive</a:t>
              </a:r>
            </a:p>
          </p:txBody>
        </p:sp>
        <p:sp>
          <p:nvSpPr>
            <p:cNvPr id="9" name="Rectangle 8"/>
            <p:cNvSpPr>
              <a:spLocks noChangeArrowheads="1"/>
            </p:cNvSpPr>
            <p:nvPr/>
          </p:nvSpPr>
          <p:spPr bwMode="auto">
            <a:xfrm>
              <a:off x="3840" y="1584"/>
              <a:ext cx="1200" cy="720"/>
            </a:xfrm>
            <a:prstGeom prst="rect">
              <a:avLst/>
            </a:prstGeom>
            <a:noFill/>
            <a:ln w="9525">
              <a:noFill/>
              <a:miter lim="800000"/>
              <a:headEnd/>
              <a:tailEnd/>
            </a:ln>
            <a:effectLst/>
          </p:spPr>
          <p:txBody>
            <a:bodyPr wrap="none" anchor="ctr"/>
            <a:lstStyle/>
            <a:p>
              <a:pPr algn="ctr" eaLnBrk="0" hangingPunct="0"/>
              <a:r>
                <a:rPr lang="en-US">
                  <a:latin typeface="Verdana" pitchFamily="34" charset="0"/>
                </a:rPr>
                <a:t>Actual</a:t>
              </a:r>
            </a:p>
            <a:p>
              <a:pPr algn="ctr" eaLnBrk="0" hangingPunct="0"/>
              <a:r>
                <a:rPr lang="en-US">
                  <a:latin typeface="Verdana" pitchFamily="34" charset="0"/>
                </a:rPr>
                <a:t>Negative</a:t>
              </a:r>
            </a:p>
          </p:txBody>
        </p:sp>
        <p:sp>
          <p:nvSpPr>
            <p:cNvPr id="10" name="Rectangle 9"/>
            <p:cNvSpPr>
              <a:spLocks noChangeArrowheads="1"/>
            </p:cNvSpPr>
            <p:nvPr/>
          </p:nvSpPr>
          <p:spPr bwMode="auto">
            <a:xfrm>
              <a:off x="1440" y="3024"/>
              <a:ext cx="1200" cy="720"/>
            </a:xfrm>
            <a:prstGeom prst="rect">
              <a:avLst/>
            </a:prstGeom>
            <a:noFill/>
            <a:ln w="9525">
              <a:noFill/>
              <a:miter lim="800000"/>
              <a:headEnd/>
              <a:tailEnd/>
            </a:ln>
            <a:effectLst/>
          </p:spPr>
          <p:txBody>
            <a:bodyPr wrap="none" anchor="ctr"/>
            <a:lstStyle/>
            <a:p>
              <a:pPr algn="ctr" eaLnBrk="0" hangingPunct="0"/>
              <a:r>
                <a:rPr lang="en-US">
                  <a:latin typeface="Verdana" pitchFamily="34" charset="0"/>
                </a:rPr>
                <a:t>Predicted</a:t>
              </a:r>
            </a:p>
            <a:p>
              <a:pPr algn="ctr" eaLnBrk="0" hangingPunct="0"/>
              <a:r>
                <a:rPr lang="en-US">
                  <a:latin typeface="Verdana" pitchFamily="34" charset="0"/>
                </a:rPr>
                <a:t>Negative</a:t>
              </a:r>
            </a:p>
          </p:txBody>
        </p:sp>
        <p:sp>
          <p:nvSpPr>
            <p:cNvPr id="11" name="Rectangle 10"/>
            <p:cNvSpPr>
              <a:spLocks noChangeArrowheads="1"/>
            </p:cNvSpPr>
            <p:nvPr/>
          </p:nvSpPr>
          <p:spPr bwMode="auto">
            <a:xfrm>
              <a:off x="2640" y="3024"/>
              <a:ext cx="1200" cy="720"/>
            </a:xfrm>
            <a:prstGeom prst="rect">
              <a:avLst/>
            </a:prstGeom>
            <a:noFill/>
            <a:ln w="9525">
              <a:noFill/>
              <a:miter lim="800000"/>
              <a:headEnd/>
              <a:tailEnd/>
            </a:ln>
            <a:effectLst/>
          </p:spPr>
          <p:txBody>
            <a:bodyPr wrap="none" anchor="ctr"/>
            <a:lstStyle/>
            <a:p>
              <a:pPr algn="ctr" eaLnBrk="0" hangingPunct="0"/>
              <a:r>
                <a:rPr lang="en-US">
                  <a:latin typeface="Verdana" pitchFamily="34" charset="0"/>
                </a:rPr>
                <a:t>Predicted</a:t>
              </a:r>
            </a:p>
            <a:p>
              <a:pPr algn="ctr" eaLnBrk="0" hangingPunct="0"/>
              <a:r>
                <a:rPr lang="en-US">
                  <a:latin typeface="Verdana" pitchFamily="34" charset="0"/>
                </a:rPr>
                <a:t>Positive</a:t>
              </a:r>
            </a:p>
          </p:txBody>
        </p:sp>
        <p:sp>
          <p:nvSpPr>
            <p:cNvPr id="12" name="Rectangle 11"/>
            <p:cNvSpPr>
              <a:spLocks noChangeArrowheads="1"/>
            </p:cNvSpPr>
            <p:nvPr/>
          </p:nvSpPr>
          <p:spPr bwMode="auto">
            <a:xfrm>
              <a:off x="3840" y="2304"/>
              <a:ext cx="1200" cy="720"/>
            </a:xfrm>
            <a:prstGeom prst="rect">
              <a:avLst/>
            </a:prstGeom>
            <a:noFill/>
            <a:ln w="9525">
              <a:noFill/>
              <a:miter lim="800000"/>
              <a:headEnd/>
              <a:tailEnd/>
            </a:ln>
            <a:effectLst/>
          </p:spPr>
          <p:txBody>
            <a:bodyPr wrap="none" anchor="ctr"/>
            <a:lstStyle/>
            <a:p>
              <a:pPr algn="ctr" eaLnBrk="0" hangingPunct="0"/>
              <a:r>
                <a:rPr lang="en-US">
                  <a:latin typeface="Verdana" pitchFamily="34" charset="0"/>
                </a:rPr>
                <a:t>Actual</a:t>
              </a:r>
            </a:p>
            <a:p>
              <a:pPr algn="ctr" eaLnBrk="0" hangingPunct="0"/>
              <a:r>
                <a:rPr lang="en-US">
                  <a:latin typeface="Verdana" pitchFamily="34" charset="0"/>
                </a:rPr>
                <a:t>Positive</a:t>
              </a:r>
            </a:p>
          </p:txBody>
        </p:sp>
        <p:sp>
          <p:nvSpPr>
            <p:cNvPr id="13" name="Text Box 12"/>
            <p:cNvSpPr txBox="1">
              <a:spLocks noChangeArrowheads="1"/>
            </p:cNvSpPr>
            <p:nvPr/>
          </p:nvSpPr>
          <p:spPr bwMode="auto">
            <a:xfrm>
              <a:off x="1872" y="912"/>
              <a:ext cx="1400" cy="295"/>
            </a:xfrm>
            <a:prstGeom prst="rect">
              <a:avLst/>
            </a:prstGeom>
            <a:noFill/>
            <a:ln w="9525">
              <a:noFill/>
              <a:miter lim="800000"/>
              <a:headEnd/>
              <a:tailEnd/>
            </a:ln>
            <a:effectLst/>
          </p:spPr>
          <p:txBody>
            <a:bodyPr wrap="none">
              <a:spAutoFit/>
            </a:bodyPr>
            <a:lstStyle/>
            <a:p>
              <a:pPr eaLnBrk="0" hangingPunct="0"/>
              <a:r>
                <a:rPr lang="en-US">
                  <a:latin typeface="Verdana" pitchFamily="34" charset="0"/>
                </a:rPr>
                <a:t>Predicted Class</a:t>
              </a:r>
            </a:p>
          </p:txBody>
        </p:sp>
        <p:sp>
          <p:nvSpPr>
            <p:cNvPr id="14" name="Text Box 13"/>
            <p:cNvSpPr txBox="1">
              <a:spLocks noChangeArrowheads="1"/>
            </p:cNvSpPr>
            <p:nvPr/>
          </p:nvSpPr>
          <p:spPr bwMode="auto">
            <a:xfrm rot="16200000">
              <a:off x="278" y="2189"/>
              <a:ext cx="1268" cy="266"/>
            </a:xfrm>
            <a:prstGeom prst="rect">
              <a:avLst/>
            </a:prstGeom>
            <a:noFill/>
            <a:ln w="9525">
              <a:noFill/>
              <a:miter lim="800000"/>
              <a:headEnd/>
              <a:tailEnd/>
            </a:ln>
            <a:effectLst/>
          </p:spPr>
          <p:txBody>
            <a:bodyPr wrap="none">
              <a:spAutoFit/>
            </a:bodyPr>
            <a:lstStyle/>
            <a:p>
              <a:pPr eaLnBrk="0" hangingPunct="0"/>
              <a:r>
                <a:rPr lang="en-US">
                  <a:latin typeface="Verdana" pitchFamily="34" charset="0"/>
                </a:rPr>
                <a:t>Actual Class</a:t>
              </a:r>
            </a:p>
          </p:txBody>
        </p:sp>
        <p:sp>
          <p:nvSpPr>
            <p:cNvPr id="15" name="Text Box 14"/>
            <p:cNvSpPr txBox="1">
              <a:spLocks noChangeArrowheads="1"/>
            </p:cNvSpPr>
            <p:nvPr/>
          </p:nvSpPr>
          <p:spPr bwMode="auto">
            <a:xfrm>
              <a:off x="1144" y="1844"/>
              <a:ext cx="541" cy="295"/>
            </a:xfrm>
            <a:prstGeom prst="rect">
              <a:avLst/>
            </a:prstGeom>
            <a:noFill/>
            <a:ln w="9525">
              <a:noFill/>
              <a:miter lim="800000"/>
              <a:headEnd/>
              <a:tailEnd/>
            </a:ln>
            <a:effectLst/>
          </p:spPr>
          <p:txBody>
            <a:bodyPr wrap="none">
              <a:spAutoFit/>
            </a:bodyPr>
            <a:lstStyle/>
            <a:p>
              <a:pPr eaLnBrk="0" hangingPunct="0"/>
              <a:r>
                <a:rPr lang="en-US" smtClean="0">
                  <a:latin typeface="Verdana" pitchFamily="34" charset="0"/>
                </a:rPr>
                <a:t>good</a:t>
              </a:r>
              <a:endParaRPr lang="en-US">
                <a:latin typeface="Verdana" pitchFamily="34" charset="0"/>
              </a:endParaRPr>
            </a:p>
          </p:txBody>
        </p:sp>
        <p:sp>
          <p:nvSpPr>
            <p:cNvPr id="16" name="Text Box 15"/>
            <p:cNvSpPr txBox="1">
              <a:spLocks noChangeArrowheads="1"/>
            </p:cNvSpPr>
            <p:nvPr/>
          </p:nvSpPr>
          <p:spPr bwMode="auto">
            <a:xfrm>
              <a:off x="1154" y="2564"/>
              <a:ext cx="439" cy="295"/>
            </a:xfrm>
            <a:prstGeom prst="rect">
              <a:avLst/>
            </a:prstGeom>
            <a:noFill/>
            <a:ln w="9525">
              <a:noFill/>
              <a:miter lim="800000"/>
              <a:headEnd/>
              <a:tailEnd/>
            </a:ln>
            <a:effectLst/>
          </p:spPr>
          <p:txBody>
            <a:bodyPr wrap="none">
              <a:spAutoFit/>
            </a:bodyPr>
            <a:lstStyle/>
            <a:p>
              <a:pPr eaLnBrk="0" hangingPunct="0"/>
              <a:r>
                <a:rPr lang="en-US" smtClean="0">
                  <a:latin typeface="Verdana" pitchFamily="34" charset="0"/>
                </a:rPr>
                <a:t>bad</a:t>
              </a:r>
              <a:endParaRPr lang="en-US">
                <a:latin typeface="Verdana" pitchFamily="34" charset="0"/>
              </a:endParaRPr>
            </a:p>
          </p:txBody>
        </p:sp>
        <p:sp>
          <p:nvSpPr>
            <p:cNvPr id="17" name="Text Box 16"/>
            <p:cNvSpPr txBox="1">
              <a:spLocks noChangeArrowheads="1"/>
            </p:cNvSpPr>
            <p:nvPr/>
          </p:nvSpPr>
          <p:spPr bwMode="auto">
            <a:xfrm>
              <a:off x="1922" y="1248"/>
              <a:ext cx="541" cy="295"/>
            </a:xfrm>
            <a:prstGeom prst="rect">
              <a:avLst/>
            </a:prstGeom>
            <a:noFill/>
            <a:ln w="9525">
              <a:noFill/>
              <a:miter lim="800000"/>
              <a:headEnd/>
              <a:tailEnd/>
            </a:ln>
            <a:effectLst/>
          </p:spPr>
          <p:txBody>
            <a:bodyPr wrap="none">
              <a:spAutoFit/>
            </a:bodyPr>
            <a:lstStyle/>
            <a:p>
              <a:pPr eaLnBrk="0" hangingPunct="0"/>
              <a:r>
                <a:rPr lang="en-US" smtClean="0">
                  <a:latin typeface="Verdana" pitchFamily="34" charset="0"/>
                </a:rPr>
                <a:t>good</a:t>
              </a:r>
              <a:endParaRPr lang="en-US">
                <a:latin typeface="Verdana" pitchFamily="34" charset="0"/>
              </a:endParaRPr>
            </a:p>
          </p:txBody>
        </p:sp>
        <p:sp>
          <p:nvSpPr>
            <p:cNvPr id="18" name="Text Box 17"/>
            <p:cNvSpPr txBox="1">
              <a:spLocks noChangeArrowheads="1"/>
            </p:cNvSpPr>
            <p:nvPr/>
          </p:nvSpPr>
          <p:spPr bwMode="auto">
            <a:xfrm>
              <a:off x="3122" y="1248"/>
              <a:ext cx="439" cy="295"/>
            </a:xfrm>
            <a:prstGeom prst="rect">
              <a:avLst/>
            </a:prstGeom>
            <a:noFill/>
            <a:ln w="9525">
              <a:noFill/>
              <a:miter lim="800000"/>
              <a:headEnd/>
              <a:tailEnd/>
            </a:ln>
            <a:effectLst/>
          </p:spPr>
          <p:txBody>
            <a:bodyPr wrap="none">
              <a:spAutoFit/>
            </a:bodyPr>
            <a:lstStyle/>
            <a:p>
              <a:pPr eaLnBrk="0" hangingPunct="0"/>
              <a:r>
                <a:rPr lang="en-US" smtClean="0">
                  <a:latin typeface="Verdana" pitchFamily="34" charset="0"/>
                </a:rPr>
                <a:t>bad</a:t>
              </a:r>
              <a:endParaRPr lang="en-US">
                <a:latin typeface="Verdana" pitchFamily="34" charset="0"/>
              </a:endParaRPr>
            </a:p>
          </p:txBody>
        </p:sp>
      </p:grpSp>
      <p:sp>
        <p:nvSpPr>
          <p:cNvPr id="19" name="Line 18"/>
          <p:cNvSpPr>
            <a:spLocks noChangeShapeType="1"/>
          </p:cNvSpPr>
          <p:nvPr/>
        </p:nvSpPr>
        <p:spPr bwMode="auto">
          <a:xfrm>
            <a:off x="1847850" y="3344481"/>
            <a:ext cx="4731911" cy="2441958"/>
          </a:xfrm>
          <a:prstGeom prst="line">
            <a:avLst/>
          </a:prstGeom>
          <a:noFill/>
          <a:ln w="57150">
            <a:solidFill>
              <a:schemeClr val="accent2"/>
            </a:solidFill>
            <a:prstDash val="sysDot"/>
            <a:round/>
            <a:headEnd type="none" w="sm" len="sm"/>
            <a:tailEnd type="arrow" w="lg" len="lg"/>
          </a:ln>
          <a:effectLst/>
        </p:spPr>
        <p:txBody>
          <a:bodyPr/>
          <a:lstStyle/>
          <a:p>
            <a:endParaRPr lang="en-US" sz="1400"/>
          </a:p>
        </p:txBody>
      </p:sp>
      <p:sp>
        <p:nvSpPr>
          <p:cNvPr id="20" name="Text Box 20"/>
          <p:cNvSpPr txBox="1">
            <a:spLocks noChangeArrowheads="1"/>
          </p:cNvSpPr>
          <p:nvPr/>
        </p:nvSpPr>
        <p:spPr bwMode="auto">
          <a:xfrm>
            <a:off x="6705600" y="5791200"/>
            <a:ext cx="2018225" cy="643761"/>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lang="en-US" b="1">
                <a:latin typeface="Georgia" pitchFamily="18" charset="0"/>
              </a:rPr>
              <a:t>Proporsinya harus tinggi</a:t>
            </a:r>
            <a:endParaRPr lang="id-ID" b="1">
              <a:latin typeface="Georgia" pitchFamily="18" charset="0"/>
            </a:endParaRPr>
          </a:p>
        </p:txBody>
      </p:sp>
      <p:sp>
        <p:nvSpPr>
          <p:cNvPr id="21" name="Slide Number Placeholder 20"/>
          <p:cNvSpPr>
            <a:spLocks noGrp="1"/>
          </p:cNvSpPr>
          <p:nvPr>
            <p:ph type="sldNum" sz="quarter" idx="12"/>
          </p:nvPr>
        </p:nvSpPr>
        <p:spPr/>
        <p:txBody>
          <a:bodyPr/>
          <a:lstStyle/>
          <a:p>
            <a:fld id="{87AE200E-655D-41CB-AE11-87F7AD6434E3}"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Mengevaluasi Model Skoring</a:t>
            </a:r>
            <a:endParaRPr lang="en-US"/>
          </a:p>
        </p:txBody>
      </p:sp>
      <p:sp>
        <p:nvSpPr>
          <p:cNvPr id="3" name="Content Placeholder 2"/>
          <p:cNvSpPr>
            <a:spLocks noGrp="1"/>
          </p:cNvSpPr>
          <p:nvPr>
            <p:ph idx="1"/>
          </p:nvPr>
        </p:nvSpPr>
        <p:spPr/>
        <p:txBody>
          <a:bodyPr/>
          <a:lstStyle/>
          <a:p>
            <a:r>
              <a:rPr lang="en-US" smtClean="0"/>
              <a:t>ROC-curve</a:t>
            </a:r>
            <a:endParaRPr lang="en-US"/>
          </a:p>
        </p:txBody>
      </p:sp>
      <p:grpSp>
        <p:nvGrpSpPr>
          <p:cNvPr id="21" name="Group 7"/>
          <p:cNvGrpSpPr>
            <a:grpSpLocks/>
          </p:cNvGrpSpPr>
          <p:nvPr/>
        </p:nvGrpSpPr>
        <p:grpSpPr bwMode="auto">
          <a:xfrm>
            <a:off x="2362200" y="2286000"/>
            <a:ext cx="4991100" cy="4071938"/>
            <a:chOff x="751" y="953"/>
            <a:chExt cx="3390" cy="2950"/>
          </a:xfrm>
        </p:grpSpPr>
        <p:sp>
          <p:nvSpPr>
            <p:cNvPr id="22" name="Freeform 8"/>
            <p:cNvSpPr>
              <a:spLocks/>
            </p:cNvSpPr>
            <p:nvPr/>
          </p:nvSpPr>
          <p:spPr bwMode="auto">
            <a:xfrm>
              <a:off x="1521" y="1142"/>
              <a:ext cx="1228" cy="2166"/>
            </a:xfrm>
            <a:custGeom>
              <a:avLst/>
              <a:gdLst>
                <a:gd name="T0" fmla="*/ 0 w 7370"/>
                <a:gd name="T1" fmla="*/ 2166 h 12996"/>
                <a:gd name="T2" fmla="*/ 0 w 7370"/>
                <a:gd name="T3" fmla="*/ 1980 h 12996"/>
                <a:gd name="T4" fmla="*/ 22 w 7370"/>
                <a:gd name="T5" fmla="*/ 1980 h 12996"/>
                <a:gd name="T6" fmla="*/ 22 w 7370"/>
                <a:gd name="T7" fmla="*/ 1770 h 12996"/>
                <a:gd name="T8" fmla="*/ 45 w 7370"/>
                <a:gd name="T9" fmla="*/ 1770 h 12996"/>
                <a:gd name="T10" fmla="*/ 45 w 7370"/>
                <a:gd name="T11" fmla="*/ 1677 h 12996"/>
                <a:gd name="T12" fmla="*/ 67 w 7370"/>
                <a:gd name="T13" fmla="*/ 1677 h 12996"/>
                <a:gd name="T14" fmla="*/ 67 w 7370"/>
                <a:gd name="T15" fmla="*/ 1630 h 12996"/>
                <a:gd name="T16" fmla="*/ 89 w 7370"/>
                <a:gd name="T17" fmla="*/ 1630 h 12996"/>
                <a:gd name="T18" fmla="*/ 89 w 7370"/>
                <a:gd name="T19" fmla="*/ 1607 h 12996"/>
                <a:gd name="T20" fmla="*/ 111 w 7370"/>
                <a:gd name="T21" fmla="*/ 1607 h 12996"/>
                <a:gd name="T22" fmla="*/ 111 w 7370"/>
                <a:gd name="T23" fmla="*/ 1584 h 12996"/>
                <a:gd name="T24" fmla="*/ 134 w 7370"/>
                <a:gd name="T25" fmla="*/ 1584 h 12996"/>
                <a:gd name="T26" fmla="*/ 134 w 7370"/>
                <a:gd name="T27" fmla="*/ 1304 h 12996"/>
                <a:gd name="T28" fmla="*/ 156 w 7370"/>
                <a:gd name="T29" fmla="*/ 1304 h 12996"/>
                <a:gd name="T30" fmla="*/ 156 w 7370"/>
                <a:gd name="T31" fmla="*/ 1234 h 12996"/>
                <a:gd name="T32" fmla="*/ 178 w 7370"/>
                <a:gd name="T33" fmla="*/ 1234 h 12996"/>
                <a:gd name="T34" fmla="*/ 178 w 7370"/>
                <a:gd name="T35" fmla="*/ 1095 h 12996"/>
                <a:gd name="T36" fmla="*/ 201 w 7370"/>
                <a:gd name="T37" fmla="*/ 1095 h 12996"/>
                <a:gd name="T38" fmla="*/ 201 w 7370"/>
                <a:gd name="T39" fmla="*/ 1048 h 12996"/>
                <a:gd name="T40" fmla="*/ 268 w 7370"/>
                <a:gd name="T41" fmla="*/ 1048 h 12996"/>
                <a:gd name="T42" fmla="*/ 268 w 7370"/>
                <a:gd name="T43" fmla="*/ 978 h 12996"/>
                <a:gd name="T44" fmla="*/ 290 w 7370"/>
                <a:gd name="T45" fmla="*/ 978 h 12996"/>
                <a:gd name="T46" fmla="*/ 290 w 7370"/>
                <a:gd name="T47" fmla="*/ 932 h 12996"/>
                <a:gd name="T48" fmla="*/ 312 w 7370"/>
                <a:gd name="T49" fmla="*/ 932 h 12996"/>
                <a:gd name="T50" fmla="*/ 312 w 7370"/>
                <a:gd name="T51" fmla="*/ 908 h 12996"/>
                <a:gd name="T52" fmla="*/ 379 w 7370"/>
                <a:gd name="T53" fmla="*/ 908 h 12996"/>
                <a:gd name="T54" fmla="*/ 379 w 7370"/>
                <a:gd name="T55" fmla="*/ 769 h 12996"/>
                <a:gd name="T56" fmla="*/ 402 w 7370"/>
                <a:gd name="T57" fmla="*/ 769 h 12996"/>
                <a:gd name="T58" fmla="*/ 402 w 7370"/>
                <a:gd name="T59" fmla="*/ 652 h 12996"/>
                <a:gd name="T60" fmla="*/ 469 w 7370"/>
                <a:gd name="T61" fmla="*/ 652 h 12996"/>
                <a:gd name="T62" fmla="*/ 469 w 7370"/>
                <a:gd name="T63" fmla="*/ 629 h 12996"/>
                <a:gd name="T64" fmla="*/ 491 w 7370"/>
                <a:gd name="T65" fmla="*/ 629 h 12996"/>
                <a:gd name="T66" fmla="*/ 491 w 7370"/>
                <a:gd name="T67" fmla="*/ 605 h 12996"/>
                <a:gd name="T68" fmla="*/ 536 w 7370"/>
                <a:gd name="T69" fmla="*/ 605 h 12996"/>
                <a:gd name="T70" fmla="*/ 536 w 7370"/>
                <a:gd name="T71" fmla="*/ 512 h 12996"/>
                <a:gd name="T72" fmla="*/ 558 w 7370"/>
                <a:gd name="T73" fmla="*/ 512 h 12996"/>
                <a:gd name="T74" fmla="*/ 558 w 7370"/>
                <a:gd name="T75" fmla="*/ 466 h 12996"/>
                <a:gd name="T76" fmla="*/ 580 w 7370"/>
                <a:gd name="T77" fmla="*/ 466 h 12996"/>
                <a:gd name="T78" fmla="*/ 603 w 7370"/>
                <a:gd name="T79" fmla="*/ 443 h 12996"/>
                <a:gd name="T80" fmla="*/ 603 w 7370"/>
                <a:gd name="T81" fmla="*/ 419 h 12996"/>
                <a:gd name="T82" fmla="*/ 625 w 7370"/>
                <a:gd name="T83" fmla="*/ 419 h 12996"/>
                <a:gd name="T84" fmla="*/ 625 w 7370"/>
                <a:gd name="T85" fmla="*/ 373 h 12996"/>
                <a:gd name="T86" fmla="*/ 647 w 7370"/>
                <a:gd name="T87" fmla="*/ 373 h 12996"/>
                <a:gd name="T88" fmla="*/ 647 w 7370"/>
                <a:gd name="T89" fmla="*/ 349 h 12996"/>
                <a:gd name="T90" fmla="*/ 670 w 7370"/>
                <a:gd name="T91" fmla="*/ 349 h 12996"/>
                <a:gd name="T92" fmla="*/ 670 w 7370"/>
                <a:gd name="T93" fmla="*/ 326 h 12996"/>
                <a:gd name="T94" fmla="*/ 804 w 7370"/>
                <a:gd name="T95" fmla="*/ 326 h 12996"/>
                <a:gd name="T96" fmla="*/ 804 w 7370"/>
                <a:gd name="T97" fmla="*/ 256 h 12996"/>
                <a:gd name="T98" fmla="*/ 848 w 7370"/>
                <a:gd name="T99" fmla="*/ 256 h 12996"/>
                <a:gd name="T100" fmla="*/ 848 w 7370"/>
                <a:gd name="T101" fmla="*/ 210 h 12996"/>
                <a:gd name="T102" fmla="*/ 871 w 7370"/>
                <a:gd name="T103" fmla="*/ 210 h 12996"/>
                <a:gd name="T104" fmla="*/ 871 w 7370"/>
                <a:gd name="T105" fmla="*/ 140 h 12996"/>
                <a:gd name="T106" fmla="*/ 938 w 7370"/>
                <a:gd name="T107" fmla="*/ 140 h 12996"/>
                <a:gd name="T108" fmla="*/ 938 w 7370"/>
                <a:gd name="T109" fmla="*/ 117 h 12996"/>
                <a:gd name="T110" fmla="*/ 960 w 7370"/>
                <a:gd name="T111" fmla="*/ 117 h 12996"/>
                <a:gd name="T112" fmla="*/ 960 w 7370"/>
                <a:gd name="T113" fmla="*/ 93 h 12996"/>
                <a:gd name="T114" fmla="*/ 1161 w 7370"/>
                <a:gd name="T115" fmla="*/ 93 h 12996"/>
                <a:gd name="T116" fmla="*/ 1161 w 7370"/>
                <a:gd name="T117" fmla="*/ 47 h 12996"/>
                <a:gd name="T118" fmla="*/ 1183 w 7370"/>
                <a:gd name="T119" fmla="*/ 47 h 12996"/>
                <a:gd name="T120" fmla="*/ 1206 w 7370"/>
                <a:gd name="T121" fmla="*/ 23 h 12996"/>
                <a:gd name="T122" fmla="*/ 1228 w 7370"/>
                <a:gd name="T123" fmla="*/ 23 h 12996"/>
                <a:gd name="T124" fmla="*/ 1228 w 7370"/>
                <a:gd name="T125" fmla="*/ 0 h 129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370"/>
                <a:gd name="T190" fmla="*/ 0 h 12996"/>
                <a:gd name="T191" fmla="*/ 7370 w 7370"/>
                <a:gd name="T192" fmla="*/ 12996 h 129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370" h="12996">
                  <a:moveTo>
                    <a:pt x="0" y="12996"/>
                  </a:moveTo>
                  <a:lnTo>
                    <a:pt x="0" y="11878"/>
                  </a:lnTo>
                  <a:lnTo>
                    <a:pt x="134" y="11878"/>
                  </a:lnTo>
                  <a:lnTo>
                    <a:pt x="134" y="10621"/>
                  </a:lnTo>
                  <a:lnTo>
                    <a:pt x="268" y="10621"/>
                  </a:lnTo>
                  <a:lnTo>
                    <a:pt x="268" y="10062"/>
                  </a:lnTo>
                  <a:lnTo>
                    <a:pt x="401" y="10062"/>
                  </a:lnTo>
                  <a:lnTo>
                    <a:pt x="401" y="9782"/>
                  </a:lnTo>
                  <a:lnTo>
                    <a:pt x="535" y="9782"/>
                  </a:lnTo>
                  <a:lnTo>
                    <a:pt x="535" y="9643"/>
                  </a:lnTo>
                  <a:lnTo>
                    <a:pt x="669" y="9643"/>
                  </a:lnTo>
                  <a:lnTo>
                    <a:pt x="669" y="9503"/>
                  </a:lnTo>
                  <a:lnTo>
                    <a:pt x="803" y="9503"/>
                  </a:lnTo>
                  <a:lnTo>
                    <a:pt x="803" y="7826"/>
                  </a:lnTo>
                  <a:lnTo>
                    <a:pt x="938" y="7826"/>
                  </a:lnTo>
                  <a:lnTo>
                    <a:pt x="938" y="7407"/>
                  </a:lnTo>
                  <a:lnTo>
                    <a:pt x="1071" y="7407"/>
                  </a:lnTo>
                  <a:lnTo>
                    <a:pt x="1071" y="6569"/>
                  </a:lnTo>
                  <a:lnTo>
                    <a:pt x="1206" y="6569"/>
                  </a:lnTo>
                  <a:lnTo>
                    <a:pt x="1206" y="6289"/>
                  </a:lnTo>
                  <a:lnTo>
                    <a:pt x="1608" y="6289"/>
                  </a:lnTo>
                  <a:lnTo>
                    <a:pt x="1608" y="5869"/>
                  </a:lnTo>
                  <a:lnTo>
                    <a:pt x="1742" y="5869"/>
                  </a:lnTo>
                  <a:lnTo>
                    <a:pt x="1742" y="5589"/>
                  </a:lnTo>
                  <a:lnTo>
                    <a:pt x="1875" y="5589"/>
                  </a:lnTo>
                  <a:lnTo>
                    <a:pt x="1875" y="5450"/>
                  </a:lnTo>
                  <a:lnTo>
                    <a:pt x="2277" y="5450"/>
                  </a:lnTo>
                  <a:lnTo>
                    <a:pt x="2277" y="4612"/>
                  </a:lnTo>
                  <a:lnTo>
                    <a:pt x="2412" y="4612"/>
                  </a:lnTo>
                  <a:lnTo>
                    <a:pt x="2412" y="3913"/>
                  </a:lnTo>
                  <a:lnTo>
                    <a:pt x="2814" y="3913"/>
                  </a:lnTo>
                  <a:lnTo>
                    <a:pt x="2814" y="3774"/>
                  </a:lnTo>
                  <a:lnTo>
                    <a:pt x="2948" y="3774"/>
                  </a:lnTo>
                  <a:lnTo>
                    <a:pt x="2948" y="3633"/>
                  </a:lnTo>
                  <a:lnTo>
                    <a:pt x="3216" y="3633"/>
                  </a:lnTo>
                  <a:lnTo>
                    <a:pt x="3216" y="3073"/>
                  </a:lnTo>
                  <a:lnTo>
                    <a:pt x="3351" y="3073"/>
                  </a:lnTo>
                  <a:lnTo>
                    <a:pt x="3351" y="2794"/>
                  </a:lnTo>
                  <a:lnTo>
                    <a:pt x="3483" y="2794"/>
                  </a:lnTo>
                  <a:lnTo>
                    <a:pt x="3618" y="2655"/>
                  </a:lnTo>
                  <a:lnTo>
                    <a:pt x="3618" y="2515"/>
                  </a:lnTo>
                  <a:lnTo>
                    <a:pt x="3751" y="2515"/>
                  </a:lnTo>
                  <a:lnTo>
                    <a:pt x="3751" y="2235"/>
                  </a:lnTo>
                  <a:lnTo>
                    <a:pt x="3886" y="2235"/>
                  </a:lnTo>
                  <a:lnTo>
                    <a:pt x="3886" y="2096"/>
                  </a:lnTo>
                  <a:lnTo>
                    <a:pt x="4020" y="2096"/>
                  </a:lnTo>
                  <a:lnTo>
                    <a:pt x="4020" y="1956"/>
                  </a:lnTo>
                  <a:lnTo>
                    <a:pt x="4825" y="1956"/>
                  </a:lnTo>
                  <a:lnTo>
                    <a:pt x="4825" y="1537"/>
                  </a:lnTo>
                  <a:lnTo>
                    <a:pt x="5092" y="1537"/>
                  </a:lnTo>
                  <a:lnTo>
                    <a:pt x="5092" y="1258"/>
                  </a:lnTo>
                  <a:lnTo>
                    <a:pt x="5226" y="1258"/>
                  </a:lnTo>
                  <a:lnTo>
                    <a:pt x="5226" y="839"/>
                  </a:lnTo>
                  <a:lnTo>
                    <a:pt x="5628" y="839"/>
                  </a:lnTo>
                  <a:lnTo>
                    <a:pt x="5628" y="699"/>
                  </a:lnTo>
                  <a:lnTo>
                    <a:pt x="5763" y="699"/>
                  </a:lnTo>
                  <a:lnTo>
                    <a:pt x="5763" y="560"/>
                  </a:lnTo>
                  <a:lnTo>
                    <a:pt x="6969" y="560"/>
                  </a:lnTo>
                  <a:lnTo>
                    <a:pt x="6969" y="280"/>
                  </a:lnTo>
                  <a:lnTo>
                    <a:pt x="7102" y="280"/>
                  </a:lnTo>
                  <a:lnTo>
                    <a:pt x="7237" y="139"/>
                  </a:lnTo>
                  <a:lnTo>
                    <a:pt x="7370" y="139"/>
                  </a:lnTo>
                  <a:lnTo>
                    <a:pt x="7370" y="0"/>
                  </a:lnTo>
                </a:path>
              </a:pathLst>
            </a:custGeom>
            <a:noFill/>
            <a:ln w="28575">
              <a:solidFill>
                <a:srgbClr val="990099"/>
              </a:solidFill>
              <a:round/>
              <a:headEnd/>
              <a:tailEnd/>
            </a:ln>
          </p:spPr>
          <p:txBody>
            <a:bodyPr/>
            <a:lstStyle/>
            <a:p>
              <a:endParaRPr lang="en-US" sz="1400"/>
            </a:p>
          </p:txBody>
        </p:sp>
        <p:sp>
          <p:nvSpPr>
            <p:cNvPr id="23" name="Freeform 9"/>
            <p:cNvSpPr>
              <a:spLocks/>
            </p:cNvSpPr>
            <p:nvPr/>
          </p:nvSpPr>
          <p:spPr bwMode="auto">
            <a:xfrm>
              <a:off x="2749" y="1003"/>
              <a:ext cx="1005" cy="139"/>
            </a:xfrm>
            <a:custGeom>
              <a:avLst/>
              <a:gdLst>
                <a:gd name="T0" fmla="*/ 0 w 6031"/>
                <a:gd name="T1" fmla="*/ 139 h 838"/>
                <a:gd name="T2" fmla="*/ 22 w 6031"/>
                <a:gd name="T3" fmla="*/ 139 h 838"/>
                <a:gd name="T4" fmla="*/ 22 w 6031"/>
                <a:gd name="T5" fmla="*/ 116 h 838"/>
                <a:gd name="T6" fmla="*/ 89 w 6031"/>
                <a:gd name="T7" fmla="*/ 116 h 838"/>
                <a:gd name="T8" fmla="*/ 89 w 6031"/>
                <a:gd name="T9" fmla="*/ 93 h 838"/>
                <a:gd name="T10" fmla="*/ 290 w 6031"/>
                <a:gd name="T11" fmla="*/ 93 h 838"/>
                <a:gd name="T12" fmla="*/ 290 w 6031"/>
                <a:gd name="T13" fmla="*/ 46 h 838"/>
                <a:gd name="T14" fmla="*/ 335 w 6031"/>
                <a:gd name="T15" fmla="*/ 46 h 838"/>
                <a:gd name="T16" fmla="*/ 335 w 6031"/>
                <a:gd name="T17" fmla="*/ 23 h 838"/>
                <a:gd name="T18" fmla="*/ 380 w 6031"/>
                <a:gd name="T19" fmla="*/ 23 h 838"/>
                <a:gd name="T20" fmla="*/ 380 w 6031"/>
                <a:gd name="T21" fmla="*/ 0 h 838"/>
                <a:gd name="T22" fmla="*/ 1005 w 6031"/>
                <a:gd name="T23" fmla="*/ 0 h 8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31"/>
                <a:gd name="T37" fmla="*/ 0 h 838"/>
                <a:gd name="T38" fmla="*/ 6031 w 6031"/>
                <a:gd name="T39" fmla="*/ 838 h 8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31" h="838">
                  <a:moveTo>
                    <a:pt x="0" y="838"/>
                  </a:moveTo>
                  <a:lnTo>
                    <a:pt x="135" y="838"/>
                  </a:lnTo>
                  <a:lnTo>
                    <a:pt x="135" y="698"/>
                  </a:lnTo>
                  <a:lnTo>
                    <a:pt x="537" y="698"/>
                  </a:lnTo>
                  <a:lnTo>
                    <a:pt x="537" y="558"/>
                  </a:lnTo>
                  <a:lnTo>
                    <a:pt x="1743" y="558"/>
                  </a:lnTo>
                  <a:lnTo>
                    <a:pt x="1743" y="279"/>
                  </a:lnTo>
                  <a:lnTo>
                    <a:pt x="2012" y="279"/>
                  </a:lnTo>
                  <a:lnTo>
                    <a:pt x="2012" y="139"/>
                  </a:lnTo>
                  <a:lnTo>
                    <a:pt x="2279" y="139"/>
                  </a:lnTo>
                  <a:lnTo>
                    <a:pt x="2279" y="0"/>
                  </a:lnTo>
                  <a:lnTo>
                    <a:pt x="6031" y="0"/>
                  </a:lnTo>
                </a:path>
              </a:pathLst>
            </a:custGeom>
            <a:noFill/>
            <a:ln w="28575">
              <a:solidFill>
                <a:srgbClr val="990099"/>
              </a:solidFill>
              <a:round/>
              <a:headEnd/>
              <a:tailEnd/>
            </a:ln>
          </p:spPr>
          <p:txBody>
            <a:bodyPr/>
            <a:lstStyle/>
            <a:p>
              <a:endParaRPr lang="en-US" sz="1400"/>
            </a:p>
          </p:txBody>
        </p:sp>
        <p:sp>
          <p:nvSpPr>
            <p:cNvPr id="24" name="Rectangle 10"/>
            <p:cNvSpPr>
              <a:spLocks noChangeArrowheads="1"/>
            </p:cNvSpPr>
            <p:nvPr/>
          </p:nvSpPr>
          <p:spPr bwMode="auto">
            <a:xfrm>
              <a:off x="1481" y="953"/>
              <a:ext cx="2313" cy="2428"/>
            </a:xfrm>
            <a:prstGeom prst="rect">
              <a:avLst/>
            </a:prstGeom>
            <a:noFill/>
            <a:ln w="19050">
              <a:solidFill>
                <a:srgbClr val="000000"/>
              </a:solidFill>
              <a:miter lim="800000"/>
              <a:headEnd/>
              <a:tailEnd/>
            </a:ln>
          </p:spPr>
          <p:txBody>
            <a:bodyPr/>
            <a:lstStyle/>
            <a:p>
              <a:endParaRPr lang="en-US" sz="1400"/>
            </a:p>
          </p:txBody>
        </p:sp>
        <p:sp>
          <p:nvSpPr>
            <p:cNvPr id="25" name="Text Box 11"/>
            <p:cNvSpPr txBox="1">
              <a:spLocks noChangeArrowheads="1"/>
            </p:cNvSpPr>
            <p:nvPr/>
          </p:nvSpPr>
          <p:spPr bwMode="auto">
            <a:xfrm rot="16200000">
              <a:off x="424" y="2104"/>
              <a:ext cx="905" cy="252"/>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sz="2000" b="0">
                  <a:solidFill>
                    <a:schemeClr val="tx1"/>
                  </a:solidFill>
                  <a:latin typeface="Lucida Sans Unicode" pitchFamily="34" charset="0"/>
                </a:rPr>
                <a:t>Sensitivity</a:t>
              </a:r>
              <a:endParaRPr lang="en-US" b="0">
                <a:solidFill>
                  <a:schemeClr val="tx1"/>
                </a:solidFill>
                <a:latin typeface="Lucida Sans Unicode" pitchFamily="34" charset="0"/>
              </a:endParaRPr>
            </a:p>
          </p:txBody>
        </p:sp>
        <p:sp>
          <p:nvSpPr>
            <p:cNvPr id="26" name="Text Box 12"/>
            <p:cNvSpPr txBox="1">
              <a:spLocks noChangeArrowheads="1"/>
            </p:cNvSpPr>
            <p:nvPr/>
          </p:nvSpPr>
          <p:spPr bwMode="auto">
            <a:xfrm>
              <a:off x="1714" y="3651"/>
              <a:ext cx="1271" cy="252"/>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sz="2000" b="0">
                  <a:solidFill>
                    <a:schemeClr val="tx1"/>
                  </a:solidFill>
                  <a:latin typeface="Lucida Sans Unicode" pitchFamily="34" charset="0"/>
                </a:rPr>
                <a:t>1 — Specificity</a:t>
              </a:r>
              <a:endParaRPr lang="en-US" b="0">
                <a:solidFill>
                  <a:schemeClr val="tx1"/>
                </a:solidFill>
                <a:latin typeface="Lucida Sans Unicode" pitchFamily="34" charset="0"/>
              </a:endParaRPr>
            </a:p>
          </p:txBody>
        </p:sp>
        <p:sp>
          <p:nvSpPr>
            <p:cNvPr id="27" name="Text Box 13"/>
            <p:cNvSpPr txBox="1">
              <a:spLocks noChangeArrowheads="1"/>
            </p:cNvSpPr>
            <p:nvPr/>
          </p:nvSpPr>
          <p:spPr bwMode="auto">
            <a:xfrm>
              <a:off x="1415" y="3381"/>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0.0</a:t>
              </a:r>
            </a:p>
          </p:txBody>
        </p:sp>
        <p:sp>
          <p:nvSpPr>
            <p:cNvPr id="28" name="Text Box 14"/>
            <p:cNvSpPr txBox="1">
              <a:spLocks noChangeArrowheads="1"/>
            </p:cNvSpPr>
            <p:nvPr/>
          </p:nvSpPr>
          <p:spPr bwMode="auto">
            <a:xfrm>
              <a:off x="2410" y="3381"/>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0.5</a:t>
              </a:r>
            </a:p>
          </p:txBody>
        </p:sp>
        <p:sp>
          <p:nvSpPr>
            <p:cNvPr id="29" name="Text Box 15"/>
            <p:cNvSpPr txBox="1">
              <a:spLocks noChangeArrowheads="1"/>
            </p:cNvSpPr>
            <p:nvPr/>
          </p:nvSpPr>
          <p:spPr bwMode="auto">
            <a:xfrm>
              <a:off x="3794" y="3381"/>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1.0</a:t>
              </a:r>
            </a:p>
          </p:txBody>
        </p:sp>
        <p:sp>
          <p:nvSpPr>
            <p:cNvPr id="30" name="Text Box 16"/>
            <p:cNvSpPr txBox="1">
              <a:spLocks noChangeArrowheads="1"/>
            </p:cNvSpPr>
            <p:nvPr/>
          </p:nvSpPr>
          <p:spPr bwMode="auto">
            <a:xfrm>
              <a:off x="1030" y="3189"/>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0.0</a:t>
              </a:r>
            </a:p>
          </p:txBody>
        </p:sp>
        <p:sp>
          <p:nvSpPr>
            <p:cNvPr id="31" name="Text Box 17"/>
            <p:cNvSpPr txBox="1">
              <a:spLocks noChangeArrowheads="1"/>
            </p:cNvSpPr>
            <p:nvPr/>
          </p:nvSpPr>
          <p:spPr bwMode="auto">
            <a:xfrm>
              <a:off x="1062" y="2034"/>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0.5</a:t>
              </a:r>
            </a:p>
          </p:txBody>
        </p:sp>
        <p:sp>
          <p:nvSpPr>
            <p:cNvPr id="32" name="Text Box 18"/>
            <p:cNvSpPr txBox="1">
              <a:spLocks noChangeArrowheads="1"/>
            </p:cNvSpPr>
            <p:nvPr/>
          </p:nvSpPr>
          <p:spPr bwMode="auto">
            <a:xfrm>
              <a:off x="1062" y="953"/>
              <a:ext cx="347" cy="233"/>
            </a:xfrm>
            <a:prstGeom prst="rect">
              <a:avLst/>
            </a:prstGeom>
            <a:noFill/>
            <a:ln w="19050">
              <a:noFill/>
              <a:miter lim="800000"/>
              <a:headEnd/>
              <a:tailEnd type="none" w="sm" len="med"/>
            </a:ln>
          </p:spPr>
          <p:txBody>
            <a:bodyPr wrap="none">
              <a:spAutoFit/>
            </a:bodyPr>
            <a:lstStyle/>
            <a:p>
              <a:pPr algn="l">
                <a:lnSpc>
                  <a:spcPct val="100000"/>
                </a:lnSpc>
                <a:spcBef>
                  <a:spcPct val="0"/>
                </a:spcBef>
                <a:buClrTx/>
                <a:buSzTx/>
                <a:buFontTx/>
                <a:buNone/>
              </a:pPr>
              <a:r>
                <a:rPr lang="en-US" b="0">
                  <a:solidFill>
                    <a:schemeClr val="tx1"/>
                  </a:solidFill>
                  <a:latin typeface="Lucida Sans Unicode" pitchFamily="34" charset="0"/>
                </a:rPr>
                <a:t>1.0</a:t>
              </a:r>
            </a:p>
          </p:txBody>
        </p:sp>
        <p:sp>
          <p:nvSpPr>
            <p:cNvPr id="33" name="Text Box 19"/>
            <p:cNvSpPr txBox="1">
              <a:spLocks noChangeArrowheads="1"/>
            </p:cNvSpPr>
            <p:nvPr/>
          </p:nvSpPr>
          <p:spPr bwMode="auto">
            <a:xfrm rot="19035311">
              <a:off x="1307" y="1999"/>
              <a:ext cx="2736" cy="245"/>
            </a:xfrm>
            <a:prstGeom prst="rect">
              <a:avLst/>
            </a:prstGeom>
            <a:solidFill>
              <a:schemeClr val="bg1"/>
            </a:solidFill>
            <a:ln w="12700">
              <a:noFill/>
              <a:miter lim="800000"/>
              <a:headEnd/>
              <a:tailEnd/>
            </a:ln>
          </p:spPr>
          <p:txBody>
            <a:bodyPr anchor="ctr">
              <a:spAutoFit/>
            </a:bodyPr>
            <a:lstStyle/>
            <a:p>
              <a:pPr algn="ctr">
                <a:lnSpc>
                  <a:spcPct val="100000"/>
                </a:lnSpc>
                <a:spcBef>
                  <a:spcPct val="0"/>
                </a:spcBef>
                <a:buClrTx/>
                <a:buSzTx/>
                <a:buFontTx/>
                <a:buNone/>
              </a:pPr>
              <a:r>
                <a:rPr lang="en-US" sz="1600" b="0">
                  <a:solidFill>
                    <a:schemeClr val="tx1"/>
                  </a:solidFill>
                  <a:latin typeface="Lucida Sans Unicode" pitchFamily="34" charset="0"/>
                </a:rPr>
                <a:t>Higher  </a:t>
              </a:r>
              <a:r>
                <a:rPr lang="en-US" sz="1600" b="0">
                  <a:solidFill>
                    <a:schemeClr val="tx1"/>
                  </a:solidFill>
                  <a:latin typeface="Lucida Sans Unicode" pitchFamily="34" charset="0"/>
                  <a:sym typeface="Symbol" pitchFamily="18" charset="2"/>
                </a:rPr>
                <a:t>  </a:t>
              </a:r>
              <a:r>
                <a:rPr lang="en-US" sz="1600">
                  <a:solidFill>
                    <a:schemeClr val="tx1"/>
                  </a:solidFill>
                  <a:latin typeface="Lucida Sans Unicode" pitchFamily="34" charset="0"/>
                  <a:sym typeface="Symbol" pitchFamily="18" charset="2"/>
                </a:rPr>
                <a:t>Cutoff</a:t>
              </a:r>
              <a:r>
                <a:rPr lang="en-US" sz="1600" b="0">
                  <a:solidFill>
                    <a:schemeClr val="tx1"/>
                  </a:solidFill>
                  <a:latin typeface="Lucida Sans Unicode" pitchFamily="34" charset="0"/>
                  <a:sym typeface="Symbol" pitchFamily="18" charset="2"/>
                </a:rPr>
                <a:t>    Lower</a:t>
              </a:r>
              <a:endParaRPr lang="en-US" b="0">
                <a:solidFill>
                  <a:schemeClr val="tx1"/>
                </a:solidFill>
                <a:latin typeface="Lucida Sans Unicode" pitchFamily="34" charset="0"/>
              </a:endParaRPr>
            </a:p>
          </p:txBody>
        </p:sp>
      </p:grpSp>
      <p:sp>
        <p:nvSpPr>
          <p:cNvPr id="34" name="Slide Number Placeholder 33"/>
          <p:cNvSpPr>
            <a:spLocks noGrp="1"/>
          </p:cNvSpPr>
          <p:nvPr>
            <p:ph type="sldNum" sz="quarter" idx="12"/>
          </p:nvPr>
        </p:nvSpPr>
        <p:spPr/>
        <p:txBody>
          <a:bodyPr/>
          <a:lstStyle/>
          <a:p>
            <a:fld id="{87AE200E-655D-41CB-AE11-87F7AD6434E3}"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lgn="l"/>
            <a:r>
              <a:rPr lang="en-US" sz="3600" b="1" dirty="0">
                <a:solidFill>
                  <a:srgbClr val="002060"/>
                </a:solidFill>
                <a:latin typeface="Arial Narrow" pitchFamily="34" charset="0"/>
              </a:rPr>
              <a:t>Validating the Model</a:t>
            </a:r>
          </a:p>
        </p:txBody>
      </p:sp>
      <p:sp>
        <p:nvSpPr>
          <p:cNvPr id="190467" name="Rectangle 3"/>
          <p:cNvSpPr>
            <a:spLocks noGrp="1" noChangeArrowheads="1"/>
          </p:cNvSpPr>
          <p:nvPr>
            <p:ph type="body" sz="half" idx="1"/>
          </p:nvPr>
        </p:nvSpPr>
        <p:spPr>
          <a:xfrm>
            <a:off x="457200" y="1341438"/>
            <a:ext cx="8147050" cy="4784725"/>
          </a:xfrm>
        </p:spPr>
        <p:txBody>
          <a:bodyPr/>
          <a:lstStyle/>
          <a:p>
            <a:pPr>
              <a:buClr>
                <a:schemeClr val="accent2"/>
              </a:buClr>
              <a:buFont typeface="Wingdings" pitchFamily="2" charset="2"/>
              <a:buChar char="§"/>
            </a:pPr>
            <a:r>
              <a:rPr lang="en-US" sz="2800" smtClean="0"/>
              <a:t>Model yang dihasilkan harus dapat memberikan performan yang baik tidak hanya pada data yang digunakan dalam menyusun model (learning set, in-sample), tetapi juga mempunyai kemampuan prediktif yang baik pada gugus data lain (testing set, out-sample)</a:t>
            </a:r>
          </a:p>
          <a:p>
            <a:pPr lvl="1">
              <a:buClr>
                <a:schemeClr val="accent2"/>
              </a:buClr>
              <a:buFont typeface="Wingdings" pitchFamily="2" charset="2"/>
              <a:buChar char="§"/>
            </a:pPr>
            <a:r>
              <a:rPr lang="en-US" sz="2400" smtClean="0"/>
              <a:t>Scoring </a:t>
            </a:r>
            <a:r>
              <a:rPr lang="en-US" sz="2400"/>
              <a:t>an alternate data set</a:t>
            </a:r>
          </a:p>
          <a:p>
            <a:pPr lvl="1">
              <a:buClr>
                <a:schemeClr val="accent2"/>
              </a:buClr>
              <a:buFont typeface="Wingdings" pitchFamily="2" charset="2"/>
              <a:buChar char="§"/>
            </a:pPr>
            <a:r>
              <a:rPr lang="en-US" sz="2400"/>
              <a:t>Population Stability Index</a:t>
            </a:r>
          </a:p>
        </p:txBody>
      </p:sp>
      <p:sp>
        <p:nvSpPr>
          <p:cNvPr id="4" name="Rectangle 2"/>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5" name="Slide Number Placeholder 4"/>
          <p:cNvSpPr>
            <a:spLocks noGrp="1"/>
          </p:cNvSpPr>
          <p:nvPr>
            <p:ph type="sldNum" idx="12"/>
          </p:nvPr>
        </p:nvSpPr>
        <p:spPr/>
        <p:txBody>
          <a:bodyPr/>
          <a:lstStyle/>
          <a:p>
            <a:fld id="{57305C44-D499-474C-9369-534BA58521E7}"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lgn="l"/>
            <a:r>
              <a:rPr lang="en-US" sz="3600" b="1" dirty="0">
                <a:solidFill>
                  <a:srgbClr val="002060"/>
                </a:solidFill>
                <a:latin typeface="Arial Narrow" pitchFamily="34" charset="0"/>
              </a:rPr>
              <a:t>Scoring an Alternate Data Set</a:t>
            </a:r>
          </a:p>
        </p:txBody>
      </p:sp>
      <p:sp>
        <p:nvSpPr>
          <p:cNvPr id="191491" name="Rectangle 3"/>
          <p:cNvSpPr>
            <a:spLocks noGrp="1" noChangeArrowheads="1"/>
          </p:cNvSpPr>
          <p:nvPr>
            <p:ph type="body" idx="1"/>
          </p:nvPr>
        </p:nvSpPr>
        <p:spPr/>
        <p:txBody>
          <a:bodyPr/>
          <a:lstStyle/>
          <a:p>
            <a:pPr>
              <a:lnSpc>
                <a:spcPct val="90000"/>
              </a:lnSpc>
            </a:pPr>
            <a:r>
              <a:rPr lang="en-US" sz="2400"/>
              <a:t>Models often deteriorate when scored on a data set that was not used in model development</a:t>
            </a:r>
          </a:p>
          <a:p>
            <a:pPr>
              <a:lnSpc>
                <a:spcPct val="90000"/>
              </a:lnSpc>
            </a:pPr>
            <a:r>
              <a:rPr lang="en-US" sz="2400"/>
              <a:t>A similar campaign from a different time period or geographic area is good for validation</a:t>
            </a:r>
          </a:p>
          <a:p>
            <a:pPr>
              <a:lnSpc>
                <a:spcPct val="90000"/>
              </a:lnSpc>
            </a:pPr>
            <a:r>
              <a:rPr lang="en-US" sz="2400"/>
              <a:t>Methods for scoring</a:t>
            </a:r>
          </a:p>
          <a:p>
            <a:pPr lvl="1">
              <a:lnSpc>
                <a:spcPct val="90000"/>
              </a:lnSpc>
            </a:pPr>
            <a:r>
              <a:rPr lang="en-US" sz="2400"/>
              <a:t>Within the model development process</a:t>
            </a:r>
          </a:p>
          <a:p>
            <a:pPr lvl="1">
              <a:lnSpc>
                <a:spcPct val="90000"/>
              </a:lnSpc>
            </a:pPr>
            <a:r>
              <a:rPr lang="en-US" sz="2400"/>
              <a:t>modeling new data</a:t>
            </a:r>
          </a:p>
        </p:txBody>
      </p:sp>
      <p:sp>
        <p:nvSpPr>
          <p:cNvPr id="4" name="Rectangle 2"/>
          <p:cNvSpPr>
            <a:spLocks noChangeArrowheads="1"/>
          </p:cNvSpPr>
          <p:nvPr/>
        </p:nvSpPr>
        <p:spPr bwMode="auto">
          <a:xfrm>
            <a:off x="0" y="0"/>
            <a:ext cx="9144000" cy="360363"/>
          </a:xfrm>
          <a:prstGeom prst="rect">
            <a:avLst/>
          </a:prstGeom>
          <a:solidFill>
            <a:srgbClr val="333399"/>
          </a:solidFill>
          <a:ln w="9525">
            <a:noFill/>
            <a:round/>
            <a:headEnd/>
            <a:tailEnd/>
          </a:ln>
          <a:effectLst/>
        </p:spPr>
        <p:txBody>
          <a:bodyPr wrap="none" anchor="ctr"/>
          <a:lstStyle/>
          <a:p>
            <a:endParaRPr lang="id-ID"/>
          </a:p>
        </p:txBody>
      </p:sp>
      <p:sp>
        <p:nvSpPr>
          <p:cNvPr id="5" name="Slide Number Placeholder 4"/>
          <p:cNvSpPr>
            <a:spLocks noGrp="1"/>
          </p:cNvSpPr>
          <p:nvPr>
            <p:ph type="sldNum" sz="quarter" idx="12"/>
          </p:nvPr>
        </p:nvSpPr>
        <p:spPr/>
        <p:txBody>
          <a:bodyPr/>
          <a:lstStyle/>
          <a:p>
            <a:fld id="{103065D6-F052-49A8-9E55-F08F8B478361}" type="slidenum">
              <a:rPr lang="id-ID" smtClean="0"/>
              <a:pPr/>
              <a:t>86</a:t>
            </a:fld>
            <a:endParaRPr lang="id-ID"/>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Menilai seberapa bagus model yang diperoleh</a:t>
            </a:r>
            <a:endParaRPr lang="en-US"/>
          </a:p>
        </p:txBody>
      </p:sp>
      <p:sp>
        <p:nvSpPr>
          <p:cNvPr id="3" name="Content Placeholder 2"/>
          <p:cNvSpPr>
            <a:spLocks noGrp="1"/>
          </p:cNvSpPr>
          <p:nvPr>
            <p:ph idx="1"/>
          </p:nvPr>
        </p:nvSpPr>
        <p:spPr/>
        <p:txBody>
          <a:bodyPr>
            <a:normAutofit lnSpcReduction="10000"/>
          </a:bodyPr>
          <a:lstStyle/>
          <a:p>
            <a:pPr>
              <a:buNone/>
            </a:pPr>
            <a:r>
              <a:rPr lang="en-US" sz="2000" smtClean="0"/>
              <a:t>Tahapan:</a:t>
            </a:r>
          </a:p>
          <a:p>
            <a:pPr>
              <a:buFontTx/>
              <a:buChar char="-"/>
            </a:pPr>
            <a:r>
              <a:rPr lang="en-US" sz="2000" smtClean="0"/>
              <a:t>Menghitung score dari setiap individu</a:t>
            </a:r>
          </a:p>
          <a:p>
            <a:pPr>
              <a:buFontTx/>
              <a:buChar char="-"/>
            </a:pPr>
            <a:r>
              <a:rPr lang="en-US" sz="2000" smtClean="0"/>
              <a:t>Menentukan prediksi kelas status</a:t>
            </a:r>
          </a:p>
          <a:p>
            <a:pPr>
              <a:buFontTx/>
              <a:buChar char="-"/>
            </a:pPr>
            <a:r>
              <a:rPr lang="en-US" sz="2000" smtClean="0"/>
              <a:t>Membandingkan prediksi dengan status yang sebenarnya</a:t>
            </a:r>
          </a:p>
          <a:p>
            <a:pPr>
              <a:buNone/>
            </a:pPr>
            <a:endParaRPr lang="en-US" sz="1600" b="1" smtClean="0"/>
          </a:p>
          <a:p>
            <a:pPr>
              <a:buNone/>
            </a:pPr>
            <a:r>
              <a:rPr lang="en-US" sz="1600" b="1" smtClean="0"/>
              <a:t>data data.datascoring;</a:t>
            </a:r>
          </a:p>
          <a:p>
            <a:pPr>
              <a:buNone/>
            </a:pPr>
            <a:r>
              <a:rPr lang="en-US" sz="1600" smtClean="0"/>
              <a:t>set data.datascoring;</a:t>
            </a:r>
          </a:p>
          <a:p>
            <a:pPr>
              <a:buNone/>
            </a:pPr>
            <a:r>
              <a:rPr lang="en-US" sz="1600" smtClean="0"/>
              <a:t>Factor = </a:t>
            </a:r>
            <a:r>
              <a:rPr lang="en-US" sz="1600" b="1" smtClean="0"/>
              <a:t>20 / log (2);</a:t>
            </a:r>
          </a:p>
          <a:p>
            <a:pPr>
              <a:buNone/>
            </a:pPr>
            <a:r>
              <a:rPr lang="en-US" sz="1600" smtClean="0"/>
              <a:t>Offset = </a:t>
            </a:r>
            <a:r>
              <a:rPr lang="en-US" sz="1600" b="1" smtClean="0"/>
              <a:t>600 - factor * log (50);</a:t>
            </a:r>
          </a:p>
          <a:p>
            <a:pPr>
              <a:buNone/>
            </a:pPr>
            <a:r>
              <a:rPr lang="en-US" sz="1600" smtClean="0"/>
              <a:t>SCOREgender = round((&amp;bgender * WOEgender + &amp;b0 / </a:t>
            </a:r>
            <a:r>
              <a:rPr lang="en-US" sz="1600" b="1" smtClean="0"/>
              <a:t>4) * factor + offset / 4);</a:t>
            </a:r>
          </a:p>
          <a:p>
            <a:pPr>
              <a:buNone/>
            </a:pPr>
            <a:r>
              <a:rPr lang="en-US" sz="1600" smtClean="0"/>
              <a:t>SCOREagegroup = round((&amp;bagegroup * WOEagegroup + &amp;b0 / </a:t>
            </a:r>
            <a:r>
              <a:rPr lang="en-US" sz="1600" b="1" smtClean="0"/>
              <a:t>4) * factor + offset / 4);</a:t>
            </a:r>
          </a:p>
          <a:p>
            <a:pPr>
              <a:buNone/>
            </a:pPr>
            <a:r>
              <a:rPr lang="en-US" sz="1600" smtClean="0"/>
              <a:t>SCOREresidence = round((&amp;bresidence * WOEresidence + &amp;b0 / </a:t>
            </a:r>
            <a:r>
              <a:rPr lang="en-US" sz="1600" b="1" smtClean="0"/>
              <a:t>4) * factor + offset / 4);</a:t>
            </a:r>
          </a:p>
          <a:p>
            <a:pPr>
              <a:buNone/>
            </a:pPr>
            <a:r>
              <a:rPr lang="en-US" sz="1600" smtClean="0"/>
              <a:t>SCOREdependants = round((&amp;bdependants * WOEdependants + &amp;b0 / </a:t>
            </a:r>
            <a:r>
              <a:rPr lang="en-US" sz="1600" b="1" smtClean="0"/>
              <a:t>4) * factor + offset / 4);</a:t>
            </a:r>
          </a:p>
          <a:p>
            <a:pPr>
              <a:buNone/>
            </a:pPr>
            <a:r>
              <a:rPr lang="en-US" sz="1600" smtClean="0"/>
              <a:t>SCOREtotal = sum(SCOREgender, SCOREagegroup, SCOREresidence, SCOREdependants);</a:t>
            </a:r>
          </a:p>
          <a:p>
            <a:pPr>
              <a:buNone/>
            </a:pPr>
            <a:r>
              <a:rPr lang="en-US" sz="1600" b="1" smtClean="0"/>
              <a:t>run;</a:t>
            </a:r>
            <a:endParaRPr lang="en-US" sz="1600"/>
          </a:p>
        </p:txBody>
      </p:sp>
      <p:sp>
        <p:nvSpPr>
          <p:cNvPr id="4" name="Slide Number Placeholder 3"/>
          <p:cNvSpPr>
            <a:spLocks noGrp="1"/>
          </p:cNvSpPr>
          <p:nvPr>
            <p:ph type="sldNum" sz="quarter" idx="12"/>
          </p:nvPr>
        </p:nvSpPr>
        <p:spPr/>
        <p:txBody>
          <a:bodyPr/>
          <a:lstStyle/>
          <a:p>
            <a:fld id="{87AE200E-655D-41CB-AE11-87F7AD6434E3}"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Menilai seberapa bagus model yang diperoleh</a:t>
            </a:r>
            <a:endParaRPr lang="en-US"/>
          </a:p>
        </p:txBody>
      </p:sp>
      <p:sp>
        <p:nvSpPr>
          <p:cNvPr id="3" name="Content Placeholder 2"/>
          <p:cNvSpPr>
            <a:spLocks noGrp="1"/>
          </p:cNvSpPr>
          <p:nvPr>
            <p:ph idx="1"/>
          </p:nvPr>
        </p:nvSpPr>
        <p:spPr>
          <a:xfrm>
            <a:off x="457200" y="1143000"/>
            <a:ext cx="8229600" cy="4525963"/>
          </a:xfrm>
        </p:spPr>
        <p:txBody>
          <a:bodyPr>
            <a:normAutofit/>
          </a:bodyPr>
          <a:lstStyle/>
          <a:p>
            <a:pPr>
              <a:buNone/>
            </a:pPr>
            <a:r>
              <a:rPr lang="en-US" sz="1800" b="1" smtClean="0"/>
              <a:t>data data.datascoring;</a:t>
            </a:r>
          </a:p>
          <a:p>
            <a:pPr>
              <a:buNone/>
            </a:pPr>
            <a:r>
              <a:rPr lang="en-US" sz="1800" smtClean="0"/>
              <a:t>set data.datascoring;</a:t>
            </a:r>
          </a:p>
          <a:p>
            <a:pPr>
              <a:buNone/>
            </a:pPr>
            <a:r>
              <a:rPr lang="en-US" sz="1800" smtClean="0"/>
              <a:t>if SCOREtotal &gt; </a:t>
            </a:r>
            <a:r>
              <a:rPr lang="en-US" sz="1800" b="1" smtClean="0"/>
              <a:t>500 then predict = "GOOD";</a:t>
            </a:r>
          </a:p>
          <a:p>
            <a:pPr>
              <a:buNone/>
            </a:pPr>
            <a:r>
              <a:rPr lang="en-US" sz="1800" smtClean="0"/>
              <a:t>else predict = "BAD ";</a:t>
            </a:r>
          </a:p>
          <a:p>
            <a:pPr>
              <a:buNone/>
            </a:pPr>
            <a:r>
              <a:rPr lang="en-US" sz="1800" b="1" smtClean="0"/>
              <a:t>run;</a:t>
            </a:r>
          </a:p>
          <a:p>
            <a:pPr>
              <a:buNone/>
            </a:pPr>
            <a:endParaRPr lang="en-US" sz="1800" smtClean="0"/>
          </a:p>
          <a:p>
            <a:pPr>
              <a:buNone/>
            </a:pPr>
            <a:r>
              <a:rPr lang="en-US" sz="1800" b="1" smtClean="0"/>
              <a:t>proc tabulate data=data.datascoring;</a:t>
            </a:r>
          </a:p>
          <a:p>
            <a:pPr>
              <a:buNone/>
            </a:pPr>
            <a:r>
              <a:rPr lang="en-US" sz="1800" smtClean="0"/>
              <a:t>class status predict;</a:t>
            </a:r>
          </a:p>
          <a:p>
            <a:pPr>
              <a:buNone/>
            </a:pPr>
            <a:r>
              <a:rPr lang="en-US" sz="1800" smtClean="0"/>
              <a:t>table status, predict*(n pctn rowpctn);</a:t>
            </a:r>
          </a:p>
          <a:p>
            <a:pPr>
              <a:buNone/>
            </a:pPr>
            <a:r>
              <a:rPr lang="en-US" sz="1800" b="1" smtClean="0"/>
              <a:t>run;</a:t>
            </a:r>
            <a:endParaRPr lang="en-US" sz="1400"/>
          </a:p>
        </p:txBody>
      </p:sp>
      <p:sp>
        <p:nvSpPr>
          <p:cNvPr id="4" name="Slide Number Placeholder 3"/>
          <p:cNvSpPr>
            <a:spLocks noGrp="1"/>
          </p:cNvSpPr>
          <p:nvPr>
            <p:ph type="sldNum" sz="quarter" idx="12"/>
          </p:nvPr>
        </p:nvSpPr>
        <p:spPr/>
        <p:txBody>
          <a:bodyPr/>
          <a:lstStyle/>
          <a:p>
            <a:fld id="{87AE200E-655D-41CB-AE11-87F7AD6434E3}" type="slidenum">
              <a:rPr lang="en-US" smtClean="0"/>
              <a:pPr/>
              <a:t>88</a:t>
            </a:fld>
            <a:endParaRPr lang="en-US"/>
          </a:p>
        </p:txBody>
      </p:sp>
      <p:sp>
        <p:nvSpPr>
          <p:cNvPr id="6" name="TextBox 5"/>
          <p:cNvSpPr txBox="1"/>
          <p:nvPr/>
        </p:nvSpPr>
        <p:spPr>
          <a:xfrm>
            <a:off x="5867400" y="4953000"/>
            <a:ext cx="3276600" cy="1200329"/>
          </a:xfrm>
          <a:prstGeom prst="rect">
            <a:avLst/>
          </a:prstGeom>
          <a:noFill/>
        </p:spPr>
        <p:txBody>
          <a:bodyPr wrap="square" rtlCol="0">
            <a:spAutoFit/>
          </a:bodyPr>
          <a:lstStyle/>
          <a:p>
            <a:r>
              <a:rPr lang="en-US" sz="2400" b="1" smtClean="0">
                <a:solidFill>
                  <a:srgbClr val="FF0000"/>
                </a:solidFill>
              </a:rPr>
              <a:t>Accuracy = ?</a:t>
            </a:r>
          </a:p>
          <a:p>
            <a:r>
              <a:rPr lang="en-US" sz="2400" b="1" smtClean="0">
                <a:solidFill>
                  <a:srgbClr val="FF0000"/>
                </a:solidFill>
              </a:rPr>
              <a:t>Sensitivity = ?</a:t>
            </a:r>
          </a:p>
          <a:p>
            <a:r>
              <a:rPr lang="en-US" sz="2400" b="1" smtClean="0">
                <a:solidFill>
                  <a:srgbClr val="FF0000"/>
                </a:solidFill>
              </a:rPr>
              <a:t>Specificity = ?</a:t>
            </a:r>
            <a:endParaRPr lang="en-US" sz="2400" b="1">
              <a:solidFill>
                <a:srgbClr val="FF0000"/>
              </a:solidFill>
            </a:endParaRPr>
          </a:p>
        </p:txBody>
      </p:sp>
      <p:pic>
        <p:nvPicPr>
          <p:cNvPr id="155651" name="Picture 3"/>
          <p:cNvPicPr>
            <a:picLocks noChangeAspect="1" noChangeArrowheads="1"/>
          </p:cNvPicPr>
          <p:nvPr/>
        </p:nvPicPr>
        <p:blipFill>
          <a:blip r:embed="rId2" cstate="print"/>
          <a:srcRect/>
          <a:stretch>
            <a:fillRect/>
          </a:stretch>
        </p:blipFill>
        <p:spPr bwMode="auto">
          <a:xfrm>
            <a:off x="685800" y="4419600"/>
            <a:ext cx="4724400" cy="228817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Menilai seberapa bagus model yang diperoleh</a:t>
            </a:r>
            <a:endParaRPr lang="en-US"/>
          </a:p>
        </p:txBody>
      </p:sp>
      <p:sp>
        <p:nvSpPr>
          <p:cNvPr id="3" name="Content Placeholder 2"/>
          <p:cNvSpPr>
            <a:spLocks noGrp="1"/>
          </p:cNvSpPr>
          <p:nvPr>
            <p:ph idx="1"/>
          </p:nvPr>
        </p:nvSpPr>
        <p:spPr>
          <a:xfrm>
            <a:off x="457200" y="1143000"/>
            <a:ext cx="8229600" cy="5105400"/>
          </a:xfrm>
        </p:spPr>
        <p:txBody>
          <a:bodyPr>
            <a:normAutofit/>
          </a:bodyPr>
          <a:lstStyle/>
          <a:p>
            <a:pPr>
              <a:buNone/>
            </a:pPr>
            <a:r>
              <a:rPr lang="en-US" sz="1800" b="1" smtClean="0"/>
              <a:t>proc sort data=data.datascoring;</a:t>
            </a:r>
          </a:p>
          <a:p>
            <a:pPr>
              <a:buNone/>
            </a:pPr>
            <a:r>
              <a:rPr lang="en-US" sz="1800" smtClean="0"/>
              <a:t>by status;</a:t>
            </a:r>
          </a:p>
          <a:p>
            <a:pPr>
              <a:buNone/>
            </a:pPr>
            <a:endParaRPr lang="en-US" sz="1800" b="1" smtClean="0"/>
          </a:p>
          <a:p>
            <a:pPr>
              <a:buNone/>
            </a:pPr>
            <a:r>
              <a:rPr lang="en-US" sz="1800" b="1" smtClean="0"/>
              <a:t>proc kde data=data.datascoring;</a:t>
            </a:r>
          </a:p>
          <a:p>
            <a:pPr>
              <a:buNone/>
            </a:pPr>
            <a:r>
              <a:rPr lang="en-US" sz="1800" smtClean="0"/>
              <a:t>univar SCOREtotal / out=density bwm=</a:t>
            </a:r>
            <a:r>
              <a:rPr lang="en-US" sz="1800" b="1" smtClean="0"/>
              <a:t>3;</a:t>
            </a:r>
          </a:p>
          <a:p>
            <a:pPr>
              <a:buNone/>
            </a:pPr>
            <a:r>
              <a:rPr lang="en-US" sz="1800" smtClean="0"/>
              <a:t>by status;</a:t>
            </a:r>
          </a:p>
          <a:p>
            <a:pPr>
              <a:buNone/>
            </a:pPr>
            <a:r>
              <a:rPr lang="en-US" sz="1800" b="1" smtClean="0"/>
              <a:t>run;</a:t>
            </a:r>
          </a:p>
          <a:p>
            <a:pPr>
              <a:buNone/>
            </a:pPr>
            <a:endParaRPr lang="en-US" sz="1800" smtClean="0"/>
          </a:p>
          <a:p>
            <a:pPr>
              <a:buNone/>
            </a:pPr>
            <a:r>
              <a:rPr lang="en-US" sz="1800" smtClean="0"/>
              <a:t>symbol1 i=join w=</a:t>
            </a:r>
            <a:r>
              <a:rPr lang="en-US" sz="1800" b="1" smtClean="0"/>
              <a:t>2;</a:t>
            </a:r>
          </a:p>
          <a:p>
            <a:pPr>
              <a:buNone/>
            </a:pPr>
            <a:r>
              <a:rPr lang="en-US" sz="1800" smtClean="0"/>
              <a:t>symbol2 i=join w=</a:t>
            </a:r>
            <a:r>
              <a:rPr lang="en-US" sz="1800" b="1" smtClean="0"/>
              <a:t>2;</a:t>
            </a:r>
          </a:p>
          <a:p>
            <a:pPr>
              <a:buNone/>
            </a:pPr>
            <a:r>
              <a:rPr lang="en-US" sz="1800" b="1" smtClean="0"/>
              <a:t>proc gplot data=density;</a:t>
            </a:r>
          </a:p>
          <a:p>
            <a:pPr>
              <a:buNone/>
            </a:pPr>
            <a:r>
              <a:rPr lang="en-US" sz="1800" smtClean="0"/>
              <a:t>plot density*value=status;</a:t>
            </a:r>
          </a:p>
          <a:p>
            <a:pPr>
              <a:buNone/>
            </a:pPr>
            <a:r>
              <a:rPr lang="en-US" sz="1800" b="1" smtClean="0"/>
              <a:t>run;</a:t>
            </a:r>
          </a:p>
          <a:p>
            <a:pPr>
              <a:buNone/>
            </a:pPr>
            <a:r>
              <a:rPr lang="en-US" sz="1800" b="1" smtClean="0"/>
              <a:t>quit;</a:t>
            </a:r>
          </a:p>
          <a:p>
            <a:pPr>
              <a:buNone/>
            </a:pPr>
            <a:endParaRPr lang="en-US" sz="1800"/>
          </a:p>
        </p:txBody>
      </p:sp>
      <p:sp>
        <p:nvSpPr>
          <p:cNvPr id="4" name="Slide Number Placeholder 3"/>
          <p:cNvSpPr>
            <a:spLocks noGrp="1"/>
          </p:cNvSpPr>
          <p:nvPr>
            <p:ph type="sldNum" sz="quarter" idx="12"/>
          </p:nvPr>
        </p:nvSpPr>
        <p:spPr/>
        <p:txBody>
          <a:bodyPr/>
          <a:lstStyle/>
          <a:p>
            <a:fld id="{87AE200E-655D-41CB-AE11-87F7AD6434E3}" type="slidenum">
              <a:rPr lang="en-US" smtClean="0"/>
              <a:pPr/>
              <a:t>89</a:t>
            </a:fld>
            <a:endParaRPr lang="en-US"/>
          </a:p>
        </p:txBody>
      </p:sp>
      <p:pic>
        <p:nvPicPr>
          <p:cNvPr id="156674" name="Picture 2" descr="Plot of density by value identified by status"/>
          <p:cNvPicPr>
            <a:picLocks noChangeAspect="1" noChangeArrowheads="1"/>
          </p:cNvPicPr>
          <p:nvPr/>
        </p:nvPicPr>
        <p:blipFill>
          <a:blip r:embed="rId2" cstate="print"/>
          <a:srcRect/>
          <a:stretch>
            <a:fillRect/>
          </a:stretch>
        </p:blipFill>
        <p:spPr bwMode="auto">
          <a:xfrm>
            <a:off x="3227832" y="2892552"/>
            <a:ext cx="4978400" cy="37338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itu scorecard yang bagus?</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9</a:t>
            </a:fld>
            <a:endParaRPr lang="en-US"/>
          </a:p>
        </p:txBody>
      </p:sp>
      <p:pic>
        <p:nvPicPr>
          <p:cNvPr id="9218" name="Picture 2" descr="http://4.bp.blogspot.com/-sxzFqglacUQ/VAkyeQcdndI/AAAAAAAADi4/_pYsRHz_LC4/s1600/probability_distribution_of_2_means.png"/>
          <p:cNvPicPr>
            <a:picLocks noChangeAspect="1" noChangeArrowheads="1"/>
          </p:cNvPicPr>
          <p:nvPr/>
        </p:nvPicPr>
        <p:blipFill>
          <a:blip r:embed="rId2" cstate="print">
            <a:clrChange>
              <a:clrFrom>
                <a:srgbClr val="CCCCCC"/>
              </a:clrFrom>
              <a:clrTo>
                <a:srgbClr val="CCCCCC">
                  <a:alpha val="0"/>
                </a:srgbClr>
              </a:clrTo>
            </a:clrChange>
          </a:blip>
          <a:srcRect l="5333" t="15094" b="5121"/>
          <a:stretch>
            <a:fillRect/>
          </a:stretch>
        </p:blipFill>
        <p:spPr bwMode="auto">
          <a:xfrm>
            <a:off x="1447800" y="1600200"/>
            <a:ext cx="6287530" cy="3276600"/>
          </a:xfrm>
          <a:prstGeom prst="rect">
            <a:avLst/>
          </a:prstGeom>
          <a:noFill/>
        </p:spPr>
      </p:pic>
      <p:cxnSp>
        <p:nvCxnSpPr>
          <p:cNvPr id="7" name="Straight Connector 6"/>
          <p:cNvCxnSpPr/>
          <p:nvPr/>
        </p:nvCxnSpPr>
        <p:spPr>
          <a:xfrm flipV="1">
            <a:off x="4800600" y="1523474"/>
            <a:ext cx="0" cy="420624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7036" y="4708635"/>
            <a:ext cx="488732" cy="307777"/>
          </a:xfrm>
          <a:prstGeom prst="rect">
            <a:avLst/>
          </a:prstGeom>
          <a:noFill/>
        </p:spPr>
        <p:txBody>
          <a:bodyPr wrap="square" rtlCol="0">
            <a:spAutoFit/>
          </a:bodyPr>
          <a:lstStyle/>
          <a:p>
            <a:pPr algn="ctr"/>
            <a:r>
              <a:rPr lang="en-US" sz="1400" smtClean="0"/>
              <a:t>540</a:t>
            </a:r>
            <a:endParaRPr lang="en-US" sz="1400"/>
          </a:p>
        </p:txBody>
      </p:sp>
      <p:sp>
        <p:nvSpPr>
          <p:cNvPr id="9" name="TextBox 8"/>
          <p:cNvSpPr txBox="1"/>
          <p:nvPr/>
        </p:nvSpPr>
        <p:spPr>
          <a:xfrm>
            <a:off x="3908861" y="4708635"/>
            <a:ext cx="488732" cy="307777"/>
          </a:xfrm>
          <a:prstGeom prst="rect">
            <a:avLst/>
          </a:prstGeom>
          <a:noFill/>
        </p:spPr>
        <p:txBody>
          <a:bodyPr wrap="square" rtlCol="0">
            <a:spAutoFit/>
          </a:bodyPr>
          <a:lstStyle/>
          <a:p>
            <a:pPr algn="ctr"/>
            <a:r>
              <a:rPr lang="en-US" sz="1400" smtClean="0"/>
              <a:t>520</a:t>
            </a:r>
            <a:endParaRPr lang="en-US" sz="1400"/>
          </a:p>
        </p:txBody>
      </p:sp>
      <p:sp>
        <p:nvSpPr>
          <p:cNvPr id="10" name="TextBox 9"/>
          <p:cNvSpPr txBox="1"/>
          <p:nvPr/>
        </p:nvSpPr>
        <p:spPr>
          <a:xfrm>
            <a:off x="3270686" y="4708635"/>
            <a:ext cx="488732" cy="307777"/>
          </a:xfrm>
          <a:prstGeom prst="rect">
            <a:avLst/>
          </a:prstGeom>
          <a:noFill/>
        </p:spPr>
        <p:txBody>
          <a:bodyPr wrap="square" rtlCol="0">
            <a:spAutoFit/>
          </a:bodyPr>
          <a:lstStyle/>
          <a:p>
            <a:pPr algn="ctr"/>
            <a:r>
              <a:rPr lang="en-US" sz="1400" smtClean="0"/>
              <a:t>500</a:t>
            </a:r>
            <a:endParaRPr lang="en-US" sz="1400"/>
          </a:p>
        </p:txBody>
      </p:sp>
      <p:sp>
        <p:nvSpPr>
          <p:cNvPr id="11" name="TextBox 10"/>
          <p:cNvSpPr txBox="1"/>
          <p:nvPr/>
        </p:nvSpPr>
        <p:spPr>
          <a:xfrm>
            <a:off x="2632511" y="4708635"/>
            <a:ext cx="488732" cy="307777"/>
          </a:xfrm>
          <a:prstGeom prst="rect">
            <a:avLst/>
          </a:prstGeom>
          <a:noFill/>
        </p:spPr>
        <p:txBody>
          <a:bodyPr wrap="square" rtlCol="0">
            <a:spAutoFit/>
          </a:bodyPr>
          <a:lstStyle/>
          <a:p>
            <a:pPr algn="ctr"/>
            <a:r>
              <a:rPr lang="en-US" sz="1400" smtClean="0"/>
              <a:t>480</a:t>
            </a:r>
            <a:endParaRPr lang="en-US" sz="1400"/>
          </a:p>
        </p:txBody>
      </p:sp>
      <p:sp>
        <p:nvSpPr>
          <p:cNvPr id="13" name="TextBox 12"/>
          <p:cNvSpPr txBox="1"/>
          <p:nvPr/>
        </p:nvSpPr>
        <p:spPr>
          <a:xfrm>
            <a:off x="5185211" y="4708635"/>
            <a:ext cx="488732" cy="307777"/>
          </a:xfrm>
          <a:prstGeom prst="rect">
            <a:avLst/>
          </a:prstGeom>
          <a:noFill/>
        </p:spPr>
        <p:txBody>
          <a:bodyPr wrap="square" rtlCol="0">
            <a:spAutoFit/>
          </a:bodyPr>
          <a:lstStyle/>
          <a:p>
            <a:pPr algn="ctr"/>
            <a:r>
              <a:rPr lang="en-US" sz="1400" smtClean="0"/>
              <a:t>560</a:t>
            </a:r>
            <a:endParaRPr lang="en-US" sz="1400"/>
          </a:p>
        </p:txBody>
      </p:sp>
      <p:sp>
        <p:nvSpPr>
          <p:cNvPr id="14" name="TextBox 13"/>
          <p:cNvSpPr txBox="1"/>
          <p:nvPr/>
        </p:nvSpPr>
        <p:spPr>
          <a:xfrm>
            <a:off x="5823386" y="4708635"/>
            <a:ext cx="488732" cy="307777"/>
          </a:xfrm>
          <a:prstGeom prst="rect">
            <a:avLst/>
          </a:prstGeom>
          <a:noFill/>
        </p:spPr>
        <p:txBody>
          <a:bodyPr wrap="square" rtlCol="0">
            <a:spAutoFit/>
          </a:bodyPr>
          <a:lstStyle/>
          <a:p>
            <a:pPr algn="ctr"/>
            <a:r>
              <a:rPr lang="en-US" sz="1400" smtClean="0"/>
              <a:t>580</a:t>
            </a:r>
            <a:endParaRPr lang="en-US" sz="1400"/>
          </a:p>
        </p:txBody>
      </p:sp>
      <p:sp>
        <p:nvSpPr>
          <p:cNvPr id="15" name="TextBox 14"/>
          <p:cNvSpPr txBox="1"/>
          <p:nvPr/>
        </p:nvSpPr>
        <p:spPr>
          <a:xfrm>
            <a:off x="6461561" y="4708635"/>
            <a:ext cx="488732" cy="307777"/>
          </a:xfrm>
          <a:prstGeom prst="rect">
            <a:avLst/>
          </a:prstGeom>
          <a:noFill/>
        </p:spPr>
        <p:txBody>
          <a:bodyPr wrap="square" rtlCol="0">
            <a:spAutoFit/>
          </a:bodyPr>
          <a:lstStyle/>
          <a:p>
            <a:pPr algn="ctr"/>
            <a:r>
              <a:rPr lang="en-US" sz="1400" smtClean="0"/>
              <a:t>600</a:t>
            </a:r>
            <a:endParaRPr lang="en-US" sz="1400"/>
          </a:p>
        </p:txBody>
      </p:sp>
      <p:sp>
        <p:nvSpPr>
          <p:cNvPr id="16" name="TextBox 15"/>
          <p:cNvSpPr txBox="1"/>
          <p:nvPr/>
        </p:nvSpPr>
        <p:spPr>
          <a:xfrm>
            <a:off x="7099736" y="4708635"/>
            <a:ext cx="488732" cy="307777"/>
          </a:xfrm>
          <a:prstGeom prst="rect">
            <a:avLst/>
          </a:prstGeom>
          <a:noFill/>
        </p:spPr>
        <p:txBody>
          <a:bodyPr wrap="square" rtlCol="0">
            <a:spAutoFit/>
          </a:bodyPr>
          <a:lstStyle/>
          <a:p>
            <a:pPr algn="ctr"/>
            <a:r>
              <a:rPr lang="en-US" sz="1400" smtClean="0"/>
              <a:t>620</a:t>
            </a:r>
            <a:endParaRPr lang="en-US" sz="1400"/>
          </a:p>
        </p:txBody>
      </p:sp>
      <p:sp>
        <p:nvSpPr>
          <p:cNvPr id="17" name="TextBox 16"/>
          <p:cNvSpPr txBox="1"/>
          <p:nvPr/>
        </p:nvSpPr>
        <p:spPr>
          <a:xfrm>
            <a:off x="1994336" y="4708635"/>
            <a:ext cx="488732" cy="307777"/>
          </a:xfrm>
          <a:prstGeom prst="rect">
            <a:avLst/>
          </a:prstGeom>
          <a:noFill/>
        </p:spPr>
        <p:txBody>
          <a:bodyPr wrap="square" rtlCol="0">
            <a:spAutoFit/>
          </a:bodyPr>
          <a:lstStyle/>
          <a:p>
            <a:pPr algn="ctr"/>
            <a:r>
              <a:rPr lang="en-US" sz="1400" smtClean="0"/>
              <a:t>460</a:t>
            </a:r>
            <a:endParaRPr lang="en-US" sz="1400"/>
          </a:p>
        </p:txBody>
      </p:sp>
      <p:sp>
        <p:nvSpPr>
          <p:cNvPr id="18" name="TextBox 17"/>
          <p:cNvSpPr txBox="1"/>
          <p:nvPr/>
        </p:nvSpPr>
        <p:spPr>
          <a:xfrm>
            <a:off x="5943600" y="1600200"/>
            <a:ext cx="2057400" cy="923330"/>
          </a:xfrm>
          <a:prstGeom prst="rect">
            <a:avLst/>
          </a:prstGeom>
          <a:noFill/>
        </p:spPr>
        <p:txBody>
          <a:bodyPr wrap="square" rtlCol="0">
            <a:spAutoFit/>
          </a:bodyPr>
          <a:lstStyle/>
          <a:p>
            <a:pPr algn="ctr"/>
            <a:r>
              <a:rPr lang="en-US" b="1" smtClean="0">
                <a:solidFill>
                  <a:srgbClr val="C00000"/>
                </a:solidFill>
              </a:rPr>
              <a:t>Score Distribution of “Good Risk” Customers</a:t>
            </a:r>
            <a:endParaRPr lang="en-US" b="1">
              <a:solidFill>
                <a:srgbClr val="C00000"/>
              </a:solidFill>
            </a:endParaRPr>
          </a:p>
        </p:txBody>
      </p:sp>
      <p:sp>
        <p:nvSpPr>
          <p:cNvPr id="19" name="TextBox 18"/>
          <p:cNvSpPr txBox="1"/>
          <p:nvPr/>
        </p:nvSpPr>
        <p:spPr>
          <a:xfrm>
            <a:off x="838200" y="1600200"/>
            <a:ext cx="2057400" cy="923330"/>
          </a:xfrm>
          <a:prstGeom prst="rect">
            <a:avLst/>
          </a:prstGeom>
          <a:noFill/>
        </p:spPr>
        <p:txBody>
          <a:bodyPr wrap="square" rtlCol="0">
            <a:spAutoFit/>
          </a:bodyPr>
          <a:lstStyle/>
          <a:p>
            <a:pPr algn="ctr"/>
            <a:r>
              <a:rPr lang="en-US" b="1" smtClean="0">
                <a:solidFill>
                  <a:schemeClr val="accent5">
                    <a:lumMod val="50000"/>
                  </a:schemeClr>
                </a:solidFill>
              </a:rPr>
              <a:t>Score Distribution of “Bad Risk” Customers</a:t>
            </a:r>
            <a:endParaRPr lang="en-US" b="1">
              <a:solidFill>
                <a:schemeClr val="accent5">
                  <a:lumMod val="50000"/>
                </a:schemeClr>
              </a:solidFill>
            </a:endParaRPr>
          </a:p>
        </p:txBody>
      </p:sp>
      <p:sp>
        <p:nvSpPr>
          <p:cNvPr id="20" name="TextBox 19"/>
          <p:cNvSpPr txBox="1"/>
          <p:nvPr/>
        </p:nvSpPr>
        <p:spPr>
          <a:xfrm>
            <a:off x="3765332" y="5726668"/>
            <a:ext cx="2057400" cy="369332"/>
          </a:xfrm>
          <a:prstGeom prst="rect">
            <a:avLst/>
          </a:prstGeom>
          <a:noFill/>
        </p:spPr>
        <p:txBody>
          <a:bodyPr wrap="square" rtlCol="0">
            <a:spAutoFit/>
          </a:bodyPr>
          <a:lstStyle/>
          <a:p>
            <a:pPr algn="ctr"/>
            <a:r>
              <a:rPr lang="en-US" b="1" smtClean="0">
                <a:solidFill>
                  <a:schemeClr val="accent5">
                    <a:lumMod val="50000"/>
                  </a:schemeClr>
                </a:solidFill>
              </a:rPr>
              <a:t>threshold</a:t>
            </a:r>
            <a:endParaRPr lang="en-US" b="1">
              <a:solidFill>
                <a:schemeClr val="accent5">
                  <a:lumMod val="50000"/>
                </a:schemeClr>
              </a:solidFill>
            </a:endParaRPr>
          </a:p>
        </p:txBody>
      </p:sp>
      <p:sp>
        <p:nvSpPr>
          <p:cNvPr id="21" name="TextBox 20"/>
          <p:cNvSpPr txBox="1"/>
          <p:nvPr/>
        </p:nvSpPr>
        <p:spPr>
          <a:xfrm>
            <a:off x="5410200" y="4953000"/>
            <a:ext cx="1524000" cy="646331"/>
          </a:xfrm>
          <a:prstGeom prst="rect">
            <a:avLst/>
          </a:prstGeom>
          <a:noFill/>
        </p:spPr>
        <p:txBody>
          <a:bodyPr wrap="square" rtlCol="0">
            <a:spAutoFit/>
          </a:bodyPr>
          <a:lstStyle/>
          <a:p>
            <a:pPr algn="ctr"/>
            <a:r>
              <a:rPr lang="en-US" b="1" smtClean="0">
                <a:solidFill>
                  <a:srgbClr val="C00000"/>
                </a:solidFill>
              </a:rPr>
              <a:t>approval region</a:t>
            </a:r>
            <a:endParaRPr lang="en-US" b="1">
              <a:solidFill>
                <a:srgbClr val="C00000"/>
              </a:solidFill>
            </a:endParaRPr>
          </a:p>
        </p:txBody>
      </p:sp>
      <p:cxnSp>
        <p:nvCxnSpPr>
          <p:cNvPr id="23" name="Straight Arrow Connector 22"/>
          <p:cNvCxnSpPr/>
          <p:nvPr/>
        </p:nvCxnSpPr>
        <p:spPr>
          <a:xfrm flipH="1">
            <a:off x="4876800" y="5257800"/>
            <a:ext cx="7620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05600" y="5257800"/>
            <a:ext cx="7620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38400" y="4953000"/>
            <a:ext cx="1524000" cy="646331"/>
          </a:xfrm>
          <a:prstGeom prst="rect">
            <a:avLst/>
          </a:prstGeom>
          <a:noFill/>
        </p:spPr>
        <p:txBody>
          <a:bodyPr wrap="square" rtlCol="0">
            <a:spAutoFit/>
          </a:bodyPr>
          <a:lstStyle/>
          <a:p>
            <a:pPr algn="ctr"/>
            <a:r>
              <a:rPr lang="en-US" b="1" smtClean="0">
                <a:solidFill>
                  <a:schemeClr val="accent5">
                    <a:lumMod val="50000"/>
                  </a:schemeClr>
                </a:solidFill>
              </a:rPr>
              <a:t>rejection region</a:t>
            </a:r>
            <a:endParaRPr lang="en-US" b="1">
              <a:solidFill>
                <a:schemeClr val="accent5">
                  <a:lumMod val="50000"/>
                </a:schemeClr>
              </a:solidFill>
            </a:endParaRPr>
          </a:p>
        </p:txBody>
      </p:sp>
      <p:cxnSp>
        <p:nvCxnSpPr>
          <p:cNvPr id="26" name="Straight Arrow Connector 25"/>
          <p:cNvCxnSpPr/>
          <p:nvPr/>
        </p:nvCxnSpPr>
        <p:spPr>
          <a:xfrm flipH="1">
            <a:off x="1600200" y="5257800"/>
            <a:ext cx="1005840"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733800" y="5257800"/>
            <a:ext cx="1005840"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Reject Inference</a:t>
            </a:r>
            <a:endParaRPr lang="en-US"/>
          </a:p>
        </p:txBody>
      </p:sp>
      <p:sp>
        <p:nvSpPr>
          <p:cNvPr id="3" name="Content Placeholder 2"/>
          <p:cNvSpPr>
            <a:spLocks noGrp="1"/>
          </p:cNvSpPr>
          <p:nvPr>
            <p:ph idx="1"/>
          </p:nvPr>
        </p:nvSpPr>
        <p:spPr/>
        <p:txBody>
          <a:bodyPr>
            <a:normAutofit fontScale="92500" lnSpcReduction="20000"/>
          </a:bodyPr>
          <a:lstStyle/>
          <a:p>
            <a:r>
              <a:rPr lang="en-US" smtClean="0"/>
              <a:t>Pada kasus pembuatan approval scoring, penggunaan data customer penerima kredit dapat menyebabkan bias.</a:t>
            </a:r>
          </a:p>
          <a:p>
            <a:endParaRPr lang="en-US" smtClean="0"/>
          </a:p>
          <a:p>
            <a:r>
              <a:rPr lang="en-US" smtClean="0"/>
              <a:t>Hal ini dikarenakan data yang digunakan hanya melibatkan individu yang terpilih (tidak secara acak) oleh proses seleksi approval sebelumnya.</a:t>
            </a:r>
          </a:p>
          <a:p>
            <a:endParaRPr lang="en-US" smtClean="0"/>
          </a:p>
          <a:p>
            <a:r>
              <a:rPr lang="en-US" smtClean="0"/>
              <a:t>Dengan demikian, data yang digunakan memiliki sifat keterwakilan (representativeness) yang rendah.</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90</a:t>
            </a:fld>
            <a:endParaRPr lang="en-US"/>
          </a:p>
        </p:txBody>
      </p:sp>
    </p:spTree>
    <p:extLst>
      <p:ext uri="{BB962C8B-B14F-4D97-AF65-F5344CB8AC3E}">
        <p14:creationId xmlns:p14="http://schemas.microsoft.com/office/powerpoint/2010/main" val="7666506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Reject Inference</a:t>
            </a:r>
            <a:endParaRPr lang="en-US"/>
          </a:p>
        </p:txBody>
      </p:sp>
      <p:sp>
        <p:nvSpPr>
          <p:cNvPr id="3" name="Content Placeholder 2"/>
          <p:cNvSpPr>
            <a:spLocks noGrp="1"/>
          </p:cNvSpPr>
          <p:nvPr>
            <p:ph idx="1"/>
          </p:nvPr>
        </p:nvSpPr>
        <p:spPr/>
        <p:txBody>
          <a:bodyPr>
            <a:normAutofit fontScale="85000" lnSpcReduction="10000"/>
          </a:bodyPr>
          <a:lstStyle/>
          <a:p>
            <a:r>
              <a:rPr lang="en-US" smtClean="0"/>
              <a:t>Karena itu, ada baiknya melibatkan juga data-data individu yang ditolak pada seleksi proses approval sebelumnya.</a:t>
            </a:r>
          </a:p>
          <a:p>
            <a:endParaRPr lang="en-US"/>
          </a:p>
          <a:p>
            <a:r>
              <a:rPr lang="en-US" smtClean="0"/>
              <a:t>Yang menjadi persoalan, individu yang ditolak tersebut tidak diketahui status good/bad-nya karena memang tidak menjadi customer dari produk kredit.</a:t>
            </a:r>
          </a:p>
          <a:p>
            <a:endParaRPr lang="en-US"/>
          </a:p>
          <a:p>
            <a:r>
              <a:rPr lang="en-US" smtClean="0"/>
              <a:t>Perlu upaya untuk memberikan status good/bad pada data individu yang ditolak agar bisa digunakan.</a:t>
            </a:r>
            <a:endParaRPr lang="en-US"/>
          </a:p>
        </p:txBody>
      </p:sp>
      <p:sp>
        <p:nvSpPr>
          <p:cNvPr id="4" name="Slide Number Placeholder 3"/>
          <p:cNvSpPr>
            <a:spLocks noGrp="1"/>
          </p:cNvSpPr>
          <p:nvPr>
            <p:ph type="sldNum" sz="quarter" idx="12"/>
          </p:nvPr>
        </p:nvSpPr>
        <p:spPr/>
        <p:txBody>
          <a:bodyPr/>
          <a:lstStyle/>
          <a:p>
            <a:fld id="{87AE200E-655D-41CB-AE11-87F7AD6434E3}" type="slidenum">
              <a:rPr lang="en-US" smtClean="0"/>
              <a:pPr/>
              <a:t>91</a:t>
            </a:fld>
            <a:endParaRPr lang="en-US"/>
          </a:p>
        </p:txBody>
      </p:sp>
    </p:spTree>
    <p:extLst>
      <p:ext uri="{BB962C8B-B14F-4D97-AF65-F5344CB8AC3E}">
        <p14:creationId xmlns:p14="http://schemas.microsoft.com/office/powerpoint/2010/main" val="23894064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Reject Inference</a:t>
            </a:r>
            <a:endParaRPr lang="en-US"/>
          </a:p>
        </p:txBody>
      </p:sp>
      <p:pic>
        <p:nvPicPr>
          <p:cNvPr id="121858" name="Picture 2"/>
          <p:cNvPicPr>
            <a:picLocks noChangeAspect="1" noChangeArrowheads="1"/>
          </p:cNvPicPr>
          <p:nvPr/>
        </p:nvPicPr>
        <p:blipFill>
          <a:blip r:embed="rId2" cstate="print"/>
          <a:srcRect l="15000" t="33000" r="10000" b="19000"/>
          <a:stretch>
            <a:fillRect/>
          </a:stretch>
        </p:blipFill>
        <p:spPr bwMode="auto">
          <a:xfrm>
            <a:off x="457200" y="1981200"/>
            <a:ext cx="8229600" cy="329184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7AE200E-655D-41CB-AE11-87F7AD6434E3}" type="slidenum">
              <a:rPr lang="en-US" smtClean="0"/>
              <a:pPr/>
              <a:t>92</a:t>
            </a:fld>
            <a:endParaRPr lang="en-US"/>
          </a:p>
        </p:txBody>
      </p:sp>
    </p:spTree>
    <p:extLst>
      <p:ext uri="{BB962C8B-B14F-4D97-AF65-F5344CB8AC3E}">
        <p14:creationId xmlns:p14="http://schemas.microsoft.com/office/powerpoint/2010/main" val="14019884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Reject Inference</a:t>
            </a:r>
            <a:endParaRPr lang="en-US"/>
          </a:p>
        </p:txBody>
      </p:sp>
      <p:pic>
        <p:nvPicPr>
          <p:cNvPr id="122882" name="Picture 2"/>
          <p:cNvPicPr>
            <a:picLocks noChangeAspect="1" noChangeArrowheads="1"/>
          </p:cNvPicPr>
          <p:nvPr/>
        </p:nvPicPr>
        <p:blipFill>
          <a:blip r:embed="rId2" cstate="print"/>
          <a:srcRect l="14375" t="35000" r="10625" b="13000"/>
          <a:stretch>
            <a:fillRect/>
          </a:stretch>
        </p:blipFill>
        <p:spPr bwMode="auto">
          <a:xfrm>
            <a:off x="381000" y="1981200"/>
            <a:ext cx="8229600" cy="356616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7AE200E-655D-41CB-AE11-87F7AD6434E3}" type="slidenum">
              <a:rPr lang="en-US" smtClean="0"/>
              <a:pPr/>
              <a:t>93</a:t>
            </a:fld>
            <a:endParaRPr lang="en-US"/>
          </a:p>
        </p:txBody>
      </p:sp>
    </p:spTree>
    <p:extLst>
      <p:ext uri="{BB962C8B-B14F-4D97-AF65-F5344CB8AC3E}">
        <p14:creationId xmlns:p14="http://schemas.microsoft.com/office/powerpoint/2010/main" val="19284475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Teknik melakukan Reject Inference</a:t>
            </a:r>
            <a:endParaRPr lang="en-US"/>
          </a:p>
        </p:txBody>
      </p:sp>
      <p:sp>
        <p:nvSpPr>
          <p:cNvPr id="3" name="Content Placeholder 2"/>
          <p:cNvSpPr>
            <a:spLocks noGrp="1"/>
          </p:cNvSpPr>
          <p:nvPr>
            <p:ph idx="1"/>
          </p:nvPr>
        </p:nvSpPr>
        <p:spPr/>
        <p:txBody>
          <a:bodyPr>
            <a:normAutofit/>
          </a:bodyPr>
          <a:lstStyle/>
          <a:p>
            <a:r>
              <a:rPr lang="en-US" sz="2800" b="1"/>
              <a:t>Simple </a:t>
            </a:r>
            <a:r>
              <a:rPr lang="en-US" sz="2800" b="1" smtClean="0"/>
              <a:t>Augmentation (hard cutoff)</a:t>
            </a:r>
          </a:p>
          <a:p>
            <a:pPr lvl="1"/>
            <a:r>
              <a:rPr lang="en-US" sz="2400"/>
              <a:t>Step 1 Build a model using known goods and bads </a:t>
            </a:r>
            <a:endParaRPr lang="en-US" sz="2400" smtClean="0"/>
          </a:p>
          <a:p>
            <a:pPr lvl="1"/>
            <a:r>
              <a:rPr lang="en-US" sz="2400" smtClean="0"/>
              <a:t>Step </a:t>
            </a:r>
            <a:r>
              <a:rPr lang="en-US" sz="2400"/>
              <a:t>2 Score rejects using this model and establish their </a:t>
            </a:r>
            <a:r>
              <a:rPr lang="en-US" sz="2400" smtClean="0"/>
              <a:t>expected bad </a:t>
            </a:r>
            <a:r>
              <a:rPr lang="en-US" sz="2400"/>
              <a:t>rates, or </a:t>
            </a:r>
            <a:r>
              <a:rPr lang="en-US" sz="2400" i="1"/>
              <a:t>p(bad</a:t>
            </a:r>
            <a:r>
              <a:rPr lang="en-US" sz="2400" i="1" smtClean="0"/>
              <a:t>). </a:t>
            </a:r>
          </a:p>
          <a:p>
            <a:pPr lvl="1"/>
            <a:r>
              <a:rPr lang="en-US" sz="2400" smtClean="0"/>
              <a:t>Step </a:t>
            </a:r>
            <a:r>
              <a:rPr lang="en-US" sz="2400"/>
              <a:t>3 Set an expected bad rate level above which an account </a:t>
            </a:r>
            <a:r>
              <a:rPr lang="en-US" sz="2400" smtClean="0"/>
              <a:t>isdeemed </a:t>
            </a:r>
            <a:r>
              <a:rPr lang="en-US" sz="2400"/>
              <a:t>“bad”; all applicants below this level are conversely </a:t>
            </a:r>
            <a:r>
              <a:rPr lang="en-US" sz="2400" smtClean="0"/>
              <a:t>classified as </a:t>
            </a:r>
            <a:r>
              <a:rPr lang="en-US" sz="2400"/>
              <a:t>“good.” </a:t>
            </a:r>
            <a:endParaRPr lang="en-US" sz="2400" smtClean="0"/>
          </a:p>
          <a:p>
            <a:pPr lvl="1"/>
            <a:r>
              <a:rPr lang="en-US" sz="2400" smtClean="0"/>
              <a:t>Step </a:t>
            </a:r>
            <a:r>
              <a:rPr lang="en-US" sz="2400"/>
              <a:t>4 Add the inferred goods and bads to the known </a:t>
            </a:r>
            <a:r>
              <a:rPr lang="en-US" sz="2400" smtClean="0"/>
              <a:t>goods/bads and </a:t>
            </a:r>
            <a:r>
              <a:rPr lang="en-US" sz="2400"/>
              <a:t>remodel.</a:t>
            </a:r>
          </a:p>
        </p:txBody>
      </p:sp>
      <p:sp>
        <p:nvSpPr>
          <p:cNvPr id="4" name="Slide Number Placeholder 3"/>
          <p:cNvSpPr>
            <a:spLocks noGrp="1"/>
          </p:cNvSpPr>
          <p:nvPr>
            <p:ph type="sldNum" sz="quarter" idx="12"/>
          </p:nvPr>
        </p:nvSpPr>
        <p:spPr/>
        <p:txBody>
          <a:bodyPr/>
          <a:lstStyle/>
          <a:p>
            <a:fld id="{87AE200E-655D-41CB-AE11-87F7AD6434E3}" type="slidenum">
              <a:rPr lang="en-US" smtClean="0"/>
              <a:pPr/>
              <a:t>94</a:t>
            </a:fld>
            <a:endParaRPr lang="en-US"/>
          </a:p>
        </p:txBody>
      </p:sp>
    </p:spTree>
    <p:extLst>
      <p:ext uri="{BB962C8B-B14F-4D97-AF65-F5344CB8AC3E}">
        <p14:creationId xmlns:p14="http://schemas.microsoft.com/office/powerpoint/2010/main" val="17100763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Teknik melakukan Reject Inference</a:t>
            </a:r>
            <a:endParaRPr lang="en-US"/>
          </a:p>
        </p:txBody>
      </p:sp>
      <p:sp>
        <p:nvSpPr>
          <p:cNvPr id="3" name="Content Placeholder 2"/>
          <p:cNvSpPr>
            <a:spLocks noGrp="1"/>
          </p:cNvSpPr>
          <p:nvPr>
            <p:ph idx="1"/>
          </p:nvPr>
        </p:nvSpPr>
        <p:spPr/>
        <p:txBody>
          <a:bodyPr>
            <a:noAutofit/>
          </a:bodyPr>
          <a:lstStyle/>
          <a:p>
            <a:r>
              <a:rPr lang="en-US" sz="2800" b="1"/>
              <a:t>Nearest Neighbor (Clustering</a:t>
            </a:r>
            <a:r>
              <a:rPr lang="en-US" sz="2800" b="1" smtClean="0"/>
              <a:t>)</a:t>
            </a:r>
          </a:p>
          <a:p>
            <a:pPr lvl="1"/>
            <a:r>
              <a:rPr lang="en-US" sz="2400"/>
              <a:t>Step 1 Create two sets of clusters—one each for known goods </a:t>
            </a:r>
            <a:r>
              <a:rPr lang="en-US" sz="2400" smtClean="0"/>
              <a:t>and bads</a:t>
            </a:r>
            <a:r>
              <a:rPr lang="en-US" sz="2400"/>
              <a:t>.</a:t>
            </a:r>
          </a:p>
          <a:p>
            <a:pPr lvl="1"/>
            <a:r>
              <a:rPr lang="en-US" sz="2400"/>
              <a:t>Step 2 Run rejects through both clusters.</a:t>
            </a:r>
          </a:p>
          <a:p>
            <a:pPr lvl="1"/>
            <a:r>
              <a:rPr lang="en-US" sz="2400"/>
              <a:t>Step 3 Compare Euclidean distances to assign most likely </a:t>
            </a:r>
            <a:r>
              <a:rPr lang="en-US" sz="2400" smtClean="0"/>
              <a:t>performance (</a:t>
            </a:r>
            <a:r>
              <a:rPr lang="en-US" sz="2400"/>
              <a:t>i.e., if a reject is closer to a “good” cluster than a “bad</a:t>
            </a:r>
            <a:r>
              <a:rPr lang="en-US" sz="2400" smtClean="0"/>
              <a:t>” one</a:t>
            </a:r>
            <a:r>
              <a:rPr lang="en-US" sz="2400"/>
              <a:t>, then it is likely a good).</a:t>
            </a:r>
          </a:p>
          <a:p>
            <a:pPr lvl="1"/>
            <a:r>
              <a:rPr lang="en-US" sz="2400"/>
              <a:t>Step 4 Combine accepts and rejects to create inferred dataset, </a:t>
            </a:r>
            <a:r>
              <a:rPr lang="en-US" sz="2400" smtClean="0"/>
              <a:t>and remodel</a:t>
            </a:r>
            <a:r>
              <a:rPr lang="en-US" sz="2400"/>
              <a:t>.</a:t>
            </a:r>
          </a:p>
        </p:txBody>
      </p:sp>
      <p:sp>
        <p:nvSpPr>
          <p:cNvPr id="4" name="Slide Number Placeholder 3"/>
          <p:cNvSpPr>
            <a:spLocks noGrp="1"/>
          </p:cNvSpPr>
          <p:nvPr>
            <p:ph type="sldNum" sz="quarter" idx="12"/>
          </p:nvPr>
        </p:nvSpPr>
        <p:spPr/>
        <p:txBody>
          <a:bodyPr/>
          <a:lstStyle/>
          <a:p>
            <a:fld id="{87AE200E-655D-41CB-AE11-87F7AD6434E3}" type="slidenum">
              <a:rPr lang="en-US" smtClean="0"/>
              <a:pPr/>
              <a:t>95</a:t>
            </a:fld>
            <a:endParaRPr lang="en-US"/>
          </a:p>
        </p:txBody>
      </p:sp>
    </p:spTree>
    <p:extLst>
      <p:ext uri="{BB962C8B-B14F-4D97-AF65-F5344CB8AC3E}">
        <p14:creationId xmlns:p14="http://schemas.microsoft.com/office/powerpoint/2010/main" val="1900983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12187</TotalTime>
  <Words>5838</Words>
  <Application>Microsoft Office PowerPoint</Application>
  <PresentationFormat>On-screen Show (4:3)</PresentationFormat>
  <Paragraphs>1564</Paragraphs>
  <Slides>95</Slides>
  <Notes>23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95</vt:i4>
      </vt:variant>
    </vt:vector>
  </HeadingPairs>
  <TitlesOfParts>
    <vt:vector size="112" baseType="lpstr">
      <vt:lpstr>MS PGothic</vt:lpstr>
      <vt:lpstr>Arial</vt:lpstr>
      <vt:lpstr>Arial Narrow</vt:lpstr>
      <vt:lpstr>Calibri</vt:lpstr>
      <vt:lpstr>Cambria Math</vt:lpstr>
      <vt:lpstr>Georgia</vt:lpstr>
      <vt:lpstr>Lucida Sans Unicode</vt:lpstr>
      <vt:lpstr>Symbol</vt:lpstr>
      <vt:lpstr>Times New Roman</vt:lpstr>
      <vt:lpstr>Trebuchet MS</vt:lpstr>
      <vt:lpstr>Verdana</vt:lpstr>
      <vt:lpstr>Wingdings</vt:lpstr>
      <vt:lpstr>Office Theme</vt:lpstr>
      <vt:lpstr>Bitmap Image</vt:lpstr>
      <vt:lpstr>Equation</vt:lpstr>
      <vt:lpstr>Worksheet</vt:lpstr>
      <vt:lpstr>Document</vt:lpstr>
      <vt:lpstr>The Essential of Credit Scoring Model Yang Harus Dikuasai dalam Pembuatan Model Skoring</vt:lpstr>
      <vt:lpstr>Outline</vt:lpstr>
      <vt:lpstr>Pengantar Mengenai Model Credit Scoring dan Menilai Kebaikan Dari Suatu Model</vt:lpstr>
      <vt:lpstr>Apa itu model skoring kredit?</vt:lpstr>
      <vt:lpstr>Ilustrasi: Scorecard dan Threshold</vt:lpstr>
      <vt:lpstr>Bagaimana menggunakan scorecard?</vt:lpstr>
      <vt:lpstr>Apakah itu scorecard yang bagus?</vt:lpstr>
      <vt:lpstr>Apakah itu scorecard yang bagus?</vt:lpstr>
      <vt:lpstr>Apakah itu scorecard yang bagus?</vt:lpstr>
      <vt:lpstr>Apakah itu scorecard yang bagus?</vt:lpstr>
      <vt:lpstr>Apakah itu scorecard yang bagus?</vt:lpstr>
      <vt:lpstr>Apakah itu scorecard yang bagus?</vt:lpstr>
      <vt:lpstr>Mengevaluasi Model Skoring</vt:lpstr>
      <vt:lpstr>K-S Statistic</vt:lpstr>
      <vt:lpstr>Model Assessment using K-S Statistic</vt:lpstr>
      <vt:lpstr>Model Assessment using K-S test</vt:lpstr>
      <vt:lpstr>Kolmogorov-Smirnov test visualization</vt:lpstr>
      <vt:lpstr>Population Stability Index</vt:lpstr>
      <vt:lpstr>Hands-On</vt:lpstr>
      <vt:lpstr>Pengenalan Pemodelan Regresi Logistik biner</vt:lpstr>
      <vt:lpstr>Pemodelan</vt:lpstr>
      <vt:lpstr>Komponen Model</vt:lpstr>
      <vt:lpstr>Models</vt:lpstr>
      <vt:lpstr>Types of Logistic Regression</vt:lpstr>
      <vt:lpstr>What Does Logistic Regression Do?</vt:lpstr>
      <vt:lpstr>Logistic Regression Curves</vt:lpstr>
      <vt:lpstr>Assumption</vt:lpstr>
      <vt:lpstr>Logit Transformation </vt:lpstr>
      <vt:lpstr>Logistic Regression Model</vt:lpstr>
      <vt:lpstr>Logistic Regression Model</vt:lpstr>
      <vt:lpstr>Logistic Regression Model</vt:lpstr>
      <vt:lpstr>Multiple Logistic Regression</vt:lpstr>
      <vt:lpstr>Ilustrasi</vt:lpstr>
      <vt:lpstr>PowerPoint Presentation</vt:lpstr>
      <vt:lpstr>PowerPoint Presentation</vt:lpstr>
      <vt:lpstr>PowerPoint Presentation</vt:lpstr>
      <vt:lpstr>PowerPoint Presentation</vt:lpstr>
      <vt:lpstr>PowerPoint Presentation</vt:lpstr>
      <vt:lpstr>Diskretisasi</vt:lpstr>
      <vt:lpstr>Diskretisasi</vt:lpstr>
      <vt:lpstr>PowerPoint Presentation</vt:lpstr>
      <vt:lpstr>Equal Width dan Equal Frequency</vt:lpstr>
      <vt:lpstr>PowerPoint Presentation</vt:lpstr>
      <vt:lpstr>Hands-On</vt:lpstr>
      <vt:lpstr>Tahapan Pembuatan Model Skoring</vt:lpstr>
      <vt:lpstr>Tahapan</vt:lpstr>
      <vt:lpstr>Eksplorasi Data</vt:lpstr>
      <vt:lpstr>Jenis Variabel</vt:lpstr>
      <vt:lpstr>Jenis Variabel</vt:lpstr>
      <vt:lpstr>Pemilihan Variabel</vt:lpstr>
      <vt:lpstr>Weight of Evidence</vt:lpstr>
      <vt:lpstr>Cara membuat kelompok</vt:lpstr>
      <vt:lpstr>Information Value</vt:lpstr>
      <vt:lpstr>Information Value</vt:lpstr>
      <vt:lpstr>Penyusunan Model Skoring</vt:lpstr>
      <vt:lpstr>Hands-On</vt:lpstr>
      <vt:lpstr>Data</vt:lpstr>
      <vt:lpstr>Peran dalam Pemodelan</vt:lpstr>
      <vt:lpstr>Jenis/Tipe Peubah Input</vt:lpstr>
      <vt:lpstr>Melihat Sebaran Nilai Variabel AGE</vt:lpstr>
      <vt:lpstr>Melakukan Binning Variabel AGE</vt:lpstr>
      <vt:lpstr>Melihat Sebaran Nilai number_of_dependants</vt:lpstr>
      <vt:lpstr>Menghitung WOE Gender</vt:lpstr>
      <vt:lpstr>Menghitung WOE Residence</vt:lpstr>
      <vt:lpstr>Menghitung WOE Age Group</vt:lpstr>
      <vt:lpstr>Menghitung WOE Number of Dependants</vt:lpstr>
      <vt:lpstr>Menghitung Information Value dari Gender</vt:lpstr>
      <vt:lpstr>Menghitung Information Value dari Age</vt:lpstr>
      <vt:lpstr>Menghitung Information Value dari Residence</vt:lpstr>
      <vt:lpstr>Menghitung Information Value dari Number of Dependants</vt:lpstr>
      <vt:lpstr>Menentukan Bobot Setiap Variabel</vt:lpstr>
      <vt:lpstr>PowerPoint Presentation</vt:lpstr>
      <vt:lpstr>PowerPoint Presentation</vt:lpstr>
      <vt:lpstr>The Essential of Credit Scoring Model Yang Harus Dikuasai dalam Pembuatan Model Skoring</vt:lpstr>
      <vt:lpstr>Pembuatan Scorecard</vt:lpstr>
      <vt:lpstr>Penskalaan</vt:lpstr>
      <vt:lpstr>Penskalaan</vt:lpstr>
      <vt:lpstr>Penskalaan</vt:lpstr>
      <vt:lpstr>Penskalaan</vt:lpstr>
      <vt:lpstr>Scorecard</vt:lpstr>
      <vt:lpstr>PowerPoint Presentation</vt:lpstr>
      <vt:lpstr>Scorecard yang Dihasilkan</vt:lpstr>
      <vt:lpstr>Mengevaluasi Model Skoring</vt:lpstr>
      <vt:lpstr>Mengevaluasi Model Skoring</vt:lpstr>
      <vt:lpstr>Validating the Model</vt:lpstr>
      <vt:lpstr>Scoring an Alternate Data Set</vt:lpstr>
      <vt:lpstr>Menilai seberapa bagus model yang diperoleh</vt:lpstr>
      <vt:lpstr>Menilai seberapa bagus model yang diperoleh</vt:lpstr>
      <vt:lpstr>Menilai seberapa bagus model yang diperoleh</vt:lpstr>
      <vt:lpstr>Reject Inference</vt:lpstr>
      <vt:lpstr>Reject Inference</vt:lpstr>
      <vt:lpstr>Reject Inference</vt:lpstr>
      <vt:lpstr>Reject Inference</vt:lpstr>
      <vt:lpstr>Teknik melakukan Reject Inference</vt:lpstr>
      <vt:lpstr>Teknik melakukan Reject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Bagus</dc:creator>
  <cp:lastModifiedBy>bagusco bagusco</cp:lastModifiedBy>
  <cp:revision>148</cp:revision>
  <dcterms:created xsi:type="dcterms:W3CDTF">2013-02-18T06:09:28Z</dcterms:created>
  <dcterms:modified xsi:type="dcterms:W3CDTF">2019-10-24T01:42:40Z</dcterms:modified>
</cp:coreProperties>
</file>