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256" r:id="rId5"/>
    <p:sldId id="407" r:id="rId6"/>
    <p:sldId id="28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296" r:id="rId31"/>
    <p:sldId id="287" r:id="rId32"/>
    <p:sldId id="290" r:id="rId33"/>
    <p:sldId id="295" r:id="rId34"/>
    <p:sldId id="298" r:id="rId35"/>
    <p:sldId id="299" r:id="rId36"/>
    <p:sldId id="297" r:id="rId37"/>
    <p:sldId id="430" r:id="rId38"/>
    <p:sldId id="375" r:id="rId39"/>
    <p:sldId id="380" r:id="rId40"/>
    <p:sldId id="302" r:id="rId41"/>
    <p:sldId id="303" r:id="rId42"/>
    <p:sldId id="379" r:id="rId43"/>
    <p:sldId id="300" r:id="rId44"/>
    <p:sldId id="432" r:id="rId45"/>
    <p:sldId id="301" r:id="rId46"/>
    <p:sldId id="376" r:id="rId47"/>
    <p:sldId id="377" r:id="rId48"/>
    <p:sldId id="381" r:id="rId49"/>
    <p:sldId id="388" r:id="rId50"/>
    <p:sldId id="389" r:id="rId51"/>
    <p:sldId id="390" r:id="rId52"/>
    <p:sldId id="391" r:id="rId53"/>
    <p:sldId id="392" r:id="rId54"/>
    <p:sldId id="384" r:id="rId55"/>
    <p:sldId id="386" r:id="rId56"/>
    <p:sldId id="371" r:id="rId57"/>
    <p:sldId id="433" r:id="rId58"/>
    <p:sldId id="373" r:id="rId59"/>
    <p:sldId id="378" r:id="rId60"/>
    <p:sldId id="405" r:id="rId61"/>
    <p:sldId id="402" r:id="rId62"/>
    <p:sldId id="403" r:id="rId63"/>
    <p:sldId id="404" r:id="rId64"/>
    <p:sldId id="437" r:id="rId65"/>
    <p:sldId id="436" r:id="rId66"/>
    <p:sldId id="434" r:id="rId67"/>
    <p:sldId id="435" r:id="rId68"/>
    <p:sldId id="41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2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smtClean="0"/>
              <a:t>Introduction about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PT </a:t>
            </a:r>
            <a:r>
              <a:rPr lang="en-US" dirty="0" err="1" smtClean="0"/>
              <a:t>Ganesha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Menampilkan bantuan untuk menulis keterangan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“#”</a:t>
            </a: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_.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concatenate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c:</a:t>
            </a:r>
          </a:p>
          <a:p>
            <a:r>
              <a:rPr lang="en-US" dirty="0"/>
              <a:t>s</a:t>
            </a:r>
            <a:r>
              <a:rPr lang="en-US" dirty="0" smtClean="0"/>
              <a:t>can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ep</a:t>
            </a:r>
          </a:p>
          <a:p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481416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13957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6466" y="1395716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 Dan </a:t>
            </a:r>
            <a:r>
              <a:rPr lang="en-US" cap="none" dirty="0" err="1" smtClean="0"/>
              <a:t>Rstudio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("D:/data.txt",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100" dirty="0">
                <a:solidFill>
                  <a:srgbClr val="514843"/>
                </a:solidFill>
              </a:rPr>
              <a:t>Import 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mydata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 Format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pelatihan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File: eksplorasi.csv</a:t>
            </a:r>
          </a:p>
          <a:p>
            <a:r>
              <a:rPr lang="id-ID" sz="2400" dirty="0" smtClean="0"/>
              <a:t>Pada file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id-ID" sz="2400" dirty="0" smtClean="0"/>
              <a:t>diberikan data nasabah suatu lembaga pembiayaan.  Beberapa peubah pada file tersebut adalah: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34</a:t>
            </a:fld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4300"/>
              </p:ext>
            </p:extLst>
          </p:nvPr>
        </p:nvGraphicFramePr>
        <p:xfrm>
          <a:off x="3158077" y="3050023"/>
          <a:ext cx="5874327" cy="312217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8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age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Age in years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Level of education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employ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with current employer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address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Years at current address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71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income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Household income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debtinc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Debt to income ratio (x100)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774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creddebt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Credit card debt in thousands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0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othdebt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Other debt in thousands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235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/>
                        <a:t>default</a:t>
                      </a:r>
                      <a:endParaRPr lang="id-ID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/>
                        <a:t>Previously defaulted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93" marR="8393" marT="839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Spreedsheet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View(data.csv)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frame di View 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85" y="2276174"/>
            <a:ext cx="75914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(data.csv)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12356"/>
            <a:ext cx="6953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56510"/>
            <a:ext cx="9982200" cy="4791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variable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Kode</a:t>
            </a:r>
            <a:r>
              <a:rPr lang="en-US" dirty="0" smtClean="0">
                <a:cs typeface="Courier New" panose="02070309020205020404" pitchFamily="49" charset="0"/>
              </a:rPr>
              <a:t> Bank"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data frame </a:t>
            </a:r>
            <a:r>
              <a:rPr lang="en-US" dirty="0" smtClean="0">
                <a:cs typeface="Courier New" panose="02070309020205020404" pitchFamily="49" charset="0"/>
              </a:rPr>
              <a:t>"data.csv"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Kode.Bank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kutip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1]	    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diakses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5" y="1600200"/>
            <a:ext cx="106108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 err="1" smtClean="0">
                <a:cs typeface="Courier New" panose="02070309020205020404" pitchFamily="49" charset="0"/>
              </a:rPr>
              <a:t>baris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ge"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“default"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data.csv[1:10,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age","default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86827"/>
            <a:ext cx="1012707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cs typeface="Courier New" panose="02070309020205020404" pitchFamily="49" charset="0"/>
              </a:rPr>
              <a:t>menampilkan</a:t>
            </a:r>
            <a:r>
              <a:rPr lang="en-US" dirty="0" smtClean="0">
                <a:cs typeface="Courier New" panose="02070309020205020404" pitchFamily="49" charset="0"/>
              </a:rPr>
              <a:t> 5 </a:t>
            </a:r>
            <a:r>
              <a:rPr lang="en-US" dirty="0" err="1" smtClean="0">
                <a:cs typeface="Courier New" panose="02070309020205020404" pitchFamily="49" charset="0"/>
              </a:rPr>
              <a:t>observasi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seluruh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head(data.csv, n=5)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839150"/>
            <a:ext cx="7955733" cy="15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Statistika</a:t>
            </a:r>
            <a:r>
              <a:rPr lang="en-US" cap="none" dirty="0" smtClean="0"/>
              <a:t> </a:t>
            </a:r>
            <a:r>
              <a:rPr lang="en-US" cap="none" dirty="0" err="1" smtClean="0"/>
              <a:t>Deskriptif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4" y="2076751"/>
            <a:ext cx="1097871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57" y="1331907"/>
            <a:ext cx="4189482" cy="4981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rataan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standart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deviasi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maksimum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minimum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80206" y="1331907"/>
            <a:ext cx="5554593" cy="498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median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quartil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ringkasan</a:t>
            </a:r>
            <a:r>
              <a:rPr lang="en-US" dirty="0" smtClean="0">
                <a:cs typeface="Courier New" panose="02070309020205020404" pitchFamily="49" charset="0"/>
              </a:rPr>
              <a:t>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7" y="2033083"/>
            <a:ext cx="2823353" cy="593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55" t="3640"/>
          <a:stretch/>
        </p:blipFill>
        <p:spPr>
          <a:xfrm>
            <a:off x="1047421" y="3415500"/>
            <a:ext cx="2916223" cy="587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89" t="-4690"/>
          <a:stretch/>
        </p:blipFill>
        <p:spPr>
          <a:xfrm>
            <a:off x="1093857" y="4709709"/>
            <a:ext cx="2925635" cy="6256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6055890"/>
            <a:ext cx="2831455" cy="5662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205" y="2090833"/>
            <a:ext cx="3189517" cy="498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205" y="3506866"/>
            <a:ext cx="3683038" cy="8052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0205" y="5212229"/>
            <a:ext cx="5425134" cy="6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Campuran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describe(data.csv)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52700"/>
            <a:ext cx="6934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442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239477"/>
            <a:ext cx="3670275" cy="10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562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5625" y="16002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pie(table(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55745"/>
            <a:ext cx="5019940" cy="3792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717" t="17803" r="21400" b="19544"/>
          <a:stretch/>
        </p:blipFill>
        <p:spPr>
          <a:xfrm>
            <a:off x="7435015" y="2396570"/>
            <a:ext cx="3499284" cy="32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Proporsi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endParaRPr lang="en-US" sz="2400" dirty="0" smtClean="0"/>
          </a:p>
          <a:p>
            <a:pPr marL="806450" indent="-80645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&lt;-table(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data.csv$default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prop.table(tabel)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53088"/>
            <a:ext cx="3588642" cy="8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Tabulasi silang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table(data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as.character(data.csv$ed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),           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dnn=c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",“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Pendidikan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0" y="3520540"/>
            <a:ext cx="4234993" cy="14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Proporsi terhadap total observasi</a:t>
            </a:r>
            <a:endParaRPr lang="en-US" sz="24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prop.table(tabel2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943225"/>
            <a:ext cx="9031732" cy="13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600200"/>
            <a:ext cx="9982200" cy="4572000"/>
          </a:xfrm>
        </p:spPr>
        <p:txBody>
          <a:bodyPr>
            <a:normAutofit/>
          </a:bodyPr>
          <a:lstStyle/>
          <a:p>
            <a:r>
              <a:rPr lang="id-ID" dirty="0"/>
              <a:t>Proporsi berdasarkan baris (beasiswa)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margin=1)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tabel3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0815" y="2301022"/>
            <a:ext cx="1577246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1: by row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2: by column</a:t>
            </a:r>
          </a:p>
        </p:txBody>
      </p:sp>
      <p:sp>
        <p:nvSpPr>
          <p:cNvPr id="6" name="Oval 5"/>
          <p:cNvSpPr/>
          <p:nvPr/>
        </p:nvSpPr>
        <p:spPr>
          <a:xfrm>
            <a:off x="5700912" y="2075811"/>
            <a:ext cx="1374483" cy="45042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61875" y="2451108"/>
            <a:ext cx="395420" cy="2619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37" y="3167934"/>
            <a:ext cx="8976784" cy="12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Proporsi berdasarkan kolom (jenis kelamin)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prop.table(tabel2, margin=2)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tabel4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9" y="3419474"/>
            <a:ext cx="8143922" cy="13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</a:t>
            </a:r>
            <a:r>
              <a:rPr lang="id-ID" dirty="0" smtClean="0"/>
              <a:t>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1" y="1485900"/>
            <a:ext cx="10738678" cy="4572000"/>
          </a:xfrm>
        </p:spPr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by=list(as.character(data.csv$ed)), FUN=mean)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504" y="2493477"/>
            <a:ext cx="129091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FFC000"/>
                </a:solidFill>
              </a:rPr>
              <a:t>fungsi yang</a:t>
            </a:r>
          </a:p>
          <a:p>
            <a:r>
              <a:rPr lang="id-ID" sz="1400" b="1" dirty="0">
                <a:solidFill>
                  <a:srgbClr val="FFC000"/>
                </a:solidFill>
              </a:rPr>
              <a:t>digunakan</a:t>
            </a:r>
          </a:p>
        </p:txBody>
      </p:sp>
      <p:sp>
        <p:nvSpPr>
          <p:cNvPr id="6" name="Oval 5"/>
          <p:cNvSpPr/>
          <p:nvPr/>
        </p:nvSpPr>
        <p:spPr>
          <a:xfrm>
            <a:off x="1845624" y="1769790"/>
            <a:ext cx="1374483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4049" y="2219076"/>
            <a:ext cx="395420" cy="2619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4" t="3854"/>
          <a:stretch/>
        </p:blipFill>
        <p:spPr>
          <a:xfrm>
            <a:off x="3744227" y="3329435"/>
            <a:ext cx="3467455" cy="19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137831"/>
            <a:ext cx="8158822" cy="3460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Statistik </a:t>
            </a:r>
            <a:r>
              <a:rPr lang="id-ID" dirty="0"/>
              <a:t>berdasarkan 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by=list(as.character(data.csv$ed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as.character(data.csv$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FUN=mean)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aggregate(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income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~ as.character(data.csv$ed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+ as.character(data.csv$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default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), FUN=mean, 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data=data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.csv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9066" y="3137831"/>
            <a:ext cx="3038395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9066" y="4877428"/>
            <a:ext cx="5909794" cy="3883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860" y="3886200"/>
            <a:ext cx="1610765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Nama </a:t>
            </a:r>
            <a:r>
              <a:rPr lang="en-US" sz="1400" b="1" dirty="0" err="1" smtClean="0">
                <a:solidFill>
                  <a:srgbClr val="FFC000"/>
                </a:solidFill>
              </a:rPr>
              <a:t>grup</a:t>
            </a:r>
            <a:r>
              <a:rPr lang="en-US" sz="1400" b="1" dirty="0" smtClean="0">
                <a:solidFill>
                  <a:srgbClr val="FFC000"/>
                </a:solidFill>
              </a:rPr>
              <a:t> yang </a:t>
            </a:r>
            <a:r>
              <a:rPr lang="en-US" sz="1400" b="1" dirty="0" err="1" smtClean="0">
                <a:solidFill>
                  <a:srgbClr val="FFC000"/>
                </a:solidFill>
              </a:rPr>
              <a:t>berbeda</a:t>
            </a:r>
            <a:endParaRPr lang="id-ID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Eksplorasi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di R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endParaRPr lang="en-US" dirty="0" smtClean="0"/>
          </a:p>
          <a:p>
            <a:pPr lvl="1"/>
            <a:r>
              <a:rPr lang="en-US" dirty="0" smtClean="0"/>
              <a:t>Diagram </a:t>
            </a:r>
            <a:r>
              <a:rPr lang="en-US" dirty="0" err="1" smtClean="0"/>
              <a:t>batang</a:t>
            </a:r>
            <a:r>
              <a:rPr lang="en-US" dirty="0" smtClean="0"/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Pie chart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pie()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 smtClean="0"/>
          </a:p>
          <a:p>
            <a:pPr lvl="1"/>
            <a:r>
              <a:rPr lang="en-US" dirty="0" smtClean="0"/>
              <a:t>Histogram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Boxplot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7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10410825" cy="4572000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hist(data.csv$income,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Pendapatan",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=”Pendapatan")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36" y="2620366"/>
            <a:ext cx="4499459" cy="33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09700"/>
            <a:ext cx="10801350" cy="4572000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hist(data.csv$income, main="Histogram Pendapatan",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col="lightblue",xlab="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Pengeluaran”, freq=FALSE)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659" y="2538614"/>
            <a:ext cx="2775897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FFC000"/>
                </a:solidFill>
                <a:latin typeface="Century Gothic" panose="020B0502020202020204"/>
              </a:rPr>
              <a:t>TRUE: menampilkan frekuensi</a:t>
            </a:r>
          </a:p>
          <a:p>
            <a:r>
              <a:rPr lang="id-ID" sz="1400" b="1" dirty="0" smtClean="0">
                <a:solidFill>
                  <a:srgbClr val="FFC000"/>
                </a:solidFill>
                <a:latin typeface="Century Gothic" panose="020B0502020202020204"/>
              </a:rPr>
              <a:t>FALSE: menampilkan density</a:t>
            </a:r>
            <a:endParaRPr lang="id-ID" sz="1400" b="1" dirty="0">
              <a:solidFill>
                <a:srgbClr val="FFC000"/>
              </a:solidFill>
              <a:latin typeface="Century Gothic" panose="020B050202020202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93645" y="1879751"/>
            <a:ext cx="1864014" cy="450422"/>
          </a:xfrm>
          <a:prstGeom prst="ellipse">
            <a:avLst/>
          </a:prstGeom>
          <a:noFill/>
          <a:ln w="38100" cap="rnd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00" y="2492829"/>
            <a:ext cx="5239993" cy="39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65" y="1600200"/>
            <a:ext cx="633783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c(1, 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data.csv$income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breaks=15)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data.csv$creddebt,main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green",breaks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81" y="1600199"/>
            <a:ext cx="4634142" cy="35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debtinc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col="pink", main="Boxplot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51" y="2841748"/>
            <a:ext cx="4532370" cy="34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col=c(4,2), horizontal=TRUE,</a:t>
            </a:r>
          </a:p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main="Boxplot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Hutang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Kredit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4" y="2545882"/>
            <a:ext cx="4799264" cy="36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48075" y="3153026"/>
            <a:ext cx="695326" cy="3748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686175" y="5802868"/>
            <a:ext cx="61912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401049" y="3153026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as.character(data.csv$ed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col=c(3,6),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"Status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berdasarkan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pendapatan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0" y="2572240"/>
            <a:ext cx="5667445" cy="42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Belum</a:t>
            </a:r>
            <a:r>
              <a:rPr lang="en-US" dirty="0" smtClean="0"/>
              <a:t> di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53415"/>
            <a:ext cx="6421548" cy="481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</a:t>
            </a:r>
            <a:r>
              <a:rPr lang="en-US" sz="1400" dirty="0" err="1"/>
              <a:t>menampilkan</a:t>
            </a:r>
            <a:r>
              <a:rPr lang="en-US" sz="1400" dirty="0"/>
              <a:t> pie chart dg </a:t>
            </a:r>
            <a:r>
              <a:rPr lang="en-US" sz="1400" dirty="0" err="1"/>
              <a:t>persent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library(</a:t>
            </a:r>
            <a:r>
              <a:rPr lang="en-US" sz="1400" dirty="0" err="1"/>
              <a:t>plotly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pagi</a:t>
            </a:r>
            <a:r>
              <a:rPr lang="en-US" sz="1400" dirty="0"/>
              <a:t>&lt;-</a:t>
            </a:r>
            <a:r>
              <a:rPr lang="en-US" sz="1400" dirty="0" err="1"/>
              <a:t>data.A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View(</a:t>
            </a:r>
            <a:r>
              <a:rPr lang="en-US" sz="1400" dirty="0" err="1"/>
              <a:t>pagi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cek</a:t>
            </a:r>
            <a:r>
              <a:rPr lang="en-US" sz="1400" dirty="0"/>
              <a:t>&lt;-</a:t>
            </a:r>
            <a:r>
              <a:rPr lang="en-US" sz="1400" dirty="0" smtClean="0"/>
              <a:t>table(</a:t>
            </a:r>
            <a:r>
              <a:rPr lang="en-US" sz="1400" dirty="0" err="1" smtClean="0"/>
              <a:t>pagi$default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cek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frame&lt;-</a:t>
            </a:r>
            <a:r>
              <a:rPr lang="en-US" sz="1400" dirty="0" err="1"/>
              <a:t>data.frame</a:t>
            </a:r>
            <a:r>
              <a:rPr lang="en-US" sz="1400" dirty="0"/>
              <a:t>(</a:t>
            </a:r>
            <a:r>
              <a:rPr lang="en-US" sz="1400" dirty="0" err="1"/>
              <a:t>cek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frame</a:t>
            </a:r>
          </a:p>
          <a:p>
            <a:pPr marL="0" indent="0">
              <a:buNone/>
            </a:pPr>
            <a:r>
              <a:rPr lang="en-US" sz="1400" dirty="0" err="1"/>
              <a:t>diagram.pie</a:t>
            </a:r>
            <a:r>
              <a:rPr lang="en-US" sz="1400" dirty="0"/>
              <a:t>&lt;-</a:t>
            </a:r>
            <a:r>
              <a:rPr lang="en-US" sz="1400" dirty="0" err="1"/>
              <a:t>plot_ly</a:t>
            </a:r>
            <a:r>
              <a:rPr lang="en-US" sz="1400" dirty="0"/>
              <a:t>(</a:t>
            </a:r>
            <a:r>
              <a:rPr lang="en-US" sz="1400" dirty="0" err="1"/>
              <a:t>frame,labels</a:t>
            </a:r>
            <a:r>
              <a:rPr lang="en-US" sz="1400" dirty="0"/>
              <a:t>=~Var1, 	values=~</a:t>
            </a:r>
            <a:r>
              <a:rPr lang="en-US" sz="1400" dirty="0" err="1"/>
              <a:t>Freq,type</a:t>
            </a:r>
            <a:r>
              <a:rPr lang="en-US" sz="1400" dirty="0"/>
              <a:t>="pie")</a:t>
            </a:r>
          </a:p>
          <a:p>
            <a:pPr marL="0" indent="0">
              <a:buNone/>
            </a:pPr>
            <a:r>
              <a:rPr lang="en-US" sz="1400" dirty="0" err="1"/>
              <a:t>diagram.pie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63</a:t>
            </a:fld>
            <a:endParaRPr lang="id-ID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7" t="30035" r="32420" b="26737"/>
          <a:stretch/>
        </p:blipFill>
        <p:spPr bwMode="auto">
          <a:xfrm>
            <a:off x="5961247" y="2396690"/>
            <a:ext cx="4177365" cy="296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1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914" y="474662"/>
            <a:ext cx="6377940" cy="1293028"/>
          </a:xfrm>
        </p:spPr>
        <p:txBody>
          <a:bodyPr/>
          <a:lstStyle/>
          <a:p>
            <a:r>
              <a:rPr lang="en-US" dirty="0" smtClean="0"/>
              <a:t>3 diagram </a:t>
            </a:r>
            <a:r>
              <a:rPr lang="en-US" dirty="0" err="1" smtClean="0"/>
              <a:t>gabungan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467" y="1886746"/>
            <a:ext cx="79552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gabungan</a:t>
            </a:r>
            <a:r>
              <a:rPr lang="en-US" sz="1400" dirty="0"/>
              <a:t> diagram line</a:t>
            </a:r>
          </a:p>
          <a:p>
            <a:pPr marL="0" indent="0">
              <a:buNone/>
            </a:pPr>
            <a:r>
              <a:rPr lang="en-US" sz="1400" dirty="0"/>
              <a:t>summary(</a:t>
            </a:r>
            <a:r>
              <a:rPr lang="en-US" sz="1400" dirty="0" err="1"/>
              <a:t>pagi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umur</a:t>
            </a:r>
            <a:r>
              <a:rPr lang="en-US" sz="1400" dirty="0"/>
              <a:t>&lt;-</a:t>
            </a:r>
            <a:r>
              <a:rPr lang="en-US" sz="1400" dirty="0" err="1"/>
              <a:t>pagi$Age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rataan</a:t>
            </a:r>
            <a:r>
              <a:rPr lang="en-US" sz="1400" dirty="0"/>
              <a:t>&lt;-</a:t>
            </a:r>
            <a:r>
              <a:rPr lang="en-US" sz="1400" dirty="0" err="1"/>
              <a:t>pagi</a:t>
            </a:r>
            <a:r>
              <a:rPr lang="en-US" sz="1400" dirty="0"/>
              <a:t>[,12]</a:t>
            </a:r>
          </a:p>
          <a:p>
            <a:pPr marL="0" indent="0">
              <a:buNone/>
            </a:pPr>
            <a:r>
              <a:rPr lang="en-US" sz="1400" dirty="0" err="1"/>
              <a:t>tinggi</a:t>
            </a:r>
            <a:r>
              <a:rPr lang="en-US" sz="1400" dirty="0"/>
              <a:t>&lt;-</a:t>
            </a:r>
            <a:r>
              <a:rPr lang="en-US" sz="1400" dirty="0" err="1"/>
              <a:t>pagi</a:t>
            </a:r>
            <a:r>
              <a:rPr lang="en-US" sz="1400" dirty="0"/>
              <a:t>[,13]</a:t>
            </a:r>
          </a:p>
          <a:p>
            <a:pPr marL="0" indent="0">
              <a:buNone/>
            </a:pPr>
            <a:r>
              <a:rPr lang="en-US" sz="1400" dirty="0" err="1"/>
              <a:t>sumbu.x</a:t>
            </a:r>
            <a:r>
              <a:rPr lang="en-US" sz="1400" dirty="0"/>
              <a:t>&lt;-c(1:nrow(</a:t>
            </a:r>
            <a:r>
              <a:rPr lang="en-US" sz="1400" dirty="0" err="1"/>
              <a:t>pagi</a:t>
            </a:r>
            <a:r>
              <a:rPr lang="en-US" sz="1400" dirty="0"/>
              <a:t>))</a:t>
            </a:r>
          </a:p>
          <a:p>
            <a:pPr marL="0" indent="0">
              <a:buNone/>
            </a:pPr>
            <a:r>
              <a:rPr lang="en-US" sz="1400" dirty="0" err="1"/>
              <a:t>sumbu.x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umur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rataan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tinggi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64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792709" y="211398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siap</a:t>
            </a:r>
            <a:r>
              <a:rPr lang="en-US" sz="1200" dirty="0"/>
              <a:t>&lt;-</a:t>
            </a:r>
            <a:r>
              <a:rPr lang="en-US" sz="1200" dirty="0" err="1"/>
              <a:t>data.frame</a:t>
            </a:r>
            <a:r>
              <a:rPr lang="en-US" sz="1200" dirty="0"/>
              <a:t>(</a:t>
            </a:r>
            <a:r>
              <a:rPr lang="en-US" sz="1200" dirty="0" err="1"/>
              <a:t>sumbu.x</a:t>
            </a:r>
            <a:r>
              <a:rPr lang="en-US" sz="1200" dirty="0"/>
              <a:t>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umur,rataan,tinggi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siap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diagram.line</a:t>
            </a:r>
            <a:r>
              <a:rPr lang="en-US" sz="1200" dirty="0"/>
              <a:t>&lt;-</a:t>
            </a:r>
            <a:r>
              <a:rPr lang="en-US" sz="1200" dirty="0" err="1"/>
              <a:t>plot_ly</a:t>
            </a:r>
            <a:r>
              <a:rPr lang="en-US" sz="1200" dirty="0"/>
              <a:t>(</a:t>
            </a:r>
            <a:r>
              <a:rPr lang="en-US" sz="1200" dirty="0" err="1"/>
              <a:t>siap,x</a:t>
            </a:r>
            <a:r>
              <a:rPr lang="en-US" sz="1200" dirty="0"/>
              <a:t>=~</a:t>
            </a:r>
            <a:r>
              <a:rPr lang="en-US" sz="1200" dirty="0" err="1"/>
              <a:t>sumbu.x</a:t>
            </a:r>
            <a:r>
              <a:rPr lang="en-US" sz="1200" dirty="0"/>
              <a:t>)%&gt;%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add_trace</a:t>
            </a:r>
            <a:r>
              <a:rPr lang="en-US" sz="1200" dirty="0"/>
              <a:t>(y=~</a:t>
            </a:r>
            <a:r>
              <a:rPr lang="en-US" sz="1200" dirty="0" err="1"/>
              <a:t>umur</a:t>
            </a:r>
            <a:r>
              <a:rPr lang="en-US" sz="1200" dirty="0"/>
              <a:t>,</a:t>
            </a:r>
          </a:p>
          <a:p>
            <a:r>
              <a:rPr lang="en-US" sz="1200" dirty="0"/>
              <a:t>  name="</a:t>
            </a:r>
            <a:r>
              <a:rPr lang="en-US" sz="1200" dirty="0" err="1"/>
              <a:t>umur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",mode="markers")%&gt;%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add_trace</a:t>
            </a:r>
            <a:r>
              <a:rPr lang="en-US" sz="1200" dirty="0"/>
              <a:t>(y=~</a:t>
            </a:r>
            <a:r>
              <a:rPr lang="en-US" sz="1200" dirty="0" err="1"/>
              <a:t>rataan</a:t>
            </a:r>
            <a:r>
              <a:rPr lang="en-US" sz="1200" dirty="0"/>
              <a:t>,</a:t>
            </a:r>
          </a:p>
          <a:p>
            <a:r>
              <a:rPr lang="en-US" sz="1200" dirty="0"/>
              <a:t>  name="</a:t>
            </a:r>
            <a:r>
              <a:rPr lang="en-US" sz="1200" dirty="0" err="1"/>
              <a:t>rataan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",mode="lines")%&gt;%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add_trace</a:t>
            </a:r>
            <a:r>
              <a:rPr lang="en-US" sz="1200" dirty="0"/>
              <a:t>(y=~</a:t>
            </a:r>
            <a:r>
              <a:rPr lang="en-US" sz="1200" dirty="0" err="1"/>
              <a:t>tinggi</a:t>
            </a:r>
            <a:r>
              <a:rPr lang="en-US" sz="1200" dirty="0"/>
              <a:t>,</a:t>
            </a:r>
          </a:p>
          <a:p>
            <a:r>
              <a:rPr lang="en-US" sz="1200" dirty="0"/>
              <a:t>  name="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badan</a:t>
            </a:r>
            <a:r>
              <a:rPr lang="en-US" sz="1200" dirty="0"/>
              <a:t>",mode="</a:t>
            </a:r>
            <a:r>
              <a:rPr lang="en-US" sz="1200" dirty="0" err="1"/>
              <a:t>lines+markers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diagram.line</a:t>
            </a:r>
            <a:endParaRPr lang="en-US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76" y="4648004"/>
            <a:ext cx="4721032" cy="206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40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</TotalTime>
  <Words>1566</Words>
  <Application>Microsoft Office PowerPoint</Application>
  <PresentationFormat>Widescreen</PresentationFormat>
  <Paragraphs>361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Century Gothic</vt:lpstr>
      <vt:lpstr>Courier New</vt:lpstr>
      <vt:lpstr>Euphemia</vt:lpstr>
      <vt:lpstr>Lucida Console</vt:lpstr>
      <vt:lpstr>Plantagenet Cherokee</vt:lpstr>
      <vt:lpstr>Tw Cen MT</vt:lpstr>
      <vt:lpstr>Wingdings</vt:lpstr>
      <vt:lpstr>Wingdings 3</vt:lpstr>
      <vt:lpstr>Academic Literature 16x9</vt:lpstr>
      <vt:lpstr>Introduction about R</vt:lpstr>
      <vt:lpstr>HARI 1</vt:lpstr>
      <vt:lpstr>Pengenalan R Dan Rstudio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Akses Data</vt:lpstr>
      <vt:lpstr>Akses Data</vt:lpstr>
      <vt:lpstr>Akses Data Format CSV</vt:lpstr>
      <vt:lpstr>Data yang digunakan</vt:lpstr>
      <vt:lpstr>Menampilkan Data dalam Bentuk Spreedsheet</vt:lpstr>
      <vt:lpstr>Menampilkan Struktur Data</vt:lpstr>
      <vt:lpstr>Akses Kolom/Variabel </vt:lpstr>
      <vt:lpstr>Akses Kolom/Variabel </vt:lpstr>
      <vt:lpstr>Akses Kolom/Variabel </vt:lpstr>
      <vt:lpstr>Statistika Deskriptif</vt:lpstr>
      <vt:lpstr>Deskriptif Data</vt:lpstr>
      <vt:lpstr>Deskriptif Data Tipe Numerik</vt:lpstr>
      <vt:lpstr>Deskriptif Data Campuran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Deskriptif Data Kategorik</vt:lpstr>
      <vt:lpstr>Statistik berdasarkan grup</vt:lpstr>
      <vt:lpstr>Statistik berdasarkan grup</vt:lpstr>
      <vt:lpstr>Eksplorasi Data</vt:lpstr>
      <vt:lpstr>Dasar-dasar grafik</vt:lpstr>
      <vt:lpstr>Membuat Histogram </vt:lpstr>
      <vt:lpstr>Membuat Histogram </vt:lpstr>
      <vt:lpstr>Membuat Histogram</vt:lpstr>
      <vt:lpstr>Membuat Boxplot</vt:lpstr>
      <vt:lpstr>Membuat Boxplot</vt:lpstr>
      <vt:lpstr>Membuat Boxplot</vt:lpstr>
      <vt:lpstr>TUGAS</vt:lpstr>
      <vt:lpstr>PowerPoint Presentation</vt:lpstr>
      <vt:lpstr>Pie chart</vt:lpstr>
      <vt:lpstr>3 diagram gabungan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LENOVO</cp:lastModifiedBy>
  <cp:revision>90</cp:revision>
  <dcterms:created xsi:type="dcterms:W3CDTF">2012-08-29T16:21:37Z</dcterms:created>
  <dcterms:modified xsi:type="dcterms:W3CDTF">2019-07-10T05:04:23Z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