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7"/>
  </p:notesMasterIdLst>
  <p:handoutMasterIdLst>
    <p:handoutMasterId r:id="rId68"/>
  </p:handoutMasterIdLst>
  <p:sldIdLst>
    <p:sldId id="256" r:id="rId5"/>
    <p:sldId id="407" r:id="rId6"/>
    <p:sldId id="282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416" r:id="rId18"/>
    <p:sldId id="417" r:id="rId19"/>
    <p:sldId id="418" r:id="rId20"/>
    <p:sldId id="419" r:id="rId21"/>
    <p:sldId id="420" r:id="rId22"/>
    <p:sldId id="421" r:id="rId23"/>
    <p:sldId id="422" r:id="rId24"/>
    <p:sldId id="423" r:id="rId25"/>
    <p:sldId id="424" r:id="rId26"/>
    <p:sldId id="425" r:id="rId27"/>
    <p:sldId id="426" r:id="rId28"/>
    <p:sldId id="427" r:id="rId29"/>
    <p:sldId id="428" r:id="rId30"/>
    <p:sldId id="296" r:id="rId31"/>
    <p:sldId id="287" r:id="rId32"/>
    <p:sldId id="290" r:id="rId33"/>
    <p:sldId id="295" r:id="rId34"/>
    <p:sldId id="298" r:id="rId35"/>
    <p:sldId id="299" r:id="rId36"/>
    <p:sldId id="297" r:id="rId37"/>
    <p:sldId id="430" r:id="rId38"/>
    <p:sldId id="375" r:id="rId39"/>
    <p:sldId id="380" r:id="rId40"/>
    <p:sldId id="302" r:id="rId41"/>
    <p:sldId id="303" r:id="rId42"/>
    <p:sldId id="379" r:id="rId43"/>
    <p:sldId id="300" r:id="rId44"/>
    <p:sldId id="432" r:id="rId45"/>
    <p:sldId id="301" r:id="rId46"/>
    <p:sldId id="376" r:id="rId47"/>
    <p:sldId id="377" r:id="rId48"/>
    <p:sldId id="381" r:id="rId49"/>
    <p:sldId id="388" r:id="rId50"/>
    <p:sldId id="389" r:id="rId51"/>
    <p:sldId id="390" r:id="rId52"/>
    <p:sldId id="391" r:id="rId53"/>
    <p:sldId id="392" r:id="rId54"/>
    <p:sldId id="384" r:id="rId55"/>
    <p:sldId id="386" r:id="rId56"/>
    <p:sldId id="371" r:id="rId57"/>
    <p:sldId id="433" r:id="rId58"/>
    <p:sldId id="373" r:id="rId59"/>
    <p:sldId id="378" r:id="rId60"/>
    <p:sldId id="405" r:id="rId61"/>
    <p:sldId id="402" r:id="rId62"/>
    <p:sldId id="403" r:id="rId63"/>
    <p:sldId id="404" r:id="rId64"/>
    <p:sldId id="437" r:id="rId65"/>
    <p:sldId id="411" r:id="rId6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5" autoAdjust="0"/>
    <p:restoredTop sz="94660"/>
  </p:normalViewPr>
  <p:slideViewPr>
    <p:cSldViewPr snapToGrid="0" showGuides="1">
      <p:cViewPr varScale="1">
        <p:scale>
          <a:sx n="64" d="100"/>
          <a:sy n="64" d="100"/>
        </p:scale>
        <p:origin x="56" y="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8" d="100"/>
          <a:sy n="58" d="100"/>
        </p:scale>
        <p:origin x="197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71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tableStyles" Target="tableStyle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EAAF3-9831-450B-8D59-2C09DB96C8FC}" type="datetimeFigureOut">
              <a:rPr lang="en-US"/>
              <a:t>7/11/2019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34459-7356-44BF-850D-8B30C4FB3B6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50CD79-FC16-4410-AB61-17F26E6D3BC8}" type="datetimeFigureOut">
              <a:rPr lang="en-US"/>
              <a:t>7/11/2019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3C37BE-C303-496D-B5CD-85F2937540F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1" dirty="0">
                <a:latin typeface="Arial" pitchFamily="34" charset="0"/>
                <a:cs typeface="Arial" pitchFamily="34" charset="0"/>
              </a:rPr>
              <a:t>NOTE:</a:t>
            </a:r>
          </a:p>
          <a:p>
            <a:r>
              <a:rPr lang="en-US" i="1" dirty="0">
                <a:latin typeface="Arial" pitchFamily="34" charset="0"/>
                <a:cs typeface="Arial" pitchFamily="34" charset="0"/>
              </a:rPr>
              <a:t>To change the  image on this slide, select the picture and delete it. Then click the Pictures icon in the placeholder to insert your own image.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150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/>
              <a:t>Click to edit Master subtitle style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 smtClean="0"/>
              <a:pPr/>
              <a:t>7/11/2019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75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7/11/2019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6963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7/11/2019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1207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/>
          <a:lstStyle/>
          <a:p>
            <a:r>
              <a:rPr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7/11/2019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  <p:grpSp>
        <p:nvGrpSpPr>
          <p:cNvPr id="7" name="Group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Straight Connector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92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7/11/2019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8687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/>
              <a:t>Click to edit Master subtitle style</a:t>
            </a:r>
          </a:p>
        </p:txBody>
      </p:sp>
      <p:sp>
        <p:nvSpPr>
          <p:cNvPr id="11" name="Picture Placeholder 10" descr="An empty placeholder to add an image. Click on the placeholder and select the image that you wish to add.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/>
          <a:lstStyle>
            <a:lvl1pPr marL="0" indent="0" algn="ctr">
              <a:buNone/>
              <a:defRPr/>
            </a:lvl1pPr>
          </a:lstStyle>
          <a:p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4" name="Group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267394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Group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1" name="Group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anchor="ctr">
            <a:normAutofit/>
          </a:bodyPr>
          <a:lstStyle>
            <a:lvl1pPr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7/11/2019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267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7/11/2019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2779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7/11/2019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7101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7/11/2019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5811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7/11/2019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41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dirty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7/11/2019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976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r>
              <a:rPr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  <a:p>
            <a:pPr lvl="5"/>
            <a:r>
              <a:rPr/>
              <a:t>Sixth level</a:t>
            </a:r>
          </a:p>
          <a:p>
            <a:pPr lvl="6"/>
            <a:r>
              <a:rPr/>
              <a:t>Seventh level</a:t>
            </a:r>
          </a:p>
          <a:p>
            <a:pPr lvl="7"/>
            <a:r>
              <a:rPr/>
              <a:t>Eighth level</a:t>
            </a:r>
          </a:p>
          <a:p>
            <a:pPr lvl="8"/>
            <a:r>
              <a:rPr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 smtClean="0"/>
              <a:pPr/>
              <a:t>7/11/2019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Straight Connector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62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771525" y="2292094"/>
            <a:ext cx="6067425" cy="2219691"/>
          </a:xfrm>
        </p:spPr>
        <p:txBody>
          <a:bodyPr anchor="ctr">
            <a:normAutofit/>
          </a:bodyPr>
          <a:lstStyle/>
          <a:p>
            <a:r>
              <a:rPr lang="en-US" cap="none" dirty="0" smtClean="0"/>
              <a:t>Introduction about R</a:t>
            </a:r>
            <a:endParaRPr lang="en-US" cap="none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342900" y="4378434"/>
            <a:ext cx="5734050" cy="955565"/>
          </a:xfrm>
        </p:spPr>
        <p:txBody>
          <a:bodyPr/>
          <a:lstStyle/>
          <a:p>
            <a:pPr algn="ctr"/>
            <a:r>
              <a:rPr lang="en-US" dirty="0" smtClean="0"/>
              <a:t>PT </a:t>
            </a:r>
            <a:r>
              <a:rPr lang="en-US" dirty="0" err="1" smtClean="0"/>
              <a:t>Ganesha</a:t>
            </a:r>
            <a:r>
              <a:rPr lang="en-US" dirty="0" smtClean="0"/>
              <a:t> </a:t>
            </a:r>
            <a:r>
              <a:rPr lang="en-US" dirty="0" err="1" smtClean="0"/>
              <a:t>Cipta</a:t>
            </a:r>
            <a:r>
              <a:rPr lang="en-US" dirty="0" smtClean="0"/>
              <a:t> </a:t>
            </a:r>
            <a:r>
              <a:rPr lang="en-US" dirty="0" err="1" smtClean="0"/>
              <a:t>Informatika</a:t>
            </a:r>
            <a:endParaRPr lang="en-US" dirty="0"/>
          </a:p>
        </p:txBody>
      </p:sp>
      <p:pic>
        <p:nvPicPr>
          <p:cNvPr id="4" name="Picture Placeholder 3" descr="Open book on table, blurred shelves of books in background"/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95" r="889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5213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82" y="1628775"/>
            <a:ext cx="9982200" cy="4572000"/>
          </a:xfrm>
        </p:spPr>
        <p:txBody>
          <a:bodyPr/>
          <a:lstStyle/>
          <a:p>
            <a:r>
              <a:rPr lang="en-US" b="1" dirty="0" smtClean="0"/>
              <a:t>FITUR LAINNYA</a:t>
            </a:r>
            <a:endParaRPr lang="en-US" dirty="0" smtClean="0"/>
          </a:p>
          <a:p>
            <a:pPr lvl="1"/>
            <a:r>
              <a:rPr lang="en-US" dirty="0" err="1"/>
              <a:t>Jendela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fitur</a:t>
            </a:r>
            <a:r>
              <a:rPr lang="en-US" dirty="0"/>
              <a:t> </a:t>
            </a:r>
            <a:r>
              <a:rPr lang="en-US" dirty="0" err="1"/>
              <a:t>tambahan</a:t>
            </a:r>
            <a:r>
              <a:rPr lang="en-US" dirty="0"/>
              <a:t> yang </a:t>
            </a:r>
            <a:r>
              <a:rPr lang="en-US" dirty="0" err="1"/>
              <a:t>bermanfaat</a:t>
            </a:r>
            <a:r>
              <a:rPr lang="en-US" dirty="0"/>
              <a:t> </a:t>
            </a:r>
            <a:r>
              <a:rPr lang="en-US" dirty="0" err="1"/>
              <a:t>khususnya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manajemen</a:t>
            </a:r>
            <a:r>
              <a:rPr lang="en-US" dirty="0"/>
              <a:t> file, </a:t>
            </a:r>
            <a:r>
              <a:rPr lang="en-US" dirty="0" err="1"/>
              <a:t>menampilkan</a:t>
            </a:r>
            <a:r>
              <a:rPr lang="en-US" dirty="0"/>
              <a:t> output </a:t>
            </a:r>
            <a:r>
              <a:rPr lang="en-US" i="1" dirty="0"/>
              <a:t>command</a:t>
            </a:r>
            <a:r>
              <a:rPr lang="en-US" dirty="0"/>
              <a:t> </a:t>
            </a:r>
            <a:r>
              <a:rPr lang="en-US" dirty="0" err="1"/>
              <a:t>berupa</a:t>
            </a:r>
            <a:r>
              <a:rPr lang="en-US" dirty="0"/>
              <a:t> plot,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bantuan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penulisan</a:t>
            </a:r>
            <a:r>
              <a:rPr lang="en-US" dirty="0"/>
              <a:t> </a:t>
            </a:r>
            <a:r>
              <a:rPr lang="en-US" i="1" dirty="0"/>
              <a:t>script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web viewer. </a:t>
            </a:r>
            <a:r>
              <a:rPr lang="en-US" dirty="0" err="1"/>
              <a:t>Khusus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tab Packages,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melihat</a:t>
            </a:r>
            <a:r>
              <a:rPr lang="en-US" dirty="0"/>
              <a:t> </a:t>
            </a:r>
            <a:r>
              <a:rPr lang="en-US" dirty="0" err="1"/>
              <a:t>daftar</a:t>
            </a:r>
            <a:r>
              <a:rPr lang="en-US" dirty="0"/>
              <a:t> </a:t>
            </a:r>
            <a:r>
              <a:rPr lang="en-US" i="1" dirty="0"/>
              <a:t>library</a:t>
            </a:r>
            <a:r>
              <a:rPr lang="en-US" dirty="0"/>
              <a:t> R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terinstall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PC </a:t>
            </a:r>
            <a:r>
              <a:rPr lang="en-US" dirty="0" err="1"/>
              <a:t>kita</a:t>
            </a:r>
            <a:r>
              <a:rPr lang="en-US" dirty="0"/>
              <a:t>. </a:t>
            </a:r>
            <a:r>
              <a:rPr lang="en-US" dirty="0" err="1"/>
              <a:t>Apabila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menambahkan</a:t>
            </a:r>
            <a:r>
              <a:rPr lang="en-US" dirty="0"/>
              <a:t> </a:t>
            </a:r>
            <a:r>
              <a:rPr lang="en-US" i="1" dirty="0"/>
              <a:t>library</a:t>
            </a:r>
            <a:r>
              <a:rPr lang="en-US" dirty="0"/>
              <a:t> </a:t>
            </a:r>
            <a:r>
              <a:rPr lang="en-US" dirty="0" err="1"/>
              <a:t>baru</a:t>
            </a:r>
            <a:r>
              <a:rPr lang="en-US" dirty="0"/>
              <a:t>, </a:t>
            </a:r>
            <a:r>
              <a:rPr lang="en-US" dirty="0" err="1"/>
              <a:t>cukup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menekan</a:t>
            </a:r>
            <a:r>
              <a:rPr lang="en-US" dirty="0"/>
              <a:t> </a:t>
            </a:r>
            <a:r>
              <a:rPr lang="en-US" dirty="0" err="1"/>
              <a:t>tombol</a:t>
            </a:r>
            <a:r>
              <a:rPr lang="en-US" dirty="0"/>
              <a:t> install,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mengetikkan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library yang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diinstal</a:t>
            </a:r>
            <a:r>
              <a:rPr lang="en-US" dirty="0"/>
              <a:t>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57E454C-E8E2-4A68-A6BE-06B291B682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610" t="9481" b="32277"/>
          <a:stretch/>
        </p:blipFill>
        <p:spPr>
          <a:xfrm>
            <a:off x="3617982" y="3140473"/>
            <a:ext cx="4953000" cy="3631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250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OPERASI MATEMATIKA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13312"/>
          <a:stretch/>
        </p:blipFill>
        <p:spPr>
          <a:xfrm>
            <a:off x="2077752" y="1918736"/>
            <a:ext cx="2541297" cy="3915414"/>
          </a:xfrm>
          <a:prstGeom prst="rect">
            <a:avLst/>
          </a:prstGeom>
          <a:ln>
            <a:solidFill>
              <a:srgbClr val="00B0F0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t="13122"/>
          <a:stretch/>
        </p:blipFill>
        <p:spPr>
          <a:xfrm>
            <a:off x="5973477" y="1906318"/>
            <a:ext cx="2323500" cy="3925061"/>
          </a:xfrm>
          <a:prstGeom prst="rect">
            <a:avLst/>
          </a:prstGeom>
          <a:ln>
            <a:solidFill>
              <a:srgbClr val="00B0F0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CCD38E4-DD91-48C8-A1DF-6518C2E37121}"/>
              </a:ext>
            </a:extLst>
          </p:cNvPr>
          <p:cNvSpPr txBox="1"/>
          <p:nvPr/>
        </p:nvSpPr>
        <p:spPr>
          <a:xfrm>
            <a:off x="8726778" y="1906318"/>
            <a:ext cx="3102669" cy="92333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id-ID" dirty="0">
                <a:solidFill>
                  <a:srgbClr val="FFFF00"/>
                </a:solidFill>
              </a:rPr>
              <a:t>Menampilkan bantuan untuk menulis keterangan </a:t>
            </a:r>
            <a:r>
              <a:rPr lang="en-US" dirty="0" err="1" smtClean="0">
                <a:solidFill>
                  <a:srgbClr val="FFFF00"/>
                </a:solidFill>
              </a:rPr>
              <a:t>diawali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dengan</a:t>
            </a:r>
            <a:r>
              <a:rPr lang="en-US" dirty="0" smtClean="0">
                <a:solidFill>
                  <a:srgbClr val="FFFF00"/>
                </a:solidFill>
              </a:rPr>
              <a:t> “#”</a:t>
            </a:r>
          </a:p>
        </p:txBody>
      </p:sp>
    </p:spTree>
    <p:extLst>
      <p:ext uri="{BB962C8B-B14F-4D97-AF65-F5344CB8AC3E}">
        <p14:creationId xmlns:p14="http://schemas.microsoft.com/office/powerpoint/2010/main" val="1777106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DASAR-DASAR R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03382" y="1628775"/>
            <a:ext cx="9982200" cy="4572000"/>
          </a:xfrm>
        </p:spPr>
        <p:txBody>
          <a:bodyPr/>
          <a:lstStyle/>
          <a:p>
            <a:r>
              <a:rPr lang="en-US" sz="2400" b="1" dirty="0" smtClean="0"/>
              <a:t>Case-sensitive</a:t>
            </a:r>
          </a:p>
          <a:p>
            <a:pPr marL="0" indent="0">
              <a:buNone/>
            </a:pPr>
            <a:r>
              <a:rPr lang="en-US" sz="2400" dirty="0" smtClean="0"/>
              <a:t>  		</a:t>
            </a:r>
            <a:r>
              <a:rPr lang="en-US" sz="2400" dirty="0" err="1" smtClean="0"/>
              <a:t>berbeda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endParaRPr lang="en-US" sz="2400" dirty="0" smtClean="0"/>
          </a:p>
          <a:p>
            <a:r>
              <a:rPr lang="en-US" sz="2400" b="1" dirty="0" err="1" smtClean="0"/>
              <a:t>Penamaan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objek</a:t>
            </a:r>
            <a:endParaRPr lang="en-US" sz="2400" b="1" dirty="0" smtClean="0"/>
          </a:p>
          <a:p>
            <a:pPr lvl="1"/>
            <a:r>
              <a:rPr lang="en-US" sz="1800" dirty="0" err="1"/>
              <a:t>Diawali</a:t>
            </a:r>
            <a:r>
              <a:rPr lang="en-US" sz="1800" dirty="0"/>
              <a:t> </a:t>
            </a:r>
            <a:r>
              <a:rPr lang="en-US" sz="1800" dirty="0" err="1"/>
              <a:t>huruf</a:t>
            </a:r>
            <a:r>
              <a:rPr lang="en-US" sz="1800" dirty="0"/>
              <a:t> (A-Z </a:t>
            </a:r>
            <a:r>
              <a:rPr lang="en-US" sz="1800" dirty="0" err="1"/>
              <a:t>atau</a:t>
            </a:r>
            <a:r>
              <a:rPr lang="en-US" sz="1800" dirty="0"/>
              <a:t> a-z) </a:t>
            </a:r>
            <a:r>
              <a:rPr lang="en-US" sz="1800" dirty="0" err="1"/>
              <a:t>atau</a:t>
            </a:r>
            <a:r>
              <a:rPr lang="en-US" sz="1800" dirty="0"/>
              <a:t> </a:t>
            </a:r>
            <a:r>
              <a:rPr lang="en-US" sz="1800" dirty="0" err="1"/>
              <a:t>titik</a:t>
            </a:r>
            <a:r>
              <a:rPr lang="en-US" sz="1800" dirty="0"/>
              <a:t> (.)</a:t>
            </a:r>
          </a:p>
          <a:p>
            <a:pPr lvl="1"/>
            <a:r>
              <a:rPr lang="en-US" sz="1800" dirty="0" err="1"/>
              <a:t>Tidak</a:t>
            </a:r>
            <a:r>
              <a:rPr lang="en-US" sz="1800" dirty="0"/>
              <a:t> </a:t>
            </a:r>
            <a:r>
              <a:rPr lang="en-US" sz="1800" dirty="0" err="1"/>
              <a:t>menggunakan</a:t>
            </a:r>
            <a:r>
              <a:rPr lang="en-US" sz="1800" dirty="0"/>
              <a:t> </a:t>
            </a:r>
            <a:r>
              <a:rPr lang="en-US" sz="1800" dirty="0" err="1"/>
              <a:t>spasi</a:t>
            </a:r>
            <a:r>
              <a:rPr lang="en-US" sz="1800" dirty="0"/>
              <a:t>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dirty="0" err="1"/>
              <a:t>karakter</a:t>
            </a:r>
            <a:r>
              <a:rPr lang="en-US" sz="1800" dirty="0"/>
              <a:t> </a:t>
            </a:r>
            <a:r>
              <a:rPr lang="en-US" sz="1800" dirty="0" err="1"/>
              <a:t>spesial</a:t>
            </a:r>
            <a:r>
              <a:rPr lang="en-US" sz="1800" dirty="0"/>
              <a:t> (!,@,#, </a:t>
            </a:r>
            <a:r>
              <a:rPr lang="en-US" sz="1800" dirty="0" err="1"/>
              <a:t>dst</a:t>
            </a:r>
            <a:r>
              <a:rPr lang="en-US" sz="1800" dirty="0"/>
              <a:t>)</a:t>
            </a:r>
          </a:p>
          <a:p>
            <a:pPr lvl="1"/>
            <a:r>
              <a:rPr lang="en-US" sz="1800" dirty="0" err="1"/>
              <a:t>Tidak</a:t>
            </a:r>
            <a:r>
              <a:rPr lang="en-US" sz="1800" dirty="0"/>
              <a:t> </a:t>
            </a:r>
            <a:r>
              <a:rPr lang="en-US" sz="1800" dirty="0" err="1"/>
              <a:t>menggunakan</a:t>
            </a:r>
            <a:r>
              <a:rPr lang="en-US" sz="1800" dirty="0"/>
              <a:t> </a:t>
            </a:r>
            <a:r>
              <a:rPr lang="en-US" sz="1800" dirty="0" err="1"/>
              <a:t>atau</a:t>
            </a:r>
            <a:r>
              <a:rPr lang="en-US" sz="1800" dirty="0"/>
              <a:t> </a:t>
            </a:r>
            <a:r>
              <a:rPr lang="en-US" sz="1800" dirty="0" err="1"/>
              <a:t>menghindari</a:t>
            </a:r>
            <a:r>
              <a:rPr lang="en-US" sz="1800" dirty="0"/>
              <a:t> kata yang </a:t>
            </a:r>
            <a:r>
              <a:rPr lang="en-US" sz="1800" dirty="0" err="1"/>
              <a:t>sudah</a:t>
            </a:r>
            <a:r>
              <a:rPr lang="en-US" sz="1800" dirty="0"/>
              <a:t> </a:t>
            </a:r>
            <a:r>
              <a:rPr lang="en-US" sz="1800" dirty="0" err="1"/>
              <a:t>digunakan</a:t>
            </a:r>
            <a:r>
              <a:rPr lang="en-US" sz="1800" dirty="0"/>
              <a:t> </a:t>
            </a:r>
            <a:r>
              <a:rPr lang="en-US" sz="1800" dirty="0" err="1"/>
              <a:t>oleh</a:t>
            </a:r>
            <a:r>
              <a:rPr lang="en-US" sz="1800" dirty="0"/>
              <a:t> R (NULL, TRUE, FALSE, q, c, t, sin, cos, </a:t>
            </a:r>
            <a:r>
              <a:rPr lang="en-US" sz="1800" dirty="0" err="1"/>
              <a:t>dll</a:t>
            </a:r>
            <a:r>
              <a:rPr lang="en-US" sz="1800" dirty="0" smtClean="0"/>
              <a:t>)</a:t>
            </a:r>
            <a:endParaRPr lang="en-US" sz="2400" b="1" dirty="0" smtClean="0"/>
          </a:p>
          <a:p>
            <a:r>
              <a:rPr lang="en-US" sz="2400" b="1" dirty="0" smtClean="0"/>
              <a:t>Assignment</a:t>
            </a:r>
          </a:p>
          <a:p>
            <a:pPr marL="0" indent="0">
              <a:buNone/>
            </a:pPr>
            <a:r>
              <a:rPr lang="en-US" sz="2400" b="1" dirty="0" smtClean="0"/>
              <a:t>		</a:t>
            </a:r>
            <a:r>
              <a:rPr lang="en-US" sz="2400" dirty="0" err="1"/>
              <a:t>sama</a:t>
            </a:r>
            <a:r>
              <a:rPr lang="en-US" sz="2400" dirty="0"/>
              <a:t> </a:t>
            </a:r>
            <a:r>
              <a:rPr lang="en-US" sz="2400" dirty="0" err="1" smtClean="0"/>
              <a:t>dengan</a:t>
            </a: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b="1" dirty="0"/>
          </a:p>
        </p:txBody>
      </p:sp>
      <p:sp>
        <p:nvSpPr>
          <p:cNvPr id="8" name="Rectangle: Rounded Corners 4">
            <a:extLst>
              <a:ext uri="{FF2B5EF4-FFF2-40B4-BE49-F238E27FC236}">
                <a16:creationId xmlns:a16="http://schemas.microsoft.com/office/drawing/2014/main" id="{65B506E1-60BC-4CC9-8F75-D91678BA972D}"/>
              </a:ext>
            </a:extLst>
          </p:cNvPr>
          <p:cNvSpPr/>
          <p:nvPr/>
        </p:nvSpPr>
        <p:spPr>
          <a:xfrm>
            <a:off x="1844880" y="2191139"/>
            <a:ext cx="879425" cy="38022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&lt;- 5</a:t>
            </a:r>
          </a:p>
        </p:txBody>
      </p:sp>
      <p:sp>
        <p:nvSpPr>
          <p:cNvPr id="9" name="Rectangle: Rounded Corners 5">
            <a:extLst>
              <a:ext uri="{FF2B5EF4-FFF2-40B4-BE49-F238E27FC236}">
                <a16:creationId xmlns:a16="http://schemas.microsoft.com/office/drawing/2014/main" id="{2D2B8D53-A09C-47DF-BDB8-564DB582C4B7}"/>
              </a:ext>
            </a:extLst>
          </p:cNvPr>
          <p:cNvSpPr/>
          <p:nvPr/>
        </p:nvSpPr>
        <p:spPr>
          <a:xfrm>
            <a:off x="5307610" y="2191139"/>
            <a:ext cx="1340840" cy="38022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&lt;- 10</a:t>
            </a:r>
          </a:p>
        </p:txBody>
      </p:sp>
      <p:sp>
        <p:nvSpPr>
          <p:cNvPr id="10" name="Rectangle: Rounded Corners 6">
            <a:extLst>
              <a:ext uri="{FF2B5EF4-FFF2-40B4-BE49-F238E27FC236}">
                <a16:creationId xmlns:a16="http://schemas.microsoft.com/office/drawing/2014/main" id="{F07B5670-556E-43E1-A1D7-1B38B97F98D2}"/>
              </a:ext>
            </a:extLst>
          </p:cNvPr>
          <p:cNvSpPr/>
          <p:nvPr/>
        </p:nvSpPr>
        <p:spPr>
          <a:xfrm>
            <a:off x="1844879" y="5104397"/>
            <a:ext cx="879425" cy="38022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&lt;- 5</a:t>
            </a:r>
          </a:p>
        </p:txBody>
      </p:sp>
      <p:sp>
        <p:nvSpPr>
          <p:cNvPr id="11" name="Rectangle: Rounded Corners 7">
            <a:extLst>
              <a:ext uri="{FF2B5EF4-FFF2-40B4-BE49-F238E27FC236}">
                <a16:creationId xmlns:a16="http://schemas.microsoft.com/office/drawing/2014/main" id="{3DCE5EBF-147D-452D-B6E0-36B72AB1947B}"/>
              </a:ext>
            </a:extLst>
          </p:cNvPr>
          <p:cNvSpPr/>
          <p:nvPr/>
        </p:nvSpPr>
        <p:spPr>
          <a:xfrm>
            <a:off x="4985730" y="5100831"/>
            <a:ext cx="879425" cy="38022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= 5</a:t>
            </a:r>
          </a:p>
        </p:txBody>
      </p:sp>
      <p:sp>
        <p:nvSpPr>
          <p:cNvPr id="12" name="Rectangle: Rounded Corners 6">
            <a:extLst>
              <a:ext uri="{FF2B5EF4-FFF2-40B4-BE49-F238E27FC236}">
                <a16:creationId xmlns:a16="http://schemas.microsoft.com/office/drawing/2014/main" id="{F07B5670-556E-43E1-A1D7-1B38B97F98D2}"/>
              </a:ext>
            </a:extLst>
          </p:cNvPr>
          <p:cNvSpPr/>
          <p:nvPr/>
        </p:nvSpPr>
        <p:spPr>
          <a:xfrm>
            <a:off x="1844879" y="5569535"/>
            <a:ext cx="6165492" cy="72649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nama</a:t>
            </a:r>
            <a:r>
              <a:rPr lang="en-US" dirty="0" smtClean="0"/>
              <a:t>_.</a:t>
            </a: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/>
              <a:t>&lt;- </a:t>
            </a:r>
            <a:r>
              <a:rPr lang="en-US" dirty="0" smtClean="0"/>
              <a:t>function(argument1,argument2,….)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921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ASSIGNMENT(M</a:t>
            </a:r>
            <a:r>
              <a:rPr lang="id-ID" dirty="0" smtClean="0"/>
              <a:t>embuat </a:t>
            </a:r>
            <a:r>
              <a:rPr lang="en-US" dirty="0" smtClean="0"/>
              <a:t>O</a:t>
            </a:r>
            <a:r>
              <a:rPr lang="id-ID" dirty="0" smtClean="0"/>
              <a:t>bjek </a:t>
            </a:r>
            <a:r>
              <a:rPr lang="en-US" dirty="0" smtClean="0"/>
              <a:t>S</a:t>
            </a:r>
            <a:r>
              <a:rPr lang="id-ID" dirty="0" smtClean="0"/>
              <a:t>ederhana</a:t>
            </a:r>
            <a:r>
              <a:rPr lang="en-US" dirty="0" smtClean="0"/>
              <a:t>)</a:t>
            </a:r>
            <a:r>
              <a:rPr lang="id-ID" dirty="0" smtClean="0"/>
              <a:t> 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85623" y="3559913"/>
            <a:ext cx="3962050" cy="1415654"/>
          </a:xfrm>
          <a:prstGeom prst="rect">
            <a:avLst/>
          </a:prstGeom>
          <a:ln>
            <a:solidFill>
              <a:srgbClr val="00B0F0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5623" y="2042058"/>
            <a:ext cx="3962050" cy="1517855"/>
          </a:xfrm>
          <a:prstGeom prst="rect">
            <a:avLst/>
          </a:prstGeom>
          <a:ln>
            <a:solidFill>
              <a:srgbClr val="00B0F0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5139" y="2042058"/>
            <a:ext cx="4810506" cy="2933509"/>
          </a:xfrm>
          <a:prstGeom prst="rect">
            <a:avLst/>
          </a:prstGeom>
          <a:ln>
            <a:solidFill>
              <a:srgbClr val="00B0F0"/>
            </a:solidFill>
          </a:ln>
        </p:spPr>
      </p:pic>
    </p:spTree>
    <p:extLst>
      <p:ext uri="{BB962C8B-B14F-4D97-AF65-F5344CB8AC3E}">
        <p14:creationId xmlns:p14="http://schemas.microsoft.com/office/powerpoint/2010/main" val="2514011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APA ITU FUNGSI?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29C99-E94B-4ED7-9275-67B321447DB8}" type="slidenum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08246" y="1393257"/>
            <a:ext cx="80772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Perintah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dalam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R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merupakan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fungsi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Fungsi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dituliskan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dengan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diakhiri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oleh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tanda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“(“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dan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“)”. Di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dalam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tanda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kurung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tersebut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kadangkala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diisi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dengan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satu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atau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lebih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argumen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Pengguna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dapat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membuat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fungsi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baru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sesuai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dengan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kebutuhan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Penamaan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objek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bersifat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case sensitive (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membedakan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huruf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besar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dan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kecil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Menggunakan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huruf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alfabet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(A-Z, a-z),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angka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(0-9)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dan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titik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(.)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Dimulai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dengan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huruf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alfabet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atau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titik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Underscore (_)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tidak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diimplementasikan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untuk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setiap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engine S →</a:t>
            </a:r>
            <a:b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hindari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gunakan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titik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sebagai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pemisah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Hindari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penamaan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yg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sama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dengan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fungsi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Contoh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: c, q, s, t, diff, length, mean,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dll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Terdapat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reserved word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yg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tidak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dapat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digunakan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→ FALSE,</a:t>
            </a:r>
            <a:b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TRUE,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inf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NA,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NaN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NULL, break, else, for ,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dll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3878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9877" y="-95822"/>
            <a:ext cx="6377940" cy="1293028"/>
          </a:xfrm>
        </p:spPr>
        <p:txBody>
          <a:bodyPr/>
          <a:lstStyle/>
          <a:p>
            <a:r>
              <a:rPr lang="en-US" dirty="0" smtClean="0"/>
              <a:t>APA ITU FUNGSI?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29C99-E94B-4ED7-9275-67B321447DB8}" type="slidenum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366"/>
          <a:stretch/>
        </p:blipFill>
        <p:spPr bwMode="auto">
          <a:xfrm>
            <a:off x="2658178" y="1430154"/>
            <a:ext cx="4892211" cy="490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Oval 7"/>
          <p:cNvSpPr/>
          <p:nvPr/>
        </p:nvSpPr>
        <p:spPr>
          <a:xfrm>
            <a:off x="2734377" y="1734955"/>
            <a:ext cx="533400" cy="318543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267777" y="1786797"/>
            <a:ext cx="304800" cy="266700"/>
          </a:xfrm>
          <a:prstGeom prst="ellipse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1019877" y="1672270"/>
            <a:ext cx="1600200" cy="77152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Nama </a:t>
            </a:r>
            <a:r>
              <a:rPr lang="en-US" b="1" u="sng" dirty="0">
                <a:solidFill>
                  <a:srgbClr val="FF0000"/>
                </a:solidFill>
              </a:rPr>
              <a:t>data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6087177" y="1919920"/>
            <a:ext cx="3810000" cy="523875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rgbClr val="FFC000"/>
                </a:solidFill>
              </a:rPr>
              <a:t>Fungsi</a:t>
            </a:r>
            <a:r>
              <a:rPr lang="en-US" b="1" dirty="0">
                <a:solidFill>
                  <a:srgbClr val="FFC000"/>
                </a:solidFill>
              </a:rPr>
              <a:t> </a:t>
            </a:r>
            <a:r>
              <a:rPr lang="en-US" b="1" dirty="0" err="1">
                <a:solidFill>
                  <a:srgbClr val="FFC000"/>
                </a:solidFill>
              </a:rPr>
              <a:t>utk</a:t>
            </a:r>
            <a:r>
              <a:rPr lang="en-US" b="1" dirty="0">
                <a:solidFill>
                  <a:srgbClr val="FFC000"/>
                </a:solidFill>
              </a:rPr>
              <a:t> combine data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2703555" y="2420754"/>
            <a:ext cx="869022" cy="4572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572577" y="2420755"/>
            <a:ext cx="344184" cy="382791"/>
          </a:xfrm>
          <a:prstGeom prst="ellipse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810577" y="3030354"/>
            <a:ext cx="1106184" cy="22860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00B05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916761" y="3033818"/>
            <a:ext cx="457200" cy="228599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00B050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6087177" y="2803546"/>
            <a:ext cx="4953000" cy="455409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Nama </a:t>
            </a:r>
            <a:r>
              <a:rPr lang="en-US" b="1" u="sng" dirty="0" err="1">
                <a:solidFill>
                  <a:srgbClr val="00B050"/>
                </a:solidFill>
              </a:rPr>
              <a:t>objek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utk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menyimpan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hasil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fungsi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6087177" y="3258994"/>
            <a:ext cx="4953000" cy="455409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 err="1">
                <a:solidFill>
                  <a:srgbClr val="7030A0"/>
                </a:solidFill>
              </a:rPr>
              <a:t>Fungsi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 err="1">
                <a:solidFill>
                  <a:srgbClr val="7030A0"/>
                </a:solidFill>
              </a:rPr>
              <a:t>untuk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 err="1">
                <a:solidFill>
                  <a:srgbClr val="7030A0"/>
                </a:solidFill>
              </a:rPr>
              <a:t>menghasilkan</a:t>
            </a:r>
            <a:r>
              <a:rPr lang="en-US" dirty="0">
                <a:solidFill>
                  <a:srgbClr val="7030A0"/>
                </a:solidFill>
              </a:rPr>
              <a:t> model </a:t>
            </a:r>
            <a:r>
              <a:rPr lang="en-US" dirty="0" err="1">
                <a:solidFill>
                  <a:srgbClr val="7030A0"/>
                </a:solidFill>
              </a:rPr>
              <a:t>regresi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810577" y="3258954"/>
            <a:ext cx="1106184" cy="22860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00B050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6087177" y="3727206"/>
            <a:ext cx="4953000" cy="1131949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00B0F0"/>
                </a:solidFill>
              </a:rPr>
              <a:t>Memanggil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nama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b="1" u="sng" dirty="0" err="1">
                <a:solidFill>
                  <a:srgbClr val="00B0F0"/>
                </a:solidFill>
              </a:rPr>
              <a:t>objek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untuk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menampilkan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hasil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fungsi</a:t>
            </a:r>
            <a:r>
              <a:rPr lang="en-US" dirty="0">
                <a:solidFill>
                  <a:srgbClr val="00B0F0"/>
                </a:solidFill>
              </a:rPr>
              <a:t> yang </a:t>
            </a:r>
            <a:r>
              <a:rPr lang="en-US" dirty="0" err="1">
                <a:solidFill>
                  <a:srgbClr val="00B0F0"/>
                </a:solidFill>
              </a:rPr>
              <a:t>digunakan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7041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9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2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5" grpId="0" animBg="1"/>
      <p:bldP spid="16" grpId="0" animBg="1"/>
      <p:bldP spid="15" grpId="0" animBg="1"/>
      <p:bldP spid="19" grpId="0" animBg="1"/>
      <p:bldP spid="20" grpId="0" animBg="1"/>
      <p:bldP spid="2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OBJEK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Vektor</a:t>
            </a:r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Matriks</a:t>
            </a:r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Array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Faktor</a:t>
            </a:r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List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Data Frame</a:t>
            </a:r>
          </a:p>
        </p:txBody>
      </p:sp>
    </p:spTree>
    <p:extLst>
      <p:ext uri="{BB962C8B-B14F-4D97-AF65-F5344CB8AC3E}">
        <p14:creationId xmlns:p14="http://schemas.microsoft.com/office/powerpoint/2010/main" val="1303757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OBJEK </a:t>
            </a:r>
            <a:r>
              <a:rPr lang="en-US" dirty="0" smtClean="0"/>
              <a:t>VEKTOR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Vektor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</a:t>
            </a:r>
            <a:r>
              <a:rPr lang="en-US" dirty="0" err="1"/>
              <a:t>sederhana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data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smtClean="0"/>
              <a:t>R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hampir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</a:t>
            </a:r>
            <a:r>
              <a:rPr lang="en-US" dirty="0" smtClean="0"/>
              <a:t>data.</a:t>
            </a:r>
          </a:p>
          <a:p>
            <a:r>
              <a:rPr lang="en-US" dirty="0" err="1" smtClean="0"/>
              <a:t>Semua</a:t>
            </a:r>
            <a:r>
              <a:rPr lang="en-US" dirty="0" smtClean="0"/>
              <a:t>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mode yang </a:t>
            </a:r>
            <a:r>
              <a:rPr lang="en-US" dirty="0" err="1" smtClean="0"/>
              <a:t>sama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/>
              <a:t>menciptakan</a:t>
            </a:r>
            <a:r>
              <a:rPr lang="en-US" dirty="0"/>
              <a:t> </a:t>
            </a:r>
            <a:r>
              <a:rPr lang="en-US" dirty="0" err="1"/>
              <a:t>vektor</a:t>
            </a:r>
            <a:r>
              <a:rPr lang="en-US" dirty="0"/>
              <a:t> yang </a:t>
            </a:r>
            <a:r>
              <a:rPr lang="en-US" dirty="0" err="1"/>
              <a:t>sederhana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perintah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concatenate (</a:t>
            </a:r>
            <a:r>
              <a:rPr lang="en-US" dirty="0" err="1"/>
              <a:t>yaitu</a:t>
            </a:r>
            <a:r>
              <a:rPr lang="en-US" dirty="0"/>
              <a:t> c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E</a:t>
            </a:r>
            <a:r>
              <a:rPr lang="en-US" dirty="0" smtClean="0"/>
              <a:t>xample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04900" y="4657636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sz="2400" dirty="0" smtClean="0">
                <a:solidFill>
                  <a:srgbClr val="000000"/>
                </a:solidFill>
                <a:latin typeface="Tw Cen MT" panose="020B0602020104020603" pitchFamily="34" charset="0"/>
              </a:rPr>
              <a:t>x </a:t>
            </a:r>
            <a:r>
              <a:rPr lang="es-ES" sz="2400" dirty="0">
                <a:solidFill>
                  <a:srgbClr val="000000"/>
                </a:solidFill>
                <a:latin typeface="Tw Cen MT" panose="020B0602020104020603" pitchFamily="34" charset="0"/>
              </a:rPr>
              <a:t>&lt;- c(1.4, 13.2, 10.9)</a:t>
            </a:r>
            <a:br>
              <a:rPr lang="es-ES" sz="2400" dirty="0">
                <a:solidFill>
                  <a:srgbClr val="000000"/>
                </a:solidFill>
                <a:latin typeface="Tw Cen MT" panose="020B0602020104020603" pitchFamily="34" charset="0"/>
              </a:rPr>
            </a:br>
            <a:r>
              <a:rPr lang="es-ES" sz="2400" dirty="0" smtClean="0">
                <a:solidFill>
                  <a:srgbClr val="000000"/>
                </a:solidFill>
                <a:latin typeface="Tw Cen MT" panose="020B0602020104020603" pitchFamily="34" charset="0"/>
              </a:rPr>
              <a:t>y </a:t>
            </a:r>
            <a:r>
              <a:rPr lang="es-ES" sz="2400" dirty="0">
                <a:solidFill>
                  <a:srgbClr val="000000"/>
                </a:solidFill>
                <a:latin typeface="Tw Cen MT" panose="020B0602020104020603" pitchFamily="34" charset="0"/>
              </a:rPr>
              <a:t>&lt;- c(“</a:t>
            </a:r>
            <a:r>
              <a:rPr lang="es-ES" sz="2400" dirty="0" err="1">
                <a:solidFill>
                  <a:srgbClr val="000000"/>
                </a:solidFill>
                <a:latin typeface="Tw Cen MT" panose="020B0602020104020603" pitchFamily="34" charset="0"/>
              </a:rPr>
              <a:t>sd</a:t>
            </a:r>
            <a:r>
              <a:rPr lang="es-ES" sz="2400" dirty="0">
                <a:solidFill>
                  <a:srgbClr val="000000"/>
                </a:solidFill>
                <a:latin typeface="Tw Cen MT" panose="020B0602020104020603" pitchFamily="34" charset="0"/>
              </a:rPr>
              <a:t>”, “</a:t>
            </a:r>
            <a:r>
              <a:rPr lang="es-ES" sz="2400" dirty="0" err="1">
                <a:solidFill>
                  <a:srgbClr val="000000"/>
                </a:solidFill>
                <a:latin typeface="Tw Cen MT" panose="020B0602020104020603" pitchFamily="34" charset="0"/>
              </a:rPr>
              <a:t>smp</a:t>
            </a:r>
            <a:r>
              <a:rPr lang="es-ES" sz="2400" dirty="0">
                <a:solidFill>
                  <a:srgbClr val="000000"/>
                </a:solidFill>
                <a:latin typeface="Tw Cen MT" panose="020B0602020104020603" pitchFamily="34" charset="0"/>
              </a:rPr>
              <a:t>”, “</a:t>
            </a:r>
            <a:r>
              <a:rPr lang="es-ES" sz="2400" dirty="0" err="1">
                <a:solidFill>
                  <a:srgbClr val="000000"/>
                </a:solidFill>
                <a:latin typeface="Tw Cen MT" panose="020B0602020104020603" pitchFamily="34" charset="0"/>
              </a:rPr>
              <a:t>sma</a:t>
            </a:r>
            <a:r>
              <a:rPr lang="es-ES" sz="2400" dirty="0">
                <a:solidFill>
                  <a:srgbClr val="000000"/>
                </a:solidFill>
                <a:latin typeface="Tw Cen MT" panose="020B0602020104020603" pitchFamily="34" charset="0"/>
              </a:rPr>
              <a:t>”, “pt”)</a:t>
            </a:r>
            <a:r>
              <a:rPr lang="es-ES" sz="2400" dirty="0">
                <a:solidFill>
                  <a:srgbClr val="E3CC5A"/>
                </a:solidFill>
                <a:latin typeface="Wingdings 3" panose="05040102010807070707" pitchFamily="18" charset="2"/>
              </a:rPr>
              <a:t/>
            </a:r>
            <a:br>
              <a:rPr lang="es-ES" sz="2400" dirty="0">
                <a:solidFill>
                  <a:srgbClr val="E3CC5A"/>
                </a:solidFill>
                <a:latin typeface="Wingdings 3" panose="05040102010807070707" pitchFamily="18" charset="2"/>
              </a:rPr>
            </a:br>
            <a:r>
              <a:rPr lang="es-ES" sz="2400" dirty="0">
                <a:solidFill>
                  <a:srgbClr val="E3CC5A"/>
                </a:solidFill>
                <a:latin typeface="Wingdings 3" panose="05040102010807070707" pitchFamily="18" charset="2"/>
              </a:rPr>
              <a:t/>
            </a:r>
            <a:br>
              <a:rPr lang="es-ES" sz="2400" dirty="0">
                <a:solidFill>
                  <a:srgbClr val="E3CC5A"/>
                </a:solidFill>
                <a:latin typeface="Wingdings 3" panose="05040102010807070707" pitchFamily="18" charset="2"/>
              </a:rPr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18049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OBJEK VEKTOR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Perintah-perintah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vektor</a:t>
            </a:r>
            <a:r>
              <a:rPr lang="en-US" dirty="0"/>
              <a:t> </a:t>
            </a:r>
            <a:r>
              <a:rPr lang="en-US" dirty="0" err="1"/>
              <a:t>selain</a:t>
            </a:r>
            <a:r>
              <a:rPr lang="en-US" dirty="0"/>
              <a:t> </a:t>
            </a:r>
            <a:r>
              <a:rPr lang="en-US" dirty="0" err="1"/>
              <a:t>perintah</a:t>
            </a:r>
            <a:r>
              <a:rPr lang="en-US" dirty="0"/>
              <a:t> </a:t>
            </a:r>
            <a:r>
              <a:rPr lang="en-US" dirty="0" smtClean="0"/>
              <a:t>c:</a:t>
            </a:r>
          </a:p>
          <a:p>
            <a:r>
              <a:rPr lang="en-US" dirty="0"/>
              <a:t>s</a:t>
            </a:r>
            <a:r>
              <a:rPr lang="en-US" dirty="0" smtClean="0"/>
              <a:t>can</a:t>
            </a:r>
            <a:endParaRPr lang="en-US" dirty="0"/>
          </a:p>
          <a:p>
            <a:r>
              <a:rPr lang="en-US" dirty="0"/>
              <a:t>r</a:t>
            </a:r>
            <a:r>
              <a:rPr lang="en-US" dirty="0" smtClean="0"/>
              <a:t>ep</a:t>
            </a:r>
          </a:p>
          <a:p>
            <a:r>
              <a:rPr lang="en-US" dirty="0" err="1" smtClean="0"/>
              <a:t>seq</a:t>
            </a:r>
            <a:endParaRPr lang="en-US" dirty="0" smtClean="0"/>
          </a:p>
          <a:p>
            <a:r>
              <a:rPr lang="en-US" dirty="0"/>
              <a:t>v</a:t>
            </a:r>
            <a:r>
              <a:rPr lang="en-US" dirty="0" smtClean="0"/>
              <a:t>ector</a:t>
            </a:r>
            <a:endParaRPr lang="en-US" dirty="0"/>
          </a:p>
          <a:p>
            <a:r>
              <a:rPr lang="en-US" dirty="0" err="1" smtClean="0"/>
              <a:t>as.vector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032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AKSES TERHADAP </a:t>
            </a:r>
            <a:r>
              <a:rPr lang="en-US" dirty="0" smtClean="0"/>
              <a:t>VEKTOR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Jika</a:t>
            </a:r>
            <a:r>
              <a:rPr lang="en-US" dirty="0"/>
              <a:t> x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</a:t>
            </a:r>
            <a:r>
              <a:rPr lang="en-US" dirty="0" err="1"/>
              <a:t>vektor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akses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ke-i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</a:t>
            </a:r>
            <a:r>
              <a:rPr lang="en-US" dirty="0" smtClean="0"/>
              <a:t>x[</a:t>
            </a:r>
            <a:r>
              <a:rPr lang="en-US" dirty="0" err="1" smtClean="0"/>
              <a:t>i</a:t>
            </a:r>
            <a:r>
              <a:rPr lang="en-US" dirty="0" smtClean="0"/>
              <a:t>]</a:t>
            </a:r>
          </a:p>
          <a:p>
            <a:pPr marL="0" indent="0">
              <a:buNone/>
            </a:pPr>
            <a:r>
              <a:rPr lang="en-US" dirty="0" smtClean="0"/>
              <a:t>Index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berupa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 integer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index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logical </a:t>
            </a:r>
            <a:r>
              <a:rPr lang="en-US" dirty="0" err="1" smtClean="0"/>
              <a:t>dari</a:t>
            </a:r>
            <a:r>
              <a:rPr lang="en-US" dirty="0"/>
              <a:t> </a:t>
            </a:r>
            <a:r>
              <a:rPr lang="en-US" dirty="0" err="1" smtClean="0"/>
              <a:t>objek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Example: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26695" y="3200997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>&gt; x &lt;- c(1.5,2.3,NA,5.4,3.3)</a:t>
            </a:r>
            <a:b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>&gt; names(x) &lt;- c(’ a’,’b’,’c’,’d’,’e’)</a:t>
            </a:r>
            <a:b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>&gt; x</a:t>
            </a:r>
            <a:b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>a b c d e</a:t>
            </a:r>
            <a:b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>1.5 2.3 NA 5.4 3.3</a:t>
            </a:r>
            <a:b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>&gt; x[2]</a:t>
            </a:r>
            <a:b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>b</a:t>
            </a:r>
            <a:b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>2.3</a:t>
            </a:r>
            <a:b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470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HARI 1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07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AKSES TERHADAP VEKTOR</a:t>
            </a:r>
          </a:p>
        </p:txBody>
      </p:sp>
      <p:sp>
        <p:nvSpPr>
          <p:cNvPr id="4" name="Rectangle 3"/>
          <p:cNvSpPr/>
          <p:nvPr/>
        </p:nvSpPr>
        <p:spPr>
          <a:xfrm>
            <a:off x="1104900" y="4814169"/>
            <a:ext cx="373781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>&gt; x[x&gt;3]</a:t>
            </a:r>
            <a:b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>&lt;NA&gt; d e</a:t>
            </a:r>
            <a:b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>NA 5.4 3.3</a:t>
            </a:r>
            <a:b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>&gt; x[x&gt;3 &amp; !is.na(x)]</a:t>
            </a:r>
            <a:b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>d e</a:t>
            </a:r>
            <a:b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>5.4 3.3</a:t>
            </a:r>
            <a:b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04900" y="1395716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>&gt; x[1:3]</a:t>
            </a:r>
            <a:b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>a b c</a:t>
            </a:r>
            <a:b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>1.5 2.3 NA</a:t>
            </a:r>
            <a:b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>&gt; x[c(2,4)]</a:t>
            </a:r>
            <a:b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>b d</a:t>
            </a:r>
            <a:b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>2.3 5.4</a:t>
            </a:r>
            <a:b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>&gt; x["d"]</a:t>
            </a:r>
            <a:b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>d</a:t>
            </a:r>
            <a:b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>5.4</a:t>
            </a:r>
            <a:b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>&gt; x[!is.na(x)]</a:t>
            </a:r>
            <a:b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>a b d e</a:t>
            </a:r>
            <a:b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>1.5 2.3 5.4 3.3</a:t>
            </a:r>
            <a:b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426466" y="1395716"/>
            <a:ext cx="2630907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>&gt; x[ -5]</a:t>
            </a:r>
            <a:b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>a b c d</a:t>
            </a:r>
            <a:b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>1.5 2.3 NA 5.4</a:t>
            </a:r>
            <a:b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>&gt; x[ -(1:3)]</a:t>
            </a:r>
            <a:b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>d e</a:t>
            </a:r>
            <a:b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>5.4 3.3</a:t>
            </a:r>
            <a:b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>&gt; x[ -c(2,4)]</a:t>
            </a:r>
            <a:b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>a c e</a:t>
            </a:r>
            <a:b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>1.5 NA 3.3</a:t>
            </a:r>
            <a:b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544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OBJEK MATRIKS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Matriks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data yang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analisis</a:t>
            </a:r>
            <a:r>
              <a:rPr lang="en-US" dirty="0"/>
              <a:t> </a:t>
            </a:r>
            <a:r>
              <a:rPr lang="en-US" dirty="0" err="1"/>
              <a:t>statistika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Matriks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smtClean="0"/>
              <a:t>R </a:t>
            </a:r>
            <a:r>
              <a:rPr lang="en-US" dirty="0" err="1" smtClean="0"/>
              <a:t>umumnya</a:t>
            </a:r>
            <a:r>
              <a:rPr lang="en-US" dirty="0" smtClean="0"/>
              <a:t> </a:t>
            </a:r>
            <a:r>
              <a:rPr lang="en-US" dirty="0" err="1"/>
              <a:t>dibuat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</a:t>
            </a:r>
            <a:r>
              <a:rPr lang="en-US" dirty="0" err="1"/>
              <a:t>vektor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 err="1"/>
              <a:t>Perintah-perintah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matriks</a:t>
            </a:r>
            <a:r>
              <a:rPr lang="en-US" dirty="0"/>
              <a:t>/</a:t>
            </a:r>
            <a:r>
              <a:rPr lang="en-US" dirty="0" err="1"/>
              <a:t>mengkonversi</a:t>
            </a:r>
            <a:r>
              <a:rPr lang="en-US" dirty="0"/>
              <a:t> </a:t>
            </a:r>
            <a:r>
              <a:rPr lang="en-US" dirty="0" err="1"/>
              <a:t>vektor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matriks</a:t>
            </a:r>
            <a:r>
              <a:rPr lang="en-US" dirty="0"/>
              <a:t>:</a:t>
            </a:r>
          </a:p>
          <a:p>
            <a:r>
              <a:rPr lang="en-US" dirty="0" smtClean="0"/>
              <a:t>matrix</a:t>
            </a:r>
            <a:endParaRPr lang="en-US" dirty="0"/>
          </a:p>
          <a:p>
            <a:r>
              <a:rPr lang="en-US" dirty="0" smtClean="0"/>
              <a:t>dim</a:t>
            </a:r>
            <a:endParaRPr lang="en-US" dirty="0"/>
          </a:p>
          <a:p>
            <a:r>
              <a:rPr lang="en-US" dirty="0" err="1" smtClean="0"/>
              <a:t>rbind</a:t>
            </a:r>
            <a:endParaRPr lang="en-US" dirty="0"/>
          </a:p>
          <a:p>
            <a:r>
              <a:rPr lang="en-US" dirty="0" err="1" smtClean="0"/>
              <a:t>cbind</a:t>
            </a:r>
            <a:endParaRPr lang="en-US" dirty="0"/>
          </a:p>
          <a:p>
            <a:r>
              <a:rPr lang="en-US" dirty="0" err="1" smtClean="0"/>
              <a:t>as.matrix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189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AKSES TERHADAP </a:t>
            </a:r>
            <a:r>
              <a:rPr lang="en-US" dirty="0" smtClean="0"/>
              <a:t>MATRIKS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J</a:t>
            </a:r>
            <a:r>
              <a:rPr lang="en-US" dirty="0" err="1" smtClean="0"/>
              <a:t>ika</a:t>
            </a:r>
            <a:r>
              <a:rPr lang="en-US" dirty="0" smtClean="0"/>
              <a:t> </a:t>
            </a:r>
            <a:r>
              <a:rPr lang="en-US" dirty="0"/>
              <a:t>mat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</a:t>
            </a:r>
            <a:r>
              <a:rPr lang="en-US" dirty="0" err="1"/>
              <a:t>matriks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akses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:</a:t>
            </a:r>
          </a:p>
          <a:p>
            <a:r>
              <a:rPr lang="en-US" dirty="0" smtClean="0"/>
              <a:t>individual </a:t>
            </a:r>
            <a:r>
              <a:rPr lang="en-US" dirty="0"/>
              <a:t>element : mat[</a:t>
            </a:r>
            <a:r>
              <a:rPr lang="en-US" dirty="0" err="1"/>
              <a:t>m,n</a:t>
            </a:r>
            <a:r>
              <a:rPr lang="en-US" dirty="0"/>
              <a:t>] </a:t>
            </a:r>
            <a:r>
              <a:rPr lang="en-US" dirty="0" err="1"/>
              <a:t>atau</a:t>
            </a:r>
            <a:r>
              <a:rPr lang="en-US" dirty="0"/>
              <a:t> mat[</a:t>
            </a:r>
            <a:r>
              <a:rPr lang="en-US" dirty="0" err="1"/>
              <a:t>i</a:t>
            </a:r>
            <a:r>
              <a:rPr lang="en-US" dirty="0"/>
              <a:t>]</a:t>
            </a:r>
          </a:p>
          <a:p>
            <a:r>
              <a:rPr lang="en-US" dirty="0" err="1" smtClean="0"/>
              <a:t>baris</a:t>
            </a:r>
            <a:r>
              <a:rPr lang="en-US" dirty="0" smtClean="0"/>
              <a:t> </a:t>
            </a:r>
            <a:r>
              <a:rPr lang="en-US" dirty="0"/>
              <a:t>: mat[m,]</a:t>
            </a:r>
          </a:p>
          <a:p>
            <a:r>
              <a:rPr lang="en-US" dirty="0" err="1" smtClean="0"/>
              <a:t>kolom</a:t>
            </a:r>
            <a:r>
              <a:rPr lang="en-US" dirty="0" smtClean="0"/>
              <a:t> </a:t>
            </a:r>
            <a:r>
              <a:rPr lang="en-US" dirty="0"/>
              <a:t>: mat[,n]</a:t>
            </a:r>
          </a:p>
          <a:p>
            <a:r>
              <a:rPr lang="en-US" dirty="0" smtClean="0"/>
              <a:t>m</a:t>
            </a:r>
            <a:r>
              <a:rPr lang="en-US" dirty="0"/>
              <a:t>, n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 integer</a:t>
            </a:r>
          </a:p>
        </p:txBody>
      </p:sp>
    </p:spTree>
    <p:extLst>
      <p:ext uri="{BB962C8B-B14F-4D97-AF65-F5344CB8AC3E}">
        <p14:creationId xmlns:p14="http://schemas.microsoft.com/office/powerpoint/2010/main" val="4209991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OBJEK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Matriks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err="1"/>
              <a:t>khusus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Array. </a:t>
            </a:r>
            <a:r>
              <a:rPr lang="en-US" dirty="0" err="1"/>
              <a:t>Perbedaan</a:t>
            </a:r>
            <a:r>
              <a:rPr lang="en-US" dirty="0"/>
              <a:t> </a:t>
            </a:r>
            <a:r>
              <a:rPr lang="en-US" dirty="0" err="1"/>
              <a:t>diantara</a:t>
            </a:r>
            <a:r>
              <a:rPr lang="en-US" dirty="0"/>
              <a:t> </a:t>
            </a:r>
            <a:r>
              <a:rPr lang="en-US" dirty="0" err="1"/>
              <a:t>keduanya</a:t>
            </a:r>
            <a:r>
              <a:rPr lang="en-US" dirty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dimensinya</a:t>
            </a:r>
            <a:r>
              <a:rPr lang="en-US" dirty="0" smtClean="0"/>
              <a:t>. </a:t>
            </a:r>
          </a:p>
          <a:p>
            <a:pPr marL="0" indent="0">
              <a:buNone/>
            </a:pPr>
            <a:r>
              <a:rPr lang="en-US" dirty="0" err="1" smtClean="0"/>
              <a:t>Matriks</a:t>
            </a:r>
            <a:r>
              <a:rPr lang="en-US" dirty="0" smtClean="0"/>
              <a:t> </a:t>
            </a:r>
            <a:r>
              <a:rPr lang="en-US" dirty="0" err="1"/>
              <a:t>adalah</a:t>
            </a:r>
            <a:r>
              <a:rPr lang="en-US" dirty="0"/>
              <a:t> Array </a:t>
            </a:r>
            <a:r>
              <a:rPr lang="en-US" dirty="0" err="1"/>
              <a:t>berdimensi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 err="1"/>
              <a:t>Perintah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Array </a:t>
            </a:r>
            <a:r>
              <a:rPr lang="en-US" dirty="0" err="1"/>
              <a:t>adalah</a:t>
            </a:r>
            <a:r>
              <a:rPr lang="en-US" dirty="0"/>
              <a:t>:</a:t>
            </a:r>
          </a:p>
          <a:p>
            <a:r>
              <a:rPr lang="en-US" dirty="0" smtClean="0"/>
              <a:t>array</a:t>
            </a:r>
            <a:endParaRPr lang="en-US" dirty="0"/>
          </a:p>
          <a:p>
            <a:r>
              <a:rPr lang="en-US" dirty="0" smtClean="0"/>
              <a:t>dim</a:t>
            </a:r>
            <a:endParaRPr lang="en-US" dirty="0"/>
          </a:p>
          <a:p>
            <a:r>
              <a:rPr lang="en-US" dirty="0" err="1" smtClean="0"/>
              <a:t>as.array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763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OBJEK FACTOR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</a:t>
            </a:r>
            <a:r>
              <a:rPr lang="en-US" dirty="0" err="1"/>
              <a:t>khusus</a:t>
            </a:r>
            <a:r>
              <a:rPr lang="en-US" dirty="0"/>
              <a:t> </a:t>
            </a:r>
            <a:r>
              <a:rPr lang="en-US" dirty="0" err="1"/>
              <a:t>vektor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data </a:t>
            </a:r>
            <a:r>
              <a:rPr lang="en-US" dirty="0" err="1"/>
              <a:t>kategori</a:t>
            </a:r>
            <a:endParaRPr lang="en-US" dirty="0"/>
          </a:p>
          <a:p>
            <a:r>
              <a:rPr lang="en-US" dirty="0" err="1"/>
              <a:t>Faktor</a:t>
            </a:r>
            <a:r>
              <a:rPr lang="en-US" dirty="0"/>
              <a:t> </a:t>
            </a:r>
            <a:r>
              <a:rPr lang="en-US" dirty="0" err="1"/>
              <a:t>diprint</a:t>
            </a:r>
            <a:r>
              <a:rPr lang="en-US" dirty="0"/>
              <a:t> </a:t>
            </a:r>
            <a:r>
              <a:rPr lang="en-US" dirty="0" err="1"/>
              <a:t>tanpa</a:t>
            </a:r>
            <a:r>
              <a:rPr lang="en-US" dirty="0"/>
              <a:t> </a:t>
            </a:r>
            <a:r>
              <a:rPr lang="en-US" dirty="0" err="1"/>
              <a:t>diapit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quotes “” --&gt;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print </a:t>
            </a:r>
            <a:r>
              <a:rPr lang="en-US" dirty="0" err="1"/>
              <a:t>khusus</a:t>
            </a:r>
            <a:endParaRPr lang="en-US" dirty="0"/>
          </a:p>
          <a:p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dasarnya</a:t>
            </a:r>
            <a:r>
              <a:rPr lang="en-US" dirty="0"/>
              <a:t> </a:t>
            </a:r>
            <a:r>
              <a:rPr lang="en-US" dirty="0" err="1"/>
              <a:t>faktor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vektor</a:t>
            </a:r>
            <a:r>
              <a:rPr lang="en-US" dirty="0"/>
              <a:t> yang </a:t>
            </a:r>
            <a:r>
              <a:rPr lang="en-US" dirty="0" err="1"/>
              <a:t>mengindikasikan</a:t>
            </a:r>
            <a:r>
              <a:rPr lang="en-US" dirty="0"/>
              <a:t> </a:t>
            </a:r>
            <a:r>
              <a:rPr lang="en-US" dirty="0" err="1"/>
              <a:t>taraf</a:t>
            </a:r>
            <a:r>
              <a:rPr lang="en-US" dirty="0"/>
              <a:t> (level)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 smtClean="0"/>
              <a:t>peubah</a:t>
            </a:r>
            <a:r>
              <a:rPr lang="en-US" dirty="0" smtClean="0"/>
              <a:t> </a:t>
            </a:r>
            <a:r>
              <a:rPr lang="en-US" dirty="0" err="1" smtClean="0"/>
              <a:t>kategori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Perintah-perintah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faktor</a:t>
            </a:r>
            <a:r>
              <a:rPr lang="en-US" dirty="0"/>
              <a:t>:</a:t>
            </a:r>
          </a:p>
          <a:p>
            <a:r>
              <a:rPr lang="en-US" dirty="0" smtClean="0"/>
              <a:t>factor</a:t>
            </a:r>
            <a:endParaRPr lang="en-US" dirty="0"/>
          </a:p>
          <a:p>
            <a:r>
              <a:rPr lang="en-US" dirty="0" smtClean="0"/>
              <a:t>ordered</a:t>
            </a:r>
            <a:endParaRPr lang="en-US" dirty="0"/>
          </a:p>
          <a:p>
            <a:r>
              <a:rPr lang="en-US" dirty="0" err="1" smtClean="0"/>
              <a:t>as.factor</a:t>
            </a:r>
            <a:endParaRPr lang="en-US" dirty="0"/>
          </a:p>
          <a:p>
            <a:r>
              <a:rPr lang="en-US" dirty="0" err="1" smtClean="0"/>
              <a:t>as.ordered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852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OBJEK </a:t>
            </a:r>
            <a:r>
              <a:rPr lang="en-US" dirty="0" smtClean="0"/>
              <a:t>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List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data yang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didalamnya</a:t>
            </a:r>
            <a:r>
              <a:rPr lang="en-US" dirty="0"/>
              <a:t> </a:t>
            </a:r>
            <a:r>
              <a:rPr lang="en-US" dirty="0" err="1"/>
              <a:t>boleh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mode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 smtClean="0"/>
              <a:t>objek</a:t>
            </a:r>
            <a:r>
              <a:rPr lang="en-US" dirty="0" smtClean="0"/>
              <a:t> yang </a:t>
            </a:r>
            <a:r>
              <a:rPr lang="en-US" dirty="0" err="1"/>
              <a:t>berbeda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 err="1"/>
              <a:t>Perintah-perintah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list:</a:t>
            </a:r>
          </a:p>
          <a:p>
            <a:r>
              <a:rPr lang="en-US" dirty="0" smtClean="0"/>
              <a:t>list</a:t>
            </a:r>
            <a:endParaRPr lang="en-US" dirty="0"/>
          </a:p>
          <a:p>
            <a:r>
              <a:rPr lang="en-US" dirty="0" err="1" smtClean="0"/>
              <a:t>as.list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Umumnya</a:t>
            </a:r>
            <a:r>
              <a:rPr lang="en-US" dirty="0" smtClean="0"/>
              <a:t> </a:t>
            </a:r>
            <a:r>
              <a:rPr lang="en-US" dirty="0"/>
              <a:t>list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menyimpan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fungsi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Perintah</a:t>
            </a:r>
            <a:r>
              <a:rPr lang="en-US" dirty="0"/>
              <a:t> </a:t>
            </a:r>
            <a:r>
              <a:rPr lang="en-US" dirty="0" err="1"/>
              <a:t>unlist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list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vektor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88420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OBJEK DATA FRAME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</a:t>
            </a:r>
            <a:r>
              <a:rPr lang="en-US" dirty="0" err="1"/>
              <a:t>khusus</a:t>
            </a:r>
            <a:r>
              <a:rPr lang="en-US" dirty="0"/>
              <a:t> list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menyimpan</a:t>
            </a:r>
            <a:r>
              <a:rPr lang="en-US" dirty="0"/>
              <a:t> data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 smtClean="0"/>
              <a:t>berbagai</a:t>
            </a:r>
            <a:r>
              <a:rPr lang="en-US" dirty="0" smtClean="0"/>
              <a:t> </a:t>
            </a:r>
            <a:r>
              <a:rPr lang="en-US" dirty="0" err="1" smtClean="0"/>
              <a:t>macam</a:t>
            </a:r>
            <a:r>
              <a:rPr lang="en-US" dirty="0" smtClean="0"/>
              <a:t> </a:t>
            </a:r>
            <a:r>
              <a:rPr lang="en-US" dirty="0" err="1"/>
              <a:t>tipe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err="1"/>
              <a:t>matriks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 err="1"/>
              <a:t>Perintah-perintah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data frames:</a:t>
            </a:r>
          </a:p>
          <a:p>
            <a:r>
              <a:rPr lang="en-US" dirty="0" err="1" smtClean="0"/>
              <a:t>data.frame</a:t>
            </a:r>
            <a:endParaRPr lang="en-US" dirty="0"/>
          </a:p>
          <a:p>
            <a:r>
              <a:rPr lang="en-US" dirty="0" err="1" smtClean="0"/>
              <a:t>read.table</a:t>
            </a:r>
            <a:endParaRPr lang="en-US" dirty="0"/>
          </a:p>
          <a:p>
            <a:r>
              <a:rPr lang="en-US" dirty="0" err="1" smtClean="0"/>
              <a:t>as.data.frame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904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cap="none" dirty="0" smtClean="0"/>
              <a:t>Penginstallan Paket R</a:t>
            </a:r>
            <a:endParaRPr lang="en-US" cap="non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085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8732" y="2887330"/>
            <a:ext cx="5481638" cy="346902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PENGINSTALLAN PAKET R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US" dirty="0" err="1" smtClean="0"/>
              <a:t>Buka</a:t>
            </a:r>
            <a:r>
              <a:rPr lang="en-US" dirty="0" smtClean="0"/>
              <a:t> </a:t>
            </a:r>
            <a:r>
              <a:rPr lang="en-US" dirty="0"/>
              <a:t>Software R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pilih</a:t>
            </a:r>
            <a:r>
              <a:rPr lang="en-US" dirty="0"/>
              <a:t> </a:t>
            </a:r>
            <a:r>
              <a:rPr lang="en-US" dirty="0" smtClean="0"/>
              <a:t>window </a:t>
            </a:r>
            <a:r>
              <a:rPr lang="en-US" b="1" i="1" dirty="0" smtClean="0"/>
              <a:t>Packages</a:t>
            </a:r>
            <a:r>
              <a:rPr lang="en-US" dirty="0" smtClean="0"/>
              <a:t>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pilih</a:t>
            </a:r>
            <a:r>
              <a:rPr lang="en-US" dirty="0"/>
              <a:t> </a:t>
            </a:r>
            <a:r>
              <a:rPr lang="en-US" dirty="0" err="1"/>
              <a:t>opsi</a:t>
            </a:r>
            <a:r>
              <a:rPr lang="en-US" dirty="0"/>
              <a:t> </a:t>
            </a:r>
            <a:r>
              <a:rPr lang="en-US" b="1" i="1" dirty="0" smtClean="0"/>
              <a:t>install</a:t>
            </a:r>
            <a:r>
              <a:rPr lang="id-ID" i="1" dirty="0" smtClean="0"/>
              <a:t>.</a:t>
            </a:r>
            <a:endParaRPr lang="en-US" i="1" dirty="0" smtClean="0"/>
          </a:p>
          <a:p>
            <a:pPr marL="457200" indent="-457200" algn="just">
              <a:buFont typeface="+mj-lt"/>
              <a:buAutoNum type="arabicPeriod"/>
            </a:pPr>
            <a:r>
              <a:rPr lang="en-US" dirty="0" err="1" smtClean="0"/>
              <a:t>Ketikan</a:t>
            </a:r>
            <a:r>
              <a:rPr lang="en-US" i="1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package yang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diinstal</a:t>
            </a:r>
            <a:endParaRPr lang="en-US" dirty="0"/>
          </a:p>
          <a:p>
            <a:pPr marL="457200" indent="-457200" algn="just">
              <a:buFont typeface="+mj-lt"/>
              <a:buAutoNum type="arabicPeriod"/>
            </a:pPr>
            <a:r>
              <a:rPr lang="en-US" dirty="0" err="1" smtClean="0"/>
              <a:t>Klik</a:t>
            </a:r>
            <a:r>
              <a:rPr lang="en-US" dirty="0" smtClean="0"/>
              <a:t> </a:t>
            </a:r>
            <a:r>
              <a:rPr lang="en-US" dirty="0" err="1" smtClean="0"/>
              <a:t>opsi</a:t>
            </a:r>
            <a:r>
              <a:rPr lang="en-US" dirty="0" smtClean="0"/>
              <a:t> </a:t>
            </a:r>
            <a:r>
              <a:rPr lang="en-US" i="1" dirty="0" smtClean="0"/>
              <a:t>install.</a:t>
            </a:r>
            <a:endParaRPr lang="id-ID" i="1" dirty="0" smtClean="0"/>
          </a:p>
          <a:p>
            <a:pPr lvl="0"/>
            <a:endParaRPr lang="id-ID" i="1" dirty="0"/>
          </a:p>
          <a:p>
            <a:pPr lvl="0"/>
            <a:endParaRPr lang="id-ID" i="1" dirty="0" smtClean="0"/>
          </a:p>
          <a:p>
            <a:pPr lvl="0"/>
            <a:endParaRPr lang="id-ID" i="1" dirty="0"/>
          </a:p>
          <a:p>
            <a:pPr lvl="0"/>
            <a:endParaRPr lang="id-ID" i="1" dirty="0" smtClean="0"/>
          </a:p>
          <a:p>
            <a:pPr lvl="0"/>
            <a:endParaRPr lang="id-ID" i="1" dirty="0"/>
          </a:p>
          <a:p>
            <a:pPr lvl="0"/>
            <a:endParaRPr lang="id-ID" i="1" dirty="0" smtClean="0"/>
          </a:p>
          <a:p>
            <a:pPr lvl="0"/>
            <a:endParaRPr lang="id-ID" i="1" dirty="0"/>
          </a:p>
          <a:p>
            <a:pPr lvl="0"/>
            <a:endParaRPr lang="id-ID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29C99-E94B-4ED7-9275-67B321447DB8}" type="slidenum">
              <a:rPr lang="id-ID" smtClean="0"/>
              <a:t>28</a:t>
            </a:fld>
            <a:endParaRPr lang="id-ID"/>
          </a:p>
        </p:txBody>
      </p:sp>
      <p:sp>
        <p:nvSpPr>
          <p:cNvPr id="7" name="Oval 6"/>
          <p:cNvSpPr/>
          <p:nvPr/>
        </p:nvSpPr>
        <p:spPr>
          <a:xfrm>
            <a:off x="5808732" y="2990850"/>
            <a:ext cx="933985" cy="35242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797956" y="4791075"/>
            <a:ext cx="933985" cy="35242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512456" y="5995987"/>
            <a:ext cx="933985" cy="35242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45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899" y="0"/>
            <a:ext cx="9153525" cy="1293028"/>
          </a:xfrm>
        </p:spPr>
        <p:txBody>
          <a:bodyPr>
            <a:normAutofit/>
          </a:bodyPr>
          <a:lstStyle/>
          <a:p>
            <a:r>
              <a:rPr lang="id-ID" dirty="0" smtClean="0"/>
              <a:t>PENGINSTALLAN PAKET R: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id-ID" dirty="0" smtClean="0"/>
              <a:t>ONLINE MELALUI COMMAND LINE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 err="1"/>
              <a:t>Penginstalan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online juga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menuliskan</a:t>
            </a:r>
            <a:r>
              <a:rPr lang="en-US" dirty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install.packages</a:t>
            </a:r>
            <a:r>
              <a:rPr lang="en-US" dirty="0"/>
              <a:t>(“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paket</a:t>
            </a:r>
            <a:r>
              <a:rPr lang="en-US" dirty="0"/>
              <a:t>”)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i="1" dirty="0"/>
              <a:t>command </a:t>
            </a:r>
            <a:r>
              <a:rPr lang="en-US" i="1" dirty="0" smtClean="0"/>
              <a:t>line di </a:t>
            </a:r>
            <a:r>
              <a:rPr lang="en-US" i="1" dirty="0" err="1" smtClean="0"/>
              <a:t>dalam</a:t>
            </a:r>
            <a:r>
              <a:rPr lang="en-US" i="1" dirty="0" smtClean="0"/>
              <a:t> console</a:t>
            </a:r>
            <a:r>
              <a:rPr lang="id-ID" i="1" dirty="0" smtClean="0"/>
              <a:t>.</a:t>
            </a:r>
          </a:p>
          <a:p>
            <a:pPr marL="0" indent="0" algn="just">
              <a:buNone/>
            </a:pPr>
            <a:endParaRPr lang="id-ID" i="1" dirty="0"/>
          </a:p>
          <a:p>
            <a:pPr marL="0" indent="0" algn="just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install.packages</a:t>
            </a:r>
            <a:r>
              <a:rPr lang="id-ID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Hmisc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id-ID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id-ID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29C99-E94B-4ED7-9275-67B321447DB8}" type="slidenum">
              <a:rPr lang="id-ID" smtClean="0"/>
              <a:t>29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04617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cap="none" dirty="0" err="1" smtClean="0"/>
              <a:t>Pengenalan</a:t>
            </a:r>
            <a:r>
              <a:rPr lang="en-US" cap="none" dirty="0" smtClean="0"/>
              <a:t> R Dan </a:t>
            </a:r>
            <a:r>
              <a:rPr lang="en-US" cap="none" dirty="0" err="1" smtClean="0"/>
              <a:t>Rstudio</a:t>
            </a:r>
            <a:endParaRPr lang="en-US" cap="non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550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MENGAKTIFKAN PAKET R MELALUI COMMAND LINE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Fungsi</a:t>
            </a:r>
            <a:r>
              <a:rPr lang="id-ID" dirty="0" smtClean="0"/>
              <a:t> </a:t>
            </a:r>
            <a:r>
              <a:rPr lang="en-US" i="1" dirty="0" smtClean="0"/>
              <a:t>library(</a:t>
            </a:r>
            <a:r>
              <a:rPr lang="en-US" i="1" dirty="0" err="1" smtClean="0"/>
              <a:t>nameofPackages</a:t>
            </a:r>
            <a:r>
              <a:rPr lang="en-US" i="1" dirty="0"/>
              <a:t>)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i="1" dirty="0"/>
              <a:t>command </a:t>
            </a:r>
            <a:r>
              <a:rPr lang="en-US" i="1" dirty="0" smtClean="0"/>
              <a:t>line</a:t>
            </a:r>
            <a:r>
              <a:rPr lang="id-ID" i="1" dirty="0" smtClean="0"/>
              <a:t>.</a:t>
            </a:r>
          </a:p>
          <a:p>
            <a:pPr marL="0" indent="0">
              <a:buNone/>
            </a:pPr>
            <a:endParaRPr lang="id-ID" i="1" dirty="0"/>
          </a:p>
          <a:p>
            <a:pPr marL="0" indent="0">
              <a:buNone/>
            </a:pPr>
            <a:r>
              <a:rPr lang="id-ID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library(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Hmisc</a:t>
            </a:r>
            <a:r>
              <a:rPr lang="id-ID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id-ID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29C99-E94B-4ED7-9275-67B321447DB8}" type="slidenum">
              <a:rPr lang="id-ID" smtClean="0"/>
              <a:t>30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5584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cap="none" dirty="0" err="1" smtClean="0"/>
              <a:t>Akses</a:t>
            </a:r>
            <a:r>
              <a:rPr lang="en-US" cap="none" dirty="0" smtClean="0"/>
              <a:t> Data</a:t>
            </a:r>
            <a:endParaRPr lang="en-US" cap="non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677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Akses</a:t>
            </a:r>
            <a:r>
              <a:rPr lang="en-US" dirty="0" smtClean="0"/>
              <a:t>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900" y="1552074"/>
            <a:ext cx="10224035" cy="45720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Import </a:t>
            </a:r>
            <a:r>
              <a:rPr lang="en-US" dirty="0"/>
              <a:t>di R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 smtClean="0"/>
              <a:t>read.table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format data .txt</a:t>
            </a:r>
            <a:endParaRPr lang="en-US" dirty="0"/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data.txt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&lt;-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read.table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("D:/data.txt",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="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header=TRUE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Import di R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smtClean="0"/>
              <a:t>read.xlsx </a:t>
            </a:r>
            <a:r>
              <a:rPr lang="en-US" dirty="0" err="1"/>
              <a:t>untuk</a:t>
            </a:r>
            <a:r>
              <a:rPr lang="en-US" dirty="0"/>
              <a:t> format data </a:t>
            </a:r>
            <a:r>
              <a:rPr lang="en-US" dirty="0" smtClean="0"/>
              <a:t>.</a:t>
            </a:r>
            <a:r>
              <a:rPr lang="en-US" dirty="0" err="1" smtClean="0"/>
              <a:t>xlsx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library(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xlsx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id-ID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id-ID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xlsx</a:t>
            </a:r>
            <a:r>
              <a:rPr lang="id-ID" dirty="0">
                <a:latin typeface="Courier New" panose="02070309020205020404" pitchFamily="49" charset="0"/>
                <a:cs typeface="Courier New" panose="02070309020205020404" pitchFamily="49" charset="0"/>
              </a:rPr>
              <a:t>&lt;-read.xlsx("D</a:t>
            </a:r>
            <a:r>
              <a:rPr lang="id-ID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:/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id-ID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.xlsx</a:t>
            </a:r>
            <a:r>
              <a:rPr lang="id-ID" dirty="0">
                <a:latin typeface="Courier New" panose="02070309020205020404" pitchFamily="49" charset="0"/>
                <a:cs typeface="Courier New" panose="02070309020205020404" pitchFamily="49" charset="0"/>
              </a:rPr>
              <a:t>", sheetName = "Sheet1</a:t>
            </a:r>
            <a:r>
              <a:rPr lang="id-ID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id-ID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Import di R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 smtClean="0"/>
              <a:t>read.spss</a:t>
            </a:r>
            <a:r>
              <a:rPr lang="en-US" dirty="0" smtClean="0"/>
              <a:t> </a:t>
            </a:r>
            <a:r>
              <a:rPr lang="en-US" dirty="0" err="1"/>
              <a:t>untuk</a:t>
            </a:r>
            <a:r>
              <a:rPr lang="en-US" dirty="0"/>
              <a:t> format data </a:t>
            </a:r>
            <a:r>
              <a:rPr lang="en-US" dirty="0" smtClean="0"/>
              <a:t>.</a:t>
            </a:r>
            <a:r>
              <a:rPr lang="en-US" dirty="0" err="1" smtClean="0"/>
              <a:t>sav</a:t>
            </a:r>
            <a:r>
              <a:rPr lang="en-US" dirty="0" smtClean="0"/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library(foreign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id-ID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sav</a:t>
            </a:r>
            <a:r>
              <a:rPr lang="id-ID" dirty="0">
                <a:latin typeface="Courier New" panose="02070309020205020404" pitchFamily="49" charset="0"/>
                <a:cs typeface="Courier New" panose="02070309020205020404" pitchFamily="49" charset="0"/>
              </a:rPr>
              <a:t>&lt;-read.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spss</a:t>
            </a:r>
            <a:r>
              <a:rPr lang="id-ID" dirty="0">
                <a:latin typeface="Courier New" panose="02070309020205020404" pitchFamily="49" charset="0"/>
                <a:cs typeface="Courier New" panose="02070309020205020404" pitchFamily="49" charset="0"/>
              </a:rPr>
              <a:t>("D</a:t>
            </a:r>
            <a:r>
              <a:rPr lang="id-ID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:/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id-ID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sav</a:t>
            </a:r>
            <a:r>
              <a:rPr lang="id-ID" dirty="0">
                <a:latin typeface="Courier New" panose="02070309020205020404" pitchFamily="49" charset="0"/>
                <a:cs typeface="Courier New" panose="02070309020205020404" pitchFamily="49" charset="0"/>
              </a:rPr>
              <a:t>",to.data.frame=TRUE</a:t>
            </a:r>
            <a:r>
              <a:rPr lang="id-ID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id-ID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/>
            <a:r>
              <a:rPr lang="en-US" sz="2100" dirty="0">
                <a:solidFill>
                  <a:srgbClr val="514843"/>
                </a:solidFill>
              </a:rPr>
              <a:t>Import di R </a:t>
            </a:r>
            <a:r>
              <a:rPr lang="en-US" sz="2100" dirty="0" err="1">
                <a:solidFill>
                  <a:srgbClr val="514843"/>
                </a:solidFill>
              </a:rPr>
              <a:t>dengan</a:t>
            </a:r>
            <a:r>
              <a:rPr lang="en-US" sz="2100" dirty="0">
                <a:solidFill>
                  <a:srgbClr val="514843"/>
                </a:solidFill>
              </a:rPr>
              <a:t> </a:t>
            </a:r>
            <a:r>
              <a:rPr lang="en-US" sz="2100" dirty="0" err="1">
                <a:solidFill>
                  <a:srgbClr val="514843"/>
                </a:solidFill>
              </a:rPr>
              <a:t>menggunakan</a:t>
            </a:r>
            <a:r>
              <a:rPr lang="en-US" sz="2100" dirty="0">
                <a:solidFill>
                  <a:srgbClr val="514843"/>
                </a:solidFill>
              </a:rPr>
              <a:t> </a:t>
            </a:r>
            <a:r>
              <a:rPr lang="en-US" sz="2100" dirty="0" err="1">
                <a:solidFill>
                  <a:srgbClr val="514843"/>
                </a:solidFill>
              </a:rPr>
              <a:t>fungsi</a:t>
            </a:r>
            <a:r>
              <a:rPr lang="en-US" sz="2100" dirty="0">
                <a:solidFill>
                  <a:srgbClr val="514843"/>
                </a:solidFill>
              </a:rPr>
              <a:t> </a:t>
            </a:r>
            <a:r>
              <a:rPr lang="en-US" sz="2100" dirty="0" err="1">
                <a:solidFill>
                  <a:srgbClr val="514843"/>
                </a:solidFill>
              </a:rPr>
              <a:t>read.spss</a:t>
            </a:r>
            <a:r>
              <a:rPr lang="en-US" sz="2100" dirty="0">
                <a:solidFill>
                  <a:srgbClr val="514843"/>
                </a:solidFill>
              </a:rPr>
              <a:t> </a:t>
            </a:r>
            <a:r>
              <a:rPr lang="en-US" sz="2100" dirty="0" err="1">
                <a:solidFill>
                  <a:srgbClr val="514843"/>
                </a:solidFill>
              </a:rPr>
              <a:t>untuk</a:t>
            </a:r>
            <a:r>
              <a:rPr lang="en-US" sz="2100" dirty="0">
                <a:solidFill>
                  <a:srgbClr val="514843"/>
                </a:solidFill>
              </a:rPr>
              <a:t> format data .</a:t>
            </a:r>
            <a:r>
              <a:rPr lang="en-US" sz="2100" dirty="0" err="1">
                <a:solidFill>
                  <a:srgbClr val="514843"/>
                </a:solidFill>
              </a:rPr>
              <a:t>sav</a:t>
            </a:r>
            <a:r>
              <a:rPr lang="en-US" sz="2100" dirty="0">
                <a:solidFill>
                  <a:srgbClr val="514843"/>
                </a:solidFill>
              </a:rPr>
              <a:t> </a:t>
            </a:r>
            <a:endParaRPr lang="en-US" dirty="0" smtClean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library(sas7bdat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id-ID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6075" lvl="0" indent="-346075">
              <a:lnSpc>
                <a:spcPct val="120000"/>
              </a:lnSpc>
              <a:spcBef>
                <a:spcPts val="0"/>
              </a:spcBef>
              <a:buNone/>
            </a:pPr>
            <a:r>
              <a:rPr lang="sv-S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mydata </a:t>
            </a:r>
            <a:r>
              <a:rPr lang="sv-SE" dirty="0">
                <a:latin typeface="Courier New" panose="02070309020205020404" pitchFamily="49" charset="0"/>
                <a:cs typeface="Courier New" panose="02070309020205020404" pitchFamily="49" charset="0"/>
              </a:rPr>
              <a:t>&lt;- read.sas7bdat(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sv-SE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sv-S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:/data.sas7bdat</a:t>
            </a:r>
            <a:r>
              <a:rPr lang="sv-SE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155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Akses</a:t>
            </a:r>
            <a:r>
              <a:rPr lang="en-US" dirty="0" smtClean="0"/>
              <a:t> Data Format CSV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899" y="1600200"/>
            <a:ext cx="10696575" cy="4572000"/>
          </a:xfrm>
        </p:spPr>
        <p:txBody>
          <a:bodyPr/>
          <a:lstStyle/>
          <a:p>
            <a:r>
              <a:rPr lang="en-US" dirty="0" err="1"/>
              <a:t>Gunakan</a:t>
            </a:r>
            <a:r>
              <a:rPr lang="en-US" dirty="0"/>
              <a:t> data </a:t>
            </a:r>
            <a:r>
              <a:rPr lang="en-US" b="1" dirty="0" smtClean="0"/>
              <a:t>eksplorasi.csv</a:t>
            </a:r>
            <a:r>
              <a:rPr lang="en-US" dirty="0" smtClean="0"/>
              <a:t> </a:t>
            </a:r>
            <a:r>
              <a:rPr lang="en-US" dirty="0"/>
              <a:t>yang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 smtClean="0"/>
              <a:t>disiapkan</a:t>
            </a:r>
            <a:endParaRPr lang="en-US" dirty="0"/>
          </a:p>
          <a:p>
            <a:r>
              <a:rPr lang="en-US" dirty="0" smtClean="0"/>
              <a:t>Import </a:t>
            </a:r>
            <a:r>
              <a:rPr lang="en-US" dirty="0"/>
              <a:t>di R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read.csv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data.csv&lt;-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read.csv("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D:/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pelatihan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eksplorasi.csv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",header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=T)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796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yang digunakan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File: eksplorasi.csv</a:t>
            </a:r>
          </a:p>
          <a:p>
            <a:r>
              <a:rPr lang="id-ID" sz="2400" dirty="0" smtClean="0"/>
              <a:t>Pada file </a:t>
            </a:r>
            <a:r>
              <a:rPr lang="en-US" sz="2400" dirty="0" err="1" smtClean="0"/>
              <a:t>tersebut</a:t>
            </a:r>
            <a:r>
              <a:rPr lang="en-US" sz="2400" dirty="0" smtClean="0"/>
              <a:t> </a:t>
            </a:r>
            <a:r>
              <a:rPr lang="id-ID" sz="2400" dirty="0" smtClean="0"/>
              <a:t>diberikan data nasabah suatu lembaga pembiayaan.  Beberapa peubah pada file tersebut adalah:</a:t>
            </a:r>
          </a:p>
          <a:p>
            <a:pPr marL="0" indent="0">
              <a:buNone/>
            </a:pPr>
            <a:endParaRPr lang="en-US" sz="2400" dirty="0" smtClean="0"/>
          </a:p>
          <a:p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F1FF-EA00-4DFC-8ABA-92BCB195DC3B}" type="slidenum">
              <a:rPr lang="id-ID" smtClean="0"/>
              <a:pPr/>
              <a:t>34</a:t>
            </a:fld>
            <a:endParaRPr lang="id-ID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674300"/>
              </p:ext>
            </p:extLst>
          </p:nvPr>
        </p:nvGraphicFramePr>
        <p:xfrm>
          <a:off x="3158077" y="3050023"/>
          <a:ext cx="5874327" cy="3122177"/>
        </p:xfrm>
        <a:graphic>
          <a:graphicData uri="http://schemas.openxmlformats.org/drawingml/2006/table">
            <a:tbl>
              <a:tblPr>
                <a:tableStyleId>{D113A9D2-9D6B-4929-AA2D-F23B5EE8CBE7}</a:tableStyleId>
              </a:tblPr>
              <a:tblGrid>
                <a:gridCol w="14824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918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6235">
                <a:tc>
                  <a:txBody>
                    <a:bodyPr/>
                    <a:lstStyle/>
                    <a:p>
                      <a:pPr algn="l" fontAlgn="b"/>
                      <a:r>
                        <a:rPr lang="id-ID" sz="2000" u="none" strike="noStrike" dirty="0"/>
                        <a:t>age</a:t>
                      </a:r>
                      <a:endParaRPr lang="id-ID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393" marR="8393" marT="83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2000" u="none" strike="noStrike"/>
                        <a:t>Age in years</a:t>
                      </a:r>
                      <a:endParaRPr lang="id-ID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393" marR="8393" marT="8393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6235">
                <a:tc>
                  <a:txBody>
                    <a:bodyPr/>
                    <a:lstStyle/>
                    <a:p>
                      <a:pPr algn="l" fontAlgn="b"/>
                      <a:r>
                        <a:rPr lang="id-ID" sz="2000" u="none" strike="noStrike" dirty="0"/>
                        <a:t>ed</a:t>
                      </a:r>
                      <a:endParaRPr lang="id-ID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393" marR="8393" marT="83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2000" u="none" strike="noStrike"/>
                        <a:t>Level of education</a:t>
                      </a:r>
                      <a:endParaRPr lang="id-ID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393" marR="8393" marT="8393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505">
                <a:tc>
                  <a:txBody>
                    <a:bodyPr/>
                    <a:lstStyle/>
                    <a:p>
                      <a:pPr algn="l" fontAlgn="b"/>
                      <a:r>
                        <a:rPr lang="id-ID" sz="2000" u="none" strike="noStrike" dirty="0"/>
                        <a:t>employ</a:t>
                      </a:r>
                      <a:endParaRPr lang="id-ID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393" marR="8393" marT="83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2000" u="none" strike="noStrike" dirty="0"/>
                        <a:t>Years with current employer</a:t>
                      </a:r>
                      <a:endParaRPr lang="id-ID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393" marR="8393" marT="8393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505">
                <a:tc>
                  <a:txBody>
                    <a:bodyPr/>
                    <a:lstStyle/>
                    <a:p>
                      <a:pPr algn="l" fontAlgn="b"/>
                      <a:r>
                        <a:rPr lang="id-ID" sz="2000" u="none" strike="noStrike"/>
                        <a:t>address</a:t>
                      </a:r>
                      <a:endParaRPr lang="id-ID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393" marR="8393" marT="83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2000" u="none" strike="noStrike" dirty="0"/>
                        <a:t>Years at current address</a:t>
                      </a:r>
                      <a:endParaRPr lang="id-ID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393" marR="8393" marT="8393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9471">
                <a:tc>
                  <a:txBody>
                    <a:bodyPr/>
                    <a:lstStyle/>
                    <a:p>
                      <a:pPr algn="l" fontAlgn="b"/>
                      <a:r>
                        <a:rPr lang="id-ID" sz="2000" u="none" strike="noStrike"/>
                        <a:t>income</a:t>
                      </a:r>
                      <a:endParaRPr lang="id-ID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393" marR="8393" marT="83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2000" u="none" strike="noStrike" dirty="0"/>
                        <a:t>Household income in thousands</a:t>
                      </a:r>
                      <a:endParaRPr lang="id-ID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393" marR="8393" marT="8393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6774">
                <a:tc>
                  <a:txBody>
                    <a:bodyPr/>
                    <a:lstStyle/>
                    <a:p>
                      <a:pPr algn="l" fontAlgn="b"/>
                      <a:r>
                        <a:rPr lang="id-ID" sz="2000" u="none" strike="noStrike"/>
                        <a:t>debtinc</a:t>
                      </a:r>
                      <a:endParaRPr lang="id-ID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393" marR="8393" marT="83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/>
                        <a:t>Debt to income ratio (x100)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393" marR="8393" marT="8393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6774">
                <a:tc>
                  <a:txBody>
                    <a:bodyPr/>
                    <a:lstStyle/>
                    <a:p>
                      <a:pPr algn="l" fontAlgn="b"/>
                      <a:r>
                        <a:rPr lang="id-ID" sz="2000" u="none" strike="noStrike"/>
                        <a:t>creddebt</a:t>
                      </a:r>
                      <a:endParaRPr lang="id-ID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393" marR="8393" marT="83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/>
                        <a:t>Credit card debt in thousands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393" marR="8393" marT="8393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6505">
                <a:tc>
                  <a:txBody>
                    <a:bodyPr/>
                    <a:lstStyle/>
                    <a:p>
                      <a:pPr algn="l" fontAlgn="b"/>
                      <a:r>
                        <a:rPr lang="id-ID" sz="2000" u="none" strike="noStrike"/>
                        <a:t>othdebt</a:t>
                      </a:r>
                      <a:endParaRPr lang="id-ID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393" marR="8393" marT="83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2000" u="none" strike="noStrike" dirty="0"/>
                        <a:t>Other debt in thousands</a:t>
                      </a:r>
                      <a:endParaRPr lang="id-ID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393" marR="8393" marT="8393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6235">
                <a:tc>
                  <a:txBody>
                    <a:bodyPr/>
                    <a:lstStyle/>
                    <a:p>
                      <a:pPr algn="l" fontAlgn="b"/>
                      <a:r>
                        <a:rPr lang="id-ID" sz="2000" u="none" strike="noStrike"/>
                        <a:t>default</a:t>
                      </a:r>
                      <a:endParaRPr lang="id-ID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393" marR="8393" marT="83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2000" u="none" strike="noStrike" dirty="0"/>
                        <a:t>Previously defaulted</a:t>
                      </a:r>
                      <a:endParaRPr lang="id-ID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393" marR="8393" marT="8393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2206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Menampilkan</a:t>
            </a:r>
            <a:r>
              <a:rPr lang="en-US" dirty="0" smtClean="0"/>
              <a:t> Data </a:t>
            </a:r>
            <a:r>
              <a:rPr lang="en-US" dirty="0" err="1"/>
              <a:t>d</a:t>
            </a:r>
            <a:r>
              <a:rPr lang="en-US" dirty="0" err="1" smtClean="0"/>
              <a:t>alam</a:t>
            </a:r>
            <a:r>
              <a:rPr lang="en-US" dirty="0" smtClean="0"/>
              <a:t> </a:t>
            </a:r>
            <a:r>
              <a:rPr lang="en-US" dirty="0" err="1" smtClean="0"/>
              <a:t>Bentuk</a:t>
            </a:r>
            <a:r>
              <a:rPr lang="en-US" dirty="0" smtClean="0"/>
              <a:t> </a:t>
            </a:r>
            <a:r>
              <a:rPr lang="en-US" dirty="0" err="1" smtClean="0"/>
              <a:t>Spreedsheet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View(data.csv) #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menampilkan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data frame di View R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3285" y="2276174"/>
            <a:ext cx="7591425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076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Menampilkan</a:t>
            </a:r>
            <a:r>
              <a:rPr lang="en-US" dirty="0" smtClean="0"/>
              <a:t> </a:t>
            </a:r>
            <a:r>
              <a:rPr lang="en-US" dirty="0" err="1" smtClean="0"/>
              <a:t>Struktur</a:t>
            </a:r>
            <a:r>
              <a:rPr lang="en-US" dirty="0" smtClean="0"/>
              <a:t>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(data.csv)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00" y="2212356"/>
            <a:ext cx="6953250" cy="20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644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Akses</a:t>
            </a:r>
            <a:r>
              <a:rPr lang="en-US" dirty="0" smtClean="0"/>
              <a:t> </a:t>
            </a:r>
            <a:r>
              <a:rPr lang="en-US" dirty="0" err="1" smtClean="0"/>
              <a:t>Kolom</a:t>
            </a:r>
            <a:r>
              <a:rPr lang="en-US" dirty="0" smtClean="0"/>
              <a:t>/</a:t>
            </a:r>
            <a:r>
              <a:rPr lang="en-US" dirty="0" err="1" smtClean="0"/>
              <a:t>Variabel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900" y="1756510"/>
            <a:ext cx="9982200" cy="4791075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>
                <a:cs typeface="Courier New" panose="02070309020205020404" pitchFamily="49" charset="0"/>
              </a:rPr>
              <a:t># </a:t>
            </a:r>
            <a:r>
              <a:rPr lang="en-US" dirty="0" err="1">
                <a:cs typeface="Courier New" panose="02070309020205020404" pitchFamily="49" charset="0"/>
              </a:rPr>
              <a:t>akses</a:t>
            </a:r>
            <a:r>
              <a:rPr lang="en-US" dirty="0">
                <a:cs typeface="Courier New" panose="02070309020205020404" pitchFamily="49" charset="0"/>
              </a:rPr>
              <a:t> variable </a:t>
            </a:r>
            <a:r>
              <a:rPr lang="en-US" dirty="0" smtClean="0">
                <a:cs typeface="Courier New" panose="02070309020205020404" pitchFamily="49" charset="0"/>
              </a:rPr>
              <a:t>“</a:t>
            </a:r>
            <a:r>
              <a:rPr lang="en-US" dirty="0" err="1" smtClean="0">
                <a:cs typeface="Courier New" panose="02070309020205020404" pitchFamily="49" charset="0"/>
              </a:rPr>
              <a:t>Kode</a:t>
            </a:r>
            <a:r>
              <a:rPr lang="en-US" dirty="0" smtClean="0">
                <a:cs typeface="Courier New" panose="02070309020205020404" pitchFamily="49" charset="0"/>
              </a:rPr>
              <a:t> Bank" </a:t>
            </a:r>
            <a:r>
              <a:rPr lang="en-US" dirty="0" err="1">
                <a:cs typeface="Courier New" panose="02070309020205020404" pitchFamily="49" charset="0"/>
              </a:rPr>
              <a:t>dari</a:t>
            </a:r>
            <a:r>
              <a:rPr lang="en-US" dirty="0">
                <a:cs typeface="Courier New" panose="02070309020205020404" pitchFamily="49" charset="0"/>
              </a:rPr>
              <a:t> data frame </a:t>
            </a:r>
            <a:r>
              <a:rPr lang="en-US" dirty="0" smtClean="0">
                <a:cs typeface="Courier New" panose="02070309020205020404" pitchFamily="49" charset="0"/>
              </a:rPr>
              <a:t>"data.csv"</a:t>
            </a:r>
            <a:endParaRPr lang="en-US" dirty="0"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data.csv$ed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ata.csv[, “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Kode.Bank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”]#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nama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variabel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dengan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kutip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ata.csv[, 1]	     #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nomor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kolom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pada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variabel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yang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diakses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691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Akses</a:t>
            </a:r>
            <a:r>
              <a:rPr lang="en-US" dirty="0" smtClean="0"/>
              <a:t> </a:t>
            </a:r>
            <a:r>
              <a:rPr lang="en-US" dirty="0" err="1"/>
              <a:t>Kolom</a:t>
            </a:r>
            <a:r>
              <a:rPr lang="en-US" dirty="0"/>
              <a:t>/</a:t>
            </a:r>
            <a:r>
              <a:rPr lang="en-US" dirty="0" err="1"/>
              <a:t>Variabel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8225" y="1600200"/>
            <a:ext cx="10610849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cs typeface="Courier New" panose="02070309020205020404" pitchFamily="49" charset="0"/>
              </a:rPr>
              <a:t># </a:t>
            </a:r>
            <a:r>
              <a:rPr lang="en-US" dirty="0" err="1">
                <a:cs typeface="Courier New" panose="02070309020205020404" pitchFamily="49" charset="0"/>
              </a:rPr>
              <a:t>akses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</a:rPr>
              <a:t>10 </a:t>
            </a:r>
            <a:r>
              <a:rPr lang="en-US" dirty="0" err="1" smtClean="0">
                <a:cs typeface="Courier New" panose="02070309020205020404" pitchFamily="49" charset="0"/>
              </a:rPr>
              <a:t>baris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cs typeface="Courier New" panose="02070309020205020404" pitchFamily="49" charset="0"/>
              </a:rPr>
              <a:t>pertama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cs typeface="Courier New" panose="02070309020205020404" pitchFamily="49" charset="0"/>
              </a:rPr>
              <a:t>untuk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cs typeface="Courier New" panose="02070309020205020404" pitchFamily="49" charset="0"/>
              </a:rPr>
              <a:t>variabel</a:t>
            </a:r>
            <a:r>
              <a:rPr lang="en-US" dirty="0" smtClean="0">
                <a:cs typeface="Courier New" panose="02070309020205020404" pitchFamily="49" charset="0"/>
              </a:rPr>
              <a:t> “</a:t>
            </a:r>
            <a:r>
              <a:rPr lang="en-US" dirty="0">
                <a:cs typeface="Courier New" panose="02070309020205020404" pitchFamily="49" charset="0"/>
              </a:rPr>
              <a:t>a</a:t>
            </a:r>
            <a:r>
              <a:rPr lang="en-US" dirty="0" smtClean="0">
                <a:cs typeface="Courier New" panose="02070309020205020404" pitchFamily="49" charset="0"/>
              </a:rPr>
              <a:t>ge" </a:t>
            </a:r>
            <a:r>
              <a:rPr lang="en-US" dirty="0" err="1">
                <a:cs typeface="Courier New" panose="02070309020205020404" pitchFamily="49" charset="0"/>
              </a:rPr>
              <a:t>dan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</a:rPr>
              <a:t>“default" 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data.csv[1:10,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age","default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")]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486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Akses</a:t>
            </a:r>
            <a:r>
              <a:rPr lang="en-US" dirty="0" smtClean="0"/>
              <a:t> </a:t>
            </a:r>
            <a:r>
              <a:rPr lang="en-US" dirty="0" err="1"/>
              <a:t>Kolom</a:t>
            </a:r>
            <a:r>
              <a:rPr lang="en-US" dirty="0"/>
              <a:t>/</a:t>
            </a:r>
            <a:r>
              <a:rPr lang="en-US" dirty="0" err="1"/>
              <a:t>Variabel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900" y="1686827"/>
            <a:ext cx="10127079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cs typeface="Courier New" panose="02070309020205020404" pitchFamily="49" charset="0"/>
              </a:rPr>
              <a:t># </a:t>
            </a:r>
            <a:r>
              <a:rPr lang="en-US" dirty="0" err="1" smtClean="0">
                <a:cs typeface="Courier New" panose="02070309020205020404" pitchFamily="49" charset="0"/>
              </a:rPr>
              <a:t>menampilkan</a:t>
            </a:r>
            <a:r>
              <a:rPr lang="en-US" dirty="0" smtClean="0">
                <a:cs typeface="Courier New" panose="02070309020205020404" pitchFamily="49" charset="0"/>
              </a:rPr>
              <a:t> 5 </a:t>
            </a:r>
            <a:r>
              <a:rPr lang="en-US" dirty="0" err="1" smtClean="0">
                <a:cs typeface="Courier New" panose="02070309020205020404" pitchFamily="49" charset="0"/>
              </a:rPr>
              <a:t>observasi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cs typeface="Courier New" panose="02070309020205020404" pitchFamily="49" charset="0"/>
              </a:rPr>
              <a:t>pertama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cs typeface="Courier New" panose="02070309020205020404" pitchFamily="49" charset="0"/>
              </a:rPr>
              <a:t>untuk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cs typeface="Courier New" panose="02070309020205020404" pitchFamily="49" charset="0"/>
              </a:rPr>
              <a:t>seluruh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cs typeface="Courier New" panose="02070309020205020404" pitchFamily="49" charset="0"/>
              </a:rPr>
              <a:t>variabel</a:t>
            </a:r>
            <a:endParaRPr lang="en-US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head(data.csv, n=5)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00" y="2839150"/>
            <a:ext cx="7955733" cy="159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785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PENGENALAN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implementasi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komputasi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statistika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Instalasi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/>
              <a:t>di </a:t>
            </a:r>
            <a:r>
              <a:rPr lang="en-US" dirty="0" err="1"/>
              <a:t>unduh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 smtClean="0"/>
              <a:t>alamat</a:t>
            </a:r>
            <a:r>
              <a:rPr lang="en-US" dirty="0" smtClean="0"/>
              <a:t>: https</a:t>
            </a:r>
            <a:r>
              <a:rPr lang="en-US" dirty="0"/>
              <a:t>://cran.r-project.org/bin/windows/base/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Language and environment for statistical computing and graphics (https://www.r-project.org/about.html).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Implementasi</a:t>
            </a:r>
            <a:r>
              <a:rPr lang="en-US" dirty="0" smtClean="0"/>
              <a:t> </a:t>
            </a:r>
            <a:r>
              <a:rPr lang="en-US" dirty="0" err="1"/>
              <a:t>dari</a:t>
            </a:r>
            <a:r>
              <a:rPr lang="en-US" dirty="0"/>
              <a:t> S Programing Language.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Dibuat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Ross Ihaka </a:t>
            </a:r>
            <a:r>
              <a:rPr lang="en-US" dirty="0" err="1"/>
              <a:t>dan</a:t>
            </a:r>
            <a:r>
              <a:rPr lang="en-US" dirty="0"/>
              <a:t> Robert Gentleman,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hingga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terus</a:t>
            </a:r>
            <a:r>
              <a:rPr lang="en-US" dirty="0"/>
              <a:t> </a:t>
            </a:r>
            <a:r>
              <a:rPr lang="en-US" dirty="0" err="1"/>
              <a:t>dikembangkan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R Development Core Team </a:t>
            </a:r>
            <a:r>
              <a:rPr lang="en-US" dirty="0" err="1"/>
              <a:t>dan</a:t>
            </a:r>
            <a:r>
              <a:rPr lang="en-US" dirty="0"/>
              <a:t> juga Microsoft </a:t>
            </a:r>
            <a:r>
              <a:rPr lang="en-US" dirty="0" err="1"/>
              <a:t>untuk</a:t>
            </a:r>
            <a:r>
              <a:rPr lang="en-US" dirty="0"/>
              <a:t> Microsoft R Open.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470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cap="none" dirty="0" err="1" smtClean="0"/>
              <a:t>Statistika</a:t>
            </a:r>
            <a:r>
              <a:rPr lang="en-US" cap="none" dirty="0" smtClean="0"/>
              <a:t> </a:t>
            </a:r>
            <a:r>
              <a:rPr lang="en-US" cap="none" dirty="0" err="1" smtClean="0"/>
              <a:t>Deskriptif</a:t>
            </a:r>
            <a:endParaRPr lang="en-US" cap="non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387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Deskriptif</a:t>
            </a:r>
            <a:r>
              <a:rPr lang="en-US" dirty="0"/>
              <a:t> </a:t>
            </a:r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Ringkasan</a:t>
            </a:r>
            <a:r>
              <a:rPr lang="en-US" dirty="0" smtClean="0"/>
              <a:t> data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seluruh</a:t>
            </a:r>
            <a:r>
              <a:rPr lang="en-US" dirty="0" smtClean="0"/>
              <a:t> </a:t>
            </a:r>
            <a:r>
              <a:rPr lang="en-US" dirty="0" err="1" smtClean="0"/>
              <a:t>variabel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484" y="2076751"/>
            <a:ext cx="10978716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122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Deskriptif</a:t>
            </a:r>
            <a:r>
              <a:rPr lang="en-US" dirty="0" smtClean="0"/>
              <a:t> Data </a:t>
            </a:r>
            <a:r>
              <a:rPr lang="en-US" dirty="0" err="1" smtClean="0"/>
              <a:t>Tipe</a:t>
            </a:r>
            <a:r>
              <a:rPr lang="en-US" dirty="0" smtClean="0"/>
              <a:t> </a:t>
            </a:r>
            <a:r>
              <a:rPr lang="en-US" dirty="0" err="1" smtClean="0"/>
              <a:t>Numerik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3857" y="1331907"/>
            <a:ext cx="4189482" cy="4981575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>
                <a:cs typeface="Courier New" panose="02070309020205020404" pitchFamily="49" charset="0"/>
              </a:rPr>
              <a:t>#</a:t>
            </a:r>
            <a:r>
              <a:rPr lang="en-US" dirty="0" err="1">
                <a:cs typeface="Courier New" panose="02070309020205020404" pitchFamily="49" charset="0"/>
              </a:rPr>
              <a:t>mencari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err="1">
                <a:cs typeface="Courier New" panose="02070309020205020404" pitchFamily="49" charset="0"/>
              </a:rPr>
              <a:t>nilai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err="1">
                <a:cs typeface="Courier New" panose="02070309020205020404" pitchFamily="49" charset="0"/>
              </a:rPr>
              <a:t>rataan</a:t>
            </a:r>
            <a:endParaRPr lang="en-US" dirty="0"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mean(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data.csv$age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>
                <a:cs typeface="Courier New" panose="02070309020205020404" pitchFamily="49" charset="0"/>
              </a:rPr>
              <a:t>#</a:t>
            </a:r>
            <a:r>
              <a:rPr lang="en-US" dirty="0" err="1">
                <a:cs typeface="Courier New" panose="02070309020205020404" pitchFamily="49" charset="0"/>
              </a:rPr>
              <a:t>mencari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err="1">
                <a:cs typeface="Courier New" panose="02070309020205020404" pitchFamily="49" charset="0"/>
              </a:rPr>
              <a:t>standart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err="1">
                <a:cs typeface="Courier New" panose="02070309020205020404" pitchFamily="49" charset="0"/>
              </a:rPr>
              <a:t>deviasi</a:t>
            </a:r>
            <a:endParaRPr lang="en-US" dirty="0"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data.csv$age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 smtClean="0">
                <a:cs typeface="Courier New" panose="02070309020205020404" pitchFamily="49" charset="0"/>
              </a:rPr>
              <a:t>#</a:t>
            </a:r>
            <a:r>
              <a:rPr lang="en-US" dirty="0" err="1" smtClean="0">
                <a:cs typeface="Courier New" panose="02070309020205020404" pitchFamily="49" charset="0"/>
              </a:rPr>
              <a:t>mencari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cs typeface="Courier New" panose="02070309020205020404" pitchFamily="49" charset="0"/>
              </a:rPr>
              <a:t>nilai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cs typeface="Courier New" panose="02070309020205020404" pitchFamily="49" charset="0"/>
              </a:rPr>
              <a:t>maksimum</a:t>
            </a:r>
            <a:endParaRPr lang="en-US" dirty="0" smtClean="0"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max(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data.csv$age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>
                <a:cs typeface="Courier New" panose="02070309020205020404" pitchFamily="49" charset="0"/>
              </a:rPr>
              <a:t>#</a:t>
            </a:r>
            <a:r>
              <a:rPr lang="en-US" dirty="0" err="1">
                <a:cs typeface="Courier New" panose="02070309020205020404" pitchFamily="49" charset="0"/>
              </a:rPr>
              <a:t>mencari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err="1">
                <a:cs typeface="Courier New" panose="02070309020205020404" pitchFamily="49" charset="0"/>
              </a:rPr>
              <a:t>nilai</a:t>
            </a:r>
            <a:r>
              <a:rPr lang="en-US" dirty="0">
                <a:cs typeface="Courier New" panose="02070309020205020404" pitchFamily="49" charset="0"/>
              </a:rPr>
              <a:t> minimum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min(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data.csv$age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6180206" y="1331907"/>
            <a:ext cx="5554593" cy="498157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>
                <a:cs typeface="Courier New" panose="02070309020205020404" pitchFamily="49" charset="0"/>
              </a:rPr>
              <a:t>#</a:t>
            </a:r>
            <a:r>
              <a:rPr lang="en-US" dirty="0" err="1">
                <a:cs typeface="Courier New" panose="02070309020205020404" pitchFamily="49" charset="0"/>
              </a:rPr>
              <a:t>mencari</a:t>
            </a:r>
            <a:r>
              <a:rPr lang="en-US" dirty="0">
                <a:cs typeface="Courier New" panose="02070309020205020404" pitchFamily="49" charset="0"/>
              </a:rPr>
              <a:t> median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median(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data.csv$income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dirty="0" smtClean="0">
                <a:cs typeface="Courier New" panose="02070309020205020404" pitchFamily="49" charset="0"/>
              </a:rPr>
              <a:t>#</a:t>
            </a:r>
            <a:r>
              <a:rPr lang="en-US" dirty="0" err="1" smtClean="0">
                <a:cs typeface="Courier New" panose="02070309020205020404" pitchFamily="49" charset="0"/>
              </a:rPr>
              <a:t>mencari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cs typeface="Courier New" panose="02070309020205020404" pitchFamily="49" charset="0"/>
              </a:rPr>
              <a:t>nilai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cs typeface="Courier New" panose="02070309020205020404" pitchFamily="49" charset="0"/>
              </a:rPr>
              <a:t>quartil</a:t>
            </a:r>
            <a:endParaRPr lang="en-US" dirty="0" smtClean="0"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quantile(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data.csv$income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dirty="0" smtClean="0">
                <a:cs typeface="Courier New" panose="02070309020205020404" pitchFamily="49" charset="0"/>
              </a:rPr>
              <a:t>#</a:t>
            </a:r>
            <a:r>
              <a:rPr lang="en-US" dirty="0" err="1" smtClean="0">
                <a:cs typeface="Courier New" panose="02070309020205020404" pitchFamily="49" charset="0"/>
              </a:rPr>
              <a:t>ringkasan</a:t>
            </a:r>
            <a:r>
              <a:rPr lang="en-US" dirty="0" smtClean="0">
                <a:cs typeface="Courier New" panose="02070309020205020404" pitchFamily="49" charset="0"/>
              </a:rPr>
              <a:t> data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summary(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data.csv$income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857" y="2033083"/>
            <a:ext cx="2823353" cy="5930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2055" t="3640"/>
          <a:stretch/>
        </p:blipFill>
        <p:spPr>
          <a:xfrm>
            <a:off x="1047421" y="3415500"/>
            <a:ext cx="2916223" cy="58714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l="2089" t="-4690"/>
          <a:stretch/>
        </p:blipFill>
        <p:spPr>
          <a:xfrm>
            <a:off x="1093857" y="4709709"/>
            <a:ext cx="2925635" cy="62564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4900" y="6055890"/>
            <a:ext cx="2831455" cy="56629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80205" y="2090833"/>
            <a:ext cx="3189517" cy="498362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80205" y="3506866"/>
            <a:ext cx="3683038" cy="80525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80205" y="5212229"/>
            <a:ext cx="5425134" cy="630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262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Deskriptif</a:t>
            </a:r>
            <a:r>
              <a:rPr lang="en-US" dirty="0" smtClean="0"/>
              <a:t> Data </a:t>
            </a:r>
            <a:r>
              <a:rPr lang="en-US" dirty="0" err="1" smtClean="0"/>
              <a:t>Campuran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library(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Hmisc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describe(data.csv)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00" y="2552700"/>
            <a:ext cx="6934200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191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Deskriptif</a:t>
            </a:r>
            <a:r>
              <a:rPr lang="en-US" dirty="0" smtClean="0"/>
              <a:t> Data </a:t>
            </a:r>
            <a:r>
              <a:rPr lang="en-US" dirty="0" err="1" smtClean="0"/>
              <a:t>Kategorik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900" y="1600200"/>
            <a:ext cx="4924425" cy="45720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table(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data.csv$default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899" y="2239477"/>
            <a:ext cx="3670275" cy="1071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707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Deskriptif</a:t>
            </a:r>
            <a:r>
              <a:rPr lang="en-US" dirty="0" smtClean="0"/>
              <a:t> Data </a:t>
            </a:r>
            <a:r>
              <a:rPr lang="en-US" dirty="0" err="1" smtClean="0"/>
              <a:t>Kategorik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900" y="1600200"/>
            <a:ext cx="5562600" cy="4572000"/>
          </a:xfrm>
        </p:spPr>
        <p:txBody>
          <a:bodyPr/>
          <a:lstStyle/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barchart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as.character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data.csv$ed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</p:txBody>
      </p:sp>
      <p:sp>
        <p:nvSpPr>
          <p:cNvPr id="7" name="Rectangle 6"/>
          <p:cNvSpPr/>
          <p:nvPr/>
        </p:nvSpPr>
        <p:spPr>
          <a:xfrm>
            <a:off x="6905625" y="1600200"/>
            <a:ext cx="5181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pie(table(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data.csv$default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00" y="2155745"/>
            <a:ext cx="5019940" cy="379266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27717" t="17803" r="21400" b="19544"/>
          <a:stretch/>
        </p:blipFill>
        <p:spPr>
          <a:xfrm>
            <a:off x="7435015" y="2396570"/>
            <a:ext cx="3499284" cy="3237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64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Deskriptif</a:t>
            </a:r>
            <a:r>
              <a:rPr lang="en-US" dirty="0" smtClean="0"/>
              <a:t> Data </a:t>
            </a:r>
            <a:r>
              <a:rPr lang="en-US" dirty="0" err="1" smtClean="0"/>
              <a:t>Kategorik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/>
              <a:t>Proporsi</a:t>
            </a:r>
            <a:r>
              <a:rPr lang="en-US" sz="2400" dirty="0" smtClean="0"/>
              <a:t> </a:t>
            </a:r>
            <a:r>
              <a:rPr lang="en-US" sz="2400" dirty="0" err="1" smtClean="0"/>
              <a:t>tabel</a:t>
            </a:r>
            <a:r>
              <a:rPr lang="en-US" sz="2400" dirty="0" smtClean="0"/>
              <a:t> </a:t>
            </a:r>
            <a:r>
              <a:rPr lang="en-US" sz="2400" dirty="0" err="1" smtClean="0"/>
              <a:t>frekuensi</a:t>
            </a:r>
            <a:endParaRPr lang="en-US" sz="2400" dirty="0" smtClean="0"/>
          </a:p>
          <a:p>
            <a:pPr marL="806450" indent="-80645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abel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&lt;-table(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data.csv$default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400" dirty="0" smtClean="0">
              <a:latin typeface="Lucida Console" panose="020B0609040504020204" pitchFamily="49" charset="0"/>
            </a:endParaRPr>
          </a:p>
          <a:p>
            <a:pPr marL="806450" indent="-806450">
              <a:buNone/>
            </a:pPr>
            <a:r>
              <a:rPr lang="id-ID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prop.table(tabel)</a:t>
            </a:r>
            <a:endParaRPr lang="id-ID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00" y="3453088"/>
            <a:ext cx="3588642" cy="86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432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Deskriptif</a:t>
            </a:r>
            <a:r>
              <a:rPr lang="en-US" dirty="0" smtClean="0"/>
              <a:t> Data </a:t>
            </a:r>
            <a:r>
              <a:rPr lang="en-US" dirty="0" err="1" smtClean="0"/>
              <a:t>Kategorik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dirty="0"/>
              <a:t>Tabulasi silang</a:t>
            </a:r>
            <a:endParaRPr lang="en-US" dirty="0" smtClean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pPr marL="806450" indent="-806450">
              <a:buNone/>
            </a:pPr>
            <a:r>
              <a:rPr lang="id-ID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tabel2 </a:t>
            </a:r>
            <a:r>
              <a:rPr lang="id-ID" dirty="0">
                <a:solidFill>
                  <a:srgbClr val="0070C0"/>
                </a:solidFill>
                <a:latin typeface="Lucida Console" panose="020B0609040504020204" pitchFamily="49" charset="0"/>
              </a:rPr>
              <a:t>&lt;- </a:t>
            </a:r>
            <a:r>
              <a:rPr lang="id-ID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table(data</a:t>
            </a:r>
            <a:r>
              <a:rPr lang="en-US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.csv</a:t>
            </a:r>
            <a:r>
              <a:rPr lang="id-ID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$</a:t>
            </a:r>
            <a:r>
              <a:rPr lang="en-US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default</a:t>
            </a:r>
            <a:r>
              <a:rPr lang="id-ID" dirty="0">
                <a:solidFill>
                  <a:srgbClr val="0070C0"/>
                </a:solidFill>
                <a:latin typeface="Lucida Console" panose="020B0609040504020204" pitchFamily="49" charset="0"/>
              </a:rPr>
              <a:t>, as.character(data.csv$ed</a:t>
            </a:r>
            <a:r>
              <a:rPr lang="id-ID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),            </a:t>
            </a:r>
            <a:r>
              <a:rPr lang="id-ID" dirty="0">
                <a:solidFill>
                  <a:srgbClr val="0070C0"/>
                </a:solidFill>
                <a:latin typeface="Lucida Console" panose="020B0609040504020204" pitchFamily="49" charset="0"/>
              </a:rPr>
              <a:t>dnn=c</a:t>
            </a:r>
            <a:r>
              <a:rPr lang="id-ID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(“</a:t>
            </a:r>
            <a:r>
              <a:rPr lang="en-US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Default</a:t>
            </a:r>
            <a:r>
              <a:rPr lang="id-ID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",“</a:t>
            </a:r>
            <a:r>
              <a:rPr lang="en-US" dirty="0" err="1" smtClean="0">
                <a:solidFill>
                  <a:srgbClr val="0070C0"/>
                </a:solidFill>
                <a:latin typeface="Lucida Console" panose="020B0609040504020204" pitchFamily="49" charset="0"/>
              </a:rPr>
              <a:t>Pendidikan</a:t>
            </a:r>
            <a:r>
              <a:rPr lang="id-ID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"))</a:t>
            </a:r>
            <a:endParaRPr lang="en-US" dirty="0" smtClean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pPr marL="806450" indent="-806450">
              <a:buNone/>
            </a:pPr>
            <a:r>
              <a:rPr lang="id-ID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tabel2</a:t>
            </a:r>
            <a:endParaRPr lang="id-ID" dirty="0">
              <a:solidFill>
                <a:srgbClr val="0070C0"/>
              </a:solidFill>
              <a:latin typeface="Lucida Console" panose="020B06090405040202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440" y="3520540"/>
            <a:ext cx="4234993" cy="1446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519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Deskriptif</a:t>
            </a:r>
            <a:r>
              <a:rPr lang="en-US" dirty="0" smtClean="0"/>
              <a:t> Data </a:t>
            </a:r>
            <a:r>
              <a:rPr lang="en-US" dirty="0" err="1" smtClean="0"/>
              <a:t>Kategorik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sz="2400" dirty="0"/>
              <a:t>Proporsi terhadap total observasi</a:t>
            </a:r>
            <a:endParaRPr lang="en-US" sz="2400" dirty="0" smtClean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pPr marL="806450" indent="-806450">
              <a:buNone/>
            </a:pPr>
            <a:r>
              <a:rPr lang="id-ID" sz="2400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prop.table(tabel2</a:t>
            </a:r>
            <a:r>
              <a:rPr lang="id-ID" sz="2400" dirty="0">
                <a:solidFill>
                  <a:srgbClr val="0070C0"/>
                </a:solidFill>
                <a:latin typeface="Lucida Console" panose="020B0609040504020204" pitchFamily="49" charset="0"/>
              </a:rPr>
              <a:t>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00" y="2943225"/>
            <a:ext cx="9031732" cy="1301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620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Deskriptif</a:t>
            </a:r>
            <a:r>
              <a:rPr lang="en-US" dirty="0" smtClean="0"/>
              <a:t> Data </a:t>
            </a:r>
            <a:r>
              <a:rPr lang="en-US" dirty="0" err="1" smtClean="0"/>
              <a:t>Kategorik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4450" y="1600200"/>
            <a:ext cx="9982200" cy="4572000"/>
          </a:xfrm>
        </p:spPr>
        <p:txBody>
          <a:bodyPr>
            <a:normAutofit/>
          </a:bodyPr>
          <a:lstStyle/>
          <a:p>
            <a:r>
              <a:rPr lang="id-ID" dirty="0"/>
              <a:t>Proporsi berdasarkan baris (beasiswa)</a:t>
            </a:r>
            <a:endParaRPr lang="en-US" dirty="0" smtClean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pPr marL="806450" indent="-806450">
              <a:buNone/>
            </a:pPr>
            <a:r>
              <a:rPr lang="id-ID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tabel3 </a:t>
            </a:r>
            <a:r>
              <a:rPr lang="id-ID" dirty="0">
                <a:solidFill>
                  <a:srgbClr val="0070C0"/>
                </a:solidFill>
                <a:latin typeface="Lucida Console" panose="020B0609040504020204" pitchFamily="49" charset="0"/>
              </a:rPr>
              <a:t>&lt;- prop.table(tabel2, </a:t>
            </a:r>
            <a:r>
              <a:rPr lang="id-ID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margin=1)</a:t>
            </a:r>
            <a:endParaRPr lang="en-US" dirty="0" smtClean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pPr marL="806450" indent="-806450">
              <a:buNone/>
            </a:pPr>
            <a:r>
              <a:rPr lang="id-ID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tabel3</a:t>
            </a:r>
            <a:endParaRPr lang="id-ID" dirty="0">
              <a:solidFill>
                <a:srgbClr val="0070C0"/>
              </a:solidFill>
              <a:latin typeface="Lucida Console" panose="020B060904050402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470815" y="2301022"/>
            <a:ext cx="1577246" cy="52322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id-ID" sz="1400" b="1" dirty="0">
                <a:solidFill>
                  <a:srgbClr val="FFC000"/>
                </a:solidFill>
              </a:rPr>
              <a:t>1: by row</a:t>
            </a:r>
          </a:p>
          <a:p>
            <a:r>
              <a:rPr lang="id-ID" sz="1400" b="1" dirty="0">
                <a:solidFill>
                  <a:srgbClr val="FFC000"/>
                </a:solidFill>
              </a:rPr>
              <a:t>2: by column</a:t>
            </a:r>
          </a:p>
        </p:txBody>
      </p:sp>
      <p:sp>
        <p:nvSpPr>
          <p:cNvPr id="6" name="Oval 5"/>
          <p:cNvSpPr/>
          <p:nvPr/>
        </p:nvSpPr>
        <p:spPr>
          <a:xfrm>
            <a:off x="5700912" y="2075811"/>
            <a:ext cx="1374483" cy="450422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7061875" y="2451108"/>
            <a:ext cx="395420" cy="261932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637" y="3167934"/>
            <a:ext cx="8976784" cy="1269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34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b="8333"/>
          <a:stretch/>
        </p:blipFill>
        <p:spPr>
          <a:xfrm>
            <a:off x="786235" y="1249795"/>
            <a:ext cx="10618011" cy="5474912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TAMPILAN R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5667375" y="4267690"/>
            <a:ext cx="2971800" cy="1676400"/>
          </a:xfrm>
          <a:prstGeom prst="round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 Editor</a:t>
            </a:r>
          </a:p>
          <a:p>
            <a:pPr algn="ctr"/>
            <a:r>
              <a:rPr lang="en-US" dirty="0" err="1" smtClean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Bagian</a:t>
            </a:r>
            <a:r>
              <a:rPr lang="en-US" dirty="0" smtClean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untuk</a:t>
            </a:r>
            <a:r>
              <a:rPr lang="en-US" dirty="0" smtClean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Mengetik</a:t>
            </a:r>
            <a:r>
              <a:rPr lang="en-US" dirty="0" smtClean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Program (Syntax)</a:t>
            </a:r>
            <a:endParaRPr lang="en-US" dirty="0">
              <a:solidFill>
                <a:srgbClr val="FFC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104900" y="4533900"/>
            <a:ext cx="2800350" cy="1076354"/>
          </a:xfrm>
          <a:prstGeom prst="round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 Console</a:t>
            </a:r>
          </a:p>
          <a:p>
            <a:pPr algn="ctr"/>
            <a:r>
              <a:rPr lang="en-US" dirty="0" err="1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Bagian</a:t>
            </a:r>
            <a:r>
              <a:rPr lang="en-US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untuk</a:t>
            </a:r>
            <a:r>
              <a:rPr lang="en-US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menjalankan</a:t>
            </a:r>
            <a:r>
              <a:rPr lang="en-US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Program (Syntax)</a:t>
            </a:r>
            <a:endParaRPr lang="en-US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6858000" y="1990725"/>
            <a:ext cx="2587779" cy="1047750"/>
          </a:xfrm>
          <a:prstGeom prst="roundRect">
            <a:avLst/>
          </a:prstGeom>
          <a:noFill/>
          <a:ln w="95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Terjadi</a:t>
            </a:r>
            <a:r>
              <a:rPr lang="en-US" dirty="0" smtClean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perubahan</a:t>
            </a:r>
            <a:r>
              <a:rPr lang="en-US" dirty="0" smtClean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warna</a:t>
            </a:r>
            <a:r>
              <a:rPr lang="en-US" dirty="0" smtClean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antara</a:t>
            </a:r>
            <a:r>
              <a:rPr lang="en-US" dirty="0" smtClean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window yang </a:t>
            </a:r>
            <a:r>
              <a:rPr lang="en-US" dirty="0" err="1" smtClean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aktif</a:t>
            </a:r>
            <a:r>
              <a:rPr lang="en-US" dirty="0" smtClean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dan</a:t>
            </a:r>
            <a:r>
              <a:rPr lang="en-US" dirty="0" smtClean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yang </a:t>
            </a:r>
            <a:r>
              <a:rPr lang="en-US" dirty="0" err="1" smtClean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tidak</a:t>
            </a:r>
            <a:r>
              <a:rPr lang="en-US" dirty="0" smtClean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dirty="0">
              <a:solidFill>
                <a:srgbClr val="7030A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703780" y="1771650"/>
            <a:ext cx="1143000" cy="533400"/>
          </a:xfrm>
          <a:prstGeom prst="ellipse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428590" y="2771775"/>
            <a:ext cx="1143000" cy="533400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403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5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Deskriptif</a:t>
            </a:r>
            <a:r>
              <a:rPr lang="en-US" dirty="0" smtClean="0"/>
              <a:t> Data </a:t>
            </a:r>
            <a:r>
              <a:rPr lang="en-US" dirty="0" err="1" smtClean="0"/>
              <a:t>Kategorik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dirty="0"/>
              <a:t>Proporsi berdasarkan kolom (jenis kelamin)</a:t>
            </a:r>
            <a:r>
              <a:rPr lang="id-ID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 </a:t>
            </a:r>
            <a:endParaRPr lang="en-US" dirty="0" smtClean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pPr marL="806450" indent="-806450">
              <a:buNone/>
            </a:pPr>
            <a:r>
              <a:rPr lang="id-ID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tabel4 </a:t>
            </a:r>
            <a:r>
              <a:rPr lang="id-ID" dirty="0">
                <a:solidFill>
                  <a:srgbClr val="0070C0"/>
                </a:solidFill>
                <a:latin typeface="Lucida Console" panose="020B0609040504020204" pitchFamily="49" charset="0"/>
              </a:rPr>
              <a:t>&lt;- prop.table(tabel2, margin=2)</a:t>
            </a:r>
          </a:p>
          <a:p>
            <a:pPr marL="806450" indent="-806450">
              <a:buNone/>
            </a:pPr>
            <a:r>
              <a:rPr lang="id-ID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tabel4</a:t>
            </a:r>
            <a:endParaRPr lang="id-ID" dirty="0">
              <a:solidFill>
                <a:srgbClr val="0070C0"/>
              </a:solidFill>
              <a:latin typeface="Lucida Console" panose="020B06090405040202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129" y="3419474"/>
            <a:ext cx="8143922" cy="1364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529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Statistik </a:t>
            </a:r>
            <a:r>
              <a:rPr lang="id-ID" dirty="0"/>
              <a:t>berdasarkan </a:t>
            </a:r>
            <a:r>
              <a:rPr lang="id-ID" dirty="0" smtClean="0"/>
              <a:t>grup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901" y="1485900"/>
            <a:ext cx="10738678" cy="4572000"/>
          </a:xfrm>
        </p:spPr>
        <p:txBody>
          <a:bodyPr>
            <a:normAutofit/>
          </a:bodyPr>
          <a:lstStyle/>
          <a:p>
            <a:pPr marL="806450" indent="-806450">
              <a:buNone/>
            </a:pPr>
            <a:r>
              <a:rPr lang="id-ID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aggregate(data</a:t>
            </a:r>
            <a:r>
              <a:rPr lang="en-US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.csv</a:t>
            </a:r>
            <a:r>
              <a:rPr lang="id-ID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$</a:t>
            </a:r>
            <a:r>
              <a:rPr lang="en-US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income</a:t>
            </a:r>
            <a:r>
              <a:rPr lang="id-ID" dirty="0">
                <a:solidFill>
                  <a:srgbClr val="0070C0"/>
                </a:solidFill>
                <a:latin typeface="Lucida Console" panose="020B0609040504020204" pitchFamily="49" charset="0"/>
              </a:rPr>
              <a:t>, by=list(as.character(data.csv$ed)), FUN=mean)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606504" y="2493477"/>
            <a:ext cx="1290918" cy="52322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id-ID" sz="1400" b="1" dirty="0">
                <a:solidFill>
                  <a:srgbClr val="FFC000"/>
                </a:solidFill>
              </a:rPr>
              <a:t>fungsi yang</a:t>
            </a:r>
          </a:p>
          <a:p>
            <a:r>
              <a:rPr lang="id-ID" sz="1400" b="1" dirty="0">
                <a:solidFill>
                  <a:srgbClr val="FFC000"/>
                </a:solidFill>
              </a:rPr>
              <a:t>digunakan</a:t>
            </a:r>
          </a:p>
        </p:txBody>
      </p:sp>
      <p:sp>
        <p:nvSpPr>
          <p:cNvPr id="6" name="Oval 5"/>
          <p:cNvSpPr/>
          <p:nvPr/>
        </p:nvSpPr>
        <p:spPr>
          <a:xfrm>
            <a:off x="1845624" y="1769790"/>
            <a:ext cx="1374483" cy="388341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rgbClr val="FFC00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2664049" y="2219076"/>
            <a:ext cx="395420" cy="261934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834" t="3854"/>
          <a:stretch/>
        </p:blipFill>
        <p:spPr>
          <a:xfrm>
            <a:off x="3744227" y="3329435"/>
            <a:ext cx="3467455" cy="1954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0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00" y="3137831"/>
            <a:ext cx="8158822" cy="346085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Statistik </a:t>
            </a:r>
            <a:r>
              <a:rPr lang="id-ID" dirty="0"/>
              <a:t>berdasarkan grup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06450" indent="-806450">
              <a:buNone/>
            </a:pPr>
            <a:r>
              <a:rPr lang="id-ID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aggregate(data</a:t>
            </a:r>
            <a:r>
              <a:rPr lang="en-US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.csv</a:t>
            </a:r>
            <a:r>
              <a:rPr lang="id-ID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$</a:t>
            </a:r>
            <a:r>
              <a:rPr lang="en-US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income</a:t>
            </a:r>
            <a:r>
              <a:rPr lang="id-ID" dirty="0">
                <a:solidFill>
                  <a:srgbClr val="0070C0"/>
                </a:solidFill>
                <a:latin typeface="Lucida Console" panose="020B0609040504020204" pitchFamily="49" charset="0"/>
              </a:rPr>
              <a:t>, </a:t>
            </a:r>
            <a:r>
              <a:rPr lang="id-ID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by=list(as.character(data.csv$ed</a:t>
            </a:r>
            <a:r>
              <a:rPr lang="en-US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)</a:t>
            </a:r>
            <a:r>
              <a:rPr lang="id-ID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, as.character(data.csv$</a:t>
            </a:r>
            <a:r>
              <a:rPr lang="en-US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default</a:t>
            </a:r>
            <a:r>
              <a:rPr lang="id-ID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)</a:t>
            </a:r>
            <a:r>
              <a:rPr lang="en-US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)</a:t>
            </a:r>
            <a:r>
              <a:rPr lang="id-ID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, </a:t>
            </a:r>
            <a:r>
              <a:rPr lang="id-ID" dirty="0">
                <a:solidFill>
                  <a:srgbClr val="0070C0"/>
                </a:solidFill>
                <a:latin typeface="Lucida Console" panose="020B0609040504020204" pitchFamily="49" charset="0"/>
              </a:rPr>
              <a:t>FUN=mean)</a:t>
            </a:r>
          </a:p>
          <a:p>
            <a:pPr marL="806450" indent="-806450">
              <a:buNone/>
            </a:pPr>
            <a:r>
              <a:rPr lang="id-ID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aggregate(</a:t>
            </a:r>
            <a:r>
              <a:rPr lang="en-US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income </a:t>
            </a:r>
            <a:r>
              <a:rPr lang="id-ID" dirty="0">
                <a:solidFill>
                  <a:srgbClr val="0070C0"/>
                </a:solidFill>
                <a:latin typeface="Lucida Console" panose="020B0609040504020204" pitchFamily="49" charset="0"/>
              </a:rPr>
              <a:t>~ as.character(data.csv$ed</a:t>
            </a:r>
            <a:r>
              <a:rPr lang="en-US" dirty="0">
                <a:solidFill>
                  <a:srgbClr val="0070C0"/>
                </a:solidFill>
                <a:latin typeface="Lucida Console" panose="020B0609040504020204" pitchFamily="49" charset="0"/>
              </a:rPr>
              <a:t>)</a:t>
            </a:r>
            <a:r>
              <a:rPr lang="id-ID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 </a:t>
            </a:r>
            <a:r>
              <a:rPr lang="id-ID" dirty="0">
                <a:solidFill>
                  <a:srgbClr val="0070C0"/>
                </a:solidFill>
                <a:latin typeface="Lucida Console" panose="020B0609040504020204" pitchFamily="49" charset="0"/>
              </a:rPr>
              <a:t>+ as.character(data.csv$</a:t>
            </a:r>
            <a:r>
              <a:rPr lang="en-US" dirty="0">
                <a:solidFill>
                  <a:srgbClr val="0070C0"/>
                </a:solidFill>
                <a:latin typeface="Lucida Console" panose="020B0609040504020204" pitchFamily="49" charset="0"/>
              </a:rPr>
              <a:t>default</a:t>
            </a:r>
            <a:r>
              <a:rPr lang="id-ID" dirty="0">
                <a:solidFill>
                  <a:srgbClr val="0070C0"/>
                </a:solidFill>
                <a:latin typeface="Lucida Console" panose="020B0609040504020204" pitchFamily="49" charset="0"/>
              </a:rPr>
              <a:t>), FUN=mean, </a:t>
            </a:r>
            <a:r>
              <a:rPr lang="id-ID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data=data</a:t>
            </a:r>
            <a:r>
              <a:rPr lang="en-US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.csv</a:t>
            </a:r>
            <a:r>
              <a:rPr lang="id-ID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)</a:t>
            </a:r>
            <a:endParaRPr lang="id-ID" dirty="0">
              <a:solidFill>
                <a:srgbClr val="0070C0"/>
              </a:solidFill>
              <a:latin typeface="Lucida Console" panose="020B0609040504020204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909066" y="3137831"/>
            <a:ext cx="3038395" cy="388341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rgbClr val="FFC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909066" y="4877428"/>
            <a:ext cx="5909794" cy="388341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rgbClr val="FFC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18860" y="3886200"/>
            <a:ext cx="1610765" cy="52322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FFC000"/>
                </a:solidFill>
              </a:rPr>
              <a:t>Nama </a:t>
            </a:r>
            <a:r>
              <a:rPr lang="en-US" sz="1400" b="1" dirty="0" err="1" smtClean="0">
                <a:solidFill>
                  <a:srgbClr val="FFC000"/>
                </a:solidFill>
              </a:rPr>
              <a:t>grup</a:t>
            </a:r>
            <a:r>
              <a:rPr lang="en-US" sz="1400" b="1" dirty="0" smtClean="0">
                <a:solidFill>
                  <a:srgbClr val="FFC000"/>
                </a:solidFill>
              </a:rPr>
              <a:t> yang </a:t>
            </a:r>
            <a:r>
              <a:rPr lang="en-US" sz="1400" b="1" dirty="0" err="1" smtClean="0">
                <a:solidFill>
                  <a:srgbClr val="FFC000"/>
                </a:solidFill>
              </a:rPr>
              <a:t>berbeda</a:t>
            </a:r>
            <a:endParaRPr lang="id-ID" sz="14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6748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cap="none" dirty="0" err="1" smtClean="0"/>
              <a:t>Eksplorasi</a:t>
            </a:r>
            <a:r>
              <a:rPr lang="en-US" cap="none" dirty="0" smtClean="0"/>
              <a:t> Data</a:t>
            </a:r>
            <a:endParaRPr lang="en-US" cap="non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770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Dasar-dasar</a:t>
            </a:r>
            <a:r>
              <a:rPr lang="en-US" dirty="0" smtClean="0"/>
              <a:t> </a:t>
            </a:r>
            <a:r>
              <a:rPr lang="en-US" dirty="0" err="1" smtClean="0"/>
              <a:t>grafik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Banyak</a:t>
            </a:r>
            <a:r>
              <a:rPr lang="en-US" dirty="0" smtClean="0"/>
              <a:t> </a:t>
            </a:r>
            <a:r>
              <a:rPr lang="en-US" dirty="0" err="1" smtClean="0"/>
              <a:t>tipe</a:t>
            </a:r>
            <a:r>
              <a:rPr lang="en-US" dirty="0" smtClean="0"/>
              <a:t> </a:t>
            </a:r>
            <a:r>
              <a:rPr lang="en-US" dirty="0" err="1" smtClean="0"/>
              <a:t>grafik</a:t>
            </a:r>
            <a:r>
              <a:rPr lang="en-US" dirty="0" smtClean="0"/>
              <a:t> yang </a:t>
            </a:r>
            <a:r>
              <a:rPr lang="en-US" dirty="0" err="1" smtClean="0"/>
              <a:t>disediakan</a:t>
            </a:r>
            <a:r>
              <a:rPr lang="en-US" dirty="0" smtClean="0"/>
              <a:t> di R</a:t>
            </a:r>
          </a:p>
          <a:p>
            <a:pPr marL="0" indent="0">
              <a:buNone/>
            </a:pP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tipe</a:t>
            </a:r>
            <a:r>
              <a:rPr lang="en-US" dirty="0" smtClean="0"/>
              <a:t> </a:t>
            </a:r>
            <a:r>
              <a:rPr lang="en-US" dirty="0" err="1" smtClean="0"/>
              <a:t>peubah</a:t>
            </a:r>
            <a:r>
              <a:rPr lang="en-US" dirty="0" smtClean="0"/>
              <a:t>/</a:t>
            </a:r>
            <a:r>
              <a:rPr lang="en-US" dirty="0" err="1" smtClean="0"/>
              <a:t>variabel</a:t>
            </a:r>
            <a:r>
              <a:rPr lang="en-US" dirty="0" smtClean="0"/>
              <a:t> </a:t>
            </a:r>
            <a:r>
              <a:rPr lang="en-US" dirty="0" err="1" smtClean="0"/>
              <a:t>kategorik</a:t>
            </a:r>
            <a:endParaRPr lang="en-US" dirty="0" smtClean="0"/>
          </a:p>
          <a:p>
            <a:pPr lvl="1"/>
            <a:r>
              <a:rPr lang="en-US" dirty="0" smtClean="0"/>
              <a:t>Diagram </a:t>
            </a:r>
            <a:r>
              <a:rPr lang="en-US" dirty="0" err="1" smtClean="0"/>
              <a:t>batang</a:t>
            </a:r>
            <a:r>
              <a:rPr lang="en-US" dirty="0" smtClean="0"/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barplot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Pie chart =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pie()</a:t>
            </a:r>
          </a:p>
          <a:p>
            <a:pPr marL="0" indent="0">
              <a:buNone/>
            </a:pP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tipe</a:t>
            </a:r>
            <a:r>
              <a:rPr lang="en-US" dirty="0" smtClean="0"/>
              <a:t> </a:t>
            </a:r>
            <a:r>
              <a:rPr lang="en-US" dirty="0" err="1" smtClean="0"/>
              <a:t>peubah</a:t>
            </a:r>
            <a:r>
              <a:rPr lang="en-US" dirty="0" smtClean="0"/>
              <a:t>/</a:t>
            </a:r>
            <a:r>
              <a:rPr lang="en-US" dirty="0" err="1" smtClean="0"/>
              <a:t>variabel</a:t>
            </a:r>
            <a:r>
              <a:rPr lang="en-US" dirty="0" smtClean="0"/>
              <a:t> </a:t>
            </a:r>
            <a:r>
              <a:rPr lang="en-US" dirty="0" err="1" smtClean="0"/>
              <a:t>numerik</a:t>
            </a:r>
            <a:endParaRPr lang="en-US" dirty="0" smtClean="0"/>
          </a:p>
          <a:p>
            <a:pPr lvl="1"/>
            <a:r>
              <a:rPr lang="en-US" dirty="0" smtClean="0"/>
              <a:t>Histogram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hist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Boxplot =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boxplot()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29C99-E94B-4ED7-9275-67B321447DB8}" type="slidenum">
              <a:rPr lang="id-ID" smtClean="0"/>
              <a:t>54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57788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Membuat</a:t>
            </a:r>
            <a:r>
              <a:rPr lang="en-US" dirty="0" smtClean="0"/>
              <a:t> Histogram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447800"/>
            <a:ext cx="10410825" cy="4572000"/>
          </a:xfrm>
        </p:spPr>
        <p:txBody>
          <a:bodyPr/>
          <a:lstStyle/>
          <a:p>
            <a:pPr marL="0" indent="0">
              <a:buNone/>
            </a:pPr>
            <a:r>
              <a:rPr lang="da-DK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hist(data.csv$income,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main="Histogram </a:t>
            </a:r>
            <a:r>
              <a:rPr lang="da-DK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Pendapatan",</a:t>
            </a:r>
            <a:endParaRPr lang="da-DK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     col="lightblue",xlab</a:t>
            </a:r>
            <a:r>
              <a:rPr lang="da-DK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=”Pendapatan")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6436" y="2620366"/>
            <a:ext cx="4499459" cy="3399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880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Membuat</a:t>
            </a:r>
            <a:r>
              <a:rPr lang="en-US" dirty="0" smtClean="0"/>
              <a:t> Histogram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900" y="1409700"/>
            <a:ext cx="10801350" cy="4572000"/>
          </a:xfrm>
        </p:spPr>
        <p:txBody>
          <a:bodyPr/>
          <a:lstStyle/>
          <a:p>
            <a:pPr marL="0" indent="0">
              <a:buNone/>
            </a:pP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hist(data.csv$income, main="Histogram Pendapatan",</a:t>
            </a:r>
          </a:p>
          <a:p>
            <a:pPr marL="0" indent="0">
              <a:buNone/>
            </a:pP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     col="lightblue",xlab="</a:t>
            </a:r>
            <a:r>
              <a:rPr lang="da-DK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Pengeluaran”, freq=FALSE)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957659" y="2538614"/>
            <a:ext cx="2775897" cy="52322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id-ID" sz="1400" b="1" dirty="0" smtClean="0">
                <a:solidFill>
                  <a:srgbClr val="FFC000"/>
                </a:solidFill>
                <a:latin typeface="Century Gothic" panose="020B0502020202020204"/>
              </a:rPr>
              <a:t>TRUE: menampilkan frekuensi</a:t>
            </a:r>
          </a:p>
          <a:p>
            <a:r>
              <a:rPr lang="id-ID" sz="1400" b="1" dirty="0" smtClean="0">
                <a:solidFill>
                  <a:srgbClr val="FFC000"/>
                </a:solidFill>
                <a:latin typeface="Century Gothic" panose="020B0502020202020204"/>
              </a:rPr>
              <a:t>FALSE: menampilkan density</a:t>
            </a:r>
            <a:endParaRPr lang="id-ID" sz="1400" b="1" dirty="0">
              <a:solidFill>
                <a:srgbClr val="FFC000"/>
              </a:solidFill>
              <a:latin typeface="Century Gothic" panose="020B0502020202020204"/>
            </a:endParaRPr>
          </a:p>
        </p:txBody>
      </p:sp>
      <p:sp>
        <p:nvSpPr>
          <p:cNvPr id="8" name="Oval 7"/>
          <p:cNvSpPr/>
          <p:nvPr/>
        </p:nvSpPr>
        <p:spPr>
          <a:xfrm>
            <a:off x="7093645" y="1879751"/>
            <a:ext cx="1864014" cy="450422"/>
          </a:xfrm>
          <a:prstGeom prst="ellipse">
            <a:avLst/>
          </a:prstGeom>
          <a:noFill/>
          <a:ln w="38100" cap="rnd" cmpd="sng" algn="ctr">
            <a:solidFill>
              <a:srgbClr val="FFC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8600" y="2492829"/>
            <a:ext cx="5239993" cy="3958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906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Membuat</a:t>
            </a:r>
            <a:r>
              <a:rPr lang="en-US" dirty="0" smtClean="0"/>
              <a:t> Histogram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8265" y="1600200"/>
            <a:ext cx="6337835" cy="457200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par(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mfrow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c(1, 2))</a:t>
            </a:r>
          </a:p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hist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data.csv$income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main="Histogram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pendapatan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col="pink", breaks=15) </a:t>
            </a:r>
          </a:p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hist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data.csv$creddebt,main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="Histogram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Hutang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Kartu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Kredit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col="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green",breaks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=10)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2281" y="1600199"/>
            <a:ext cx="4634142" cy="3501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379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Membuat</a:t>
            </a:r>
            <a:r>
              <a:rPr lang="en-US" dirty="0" smtClean="0"/>
              <a:t> Boxplot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06450" indent="-806450">
              <a:buNone/>
            </a:pPr>
            <a:r>
              <a:rPr lang="id-ID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boxplot(data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.csv</a:t>
            </a:r>
            <a:r>
              <a:rPr lang="id-ID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debtinc</a:t>
            </a:r>
            <a:r>
              <a:rPr lang="id-ID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id-ID" dirty="0">
                <a:latin typeface="Courier New" panose="02070309020205020404" pitchFamily="49" charset="0"/>
                <a:cs typeface="Courier New" panose="02070309020205020404" pitchFamily="49" charset="0"/>
              </a:rPr>
              <a:t>col="pink", main="Boxplot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Rasio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hutang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terhadap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pendapatan</a:t>
            </a:r>
            <a:r>
              <a:rPr lang="id-ID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  <a:endParaRPr lang="id-ID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5451" y="2841748"/>
            <a:ext cx="4532370" cy="3424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480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/>
              <a:t>Boxplot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06450" indent="-806450">
              <a:buNone/>
            </a:pPr>
            <a:r>
              <a:rPr lang="id-ID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boxplot(data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.csv</a:t>
            </a:r>
            <a:r>
              <a:rPr lang="id-ID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[,c(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id-ID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id-ID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)], </a:t>
            </a:r>
            <a:r>
              <a:rPr lang="id-ID" dirty="0">
                <a:latin typeface="Courier New" panose="02070309020205020404" pitchFamily="49" charset="0"/>
                <a:cs typeface="Courier New" panose="02070309020205020404" pitchFamily="49" charset="0"/>
              </a:rPr>
              <a:t>col=c(4,2), horizontal=TRUE,</a:t>
            </a:r>
          </a:p>
          <a:p>
            <a:pPr marL="806450" indent="-806450">
              <a:buNone/>
            </a:pPr>
            <a:r>
              <a:rPr lang="id-ID" dirty="0">
                <a:latin typeface="Courier New" panose="02070309020205020404" pitchFamily="49" charset="0"/>
                <a:cs typeface="Courier New" panose="02070309020205020404" pitchFamily="49" charset="0"/>
              </a:rPr>
              <a:t>	main="Boxplot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pendapatan</a:t>
            </a:r>
            <a:r>
              <a:rPr lang="id-ID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d-ID" dirty="0">
                <a:latin typeface="Courier New" panose="02070309020205020404" pitchFamily="49" charset="0"/>
                <a:cs typeface="Courier New" panose="02070309020205020404" pitchFamily="49" charset="0"/>
              </a:rPr>
              <a:t>dan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Hutang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Kartu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Kredit</a:t>
            </a:r>
            <a:r>
              <a:rPr lang="id-ID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  <a:endParaRPr lang="id-ID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2614" y="2545882"/>
            <a:ext cx="4799264" cy="3626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359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TAMPILAN RSTUDIO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57E454C-E8E2-4A68-A6BE-06B291B682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217" y="1413735"/>
            <a:ext cx="9898047" cy="52823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CCD38E4-DD91-48C8-A1DF-6518C2E37121}"/>
              </a:ext>
            </a:extLst>
          </p:cNvPr>
          <p:cNvSpPr txBox="1"/>
          <p:nvPr/>
        </p:nvSpPr>
        <p:spPr>
          <a:xfrm>
            <a:off x="3648075" y="3153026"/>
            <a:ext cx="695326" cy="37482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00"/>
                </a:solidFill>
              </a:rPr>
              <a:t>1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CD38E4-DD91-48C8-A1DF-6518C2E37121}"/>
              </a:ext>
            </a:extLst>
          </p:cNvPr>
          <p:cNvSpPr txBox="1"/>
          <p:nvPr/>
        </p:nvSpPr>
        <p:spPr>
          <a:xfrm>
            <a:off x="3686175" y="5802868"/>
            <a:ext cx="619126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00"/>
                </a:solidFill>
              </a:rPr>
              <a:t>2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CD38E4-DD91-48C8-A1DF-6518C2E37121}"/>
              </a:ext>
            </a:extLst>
          </p:cNvPr>
          <p:cNvSpPr txBox="1"/>
          <p:nvPr/>
        </p:nvSpPr>
        <p:spPr>
          <a:xfrm>
            <a:off x="8324848" y="5802868"/>
            <a:ext cx="971551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CD38E4-DD91-48C8-A1DF-6518C2E37121}"/>
              </a:ext>
            </a:extLst>
          </p:cNvPr>
          <p:cNvSpPr txBox="1"/>
          <p:nvPr/>
        </p:nvSpPr>
        <p:spPr>
          <a:xfrm>
            <a:off x="8401049" y="3153026"/>
            <a:ext cx="819151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00"/>
                </a:solidFill>
              </a:rPr>
              <a:t>3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8935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/>
              <a:t>Boxplot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06450" indent="-806450">
              <a:buNone/>
            </a:pPr>
            <a:r>
              <a:rPr lang="id-ID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boxplot(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income</a:t>
            </a:r>
            <a:r>
              <a:rPr lang="id-ID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d-ID" dirty="0">
                <a:latin typeface="Courier New" panose="02070309020205020404" pitchFamily="49" charset="0"/>
                <a:cs typeface="Courier New" panose="02070309020205020404" pitchFamily="49" charset="0"/>
              </a:rPr>
              <a:t>~ </a:t>
            </a:r>
            <a:r>
              <a:rPr lang="id-ID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as.character(data.csv$ed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id-ID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data=data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.csv</a:t>
            </a:r>
            <a:r>
              <a:rPr lang="id-ID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id-ID" dirty="0">
                <a:latin typeface="Courier New" panose="02070309020205020404" pitchFamily="49" charset="0"/>
                <a:cs typeface="Courier New" panose="02070309020205020404" pitchFamily="49" charset="0"/>
              </a:rPr>
              <a:t>col=c(3,6), </a:t>
            </a:r>
            <a:r>
              <a:rPr lang="id-ID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main=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"Status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berdasarkan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pendapatan</a:t>
            </a:r>
            <a:r>
              <a:rPr lang="id-ID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  <a:endParaRPr lang="id-ID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0420" y="2572240"/>
            <a:ext cx="5667445" cy="4281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807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TUGAS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298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Terima</a:t>
            </a:r>
            <a:r>
              <a:rPr lang="en-US" dirty="0" smtClean="0"/>
              <a:t> </a:t>
            </a:r>
            <a:r>
              <a:rPr lang="en-US" dirty="0" err="1" smtClean="0"/>
              <a:t>kasih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244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SOURCE/EDITOR </a:t>
            </a:r>
          </a:p>
          <a:p>
            <a:pPr lvl="1"/>
            <a:r>
              <a:rPr lang="en-US" dirty="0"/>
              <a:t>Source/Editor window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jendela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, </a:t>
            </a:r>
            <a:r>
              <a:rPr lang="en-US" dirty="0" err="1"/>
              <a:t>mengedit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menyimpan</a:t>
            </a:r>
            <a:r>
              <a:rPr lang="en-US" dirty="0"/>
              <a:t> </a:t>
            </a:r>
            <a:r>
              <a:rPr lang="en-US" i="1" dirty="0"/>
              <a:t>script</a:t>
            </a:r>
            <a:r>
              <a:rPr lang="en-US" dirty="0"/>
              <a:t> R.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jendela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, </a:t>
            </a:r>
            <a:r>
              <a:rPr lang="en-US" dirty="0" err="1"/>
              <a:t>tersedia</a:t>
            </a:r>
            <a:r>
              <a:rPr lang="en-US" dirty="0"/>
              <a:t> </a:t>
            </a:r>
            <a:r>
              <a:rPr lang="en-US" dirty="0" err="1"/>
              <a:t>fitur</a:t>
            </a:r>
            <a:r>
              <a:rPr lang="en-US" dirty="0"/>
              <a:t> autocomplete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memudahkan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 </a:t>
            </a:r>
            <a:r>
              <a:rPr lang="en-US" i="1" dirty="0"/>
              <a:t>script</a:t>
            </a:r>
            <a:r>
              <a:rPr lang="en-US" dirty="0"/>
              <a:t>. 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7E454C-E8E2-4A68-A6BE-06B291B682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2198" b="32818"/>
          <a:stretch/>
        </p:blipFill>
        <p:spPr>
          <a:xfrm>
            <a:off x="3234587" y="2703939"/>
            <a:ext cx="5721308" cy="3548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363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82" y="1628775"/>
            <a:ext cx="9982200" cy="4572000"/>
          </a:xfrm>
        </p:spPr>
        <p:txBody>
          <a:bodyPr/>
          <a:lstStyle/>
          <a:p>
            <a:r>
              <a:rPr lang="en-US" b="1" dirty="0" smtClean="0"/>
              <a:t>CONSOLE</a:t>
            </a:r>
          </a:p>
          <a:p>
            <a:pPr lvl="1"/>
            <a:r>
              <a:rPr lang="en-US" dirty="0" smtClean="0"/>
              <a:t>Console window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jendela</a:t>
            </a:r>
            <a:r>
              <a:rPr lang="en-US" dirty="0" smtClean="0"/>
              <a:t> </a:t>
            </a:r>
            <a:r>
              <a:rPr lang="en-US" dirty="0" err="1"/>
              <a:t>tempat</a:t>
            </a:r>
            <a:r>
              <a:rPr lang="en-US" dirty="0"/>
              <a:t> </a:t>
            </a:r>
            <a:r>
              <a:rPr lang="en-US" dirty="0" err="1"/>
              <a:t>mengeksekusi</a:t>
            </a:r>
            <a:r>
              <a:rPr lang="en-US" dirty="0"/>
              <a:t> command </a:t>
            </a:r>
            <a:r>
              <a:rPr lang="en-US" dirty="0" err="1"/>
              <a:t>dari</a:t>
            </a:r>
            <a:r>
              <a:rPr lang="en-US" dirty="0"/>
              <a:t> script R yang </a:t>
            </a:r>
            <a:r>
              <a:rPr lang="en-US" dirty="0" err="1"/>
              <a:t>dibuat</a:t>
            </a:r>
            <a:r>
              <a:rPr lang="en-US" dirty="0"/>
              <a:t>. Script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dijalankan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Source/Editor window </a:t>
            </a:r>
            <a:r>
              <a:rPr lang="en-US" dirty="0" err="1"/>
              <a:t>maupun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 </a:t>
            </a:r>
            <a:r>
              <a:rPr lang="en-US" dirty="0" err="1"/>
              <a:t>mengetikkan</a:t>
            </a:r>
            <a:r>
              <a:rPr lang="en-US" dirty="0"/>
              <a:t> script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jendela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. </a:t>
            </a:r>
            <a:r>
              <a:rPr lang="en-US" dirty="0" err="1"/>
              <a:t>Jendela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menampilkan</a:t>
            </a:r>
            <a:r>
              <a:rPr lang="en-US" dirty="0"/>
              <a:t> output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proses/</a:t>
            </a:r>
            <a:r>
              <a:rPr lang="en-US" dirty="0" err="1"/>
              <a:t>baris</a:t>
            </a:r>
            <a:r>
              <a:rPr lang="en-US" dirty="0"/>
              <a:t> command R yang </a:t>
            </a:r>
            <a:r>
              <a:rPr lang="en-US" dirty="0" err="1"/>
              <a:t>dijalankan</a:t>
            </a:r>
            <a:r>
              <a:rPr lang="en-US" dirty="0"/>
              <a:t>. </a:t>
            </a:r>
            <a:r>
              <a:rPr lang="en-US" dirty="0" err="1"/>
              <a:t>Jendela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sebetulnya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tampilan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proses yang </a:t>
            </a:r>
            <a:r>
              <a:rPr lang="en-US" dirty="0" err="1"/>
              <a:t>dikerjakan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R.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52917" r="39766" b="5972"/>
          <a:stretch/>
        </p:blipFill>
        <p:spPr>
          <a:xfrm>
            <a:off x="1976015" y="3371851"/>
            <a:ext cx="8236934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081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82" y="1628775"/>
            <a:ext cx="9982200" cy="4572000"/>
          </a:xfrm>
        </p:spPr>
        <p:txBody>
          <a:bodyPr/>
          <a:lstStyle/>
          <a:p>
            <a:r>
              <a:rPr lang="en-US" b="1" dirty="0" smtClean="0"/>
              <a:t>Environment/History/Connections</a:t>
            </a:r>
            <a:endParaRPr lang="en-US" dirty="0" smtClean="0"/>
          </a:p>
          <a:p>
            <a:pPr lvl="1"/>
            <a:r>
              <a:rPr lang="en-US" dirty="0" err="1"/>
              <a:t>Jendela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terdiri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tab, </a:t>
            </a:r>
            <a:r>
              <a:rPr lang="en-US" dirty="0" err="1"/>
              <a:t>yaitu</a:t>
            </a:r>
            <a:r>
              <a:rPr lang="en-US" dirty="0"/>
              <a:t> Environment, History, </a:t>
            </a:r>
            <a:r>
              <a:rPr lang="en-US" dirty="0" err="1"/>
              <a:t>dan</a:t>
            </a:r>
            <a:r>
              <a:rPr lang="en-US" dirty="0"/>
              <a:t> Connections. Tab environment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menampilkan</a:t>
            </a:r>
            <a:r>
              <a:rPr lang="en-US" dirty="0"/>
              <a:t> </a:t>
            </a:r>
            <a:r>
              <a:rPr lang="en-US" dirty="0" err="1"/>
              <a:t>daftar</a:t>
            </a:r>
            <a:r>
              <a:rPr lang="en-US" dirty="0"/>
              <a:t> data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yang </a:t>
            </a:r>
            <a:r>
              <a:rPr lang="en-US" dirty="0" err="1"/>
              <a:t>sedang</a:t>
            </a:r>
            <a:r>
              <a:rPr lang="en-US" dirty="0"/>
              <a:t> </a:t>
            </a:r>
            <a:r>
              <a:rPr lang="en-US" dirty="0" err="1"/>
              <a:t>aktif</a:t>
            </a:r>
            <a:r>
              <a:rPr lang="en-US" dirty="0"/>
              <a:t> </a:t>
            </a:r>
            <a:r>
              <a:rPr lang="en-US" dirty="0" err="1"/>
              <a:t>tersimpan</a:t>
            </a:r>
            <a:r>
              <a:rPr lang="en-US" dirty="0"/>
              <a:t> </a:t>
            </a:r>
            <a:r>
              <a:rPr lang="en-US" dirty="0" err="1"/>
              <a:t>didalam</a:t>
            </a:r>
            <a:r>
              <a:rPr lang="en-US" dirty="0"/>
              <a:t> </a:t>
            </a:r>
            <a:r>
              <a:rPr lang="en-US" i="1" dirty="0"/>
              <a:t>memory</a:t>
            </a:r>
            <a:r>
              <a:rPr lang="en-US" dirty="0"/>
              <a:t> (RAM). Kita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melihat</a:t>
            </a:r>
            <a:r>
              <a:rPr lang="en-US" dirty="0"/>
              <a:t> data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mengklik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data </a:t>
            </a:r>
            <a:r>
              <a:rPr lang="en-US" dirty="0" err="1"/>
              <a:t>tersebut</a:t>
            </a:r>
            <a:r>
              <a:rPr lang="en-US" dirty="0"/>
              <a:t>. Tab History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menampilkan</a:t>
            </a:r>
            <a:r>
              <a:rPr lang="en-US" dirty="0"/>
              <a:t> </a:t>
            </a:r>
            <a:r>
              <a:rPr lang="en-US" dirty="0" err="1"/>
              <a:t>daftar</a:t>
            </a:r>
            <a:r>
              <a:rPr lang="en-US" dirty="0"/>
              <a:t> command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dijalankan</a:t>
            </a:r>
            <a:r>
              <a:rPr lang="en-US" dirty="0"/>
              <a:t> </a:t>
            </a:r>
            <a:r>
              <a:rPr lang="en-US" dirty="0" err="1"/>
              <a:t>sebelumnya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 </a:t>
            </a:r>
            <a:r>
              <a:rPr lang="en-US" i="1" dirty="0"/>
              <a:t>session</a:t>
            </a:r>
            <a:r>
              <a:rPr lang="en-US" dirty="0"/>
              <a:t> yang </a:t>
            </a:r>
            <a:r>
              <a:rPr lang="en-US" dirty="0" err="1"/>
              <a:t>aktif</a:t>
            </a:r>
            <a:r>
              <a:rPr lang="en-US" dirty="0"/>
              <a:t>. </a:t>
            </a:r>
            <a:r>
              <a:rPr lang="en-US" dirty="0" err="1"/>
              <a:t>Adapun</a:t>
            </a:r>
            <a:r>
              <a:rPr lang="en-US" dirty="0"/>
              <a:t> tab Connection </a:t>
            </a:r>
            <a:r>
              <a:rPr lang="en-US" dirty="0" err="1"/>
              <a:t>merupakan</a:t>
            </a:r>
            <a:r>
              <a:rPr lang="en-US" dirty="0"/>
              <a:t> tab </a:t>
            </a:r>
            <a:r>
              <a:rPr lang="en-US" dirty="0" err="1"/>
              <a:t>khusus</a:t>
            </a:r>
            <a:r>
              <a:rPr lang="en-US" dirty="0"/>
              <a:t> yang </a:t>
            </a:r>
            <a:r>
              <a:rPr lang="en-US" dirty="0" err="1"/>
              <a:t>berkaitan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koneksi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database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mySQL</a:t>
            </a:r>
            <a:r>
              <a:rPr lang="en-US" dirty="0"/>
              <a:t>, </a:t>
            </a:r>
            <a:r>
              <a:rPr lang="en-US" dirty="0" err="1"/>
              <a:t>postgreSQL</a:t>
            </a:r>
            <a:r>
              <a:rPr lang="en-US" dirty="0"/>
              <a:t>, Spark, </a:t>
            </a:r>
            <a:r>
              <a:rPr lang="en-US" dirty="0" err="1"/>
              <a:t>dll</a:t>
            </a:r>
            <a:r>
              <a:rPr lang="en-US" dirty="0"/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57E454C-E8E2-4A68-A6BE-06B291B682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618" t="68805"/>
          <a:stretch/>
        </p:blipFill>
        <p:spPr>
          <a:xfrm>
            <a:off x="2371725" y="3581399"/>
            <a:ext cx="7828302" cy="3074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08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cademic Literature 16x9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ari 1" id="{7667355B-B40D-4CB1-B234-FB1316EE5960}" vid="{D90F8FA9-CD2D-44BE-B690-267739692632}"/>
    </a:ext>
  </a:extLst>
</a:theme>
</file>

<file path=ppt/theme/theme2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4873beb7-5857-4685-be1f-d57550cc96cc" xsi:nil="true"/>
    <AssetExpire xmlns="4873beb7-5857-4685-be1f-d57550cc96cc">2029-01-01T08:00:00+00:00</AssetExpire>
    <CampaignTagsTaxHTField0 xmlns="4873beb7-5857-4685-be1f-d57550cc96cc">
      <Terms xmlns="http://schemas.microsoft.com/office/infopath/2007/PartnerControls"/>
    </CampaignTagsTaxHTField0>
    <IntlLangReviewDate xmlns="4873beb7-5857-4685-be1f-d57550cc96cc" xsi:nil="true"/>
    <TPFriendlyName xmlns="4873beb7-5857-4685-be1f-d57550cc96cc" xsi:nil="true"/>
    <IntlLangReview xmlns="4873beb7-5857-4685-be1f-d57550cc96cc">false</IntlLangReview>
    <LocLastLocAttemptVersionLookup xmlns="4873beb7-5857-4685-be1f-d57550cc96cc">855024</LocLastLocAttemptVersionLookup>
    <PolicheckWords xmlns="4873beb7-5857-4685-be1f-d57550cc96cc" xsi:nil="true"/>
    <SubmitterId xmlns="4873beb7-5857-4685-be1f-d57550cc96cc" xsi:nil="true"/>
    <AcquiredFrom xmlns="4873beb7-5857-4685-be1f-d57550cc96cc">Internal MS</AcquiredFrom>
    <EditorialStatus xmlns="4873beb7-5857-4685-be1f-d57550cc96cc">Complete</EditorialStatus>
    <Markets xmlns="4873beb7-5857-4685-be1f-d57550cc96cc"/>
    <OriginAsset xmlns="4873beb7-5857-4685-be1f-d57550cc96cc" xsi:nil="true"/>
    <AssetStart xmlns="4873beb7-5857-4685-be1f-d57550cc96cc">2012-08-31T08:50:00+00:00</AssetStart>
    <FriendlyTitle xmlns="4873beb7-5857-4685-be1f-d57550cc96cc" xsi:nil="true"/>
    <MarketSpecific xmlns="4873beb7-5857-4685-be1f-d57550cc96cc">false</MarketSpecific>
    <TPNamespace xmlns="4873beb7-5857-4685-be1f-d57550cc96cc" xsi:nil="true"/>
    <PublishStatusLookup xmlns="4873beb7-5857-4685-be1f-d57550cc96cc">
      <Value>1616423</Value>
    </PublishStatusLookup>
    <APAuthor xmlns="4873beb7-5857-4685-be1f-d57550cc96cc">
      <UserInfo>
        <DisplayName>REDMOND\kristaa</DisplayName>
        <AccountId>136</AccountId>
        <AccountType/>
      </UserInfo>
    </APAuthor>
    <TPCommandLine xmlns="4873beb7-5857-4685-be1f-d57550cc96cc" xsi:nil="true"/>
    <IntlLangReviewer xmlns="4873beb7-5857-4685-be1f-d57550cc96cc" xsi:nil="true"/>
    <OpenTemplate xmlns="4873beb7-5857-4685-be1f-d57550cc96cc">true</OpenTemplate>
    <CSXSubmissionDate xmlns="4873beb7-5857-4685-be1f-d57550cc96cc" xsi:nil="true"/>
    <TaxCatchAll xmlns="4873beb7-5857-4685-be1f-d57550cc96cc"/>
    <Manager xmlns="4873beb7-5857-4685-be1f-d57550cc96cc" xsi:nil="true"/>
    <NumericId xmlns="4873beb7-5857-4685-be1f-d57550cc96cc" xsi:nil="true"/>
    <ParentAssetId xmlns="4873beb7-5857-4685-be1f-d57550cc96cc" xsi:nil="true"/>
    <OriginalSourceMarket xmlns="4873beb7-5857-4685-be1f-d57550cc96cc" xsi:nil="true"/>
    <ApprovalStatus xmlns="4873beb7-5857-4685-be1f-d57550cc96cc">InProgress</ApprovalStatus>
    <TPComponent xmlns="4873beb7-5857-4685-be1f-d57550cc96cc" xsi:nil="true"/>
    <EditorialTags xmlns="4873beb7-5857-4685-be1f-d57550cc96cc" xsi:nil="true"/>
    <TPExecutable xmlns="4873beb7-5857-4685-be1f-d57550cc96cc" xsi:nil="true"/>
    <TPLaunchHelpLink xmlns="4873beb7-5857-4685-be1f-d57550cc96cc" xsi:nil="true"/>
    <LocComments xmlns="4873beb7-5857-4685-be1f-d57550cc96cc" xsi:nil="true"/>
    <LocRecommendedHandoff xmlns="4873beb7-5857-4685-be1f-d57550cc96cc" xsi:nil="true"/>
    <SourceTitle xmlns="4873beb7-5857-4685-be1f-d57550cc96cc" xsi:nil="true"/>
    <CSXUpdate xmlns="4873beb7-5857-4685-be1f-d57550cc96cc">false</CSXUpdate>
    <IntlLocPriority xmlns="4873beb7-5857-4685-be1f-d57550cc96cc" xsi:nil="true"/>
    <UAProjectedTotalWords xmlns="4873beb7-5857-4685-be1f-d57550cc96cc" xsi:nil="true"/>
    <AssetType xmlns="4873beb7-5857-4685-be1f-d57550cc96cc">TP</AssetType>
    <MachineTranslated xmlns="4873beb7-5857-4685-be1f-d57550cc96cc">false</MachineTranslated>
    <OutputCachingOn xmlns="4873beb7-5857-4685-be1f-d57550cc96cc">false</OutputCachingOn>
    <TemplateStatus xmlns="4873beb7-5857-4685-be1f-d57550cc96cc">Complete</TemplateStatus>
    <IsSearchable xmlns="4873beb7-5857-4685-be1f-d57550cc96cc">true</IsSearchable>
    <ContentItem xmlns="4873beb7-5857-4685-be1f-d57550cc96cc" xsi:nil="true"/>
    <HandoffToMSDN xmlns="4873beb7-5857-4685-be1f-d57550cc96cc" xsi:nil="true"/>
    <ShowIn xmlns="4873beb7-5857-4685-be1f-d57550cc96cc">Show everywhere</ShowIn>
    <ThumbnailAssetId xmlns="4873beb7-5857-4685-be1f-d57550cc96cc" xsi:nil="true"/>
    <UALocComments xmlns="4873beb7-5857-4685-be1f-d57550cc96cc" xsi:nil="true"/>
    <UALocRecommendation xmlns="4873beb7-5857-4685-be1f-d57550cc96cc">Localize</UALocRecommendation>
    <LastModifiedDateTime xmlns="4873beb7-5857-4685-be1f-d57550cc96cc" xsi:nil="true"/>
    <LegacyData xmlns="4873beb7-5857-4685-be1f-d57550cc96cc" xsi:nil="true"/>
    <LocManualTestRequired xmlns="4873beb7-5857-4685-be1f-d57550cc96cc">false</LocManualTestRequired>
    <LocMarketGroupTiers2 xmlns="4873beb7-5857-4685-be1f-d57550cc96cc" xsi:nil="true"/>
    <ClipArtFilename xmlns="4873beb7-5857-4685-be1f-d57550cc96cc" xsi:nil="true"/>
    <TPApplication xmlns="4873beb7-5857-4685-be1f-d57550cc96cc" xsi:nil="true"/>
    <CSXHash xmlns="4873beb7-5857-4685-be1f-d57550cc96cc" xsi:nil="true"/>
    <DirectSourceMarket xmlns="4873beb7-5857-4685-be1f-d57550cc96cc" xsi:nil="true"/>
    <PrimaryImageGen xmlns="4873beb7-5857-4685-be1f-d57550cc96cc">true</PrimaryImageGen>
    <PlannedPubDate xmlns="4873beb7-5857-4685-be1f-d57550cc96cc" xsi:nil="true"/>
    <CSXSubmissionMarket xmlns="4873beb7-5857-4685-be1f-d57550cc96cc" xsi:nil="true"/>
    <Downloads xmlns="4873beb7-5857-4685-be1f-d57550cc96cc">0</Downloads>
    <ArtSampleDocs xmlns="4873beb7-5857-4685-be1f-d57550cc96cc" xsi:nil="true"/>
    <TrustLevel xmlns="4873beb7-5857-4685-be1f-d57550cc96cc">1 Microsoft Managed Content</TrustLevel>
    <BlockPublish xmlns="4873beb7-5857-4685-be1f-d57550cc96cc">false</BlockPublish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BusinessGroup xmlns="4873beb7-5857-4685-be1f-d57550cc96cc" xsi:nil="true"/>
    <Providers xmlns="4873beb7-5857-4685-be1f-d57550cc96cc" xsi:nil="true"/>
    <TemplateTemplateType xmlns="4873beb7-5857-4685-be1f-d57550cc96cc">PowerPoint Presentation Template</TemplateTemplateType>
    <TimesCloned xmlns="4873beb7-5857-4685-be1f-d57550cc96cc" xsi:nil="true"/>
    <TPAppVersion xmlns="4873beb7-5857-4685-be1f-d57550cc96cc" xsi:nil="true"/>
    <VoteCount xmlns="4873beb7-5857-4685-be1f-d57550cc96cc" xsi:nil="true"/>
    <AverageRating xmlns="4873beb7-5857-4685-be1f-d57550cc96cc" xsi:nil="true"/>
    <FeatureTagsTaxHTField0 xmlns="4873beb7-5857-4685-be1f-d57550cc96cc">
      <Terms xmlns="http://schemas.microsoft.com/office/infopath/2007/PartnerControls"/>
    </FeatureTagsTaxHTField0>
    <Provider xmlns="4873beb7-5857-4685-be1f-d57550cc96cc" xsi:nil="true"/>
    <UACurrentWords xmlns="4873beb7-5857-4685-be1f-d57550cc96cc" xsi:nil="true"/>
    <AssetId xmlns="4873beb7-5857-4685-be1f-d57550cc96cc">TP103431361</AssetId>
    <TPClientViewer xmlns="4873beb7-5857-4685-be1f-d57550cc96cc" xsi:nil="true"/>
    <DSATActionTaken xmlns="4873beb7-5857-4685-be1f-d57550cc96cc" xsi:nil="true"/>
    <APEditor xmlns="4873beb7-5857-4685-be1f-d57550cc96cc">
      <UserInfo>
        <DisplayName/>
        <AccountId xsi:nil="true"/>
        <AccountType/>
      </UserInfo>
    </APEditor>
    <TPInstallLocation xmlns="4873beb7-5857-4685-be1f-d57550cc96cc" xsi:nil="true"/>
    <OOCacheId xmlns="4873beb7-5857-4685-be1f-d57550cc96cc" xsi:nil="true"/>
    <IsDeleted xmlns="4873beb7-5857-4685-be1f-d57550cc96cc">false</IsDeleted>
    <PublishTargets xmlns="4873beb7-5857-4685-be1f-d57550cc96cc">OfficeOnlineVNext</PublishTargets>
    <ApprovalLog xmlns="4873beb7-5857-4685-be1f-d57550cc96cc" xsi:nil="true"/>
    <BugNumber xmlns="4873beb7-5857-4685-be1f-d57550cc96cc" xsi:nil="true"/>
    <CrawlForDependencies xmlns="4873beb7-5857-4685-be1f-d57550cc96cc">false</CrawlForDependencies>
    <InternalTagsTaxHTField0 xmlns="4873beb7-5857-4685-be1f-d57550cc96cc">
      <Terms xmlns="http://schemas.microsoft.com/office/infopath/2007/PartnerControls"/>
    </InternalTagsTaxHTField0>
    <LastHandOff xmlns="4873beb7-5857-4685-be1f-d57550cc96cc" xsi:nil="true"/>
    <Milestone xmlns="4873beb7-5857-4685-be1f-d57550cc96cc" xsi:nil="true"/>
    <OriginalRelease xmlns="4873beb7-5857-4685-be1f-d57550cc96cc">15</OriginalRelease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UANotes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28C8B9CA-0273-4370-889A-FC05DA5C2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61E720F-F05D-4536-9C34-0CFCED65D3B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CDDBB83-77C1-4099-A0AA-289882E745E2}">
  <ds:schemaRefs>
    <ds:schemaRef ds:uri="http://purl.org/dc/terms/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4873beb7-5857-4685-be1f-d57550cc96cc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4300</TotalTime>
  <Words>1491</Words>
  <Application>Microsoft Office PowerPoint</Application>
  <PresentationFormat>Widescreen</PresentationFormat>
  <Paragraphs>324</Paragraphs>
  <Slides>62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73" baseType="lpstr">
      <vt:lpstr>Arial</vt:lpstr>
      <vt:lpstr>Calibri</vt:lpstr>
      <vt:lpstr>Century Gothic</vt:lpstr>
      <vt:lpstr>Courier New</vt:lpstr>
      <vt:lpstr>Euphemia</vt:lpstr>
      <vt:lpstr>Lucida Console</vt:lpstr>
      <vt:lpstr>Plantagenet Cherokee</vt:lpstr>
      <vt:lpstr>Tw Cen MT</vt:lpstr>
      <vt:lpstr>Wingdings</vt:lpstr>
      <vt:lpstr>Wingdings 3</vt:lpstr>
      <vt:lpstr>Academic Literature 16x9</vt:lpstr>
      <vt:lpstr>Introduction about R</vt:lpstr>
      <vt:lpstr>HARI 1</vt:lpstr>
      <vt:lpstr>Pengenalan R Dan Rstudio</vt:lpstr>
      <vt:lpstr>PENGENALAN R</vt:lpstr>
      <vt:lpstr>TAMPILAN R</vt:lpstr>
      <vt:lpstr>TAMPILAN RSTUDIO</vt:lpstr>
      <vt:lpstr>WINDOW 1</vt:lpstr>
      <vt:lpstr>WINDOW 2</vt:lpstr>
      <vt:lpstr>WINDOW 3</vt:lpstr>
      <vt:lpstr>WINDOW 4</vt:lpstr>
      <vt:lpstr>OPERASI MATEMATIKA </vt:lpstr>
      <vt:lpstr>DASAR-DASAR R</vt:lpstr>
      <vt:lpstr>ASSIGNMENT(Membuat Objek Sederhana) </vt:lpstr>
      <vt:lpstr>APA ITU FUNGSI?</vt:lpstr>
      <vt:lpstr>APA ITU FUNGSI?</vt:lpstr>
      <vt:lpstr>OBJEK DATA</vt:lpstr>
      <vt:lpstr>OBJEK VEKTOR</vt:lpstr>
      <vt:lpstr>OBJEK VEKTOR</vt:lpstr>
      <vt:lpstr>AKSES TERHADAP VEKTOR</vt:lpstr>
      <vt:lpstr>AKSES TERHADAP VEKTOR</vt:lpstr>
      <vt:lpstr>OBJEK MATRIKS</vt:lpstr>
      <vt:lpstr>AKSES TERHADAP MATRIKS</vt:lpstr>
      <vt:lpstr>OBJEK ARRAY</vt:lpstr>
      <vt:lpstr>OBJEK FACTOR</vt:lpstr>
      <vt:lpstr>OBJEK LIST</vt:lpstr>
      <vt:lpstr>OBJEK DATA FRAME</vt:lpstr>
      <vt:lpstr>Penginstallan Paket R</vt:lpstr>
      <vt:lpstr>PENGINSTALLAN PAKET R</vt:lpstr>
      <vt:lpstr>PENGINSTALLAN PAKET R:  ONLINE MELALUI COMMAND LINE</vt:lpstr>
      <vt:lpstr>MENGAKTIFKAN PAKET R MELALUI COMMAND LINE</vt:lpstr>
      <vt:lpstr>Akses Data</vt:lpstr>
      <vt:lpstr>Akses Data</vt:lpstr>
      <vt:lpstr>Akses Data Format CSV</vt:lpstr>
      <vt:lpstr>Data yang digunakan</vt:lpstr>
      <vt:lpstr>Menampilkan Data dalam Bentuk Spreedsheet</vt:lpstr>
      <vt:lpstr>Menampilkan Struktur Data</vt:lpstr>
      <vt:lpstr>Akses Kolom/Variabel </vt:lpstr>
      <vt:lpstr>Akses Kolom/Variabel </vt:lpstr>
      <vt:lpstr>Akses Kolom/Variabel </vt:lpstr>
      <vt:lpstr>Statistika Deskriptif</vt:lpstr>
      <vt:lpstr>Deskriptif Data</vt:lpstr>
      <vt:lpstr>Deskriptif Data Tipe Numerik</vt:lpstr>
      <vt:lpstr>Deskriptif Data Campuran</vt:lpstr>
      <vt:lpstr>Deskriptif Data Kategorik</vt:lpstr>
      <vt:lpstr>Deskriptif Data Kategorik</vt:lpstr>
      <vt:lpstr>Deskriptif Data Kategorik</vt:lpstr>
      <vt:lpstr>Deskriptif Data Kategorik</vt:lpstr>
      <vt:lpstr>Deskriptif Data Kategorik</vt:lpstr>
      <vt:lpstr>Deskriptif Data Kategorik</vt:lpstr>
      <vt:lpstr>Deskriptif Data Kategorik</vt:lpstr>
      <vt:lpstr>Statistik berdasarkan grup</vt:lpstr>
      <vt:lpstr>Statistik berdasarkan grup</vt:lpstr>
      <vt:lpstr>Eksplorasi Data</vt:lpstr>
      <vt:lpstr>Dasar-dasar grafik</vt:lpstr>
      <vt:lpstr>Membuat Histogram </vt:lpstr>
      <vt:lpstr>Membuat Histogram </vt:lpstr>
      <vt:lpstr>Membuat Histogram</vt:lpstr>
      <vt:lpstr>Membuat Boxplot</vt:lpstr>
      <vt:lpstr>Membuat Boxplot</vt:lpstr>
      <vt:lpstr>Membuat Boxplot</vt:lpstr>
      <vt:lpstr>TUGAS</vt:lpstr>
      <vt:lpstr>Terima 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With Picture Layout</dc:title>
  <dc:creator>LENOVO</dc:creator>
  <cp:lastModifiedBy>LENOVO</cp:lastModifiedBy>
  <cp:revision>91</cp:revision>
  <dcterms:created xsi:type="dcterms:W3CDTF">2012-08-29T16:21:37Z</dcterms:created>
  <dcterms:modified xsi:type="dcterms:W3CDTF">2019-07-11T04:03:12Z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