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7"/>
  </p:notesMasterIdLst>
  <p:handoutMasterIdLst>
    <p:handoutMasterId r:id="rId108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439" r:id="rId35"/>
    <p:sldId id="438" r:id="rId36"/>
    <p:sldId id="298" r:id="rId37"/>
    <p:sldId id="441" r:id="rId38"/>
    <p:sldId id="299" r:id="rId39"/>
    <p:sldId id="442" r:id="rId40"/>
    <p:sldId id="443" r:id="rId41"/>
    <p:sldId id="445" r:id="rId42"/>
    <p:sldId id="468" r:id="rId43"/>
    <p:sldId id="469" r:id="rId44"/>
    <p:sldId id="470" r:id="rId45"/>
    <p:sldId id="471" r:id="rId46"/>
    <p:sldId id="477" r:id="rId47"/>
    <p:sldId id="478" r:id="rId48"/>
    <p:sldId id="472" r:id="rId49"/>
    <p:sldId id="473" r:id="rId50"/>
    <p:sldId id="474" r:id="rId51"/>
    <p:sldId id="479" r:id="rId52"/>
    <p:sldId id="480" r:id="rId53"/>
    <p:sldId id="481" r:id="rId54"/>
    <p:sldId id="482" r:id="rId55"/>
    <p:sldId id="475" r:id="rId56"/>
    <p:sldId id="476" r:id="rId57"/>
    <p:sldId id="497" r:id="rId58"/>
    <p:sldId id="444" r:id="rId59"/>
    <p:sldId id="297" r:id="rId60"/>
    <p:sldId id="430" r:id="rId61"/>
    <p:sldId id="375" r:id="rId62"/>
    <p:sldId id="380" r:id="rId63"/>
    <p:sldId id="302" r:id="rId64"/>
    <p:sldId id="456" r:id="rId65"/>
    <p:sldId id="457" r:id="rId66"/>
    <p:sldId id="303" r:id="rId67"/>
    <p:sldId id="379" r:id="rId68"/>
    <p:sldId id="440" r:id="rId69"/>
    <p:sldId id="446" r:id="rId70"/>
    <p:sldId id="455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8" r:id="rId80"/>
    <p:sldId id="300" r:id="rId81"/>
    <p:sldId id="432" r:id="rId82"/>
    <p:sldId id="301" r:id="rId83"/>
    <p:sldId id="376" r:id="rId84"/>
    <p:sldId id="377" r:id="rId85"/>
    <p:sldId id="388" r:id="rId86"/>
    <p:sldId id="389" r:id="rId87"/>
    <p:sldId id="390" r:id="rId88"/>
    <p:sldId id="391" r:id="rId89"/>
    <p:sldId id="392" r:id="rId90"/>
    <p:sldId id="384" r:id="rId91"/>
    <p:sldId id="386" r:id="rId92"/>
    <p:sldId id="371" r:id="rId93"/>
    <p:sldId id="433" r:id="rId94"/>
    <p:sldId id="491" r:id="rId95"/>
    <p:sldId id="493" r:id="rId96"/>
    <p:sldId id="494" r:id="rId97"/>
    <p:sldId id="495" r:id="rId98"/>
    <p:sldId id="496" r:id="rId99"/>
    <p:sldId id="405" r:id="rId100"/>
    <p:sldId id="484" r:id="rId101"/>
    <p:sldId id="373" r:id="rId102"/>
    <p:sldId id="486" r:id="rId103"/>
    <p:sldId id="492" r:id="rId104"/>
    <p:sldId id="437" r:id="rId105"/>
    <p:sldId id="411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Ganesha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622" y="1749279"/>
            <a:ext cx="5519715" cy="4170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1" y="1749279"/>
            <a:ext cx="5169367" cy="39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r>
              <a:rPr lang="en-US" dirty="0" smtClean="0"/>
              <a:t> data customer</a:t>
            </a:r>
            <a:endParaRPr lang="en-US" dirty="0"/>
          </a:p>
          <a:p>
            <a:r>
              <a:rPr lang="en-US" dirty="0" err="1" smtClean="0"/>
              <a:t>Bagaiman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pembelanjaan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merchant 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merchant</a:t>
            </a:r>
          </a:p>
          <a:p>
            <a:r>
              <a:rPr lang="en-US" dirty="0" err="1" smtClean="0"/>
              <a:t>Eksplor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_.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10242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697561"/>
            <a:ext cx="8224606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matrix(c(1, 0, 0, 0, 1, 0, 0, 0, 1),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4F7AE59-EDBE-41D1-B2A0-F495F371F2F6}"/>
              </a:ext>
            </a:extLst>
          </p:cNvPr>
          <p:cNvSpPr/>
          <p:nvPr/>
        </p:nvSpPr>
        <p:spPr>
          <a:xfrm>
            <a:off x="1104900" y="5111026"/>
            <a:ext cx="3352802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array(1:9,dim = c(3, 3))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D9D4F5F-726B-4418-925D-B9E7ED895F75}"/>
              </a:ext>
            </a:extLst>
          </p:cNvPr>
          <p:cNvSpPr/>
          <p:nvPr/>
        </p:nvSpPr>
        <p:spPr>
          <a:xfrm>
            <a:off x="6508190" y="5111026"/>
            <a:ext cx="4052341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CA4-FCCA-4290-88EC-C89371468A89}"/>
              </a:ext>
            </a:extLst>
          </p:cNvPr>
          <p:cNvSpPr txBox="1"/>
          <p:nvPr/>
        </p:nvSpPr>
        <p:spPr>
          <a:xfrm>
            <a:off x="4686804" y="5218308"/>
            <a:ext cx="1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5655813" y="4196020"/>
            <a:ext cx="5331504" cy="1757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c("SD", "SMP", "SMA", "S1")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factor(x, levels = 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58479" y="4950945"/>
            <a:ext cx="9873523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list(1:12, c(3, 3, 3), c("a", "b"), M = 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3))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row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col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ownames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index </a:t>
            </a:r>
            <a:r>
              <a:rPr lang="en-US" dirty="0" err="1" smtClean="0"/>
              <a:t>baris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 frame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fBasics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state.x77</a:t>
            </a:r>
          </a:p>
          <a:p>
            <a:pPr lvl="1"/>
            <a:r>
              <a:rPr lang="en-US" dirty="0" err="1" smtClean="0"/>
              <a:t>state.region</a:t>
            </a:r>
            <a:endParaRPr lang="en-US" dirty="0" smtClean="0"/>
          </a:p>
          <a:p>
            <a:pPr lvl="1"/>
            <a:r>
              <a:rPr lang="en-US" dirty="0" err="1" smtClean="0"/>
              <a:t>state.abb</a:t>
            </a:r>
            <a:endParaRPr lang="en-US" dirty="0"/>
          </a:p>
          <a:p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10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/>
              <a:t> </a:t>
            </a:r>
            <a:r>
              <a:rPr lang="en-US" dirty="0" smtClean="0"/>
              <a:t>(Area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state.abb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Population </a:t>
            </a:r>
            <a:r>
              <a:rPr lang="en-US" dirty="0" err="1" smtClean="0"/>
              <a:t>dan</a:t>
            </a:r>
            <a:r>
              <a:rPr lang="en-US" dirty="0" smtClean="0"/>
              <a:t> Income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/index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Import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Eksport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("D:/eksplorasi.txt",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733"/>
          <a:stretch/>
        </p:blipFill>
        <p:spPr>
          <a:xfrm>
            <a:off x="2327009" y="2633148"/>
            <a:ext cx="6672613" cy="39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171" r="52544" b="25619"/>
          <a:stretch/>
        </p:blipFill>
        <p:spPr>
          <a:xfrm>
            <a:off x="2566738" y="2832032"/>
            <a:ext cx="6432884" cy="34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4" t="15366" r="35176" b="38070"/>
          <a:stretch/>
        </p:blipFill>
        <p:spPr>
          <a:xfrm>
            <a:off x="1222409" y="2693751"/>
            <a:ext cx="8162223" cy="34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pPr lvl="0"/>
            <a:r>
              <a:rPr lang="en-US" sz="2100" dirty="0" smtClean="0">
                <a:solidFill>
                  <a:srgbClr val="514843"/>
                </a:solidFill>
              </a:rPr>
              <a:t>Import </a:t>
            </a:r>
            <a:r>
              <a:rPr lang="en-US" sz="2100" dirty="0">
                <a:solidFill>
                  <a:srgbClr val="514843"/>
                </a:solidFill>
              </a:rPr>
              <a:t>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mysas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:/eksplorasi.sas7bdat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4" t="15215" r="36754" b="47482"/>
          <a:stretch/>
        </p:blipFill>
        <p:spPr>
          <a:xfrm>
            <a:off x="1876926" y="2823410"/>
            <a:ext cx="8339133" cy="3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Eksport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Eksport</a:t>
            </a:r>
            <a:r>
              <a:rPr lang="en-US" dirty="0" smtClean="0"/>
              <a:t> data format txt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</a:t>
            </a:r>
            <a:r>
              <a:rPr lang="en-US" dirty="0"/>
              <a:t>f</a:t>
            </a:r>
            <a:r>
              <a:rPr lang="en-US" dirty="0" smtClean="0"/>
              <a:t>ormat Excel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write.xlsx(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",row.names=F)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format SPSS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format SAS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,"D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data.sas7bdat")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389-A57A-484C-ADB6-D56DDB8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1940156"/>
            <a:ext cx="459622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&lt;- 5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&lt;- 16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x&gt;y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y&gt;=20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==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!= 5</a:t>
            </a:r>
          </a:p>
        </p:txBody>
      </p:sp>
    </p:spTree>
    <p:extLst>
      <p:ext uri="{BB962C8B-B14F-4D97-AF65-F5344CB8AC3E}">
        <p14:creationId xmlns:p14="http://schemas.microsoft.com/office/powerpoint/2010/main" val="40853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2410419"/>
            <a:ext cx="47660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 &lt;- c(15,18,20,25,30)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age&lt;18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age&gt;18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age!=20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8098" y="1865887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OPERASI PADA VEKTOR</a:t>
            </a:r>
          </a:p>
        </p:txBody>
      </p:sp>
    </p:spTree>
    <p:extLst>
      <p:ext uri="{BB962C8B-B14F-4D97-AF65-F5344CB8AC3E}">
        <p14:creationId xmlns:p14="http://schemas.microsoft.com/office/powerpoint/2010/main" val="968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076" t="31697" r="55106" b="24889"/>
          <a:stretch/>
        </p:blipFill>
        <p:spPr>
          <a:xfrm>
            <a:off x="565994" y="1362733"/>
            <a:ext cx="5651990" cy="3962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9967" y="1690688"/>
            <a:ext cx="476603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18|age&gt;24</a:t>
            </a:r>
          </a:p>
          <a:p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==18||age&gt;24</a:t>
            </a:r>
          </a:p>
        </p:txBody>
      </p:sp>
    </p:spTree>
    <p:extLst>
      <p:ext uri="{BB962C8B-B14F-4D97-AF65-F5344CB8AC3E}">
        <p14:creationId xmlns:p14="http://schemas.microsoft.com/office/powerpoint/2010/main" val="7908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20 &amp; x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 &amp; x &gt;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23146"/>
            <a:ext cx="2455369" cy="20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!(x==1)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32" y="2865922"/>
            <a:ext cx="1362509" cy="1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4042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372" y="2393495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true_expression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false_expression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4042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707" y="4494250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3294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2624" y="2393495"/>
            <a:ext cx="1012181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 else "this will be printed"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294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2624" y="4355751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</a:t>
            </a:r>
          </a:p>
        </p:txBody>
      </p:sp>
    </p:spTree>
    <p:extLst>
      <p:ext uri="{BB962C8B-B14F-4D97-AF65-F5344CB8AC3E}">
        <p14:creationId xmlns:p14="http://schemas.microsoft.com/office/powerpoint/2010/main" val="1877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671" y="1529597"/>
            <a:ext cx="10221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Conditional statements are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not vector operations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 If the condition statement is a vector of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more than one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logical value, then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only the first item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will be used.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3336" y="3199433"/>
            <a:ext cx="1012181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c(10,13,7,1,30)</a:t>
            </a:r>
          </a:p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 &lt;- c(8, 10, 12, 3, 17)</a:t>
            </a:r>
          </a:p>
          <a:p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(x &lt; y) x </a:t>
            </a:r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277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&lt;- function(){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4753"/>
            <a:ext cx="3187967" cy="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function(name){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print(paste('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',name))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Dewi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5336"/>
            <a:ext cx="3428730" cy="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function(num1,num2){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print(num1+num2)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47009"/>
            <a:ext cx="2464085" cy="5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&lt;- function(a)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&lt;- 2*a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ouble(10)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65959"/>
            <a:ext cx="2097575" cy="6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Looping is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automating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 a multi-step process by organizing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sequences of actions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1967" y="3534271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in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list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1154" y="4741894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condition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r="22947"/>
          <a:stretch/>
        </p:blipFill>
        <p:spPr>
          <a:xfrm>
            <a:off x="7324710" y="2083599"/>
            <a:ext cx="3917151" cy="43238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1967" y="4188788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while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6172" y="3049031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for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1967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383" y="1548292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1:5) {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055670"/>
            <a:ext cx="4478383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runif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(5)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y) 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(i&lt;0.5){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(100*i) }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(i/100)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850887" y="3105218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for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43" y="1564362"/>
            <a:ext cx="2971800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43" y="2993680"/>
            <a:ext cx="5772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5574" y="1672047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(i&lt;=5) 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i=i+1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5573" y="3160948"/>
            <a:ext cx="4478383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z=0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while(z&lt;=10) {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y=runif(20)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z=sum(y)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print(z)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718206" y="3059156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while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91" y="1712162"/>
            <a:ext cx="180975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91" y="3986262"/>
            <a:ext cx="188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57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View(data.csv)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(data.csv)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12356"/>
            <a:ext cx="6953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756510"/>
            <a:ext cx="10653963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"data.csv"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ata.csv[2]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16" y="4152047"/>
            <a:ext cx="1529515" cy="2419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8" y="4152047"/>
            <a:ext cx="5522163" cy="9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data.csv[, c(1, 2, 3)] #Grab cols 1 2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84320"/>
            <a:ext cx="3516207" cy="2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data.csv[, -c(1, 3, 5)] # drop cols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 and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0" y="2957011"/>
            <a:ext cx="7122275" cy="21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data.csv[1:10,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05112"/>
            <a:ext cx="4513287" cy="27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head(data.csv,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39150"/>
            <a:ext cx="7955733" cy="15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79828"/>
            <a:ext cx="9982200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berstatus</a:t>
            </a:r>
            <a:r>
              <a:rPr lang="en-US" dirty="0" smtClean="0"/>
              <a:t> default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=default==1)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=default==1))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544512"/>
            <a:ext cx="7045351" cy="61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1" y="3300662"/>
            <a:ext cx="8000729" cy="22295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7726" y="3300662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268953" cy="4572000"/>
          </a:xfrm>
        </p:spPr>
        <p:txBody>
          <a:bodyPr/>
          <a:lstStyle/>
          <a:p>
            <a:r>
              <a:rPr lang="id-ID" dirty="0" smtClean="0"/>
              <a:t>Memfilter pelanggan yang memiliki pendapatan &gt; 60 juta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subset(data.csv,subset=income&gt;60)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(proporsi.pendapatan&lt;-		nrow(subset(data.csv,subset=income&gt;60))/nrow(data.csv)*100)</a:t>
            </a: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8" y="5939339"/>
            <a:ext cx="10245884" cy="46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98" y="3407193"/>
            <a:ext cx="9183849" cy="22992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31368" y="3514976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berumur</a:t>
            </a:r>
            <a:r>
              <a:rPr lang="en-US" dirty="0" smtClean="0"/>
              <a:t> &gt; 50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berpendapatan</a:t>
            </a:r>
            <a:r>
              <a:rPr lang="en-US" dirty="0" smtClean="0"/>
              <a:t> &gt; 50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sub1 &lt;- data.csv[(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&gt;50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50),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9" y="3368591"/>
            <a:ext cx="2214564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“</a:t>
            </a:r>
            <a:r>
              <a:rPr lang="en-US" dirty="0" err="1" smtClean="0"/>
              <a:t>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order(data.csv['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3" y="3256548"/>
            <a:ext cx="100869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21155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ed</a:t>
            </a:r>
            <a:r>
              <a:rPr lang="en-US" dirty="0" smtClean="0"/>
              <a:t>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descending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(-data.csv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13238"/>
            <a:ext cx="6562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68" y="1600200"/>
            <a:ext cx="9819774" cy="4572000"/>
          </a:xfrm>
        </p:spPr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(age=20,ed=4,employ=10,address=3,income=50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,debtinc=10,creddebt=9,othdebt=3,default=0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df3&lt;-data.csv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(df3,df2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menambahhkan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784558"/>
            <a:ext cx="2496553" cy="748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886200"/>
            <a:ext cx="2977810" cy="6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dfnew$newcol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rep(NA,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#NA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23410"/>
            <a:ext cx="2931695" cy="1363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51418"/>
            <a:ext cx="9987407" cy="20654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76788" y="4566233"/>
            <a:ext cx="90879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Menduplikasi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copy.of.ed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copy a 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44716"/>
            <a:ext cx="10183813" cy="18395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62161" y="2844716"/>
            <a:ext cx="126238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income.juta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']]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1000000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78705"/>
            <a:ext cx="10164937" cy="16149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98015" y="3078705"/>
            <a:ext cx="1271822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3725" y="2960896"/>
            <a:ext cx="864107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menghapus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12631"/>
            <a:ext cx="9619985" cy="1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'education'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19" y="3025941"/>
            <a:ext cx="2583821" cy="2380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05" y="3002754"/>
            <a:ext cx="2645799" cy="24266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79390" y="3290760"/>
            <a:ext cx="1664849" cy="5433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4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detect anywhere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anywhere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delete selected missing data rows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dfbaru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NAs with something else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 &lt;- 0 # works on whole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06592"/>
            <a:ext cx="5188967" cy="8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4" y="2076751"/>
            <a:ext cx="1097871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7" y="2033083"/>
            <a:ext cx="2823353" cy="593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55" t="3640"/>
          <a:stretch/>
        </p:blipFill>
        <p:spPr>
          <a:xfrm>
            <a:off x="1047421" y="3415500"/>
            <a:ext cx="2916223" cy="587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89" t="-4690"/>
          <a:stretch/>
        </p:blipFill>
        <p:spPr>
          <a:xfrm>
            <a:off x="1093857" y="4709709"/>
            <a:ext cx="2925635" cy="6256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6055890"/>
            <a:ext cx="2831455" cy="56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5" y="2090833"/>
            <a:ext cx="3189517" cy="49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05" y="3506866"/>
            <a:ext cx="3683038" cy="8052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205" y="5212229"/>
            <a:ext cx="5425134" cy="6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describe(data.csv)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52700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239477"/>
            <a:ext cx="3670275" cy="10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&lt;-table(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table(data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as.character(data.csv$ed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),           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dnn=c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",“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Pendidikan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prop.table(tabel2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43225"/>
            <a:ext cx="9031732" cy="1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margin=1)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485900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by=list(as.character(data.csv$ed)), 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504" y="2493477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1845624" y="1769790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4049" y="2219076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744227" y="3329435"/>
            <a:ext cx="3467455" cy="19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37831"/>
            <a:ext cx="8158822" cy="3460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by=list(as.character(data.csv$ed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FUN=mean)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~ as.character(data.csv$ed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+ as.character(data.csv$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), FUN=mean,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data=data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860" y="388620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90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3199131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4041" y="2414301"/>
            <a:ext cx="130183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5321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0146" y="2414301"/>
            <a:ext cx="84235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7707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336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3955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797" y="4692184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geom_point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5321" y="3968571"/>
            <a:ext cx="249055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917" y="3968571"/>
            <a:ext cx="156961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5321" y="4707574"/>
            <a:ext cx="22162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797" y="3968571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9" y="2966876"/>
            <a:ext cx="4532370" cy="3424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900" y="1653512"/>
            <a:ext cx="881075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data.csv$debtinc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col="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pink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Rasio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hutang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terhadap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pendapatan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41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as.character(data.csv$ed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col=c(3,6),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"Status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0" y="2572240"/>
            <a:ext cx="5667445" cy="4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3044" y="2354531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443" t="14797" r="22982" b="24448"/>
          <a:stretch/>
        </p:blipFill>
        <p:spPr>
          <a:xfrm>
            <a:off x="4364958" y="3110775"/>
            <a:ext cx="3320716" cy="32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199"/>
            <a:ext cx="633783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breaks=15)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57" y="1600199"/>
            <a:ext cx="4634142" cy="3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1652187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04900" y="3826836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5790" y="2316030"/>
            <a:ext cx="981659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main="Histogram Pendapatan",</a:t>
            </a:r>
          </a:p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col="lightblue",xlab=”Pendapatan")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5790" y="4370269"/>
            <a:ext cx="8471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data.csv,aes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income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71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7" y="1677089"/>
            <a:ext cx="4499459" cy="339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1766495"/>
            <a:ext cx="4262784" cy="32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1433810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2672174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2154" y="2119139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52154" y="3409874"/>
            <a:ext cx="874543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data.csv,aes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28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315637</TotalTime>
  <Words>2434</Words>
  <Application>Microsoft Office PowerPoint</Application>
  <PresentationFormat>Widescreen</PresentationFormat>
  <Paragraphs>555</Paragraphs>
  <Slides>102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Birka</vt:lpstr>
      <vt:lpstr>Calibri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Data yang bisa diakses </vt:lpstr>
      <vt:lpstr>TUGAS 1</vt:lpstr>
      <vt:lpstr>Import dan Eksport Data</vt:lpstr>
      <vt:lpstr>Import Data</vt:lpstr>
      <vt:lpstr>Import Data</vt:lpstr>
      <vt:lpstr>Import Data</vt:lpstr>
      <vt:lpstr>Import Data</vt:lpstr>
      <vt:lpstr> Eksport Data</vt:lpstr>
      <vt:lpstr> Control Statements</vt:lpstr>
      <vt:lpstr>Operator Relasi</vt:lpstr>
      <vt:lpstr>Operator Relasi</vt:lpstr>
      <vt:lpstr>Operator Logika</vt:lpstr>
      <vt:lpstr>Operator Logika</vt:lpstr>
      <vt:lpstr>Operator Logika</vt:lpstr>
      <vt:lpstr>Conditional Statements</vt:lpstr>
      <vt:lpstr>Conditional Statements</vt:lpstr>
      <vt:lpstr>Conditional Statements</vt:lpstr>
      <vt:lpstr>Introduction to Functions</vt:lpstr>
      <vt:lpstr>Introduction to Functions</vt:lpstr>
      <vt:lpstr>Introduction to Functions</vt:lpstr>
      <vt:lpstr>Introduction to Functions</vt:lpstr>
      <vt:lpstr>Loops</vt:lpstr>
      <vt:lpstr>Loops</vt:lpstr>
      <vt:lpstr>Loops</vt:lpstr>
      <vt:lpstr>Akses Data</vt:lpstr>
      <vt:lpstr>Import Data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Akses Kolom/Variabel </vt:lpstr>
      <vt:lpstr>Akses Kolom/Variabel </vt:lpstr>
      <vt:lpstr>Filtering Data Frame </vt:lpstr>
      <vt:lpstr>Filtering Data Frame</vt:lpstr>
      <vt:lpstr>Filtering Data Frame</vt:lpstr>
      <vt:lpstr>Sorting Data Frame</vt:lpstr>
      <vt:lpstr>Sorting Data Frame</vt:lpstr>
      <vt:lpstr>Add Row</vt:lpstr>
      <vt:lpstr>Add Column</vt:lpstr>
      <vt:lpstr>Add Column</vt:lpstr>
      <vt:lpstr>Add Column</vt:lpstr>
      <vt:lpstr>Deleting column</vt:lpstr>
      <vt:lpstr>Rename Column</vt:lpstr>
      <vt:lpstr>Missing Data</vt:lpstr>
      <vt:lpstr>Statistika Deskriptif</vt:lpstr>
      <vt:lpstr>Deskriptif Data</vt:lpstr>
      <vt:lpstr>Deskriptif Data Tipe Numerik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Dasar-dasar grafik</vt:lpstr>
      <vt:lpstr>Boxplot</vt:lpstr>
      <vt:lpstr>Boxplot</vt:lpstr>
      <vt:lpstr>Membuat Boxplot</vt:lpstr>
      <vt:lpstr>PIE CHART</vt:lpstr>
      <vt:lpstr>Histogram</vt:lpstr>
      <vt:lpstr> HISTOGRAM</vt:lpstr>
      <vt:lpstr>Histogram </vt:lpstr>
      <vt:lpstr>BAR CHART</vt:lpstr>
      <vt:lpstr>BAR CHART</vt:lpstr>
      <vt:lpstr>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LENOVO</cp:lastModifiedBy>
  <cp:revision>136</cp:revision>
  <dcterms:created xsi:type="dcterms:W3CDTF">2012-08-29T16:21:37Z</dcterms:created>
  <dcterms:modified xsi:type="dcterms:W3CDTF">2019-07-28T15:01:53Z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