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7"/>
  </p:notesMasterIdLst>
  <p:handoutMasterIdLst>
    <p:handoutMasterId r:id="rId108"/>
  </p:handoutMasterIdLst>
  <p:sldIdLst>
    <p:sldId id="256" r:id="rId5"/>
    <p:sldId id="407" r:id="rId6"/>
    <p:sldId id="28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296" r:id="rId31"/>
    <p:sldId id="287" r:id="rId32"/>
    <p:sldId id="290" r:id="rId33"/>
    <p:sldId id="295" r:id="rId34"/>
    <p:sldId id="439" r:id="rId35"/>
    <p:sldId id="438" r:id="rId36"/>
    <p:sldId id="298" r:id="rId37"/>
    <p:sldId id="441" r:id="rId38"/>
    <p:sldId id="299" r:id="rId39"/>
    <p:sldId id="442" r:id="rId40"/>
    <p:sldId id="443" r:id="rId41"/>
    <p:sldId id="445" r:id="rId42"/>
    <p:sldId id="468" r:id="rId43"/>
    <p:sldId id="469" r:id="rId44"/>
    <p:sldId id="470" r:id="rId45"/>
    <p:sldId id="471" r:id="rId46"/>
    <p:sldId id="477" r:id="rId47"/>
    <p:sldId id="478" r:id="rId48"/>
    <p:sldId id="472" r:id="rId49"/>
    <p:sldId id="473" r:id="rId50"/>
    <p:sldId id="474" r:id="rId51"/>
    <p:sldId id="479" r:id="rId52"/>
    <p:sldId id="480" r:id="rId53"/>
    <p:sldId id="481" r:id="rId54"/>
    <p:sldId id="482" r:id="rId55"/>
    <p:sldId id="475" r:id="rId56"/>
    <p:sldId id="476" r:id="rId57"/>
    <p:sldId id="497" r:id="rId58"/>
    <p:sldId id="444" r:id="rId59"/>
    <p:sldId id="297" r:id="rId60"/>
    <p:sldId id="430" r:id="rId61"/>
    <p:sldId id="375" r:id="rId62"/>
    <p:sldId id="380" r:id="rId63"/>
    <p:sldId id="302" r:id="rId64"/>
    <p:sldId id="456" r:id="rId65"/>
    <p:sldId id="457" r:id="rId66"/>
    <p:sldId id="303" r:id="rId67"/>
    <p:sldId id="379" r:id="rId68"/>
    <p:sldId id="440" r:id="rId69"/>
    <p:sldId id="446" r:id="rId70"/>
    <p:sldId id="455" r:id="rId71"/>
    <p:sldId id="447" r:id="rId72"/>
    <p:sldId id="448" r:id="rId73"/>
    <p:sldId id="449" r:id="rId74"/>
    <p:sldId id="450" r:id="rId75"/>
    <p:sldId id="451" r:id="rId76"/>
    <p:sldId id="452" r:id="rId77"/>
    <p:sldId id="453" r:id="rId78"/>
    <p:sldId id="454" r:id="rId79"/>
    <p:sldId id="458" r:id="rId80"/>
    <p:sldId id="300" r:id="rId81"/>
    <p:sldId id="432" r:id="rId82"/>
    <p:sldId id="301" r:id="rId83"/>
    <p:sldId id="376" r:id="rId84"/>
    <p:sldId id="377" r:id="rId85"/>
    <p:sldId id="388" r:id="rId86"/>
    <p:sldId id="389" r:id="rId87"/>
    <p:sldId id="390" r:id="rId88"/>
    <p:sldId id="391" r:id="rId89"/>
    <p:sldId id="392" r:id="rId90"/>
    <p:sldId id="384" r:id="rId91"/>
    <p:sldId id="386" r:id="rId92"/>
    <p:sldId id="371" r:id="rId93"/>
    <p:sldId id="433" r:id="rId94"/>
    <p:sldId id="491" r:id="rId95"/>
    <p:sldId id="493" r:id="rId96"/>
    <p:sldId id="494" r:id="rId97"/>
    <p:sldId id="495" r:id="rId98"/>
    <p:sldId id="496" r:id="rId99"/>
    <p:sldId id="405" r:id="rId100"/>
    <p:sldId id="484" r:id="rId101"/>
    <p:sldId id="373" r:id="rId102"/>
    <p:sldId id="486" r:id="rId103"/>
    <p:sldId id="492" r:id="rId104"/>
    <p:sldId id="437" r:id="rId105"/>
    <p:sldId id="411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8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smtClean="0"/>
              <a:t>Introduction about R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" y="4378434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PT </a:t>
            </a:r>
            <a:r>
              <a:rPr lang="en-US" dirty="0" err="1" smtClean="0"/>
              <a:t>Ganesha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FITUR LAINNYA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file, </a:t>
            </a:r>
            <a:r>
              <a:rPr lang="en-US" dirty="0" err="1"/>
              <a:t>menampilkan</a:t>
            </a:r>
            <a:r>
              <a:rPr lang="en-US" dirty="0"/>
              <a:t> output </a:t>
            </a:r>
            <a:r>
              <a:rPr lang="en-US" i="1" dirty="0"/>
              <a:t>command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plot,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web viewer.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Packages,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0" t="9481" b="32277"/>
          <a:stretch/>
        </p:blipFill>
        <p:spPr>
          <a:xfrm>
            <a:off x="3617982" y="3140473"/>
            <a:ext cx="4953000" cy="36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622" y="1749279"/>
            <a:ext cx="5519715" cy="4170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1" y="1749279"/>
            <a:ext cx="5169367" cy="39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MATEMATIKA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12"/>
          <a:stretch/>
        </p:blipFill>
        <p:spPr>
          <a:xfrm>
            <a:off x="2077752" y="1918736"/>
            <a:ext cx="2541297" cy="391541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22"/>
          <a:stretch/>
        </p:blipFill>
        <p:spPr>
          <a:xfrm>
            <a:off x="5973477" y="1906318"/>
            <a:ext cx="2323500" cy="39250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726778" y="1906318"/>
            <a:ext cx="310266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Menampilkan bantuan untuk menulis keterangan </a:t>
            </a:r>
            <a:r>
              <a:rPr lang="en-US" dirty="0" err="1" smtClean="0">
                <a:solidFill>
                  <a:srgbClr val="FFFF00"/>
                </a:solidFill>
              </a:rPr>
              <a:t>diawali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“#”</a:t>
            </a:r>
          </a:p>
        </p:txBody>
      </p:sp>
    </p:spTree>
    <p:extLst>
      <p:ext uri="{BB962C8B-B14F-4D97-AF65-F5344CB8AC3E}">
        <p14:creationId xmlns:p14="http://schemas.microsoft.com/office/powerpoint/2010/main" val="17771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DASAR-DASAR 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sz="2400" b="1" dirty="0" smtClean="0"/>
              <a:t>Case-sensitive</a:t>
            </a:r>
          </a:p>
          <a:p>
            <a:pPr marL="0" indent="0">
              <a:buNone/>
            </a:pPr>
            <a:r>
              <a:rPr lang="en-US" sz="2400" dirty="0" smtClean="0"/>
              <a:t>  	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r>
              <a:rPr lang="en-US" sz="2400" b="1" dirty="0" err="1" smtClean="0"/>
              <a:t>Penamaan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lvl="1"/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(A-Z </a:t>
            </a:r>
            <a:r>
              <a:rPr lang="en-US" sz="1800" dirty="0" err="1"/>
              <a:t>atau</a:t>
            </a:r>
            <a:r>
              <a:rPr lang="en-US" sz="1800" dirty="0"/>
              <a:t> a-z)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(.)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spesial</a:t>
            </a:r>
            <a:r>
              <a:rPr lang="en-US" sz="1800" dirty="0"/>
              <a:t> (!,@,#, </a:t>
            </a:r>
            <a:r>
              <a:rPr lang="en-US" sz="1800" dirty="0" err="1"/>
              <a:t>dst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menghindari</a:t>
            </a:r>
            <a:r>
              <a:rPr lang="en-US" sz="1800" dirty="0"/>
              <a:t> kata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(NULL, TRUE, FALSE, q, c, t, sin, cos, </a:t>
            </a:r>
            <a:r>
              <a:rPr lang="en-US" sz="1800" dirty="0" err="1"/>
              <a:t>dll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Assignment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65B506E1-60BC-4CC9-8F75-D91678BA972D}"/>
              </a:ext>
            </a:extLst>
          </p:cNvPr>
          <p:cNvSpPr/>
          <p:nvPr/>
        </p:nvSpPr>
        <p:spPr>
          <a:xfrm>
            <a:off x="1844880" y="2191139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2D2B8D53-A09C-47DF-BDB8-564DB582C4B7}"/>
              </a:ext>
            </a:extLst>
          </p:cNvPr>
          <p:cNvSpPr/>
          <p:nvPr/>
        </p:nvSpPr>
        <p:spPr>
          <a:xfrm>
            <a:off x="5307610" y="2191139"/>
            <a:ext cx="134084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&lt;- 10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104397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3DCE5EBF-147D-452D-B6E0-36B72AB1947B}"/>
              </a:ext>
            </a:extLst>
          </p:cNvPr>
          <p:cNvSpPr/>
          <p:nvPr/>
        </p:nvSpPr>
        <p:spPr>
          <a:xfrm>
            <a:off x="4985730" y="5100831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569535"/>
            <a:ext cx="6165492" cy="726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_.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function(argument1,argument2,….)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ASSIGNMENT(M</a:t>
            </a:r>
            <a:r>
              <a:rPr lang="id-ID" dirty="0" smtClean="0"/>
              <a:t>embuat </a:t>
            </a:r>
            <a:r>
              <a:rPr lang="en-US" dirty="0" smtClean="0"/>
              <a:t>O</a:t>
            </a:r>
            <a:r>
              <a:rPr lang="id-ID" dirty="0" smtClean="0"/>
              <a:t>bjek </a:t>
            </a:r>
            <a:r>
              <a:rPr lang="en-US" dirty="0" smtClean="0"/>
              <a:t>S</a:t>
            </a:r>
            <a:r>
              <a:rPr lang="id-ID" dirty="0" smtClean="0"/>
              <a:t>ederhana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623" y="3559913"/>
            <a:ext cx="3962050" cy="14156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3" y="2042058"/>
            <a:ext cx="3962050" cy="15178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9" y="2042058"/>
            <a:ext cx="4810506" cy="293350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140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46" y="1393257"/>
            <a:ext cx="10242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diakhiri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“(“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“)”.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kadangkala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case sensitive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(A-Z, a-z),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(0-9)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(_)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diimplementasikan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S →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pemisah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c, q, s, t, diff, length, mean,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FALSE,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NULL, break, else, for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7" y="-95822"/>
            <a:ext cx="6377940" cy="1293028"/>
          </a:xfrm>
        </p:spPr>
        <p:txBody>
          <a:bodyPr/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6"/>
          <a:stretch/>
        </p:blipFill>
        <p:spPr bwMode="auto">
          <a:xfrm>
            <a:off x="2658178" y="1430154"/>
            <a:ext cx="4892211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34377" y="1734955"/>
            <a:ext cx="533400" cy="318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777" y="1786797"/>
            <a:ext cx="304800" cy="2667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9877" y="1672270"/>
            <a:ext cx="1600200" cy="771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</a:t>
            </a: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7177" y="1919920"/>
            <a:ext cx="3810000" cy="5238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Fungsi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utk</a:t>
            </a:r>
            <a:r>
              <a:rPr lang="en-US" b="1" dirty="0">
                <a:solidFill>
                  <a:srgbClr val="FFC000"/>
                </a:solidFill>
              </a:rPr>
              <a:t> combine 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555" y="2420754"/>
            <a:ext cx="86902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2577" y="2420755"/>
            <a:ext cx="344184" cy="38279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577" y="3030354"/>
            <a:ext cx="1106184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6761" y="3033818"/>
            <a:ext cx="457200" cy="2285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7177" y="2803546"/>
            <a:ext cx="4953000" cy="4554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Nama </a:t>
            </a:r>
            <a:r>
              <a:rPr lang="en-US" b="1" u="sng" dirty="0" err="1">
                <a:solidFill>
                  <a:srgbClr val="00B050"/>
                </a:solidFill>
              </a:rPr>
              <a:t>objek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menyimpan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7177" y="3258994"/>
            <a:ext cx="4953000" cy="455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7030A0"/>
                </a:solidFill>
              </a:rPr>
              <a:t>Fungsi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untuk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menghasilkan</a:t>
            </a:r>
            <a:r>
              <a:rPr lang="en-US" dirty="0">
                <a:solidFill>
                  <a:srgbClr val="7030A0"/>
                </a:solidFill>
              </a:rPr>
              <a:t> model </a:t>
            </a:r>
            <a:r>
              <a:rPr lang="en-US" dirty="0" err="1">
                <a:solidFill>
                  <a:srgbClr val="7030A0"/>
                </a:solidFill>
              </a:rPr>
              <a:t>regresi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577" y="3258954"/>
            <a:ext cx="11061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87177" y="3727206"/>
            <a:ext cx="4953000" cy="11319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Memanggil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u="sng" dirty="0" err="1">
                <a:solidFill>
                  <a:srgbClr val="00B0F0"/>
                </a:solidFill>
              </a:rPr>
              <a:t>objek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menampilkan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hasil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fungsi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digunakan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3037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concatenate (</a:t>
            </a:r>
            <a:r>
              <a:rPr lang="en-US" dirty="0" err="1"/>
              <a:t>yaitu</a:t>
            </a:r>
            <a:r>
              <a:rPr lang="en-US" dirty="0"/>
              <a:t> 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465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x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c(1.4, 13.2, 10.9)</a:t>
            </a:r>
            <a:b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y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sd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smp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sma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“pt”)</a:t>
            </a: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OBJEK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c:</a:t>
            </a:r>
          </a:p>
          <a:p>
            <a:r>
              <a:rPr lang="en-US" dirty="0"/>
              <a:t>s</a:t>
            </a:r>
            <a:r>
              <a:rPr lang="en-US" dirty="0" smtClean="0"/>
              <a:t>can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ep</a:t>
            </a:r>
          </a:p>
          <a:p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ector</a:t>
            </a:r>
            <a:endParaRPr lang="en-US" dirty="0"/>
          </a:p>
          <a:p>
            <a:r>
              <a:rPr lang="en-US" dirty="0" err="1" smtClean="0"/>
              <a:t>as.vector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logical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95" y="32009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 &lt;- c(1.5,2.3,NA,5.4,3.3)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names(x) &lt;- c(’ a’,’b’,’c’,’d’,’e’)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x[2]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AKSES TERHADAP VEKTOR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900" y="4814169"/>
            <a:ext cx="3737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&lt;NA&gt;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 &amp; 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900" y="13957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x[1:3]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x["d"]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6466" y="1395716"/>
            <a:ext cx="2630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-5]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-(1:3)]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c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NA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/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</a:t>
            </a:r>
          </a:p>
          <a:p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rbind</a:t>
            </a:r>
            <a:endParaRPr lang="en-US" dirty="0"/>
          </a:p>
          <a:p>
            <a:r>
              <a:rPr lang="en-US" dirty="0" err="1" smtClean="0"/>
              <a:t>cbind</a:t>
            </a:r>
            <a:endParaRPr lang="en-US" dirty="0"/>
          </a:p>
          <a:p>
            <a:r>
              <a:rPr lang="en-US" dirty="0" err="1" smtClean="0"/>
              <a:t>as.matrix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1104900" y="5697561"/>
            <a:ext cx="8224606" cy="73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&lt;- matrix(c(1, 0, 0, 0, 1, 0, 0, 0, 1),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043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mat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</a:t>
            </a:r>
          </a:p>
          <a:p>
            <a:r>
              <a:rPr lang="en-US" dirty="0" smtClean="0"/>
              <a:t>individual </a:t>
            </a:r>
            <a:r>
              <a:rPr lang="en-US" dirty="0"/>
              <a:t>element : mat[</a:t>
            </a:r>
            <a:r>
              <a:rPr lang="en-US" dirty="0" err="1"/>
              <a:t>m,n</a:t>
            </a:r>
            <a:r>
              <a:rPr lang="en-US" dirty="0"/>
              <a:t>] </a:t>
            </a:r>
            <a:r>
              <a:rPr lang="en-US" dirty="0" err="1"/>
              <a:t>atau</a:t>
            </a:r>
            <a:r>
              <a:rPr lang="en-US" dirty="0"/>
              <a:t> mat[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: mat[m,]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: mat[,n]</a:t>
            </a:r>
          </a:p>
          <a:p>
            <a:r>
              <a:rPr lang="en-US" dirty="0" smtClean="0"/>
              <a:t>m</a:t>
            </a:r>
            <a:r>
              <a:rPr lang="en-US" dirty="0"/>
              <a:t>,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</a:t>
            </a:r>
          </a:p>
        </p:txBody>
      </p:sp>
    </p:spTree>
    <p:extLst>
      <p:ext uri="{BB962C8B-B14F-4D97-AF65-F5344CB8AC3E}">
        <p14:creationId xmlns:p14="http://schemas.microsoft.com/office/powerpoint/2010/main" val="42099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smtClean="0"/>
              <a:t>array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as.array</a:t>
            </a:r>
            <a:endParaRPr lang="en-US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4F7AE59-EDBE-41D1-B2A0-F495F371F2F6}"/>
              </a:ext>
            </a:extLst>
          </p:cNvPr>
          <p:cNvSpPr/>
          <p:nvPr/>
        </p:nvSpPr>
        <p:spPr>
          <a:xfrm>
            <a:off x="1104900" y="5111026"/>
            <a:ext cx="3352802" cy="476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array(1:9,dim = c(3, 3))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9D9D4F5F-726B-4418-925D-B9E7ED895F75}"/>
              </a:ext>
            </a:extLst>
          </p:cNvPr>
          <p:cNvSpPr/>
          <p:nvPr/>
        </p:nvSpPr>
        <p:spPr>
          <a:xfrm>
            <a:off x="6508190" y="5111026"/>
            <a:ext cx="4052341" cy="476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FECA4-FCCA-4290-88EC-C89371468A89}"/>
              </a:ext>
            </a:extLst>
          </p:cNvPr>
          <p:cNvSpPr txBox="1"/>
          <p:nvPr/>
        </p:nvSpPr>
        <p:spPr>
          <a:xfrm>
            <a:off x="4686804" y="5218308"/>
            <a:ext cx="19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quotes “” --&gt;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print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(level)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r>
              <a:rPr lang="en-US" dirty="0" smtClean="0"/>
              <a:t>factor</a:t>
            </a:r>
            <a:endParaRPr lang="en-US" dirty="0"/>
          </a:p>
          <a:p>
            <a:r>
              <a:rPr lang="en-US" dirty="0" smtClean="0"/>
              <a:t>ordered</a:t>
            </a:r>
            <a:endParaRPr lang="en-US" dirty="0"/>
          </a:p>
          <a:p>
            <a:r>
              <a:rPr lang="en-US" dirty="0" err="1" smtClean="0"/>
              <a:t>as.factor</a:t>
            </a:r>
            <a:endParaRPr lang="en-US" dirty="0"/>
          </a:p>
          <a:p>
            <a:r>
              <a:rPr lang="en-US" dirty="0" err="1" smtClean="0"/>
              <a:t>as.ordered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5655813" y="4196020"/>
            <a:ext cx="5331504" cy="1757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c("SD", "SMP", "SMA", "S1")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factor(x, levels = 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list: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 smtClean="0"/>
              <a:t>as.list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unlist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A258C-BE64-4762-8EF8-EBB46AEBFBC9}"/>
              </a:ext>
            </a:extLst>
          </p:cNvPr>
          <p:cNvSpPr/>
          <p:nvPr/>
        </p:nvSpPr>
        <p:spPr>
          <a:xfrm>
            <a:off x="1158479" y="4950945"/>
            <a:ext cx="9873523" cy="73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&lt;- list(1:12, c(3, 3, 3), c("a", "b"), M = 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3))</a:t>
            </a:r>
          </a:p>
        </p:txBody>
      </p:sp>
    </p:spTree>
    <p:extLst>
      <p:ext uri="{BB962C8B-B14F-4D97-AF65-F5344CB8AC3E}">
        <p14:creationId xmlns:p14="http://schemas.microsoft.com/office/powerpoint/2010/main" val="988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list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frames:</a:t>
            </a:r>
          </a:p>
          <a:p>
            <a:r>
              <a:rPr lang="en-US" dirty="0" err="1" smtClean="0"/>
              <a:t>data.frame</a:t>
            </a:r>
            <a:endParaRPr lang="en-US" dirty="0"/>
          </a:p>
          <a:p>
            <a:r>
              <a:rPr lang="en-US" dirty="0" err="1" smtClean="0"/>
              <a:t>read.table</a:t>
            </a:r>
            <a:endParaRPr lang="en-US" dirty="0"/>
          </a:p>
          <a:p>
            <a:r>
              <a:rPr lang="en-US" dirty="0" err="1" smtClean="0"/>
              <a:t>as.data.frame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row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col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olnames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ownames</a:t>
            </a:r>
            <a:r>
              <a:rPr lang="en-US" dirty="0" smtClean="0"/>
              <a:t>()  #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index </a:t>
            </a:r>
            <a:r>
              <a:rPr lang="en-US" dirty="0" err="1" smtClean="0"/>
              <a:t>baris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cap="none" dirty="0" smtClean="0"/>
              <a:t>Penginstallan Paket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32" y="2887330"/>
            <a:ext cx="5481638" cy="3469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PENGINSTALLAN PAKET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Software 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window </a:t>
            </a:r>
            <a:r>
              <a:rPr lang="en-US" b="1" i="1" dirty="0" smtClean="0"/>
              <a:t>Packages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i="1" dirty="0" smtClean="0"/>
              <a:t>install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Ketikan</a:t>
            </a:r>
            <a:r>
              <a:rPr lang="en-US" i="1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i="1" dirty="0" smtClean="0"/>
              <a:t>install.</a:t>
            </a:r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28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08732" y="2990850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7956" y="4791075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456" y="5995987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0"/>
            <a:ext cx="9153525" cy="1293028"/>
          </a:xfrm>
        </p:spPr>
        <p:txBody>
          <a:bodyPr>
            <a:normAutofit/>
          </a:bodyPr>
          <a:lstStyle/>
          <a:p>
            <a:r>
              <a:rPr lang="id-ID" dirty="0" smtClean="0"/>
              <a:t>PENGINSTALLAN PAKET 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ONLINE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 di </a:t>
            </a:r>
            <a:r>
              <a:rPr lang="en-US" i="1" dirty="0" err="1" smtClean="0"/>
              <a:t>dalam</a:t>
            </a:r>
            <a:r>
              <a:rPr lang="en-US" i="1" dirty="0" smtClean="0"/>
              <a:t> console</a:t>
            </a:r>
            <a:r>
              <a:rPr lang="id-ID" i="1" dirty="0" smtClean="0"/>
              <a:t>.</a:t>
            </a:r>
          </a:p>
          <a:p>
            <a:pPr marL="0" indent="0" algn="just">
              <a:buNone/>
            </a:pPr>
            <a:endParaRPr lang="id-ID" i="1" dirty="0"/>
          </a:p>
          <a:p>
            <a:pPr marL="0" indent="0" algn="just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R Dan </a:t>
            </a:r>
            <a:r>
              <a:rPr lang="en-US" cap="none" dirty="0" err="1" smtClean="0"/>
              <a:t>Rstudio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MENGAKTIFKAN PAKET R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id-ID" dirty="0" smtClean="0"/>
              <a:t> </a:t>
            </a:r>
            <a:r>
              <a:rPr lang="en-US" i="1" dirty="0" smtClean="0"/>
              <a:t>library(</a:t>
            </a:r>
            <a:r>
              <a:rPr lang="en-US" i="1" dirty="0" err="1" smtClean="0"/>
              <a:t>nameofPackages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</a:t>
            </a:r>
            <a:r>
              <a:rPr lang="id-ID" i="1" dirty="0" smtClean="0"/>
              <a:t>.</a:t>
            </a:r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data frame yang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fBasics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state.x77</a:t>
            </a:r>
          </a:p>
          <a:p>
            <a:pPr lvl="1"/>
            <a:r>
              <a:rPr lang="en-US" dirty="0" err="1" smtClean="0"/>
              <a:t>state.region</a:t>
            </a:r>
            <a:endParaRPr lang="en-US" dirty="0" smtClean="0"/>
          </a:p>
          <a:p>
            <a:pPr lvl="1"/>
            <a:r>
              <a:rPr lang="en-US" dirty="0" err="1" smtClean="0"/>
              <a:t>state.abb</a:t>
            </a:r>
            <a:endParaRPr lang="en-US" dirty="0"/>
          </a:p>
          <a:p>
            <a:r>
              <a:rPr lang="en-US" dirty="0" err="1" smtClean="0"/>
              <a:t>Gabungkan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10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r>
              <a:rPr lang="en-US" dirty="0"/>
              <a:t> </a:t>
            </a:r>
            <a:r>
              <a:rPr lang="en-US" dirty="0" smtClean="0"/>
              <a:t>(Area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state.abb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Population </a:t>
            </a:r>
            <a:r>
              <a:rPr lang="en-US" dirty="0" err="1" smtClean="0"/>
              <a:t>dan</a:t>
            </a:r>
            <a:r>
              <a:rPr lang="en-US" dirty="0" smtClean="0"/>
              <a:t> Income</a:t>
            </a:r>
          </a:p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/index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Import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Eksport</a:t>
            </a:r>
            <a:r>
              <a:rPr lang="en-US" cap="none" dirty="0" smtClean="0"/>
              <a:t> </a:t>
            </a:r>
            <a:r>
              <a:rPr lang="en-US" cap="none" dirty="0" smtClean="0"/>
              <a:t>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data .txt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header=TRUE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733"/>
          <a:stretch/>
        </p:blipFill>
        <p:spPr>
          <a:xfrm>
            <a:off x="2327009" y="2633148"/>
            <a:ext cx="6672613" cy="39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read.xlsx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&lt;-read.xlsx("D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 sheetName = "Sheet1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171" r="52544" b="25619"/>
          <a:stretch/>
        </p:blipFill>
        <p:spPr>
          <a:xfrm>
            <a:off x="2566738" y="2832032"/>
            <a:ext cx="6432884" cy="34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read.spss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library(foreign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",to.data.frame=TRUE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64" t="15366" r="35176" b="38070"/>
          <a:stretch/>
        </p:blipFill>
        <p:spPr>
          <a:xfrm>
            <a:off x="1222409" y="2693751"/>
            <a:ext cx="8162223" cy="34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/>
          </a:bodyPr>
          <a:lstStyle/>
          <a:p>
            <a:pPr lvl="0"/>
            <a:r>
              <a:rPr lang="en-US" sz="2100" dirty="0" smtClean="0">
                <a:solidFill>
                  <a:srgbClr val="514843"/>
                </a:solidFill>
              </a:rPr>
              <a:t>Import </a:t>
            </a:r>
            <a:r>
              <a:rPr lang="en-US" sz="2100" dirty="0">
                <a:solidFill>
                  <a:srgbClr val="514843"/>
                </a:solidFill>
              </a:rPr>
              <a:t>di R </a:t>
            </a:r>
            <a:r>
              <a:rPr lang="en-US" sz="2100" dirty="0" err="1">
                <a:solidFill>
                  <a:srgbClr val="514843"/>
                </a:solidFill>
              </a:rPr>
              <a:t>dengan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menggunakan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fungsi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read.spss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untuk</a:t>
            </a:r>
            <a:r>
              <a:rPr lang="en-US" sz="2100" dirty="0">
                <a:solidFill>
                  <a:srgbClr val="514843"/>
                </a:solidFill>
              </a:rPr>
              <a:t> format data .</a:t>
            </a:r>
            <a:r>
              <a:rPr lang="en-US" sz="2100" dirty="0" err="1">
                <a:solidFill>
                  <a:srgbClr val="514843"/>
                </a:solidFill>
              </a:rPr>
              <a:t>sav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0" indent="-346075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mysas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.sas7bdat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34" t="15215" r="36754" b="47482"/>
          <a:stretch/>
        </p:blipFill>
        <p:spPr>
          <a:xfrm>
            <a:off x="1876926" y="2823410"/>
            <a:ext cx="8339133" cy="3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Eksport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Eksport</a:t>
            </a:r>
            <a:r>
              <a:rPr lang="en-US" dirty="0" smtClean="0"/>
              <a:t> data format txt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data.csv,"D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Eksport</a:t>
            </a:r>
            <a:r>
              <a:rPr lang="en-US" dirty="0" smtClean="0"/>
              <a:t> data </a:t>
            </a:r>
            <a:r>
              <a:rPr lang="en-US" dirty="0"/>
              <a:t>f</a:t>
            </a:r>
            <a:r>
              <a:rPr lang="en-US" dirty="0" smtClean="0"/>
              <a:t>ormat Excel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write.xlsx(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data.csv,"D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",row.names=F)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Eksport</a:t>
            </a:r>
            <a:r>
              <a:rPr lang="en-US" dirty="0" smtClean="0"/>
              <a:t> data format SPSS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write_sav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data.csv,"D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:/data.sav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Eksport</a:t>
            </a:r>
            <a:r>
              <a:rPr lang="en-US" dirty="0" smtClean="0"/>
              <a:t> data format SAS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,"D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data.sas7bdat")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3389-A57A-484C-ADB6-D56DDB8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51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: https</a:t>
            </a:r>
            <a:r>
              <a:rPr lang="en-US" dirty="0"/>
              <a:t>://cran.r-project.org/bin/windows/base/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and environment for statistical computing and graphics (https://www.r-project.org/about.html).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Development Core Team </a:t>
            </a:r>
            <a:r>
              <a:rPr lang="en-US" dirty="0" err="1"/>
              <a:t>dan</a:t>
            </a:r>
            <a:r>
              <a:rPr lang="en-US" dirty="0"/>
              <a:t> juga Microsoft </a:t>
            </a:r>
            <a:r>
              <a:rPr lang="en-US" dirty="0" err="1"/>
              <a:t>untuk</a:t>
            </a:r>
            <a:r>
              <a:rPr lang="en-US" dirty="0"/>
              <a:t> Microsoft R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60" t="24911" r="49264" b="30982"/>
          <a:stretch/>
        </p:blipFill>
        <p:spPr>
          <a:xfrm>
            <a:off x="566058" y="1940156"/>
            <a:ext cx="5799908" cy="3226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8098" y="1940156"/>
            <a:ext cx="459622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 &lt;- 5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 &lt;- 16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x&lt;y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x&gt;y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x&lt;=5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y&gt;=20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y == 16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x != 5</a:t>
            </a:r>
          </a:p>
        </p:txBody>
      </p:sp>
    </p:spTree>
    <p:extLst>
      <p:ext uri="{BB962C8B-B14F-4D97-AF65-F5344CB8AC3E}">
        <p14:creationId xmlns:p14="http://schemas.microsoft.com/office/powerpoint/2010/main" val="40853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60" t="24911" r="49264" b="30982"/>
          <a:stretch/>
        </p:blipFill>
        <p:spPr>
          <a:xfrm>
            <a:off x="566058" y="1940156"/>
            <a:ext cx="5799908" cy="32265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8098" y="2410419"/>
            <a:ext cx="47660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 &lt;- c(15,18,20,25,30) 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age&lt;18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age&gt;18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age!=20</a:t>
            </a: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8098" y="1865887"/>
            <a:ext cx="413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OPERASI PADA VEKTOR</a:t>
            </a:r>
          </a:p>
        </p:txBody>
      </p:sp>
    </p:spTree>
    <p:extLst>
      <p:ext uri="{BB962C8B-B14F-4D97-AF65-F5344CB8AC3E}">
        <p14:creationId xmlns:p14="http://schemas.microsoft.com/office/powerpoint/2010/main" val="9680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076" t="31697" r="55106" b="24889"/>
          <a:stretch/>
        </p:blipFill>
        <p:spPr>
          <a:xfrm>
            <a:off x="565994" y="1362733"/>
            <a:ext cx="5651990" cy="39623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9967" y="1690688"/>
            <a:ext cx="476603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C(20,30)&gt;10&amp;c(30,10)&gt;20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C(20,30)&gt;10&amp;&amp;c(30,10)&gt;20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age==18|age&gt;24age==5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age==18||age&gt;24</a:t>
            </a:r>
          </a:p>
        </p:txBody>
      </p:sp>
    </p:spTree>
    <p:extLst>
      <p:ext uri="{BB962C8B-B14F-4D97-AF65-F5344CB8AC3E}">
        <p14:creationId xmlns:p14="http://schemas.microsoft.com/office/powerpoint/2010/main" val="7908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20 &amp; x &gt;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 &amp; x &gt;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23146"/>
            <a:ext cx="2455369" cy="20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(x==1)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!(x==1)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32" y="2865922"/>
            <a:ext cx="1362509" cy="1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0927" y="1529597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Conditional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0257" y="2393495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(condition)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true_expression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false_expression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0927" y="3497734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lainya</a:t>
            </a:r>
            <a:endParaRPr lang="en-US" sz="3200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592" y="4494250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(condition) expression</a:t>
            </a:r>
          </a:p>
        </p:txBody>
      </p:sp>
    </p:spTree>
    <p:extLst>
      <p:ext uri="{BB962C8B-B14F-4D97-AF65-F5344CB8AC3E}">
        <p14:creationId xmlns:p14="http://schemas.microsoft.com/office/powerpoint/2010/main" val="242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0927" y="1529597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Conditional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0257" y="2393495"/>
            <a:ext cx="1012181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(FALSE) "this will not be printed" else "this will be printed"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0927" y="3497734"/>
            <a:ext cx="1022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Birka"/>
              </a:rPr>
              <a:t>Bentuk</a:t>
            </a:r>
            <a:r>
              <a:rPr lang="en-US" sz="3200" dirty="0">
                <a:solidFill>
                  <a:srgbClr val="000000"/>
                </a:solidFill>
                <a:latin typeface="Birka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Birka"/>
              </a:rPr>
              <a:t>lainya</a:t>
            </a:r>
            <a:endParaRPr lang="en-US" sz="3200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0257" y="4355751"/>
            <a:ext cx="10121812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(FALSE) "this will not be printed"</a:t>
            </a:r>
          </a:p>
        </p:txBody>
      </p:sp>
    </p:spTree>
    <p:extLst>
      <p:ext uri="{BB962C8B-B14F-4D97-AF65-F5344CB8AC3E}">
        <p14:creationId xmlns:p14="http://schemas.microsoft.com/office/powerpoint/2010/main" val="18773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0927" y="1529597"/>
            <a:ext cx="10221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irka"/>
              </a:rPr>
              <a:t>Conditional statements are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not vector operations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. If the condition statement is a vector of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more than one 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logical value, then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only the first item 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will be used.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0592" y="3199433"/>
            <a:ext cx="1012181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&lt;- c(10,13,7,1,30)</a:t>
            </a:r>
          </a:p>
          <a:p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 &lt;- c(8, 10, 12, 3, 17)</a:t>
            </a:r>
          </a:p>
          <a:p>
            <a:r>
              <a:rPr lang="es-E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(x &lt; y) x </a:t>
            </a:r>
            <a:r>
              <a:rPr lang="es-E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lang="es-E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277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&lt;- function(){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34753"/>
            <a:ext cx="3187967" cy="5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helloyou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function(name){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print(paste('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',name))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helloyou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Dewi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5336"/>
            <a:ext cx="3428730" cy="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86235" y="1249795"/>
            <a:ext cx="10618011" cy="5474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7375" y="4267690"/>
            <a:ext cx="2971800" cy="16764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Editor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4533900"/>
            <a:ext cx="2800350" cy="10763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Console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990725"/>
            <a:ext cx="2587779" cy="1047750"/>
          </a:xfrm>
          <a:prstGeom prst="round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window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aktif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780" y="1771650"/>
            <a:ext cx="1143000" cy="533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8590" y="2771775"/>
            <a:ext cx="11430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function(num1,num2){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print(num1+num2)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(20,5)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47009"/>
            <a:ext cx="2464085" cy="5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&lt;- function(a)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&lt;- 2*a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ouble(10)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65959"/>
            <a:ext cx="2097575" cy="6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0927" y="1529597"/>
            <a:ext cx="10221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irka"/>
              </a:rPr>
              <a:t>Looping is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automating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 a multi-step process by organizing </a:t>
            </a:r>
            <a:r>
              <a:rPr lang="en-US" sz="3200" b="1" dirty="0">
                <a:solidFill>
                  <a:srgbClr val="00B050"/>
                </a:solidFill>
                <a:latin typeface="Birka"/>
              </a:rPr>
              <a:t>sequences of actions</a:t>
            </a:r>
            <a:r>
              <a:rPr lang="en-US" sz="2800" dirty="0">
                <a:solidFill>
                  <a:srgbClr val="000000"/>
                </a:solidFill>
                <a:latin typeface="Birka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1967" y="3534271"/>
            <a:ext cx="447838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in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list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expression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1154" y="4741894"/>
            <a:ext cx="447838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condition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expression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r="22947"/>
          <a:stretch/>
        </p:blipFill>
        <p:spPr>
          <a:xfrm>
            <a:off x="7324710" y="2083599"/>
            <a:ext cx="3917151" cy="43238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1967" y="4188788"/>
            <a:ext cx="264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Birka"/>
              </a:rPr>
              <a:t>while loops</a:t>
            </a:r>
            <a:endParaRPr lang="en-US" sz="3200" b="1" dirty="0">
              <a:solidFill>
                <a:srgbClr val="000000"/>
              </a:solidFill>
              <a:latin typeface="Birk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6172" y="3049031"/>
            <a:ext cx="2644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Birka"/>
              </a:rPr>
              <a:t>for loops</a:t>
            </a:r>
            <a:endParaRPr lang="en-US" sz="3200" b="1" dirty="0">
              <a:solidFill>
                <a:srgbClr val="000000"/>
              </a:solidFill>
              <a:latin typeface="Birka"/>
            </a:endParaRPr>
          </a:p>
        </p:txBody>
      </p:sp>
    </p:spTree>
    <p:extLst>
      <p:ext uri="{BB962C8B-B14F-4D97-AF65-F5344CB8AC3E}">
        <p14:creationId xmlns:p14="http://schemas.microsoft.com/office/powerpoint/2010/main" val="1967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3" y="-299019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383" y="1548292"/>
            <a:ext cx="447838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(i in 1:5) {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(i^2)}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055670"/>
            <a:ext cx="4478383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y=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runif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(5)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(i in y) {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(i&lt;0.5){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(100*i) }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(i/100)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 txBox="1">
            <a:spLocks/>
          </p:cNvSpPr>
          <p:nvPr/>
        </p:nvSpPr>
        <p:spPr>
          <a:xfrm rot="16200000">
            <a:off x="-1850887" y="3105218"/>
            <a:ext cx="4363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for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43" y="1564362"/>
            <a:ext cx="2971800" cy="108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43" y="2993680"/>
            <a:ext cx="5772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3" y="-299019"/>
            <a:ext cx="10515600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5574" y="1672047"/>
            <a:ext cx="4478383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(i&lt;=5) {</a:t>
            </a:r>
          </a:p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(i^2)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i=i+1</a:t>
            </a:r>
          </a:p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5573" y="3160948"/>
            <a:ext cx="4478383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z=0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while(z&lt;=10) {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y=runif(20)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z=sum(y)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print(z)</a:t>
            </a:r>
          </a:p>
          <a:p>
            <a:r>
              <a:rPr lang="pl-P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 txBox="1">
            <a:spLocks/>
          </p:cNvSpPr>
          <p:nvPr/>
        </p:nvSpPr>
        <p:spPr>
          <a:xfrm rot="16200000">
            <a:off x="-1718206" y="3059156"/>
            <a:ext cx="4363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while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91" y="1712162"/>
            <a:ext cx="1809750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91" y="3986262"/>
            <a:ext cx="188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Akses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696575" cy="4572000"/>
          </a:xfrm>
        </p:spPr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b="1" dirty="0" smtClean="0"/>
              <a:t>eksplorasi.csv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disiapkan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read.csv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pelatihan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File: eksplorasi.csv</a:t>
            </a:r>
          </a:p>
          <a:p>
            <a:r>
              <a:rPr lang="id-ID" sz="2400" dirty="0" smtClean="0"/>
              <a:t>Pada file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id-ID" sz="2400" dirty="0" smtClean="0"/>
              <a:t>diberikan data nasabah suatu lembaga pembiayaan.  Beberapa peubah pada file tersebut adalah: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F1FF-EA00-4DFC-8ABA-92BCB195DC3B}" type="slidenum">
              <a:rPr lang="id-ID" smtClean="0"/>
              <a:pPr/>
              <a:t>57</a:t>
            </a:fld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300"/>
              </p:ext>
            </p:extLst>
          </p:nvPr>
        </p:nvGraphicFramePr>
        <p:xfrm>
          <a:off x="3158077" y="3050023"/>
          <a:ext cx="5874327" cy="312217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8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age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Age in years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Level of education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employ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with current employer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address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at current address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71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income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Household income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debtinc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Debt to income ratio (x100)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creddebt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Credit card debt in thousands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othdebt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Other debt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default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Previously defaulted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Spreedsheet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View(data.csv)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frame di View 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85" y="2276174"/>
            <a:ext cx="75914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(data.csv)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12356"/>
            <a:ext cx="6953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13735"/>
            <a:ext cx="9898047" cy="528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48075" y="3153026"/>
            <a:ext cx="695326" cy="3748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86175" y="5802868"/>
            <a:ext cx="61912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324848" y="5802868"/>
            <a:ext cx="9715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401049" y="3153026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756510"/>
            <a:ext cx="10653963" cy="4791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variable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Kode</a:t>
            </a:r>
            <a:r>
              <a:rPr lang="en-US" dirty="0" smtClean="0">
                <a:cs typeface="Courier New" panose="02070309020205020404" pitchFamily="49" charset="0"/>
              </a:rPr>
              <a:t> Bank"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data frame </a:t>
            </a:r>
            <a:r>
              <a:rPr lang="en-US" dirty="0" smtClean="0">
                <a:cs typeface="Courier New" panose="02070309020205020404" pitchFamily="49" charset="0"/>
              </a:rPr>
              <a:t>"data.csv"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kutip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(vector)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diakses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(vector)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ata.csv[2]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16" y="4152047"/>
            <a:ext cx="1529515" cy="2419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8" y="4152047"/>
            <a:ext cx="5522163" cy="9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data.csv[, c(1, 2, 3)] #Grab cols 1 2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84320"/>
            <a:ext cx="3516207" cy="2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data.csv[, -c(1, 3, 5)] # drop cols 1 and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40" y="2957011"/>
            <a:ext cx="7122275" cy="21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225" y="1600200"/>
            <a:ext cx="106108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10 </a:t>
            </a:r>
            <a:r>
              <a:rPr lang="en-US" dirty="0" err="1" smtClean="0">
                <a:cs typeface="Courier New" panose="02070309020205020404" pitchFamily="49" charset="0"/>
              </a:rPr>
              <a:t>baris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ge" </a:t>
            </a:r>
            <a:r>
              <a:rPr lang="en-US" dirty="0" err="1">
                <a:cs typeface="Courier New" panose="02070309020205020404" pitchFamily="49" charset="0"/>
              </a:rPr>
              <a:t>dan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“default"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data.csv[1:10,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age","default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05112"/>
            <a:ext cx="4513287" cy="27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86827"/>
            <a:ext cx="1012707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cs typeface="Courier New" panose="02070309020205020404" pitchFamily="49" charset="0"/>
              </a:rPr>
              <a:t>menampilkan</a:t>
            </a:r>
            <a:r>
              <a:rPr lang="en-US" dirty="0" smtClean="0">
                <a:cs typeface="Courier New" panose="02070309020205020404" pitchFamily="49" charset="0"/>
              </a:rPr>
              <a:t> 5 </a:t>
            </a:r>
            <a:r>
              <a:rPr lang="en-US" dirty="0" err="1" smtClean="0">
                <a:cs typeface="Courier New" panose="02070309020205020404" pitchFamily="49" charset="0"/>
              </a:rPr>
              <a:t>observasi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seluruh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head(data.csv, n=5)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39150"/>
            <a:ext cx="7955733" cy="15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Frame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79828"/>
            <a:ext cx="9982200" cy="4572000"/>
          </a:xfrm>
        </p:spPr>
        <p:txBody>
          <a:bodyPr/>
          <a:lstStyle/>
          <a:p>
            <a:r>
              <a:rPr lang="en-US" dirty="0" err="1" smtClean="0"/>
              <a:t>Memfilter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berstatus</a:t>
            </a:r>
            <a:r>
              <a:rPr lang="en-US" dirty="0" smtClean="0"/>
              <a:t> default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subset(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data.csv,subset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=default==1)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data.csv,subset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=default==1))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544512"/>
            <a:ext cx="7045351" cy="613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91" y="3300662"/>
            <a:ext cx="8000729" cy="222952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7726" y="3300662"/>
            <a:ext cx="908794" cy="23782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10268953" cy="4572000"/>
          </a:xfrm>
        </p:spPr>
        <p:txBody>
          <a:bodyPr/>
          <a:lstStyle/>
          <a:p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&gt; 60 </a:t>
            </a:r>
            <a:r>
              <a:rPr lang="en-US" dirty="0" err="1" smtClean="0"/>
              <a:t>juta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subset(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data.csv,subset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=income&gt;60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proporsi.pendapatan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(subset(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data.csv,subset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=income&gt;60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(data.csv)*100)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8" y="5939339"/>
            <a:ext cx="10245884" cy="46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98" y="3407193"/>
            <a:ext cx="9183849" cy="22992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331368" y="3514976"/>
            <a:ext cx="908794" cy="23782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Memfilter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berumur</a:t>
            </a:r>
            <a:r>
              <a:rPr lang="en-US" dirty="0" smtClean="0"/>
              <a:t> &gt; 50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berpendapatan</a:t>
            </a:r>
            <a:r>
              <a:rPr lang="en-US" dirty="0" smtClean="0"/>
              <a:t> &gt; 50 </a:t>
            </a:r>
            <a:r>
              <a:rPr lang="en-US" dirty="0" err="1" smtClean="0"/>
              <a:t>juta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sub1 &lt;- data.csv[(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&gt;50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50),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(sub1)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9" y="3368591"/>
            <a:ext cx="2214564" cy="7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“</a:t>
            </a:r>
            <a:r>
              <a:rPr lang="en-US" dirty="0" err="1" smtClean="0"/>
              <a:t>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order(data.csv['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53" y="3256548"/>
            <a:ext cx="100869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211555"/>
            <a:ext cx="6629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“</a:t>
            </a:r>
            <a:r>
              <a:rPr lang="en-US" dirty="0" err="1"/>
              <a:t>ed</a:t>
            </a:r>
            <a:r>
              <a:rPr lang="en-US" dirty="0" smtClean="0"/>
              <a:t>”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descending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order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(-data.csv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90875"/>
            <a:ext cx="78200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313238"/>
            <a:ext cx="6562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SOURCE/EDITOR </a:t>
            </a:r>
          </a:p>
          <a:p>
            <a:pPr lvl="1"/>
            <a:r>
              <a:rPr lang="en-US" dirty="0"/>
              <a:t>Source/Editor window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 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autocomplete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8" b="32818"/>
          <a:stretch/>
        </p:blipFill>
        <p:spPr>
          <a:xfrm>
            <a:off x="3234587" y="2703939"/>
            <a:ext cx="5721308" cy="3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819774" cy="4572000"/>
          </a:xfrm>
        </p:spPr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di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df2&lt;-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(age=20,ed=4,employ=10,address=3,income=50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,debtinc=10,creddebt=9,othdebt=3,default=0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df3&lt;-data.csv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(df3,df2)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784558"/>
            <a:ext cx="2496553" cy="748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886200"/>
            <a:ext cx="2977810" cy="6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dfnew$newcol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rep(NA,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#NA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23410"/>
            <a:ext cx="2931695" cy="1363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351418"/>
            <a:ext cx="9987407" cy="20654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176788" y="4566233"/>
            <a:ext cx="908794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Menduplikasi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copy.of.ed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copy a 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44716"/>
            <a:ext cx="10183813" cy="183957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62161" y="2844716"/>
            <a:ext cx="1262384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Meduplikasi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income.juta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']]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dfnew$income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1000000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78705"/>
            <a:ext cx="10164937" cy="16149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98015" y="3078705"/>
            <a:ext cx="1271822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43725" y="2960896"/>
            <a:ext cx="864107" cy="18506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menghapus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12631"/>
            <a:ext cx="9619985" cy="16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)[2] &lt;- 'education'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19" y="3025941"/>
            <a:ext cx="2583821" cy="2380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705" y="3002754"/>
            <a:ext cx="2645799" cy="242662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079390" y="3290760"/>
            <a:ext cx="1664849" cy="54330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4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any(is.na(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 detect anywhere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any(is.na(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# anywhere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delete selected missing data rows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dfbaru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[!is.na(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replace NAs with something else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 &lt;- 0 # works on whole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06592"/>
            <a:ext cx="5188967" cy="8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Statistika</a:t>
            </a:r>
            <a:r>
              <a:rPr lang="en-US" cap="none" dirty="0" smtClean="0"/>
              <a:t> </a:t>
            </a:r>
            <a:r>
              <a:rPr lang="en-US" cap="none" dirty="0" err="1" smtClean="0"/>
              <a:t>Deskriptif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4" y="2076751"/>
            <a:ext cx="10978716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57" y="1331907"/>
            <a:ext cx="4189482" cy="4981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rataan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standart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deviasi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maksimum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minimum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80206" y="1331907"/>
            <a:ext cx="5554593" cy="4981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median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quartil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ringkasan</a:t>
            </a:r>
            <a:r>
              <a:rPr lang="en-US" dirty="0" smtClean="0">
                <a:cs typeface="Courier New" panose="02070309020205020404" pitchFamily="49" charset="0"/>
              </a:rPr>
              <a:t>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7" y="2033083"/>
            <a:ext cx="2823353" cy="593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55" t="3640"/>
          <a:stretch/>
        </p:blipFill>
        <p:spPr>
          <a:xfrm>
            <a:off x="1047421" y="3415500"/>
            <a:ext cx="2916223" cy="587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89" t="-4690"/>
          <a:stretch/>
        </p:blipFill>
        <p:spPr>
          <a:xfrm>
            <a:off x="1093857" y="4709709"/>
            <a:ext cx="2925635" cy="6256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6055890"/>
            <a:ext cx="2831455" cy="5662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205" y="2090833"/>
            <a:ext cx="3189517" cy="498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205" y="3506866"/>
            <a:ext cx="3683038" cy="8052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0205" y="5212229"/>
            <a:ext cx="5425134" cy="6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CONSOLE</a:t>
            </a:r>
          </a:p>
          <a:p>
            <a:pPr lvl="1"/>
            <a:r>
              <a:rPr lang="en-US" dirty="0" smtClean="0"/>
              <a:t>Console window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command </a:t>
            </a:r>
            <a:r>
              <a:rPr lang="en-US" dirty="0" err="1"/>
              <a:t>dari</a:t>
            </a:r>
            <a:r>
              <a:rPr lang="en-US" dirty="0"/>
              <a:t> script R yang </a:t>
            </a:r>
            <a:r>
              <a:rPr lang="en-US" dirty="0" err="1"/>
              <a:t>dibuat</a:t>
            </a:r>
            <a:r>
              <a:rPr lang="en-US" dirty="0"/>
              <a:t>. 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Source/Editor window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script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proses/</a:t>
            </a:r>
            <a:r>
              <a:rPr lang="en-US" dirty="0" err="1"/>
              <a:t>baris</a:t>
            </a:r>
            <a:r>
              <a:rPr lang="en-US" dirty="0"/>
              <a:t> command R yang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917" r="39766" b="5972"/>
          <a:stretch/>
        </p:blipFill>
        <p:spPr>
          <a:xfrm>
            <a:off x="1976015" y="3371851"/>
            <a:ext cx="823693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Campuran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describe(data.csv)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52700"/>
            <a:ext cx="6934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92442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239477"/>
            <a:ext cx="3670275" cy="10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Proporsi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endParaRPr lang="en-US" sz="2400" dirty="0" smtClean="0"/>
          </a:p>
          <a:p>
            <a:pPr marL="806450" indent="-80645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&lt;-table(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prop.table(tabel)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53088"/>
            <a:ext cx="3588642" cy="8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Tabulasi silang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table(data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as.character(data.csv$ed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),           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dnn=c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",“</a:t>
            </a:r>
            <a:r>
              <a:rPr lang="en-US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Pendidikan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0" y="3520540"/>
            <a:ext cx="4234993" cy="14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Proporsi terhadap total observasi</a:t>
            </a:r>
            <a:endParaRPr lang="en-US" sz="24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prop.table(tabel2</a:t>
            </a:r>
            <a:r>
              <a:rPr lang="id-ID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943225"/>
            <a:ext cx="9031732" cy="13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600200"/>
            <a:ext cx="9982200" cy="4572000"/>
          </a:xfrm>
        </p:spPr>
        <p:txBody>
          <a:bodyPr>
            <a:normAutofit/>
          </a:bodyPr>
          <a:lstStyle/>
          <a:p>
            <a:r>
              <a:rPr lang="id-ID" dirty="0"/>
              <a:t>Proporsi berdasarkan baris (beasiswa)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tabel3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prop.table(tabel2,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margin=1)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tabel3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0815" y="2301022"/>
            <a:ext cx="1577246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1: by row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2: by column</a:t>
            </a:r>
          </a:p>
        </p:txBody>
      </p:sp>
      <p:sp>
        <p:nvSpPr>
          <p:cNvPr id="6" name="Oval 5"/>
          <p:cNvSpPr/>
          <p:nvPr/>
        </p:nvSpPr>
        <p:spPr>
          <a:xfrm>
            <a:off x="5700912" y="2075811"/>
            <a:ext cx="1374483" cy="45042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61875" y="2451108"/>
            <a:ext cx="395420" cy="2619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37" y="3167934"/>
            <a:ext cx="8976784" cy="12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Proporsi berdasarkan kolom (jenis kelamin)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tabel4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prop.table(tabel2, margin=2)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tabel4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29" y="3419474"/>
            <a:ext cx="8143922" cy="13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</a:t>
            </a:r>
            <a:r>
              <a:rPr lang="id-ID" dirty="0" smtClean="0"/>
              <a:t>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1" y="1485900"/>
            <a:ext cx="10738678" cy="4572000"/>
          </a:xfrm>
        </p:spPr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by=list(as.character(data.csv$ed)), FUN=mean)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504" y="2493477"/>
            <a:ext cx="129091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fungsi yang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digunakan</a:t>
            </a:r>
          </a:p>
        </p:txBody>
      </p:sp>
      <p:sp>
        <p:nvSpPr>
          <p:cNvPr id="6" name="Oval 5"/>
          <p:cNvSpPr/>
          <p:nvPr/>
        </p:nvSpPr>
        <p:spPr>
          <a:xfrm>
            <a:off x="1845624" y="1769790"/>
            <a:ext cx="1374483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4049" y="2219076"/>
            <a:ext cx="395420" cy="2619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4" t="3854"/>
          <a:stretch/>
        </p:blipFill>
        <p:spPr>
          <a:xfrm>
            <a:off x="3744227" y="3329435"/>
            <a:ext cx="3467455" cy="19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37831"/>
            <a:ext cx="8158822" cy="3460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by=list(as.character(data.csv$ed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, as.character(data.csv$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FUN=mean)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~ as.character(data.csv$ed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+ as.character(data.csv$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), FUN=mean,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data=data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9066" y="3137831"/>
            <a:ext cx="3038395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09066" y="4877428"/>
            <a:ext cx="5909794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860" y="3886200"/>
            <a:ext cx="161076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Nama </a:t>
            </a:r>
            <a:r>
              <a:rPr lang="en-US" sz="1400" b="1" dirty="0" err="1" smtClean="0">
                <a:solidFill>
                  <a:srgbClr val="FFC000"/>
                </a:solidFill>
              </a:rPr>
              <a:t>grup</a:t>
            </a:r>
            <a:r>
              <a:rPr lang="en-US" sz="1400" b="1" dirty="0" smtClean="0">
                <a:solidFill>
                  <a:srgbClr val="FFC000"/>
                </a:solidFill>
              </a:rPr>
              <a:t> yang </a:t>
            </a:r>
            <a:r>
              <a:rPr lang="en-US" sz="1400" b="1" dirty="0" err="1" smtClean="0">
                <a:solidFill>
                  <a:srgbClr val="FFC000"/>
                </a:solidFill>
              </a:rPr>
              <a:t>berbeda</a:t>
            </a:r>
            <a:endParaRPr lang="id-ID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Eksplorasi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Environment/History/Connections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tab, </a:t>
            </a:r>
            <a:r>
              <a:rPr lang="en-US" dirty="0" err="1"/>
              <a:t>yaitu</a:t>
            </a:r>
            <a:r>
              <a:rPr lang="en-US" dirty="0"/>
              <a:t> Environment, History, </a:t>
            </a:r>
            <a:r>
              <a:rPr lang="en-US" dirty="0" err="1"/>
              <a:t>dan</a:t>
            </a:r>
            <a:r>
              <a:rPr lang="en-US" dirty="0"/>
              <a:t> Connections. Tab environment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memory</a:t>
            </a:r>
            <a:r>
              <a:rPr lang="en-US" dirty="0"/>
              <a:t> (RAM).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Tab History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command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session</a:t>
            </a:r>
            <a:r>
              <a:rPr lang="en-US" dirty="0"/>
              <a:t> yang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tab Connection </a:t>
            </a:r>
            <a:r>
              <a:rPr lang="en-US" dirty="0" err="1"/>
              <a:t>merupakan</a:t>
            </a:r>
            <a:r>
              <a:rPr lang="en-US" dirty="0"/>
              <a:t> tab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Spark,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8" t="68805"/>
          <a:stretch/>
        </p:blipFill>
        <p:spPr>
          <a:xfrm>
            <a:off x="2371725" y="3581399"/>
            <a:ext cx="7828302" cy="30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di R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endParaRPr lang="en-US" dirty="0" smtClean="0"/>
          </a:p>
          <a:p>
            <a:pPr lvl="1"/>
            <a:r>
              <a:rPr lang="en-US" dirty="0" smtClean="0"/>
              <a:t>Diagram </a:t>
            </a:r>
            <a:r>
              <a:rPr lang="en-US" dirty="0" err="1" smtClean="0"/>
              <a:t>batang</a:t>
            </a:r>
            <a:r>
              <a:rPr lang="en-US" dirty="0" smtClean="0"/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Pie chart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pie()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 smtClean="0"/>
          </a:p>
          <a:p>
            <a:pPr lvl="1"/>
            <a:r>
              <a:rPr lang="en-US" dirty="0" smtClean="0"/>
              <a:t>Histogram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Boxplot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90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7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3199131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4041" y="2414301"/>
            <a:ext cx="130183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density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5321" y="2414301"/>
            <a:ext cx="99060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hist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0146" y="2414301"/>
            <a:ext cx="84235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37707" y="2414301"/>
            <a:ext cx="99060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4336" y="2414301"/>
            <a:ext cx="127778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3955" y="2414301"/>
            <a:ext cx="127778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797" y="4692184"/>
            <a:ext cx="205502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geom_point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5321" y="3968571"/>
            <a:ext cx="249055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geom_histogram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0917" y="3968571"/>
            <a:ext cx="156961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geom_bar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5321" y="4707574"/>
            <a:ext cx="221623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geom_boxplot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797" y="3968571"/>
            <a:ext cx="2055029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geom_density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69" y="2966876"/>
            <a:ext cx="4532370" cy="34242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4900" y="1653512"/>
            <a:ext cx="8810750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data.csv$debtinc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col="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pink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="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Boxplot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Rasio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hutang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terhadap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pendapatan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411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[,c(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col=c(4,2), horizontal=TRUE,</a:t>
            </a:r>
          </a:p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main="Boxplot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4" y="2545882"/>
            <a:ext cx="4799264" cy="36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as.character(data.csv$ed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col=c(3,6),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"Status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berdasarkan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20" y="2572240"/>
            <a:ext cx="5667445" cy="42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3044" y="2354531"/>
            <a:ext cx="814454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pie(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data.csv$ed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),col =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rainbow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(10))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443" t="14797" r="22982" b="24448"/>
          <a:stretch/>
        </p:blipFill>
        <p:spPr>
          <a:xfrm>
            <a:off x="4364958" y="3110775"/>
            <a:ext cx="3320716" cy="32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199"/>
            <a:ext cx="633783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c(1, 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col="pink", breaks=15)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data.csv$creddebt,main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green",breaks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=10)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57" y="1600199"/>
            <a:ext cx="4634142" cy="35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HISTOGRAM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1690688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1452154" y="3865337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3044" y="2354531"/>
            <a:ext cx="9816590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hist(data.csv$income, main="Histogram Pendapatan",</a:t>
            </a:r>
          </a:p>
          <a:p>
            <a:r>
              <a:rPr lang="da-DK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col="lightblue",xlab=”Pendapatan")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3044" y="4408770"/>
            <a:ext cx="847111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ggplot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data.csv,aes</a:t>
            </a:r>
            <a:r>
              <a:rPr lang="es-E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income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))+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geom_histogram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7" y="1677089"/>
            <a:ext cx="4499459" cy="3399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41" y="1766495"/>
            <a:ext cx="4262784" cy="32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970891" y="1433810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 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BBBE-0EE6-4912-B097-FF95D1D1038F}"/>
              </a:ext>
            </a:extLst>
          </p:cNvPr>
          <p:cNvSpPr txBox="1"/>
          <p:nvPr/>
        </p:nvSpPr>
        <p:spPr>
          <a:xfrm>
            <a:off x="970891" y="2672174"/>
            <a:ext cx="33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ggplot2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2154" y="2119139"/>
            <a:ext cx="8144545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barplot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data.csv$ed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),col = 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rainbow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(10))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52154" y="3409874"/>
            <a:ext cx="874543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ggplot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data.csv,aes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ed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))+</a:t>
            </a:r>
            <a:r>
              <a:rPr lang="es-E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geom_bar</a:t>
            </a:r>
            <a:r>
              <a:rPr lang="es-E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873beb7-5857-4685-be1f-d57550cc96c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314602</TotalTime>
  <Words>2394</Words>
  <Application>Microsoft Office PowerPoint</Application>
  <PresentationFormat>Widescreen</PresentationFormat>
  <Paragraphs>550</Paragraphs>
  <Slides>102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Arial</vt:lpstr>
      <vt:lpstr>Birka</vt:lpstr>
      <vt:lpstr>Calibri</vt:lpstr>
      <vt:lpstr>Courier New</vt:lpstr>
      <vt:lpstr>Euphemia</vt:lpstr>
      <vt:lpstr>Lucida Console</vt:lpstr>
      <vt:lpstr>Plantagenet Cherokee</vt:lpstr>
      <vt:lpstr>Tw Cen MT</vt:lpstr>
      <vt:lpstr>Wingdings</vt:lpstr>
      <vt:lpstr>Wingdings 3</vt:lpstr>
      <vt:lpstr>Academic Literature 16x9</vt:lpstr>
      <vt:lpstr>Introduction about R</vt:lpstr>
      <vt:lpstr>HARI 1</vt:lpstr>
      <vt:lpstr>Pengenalan R Dan Rstudio</vt:lpstr>
      <vt:lpstr>PENGENALAN R</vt:lpstr>
      <vt:lpstr>TAMPILAN R</vt:lpstr>
      <vt:lpstr>TAMPILAN RSTUDIO</vt:lpstr>
      <vt:lpstr>WINDOW 1</vt:lpstr>
      <vt:lpstr>WINDOW 2</vt:lpstr>
      <vt:lpstr>WINDOW 3</vt:lpstr>
      <vt:lpstr>WINDOW 4</vt:lpstr>
      <vt:lpstr>OPERASI MATEMATIKA </vt:lpstr>
      <vt:lpstr>DASAR-DASAR R</vt:lpstr>
      <vt:lpstr>ASSIGNMENT(Membuat Objek Sederhana) </vt:lpstr>
      <vt:lpstr>APA ITU FUNGSI?</vt:lpstr>
      <vt:lpstr>APA ITU FUNGSI?</vt:lpstr>
      <vt:lpstr>OBJEK DATA</vt:lpstr>
      <vt:lpstr>OBJEK VEKTOR</vt:lpstr>
      <vt:lpstr>OBJEK VEKTOR</vt:lpstr>
      <vt:lpstr>AKSES TERHADAP VEKTOR</vt:lpstr>
      <vt:lpstr>AKSES TERHADAP VEKTOR</vt:lpstr>
      <vt:lpstr>OBJEK MATRIKS</vt:lpstr>
      <vt:lpstr>AKSES TERHADAP MATRIKS</vt:lpstr>
      <vt:lpstr>OBJEK ARRAY</vt:lpstr>
      <vt:lpstr>OBJEK FACTOR</vt:lpstr>
      <vt:lpstr>OBJEK LIST</vt:lpstr>
      <vt:lpstr>OBJEK DATA FRAME</vt:lpstr>
      <vt:lpstr>Penginstallan Paket R</vt:lpstr>
      <vt:lpstr>PENGINSTALLAN PAKET R</vt:lpstr>
      <vt:lpstr>PENGINSTALLAN PAKET R:  ONLINE MELALUI COMMAND LINE</vt:lpstr>
      <vt:lpstr>MENGAKTIFKAN PAKET R MELALUI COMMAND LINE</vt:lpstr>
      <vt:lpstr>Data yang bisa diakses </vt:lpstr>
      <vt:lpstr>TUGAS 1</vt:lpstr>
      <vt:lpstr>Import dan Eksport Data</vt:lpstr>
      <vt:lpstr>Import Data</vt:lpstr>
      <vt:lpstr>Import Data</vt:lpstr>
      <vt:lpstr>Import Data</vt:lpstr>
      <vt:lpstr>Import Data</vt:lpstr>
      <vt:lpstr> Eksport Data</vt:lpstr>
      <vt:lpstr> Control Statements</vt:lpstr>
      <vt:lpstr>Operator Relasi</vt:lpstr>
      <vt:lpstr>Operator Relasi</vt:lpstr>
      <vt:lpstr>Operator Logika</vt:lpstr>
      <vt:lpstr>Operator Logika</vt:lpstr>
      <vt:lpstr>Operator Logika</vt:lpstr>
      <vt:lpstr>Conditional Statements</vt:lpstr>
      <vt:lpstr>Conditional Statements</vt:lpstr>
      <vt:lpstr>Conditional Statements</vt:lpstr>
      <vt:lpstr>Introduction to Functions</vt:lpstr>
      <vt:lpstr>Introduction to Functions</vt:lpstr>
      <vt:lpstr>Introduction to Functions</vt:lpstr>
      <vt:lpstr>Introduction to Functions</vt:lpstr>
      <vt:lpstr>Loops</vt:lpstr>
      <vt:lpstr>Loops</vt:lpstr>
      <vt:lpstr>Loops</vt:lpstr>
      <vt:lpstr>Akses Data</vt:lpstr>
      <vt:lpstr>Import Data</vt:lpstr>
      <vt:lpstr>Data yang digunakan</vt:lpstr>
      <vt:lpstr>Menampilkan Data dalam Bentuk Spreedsheet</vt:lpstr>
      <vt:lpstr>Menampilkan Struktur Data</vt:lpstr>
      <vt:lpstr>Akses Kolom/Variabel </vt:lpstr>
      <vt:lpstr>Akses Kolom/Variabel </vt:lpstr>
      <vt:lpstr>Akses Kolom/Variabel </vt:lpstr>
      <vt:lpstr>Akses Kolom/Variabel </vt:lpstr>
      <vt:lpstr>Akses Kolom/Variabel </vt:lpstr>
      <vt:lpstr>Filtering Data Frame </vt:lpstr>
      <vt:lpstr>Filtering Data Frame</vt:lpstr>
      <vt:lpstr>Filtering Data Frame</vt:lpstr>
      <vt:lpstr>Sorting Data Frame</vt:lpstr>
      <vt:lpstr>Sorting Data Frame</vt:lpstr>
      <vt:lpstr>Add Row</vt:lpstr>
      <vt:lpstr>Add Column</vt:lpstr>
      <vt:lpstr>Add Column</vt:lpstr>
      <vt:lpstr>Add Column</vt:lpstr>
      <vt:lpstr>Deleting column</vt:lpstr>
      <vt:lpstr>Rename Column</vt:lpstr>
      <vt:lpstr>Missing Data</vt:lpstr>
      <vt:lpstr>Statistika Deskriptif</vt:lpstr>
      <vt:lpstr>Deskriptif Data</vt:lpstr>
      <vt:lpstr>Deskriptif Data Tipe Numerik</vt:lpstr>
      <vt:lpstr>Deskriptif Data Campuran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Statistik berdasarkan grup</vt:lpstr>
      <vt:lpstr>Statistik berdasarkan grup</vt:lpstr>
      <vt:lpstr>Eksplorasi Data</vt:lpstr>
      <vt:lpstr>Dasar-dasar grafik</vt:lpstr>
      <vt:lpstr>Dasar-dasar grafik</vt:lpstr>
      <vt:lpstr>Boxplot</vt:lpstr>
      <vt:lpstr>Boxplot</vt:lpstr>
      <vt:lpstr>Membuat Boxplot</vt:lpstr>
      <vt:lpstr>PIE CHART</vt:lpstr>
      <vt:lpstr>Histogram</vt:lpstr>
      <vt:lpstr> HISTOGRAM</vt:lpstr>
      <vt:lpstr>Histogram </vt:lpstr>
      <vt:lpstr>BAR CHART</vt:lpstr>
      <vt:lpstr>BAR CHART</vt:lpstr>
      <vt:lpstr>TUGAS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LENOVO</cp:lastModifiedBy>
  <cp:revision>126</cp:revision>
  <dcterms:created xsi:type="dcterms:W3CDTF">2012-08-29T16:21:37Z</dcterms:created>
  <dcterms:modified xsi:type="dcterms:W3CDTF">2019-07-14T16:06:40Z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