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7"/>
  </p:notesMasterIdLst>
  <p:sldIdLst>
    <p:sldId id="295" r:id="rId2"/>
    <p:sldId id="273" r:id="rId3"/>
    <p:sldId id="274" r:id="rId4"/>
    <p:sldId id="307" r:id="rId5"/>
    <p:sldId id="275" r:id="rId6"/>
    <p:sldId id="276" r:id="rId7"/>
    <p:sldId id="283" r:id="rId8"/>
    <p:sldId id="277" r:id="rId9"/>
    <p:sldId id="287" r:id="rId10"/>
    <p:sldId id="288" r:id="rId11"/>
    <p:sldId id="306" r:id="rId12"/>
    <p:sldId id="278" r:id="rId13"/>
    <p:sldId id="280" r:id="rId14"/>
    <p:sldId id="305" r:id="rId15"/>
    <p:sldId id="279" r:id="rId16"/>
    <p:sldId id="284" r:id="rId17"/>
    <p:sldId id="285" r:id="rId18"/>
    <p:sldId id="282" r:id="rId19"/>
    <p:sldId id="289" r:id="rId20"/>
    <p:sldId id="290" r:id="rId21"/>
    <p:sldId id="292" r:id="rId22"/>
    <p:sldId id="293" r:id="rId23"/>
    <p:sldId id="294" r:id="rId24"/>
    <p:sldId id="300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D9AB03-9D35-415F-9D8F-05937A5F240E}">
          <p14:sldIdLst>
            <p14:sldId id="295"/>
          </p14:sldIdLst>
        </p14:section>
        <p14:section name="Summary Section" id="{CC5018FD-186D-4C1E-9E56-462E35D640D8}">
          <p14:sldIdLst/>
        </p14:section>
        <p14:section name="bagian 1 Analisis dan Visualisasi Data" id="{DF8CF467-3284-48FA-944D-8B8D7D6F090C}">
          <p14:sldIdLst/>
        </p14:section>
        <p14:section name="bagian 1 Pengenalan R" id="{B09D4482-DD75-4C0E-8F8F-1C9B8B15DA03}">
          <p14:sldIdLst/>
        </p14:section>
        <p14:section name="bagian 2 Manipulasi Data" id="{9BB51F38-475B-43E0-B8EB-2661391E7544}">
          <p14:sldIdLst>
            <p14:sldId id="273"/>
            <p14:sldId id="274"/>
            <p14:sldId id="307"/>
            <p14:sldId id="275"/>
            <p14:sldId id="276"/>
            <p14:sldId id="283"/>
            <p14:sldId id="277"/>
            <p14:sldId id="287"/>
            <p14:sldId id="288"/>
            <p14:sldId id="306"/>
            <p14:sldId id="278"/>
            <p14:sldId id="280"/>
            <p14:sldId id="305"/>
          </p14:sldIdLst>
        </p14:section>
        <p14:section name="bagian 3 Agregasi Data" id="{F7CA2021-6941-46EC-914A-F967F5307E67}">
          <p14:sldIdLst>
            <p14:sldId id="279"/>
            <p14:sldId id="284"/>
            <p14:sldId id="285"/>
            <p14:sldId id="282"/>
            <p14:sldId id="289"/>
          </p14:sldIdLst>
        </p14:section>
        <p14:section name="bagian 4 Pivoting" id="{CE2EED50-293C-4E37-9EEC-64AD9C2DABB2}">
          <p14:sldIdLst>
            <p14:sldId id="290"/>
            <p14:sldId id="292"/>
            <p14:sldId id="293"/>
            <p14:sldId id="294"/>
          </p14:sldIdLst>
        </p14:section>
        <p14:section name="Terima Kasih" id="{C222500E-3DA9-46B3-A46D-08F6533EEADC}">
          <p14:sldIdLst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BA243-44B8-4425-A7E0-DAB6370AF03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740C-25BF-4FCF-B8D1-1F4FDD25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6740C-25BF-4FCF-B8D1-1F4FDD2521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EBE-B9E5-44F1-BEF3-AE674A17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EBE-B9E5-44F1-BEF3-AE674A178CE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07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EBE-B9E5-44F1-BEF3-AE674A178C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232EF-6CB9-40AC-838A-1E843767E977}"/>
              </a:ext>
            </a:extLst>
          </p:cNvPr>
          <p:cNvSpPr/>
          <p:nvPr userDrawn="1"/>
        </p:nvSpPr>
        <p:spPr>
          <a:xfrm>
            <a:off x="0" y="243839"/>
            <a:ext cx="12192000" cy="2272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29C37BA0-3E04-4B78-BCAD-2DE834311B5C}"/>
              </a:ext>
            </a:extLst>
          </p:cNvPr>
          <p:cNvSpPr/>
          <p:nvPr userDrawn="1"/>
        </p:nvSpPr>
        <p:spPr>
          <a:xfrm>
            <a:off x="4366572" y="330846"/>
            <a:ext cx="3355703" cy="136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4DC59-AADD-4923-AC05-54DE946470CE}"/>
              </a:ext>
            </a:extLst>
          </p:cNvPr>
          <p:cNvSpPr/>
          <p:nvPr userDrawn="1"/>
        </p:nvSpPr>
        <p:spPr>
          <a:xfrm flipV="1">
            <a:off x="0" y="6492242"/>
            <a:ext cx="12192000" cy="2272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4E1E224E-C95F-4F75-97D3-CAFC0535EF62}"/>
              </a:ext>
            </a:extLst>
          </p:cNvPr>
          <p:cNvSpPr/>
          <p:nvPr userDrawn="1"/>
        </p:nvSpPr>
        <p:spPr>
          <a:xfrm flipV="1">
            <a:off x="4366572" y="6487013"/>
            <a:ext cx="3355703" cy="136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1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7567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92557E-A672-4B6A-9AC1-DCBE8EFC56FE}"/>
              </a:ext>
            </a:extLst>
          </p:cNvPr>
          <p:cNvSpPr/>
          <p:nvPr userDrawn="1"/>
        </p:nvSpPr>
        <p:spPr>
          <a:xfrm flipV="1">
            <a:off x="0" y="4339891"/>
            <a:ext cx="12192000" cy="2272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B02B59F0-AB3A-4AC7-9FDB-C8D813F43BE0}"/>
              </a:ext>
            </a:extLst>
          </p:cNvPr>
          <p:cNvSpPr/>
          <p:nvPr userDrawn="1"/>
        </p:nvSpPr>
        <p:spPr>
          <a:xfrm flipV="1">
            <a:off x="4366572" y="4334662"/>
            <a:ext cx="3355703" cy="136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EBE-B9E5-44F1-BEF3-AE674A17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EBE-B9E5-44F1-BEF3-AE674A17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EBE-B9E5-44F1-BEF3-AE674A178C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50CDB-E768-496A-B4AB-43E2866404F0}"/>
              </a:ext>
            </a:extLst>
          </p:cNvPr>
          <p:cNvSpPr/>
          <p:nvPr userDrawn="1"/>
        </p:nvSpPr>
        <p:spPr>
          <a:xfrm>
            <a:off x="0" y="243839"/>
            <a:ext cx="12192000" cy="2272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EF28A4A-5507-4E8F-82A2-738741E01D20}"/>
              </a:ext>
            </a:extLst>
          </p:cNvPr>
          <p:cNvSpPr/>
          <p:nvPr userDrawn="1"/>
        </p:nvSpPr>
        <p:spPr>
          <a:xfrm>
            <a:off x="4366572" y="330846"/>
            <a:ext cx="3355703" cy="136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6A245-EF1A-4FA7-B34B-2201EE7833A3}"/>
              </a:ext>
            </a:extLst>
          </p:cNvPr>
          <p:cNvSpPr/>
          <p:nvPr userDrawn="1"/>
        </p:nvSpPr>
        <p:spPr>
          <a:xfrm flipV="1">
            <a:off x="0" y="6492242"/>
            <a:ext cx="12192000" cy="2272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4C54C18-5F5B-4F04-B271-167996FF47BB}"/>
              </a:ext>
            </a:extLst>
          </p:cNvPr>
          <p:cNvSpPr/>
          <p:nvPr userDrawn="1"/>
        </p:nvSpPr>
        <p:spPr>
          <a:xfrm flipV="1">
            <a:off x="4366572" y="6487013"/>
            <a:ext cx="3355703" cy="136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6EBE-B9E5-44F1-BEF3-AE674A17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80C6EBE-B9E5-44F1-BEF3-AE674A178CE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674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bronline.com/wp-content/uploads/2016/11/data-scien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02"/>
          <a:stretch/>
        </p:blipFill>
        <p:spPr bwMode="auto">
          <a:xfrm>
            <a:off x="-48127" y="-5"/>
            <a:ext cx="12252960" cy="5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758" y="89935"/>
            <a:ext cx="8022028" cy="210216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Pengenalan</a:t>
            </a: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  R </a:t>
            </a:r>
            <a:r>
              <a:rPr lang="en-US" b="1" dirty="0" err="1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dan</a:t>
            </a: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Manipulasi</a:t>
            </a: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</a:rPr>
              <a:t> Data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91E4-319C-4ACC-8C25-9BDACD0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Mengganti</a:t>
            </a:r>
            <a:r>
              <a:rPr lang="en-US" dirty="0"/>
              <a:t>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B3D8-E9E7-485C-B2A6-5313C45B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179"/>
            <a:ext cx="10515600" cy="340378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missing value (NA)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07F0CE-7B52-467C-9F04-5C01DB16AE29}"/>
              </a:ext>
            </a:extLst>
          </p:cNvPr>
          <p:cNvSpPr/>
          <p:nvPr/>
        </p:nvSpPr>
        <p:spPr>
          <a:xfrm>
            <a:off x="996222" y="1825625"/>
            <a:ext cx="1019955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&lt;- data.frame(v1 = c(1,NA,3,4,5),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v2 = c('a', 'b', 'c', NA, 'e'),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v3 = c(12, 43, 12, 43, NA), 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stringsAsFactors = FALSE)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33774E-AE83-46DB-88AD-A15E103FF135}"/>
              </a:ext>
            </a:extLst>
          </p:cNvPr>
          <p:cNvSpPr/>
          <p:nvPr/>
        </p:nvSpPr>
        <p:spPr>
          <a:xfrm>
            <a:off x="996222" y="3863521"/>
            <a:ext cx="10199556" cy="621741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M[is.na(M)] &lt;- 0</a:t>
            </a:r>
            <a:endParaRPr lang="nl-NL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A0BA2-D69E-4089-9870-02E263FEF54C}"/>
              </a:ext>
            </a:extLst>
          </p:cNvPr>
          <p:cNvSpPr/>
          <p:nvPr/>
        </p:nvSpPr>
        <p:spPr>
          <a:xfrm>
            <a:off x="996222" y="4590530"/>
            <a:ext cx="10199556" cy="1255633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dengan tidyverse</a:t>
            </a:r>
          </a:p>
          <a:p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%&gt;% replace_na(list(v1 = 0, </a:t>
            </a:r>
          </a:p>
          <a:p>
            <a:pPr lvl="7"/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 = "0", </a:t>
            </a:r>
          </a:p>
          <a:p>
            <a:pPr lvl="7"/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 = 0))</a:t>
            </a:r>
          </a:p>
        </p:txBody>
      </p:sp>
    </p:spTree>
    <p:extLst>
      <p:ext uri="{BB962C8B-B14F-4D97-AF65-F5344CB8AC3E}">
        <p14:creationId xmlns:p14="http://schemas.microsoft.com/office/powerpoint/2010/main" val="133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91E4-319C-4ACC-8C25-9BDACD0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Mengganti</a:t>
            </a:r>
            <a:r>
              <a:rPr lang="en-US" dirty="0"/>
              <a:t>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B3D8-E9E7-485C-B2A6-5313C45B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179"/>
            <a:ext cx="10515600" cy="340378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missing value (NA)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07F0CE-7B52-467C-9F04-5C01DB16AE29}"/>
              </a:ext>
            </a:extLst>
          </p:cNvPr>
          <p:cNvSpPr/>
          <p:nvPr/>
        </p:nvSpPr>
        <p:spPr>
          <a:xfrm>
            <a:off x="996222" y="1825625"/>
            <a:ext cx="1019955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&lt;- data.frame(v1 = c(1,NA,3,4,5),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v2 = c('a', 'b', 'c', NA, 'e'),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v3 = c(12, 43, 12, 43, NA), 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stringsAsFactors = FALSE)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33774E-AE83-46DB-88AD-A15E103FF135}"/>
              </a:ext>
            </a:extLst>
          </p:cNvPr>
          <p:cNvSpPr/>
          <p:nvPr/>
        </p:nvSpPr>
        <p:spPr>
          <a:xfrm>
            <a:off x="996222" y="4208294"/>
            <a:ext cx="10199556" cy="621741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M[is.na(M)] &lt;- 0</a:t>
            </a:r>
            <a:endParaRPr lang="nl-NL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A0BA2-D69E-4089-9870-02E263FEF54C}"/>
              </a:ext>
            </a:extLst>
          </p:cNvPr>
          <p:cNvSpPr/>
          <p:nvPr/>
        </p:nvSpPr>
        <p:spPr>
          <a:xfrm>
            <a:off x="996222" y="4935303"/>
            <a:ext cx="10199556" cy="1255633"/>
          </a:xfrm>
          <a:prstGeom prst="roundRect">
            <a:avLst>
              <a:gd name="adj" fmla="val 8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dengan tidyverse</a:t>
            </a:r>
          </a:p>
          <a:p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%&gt;% replace_na(list(v1 = mean(M$v1, na.rm = TRUE), </a:t>
            </a:r>
          </a:p>
          <a:p>
            <a:pPr lvl="7"/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 = "unknown", </a:t>
            </a:r>
          </a:p>
          <a:p>
            <a:pPr lvl="7"/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 = median(M$v3, na.rm = TRUE)))</a:t>
            </a:r>
          </a:p>
        </p:txBody>
      </p:sp>
    </p:spTree>
    <p:extLst>
      <p:ext uri="{BB962C8B-B14F-4D97-AF65-F5344CB8AC3E}">
        <p14:creationId xmlns:p14="http://schemas.microsoft.com/office/powerpoint/2010/main" val="29603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1135-245C-4B68-95D6-BBFB1DFB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54C5-5F8A-4870-B357-58D646A7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subset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NOMOR_BARANG =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B534E-0E45-47DA-839A-C51126205801}"/>
              </a:ext>
            </a:extLst>
          </p:cNvPr>
          <p:cNvSpPr/>
          <p:nvPr/>
        </p:nvSpPr>
        <p:spPr>
          <a:xfrm>
            <a:off x="1653914" y="2621845"/>
            <a:ext cx="8884172" cy="807155"/>
          </a:xfrm>
          <a:prstGeom prst="roundRect">
            <a:avLst>
              <a:gd name="adj" fmla="val 92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BLN == "Jul" &amp; NOMOR_BARANG == 2)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09FC0-C6FC-4D92-A000-DDF3D237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9" y="4943475"/>
            <a:ext cx="3923885" cy="1155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6DEE9-D95C-431B-B113-7DA792FCA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87"/>
          <a:stretch/>
        </p:blipFill>
        <p:spPr>
          <a:xfrm>
            <a:off x="5068732" y="4943475"/>
            <a:ext cx="5276850" cy="123348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CB5BC0-0764-4461-88F7-6DDB9BC5E5BB}"/>
              </a:ext>
            </a:extLst>
          </p:cNvPr>
          <p:cNvSpPr/>
          <p:nvPr/>
        </p:nvSpPr>
        <p:spPr>
          <a:xfrm>
            <a:off x="1653914" y="3563937"/>
            <a:ext cx="8884172" cy="899408"/>
          </a:xfrm>
          <a:prstGeom prst="roundRect">
            <a:avLst>
              <a:gd name="adj" fmla="val 92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filter(NOMOR_BARANG == 2 &amp; BLN == "Jul")</a:t>
            </a:r>
          </a:p>
        </p:txBody>
      </p:sp>
    </p:spTree>
    <p:extLst>
      <p:ext uri="{BB962C8B-B14F-4D97-AF65-F5344CB8AC3E}">
        <p14:creationId xmlns:p14="http://schemas.microsoft.com/office/powerpoint/2010/main" val="24757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EDF-B7A7-4247-B4CC-84A9ECD0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2C6-7C63-43CD-A223-FF85F5D3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0638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Urutkan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(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),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desc</a:t>
            </a:r>
            <a:r>
              <a:rPr lang="en-US" sz="2400" dirty="0"/>
              <a:t>()  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mengurutkan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8F5D3-0210-4A89-85FE-B74AA89A8AC8}"/>
              </a:ext>
            </a:extLst>
          </p:cNvPr>
          <p:cNvSpPr/>
          <p:nvPr/>
        </p:nvSpPr>
        <p:spPr>
          <a:xfrm>
            <a:off x="1043901" y="3075647"/>
            <a:ext cx="10515600" cy="1507119"/>
          </a:xfrm>
          <a:prstGeom prst="roundRect">
            <a:avLst>
              <a:gd name="adj" fmla="val 9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sort(data_baru$NOMOR_BARANG) # mengurutkan 1 kolom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[order(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data_baru$KODE_DOKUMEN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data_baru$NOMOR_BARANG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),] 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mengurutkan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berdasarkan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lebih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3D8E6-47EF-4BF5-A69C-4C6F7E7A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838" y="1765993"/>
            <a:ext cx="1619431" cy="10758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C6317B-7599-41D7-A65F-00AC571AC160}"/>
              </a:ext>
            </a:extLst>
          </p:cNvPr>
          <p:cNvSpPr/>
          <p:nvPr/>
        </p:nvSpPr>
        <p:spPr>
          <a:xfrm>
            <a:off x="2242523" y="2228781"/>
            <a:ext cx="911409" cy="274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61A87-A144-4A8F-AF3A-D67FFA8A9132}"/>
              </a:ext>
            </a:extLst>
          </p:cNvPr>
          <p:cNvSpPr/>
          <p:nvPr/>
        </p:nvSpPr>
        <p:spPr>
          <a:xfrm>
            <a:off x="1043900" y="4691922"/>
            <a:ext cx="10515600" cy="1613919"/>
          </a:xfrm>
          <a:prstGeom prst="roundRect">
            <a:avLst>
              <a:gd name="adj" fmla="val 9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perbedaan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sort()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order()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sort(c('b', 'c', 'a', 'd’)) 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mengurutkan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nilainya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"a" "b" "c" "d"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order(c('b', 'c', 'a', 'd’)) 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mengurutkan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indeks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urutannya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3 1 2 4</a:t>
            </a:r>
          </a:p>
        </p:txBody>
      </p:sp>
    </p:spTree>
    <p:extLst>
      <p:ext uri="{BB962C8B-B14F-4D97-AF65-F5344CB8AC3E}">
        <p14:creationId xmlns:p14="http://schemas.microsoft.com/office/powerpoint/2010/main" val="3448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EDF-B7A7-4247-B4CC-84A9ECD0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2C6-7C63-43CD-A223-FF85F5D3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0638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Urutkan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(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),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desc</a:t>
            </a:r>
            <a:r>
              <a:rPr lang="en-US" sz="2400" dirty="0"/>
              <a:t>()  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mengurutkan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8F5D3-0210-4A89-85FE-B74AA89A8AC8}"/>
              </a:ext>
            </a:extLst>
          </p:cNvPr>
          <p:cNvSpPr/>
          <p:nvPr/>
        </p:nvSpPr>
        <p:spPr>
          <a:xfrm>
            <a:off x="1043901" y="3075648"/>
            <a:ext cx="10515600" cy="1140866"/>
          </a:xfrm>
          <a:prstGeom prst="roundRect">
            <a:avLst>
              <a:gd name="adj" fmla="val 9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data_baru[order(data_baru$NOMOR_BARANG),]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[order(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data_baru$KODE_DOKUMEN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data_baru$NOMOR_BARANG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3D8E6-47EF-4BF5-A69C-4C6F7E7A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838" y="1765993"/>
            <a:ext cx="1619431" cy="10758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C6317B-7599-41D7-A65F-00AC571AC160}"/>
              </a:ext>
            </a:extLst>
          </p:cNvPr>
          <p:cNvSpPr/>
          <p:nvPr/>
        </p:nvSpPr>
        <p:spPr>
          <a:xfrm>
            <a:off x="2242523" y="2228781"/>
            <a:ext cx="911409" cy="274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61A87-A144-4A8F-AF3A-D67FFA8A9132}"/>
              </a:ext>
            </a:extLst>
          </p:cNvPr>
          <p:cNvSpPr/>
          <p:nvPr/>
        </p:nvSpPr>
        <p:spPr>
          <a:xfrm>
            <a:off x="1043900" y="4467073"/>
            <a:ext cx="10515600" cy="1140866"/>
          </a:xfrm>
          <a:prstGeom prst="roundRect">
            <a:avLst>
              <a:gd name="adj" fmla="val 9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arrange(NOMOR_BARANG)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arrange(KODE_DOKUMEN,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(NOMOR_BARANG))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067BE-B5E9-4614-B1AB-6CAE6CDAA225}"/>
              </a:ext>
            </a:extLst>
          </p:cNvPr>
          <p:cNvSpPr txBox="1"/>
          <p:nvPr/>
        </p:nvSpPr>
        <p:spPr>
          <a:xfrm>
            <a:off x="884421" y="5861150"/>
            <a:ext cx="956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i="1" dirty="0"/>
              <a:t>arrange()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data frame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/variable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1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FCEB-EF1F-40FA-8504-96B937D3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Agregasi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1B96-7818-46DC-BA2B-7EB6D70A2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D5DC-6813-4840-BD26-658BFEDE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4C13-2DBF-437C-8C4B-B2525D44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518E4E-813A-4468-B1D6-D63997A2F5BB}"/>
              </a:ext>
            </a:extLst>
          </p:cNvPr>
          <p:cNvSpPr/>
          <p:nvPr/>
        </p:nvSpPr>
        <p:spPr>
          <a:xfrm>
            <a:off x="995362" y="2951981"/>
            <a:ext cx="10515600" cy="1550687"/>
          </a:xfrm>
          <a:prstGeom prst="roundRect">
            <a:avLst>
              <a:gd name="adj" fmla="val 89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(rata2 = mean(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data_baru$HARGA_BARANG_PER_SATUAN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minimum = min(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data_baru$HARGA_BARANG_PER_SATUAN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maksimum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data_baru$HARGA_BARANG_PER_SATUAN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 = length(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data_baru$HARGA_BARANG_PER_SATUAN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85E37-97A5-4811-8BB9-1376DF9A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345" y="1789068"/>
            <a:ext cx="215265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F5720-E128-48C0-8CE4-B081E70B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2346280"/>
            <a:ext cx="4167266" cy="5251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766D31-F3A5-4801-8C00-761A49D4C90B}"/>
              </a:ext>
            </a:extLst>
          </p:cNvPr>
          <p:cNvSpPr/>
          <p:nvPr/>
        </p:nvSpPr>
        <p:spPr>
          <a:xfrm>
            <a:off x="995362" y="4567664"/>
            <a:ext cx="10515600" cy="1724077"/>
          </a:xfrm>
          <a:prstGeom prst="roundRect">
            <a:avLst>
              <a:gd name="adj" fmla="val 89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(rata2 = mean(HARGA_BARANG_PER_SATUAN),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minimum = min(HARGA_BARANG_PER_SATUAN),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maksimum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max(HARGA_BARANG_PER_SATUAN),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 = n())</a:t>
            </a:r>
          </a:p>
        </p:txBody>
      </p:sp>
    </p:spTree>
    <p:extLst>
      <p:ext uri="{BB962C8B-B14F-4D97-AF65-F5344CB8AC3E}">
        <p14:creationId xmlns:p14="http://schemas.microsoft.com/office/powerpoint/2010/main" val="14276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C43-C442-4C3E-A75F-AE89BE4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16A2-F669-4F0E-B4FB-D38EA102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6311" cy="4351338"/>
          </a:xfrm>
        </p:spPr>
        <p:txBody>
          <a:bodyPr/>
          <a:lstStyle/>
          <a:p>
            <a:r>
              <a:rPr lang="en-US" dirty="0" err="1"/>
              <a:t>Membuang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(</a:t>
            </a:r>
            <a:r>
              <a:rPr lang="en-US" i="1" dirty="0"/>
              <a:t>remove duplicate</a:t>
            </a:r>
            <a:r>
              <a:rPr lang="en-US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3A4DA-78A3-4089-B7E1-9AE20435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1862138"/>
            <a:ext cx="2133600" cy="13811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C0F47B-9978-4FAC-A8DF-9D13E40995F9}"/>
              </a:ext>
            </a:extLst>
          </p:cNvPr>
          <p:cNvSpPr/>
          <p:nvPr/>
        </p:nvSpPr>
        <p:spPr>
          <a:xfrm>
            <a:off x="1094282" y="3279776"/>
            <a:ext cx="10259518" cy="1381125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data_baru$NEGARA_TUJUAN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[!duplicated(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[c("NEGARA_TUJUAN",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"NOMOR_BARANG", "JENIS_BARANG")]),]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83ACA-72AA-49D6-8C72-B13887C2C92B}"/>
              </a:ext>
            </a:extLst>
          </p:cNvPr>
          <p:cNvSpPr/>
          <p:nvPr/>
        </p:nvSpPr>
        <p:spPr>
          <a:xfrm>
            <a:off x="1094282" y="4851427"/>
            <a:ext cx="10259518" cy="1325563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distinct(NEGARA_TUJUAN)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distinct(NEGARA_TUJUAN, NOMOR_BARANG, JENIS_BARANG,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.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keep_all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8561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6131-CD85-475E-901D-1C1E4096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73FA-D971-4B76-AC18-4E807848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group by di R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.</a:t>
            </a:r>
          </a:p>
          <a:p>
            <a:r>
              <a:rPr lang="en-US" dirty="0" err="1"/>
              <a:t>Misalkan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JUMLAH SATUAN </a:t>
            </a:r>
            <a:r>
              <a:rPr lang="en-US" dirty="0" err="1"/>
              <a:t>berdasarkan</a:t>
            </a:r>
            <a:r>
              <a:rPr lang="en-US" dirty="0"/>
              <a:t> NEGARA TUJUAN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4BFED4-FAED-4A8F-AE52-019CE2AA46E2}"/>
              </a:ext>
            </a:extLst>
          </p:cNvPr>
          <p:cNvSpPr/>
          <p:nvPr/>
        </p:nvSpPr>
        <p:spPr>
          <a:xfrm>
            <a:off x="4347148" y="3562836"/>
            <a:ext cx="7506636" cy="2885069"/>
          </a:xfrm>
          <a:prstGeom prst="roundRect">
            <a:avLst>
              <a:gd name="adj" fmla="val 102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(NEGARA_TUJUAN, BLN) %&gt;% 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(rata2 = mean(JUMLAH_SATUAN),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minimum = min(JUMLAH_SATUAN),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maksimum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max(JUMLAH_SATUAN),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 = n())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3612E-B9F4-4DC9-8BE2-BA546379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84" y="3830074"/>
            <a:ext cx="2777076" cy="18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C942-4524-4E91-8BBF-F34289AC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Frekuensi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ACAD-7A6A-4ADF-9E76-FCD27A15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di R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B8B11D-9317-433D-8737-42CEE70999D1}"/>
              </a:ext>
            </a:extLst>
          </p:cNvPr>
          <p:cNvSpPr/>
          <p:nvPr/>
        </p:nvSpPr>
        <p:spPr>
          <a:xfrm>
            <a:off x="1049311" y="2353893"/>
            <a:ext cx="9833547" cy="1075107"/>
          </a:xfrm>
          <a:prstGeom prst="roundRect">
            <a:avLst>
              <a:gd name="adj" fmla="val 102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data_baru$NEGARA_TUJUAN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data_baru$NEGARA_TUJUAN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68F0AB-946F-401F-8EB9-0CB5C59657C9}"/>
              </a:ext>
            </a:extLst>
          </p:cNvPr>
          <p:cNvSpPr/>
          <p:nvPr/>
        </p:nvSpPr>
        <p:spPr>
          <a:xfrm>
            <a:off x="1049312" y="3596605"/>
            <a:ext cx="9833546" cy="1365139"/>
          </a:xfrm>
          <a:prstGeom prst="roundRect">
            <a:avLst>
              <a:gd name="adj" fmla="val 102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(NEGARA_TUJUAN) %&gt;%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n())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(NEGARA_TUJUAN) %&gt;% 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n()) %&gt;% mutate(prop = n/sum(n))</a:t>
            </a:r>
          </a:p>
        </p:txBody>
      </p:sp>
    </p:spTree>
    <p:extLst>
      <p:ext uri="{BB962C8B-B14F-4D97-AF65-F5344CB8AC3E}">
        <p14:creationId xmlns:p14="http://schemas.microsoft.com/office/powerpoint/2010/main" val="10504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3389-A57A-484C-ADB6-D56DDB8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dirty="0" err="1"/>
              <a:t>Manipulasi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9F78-9FF1-4768-B6C0-0B5D39287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2A35-E29F-43FD-BD68-483927EF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Pivoting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5D02-84BB-41C6-8988-D098D5DDA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CFC4-56D9-4D0C-A158-35F669C0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Long</a:t>
            </a:r>
            <a:r>
              <a:rPr lang="en-US" dirty="0"/>
              <a:t>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E94E47-A419-4B55-96A9-3762A754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BB5C98-1AC5-4D5F-9EBB-81B9E95A1D63}"/>
              </a:ext>
            </a:extLst>
          </p:cNvPr>
          <p:cNvSpPr/>
          <p:nvPr/>
        </p:nvSpPr>
        <p:spPr>
          <a:xfrm>
            <a:off x="838200" y="4590279"/>
            <a:ext cx="10515599" cy="1586684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dlong</a:t>
            </a:r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select(KODE_EKSPORTIR, NEGARA_TUJUAN, HARGA_BARANG_USD, JENIS_BARANG) %&gt;%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filter(NEGARA_TUJUAN %in% c("JP","HK","CN","DE","FR","US")) %&gt;%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(KODE_EKSPORTIR, JENIS_BARANG, NEGARA_TUJUAN) %&gt;%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(TOTAL_HARGA_BARANG = sum(HARGA_BARANG_USD))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348EF-C039-4864-9FC7-79C68EAB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1978843"/>
            <a:ext cx="4895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2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F511-5E27-4C26-B741-4CA0A61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Long-to-Wide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9C1A09D-E865-4EAE-9320-41DC895B6013}"/>
              </a:ext>
            </a:extLst>
          </p:cNvPr>
          <p:cNvSpPr/>
          <p:nvPr/>
        </p:nvSpPr>
        <p:spPr>
          <a:xfrm>
            <a:off x="5295274" y="2784489"/>
            <a:ext cx="529390" cy="33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33B6D-1984-4650-899E-36738280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21" y="1825625"/>
            <a:ext cx="5555832" cy="2715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FD5CF-95FE-4FA2-B423-1BA4A099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8" y="1825626"/>
            <a:ext cx="4461710" cy="45553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A40C4E-2DA7-451C-AEA0-D01F654756D5}"/>
              </a:ext>
            </a:extLst>
          </p:cNvPr>
          <p:cNvSpPr/>
          <p:nvPr/>
        </p:nvSpPr>
        <p:spPr>
          <a:xfrm>
            <a:off x="5295275" y="4611737"/>
            <a:ext cx="6412044" cy="1023506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dlong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spread(key = NEGARA_TUJUAN, 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value = TOTAL_HARGA_BARANG)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517AA-2417-496B-BA0D-69260C512C63}"/>
              </a:ext>
            </a:extLst>
          </p:cNvPr>
          <p:cNvSpPr txBox="1"/>
          <p:nvPr/>
        </p:nvSpPr>
        <p:spPr>
          <a:xfrm>
            <a:off x="5295274" y="5635243"/>
            <a:ext cx="662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key</a:t>
            </a:r>
            <a:r>
              <a:rPr lang="en-US" dirty="0"/>
              <a:t> :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b="1" i="1" dirty="0"/>
              <a:t>value</a:t>
            </a:r>
            <a:r>
              <a:rPr lang="en-US" dirty="0"/>
              <a:t> :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2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33B6D-1984-4650-899E-36738280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38" y="1510834"/>
            <a:ext cx="5555832" cy="2715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5F511-5E27-4C26-B741-4CA0A61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Wide-to-Long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9C1A09D-E865-4EAE-9320-41DC895B6013}"/>
              </a:ext>
            </a:extLst>
          </p:cNvPr>
          <p:cNvSpPr/>
          <p:nvPr/>
        </p:nvSpPr>
        <p:spPr>
          <a:xfrm>
            <a:off x="6336319" y="2672195"/>
            <a:ext cx="529390" cy="33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A40C4E-2DA7-451C-AEA0-D01F654756D5}"/>
              </a:ext>
            </a:extLst>
          </p:cNvPr>
          <p:cNvSpPr/>
          <p:nvPr/>
        </p:nvSpPr>
        <p:spPr>
          <a:xfrm>
            <a:off x="199025" y="4394571"/>
            <a:ext cx="6741633" cy="1271714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dlong2 &lt;- </a:t>
            </a:r>
            <a:r>
              <a:rPr lang="en-US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dwide</a:t>
            </a:r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gather(key = NEGARA_TUJUAN,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value = TOTAL_HARGA_BARANG,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-c(KODE_EKSPORTIR, JENIS_BARANG))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30E79-580B-493E-AEF1-FA77BDEF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49" y="1397000"/>
            <a:ext cx="4981575" cy="509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07BB7-24B3-4A64-AF50-85AEB394310E}"/>
              </a:ext>
            </a:extLst>
          </p:cNvPr>
          <p:cNvSpPr txBox="1"/>
          <p:nvPr/>
        </p:nvSpPr>
        <p:spPr>
          <a:xfrm>
            <a:off x="243803" y="5666285"/>
            <a:ext cx="662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key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nama-nama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b="1" i="1" dirty="0"/>
              <a:t>value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62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DBFB-2823-40CC-96A5-0BAA5726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1F30-5848-4348-BCAE-CCB3F556B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F137-5DB2-4C3C-89E9-FF671FF5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E51F8-C554-440E-9795-9CF173942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15C-66D6-409A-8904-52ADAE46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C57D-86FB-4E63-AC72-98B15E66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 data *.txt </a:t>
            </a:r>
          </a:p>
          <a:p>
            <a:r>
              <a:rPr lang="en-US" sz="2400" dirty="0"/>
              <a:t>Import data *.csv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7635B2-3248-4C16-B432-6B382EDB4ED0}"/>
              </a:ext>
            </a:extLst>
          </p:cNvPr>
          <p:cNvSpPr/>
          <p:nvPr/>
        </p:nvSpPr>
        <p:spPr>
          <a:xfrm>
            <a:off x="1109417" y="3723132"/>
            <a:ext cx="10157091" cy="1137252"/>
          </a:xfrm>
          <a:prstGeom prst="roundRect">
            <a:avLst>
              <a:gd name="adj" fmla="val 83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bea_cukai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read.csv("data/BEA CUKAI.csv", header = TRUE)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bps &lt;- read.csv("data/FEEDBACK BPS.csv", header = TRUE)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E6DF57-242C-41C5-B9E0-EDF4E5AE68E2}"/>
              </a:ext>
            </a:extLst>
          </p:cNvPr>
          <p:cNvSpPr/>
          <p:nvPr/>
        </p:nvSpPr>
        <p:spPr>
          <a:xfrm>
            <a:off x="3708427" y="1783431"/>
            <a:ext cx="41972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6CC464-58A5-4747-9435-0BC0EC613E07}"/>
              </a:ext>
            </a:extLst>
          </p:cNvPr>
          <p:cNvSpPr/>
          <p:nvPr/>
        </p:nvSpPr>
        <p:spPr>
          <a:xfrm>
            <a:off x="4315526" y="1672606"/>
            <a:ext cx="7127825" cy="3806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1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"/path/to/file.txt", header = TRUE, </a:t>
            </a:r>
            <a:r>
              <a:rPr lang="en-US" sz="14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",")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91B09A-3A3A-420B-A3E2-5DDFD6866C68}"/>
              </a:ext>
            </a:extLst>
          </p:cNvPr>
          <p:cNvSpPr/>
          <p:nvPr/>
        </p:nvSpPr>
        <p:spPr>
          <a:xfrm>
            <a:off x="3708427" y="2279979"/>
            <a:ext cx="41972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E60B9E-FBBB-4C4E-801F-63BDC50289FE}"/>
              </a:ext>
            </a:extLst>
          </p:cNvPr>
          <p:cNvSpPr/>
          <p:nvPr/>
        </p:nvSpPr>
        <p:spPr>
          <a:xfrm>
            <a:off x="4315525" y="2179596"/>
            <a:ext cx="7127825" cy="3806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read.csv(file = "/path/to/file.txt", header = TRUE, </a:t>
            </a:r>
            <a:r>
              <a:rPr lang="en-US" sz="14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",")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BBDD8-44B7-4F73-A92F-43C4CB65BE2C}"/>
              </a:ext>
            </a:extLst>
          </p:cNvPr>
          <p:cNvSpPr txBox="1"/>
          <p:nvPr/>
        </p:nvSpPr>
        <p:spPr>
          <a:xfrm>
            <a:off x="988575" y="2902622"/>
            <a:ext cx="945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training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  </a:t>
            </a:r>
            <a:r>
              <a:rPr lang="en-US" sz="2000" dirty="0" err="1"/>
              <a:t>read_csv</a:t>
            </a:r>
            <a:r>
              <a:rPr lang="en-US" sz="2000" dirty="0"/>
              <a:t>()   </a:t>
            </a:r>
            <a:r>
              <a:rPr lang="en-US" sz="2000" dirty="0" err="1"/>
              <a:t>dari</a:t>
            </a:r>
            <a:r>
              <a:rPr lang="en-US" sz="2000" dirty="0"/>
              <a:t> package </a:t>
            </a:r>
            <a:r>
              <a:rPr lang="en-US" sz="2000" dirty="0" err="1"/>
              <a:t>readr</a:t>
            </a:r>
            <a:r>
              <a:rPr lang="en-US" sz="2000" dirty="0"/>
              <a:t>      yang </a:t>
            </a:r>
            <a:r>
              <a:rPr lang="en-US" sz="2000" dirty="0" err="1"/>
              <a:t>tergabung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package </a:t>
            </a:r>
            <a:r>
              <a:rPr lang="en-US" sz="2000" dirty="0" err="1"/>
              <a:t>tidyverse</a:t>
            </a:r>
            <a:endParaRPr lang="en-US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FA55AE-06FA-4CCF-AC4A-9C99EDFCCE56}"/>
              </a:ext>
            </a:extLst>
          </p:cNvPr>
          <p:cNvSpPr/>
          <p:nvPr/>
        </p:nvSpPr>
        <p:spPr>
          <a:xfrm>
            <a:off x="6095241" y="3003995"/>
            <a:ext cx="1286162" cy="27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DC30F1-A4F2-4A21-9404-60A3339AB221}"/>
              </a:ext>
            </a:extLst>
          </p:cNvPr>
          <p:cNvSpPr/>
          <p:nvPr/>
        </p:nvSpPr>
        <p:spPr>
          <a:xfrm>
            <a:off x="9028028" y="2992742"/>
            <a:ext cx="840947" cy="288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4CBDB0-3C13-4F36-B1AF-6178A1302800}"/>
              </a:ext>
            </a:extLst>
          </p:cNvPr>
          <p:cNvSpPr/>
          <p:nvPr/>
        </p:nvSpPr>
        <p:spPr>
          <a:xfrm>
            <a:off x="4708774" y="3259574"/>
            <a:ext cx="1386467" cy="274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E95964-A553-4C7F-8312-8C0271A73B1F}"/>
              </a:ext>
            </a:extLst>
          </p:cNvPr>
          <p:cNvSpPr/>
          <p:nvPr/>
        </p:nvSpPr>
        <p:spPr>
          <a:xfrm>
            <a:off x="1109417" y="4913835"/>
            <a:ext cx="10157090" cy="1513774"/>
          </a:xfrm>
          <a:prstGeom prst="roundRect">
            <a:avLst>
              <a:gd name="adj" fmla="val 83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bea_cukai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("data/BEA CUKAI.csv",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bps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("data/FEEDBACK BPS.csv",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44150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D115-80DF-4F1F-B9A3-15AA92AC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%&gt;% di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A4C6-DBD4-4F05-ABD6-F1FB8DAE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 err="1">
                <a:cs typeface="Courier New" panose="02070309020205020404" pitchFamily="49" charset="0"/>
              </a:rPr>
              <a:t>Misalkan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cs typeface="Courier New" panose="02070309020205020404" pitchFamily="49" charset="0"/>
              </a:rPr>
              <a:t>f()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adalah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sebuah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fungsi</a:t>
            </a:r>
            <a:r>
              <a:rPr lang="en-US" sz="2400" dirty="0">
                <a:cs typeface="Courier New" panose="02070309020205020404" pitchFamily="49" charset="0"/>
              </a:rPr>
              <a:t> di R </a:t>
            </a:r>
            <a:r>
              <a:rPr lang="en-US" sz="2400" dirty="0" err="1">
                <a:cs typeface="Courier New" panose="02070309020205020404" pitchFamily="49" charset="0"/>
              </a:rPr>
              <a:t>dengan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argumen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cs typeface="Courier New" panose="02070309020205020404" pitchFamily="49" charset="0"/>
              </a:rPr>
              <a:t>f(a, x) </a:t>
            </a:r>
            <a:r>
              <a:rPr lang="en-US" sz="2400" dirty="0" err="1">
                <a:cs typeface="Courier New" panose="02070309020205020404" pitchFamily="49" charset="0"/>
              </a:rPr>
              <a:t>dan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cs typeface="Courier New" panose="02070309020205020404" pitchFamily="49" charset="0"/>
              </a:rPr>
              <a:t>g()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adalah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fungsi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dengan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argumen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cs typeface="Courier New" panose="02070309020205020404" pitchFamily="49" charset="0"/>
              </a:rPr>
              <a:t>g(b, z)</a:t>
            </a:r>
            <a:endParaRPr lang="en-US" sz="2000" b="1" i="1" dirty="0"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9EC1FB-EA8E-4CC5-AB65-F40656101598}"/>
              </a:ext>
            </a:extLst>
          </p:cNvPr>
          <p:cNvSpPr/>
          <p:nvPr/>
        </p:nvSpPr>
        <p:spPr>
          <a:xfrm>
            <a:off x="1538830" y="4016787"/>
            <a:ext cx="1369730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f(a, x)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D57351-2DD8-44F5-961D-B35C4BDC9A72}"/>
              </a:ext>
            </a:extLst>
          </p:cNvPr>
          <p:cNvSpPr/>
          <p:nvPr/>
        </p:nvSpPr>
        <p:spPr>
          <a:xfrm>
            <a:off x="1374408" y="5204186"/>
            <a:ext cx="169857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a %&gt;% f(x)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F73F36-D742-443F-8FDD-1ABCC39BB405}"/>
              </a:ext>
            </a:extLst>
          </p:cNvPr>
          <p:cNvCxnSpPr/>
          <p:nvPr/>
        </p:nvCxnSpPr>
        <p:spPr>
          <a:xfrm flipH="1">
            <a:off x="1648918" y="4406026"/>
            <a:ext cx="389745" cy="7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315133-A235-4E08-AB21-A9362C898C4D}"/>
              </a:ext>
            </a:extLst>
          </p:cNvPr>
          <p:cNvCxnSpPr>
            <a:cxnSpLocks/>
          </p:cNvCxnSpPr>
          <p:nvPr/>
        </p:nvCxnSpPr>
        <p:spPr>
          <a:xfrm>
            <a:off x="1843790" y="4406026"/>
            <a:ext cx="517160" cy="8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EEB2A-6D9F-458A-A82D-F6C1C7DEE5CB}"/>
              </a:ext>
            </a:extLst>
          </p:cNvPr>
          <p:cNvCxnSpPr>
            <a:cxnSpLocks/>
          </p:cNvCxnSpPr>
          <p:nvPr/>
        </p:nvCxnSpPr>
        <p:spPr>
          <a:xfrm>
            <a:off x="2552544" y="4397007"/>
            <a:ext cx="130696" cy="8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8AE13C-51A0-4579-AA6E-99C5DAB18092}"/>
              </a:ext>
            </a:extLst>
          </p:cNvPr>
          <p:cNvSpPr/>
          <p:nvPr/>
        </p:nvSpPr>
        <p:spPr>
          <a:xfrm>
            <a:off x="4787325" y="4016787"/>
            <a:ext cx="2288031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g(f(a, x), z)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677E5-2421-481B-BB85-4FE0A98071BB}"/>
              </a:ext>
            </a:extLst>
          </p:cNvPr>
          <p:cNvSpPr/>
          <p:nvPr/>
        </p:nvSpPr>
        <p:spPr>
          <a:xfrm>
            <a:off x="4622904" y="5204186"/>
            <a:ext cx="2992099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a %&gt;% f(x) %&gt;% g(z)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13FFD-8179-4614-AF11-F2A801D60A45}"/>
              </a:ext>
            </a:extLst>
          </p:cNvPr>
          <p:cNvCxnSpPr/>
          <p:nvPr/>
        </p:nvCxnSpPr>
        <p:spPr>
          <a:xfrm flipH="1">
            <a:off x="4897414" y="4406026"/>
            <a:ext cx="389745" cy="7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0025F5-AB38-4317-B94A-CC45541C10D5}"/>
              </a:ext>
            </a:extLst>
          </p:cNvPr>
          <p:cNvCxnSpPr>
            <a:cxnSpLocks/>
          </p:cNvCxnSpPr>
          <p:nvPr/>
        </p:nvCxnSpPr>
        <p:spPr>
          <a:xfrm>
            <a:off x="5478750" y="4397007"/>
            <a:ext cx="130696" cy="81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F129DB-E8C2-43A4-B2A5-60E16B0E17DE}"/>
              </a:ext>
            </a:extLst>
          </p:cNvPr>
          <p:cNvCxnSpPr>
            <a:cxnSpLocks/>
          </p:cNvCxnSpPr>
          <p:nvPr/>
        </p:nvCxnSpPr>
        <p:spPr>
          <a:xfrm flipH="1">
            <a:off x="5931736" y="4406026"/>
            <a:ext cx="164264" cy="7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3488EE-7692-4D58-A8CD-00FDBC26BFE2}"/>
              </a:ext>
            </a:extLst>
          </p:cNvPr>
          <p:cNvCxnSpPr>
            <a:cxnSpLocks/>
          </p:cNvCxnSpPr>
          <p:nvPr/>
        </p:nvCxnSpPr>
        <p:spPr>
          <a:xfrm>
            <a:off x="5167779" y="4406026"/>
            <a:ext cx="1669301" cy="8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BA59DF-6460-4D9A-BB14-33F382220553}"/>
              </a:ext>
            </a:extLst>
          </p:cNvPr>
          <p:cNvCxnSpPr>
            <a:cxnSpLocks/>
          </p:cNvCxnSpPr>
          <p:nvPr/>
        </p:nvCxnSpPr>
        <p:spPr>
          <a:xfrm>
            <a:off x="6606917" y="4397007"/>
            <a:ext cx="559007" cy="8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4BFD57-7573-48A8-8A83-B166EFEB949A}"/>
              </a:ext>
            </a:extLst>
          </p:cNvPr>
          <p:cNvSpPr txBox="1"/>
          <p:nvPr/>
        </p:nvSpPr>
        <p:spPr>
          <a:xfrm>
            <a:off x="3717558" y="5797981"/>
            <a:ext cx="724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menjadikan</a:t>
            </a:r>
            <a:r>
              <a:rPr lang="en-US" dirty="0"/>
              <a:t> 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f(),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g().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E3AA4B-CC3B-462A-9C9F-0A05177D8F84}"/>
              </a:ext>
            </a:extLst>
          </p:cNvPr>
          <p:cNvSpPr/>
          <p:nvPr/>
        </p:nvSpPr>
        <p:spPr>
          <a:xfrm>
            <a:off x="727645" y="5897467"/>
            <a:ext cx="2992099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a %&gt;% f(x) %&gt;% g(z)</a:t>
            </a:r>
          </a:p>
        </p:txBody>
      </p:sp>
    </p:spTree>
    <p:extLst>
      <p:ext uri="{BB962C8B-B14F-4D97-AF65-F5344CB8AC3E}">
        <p14:creationId xmlns:p14="http://schemas.microsoft.com/office/powerpoint/2010/main" val="41854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96AB-4A62-4040-9574-F1D39088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19E5-9C20-423A-B5F0-F328F2F7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R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(+, -, *, /, ^, sqrt(),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041C4-C103-4843-8716-84BC582F37E2}"/>
              </a:ext>
            </a:extLst>
          </p:cNvPr>
          <p:cNvSpPr/>
          <p:nvPr/>
        </p:nvSpPr>
        <p:spPr>
          <a:xfrm>
            <a:off x="838200" y="3369040"/>
            <a:ext cx="10515600" cy="1442803"/>
          </a:xfrm>
          <a:prstGeom prst="roundRect">
            <a:avLst>
              <a:gd name="adj" fmla="val 7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bea_cukai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data_baru$HARGA_BARANG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lvl="3"/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data_baru$HARGA_BARANG_PER_SATUAN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data_baru$JUMLAH_SATUAN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02408C-7E0E-42AE-9B22-3B1E592DA7C0}"/>
              </a:ext>
            </a:extLst>
          </p:cNvPr>
          <p:cNvSpPr/>
          <p:nvPr/>
        </p:nvSpPr>
        <p:spPr>
          <a:xfrm>
            <a:off x="838200" y="4953513"/>
            <a:ext cx="10515600" cy="1015255"/>
          </a:xfrm>
          <a:prstGeom prst="roundRect">
            <a:avLst>
              <a:gd name="adj" fmla="val 7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bea_cukai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mutate(HARGA_BARANG = HARGA_BARANG_PER_SATUAN*JUMLAH_SATUAN)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7032F-C261-4A3A-81CC-769E27CD11BB}"/>
              </a:ext>
            </a:extLst>
          </p:cNvPr>
          <p:cNvSpPr txBox="1"/>
          <p:nvPr/>
        </p:nvSpPr>
        <p:spPr>
          <a:xfrm>
            <a:off x="762246" y="6063132"/>
            <a:ext cx="99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i="1" dirty="0"/>
              <a:t>mutate()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/variable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b="1" i="1" dirty="0"/>
              <a:t>mutate(data, </a:t>
            </a:r>
            <a:r>
              <a:rPr lang="en-US" b="1" i="1" dirty="0" err="1"/>
              <a:t>kolombaru</a:t>
            </a:r>
            <a:r>
              <a:rPr lang="en-US" b="1" i="1" dirty="0"/>
              <a:t> = </a:t>
            </a:r>
            <a:r>
              <a:rPr lang="en-US" b="1" i="1" dirty="0" err="1"/>
              <a:t>ekspresi</a:t>
            </a:r>
            <a:r>
              <a:rPr lang="en-US" b="1" i="1" dirty="0"/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6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96AB-4A62-4040-9574-F1D39088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19E5-9C20-423A-B5F0-F328F2F7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715"/>
            <a:ext cx="10515600" cy="4351338"/>
          </a:xfrm>
        </p:spPr>
        <p:txBody>
          <a:bodyPr/>
          <a:lstStyle/>
          <a:p>
            <a:r>
              <a:rPr lang="en-US" dirty="0" err="1"/>
              <a:t>Manipulasi</a:t>
            </a:r>
            <a:r>
              <a:rPr lang="en-US" dirty="0"/>
              <a:t> String</a:t>
            </a:r>
          </a:p>
          <a:p>
            <a:pPr lvl="1"/>
            <a:r>
              <a:rPr lang="en-US" dirty="0" err="1"/>
              <a:t>Kolom</a:t>
            </a:r>
            <a:r>
              <a:rPr lang="en-US" dirty="0"/>
              <a:t> TGL_DAFTAR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/string.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TGL_DAFTAR yang </a:t>
            </a:r>
            <a:r>
              <a:rPr lang="en-US" dirty="0" err="1"/>
              <a:t>dipisahkan</a:t>
            </a: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041C4-C103-4843-8716-84BC582F37E2}"/>
              </a:ext>
            </a:extLst>
          </p:cNvPr>
          <p:cNvSpPr/>
          <p:nvPr/>
        </p:nvSpPr>
        <p:spPr>
          <a:xfrm>
            <a:off x="838200" y="3369043"/>
            <a:ext cx="10515600" cy="1290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data_baru$TGL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data_baru$TGL_DAFTAR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 = 1, stop = 2)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data_baru$BLN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data_baru$TGL_DAFTAR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 = 4, stop = 6)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data_baru$THN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data_baru$TGL_DAFTAR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 = 8, stop = 9)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2D2D9A-8BAD-4C59-B0A3-A9A3E6419BE5}"/>
              </a:ext>
            </a:extLst>
          </p:cNvPr>
          <p:cNvSpPr/>
          <p:nvPr/>
        </p:nvSpPr>
        <p:spPr>
          <a:xfrm>
            <a:off x="838200" y="4748992"/>
            <a:ext cx="10515600" cy="1054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lvl="2"/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separate(TGL_DAFTAR, c("TGL", "BLN", "THN") , remove = FALSE)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A195-2FF8-4C3E-BE34-D0BAAE32244D}"/>
              </a:ext>
            </a:extLst>
          </p:cNvPr>
          <p:cNvSpPr txBox="1"/>
          <p:nvPr/>
        </p:nvSpPr>
        <p:spPr>
          <a:xfrm>
            <a:off x="838200" y="5806252"/>
            <a:ext cx="1088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i="1" dirty="0"/>
              <a:t>separate()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/variable </a:t>
            </a:r>
            <a:r>
              <a:rPr lang="en-US" dirty="0" err="1"/>
              <a:t>menjadi</a:t>
            </a:r>
            <a:r>
              <a:rPr lang="en-US" dirty="0"/>
              <a:t> variable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sep</a:t>
            </a:r>
            <a:r>
              <a:rPr lang="en-US" dirty="0"/>
              <a:t> =.</a:t>
            </a:r>
          </a:p>
          <a:p>
            <a:r>
              <a:rPr lang="en-US" b="1" i="1" dirty="0"/>
              <a:t>separate(data, </a:t>
            </a:r>
            <a:r>
              <a:rPr lang="en-US" b="1" i="1" dirty="0" err="1"/>
              <a:t>kolom</a:t>
            </a:r>
            <a:r>
              <a:rPr lang="en-US" b="1" i="1" dirty="0"/>
              <a:t>, </a:t>
            </a:r>
            <a:r>
              <a:rPr lang="en-US" b="1" i="1" dirty="0" err="1"/>
              <a:t>namakolombaru</a:t>
            </a:r>
            <a:r>
              <a:rPr lang="en-US" b="1" i="1" dirty="0"/>
              <a:t>, </a:t>
            </a:r>
            <a:r>
              <a:rPr lang="en-US" b="1" i="1" dirty="0" err="1"/>
              <a:t>sep</a:t>
            </a:r>
            <a:r>
              <a:rPr lang="en-US" b="1" i="1" dirty="0"/>
              <a:t> =, remove = TRUE)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C7CE-9D69-4EF5-84C4-3C9BF424C8E8}"/>
              </a:ext>
            </a:extLst>
          </p:cNvPr>
          <p:cNvSpPr txBox="1"/>
          <p:nvPr/>
        </p:nvSpPr>
        <p:spPr>
          <a:xfrm>
            <a:off x="6937094" y="6085644"/>
            <a:ext cx="479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Download cheat sheet </a:t>
            </a:r>
            <a:r>
              <a:rPr lang="en-US" dirty="0" err="1">
                <a:hlinkClick r:id="rId2"/>
              </a:rPr>
              <a:t>untuk</a:t>
            </a:r>
            <a:r>
              <a:rPr lang="en-US" dirty="0">
                <a:hlinkClick r:id="rId2"/>
              </a:rPr>
              <a:t> Strings </a:t>
            </a:r>
            <a:r>
              <a:rPr lang="en-US" dirty="0" err="1">
                <a:hlinkClick r:id="rId2"/>
              </a:rPr>
              <a:t>dari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96AB-4A62-4040-9574-F1D39088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19E5-9C20-423A-B5F0-F328F2F7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  <a:p>
            <a:pPr marL="457200" lvl="1" indent="0">
              <a:buNone/>
            </a:pPr>
            <a:r>
              <a:rPr lang="en-US" dirty="0" err="1"/>
              <a:t>Kolom</a:t>
            </a:r>
            <a:r>
              <a:rPr lang="en-US" dirty="0"/>
              <a:t> TGL_DAFTAR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/string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dijadikan</a:t>
            </a:r>
            <a:r>
              <a:rPr lang="en-US" b="1" dirty="0"/>
              <a:t> </a:t>
            </a:r>
            <a:r>
              <a:rPr lang="en-US" b="1" i="1" dirty="0"/>
              <a:t>date-value</a:t>
            </a:r>
            <a:r>
              <a:rPr lang="en-US" b="1" dirty="0"/>
              <a:t> di R</a:t>
            </a: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041C4-C103-4843-8716-84BC582F37E2}"/>
              </a:ext>
            </a:extLst>
          </p:cNvPr>
          <p:cNvSpPr/>
          <p:nvPr/>
        </p:nvSpPr>
        <p:spPr>
          <a:xfrm>
            <a:off x="1154244" y="2823410"/>
            <a:ext cx="10199556" cy="1328865"/>
          </a:xfrm>
          <a:prstGeom prst="roundRect">
            <a:avLst>
              <a:gd name="adj" fmla="val 6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data_baru$TGL_DAFTAR1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(paste(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data_baru$TGL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data_baru$BLN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THN,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"-"), </a:t>
            </a:r>
          </a:p>
          <a:p>
            <a:pPr lvl="2"/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= "%d-%b-%y")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F6B36-4FDE-41F9-AE29-FC94611FFEBA}"/>
              </a:ext>
            </a:extLst>
          </p:cNvPr>
          <p:cNvSpPr txBox="1"/>
          <p:nvPr/>
        </p:nvSpPr>
        <p:spPr>
          <a:xfrm>
            <a:off x="1154244" y="6056026"/>
            <a:ext cx="568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Download cheat sheet </a:t>
            </a:r>
            <a:r>
              <a:rPr lang="en-US" dirty="0" err="1">
                <a:hlinkClick r:id="rId2"/>
              </a:rPr>
              <a:t>untuk</a:t>
            </a:r>
            <a:r>
              <a:rPr lang="en-US" dirty="0">
                <a:hlinkClick r:id="rId2"/>
              </a:rPr>
              <a:t> Dates and Times </a:t>
            </a:r>
            <a:r>
              <a:rPr lang="en-US" dirty="0" err="1">
                <a:hlinkClick r:id="rId2"/>
              </a:rPr>
              <a:t>dari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Rstudio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ECC1-9CB9-43C3-9DE1-1EF2DCA481A1}"/>
              </a:ext>
            </a:extLst>
          </p:cNvPr>
          <p:cNvSpPr txBox="1"/>
          <p:nvPr/>
        </p:nvSpPr>
        <p:spPr>
          <a:xfrm>
            <a:off x="824461" y="5771210"/>
            <a:ext cx="1059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i="1" dirty="0"/>
              <a:t>paste()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/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pemisahnya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i="1" dirty="0" err="1"/>
              <a:t>sep</a:t>
            </a:r>
            <a:r>
              <a:rPr lang="en-US" b="1" i="1" dirty="0"/>
              <a:t> =</a:t>
            </a:r>
            <a:r>
              <a:rPr lang="en-US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82DA98-58FD-49CD-A6C6-A2BE0F682359}"/>
              </a:ext>
            </a:extLst>
          </p:cNvPr>
          <p:cNvSpPr/>
          <p:nvPr/>
        </p:nvSpPr>
        <p:spPr>
          <a:xfrm>
            <a:off x="1167983" y="4287212"/>
            <a:ext cx="10199556" cy="1483998"/>
          </a:xfrm>
          <a:prstGeom prst="roundRect">
            <a:avLst>
              <a:gd name="adj" fmla="val 6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mutate(TGL_DAFTAR2 = 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dmy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(TGL_DAFTAR))</a:t>
            </a:r>
          </a:p>
        </p:txBody>
      </p:sp>
    </p:spTree>
    <p:extLst>
      <p:ext uri="{BB962C8B-B14F-4D97-AF65-F5344CB8AC3E}">
        <p14:creationId xmlns:p14="http://schemas.microsoft.com/office/powerpoint/2010/main" val="3238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91E4-319C-4ACC-8C25-9BDACD0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B3D8-E9E7-485C-B2A6-5313C45B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Indikator</a:t>
            </a:r>
            <a:r>
              <a:rPr lang="en-US" dirty="0"/>
              <a:t> data </a:t>
            </a:r>
            <a:r>
              <a:rPr lang="en-US" dirty="0" err="1"/>
              <a:t>hilang</a:t>
            </a:r>
            <a:r>
              <a:rPr lang="en-US" dirty="0"/>
              <a:t>/missing value </a:t>
            </a:r>
          </a:p>
          <a:p>
            <a:pPr lvl="1"/>
            <a:r>
              <a:rPr lang="en-US" dirty="0"/>
              <a:t>9999, 0, -99, [blank], NULL, [.], NA,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Penanganan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Baris</a:t>
            </a:r>
            <a:r>
              <a:rPr lang="en-US" dirty="0"/>
              <a:t> data </a:t>
            </a:r>
            <a:r>
              <a:rPr lang="en-US" dirty="0" err="1"/>
              <a:t>dibuang</a:t>
            </a:r>
            <a:endParaRPr lang="en-US" dirty="0"/>
          </a:p>
          <a:p>
            <a:pPr lvl="1"/>
            <a:r>
              <a:rPr lang="en-US" dirty="0"/>
              <a:t>Missing value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dirty="0" err="1"/>
              <a:t>konstanta</a:t>
            </a:r>
            <a:r>
              <a:rPr lang="en-US" dirty="0"/>
              <a:t>, rata-rata, median,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91E4-319C-4ACC-8C25-9BDACD0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Membuang</a:t>
            </a:r>
            <a:r>
              <a:rPr lang="en-US" dirty="0"/>
              <a:t>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B3D8-E9E7-485C-B2A6-5313C45B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179"/>
            <a:ext cx="10515600" cy="340378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missing value (NA) </a:t>
            </a:r>
            <a:r>
              <a:rPr lang="en-US" dirty="0" err="1"/>
              <a:t>dibuang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07F0CE-7B52-467C-9F04-5C01DB16AE29}"/>
              </a:ext>
            </a:extLst>
          </p:cNvPr>
          <p:cNvSpPr/>
          <p:nvPr/>
        </p:nvSpPr>
        <p:spPr>
          <a:xfrm>
            <a:off x="996222" y="1825625"/>
            <a:ext cx="10199556" cy="1325563"/>
          </a:xfrm>
          <a:prstGeom prst="roundRect">
            <a:avLst>
              <a:gd name="adj" fmla="val 64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&lt;- data.frame(v1 = c(1,NA,3,4,5),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v2 = c('a', 'b', 'c', NA, 'e'),</a:t>
            </a:r>
          </a:p>
          <a:p>
            <a:r>
              <a:rPr lang="pt-BR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v3 = c(12, 43, 12, 43, NA), stringsAsFactors = FALSE)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33774E-AE83-46DB-88AD-A15E103FF135}"/>
              </a:ext>
            </a:extLst>
          </p:cNvPr>
          <p:cNvSpPr/>
          <p:nvPr/>
        </p:nvSpPr>
        <p:spPr>
          <a:xfrm>
            <a:off x="996222" y="4249164"/>
            <a:ext cx="10199556" cy="689207"/>
          </a:xfrm>
          <a:prstGeom prst="roundRect">
            <a:avLst>
              <a:gd name="adj" fmla="val 8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base R</a:t>
            </a:r>
          </a:p>
          <a:p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Missing_buang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M[</a:t>
            </a:r>
            <a:r>
              <a:rPr lang="en-US" sz="20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(M),]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38E415-11DC-4F09-A5BD-A4FFEAE7AAFE}"/>
              </a:ext>
            </a:extLst>
          </p:cNvPr>
          <p:cNvSpPr/>
          <p:nvPr/>
        </p:nvSpPr>
        <p:spPr>
          <a:xfrm>
            <a:off x="996222" y="5028311"/>
            <a:ext cx="10199556" cy="689207"/>
          </a:xfrm>
          <a:prstGeom prst="roundRect">
            <a:avLst>
              <a:gd name="adj" fmla="val 76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dengan tidyverse</a:t>
            </a:r>
          </a:p>
          <a:p>
            <a:r>
              <a:rPr lang="nl-NL" sz="20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Missing_buang &lt;- M %&gt;% drop_na()</a:t>
            </a:r>
            <a:endParaRPr lang="en-US" sz="20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OK" id="{FD7267BD-7B88-4E04-8D99-F491CF0D8A06}" vid="{4E7F66B2-8E82-4570-87F4-1E106FCD7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3036</TotalTime>
  <Words>1178</Words>
  <Application>Microsoft Office PowerPoint</Application>
  <PresentationFormat>Widescreen</PresentationFormat>
  <Paragraphs>202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Courier New</vt:lpstr>
      <vt:lpstr>Euphemia</vt:lpstr>
      <vt:lpstr>Lucida Console</vt:lpstr>
      <vt:lpstr>Plantagenet Cherokee</vt:lpstr>
      <vt:lpstr>Wingdings</vt:lpstr>
      <vt:lpstr>BOOK</vt:lpstr>
      <vt:lpstr>Pengenalan  R dan Manipulasi Data</vt:lpstr>
      <vt:lpstr> Manipulasi Data</vt:lpstr>
      <vt:lpstr>Membaca Data</vt:lpstr>
      <vt:lpstr>Pipes %&gt;% di R</vt:lpstr>
      <vt:lpstr>Membuat Variabel Baru</vt:lpstr>
      <vt:lpstr>Membuat Variabel Baru</vt:lpstr>
      <vt:lpstr>Membuat Variabel Baru</vt:lpstr>
      <vt:lpstr>Missing Value</vt:lpstr>
      <vt:lpstr>Membuang Missing Value</vt:lpstr>
      <vt:lpstr>Mengganti Missing Value</vt:lpstr>
      <vt:lpstr>Mengganti Missing Value</vt:lpstr>
      <vt:lpstr>Filter Data</vt:lpstr>
      <vt:lpstr>Sorting </vt:lpstr>
      <vt:lpstr>Sorting </vt:lpstr>
      <vt:lpstr> Agregasi Data</vt:lpstr>
      <vt:lpstr>Summarize </vt:lpstr>
      <vt:lpstr>Distinct</vt:lpstr>
      <vt:lpstr>Group By</vt:lpstr>
      <vt:lpstr>Tabel Frekuensi</vt:lpstr>
      <vt:lpstr> Pivoting</vt:lpstr>
      <vt:lpstr>Long Data</vt:lpstr>
      <vt:lpstr>Long-to-Wide Data</vt:lpstr>
      <vt:lpstr>Wide-to-Long Data</vt:lpstr>
      <vt:lpstr>Penutup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aef.stk@gmail.com</dc:creator>
  <cp:lastModifiedBy>LENOVO</cp:lastModifiedBy>
  <cp:revision>147</cp:revision>
  <dcterms:created xsi:type="dcterms:W3CDTF">2018-10-15T10:27:46Z</dcterms:created>
  <dcterms:modified xsi:type="dcterms:W3CDTF">2019-07-14T15:52:22Z</dcterms:modified>
</cp:coreProperties>
</file>