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88"/>
  </p:notesMasterIdLst>
  <p:handoutMasterIdLst>
    <p:handoutMasterId r:id="rId89"/>
  </p:handoutMasterIdLst>
  <p:sldIdLst>
    <p:sldId id="590" r:id="rId2"/>
    <p:sldId id="499" r:id="rId3"/>
    <p:sldId id="500" r:id="rId4"/>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91" r:id="rId35"/>
    <p:sldId id="592" r:id="rId36"/>
    <p:sldId id="531" r:id="rId37"/>
    <p:sldId id="532" r:id="rId38"/>
    <p:sldId id="533" r:id="rId39"/>
    <p:sldId id="534" r:id="rId40"/>
    <p:sldId id="535" r:id="rId41"/>
    <p:sldId id="536" r:id="rId42"/>
    <p:sldId id="537" r:id="rId43"/>
    <p:sldId id="538" r:id="rId44"/>
    <p:sldId id="539" r:id="rId45"/>
    <p:sldId id="540" r:id="rId46"/>
    <p:sldId id="541" r:id="rId47"/>
    <p:sldId id="542" r:id="rId48"/>
    <p:sldId id="543" r:id="rId49"/>
    <p:sldId id="544" r:id="rId50"/>
    <p:sldId id="545" r:id="rId51"/>
    <p:sldId id="554" r:id="rId52"/>
    <p:sldId id="555" r:id="rId53"/>
    <p:sldId id="556" r:id="rId54"/>
    <p:sldId id="557" r:id="rId55"/>
    <p:sldId id="558" r:id="rId56"/>
    <p:sldId id="559" r:id="rId57"/>
    <p:sldId id="560" r:id="rId58"/>
    <p:sldId id="561" r:id="rId59"/>
    <p:sldId id="563" r:id="rId60"/>
    <p:sldId id="564"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93" r:id="rId76"/>
    <p:sldId id="595" r:id="rId77"/>
    <p:sldId id="596" r:id="rId78"/>
    <p:sldId id="598" r:id="rId79"/>
    <p:sldId id="599" r:id="rId80"/>
    <p:sldId id="584" r:id="rId81"/>
    <p:sldId id="585" r:id="rId82"/>
    <p:sldId id="586" r:id="rId83"/>
    <p:sldId id="587" r:id="rId84"/>
    <p:sldId id="588" r:id="rId85"/>
    <p:sldId id="497" r:id="rId86"/>
    <p:sldId id="401" r:id="rId87"/>
  </p:sldIdLst>
  <p:sldSz cx="9144000" cy="6858000" type="screen4x3"/>
  <p:notesSz cx="6888163" cy="100203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CCFF"/>
    <a:srgbClr val="00FF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5441" autoAdjust="0"/>
  </p:normalViewPr>
  <p:slideViewPr>
    <p:cSldViewPr>
      <p:cViewPr varScale="1">
        <p:scale>
          <a:sx n="77" d="100"/>
          <a:sy n="77" d="100"/>
        </p:scale>
        <p:origin x="952" y="60"/>
      </p:cViewPr>
      <p:guideLst>
        <p:guide orient="horz" pos="26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28575">
              <a:noFill/>
            </a:ln>
          </c:spPr>
          <c:xVal>
            <c:numRef>
              <c:f>Sheet1!$A$2:$A$28</c:f>
              <c:numCache>
                <c:formatCode>General</c:formatCode>
                <c:ptCount val="27"/>
                <c:pt idx="0">
                  <c:v>0</c:v>
                </c:pt>
                <c:pt idx="1">
                  <c:v>3.8461538461538484E-2</c:v>
                </c:pt>
                <c:pt idx="2">
                  <c:v>7.6923076923077024E-2</c:v>
                </c:pt>
                <c:pt idx="3">
                  <c:v>0.11538461538461552</c:v>
                </c:pt>
                <c:pt idx="4">
                  <c:v>0.15384615384615444</c:v>
                </c:pt>
                <c:pt idx="5">
                  <c:v>0.19230769230769265</c:v>
                </c:pt>
                <c:pt idx="6">
                  <c:v>0.23076923076923148</c:v>
                </c:pt>
                <c:pt idx="7">
                  <c:v>0.26923076923076938</c:v>
                </c:pt>
                <c:pt idx="8">
                  <c:v>0.30769230769230782</c:v>
                </c:pt>
                <c:pt idx="9">
                  <c:v>0.34615384615384692</c:v>
                </c:pt>
                <c:pt idx="10">
                  <c:v>0.3846153846153848</c:v>
                </c:pt>
                <c:pt idx="11">
                  <c:v>0.42307692307692396</c:v>
                </c:pt>
                <c:pt idx="12">
                  <c:v>0.46153846153846234</c:v>
                </c:pt>
                <c:pt idx="13">
                  <c:v>0.5</c:v>
                </c:pt>
                <c:pt idx="14">
                  <c:v>0.53846153846153844</c:v>
                </c:pt>
                <c:pt idx="15">
                  <c:v>0.57692307692307943</c:v>
                </c:pt>
                <c:pt idx="16">
                  <c:v>0.61538461538461564</c:v>
                </c:pt>
                <c:pt idx="17">
                  <c:v>0.65384615384615385</c:v>
                </c:pt>
                <c:pt idx="18">
                  <c:v>0.69230769230769396</c:v>
                </c:pt>
                <c:pt idx="19">
                  <c:v>0.73076923076923073</c:v>
                </c:pt>
                <c:pt idx="20">
                  <c:v>0.76923076923076927</c:v>
                </c:pt>
                <c:pt idx="21">
                  <c:v>0.80769230769230771</c:v>
                </c:pt>
                <c:pt idx="22">
                  <c:v>0.84615384615384792</c:v>
                </c:pt>
                <c:pt idx="23">
                  <c:v>0.8846153846153858</c:v>
                </c:pt>
                <c:pt idx="24">
                  <c:v>0.92307692307692257</c:v>
                </c:pt>
                <c:pt idx="25">
                  <c:v>0.96153846153846168</c:v>
                </c:pt>
                <c:pt idx="26">
                  <c:v>1</c:v>
                </c:pt>
              </c:numCache>
            </c:numRef>
          </c:xVal>
          <c:yVal>
            <c:numRef>
              <c:f>Sheet1!$B$2:$B$28</c:f>
              <c:numCache>
                <c:formatCode>General</c:formatCode>
                <c:ptCount val="27"/>
                <c:pt idx="0">
                  <c:v>14</c:v>
                </c:pt>
                <c:pt idx="1">
                  <c:v>15</c:v>
                </c:pt>
                <c:pt idx="2">
                  <c:v>16.100000000000001</c:v>
                </c:pt>
                <c:pt idx="3">
                  <c:v>16.2</c:v>
                </c:pt>
                <c:pt idx="4">
                  <c:v>16.600000000000001</c:v>
                </c:pt>
                <c:pt idx="5">
                  <c:v>16.7</c:v>
                </c:pt>
                <c:pt idx="6">
                  <c:v>16.8</c:v>
                </c:pt>
                <c:pt idx="7">
                  <c:v>17.2</c:v>
                </c:pt>
                <c:pt idx="8">
                  <c:v>17.2</c:v>
                </c:pt>
                <c:pt idx="9">
                  <c:v>17.3</c:v>
                </c:pt>
                <c:pt idx="10">
                  <c:v>17.399999999999999</c:v>
                </c:pt>
                <c:pt idx="11">
                  <c:v>17.600000000000001</c:v>
                </c:pt>
                <c:pt idx="12">
                  <c:v>17.7</c:v>
                </c:pt>
                <c:pt idx="13">
                  <c:v>18.2</c:v>
                </c:pt>
                <c:pt idx="14">
                  <c:v>19.2</c:v>
                </c:pt>
                <c:pt idx="15">
                  <c:v>19.399999999999999</c:v>
                </c:pt>
                <c:pt idx="16">
                  <c:v>20.2</c:v>
                </c:pt>
                <c:pt idx="17">
                  <c:v>21</c:v>
                </c:pt>
                <c:pt idx="18">
                  <c:v>21.8</c:v>
                </c:pt>
                <c:pt idx="19">
                  <c:v>22</c:v>
                </c:pt>
                <c:pt idx="20">
                  <c:v>22.8</c:v>
                </c:pt>
                <c:pt idx="21">
                  <c:v>23.1</c:v>
                </c:pt>
                <c:pt idx="22">
                  <c:v>23.4</c:v>
                </c:pt>
                <c:pt idx="23">
                  <c:v>23.9</c:v>
                </c:pt>
                <c:pt idx="24">
                  <c:v>24.3</c:v>
                </c:pt>
                <c:pt idx="25">
                  <c:v>26.4</c:v>
                </c:pt>
                <c:pt idx="26">
                  <c:v>29.4</c:v>
                </c:pt>
              </c:numCache>
            </c:numRef>
          </c:yVal>
          <c:smooth val="0"/>
          <c:extLst>
            <c:ext xmlns:c16="http://schemas.microsoft.com/office/drawing/2014/chart" uri="{C3380CC4-5D6E-409C-BE32-E72D297353CC}">
              <c16:uniqueId val="{00000000-035C-42A5-A939-B50360D3D26A}"/>
            </c:ext>
          </c:extLst>
        </c:ser>
        <c:dLbls>
          <c:showLegendKey val="0"/>
          <c:showVal val="0"/>
          <c:showCatName val="0"/>
          <c:showSerName val="0"/>
          <c:showPercent val="0"/>
          <c:showBubbleSize val="0"/>
        </c:dLbls>
        <c:axId val="70788224"/>
        <c:axId val="70789760"/>
      </c:scatterChart>
      <c:valAx>
        <c:axId val="70788224"/>
        <c:scaling>
          <c:orientation val="minMax"/>
          <c:max val="1"/>
          <c:min val="0"/>
        </c:scaling>
        <c:delete val="0"/>
        <c:axPos val="b"/>
        <c:numFmt formatCode="General" sourceLinked="1"/>
        <c:majorTickMark val="out"/>
        <c:minorTickMark val="none"/>
        <c:tickLblPos val="nextTo"/>
        <c:txPr>
          <a:bodyPr/>
          <a:lstStyle/>
          <a:p>
            <a:pPr>
              <a:defRPr sz="1400"/>
            </a:pPr>
            <a:endParaRPr lang="en-US"/>
          </a:p>
        </c:txPr>
        <c:crossAx val="70789760"/>
        <c:crosses val="autoZero"/>
        <c:crossBetween val="midCat"/>
        <c:majorUnit val="0.2"/>
      </c:valAx>
      <c:valAx>
        <c:axId val="70789760"/>
        <c:scaling>
          <c:orientation val="minMax"/>
          <c:max val="30"/>
          <c:min val="10"/>
        </c:scaling>
        <c:delete val="0"/>
        <c:axPos val="l"/>
        <c:majorGridlines>
          <c:spPr>
            <a:ln>
              <a:solidFill>
                <a:schemeClr val="accent6">
                  <a:lumMod val="75000"/>
                </a:schemeClr>
              </a:solidFill>
              <a:prstDash val="dash"/>
            </a:ln>
          </c:spPr>
        </c:majorGridlines>
        <c:numFmt formatCode="General" sourceLinked="1"/>
        <c:majorTickMark val="out"/>
        <c:minorTickMark val="none"/>
        <c:tickLblPos val="nextTo"/>
        <c:txPr>
          <a:bodyPr/>
          <a:lstStyle/>
          <a:p>
            <a:pPr>
              <a:defRPr sz="1200"/>
            </a:pPr>
            <a:endParaRPr lang="en-US"/>
          </a:p>
        </c:txPr>
        <c:crossAx val="70788224"/>
        <c:crosses val="autoZero"/>
        <c:crossBetween val="midCat"/>
      </c:valAx>
      <c:spPr>
        <a:ln>
          <a:solidFill>
            <a:schemeClr val="accent1"/>
          </a:solid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28575">
              <a:noFill/>
            </a:ln>
          </c:spPr>
          <c:xVal>
            <c:numRef>
              <c:f>Sheet1!$A$2:$A$28</c:f>
              <c:numCache>
                <c:formatCode>General</c:formatCode>
                <c:ptCount val="27"/>
                <c:pt idx="0">
                  <c:v>-2.0853555660318341</c:v>
                </c:pt>
                <c:pt idx="1">
                  <c:v>-1.59321881802305</c:v>
                </c:pt>
                <c:pt idx="2">
                  <c:v>-1.3249576888929773</c:v>
                </c:pt>
                <c:pt idx="3">
                  <c:v>-1.1281436452787641</c:v>
                </c:pt>
                <c:pt idx="4">
                  <c:v>-0.96742156610170094</c:v>
                </c:pt>
                <c:pt idx="5">
                  <c:v>-0.82846464858113511</c:v>
                </c:pt>
                <c:pt idx="6">
                  <c:v>-0.70392178882851364</c:v>
                </c:pt>
                <c:pt idx="7">
                  <c:v>-0.58945579784977831</c:v>
                </c:pt>
                <c:pt idx="8">
                  <c:v>-0.48224821483792335</c:v>
                </c:pt>
                <c:pt idx="9">
                  <c:v>-0.38032564176363243</c:v>
                </c:pt>
                <c:pt idx="10">
                  <c:v>-0.28221614706250808</c:v>
                </c:pt>
                <c:pt idx="11">
                  <c:v>-0.18675612106373723</c:v>
                </c:pt>
                <c:pt idx="12">
                  <c:v>-9.2971848561074086E-2</c:v>
                </c:pt>
                <c:pt idx="13">
                  <c:v>-1.392137635291851E-16</c:v>
                </c:pt>
                <c:pt idx="14">
                  <c:v>9.2971848561074086E-2</c:v>
                </c:pt>
                <c:pt idx="15">
                  <c:v>0.18675612106373696</c:v>
                </c:pt>
                <c:pt idx="16">
                  <c:v>0.28221614706250808</c:v>
                </c:pt>
                <c:pt idx="17">
                  <c:v>0.38032564176363215</c:v>
                </c:pt>
                <c:pt idx="18">
                  <c:v>0.48224821483792335</c:v>
                </c:pt>
                <c:pt idx="19">
                  <c:v>0.58945579784977831</c:v>
                </c:pt>
                <c:pt idx="20">
                  <c:v>0.70392178882851364</c:v>
                </c:pt>
                <c:pt idx="21">
                  <c:v>0.82846464858113444</c:v>
                </c:pt>
                <c:pt idx="22">
                  <c:v>0.96742156610170094</c:v>
                </c:pt>
                <c:pt idx="23">
                  <c:v>1.1281436452787641</c:v>
                </c:pt>
                <c:pt idx="24">
                  <c:v>1.3249576888929773</c:v>
                </c:pt>
                <c:pt idx="25">
                  <c:v>1.5932188180230487</c:v>
                </c:pt>
                <c:pt idx="26">
                  <c:v>2.0853555660318341</c:v>
                </c:pt>
              </c:numCache>
            </c:numRef>
          </c:xVal>
          <c:yVal>
            <c:numRef>
              <c:f>Sheet1!$B$2:$B$28</c:f>
              <c:numCache>
                <c:formatCode>General</c:formatCode>
                <c:ptCount val="27"/>
                <c:pt idx="0">
                  <c:v>14</c:v>
                </c:pt>
                <c:pt idx="1">
                  <c:v>15</c:v>
                </c:pt>
                <c:pt idx="2">
                  <c:v>16.100000000000001</c:v>
                </c:pt>
                <c:pt idx="3">
                  <c:v>16.2</c:v>
                </c:pt>
                <c:pt idx="4">
                  <c:v>16.600000000000001</c:v>
                </c:pt>
                <c:pt idx="5">
                  <c:v>16.7</c:v>
                </c:pt>
                <c:pt idx="6">
                  <c:v>16.8</c:v>
                </c:pt>
                <c:pt idx="7">
                  <c:v>17.2</c:v>
                </c:pt>
                <c:pt idx="8">
                  <c:v>17.2</c:v>
                </c:pt>
                <c:pt idx="9">
                  <c:v>17.3</c:v>
                </c:pt>
                <c:pt idx="10">
                  <c:v>17.399999999999999</c:v>
                </c:pt>
                <c:pt idx="11">
                  <c:v>17.600000000000001</c:v>
                </c:pt>
                <c:pt idx="12">
                  <c:v>17.7</c:v>
                </c:pt>
                <c:pt idx="13">
                  <c:v>18.2</c:v>
                </c:pt>
                <c:pt idx="14">
                  <c:v>19.2</c:v>
                </c:pt>
                <c:pt idx="15">
                  <c:v>19.399999999999999</c:v>
                </c:pt>
                <c:pt idx="16">
                  <c:v>20.2</c:v>
                </c:pt>
                <c:pt idx="17">
                  <c:v>21</c:v>
                </c:pt>
                <c:pt idx="18">
                  <c:v>21.8</c:v>
                </c:pt>
                <c:pt idx="19">
                  <c:v>22</c:v>
                </c:pt>
                <c:pt idx="20">
                  <c:v>22.8</c:v>
                </c:pt>
                <c:pt idx="21">
                  <c:v>23.1</c:v>
                </c:pt>
                <c:pt idx="22">
                  <c:v>23.4</c:v>
                </c:pt>
                <c:pt idx="23">
                  <c:v>23.9</c:v>
                </c:pt>
                <c:pt idx="24">
                  <c:v>24.3</c:v>
                </c:pt>
                <c:pt idx="25">
                  <c:v>26.4</c:v>
                </c:pt>
                <c:pt idx="26">
                  <c:v>29.4</c:v>
                </c:pt>
              </c:numCache>
            </c:numRef>
          </c:yVal>
          <c:smooth val="0"/>
          <c:extLst>
            <c:ext xmlns:c16="http://schemas.microsoft.com/office/drawing/2014/chart" uri="{C3380CC4-5D6E-409C-BE32-E72D297353CC}">
              <c16:uniqueId val="{00000000-18EE-44C0-A140-4B7EEED54510}"/>
            </c:ext>
          </c:extLst>
        </c:ser>
        <c:dLbls>
          <c:showLegendKey val="0"/>
          <c:showVal val="0"/>
          <c:showCatName val="0"/>
          <c:showSerName val="0"/>
          <c:showPercent val="0"/>
          <c:showBubbleSize val="0"/>
        </c:dLbls>
        <c:axId val="144423552"/>
        <c:axId val="144437632"/>
      </c:scatterChart>
      <c:valAx>
        <c:axId val="144423552"/>
        <c:scaling>
          <c:orientation val="minMax"/>
        </c:scaling>
        <c:delete val="0"/>
        <c:axPos val="b"/>
        <c:numFmt formatCode="General" sourceLinked="1"/>
        <c:majorTickMark val="out"/>
        <c:minorTickMark val="none"/>
        <c:tickLblPos val="nextTo"/>
        <c:txPr>
          <a:bodyPr/>
          <a:lstStyle/>
          <a:p>
            <a:pPr>
              <a:defRPr sz="1400"/>
            </a:pPr>
            <a:endParaRPr lang="en-US"/>
          </a:p>
        </c:txPr>
        <c:crossAx val="144437632"/>
        <c:crossesAt val="10"/>
        <c:crossBetween val="midCat"/>
        <c:majorUnit val="0.5"/>
      </c:valAx>
      <c:valAx>
        <c:axId val="144437632"/>
        <c:scaling>
          <c:orientation val="minMax"/>
          <c:max val="30"/>
          <c:min val="10"/>
        </c:scaling>
        <c:delete val="0"/>
        <c:axPos val="l"/>
        <c:majorGridlines>
          <c:spPr>
            <a:ln>
              <a:solidFill>
                <a:schemeClr val="accent6">
                  <a:lumMod val="75000"/>
                </a:schemeClr>
              </a:solidFill>
              <a:prstDash val="dash"/>
            </a:ln>
          </c:spPr>
        </c:majorGridlines>
        <c:numFmt formatCode="General" sourceLinked="1"/>
        <c:majorTickMark val="out"/>
        <c:minorTickMark val="none"/>
        <c:tickLblPos val="nextTo"/>
        <c:txPr>
          <a:bodyPr/>
          <a:lstStyle/>
          <a:p>
            <a:pPr>
              <a:defRPr sz="1200"/>
            </a:pPr>
            <a:endParaRPr lang="en-US"/>
          </a:p>
        </c:txPr>
        <c:crossAx val="144423552"/>
        <c:crossesAt val="-2.5"/>
        <c:crossBetween val="midCat"/>
      </c:valAx>
      <c:spPr>
        <a:ln>
          <a:solidFill>
            <a:schemeClr val="accent1"/>
          </a:solidFill>
        </a:ln>
      </c:spPr>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defRPr sz="1200" smtClean="0"/>
            </a:lvl1pPr>
          </a:lstStyle>
          <a:p>
            <a:pPr>
              <a:defRPr/>
            </a:pPr>
            <a:endParaRPr lang="en-US"/>
          </a:p>
        </p:txBody>
      </p:sp>
      <p:sp>
        <p:nvSpPr>
          <p:cNvPr id="118787" name="Rectangle 3"/>
          <p:cNvSpPr>
            <a:spLocks noGrp="1" noChangeArrowheads="1"/>
          </p:cNvSpPr>
          <p:nvPr>
            <p:ph type="dt" sz="quarter" idx="1"/>
          </p:nvPr>
        </p:nvSpPr>
        <p:spPr bwMode="auto">
          <a:xfrm>
            <a:off x="3902669"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lgn="r">
              <a:defRPr sz="1200" smtClean="0"/>
            </a:lvl1pPr>
          </a:lstStyle>
          <a:p>
            <a:pPr>
              <a:defRPr/>
            </a:pPr>
            <a:endParaRPr lang="en-US"/>
          </a:p>
        </p:txBody>
      </p:sp>
      <p:sp>
        <p:nvSpPr>
          <p:cNvPr id="118788" name="Rectangle 4"/>
          <p:cNvSpPr>
            <a:spLocks noGrp="1" noChangeArrowheads="1"/>
          </p:cNvSpPr>
          <p:nvPr>
            <p:ph type="ftr" sz="quarter" idx="2"/>
          </p:nvPr>
        </p:nvSpPr>
        <p:spPr bwMode="auto">
          <a:xfrm>
            <a:off x="0" y="9519114"/>
            <a:ext cx="2985495" cy="501186"/>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defRPr sz="1200" smtClean="0"/>
            </a:lvl1pPr>
          </a:lstStyle>
          <a:p>
            <a:pPr>
              <a:defRPr/>
            </a:pPr>
            <a:endParaRPr lang="en-US"/>
          </a:p>
        </p:txBody>
      </p:sp>
      <p:sp>
        <p:nvSpPr>
          <p:cNvPr id="118789" name="Rectangle 5"/>
          <p:cNvSpPr>
            <a:spLocks noGrp="1" noChangeArrowheads="1"/>
          </p:cNvSpPr>
          <p:nvPr>
            <p:ph type="sldNum" sz="quarter" idx="3"/>
          </p:nvPr>
        </p:nvSpPr>
        <p:spPr bwMode="auto">
          <a:xfrm>
            <a:off x="3902669" y="9519114"/>
            <a:ext cx="2985495" cy="501186"/>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lgn="r">
              <a:defRPr sz="1200" smtClean="0"/>
            </a:lvl1pPr>
          </a:lstStyle>
          <a:p>
            <a:pPr>
              <a:defRPr/>
            </a:pPr>
            <a:fld id="{48ADE6C8-7248-462A-8715-EB47319B2668}" type="slidenum">
              <a:rPr lang="en-US"/>
              <a:pPr>
                <a:defRPr/>
              </a:pPr>
              <a:t>‹#›</a:t>
            </a:fld>
            <a:endParaRPr lang="en-US"/>
          </a:p>
        </p:txBody>
      </p:sp>
    </p:spTree>
    <p:extLst>
      <p:ext uri="{BB962C8B-B14F-4D97-AF65-F5344CB8AC3E}">
        <p14:creationId xmlns:p14="http://schemas.microsoft.com/office/powerpoint/2010/main" val="2475571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defRPr sz="1200" smtClean="0"/>
            </a:lvl1pPr>
          </a:lstStyle>
          <a:p>
            <a:pPr>
              <a:defRPr/>
            </a:pPr>
            <a:endParaRPr lang="en-US"/>
          </a:p>
        </p:txBody>
      </p:sp>
      <p:sp>
        <p:nvSpPr>
          <p:cNvPr id="160771" name="Rectangle 3"/>
          <p:cNvSpPr>
            <a:spLocks noGrp="1" noChangeArrowheads="1"/>
          </p:cNvSpPr>
          <p:nvPr>
            <p:ph type="dt" idx="1"/>
          </p:nvPr>
        </p:nvSpPr>
        <p:spPr bwMode="auto">
          <a:xfrm>
            <a:off x="3901110" y="0"/>
            <a:ext cx="2985495" cy="501189"/>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lvl1pPr algn="r">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938213" y="750888"/>
            <a:ext cx="5011737" cy="37592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9440" y="4760418"/>
            <a:ext cx="5509283" cy="4508963"/>
          </a:xfrm>
          <a:prstGeom prst="rect">
            <a:avLst/>
          </a:prstGeom>
          <a:noFill/>
          <a:ln w="9525">
            <a:noFill/>
            <a:miter lim="800000"/>
            <a:headEnd/>
            <a:tailEnd/>
          </a:ln>
          <a:effectLst/>
        </p:spPr>
        <p:txBody>
          <a:bodyPr vert="horz" wrap="square" lIns="91998" tIns="45999" rIns="91998" bIns="4599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0774" name="Rectangle 6"/>
          <p:cNvSpPr>
            <a:spLocks noGrp="1" noChangeArrowheads="1"/>
          </p:cNvSpPr>
          <p:nvPr>
            <p:ph type="ftr" sz="quarter" idx="4"/>
          </p:nvPr>
        </p:nvSpPr>
        <p:spPr bwMode="auto">
          <a:xfrm>
            <a:off x="0" y="9517391"/>
            <a:ext cx="2985495" cy="501189"/>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defRPr sz="1200" smtClean="0"/>
            </a:lvl1pPr>
          </a:lstStyle>
          <a:p>
            <a:pPr>
              <a:defRPr/>
            </a:pPr>
            <a:endParaRPr lang="en-US"/>
          </a:p>
        </p:txBody>
      </p:sp>
      <p:sp>
        <p:nvSpPr>
          <p:cNvPr id="160775" name="Rectangle 7"/>
          <p:cNvSpPr>
            <a:spLocks noGrp="1" noChangeArrowheads="1"/>
          </p:cNvSpPr>
          <p:nvPr>
            <p:ph type="sldNum" sz="quarter" idx="5"/>
          </p:nvPr>
        </p:nvSpPr>
        <p:spPr bwMode="auto">
          <a:xfrm>
            <a:off x="3901110" y="9517391"/>
            <a:ext cx="2985495" cy="501189"/>
          </a:xfrm>
          <a:prstGeom prst="rect">
            <a:avLst/>
          </a:prstGeom>
          <a:noFill/>
          <a:ln w="9525">
            <a:noFill/>
            <a:miter lim="800000"/>
            <a:headEnd/>
            <a:tailEnd/>
          </a:ln>
          <a:effectLst/>
        </p:spPr>
        <p:txBody>
          <a:bodyPr vert="horz" wrap="square" lIns="91998" tIns="45999" rIns="91998" bIns="45999" numCol="1" anchor="b" anchorCtr="0" compatLnSpc="1">
            <a:prstTxWarp prst="textNoShape">
              <a:avLst/>
            </a:prstTxWarp>
          </a:bodyPr>
          <a:lstStyle>
            <a:lvl1pPr algn="r">
              <a:defRPr sz="1200" smtClean="0"/>
            </a:lvl1pPr>
          </a:lstStyle>
          <a:p>
            <a:pPr>
              <a:defRPr/>
            </a:pPr>
            <a:fld id="{C389FD1F-2217-4E90-B99B-B82DAD69C63B}" type="slidenum">
              <a:rPr lang="en-US"/>
              <a:pPr>
                <a:defRPr/>
              </a:pPr>
              <a:t>‹#›</a:t>
            </a:fld>
            <a:endParaRPr lang="en-US"/>
          </a:p>
        </p:txBody>
      </p:sp>
    </p:spTree>
    <p:extLst>
      <p:ext uri="{BB962C8B-B14F-4D97-AF65-F5344CB8AC3E}">
        <p14:creationId xmlns:p14="http://schemas.microsoft.com/office/powerpoint/2010/main" val="2371253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BOPO : </a:t>
            </a:r>
            <a:r>
              <a:rPr lang="en-US" dirty="0" err="1" smtClean="0"/>
              <a:t>Semakin</a:t>
            </a:r>
            <a:r>
              <a:rPr lang="en-US" dirty="0" smtClean="0"/>
              <a:t> </a:t>
            </a:r>
            <a:r>
              <a:rPr lang="en-US" dirty="0" err="1" smtClean="0"/>
              <a:t>kecil</a:t>
            </a:r>
            <a:r>
              <a:rPr lang="en-US" dirty="0" smtClean="0"/>
              <a:t> </a:t>
            </a:r>
            <a:r>
              <a:rPr lang="en-US" dirty="0" err="1" smtClean="0"/>
              <a:t>bopo</a:t>
            </a:r>
            <a:r>
              <a:rPr lang="en-US" dirty="0" smtClean="0"/>
              <a:t> </a:t>
            </a:r>
            <a:r>
              <a:rPr lang="en-US" dirty="0" err="1" smtClean="0"/>
              <a:t>maka</a:t>
            </a:r>
            <a:r>
              <a:rPr lang="en-US" dirty="0" smtClean="0"/>
              <a:t> </a:t>
            </a:r>
            <a:r>
              <a:rPr lang="en-US" dirty="0" err="1" smtClean="0"/>
              <a:t>semakin</a:t>
            </a:r>
            <a:r>
              <a:rPr lang="en-US" dirty="0" smtClean="0"/>
              <a:t> </a:t>
            </a:r>
            <a:r>
              <a:rPr lang="en-US" dirty="0" err="1" smtClean="0"/>
              <a:t>efiseien</a:t>
            </a:r>
            <a:r>
              <a:rPr lang="en-US" dirty="0" smtClean="0"/>
              <a:t> </a:t>
            </a:r>
            <a:r>
              <a:rPr lang="en-US" dirty="0" err="1" smtClean="0"/>
              <a:t>perbankan</a:t>
            </a:r>
            <a:r>
              <a:rPr lang="en-US" baseline="0" dirty="0" smtClean="0"/>
              <a:t> </a:t>
            </a:r>
            <a:r>
              <a:rPr lang="en-US" baseline="0" dirty="0" err="1" smtClean="0"/>
              <a:t>dalam</a:t>
            </a:r>
            <a:r>
              <a:rPr lang="en-US" baseline="0" dirty="0" smtClean="0"/>
              <a:t> </a:t>
            </a:r>
            <a:r>
              <a:rPr lang="en-US" baseline="0" dirty="0" err="1" smtClean="0"/>
              <a:t>beroprasi</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DPK : dana </a:t>
            </a:r>
            <a:r>
              <a:rPr lang="en-US" baseline="0" dirty="0" err="1" smtClean="0"/>
              <a:t>pihak</a:t>
            </a:r>
            <a:r>
              <a:rPr lang="en-US" baseline="0" dirty="0" smtClean="0"/>
              <a:t> </a:t>
            </a:r>
            <a:r>
              <a:rPr lang="en-US" baseline="0" dirty="0" err="1" smtClean="0"/>
              <a:t>ketiga</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3</a:t>
            </a:fld>
            <a:endParaRPr lang="en-US"/>
          </a:p>
        </p:txBody>
      </p:sp>
    </p:spTree>
    <p:extLst>
      <p:ext uri="{BB962C8B-B14F-4D97-AF65-F5344CB8AC3E}">
        <p14:creationId xmlns:p14="http://schemas.microsoft.com/office/powerpoint/2010/main" val="154603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59</a:t>
            </a:fld>
            <a:endParaRPr lang="en-US"/>
          </a:p>
        </p:txBody>
      </p:sp>
    </p:spTree>
    <p:extLst>
      <p:ext uri="{BB962C8B-B14F-4D97-AF65-F5344CB8AC3E}">
        <p14:creationId xmlns:p14="http://schemas.microsoft.com/office/powerpoint/2010/main" val="1220752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962987-2398-4FFE-AE89-7C4A77DDAE71}" type="slidenum">
              <a:rPr lang="en-US"/>
              <a:pPr/>
              <a:t>80</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8723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764574-B8C5-4888-B541-D54135925F8C}" type="slidenum">
              <a:rPr lang="en-US"/>
              <a:pPr/>
              <a:t>81</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dirty="0" smtClean="0"/>
              <a:t>Skewness = </a:t>
            </a:r>
            <a:r>
              <a:rPr lang="en-US" dirty="0" err="1" smtClean="0"/>
              <a:t>derajat</a:t>
            </a:r>
            <a:r>
              <a:rPr lang="en-US" dirty="0" smtClean="0"/>
              <a:t> </a:t>
            </a:r>
            <a:r>
              <a:rPr lang="en-US" dirty="0" err="1" smtClean="0"/>
              <a:t>ketidaksimetrisan</a:t>
            </a:r>
            <a:endParaRPr lang="en-US" dirty="0" smtClean="0"/>
          </a:p>
          <a:p>
            <a:r>
              <a:rPr lang="en-US" dirty="0" smtClean="0"/>
              <a:t>Kurtosis = </a:t>
            </a:r>
            <a:r>
              <a:rPr lang="en-US" dirty="0" err="1" smtClean="0"/>
              <a:t>derajat</a:t>
            </a:r>
            <a:r>
              <a:rPr lang="en-US" dirty="0" smtClean="0"/>
              <a:t> </a:t>
            </a:r>
            <a:r>
              <a:rPr lang="en-US" dirty="0" err="1" smtClean="0"/>
              <a:t>keruncingan</a:t>
            </a:r>
            <a:endParaRPr lang="en-US" dirty="0"/>
          </a:p>
        </p:txBody>
      </p:sp>
    </p:spTree>
    <p:extLst>
      <p:ext uri="{BB962C8B-B14F-4D97-AF65-F5344CB8AC3E}">
        <p14:creationId xmlns:p14="http://schemas.microsoft.com/office/powerpoint/2010/main" val="92189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33F85-A52D-4F9C-A8D2-6B0FFCF4CAD8}" type="slidenum">
              <a:rPr lang="en-US"/>
              <a:pPr/>
              <a:t>82</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740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BB47DE-7346-485A-8431-A2E15719CD7F}" type="slidenum">
              <a:rPr lang="id-ID" smtClean="0"/>
              <a:pPr/>
              <a:t>84</a:t>
            </a:fld>
            <a:endParaRPr lang="id-ID"/>
          </a:p>
        </p:txBody>
      </p:sp>
    </p:spTree>
    <p:extLst>
      <p:ext uri="{BB962C8B-B14F-4D97-AF65-F5344CB8AC3E}">
        <p14:creationId xmlns:p14="http://schemas.microsoft.com/office/powerpoint/2010/main" val="346557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Sebaran</a:t>
            </a:r>
            <a:r>
              <a:rPr lang="en-US" dirty="0" smtClean="0"/>
              <a:t> data</a:t>
            </a:r>
          </a:p>
          <a:p>
            <a:r>
              <a:rPr lang="en-US" dirty="0" err="1" smtClean="0"/>
              <a:t>Titik</a:t>
            </a:r>
            <a:r>
              <a:rPr lang="en-US" dirty="0" smtClean="0"/>
              <a:t> </a:t>
            </a:r>
            <a:r>
              <a:rPr lang="en-US" dirty="0" err="1" smtClean="0"/>
              <a:t>pusatnya</a:t>
            </a:r>
            <a:r>
              <a:rPr lang="en-US" dirty="0" smtClean="0"/>
              <a:t> </a:t>
            </a:r>
            <a:r>
              <a:rPr lang="en-US" dirty="0" err="1" smtClean="0"/>
              <a:t>berkumpul</a:t>
            </a:r>
            <a:r>
              <a:rPr lang="en-US" dirty="0" smtClean="0"/>
              <a:t> </a:t>
            </a:r>
            <a:r>
              <a:rPr lang="en-US" dirty="0" err="1" smtClean="0"/>
              <a:t>dilihat</a:t>
            </a:r>
            <a:r>
              <a:rPr lang="en-US" dirty="0" smtClean="0"/>
              <a:t> </a:t>
            </a:r>
            <a:r>
              <a:rPr lang="en-US" dirty="0" err="1" smtClean="0"/>
              <a:t>dari</a:t>
            </a:r>
            <a:r>
              <a:rPr lang="en-US" dirty="0" smtClean="0"/>
              <a:t> </a:t>
            </a:r>
            <a:r>
              <a:rPr lang="en-US" dirty="0" err="1" smtClean="0"/>
              <a:t>frekuensi</a:t>
            </a:r>
            <a:r>
              <a:rPr lang="en-US" dirty="0" smtClean="0"/>
              <a:t> paling </a:t>
            </a:r>
            <a:r>
              <a:rPr lang="en-US" dirty="0" err="1" smtClean="0"/>
              <a:t>tinggi</a:t>
            </a:r>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4</a:t>
            </a:fld>
            <a:endParaRPr lang="en-US"/>
          </a:p>
        </p:txBody>
      </p:sp>
    </p:spTree>
    <p:extLst>
      <p:ext uri="{BB962C8B-B14F-4D97-AF65-F5344CB8AC3E}">
        <p14:creationId xmlns:p14="http://schemas.microsoft.com/office/powerpoint/2010/main" val="358432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Tidak</a:t>
            </a:r>
            <a:r>
              <a:rPr lang="en-US" dirty="0" smtClean="0"/>
              <a:t> </a:t>
            </a:r>
            <a:r>
              <a:rPr lang="en-US" dirty="0" err="1" smtClean="0"/>
              <a:t>dimulai</a:t>
            </a:r>
            <a:r>
              <a:rPr lang="en-US" dirty="0" smtClean="0"/>
              <a:t> </a:t>
            </a:r>
            <a:r>
              <a:rPr lang="en-US" dirty="0" err="1" smtClean="0"/>
              <a:t>dengan</a:t>
            </a:r>
            <a:r>
              <a:rPr lang="en-US" dirty="0" smtClean="0"/>
              <a:t> model </a:t>
            </a:r>
            <a:r>
              <a:rPr lang="en-US" dirty="0" err="1" smtClean="0"/>
              <a:t>tertentu</a:t>
            </a:r>
            <a:r>
              <a:rPr lang="en-US" dirty="0" smtClean="0"/>
              <a:t>; </a:t>
            </a:r>
            <a:r>
              <a:rPr lang="en-US" dirty="0" err="1" smtClean="0"/>
              <a:t>bahkan</a:t>
            </a:r>
            <a:r>
              <a:rPr lang="en-US" dirty="0" smtClean="0"/>
              <a:t> </a:t>
            </a:r>
            <a:r>
              <a:rPr lang="en-US" dirty="0" err="1" smtClean="0"/>
              <a:t>bisa</a:t>
            </a:r>
            <a:r>
              <a:rPr lang="en-US" dirty="0" smtClean="0"/>
              <a:t> </a:t>
            </a:r>
            <a:r>
              <a:rPr lang="en-US" dirty="0" err="1" smtClean="0"/>
              <a:t>jadi</a:t>
            </a:r>
            <a:r>
              <a:rPr lang="en-US" dirty="0" smtClean="0"/>
              <a:t> </a:t>
            </a:r>
            <a:r>
              <a:rPr lang="en-US" dirty="0" err="1" smtClean="0"/>
              <a:t>bentuk</a:t>
            </a:r>
            <a:r>
              <a:rPr lang="en-US" dirty="0" smtClean="0"/>
              <a:t> </a:t>
            </a:r>
            <a:r>
              <a:rPr lang="en-US" dirty="0" err="1" smtClean="0"/>
              <a:t>dari</a:t>
            </a:r>
            <a:r>
              <a:rPr lang="en-US" dirty="0" smtClean="0"/>
              <a:t> model </a:t>
            </a:r>
            <a:r>
              <a:rPr lang="en-US" dirty="0" err="1" smtClean="0"/>
              <a:t>ditentukan</a:t>
            </a:r>
            <a:r>
              <a:rPr lang="en-US" dirty="0" smtClean="0"/>
              <a:t> </a:t>
            </a:r>
            <a:r>
              <a:rPr lang="en-US" dirty="0" err="1" smtClean="0"/>
              <a:t>setelah</a:t>
            </a:r>
            <a:r>
              <a:rPr lang="en-US" dirty="0" smtClean="0"/>
              <a:t> proses </a:t>
            </a:r>
            <a:r>
              <a:rPr lang="en-US" dirty="0" err="1" smtClean="0"/>
              <a:t>eksplorasi</a:t>
            </a:r>
            <a:endParaRPr lang="en-US" dirty="0" smtClean="0"/>
          </a:p>
          <a:p>
            <a:r>
              <a:rPr lang="en-US" dirty="0" err="1" smtClean="0"/>
              <a:t>Fokus</a:t>
            </a:r>
            <a:r>
              <a:rPr lang="en-US" dirty="0" smtClean="0"/>
              <a:t> </a:t>
            </a:r>
            <a:r>
              <a:rPr lang="en-US" dirty="0" err="1" smtClean="0"/>
              <a:t>pada</a:t>
            </a:r>
            <a:r>
              <a:rPr lang="en-US" dirty="0" smtClean="0"/>
              <a:t> </a:t>
            </a:r>
            <a:r>
              <a:rPr lang="en-US" dirty="0" err="1" smtClean="0"/>
              <a:t>identifikasi</a:t>
            </a:r>
            <a:r>
              <a:rPr lang="en-US" dirty="0" smtClean="0"/>
              <a:t> </a:t>
            </a:r>
            <a:r>
              <a:rPr lang="en-US" dirty="0" err="1" smtClean="0"/>
              <a:t>struktur</a:t>
            </a:r>
            <a:r>
              <a:rPr lang="en-US" dirty="0" smtClean="0"/>
              <a:t> </a:t>
            </a:r>
            <a:r>
              <a:rPr lang="en-US" dirty="0" err="1" smtClean="0"/>
              <a:t>dan</a:t>
            </a:r>
            <a:r>
              <a:rPr lang="en-US" dirty="0" smtClean="0"/>
              <a:t> </a:t>
            </a:r>
            <a:r>
              <a:rPr lang="en-US" dirty="0" err="1" smtClean="0"/>
              <a:t>pola</a:t>
            </a:r>
            <a:r>
              <a:rPr lang="en-US" dirty="0" smtClean="0"/>
              <a:t> </a:t>
            </a:r>
            <a:r>
              <a:rPr lang="en-US" dirty="0" err="1" smtClean="0"/>
              <a:t>pada</a:t>
            </a:r>
            <a:r>
              <a:rPr lang="en-US" dirty="0" smtClean="0"/>
              <a:t> data</a:t>
            </a:r>
          </a:p>
          <a:p>
            <a:r>
              <a:rPr lang="en-US" dirty="0" err="1" smtClean="0"/>
              <a:t>Umumnya</a:t>
            </a:r>
            <a:r>
              <a:rPr lang="en-US" dirty="0" smtClean="0"/>
              <a:t> </a:t>
            </a:r>
            <a:r>
              <a:rPr lang="en-US" dirty="0" err="1" smtClean="0"/>
              <a:t>menggunakan</a:t>
            </a:r>
            <a:r>
              <a:rPr lang="en-US" dirty="0" smtClean="0"/>
              <a:t> </a:t>
            </a:r>
            <a:r>
              <a:rPr lang="en-US" dirty="0" err="1" smtClean="0"/>
              <a:t>teknik</a:t>
            </a:r>
            <a:r>
              <a:rPr lang="en-US" dirty="0" smtClean="0"/>
              <a:t> </a:t>
            </a:r>
            <a:r>
              <a:rPr lang="en-US" dirty="0" err="1" smtClean="0"/>
              <a:t>grafis</a:t>
            </a:r>
            <a:endParaRPr lang="en-US" dirty="0" smtClean="0"/>
          </a:p>
          <a:p>
            <a:r>
              <a:rPr lang="en-US" dirty="0" err="1" smtClean="0"/>
              <a:t>Bersifat</a:t>
            </a:r>
            <a:r>
              <a:rPr lang="en-US" dirty="0" smtClean="0"/>
              <a:t> </a:t>
            </a:r>
            <a:r>
              <a:rPr lang="en-US" dirty="0" err="1" smtClean="0"/>
              <a:t>fleksibel</a:t>
            </a:r>
            <a:r>
              <a:rPr lang="en-US" dirty="0" smtClean="0"/>
              <a:t> </a:t>
            </a:r>
            <a:r>
              <a:rPr lang="en-US" dirty="0" err="1" smtClean="0"/>
              <a:t>dan</a:t>
            </a:r>
            <a:r>
              <a:rPr lang="en-US" dirty="0" smtClean="0"/>
              <a:t> </a:t>
            </a:r>
            <a:r>
              <a:rPr lang="en-US" dirty="0" err="1" smtClean="0"/>
              <a:t>sangat</a:t>
            </a:r>
            <a:r>
              <a:rPr lang="en-US" dirty="0" smtClean="0"/>
              <a:t> </a:t>
            </a:r>
            <a:r>
              <a:rPr lang="en-US" dirty="0" err="1" smtClean="0"/>
              <a:t>subjektif</a:t>
            </a:r>
            <a:endParaRPr lang="en-US" dirty="0" smtClean="0"/>
          </a:p>
          <a:p>
            <a:r>
              <a:rPr lang="en-US" dirty="0" err="1" smtClean="0"/>
              <a:t>Memanfaatkan</a:t>
            </a:r>
            <a:r>
              <a:rPr lang="en-US" dirty="0" smtClean="0"/>
              <a:t> </a:t>
            </a:r>
            <a:r>
              <a:rPr lang="en-US" dirty="0" err="1" smtClean="0"/>
              <a:t>seluruh</a:t>
            </a:r>
            <a:r>
              <a:rPr lang="en-US" dirty="0" smtClean="0"/>
              <a:t> data yang </a:t>
            </a:r>
            <a:r>
              <a:rPr lang="en-US" dirty="0" err="1" smtClean="0"/>
              <a:t>ada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7</a:t>
            </a:fld>
            <a:endParaRPr lang="en-US"/>
          </a:p>
        </p:txBody>
      </p:sp>
    </p:spTree>
    <p:extLst>
      <p:ext uri="{BB962C8B-B14F-4D97-AF65-F5344CB8AC3E}">
        <p14:creationId xmlns:p14="http://schemas.microsoft.com/office/powerpoint/2010/main" val="257277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Mengestimasi</a:t>
            </a:r>
            <a:r>
              <a:rPr lang="en-US" dirty="0" smtClean="0"/>
              <a:t> </a:t>
            </a:r>
            <a:r>
              <a:rPr lang="en-US" dirty="0" err="1" smtClean="0"/>
              <a:t>fungsi</a:t>
            </a:r>
            <a:r>
              <a:rPr lang="en-US" dirty="0" smtClean="0"/>
              <a:t> </a:t>
            </a:r>
            <a:r>
              <a:rPr lang="en-US" dirty="0" err="1" smtClean="0"/>
              <a:t>kepekatan</a:t>
            </a:r>
            <a:r>
              <a:rPr lang="en-US" baseline="0" dirty="0" smtClean="0"/>
              <a:t> </a:t>
            </a:r>
            <a:r>
              <a:rPr lang="en-US" baseline="0" dirty="0" err="1" smtClean="0"/>
              <a:t>peluang</a:t>
            </a:r>
            <a:r>
              <a:rPr lang="en-US" baseline="0" dirty="0" smtClean="0"/>
              <a:t>(probability density function)</a:t>
            </a:r>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15</a:t>
            </a:fld>
            <a:endParaRPr lang="en-US"/>
          </a:p>
        </p:txBody>
      </p:sp>
    </p:spTree>
    <p:extLst>
      <p:ext uri="{BB962C8B-B14F-4D97-AF65-F5344CB8AC3E}">
        <p14:creationId xmlns:p14="http://schemas.microsoft.com/office/powerpoint/2010/main" val="271292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24</a:t>
            </a:fld>
            <a:endParaRPr lang="en-US"/>
          </a:p>
        </p:txBody>
      </p:sp>
    </p:spTree>
    <p:extLst>
      <p:ext uri="{BB962C8B-B14F-4D97-AF65-F5344CB8AC3E}">
        <p14:creationId xmlns:p14="http://schemas.microsoft.com/office/powerpoint/2010/main" val="20208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p>
            <a:fld id="{713469C5-E28A-43D5-984E-61AA9F55B494}" type="slidenum">
              <a:rPr lang="en-US"/>
              <a:pPr/>
              <a:t>26</a:t>
            </a:fld>
            <a:endParaRPr lang="en-US"/>
          </a:p>
        </p:txBody>
      </p:sp>
      <p:sp>
        <p:nvSpPr>
          <p:cNvPr id="102403" name="Rectangle 2"/>
          <p:cNvSpPr>
            <a:spLocks noGrp="1" noRot="1" noChangeAspect="1" noChangeArrowheads="1" noTextEdit="1"/>
          </p:cNvSpPr>
          <p:nvPr>
            <p:ph type="sldImg"/>
          </p:nvPr>
        </p:nvSpPr>
        <p:spPr>
          <a:xfrm>
            <a:off x="369888" y="854075"/>
            <a:ext cx="6138862" cy="4605338"/>
          </a:xfrm>
          <a:ln/>
        </p:spPr>
      </p:sp>
      <p:sp>
        <p:nvSpPr>
          <p:cNvPr id="102404" name="Rectangle 3"/>
          <p:cNvSpPr>
            <a:spLocks noGrp="1" noChangeArrowheads="1"/>
          </p:cNvSpPr>
          <p:nvPr>
            <p:ph type="body" idx="1"/>
          </p:nvPr>
        </p:nvSpPr>
        <p:spPr/>
        <p:txBody>
          <a:bodyPr/>
          <a:lstStyle/>
          <a:p>
            <a:pPr eaLnBrk="1" hangingPunct="1"/>
            <a:r>
              <a:rPr lang="en-US" smtClean="0">
                <a:latin typeface="Trebuchet MS" pitchFamily="34" charset="0"/>
              </a:rPr>
              <a:t>KS-test adalah salah satu prosedur yang digunakan untuk melihat apakah skor dari kelompok BAD dan GOOD terpisah.  Terpisah dalam pengertian memiliki besar skor yang berbeda.  Overlap yang tinggi antara skor BAD dan GOOD menunjukkan bahwa model tidak mampu menghasilkan skor yang dapat memisahkan kelompok Bad dan Good.</a:t>
            </a:r>
          </a:p>
          <a:p>
            <a:pPr eaLnBrk="1" hangingPunct="1"/>
            <a:endParaRPr lang="en-US" smtClean="0">
              <a:latin typeface="Trebuchet MS" pitchFamily="34" charset="0"/>
            </a:endParaRPr>
          </a:p>
          <a:p>
            <a:pPr eaLnBrk="1" hangingPunct="1"/>
            <a:r>
              <a:rPr lang="en-US" smtClean="0">
                <a:latin typeface="Trebuchet MS" pitchFamily="34" charset="0"/>
              </a:rPr>
              <a:t>Pengujian menggunakan K-S test dilakukan berdasarkan fungsi sebaran kumulatif empirik dari masing-masing kelompok.</a:t>
            </a:r>
          </a:p>
        </p:txBody>
      </p:sp>
    </p:spTree>
    <p:extLst>
      <p:ext uri="{BB962C8B-B14F-4D97-AF65-F5344CB8AC3E}">
        <p14:creationId xmlns:p14="http://schemas.microsoft.com/office/powerpoint/2010/main" val="21840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smtClean="0"/>
              <a:t>Semakin</a:t>
            </a:r>
            <a:r>
              <a:rPr lang="en-US" dirty="0" smtClean="0"/>
              <a:t> </a:t>
            </a:r>
            <a:r>
              <a:rPr lang="en-US" dirty="0" err="1" smtClean="0"/>
              <a:t>kecil</a:t>
            </a:r>
            <a:r>
              <a:rPr lang="en-US" dirty="0" smtClean="0"/>
              <a:t> </a:t>
            </a:r>
            <a:r>
              <a:rPr lang="en-US" dirty="0" err="1" smtClean="0"/>
              <a:t>bopo</a:t>
            </a:r>
            <a:r>
              <a:rPr lang="en-US" dirty="0" smtClean="0"/>
              <a:t> </a:t>
            </a:r>
            <a:r>
              <a:rPr lang="en-US" dirty="0" err="1" smtClean="0"/>
              <a:t>maka</a:t>
            </a:r>
            <a:r>
              <a:rPr lang="en-US" dirty="0" smtClean="0"/>
              <a:t> </a:t>
            </a:r>
            <a:r>
              <a:rPr lang="en-US" dirty="0" err="1" smtClean="0"/>
              <a:t>semakin</a:t>
            </a:r>
            <a:r>
              <a:rPr lang="en-US" dirty="0" smtClean="0"/>
              <a:t> </a:t>
            </a:r>
            <a:r>
              <a:rPr lang="en-US" dirty="0" err="1" smtClean="0"/>
              <a:t>efiseien</a:t>
            </a:r>
            <a:r>
              <a:rPr lang="en-US" dirty="0" smtClean="0"/>
              <a:t> </a:t>
            </a:r>
            <a:r>
              <a:rPr lang="en-US" dirty="0" err="1" smtClean="0"/>
              <a:t>perbankan</a:t>
            </a:r>
            <a:r>
              <a:rPr lang="en-US" baseline="0" dirty="0" smtClean="0"/>
              <a:t> </a:t>
            </a:r>
            <a:r>
              <a:rPr lang="en-US" baseline="0" dirty="0" err="1" smtClean="0"/>
              <a:t>dalam</a:t>
            </a:r>
            <a:r>
              <a:rPr lang="en-US" baseline="0" dirty="0" smtClean="0"/>
              <a:t> </a:t>
            </a:r>
            <a:r>
              <a:rPr lang="en-US" baseline="0" dirty="0" err="1" smtClean="0"/>
              <a:t>beroprasi</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35</a:t>
            </a:fld>
            <a:endParaRPr lang="en-US"/>
          </a:p>
        </p:txBody>
      </p:sp>
    </p:spTree>
    <p:extLst>
      <p:ext uri="{BB962C8B-B14F-4D97-AF65-F5344CB8AC3E}">
        <p14:creationId xmlns:p14="http://schemas.microsoft.com/office/powerpoint/2010/main" val="362061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mn-lt"/>
              </a:rPr>
              <a:t>data normal;</a:t>
            </a:r>
          </a:p>
          <a:p>
            <a:r>
              <a:rPr lang="pl-PL" dirty="0">
                <a:latin typeface="+mn-lt"/>
              </a:rPr>
              <a:t>do i = </a:t>
            </a:r>
            <a:r>
              <a:rPr lang="pl-PL" b="1" dirty="0">
                <a:latin typeface="+mn-lt"/>
              </a:rPr>
              <a:t>1 to 1000;</a:t>
            </a:r>
          </a:p>
          <a:p>
            <a:r>
              <a:rPr lang="en-US" dirty="0">
                <a:latin typeface="+mn-lt"/>
              </a:rPr>
              <a:t>x = rand('CHISQUARE', </a:t>
            </a:r>
            <a:r>
              <a:rPr lang="en-US" b="1" dirty="0">
                <a:latin typeface="+mn-lt"/>
              </a:rPr>
              <a:t>5);</a:t>
            </a:r>
          </a:p>
          <a:p>
            <a:r>
              <a:rPr lang="en-US" dirty="0">
                <a:latin typeface="+mn-lt"/>
              </a:rPr>
              <a:t>output;</a:t>
            </a:r>
          </a:p>
          <a:p>
            <a:r>
              <a:rPr lang="en-US" dirty="0">
                <a:latin typeface="+mn-lt"/>
              </a:rPr>
              <a:t>end;</a:t>
            </a:r>
          </a:p>
          <a:p>
            <a:r>
              <a:rPr lang="en-US" b="1" dirty="0" err="1">
                <a:latin typeface="+mn-lt"/>
              </a:rPr>
              <a:t>proc</a:t>
            </a:r>
            <a:r>
              <a:rPr lang="en-US" b="1" dirty="0">
                <a:latin typeface="+mn-lt"/>
              </a:rPr>
              <a:t> univariate data=normal;</a:t>
            </a:r>
          </a:p>
          <a:p>
            <a:r>
              <a:rPr lang="en-US" dirty="0" err="1">
                <a:latin typeface="+mn-lt"/>
              </a:rPr>
              <a:t>var</a:t>
            </a:r>
            <a:r>
              <a:rPr lang="en-US" dirty="0">
                <a:latin typeface="+mn-lt"/>
              </a:rPr>
              <a:t> x;</a:t>
            </a:r>
          </a:p>
          <a:p>
            <a:r>
              <a:rPr lang="en-US" dirty="0">
                <a:latin typeface="+mn-lt"/>
              </a:rPr>
              <a:t>histogram x / midpoints=</a:t>
            </a:r>
            <a:r>
              <a:rPr lang="en-US" b="1" dirty="0">
                <a:latin typeface="+mn-lt"/>
              </a:rPr>
              <a:t>0 to 18 by 1;;</a:t>
            </a:r>
          </a:p>
          <a:p>
            <a:r>
              <a:rPr lang="en-US" dirty="0" err="1">
                <a:latin typeface="+mn-lt"/>
              </a:rPr>
              <a:t>qqplot</a:t>
            </a:r>
            <a:r>
              <a:rPr lang="en-US" dirty="0">
                <a:latin typeface="+mn-lt"/>
              </a:rPr>
              <a:t> x / normal;</a:t>
            </a:r>
          </a:p>
          <a:p>
            <a:r>
              <a:rPr lang="en-US" b="1" dirty="0">
                <a:latin typeface="+mn-lt"/>
              </a:rPr>
              <a:t>run;</a:t>
            </a:r>
            <a:endParaRPr lang="en-US" dirty="0"/>
          </a:p>
        </p:txBody>
      </p:sp>
      <p:sp>
        <p:nvSpPr>
          <p:cNvPr id="4" name="Slide Number Placeholder 3"/>
          <p:cNvSpPr>
            <a:spLocks noGrp="1"/>
          </p:cNvSpPr>
          <p:nvPr>
            <p:ph type="sldNum" sz="quarter" idx="10"/>
          </p:nvPr>
        </p:nvSpPr>
        <p:spPr/>
        <p:txBody>
          <a:bodyPr/>
          <a:lstStyle/>
          <a:p>
            <a:fld id="{DA50E63A-2AB3-45D5-94BC-BC406A8D5EEF}" type="slidenum">
              <a:rPr lang="en-US" smtClean="0"/>
              <a:pPr/>
              <a:t>49</a:t>
            </a:fld>
            <a:endParaRPr lang="en-US"/>
          </a:p>
        </p:txBody>
      </p:sp>
    </p:spTree>
    <p:extLst>
      <p:ext uri="{BB962C8B-B14F-4D97-AF65-F5344CB8AC3E}">
        <p14:creationId xmlns:p14="http://schemas.microsoft.com/office/powerpoint/2010/main" val="125937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Bagaimana</a:t>
            </a:r>
            <a:r>
              <a:rPr lang="en-US" dirty="0" smtClean="0"/>
              <a:t> </a:t>
            </a:r>
            <a:r>
              <a:rPr lang="en-US" dirty="0" err="1" smtClean="0"/>
              <a:t>dengan</a:t>
            </a:r>
            <a:r>
              <a:rPr lang="en-US" dirty="0" smtClean="0"/>
              <a:t> “</a:t>
            </a:r>
            <a:r>
              <a:rPr lang="en-US" dirty="0" err="1" smtClean="0"/>
              <a:t>Rasio.biaya.tenaga.thd.pendapatan.operasional</a:t>
            </a:r>
            <a:r>
              <a:rPr lang="en-US" dirty="0" smtClean="0"/>
              <a:t> “? </a:t>
            </a:r>
            <a:r>
              <a:rPr lang="en-US" dirty="0" err="1" smtClean="0"/>
              <a:t>Apakah</a:t>
            </a:r>
            <a:r>
              <a:rPr lang="en-US" dirty="0" smtClean="0"/>
              <a:t> </a:t>
            </a:r>
            <a:r>
              <a:rPr lang="en-US" dirty="0" err="1" smtClean="0"/>
              <a:t>berdistribusi</a:t>
            </a:r>
            <a:r>
              <a:rPr lang="en-US" dirty="0" smtClean="0"/>
              <a:t> normal?</a:t>
            </a:r>
          </a:p>
          <a:p>
            <a:r>
              <a:rPr lang="en-US" dirty="0" err="1" smtClean="0"/>
              <a:t>Bagaimana</a:t>
            </a:r>
            <a:r>
              <a:rPr lang="en-US" dirty="0" smtClean="0"/>
              <a:t> </a:t>
            </a:r>
            <a:r>
              <a:rPr lang="en-US" dirty="0" err="1" smtClean="0"/>
              <a:t>kalau</a:t>
            </a:r>
            <a:r>
              <a:rPr lang="en-US" dirty="0" smtClean="0"/>
              <a:t> di-</a:t>
            </a:r>
            <a:r>
              <a:rPr lang="en-US" dirty="0" err="1" smtClean="0"/>
              <a:t>logaritma</a:t>
            </a:r>
            <a:r>
              <a:rPr lang="en-US" dirty="0" smtClean="0"/>
              <a:t>-</a:t>
            </a:r>
            <a:r>
              <a:rPr lang="en-US" dirty="0" err="1" smtClean="0"/>
              <a:t>kan</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C389FD1F-2217-4E90-B99B-B82DAD69C63B}" type="slidenum">
              <a:rPr lang="en-US" smtClean="0"/>
              <a:pPr>
                <a:defRPr/>
              </a:pPr>
              <a:t>58</a:t>
            </a:fld>
            <a:endParaRPr lang="en-US"/>
          </a:p>
        </p:txBody>
      </p:sp>
    </p:spTree>
    <p:extLst>
      <p:ext uri="{BB962C8B-B14F-4D97-AF65-F5344CB8AC3E}">
        <p14:creationId xmlns:p14="http://schemas.microsoft.com/office/powerpoint/2010/main" val="118495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pic>
        <p:nvPicPr>
          <p:cNvPr id="9"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10" name="Date Placeholder 3"/>
          <p:cNvSpPr>
            <a:spLocks noGrp="1"/>
          </p:cNvSpPr>
          <p:nvPr>
            <p:ph type="dt" sz="half" idx="10"/>
          </p:nvPr>
        </p:nvSpPr>
        <p:spPr>
          <a:xfrm>
            <a:off x="986460" y="6356351"/>
            <a:ext cx="29124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1" name="Straight Connector 10"/>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8096831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pic>
        <p:nvPicPr>
          <p:cNvPr id="9"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10" name="Date Placeholder 3"/>
          <p:cNvSpPr>
            <a:spLocks noGrp="1"/>
          </p:cNvSpPr>
          <p:nvPr>
            <p:ph type="dt" sz="half" idx="10"/>
          </p:nvPr>
        </p:nvSpPr>
        <p:spPr>
          <a:xfrm>
            <a:off x="986460" y="6356351"/>
            <a:ext cx="29886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1" name="Straight Connector 10"/>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14365797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1_Title, Text, and Content">
    <p:spTree>
      <p:nvGrpSpPr>
        <p:cNvPr id="1" name=""/>
        <p:cNvGrpSpPr/>
        <p:nvPr/>
      </p:nvGrpSpPr>
      <p:grpSpPr>
        <a:xfrm>
          <a:off x="0" y="0"/>
          <a:ext cx="0" cy="0"/>
          <a:chOff x="0" y="0"/>
          <a:chExt cx="0" cy="0"/>
        </a:xfrm>
      </p:grpSpPr>
      <p:pic>
        <p:nvPicPr>
          <p:cNvPr id="8"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457200" y="277813"/>
            <a:ext cx="8229600" cy="1143000"/>
          </a:xfrm>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457200" y="1600200"/>
            <a:ext cx="4038600" cy="4530725"/>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30725"/>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78563"/>
            <a:ext cx="2133600" cy="457200"/>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78563"/>
            <a:ext cx="2895600" cy="457200"/>
          </a:xfrm>
        </p:spPr>
        <p:txBody>
          <a:bodyPr/>
          <a:lstStyle>
            <a:lvl1pPr>
              <a:defRPr/>
            </a:lvl1pPr>
          </a:lstStyle>
          <a:p>
            <a:pPr>
              <a:defRPr/>
            </a:pPr>
            <a:r>
              <a:rPr lang="nn-NO" dirty="0" smtClean="0"/>
              <a:t>Departemen Statistika FMIPA IPB 2019</a:t>
            </a:r>
          </a:p>
        </p:txBody>
      </p:sp>
      <p:sp>
        <p:nvSpPr>
          <p:cNvPr id="7" name="Slide Number Placeholder 6"/>
          <p:cNvSpPr>
            <a:spLocks noGrp="1"/>
          </p:cNvSpPr>
          <p:nvPr>
            <p:ph type="sldNum" sz="quarter" idx="12"/>
          </p:nvPr>
        </p:nvSpPr>
        <p:spPr>
          <a:xfrm>
            <a:off x="6553200" y="6278563"/>
            <a:ext cx="2133600" cy="457200"/>
          </a:xfrm>
        </p:spPr>
        <p:txBody>
          <a:bodyPr/>
          <a:lstStyle>
            <a:lvl1pPr>
              <a:defRPr/>
            </a:lvl1pPr>
          </a:lstStyle>
          <a:p>
            <a:pPr>
              <a:defRPr/>
            </a:pPr>
            <a:fld id="{D69E4A68-43C7-422F-BB7D-C444E707B8AB}" type="slidenum">
              <a:rPr lang="en-US"/>
              <a:pPr>
                <a:defRPr/>
              </a:pPr>
              <a:t>‹#›</a:t>
            </a:fld>
            <a:endParaRPr lang="en-US"/>
          </a:p>
        </p:txBody>
      </p:sp>
    </p:spTree>
    <p:extLst>
      <p:ext uri="{BB962C8B-B14F-4D97-AF65-F5344CB8AC3E}">
        <p14:creationId xmlns:p14="http://schemas.microsoft.com/office/powerpoint/2010/main" val="370418547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5" name="Footer Placeholder 4"/>
          <p:cNvSpPr>
            <a:spLocks noGrp="1"/>
          </p:cNvSpPr>
          <p:nvPr>
            <p:ph type="ftr" sz="quarter" idx="11"/>
          </p:nvPr>
        </p:nvSpPr>
        <p:spPr/>
        <p:txBody>
          <a:bodyPr/>
          <a:lstStyle/>
          <a:p>
            <a:pPr>
              <a:defRPr/>
            </a:pPr>
            <a:r>
              <a:rPr lang="en-US" smtClean="0"/>
              <a:t>BAGUS SARTONO (bagusco@ipb.ac.id) ALFIAN FUTUHUL HADI (afhadi@unej.ac.id), dan  UTAMI DYAH SAFITRI (utamids@ipb.ac.id)</a:t>
            </a:r>
            <a:endParaRPr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6" name="Footer Placeholder 5"/>
          <p:cNvSpPr>
            <a:spLocks noGrp="1"/>
          </p:cNvSpPr>
          <p:nvPr>
            <p:ph type="ftr" sz="quarter" idx="11"/>
          </p:nvPr>
        </p:nvSpPr>
        <p:spPr/>
        <p:txBody>
          <a:bodyPr/>
          <a:lstStyle/>
          <a:p>
            <a:pPr>
              <a:defRPr/>
            </a:pPr>
            <a:r>
              <a:rPr lang="en-US" dirty="0" smtClean="0"/>
              <a:t>BAGUS SARTONO (bagusco@ipb.ac.id) ALFIAN FUTUHUL HADI (afhadi@unej.ac.id), </a:t>
            </a:r>
            <a:r>
              <a:rPr lang="en-US" dirty="0" err="1" smtClean="0"/>
              <a:t>dan</a:t>
            </a:r>
            <a:r>
              <a:rPr lang="en-US" dirty="0" smtClean="0"/>
              <a:t>  UTAMI DYAH SAFITRI (utamids@ipb.ac.id)</a:t>
            </a:r>
            <a:endParaRPr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Date Placeholder 1"/>
          <p:cNvSpPr>
            <a:spLocks noGrp="1"/>
          </p:cNvSpPr>
          <p:nvPr>
            <p:ph type="dt" sz="half" idx="10"/>
          </p:nvPr>
        </p:nvSpPr>
        <p:spPr/>
        <p:txBody>
          <a:bodyPr/>
          <a:lstStyle/>
          <a:p>
            <a:fld id="{564CF2E0-CCC4-4E1E-9902-C3C36AB3FDA4}" type="datetimeFigureOut">
              <a:rPr lang="en-US" smtClean="0"/>
              <a:pPr/>
              <a:t>11/12/2019</a:t>
            </a:fld>
            <a:endParaRPr lang="en-US"/>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ctrTitle" hasCustomPrompt="1"/>
          </p:nvPr>
        </p:nvSpPr>
        <p:spPr>
          <a:xfrm>
            <a:off x="685800" y="2203343"/>
            <a:ext cx="7772400" cy="1306620"/>
          </a:xfrm>
        </p:spPr>
        <p:txBody>
          <a:bodyPr anchor="b">
            <a:noAutofit/>
          </a:bodyPr>
          <a:lstStyle>
            <a:lvl1pPr algn="ctr">
              <a:defRPr sz="4400">
                <a:latin typeface="Verdana" panose="020B0604030504040204" pitchFamily="34" charset="0"/>
                <a:ea typeface="Verdana" panose="020B0604030504040204" pitchFamily="34" charset="0"/>
                <a:cs typeface="Verdana" panose="020B0604030504040204" pitchFamily="34" charset="0"/>
              </a:defRPr>
            </a:lvl1pPr>
          </a:lstStyle>
          <a:p>
            <a:r>
              <a:rPr lang="id-ID" dirty="0" smtClean="0"/>
              <a:t>Judul</a:t>
            </a:r>
            <a:endParaRPr lang="en-US" dirty="0"/>
          </a:p>
        </p:txBody>
      </p:sp>
      <p:sp>
        <p:nvSpPr>
          <p:cNvPr id="3" name="Subtitle 2"/>
          <p:cNvSpPr>
            <a:spLocks noGrp="1"/>
          </p:cNvSpPr>
          <p:nvPr>
            <p:ph type="subTitle" idx="1" hasCustomPrompt="1"/>
          </p:nvPr>
        </p:nvSpPr>
        <p:spPr>
          <a:xfrm>
            <a:off x="1143000" y="3906834"/>
            <a:ext cx="6858000" cy="1655762"/>
          </a:xfrm>
        </p:spPr>
        <p:txBody>
          <a:bodyPr>
            <a:normAutofit/>
          </a:bodyPr>
          <a:lstStyle>
            <a:lvl1pPr marL="0" indent="0" algn="ctr">
              <a:buNone/>
              <a:defRPr sz="2800" baseline="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smtClean="0"/>
              <a:t>Subjudul</a:t>
            </a:r>
          </a:p>
        </p:txBody>
      </p:sp>
      <p:sp>
        <p:nvSpPr>
          <p:cNvPr id="5" name="Footer Placeholder 4"/>
          <p:cNvSpPr>
            <a:spLocks noGrp="1"/>
          </p:cNvSpPr>
          <p:nvPr>
            <p:ph type="ftr" sz="quarter" idx="11"/>
          </p:nvPr>
        </p:nvSpPr>
        <p:spPr/>
        <p:txBody>
          <a:bodyPr/>
          <a:lstStyle/>
          <a:p>
            <a:endParaRPr lang="id-ID"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92613" y="717142"/>
            <a:ext cx="958774" cy="958774"/>
          </a:xfrm>
          <a:prstGeom prst="rect">
            <a:avLst/>
          </a:prstGeom>
        </p:spPr>
      </p:pic>
      <p:cxnSp>
        <p:nvCxnSpPr>
          <p:cNvPr id="9" name="Straight Connector 8"/>
          <p:cNvCxnSpPr/>
          <p:nvPr userDrawn="1"/>
        </p:nvCxnSpPr>
        <p:spPr>
          <a:xfrm>
            <a:off x="304800" y="3606044"/>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2860634" y="5516770"/>
            <a:ext cx="3422732" cy="1015663"/>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smtClean="0">
                <a:latin typeface="Verdana" panose="020B0604030504040204" pitchFamily="34" charset="0"/>
                <a:ea typeface="Verdana" panose="020B0604030504040204" pitchFamily="34" charset="0"/>
                <a:cs typeface="Verdana" panose="020B0604030504040204" pitchFamily="34" charset="0"/>
              </a:rPr>
              <a:t>Departemen</a:t>
            </a:r>
            <a:r>
              <a:rPr lang="en-US" sz="2000" b="1" dirty="0" smtClean="0">
                <a:latin typeface="Verdana" panose="020B0604030504040204" pitchFamily="34" charset="0"/>
                <a:ea typeface="Verdana" panose="020B0604030504040204" pitchFamily="34" charset="0"/>
                <a:cs typeface="Verdana" panose="020B0604030504040204" pitchFamily="34" charset="0"/>
              </a:rPr>
              <a:t> </a:t>
            </a:r>
            <a:r>
              <a:rPr lang="en-US" sz="2000" b="1" dirty="0" err="1" smtClean="0">
                <a:latin typeface="Verdana" panose="020B0604030504040204" pitchFamily="34" charset="0"/>
                <a:ea typeface="Verdana" panose="020B0604030504040204" pitchFamily="34" charset="0"/>
                <a:cs typeface="Verdana" panose="020B0604030504040204" pitchFamily="34" charset="0"/>
              </a:rPr>
              <a:t>Statistika</a:t>
            </a:r>
            <a:endParaRPr lang="en-US" sz="2000" b="1" dirty="0" smtClean="0">
              <a:latin typeface="Verdana" panose="020B0604030504040204" pitchFamily="34" charset="0"/>
              <a:ea typeface="Verdana" panose="020B0604030504040204" pitchFamily="34" charset="0"/>
              <a:cs typeface="Verdana" panose="020B060403050404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Verdana" panose="020B0604030504040204" pitchFamily="34" charset="0"/>
                <a:ea typeface="Verdana" panose="020B0604030504040204" pitchFamily="34" charset="0"/>
                <a:cs typeface="Verdana" panose="020B0604030504040204" pitchFamily="34" charset="0"/>
              </a:rPr>
              <a:t>FMIPA </a:t>
            </a:r>
            <a:r>
              <a:rPr lang="id-ID" sz="2000" dirty="0" smtClean="0">
                <a:latin typeface="Verdana" panose="020B0604030504040204" pitchFamily="34" charset="0"/>
                <a:ea typeface="Verdana" panose="020B0604030504040204" pitchFamily="34" charset="0"/>
                <a:cs typeface="Verdana" panose="020B0604030504040204" pitchFamily="34" charset="0"/>
              </a:rPr>
              <a:t>IPB</a:t>
            </a:r>
            <a:endParaRPr lang="en-US" sz="2000" dirty="0" smtClean="0">
              <a:latin typeface="Verdana" panose="020B0604030504040204" pitchFamily="34" charset="0"/>
              <a:ea typeface="Verdana" panose="020B0604030504040204" pitchFamily="34" charset="0"/>
              <a:cs typeface="Verdana" panose="020B060403050404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Verdana" panose="020B0604030504040204" pitchFamily="34" charset="0"/>
                <a:ea typeface="Verdana" panose="020B0604030504040204" pitchFamily="34" charset="0"/>
                <a:cs typeface="Verdana" panose="020B0604030504040204" pitchFamily="34" charset="0"/>
              </a:rPr>
              <a:t>2019</a:t>
            </a:r>
          </a:p>
        </p:txBody>
      </p:sp>
    </p:spTree>
    <p:extLst>
      <p:ext uri="{BB962C8B-B14F-4D97-AF65-F5344CB8AC3E}">
        <p14:creationId xmlns:p14="http://schemas.microsoft.com/office/powerpoint/2010/main" val="1978386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3888" y="1709739"/>
            <a:ext cx="7886700" cy="2852737"/>
          </a:xfrm>
        </p:spPr>
        <p:txBody>
          <a:bodyPr anchor="b">
            <a:normAutofit/>
          </a:bodyPr>
          <a:lstStyle>
            <a:lvl1pPr>
              <a:defRPr sz="55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A84F1FF-EA00-4DFC-8ABA-92BCB195DC3B}" type="slidenum">
              <a:rPr lang="id-ID" smtClean="0"/>
              <a:t>‹#›</a:t>
            </a:fld>
            <a:endParaRPr lang="id-ID"/>
          </a:p>
        </p:txBody>
      </p:sp>
      <p:sp>
        <p:nvSpPr>
          <p:cNvPr id="9" name="Date Placeholder 3"/>
          <p:cNvSpPr>
            <a:spLocks noGrp="1"/>
          </p:cNvSpPr>
          <p:nvPr>
            <p:ph type="dt" sz="half" idx="10"/>
          </p:nvPr>
        </p:nvSpPr>
        <p:spPr>
          <a:xfrm>
            <a:off x="986460" y="6356351"/>
            <a:ext cx="29759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0" name="Straight Connector 9"/>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36726900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pic>
        <p:nvPicPr>
          <p:cNvPr id="5"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250629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2"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365126"/>
            <a:ext cx="7886700" cy="1325563"/>
          </a:xfrm>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normAutofit/>
          </a:bodyPr>
          <a:lstStyle>
            <a:lvl1pPr marL="0" indent="0">
              <a:buNone/>
              <a:defRPr sz="20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normAutofit/>
          </a:bodyPr>
          <a:lstStyle>
            <a:lvl1pPr marL="0" indent="0">
              <a:buNone/>
              <a:defRPr sz="2000" b="1">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A84F1FF-EA00-4DFC-8ABA-92BCB195DC3B}" type="slidenum">
              <a:rPr lang="id-ID" smtClean="0"/>
              <a:t>‹#›</a:t>
            </a:fld>
            <a:endParaRPr lang="id-ID"/>
          </a:p>
        </p:txBody>
      </p:sp>
      <p:sp>
        <p:nvSpPr>
          <p:cNvPr id="13" name="Date Placeholder 3"/>
          <p:cNvSpPr>
            <a:spLocks noGrp="1"/>
          </p:cNvSpPr>
          <p:nvPr>
            <p:ph type="dt" sz="half" idx="10"/>
          </p:nvPr>
        </p:nvSpPr>
        <p:spPr>
          <a:xfrm>
            <a:off x="986460" y="6356351"/>
            <a:ext cx="29251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4" name="Straight Connector 13"/>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285854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3"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normAutofit/>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198863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7"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A84F1FF-EA00-4DFC-8ABA-92BCB195DC3B}" type="slidenum">
              <a:rPr lang="id-ID" smtClean="0"/>
              <a:t>‹#›</a:t>
            </a:fld>
            <a:endParaRPr lang="id-ID"/>
          </a:p>
        </p:txBody>
      </p:sp>
      <p:sp>
        <p:nvSpPr>
          <p:cNvPr id="8" name="Date Placeholder 3"/>
          <p:cNvSpPr>
            <a:spLocks noGrp="1"/>
          </p:cNvSpPr>
          <p:nvPr>
            <p:ph type="dt" sz="half" idx="10"/>
          </p:nvPr>
        </p:nvSpPr>
        <p:spPr>
          <a:xfrm>
            <a:off x="986460" y="6356351"/>
            <a:ext cx="29378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9" name="Straight Connector 8"/>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29691095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457200"/>
            <a:ext cx="2949178" cy="1600200"/>
          </a:xfrm>
        </p:spPr>
        <p:txBody>
          <a:bodyPr anchor="b">
            <a:normAutofit/>
          </a:bodyPr>
          <a:lstStyle>
            <a:lvl1pPr>
              <a:defRPr sz="3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atin typeface="Verdana" panose="020B0604030504040204" pitchFamily="34" charset="0"/>
                <a:ea typeface="Verdana" panose="020B0604030504040204" pitchFamily="34" charset="0"/>
                <a:cs typeface="Verdana" panose="020B0604030504040204" pitchFamily="34" charset="0"/>
              </a:defRPr>
            </a:lvl1pPr>
            <a:lvl2pPr>
              <a:defRPr sz="2800">
                <a:latin typeface="Verdana" panose="020B0604030504040204" pitchFamily="34" charset="0"/>
                <a:ea typeface="Verdana" panose="020B0604030504040204" pitchFamily="34" charset="0"/>
                <a:cs typeface="Verdana" panose="020B0604030504040204" pitchFamily="34" charset="0"/>
              </a:defRPr>
            </a:lvl2pPr>
            <a:lvl3pPr>
              <a:defRPr sz="2400">
                <a:latin typeface="Verdana" panose="020B0604030504040204" pitchFamily="34" charset="0"/>
                <a:ea typeface="Verdana" panose="020B0604030504040204" pitchFamily="34" charset="0"/>
                <a:cs typeface="Verdana" panose="020B0604030504040204" pitchFamily="34" charset="0"/>
              </a:defRPr>
            </a:lvl3pPr>
            <a:lvl4pPr>
              <a:defRPr sz="2000">
                <a:latin typeface="Verdana" panose="020B0604030504040204" pitchFamily="34" charset="0"/>
                <a:ea typeface="Verdana" panose="020B0604030504040204" pitchFamily="34" charset="0"/>
                <a:cs typeface="Verdana" panose="020B0604030504040204" pitchFamily="34" charset="0"/>
              </a:defRPr>
            </a:lvl4pPr>
            <a:lvl5pPr>
              <a:defRPr sz="200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84F1FF-EA00-4DFC-8ABA-92BCB195DC3B}" type="slidenum">
              <a:rPr lang="id-ID" smtClean="0"/>
              <a:t>‹#›</a:t>
            </a:fld>
            <a:endParaRPr lang="id-ID"/>
          </a:p>
        </p:txBody>
      </p:sp>
      <p:sp>
        <p:nvSpPr>
          <p:cNvPr id="11" name="Date Placeholder 3"/>
          <p:cNvSpPr>
            <a:spLocks noGrp="1"/>
          </p:cNvSpPr>
          <p:nvPr>
            <p:ph type="dt" sz="half" idx="10"/>
          </p:nvPr>
        </p:nvSpPr>
        <p:spPr>
          <a:xfrm>
            <a:off x="986460" y="6356351"/>
            <a:ext cx="3001340"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2" name="Straight Connector 11"/>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737818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pic>
        <p:nvPicPr>
          <p:cNvPr id="10" name="Picture 2" descr="C:\Users\Stat\Downloads\orange wave.jpg"/>
          <p:cNvPicPr>
            <a:picLocks noChangeAspect="1" noChangeArrowheads="1"/>
          </p:cNvPicPr>
          <p:nvPr userDrawn="1"/>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629841" y="457200"/>
            <a:ext cx="2949178" cy="1600200"/>
          </a:xfrm>
        </p:spPr>
        <p:txBody>
          <a:bodyPr anchor="b">
            <a:normAutofit/>
          </a:bodyPr>
          <a:lstStyle>
            <a:lvl1pPr>
              <a:defRPr sz="30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normAutofit/>
          </a:bodyPr>
          <a:lstStyle>
            <a:lvl1pPr marL="0" indent="0">
              <a:buNone/>
              <a:defRPr sz="3000">
                <a:latin typeface="Verdana" panose="020B0604030504040204" pitchFamily="34" charset="0"/>
                <a:ea typeface="Verdana" panose="020B0604030504040204" pitchFamily="34" charset="0"/>
                <a:cs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A84F1FF-EA00-4DFC-8ABA-92BCB195DC3B}" type="slidenum">
              <a:rPr lang="id-ID" smtClean="0"/>
              <a:t>‹#›</a:t>
            </a:fld>
            <a:endParaRPr lang="id-ID"/>
          </a:p>
        </p:txBody>
      </p:sp>
      <p:sp>
        <p:nvSpPr>
          <p:cNvPr id="11" name="Date Placeholder 3"/>
          <p:cNvSpPr>
            <a:spLocks noGrp="1"/>
          </p:cNvSpPr>
          <p:nvPr>
            <p:ph type="dt" sz="half" idx="10"/>
          </p:nvPr>
        </p:nvSpPr>
        <p:spPr>
          <a:xfrm>
            <a:off x="986460" y="6356351"/>
            <a:ext cx="2900931" cy="365125"/>
          </a:xfrm>
          <a:prstGeom prst="rect">
            <a:avLst/>
          </a:prstGeom>
        </p:spPr>
        <p:txBody>
          <a:bodyPr/>
          <a:lstStyle>
            <a:lvl1pPr>
              <a:defRPr sz="1600"/>
            </a:lvl1pPr>
          </a:lstStyle>
          <a:p>
            <a:r>
              <a:rPr lang="en-US" dirty="0" err="1" smtClean="0"/>
              <a:t>Departemen</a:t>
            </a:r>
            <a:r>
              <a:rPr lang="en-US" dirty="0" smtClean="0"/>
              <a:t> </a:t>
            </a:r>
            <a:r>
              <a:rPr lang="en-US" dirty="0" err="1" smtClean="0"/>
              <a:t>Statistika</a:t>
            </a:r>
            <a:r>
              <a:rPr lang="en-US" dirty="0" smtClean="0"/>
              <a:t> FMIPA IPB</a:t>
            </a:r>
            <a:endParaRPr lang="id-ID" dirty="0"/>
          </a:p>
        </p:txBody>
      </p:sp>
      <p:cxnSp>
        <p:nvCxnSpPr>
          <p:cNvPr id="12" name="Straight Connector 11"/>
          <p:cNvCxnSpPr/>
          <p:nvPr userDrawn="1"/>
        </p:nvCxnSpPr>
        <p:spPr>
          <a:xfrm>
            <a:off x="304799" y="6243223"/>
            <a:ext cx="8521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0084" y="6316595"/>
            <a:ext cx="418133" cy="418133"/>
          </a:xfrm>
          <a:prstGeom prst="rect">
            <a:avLst/>
          </a:prstGeom>
        </p:spPr>
      </p:pic>
    </p:spTree>
    <p:extLst>
      <p:ext uri="{BB962C8B-B14F-4D97-AF65-F5344CB8AC3E}">
        <p14:creationId xmlns:p14="http://schemas.microsoft.com/office/powerpoint/2010/main" val="656710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11/12/2019</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BAGUS SARTONO (bagusco@ipb.ac.id) ALFIAN FUTUHUL HADI (afhadi@unej.ac.id), dan  UTAMI DYAH SAFITRI (utamids@ipb.ac.id)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7" name="Line 7"/>
          <p:cNvSpPr>
            <a:spLocks noChangeShapeType="1"/>
          </p:cNvSpPr>
          <p:nvPr userDrawn="1"/>
        </p:nvSpPr>
        <p:spPr bwMode="auto">
          <a:xfrm>
            <a:off x="250825" y="6465888"/>
            <a:ext cx="8640763" cy="0"/>
          </a:xfrm>
          <a:prstGeom prst="line">
            <a:avLst/>
          </a:prstGeom>
          <a:noFill/>
          <a:ln w="38100">
            <a:solidFill>
              <a:schemeClr val="tx1"/>
            </a:solidFill>
            <a:round/>
            <a:headEnd/>
            <a:tailEnd/>
          </a:ln>
          <a:effectLst/>
        </p:spPr>
        <p:txBody>
          <a:bodyPr/>
          <a:lstStyle/>
          <a:p>
            <a:pPr>
              <a:defRPr/>
            </a:pPr>
            <a:endParaRPr lang="en-US"/>
          </a:p>
        </p:txBody>
      </p:sp>
      <p:sp>
        <p:nvSpPr>
          <p:cNvPr id="8" name="Line 8"/>
          <p:cNvSpPr>
            <a:spLocks noChangeShapeType="1"/>
          </p:cNvSpPr>
          <p:nvPr userDrawn="1"/>
        </p:nvSpPr>
        <p:spPr bwMode="auto">
          <a:xfrm>
            <a:off x="250825" y="188913"/>
            <a:ext cx="8640763" cy="0"/>
          </a:xfrm>
          <a:prstGeom prst="line">
            <a:avLst/>
          </a:prstGeom>
          <a:noFill/>
          <a:ln w="38100">
            <a:solidFill>
              <a:schemeClr val="tx1"/>
            </a:solidFill>
            <a:round/>
            <a:headEnd/>
            <a:tailEnd/>
          </a:ln>
          <a:effectLst/>
        </p:spPr>
        <p:txBody>
          <a:bodyPr/>
          <a:lstStyle/>
          <a:p>
            <a:pPr>
              <a:defRPr/>
            </a:pPr>
            <a:endParaRPr lang="en-US"/>
          </a:p>
        </p:txBody>
      </p:sp>
      <p:sp>
        <p:nvSpPr>
          <p:cNvPr id="9" name="Text Box 11"/>
          <p:cNvSpPr txBox="1">
            <a:spLocks noChangeArrowheads="1"/>
          </p:cNvSpPr>
          <p:nvPr userDrawn="1"/>
        </p:nvSpPr>
        <p:spPr bwMode="auto">
          <a:xfrm>
            <a:off x="8675688" y="6178550"/>
            <a:ext cx="611187" cy="274638"/>
          </a:xfrm>
          <a:prstGeom prst="rect">
            <a:avLst/>
          </a:prstGeom>
          <a:noFill/>
          <a:ln w="9525">
            <a:noFill/>
            <a:miter lim="800000"/>
            <a:headEnd/>
            <a:tailEnd/>
          </a:ln>
          <a:effectLst/>
        </p:spPr>
        <p:txBody>
          <a:bodyPr>
            <a:spAutoFit/>
          </a:bodyPr>
          <a:lstStyle/>
          <a:p>
            <a:pPr>
              <a:spcBef>
                <a:spcPct val="50000"/>
              </a:spcBef>
              <a:defRPr/>
            </a:pPr>
            <a:fld id="{249875A4-6F33-4632-BC57-AF1DE6117210}" type="slidenum">
              <a:rPr lang="en-US" sz="1200"/>
              <a:pPr>
                <a:spcBef>
                  <a:spcPct val="50000"/>
                </a:spcBef>
                <a:defRPr/>
              </a:pPr>
              <a:t>‹#›</a:t>
            </a:fld>
            <a:endParaRPr lang="en-US" sz="1200"/>
          </a:p>
        </p:txBody>
      </p:sp>
    </p:spTree>
  </p:cSld>
  <p:clrMap bg1="lt1" tx1="dk1" bg2="lt2" tx2="dk2" accent1="accent1" accent2="accent2" accent3="accent3" accent4="accent4" accent5="accent5" accent6="accent6" hlink="hlink" folHlink="folHlink"/>
  <p:sldLayoutIdLst>
    <p:sldLayoutId id="2147483706"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07" r:id="rId13"/>
    <p:sldLayoutId id="2147483708" r:id="rId14"/>
    <p:sldLayoutId id="2147483709" r:id="rId15"/>
    <p:sldLayoutId id="2147483710" r:id="rId16"/>
    <p:sldLayoutId id="2147483711" r:id="rId17"/>
    <p:sldLayoutId id="2147483712" r:id="rId18"/>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4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46.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47.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48.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56.wmf"/><Relationship Id="rId4" Type="http://schemas.openxmlformats.org/officeDocument/2006/relationships/oleObject" Target="../embeddings/oleObject11.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57.wmf"/><Relationship Id="rId4" Type="http://schemas.openxmlformats.org/officeDocument/2006/relationships/oleObject" Target="../embeddings/oleObject12.bin"/></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at\Downloads\orange wave.jpg"/>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5800" y="1493647"/>
            <a:ext cx="7772400" cy="1306620"/>
          </a:xfrm>
        </p:spPr>
        <p:txBody>
          <a:bodyPr>
            <a:noAutofit/>
          </a:bodyPr>
          <a:lstStyle/>
          <a:p>
            <a:r>
              <a:rPr lang="en-US" sz="2800" b="1" dirty="0" err="1" smtClean="0"/>
              <a:t>Modul</a:t>
            </a:r>
            <a:r>
              <a:rPr lang="en-US" sz="2800" b="1" dirty="0" smtClean="0"/>
              <a:t> 2</a:t>
            </a:r>
            <a:r>
              <a:rPr lang="en-US" sz="4000" b="1" dirty="0" smtClean="0"/>
              <a:t/>
            </a:r>
            <a:br>
              <a:rPr lang="en-US" sz="4000" b="1" dirty="0" smtClean="0"/>
            </a:br>
            <a:r>
              <a:rPr lang="en-US" sz="3600" b="1" dirty="0" err="1" smtClean="0"/>
              <a:t>Eksplorasi</a:t>
            </a:r>
            <a:r>
              <a:rPr lang="en-US" sz="3600" b="1" dirty="0" smtClean="0"/>
              <a:t> Data </a:t>
            </a:r>
            <a:r>
              <a:rPr lang="en-US" sz="3600" b="1" dirty="0" err="1" smtClean="0"/>
              <a:t>dengan</a:t>
            </a:r>
            <a:r>
              <a:rPr lang="en-US" sz="3600" b="1" dirty="0" smtClean="0"/>
              <a:t> R</a:t>
            </a:r>
            <a:endParaRPr lang="en-US" sz="3200" b="1" dirty="0"/>
          </a:p>
        </p:txBody>
      </p:sp>
      <p:sp>
        <p:nvSpPr>
          <p:cNvPr id="3" name="Subtitle 2"/>
          <p:cNvSpPr>
            <a:spLocks noGrp="1"/>
          </p:cNvSpPr>
          <p:nvPr>
            <p:ph type="subTitle" idx="1"/>
          </p:nvPr>
        </p:nvSpPr>
        <p:spPr>
          <a:xfrm>
            <a:off x="627797" y="3169842"/>
            <a:ext cx="7888406" cy="1907112"/>
          </a:xfrm>
        </p:spPr>
        <p:txBody>
          <a:bodyPr>
            <a:noAutofit/>
          </a:bodyPr>
          <a:lstStyle/>
          <a:p>
            <a:r>
              <a:rPr lang="en-US" sz="2400" dirty="0" smtClean="0">
                <a:solidFill>
                  <a:schemeClr val="accent6">
                    <a:lumMod val="75000"/>
                  </a:schemeClr>
                </a:solidFill>
              </a:rPr>
              <a:t>github.com/</a:t>
            </a:r>
            <a:r>
              <a:rPr lang="en-US" sz="2400" dirty="0" err="1" smtClean="0">
                <a:solidFill>
                  <a:schemeClr val="accent6">
                    <a:lumMod val="75000"/>
                  </a:schemeClr>
                </a:solidFill>
              </a:rPr>
              <a:t>dewikiswani</a:t>
            </a:r>
            <a:r>
              <a:rPr lang="en-US" sz="2400" dirty="0" smtClean="0">
                <a:solidFill>
                  <a:schemeClr val="accent6">
                    <a:lumMod val="75000"/>
                  </a:schemeClr>
                </a:solidFill>
              </a:rPr>
              <a:t>/</a:t>
            </a:r>
            <a:r>
              <a:rPr lang="en-US" sz="2400" dirty="0" err="1" smtClean="0">
                <a:solidFill>
                  <a:schemeClr val="accent6">
                    <a:lumMod val="75000"/>
                  </a:schemeClr>
                </a:solidFill>
              </a:rPr>
              <a:t>ipbblst</a:t>
            </a:r>
            <a:endParaRPr lang="en-US" sz="2400" dirty="0">
              <a:solidFill>
                <a:schemeClr val="accent6">
                  <a:lumMod val="75000"/>
                </a:schemeClr>
              </a:solidFill>
            </a:endParaRPr>
          </a:p>
        </p:txBody>
      </p:sp>
      <p:sp>
        <p:nvSpPr>
          <p:cNvPr id="14" name="TextBox 13"/>
          <p:cNvSpPr txBox="1"/>
          <p:nvPr/>
        </p:nvSpPr>
        <p:spPr>
          <a:xfrm>
            <a:off x="3028819" y="6020674"/>
            <a:ext cx="3086358" cy="646331"/>
          </a:xfrm>
          <a:prstGeom prst="rect">
            <a:avLst/>
          </a:prstGeom>
          <a:noFill/>
        </p:spPr>
        <p:txBody>
          <a:bodyPr wrap="none" rtlCol="0">
            <a:spAutoFit/>
          </a:bodyPr>
          <a:lstStyle/>
          <a:p>
            <a:pPr algn="ctr"/>
            <a:r>
              <a:rPr lang="en-US" sz="1800" b="1" dirty="0" err="1" smtClean="0">
                <a:latin typeface="+mj-lt"/>
                <a:cs typeface="Segoe UI Semilight" panose="020B0402040204020203" pitchFamily="34" charset="0"/>
              </a:rPr>
              <a:t>Departemen</a:t>
            </a:r>
            <a:r>
              <a:rPr lang="en-US" sz="1800" b="1" dirty="0" smtClean="0">
                <a:latin typeface="+mj-lt"/>
                <a:cs typeface="Segoe UI Semilight" panose="020B0402040204020203" pitchFamily="34" charset="0"/>
              </a:rPr>
              <a:t> </a:t>
            </a:r>
            <a:r>
              <a:rPr lang="en-US" sz="1800" b="1" dirty="0" err="1" smtClean="0">
                <a:latin typeface="+mj-lt"/>
                <a:cs typeface="Segoe UI Semilight" panose="020B0402040204020203" pitchFamily="34" charset="0"/>
              </a:rPr>
              <a:t>Statistika</a:t>
            </a:r>
            <a:endParaRPr lang="en-US" sz="1800" b="1" dirty="0" smtClean="0">
              <a:latin typeface="+mj-lt"/>
              <a:cs typeface="Segoe UI Semilight" panose="020B0402040204020203" pitchFamily="34" charset="0"/>
            </a:endParaRPr>
          </a:p>
          <a:p>
            <a:pPr algn="ctr"/>
            <a:r>
              <a:rPr lang="en-US" sz="1800" dirty="0" smtClean="0">
                <a:latin typeface="+mj-lt"/>
                <a:cs typeface="Segoe UI Semilight" panose="020B0402040204020203" pitchFamily="34" charset="0"/>
              </a:rPr>
              <a:t>FMIPA-</a:t>
            </a:r>
            <a:r>
              <a:rPr lang="en-US" sz="1800" dirty="0" err="1" smtClean="0">
                <a:latin typeface="+mj-lt"/>
                <a:cs typeface="Segoe UI Semilight" panose="020B0402040204020203" pitchFamily="34" charset="0"/>
              </a:rPr>
              <a:t>Institut</a:t>
            </a:r>
            <a:r>
              <a:rPr lang="en-US" sz="1800" dirty="0" smtClean="0">
                <a:latin typeface="+mj-lt"/>
                <a:cs typeface="Segoe UI Semilight" panose="020B0402040204020203" pitchFamily="34" charset="0"/>
              </a:rPr>
              <a:t> </a:t>
            </a:r>
            <a:r>
              <a:rPr lang="en-US" sz="1800" dirty="0" err="1" smtClean="0">
                <a:latin typeface="+mj-lt"/>
                <a:cs typeface="Segoe UI Semilight" panose="020B0402040204020203" pitchFamily="34" charset="0"/>
              </a:rPr>
              <a:t>Pertanian</a:t>
            </a:r>
            <a:r>
              <a:rPr lang="en-US" sz="1800" dirty="0" smtClean="0">
                <a:latin typeface="+mj-lt"/>
                <a:cs typeface="Segoe UI Semilight" panose="020B0402040204020203" pitchFamily="34" charset="0"/>
              </a:rPr>
              <a:t> Bogor</a:t>
            </a:r>
            <a:endParaRPr lang="en-US" sz="1800" dirty="0">
              <a:latin typeface="+mj-lt"/>
              <a:cs typeface="Segoe UI Semilight" panose="020B0402040204020203" pitchFamily="34" charset="0"/>
            </a:endParaRPr>
          </a:p>
        </p:txBody>
      </p:sp>
      <p:pic>
        <p:nvPicPr>
          <p:cNvPr id="15" name="Picture 14" descr="C:\Users\Septian\Downloads\tumblr_inline_nw51eceqht1qark9g_500.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50000" b="15164"/>
          <a:stretch/>
        </p:blipFill>
        <p:spPr bwMode="auto">
          <a:xfrm>
            <a:off x="4110597" y="5180349"/>
            <a:ext cx="922803"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68684" y="4549509"/>
            <a:ext cx="806631" cy="461665"/>
          </a:xfrm>
          <a:prstGeom prst="rect">
            <a:avLst/>
          </a:prstGeom>
          <a:noFill/>
        </p:spPr>
        <p:txBody>
          <a:bodyPr wrap="none" rtlCol="0">
            <a:spAutoFit/>
          </a:bodyPr>
          <a:lstStyle/>
          <a:p>
            <a:r>
              <a:rPr lang="en-US" sz="2400" dirty="0" smtClean="0">
                <a:latin typeface="+mj-lt"/>
              </a:rPr>
              <a:t>2019</a:t>
            </a:r>
            <a:endParaRPr lang="en-US" sz="2400" dirty="0">
              <a:latin typeface="+mj-lt"/>
            </a:endParaRPr>
          </a:p>
        </p:txBody>
      </p:sp>
    </p:spTree>
    <p:extLst>
      <p:ext uri="{BB962C8B-B14F-4D97-AF65-F5344CB8AC3E}">
        <p14:creationId xmlns:p14="http://schemas.microsoft.com/office/powerpoint/2010/main" val="2800498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itu Histogram</a:t>
            </a:r>
            <a:endParaRPr lang="en-US"/>
          </a:p>
        </p:txBody>
      </p:sp>
      <p:sp>
        <p:nvSpPr>
          <p:cNvPr id="3" name="Content Placeholder 2"/>
          <p:cNvSpPr>
            <a:spLocks noGrp="1"/>
          </p:cNvSpPr>
          <p:nvPr>
            <p:ph idx="1"/>
          </p:nvPr>
        </p:nvSpPr>
        <p:spPr/>
        <p:txBody>
          <a:bodyPr>
            <a:normAutofit/>
          </a:bodyPr>
          <a:lstStyle/>
          <a:p>
            <a:r>
              <a:rPr lang="en-US" sz="2400" smtClean="0"/>
              <a:t>Histogram</a:t>
            </a:r>
          </a:p>
          <a:p>
            <a:pPr lvl="1"/>
            <a:r>
              <a:rPr lang="en-US" sz="2000" smtClean="0"/>
              <a:t>Histos: sesuatu yang diatur tegak</a:t>
            </a:r>
          </a:p>
          <a:p>
            <a:pPr lvl="1"/>
            <a:r>
              <a:rPr lang="en-US" sz="2000" smtClean="0"/>
              <a:t>Gramma: gambar, tulisan</a:t>
            </a:r>
          </a:p>
          <a:p>
            <a:endParaRPr lang="en-US" sz="2400"/>
          </a:p>
          <a:p>
            <a:r>
              <a:rPr lang="en-US" sz="2400" smtClean="0"/>
              <a:t>Grafik yang menggambarkan distribusi dari data (kontinu) yang berupa deretan batang sama lebar berdampingan yang tingginya menggambarkan banyaknya data untuk berbagai selang nilai</a:t>
            </a: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10</a:t>
            </a:fld>
            <a:endParaRPr lang="id-ID" dirty="0"/>
          </a:p>
        </p:txBody>
      </p:sp>
    </p:spTree>
    <p:extLst>
      <p:ext uri="{BB962C8B-B14F-4D97-AF65-F5344CB8AC3E}">
        <p14:creationId xmlns:p14="http://schemas.microsoft.com/office/powerpoint/2010/main" val="182624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1828800" y="990600"/>
            <a:ext cx="6181725" cy="5257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Tampilan Histogram</a:t>
            </a:r>
            <a:endParaRPr lang="en-US"/>
          </a:p>
        </p:txBody>
      </p:sp>
      <p:sp>
        <p:nvSpPr>
          <p:cNvPr id="6" name="TextBox 5"/>
          <p:cNvSpPr txBox="1"/>
          <p:nvPr/>
        </p:nvSpPr>
        <p:spPr>
          <a:xfrm>
            <a:off x="228600" y="1676400"/>
            <a:ext cx="1447800" cy="1815882"/>
          </a:xfrm>
          <a:prstGeom prst="rect">
            <a:avLst/>
          </a:prstGeom>
          <a:noFill/>
        </p:spPr>
        <p:txBody>
          <a:bodyPr wrap="square" rtlCol="0">
            <a:spAutoFit/>
          </a:bodyPr>
          <a:lstStyle/>
          <a:p>
            <a:r>
              <a:rPr lang="en-US" sz="1600" b="1" smtClean="0"/>
              <a:t>Sumbu vertikal menunjukkan persentase atau frekuensi dari setiap selang nilai</a:t>
            </a:r>
            <a:endParaRPr lang="en-US" sz="1600" b="1"/>
          </a:p>
        </p:txBody>
      </p:sp>
      <p:sp>
        <p:nvSpPr>
          <p:cNvPr id="7" name="Right Arrow 6"/>
          <p:cNvSpPr/>
          <p:nvPr/>
        </p:nvSpPr>
        <p:spPr>
          <a:xfrm rot="2503354">
            <a:off x="1397347" y="2721399"/>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5615860"/>
            <a:ext cx="4599296" cy="584775"/>
          </a:xfrm>
          <a:prstGeom prst="rect">
            <a:avLst/>
          </a:prstGeom>
          <a:noFill/>
        </p:spPr>
        <p:txBody>
          <a:bodyPr wrap="square" rtlCol="0">
            <a:spAutoFit/>
          </a:bodyPr>
          <a:lstStyle/>
          <a:p>
            <a:pPr algn="ctr"/>
            <a:r>
              <a:rPr lang="en-US" sz="1600" b="1" smtClean="0"/>
              <a:t>Sumbu  horizontal menampilkan selang-selang nilai variabel yang akan dilihat distribusinya</a:t>
            </a:r>
            <a:endParaRPr lang="en-US" sz="1600" b="1"/>
          </a:p>
        </p:txBody>
      </p:sp>
      <p:sp>
        <p:nvSpPr>
          <p:cNvPr id="9" name="Right Arrow 8"/>
          <p:cNvSpPr/>
          <p:nvPr/>
        </p:nvSpPr>
        <p:spPr>
          <a:xfrm rot="17244984">
            <a:off x="4867968" y="5591702"/>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162800" y="3505200"/>
            <a:ext cx="1676400" cy="584775"/>
          </a:xfrm>
          <a:prstGeom prst="rect">
            <a:avLst/>
          </a:prstGeom>
          <a:noFill/>
        </p:spPr>
        <p:txBody>
          <a:bodyPr wrap="square" rtlCol="0">
            <a:spAutoFit/>
          </a:bodyPr>
          <a:lstStyle/>
          <a:p>
            <a:pPr algn="ctr"/>
            <a:r>
              <a:rPr lang="en-US" sz="1600" b="1" smtClean="0"/>
              <a:t>Antar batang tidak ada celah</a:t>
            </a:r>
            <a:endParaRPr lang="en-US" sz="1600" b="1"/>
          </a:p>
        </p:txBody>
      </p:sp>
      <p:sp>
        <p:nvSpPr>
          <p:cNvPr id="11" name="Right Arrow 10"/>
          <p:cNvSpPr/>
          <p:nvPr/>
        </p:nvSpPr>
        <p:spPr>
          <a:xfrm rot="7560451">
            <a:off x="6950989" y="4093449"/>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237218">
            <a:off x="5123080" y="2610703"/>
            <a:ext cx="595739"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19400" y="1905000"/>
            <a:ext cx="2743200" cy="1077218"/>
          </a:xfrm>
          <a:prstGeom prst="rect">
            <a:avLst/>
          </a:prstGeom>
          <a:noFill/>
        </p:spPr>
        <p:txBody>
          <a:bodyPr wrap="square" rtlCol="0">
            <a:spAutoFit/>
          </a:bodyPr>
          <a:lstStyle/>
          <a:p>
            <a:pPr algn="ctr"/>
            <a:r>
              <a:rPr lang="en-US" sz="1600" b="1" smtClean="0"/>
              <a:t>Tinggi rendahnya batang menggambarkan besar kecilnya frekuensi masing-masing selang nilai</a:t>
            </a:r>
            <a:endParaRPr lang="en-US" sz="1600" b="1"/>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11</a:t>
            </a:fld>
            <a:endParaRPr lang="id-ID" dirty="0"/>
          </a:p>
        </p:txBody>
      </p:sp>
    </p:spTree>
    <p:extLst>
      <p:ext uri="{BB962C8B-B14F-4D97-AF65-F5344CB8AC3E}">
        <p14:creationId xmlns:p14="http://schemas.microsoft.com/office/powerpoint/2010/main" val="42596517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Cara Membuat Histogram</a:t>
            </a:r>
            <a:endParaRPr lang="en-US"/>
          </a:p>
        </p:txBody>
      </p:sp>
      <p:sp>
        <p:nvSpPr>
          <p:cNvPr id="3" name="Content Placeholder 2"/>
          <p:cNvSpPr>
            <a:spLocks noGrp="1"/>
          </p:cNvSpPr>
          <p:nvPr>
            <p:ph idx="1"/>
          </p:nvPr>
        </p:nvSpPr>
        <p:spPr/>
        <p:txBody>
          <a:bodyPr>
            <a:normAutofit/>
          </a:bodyPr>
          <a:lstStyle/>
          <a:p>
            <a:r>
              <a:rPr lang="en-US" sz="2800" smtClean="0"/>
              <a:t>Tahapan Pembuatan</a:t>
            </a:r>
          </a:p>
          <a:p>
            <a:pPr marL="971550" lvl="1" indent="-514350">
              <a:buFont typeface="+mj-lt"/>
              <a:buAutoNum type="arabicPeriod"/>
            </a:pPr>
            <a:r>
              <a:rPr lang="en-US" sz="2400" smtClean="0"/>
              <a:t>Susun selang-selang nilai yang sama lebar, dan meliputi seluruh nilai data yang dimiliki</a:t>
            </a:r>
          </a:p>
          <a:p>
            <a:pPr marL="971550" lvl="1" indent="-514350">
              <a:buFont typeface="+mj-lt"/>
              <a:buAutoNum type="arabicPeriod"/>
            </a:pPr>
            <a:r>
              <a:rPr lang="en-US" sz="2400" smtClean="0"/>
              <a:t>Hitung banyaknya amatan yang tercakup dalam masing-masing selang</a:t>
            </a:r>
          </a:p>
          <a:p>
            <a:pPr marL="971550" lvl="1" indent="-514350">
              <a:buFont typeface="+mj-lt"/>
              <a:buAutoNum type="arabicPeriod"/>
            </a:pPr>
            <a:r>
              <a:rPr lang="en-US" sz="2400" smtClean="0"/>
              <a:t>Pada sumbu mendatar, tandai untuk setiap batas selang nilai</a:t>
            </a:r>
          </a:p>
          <a:p>
            <a:pPr marL="971550" lvl="1" indent="-514350">
              <a:buFont typeface="+mj-lt"/>
              <a:buAutoNum type="arabicPeriod"/>
            </a:pPr>
            <a:r>
              <a:rPr lang="en-US" sz="2400" smtClean="0"/>
              <a:t>Pada setiap selang nilai, gambarkan batang yang tingginya sesuai dengan frekuensinya</a:t>
            </a:r>
          </a:p>
          <a:p>
            <a:pPr marL="971550" lvl="1" indent="-514350">
              <a:buFont typeface="+mj-lt"/>
              <a:buAutoNum type="arabicPeriod"/>
            </a:pP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12</a:t>
            </a:fld>
            <a:endParaRPr lang="id-ID" dirty="0"/>
          </a:p>
        </p:txBody>
      </p:sp>
    </p:spTree>
    <p:extLst>
      <p:ext uri="{BB962C8B-B14F-4D97-AF65-F5344CB8AC3E}">
        <p14:creationId xmlns:p14="http://schemas.microsoft.com/office/powerpoint/2010/main" val="41200475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5800" y="234736"/>
          <a:ext cx="2209800" cy="5852160"/>
        </p:xfrm>
        <a:graphic>
          <a:graphicData uri="http://schemas.openxmlformats.org/drawingml/2006/table">
            <a:tbl>
              <a:tblPr firstRow="1" bandRow="1">
                <a:tableStyleId>{C083E6E3-FA7D-4D7B-A595-EF9225AFEA82}</a:tableStyleId>
              </a:tblPr>
              <a:tblGrid>
                <a:gridCol w="1161723">
                  <a:extLst>
                    <a:ext uri="{9D8B030D-6E8A-4147-A177-3AD203B41FA5}">
                      <a16:colId xmlns:a16="http://schemas.microsoft.com/office/drawing/2014/main" val="20000"/>
                    </a:ext>
                  </a:extLst>
                </a:gridCol>
                <a:gridCol w="1048077">
                  <a:extLst>
                    <a:ext uri="{9D8B030D-6E8A-4147-A177-3AD203B41FA5}">
                      <a16:colId xmlns:a16="http://schemas.microsoft.com/office/drawing/2014/main" val="20001"/>
                    </a:ext>
                  </a:extLst>
                </a:gridCol>
              </a:tblGrid>
              <a:tr h="119063">
                <a:tc>
                  <a:txBody>
                    <a:bodyPr/>
                    <a:lstStyle/>
                    <a:p>
                      <a:pPr algn="ctr" fontAlgn="t"/>
                      <a:r>
                        <a:rPr lang="en-US" sz="1200" u="none" strike="noStrike"/>
                        <a:t> </a:t>
                      </a:r>
                      <a:r>
                        <a:rPr lang="en-US" sz="1200" u="none" strike="noStrike" smtClean="0"/>
                        <a:t>Selang Nilai</a:t>
                      </a:r>
                      <a:endParaRPr lang="en-US" sz="1200" b="1" i="0" u="none" strike="noStrike">
                        <a:solidFill>
                          <a:srgbClr val="000000"/>
                        </a:solidFill>
                        <a:latin typeface="+mj-lt"/>
                      </a:endParaRPr>
                    </a:p>
                  </a:txBody>
                  <a:tcPr marL="0" marR="0" marT="0" marB="0"/>
                </a:tc>
                <a:tc>
                  <a:txBody>
                    <a:bodyPr/>
                    <a:lstStyle/>
                    <a:p>
                      <a:pPr algn="ctr" fontAlgn="t"/>
                      <a:r>
                        <a:rPr lang="en-US" sz="1200" u="none" strike="noStrike" smtClean="0"/>
                        <a:t>Frekuensi</a:t>
                      </a:r>
                      <a:endParaRPr lang="en-US" sz="1200" b="1" i="0" u="none" strike="noStrike">
                        <a:solidFill>
                          <a:srgbClr val="000000"/>
                        </a:solidFill>
                        <a:latin typeface="+mj-lt"/>
                      </a:endParaRPr>
                    </a:p>
                  </a:txBody>
                  <a:tcPr marL="0" marR="0" marT="0" marB="0"/>
                </a:tc>
                <a:extLst>
                  <a:ext uri="{0D108BD9-81ED-4DB2-BD59-A6C34878D82A}">
                    <a16:rowId xmlns:a16="http://schemas.microsoft.com/office/drawing/2014/main" val="10000"/>
                  </a:ext>
                </a:extLst>
              </a:tr>
              <a:tr h="119063">
                <a:tc>
                  <a:txBody>
                    <a:bodyPr/>
                    <a:lstStyle/>
                    <a:p>
                      <a:pPr algn="ctr" fontAlgn="t"/>
                      <a:r>
                        <a:rPr lang="en-US" sz="1200" u="none" strike="noStrike"/>
                        <a:t>32-33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1"/>
                  </a:ext>
                </a:extLst>
              </a:tr>
              <a:tr h="119063">
                <a:tc>
                  <a:txBody>
                    <a:bodyPr/>
                    <a:lstStyle/>
                    <a:p>
                      <a:pPr algn="ctr" fontAlgn="t"/>
                      <a:r>
                        <a:rPr lang="en-US" sz="1200" u="none" strike="noStrike"/>
                        <a:t>33-34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2"/>
                  </a:ext>
                </a:extLst>
              </a:tr>
              <a:tr h="119063">
                <a:tc>
                  <a:txBody>
                    <a:bodyPr/>
                    <a:lstStyle/>
                    <a:p>
                      <a:pPr algn="ctr" fontAlgn="t"/>
                      <a:r>
                        <a:rPr lang="en-US" sz="1200" u="none" strike="noStrike"/>
                        <a:t>34-35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3"/>
                  </a:ext>
                </a:extLst>
              </a:tr>
              <a:tr h="119063">
                <a:tc>
                  <a:txBody>
                    <a:bodyPr/>
                    <a:lstStyle/>
                    <a:p>
                      <a:pPr algn="ctr" fontAlgn="t"/>
                      <a:r>
                        <a:rPr lang="en-US" sz="1200" u="none" strike="noStrike"/>
                        <a:t>35-36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4"/>
                  </a:ext>
                </a:extLst>
              </a:tr>
              <a:tr h="119063">
                <a:tc>
                  <a:txBody>
                    <a:bodyPr/>
                    <a:lstStyle/>
                    <a:p>
                      <a:pPr algn="ctr" fontAlgn="t"/>
                      <a:r>
                        <a:rPr lang="en-US" sz="1200" u="none" strike="noStrike"/>
                        <a:t>36-37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5"/>
                  </a:ext>
                </a:extLst>
              </a:tr>
              <a:tr h="119063">
                <a:tc>
                  <a:txBody>
                    <a:bodyPr/>
                    <a:lstStyle/>
                    <a:p>
                      <a:pPr algn="ctr" fontAlgn="t"/>
                      <a:r>
                        <a:rPr lang="en-US" sz="1200" u="none" strike="noStrike"/>
                        <a:t>37-38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6"/>
                  </a:ext>
                </a:extLst>
              </a:tr>
              <a:tr h="119063">
                <a:tc>
                  <a:txBody>
                    <a:bodyPr/>
                    <a:lstStyle/>
                    <a:p>
                      <a:pPr algn="ctr" fontAlgn="t"/>
                      <a:r>
                        <a:rPr lang="en-US" sz="1200" u="none" strike="noStrike"/>
                        <a:t>38-39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7"/>
                  </a:ext>
                </a:extLst>
              </a:tr>
              <a:tr h="119063">
                <a:tc>
                  <a:txBody>
                    <a:bodyPr/>
                    <a:lstStyle/>
                    <a:p>
                      <a:pPr algn="ctr" fontAlgn="t"/>
                      <a:r>
                        <a:rPr lang="en-US" sz="1200" u="none" strike="noStrike"/>
                        <a:t>39-40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8"/>
                  </a:ext>
                </a:extLst>
              </a:tr>
              <a:tr h="119063">
                <a:tc>
                  <a:txBody>
                    <a:bodyPr/>
                    <a:lstStyle/>
                    <a:p>
                      <a:pPr algn="ctr" fontAlgn="t"/>
                      <a:r>
                        <a:rPr lang="en-US" sz="1200" u="none" strike="noStrike"/>
                        <a:t>40-41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09"/>
                  </a:ext>
                </a:extLst>
              </a:tr>
              <a:tr h="119063">
                <a:tc>
                  <a:txBody>
                    <a:bodyPr/>
                    <a:lstStyle/>
                    <a:p>
                      <a:pPr algn="ctr" fontAlgn="t"/>
                      <a:r>
                        <a:rPr lang="en-US" sz="1200" u="none" strike="noStrike"/>
                        <a:t>41-42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0"/>
                  </a:ext>
                </a:extLst>
              </a:tr>
              <a:tr h="119063">
                <a:tc>
                  <a:txBody>
                    <a:bodyPr/>
                    <a:lstStyle/>
                    <a:p>
                      <a:pPr algn="ctr" fontAlgn="t"/>
                      <a:r>
                        <a:rPr lang="en-US" sz="1200" u="none" strike="noStrike"/>
                        <a:t>42-43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1"/>
                  </a:ext>
                </a:extLst>
              </a:tr>
              <a:tr h="119063">
                <a:tc>
                  <a:txBody>
                    <a:bodyPr/>
                    <a:lstStyle/>
                    <a:p>
                      <a:pPr algn="ctr" fontAlgn="t"/>
                      <a:r>
                        <a:rPr lang="en-US" sz="1200" u="none" strike="noStrike"/>
                        <a:t>43-44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2"/>
                  </a:ext>
                </a:extLst>
              </a:tr>
              <a:tr h="119063">
                <a:tc>
                  <a:txBody>
                    <a:bodyPr/>
                    <a:lstStyle/>
                    <a:p>
                      <a:pPr algn="ctr" fontAlgn="t"/>
                      <a:r>
                        <a:rPr lang="en-US" sz="1200" u="none" strike="noStrike"/>
                        <a:t>44-45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3"/>
                  </a:ext>
                </a:extLst>
              </a:tr>
              <a:tr h="119063">
                <a:tc>
                  <a:txBody>
                    <a:bodyPr/>
                    <a:lstStyle/>
                    <a:p>
                      <a:pPr algn="ctr" fontAlgn="t"/>
                      <a:r>
                        <a:rPr lang="en-US" sz="1200" u="none" strike="noStrike"/>
                        <a:t>45-46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4"/>
                  </a:ext>
                </a:extLst>
              </a:tr>
              <a:tr h="119063">
                <a:tc>
                  <a:txBody>
                    <a:bodyPr/>
                    <a:lstStyle/>
                    <a:p>
                      <a:pPr algn="ctr" fontAlgn="t"/>
                      <a:r>
                        <a:rPr lang="en-US" sz="1200" u="none" strike="noStrike"/>
                        <a:t>46-47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5"/>
                  </a:ext>
                </a:extLst>
              </a:tr>
              <a:tr h="119063">
                <a:tc>
                  <a:txBody>
                    <a:bodyPr/>
                    <a:lstStyle/>
                    <a:p>
                      <a:pPr algn="ctr" fontAlgn="t"/>
                      <a:r>
                        <a:rPr lang="en-US" sz="1200" u="none" strike="noStrike"/>
                        <a:t>47-48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6"/>
                  </a:ext>
                </a:extLst>
              </a:tr>
              <a:tr h="119063">
                <a:tc>
                  <a:txBody>
                    <a:bodyPr/>
                    <a:lstStyle/>
                    <a:p>
                      <a:pPr algn="ctr" fontAlgn="t"/>
                      <a:r>
                        <a:rPr lang="en-US" sz="1200" u="none" strike="noStrike"/>
                        <a:t>48-49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7"/>
                  </a:ext>
                </a:extLst>
              </a:tr>
              <a:tr h="119063">
                <a:tc>
                  <a:txBody>
                    <a:bodyPr/>
                    <a:lstStyle/>
                    <a:p>
                      <a:pPr algn="ctr" fontAlgn="t"/>
                      <a:r>
                        <a:rPr lang="en-US" sz="1200" u="none" strike="noStrike"/>
                        <a:t>49-50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8"/>
                  </a:ext>
                </a:extLst>
              </a:tr>
              <a:tr h="119063">
                <a:tc>
                  <a:txBody>
                    <a:bodyPr/>
                    <a:lstStyle/>
                    <a:p>
                      <a:pPr algn="ctr" fontAlgn="t"/>
                      <a:r>
                        <a:rPr lang="en-US" sz="1200" u="none" strike="noStrike"/>
                        <a:t>50-51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19"/>
                  </a:ext>
                </a:extLst>
              </a:tr>
              <a:tr h="119063">
                <a:tc>
                  <a:txBody>
                    <a:bodyPr/>
                    <a:lstStyle/>
                    <a:p>
                      <a:pPr algn="ctr" fontAlgn="t"/>
                      <a:r>
                        <a:rPr lang="en-US" sz="1200" u="none" strike="noStrike"/>
                        <a:t>51-52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47</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0"/>
                  </a:ext>
                </a:extLst>
              </a:tr>
              <a:tr h="119063">
                <a:tc>
                  <a:txBody>
                    <a:bodyPr/>
                    <a:lstStyle/>
                    <a:p>
                      <a:pPr algn="ctr" fontAlgn="t"/>
                      <a:r>
                        <a:rPr lang="en-US" sz="1200" u="none" strike="noStrike"/>
                        <a:t>52-53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60</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1"/>
                  </a:ext>
                </a:extLst>
              </a:tr>
              <a:tr h="119063">
                <a:tc>
                  <a:txBody>
                    <a:bodyPr/>
                    <a:lstStyle/>
                    <a:p>
                      <a:pPr algn="ctr" fontAlgn="t"/>
                      <a:r>
                        <a:rPr lang="en-US" sz="1200" u="none" strike="noStrike"/>
                        <a:t>53-54</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68</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2"/>
                  </a:ext>
                </a:extLst>
              </a:tr>
              <a:tr h="119063">
                <a:tc>
                  <a:txBody>
                    <a:bodyPr/>
                    <a:lstStyle/>
                    <a:p>
                      <a:pPr algn="ctr" fontAlgn="t"/>
                      <a:r>
                        <a:rPr lang="en-US" sz="1200" u="none" strike="noStrike"/>
                        <a:t>54-55</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41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3"/>
                  </a:ext>
                </a:extLst>
              </a:tr>
              <a:tr h="119063">
                <a:tc>
                  <a:txBody>
                    <a:bodyPr/>
                    <a:lstStyle/>
                    <a:p>
                      <a:pPr algn="ctr" fontAlgn="t"/>
                      <a:r>
                        <a:rPr lang="en-US" sz="1200" u="none" strike="noStrike"/>
                        <a:t>55-56</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31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4"/>
                  </a:ext>
                </a:extLst>
              </a:tr>
              <a:tr h="119063">
                <a:tc>
                  <a:txBody>
                    <a:bodyPr/>
                    <a:lstStyle/>
                    <a:p>
                      <a:pPr algn="ctr" fontAlgn="t"/>
                      <a:r>
                        <a:rPr lang="en-US" sz="1200" u="none" strike="noStrike"/>
                        <a:t>56-57</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5"/>
                  </a:ext>
                </a:extLst>
              </a:tr>
              <a:tr h="119063">
                <a:tc>
                  <a:txBody>
                    <a:bodyPr/>
                    <a:lstStyle/>
                    <a:p>
                      <a:pPr algn="ctr" fontAlgn="t"/>
                      <a:r>
                        <a:rPr lang="en-US" sz="1200" u="none" strike="noStrike"/>
                        <a:t>57-58</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15</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6"/>
                  </a:ext>
                </a:extLst>
              </a:tr>
              <a:tr h="119063">
                <a:tc>
                  <a:txBody>
                    <a:bodyPr/>
                    <a:lstStyle/>
                    <a:p>
                      <a:pPr algn="ctr" fontAlgn="t"/>
                      <a:r>
                        <a:rPr lang="en-US" sz="1200" u="none" strike="noStrike"/>
                        <a:t>58-59</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7"/>
                  </a:ext>
                </a:extLst>
              </a:tr>
              <a:tr h="119063">
                <a:tc>
                  <a:txBody>
                    <a:bodyPr/>
                    <a:lstStyle/>
                    <a:p>
                      <a:pPr algn="ctr" fontAlgn="t"/>
                      <a:r>
                        <a:rPr lang="en-US" sz="1200" u="none" strike="noStrike"/>
                        <a:t>59-60</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6</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8"/>
                  </a:ext>
                </a:extLst>
              </a:tr>
              <a:tr h="119063">
                <a:tc>
                  <a:txBody>
                    <a:bodyPr/>
                    <a:lstStyle/>
                    <a:p>
                      <a:pPr algn="ctr" fontAlgn="t"/>
                      <a:r>
                        <a:rPr lang="en-US" sz="1200" u="none" strike="noStrike"/>
                        <a:t>60-61</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1</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29"/>
                  </a:ext>
                </a:extLst>
              </a:tr>
              <a:tr h="119063">
                <a:tc>
                  <a:txBody>
                    <a:bodyPr/>
                    <a:lstStyle/>
                    <a:p>
                      <a:pPr algn="ctr" fontAlgn="t"/>
                      <a:r>
                        <a:rPr lang="en-US" sz="1200" u="none" strike="noStrike"/>
                        <a:t>61-62</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30"/>
                  </a:ext>
                </a:extLst>
              </a:tr>
              <a:tr h="119063">
                <a:tc>
                  <a:txBody>
                    <a:bodyPr/>
                    <a:lstStyle/>
                    <a:p>
                      <a:pPr algn="ctr" fontAlgn="t"/>
                      <a:r>
                        <a:rPr lang="en-US" sz="1200" u="none" strike="noStrike"/>
                        <a:t>62-63</a:t>
                      </a:r>
                      <a:endParaRPr lang="en-US" sz="1200" b="0" i="0" u="none" strike="noStrike">
                        <a:solidFill>
                          <a:srgbClr val="000000"/>
                        </a:solidFill>
                        <a:latin typeface="+mj-lt"/>
                      </a:endParaRPr>
                    </a:p>
                  </a:txBody>
                  <a:tcPr marL="0" marR="0" marT="0" marB="0"/>
                </a:tc>
                <a:tc>
                  <a:txBody>
                    <a:bodyPr/>
                    <a:lstStyle/>
                    <a:p>
                      <a:pPr algn="ctr" fontAlgn="t"/>
                      <a:r>
                        <a:rPr lang="en-US" sz="1200" u="none" strike="noStrike"/>
                        <a:t>2</a:t>
                      </a:r>
                      <a:endParaRPr lang="en-US" sz="1200" b="0" i="0" u="none" strike="noStrike">
                        <a:solidFill>
                          <a:srgbClr val="000000"/>
                        </a:solidFill>
                        <a:latin typeface="+mj-lt"/>
                      </a:endParaRPr>
                    </a:p>
                  </a:txBody>
                  <a:tcPr marL="0" marR="0" marT="0" marB="0"/>
                </a:tc>
                <a:extLst>
                  <a:ext uri="{0D108BD9-81ED-4DB2-BD59-A6C34878D82A}">
                    <a16:rowId xmlns:a16="http://schemas.microsoft.com/office/drawing/2014/main" val="10031"/>
                  </a:ext>
                </a:extLst>
              </a:tr>
            </a:tbl>
          </a:graphicData>
        </a:graphic>
      </p:graphicFrame>
      <p:pic>
        <p:nvPicPr>
          <p:cNvPr id="16385" name="Picture 1" descr="C:\Users\Stat\Histogram34.png"/>
          <p:cNvPicPr>
            <a:picLocks noChangeAspect="1" noChangeArrowheads="1"/>
          </p:cNvPicPr>
          <p:nvPr/>
        </p:nvPicPr>
        <p:blipFill>
          <a:blip r:embed="rId2" cstate="print"/>
          <a:srcRect/>
          <a:stretch>
            <a:fillRect/>
          </a:stretch>
        </p:blipFill>
        <p:spPr bwMode="auto">
          <a:xfrm>
            <a:off x="3505200" y="1066800"/>
            <a:ext cx="5181600" cy="3886200"/>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13</a:t>
            </a:fld>
            <a:endParaRPr lang="id-ID" dirty="0"/>
          </a:p>
        </p:txBody>
      </p:sp>
    </p:spTree>
    <p:extLst>
      <p:ext uri="{BB962C8B-B14F-4D97-AF65-F5344CB8AC3E}">
        <p14:creationId xmlns:p14="http://schemas.microsoft.com/office/powerpoint/2010/main" val="67836871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65528" y="1825625"/>
            <a:ext cx="6249822" cy="4351338"/>
          </a:xfrm>
        </p:spPr>
        <p:txBody>
          <a:bodyPr>
            <a:normAutofit/>
          </a:bodyPr>
          <a:lstStyle/>
          <a:p>
            <a:pPr>
              <a:buNone/>
            </a:pP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bpr</a:t>
            </a:r>
            <a:r>
              <a:rPr lang="en-US" sz="1800" b="1" dirty="0" smtClean="0">
                <a:latin typeface="Courier New" pitchFamily="49" charset="0"/>
                <a:cs typeface="Courier New" pitchFamily="49" charset="0"/>
              </a:rPr>
              <a:t> &lt;- read.csv("eksplorasi01.csv", header=TRUE)</a:t>
            </a:r>
          </a:p>
          <a:p>
            <a:pPr>
              <a:buNone/>
            </a:pP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hist</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bpr$BOPO</a:t>
            </a:r>
            <a:r>
              <a:rPr lang="en-US" sz="1800" b="1" dirty="0" smtClean="0">
                <a:latin typeface="Courier New" pitchFamily="49" charset="0"/>
                <a:cs typeface="Courier New" pitchFamily="49" charset="0"/>
              </a:rPr>
              <a:t>, breaks=20, col="cyan", </a:t>
            </a:r>
            <a:r>
              <a:rPr lang="en-US" sz="1800" b="1" dirty="0" err="1" smtClean="0">
                <a:latin typeface="Courier New" pitchFamily="49" charset="0"/>
                <a:cs typeface="Courier New" pitchFamily="49" charset="0"/>
              </a:rPr>
              <a:t>xlab</a:t>
            </a:r>
            <a:r>
              <a:rPr lang="en-US" sz="1800" b="1" dirty="0" smtClean="0">
                <a:latin typeface="Courier New" pitchFamily="49" charset="0"/>
                <a:cs typeface="Courier New" pitchFamily="49" charset="0"/>
              </a:rPr>
              <a:t>="BOPO", main="</a:t>
            </a:r>
            <a:r>
              <a:rPr lang="en-US" sz="1800" b="1" dirty="0" err="1" smtClean="0">
                <a:latin typeface="Courier New" pitchFamily="49" charset="0"/>
                <a:cs typeface="Courier New" pitchFamily="49" charset="0"/>
              </a:rPr>
              <a:t>sebaran</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nilai</a:t>
            </a:r>
            <a:r>
              <a:rPr lang="en-US" sz="1800" b="1" dirty="0" smtClean="0">
                <a:latin typeface="Courier New" pitchFamily="49" charset="0"/>
                <a:cs typeface="Courier New" pitchFamily="49" charset="0"/>
              </a:rPr>
              <a:t> BOPO")</a:t>
            </a:r>
          </a:p>
          <a:p>
            <a:pPr>
              <a:buNone/>
            </a:pPr>
            <a:endParaRPr lang="en-US" sz="18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smtClean="0"/>
              <a:t>Histogram di R</a:t>
            </a:r>
            <a:endParaRPr lang="en-US"/>
          </a:p>
        </p:txBody>
      </p:sp>
      <p:pic>
        <p:nvPicPr>
          <p:cNvPr id="62466" name="Picture 2"/>
          <p:cNvPicPr>
            <a:picLocks noChangeAspect="1" noChangeArrowheads="1"/>
          </p:cNvPicPr>
          <p:nvPr/>
        </p:nvPicPr>
        <p:blipFill>
          <a:blip r:embed="rId2" cstate="print"/>
          <a:srcRect/>
          <a:stretch>
            <a:fillRect/>
          </a:stretch>
        </p:blipFill>
        <p:spPr bwMode="auto">
          <a:xfrm>
            <a:off x="0" y="1171765"/>
            <a:ext cx="5267325" cy="5257800"/>
          </a:xfrm>
          <a:prstGeom prst="rect">
            <a:avLst/>
          </a:prstGeom>
          <a:noFill/>
          <a:ln w="9525">
            <a:noFill/>
            <a:miter lim="800000"/>
            <a:headEnd/>
            <a:tailEnd/>
          </a:ln>
          <a:effectLst/>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14</a:t>
            </a:fld>
            <a:endParaRPr lang="id-ID" dirty="0"/>
          </a:p>
        </p:txBody>
      </p:sp>
    </p:spTree>
    <p:extLst>
      <p:ext uri="{BB962C8B-B14F-4D97-AF65-F5344CB8AC3E}">
        <p14:creationId xmlns:p14="http://schemas.microsoft.com/office/powerpoint/2010/main" val="32630549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Histogram di R</a:t>
            </a:r>
            <a:endParaRPr lang="en-US"/>
          </a:p>
        </p:txBody>
      </p:sp>
      <p:sp>
        <p:nvSpPr>
          <p:cNvPr id="4" name="Content Placeholder 3"/>
          <p:cNvSpPr>
            <a:spLocks noGrp="1"/>
          </p:cNvSpPr>
          <p:nvPr>
            <p:ph sz="half" idx="1"/>
          </p:nvPr>
        </p:nvSpPr>
        <p:spPr>
          <a:xfrm>
            <a:off x="628650" y="1388889"/>
            <a:ext cx="3886200" cy="4351338"/>
          </a:xfrm>
        </p:spPr>
        <p:txBody>
          <a:bodyPr>
            <a:normAutofit/>
          </a:bodyPr>
          <a:lstStyle/>
          <a:p>
            <a:pPr>
              <a:buNone/>
            </a:pPr>
            <a:r>
              <a:rPr lang="en-US" sz="2000" smtClean="0"/>
              <a:t>&gt; </a:t>
            </a:r>
            <a:r>
              <a:rPr lang="en-US" sz="2000" b="1" smtClean="0">
                <a:latin typeface="Courier New" pitchFamily="49" charset="0"/>
                <a:cs typeface="Courier New" pitchFamily="49" charset="0"/>
              </a:rPr>
              <a:t>hist(</a:t>
            </a:r>
            <a:r>
              <a:rPr lang="en-US" sz="2000" b="1" smtClean="0">
                <a:solidFill>
                  <a:srgbClr val="FF0000"/>
                </a:solidFill>
                <a:latin typeface="Courier New" pitchFamily="49" charset="0"/>
                <a:cs typeface="Courier New" pitchFamily="49" charset="0"/>
              </a:rPr>
              <a:t>bpr$BOPO</a:t>
            </a:r>
            <a:r>
              <a:rPr lang="en-US" sz="2000" b="1" smtClean="0">
                <a:latin typeface="Courier New" pitchFamily="49" charset="0"/>
                <a:cs typeface="Courier New" pitchFamily="49" charset="0"/>
              </a:rPr>
              <a:t>, </a:t>
            </a:r>
            <a:r>
              <a:rPr lang="en-US" sz="2000" b="1" smtClean="0">
                <a:solidFill>
                  <a:srgbClr val="FF0000"/>
                </a:solidFill>
                <a:latin typeface="Courier New" pitchFamily="49" charset="0"/>
                <a:cs typeface="Courier New" pitchFamily="49" charset="0"/>
              </a:rPr>
              <a:t>breaks</a:t>
            </a:r>
            <a:r>
              <a:rPr lang="en-US" sz="2000" b="1" smtClean="0">
                <a:latin typeface="Courier New" pitchFamily="49" charset="0"/>
                <a:cs typeface="Courier New" pitchFamily="49" charset="0"/>
              </a:rPr>
              <a:t>=20, </a:t>
            </a:r>
            <a:r>
              <a:rPr lang="en-US" sz="2000" b="1" smtClean="0">
                <a:solidFill>
                  <a:srgbClr val="FF0000"/>
                </a:solidFill>
                <a:latin typeface="Courier New" pitchFamily="49" charset="0"/>
                <a:cs typeface="Courier New" pitchFamily="49" charset="0"/>
              </a:rPr>
              <a:t>col</a:t>
            </a:r>
            <a:r>
              <a:rPr lang="en-US" sz="2000" b="1" smtClean="0">
                <a:latin typeface="Courier New" pitchFamily="49" charset="0"/>
                <a:cs typeface="Courier New" pitchFamily="49" charset="0"/>
              </a:rPr>
              <a:t>="cyan", </a:t>
            </a:r>
            <a:r>
              <a:rPr lang="en-US" sz="2000" b="1" smtClean="0">
                <a:solidFill>
                  <a:srgbClr val="FF0000"/>
                </a:solidFill>
                <a:latin typeface="Courier New" pitchFamily="49" charset="0"/>
                <a:cs typeface="Courier New" pitchFamily="49" charset="0"/>
              </a:rPr>
              <a:t>xlab</a:t>
            </a:r>
            <a:r>
              <a:rPr lang="en-US" sz="2000" b="1" smtClean="0">
                <a:latin typeface="Courier New" pitchFamily="49" charset="0"/>
                <a:cs typeface="Courier New" pitchFamily="49" charset="0"/>
              </a:rPr>
              <a:t>="BOPO", </a:t>
            </a:r>
            <a:r>
              <a:rPr lang="en-US" sz="2000" b="1" smtClean="0">
                <a:solidFill>
                  <a:srgbClr val="FF0000"/>
                </a:solidFill>
                <a:latin typeface="Courier New" pitchFamily="49" charset="0"/>
                <a:cs typeface="Courier New" pitchFamily="49" charset="0"/>
              </a:rPr>
              <a:t>main</a:t>
            </a:r>
            <a:r>
              <a:rPr lang="en-US" sz="2000" b="1" smtClean="0">
                <a:latin typeface="Courier New" pitchFamily="49" charset="0"/>
                <a:cs typeface="Courier New" pitchFamily="49" charset="0"/>
              </a:rPr>
              <a:t>="sebaran nilai BOPO")</a:t>
            </a:r>
            <a:endParaRPr lang="en-US" sz="2000" smtClean="0"/>
          </a:p>
          <a:p>
            <a:pPr>
              <a:buNone/>
            </a:pPr>
            <a:endParaRPr lang="en-US" sz="2000"/>
          </a:p>
        </p:txBody>
      </p:sp>
      <p:sp>
        <p:nvSpPr>
          <p:cNvPr id="5" name="Content Placeholder 4"/>
          <p:cNvSpPr>
            <a:spLocks noGrp="1"/>
          </p:cNvSpPr>
          <p:nvPr>
            <p:ph sz="half" idx="2"/>
          </p:nvPr>
        </p:nvSpPr>
        <p:spPr>
          <a:xfrm>
            <a:off x="4629150" y="1334297"/>
            <a:ext cx="3886200" cy="4351338"/>
          </a:xfrm>
        </p:spPr>
        <p:txBody>
          <a:bodyPr>
            <a:normAutofit/>
          </a:bodyPr>
          <a:lstStyle/>
          <a:p>
            <a:pPr>
              <a:buNone/>
            </a:pPr>
            <a:r>
              <a:rPr lang="en-US" sz="2000" smtClean="0"/>
              <a:t>&gt; hist(</a:t>
            </a:r>
            <a:r>
              <a:rPr lang="en-US" sz="2000" smtClean="0">
                <a:solidFill>
                  <a:srgbClr val="FF0000"/>
                </a:solidFill>
              </a:rPr>
              <a:t>databayi$panjang</a:t>
            </a:r>
            <a:r>
              <a:rPr lang="en-US" sz="2000" smtClean="0"/>
              <a:t>, </a:t>
            </a:r>
            <a:r>
              <a:rPr lang="en-US" sz="2000" smtClean="0">
                <a:solidFill>
                  <a:srgbClr val="FF0000"/>
                </a:solidFill>
              </a:rPr>
              <a:t>breaks</a:t>
            </a:r>
            <a:r>
              <a:rPr lang="en-US" sz="2000" smtClean="0"/>
              <a:t>=20, </a:t>
            </a:r>
            <a:r>
              <a:rPr lang="en-US" sz="2000" smtClean="0">
                <a:solidFill>
                  <a:srgbClr val="FF0000"/>
                </a:solidFill>
              </a:rPr>
              <a:t>main</a:t>
            </a:r>
            <a:r>
              <a:rPr lang="en-US" sz="2000" smtClean="0"/>
              <a:t>="sebaran panjang lahir bayi", </a:t>
            </a:r>
            <a:r>
              <a:rPr lang="en-US" sz="2000" smtClean="0">
                <a:solidFill>
                  <a:srgbClr val="FF0000"/>
                </a:solidFill>
              </a:rPr>
              <a:t>xlab</a:t>
            </a:r>
            <a:r>
              <a:rPr lang="en-US" sz="2000" smtClean="0"/>
              <a:t>="panjang (cm)", </a:t>
            </a:r>
            <a:r>
              <a:rPr lang="en-US" sz="2000" smtClean="0">
                <a:solidFill>
                  <a:srgbClr val="FF0000"/>
                </a:solidFill>
              </a:rPr>
              <a:t>col</a:t>
            </a:r>
            <a:r>
              <a:rPr lang="en-US" sz="2000" smtClean="0"/>
              <a:t>="green“, </a:t>
            </a:r>
            <a:r>
              <a:rPr lang="en-US" sz="2000" b="1" smtClean="0">
                <a:solidFill>
                  <a:schemeClr val="accent5">
                    <a:lumMod val="75000"/>
                  </a:schemeClr>
                </a:solidFill>
              </a:rPr>
              <a:t>freq = FALSE</a:t>
            </a:r>
            <a:r>
              <a:rPr lang="en-US" sz="2000" smtClean="0"/>
              <a:t>) </a:t>
            </a:r>
          </a:p>
        </p:txBody>
      </p:sp>
      <p:sp>
        <p:nvSpPr>
          <p:cNvPr id="8" name="Right Arrow 7"/>
          <p:cNvSpPr/>
          <p:nvPr/>
        </p:nvSpPr>
        <p:spPr>
          <a:xfrm rot="16200000">
            <a:off x="137470" y="4975065"/>
            <a:ext cx="595739"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4464631" y="5051266"/>
            <a:ext cx="595739"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490" name="Picture 2"/>
          <p:cNvPicPr>
            <a:picLocks noChangeAspect="1" noChangeArrowheads="1"/>
          </p:cNvPicPr>
          <p:nvPr/>
        </p:nvPicPr>
        <p:blipFill>
          <a:blip r:embed="rId3" cstate="print"/>
          <a:srcRect/>
          <a:stretch>
            <a:fillRect/>
          </a:stretch>
        </p:blipFill>
        <p:spPr bwMode="auto">
          <a:xfrm>
            <a:off x="5000028" y="2780928"/>
            <a:ext cx="4143972" cy="4136478"/>
          </a:xfrm>
          <a:prstGeom prst="rect">
            <a:avLst/>
          </a:prstGeom>
          <a:noFill/>
          <a:ln w="9525">
            <a:noFill/>
            <a:miter lim="800000"/>
            <a:headEnd/>
            <a:tailEnd/>
          </a:ln>
          <a:effectLst/>
        </p:spPr>
      </p:pic>
      <p:pic>
        <p:nvPicPr>
          <p:cNvPr id="10" name="Picture 2"/>
          <p:cNvPicPr>
            <a:picLocks noChangeAspect="1" noChangeArrowheads="1"/>
          </p:cNvPicPr>
          <p:nvPr/>
        </p:nvPicPr>
        <p:blipFill>
          <a:blip r:embed="rId4" cstate="print"/>
          <a:srcRect/>
          <a:stretch>
            <a:fillRect/>
          </a:stretch>
        </p:blipFill>
        <p:spPr bwMode="auto">
          <a:xfrm>
            <a:off x="436729" y="2478743"/>
            <a:ext cx="3889612" cy="388257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12"/>
          </p:nvPr>
        </p:nvSpPr>
        <p:spPr/>
        <p:txBody>
          <a:bodyPr/>
          <a:lstStyle/>
          <a:p>
            <a:fld id="{FA84F1FF-EA00-4DFC-8ABA-92BCB195DC3B}" type="slidenum">
              <a:rPr lang="id-ID" smtClean="0"/>
              <a:pPr/>
              <a:t>15</a:t>
            </a:fld>
            <a:endParaRPr lang="id-ID"/>
          </a:p>
        </p:txBody>
      </p:sp>
    </p:spTree>
    <p:extLst>
      <p:ext uri="{BB962C8B-B14F-4D97-AF65-F5344CB8AC3E}">
        <p14:creationId xmlns:p14="http://schemas.microsoft.com/office/powerpoint/2010/main" val="33347903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Histogram di R</a:t>
            </a:r>
            <a:endParaRPr lang="en-US"/>
          </a:p>
        </p:txBody>
      </p:sp>
      <p:sp>
        <p:nvSpPr>
          <p:cNvPr id="6" name="Content Placeholder 5"/>
          <p:cNvSpPr>
            <a:spLocks noGrp="1"/>
          </p:cNvSpPr>
          <p:nvPr>
            <p:ph idx="1"/>
          </p:nvPr>
        </p:nvSpPr>
        <p:spPr/>
        <p:txBody>
          <a:bodyPr>
            <a:normAutofit/>
          </a:bodyPr>
          <a:lstStyle/>
          <a:p>
            <a:r>
              <a:rPr lang="en-US" smtClean="0"/>
              <a:t>Option freq</a:t>
            </a:r>
          </a:p>
          <a:p>
            <a:pPr lvl="1"/>
            <a:r>
              <a:rPr lang="en-US" smtClean="0"/>
              <a:t>if TRUE, the histogram graphic is a representation of frequencies, the counts component of the result; </a:t>
            </a:r>
          </a:p>
          <a:p>
            <a:pPr lvl="1"/>
            <a:r>
              <a:rPr lang="en-US" smtClean="0"/>
              <a:t>if FALSE, probability densities, component density, are plotted (so that the histogram has a total area of one). </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16</a:t>
            </a:fld>
            <a:endParaRPr lang="id-ID" dirty="0"/>
          </a:p>
        </p:txBody>
      </p:sp>
    </p:spTree>
    <p:extLst>
      <p:ext uri="{BB962C8B-B14F-4D97-AF65-F5344CB8AC3E}">
        <p14:creationId xmlns:p14="http://schemas.microsoft.com/office/powerpoint/2010/main" val="10621769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Kegunaan Histogram</a:t>
            </a:r>
            <a:endParaRPr lang="en-US"/>
          </a:p>
        </p:txBody>
      </p:sp>
      <p:sp>
        <p:nvSpPr>
          <p:cNvPr id="3" name="Content Placeholder 2"/>
          <p:cNvSpPr>
            <a:spLocks noGrp="1"/>
          </p:cNvSpPr>
          <p:nvPr>
            <p:ph idx="1"/>
          </p:nvPr>
        </p:nvSpPr>
        <p:spPr/>
        <p:txBody>
          <a:bodyPr>
            <a:normAutofit fontScale="92500" lnSpcReduction="20000"/>
          </a:bodyPr>
          <a:lstStyle/>
          <a:p>
            <a:r>
              <a:rPr lang="en-US" sz="2800" smtClean="0"/>
              <a:t>Memberikan informasi ukuran pemusatan dan penyebaran data secara ringkas, meskipun ukuran contohnya sangat besar</a:t>
            </a:r>
          </a:p>
          <a:p>
            <a:endParaRPr lang="en-US" sz="2800" smtClean="0"/>
          </a:p>
          <a:p>
            <a:r>
              <a:rPr lang="en-US" sz="2800" smtClean="0"/>
              <a:t>Mengenali pola umum sebaran</a:t>
            </a:r>
          </a:p>
          <a:p>
            <a:endParaRPr lang="en-US" sz="2800" smtClean="0"/>
          </a:p>
          <a:p>
            <a:r>
              <a:rPr lang="en-US" sz="2800" smtClean="0"/>
              <a:t>Mengidentifikasi keberadaan data yang ‘kurang wajar’ dan ekstrim</a:t>
            </a:r>
          </a:p>
          <a:p>
            <a:endParaRPr lang="en-US" sz="2800" smtClean="0"/>
          </a:p>
          <a:p>
            <a:r>
              <a:rPr lang="en-US" sz="2800" smtClean="0"/>
              <a:t>Memberikan informasi secara cepat banyaknya amatan yang termasuk dalam selang minat tertentu (misal: produk cacat)</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17</a:t>
            </a:fld>
            <a:endParaRPr lang="id-ID" dirty="0"/>
          </a:p>
        </p:txBody>
      </p:sp>
    </p:spTree>
    <p:extLst>
      <p:ext uri="{BB962C8B-B14F-4D97-AF65-F5344CB8AC3E}">
        <p14:creationId xmlns:p14="http://schemas.microsoft.com/office/powerpoint/2010/main" val="213355594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Pola Sebaran</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a:xfrm>
            <a:off x="1066800" y="1787857"/>
            <a:ext cx="7010400" cy="2250742"/>
          </a:xfrm>
          <a:prstGeom prst="rect">
            <a:avLst/>
          </a:prstGeom>
        </p:spPr>
      </p:pic>
      <p:pic>
        <p:nvPicPr>
          <p:cNvPr id="5" name="Picture 4"/>
          <p:cNvPicPr>
            <a:picLocks noChangeAspect="1" noChangeArrowheads="1"/>
          </p:cNvPicPr>
          <p:nvPr/>
        </p:nvPicPr>
        <p:blipFill>
          <a:blip r:embed="rId3" cstate="print"/>
          <a:srcRect/>
          <a:stretch>
            <a:fillRect/>
          </a:stretch>
        </p:blipFill>
        <p:spPr>
          <a:xfrm>
            <a:off x="1066800" y="4038601"/>
            <a:ext cx="7162800" cy="2321256"/>
          </a:xfrm>
          <a:prstGeom prst="rect">
            <a:avLst/>
          </a:prstGeom>
          <a:noFill/>
          <a:ln/>
        </p:spPr>
      </p:pic>
      <p:sp>
        <p:nvSpPr>
          <p:cNvPr id="6" name="Date Placeholder 5"/>
          <p:cNvSpPr>
            <a:spLocks noGrp="1"/>
          </p:cNvSpPr>
          <p:nvPr>
            <p:ph type="dt" sz="half" idx="4294967295"/>
          </p:nvPr>
        </p:nvSpPr>
        <p:spPr/>
        <p:txBody>
          <a:bodyPr/>
          <a:lstStyle/>
          <a:p>
            <a:r>
              <a:rPr lang="en-US" smtClean="0"/>
              <a:t>Departemen Statistika FMIPA IPB</a:t>
            </a:r>
            <a:endParaRPr lang="id-ID" dirty="0"/>
          </a:p>
        </p:txBody>
      </p:sp>
      <p:sp>
        <p:nvSpPr>
          <p:cNvPr id="7" name="Slide Number Placeholder 6"/>
          <p:cNvSpPr>
            <a:spLocks noGrp="1"/>
          </p:cNvSpPr>
          <p:nvPr>
            <p:ph type="sldNum" sz="quarter" idx="4294967295"/>
          </p:nvPr>
        </p:nvSpPr>
        <p:spPr/>
        <p:txBody>
          <a:bodyPr/>
          <a:lstStyle/>
          <a:p>
            <a:fld id="{FA84F1FF-EA00-4DFC-8ABA-92BCB195DC3B}" type="slidenum">
              <a:rPr lang="id-ID" smtClean="0"/>
              <a:pPr/>
              <a:t>18</a:t>
            </a:fld>
            <a:endParaRPr lang="id-ID" dirty="0"/>
          </a:p>
        </p:txBody>
      </p:sp>
    </p:spTree>
    <p:extLst>
      <p:ext uri="{BB962C8B-B14F-4D97-AF65-F5344CB8AC3E}">
        <p14:creationId xmlns:p14="http://schemas.microsoft.com/office/powerpoint/2010/main" val="34415002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Berbagai Pola Sebaran</a:t>
            </a:r>
            <a:endParaRPr lang="en-US"/>
          </a:p>
        </p:txBody>
      </p:sp>
      <p:pic>
        <p:nvPicPr>
          <p:cNvPr id="6" name="Picture 3"/>
          <p:cNvPicPr>
            <a:picLocks noGrp="1" noChangeAspect="1" noChangeArrowheads="1"/>
          </p:cNvPicPr>
          <p:nvPr>
            <p:ph idx="1"/>
          </p:nvPr>
        </p:nvPicPr>
        <p:blipFill>
          <a:blip r:embed="rId2" cstate="print"/>
          <a:srcRect/>
          <a:stretch>
            <a:fillRect/>
          </a:stretch>
        </p:blipFill>
        <p:spPr>
          <a:xfrm>
            <a:off x="685800" y="2514600"/>
            <a:ext cx="7827402" cy="2514600"/>
          </a:xfrm>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19</a:t>
            </a:fld>
            <a:endParaRPr lang="id-ID" dirty="0"/>
          </a:p>
        </p:txBody>
      </p:sp>
    </p:spTree>
    <p:extLst>
      <p:ext uri="{BB962C8B-B14F-4D97-AF65-F5344CB8AC3E}">
        <p14:creationId xmlns:p14="http://schemas.microsoft.com/office/powerpoint/2010/main" val="9524449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yang digunakan</a:t>
            </a:r>
            <a:endParaRPr lang="en-US"/>
          </a:p>
        </p:txBody>
      </p:sp>
      <p:sp>
        <p:nvSpPr>
          <p:cNvPr id="3" name="Content Placeholder 2"/>
          <p:cNvSpPr>
            <a:spLocks noGrp="1"/>
          </p:cNvSpPr>
          <p:nvPr>
            <p:ph idx="1"/>
          </p:nvPr>
        </p:nvSpPr>
        <p:spPr/>
        <p:txBody>
          <a:bodyPr>
            <a:normAutofit fontScale="77500" lnSpcReduction="20000"/>
          </a:bodyPr>
          <a:lstStyle/>
          <a:p>
            <a:r>
              <a:rPr lang="en-US" smtClean="0"/>
              <a:t>File: eksplorasi01.csv</a:t>
            </a:r>
          </a:p>
          <a:p>
            <a:r>
              <a:rPr lang="en-US" smtClean="0"/>
              <a:t>Pada file data terdapat informasi yang diperoleh dari 147 BPR (Bank Perkreditan Rakyat) di Indonesia, dari sekitar 2000 BPR yang ada.  </a:t>
            </a:r>
          </a:p>
          <a:p>
            <a:r>
              <a:rPr lang="en-US" smtClean="0"/>
              <a:t>Terdapat beberapa variabel yang dicatat pada dataset tersebut: </a:t>
            </a:r>
          </a:p>
          <a:p>
            <a:pPr lvl="1"/>
            <a:r>
              <a:rPr lang="en-US" smtClean="0"/>
              <a:t>Non Performing Loan, persentase kredit yang kurang lancar pembayarannya</a:t>
            </a:r>
          </a:p>
          <a:p>
            <a:pPr lvl="1"/>
            <a:r>
              <a:rPr lang="en-US" smtClean="0"/>
              <a:t>Growth Laba Rugi Berjalan, persentase laba/rugi bulan ini dibandingkan bulan sebelumnya</a:t>
            </a:r>
          </a:p>
          <a:p>
            <a:pPr lvl="1"/>
            <a:r>
              <a:rPr lang="en-US" smtClean="0"/>
              <a:t>Spread Margin, selisih antara bunga/imbaljasa kredit dengan bunga/bagihasil tabungan</a:t>
            </a:r>
          </a:p>
          <a:p>
            <a:pPr lvl="1"/>
            <a:r>
              <a:rPr lang="en-US" smtClean="0"/>
              <a:t>Cash Ratio, rasio cash yang dimiliki dibandingkan dengan dana pihak ketiga (DPK)</a:t>
            </a:r>
          </a:p>
          <a:p>
            <a:endParaRPr lang="en-US"/>
          </a:p>
        </p:txBody>
      </p:sp>
      <p:sp>
        <p:nvSpPr>
          <p:cNvPr id="4" name="Date Placeholder 3"/>
          <p:cNvSpPr>
            <a:spLocks noGrp="1"/>
          </p:cNvSpPr>
          <p:nvPr>
            <p:ph type="dt" sz="half" idx="4294967295"/>
          </p:nvPr>
        </p:nvSpPr>
        <p:spPr/>
        <p:txBody>
          <a:bodyPr/>
          <a:lstStyle/>
          <a:p>
            <a:endParaRPr lang="id-ID" dirty="0"/>
          </a:p>
        </p:txBody>
      </p:sp>
      <p:sp>
        <p:nvSpPr>
          <p:cNvPr id="5" name="Slide Number Placeholder 4"/>
          <p:cNvSpPr>
            <a:spLocks noGrp="1"/>
          </p:cNvSpPr>
          <p:nvPr>
            <p:ph type="sldNum" sz="quarter" idx="4294967295"/>
          </p:nvPr>
        </p:nvSpPr>
        <p:spPr/>
        <p:txBody>
          <a:bodyPr/>
          <a:lstStyle/>
          <a:p>
            <a:endParaRPr lang="id-ID" dirty="0"/>
          </a:p>
        </p:txBody>
      </p:sp>
      <p:sp>
        <p:nvSpPr>
          <p:cNvPr id="6" name="Rectangle 5"/>
          <p:cNvSpPr/>
          <p:nvPr/>
        </p:nvSpPr>
        <p:spPr>
          <a:xfrm>
            <a:off x="3995936" y="1184701"/>
            <a:ext cx="5268035" cy="830997"/>
          </a:xfrm>
          <a:prstGeom prst="rect">
            <a:avLst/>
          </a:prstGeom>
          <a:solidFill>
            <a:schemeClr val="accent6">
              <a:lumMod val="20000"/>
              <a:lumOff val="80000"/>
            </a:schemeClr>
          </a:solidFill>
        </p:spPr>
        <p:txBody>
          <a:bodyPr wrap="square">
            <a:spAutoFit/>
          </a:bodyPr>
          <a:lstStyle/>
          <a:p>
            <a:r>
              <a:rPr lang="en-US" sz="1600" b="1" dirty="0" smtClean="0">
                <a:solidFill>
                  <a:srgbClr val="FF0000"/>
                </a:solidFill>
                <a:latin typeface="Courier New" panose="02070309020205020404" pitchFamily="49" charset="0"/>
                <a:cs typeface="Courier New" panose="02070309020205020404" pitchFamily="49" charset="0"/>
              </a:rPr>
              <a:t>&gt; </a:t>
            </a:r>
            <a:r>
              <a:rPr lang="en-US" sz="1600" b="1" dirty="0" err="1" smtClean="0">
                <a:solidFill>
                  <a:srgbClr val="FF0000"/>
                </a:solidFill>
                <a:latin typeface="Courier New" panose="02070309020205020404" pitchFamily="49" charset="0"/>
                <a:cs typeface="Courier New" panose="02070309020205020404" pitchFamily="49" charset="0"/>
              </a:rPr>
              <a:t>bpr</a:t>
            </a:r>
            <a:r>
              <a:rPr lang="en-US" sz="1600" b="1" dirty="0" smtClean="0">
                <a:solidFill>
                  <a:srgbClr val="FF0000"/>
                </a:solidFill>
                <a:latin typeface="Courier New" panose="02070309020205020404" pitchFamily="49" charset="0"/>
                <a:cs typeface="Courier New" panose="02070309020205020404" pitchFamily="49" charset="0"/>
              </a:rPr>
              <a:t> &lt;- read.csv("eksplorasi01.csv", header=TRUE)</a:t>
            </a:r>
          </a:p>
          <a:p>
            <a:r>
              <a:rPr lang="en-US" sz="1600" b="1" dirty="0" smtClean="0">
                <a:solidFill>
                  <a:srgbClr val="FF0000"/>
                </a:solidFill>
                <a:latin typeface="Courier New" panose="02070309020205020404" pitchFamily="49" charset="0"/>
                <a:cs typeface="Courier New" panose="02070309020205020404" pitchFamily="49" charset="0"/>
              </a:rPr>
              <a:t>&gt; </a:t>
            </a:r>
            <a:r>
              <a:rPr lang="en-US" sz="1600" b="1" dirty="0" err="1" smtClean="0">
                <a:solidFill>
                  <a:srgbClr val="FF0000"/>
                </a:solidFill>
                <a:latin typeface="Courier New" panose="02070309020205020404" pitchFamily="49" charset="0"/>
                <a:cs typeface="Courier New" panose="02070309020205020404" pitchFamily="49" charset="0"/>
              </a:rPr>
              <a:t>str</a:t>
            </a: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err="1" smtClean="0">
                <a:solidFill>
                  <a:srgbClr val="FF0000"/>
                </a:solidFill>
                <a:latin typeface="Courier New" panose="02070309020205020404" pitchFamily="49" charset="0"/>
                <a:cs typeface="Courier New" panose="02070309020205020404" pitchFamily="49" charset="0"/>
              </a:rPr>
              <a:t>bpr</a:t>
            </a:r>
            <a:r>
              <a:rPr lang="en-US" sz="1600" b="1" dirty="0" smtClean="0">
                <a:solidFill>
                  <a:srgbClr val="FF0000"/>
                </a:solidFill>
                <a:latin typeface="Courier New" panose="02070309020205020404" pitchFamily="49" charset="0"/>
                <a:cs typeface="Courier New" panose="02070309020205020404" pitchFamily="49" charset="0"/>
              </a:rPr>
              <a:t>)</a:t>
            </a:r>
            <a:endParaRPr lang="en-US" sz="16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0343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smtClean="0"/>
              <a:t>Penentuan Lebar Selang atau Banyaknya Selang</a:t>
            </a:r>
            <a:endParaRPr lang="en-US" sz="2400"/>
          </a:p>
        </p:txBody>
      </p:sp>
      <p:pic>
        <p:nvPicPr>
          <p:cNvPr id="18434" name="Picture 2" descr="C:\Users\Stat\Histogram38.png"/>
          <p:cNvPicPr>
            <a:picLocks noChangeAspect="1" noChangeArrowheads="1"/>
          </p:cNvPicPr>
          <p:nvPr/>
        </p:nvPicPr>
        <p:blipFill>
          <a:blip r:embed="rId2" cstate="print"/>
          <a:srcRect/>
          <a:stretch>
            <a:fillRect/>
          </a:stretch>
        </p:blipFill>
        <p:spPr bwMode="auto">
          <a:xfrm>
            <a:off x="5450007" y="1326674"/>
            <a:ext cx="3011606" cy="2258705"/>
          </a:xfrm>
          <a:prstGeom prst="rect">
            <a:avLst/>
          </a:prstGeom>
          <a:noFill/>
        </p:spPr>
      </p:pic>
      <p:pic>
        <p:nvPicPr>
          <p:cNvPr id="18435" name="Picture 3" descr="C:\Users\Stat\Histogram37.png"/>
          <p:cNvPicPr>
            <a:picLocks noChangeAspect="1" noChangeArrowheads="1"/>
          </p:cNvPicPr>
          <p:nvPr/>
        </p:nvPicPr>
        <p:blipFill>
          <a:blip r:embed="rId3" cstate="print"/>
          <a:srcRect/>
          <a:stretch>
            <a:fillRect/>
          </a:stretch>
        </p:blipFill>
        <p:spPr bwMode="auto">
          <a:xfrm>
            <a:off x="1030407" y="3848664"/>
            <a:ext cx="3011606" cy="2258704"/>
          </a:xfrm>
          <a:prstGeom prst="rect">
            <a:avLst/>
          </a:prstGeom>
          <a:noFill/>
        </p:spPr>
      </p:pic>
      <p:pic>
        <p:nvPicPr>
          <p:cNvPr id="18436" name="Picture 4" descr="C:\Users\Stat\Histogram40.png"/>
          <p:cNvPicPr>
            <a:picLocks noChangeAspect="1" noChangeArrowheads="1"/>
          </p:cNvPicPr>
          <p:nvPr/>
        </p:nvPicPr>
        <p:blipFill>
          <a:blip r:embed="rId4" cstate="print"/>
          <a:srcRect/>
          <a:stretch>
            <a:fillRect/>
          </a:stretch>
        </p:blipFill>
        <p:spPr bwMode="auto">
          <a:xfrm>
            <a:off x="5450006" y="3833352"/>
            <a:ext cx="3032020" cy="2274015"/>
          </a:xfrm>
          <a:prstGeom prst="rect">
            <a:avLst/>
          </a:prstGeom>
          <a:noFill/>
        </p:spPr>
      </p:pic>
      <p:pic>
        <p:nvPicPr>
          <p:cNvPr id="18437" name="Picture 5" descr="C:\Users\Stat\Histogram39.png"/>
          <p:cNvPicPr>
            <a:picLocks noChangeAspect="1" noChangeArrowheads="1"/>
          </p:cNvPicPr>
          <p:nvPr/>
        </p:nvPicPr>
        <p:blipFill>
          <a:blip r:embed="rId5" cstate="print"/>
          <a:srcRect/>
          <a:stretch>
            <a:fillRect/>
          </a:stretch>
        </p:blipFill>
        <p:spPr bwMode="auto">
          <a:xfrm>
            <a:off x="1030407" y="1326036"/>
            <a:ext cx="3011606" cy="2258705"/>
          </a:xfrm>
          <a:prstGeom prst="rect">
            <a:avLst/>
          </a:prstGeom>
          <a:noFill/>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20</a:t>
            </a:fld>
            <a:endParaRPr lang="id-ID" dirty="0"/>
          </a:p>
        </p:txBody>
      </p:sp>
    </p:spTree>
    <p:extLst>
      <p:ext uri="{BB962C8B-B14F-4D97-AF65-F5344CB8AC3E}">
        <p14:creationId xmlns:p14="http://schemas.microsoft.com/office/powerpoint/2010/main" val="33886926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Beberapa usulan penentuan banyaknya selang</a:t>
            </a:r>
            <a:endParaRPr lang="en-US" sz="3200"/>
          </a:p>
        </p:txBody>
      </p:sp>
      <p:sp>
        <p:nvSpPr>
          <p:cNvPr id="3" name="Content Placeholder 2"/>
          <p:cNvSpPr>
            <a:spLocks noGrp="1"/>
          </p:cNvSpPr>
          <p:nvPr>
            <p:ph idx="1"/>
          </p:nvPr>
        </p:nvSpPr>
        <p:spPr/>
        <p:txBody>
          <a:bodyPr>
            <a:normAutofit/>
          </a:bodyPr>
          <a:lstStyle/>
          <a:p>
            <a:r>
              <a:rPr lang="en-US" sz="2800" smtClean="0"/>
              <a:t>Akar kuadrat dari banyaknya amatan</a:t>
            </a:r>
          </a:p>
          <a:p>
            <a:endParaRPr lang="en-US" sz="2800"/>
          </a:p>
          <a:p>
            <a:endParaRPr lang="en-US" sz="2800" smtClean="0"/>
          </a:p>
          <a:p>
            <a:r>
              <a:rPr lang="en-US" sz="2800" smtClean="0"/>
              <a:t>Formula yang diusulkan H.A. Sturges</a:t>
            </a:r>
          </a:p>
          <a:p>
            <a:endParaRPr lang="en-US" sz="2800"/>
          </a:p>
          <a:p>
            <a:endParaRPr lang="en-US" sz="2800" smtClean="0"/>
          </a:p>
          <a:p>
            <a:r>
              <a:rPr lang="en-US" sz="2800" smtClean="0"/>
              <a:t>Formula yang diusulkan Rice University</a:t>
            </a:r>
            <a:endParaRPr lang="en-US" sz="2800"/>
          </a:p>
        </p:txBody>
      </p:sp>
      <p:graphicFrame>
        <p:nvGraphicFramePr>
          <p:cNvPr id="4" name="Object 3"/>
          <p:cNvGraphicFramePr>
            <a:graphicFrameLocks noChangeAspect="1"/>
          </p:cNvGraphicFramePr>
          <p:nvPr/>
        </p:nvGraphicFramePr>
        <p:xfrm>
          <a:off x="3886200" y="2209800"/>
          <a:ext cx="1546860" cy="736600"/>
        </p:xfrm>
        <a:graphic>
          <a:graphicData uri="http://schemas.openxmlformats.org/presentationml/2006/ole">
            <mc:AlternateContent xmlns:mc="http://schemas.openxmlformats.org/markup-compatibility/2006">
              <mc:Choice xmlns:v="urn:schemas-microsoft-com:vml" Requires="v">
                <p:oleObj spid="_x0000_s127005" name="Equation" r:id="rId3" imgW="533160" imgH="253800" progId="Equation.3">
                  <p:embed/>
                </p:oleObj>
              </mc:Choice>
              <mc:Fallback>
                <p:oleObj name="Equation" r:id="rId3" imgW="533160" imgH="253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209800"/>
                        <a:ext cx="154686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276600" y="3786120"/>
          <a:ext cx="3165475" cy="700087"/>
        </p:xfrm>
        <a:graphic>
          <a:graphicData uri="http://schemas.openxmlformats.org/presentationml/2006/ole">
            <mc:AlternateContent xmlns:mc="http://schemas.openxmlformats.org/markup-compatibility/2006">
              <mc:Choice xmlns:v="urn:schemas-microsoft-com:vml" Requires="v">
                <p:oleObj spid="_x0000_s127006" name="Equation" r:id="rId5" imgW="1091880" imgH="241200" progId="Equation.3">
                  <p:embed/>
                </p:oleObj>
              </mc:Choice>
              <mc:Fallback>
                <p:oleObj name="Equation" r:id="rId5" imgW="1091880" imgH="2412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786120"/>
                        <a:ext cx="3165475"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2"/>
          <p:cNvGraphicFramePr>
            <a:graphicFrameLocks noChangeAspect="1"/>
          </p:cNvGraphicFramePr>
          <p:nvPr/>
        </p:nvGraphicFramePr>
        <p:xfrm>
          <a:off x="3738563" y="5224109"/>
          <a:ext cx="2392362" cy="1438275"/>
        </p:xfrm>
        <a:graphic>
          <a:graphicData uri="http://schemas.openxmlformats.org/presentationml/2006/ole">
            <mc:AlternateContent xmlns:mc="http://schemas.openxmlformats.org/markup-compatibility/2006">
              <mc:Choice xmlns:v="urn:schemas-microsoft-com:vml" Requires="v">
                <p:oleObj spid="_x0000_s127007" name="Equation" r:id="rId7" imgW="825480" imgH="495000" progId="Equation.3">
                  <p:embed/>
                </p:oleObj>
              </mc:Choice>
              <mc:Fallback>
                <p:oleObj name="Equation" r:id="rId7" imgW="825480" imgH="495000" progId="Equation.3">
                  <p:embed/>
                  <p:pic>
                    <p:nvPicPr>
                      <p:cNvPr id="1946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563" y="5224109"/>
                        <a:ext cx="2392362" cy="143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Date Placeholder 5"/>
          <p:cNvSpPr>
            <a:spLocks noGrp="1"/>
          </p:cNvSpPr>
          <p:nvPr>
            <p:ph type="dt" sz="half" idx="4294967295"/>
          </p:nvPr>
        </p:nvSpPr>
        <p:spPr/>
        <p:txBody>
          <a:bodyPr/>
          <a:lstStyle/>
          <a:p>
            <a:r>
              <a:rPr lang="en-US" smtClean="0"/>
              <a:t>Departemen Statistika FMIPA IPB</a:t>
            </a:r>
            <a:endParaRPr lang="id-ID" dirty="0"/>
          </a:p>
        </p:txBody>
      </p:sp>
      <p:sp>
        <p:nvSpPr>
          <p:cNvPr id="7" name="Slide Number Placeholder 6"/>
          <p:cNvSpPr>
            <a:spLocks noGrp="1"/>
          </p:cNvSpPr>
          <p:nvPr>
            <p:ph type="sldNum" sz="quarter" idx="4294967295"/>
          </p:nvPr>
        </p:nvSpPr>
        <p:spPr/>
        <p:txBody>
          <a:bodyPr/>
          <a:lstStyle/>
          <a:p>
            <a:fld id="{FA84F1FF-EA00-4DFC-8ABA-92BCB195DC3B}" type="slidenum">
              <a:rPr lang="id-ID" smtClean="0"/>
              <a:pPr/>
              <a:t>21</a:t>
            </a:fld>
            <a:endParaRPr lang="id-ID" dirty="0"/>
          </a:p>
        </p:txBody>
      </p:sp>
    </p:spTree>
    <p:extLst>
      <p:ext uri="{BB962C8B-B14F-4D97-AF65-F5344CB8AC3E}">
        <p14:creationId xmlns:p14="http://schemas.microsoft.com/office/powerpoint/2010/main" val="12839097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smtClean="0"/>
              <a:t>Beberapa usulan penentuan banyaknya selang</a:t>
            </a:r>
            <a:endParaRPr lang="en-US" sz="3200"/>
          </a:p>
        </p:txBody>
      </p:sp>
      <p:sp>
        <p:nvSpPr>
          <p:cNvPr id="3" name="Content Placeholder 2"/>
          <p:cNvSpPr>
            <a:spLocks noGrp="1"/>
          </p:cNvSpPr>
          <p:nvPr>
            <p:ph idx="1"/>
          </p:nvPr>
        </p:nvSpPr>
        <p:spPr/>
        <p:txBody>
          <a:bodyPr>
            <a:normAutofit/>
          </a:bodyPr>
          <a:lstStyle/>
          <a:p>
            <a:r>
              <a:rPr lang="en-US" sz="2800" smtClean="0"/>
              <a:t>Formula yang diusulkan DP Doane</a:t>
            </a:r>
          </a:p>
          <a:p>
            <a:endParaRPr lang="en-US" sz="2800"/>
          </a:p>
          <a:p>
            <a:endParaRPr lang="en-US" sz="2800" smtClean="0"/>
          </a:p>
          <a:p>
            <a:endParaRPr lang="en-US" sz="2800" smtClean="0"/>
          </a:p>
          <a:p>
            <a:r>
              <a:rPr lang="en-US" sz="2800" smtClean="0"/>
              <a:t>Formula yang diusulkan David Freedman dan P Diaconis</a:t>
            </a:r>
            <a:endParaRPr lang="en-US" sz="2800"/>
          </a:p>
        </p:txBody>
      </p:sp>
      <p:graphicFrame>
        <p:nvGraphicFramePr>
          <p:cNvPr id="4" name="Object 3"/>
          <p:cNvGraphicFramePr>
            <a:graphicFrameLocks noChangeAspect="1"/>
          </p:cNvGraphicFramePr>
          <p:nvPr/>
        </p:nvGraphicFramePr>
        <p:xfrm>
          <a:off x="3738563" y="2270055"/>
          <a:ext cx="1841500" cy="1363662"/>
        </p:xfrm>
        <a:graphic>
          <a:graphicData uri="http://schemas.openxmlformats.org/presentationml/2006/ole">
            <mc:AlternateContent xmlns:mc="http://schemas.openxmlformats.org/markup-compatibility/2006">
              <mc:Choice xmlns:v="urn:schemas-microsoft-com:vml" Requires="v">
                <p:oleObj spid="_x0000_s128020" name="Equation" r:id="rId3" imgW="634680" imgH="469800" progId="Equation.3">
                  <p:embed/>
                </p:oleObj>
              </mc:Choice>
              <mc:Fallback>
                <p:oleObj name="Equation" r:id="rId3" imgW="634680" imgH="4698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3" y="2270055"/>
                        <a:ext cx="1841500" cy="1363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3536950" y="4724400"/>
          <a:ext cx="2246313" cy="1363663"/>
        </p:xfrm>
        <a:graphic>
          <a:graphicData uri="http://schemas.openxmlformats.org/presentationml/2006/ole">
            <mc:AlternateContent xmlns:mc="http://schemas.openxmlformats.org/markup-compatibility/2006">
              <mc:Choice xmlns:v="urn:schemas-microsoft-com:vml" Requires="v">
                <p:oleObj spid="_x0000_s128021" name="Equation" r:id="rId5" imgW="774360" imgH="469800" progId="Equation.3">
                  <p:embed/>
                </p:oleObj>
              </mc:Choice>
              <mc:Fallback>
                <p:oleObj name="Equation" r:id="rId5" imgW="774360" imgH="46980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50" y="4724400"/>
                        <a:ext cx="2246313" cy="136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22</a:t>
            </a:fld>
            <a:endParaRPr lang="id-ID" dirty="0"/>
          </a:p>
        </p:txBody>
      </p:sp>
    </p:spTree>
    <p:extLst>
      <p:ext uri="{BB962C8B-B14F-4D97-AF65-F5344CB8AC3E}">
        <p14:creationId xmlns:p14="http://schemas.microsoft.com/office/powerpoint/2010/main" val="325181195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Perbandingan Sebaran antar Kelompok</a:t>
            </a:r>
            <a:endParaRPr lang="en-US" sz="3200" b="1"/>
          </a:p>
        </p:txBody>
      </p:sp>
      <p:sp>
        <p:nvSpPr>
          <p:cNvPr id="6" name="Content Placeholder 5"/>
          <p:cNvSpPr>
            <a:spLocks noGrp="1"/>
          </p:cNvSpPr>
          <p:nvPr>
            <p:ph idx="1"/>
          </p:nvPr>
        </p:nvSpPr>
        <p:spPr>
          <a:xfrm>
            <a:off x="259307" y="1241946"/>
            <a:ext cx="3971499" cy="4525963"/>
          </a:xfrm>
        </p:spPr>
        <p:txBody>
          <a:bodyPr>
            <a:normAutofit/>
          </a:bodyPr>
          <a:lstStyle/>
          <a:p>
            <a:pPr>
              <a:buNone/>
            </a:pPr>
            <a:r>
              <a:rPr lang="en-US" sz="1800" dirty="0" smtClean="0"/>
              <a:t>par(</a:t>
            </a:r>
            <a:r>
              <a:rPr lang="en-US" sz="1800" dirty="0" err="1" smtClean="0"/>
              <a:t>mfrow</a:t>
            </a:r>
            <a:r>
              <a:rPr lang="en-US" sz="1800" dirty="0" smtClean="0"/>
              <a:t> =c(2,1))</a:t>
            </a:r>
          </a:p>
          <a:p>
            <a:pPr>
              <a:buNone/>
            </a:pPr>
            <a:endParaRPr lang="en-US" sz="1800" dirty="0" smtClean="0"/>
          </a:p>
          <a:p>
            <a:pPr>
              <a:buNone/>
            </a:pPr>
            <a:r>
              <a:rPr lang="en-US" sz="1800" dirty="0" err="1" smtClean="0"/>
              <a:t>hist</a:t>
            </a:r>
            <a:r>
              <a:rPr lang="en-US" sz="1800" dirty="0" smtClean="0"/>
              <a:t>(</a:t>
            </a:r>
            <a:r>
              <a:rPr lang="en-US" sz="1800" dirty="0" err="1" smtClean="0"/>
              <a:t>bpr</a:t>
            </a:r>
            <a:r>
              <a:rPr lang="en-US" sz="1800" dirty="0" smtClean="0"/>
              <a:t>[</a:t>
            </a:r>
            <a:r>
              <a:rPr lang="en-US" sz="1800" dirty="0" err="1" smtClean="0"/>
              <a:t>bpr$</a:t>
            </a:r>
            <a:r>
              <a:rPr lang="en-US" sz="1800" b="1" dirty="0" err="1" smtClean="0">
                <a:solidFill>
                  <a:srgbClr val="FF0000"/>
                </a:solidFill>
              </a:rPr>
              <a:t>Non.Performing.Loan</a:t>
            </a:r>
            <a:r>
              <a:rPr lang="en-US" sz="1800" b="1" dirty="0" smtClean="0">
                <a:solidFill>
                  <a:srgbClr val="FF0000"/>
                </a:solidFill>
              </a:rPr>
              <a:t>&lt;5</a:t>
            </a:r>
            <a:r>
              <a:rPr lang="en-US" sz="1800" dirty="0" smtClean="0"/>
              <a:t>,]$BOPO, main="", breaks</a:t>
            </a:r>
            <a:r>
              <a:rPr lang="en-US" sz="1800" dirty="0" smtClean="0"/>
              <a:t>=“</a:t>
            </a:r>
            <a:r>
              <a:rPr lang="en-US" sz="1800" dirty="0" err="1" smtClean="0"/>
              <a:t>sturges</a:t>
            </a:r>
            <a:r>
              <a:rPr lang="en-US" sz="1800" dirty="0" smtClean="0"/>
              <a:t>”, </a:t>
            </a:r>
            <a:r>
              <a:rPr lang="en-US" sz="1800" dirty="0" smtClean="0"/>
              <a:t>col="green", </a:t>
            </a:r>
            <a:r>
              <a:rPr lang="en-US" sz="1800" dirty="0" err="1" smtClean="0"/>
              <a:t>xlim</a:t>
            </a:r>
            <a:r>
              <a:rPr lang="en-US" sz="1800" dirty="0" smtClean="0"/>
              <a:t>=c(0.5,2.5))</a:t>
            </a:r>
          </a:p>
          <a:p>
            <a:pPr>
              <a:buNone/>
            </a:pPr>
            <a:endParaRPr lang="en-US" sz="1800" dirty="0" smtClean="0"/>
          </a:p>
          <a:p>
            <a:pPr>
              <a:buNone/>
            </a:pPr>
            <a:r>
              <a:rPr lang="en-US" sz="1800" dirty="0" err="1" smtClean="0"/>
              <a:t>hist</a:t>
            </a:r>
            <a:r>
              <a:rPr lang="en-US" sz="1800" dirty="0" smtClean="0"/>
              <a:t>(</a:t>
            </a:r>
            <a:r>
              <a:rPr lang="en-US" sz="1800" dirty="0" err="1" smtClean="0"/>
              <a:t>bpr</a:t>
            </a:r>
            <a:r>
              <a:rPr lang="en-US" sz="1800" dirty="0" smtClean="0"/>
              <a:t>[</a:t>
            </a:r>
            <a:r>
              <a:rPr lang="en-US" sz="1800" dirty="0" err="1" smtClean="0"/>
              <a:t>bpr$</a:t>
            </a:r>
            <a:r>
              <a:rPr lang="en-US" sz="1800" b="1" dirty="0" err="1" smtClean="0">
                <a:solidFill>
                  <a:srgbClr val="FF0000"/>
                </a:solidFill>
              </a:rPr>
              <a:t>Non.Performing.Loan</a:t>
            </a:r>
            <a:r>
              <a:rPr lang="en-US" sz="1800" b="1" dirty="0" smtClean="0">
                <a:solidFill>
                  <a:srgbClr val="FF0000"/>
                </a:solidFill>
              </a:rPr>
              <a:t>&gt;=5</a:t>
            </a:r>
            <a:r>
              <a:rPr lang="en-US" sz="1800" dirty="0" smtClean="0"/>
              <a:t>,]$BOPO, main="", breaks</a:t>
            </a:r>
            <a:r>
              <a:rPr lang="en-US" sz="1800" dirty="0" smtClean="0"/>
              <a:t>=“</a:t>
            </a:r>
            <a:r>
              <a:rPr lang="en-US" sz="1800" dirty="0" err="1" smtClean="0"/>
              <a:t>sturges</a:t>
            </a:r>
            <a:r>
              <a:rPr lang="en-US" sz="1800" dirty="0" smtClean="0"/>
              <a:t>”, </a:t>
            </a:r>
            <a:r>
              <a:rPr lang="en-US" sz="1800" dirty="0" smtClean="0"/>
              <a:t>col=“cyan", </a:t>
            </a:r>
            <a:r>
              <a:rPr lang="en-US" sz="1800" dirty="0" err="1" smtClean="0"/>
              <a:t>xlim</a:t>
            </a:r>
            <a:r>
              <a:rPr lang="en-US" sz="1800" dirty="0" smtClean="0"/>
              <a:t>=c(0.5,2.5))</a:t>
            </a:r>
          </a:p>
          <a:p>
            <a:pPr>
              <a:buNone/>
            </a:pPr>
            <a:endParaRPr lang="en-US" sz="1800" dirty="0" smtClean="0"/>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23</a:t>
            </a:fld>
            <a:endParaRPr lang="id-ID" dirty="0"/>
          </a:p>
        </p:txBody>
      </p:sp>
      <p:pic>
        <p:nvPicPr>
          <p:cNvPr id="7" name="Picture 6"/>
          <p:cNvPicPr>
            <a:picLocks noChangeAspect="1"/>
          </p:cNvPicPr>
          <p:nvPr/>
        </p:nvPicPr>
        <p:blipFill>
          <a:blip r:embed="rId2"/>
          <a:stretch>
            <a:fillRect/>
          </a:stretch>
        </p:blipFill>
        <p:spPr>
          <a:xfrm>
            <a:off x="4775561" y="1383901"/>
            <a:ext cx="3899468" cy="2107334"/>
          </a:xfrm>
          <a:prstGeom prst="rect">
            <a:avLst/>
          </a:prstGeom>
        </p:spPr>
      </p:pic>
      <p:pic>
        <p:nvPicPr>
          <p:cNvPr id="8" name="Picture 7"/>
          <p:cNvPicPr>
            <a:picLocks noChangeAspect="1"/>
          </p:cNvPicPr>
          <p:nvPr/>
        </p:nvPicPr>
        <p:blipFill>
          <a:blip r:embed="rId3"/>
          <a:stretch>
            <a:fillRect/>
          </a:stretch>
        </p:blipFill>
        <p:spPr>
          <a:xfrm>
            <a:off x="4775561" y="3491235"/>
            <a:ext cx="3899467" cy="2107333"/>
          </a:xfrm>
          <a:prstGeom prst="rect">
            <a:avLst/>
          </a:prstGeom>
        </p:spPr>
      </p:pic>
    </p:spTree>
    <p:extLst>
      <p:ext uri="{BB962C8B-B14F-4D97-AF65-F5344CB8AC3E}">
        <p14:creationId xmlns:p14="http://schemas.microsoft.com/office/powerpoint/2010/main" val="130443965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059" y="392610"/>
            <a:ext cx="7886700" cy="4351338"/>
          </a:xfrm>
        </p:spPr>
        <p:txBody>
          <a:bodyPr>
            <a:normAutofit/>
          </a:bodyPr>
          <a:lstStyle/>
          <a:p>
            <a:pPr>
              <a:buNone/>
            </a:pPr>
            <a:r>
              <a:rPr lang="en-US" sz="2400" dirty="0" smtClean="0"/>
              <a:t>plot (density(</a:t>
            </a:r>
            <a:r>
              <a:rPr lang="en-US" sz="2400" dirty="0" err="1" smtClean="0"/>
              <a:t>bpr</a:t>
            </a:r>
            <a:r>
              <a:rPr lang="en-US" sz="2400" dirty="0" smtClean="0"/>
              <a:t>[</a:t>
            </a:r>
            <a:r>
              <a:rPr lang="en-US" sz="2400" dirty="0" err="1" smtClean="0"/>
              <a:t>bpr$Non.Performing.Loan</a:t>
            </a:r>
            <a:r>
              <a:rPr lang="en-US" sz="2400" dirty="0" smtClean="0"/>
              <a:t>&lt;5,]$BOPO), col="red", </a:t>
            </a:r>
            <a:r>
              <a:rPr lang="en-US" sz="2400" dirty="0" err="1" smtClean="0"/>
              <a:t>lwd</a:t>
            </a:r>
            <a:r>
              <a:rPr lang="en-US" sz="2400" dirty="0" smtClean="0"/>
              <a:t>=2, </a:t>
            </a:r>
            <a:r>
              <a:rPr lang="en-US" sz="2400" dirty="0" err="1" smtClean="0"/>
              <a:t>xlim</a:t>
            </a:r>
            <a:r>
              <a:rPr lang="en-US" sz="2400" dirty="0" smtClean="0"/>
              <a:t>=c(0.5,3), main="</a:t>
            </a:r>
            <a:r>
              <a:rPr lang="en-US" sz="2400" dirty="0" err="1" smtClean="0"/>
              <a:t>Perbandingan</a:t>
            </a:r>
            <a:r>
              <a:rPr lang="en-US" sz="2400" dirty="0" smtClean="0"/>
              <a:t> BOPO")</a:t>
            </a:r>
          </a:p>
          <a:p>
            <a:pPr>
              <a:buNone/>
            </a:pPr>
            <a:r>
              <a:rPr lang="en-US" sz="2400" dirty="0" smtClean="0"/>
              <a:t>lines (density(</a:t>
            </a:r>
            <a:r>
              <a:rPr lang="en-US" sz="2400" dirty="0" err="1" smtClean="0"/>
              <a:t>bpr</a:t>
            </a:r>
            <a:r>
              <a:rPr lang="en-US" sz="2400" dirty="0" smtClean="0"/>
              <a:t>[</a:t>
            </a:r>
            <a:r>
              <a:rPr lang="en-US" sz="2400" dirty="0" err="1" smtClean="0"/>
              <a:t>bpr$Non.Performing.Loan</a:t>
            </a:r>
            <a:r>
              <a:rPr lang="en-US" sz="2400" dirty="0" smtClean="0"/>
              <a:t>&gt;=5,]$BOPO), col="blue", </a:t>
            </a:r>
            <a:r>
              <a:rPr lang="en-US" sz="2400" dirty="0" err="1" smtClean="0"/>
              <a:t>lwd</a:t>
            </a:r>
            <a:r>
              <a:rPr lang="en-US" sz="2400" dirty="0" smtClean="0"/>
              <a:t>=2)</a:t>
            </a:r>
            <a:endParaRPr lang="en-US" sz="2400" dirty="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24</a:t>
            </a:fld>
            <a:endParaRPr lang="id-ID" dirty="0"/>
          </a:p>
        </p:txBody>
      </p:sp>
      <p:pic>
        <p:nvPicPr>
          <p:cNvPr id="154626" name="Picture 2"/>
          <p:cNvPicPr>
            <a:picLocks noChangeAspect="1" noChangeArrowheads="1"/>
          </p:cNvPicPr>
          <p:nvPr/>
        </p:nvPicPr>
        <p:blipFill>
          <a:blip r:embed="rId3" cstate="print"/>
          <a:srcRect/>
          <a:stretch>
            <a:fillRect/>
          </a:stretch>
        </p:blipFill>
        <p:spPr bwMode="auto">
          <a:xfrm>
            <a:off x="2205276" y="2183641"/>
            <a:ext cx="4189616" cy="4182043"/>
          </a:xfrm>
          <a:prstGeom prst="rect">
            <a:avLst/>
          </a:prstGeom>
          <a:noFill/>
          <a:ln w="9525">
            <a:noFill/>
            <a:miter lim="800000"/>
            <a:headEnd/>
            <a:tailEnd/>
          </a:ln>
          <a:effectLst/>
        </p:spPr>
      </p:pic>
    </p:spTree>
    <p:extLst>
      <p:ext uri="{BB962C8B-B14F-4D97-AF65-F5344CB8AC3E}">
        <p14:creationId xmlns:p14="http://schemas.microsoft.com/office/powerpoint/2010/main" val="567466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lagi kegunaan histogram?</a:t>
            </a:r>
            <a:endParaRPr lang="en-US"/>
          </a:p>
        </p:txBody>
      </p:sp>
      <p:sp>
        <p:nvSpPr>
          <p:cNvPr id="3" name="Content Placeholder 2"/>
          <p:cNvSpPr>
            <a:spLocks noGrp="1"/>
          </p:cNvSpPr>
          <p:nvPr>
            <p:ph idx="1"/>
          </p:nvPr>
        </p:nvSpPr>
        <p:spPr/>
        <p:txBody>
          <a:bodyPr>
            <a:normAutofit/>
          </a:bodyPr>
          <a:lstStyle/>
          <a:p>
            <a:r>
              <a:rPr lang="en-US" sz="2800" b="1" smtClean="0"/>
              <a:t>Keberhasilan program pengentasan kemiskinan</a:t>
            </a:r>
          </a:p>
          <a:p>
            <a:r>
              <a:rPr lang="en-US" sz="2800" b="1" smtClean="0"/>
              <a:t>Keberhasilan program kampanye marketing</a:t>
            </a:r>
          </a:p>
          <a:p>
            <a:r>
              <a:rPr lang="en-US" sz="2800" b="1" smtClean="0"/>
              <a:t>Apa lagi?</a:t>
            </a:r>
            <a:endParaRPr lang="en-US" sz="2800" b="1"/>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25</a:t>
            </a:fld>
            <a:endParaRPr lang="id-ID" dirty="0"/>
          </a:p>
        </p:txBody>
      </p:sp>
    </p:spTree>
    <p:extLst>
      <p:ext uri="{BB962C8B-B14F-4D97-AF65-F5344CB8AC3E}">
        <p14:creationId xmlns:p14="http://schemas.microsoft.com/office/powerpoint/2010/main" val="318550167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3" descr="pixelbluedk"/>
          <p:cNvPicPr preferRelativeResize="0">
            <a:picLocks noChangeArrowheads="1"/>
          </p:cNvPicPr>
          <p:nvPr/>
        </p:nvPicPr>
        <p:blipFill>
          <a:blip r:embed="rId3"/>
          <a:srcRect/>
          <a:stretch>
            <a:fillRect/>
          </a:stretch>
        </p:blipFill>
        <p:spPr bwMode="ltGray">
          <a:xfrm>
            <a:off x="0" y="6772275"/>
            <a:ext cx="9140825" cy="92075"/>
          </a:xfrm>
          <a:prstGeom prst="rect">
            <a:avLst/>
          </a:prstGeom>
          <a:noFill/>
          <a:ln w="9525">
            <a:noFill/>
            <a:miter lim="800000"/>
            <a:headEnd/>
            <a:tailEnd/>
          </a:ln>
        </p:spPr>
      </p:pic>
      <p:sp>
        <p:nvSpPr>
          <p:cNvPr id="49157" name="Rectangle 4"/>
          <p:cNvSpPr>
            <a:spLocks noGrp="1" noChangeArrowheads="1"/>
          </p:cNvSpPr>
          <p:nvPr>
            <p:ph type="title"/>
          </p:nvPr>
        </p:nvSpPr>
        <p:spPr/>
        <p:txBody>
          <a:bodyPr>
            <a:normAutofit/>
          </a:bodyPr>
          <a:lstStyle/>
          <a:p>
            <a:r>
              <a:rPr lang="en-US" sz="2400" b="1" smtClean="0"/>
              <a:t>Kegunaan Histogram</a:t>
            </a:r>
            <a:r>
              <a:rPr lang="en-US" sz="3200" b="1" smtClean="0"/>
              <a:t/>
            </a:r>
            <a:br>
              <a:rPr lang="en-US" sz="3200" b="1" smtClean="0"/>
            </a:br>
            <a:r>
              <a:rPr lang="en-US" sz="3200" b="1" smtClean="0"/>
              <a:t>Mengevaluasi Model Skoring</a:t>
            </a:r>
            <a:endParaRPr lang="en-US" sz="3200" b="1" dirty="0" smtClean="0"/>
          </a:p>
        </p:txBody>
      </p:sp>
      <p:pic>
        <p:nvPicPr>
          <p:cNvPr id="49159" name="Picture 7"/>
          <p:cNvPicPr>
            <a:picLocks noGrp="1" noChangeAspect="1" noChangeArrowheads="1"/>
          </p:cNvPicPr>
          <p:nvPr>
            <p:ph idx="1"/>
          </p:nvPr>
        </p:nvPicPr>
        <p:blipFill>
          <a:blip r:embed="rId4" cstate="print"/>
          <a:stretch>
            <a:fillRect/>
          </a:stretch>
        </p:blipFill>
        <p:spPr>
          <a:xfrm>
            <a:off x="914400" y="2471384"/>
            <a:ext cx="7696200" cy="3197983"/>
          </a:xfrm>
          <a:noFill/>
        </p:spPr>
      </p:pic>
      <p:sp>
        <p:nvSpPr>
          <p:cNvPr id="8" name="Slide Number Placeholder 7"/>
          <p:cNvSpPr>
            <a:spLocks noGrp="1"/>
          </p:cNvSpPr>
          <p:nvPr>
            <p:ph type="sldNum" sz="quarter" idx="4294967295"/>
          </p:nvPr>
        </p:nvSpPr>
        <p:spPr/>
        <p:txBody>
          <a:bodyPr/>
          <a:lstStyle/>
          <a:p>
            <a:fld id="{57305C44-D499-474C-9369-534BA58521E7}" type="slidenum">
              <a:rPr lang="en-US" smtClean="0"/>
              <a:pPr/>
              <a:t>26</a:t>
            </a:fld>
            <a:endParaRPr lang="en-US"/>
          </a:p>
        </p:txBody>
      </p:sp>
      <p:sp>
        <p:nvSpPr>
          <p:cNvPr id="49158" name="Rectangle 5"/>
          <p:cNvSpPr>
            <a:spLocks noGrp="1" noChangeArrowheads="1"/>
          </p:cNvSpPr>
          <p:nvPr>
            <p:ph type="body" sz="half" idx="4294967295"/>
          </p:nvPr>
        </p:nvSpPr>
        <p:spPr>
          <a:xfrm>
            <a:off x="533400" y="1478512"/>
            <a:ext cx="8153400" cy="5181600"/>
          </a:xfrm>
        </p:spPr>
        <p:txBody>
          <a:bodyPr>
            <a:normAutofit/>
          </a:bodyPr>
          <a:lstStyle/>
          <a:p>
            <a:r>
              <a:rPr lang="en-US" sz="1900" dirty="0" err="1" smtClean="0"/>
              <a:t>Melihat</a:t>
            </a:r>
            <a:r>
              <a:rPr lang="en-US" sz="1900" dirty="0" smtClean="0"/>
              <a:t> </a:t>
            </a:r>
            <a:r>
              <a:rPr lang="en-US" sz="1900" dirty="0" err="1" smtClean="0"/>
              <a:t>apakah</a:t>
            </a:r>
            <a:r>
              <a:rPr lang="en-US" sz="1900" dirty="0" smtClean="0"/>
              <a:t> model </a:t>
            </a:r>
            <a:r>
              <a:rPr lang="en-US" sz="1900" dirty="0" err="1" smtClean="0"/>
              <a:t>mampu</a:t>
            </a:r>
            <a:r>
              <a:rPr lang="en-US" sz="1900" dirty="0" smtClean="0"/>
              <a:t> </a:t>
            </a:r>
            <a:r>
              <a:rPr lang="en-US" sz="1900" dirty="0" err="1" smtClean="0"/>
              <a:t>menghasilkan</a:t>
            </a:r>
            <a:r>
              <a:rPr lang="en-US" sz="1900" dirty="0" smtClean="0"/>
              <a:t> </a:t>
            </a:r>
            <a:r>
              <a:rPr lang="en-US" sz="1900" dirty="0" err="1" smtClean="0"/>
              <a:t>skor</a:t>
            </a:r>
            <a:r>
              <a:rPr lang="en-US" sz="1900" dirty="0" smtClean="0"/>
              <a:t> yang </a:t>
            </a:r>
            <a:r>
              <a:rPr lang="en-US" sz="1900" dirty="0" err="1" smtClean="0"/>
              <a:t>dapat</a:t>
            </a:r>
            <a:r>
              <a:rPr lang="en-US" sz="1900" dirty="0" smtClean="0"/>
              <a:t> </a:t>
            </a:r>
            <a:r>
              <a:rPr lang="en-US" sz="1900" dirty="0" err="1" smtClean="0"/>
              <a:t>membedakan</a:t>
            </a:r>
            <a:r>
              <a:rPr lang="en-US" sz="1900" dirty="0" smtClean="0"/>
              <a:t> Bad-Good,  </a:t>
            </a:r>
            <a:r>
              <a:rPr lang="en-US" sz="1900" dirty="0" err="1" smtClean="0"/>
              <a:t>Defaulf</a:t>
            </a:r>
            <a:r>
              <a:rPr lang="en-US" sz="1900" dirty="0" smtClean="0"/>
              <a:t> vs Non Default</a:t>
            </a:r>
          </a:p>
          <a:p>
            <a:r>
              <a:rPr lang="en-US" sz="1900" dirty="0" err="1" smtClean="0"/>
              <a:t>Kondisi</a:t>
            </a:r>
            <a:r>
              <a:rPr lang="en-US" sz="1900" dirty="0" smtClean="0"/>
              <a:t> Ideal: </a:t>
            </a:r>
            <a:r>
              <a:rPr lang="en-US" sz="1900" dirty="0" err="1" smtClean="0"/>
              <a:t>antara</a:t>
            </a:r>
            <a:r>
              <a:rPr lang="en-US" sz="1900" dirty="0" smtClean="0"/>
              <a:t> Bad </a:t>
            </a:r>
            <a:r>
              <a:rPr lang="en-US" sz="1900" dirty="0" err="1" smtClean="0"/>
              <a:t>dan</a:t>
            </a:r>
            <a:r>
              <a:rPr lang="en-US" sz="1900" dirty="0" smtClean="0"/>
              <a:t> Good </a:t>
            </a:r>
            <a:r>
              <a:rPr lang="en-US" sz="1900" dirty="0" err="1" smtClean="0"/>
              <a:t>distribusi</a:t>
            </a:r>
            <a:r>
              <a:rPr lang="en-US" sz="1900" dirty="0" smtClean="0"/>
              <a:t> </a:t>
            </a:r>
            <a:r>
              <a:rPr lang="en-US" sz="1900" dirty="0" err="1" smtClean="0"/>
              <a:t>skor-nya</a:t>
            </a:r>
            <a:r>
              <a:rPr lang="en-US" sz="1900" dirty="0" smtClean="0"/>
              <a:t> </a:t>
            </a:r>
            <a:r>
              <a:rPr lang="en-US" sz="1900" dirty="0" err="1" smtClean="0"/>
              <a:t>terpisah</a:t>
            </a:r>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endParaRPr lang="en-US" sz="1900" dirty="0" smtClean="0"/>
          </a:p>
          <a:p>
            <a:r>
              <a:rPr lang="en-US" sz="1900" dirty="0" smtClean="0"/>
              <a:t>Model 2 </a:t>
            </a:r>
            <a:r>
              <a:rPr lang="en-US" sz="1900" dirty="0" err="1" smtClean="0"/>
              <a:t>lebih</a:t>
            </a:r>
            <a:r>
              <a:rPr lang="en-US" sz="1900" dirty="0" smtClean="0"/>
              <a:t> </a:t>
            </a:r>
            <a:r>
              <a:rPr lang="en-US" sz="1900" dirty="0" err="1" smtClean="0"/>
              <a:t>baik</a:t>
            </a:r>
            <a:r>
              <a:rPr lang="en-US" sz="1900" dirty="0" smtClean="0"/>
              <a:t> </a:t>
            </a:r>
            <a:r>
              <a:rPr lang="en-US" sz="1900" dirty="0" err="1" smtClean="0"/>
              <a:t>dibandingkan</a:t>
            </a:r>
            <a:r>
              <a:rPr lang="en-US" sz="1900" dirty="0" smtClean="0"/>
              <a:t> Model 1</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7419432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53BFB640-FF84-4CCF-8110-794F55BA8E7D}" type="slidenum">
              <a:rPr lang="en-US"/>
              <a:pPr/>
              <a:t>27</a:t>
            </a:fld>
            <a:endParaRPr lang="en-US"/>
          </a:p>
        </p:txBody>
      </p:sp>
      <p:sp>
        <p:nvSpPr>
          <p:cNvPr id="221186" name="Rectangle 2"/>
          <p:cNvSpPr>
            <a:spLocks noGrp="1" noChangeArrowheads="1"/>
          </p:cNvSpPr>
          <p:nvPr>
            <p:ph type="title"/>
          </p:nvPr>
        </p:nvSpPr>
        <p:spPr/>
        <p:txBody>
          <a:bodyPr/>
          <a:lstStyle/>
          <a:p>
            <a:r>
              <a:rPr lang="en-US"/>
              <a:t>BOXPLOT</a:t>
            </a:r>
          </a:p>
        </p:txBody>
      </p:sp>
      <p:sp>
        <p:nvSpPr>
          <p:cNvPr id="221187" name="Rectangle 3"/>
          <p:cNvSpPr>
            <a:spLocks noGrp="1" noChangeArrowheads="1"/>
          </p:cNvSpPr>
          <p:nvPr>
            <p:ph type="body" idx="1"/>
          </p:nvPr>
        </p:nvSpPr>
        <p:spPr/>
        <p:txBody>
          <a:bodyPr/>
          <a:lstStyle/>
          <a:p>
            <a:r>
              <a:rPr lang="en-US"/>
              <a:t>informasi ukuran pemusatan dan penyebaran (berupa kuartil)</a:t>
            </a:r>
          </a:p>
          <a:p>
            <a:r>
              <a:rPr lang="en-US"/>
              <a:t>informasi bentuk sebaran</a:t>
            </a:r>
          </a:p>
          <a:p>
            <a:r>
              <a:rPr lang="en-US"/>
              <a:t>informasi data ekstrim</a:t>
            </a:r>
            <a:r>
              <a:rPr lang="en-US" sz="2400"/>
              <a:t> </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4914311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fld id="{597B9F6A-99CA-46B3-8B91-34CDBCD98ABF}" type="slidenum">
              <a:rPr lang="en-US"/>
              <a:pPr/>
              <a:t>28</a:t>
            </a:fld>
            <a:endParaRPr lang="en-US"/>
          </a:p>
        </p:txBody>
      </p:sp>
      <p:sp>
        <p:nvSpPr>
          <p:cNvPr id="242690" name="Rectangle 2"/>
          <p:cNvSpPr>
            <a:spLocks noGrp="1" noChangeArrowheads="1"/>
          </p:cNvSpPr>
          <p:nvPr>
            <p:ph type="title"/>
          </p:nvPr>
        </p:nvSpPr>
        <p:spPr/>
        <p:txBody>
          <a:bodyPr/>
          <a:lstStyle/>
          <a:p>
            <a:endParaRPr lang="en-US"/>
          </a:p>
        </p:txBody>
      </p:sp>
      <p:sp>
        <p:nvSpPr>
          <p:cNvPr id="242691" name="Rectangle 3"/>
          <p:cNvSpPr>
            <a:spLocks noGrp="1" noChangeArrowheads="1"/>
          </p:cNvSpPr>
          <p:nvPr>
            <p:ph type="body" idx="1"/>
          </p:nvPr>
        </p:nvSpPr>
        <p:spPr/>
        <p:txBody>
          <a:bodyPr/>
          <a:lstStyle/>
          <a:p>
            <a:endParaRPr lang="en-US"/>
          </a:p>
        </p:txBody>
      </p:sp>
      <p:pic>
        <p:nvPicPr>
          <p:cNvPr id="242692" name="Picture 4"/>
          <p:cNvPicPr>
            <a:picLocks noChangeAspect="1" noChangeArrowheads="1"/>
          </p:cNvPicPr>
          <p:nvPr/>
        </p:nvPicPr>
        <p:blipFill>
          <a:blip r:embed="rId2" cstate="print"/>
          <a:srcRect/>
          <a:stretch>
            <a:fillRect/>
          </a:stretch>
        </p:blipFill>
        <p:spPr bwMode="auto">
          <a:xfrm>
            <a:off x="1447800" y="1828800"/>
            <a:ext cx="6153150" cy="4381500"/>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48927711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8D9209DD-0AE9-4CB6-A306-077CD97A0DF9}" type="slidenum">
              <a:rPr lang="en-US"/>
              <a:pPr/>
              <a:t>29</a:t>
            </a:fld>
            <a:endParaRPr lang="en-US"/>
          </a:p>
        </p:txBody>
      </p:sp>
      <p:sp>
        <p:nvSpPr>
          <p:cNvPr id="237570" name="Rectangle 2"/>
          <p:cNvSpPr>
            <a:spLocks noGrp="1" noChangeArrowheads="1"/>
          </p:cNvSpPr>
          <p:nvPr>
            <p:ph type="title"/>
          </p:nvPr>
        </p:nvSpPr>
        <p:spPr/>
        <p:txBody>
          <a:bodyPr/>
          <a:lstStyle/>
          <a:p>
            <a:r>
              <a:rPr lang="en-US"/>
              <a:t>Tahapan</a:t>
            </a:r>
          </a:p>
        </p:txBody>
      </p:sp>
      <p:sp>
        <p:nvSpPr>
          <p:cNvPr id="237571" name="Rectangle 3"/>
          <p:cNvSpPr>
            <a:spLocks noGrp="1" noChangeArrowheads="1"/>
          </p:cNvSpPr>
          <p:nvPr>
            <p:ph type="body" idx="1"/>
          </p:nvPr>
        </p:nvSpPr>
        <p:spPr>
          <a:xfrm>
            <a:off x="914400" y="1295400"/>
            <a:ext cx="7772400" cy="5060160"/>
          </a:xfrm>
        </p:spPr>
        <p:txBody>
          <a:bodyPr>
            <a:noAutofit/>
          </a:bodyPr>
          <a:lstStyle/>
          <a:p>
            <a:pPr marL="609600" indent="-609600">
              <a:lnSpc>
                <a:spcPct val="90000"/>
              </a:lnSpc>
            </a:pPr>
            <a:r>
              <a:rPr lang="sv-SE" sz="2400" dirty="0"/>
              <a:t>hitung statistik lima serangkai (Min, Q1, Q2, Q3, Max)</a:t>
            </a:r>
            <a:endParaRPr lang="en-US" sz="2400" dirty="0"/>
          </a:p>
          <a:p>
            <a:pPr marL="609600" indent="-609600">
              <a:lnSpc>
                <a:spcPct val="90000"/>
              </a:lnSpc>
            </a:pPr>
            <a:r>
              <a:rPr lang="en-US" sz="2400" dirty="0" err="1" smtClean="0"/>
              <a:t>hitung</a:t>
            </a:r>
            <a:r>
              <a:rPr lang="en-US" sz="2400" dirty="0" smtClean="0"/>
              <a:t> </a:t>
            </a:r>
            <a:r>
              <a:rPr lang="en-US" sz="2400" dirty="0" err="1"/>
              <a:t>batas</a:t>
            </a:r>
            <a:r>
              <a:rPr lang="en-US" sz="2400" dirty="0"/>
              <a:t> </a:t>
            </a:r>
            <a:r>
              <a:rPr lang="en-US" sz="2400" dirty="0" err="1"/>
              <a:t>atas</a:t>
            </a:r>
            <a:r>
              <a:rPr lang="en-US" sz="2400" dirty="0"/>
              <a:t> </a:t>
            </a:r>
          </a:p>
          <a:p>
            <a:pPr marL="990600" lvl="1" indent="-533400">
              <a:lnSpc>
                <a:spcPct val="90000"/>
              </a:lnSpc>
              <a:buNone/>
            </a:pPr>
            <a:r>
              <a:rPr lang="en-US" sz="2000" dirty="0" smtClean="0"/>
              <a:t>	BA </a:t>
            </a:r>
            <a:r>
              <a:rPr lang="en-US" sz="2000" dirty="0"/>
              <a:t>= Q3 + 3/2 (</a:t>
            </a:r>
            <a:r>
              <a:rPr lang="en-US" sz="2000" dirty="0" smtClean="0"/>
              <a:t>Q3-Q1</a:t>
            </a:r>
            <a:r>
              <a:rPr lang="en-US" sz="2000" dirty="0"/>
              <a:t>)</a:t>
            </a:r>
          </a:p>
          <a:p>
            <a:pPr marL="609600" indent="-609600">
              <a:lnSpc>
                <a:spcPct val="90000"/>
              </a:lnSpc>
            </a:pPr>
            <a:r>
              <a:rPr lang="en-US" sz="2400" dirty="0" err="1" smtClean="0"/>
              <a:t>hitung</a:t>
            </a:r>
            <a:r>
              <a:rPr lang="en-US" sz="2400" dirty="0" smtClean="0"/>
              <a:t> </a:t>
            </a:r>
            <a:r>
              <a:rPr lang="en-US" sz="2400" dirty="0" err="1"/>
              <a:t>batas</a:t>
            </a:r>
            <a:r>
              <a:rPr lang="en-US" sz="2400" dirty="0"/>
              <a:t> </a:t>
            </a:r>
            <a:r>
              <a:rPr lang="en-US" sz="2400" dirty="0" err="1"/>
              <a:t>bawah</a:t>
            </a:r>
            <a:endParaRPr lang="en-US" sz="2400" dirty="0"/>
          </a:p>
          <a:p>
            <a:pPr marL="990600" lvl="1" indent="-533400">
              <a:lnSpc>
                <a:spcPct val="90000"/>
              </a:lnSpc>
              <a:buNone/>
            </a:pPr>
            <a:r>
              <a:rPr lang="en-US" sz="2000" dirty="0" smtClean="0"/>
              <a:t>	BB </a:t>
            </a:r>
            <a:r>
              <a:rPr lang="en-US" sz="2000" dirty="0"/>
              <a:t>= Q1 </a:t>
            </a:r>
            <a:r>
              <a:rPr lang="en-US" sz="2000" dirty="0" smtClean="0"/>
              <a:t>- </a:t>
            </a:r>
            <a:r>
              <a:rPr lang="en-US" sz="2000" dirty="0"/>
              <a:t>3/2 (</a:t>
            </a:r>
            <a:r>
              <a:rPr lang="en-US" sz="2000" dirty="0" smtClean="0"/>
              <a:t>Q3-Q1</a:t>
            </a:r>
            <a:r>
              <a:rPr lang="en-US" sz="2000" dirty="0"/>
              <a:t>)</a:t>
            </a:r>
          </a:p>
          <a:p>
            <a:pPr marL="609600" indent="-609600">
              <a:lnSpc>
                <a:spcPct val="90000"/>
              </a:lnSpc>
            </a:pPr>
            <a:r>
              <a:rPr lang="en-US" sz="2400" dirty="0" err="1" smtClean="0"/>
              <a:t>deteksi</a:t>
            </a:r>
            <a:r>
              <a:rPr lang="en-US" sz="2400" dirty="0" smtClean="0"/>
              <a:t> </a:t>
            </a:r>
            <a:r>
              <a:rPr lang="en-US" sz="2400" dirty="0" err="1"/>
              <a:t>keberadaan</a:t>
            </a:r>
            <a:r>
              <a:rPr lang="en-US" sz="2400" dirty="0"/>
              <a:t> </a:t>
            </a:r>
            <a:r>
              <a:rPr lang="en-US" sz="2400" dirty="0" err="1"/>
              <a:t>pencilan</a:t>
            </a:r>
            <a:r>
              <a:rPr lang="en-US" sz="2400" dirty="0"/>
              <a:t>, </a:t>
            </a:r>
            <a:r>
              <a:rPr lang="en-US" sz="2400" dirty="0" err="1"/>
              <a:t>yaitu</a:t>
            </a:r>
            <a:r>
              <a:rPr lang="en-US" sz="2400" dirty="0"/>
              <a:t> data yang </a:t>
            </a:r>
            <a:r>
              <a:rPr lang="en-US" sz="2400" dirty="0" err="1"/>
              <a:t>nilainya</a:t>
            </a:r>
            <a:r>
              <a:rPr lang="en-US" sz="2400" dirty="0"/>
              <a:t> </a:t>
            </a:r>
            <a:r>
              <a:rPr lang="en-US" sz="2400" dirty="0" err="1"/>
              <a:t>kurang</a:t>
            </a:r>
            <a:r>
              <a:rPr lang="en-US" sz="2400" dirty="0"/>
              <a:t> </a:t>
            </a:r>
            <a:r>
              <a:rPr lang="en-US" sz="2400" dirty="0" err="1"/>
              <a:t>dari</a:t>
            </a:r>
            <a:r>
              <a:rPr lang="en-US" sz="2400" dirty="0"/>
              <a:t> BB </a:t>
            </a:r>
            <a:r>
              <a:rPr lang="en-US" sz="2400" dirty="0" err="1"/>
              <a:t>atau</a:t>
            </a:r>
            <a:r>
              <a:rPr lang="en-US" sz="2400" dirty="0"/>
              <a:t> data yang </a:t>
            </a:r>
            <a:r>
              <a:rPr lang="en-US" sz="2400" dirty="0" err="1"/>
              <a:t>lebih</a:t>
            </a:r>
            <a:r>
              <a:rPr lang="en-US" sz="2400" dirty="0"/>
              <a:t> </a:t>
            </a:r>
            <a:r>
              <a:rPr lang="en-US" sz="2400" dirty="0" err="1"/>
              <a:t>besar</a:t>
            </a:r>
            <a:r>
              <a:rPr lang="en-US" sz="2400" dirty="0"/>
              <a:t> </a:t>
            </a:r>
            <a:r>
              <a:rPr lang="en-US" sz="2400" dirty="0" err="1"/>
              <a:t>dari</a:t>
            </a:r>
            <a:r>
              <a:rPr lang="en-US" sz="2400" dirty="0"/>
              <a:t> BA</a:t>
            </a:r>
          </a:p>
          <a:p>
            <a:pPr marL="609600" indent="-609600">
              <a:lnSpc>
                <a:spcPct val="90000"/>
              </a:lnSpc>
            </a:pPr>
            <a:r>
              <a:rPr lang="en-US" sz="2400" dirty="0" err="1" smtClean="0"/>
              <a:t>gambar</a:t>
            </a:r>
            <a:r>
              <a:rPr lang="en-US" sz="2400" dirty="0" smtClean="0"/>
              <a:t> </a:t>
            </a:r>
            <a:r>
              <a:rPr lang="en-US" sz="2400" dirty="0" err="1"/>
              <a:t>kotak</a:t>
            </a:r>
            <a:r>
              <a:rPr lang="en-US" sz="2400" dirty="0"/>
              <a:t>, </a:t>
            </a:r>
            <a:r>
              <a:rPr lang="en-US" sz="2400" dirty="0" err="1"/>
              <a:t>dengan</a:t>
            </a:r>
            <a:r>
              <a:rPr lang="en-US" sz="2400" dirty="0"/>
              <a:t> </a:t>
            </a:r>
            <a:r>
              <a:rPr lang="en-US" sz="2400" dirty="0" err="1"/>
              <a:t>batas</a:t>
            </a:r>
            <a:r>
              <a:rPr lang="en-US" sz="2400" dirty="0"/>
              <a:t> Q1 </a:t>
            </a:r>
            <a:r>
              <a:rPr lang="en-US" sz="2400" dirty="0" err="1"/>
              <a:t>sampai</a:t>
            </a:r>
            <a:r>
              <a:rPr lang="en-US" sz="2400" dirty="0"/>
              <a:t> Q3, </a:t>
            </a:r>
            <a:r>
              <a:rPr lang="en-US" sz="2400" dirty="0" err="1"/>
              <a:t>dan</a:t>
            </a:r>
            <a:r>
              <a:rPr lang="en-US" sz="2400" dirty="0"/>
              <a:t> </a:t>
            </a:r>
            <a:r>
              <a:rPr lang="en-US" sz="2400" dirty="0" err="1"/>
              <a:t>letakkan</a:t>
            </a:r>
            <a:r>
              <a:rPr lang="en-US" sz="2400" dirty="0"/>
              <a:t> </a:t>
            </a:r>
            <a:r>
              <a:rPr lang="en-US" sz="2400" dirty="0" err="1"/>
              <a:t>tanda</a:t>
            </a:r>
            <a:r>
              <a:rPr lang="en-US" sz="2400" dirty="0"/>
              <a:t> </a:t>
            </a:r>
            <a:r>
              <a:rPr lang="en-US" sz="2400" dirty="0" err="1"/>
              <a:t>garis</a:t>
            </a:r>
            <a:r>
              <a:rPr lang="en-US" sz="2400" dirty="0"/>
              <a:t> di </a:t>
            </a:r>
            <a:r>
              <a:rPr lang="en-US" sz="2400" dirty="0" err="1"/>
              <a:t>tengah</a:t>
            </a:r>
            <a:r>
              <a:rPr lang="en-US" sz="2400" dirty="0"/>
              <a:t> </a:t>
            </a:r>
            <a:r>
              <a:rPr lang="en-US" sz="2400" dirty="0" err="1"/>
              <a:t>kotak</a:t>
            </a:r>
            <a:r>
              <a:rPr lang="en-US" sz="2400" dirty="0"/>
              <a:t> </a:t>
            </a:r>
            <a:r>
              <a:rPr lang="en-US" sz="2400" dirty="0" err="1"/>
              <a:t>pada</a:t>
            </a:r>
            <a:r>
              <a:rPr lang="en-US" sz="2400" dirty="0"/>
              <a:t> </a:t>
            </a:r>
            <a:r>
              <a:rPr lang="en-US" sz="2400" dirty="0" err="1"/>
              <a:t>posisi</a:t>
            </a:r>
            <a:r>
              <a:rPr lang="en-US" sz="2400" dirty="0"/>
              <a:t> Q2</a:t>
            </a:r>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3838794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yang digunakan</a:t>
            </a:r>
            <a:endParaRPr lang="en-US"/>
          </a:p>
        </p:txBody>
      </p:sp>
      <p:sp>
        <p:nvSpPr>
          <p:cNvPr id="3" name="Content Placeholder 2"/>
          <p:cNvSpPr>
            <a:spLocks noGrp="1"/>
          </p:cNvSpPr>
          <p:nvPr>
            <p:ph idx="1"/>
          </p:nvPr>
        </p:nvSpPr>
        <p:spPr/>
        <p:txBody>
          <a:bodyPr>
            <a:normAutofit fontScale="92500"/>
          </a:bodyPr>
          <a:lstStyle/>
          <a:p>
            <a:pPr lvl="1"/>
            <a:r>
              <a:rPr lang="en-US" smtClean="0"/>
              <a:t>Modal inti thdp Aset, rasio besarnya modal terhadap total nilai aset yang dimiliki</a:t>
            </a:r>
          </a:p>
          <a:p>
            <a:pPr lvl="1"/>
            <a:r>
              <a:rPr lang="en-US" smtClean="0"/>
              <a:t>BOPO, rasio antara biaya operasional terhadap pendapatan operasional</a:t>
            </a:r>
          </a:p>
          <a:p>
            <a:pPr lvl="1"/>
            <a:r>
              <a:rPr lang="en-US" smtClean="0"/>
              <a:t>Ratio Kredit thdp DPK, rasio total nilai kredit yang disalurkan terhadap total nilai DPK</a:t>
            </a:r>
          </a:p>
          <a:p>
            <a:pPr lvl="1"/>
            <a:r>
              <a:rPr lang="en-US" smtClean="0"/>
              <a:t>Rasio biaya tenaga thd pendapatan operasional, rasio besarnya biaya yang dikeluarkan untuk tenaga kerja terhadap nilai pendapatan operasional</a:t>
            </a:r>
          </a:p>
          <a:p>
            <a:pPr lvl="1"/>
            <a:r>
              <a:rPr lang="en-US" smtClean="0"/>
              <a:t>Rasio Pendapatan Operasional thd Aset Produktif</a:t>
            </a:r>
          </a:p>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a:t>
            </a:fld>
            <a:endParaRPr lang="id-ID" dirty="0"/>
          </a:p>
        </p:txBody>
      </p:sp>
    </p:spTree>
    <p:extLst>
      <p:ext uri="{BB962C8B-B14F-4D97-AF65-F5344CB8AC3E}">
        <p14:creationId xmlns:p14="http://schemas.microsoft.com/office/powerpoint/2010/main" val="2972342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p:txBody>
          <a:bodyPr/>
          <a:lstStyle/>
          <a:p>
            <a:fld id="{248AA216-11C8-4187-BD28-12424431A492}" type="slidenum">
              <a:rPr lang="en-US"/>
              <a:pPr/>
              <a:t>30</a:t>
            </a:fld>
            <a:endParaRPr lang="en-US"/>
          </a:p>
        </p:txBody>
      </p:sp>
      <p:sp>
        <p:nvSpPr>
          <p:cNvPr id="238594" name="Rectangle 2"/>
          <p:cNvSpPr>
            <a:spLocks noGrp="1" noChangeArrowheads="1"/>
          </p:cNvSpPr>
          <p:nvPr>
            <p:ph type="title"/>
          </p:nvPr>
        </p:nvSpPr>
        <p:spPr/>
        <p:txBody>
          <a:bodyPr/>
          <a:lstStyle/>
          <a:p>
            <a:endParaRPr lang="en-US"/>
          </a:p>
        </p:txBody>
      </p:sp>
      <p:sp>
        <p:nvSpPr>
          <p:cNvPr id="238595" name="Rectangle 3"/>
          <p:cNvSpPr>
            <a:spLocks noGrp="1" noChangeArrowheads="1"/>
          </p:cNvSpPr>
          <p:nvPr>
            <p:ph type="body" idx="1"/>
          </p:nvPr>
        </p:nvSpPr>
        <p:spPr/>
        <p:txBody>
          <a:bodyPr/>
          <a:lstStyle/>
          <a:p>
            <a:r>
              <a:rPr lang="en-US"/>
              <a:t>Tarik garis ke kanan, mulai dari Q3 sampai data terbesar di dalam batas atas</a:t>
            </a:r>
            <a:endParaRPr lang="pt-BR"/>
          </a:p>
          <a:p>
            <a:endParaRPr lang="pt-BR" smtClean="0"/>
          </a:p>
          <a:p>
            <a:r>
              <a:rPr lang="pt-BR" smtClean="0"/>
              <a:t>Tarik </a:t>
            </a:r>
            <a:r>
              <a:rPr lang="pt-BR"/>
              <a:t>garis ke kiri, mulai dari Q1 sampai data terkecil di dalam batas bawah</a:t>
            </a:r>
            <a:endParaRPr lang="en-US"/>
          </a:p>
          <a:p>
            <a:endParaRPr lang="en-US" smtClean="0"/>
          </a:p>
          <a:p>
            <a:r>
              <a:rPr lang="en-US" smtClean="0"/>
              <a:t>Tandai </a:t>
            </a:r>
            <a:r>
              <a:rPr lang="en-US"/>
              <a:t>pencilan dengan lingkaran kecil </a:t>
            </a:r>
          </a:p>
          <a:p>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34702128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Boxplot di R</a:t>
            </a:r>
            <a:endParaRPr lang="en-US"/>
          </a:p>
        </p:txBody>
      </p:sp>
      <p:sp>
        <p:nvSpPr>
          <p:cNvPr id="7" name="Content Placeholder 6"/>
          <p:cNvSpPr>
            <a:spLocks noGrp="1"/>
          </p:cNvSpPr>
          <p:nvPr>
            <p:ph sz="half" idx="1"/>
          </p:nvPr>
        </p:nvSpPr>
        <p:spPr/>
        <p:txBody>
          <a:bodyPr>
            <a:normAutofit/>
          </a:bodyPr>
          <a:lstStyle/>
          <a:p>
            <a:pPr>
              <a:buNone/>
            </a:pPr>
            <a:r>
              <a:rPr lang="en-US" sz="2400" smtClean="0"/>
              <a:t>&gt; boxplot(bpr$BOPO)</a:t>
            </a:r>
          </a:p>
          <a:p>
            <a:pPr>
              <a:buNone/>
            </a:pPr>
            <a:endParaRPr lang="en-US" sz="2400"/>
          </a:p>
        </p:txBody>
      </p:sp>
      <p:sp>
        <p:nvSpPr>
          <p:cNvPr id="8" name="Content Placeholder 7"/>
          <p:cNvSpPr>
            <a:spLocks noGrp="1"/>
          </p:cNvSpPr>
          <p:nvPr>
            <p:ph sz="half" idx="2"/>
          </p:nvPr>
        </p:nvSpPr>
        <p:spPr/>
        <p:txBody>
          <a:bodyPr>
            <a:normAutofit/>
          </a:bodyPr>
          <a:lstStyle/>
          <a:p>
            <a:pPr>
              <a:buNone/>
            </a:pPr>
            <a:r>
              <a:rPr lang="en-US" sz="2400" smtClean="0"/>
              <a:t>&gt; boxplot(bpr$BOPO, </a:t>
            </a:r>
            <a:r>
              <a:rPr lang="en-US" sz="2400" b="1" smtClean="0">
                <a:solidFill>
                  <a:srgbClr val="FF0000"/>
                </a:solidFill>
              </a:rPr>
              <a:t>horizontal=TRUE</a:t>
            </a:r>
            <a:r>
              <a:rPr lang="en-US" sz="2400" smtClean="0"/>
              <a:t>)</a:t>
            </a:r>
          </a:p>
        </p:txBody>
      </p:sp>
      <p:pic>
        <p:nvPicPr>
          <p:cNvPr id="65538" name="Picture 2"/>
          <p:cNvPicPr>
            <a:picLocks noChangeAspect="1" noChangeArrowheads="1"/>
          </p:cNvPicPr>
          <p:nvPr/>
        </p:nvPicPr>
        <p:blipFill>
          <a:blip r:embed="rId2" cstate="print"/>
          <a:srcRect/>
          <a:stretch>
            <a:fillRect/>
          </a:stretch>
        </p:blipFill>
        <p:spPr bwMode="auto">
          <a:xfrm>
            <a:off x="4422232" y="2192797"/>
            <a:ext cx="4053028" cy="4045699"/>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41526" y="2197289"/>
            <a:ext cx="4047057" cy="403973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12"/>
          </p:nvPr>
        </p:nvSpPr>
        <p:spPr/>
        <p:txBody>
          <a:bodyPr/>
          <a:lstStyle/>
          <a:p>
            <a:fld id="{FA84F1FF-EA00-4DFC-8ABA-92BCB195DC3B}" type="slidenum">
              <a:rPr lang="id-ID" smtClean="0"/>
              <a:pPr/>
              <a:t>31</a:t>
            </a:fld>
            <a:endParaRPr lang="id-ID"/>
          </a:p>
        </p:txBody>
      </p:sp>
    </p:spTree>
    <p:extLst>
      <p:ext uri="{BB962C8B-B14F-4D97-AF65-F5344CB8AC3E}">
        <p14:creationId xmlns:p14="http://schemas.microsoft.com/office/powerpoint/2010/main" val="104513663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fld id="{C3ED6FAD-5205-42ED-9C99-5871ACF67EB5}" type="slidenum">
              <a:rPr lang="en-US"/>
              <a:pPr/>
              <a:t>32</a:t>
            </a:fld>
            <a:endParaRPr lang="en-US"/>
          </a:p>
        </p:txBody>
      </p:sp>
      <p:sp>
        <p:nvSpPr>
          <p:cNvPr id="243714" name="Rectangle 2"/>
          <p:cNvSpPr>
            <a:spLocks noGrp="1" noChangeArrowheads="1"/>
          </p:cNvSpPr>
          <p:nvPr>
            <p:ph type="title"/>
          </p:nvPr>
        </p:nvSpPr>
        <p:spPr/>
        <p:txBody>
          <a:bodyPr/>
          <a:lstStyle/>
          <a:p>
            <a:endParaRPr lang="en-US"/>
          </a:p>
        </p:txBody>
      </p:sp>
      <p:sp>
        <p:nvSpPr>
          <p:cNvPr id="243715" name="Rectangle 3"/>
          <p:cNvSpPr>
            <a:spLocks noGrp="1" noChangeArrowheads="1"/>
          </p:cNvSpPr>
          <p:nvPr>
            <p:ph type="body" idx="1"/>
          </p:nvPr>
        </p:nvSpPr>
        <p:spPr/>
        <p:txBody>
          <a:bodyPr/>
          <a:lstStyle/>
          <a:p>
            <a:endParaRPr lang="en-US" b="1"/>
          </a:p>
        </p:txBody>
      </p:sp>
      <p:pic>
        <p:nvPicPr>
          <p:cNvPr id="243716" name="Picture 4"/>
          <p:cNvPicPr>
            <a:picLocks noChangeAspect="1" noChangeArrowheads="1"/>
          </p:cNvPicPr>
          <p:nvPr/>
        </p:nvPicPr>
        <p:blipFill>
          <a:blip r:embed="rId2" cstate="print"/>
          <a:srcRect/>
          <a:stretch>
            <a:fillRect/>
          </a:stretch>
        </p:blipFill>
        <p:spPr bwMode="auto">
          <a:xfrm>
            <a:off x="533400" y="1066800"/>
            <a:ext cx="7848600" cy="4751388"/>
          </a:xfrm>
          <a:prstGeom prst="rect">
            <a:avLst/>
          </a:prstGeom>
          <a:noFill/>
        </p:spPr>
      </p:pic>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81243816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12215"/>
            <a:ext cx="8579296" cy="2308324"/>
          </a:xfrm>
          <a:prstGeom prst="rect">
            <a:avLst/>
          </a:prstGeom>
        </p:spPr>
        <p:txBody>
          <a:bodyPr wrap="square">
            <a:spAutoFit/>
          </a:bodyPr>
          <a:lstStyle/>
          <a:p>
            <a:r>
              <a:rPr lang="en-US" sz="2000" dirty="0" err="1" smtClean="0"/>
              <a:t>nf</a:t>
            </a:r>
            <a:r>
              <a:rPr lang="en-US" sz="2000" dirty="0" smtClean="0"/>
              <a:t> </a:t>
            </a:r>
            <a:r>
              <a:rPr lang="en-US" sz="2000" dirty="0" smtClean="0"/>
              <a:t>&lt;- layout(mat = matrix(c(1,2),2,1, </a:t>
            </a:r>
            <a:r>
              <a:rPr lang="en-US" sz="2000" dirty="0" err="1" smtClean="0"/>
              <a:t>byrow</a:t>
            </a:r>
            <a:r>
              <a:rPr lang="en-US" sz="2000" dirty="0" smtClean="0"/>
              <a:t>=TRUE),  height = c(3,1))</a:t>
            </a:r>
          </a:p>
          <a:p>
            <a:r>
              <a:rPr lang="en-US" sz="2000" dirty="0" smtClean="0"/>
              <a:t>par(mar=c(3.1</a:t>
            </a:r>
            <a:r>
              <a:rPr lang="en-US" sz="2000" dirty="0" smtClean="0"/>
              <a:t>, 3.1, 1.1, 2.1))</a:t>
            </a:r>
          </a:p>
          <a:p>
            <a:r>
              <a:rPr lang="en-US" sz="2000" dirty="0" err="1" smtClean="0"/>
              <a:t>hist</a:t>
            </a:r>
            <a:r>
              <a:rPr lang="en-US" sz="2000" dirty="0" smtClean="0"/>
              <a:t>(</a:t>
            </a:r>
            <a:r>
              <a:rPr lang="en-US" sz="2000" dirty="0" err="1" smtClean="0"/>
              <a:t>bpr$BOPO</a:t>
            </a:r>
            <a:r>
              <a:rPr lang="en-US" sz="2000" dirty="0" smtClean="0"/>
              <a:t>, col = "pink", </a:t>
            </a:r>
            <a:r>
              <a:rPr lang="en-US" sz="2000" dirty="0" err="1" smtClean="0"/>
              <a:t>xlim</a:t>
            </a:r>
            <a:r>
              <a:rPr lang="en-US" sz="2000" dirty="0" smtClean="0"/>
              <a:t>=c(0.5, 2.5), breaks=20, main="</a:t>
            </a:r>
            <a:r>
              <a:rPr lang="en-US" sz="2000" dirty="0" err="1" smtClean="0"/>
              <a:t>sebaran</a:t>
            </a:r>
            <a:r>
              <a:rPr lang="en-US" sz="2000" dirty="0" smtClean="0"/>
              <a:t> </a:t>
            </a:r>
            <a:r>
              <a:rPr lang="en-US" sz="2000" dirty="0" err="1" smtClean="0"/>
              <a:t>nilai</a:t>
            </a:r>
            <a:r>
              <a:rPr lang="en-US" sz="2000" dirty="0" smtClean="0"/>
              <a:t> BOPO")</a:t>
            </a:r>
          </a:p>
          <a:p>
            <a:r>
              <a:rPr lang="en-US" sz="2000" dirty="0" smtClean="0"/>
              <a:t>boxplot(</a:t>
            </a:r>
            <a:r>
              <a:rPr lang="en-US" sz="2000" dirty="0" err="1" smtClean="0"/>
              <a:t>bpr$BOPO</a:t>
            </a:r>
            <a:r>
              <a:rPr lang="en-US" sz="2000" dirty="0" smtClean="0"/>
              <a:t>, horizontal=TRUE,  outline=TRUE, </a:t>
            </a:r>
            <a:r>
              <a:rPr lang="en-US" sz="2000" dirty="0" err="1" smtClean="0"/>
              <a:t>ylim</a:t>
            </a:r>
            <a:r>
              <a:rPr lang="en-US" sz="2000" dirty="0" smtClean="0"/>
              <a:t>=c(0.5, 2.5), frame=F, col = "green", width = 10)</a:t>
            </a:r>
          </a:p>
          <a:p>
            <a:endParaRPr lang="en-US" sz="2000" dirty="0"/>
          </a:p>
        </p:txBody>
      </p:sp>
      <p:pic>
        <p:nvPicPr>
          <p:cNvPr id="66562" name="Picture 2"/>
          <p:cNvPicPr>
            <a:picLocks noChangeAspect="1" noChangeArrowheads="1"/>
          </p:cNvPicPr>
          <p:nvPr/>
        </p:nvPicPr>
        <p:blipFill>
          <a:blip r:embed="rId2" cstate="print"/>
          <a:srcRect/>
          <a:stretch>
            <a:fillRect/>
          </a:stretch>
        </p:blipFill>
        <p:spPr bwMode="auto">
          <a:xfrm>
            <a:off x="2574801" y="2492896"/>
            <a:ext cx="4486047" cy="4477935"/>
          </a:xfrm>
          <a:prstGeom prst="rect">
            <a:avLst/>
          </a:prstGeom>
          <a:noFill/>
          <a:ln w="9525">
            <a:noFill/>
            <a:miter lim="800000"/>
            <a:headEnd/>
            <a:tailEnd/>
          </a:ln>
          <a:effectLst/>
        </p:spPr>
      </p:pic>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33</a:t>
            </a:fld>
            <a:endParaRPr lang="id-ID" dirty="0"/>
          </a:p>
        </p:txBody>
      </p:sp>
    </p:spTree>
    <p:extLst>
      <p:ext uri="{BB962C8B-B14F-4D97-AF65-F5344CB8AC3E}">
        <p14:creationId xmlns:p14="http://schemas.microsoft.com/office/powerpoint/2010/main" val="164973484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Menambahkan</a:t>
            </a:r>
            <a:r>
              <a:rPr lang="en-US" dirty="0" smtClean="0"/>
              <a:t> </a:t>
            </a:r>
            <a:r>
              <a:rPr lang="en-US" dirty="0" err="1" smtClean="0"/>
              <a:t>variabel</a:t>
            </a:r>
            <a:r>
              <a:rPr lang="en-US" dirty="0" smtClean="0"/>
              <a:t> </a:t>
            </a:r>
            <a:r>
              <a:rPr lang="en-US" dirty="0" err="1" smtClean="0"/>
              <a:t>tipe</a:t>
            </a:r>
            <a:r>
              <a:rPr lang="en-US" dirty="0" smtClean="0"/>
              <a:t> bank</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s&lt;-</a:t>
            </a:r>
            <a:r>
              <a:rPr lang="en-US" sz="2800" dirty="0" err="1"/>
              <a:t>data.frame</a:t>
            </a:r>
            <a:r>
              <a:rPr lang="en-US" sz="2800" dirty="0"/>
              <a:t>(</a:t>
            </a:r>
            <a:r>
              <a:rPr lang="en-US" sz="2800" dirty="0" err="1"/>
              <a:t>tipe.bank</a:t>
            </a:r>
            <a:r>
              <a:rPr lang="en-US" sz="2800" dirty="0"/>
              <a:t>=rep("Syariah",50))</a:t>
            </a:r>
          </a:p>
          <a:p>
            <a:pPr marL="0" indent="0">
              <a:buNone/>
            </a:pPr>
            <a:r>
              <a:rPr lang="en-US" sz="2800" dirty="0" smtClean="0"/>
              <a:t>k</a:t>
            </a:r>
            <a:r>
              <a:rPr lang="en-US" sz="2800" dirty="0"/>
              <a:t>&lt;-</a:t>
            </a:r>
            <a:r>
              <a:rPr lang="en-US" sz="2800" dirty="0" err="1"/>
              <a:t>data.frame</a:t>
            </a:r>
            <a:r>
              <a:rPr lang="en-US" sz="2800" dirty="0"/>
              <a:t>(</a:t>
            </a:r>
            <a:r>
              <a:rPr lang="en-US" sz="2800" dirty="0" err="1"/>
              <a:t>tipe.bank</a:t>
            </a:r>
            <a:r>
              <a:rPr lang="en-US" sz="2800" dirty="0"/>
              <a:t>=rep("Konvensional",97))</a:t>
            </a:r>
          </a:p>
          <a:p>
            <a:pPr marL="0" indent="0">
              <a:buNone/>
            </a:pPr>
            <a:r>
              <a:rPr lang="en-US" sz="2800" dirty="0" err="1" smtClean="0"/>
              <a:t>tipe.bank</a:t>
            </a:r>
            <a:r>
              <a:rPr lang="en-US" sz="2800" dirty="0"/>
              <a:t>&lt;-</a:t>
            </a:r>
            <a:r>
              <a:rPr lang="en-US" sz="2800" dirty="0" err="1"/>
              <a:t>rbind</a:t>
            </a:r>
            <a:r>
              <a:rPr lang="en-US" sz="2800" dirty="0"/>
              <a:t>(s, k)</a:t>
            </a:r>
          </a:p>
          <a:p>
            <a:pPr marL="0" indent="0">
              <a:buNone/>
            </a:pPr>
            <a:endParaRPr lang="en-US" sz="2800" dirty="0"/>
          </a:p>
          <a:p>
            <a:pPr marL="0" indent="0">
              <a:buNone/>
            </a:pPr>
            <a:r>
              <a:rPr lang="en-US" sz="2800" dirty="0" err="1" smtClean="0"/>
              <a:t>bpr</a:t>
            </a:r>
            <a:r>
              <a:rPr lang="en-US" sz="2800" dirty="0" smtClean="0"/>
              <a:t>&lt;-</a:t>
            </a:r>
            <a:r>
              <a:rPr lang="en-US" sz="2800" dirty="0" err="1"/>
              <a:t>cbind</a:t>
            </a:r>
            <a:r>
              <a:rPr lang="en-US" sz="2800" dirty="0"/>
              <a:t>(</a:t>
            </a:r>
            <a:r>
              <a:rPr lang="en-US" sz="2800" dirty="0" err="1"/>
              <a:t>bpr,tipe.bank</a:t>
            </a:r>
            <a:r>
              <a:rPr lang="en-US" sz="2800" dirty="0"/>
              <a:t>)</a:t>
            </a:r>
          </a:p>
          <a:p>
            <a:pPr marL="0" indent="0">
              <a:buNone/>
            </a:pPr>
            <a:r>
              <a:rPr lang="en-US" sz="2800" dirty="0" err="1" smtClean="0"/>
              <a:t>str</a:t>
            </a:r>
            <a:r>
              <a:rPr lang="en-US" sz="2800" dirty="0" smtClean="0"/>
              <a:t>(</a:t>
            </a:r>
            <a:r>
              <a:rPr lang="en-US" sz="2800" dirty="0" err="1" smtClean="0"/>
              <a:t>bpr</a:t>
            </a:r>
            <a:r>
              <a:rPr lang="en-US" sz="2800" dirty="0" smtClean="0"/>
              <a:t>)</a:t>
            </a:r>
            <a:endParaRPr lang="en-US" sz="2800" dirty="0"/>
          </a:p>
          <a:p>
            <a:pPr marL="0" indent="0">
              <a:buNone/>
            </a:pPr>
            <a:endParaRPr lang="en-US" sz="2800" dirty="0"/>
          </a:p>
        </p:txBody>
      </p:sp>
    </p:spTree>
    <p:extLst>
      <p:ext uri="{BB962C8B-B14F-4D97-AF65-F5344CB8AC3E}">
        <p14:creationId xmlns:p14="http://schemas.microsoft.com/office/powerpoint/2010/main" val="292723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3" name="Content Placeholder 2"/>
          <p:cNvSpPr>
            <a:spLocks noGrp="1"/>
          </p:cNvSpPr>
          <p:nvPr>
            <p:ph idx="1"/>
          </p:nvPr>
        </p:nvSpPr>
        <p:spPr/>
        <p:txBody>
          <a:bodyPr/>
          <a:lstStyle/>
          <a:p>
            <a:pPr marL="0" indent="0">
              <a:buNone/>
            </a:pPr>
            <a:r>
              <a:rPr lang="en-US" dirty="0"/>
              <a:t>boxplot(BOPO ~ </a:t>
            </a:r>
            <a:r>
              <a:rPr lang="en-US" dirty="0" err="1"/>
              <a:t>tipe.bank</a:t>
            </a:r>
            <a:r>
              <a:rPr lang="en-US" dirty="0"/>
              <a:t>, </a:t>
            </a:r>
            <a:r>
              <a:rPr lang="en-US" dirty="0" smtClean="0"/>
              <a:t>data=</a:t>
            </a:r>
            <a:r>
              <a:rPr lang="en-US" dirty="0" err="1" smtClean="0"/>
              <a:t>bpr</a:t>
            </a:r>
            <a:r>
              <a:rPr lang="en-US" dirty="0" smtClean="0"/>
              <a:t>, </a:t>
            </a:r>
            <a:r>
              <a:rPr lang="en-US" dirty="0"/>
              <a:t>col=c(3,6), main="</a:t>
            </a:r>
            <a:r>
              <a:rPr lang="en-US" dirty="0" smtClean="0"/>
              <a:t>BOPO </a:t>
            </a:r>
            <a:r>
              <a:rPr lang="en-US" dirty="0" err="1"/>
              <a:t>Berdasarkan</a:t>
            </a:r>
            <a:r>
              <a:rPr lang="en-US" dirty="0"/>
              <a:t> </a:t>
            </a:r>
            <a:r>
              <a:rPr lang="en-US" dirty="0" err="1"/>
              <a:t>tipe</a:t>
            </a:r>
            <a:r>
              <a:rPr lang="en-US" dirty="0"/>
              <a:t> bank")</a:t>
            </a:r>
          </a:p>
        </p:txBody>
      </p:sp>
      <p:pic>
        <p:nvPicPr>
          <p:cNvPr id="6" name="Picture 5"/>
          <p:cNvPicPr>
            <a:picLocks noChangeAspect="1"/>
          </p:cNvPicPr>
          <p:nvPr/>
        </p:nvPicPr>
        <p:blipFill>
          <a:blip r:embed="rId3"/>
          <a:stretch>
            <a:fillRect/>
          </a:stretch>
        </p:blipFill>
        <p:spPr>
          <a:xfrm>
            <a:off x="1822794" y="2996952"/>
            <a:ext cx="5498412" cy="2971428"/>
          </a:xfrm>
          <a:prstGeom prst="rect">
            <a:avLst/>
          </a:prstGeom>
        </p:spPr>
      </p:pic>
    </p:spTree>
    <p:extLst>
      <p:ext uri="{BB962C8B-B14F-4D97-AF65-F5344CB8AC3E}">
        <p14:creationId xmlns:p14="http://schemas.microsoft.com/office/powerpoint/2010/main" val="117866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0895"/>
            <a:ext cx="7772400" cy="1470025"/>
          </a:xfrm>
        </p:spPr>
        <p:txBody>
          <a:bodyPr>
            <a:normAutofit/>
          </a:bodyPr>
          <a:lstStyle/>
          <a:p>
            <a:r>
              <a:rPr lang="en-US" sz="2700" smtClean="0"/>
              <a:t/>
            </a:r>
            <a:br>
              <a:rPr lang="en-US" sz="2700" smtClean="0"/>
            </a:br>
            <a:r>
              <a:rPr lang="en-US" sz="5300" b="1" smtClean="0"/>
              <a:t>Pemeriksaan Sebaran Data</a:t>
            </a:r>
            <a:endParaRPr lang="en-US" b="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9225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Outline</a:t>
            </a:r>
            <a:endParaRPr lang="en-US" sz="3200" b="1"/>
          </a:p>
        </p:txBody>
      </p:sp>
      <p:sp>
        <p:nvSpPr>
          <p:cNvPr id="3" name="Content Placeholder 2"/>
          <p:cNvSpPr>
            <a:spLocks noGrp="1"/>
          </p:cNvSpPr>
          <p:nvPr>
            <p:ph idx="1"/>
          </p:nvPr>
        </p:nvSpPr>
        <p:spPr/>
        <p:txBody>
          <a:bodyPr>
            <a:noAutofit/>
          </a:bodyPr>
          <a:lstStyle/>
          <a:p>
            <a:r>
              <a:rPr lang="en-US" sz="2400" b="1" smtClean="0"/>
              <a:t>Quantile-Quantile Plot</a:t>
            </a:r>
          </a:p>
          <a:p>
            <a:pPr lvl="1"/>
            <a:r>
              <a:rPr lang="en-US" sz="2000" smtClean="0"/>
              <a:t>Apa itu kuantil?</a:t>
            </a:r>
          </a:p>
          <a:p>
            <a:pPr lvl="1"/>
            <a:r>
              <a:rPr lang="en-US" sz="2000" smtClean="0"/>
              <a:t>Plot kuantil</a:t>
            </a:r>
          </a:p>
          <a:p>
            <a:pPr lvl="1"/>
            <a:r>
              <a:rPr lang="en-US" sz="2000" smtClean="0"/>
              <a:t>QQplot</a:t>
            </a:r>
          </a:p>
          <a:p>
            <a:pPr lvl="1"/>
            <a:r>
              <a:rPr lang="en-US" sz="2000" smtClean="0"/>
              <a:t>QQplot Normal</a:t>
            </a:r>
          </a:p>
          <a:p>
            <a:pPr lvl="1"/>
            <a:r>
              <a:rPr lang="en-US" sz="2000" smtClean="0"/>
              <a:t>QQplot selain normal</a:t>
            </a:r>
          </a:p>
          <a:p>
            <a:pPr lvl="1"/>
            <a:endParaRPr lang="en-US" sz="2000" smtClean="0"/>
          </a:p>
          <a:p>
            <a:r>
              <a:rPr lang="en-US" sz="2400" b="1" smtClean="0"/>
              <a:t>Goodness of Fit Test</a:t>
            </a:r>
          </a:p>
          <a:p>
            <a:pPr lvl="1"/>
            <a:r>
              <a:rPr lang="en-US" sz="2000" smtClean="0"/>
              <a:t>Chi-Square Test</a:t>
            </a:r>
          </a:p>
          <a:p>
            <a:pPr lvl="1"/>
            <a:r>
              <a:rPr lang="en-US" sz="2000" smtClean="0"/>
              <a:t>Kolmogorov-Smirnov Test</a:t>
            </a:r>
          </a:p>
          <a:p>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37</a:t>
            </a:fld>
            <a:endParaRPr lang="id-ID" dirty="0"/>
          </a:p>
        </p:txBody>
      </p:sp>
    </p:spTree>
    <p:extLst>
      <p:ext uri="{BB962C8B-B14F-4D97-AF65-F5344CB8AC3E}">
        <p14:creationId xmlns:p14="http://schemas.microsoft.com/office/powerpoint/2010/main" val="1796869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Persentil dan Kuantil</a:t>
            </a:r>
            <a:endParaRPr lang="en-US" sz="3200" b="1"/>
          </a:p>
        </p:txBody>
      </p:sp>
      <p:sp>
        <p:nvSpPr>
          <p:cNvPr id="3" name="Content Placeholder 2"/>
          <p:cNvSpPr>
            <a:spLocks noGrp="1"/>
          </p:cNvSpPr>
          <p:nvPr>
            <p:ph idx="1"/>
          </p:nvPr>
        </p:nvSpPr>
        <p:spPr/>
        <p:txBody>
          <a:bodyPr>
            <a:normAutofit fontScale="70000" lnSpcReduction="20000"/>
          </a:bodyPr>
          <a:lstStyle/>
          <a:p>
            <a:r>
              <a:rPr lang="en-US" smtClean="0"/>
              <a:t>Persentile ke-k dari sebuah dataset adalah sebuah nilai yang membagi sedemikian rupa sehingga terdapat k% amatan yang kurang dari nilai tersebut dan (100-k)% amatan bernilai lebih besar dari nilai persentil tersebut</a:t>
            </a:r>
          </a:p>
          <a:p>
            <a:pPr lvl="1"/>
            <a:r>
              <a:rPr lang="en-US" smtClean="0"/>
              <a:t>Persentil ke-25 disebut juga sebagai lower quartile atau Q1</a:t>
            </a:r>
          </a:p>
          <a:p>
            <a:pPr lvl="1"/>
            <a:r>
              <a:rPr lang="en-US" smtClean="0"/>
              <a:t>Persentil ke-50 disebut juga sebagai median</a:t>
            </a:r>
          </a:p>
          <a:p>
            <a:pPr lvl="1"/>
            <a:r>
              <a:rPr lang="en-US" smtClean="0"/>
              <a:t>Persentil ke-75 disebut juga sebagai upper quartile atau Q3</a:t>
            </a:r>
          </a:p>
          <a:p>
            <a:endParaRPr lang="en-US"/>
          </a:p>
          <a:p>
            <a:r>
              <a:rPr lang="en-US" smtClean="0"/>
              <a:t>Dalam analisis statistik, istilah kuantil lebih umum digunakan dibandingkan persentil, meskipun maknanya sama.  Hanya saja sering digunakan indeks yang berbeda.</a:t>
            </a:r>
          </a:p>
          <a:p>
            <a:pPr lvl="1"/>
            <a:r>
              <a:rPr lang="en-US" smtClean="0"/>
              <a:t>P25 </a:t>
            </a:r>
            <a:r>
              <a:rPr lang="en-US" smtClean="0">
                <a:sym typeface="Wingdings" pitchFamily="2" charset="2"/>
              </a:rPr>
              <a:t> Q(0.25)</a:t>
            </a:r>
          </a:p>
          <a:p>
            <a:pPr lvl="1"/>
            <a:r>
              <a:rPr lang="en-US" smtClean="0">
                <a:sym typeface="Wingdings" pitchFamily="2" charset="2"/>
              </a:rPr>
              <a:t>P50  Q(0.5)</a:t>
            </a:r>
          </a:p>
          <a:p>
            <a:pPr lvl="1"/>
            <a:r>
              <a:rPr lang="en-US" smtClean="0">
                <a:sym typeface="Wingdings" pitchFamily="2" charset="2"/>
              </a:rPr>
              <a:t>P75  Q(0.75)</a:t>
            </a:r>
            <a:endParaRPr lang="en-US" smtClean="0"/>
          </a:p>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38</a:t>
            </a:fld>
            <a:endParaRPr lang="id-ID" dirty="0"/>
          </a:p>
        </p:txBody>
      </p:sp>
    </p:spTree>
    <p:extLst>
      <p:ext uri="{BB962C8B-B14F-4D97-AF65-F5344CB8AC3E}">
        <p14:creationId xmlns:p14="http://schemas.microsoft.com/office/powerpoint/2010/main" val="180353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sp>
        <p:nvSpPr>
          <p:cNvPr id="3" name="Content Placeholder 2"/>
          <p:cNvSpPr>
            <a:spLocks noGrp="1"/>
          </p:cNvSpPr>
          <p:nvPr>
            <p:ph idx="1"/>
          </p:nvPr>
        </p:nvSpPr>
        <p:spPr/>
        <p:txBody>
          <a:bodyPr>
            <a:normAutofit/>
          </a:bodyPr>
          <a:lstStyle/>
          <a:p>
            <a:r>
              <a:rPr lang="en-US" sz="2400" smtClean="0"/>
              <a:t>Misalkan ada dataset berikut</a:t>
            </a:r>
          </a:p>
          <a:p>
            <a:pPr>
              <a:buNone/>
            </a:pPr>
            <a:r>
              <a:rPr lang="en-US" sz="2400"/>
              <a:t>	</a:t>
            </a:r>
            <a:r>
              <a:rPr lang="en-US" sz="2400" smtClean="0"/>
              <a:t>3.7	   2.7   3.3   1.3   2.2   3.1</a:t>
            </a:r>
          </a:p>
          <a:p>
            <a:endParaRPr lang="en-US" sz="2400" smtClean="0"/>
          </a:p>
          <a:p>
            <a:r>
              <a:rPr lang="en-US" sz="2400" smtClean="0"/>
              <a:t>Pertama urutkan datanya</a:t>
            </a:r>
            <a:endParaRPr lang="en-US" sz="2400"/>
          </a:p>
          <a:p>
            <a:pPr>
              <a:buNone/>
            </a:pPr>
            <a:r>
              <a:rPr lang="en-US" sz="2400" smtClean="0"/>
              <a:t>	1.3   2.2   2.7   3.1   3.3   3.7</a:t>
            </a:r>
            <a:endParaRPr lang="en-US" sz="2400"/>
          </a:p>
          <a:p>
            <a:endParaRPr lang="en-US" sz="2400" smtClean="0"/>
          </a:p>
          <a:p>
            <a:r>
              <a:rPr lang="en-US" sz="2400" smtClean="0"/>
              <a:t>Padankan setiap nilai yang terurut dengan bilangan fraksi antara 0 dan 1 dengan jarak yang sama</a:t>
            </a:r>
          </a:p>
          <a:p>
            <a:endParaRPr lang="en-US" sz="2400"/>
          </a:p>
          <a:p>
            <a:endParaRPr lang="en-US" sz="2400" smtClean="0"/>
          </a:p>
          <a:p>
            <a:endParaRPr lang="en-US" sz="2400"/>
          </a:p>
        </p:txBody>
      </p:sp>
      <p:pic>
        <p:nvPicPr>
          <p:cNvPr id="1026" name="Picture 2"/>
          <p:cNvPicPr>
            <a:picLocks noChangeAspect="1" noChangeArrowheads="1"/>
          </p:cNvPicPr>
          <p:nvPr/>
        </p:nvPicPr>
        <p:blipFill>
          <a:blip r:embed="rId2" cstate="print"/>
          <a:srcRect/>
          <a:stretch>
            <a:fillRect/>
          </a:stretch>
        </p:blipFill>
        <p:spPr bwMode="auto">
          <a:xfrm>
            <a:off x="1524000" y="5181600"/>
            <a:ext cx="6432296" cy="99060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39</a:t>
            </a:fld>
            <a:endParaRPr lang="id-ID" dirty="0"/>
          </a:p>
        </p:txBody>
      </p:sp>
    </p:spTree>
    <p:extLst>
      <p:ext uri="{BB962C8B-B14F-4D97-AF65-F5344CB8AC3E}">
        <p14:creationId xmlns:p14="http://schemas.microsoft.com/office/powerpoint/2010/main" val="480947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a:t>
            </a:fld>
            <a:endParaRPr lang="id-ID" dirty="0"/>
          </a:p>
        </p:txBody>
      </p:sp>
      <p:sp>
        <p:nvSpPr>
          <p:cNvPr id="7" name="Rectangle 6"/>
          <p:cNvSpPr/>
          <p:nvPr/>
        </p:nvSpPr>
        <p:spPr>
          <a:xfrm>
            <a:off x="539552" y="1468777"/>
            <a:ext cx="7881582" cy="369332"/>
          </a:xfrm>
          <a:prstGeom prst="rect">
            <a:avLst/>
          </a:prstGeom>
        </p:spPr>
        <p:txBody>
          <a:bodyPr wrap="square">
            <a:spAutoFit/>
          </a:bodyPr>
          <a:lstStyle/>
          <a:p>
            <a:r>
              <a:rPr lang="en-US" b="1" dirty="0" err="1" smtClean="0"/>
              <a:t>hist</a:t>
            </a:r>
            <a:r>
              <a:rPr lang="en-US" b="1" dirty="0" smtClean="0"/>
              <a:t>(</a:t>
            </a:r>
            <a:r>
              <a:rPr lang="en-US" b="1" dirty="0" err="1" smtClean="0"/>
              <a:t>bpr$BOPO</a:t>
            </a:r>
            <a:r>
              <a:rPr lang="en-US" b="1" dirty="0" smtClean="0"/>
              <a:t>, breaks=20,col="cyan", </a:t>
            </a:r>
            <a:r>
              <a:rPr lang="en-US" b="1" dirty="0" err="1" smtClean="0"/>
              <a:t>xlab</a:t>
            </a:r>
            <a:r>
              <a:rPr lang="en-US" b="1" dirty="0" smtClean="0"/>
              <a:t>="BOPO", main="Histogram BOPO")</a:t>
            </a:r>
            <a:endParaRPr lang="en-US" b="1" dirty="0"/>
          </a:p>
        </p:txBody>
      </p:sp>
      <p:pic>
        <p:nvPicPr>
          <p:cNvPr id="55298" name="Picture 2"/>
          <p:cNvPicPr>
            <a:picLocks noChangeAspect="1" noChangeArrowheads="1"/>
          </p:cNvPicPr>
          <p:nvPr/>
        </p:nvPicPr>
        <p:blipFill>
          <a:blip r:embed="rId3" cstate="print"/>
          <a:srcRect/>
          <a:stretch>
            <a:fillRect/>
          </a:stretch>
        </p:blipFill>
        <p:spPr bwMode="auto">
          <a:xfrm>
            <a:off x="1406075" y="2238232"/>
            <a:ext cx="4040219" cy="4032913"/>
          </a:xfrm>
          <a:prstGeom prst="rect">
            <a:avLst/>
          </a:prstGeom>
          <a:noFill/>
          <a:ln w="9525">
            <a:noFill/>
            <a:miter lim="800000"/>
            <a:headEnd/>
            <a:tailEnd/>
          </a:ln>
          <a:effectLst/>
        </p:spPr>
      </p:pic>
      <p:sp>
        <p:nvSpPr>
          <p:cNvPr id="9" name="Rectangle 8"/>
          <p:cNvSpPr/>
          <p:nvPr/>
        </p:nvSpPr>
        <p:spPr>
          <a:xfrm>
            <a:off x="4121626" y="3772556"/>
            <a:ext cx="3480178" cy="830997"/>
          </a:xfrm>
          <a:prstGeom prst="rect">
            <a:avLst/>
          </a:prstGeom>
          <a:solidFill>
            <a:schemeClr val="accent6">
              <a:lumMod val="20000"/>
              <a:lumOff val="80000"/>
            </a:schemeClr>
          </a:solidFill>
        </p:spPr>
        <p:txBody>
          <a:bodyPr wrap="square">
            <a:spAutoFit/>
          </a:bodyPr>
          <a:lstStyle/>
          <a:p>
            <a:r>
              <a:rPr lang="en-US" sz="2400" b="1" smtClean="0">
                <a:solidFill>
                  <a:srgbClr val="FF0000"/>
                </a:solidFill>
              </a:rPr>
              <a:t>Informasi apa yang Anda peroleh?</a:t>
            </a:r>
            <a:endParaRPr lang="en-US" sz="2400" b="1">
              <a:solidFill>
                <a:srgbClr val="FF0000"/>
              </a:solidFill>
            </a:endParaRPr>
          </a:p>
        </p:txBody>
      </p:sp>
    </p:spTree>
    <p:extLst>
      <p:ext uri="{BB962C8B-B14F-4D97-AF65-F5344CB8AC3E}">
        <p14:creationId xmlns:p14="http://schemas.microsoft.com/office/powerpoint/2010/main" val="3127489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pic>
        <p:nvPicPr>
          <p:cNvPr id="2050" name="Picture 2"/>
          <p:cNvPicPr>
            <a:picLocks noChangeAspect="1" noChangeArrowheads="1"/>
          </p:cNvPicPr>
          <p:nvPr/>
        </p:nvPicPr>
        <p:blipFill>
          <a:blip r:embed="rId2" cstate="print"/>
          <a:srcRect/>
          <a:stretch>
            <a:fillRect/>
          </a:stretch>
        </p:blipFill>
        <p:spPr bwMode="auto">
          <a:xfrm>
            <a:off x="1981200" y="1295400"/>
            <a:ext cx="5014358" cy="4163796"/>
          </a:xfrm>
          <a:prstGeom prst="rect">
            <a:avLst/>
          </a:prstGeom>
          <a:noFill/>
          <a:ln w="9525">
            <a:noFill/>
            <a:miter lim="800000"/>
            <a:headEnd/>
            <a:tailEnd/>
          </a:ln>
        </p:spPr>
      </p:pic>
      <p:sp>
        <p:nvSpPr>
          <p:cNvPr id="5" name="TextBox 4"/>
          <p:cNvSpPr txBox="1"/>
          <p:nvPr/>
        </p:nvSpPr>
        <p:spPr>
          <a:xfrm>
            <a:off x="1066800" y="5486400"/>
            <a:ext cx="7086600" cy="954107"/>
          </a:xfrm>
          <a:prstGeom prst="rect">
            <a:avLst/>
          </a:prstGeom>
          <a:noFill/>
        </p:spPr>
        <p:txBody>
          <a:bodyPr wrap="square" rtlCol="0">
            <a:spAutoFit/>
          </a:bodyPr>
          <a:lstStyle/>
          <a:p>
            <a:pPr algn="ctr"/>
            <a:r>
              <a:rPr lang="en-US" sz="2800" b="1" smtClean="0"/>
              <a:t>Kuantil yang lain diperoleh menggunakan interpolasi linear</a:t>
            </a:r>
            <a:endParaRPr lang="en-US" sz="2800" b="1"/>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40</a:t>
            </a:fld>
            <a:endParaRPr lang="id-ID" dirty="0"/>
          </a:p>
        </p:txBody>
      </p:sp>
    </p:spTree>
    <p:extLst>
      <p:ext uri="{BB962C8B-B14F-4D97-AF65-F5344CB8AC3E}">
        <p14:creationId xmlns:p14="http://schemas.microsoft.com/office/powerpoint/2010/main" val="7933390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Kuantil</a:t>
            </a:r>
            <a:endParaRPr lang="en-US" sz="3200" b="1"/>
          </a:p>
        </p:txBody>
      </p:sp>
      <p:sp>
        <p:nvSpPr>
          <p:cNvPr id="3" name="Content Placeholder 2"/>
          <p:cNvSpPr>
            <a:spLocks noGrp="1"/>
          </p:cNvSpPr>
          <p:nvPr>
            <p:ph idx="1"/>
          </p:nvPr>
        </p:nvSpPr>
        <p:spPr/>
        <p:txBody>
          <a:bodyPr>
            <a:normAutofit/>
          </a:bodyPr>
          <a:lstStyle/>
          <a:p>
            <a:r>
              <a:rPr lang="en-US" sz="2400" smtClean="0"/>
              <a:t>Andaikan terdapat suatu gugus data x</a:t>
            </a:r>
            <a:r>
              <a:rPr lang="en-US" sz="2400" baseline="-25000" smtClean="0"/>
              <a:t>1</a:t>
            </a:r>
            <a:r>
              <a:rPr lang="en-US" sz="2400"/>
              <a:t>, x</a:t>
            </a:r>
            <a:r>
              <a:rPr lang="en-US" sz="2400" baseline="-25000"/>
              <a:t>2</a:t>
            </a:r>
            <a:r>
              <a:rPr lang="en-US" sz="2400"/>
              <a:t>, . . </a:t>
            </a:r>
            <a:r>
              <a:rPr lang="en-US" sz="2400" smtClean="0"/>
              <a:t>., x</a:t>
            </a:r>
            <a:r>
              <a:rPr lang="en-US" sz="2400" baseline="-25000" smtClean="0"/>
              <a:t>n</a:t>
            </a:r>
            <a:r>
              <a:rPr lang="en-US" sz="2400" smtClean="0"/>
              <a:t> .  Kuantil dengan fraksi tertentu diperoleh dengan cara sebagai berikut:</a:t>
            </a:r>
          </a:p>
          <a:p>
            <a:pPr lvl="1"/>
            <a:r>
              <a:rPr lang="en-US" sz="2000" smtClean="0"/>
              <a:t>Urutkan datanya x</a:t>
            </a:r>
            <a:r>
              <a:rPr lang="en-US" sz="2000" baseline="-25000" smtClean="0"/>
              <a:t>(1</a:t>
            </a:r>
            <a:r>
              <a:rPr lang="en-US" sz="2000" baseline="-25000"/>
              <a:t>) </a:t>
            </a:r>
            <a:r>
              <a:rPr lang="en-US" sz="2000" smtClean="0">
                <a:sym typeface="Symbol"/>
              </a:rPr>
              <a:t> </a:t>
            </a:r>
            <a:r>
              <a:rPr lang="en-US" sz="2000" smtClean="0"/>
              <a:t> </a:t>
            </a:r>
            <a:r>
              <a:rPr lang="en-US" sz="2000"/>
              <a:t>x</a:t>
            </a:r>
            <a:r>
              <a:rPr lang="en-US" sz="2000" baseline="-25000"/>
              <a:t>(2)</a:t>
            </a:r>
            <a:r>
              <a:rPr lang="en-US" sz="2000"/>
              <a:t> </a:t>
            </a:r>
            <a:r>
              <a:rPr lang="en-US" sz="2000" smtClean="0">
                <a:sym typeface="Symbol"/>
              </a:rPr>
              <a:t>  </a:t>
            </a:r>
            <a:r>
              <a:rPr lang="en-US" sz="2000" smtClean="0"/>
              <a:t>· </a:t>
            </a:r>
            <a:r>
              <a:rPr lang="en-US" sz="2000"/>
              <a:t>· · </a:t>
            </a:r>
            <a:r>
              <a:rPr lang="en-US" sz="2000" smtClean="0">
                <a:sym typeface="Symbol"/>
              </a:rPr>
              <a:t></a:t>
            </a:r>
            <a:r>
              <a:rPr lang="en-US" sz="2000" smtClean="0"/>
              <a:t> </a:t>
            </a:r>
            <a:r>
              <a:rPr lang="en-US" sz="2000"/>
              <a:t>x</a:t>
            </a:r>
            <a:r>
              <a:rPr lang="en-US" sz="2000" baseline="-25000"/>
              <a:t>(n</a:t>
            </a:r>
            <a:r>
              <a:rPr lang="en-US" sz="2000" baseline="-25000" smtClean="0"/>
              <a:t>)</a:t>
            </a:r>
            <a:r>
              <a:rPr lang="en-US" sz="2000" smtClean="0"/>
              <a:t>.</a:t>
            </a:r>
          </a:p>
          <a:p>
            <a:pPr lvl="1"/>
            <a:r>
              <a:rPr lang="en-US" sz="2000" smtClean="0"/>
              <a:t>Setiap data yang terurut merupakan kuantil yang bersesuaian dengan fraksi</a:t>
            </a:r>
          </a:p>
          <a:p>
            <a:pPr lvl="1"/>
            <a:endParaRPr lang="en-US" sz="2000"/>
          </a:p>
          <a:p>
            <a:pPr lvl="1"/>
            <a:endParaRPr lang="en-US" sz="2000" smtClean="0"/>
          </a:p>
          <a:p>
            <a:pPr lvl="1">
              <a:buNone/>
            </a:pPr>
            <a:r>
              <a:rPr lang="en-US" sz="2000" smtClean="0"/>
              <a:t>	</a:t>
            </a:r>
            <a:r>
              <a:rPr lang="en-US" sz="2000"/>
              <a:t>untuk i = 1, . . . , </a:t>
            </a:r>
            <a:r>
              <a:rPr lang="en-US" sz="2000" smtClean="0"/>
              <a:t>n</a:t>
            </a:r>
            <a:endParaRPr lang="en-US" sz="2000"/>
          </a:p>
          <a:p>
            <a:pPr lvl="1"/>
            <a:r>
              <a:rPr lang="en-US" sz="2000" smtClean="0"/>
              <a:t>Kuantil untuk fraksi lain diperoleh dengan melakukan interpolasi linear</a:t>
            </a:r>
            <a:endParaRPr lang="en-US" sz="2000"/>
          </a:p>
        </p:txBody>
      </p:sp>
      <p:graphicFrame>
        <p:nvGraphicFramePr>
          <p:cNvPr id="4" name="Object 3"/>
          <p:cNvGraphicFramePr>
            <a:graphicFrameLocks noChangeAspect="1"/>
          </p:cNvGraphicFramePr>
          <p:nvPr/>
        </p:nvGraphicFramePr>
        <p:xfrm>
          <a:off x="3745173" y="3543868"/>
          <a:ext cx="1066800" cy="673768"/>
        </p:xfrm>
        <a:graphic>
          <a:graphicData uri="http://schemas.openxmlformats.org/presentationml/2006/ole">
            <mc:AlternateContent xmlns:mc="http://schemas.openxmlformats.org/markup-compatibility/2006">
              <mc:Choice xmlns:v="urn:schemas-microsoft-com:vml" Requires="v">
                <p:oleObj spid="_x0000_s129035" name="Equation" r:id="rId3" imgW="723600" imgH="457200" progId="Equation.3">
                  <p:embed/>
                </p:oleObj>
              </mc:Choice>
              <mc:Fallback>
                <p:oleObj name="Equation" r:id="rId3" imgW="723600" imgH="457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173" y="3543868"/>
                        <a:ext cx="1066800" cy="673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41</a:t>
            </a:fld>
            <a:endParaRPr lang="id-ID" dirty="0"/>
          </a:p>
        </p:txBody>
      </p:sp>
    </p:spTree>
    <p:extLst>
      <p:ext uri="{BB962C8B-B14F-4D97-AF65-F5344CB8AC3E}">
        <p14:creationId xmlns:p14="http://schemas.microsoft.com/office/powerpoint/2010/main" val="936467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Kuantil</a:t>
            </a:r>
            <a:endParaRPr lang="en-US" sz="3200" b="1"/>
          </a:p>
        </p:txBody>
      </p:sp>
      <p:sp>
        <p:nvSpPr>
          <p:cNvPr id="3" name="Content Placeholder 2"/>
          <p:cNvSpPr>
            <a:spLocks noGrp="1"/>
          </p:cNvSpPr>
          <p:nvPr>
            <p:ph idx="1"/>
          </p:nvPr>
        </p:nvSpPr>
        <p:spPr/>
        <p:txBody>
          <a:bodyPr>
            <a:normAutofit/>
          </a:bodyPr>
          <a:lstStyle/>
          <a:p>
            <a:r>
              <a:rPr lang="en-US" sz="2800" smtClean="0"/>
              <a:t>Merupakan plot antar nilai kuantil dan fraksinya</a:t>
            </a:r>
          </a:p>
          <a:p>
            <a:endParaRPr lang="en-US" sz="2800"/>
          </a:p>
          <a:p>
            <a:r>
              <a:rPr lang="en-US" sz="2800" smtClean="0"/>
              <a:t>Serupa dengan plot dari fungsi sebaran kumulatif empirik (menukar sumbu)</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42</a:t>
            </a:fld>
            <a:endParaRPr lang="id-ID" dirty="0"/>
          </a:p>
        </p:txBody>
      </p:sp>
    </p:spTree>
    <p:extLst>
      <p:ext uri="{BB962C8B-B14F-4D97-AF65-F5344CB8AC3E}">
        <p14:creationId xmlns:p14="http://schemas.microsoft.com/office/powerpoint/2010/main" val="465839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76200" y="503420"/>
          <a:ext cx="4191000" cy="5963922"/>
        </p:xfrm>
        <a:graphic>
          <a:graphicData uri="http://schemas.openxmlformats.org/drawingml/2006/table">
            <a:tbl>
              <a:tblPr/>
              <a:tblGrid>
                <a:gridCol w="619125">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276225">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2286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150519">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0.0000</a:t>
                      </a:r>
                    </a:p>
                  </a:txBody>
                  <a:tcPr marL="7526" marR="7526" marT="7526" marB="0" anchor="b">
                    <a:lnL>
                      <a:noFill/>
                    </a:lnL>
                    <a:lnR>
                      <a:noFill/>
                    </a:lnR>
                    <a:lnT>
                      <a:noFill/>
                    </a:lnT>
                    <a:lnB>
                      <a:noFill/>
                    </a:lnB>
                  </a:tcPr>
                </a:tc>
                <a:extLst>
                  <a:ext uri="{0D108BD9-81ED-4DB2-BD59-A6C34878D82A}">
                    <a16:rowId xmlns:a16="http://schemas.microsoft.com/office/drawing/2014/main" val="10000"/>
                  </a:ext>
                </a:extLst>
              </a:tr>
              <a:tr h="150519">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0.0385</a:t>
                      </a:r>
                    </a:p>
                  </a:txBody>
                  <a:tcPr marL="7526" marR="7526" marT="7526" marB="0" anchor="b">
                    <a:lnL>
                      <a:noFill/>
                    </a:lnL>
                    <a:lnR>
                      <a:noFill/>
                    </a:lnR>
                    <a:lnT>
                      <a:noFill/>
                    </a:lnT>
                    <a:lnB>
                      <a:noFill/>
                    </a:lnB>
                  </a:tcPr>
                </a:tc>
                <a:extLst>
                  <a:ext uri="{0D108BD9-81ED-4DB2-BD59-A6C34878D82A}">
                    <a16:rowId xmlns:a16="http://schemas.microsoft.com/office/drawing/2014/main" val="10001"/>
                  </a:ext>
                </a:extLst>
              </a:tr>
              <a:tr h="150519">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0.0769</a:t>
                      </a:r>
                    </a:p>
                  </a:txBody>
                  <a:tcPr marL="7526" marR="7526" marT="7526" marB="0" anchor="b">
                    <a:lnL>
                      <a:noFill/>
                    </a:lnL>
                    <a:lnR>
                      <a:noFill/>
                    </a:lnR>
                    <a:lnT>
                      <a:noFill/>
                    </a:lnT>
                    <a:lnB>
                      <a:noFill/>
                    </a:lnB>
                  </a:tcPr>
                </a:tc>
                <a:extLst>
                  <a:ext uri="{0D108BD9-81ED-4DB2-BD59-A6C34878D82A}">
                    <a16:rowId xmlns:a16="http://schemas.microsoft.com/office/drawing/2014/main" val="10002"/>
                  </a:ext>
                </a:extLst>
              </a:tr>
              <a:tr h="150519">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0.1154</a:t>
                      </a:r>
                    </a:p>
                  </a:txBody>
                  <a:tcPr marL="7526" marR="7526" marT="7526" marB="0" anchor="b">
                    <a:lnL>
                      <a:noFill/>
                    </a:lnL>
                    <a:lnR>
                      <a:noFill/>
                    </a:lnR>
                    <a:lnT>
                      <a:noFill/>
                    </a:lnT>
                    <a:lnB>
                      <a:noFill/>
                    </a:lnB>
                  </a:tcPr>
                </a:tc>
                <a:extLst>
                  <a:ext uri="{0D108BD9-81ED-4DB2-BD59-A6C34878D82A}">
                    <a16:rowId xmlns:a16="http://schemas.microsoft.com/office/drawing/2014/main" val="10003"/>
                  </a:ext>
                </a:extLst>
              </a:tr>
              <a:tr h="150519">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0.1538</a:t>
                      </a:r>
                    </a:p>
                  </a:txBody>
                  <a:tcPr marL="7526" marR="7526" marT="7526" marB="0" anchor="b">
                    <a:lnL>
                      <a:noFill/>
                    </a:lnL>
                    <a:lnR>
                      <a:noFill/>
                    </a:lnR>
                    <a:lnT>
                      <a:noFill/>
                    </a:lnT>
                    <a:lnB>
                      <a:noFill/>
                    </a:lnB>
                  </a:tcPr>
                </a:tc>
                <a:extLst>
                  <a:ext uri="{0D108BD9-81ED-4DB2-BD59-A6C34878D82A}">
                    <a16:rowId xmlns:a16="http://schemas.microsoft.com/office/drawing/2014/main" val="10004"/>
                  </a:ext>
                </a:extLst>
              </a:tr>
              <a:tr h="150519">
                <a:tc>
                  <a:txBody>
                    <a:bodyPr/>
                    <a:lstStyle/>
                    <a:p>
                      <a:pPr algn="r" fontAlgn="b"/>
                      <a:r>
                        <a:rPr lang="en-US" sz="14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0.1923</a:t>
                      </a:r>
                    </a:p>
                  </a:txBody>
                  <a:tcPr marL="7526" marR="7526" marT="7526" marB="0" anchor="b">
                    <a:lnL>
                      <a:noFill/>
                    </a:lnL>
                    <a:lnR>
                      <a:noFill/>
                    </a:lnR>
                    <a:lnT>
                      <a:noFill/>
                    </a:lnT>
                    <a:lnB>
                      <a:noFill/>
                    </a:lnB>
                  </a:tcPr>
                </a:tc>
                <a:extLst>
                  <a:ext uri="{0D108BD9-81ED-4DB2-BD59-A6C34878D82A}">
                    <a16:rowId xmlns:a16="http://schemas.microsoft.com/office/drawing/2014/main" val="10005"/>
                  </a:ext>
                </a:extLst>
              </a:tr>
              <a:tr h="150519">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0.2308</a:t>
                      </a:r>
                    </a:p>
                  </a:txBody>
                  <a:tcPr marL="7526" marR="7526" marT="7526" marB="0" anchor="b">
                    <a:lnL>
                      <a:noFill/>
                    </a:lnL>
                    <a:lnR>
                      <a:noFill/>
                    </a:lnR>
                    <a:lnT>
                      <a:noFill/>
                    </a:lnT>
                    <a:lnB>
                      <a:noFill/>
                    </a:lnB>
                  </a:tcPr>
                </a:tc>
                <a:extLst>
                  <a:ext uri="{0D108BD9-81ED-4DB2-BD59-A6C34878D82A}">
                    <a16:rowId xmlns:a16="http://schemas.microsoft.com/office/drawing/2014/main" val="10006"/>
                  </a:ext>
                </a:extLst>
              </a:tr>
              <a:tr h="150519">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8</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0.2692</a:t>
                      </a:r>
                    </a:p>
                  </a:txBody>
                  <a:tcPr marL="7526" marR="7526" marT="7526" marB="0" anchor="b">
                    <a:lnL>
                      <a:noFill/>
                    </a:lnL>
                    <a:lnR>
                      <a:noFill/>
                    </a:lnR>
                    <a:lnT>
                      <a:noFill/>
                    </a:lnT>
                    <a:lnB>
                      <a:noFill/>
                    </a:lnB>
                  </a:tcPr>
                </a:tc>
                <a:extLst>
                  <a:ext uri="{0D108BD9-81ED-4DB2-BD59-A6C34878D82A}">
                    <a16:rowId xmlns:a16="http://schemas.microsoft.com/office/drawing/2014/main" val="10007"/>
                  </a:ext>
                </a:extLst>
              </a:tr>
              <a:tr h="150519">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9</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0.3077</a:t>
                      </a:r>
                    </a:p>
                  </a:txBody>
                  <a:tcPr marL="7526" marR="7526" marT="7526" marB="0" anchor="b">
                    <a:lnL>
                      <a:noFill/>
                    </a:lnL>
                    <a:lnR>
                      <a:noFill/>
                    </a:lnR>
                    <a:lnT>
                      <a:noFill/>
                    </a:lnT>
                    <a:lnB>
                      <a:noFill/>
                    </a:lnB>
                  </a:tcPr>
                </a:tc>
                <a:extLst>
                  <a:ext uri="{0D108BD9-81ED-4DB2-BD59-A6C34878D82A}">
                    <a16:rowId xmlns:a16="http://schemas.microsoft.com/office/drawing/2014/main" val="10008"/>
                  </a:ext>
                </a:extLst>
              </a:tr>
              <a:tr h="150519">
                <a:tc>
                  <a:txBody>
                    <a:bodyPr/>
                    <a:lstStyle/>
                    <a:p>
                      <a:pPr algn="r" fontAlgn="b"/>
                      <a:r>
                        <a:rPr lang="en-US" sz="14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10</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0.3462</a:t>
                      </a:r>
                    </a:p>
                  </a:txBody>
                  <a:tcPr marL="7526" marR="7526" marT="7526" marB="0" anchor="b">
                    <a:lnL>
                      <a:noFill/>
                    </a:lnL>
                    <a:lnR>
                      <a:noFill/>
                    </a:lnR>
                    <a:lnT>
                      <a:noFill/>
                    </a:lnT>
                    <a:lnB>
                      <a:noFill/>
                    </a:lnB>
                  </a:tcPr>
                </a:tc>
                <a:extLst>
                  <a:ext uri="{0D108BD9-81ED-4DB2-BD59-A6C34878D82A}">
                    <a16:rowId xmlns:a16="http://schemas.microsoft.com/office/drawing/2014/main" val="10009"/>
                  </a:ext>
                </a:extLst>
              </a:tr>
              <a:tr h="150519">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0.3846</a:t>
                      </a:r>
                    </a:p>
                  </a:txBody>
                  <a:tcPr marL="7526" marR="7526" marT="7526" marB="0" anchor="b">
                    <a:lnL>
                      <a:noFill/>
                    </a:lnL>
                    <a:lnR>
                      <a:noFill/>
                    </a:lnR>
                    <a:lnT>
                      <a:noFill/>
                    </a:lnT>
                    <a:lnB>
                      <a:noFill/>
                    </a:lnB>
                  </a:tcPr>
                </a:tc>
                <a:extLst>
                  <a:ext uri="{0D108BD9-81ED-4DB2-BD59-A6C34878D82A}">
                    <a16:rowId xmlns:a16="http://schemas.microsoft.com/office/drawing/2014/main" val="10010"/>
                  </a:ext>
                </a:extLst>
              </a:tr>
              <a:tr h="150519">
                <a:tc>
                  <a:txBody>
                    <a:bodyPr/>
                    <a:lstStyle/>
                    <a:p>
                      <a:pPr algn="r" fontAlgn="b"/>
                      <a:r>
                        <a:rPr lang="en-US" sz="14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0.4231</a:t>
                      </a:r>
                    </a:p>
                  </a:txBody>
                  <a:tcPr marL="7526" marR="7526" marT="7526" marB="0" anchor="b">
                    <a:lnL>
                      <a:noFill/>
                    </a:lnL>
                    <a:lnR>
                      <a:noFill/>
                    </a:lnR>
                    <a:lnT>
                      <a:noFill/>
                    </a:lnT>
                    <a:lnB>
                      <a:noFill/>
                    </a:lnB>
                  </a:tcPr>
                </a:tc>
                <a:extLst>
                  <a:ext uri="{0D108BD9-81ED-4DB2-BD59-A6C34878D82A}">
                    <a16:rowId xmlns:a16="http://schemas.microsoft.com/office/drawing/2014/main" val="10011"/>
                  </a:ext>
                </a:extLst>
              </a:tr>
              <a:tr h="150519">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0.4615</a:t>
                      </a:r>
                    </a:p>
                  </a:txBody>
                  <a:tcPr marL="7526" marR="7526" marT="7526" marB="0" anchor="b">
                    <a:lnL>
                      <a:noFill/>
                    </a:lnL>
                    <a:lnR>
                      <a:noFill/>
                    </a:lnR>
                    <a:lnT>
                      <a:noFill/>
                    </a:lnT>
                    <a:lnB>
                      <a:noFill/>
                    </a:lnB>
                  </a:tcPr>
                </a:tc>
                <a:extLst>
                  <a:ext uri="{0D108BD9-81ED-4DB2-BD59-A6C34878D82A}">
                    <a16:rowId xmlns:a16="http://schemas.microsoft.com/office/drawing/2014/main" val="10012"/>
                  </a:ext>
                </a:extLst>
              </a:tr>
              <a:tr h="150519">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0.5000</a:t>
                      </a:r>
                    </a:p>
                  </a:txBody>
                  <a:tcPr marL="7526" marR="7526" marT="7526" marB="0" anchor="b">
                    <a:lnL>
                      <a:noFill/>
                    </a:lnL>
                    <a:lnR>
                      <a:noFill/>
                    </a:lnR>
                    <a:lnT>
                      <a:noFill/>
                    </a:lnT>
                    <a:lnB>
                      <a:noFill/>
                    </a:lnB>
                  </a:tcPr>
                </a:tc>
                <a:extLst>
                  <a:ext uri="{0D108BD9-81ED-4DB2-BD59-A6C34878D82A}">
                    <a16:rowId xmlns:a16="http://schemas.microsoft.com/office/drawing/2014/main" val="10013"/>
                  </a:ext>
                </a:extLst>
              </a:tr>
              <a:tr h="150519">
                <a:tc>
                  <a:txBody>
                    <a:bodyPr/>
                    <a:lstStyle/>
                    <a:p>
                      <a:pPr algn="r" fontAlgn="b"/>
                      <a:r>
                        <a:rPr lang="en-US" sz="14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0.5385</a:t>
                      </a:r>
                    </a:p>
                  </a:txBody>
                  <a:tcPr marL="7526" marR="7526" marT="7526" marB="0" anchor="b">
                    <a:lnL>
                      <a:noFill/>
                    </a:lnL>
                    <a:lnR>
                      <a:noFill/>
                    </a:lnR>
                    <a:lnT>
                      <a:noFill/>
                    </a:lnT>
                    <a:lnB>
                      <a:noFill/>
                    </a:lnB>
                  </a:tcPr>
                </a:tc>
                <a:extLst>
                  <a:ext uri="{0D108BD9-81ED-4DB2-BD59-A6C34878D82A}">
                    <a16:rowId xmlns:a16="http://schemas.microsoft.com/office/drawing/2014/main" val="10014"/>
                  </a:ext>
                </a:extLst>
              </a:tr>
              <a:tr h="150519">
                <a:tc>
                  <a:txBody>
                    <a:bodyPr/>
                    <a:lstStyle/>
                    <a:p>
                      <a:pPr algn="r" fontAlgn="b"/>
                      <a:r>
                        <a:rPr lang="en-US" sz="14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0.5769</a:t>
                      </a:r>
                    </a:p>
                  </a:txBody>
                  <a:tcPr marL="7526" marR="7526" marT="7526" marB="0" anchor="b">
                    <a:lnL>
                      <a:noFill/>
                    </a:lnL>
                    <a:lnR>
                      <a:noFill/>
                    </a:lnR>
                    <a:lnT>
                      <a:noFill/>
                    </a:lnT>
                    <a:lnB>
                      <a:noFill/>
                    </a:lnB>
                  </a:tcPr>
                </a:tc>
                <a:extLst>
                  <a:ext uri="{0D108BD9-81ED-4DB2-BD59-A6C34878D82A}">
                    <a16:rowId xmlns:a16="http://schemas.microsoft.com/office/drawing/2014/main" val="10015"/>
                  </a:ext>
                </a:extLst>
              </a:tr>
              <a:tr h="150519">
                <a:tc>
                  <a:txBody>
                    <a:bodyPr/>
                    <a:lstStyle/>
                    <a:p>
                      <a:pPr algn="r" fontAlgn="b"/>
                      <a:r>
                        <a:rPr lang="en-US" sz="14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0.6154</a:t>
                      </a:r>
                    </a:p>
                  </a:txBody>
                  <a:tcPr marL="7526" marR="7526" marT="7526" marB="0" anchor="b">
                    <a:lnL>
                      <a:noFill/>
                    </a:lnL>
                    <a:lnR>
                      <a:noFill/>
                    </a:lnR>
                    <a:lnT>
                      <a:noFill/>
                    </a:lnT>
                    <a:lnB>
                      <a:noFill/>
                    </a:lnB>
                  </a:tcPr>
                </a:tc>
                <a:extLst>
                  <a:ext uri="{0D108BD9-81ED-4DB2-BD59-A6C34878D82A}">
                    <a16:rowId xmlns:a16="http://schemas.microsoft.com/office/drawing/2014/main" val="10016"/>
                  </a:ext>
                </a:extLst>
              </a:tr>
              <a:tr h="150519">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18</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0.6538</a:t>
                      </a:r>
                    </a:p>
                  </a:txBody>
                  <a:tcPr marL="7526" marR="7526" marT="7526" marB="0" anchor="b">
                    <a:lnL>
                      <a:noFill/>
                    </a:lnL>
                    <a:lnR>
                      <a:noFill/>
                    </a:lnR>
                    <a:lnT>
                      <a:noFill/>
                    </a:lnT>
                    <a:lnB>
                      <a:noFill/>
                    </a:lnB>
                  </a:tcPr>
                </a:tc>
                <a:extLst>
                  <a:ext uri="{0D108BD9-81ED-4DB2-BD59-A6C34878D82A}">
                    <a16:rowId xmlns:a16="http://schemas.microsoft.com/office/drawing/2014/main" val="10017"/>
                  </a:ext>
                </a:extLst>
              </a:tr>
              <a:tr h="150519">
                <a:tc>
                  <a:txBody>
                    <a:bodyPr/>
                    <a:lstStyle/>
                    <a:p>
                      <a:pPr algn="r" fontAlgn="b"/>
                      <a:r>
                        <a:rPr lang="en-US" sz="14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19</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0.6923</a:t>
                      </a:r>
                    </a:p>
                  </a:txBody>
                  <a:tcPr marL="7526" marR="7526" marT="7526" marB="0" anchor="b">
                    <a:lnL>
                      <a:noFill/>
                    </a:lnL>
                    <a:lnR>
                      <a:noFill/>
                    </a:lnR>
                    <a:lnT>
                      <a:noFill/>
                    </a:lnT>
                    <a:lnB>
                      <a:noFill/>
                    </a:lnB>
                  </a:tcPr>
                </a:tc>
                <a:extLst>
                  <a:ext uri="{0D108BD9-81ED-4DB2-BD59-A6C34878D82A}">
                    <a16:rowId xmlns:a16="http://schemas.microsoft.com/office/drawing/2014/main" val="10018"/>
                  </a:ext>
                </a:extLst>
              </a:tr>
              <a:tr h="150519">
                <a:tc>
                  <a:txBody>
                    <a:bodyPr/>
                    <a:lstStyle/>
                    <a:p>
                      <a:pPr algn="r" fontAlgn="b"/>
                      <a:r>
                        <a:rPr lang="en-US" sz="14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20</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0.7308</a:t>
                      </a:r>
                    </a:p>
                  </a:txBody>
                  <a:tcPr marL="7526" marR="7526" marT="7526" marB="0" anchor="b">
                    <a:lnL>
                      <a:noFill/>
                    </a:lnL>
                    <a:lnR>
                      <a:noFill/>
                    </a:lnR>
                    <a:lnT>
                      <a:noFill/>
                    </a:lnT>
                    <a:lnB>
                      <a:noFill/>
                    </a:lnB>
                  </a:tcPr>
                </a:tc>
                <a:extLst>
                  <a:ext uri="{0D108BD9-81ED-4DB2-BD59-A6C34878D82A}">
                    <a16:rowId xmlns:a16="http://schemas.microsoft.com/office/drawing/2014/main" val="10019"/>
                  </a:ext>
                </a:extLst>
              </a:tr>
              <a:tr h="150519">
                <a:tc>
                  <a:txBody>
                    <a:bodyPr/>
                    <a:lstStyle/>
                    <a:p>
                      <a:pPr algn="r" fontAlgn="b"/>
                      <a:r>
                        <a:rPr lang="en-US" sz="14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21</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0.7692</a:t>
                      </a:r>
                    </a:p>
                  </a:txBody>
                  <a:tcPr marL="7526" marR="7526" marT="7526" marB="0" anchor="b">
                    <a:lnL>
                      <a:noFill/>
                    </a:lnL>
                    <a:lnR>
                      <a:noFill/>
                    </a:lnR>
                    <a:lnT>
                      <a:noFill/>
                    </a:lnT>
                    <a:lnB>
                      <a:noFill/>
                    </a:lnB>
                  </a:tcPr>
                </a:tc>
                <a:extLst>
                  <a:ext uri="{0D108BD9-81ED-4DB2-BD59-A6C34878D82A}">
                    <a16:rowId xmlns:a16="http://schemas.microsoft.com/office/drawing/2014/main" val="10020"/>
                  </a:ext>
                </a:extLst>
              </a:tr>
              <a:tr h="150519">
                <a:tc>
                  <a:txBody>
                    <a:bodyPr/>
                    <a:lstStyle/>
                    <a:p>
                      <a:pPr algn="r" fontAlgn="b"/>
                      <a:r>
                        <a:rPr lang="en-US" sz="14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22</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0.8077</a:t>
                      </a:r>
                    </a:p>
                  </a:txBody>
                  <a:tcPr marL="7526" marR="7526" marT="7526" marB="0" anchor="b">
                    <a:lnL>
                      <a:noFill/>
                    </a:lnL>
                    <a:lnR>
                      <a:noFill/>
                    </a:lnR>
                    <a:lnT>
                      <a:noFill/>
                    </a:lnT>
                    <a:lnB>
                      <a:noFill/>
                    </a:lnB>
                  </a:tcPr>
                </a:tc>
                <a:extLst>
                  <a:ext uri="{0D108BD9-81ED-4DB2-BD59-A6C34878D82A}">
                    <a16:rowId xmlns:a16="http://schemas.microsoft.com/office/drawing/2014/main" val="10021"/>
                  </a:ext>
                </a:extLst>
              </a:tr>
              <a:tr h="150519">
                <a:tc>
                  <a:txBody>
                    <a:bodyPr/>
                    <a:lstStyle/>
                    <a:p>
                      <a:pPr algn="r" fontAlgn="b"/>
                      <a:r>
                        <a:rPr lang="en-US" sz="1400" b="0" i="0" u="none" strike="noStrike">
                          <a:solidFill>
                            <a:srgbClr val="000000"/>
                          </a:solidFill>
                          <a:latin typeface="Calibri"/>
                        </a:rPr>
                        <a:t>15.0</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0.8462</a:t>
                      </a:r>
                    </a:p>
                  </a:txBody>
                  <a:tcPr marL="7526" marR="7526" marT="7526" marB="0" anchor="b">
                    <a:lnL>
                      <a:noFill/>
                    </a:lnL>
                    <a:lnR>
                      <a:noFill/>
                    </a:lnR>
                    <a:lnT>
                      <a:noFill/>
                    </a:lnT>
                    <a:lnB>
                      <a:noFill/>
                    </a:lnB>
                  </a:tcPr>
                </a:tc>
                <a:extLst>
                  <a:ext uri="{0D108BD9-81ED-4DB2-BD59-A6C34878D82A}">
                    <a16:rowId xmlns:a16="http://schemas.microsoft.com/office/drawing/2014/main" val="10022"/>
                  </a:ext>
                </a:extLst>
              </a:tr>
              <a:tr h="150519">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0.8846</a:t>
                      </a:r>
                    </a:p>
                  </a:txBody>
                  <a:tcPr marL="7526" marR="7526" marT="7526" marB="0" anchor="b">
                    <a:lnL>
                      <a:noFill/>
                    </a:lnL>
                    <a:lnR>
                      <a:noFill/>
                    </a:lnR>
                    <a:lnT>
                      <a:noFill/>
                    </a:lnT>
                    <a:lnB>
                      <a:noFill/>
                    </a:lnB>
                  </a:tcPr>
                </a:tc>
                <a:extLst>
                  <a:ext uri="{0D108BD9-81ED-4DB2-BD59-A6C34878D82A}">
                    <a16:rowId xmlns:a16="http://schemas.microsoft.com/office/drawing/2014/main" val="10023"/>
                  </a:ext>
                </a:extLst>
              </a:tr>
              <a:tr h="150519">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25</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0.9231</a:t>
                      </a:r>
                    </a:p>
                  </a:txBody>
                  <a:tcPr marL="7526" marR="7526" marT="7526" marB="0" anchor="b">
                    <a:lnL>
                      <a:noFill/>
                    </a:lnL>
                    <a:lnR>
                      <a:noFill/>
                    </a:lnR>
                    <a:lnT>
                      <a:noFill/>
                    </a:lnT>
                    <a:lnB>
                      <a:noFill/>
                    </a:lnB>
                  </a:tcPr>
                </a:tc>
                <a:extLst>
                  <a:ext uri="{0D108BD9-81ED-4DB2-BD59-A6C34878D82A}">
                    <a16:rowId xmlns:a16="http://schemas.microsoft.com/office/drawing/2014/main" val="10024"/>
                  </a:ext>
                </a:extLst>
              </a:tr>
              <a:tr h="150519">
                <a:tc>
                  <a:txBody>
                    <a:bodyPr/>
                    <a:lstStyle/>
                    <a:p>
                      <a:pPr algn="r" fontAlgn="b"/>
                      <a:r>
                        <a:rPr lang="en-US" sz="14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0.9615</a:t>
                      </a:r>
                    </a:p>
                  </a:txBody>
                  <a:tcPr marL="7526" marR="7526" marT="7526" marB="0" anchor="b">
                    <a:lnL>
                      <a:noFill/>
                    </a:lnL>
                    <a:lnR>
                      <a:noFill/>
                    </a:lnR>
                    <a:lnT>
                      <a:noFill/>
                    </a:lnT>
                    <a:lnB>
                      <a:noFill/>
                    </a:lnB>
                  </a:tcPr>
                </a:tc>
                <a:extLst>
                  <a:ext uri="{0D108BD9-81ED-4DB2-BD59-A6C34878D82A}">
                    <a16:rowId xmlns:a16="http://schemas.microsoft.com/office/drawing/2014/main" val="10025"/>
                  </a:ext>
                </a:extLst>
              </a:tr>
              <a:tr h="150519">
                <a:tc>
                  <a:txBody>
                    <a:bodyPr/>
                    <a:lstStyle/>
                    <a:p>
                      <a:pPr algn="r" fontAlgn="b"/>
                      <a:r>
                        <a:rPr lang="en-US" sz="14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l"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27</a:t>
                      </a: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r" fontAlgn="b"/>
                      <a:endParaRPr lang="en-US" sz="1400" b="0" i="0" u="none" strike="noStrike">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400" b="0" i="0" u="none" strike="noStrike">
                          <a:solidFill>
                            <a:srgbClr val="000000"/>
                          </a:solidFill>
                          <a:latin typeface="Calibri"/>
                        </a:rPr>
                        <a:t>1.0000</a:t>
                      </a:r>
                    </a:p>
                  </a:txBody>
                  <a:tcPr marL="7526" marR="7526" marT="7526" marB="0" anchor="b">
                    <a:lnL>
                      <a:noFill/>
                    </a:lnL>
                    <a:lnR>
                      <a:noFill/>
                    </a:lnR>
                    <a:lnT>
                      <a:noFill/>
                    </a:lnT>
                    <a:lnB>
                      <a:noFill/>
                    </a:lnB>
                  </a:tcPr>
                </a:tc>
                <a:extLst>
                  <a:ext uri="{0D108BD9-81ED-4DB2-BD59-A6C34878D82A}">
                    <a16:rowId xmlns:a16="http://schemas.microsoft.com/office/drawing/2014/main" val="10026"/>
                  </a:ext>
                </a:extLst>
              </a:tr>
            </a:tbl>
          </a:graphicData>
        </a:graphic>
      </p:graphicFrame>
      <p:graphicFrame>
        <p:nvGraphicFramePr>
          <p:cNvPr id="7" name="Chart 6"/>
          <p:cNvGraphicFramePr/>
          <p:nvPr/>
        </p:nvGraphicFramePr>
        <p:xfrm>
          <a:off x="4495800" y="1676400"/>
          <a:ext cx="42672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4294967295"/>
          </p:nvPr>
        </p:nvSpPr>
        <p:spPr/>
        <p:txBody>
          <a:bodyPr/>
          <a:lstStyle/>
          <a:p>
            <a:r>
              <a:rPr lang="en-US" dirty="0" err="1" smtClean="0"/>
              <a:t>Departemen</a:t>
            </a:r>
            <a:r>
              <a:rPr lang="en-US" dirty="0" smtClean="0"/>
              <a:t> </a:t>
            </a:r>
            <a:r>
              <a:rPr lang="en-US" dirty="0" err="1" smtClean="0"/>
              <a:t>Statistika</a:t>
            </a:r>
            <a:r>
              <a:rPr lang="en-US" dirty="0" smtClean="0"/>
              <a:t>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43</a:t>
            </a:fld>
            <a:endParaRPr lang="id-ID" dirty="0"/>
          </a:p>
        </p:txBody>
      </p:sp>
    </p:spTree>
    <p:extLst>
      <p:ext uri="{BB962C8B-B14F-4D97-AF65-F5344CB8AC3E}">
        <p14:creationId xmlns:p14="http://schemas.microsoft.com/office/powerpoint/2010/main" val="3021207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Plot QQ</a:t>
            </a:r>
            <a:endParaRPr lang="en-US" sz="3600" b="1"/>
          </a:p>
        </p:txBody>
      </p:sp>
      <p:sp>
        <p:nvSpPr>
          <p:cNvPr id="3" name="Content Placeholder 2"/>
          <p:cNvSpPr>
            <a:spLocks noGrp="1"/>
          </p:cNvSpPr>
          <p:nvPr>
            <p:ph idx="1"/>
          </p:nvPr>
        </p:nvSpPr>
        <p:spPr/>
        <p:txBody>
          <a:bodyPr>
            <a:normAutofit fontScale="92500" lnSpcReduction="20000"/>
          </a:bodyPr>
          <a:lstStyle/>
          <a:p>
            <a:r>
              <a:rPr lang="en-US" sz="2800" smtClean="0"/>
              <a:t>Plot Kuantil-Kuantil</a:t>
            </a:r>
          </a:p>
          <a:p>
            <a:endParaRPr lang="en-US" sz="2800" smtClean="0"/>
          </a:p>
          <a:p>
            <a:r>
              <a:rPr lang="en-US" sz="2800" smtClean="0"/>
              <a:t>Theoretical QQ Plot</a:t>
            </a:r>
          </a:p>
          <a:p>
            <a:endParaRPr lang="en-US" sz="2800" smtClean="0"/>
          </a:p>
          <a:p>
            <a:r>
              <a:rPr lang="en-US" sz="2800" smtClean="0"/>
              <a:t>Scatter plot antara quantil data dengan quantil berdasarkan sebaran hipotetik tertentu</a:t>
            </a:r>
          </a:p>
          <a:p>
            <a:endParaRPr lang="en-US" sz="2800" smtClean="0"/>
          </a:p>
          <a:p>
            <a:r>
              <a:rPr lang="en-US" sz="2800" smtClean="0"/>
              <a:t>Digunakan untuk mengidentifikasi apakah sebaran data mengikuti sebaran hipotetik yang digambarkan</a:t>
            </a:r>
          </a:p>
          <a:p>
            <a:endParaRPr lang="en-US" sz="2800" smtClean="0"/>
          </a:p>
          <a:p>
            <a:r>
              <a:rPr lang="en-US" sz="2800" smtClean="0"/>
              <a:t>Pola garis lurus mengindikasikan hal tersebut</a:t>
            </a:r>
            <a:endParaRPr lang="en-US" sz="28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44</a:t>
            </a:fld>
            <a:endParaRPr lang="id-ID" dirty="0"/>
          </a:p>
        </p:txBody>
      </p:sp>
    </p:spTree>
    <p:extLst>
      <p:ext uri="{BB962C8B-B14F-4D97-AF65-F5344CB8AC3E}">
        <p14:creationId xmlns:p14="http://schemas.microsoft.com/office/powerpoint/2010/main" val="3875733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QQ</a:t>
            </a:r>
            <a:endParaRPr lang="en-US" sz="3200" b="1"/>
          </a:p>
        </p:txBody>
      </p:sp>
      <p:sp>
        <p:nvSpPr>
          <p:cNvPr id="3" name="Content Placeholder 2"/>
          <p:cNvSpPr>
            <a:spLocks noGrp="1"/>
          </p:cNvSpPr>
          <p:nvPr>
            <p:ph idx="1"/>
          </p:nvPr>
        </p:nvSpPr>
        <p:spPr/>
        <p:txBody>
          <a:bodyPr>
            <a:normAutofit/>
          </a:bodyPr>
          <a:lstStyle/>
          <a:p>
            <a:r>
              <a:rPr lang="en-US" sz="2800" smtClean="0"/>
              <a:t>Tahapan pembuatan</a:t>
            </a:r>
          </a:p>
          <a:p>
            <a:pPr lvl="1"/>
            <a:r>
              <a:rPr lang="en-US" sz="2400" smtClean="0"/>
              <a:t>Urutkan data x</a:t>
            </a:r>
            <a:r>
              <a:rPr lang="en-US" sz="2400" baseline="-25000" smtClean="0"/>
              <a:t>(1) </a:t>
            </a:r>
            <a:r>
              <a:rPr lang="en-US" sz="2400" smtClean="0">
                <a:sym typeface="Symbol"/>
              </a:rPr>
              <a:t> </a:t>
            </a:r>
            <a:r>
              <a:rPr lang="en-US" sz="2400" smtClean="0"/>
              <a:t> x</a:t>
            </a:r>
            <a:r>
              <a:rPr lang="en-US" sz="2400" baseline="-25000" smtClean="0"/>
              <a:t>(2)</a:t>
            </a:r>
            <a:r>
              <a:rPr lang="en-US" sz="2400" smtClean="0"/>
              <a:t> </a:t>
            </a:r>
            <a:r>
              <a:rPr lang="en-US" sz="2400" smtClean="0">
                <a:sym typeface="Symbol"/>
              </a:rPr>
              <a:t>  </a:t>
            </a:r>
            <a:r>
              <a:rPr lang="en-US" sz="2400" smtClean="0"/>
              <a:t>· · · </a:t>
            </a:r>
            <a:r>
              <a:rPr lang="en-US" sz="2400" smtClean="0">
                <a:sym typeface="Symbol"/>
              </a:rPr>
              <a:t></a:t>
            </a:r>
            <a:r>
              <a:rPr lang="en-US" sz="2400" smtClean="0"/>
              <a:t> x</a:t>
            </a:r>
            <a:r>
              <a:rPr lang="en-US" sz="2400" baseline="-25000" smtClean="0"/>
              <a:t>(n)</a:t>
            </a:r>
            <a:r>
              <a:rPr lang="en-US" sz="2400" smtClean="0"/>
              <a:t>.</a:t>
            </a:r>
          </a:p>
          <a:p>
            <a:pPr lvl="1"/>
            <a:r>
              <a:rPr lang="en-US" sz="2400" smtClean="0"/>
              <a:t>Hitung pi = (i – 0.5)/n</a:t>
            </a:r>
          </a:p>
          <a:p>
            <a:pPr lvl="1"/>
            <a:r>
              <a:rPr lang="en-US" sz="2400" smtClean="0"/>
              <a:t>Untuk sebaran hipotetik tertentu, hitung  Q</a:t>
            </a:r>
            <a:r>
              <a:rPr lang="en-US" sz="2400" baseline="-25000" smtClean="0"/>
              <a:t>i</a:t>
            </a:r>
            <a:r>
              <a:rPr lang="en-US" sz="2400" smtClean="0"/>
              <a:t> = F</a:t>
            </a:r>
            <a:r>
              <a:rPr lang="en-US" sz="2400" baseline="30000" smtClean="0"/>
              <a:t>-1</a:t>
            </a:r>
            <a:r>
              <a:rPr lang="en-US" sz="2400" smtClean="0"/>
              <a:t>(p</a:t>
            </a:r>
            <a:r>
              <a:rPr lang="en-US" sz="2400" baseline="-25000" smtClean="0"/>
              <a:t>i</a:t>
            </a:r>
            <a:r>
              <a:rPr lang="en-US" sz="2400" smtClean="0"/>
              <a:t>) dengan F adalah fungsi sebaran kumulatif, dengan kata lain Qi adalah sebuah nilai sehingga P(Y </a:t>
            </a:r>
            <a:r>
              <a:rPr lang="en-US" sz="2400" smtClean="0">
                <a:sym typeface="Symbol"/>
              </a:rPr>
              <a:t> Q</a:t>
            </a:r>
            <a:r>
              <a:rPr lang="en-US" sz="2400" baseline="-25000" smtClean="0">
                <a:sym typeface="Symbol"/>
              </a:rPr>
              <a:t>i</a:t>
            </a:r>
            <a:r>
              <a:rPr lang="en-US" sz="2400" smtClean="0">
                <a:sym typeface="Symbol"/>
              </a:rPr>
              <a:t>) = p</a:t>
            </a:r>
            <a:r>
              <a:rPr lang="en-US" sz="2400" baseline="-25000" smtClean="0">
                <a:sym typeface="Symbol"/>
              </a:rPr>
              <a:t>i</a:t>
            </a:r>
            <a:endParaRPr lang="en-US" sz="2400" baseline="-25000" smtClean="0"/>
          </a:p>
          <a:p>
            <a:pPr lvl="1"/>
            <a:r>
              <a:rPr lang="en-US" sz="2400" smtClean="0"/>
              <a:t>Plot x</a:t>
            </a:r>
            <a:r>
              <a:rPr lang="en-US" sz="2400" baseline="-25000" smtClean="0"/>
              <a:t>(i) </a:t>
            </a:r>
            <a:r>
              <a:rPr lang="en-US" sz="2400" smtClean="0"/>
              <a:t>vs Q</a:t>
            </a:r>
            <a:r>
              <a:rPr lang="en-US" sz="2400" baseline="-25000" smtClean="0"/>
              <a:t>i </a:t>
            </a:r>
            <a:endParaRPr lang="en-US" sz="2400" baseline="-250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45</a:t>
            </a:fld>
            <a:endParaRPr lang="id-ID" dirty="0"/>
          </a:p>
        </p:txBody>
      </p:sp>
    </p:spTree>
    <p:extLst>
      <p:ext uri="{BB962C8B-B14F-4D97-AF65-F5344CB8AC3E}">
        <p14:creationId xmlns:p14="http://schemas.microsoft.com/office/powerpoint/2010/main" val="978594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Plot QQ Normal</a:t>
            </a:r>
            <a:endParaRPr lang="en-US" sz="3200" b="1"/>
          </a:p>
        </p:txBody>
      </p:sp>
      <p:sp>
        <p:nvSpPr>
          <p:cNvPr id="3" name="Content Placeholder 2"/>
          <p:cNvSpPr>
            <a:spLocks noGrp="1"/>
          </p:cNvSpPr>
          <p:nvPr>
            <p:ph idx="1"/>
          </p:nvPr>
        </p:nvSpPr>
        <p:spPr/>
        <p:txBody>
          <a:bodyPr>
            <a:normAutofit/>
          </a:bodyPr>
          <a:lstStyle/>
          <a:p>
            <a:r>
              <a:rPr lang="en-US" sz="2800" smtClean="0"/>
              <a:t>Tahapan pembuatan</a:t>
            </a:r>
          </a:p>
          <a:p>
            <a:pPr lvl="1"/>
            <a:r>
              <a:rPr lang="en-US" sz="2400" smtClean="0"/>
              <a:t>Urutkan data x</a:t>
            </a:r>
            <a:r>
              <a:rPr lang="en-US" sz="2400" baseline="-25000" smtClean="0"/>
              <a:t>(1) </a:t>
            </a:r>
            <a:r>
              <a:rPr lang="en-US" sz="2400" smtClean="0">
                <a:sym typeface="Symbol"/>
              </a:rPr>
              <a:t> </a:t>
            </a:r>
            <a:r>
              <a:rPr lang="en-US" sz="2400" smtClean="0"/>
              <a:t> x</a:t>
            </a:r>
            <a:r>
              <a:rPr lang="en-US" sz="2400" baseline="-25000" smtClean="0"/>
              <a:t>(2)</a:t>
            </a:r>
            <a:r>
              <a:rPr lang="en-US" sz="2400" smtClean="0"/>
              <a:t> </a:t>
            </a:r>
            <a:r>
              <a:rPr lang="en-US" sz="2400" smtClean="0">
                <a:sym typeface="Symbol"/>
              </a:rPr>
              <a:t>  </a:t>
            </a:r>
            <a:r>
              <a:rPr lang="en-US" sz="2400" smtClean="0"/>
              <a:t>· · · </a:t>
            </a:r>
            <a:r>
              <a:rPr lang="en-US" sz="2400" smtClean="0">
                <a:sym typeface="Symbol"/>
              </a:rPr>
              <a:t></a:t>
            </a:r>
            <a:r>
              <a:rPr lang="en-US" sz="2400" smtClean="0"/>
              <a:t> x</a:t>
            </a:r>
            <a:r>
              <a:rPr lang="en-US" sz="2400" baseline="-25000" smtClean="0"/>
              <a:t>(n)</a:t>
            </a:r>
            <a:r>
              <a:rPr lang="en-US" sz="2400" smtClean="0"/>
              <a:t>.</a:t>
            </a:r>
          </a:p>
          <a:p>
            <a:pPr lvl="1"/>
            <a:r>
              <a:rPr lang="en-US" sz="2400" smtClean="0"/>
              <a:t>Hitung pi = (i – 0.5)/n</a:t>
            </a:r>
          </a:p>
          <a:p>
            <a:pPr lvl="1"/>
            <a:r>
              <a:rPr lang="en-US" sz="2400" smtClean="0"/>
              <a:t>Tentukan skor normal Z, untuk setiap p</a:t>
            </a:r>
            <a:r>
              <a:rPr lang="en-US" sz="2400" baseline="-25000" smtClean="0"/>
              <a:t>i</a:t>
            </a:r>
            <a:r>
              <a:rPr lang="en-US" sz="2400" baseline="30000" smtClean="0"/>
              <a:t> </a:t>
            </a:r>
            <a:endParaRPr lang="en-US" sz="2400"/>
          </a:p>
          <a:p>
            <a:pPr lvl="1"/>
            <a:r>
              <a:rPr lang="en-US" sz="2400" smtClean="0"/>
              <a:t>Plot x</a:t>
            </a:r>
            <a:r>
              <a:rPr lang="en-US" sz="2400" baseline="-25000" smtClean="0"/>
              <a:t>(i) </a:t>
            </a:r>
            <a:r>
              <a:rPr lang="en-US" sz="2400" smtClean="0"/>
              <a:t>vs Z</a:t>
            </a:r>
            <a:r>
              <a:rPr lang="en-US" sz="2400" baseline="-25000" smtClean="0"/>
              <a:t>i</a:t>
            </a:r>
          </a:p>
          <a:p>
            <a:endParaRPr lang="en-US" sz="2800" smtClean="0"/>
          </a:p>
          <a:p>
            <a:r>
              <a:rPr lang="en-US" sz="2800" smtClean="0"/>
              <a:t>Digunakan untuk melihat apakah distribusi data mengikuti sebaran normal</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46</a:t>
            </a:fld>
            <a:endParaRPr lang="id-ID" dirty="0"/>
          </a:p>
        </p:txBody>
      </p:sp>
    </p:spTree>
    <p:extLst>
      <p:ext uri="{BB962C8B-B14F-4D97-AF65-F5344CB8AC3E}">
        <p14:creationId xmlns:p14="http://schemas.microsoft.com/office/powerpoint/2010/main" val="1855804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4191000" y="1371600"/>
          <a:ext cx="4648200" cy="4292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4038566"/>
              </p:ext>
            </p:extLst>
          </p:nvPr>
        </p:nvGraphicFramePr>
        <p:xfrm>
          <a:off x="457200" y="594966"/>
          <a:ext cx="3429000" cy="5331368"/>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150519">
                <a:tc>
                  <a:txBody>
                    <a:bodyPr/>
                    <a:lstStyle/>
                    <a:p>
                      <a:pPr algn="r" fontAlgn="b"/>
                      <a:r>
                        <a:rPr lang="en-US" sz="1200" b="0" i="0" u="none" strike="noStrike" dirty="0" smtClean="0">
                          <a:solidFill>
                            <a:srgbClr val="000000"/>
                          </a:solidFill>
                          <a:latin typeface="Calibri"/>
                        </a:rPr>
                        <a:t>No</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smtClean="0">
                          <a:solidFill>
                            <a:srgbClr val="000000"/>
                          </a:solidFill>
                          <a:latin typeface="Calibri"/>
                        </a:rPr>
                        <a:t>xi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smtClean="0">
                          <a:solidFill>
                            <a:srgbClr val="000000"/>
                          </a:solidFill>
                          <a:latin typeface="Calibri"/>
                        </a:rPr>
                        <a:t>pi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tc>
                  <a:txBody>
                    <a:bodyPr/>
                    <a:lstStyle/>
                    <a:p>
                      <a:pPr algn="r" fontAlgn="b"/>
                      <a:r>
                        <a:rPr lang="en-US" sz="1200" b="0" i="0" u="none" strike="noStrike" dirty="0" err="1" smtClean="0">
                          <a:solidFill>
                            <a:srgbClr val="000000"/>
                          </a:solidFill>
                          <a:latin typeface="Calibri"/>
                        </a:rPr>
                        <a:t>Zi</a:t>
                      </a:r>
                      <a:endParaRPr lang="en-US" sz="1200" b="0" i="0" u="none" strike="noStrike" dirty="0">
                        <a:solidFill>
                          <a:srgbClr val="000000"/>
                        </a:solidFill>
                        <a:latin typeface="Calibri"/>
                      </a:endParaRPr>
                    </a:p>
                  </a:txBody>
                  <a:tcPr marL="7526" marR="7526" marT="7526" marB="0" anchor="b">
                    <a:lnL>
                      <a:noFill/>
                    </a:lnL>
                    <a:lnR>
                      <a:noFill/>
                    </a:lnR>
                    <a:lnT>
                      <a:noFill/>
                    </a:lnT>
                    <a:lnB>
                      <a:noFill/>
                    </a:lnB>
                  </a:tcPr>
                </a:tc>
                <a:extLst>
                  <a:ext uri="{0D108BD9-81ED-4DB2-BD59-A6C34878D82A}">
                    <a16:rowId xmlns:a16="http://schemas.microsoft.com/office/drawing/2014/main" val="274415566"/>
                  </a:ext>
                </a:extLst>
              </a:tr>
              <a:tr h="150519">
                <a:tc>
                  <a:txBody>
                    <a:bodyPr/>
                    <a:lstStyle/>
                    <a:p>
                      <a:pPr algn="r" fontAlgn="b"/>
                      <a:r>
                        <a:rPr lang="en-US" sz="1200" b="0" i="0" u="none" strike="noStrike" dirty="0">
                          <a:solidFill>
                            <a:srgbClr val="000000"/>
                          </a:solidFill>
                          <a:latin typeface="Calibri"/>
                        </a:rPr>
                        <a:t>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14.0</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0.0185</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-2.08536</a:t>
                      </a:r>
                    </a:p>
                  </a:txBody>
                  <a:tcPr marL="7526" marR="7526" marT="7526" marB="0" anchor="b">
                    <a:lnL>
                      <a:noFill/>
                    </a:lnL>
                    <a:lnR>
                      <a:noFill/>
                    </a:lnR>
                    <a:lnT>
                      <a:noFill/>
                    </a:lnT>
                    <a:lnB>
                      <a:noFill/>
                    </a:lnB>
                  </a:tcPr>
                </a:tc>
                <a:extLst>
                  <a:ext uri="{0D108BD9-81ED-4DB2-BD59-A6C34878D82A}">
                    <a16:rowId xmlns:a16="http://schemas.microsoft.com/office/drawing/2014/main" val="10000"/>
                  </a:ext>
                </a:extLst>
              </a:tr>
              <a:tr h="150519">
                <a:tc>
                  <a:txBody>
                    <a:bodyPr/>
                    <a:lstStyle/>
                    <a:p>
                      <a:pPr algn="r" fontAlgn="b"/>
                      <a:r>
                        <a:rPr lang="en-US" sz="1200" b="0" i="0" u="none" strike="noStrike">
                          <a:solidFill>
                            <a:srgbClr val="000000"/>
                          </a:solidFill>
                          <a:latin typeface="Calibri"/>
                        </a:rPr>
                        <a:t>2</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15.0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0.0556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-1.59322</a:t>
                      </a:r>
                    </a:p>
                  </a:txBody>
                  <a:tcPr marL="7526" marR="7526" marT="7526" marB="0" anchor="b">
                    <a:lnL>
                      <a:noFill/>
                    </a:lnL>
                    <a:lnR>
                      <a:noFill/>
                    </a:lnR>
                    <a:lnT>
                      <a:noFill/>
                    </a:lnT>
                    <a:lnB>
                      <a:noFill/>
                    </a:lnB>
                  </a:tcPr>
                </a:tc>
                <a:extLst>
                  <a:ext uri="{0D108BD9-81ED-4DB2-BD59-A6C34878D82A}">
                    <a16:rowId xmlns:a16="http://schemas.microsoft.com/office/drawing/2014/main" val="10001"/>
                  </a:ext>
                </a:extLst>
              </a:tr>
              <a:tr h="150519">
                <a:tc>
                  <a:txBody>
                    <a:bodyPr/>
                    <a:lstStyle/>
                    <a:p>
                      <a:pPr algn="r" fontAlgn="b"/>
                      <a:r>
                        <a:rPr lang="en-US" sz="1200" b="0" i="0" u="none" strike="noStrike">
                          <a:solidFill>
                            <a:srgbClr val="000000"/>
                          </a:solidFill>
                          <a:latin typeface="Calibri"/>
                        </a:rPr>
                        <a:t>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-1.32496</a:t>
                      </a:r>
                    </a:p>
                  </a:txBody>
                  <a:tcPr marL="7526" marR="7526" marT="7526" marB="0" anchor="b">
                    <a:lnL>
                      <a:noFill/>
                    </a:lnL>
                    <a:lnR>
                      <a:noFill/>
                    </a:lnR>
                    <a:lnT>
                      <a:noFill/>
                    </a:lnT>
                    <a:lnB>
                      <a:noFill/>
                    </a:lnB>
                  </a:tcPr>
                </a:tc>
                <a:extLst>
                  <a:ext uri="{0D108BD9-81ED-4DB2-BD59-A6C34878D82A}">
                    <a16:rowId xmlns:a16="http://schemas.microsoft.com/office/drawing/2014/main" val="10002"/>
                  </a:ext>
                </a:extLst>
              </a:tr>
              <a:tr h="150519">
                <a:tc>
                  <a:txBody>
                    <a:bodyPr/>
                    <a:lstStyle/>
                    <a:p>
                      <a:pPr algn="r" fontAlgn="b"/>
                      <a:r>
                        <a:rPr lang="en-US" sz="1200" b="0" i="0" u="none" strike="noStrike">
                          <a:solidFill>
                            <a:srgbClr val="000000"/>
                          </a:solidFill>
                          <a:latin typeface="Calibri"/>
                        </a:rPr>
                        <a:t>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0.1296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-1.12814</a:t>
                      </a:r>
                    </a:p>
                  </a:txBody>
                  <a:tcPr marL="7526" marR="7526" marT="7526" marB="0" anchor="b">
                    <a:lnL>
                      <a:noFill/>
                    </a:lnL>
                    <a:lnR>
                      <a:noFill/>
                    </a:lnR>
                    <a:lnT>
                      <a:noFill/>
                    </a:lnT>
                    <a:lnB>
                      <a:noFill/>
                    </a:lnB>
                  </a:tcPr>
                </a:tc>
                <a:extLst>
                  <a:ext uri="{0D108BD9-81ED-4DB2-BD59-A6C34878D82A}">
                    <a16:rowId xmlns:a16="http://schemas.microsoft.com/office/drawing/2014/main" val="10003"/>
                  </a:ext>
                </a:extLst>
              </a:tr>
              <a:tr h="150519">
                <a:tc>
                  <a:txBody>
                    <a:bodyPr/>
                    <a:lstStyle/>
                    <a:p>
                      <a:pPr algn="r" fontAlgn="b"/>
                      <a:r>
                        <a:rPr lang="en-US" sz="1200" b="0" i="0" u="none" strike="noStrike">
                          <a:solidFill>
                            <a:srgbClr val="000000"/>
                          </a:solidFill>
                          <a:latin typeface="Calibri"/>
                        </a:rPr>
                        <a:t>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0.1667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-0.96742</a:t>
                      </a:r>
                    </a:p>
                  </a:txBody>
                  <a:tcPr marL="7526" marR="7526" marT="7526" marB="0" anchor="b">
                    <a:lnL>
                      <a:noFill/>
                    </a:lnL>
                    <a:lnR>
                      <a:noFill/>
                    </a:lnR>
                    <a:lnT>
                      <a:noFill/>
                    </a:lnT>
                    <a:lnB>
                      <a:noFill/>
                    </a:lnB>
                  </a:tcPr>
                </a:tc>
                <a:extLst>
                  <a:ext uri="{0D108BD9-81ED-4DB2-BD59-A6C34878D82A}">
                    <a16:rowId xmlns:a16="http://schemas.microsoft.com/office/drawing/2014/main" val="10004"/>
                  </a:ext>
                </a:extLst>
              </a:tr>
              <a:tr h="150519">
                <a:tc>
                  <a:txBody>
                    <a:bodyPr/>
                    <a:lstStyle/>
                    <a:p>
                      <a:pPr algn="r" fontAlgn="b"/>
                      <a:r>
                        <a:rPr lang="en-US" sz="1200" b="0" i="0" u="none" strike="noStrike">
                          <a:solidFill>
                            <a:srgbClr val="000000"/>
                          </a:solidFill>
                          <a:latin typeface="Calibri"/>
                        </a:rPr>
                        <a:t>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0.2037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-0.82846</a:t>
                      </a:r>
                    </a:p>
                  </a:txBody>
                  <a:tcPr marL="7526" marR="7526" marT="7526" marB="0" anchor="b">
                    <a:lnL>
                      <a:noFill/>
                    </a:lnL>
                    <a:lnR>
                      <a:noFill/>
                    </a:lnR>
                    <a:lnT>
                      <a:noFill/>
                    </a:lnT>
                    <a:lnB>
                      <a:noFill/>
                    </a:lnB>
                  </a:tcPr>
                </a:tc>
                <a:extLst>
                  <a:ext uri="{0D108BD9-81ED-4DB2-BD59-A6C34878D82A}">
                    <a16:rowId xmlns:a16="http://schemas.microsoft.com/office/drawing/2014/main" val="10005"/>
                  </a:ext>
                </a:extLst>
              </a:tr>
              <a:tr h="150519">
                <a:tc>
                  <a:txBody>
                    <a:bodyPr/>
                    <a:lstStyle/>
                    <a:p>
                      <a:pPr algn="r" fontAlgn="b"/>
                      <a:r>
                        <a:rPr lang="en-US" sz="1200" b="0" i="0" u="none" strike="noStrike">
                          <a:solidFill>
                            <a:srgbClr val="000000"/>
                          </a:solidFill>
                          <a:latin typeface="Calibri"/>
                        </a:rPr>
                        <a:t>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16.8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0.2407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-0.70392</a:t>
                      </a:r>
                    </a:p>
                  </a:txBody>
                  <a:tcPr marL="7526" marR="7526" marT="7526" marB="0" anchor="b">
                    <a:lnL>
                      <a:noFill/>
                    </a:lnL>
                    <a:lnR>
                      <a:noFill/>
                    </a:lnR>
                    <a:lnT>
                      <a:noFill/>
                    </a:lnT>
                    <a:lnB>
                      <a:noFill/>
                    </a:lnB>
                  </a:tcPr>
                </a:tc>
                <a:extLst>
                  <a:ext uri="{0D108BD9-81ED-4DB2-BD59-A6C34878D82A}">
                    <a16:rowId xmlns:a16="http://schemas.microsoft.com/office/drawing/2014/main" val="10006"/>
                  </a:ext>
                </a:extLst>
              </a:tr>
              <a:tr h="150519">
                <a:tc>
                  <a:txBody>
                    <a:bodyPr/>
                    <a:lstStyle/>
                    <a:p>
                      <a:pPr algn="r" fontAlgn="b"/>
                      <a:r>
                        <a:rPr lang="en-US" sz="1200" b="0" i="0" u="none" strike="noStrike">
                          <a:solidFill>
                            <a:srgbClr val="000000"/>
                          </a:solidFill>
                          <a:latin typeface="Calibri"/>
                        </a:rPr>
                        <a:t>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0.2778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-0.58946</a:t>
                      </a:r>
                    </a:p>
                  </a:txBody>
                  <a:tcPr marL="7526" marR="7526" marT="7526" marB="0" anchor="b">
                    <a:lnL>
                      <a:noFill/>
                    </a:lnL>
                    <a:lnR>
                      <a:noFill/>
                    </a:lnR>
                    <a:lnT>
                      <a:noFill/>
                    </a:lnT>
                    <a:lnB>
                      <a:noFill/>
                    </a:lnB>
                  </a:tcPr>
                </a:tc>
                <a:extLst>
                  <a:ext uri="{0D108BD9-81ED-4DB2-BD59-A6C34878D82A}">
                    <a16:rowId xmlns:a16="http://schemas.microsoft.com/office/drawing/2014/main" val="10007"/>
                  </a:ext>
                </a:extLst>
              </a:tr>
              <a:tr h="150519">
                <a:tc>
                  <a:txBody>
                    <a:bodyPr/>
                    <a:lstStyle/>
                    <a:p>
                      <a:pPr algn="r" fontAlgn="b"/>
                      <a:r>
                        <a:rPr lang="en-US" sz="1200" b="0" i="0" u="none" strike="noStrike">
                          <a:solidFill>
                            <a:srgbClr val="000000"/>
                          </a:solidFill>
                          <a:latin typeface="Calibri"/>
                        </a:rPr>
                        <a:t>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0.3148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-0.48225</a:t>
                      </a:r>
                    </a:p>
                  </a:txBody>
                  <a:tcPr marL="7526" marR="7526" marT="7526" marB="0" anchor="b">
                    <a:lnL>
                      <a:noFill/>
                    </a:lnL>
                    <a:lnR>
                      <a:noFill/>
                    </a:lnR>
                    <a:lnT>
                      <a:noFill/>
                    </a:lnT>
                    <a:lnB>
                      <a:noFill/>
                    </a:lnB>
                  </a:tcPr>
                </a:tc>
                <a:extLst>
                  <a:ext uri="{0D108BD9-81ED-4DB2-BD59-A6C34878D82A}">
                    <a16:rowId xmlns:a16="http://schemas.microsoft.com/office/drawing/2014/main" val="10008"/>
                  </a:ext>
                </a:extLst>
              </a:tr>
              <a:tr h="150519">
                <a:tc>
                  <a:txBody>
                    <a:bodyPr/>
                    <a:lstStyle/>
                    <a:p>
                      <a:pPr algn="r" fontAlgn="b"/>
                      <a:r>
                        <a:rPr lang="en-US" sz="1200" b="0" i="0" u="none" strike="noStrike">
                          <a:solidFill>
                            <a:srgbClr val="000000"/>
                          </a:solidFill>
                          <a:latin typeface="Calibri"/>
                        </a:rPr>
                        <a:t>10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0.3519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-0.38033</a:t>
                      </a:r>
                    </a:p>
                  </a:txBody>
                  <a:tcPr marL="7526" marR="7526" marT="7526" marB="0" anchor="b">
                    <a:lnL>
                      <a:noFill/>
                    </a:lnL>
                    <a:lnR>
                      <a:noFill/>
                    </a:lnR>
                    <a:lnT>
                      <a:noFill/>
                    </a:lnT>
                    <a:lnB>
                      <a:noFill/>
                    </a:lnB>
                  </a:tcPr>
                </a:tc>
                <a:extLst>
                  <a:ext uri="{0D108BD9-81ED-4DB2-BD59-A6C34878D82A}">
                    <a16:rowId xmlns:a16="http://schemas.microsoft.com/office/drawing/2014/main" val="10009"/>
                  </a:ext>
                </a:extLst>
              </a:tr>
              <a:tr h="150519">
                <a:tc>
                  <a:txBody>
                    <a:bodyPr/>
                    <a:lstStyle/>
                    <a:p>
                      <a:pPr algn="r" fontAlgn="b"/>
                      <a:r>
                        <a:rPr lang="en-US" sz="1200" b="0" i="0" u="none" strike="noStrike">
                          <a:solidFill>
                            <a:srgbClr val="000000"/>
                          </a:solidFill>
                          <a:latin typeface="Calibri"/>
                        </a:rPr>
                        <a:t>11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0.3889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-0.28222</a:t>
                      </a:r>
                    </a:p>
                  </a:txBody>
                  <a:tcPr marL="7526" marR="7526" marT="7526" marB="0" anchor="b">
                    <a:lnL>
                      <a:noFill/>
                    </a:lnL>
                    <a:lnR>
                      <a:noFill/>
                    </a:lnR>
                    <a:lnT>
                      <a:noFill/>
                    </a:lnT>
                    <a:lnB>
                      <a:noFill/>
                    </a:lnB>
                  </a:tcPr>
                </a:tc>
                <a:extLst>
                  <a:ext uri="{0D108BD9-81ED-4DB2-BD59-A6C34878D82A}">
                    <a16:rowId xmlns:a16="http://schemas.microsoft.com/office/drawing/2014/main" val="10010"/>
                  </a:ext>
                </a:extLst>
              </a:tr>
              <a:tr h="150519">
                <a:tc>
                  <a:txBody>
                    <a:bodyPr/>
                    <a:lstStyle/>
                    <a:p>
                      <a:pPr algn="r" fontAlgn="b"/>
                      <a:r>
                        <a:rPr lang="en-US" sz="1200" b="0" i="0" u="none" strike="noStrike">
                          <a:solidFill>
                            <a:srgbClr val="000000"/>
                          </a:solidFill>
                          <a:latin typeface="Calibri"/>
                        </a:rPr>
                        <a:t>12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0.4259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-0.18676</a:t>
                      </a:r>
                    </a:p>
                  </a:txBody>
                  <a:tcPr marL="7526" marR="7526" marT="7526" marB="0" anchor="b">
                    <a:lnL>
                      <a:noFill/>
                    </a:lnL>
                    <a:lnR>
                      <a:noFill/>
                    </a:lnR>
                    <a:lnT>
                      <a:noFill/>
                    </a:lnT>
                    <a:lnB>
                      <a:noFill/>
                    </a:lnB>
                  </a:tcPr>
                </a:tc>
                <a:extLst>
                  <a:ext uri="{0D108BD9-81ED-4DB2-BD59-A6C34878D82A}">
                    <a16:rowId xmlns:a16="http://schemas.microsoft.com/office/drawing/2014/main" val="10011"/>
                  </a:ext>
                </a:extLst>
              </a:tr>
              <a:tr h="150519">
                <a:tc>
                  <a:txBody>
                    <a:bodyPr/>
                    <a:lstStyle/>
                    <a:p>
                      <a:pPr algn="r" fontAlgn="b"/>
                      <a:r>
                        <a:rPr lang="en-US" sz="1200" b="0" i="0" u="none" strike="noStrike">
                          <a:solidFill>
                            <a:srgbClr val="000000"/>
                          </a:solidFill>
                          <a:latin typeface="Calibri"/>
                        </a:rPr>
                        <a:t>13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17.7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0.4630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-0.09297</a:t>
                      </a:r>
                    </a:p>
                  </a:txBody>
                  <a:tcPr marL="7526" marR="7526" marT="7526" marB="0" anchor="b">
                    <a:lnL>
                      <a:noFill/>
                    </a:lnL>
                    <a:lnR>
                      <a:noFill/>
                    </a:lnR>
                    <a:lnT>
                      <a:noFill/>
                    </a:lnT>
                    <a:lnB>
                      <a:noFill/>
                    </a:lnB>
                  </a:tcPr>
                </a:tc>
                <a:extLst>
                  <a:ext uri="{0D108BD9-81ED-4DB2-BD59-A6C34878D82A}">
                    <a16:rowId xmlns:a16="http://schemas.microsoft.com/office/drawing/2014/main" val="10012"/>
                  </a:ext>
                </a:extLst>
              </a:tr>
              <a:tr h="150519">
                <a:tc>
                  <a:txBody>
                    <a:bodyPr/>
                    <a:lstStyle/>
                    <a:p>
                      <a:pPr algn="r" fontAlgn="b"/>
                      <a:r>
                        <a:rPr lang="en-US" sz="1200" b="0" i="0" u="none" strike="noStrike">
                          <a:solidFill>
                            <a:srgbClr val="000000"/>
                          </a:solidFill>
                          <a:latin typeface="Calibri"/>
                        </a:rPr>
                        <a:t>14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18.2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0.5000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-1.4E-16</a:t>
                      </a:r>
                    </a:p>
                  </a:txBody>
                  <a:tcPr marL="7526" marR="7526" marT="7526" marB="0" anchor="b">
                    <a:lnL>
                      <a:noFill/>
                    </a:lnL>
                    <a:lnR>
                      <a:noFill/>
                    </a:lnR>
                    <a:lnT>
                      <a:noFill/>
                    </a:lnT>
                    <a:lnB>
                      <a:noFill/>
                    </a:lnB>
                  </a:tcPr>
                </a:tc>
                <a:extLst>
                  <a:ext uri="{0D108BD9-81ED-4DB2-BD59-A6C34878D82A}">
                    <a16:rowId xmlns:a16="http://schemas.microsoft.com/office/drawing/2014/main" val="10013"/>
                  </a:ext>
                </a:extLst>
              </a:tr>
              <a:tr h="150519">
                <a:tc>
                  <a:txBody>
                    <a:bodyPr/>
                    <a:lstStyle/>
                    <a:p>
                      <a:pPr algn="r" fontAlgn="b"/>
                      <a:r>
                        <a:rPr lang="en-US" sz="1200" b="0" i="0" u="none" strike="noStrike">
                          <a:solidFill>
                            <a:srgbClr val="000000"/>
                          </a:solidFill>
                          <a:latin typeface="Calibri"/>
                        </a:rPr>
                        <a:t>15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19.2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0.5370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0.092972</a:t>
                      </a:r>
                    </a:p>
                  </a:txBody>
                  <a:tcPr marL="7526" marR="7526" marT="7526" marB="0" anchor="b">
                    <a:lnL>
                      <a:noFill/>
                    </a:lnL>
                    <a:lnR>
                      <a:noFill/>
                    </a:lnR>
                    <a:lnT>
                      <a:noFill/>
                    </a:lnT>
                    <a:lnB>
                      <a:noFill/>
                    </a:lnB>
                  </a:tcPr>
                </a:tc>
                <a:extLst>
                  <a:ext uri="{0D108BD9-81ED-4DB2-BD59-A6C34878D82A}">
                    <a16:rowId xmlns:a16="http://schemas.microsoft.com/office/drawing/2014/main" val="10014"/>
                  </a:ext>
                </a:extLst>
              </a:tr>
              <a:tr h="150519">
                <a:tc>
                  <a:txBody>
                    <a:bodyPr/>
                    <a:lstStyle/>
                    <a:p>
                      <a:pPr algn="r" fontAlgn="b"/>
                      <a:r>
                        <a:rPr lang="en-US" sz="1200" b="0" i="0" u="none" strike="noStrike">
                          <a:solidFill>
                            <a:srgbClr val="000000"/>
                          </a:solidFill>
                          <a:latin typeface="Calibri"/>
                        </a:rPr>
                        <a:t>16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19.4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0.5741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0.186756</a:t>
                      </a:r>
                    </a:p>
                  </a:txBody>
                  <a:tcPr marL="7526" marR="7526" marT="7526" marB="0" anchor="b">
                    <a:lnL>
                      <a:noFill/>
                    </a:lnL>
                    <a:lnR>
                      <a:noFill/>
                    </a:lnR>
                    <a:lnT>
                      <a:noFill/>
                    </a:lnT>
                    <a:lnB>
                      <a:noFill/>
                    </a:lnB>
                  </a:tcPr>
                </a:tc>
                <a:extLst>
                  <a:ext uri="{0D108BD9-81ED-4DB2-BD59-A6C34878D82A}">
                    <a16:rowId xmlns:a16="http://schemas.microsoft.com/office/drawing/2014/main" val="10015"/>
                  </a:ext>
                </a:extLst>
              </a:tr>
              <a:tr h="150519">
                <a:tc>
                  <a:txBody>
                    <a:bodyPr/>
                    <a:lstStyle/>
                    <a:p>
                      <a:pPr algn="r" fontAlgn="b"/>
                      <a:r>
                        <a:rPr lang="en-US" sz="1200" b="0" i="0" u="none" strike="noStrike">
                          <a:solidFill>
                            <a:srgbClr val="000000"/>
                          </a:solidFill>
                          <a:latin typeface="Calibri"/>
                        </a:rPr>
                        <a:t>17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20.2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0.6111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0.282216</a:t>
                      </a:r>
                    </a:p>
                  </a:txBody>
                  <a:tcPr marL="7526" marR="7526" marT="7526" marB="0" anchor="b">
                    <a:lnL>
                      <a:noFill/>
                    </a:lnL>
                    <a:lnR>
                      <a:noFill/>
                    </a:lnR>
                    <a:lnT>
                      <a:noFill/>
                    </a:lnT>
                    <a:lnB>
                      <a:noFill/>
                    </a:lnB>
                  </a:tcPr>
                </a:tc>
                <a:extLst>
                  <a:ext uri="{0D108BD9-81ED-4DB2-BD59-A6C34878D82A}">
                    <a16:rowId xmlns:a16="http://schemas.microsoft.com/office/drawing/2014/main" val="10016"/>
                  </a:ext>
                </a:extLst>
              </a:tr>
              <a:tr h="150519">
                <a:tc>
                  <a:txBody>
                    <a:bodyPr/>
                    <a:lstStyle/>
                    <a:p>
                      <a:pPr algn="r" fontAlgn="b"/>
                      <a:r>
                        <a:rPr lang="en-US" sz="1200" b="0" i="0" u="none" strike="noStrike">
                          <a:solidFill>
                            <a:srgbClr val="000000"/>
                          </a:solidFill>
                          <a:latin typeface="Calibri"/>
                        </a:rPr>
                        <a:t>18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21.0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0.6481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0.380326</a:t>
                      </a:r>
                    </a:p>
                  </a:txBody>
                  <a:tcPr marL="7526" marR="7526" marT="7526" marB="0" anchor="b">
                    <a:lnL>
                      <a:noFill/>
                    </a:lnL>
                    <a:lnR>
                      <a:noFill/>
                    </a:lnR>
                    <a:lnT>
                      <a:noFill/>
                    </a:lnT>
                    <a:lnB>
                      <a:noFill/>
                    </a:lnB>
                  </a:tcPr>
                </a:tc>
                <a:extLst>
                  <a:ext uri="{0D108BD9-81ED-4DB2-BD59-A6C34878D82A}">
                    <a16:rowId xmlns:a16="http://schemas.microsoft.com/office/drawing/2014/main" val="10017"/>
                  </a:ext>
                </a:extLst>
              </a:tr>
              <a:tr h="150519">
                <a:tc>
                  <a:txBody>
                    <a:bodyPr/>
                    <a:lstStyle/>
                    <a:p>
                      <a:pPr algn="r" fontAlgn="b"/>
                      <a:r>
                        <a:rPr lang="en-US" sz="1200" b="0" i="0" u="none" strike="noStrike">
                          <a:solidFill>
                            <a:srgbClr val="000000"/>
                          </a:solidFill>
                          <a:latin typeface="Calibri"/>
                        </a:rPr>
                        <a:t>19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21.8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0.6852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0.482248</a:t>
                      </a:r>
                    </a:p>
                  </a:txBody>
                  <a:tcPr marL="7526" marR="7526" marT="7526" marB="0" anchor="b">
                    <a:lnL>
                      <a:noFill/>
                    </a:lnL>
                    <a:lnR>
                      <a:noFill/>
                    </a:lnR>
                    <a:lnT>
                      <a:noFill/>
                    </a:lnT>
                    <a:lnB>
                      <a:noFill/>
                    </a:lnB>
                  </a:tcPr>
                </a:tc>
                <a:extLst>
                  <a:ext uri="{0D108BD9-81ED-4DB2-BD59-A6C34878D82A}">
                    <a16:rowId xmlns:a16="http://schemas.microsoft.com/office/drawing/2014/main" val="10018"/>
                  </a:ext>
                </a:extLst>
              </a:tr>
              <a:tr h="150519">
                <a:tc>
                  <a:txBody>
                    <a:bodyPr/>
                    <a:lstStyle/>
                    <a:p>
                      <a:pPr algn="r" fontAlgn="b"/>
                      <a:r>
                        <a:rPr lang="en-US" sz="1200" b="0" i="0" u="none" strike="noStrike">
                          <a:solidFill>
                            <a:srgbClr val="000000"/>
                          </a:solidFill>
                          <a:latin typeface="Calibri"/>
                        </a:rPr>
                        <a:t>20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22.0</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0.7222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0.589456</a:t>
                      </a:r>
                    </a:p>
                  </a:txBody>
                  <a:tcPr marL="7526" marR="7526" marT="7526" marB="0" anchor="b">
                    <a:lnL>
                      <a:noFill/>
                    </a:lnL>
                    <a:lnR>
                      <a:noFill/>
                    </a:lnR>
                    <a:lnT>
                      <a:noFill/>
                    </a:lnT>
                    <a:lnB>
                      <a:noFill/>
                    </a:lnB>
                  </a:tcPr>
                </a:tc>
                <a:extLst>
                  <a:ext uri="{0D108BD9-81ED-4DB2-BD59-A6C34878D82A}">
                    <a16:rowId xmlns:a16="http://schemas.microsoft.com/office/drawing/2014/main" val="10019"/>
                  </a:ext>
                </a:extLst>
              </a:tr>
              <a:tr h="150519">
                <a:tc>
                  <a:txBody>
                    <a:bodyPr/>
                    <a:lstStyle/>
                    <a:p>
                      <a:pPr algn="r" fontAlgn="b"/>
                      <a:r>
                        <a:rPr lang="en-US" sz="1200" b="0" i="0" u="none" strike="noStrike">
                          <a:solidFill>
                            <a:srgbClr val="000000"/>
                          </a:solidFill>
                          <a:latin typeface="Calibri"/>
                        </a:rPr>
                        <a:t>21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22.8</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0.7593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0.703922</a:t>
                      </a:r>
                    </a:p>
                  </a:txBody>
                  <a:tcPr marL="7526" marR="7526" marT="7526" marB="0" anchor="b">
                    <a:lnL>
                      <a:noFill/>
                    </a:lnL>
                    <a:lnR>
                      <a:noFill/>
                    </a:lnR>
                    <a:lnT>
                      <a:noFill/>
                    </a:lnT>
                    <a:lnB>
                      <a:noFill/>
                    </a:lnB>
                  </a:tcPr>
                </a:tc>
                <a:extLst>
                  <a:ext uri="{0D108BD9-81ED-4DB2-BD59-A6C34878D82A}">
                    <a16:rowId xmlns:a16="http://schemas.microsoft.com/office/drawing/2014/main" val="10020"/>
                  </a:ext>
                </a:extLst>
              </a:tr>
              <a:tr h="150519">
                <a:tc>
                  <a:txBody>
                    <a:bodyPr/>
                    <a:lstStyle/>
                    <a:p>
                      <a:pPr algn="r" fontAlgn="b"/>
                      <a:r>
                        <a:rPr lang="en-US" sz="1200" b="0" i="0" u="none" strike="noStrike">
                          <a:solidFill>
                            <a:srgbClr val="000000"/>
                          </a:solidFill>
                          <a:latin typeface="Calibri"/>
                        </a:rPr>
                        <a:t>22</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23.1</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0.7963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0.828465</a:t>
                      </a:r>
                    </a:p>
                  </a:txBody>
                  <a:tcPr marL="7526" marR="7526" marT="7526" marB="0" anchor="b">
                    <a:lnL>
                      <a:noFill/>
                    </a:lnL>
                    <a:lnR>
                      <a:noFill/>
                    </a:lnR>
                    <a:lnT>
                      <a:noFill/>
                    </a:lnT>
                    <a:lnB>
                      <a:noFill/>
                    </a:lnB>
                  </a:tcPr>
                </a:tc>
                <a:extLst>
                  <a:ext uri="{0D108BD9-81ED-4DB2-BD59-A6C34878D82A}">
                    <a16:rowId xmlns:a16="http://schemas.microsoft.com/office/drawing/2014/main" val="10021"/>
                  </a:ext>
                </a:extLst>
              </a:tr>
              <a:tr h="150519">
                <a:tc>
                  <a:txBody>
                    <a:bodyPr/>
                    <a:lstStyle/>
                    <a:p>
                      <a:pPr algn="r" fontAlgn="b"/>
                      <a:r>
                        <a:rPr lang="en-US" sz="1200" b="0" i="0" u="none" strike="noStrike">
                          <a:solidFill>
                            <a:srgbClr val="000000"/>
                          </a:solidFill>
                          <a:latin typeface="Calibri"/>
                        </a:rPr>
                        <a:t>23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0.8333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0.967422</a:t>
                      </a:r>
                    </a:p>
                  </a:txBody>
                  <a:tcPr marL="7526" marR="7526" marT="7526" marB="0" anchor="b">
                    <a:lnL>
                      <a:noFill/>
                    </a:lnL>
                    <a:lnR>
                      <a:noFill/>
                    </a:lnR>
                    <a:lnT>
                      <a:noFill/>
                    </a:lnT>
                    <a:lnB>
                      <a:noFill/>
                    </a:lnB>
                  </a:tcPr>
                </a:tc>
                <a:extLst>
                  <a:ext uri="{0D108BD9-81ED-4DB2-BD59-A6C34878D82A}">
                    <a16:rowId xmlns:a16="http://schemas.microsoft.com/office/drawing/2014/main" val="10022"/>
                  </a:ext>
                </a:extLst>
              </a:tr>
              <a:tr h="150519">
                <a:tc>
                  <a:txBody>
                    <a:bodyPr/>
                    <a:lstStyle/>
                    <a:p>
                      <a:pPr algn="r" fontAlgn="b"/>
                      <a:r>
                        <a:rPr lang="en-US" sz="1200" b="0" i="0" u="none" strike="noStrike">
                          <a:solidFill>
                            <a:srgbClr val="000000"/>
                          </a:solidFill>
                          <a:latin typeface="Calibri"/>
                        </a:rPr>
                        <a:t>24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23.9</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0.8704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1.128144</a:t>
                      </a:r>
                    </a:p>
                  </a:txBody>
                  <a:tcPr marL="7526" marR="7526" marT="7526" marB="0" anchor="b">
                    <a:lnL>
                      <a:noFill/>
                    </a:lnL>
                    <a:lnR>
                      <a:noFill/>
                    </a:lnR>
                    <a:lnT>
                      <a:noFill/>
                    </a:lnT>
                    <a:lnB>
                      <a:noFill/>
                    </a:lnB>
                  </a:tcPr>
                </a:tc>
                <a:extLst>
                  <a:ext uri="{0D108BD9-81ED-4DB2-BD59-A6C34878D82A}">
                    <a16:rowId xmlns:a16="http://schemas.microsoft.com/office/drawing/2014/main" val="10023"/>
                  </a:ext>
                </a:extLst>
              </a:tr>
              <a:tr h="150519">
                <a:tc>
                  <a:txBody>
                    <a:bodyPr/>
                    <a:lstStyle/>
                    <a:p>
                      <a:pPr algn="r" fontAlgn="b"/>
                      <a:r>
                        <a:rPr lang="en-US" sz="1200" b="0" i="0" u="none" strike="noStrike">
                          <a:solidFill>
                            <a:srgbClr val="000000"/>
                          </a:solidFill>
                          <a:latin typeface="Calibri"/>
                        </a:rPr>
                        <a:t>25</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24.3</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0.9074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1.324958</a:t>
                      </a:r>
                    </a:p>
                  </a:txBody>
                  <a:tcPr marL="7526" marR="7526" marT="7526" marB="0" anchor="b">
                    <a:lnL>
                      <a:noFill/>
                    </a:lnL>
                    <a:lnR>
                      <a:noFill/>
                    </a:lnR>
                    <a:lnT>
                      <a:noFill/>
                    </a:lnT>
                    <a:lnB>
                      <a:noFill/>
                    </a:lnB>
                  </a:tcPr>
                </a:tc>
                <a:extLst>
                  <a:ext uri="{0D108BD9-81ED-4DB2-BD59-A6C34878D82A}">
                    <a16:rowId xmlns:a16="http://schemas.microsoft.com/office/drawing/2014/main" val="10024"/>
                  </a:ext>
                </a:extLst>
              </a:tr>
              <a:tr h="150519">
                <a:tc>
                  <a:txBody>
                    <a:bodyPr/>
                    <a:lstStyle/>
                    <a:p>
                      <a:pPr algn="r" fontAlgn="b"/>
                      <a:r>
                        <a:rPr lang="en-US" sz="1200" b="0" i="0" u="none" strike="noStrike">
                          <a:solidFill>
                            <a:srgbClr val="000000"/>
                          </a:solidFill>
                          <a:latin typeface="Calibri"/>
                        </a:rPr>
                        <a:t>26</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26.4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0.9444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1.593219</a:t>
                      </a:r>
                    </a:p>
                  </a:txBody>
                  <a:tcPr marL="7526" marR="7526" marT="7526" marB="0" anchor="b">
                    <a:lnL>
                      <a:noFill/>
                    </a:lnL>
                    <a:lnR>
                      <a:noFill/>
                    </a:lnR>
                    <a:lnT>
                      <a:noFill/>
                    </a:lnT>
                    <a:lnB>
                      <a:noFill/>
                    </a:lnB>
                  </a:tcPr>
                </a:tc>
                <a:extLst>
                  <a:ext uri="{0D108BD9-81ED-4DB2-BD59-A6C34878D82A}">
                    <a16:rowId xmlns:a16="http://schemas.microsoft.com/office/drawing/2014/main" val="10025"/>
                  </a:ext>
                </a:extLst>
              </a:tr>
              <a:tr h="150519">
                <a:tc>
                  <a:txBody>
                    <a:bodyPr/>
                    <a:lstStyle/>
                    <a:p>
                      <a:pPr algn="r" fontAlgn="b"/>
                      <a:r>
                        <a:rPr lang="en-US" sz="1200" b="0" i="0" u="none" strike="noStrike">
                          <a:solidFill>
                            <a:srgbClr val="000000"/>
                          </a:solidFill>
                          <a:latin typeface="Calibri"/>
                        </a:rPr>
                        <a:t>27</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29.4</a:t>
                      </a:r>
                    </a:p>
                  </a:txBody>
                  <a:tcPr marL="7526" marR="7526" marT="7526" marB="0" anchor="b">
                    <a:lnL>
                      <a:noFill/>
                    </a:lnL>
                    <a:lnR>
                      <a:noFill/>
                    </a:lnR>
                    <a:lnT>
                      <a:noFill/>
                    </a:lnT>
                    <a:lnB>
                      <a:noFill/>
                    </a:lnB>
                  </a:tcPr>
                </a:tc>
                <a:tc>
                  <a:txBody>
                    <a:bodyPr/>
                    <a:lstStyle/>
                    <a:p>
                      <a:pPr algn="r" fontAlgn="b"/>
                      <a:r>
                        <a:rPr lang="en-US" sz="1200" b="0" i="0" u="none" strike="noStrike">
                          <a:solidFill>
                            <a:srgbClr val="000000"/>
                          </a:solidFill>
                          <a:latin typeface="Calibri"/>
                        </a:rPr>
                        <a:t>0.9815</a:t>
                      </a:r>
                    </a:p>
                  </a:txBody>
                  <a:tcPr marL="7526" marR="7526" marT="7526"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2.085356</a:t>
                      </a:r>
                    </a:p>
                  </a:txBody>
                  <a:tcPr marL="7526" marR="7526" marT="7526" marB="0" anchor="b">
                    <a:lnL>
                      <a:noFill/>
                    </a:lnL>
                    <a:lnR>
                      <a:noFill/>
                    </a:lnR>
                    <a:lnT>
                      <a:noFill/>
                    </a:lnT>
                    <a:lnB>
                      <a:noFill/>
                    </a:lnB>
                  </a:tcPr>
                </a:tc>
                <a:extLst>
                  <a:ext uri="{0D108BD9-81ED-4DB2-BD59-A6C34878D82A}">
                    <a16:rowId xmlns:a16="http://schemas.microsoft.com/office/drawing/2014/main" val="10026"/>
                  </a:ext>
                </a:extLst>
              </a:tr>
            </a:tbl>
          </a:graphicData>
        </a:graphic>
      </p:graphicFrame>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47</a:t>
            </a:fld>
            <a:endParaRPr lang="id-ID" dirty="0"/>
          </a:p>
        </p:txBody>
      </p:sp>
    </p:spTree>
    <p:extLst>
      <p:ext uri="{BB962C8B-B14F-4D97-AF65-F5344CB8AC3E}">
        <p14:creationId xmlns:p14="http://schemas.microsoft.com/office/powerpoint/2010/main" val="1240689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smtClean="0"/>
              <a:t>QQPlot Normal untuk Data yang Mengikuti Sebaran Normal</a:t>
            </a:r>
            <a:endParaRPr lang="en-US" sz="2800" b="1"/>
          </a:p>
        </p:txBody>
      </p:sp>
      <p:pic>
        <p:nvPicPr>
          <p:cNvPr id="29697" name="Picture 1"/>
          <p:cNvPicPr>
            <a:picLocks noChangeAspect="1" noChangeArrowheads="1"/>
          </p:cNvPicPr>
          <p:nvPr/>
        </p:nvPicPr>
        <p:blipFill>
          <a:blip r:embed="rId2" cstate="print"/>
          <a:srcRect/>
          <a:stretch>
            <a:fillRect/>
          </a:stretch>
        </p:blipFill>
        <p:spPr bwMode="auto">
          <a:xfrm>
            <a:off x="380999" y="1219200"/>
            <a:ext cx="4023360" cy="4016085"/>
          </a:xfrm>
          <a:prstGeom prst="rect">
            <a:avLst/>
          </a:prstGeom>
          <a:noFill/>
          <a:ln w="9525">
            <a:noFill/>
            <a:miter lim="800000"/>
            <a:headEnd/>
            <a:tailEnd/>
          </a:ln>
          <a:effectLst/>
        </p:spPr>
      </p:pic>
      <p:pic>
        <p:nvPicPr>
          <p:cNvPr id="29698" name="Picture 2"/>
          <p:cNvPicPr>
            <a:picLocks noChangeAspect="1" noChangeArrowheads="1"/>
          </p:cNvPicPr>
          <p:nvPr/>
        </p:nvPicPr>
        <p:blipFill>
          <a:blip r:embed="rId3" cstate="print"/>
          <a:srcRect/>
          <a:stretch>
            <a:fillRect/>
          </a:stretch>
        </p:blipFill>
        <p:spPr bwMode="auto">
          <a:xfrm>
            <a:off x="4267200" y="1219200"/>
            <a:ext cx="4023360" cy="4016084"/>
          </a:xfrm>
          <a:prstGeom prst="rect">
            <a:avLst/>
          </a:prstGeom>
          <a:noFill/>
          <a:ln w="9525">
            <a:noFill/>
            <a:miter lim="800000"/>
            <a:headEnd/>
            <a:tailEnd/>
          </a:ln>
          <a:effectLst/>
        </p:spPr>
      </p:pic>
      <p:sp>
        <p:nvSpPr>
          <p:cNvPr id="8" name="Rectangle 7"/>
          <p:cNvSpPr/>
          <p:nvPr/>
        </p:nvSpPr>
        <p:spPr>
          <a:xfrm>
            <a:off x="2710218" y="5000766"/>
            <a:ext cx="4572000" cy="1200329"/>
          </a:xfrm>
          <a:prstGeom prst="rect">
            <a:avLst/>
          </a:prstGeom>
        </p:spPr>
        <p:txBody>
          <a:bodyPr>
            <a:spAutoFit/>
          </a:bodyPr>
          <a:lstStyle/>
          <a:p>
            <a:r>
              <a:rPr lang="es-ES" smtClean="0"/>
              <a:t>y &lt;- rnorm(1000, 3,1)</a:t>
            </a:r>
          </a:p>
          <a:p>
            <a:r>
              <a:rPr lang="es-ES" smtClean="0"/>
              <a:t>hist(y, breaks=30, col="green")</a:t>
            </a:r>
          </a:p>
          <a:p>
            <a:r>
              <a:rPr lang="es-ES" smtClean="0"/>
              <a:t>qqnorm(y)</a:t>
            </a:r>
          </a:p>
          <a:p>
            <a:r>
              <a:rPr lang="es-ES" smtClean="0"/>
              <a:t>qqline(y, col = "red")</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4" name="Slide Number Placeholder 3"/>
          <p:cNvSpPr>
            <a:spLocks noGrp="1"/>
          </p:cNvSpPr>
          <p:nvPr>
            <p:ph type="sldNum" sz="quarter" idx="4294967295"/>
          </p:nvPr>
        </p:nvSpPr>
        <p:spPr/>
        <p:txBody>
          <a:bodyPr/>
          <a:lstStyle/>
          <a:p>
            <a:fld id="{FA84F1FF-EA00-4DFC-8ABA-92BCB195DC3B}" type="slidenum">
              <a:rPr lang="id-ID" smtClean="0"/>
              <a:pPr/>
              <a:t>48</a:t>
            </a:fld>
            <a:endParaRPr lang="id-ID" dirty="0"/>
          </a:p>
        </p:txBody>
      </p:sp>
    </p:spTree>
    <p:extLst>
      <p:ext uri="{BB962C8B-B14F-4D97-AF65-F5344CB8AC3E}">
        <p14:creationId xmlns:p14="http://schemas.microsoft.com/office/powerpoint/2010/main" val="3686338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Autofit/>
          </a:bodyPr>
          <a:lstStyle/>
          <a:p>
            <a:r>
              <a:rPr lang="en-US" sz="2800" b="1" smtClean="0"/>
              <a:t>QQPlot Normal untuk Data yang Sebarannya Menjulur ke Kanan</a:t>
            </a:r>
            <a:endParaRPr lang="en-US" sz="2800" b="1"/>
          </a:p>
        </p:txBody>
      </p:sp>
      <p:pic>
        <p:nvPicPr>
          <p:cNvPr id="28673" name="Picture 1"/>
          <p:cNvPicPr>
            <a:picLocks noChangeAspect="1" noChangeArrowheads="1"/>
          </p:cNvPicPr>
          <p:nvPr/>
        </p:nvPicPr>
        <p:blipFill>
          <a:blip r:embed="rId3" cstate="print"/>
          <a:srcRect/>
          <a:stretch>
            <a:fillRect/>
          </a:stretch>
        </p:blipFill>
        <p:spPr bwMode="auto">
          <a:xfrm>
            <a:off x="381000" y="1241716"/>
            <a:ext cx="4023360" cy="4016084"/>
          </a:xfrm>
          <a:prstGeom prst="rect">
            <a:avLst/>
          </a:prstGeom>
          <a:noFill/>
          <a:ln w="9525">
            <a:noFill/>
            <a:miter lim="800000"/>
            <a:headEnd/>
            <a:tailEnd/>
          </a:ln>
          <a:effectLst/>
        </p:spPr>
      </p:pic>
      <p:pic>
        <p:nvPicPr>
          <p:cNvPr id="28674" name="Picture 2"/>
          <p:cNvPicPr>
            <a:picLocks noChangeAspect="1" noChangeArrowheads="1"/>
          </p:cNvPicPr>
          <p:nvPr/>
        </p:nvPicPr>
        <p:blipFill>
          <a:blip r:embed="rId4" cstate="print"/>
          <a:srcRect/>
          <a:stretch>
            <a:fillRect/>
          </a:stretch>
        </p:blipFill>
        <p:spPr bwMode="auto">
          <a:xfrm>
            <a:off x="4572000" y="1241715"/>
            <a:ext cx="4023360" cy="4016085"/>
          </a:xfrm>
          <a:prstGeom prst="rect">
            <a:avLst/>
          </a:prstGeom>
          <a:noFill/>
          <a:ln w="9525">
            <a:noFill/>
            <a:miter lim="800000"/>
            <a:headEnd/>
            <a:tailEnd/>
          </a:ln>
          <a:effectLst/>
        </p:spPr>
      </p:pic>
      <p:sp>
        <p:nvSpPr>
          <p:cNvPr id="8" name="Rectangle 7"/>
          <p:cNvSpPr/>
          <p:nvPr/>
        </p:nvSpPr>
        <p:spPr>
          <a:xfrm>
            <a:off x="2929728" y="4949584"/>
            <a:ext cx="4572000" cy="1200329"/>
          </a:xfrm>
          <a:prstGeom prst="rect">
            <a:avLst/>
          </a:prstGeom>
        </p:spPr>
        <p:txBody>
          <a:bodyPr>
            <a:spAutoFit/>
          </a:bodyPr>
          <a:lstStyle/>
          <a:p>
            <a:r>
              <a:rPr lang="es-ES" smtClean="0"/>
              <a:t>y &lt;- rchisq(1000, 3)</a:t>
            </a:r>
          </a:p>
          <a:p>
            <a:r>
              <a:rPr lang="es-ES" smtClean="0"/>
              <a:t>hist(y, breaks=30, col="green")</a:t>
            </a:r>
          </a:p>
          <a:p>
            <a:r>
              <a:rPr lang="es-ES" smtClean="0"/>
              <a:t>qqnorm(y)</a:t>
            </a:r>
          </a:p>
          <a:p>
            <a:r>
              <a:rPr lang="es-ES" smtClean="0"/>
              <a:t>qqline(y, col = "red")</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49</a:t>
            </a:fld>
            <a:endParaRPr lang="id-ID" dirty="0"/>
          </a:p>
        </p:txBody>
      </p:sp>
    </p:spTree>
    <p:extLst>
      <p:ext uri="{BB962C8B-B14F-4D97-AF65-F5344CB8AC3E}">
        <p14:creationId xmlns:p14="http://schemas.microsoft.com/office/powerpoint/2010/main" val="1019204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smtClean="0"/>
              <a:t>Apa itu Analisis Eksplorasi Data</a:t>
            </a:r>
            <a:endParaRPr lang="en-US" sz="3600" b="1"/>
          </a:p>
        </p:txBody>
      </p:sp>
      <p:sp>
        <p:nvSpPr>
          <p:cNvPr id="3" name="Content Placeholder 2"/>
          <p:cNvSpPr>
            <a:spLocks noGrp="1"/>
          </p:cNvSpPr>
          <p:nvPr>
            <p:ph idx="1"/>
          </p:nvPr>
        </p:nvSpPr>
        <p:spPr/>
        <p:txBody>
          <a:bodyPr/>
          <a:lstStyle/>
          <a:p>
            <a:r>
              <a:rPr lang="en-US" smtClean="0"/>
              <a:t>Merupakan upaya yang berkenaan dengan sikap dan filosofi dalam menangani data yang dimiliki untuk memperoleh informasi sebanyak mungkin, yang tidak sekedar bilangan saja.</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a:t>
            </a:fld>
            <a:endParaRPr lang="id-ID" dirty="0"/>
          </a:p>
        </p:txBody>
      </p:sp>
    </p:spTree>
    <p:extLst>
      <p:ext uri="{BB962C8B-B14F-4D97-AF65-F5344CB8AC3E}">
        <p14:creationId xmlns:p14="http://schemas.microsoft.com/office/powerpoint/2010/main" val="23165445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Autofit/>
          </a:bodyPr>
          <a:lstStyle/>
          <a:p>
            <a:r>
              <a:rPr lang="en-US" sz="2800" b="1" smtClean="0"/>
              <a:t>QQPlot Normal untuk Data yang Sebarannya Menjulur ke Kiri</a:t>
            </a:r>
            <a:endParaRPr lang="en-US" sz="2800" b="1"/>
          </a:p>
        </p:txBody>
      </p:sp>
      <p:pic>
        <p:nvPicPr>
          <p:cNvPr id="26625" name="Picture 1"/>
          <p:cNvPicPr>
            <a:picLocks noChangeAspect="1" noChangeArrowheads="1"/>
          </p:cNvPicPr>
          <p:nvPr/>
        </p:nvPicPr>
        <p:blipFill>
          <a:blip r:embed="rId2" cstate="print"/>
          <a:srcRect/>
          <a:stretch>
            <a:fillRect/>
          </a:stretch>
        </p:blipFill>
        <p:spPr bwMode="auto">
          <a:xfrm>
            <a:off x="4648200" y="1219200"/>
            <a:ext cx="4023360" cy="4016084"/>
          </a:xfrm>
          <a:prstGeom prst="rect">
            <a:avLst/>
          </a:prstGeom>
          <a:noFill/>
          <a:ln w="9525">
            <a:noFill/>
            <a:miter lim="800000"/>
            <a:headEnd/>
            <a:tailEnd/>
          </a:ln>
          <a:effectLst/>
        </p:spPr>
      </p:pic>
      <p:pic>
        <p:nvPicPr>
          <p:cNvPr id="26626" name="Picture 2"/>
          <p:cNvPicPr>
            <a:picLocks noChangeAspect="1" noChangeArrowheads="1"/>
          </p:cNvPicPr>
          <p:nvPr/>
        </p:nvPicPr>
        <p:blipFill>
          <a:blip r:embed="rId3" cstate="print"/>
          <a:srcRect/>
          <a:stretch>
            <a:fillRect/>
          </a:stretch>
        </p:blipFill>
        <p:spPr bwMode="auto">
          <a:xfrm>
            <a:off x="472440" y="1219200"/>
            <a:ext cx="4023360" cy="4016084"/>
          </a:xfrm>
          <a:prstGeom prst="rect">
            <a:avLst/>
          </a:prstGeom>
          <a:noFill/>
          <a:ln w="9525">
            <a:noFill/>
            <a:miter lim="800000"/>
            <a:headEnd/>
            <a:tailEnd/>
          </a:ln>
          <a:effectLst/>
        </p:spPr>
      </p:pic>
      <p:sp>
        <p:nvSpPr>
          <p:cNvPr id="7" name="Rectangle 6"/>
          <p:cNvSpPr/>
          <p:nvPr/>
        </p:nvSpPr>
        <p:spPr>
          <a:xfrm>
            <a:off x="2949064" y="4976880"/>
            <a:ext cx="4572000" cy="1200329"/>
          </a:xfrm>
          <a:prstGeom prst="rect">
            <a:avLst/>
          </a:prstGeom>
        </p:spPr>
        <p:txBody>
          <a:bodyPr>
            <a:spAutoFit/>
          </a:bodyPr>
          <a:lstStyle/>
          <a:p>
            <a:r>
              <a:rPr lang="es-ES" smtClean="0"/>
              <a:t>y &lt;- 20 - rchisq(1000, 3)</a:t>
            </a:r>
          </a:p>
          <a:p>
            <a:r>
              <a:rPr lang="es-ES" smtClean="0"/>
              <a:t>hist(y, breaks=30, col="green")</a:t>
            </a:r>
          </a:p>
          <a:p>
            <a:r>
              <a:rPr lang="es-ES" smtClean="0"/>
              <a:t>qqnorm(y)</a:t>
            </a:r>
          </a:p>
          <a:p>
            <a:r>
              <a:rPr lang="es-ES" smtClean="0"/>
              <a:t>qqline(y, col = "red")</a:t>
            </a: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50</a:t>
            </a:fld>
            <a:endParaRPr lang="id-ID" dirty="0"/>
          </a:p>
        </p:txBody>
      </p:sp>
    </p:spTree>
    <p:extLst>
      <p:ext uri="{BB962C8B-B14F-4D97-AF65-F5344CB8AC3E}">
        <p14:creationId xmlns:p14="http://schemas.microsoft.com/office/powerpoint/2010/main" val="3281665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p:txBody>
          <a:bodyPr>
            <a:normAutofit fontScale="77500" lnSpcReduction="20000"/>
          </a:bodyPr>
          <a:lstStyle/>
          <a:p>
            <a:r>
              <a:rPr lang="en-US" b="1" smtClean="0"/>
              <a:t>Introduction</a:t>
            </a:r>
          </a:p>
          <a:p>
            <a:r>
              <a:rPr lang="en-US" i="1" smtClean="0"/>
              <a:t>A test for goodness of fit usually involves examining a random sample </a:t>
            </a:r>
            <a:r>
              <a:rPr lang="en-US" smtClean="0"/>
              <a:t>from some unknown distribution in order to test the null hypothesis that the unknown distribution function is in fact a known, specified function.</a:t>
            </a:r>
          </a:p>
          <a:p>
            <a:endParaRPr lang="en-US" i="1" smtClean="0"/>
          </a:p>
          <a:p>
            <a:r>
              <a:rPr lang="en-US" i="1" smtClean="0"/>
              <a:t>A random sample X1,X2, . . . , Xn is drawn from some population </a:t>
            </a:r>
            <a:r>
              <a:rPr lang="en-US" smtClean="0"/>
              <a:t>and is compared with </a:t>
            </a:r>
            <a:r>
              <a:rPr lang="en-US" i="1" smtClean="0"/>
              <a:t>F</a:t>
            </a:r>
            <a:r>
              <a:rPr lang="en-US" i="1" baseline="30000" smtClean="0"/>
              <a:t>∗</a:t>
            </a:r>
            <a:r>
              <a:rPr lang="en-US" smtClean="0"/>
              <a:t>(</a:t>
            </a:r>
            <a:r>
              <a:rPr lang="en-US" i="1" smtClean="0"/>
              <a:t>x) in some way to see if it is reasonable to </a:t>
            </a:r>
            <a:r>
              <a:rPr lang="en-US" smtClean="0"/>
              <a:t>say that </a:t>
            </a:r>
            <a:r>
              <a:rPr lang="en-US" i="1" smtClean="0"/>
              <a:t>F</a:t>
            </a:r>
            <a:r>
              <a:rPr lang="en-US" i="1" baseline="30000" smtClean="0"/>
              <a:t>∗</a:t>
            </a:r>
            <a:r>
              <a:rPr lang="en-US" smtClean="0"/>
              <a:t>(</a:t>
            </a:r>
            <a:r>
              <a:rPr lang="en-US" i="1" smtClean="0"/>
              <a:t>x) is the true distribution function of the random sample.</a:t>
            </a:r>
          </a:p>
          <a:p>
            <a:endParaRPr lang="en-US" i="1" smtClean="0"/>
          </a:p>
          <a:p>
            <a:r>
              <a:rPr lang="en-US" i="1" smtClean="0"/>
              <a:t>One logical way of comparing the random sample with F</a:t>
            </a:r>
            <a:r>
              <a:rPr lang="en-US" i="1" baseline="30000" smtClean="0"/>
              <a:t>∗</a:t>
            </a:r>
            <a:r>
              <a:rPr lang="en-US" smtClean="0"/>
              <a:t>(</a:t>
            </a:r>
            <a:r>
              <a:rPr lang="en-US" i="1" smtClean="0"/>
              <a:t>x) is by </a:t>
            </a:r>
            <a:r>
              <a:rPr lang="en-US" smtClean="0"/>
              <a:t>means of the </a:t>
            </a:r>
            <a:r>
              <a:rPr lang="en-US" b="1" smtClean="0"/>
              <a:t>empirical distribution function </a:t>
            </a:r>
            <a:r>
              <a:rPr lang="en-US" b="1" i="1" smtClean="0"/>
              <a:t>S(x)</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51</a:t>
            </a:fld>
            <a:endParaRPr lang="id-ID" dirty="0"/>
          </a:p>
        </p:txBody>
      </p:sp>
    </p:spTree>
    <p:extLst>
      <p:ext uri="{BB962C8B-B14F-4D97-AF65-F5344CB8AC3E}">
        <p14:creationId xmlns:p14="http://schemas.microsoft.com/office/powerpoint/2010/main" val="31451315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p:txBody>
          <a:bodyPr>
            <a:normAutofit/>
          </a:bodyPr>
          <a:lstStyle/>
          <a:p>
            <a:r>
              <a:rPr lang="en-US" smtClean="0"/>
              <a:t>Definition </a:t>
            </a:r>
          </a:p>
          <a:p>
            <a:r>
              <a:rPr lang="en-US" smtClean="0"/>
              <a:t>Let X1,X2, . . . , Xn be a random sample. The empirical distribution function S(x) is a function of x, which equals the fraction of Xis that are less than or equal to x for each x, −∞&lt;x&lt;∞, i.e</a:t>
            </a:r>
            <a:endParaRPr lang="en-US"/>
          </a:p>
        </p:txBody>
      </p:sp>
      <p:pic>
        <p:nvPicPr>
          <p:cNvPr id="44034" name="Picture 2"/>
          <p:cNvPicPr>
            <a:picLocks noChangeAspect="1" noChangeArrowheads="1"/>
          </p:cNvPicPr>
          <p:nvPr/>
        </p:nvPicPr>
        <p:blipFill>
          <a:blip r:embed="rId2" cstate="print"/>
          <a:srcRect/>
          <a:stretch>
            <a:fillRect/>
          </a:stretch>
        </p:blipFill>
        <p:spPr bwMode="auto">
          <a:xfrm>
            <a:off x="3200400" y="4800600"/>
            <a:ext cx="3255818" cy="106680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52</a:t>
            </a:fld>
            <a:endParaRPr lang="id-ID" dirty="0"/>
          </a:p>
        </p:txBody>
      </p:sp>
    </p:spTree>
    <p:extLst>
      <p:ext uri="{BB962C8B-B14F-4D97-AF65-F5344CB8AC3E}">
        <p14:creationId xmlns:p14="http://schemas.microsoft.com/office/powerpoint/2010/main" val="26434907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sp>
        <p:nvSpPr>
          <p:cNvPr id="3" name="Content Placeholder 2"/>
          <p:cNvSpPr>
            <a:spLocks noGrp="1"/>
          </p:cNvSpPr>
          <p:nvPr>
            <p:ph idx="1"/>
          </p:nvPr>
        </p:nvSpPr>
        <p:spPr>
          <a:xfrm>
            <a:off x="457200" y="1600201"/>
            <a:ext cx="8229600" cy="3429000"/>
          </a:xfrm>
        </p:spPr>
        <p:txBody>
          <a:bodyPr>
            <a:noAutofit/>
          </a:bodyPr>
          <a:lstStyle/>
          <a:p>
            <a:r>
              <a:rPr lang="en-US" sz="2000" smtClean="0"/>
              <a:t>The data consist of a random sample X1,X2, . . . , Xn of size n associated with some unknown distribution function,denoted by F(x)</a:t>
            </a:r>
          </a:p>
          <a:p>
            <a:r>
              <a:rPr lang="en-US" sz="2000" smtClean="0"/>
              <a:t>The sample is a random sample</a:t>
            </a:r>
          </a:p>
          <a:p>
            <a:endParaRPr lang="en-US" sz="2000" smtClean="0"/>
          </a:p>
          <a:p>
            <a:r>
              <a:rPr lang="en-US" sz="2000" smtClean="0"/>
              <a:t>Let S(x) be the empirical distribution function based on the random sample X1,X2, . . . , Xn. Let F</a:t>
            </a:r>
            <a:r>
              <a:rPr lang="en-US" sz="2000" baseline="30000" smtClean="0"/>
              <a:t>∗</a:t>
            </a:r>
            <a:r>
              <a:rPr lang="en-US" sz="2000" smtClean="0"/>
              <a:t>(x) be a completely specified hypothesized distribution function</a:t>
            </a:r>
          </a:p>
          <a:p>
            <a:endParaRPr lang="en-US" sz="2000" smtClean="0"/>
          </a:p>
          <a:p>
            <a:r>
              <a:rPr lang="en-US" sz="2000" smtClean="0"/>
              <a:t>Let the test statistic T be the greatest (denoted by ”sup” for supremum) vertical distance between S(x) and F∗(x). In symbols we say</a:t>
            </a:r>
            <a:endParaRPr lang="en-US" sz="2000"/>
          </a:p>
        </p:txBody>
      </p:sp>
      <p:pic>
        <p:nvPicPr>
          <p:cNvPr id="45058" name="Picture 2"/>
          <p:cNvPicPr>
            <a:picLocks noChangeAspect="1" noChangeArrowheads="1"/>
          </p:cNvPicPr>
          <p:nvPr/>
        </p:nvPicPr>
        <p:blipFill>
          <a:blip r:embed="rId2" cstate="print"/>
          <a:srcRect/>
          <a:stretch>
            <a:fillRect/>
          </a:stretch>
        </p:blipFill>
        <p:spPr bwMode="auto">
          <a:xfrm>
            <a:off x="3429000" y="5486400"/>
            <a:ext cx="2847975" cy="590550"/>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53</a:t>
            </a:fld>
            <a:endParaRPr lang="id-ID" dirty="0"/>
          </a:p>
        </p:txBody>
      </p:sp>
    </p:spTree>
    <p:extLst>
      <p:ext uri="{BB962C8B-B14F-4D97-AF65-F5344CB8AC3E}">
        <p14:creationId xmlns:p14="http://schemas.microsoft.com/office/powerpoint/2010/main" val="1201962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3010" name="Picture 2"/>
          <p:cNvPicPr>
            <a:picLocks noChangeAspect="1" noChangeArrowheads="1"/>
          </p:cNvPicPr>
          <p:nvPr/>
        </p:nvPicPr>
        <p:blipFill>
          <a:blip r:embed="rId2" cstate="print"/>
          <a:srcRect/>
          <a:stretch>
            <a:fillRect/>
          </a:stretch>
        </p:blipFill>
        <p:spPr bwMode="auto">
          <a:xfrm>
            <a:off x="1162050" y="919163"/>
            <a:ext cx="6819900" cy="5019675"/>
          </a:xfrm>
          <a:prstGeom prst="rect">
            <a:avLst/>
          </a:prstGeom>
          <a:noFill/>
          <a:ln w="9525">
            <a:noFill/>
            <a:miter lim="800000"/>
            <a:headEnd/>
            <a:tailEnd/>
          </a:ln>
        </p:spPr>
      </p:pic>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54</a:t>
            </a:fld>
            <a:endParaRPr lang="id-ID" dirty="0"/>
          </a:p>
        </p:txBody>
      </p:sp>
    </p:spTree>
    <p:extLst>
      <p:ext uri="{BB962C8B-B14F-4D97-AF65-F5344CB8AC3E}">
        <p14:creationId xmlns:p14="http://schemas.microsoft.com/office/powerpoint/2010/main" val="5785394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graphicFrame>
        <p:nvGraphicFramePr>
          <p:cNvPr id="4" name="Table 3"/>
          <p:cNvGraphicFramePr>
            <a:graphicFrameLocks noGrp="1"/>
          </p:cNvGraphicFramePr>
          <p:nvPr/>
        </p:nvGraphicFramePr>
        <p:xfrm>
          <a:off x="609600" y="2514600"/>
          <a:ext cx="8153405" cy="1126588"/>
        </p:xfrm>
        <a:graphic>
          <a:graphicData uri="http://schemas.openxmlformats.org/drawingml/2006/table">
            <a:tbl>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146538">
                <a:tc>
                  <a:txBody>
                    <a:bodyPr/>
                    <a:lstStyle/>
                    <a:p>
                      <a:pPr algn="r" fontAlgn="b"/>
                      <a:r>
                        <a:rPr lang="en-US" sz="1800" b="0" i="0" u="none" strike="noStrike">
                          <a:solidFill>
                            <a:srgbClr val="000000"/>
                          </a:solidFill>
                          <a:latin typeface="Calibri"/>
                        </a:rPr>
                        <a:t>18.5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extLst>
                  <a:ext uri="{0D108BD9-81ED-4DB2-BD59-A6C34878D82A}">
                    <a16:rowId xmlns:a16="http://schemas.microsoft.com/office/drawing/2014/main" val="10000"/>
                  </a:ext>
                </a:extLst>
              </a:tr>
              <a:tr h="146538">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22.5</a:t>
                      </a:r>
                    </a:p>
                  </a:txBody>
                  <a:tcPr marL="7327" marR="7327" marT="7327" marB="0" anchor="b">
                    <a:lnL>
                      <a:noFill/>
                    </a:lnL>
                    <a:lnR>
                      <a:noFill/>
                    </a:lnR>
                    <a:lnT>
                      <a:noFill/>
                    </a:lnT>
                    <a:lnB>
                      <a:noFill/>
                    </a:lnB>
                  </a:tcPr>
                </a:tc>
                <a:extLst>
                  <a:ext uri="{0D108BD9-81ED-4DB2-BD59-A6C34878D82A}">
                    <a16:rowId xmlns:a16="http://schemas.microsoft.com/office/drawing/2014/main" val="10001"/>
                  </a:ext>
                </a:extLst>
              </a:tr>
              <a:tr h="146538">
                <a:tc>
                  <a:txBody>
                    <a:bodyPr/>
                    <a:lstStyle/>
                    <a:p>
                      <a:pPr algn="r" fontAlgn="b"/>
                      <a:r>
                        <a:rPr lang="en-US" sz="1800" b="0" i="0" u="none" strike="noStrike">
                          <a:solidFill>
                            <a:srgbClr val="000000"/>
                          </a:solidFill>
                          <a:latin typeface="Calibri"/>
                        </a:rPr>
                        <a:t>19.1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18.4</a:t>
                      </a:r>
                    </a:p>
                  </a:txBody>
                  <a:tcPr marL="7327" marR="7327" marT="7327" marB="0" anchor="b">
                    <a:lnL>
                      <a:noFill/>
                    </a:lnL>
                    <a:lnR>
                      <a:noFill/>
                    </a:lnR>
                    <a:lnT>
                      <a:noFill/>
                    </a:lnT>
                    <a:lnB>
                      <a:noFill/>
                    </a:lnB>
                  </a:tcPr>
                </a:tc>
                <a:tc>
                  <a:txBody>
                    <a:bodyPr/>
                    <a:lstStyle/>
                    <a:p>
                      <a:pPr algn="r" fontAlgn="b"/>
                      <a:r>
                        <a:rPr lang="en-US" sz="1800" b="0" i="0" u="none" strike="noStrike" smtClean="0">
                          <a:solidFill>
                            <a:srgbClr val="000000"/>
                          </a:solidFill>
                          <a:latin typeface="Calibri"/>
                        </a:rPr>
                        <a:t>22.9</a:t>
                      </a:r>
                      <a:endParaRPr lang="en-US" sz="1800" b="0" i="0" u="none" strike="noStrike">
                        <a:solidFill>
                          <a:srgbClr val="000000"/>
                        </a:solidFill>
                        <a:latin typeface="Calibri"/>
                      </a:endParaRP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extLst>
                  <a:ext uri="{0D108BD9-81ED-4DB2-BD59-A6C34878D82A}">
                    <a16:rowId xmlns:a16="http://schemas.microsoft.com/office/drawing/2014/main" val="10002"/>
                  </a:ext>
                </a:extLst>
              </a:tr>
              <a:tr h="146538">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Content Placeholder 2"/>
          <p:cNvSpPr>
            <a:spLocks noGrp="1"/>
          </p:cNvSpPr>
          <p:nvPr>
            <p:ph idx="1"/>
          </p:nvPr>
        </p:nvSpPr>
        <p:spPr>
          <a:xfrm>
            <a:off x="457200" y="1600200"/>
            <a:ext cx="8229600" cy="4525963"/>
          </a:xfrm>
        </p:spPr>
        <p:txBody>
          <a:bodyPr>
            <a:normAutofit/>
          </a:bodyPr>
          <a:lstStyle/>
          <a:p>
            <a:r>
              <a:rPr lang="en-US" sz="2400" b="1" smtClean="0">
                <a:solidFill>
                  <a:srgbClr val="FF0000"/>
                </a:solidFill>
              </a:rPr>
              <a:t>Ilustrasi: Apakah data berikut mengikuti sebaran Normal</a:t>
            </a:r>
            <a:r>
              <a:rPr lang="en-US" sz="2400" smtClean="0"/>
              <a:t>(mu=20.2, sigma=0.972)</a:t>
            </a:r>
            <a:r>
              <a:rPr lang="en-US" sz="2400" b="1" smtClean="0">
                <a:solidFill>
                  <a:srgbClr val="FF0000"/>
                </a:solidFill>
              </a:rPr>
              <a:t>?</a:t>
            </a:r>
            <a:endParaRPr lang="en-US" sz="2400" b="1">
              <a:solidFill>
                <a:srgbClr val="FF0000"/>
              </a:solidFill>
            </a:endParaRPr>
          </a:p>
        </p:txBody>
      </p:sp>
      <p:sp>
        <p:nvSpPr>
          <p:cNvPr id="8" name="TextBox 7"/>
          <p:cNvSpPr txBox="1"/>
          <p:nvPr/>
        </p:nvSpPr>
        <p:spPr>
          <a:xfrm>
            <a:off x="609600" y="4191000"/>
            <a:ext cx="8001000" cy="646331"/>
          </a:xfrm>
          <a:prstGeom prst="rect">
            <a:avLst/>
          </a:prstGeom>
          <a:noFill/>
        </p:spPr>
        <p:txBody>
          <a:bodyPr wrap="square" rtlCol="0">
            <a:spAutoFit/>
          </a:bodyPr>
          <a:lstStyle/>
          <a:p>
            <a:r>
              <a:rPr lang="en-US" smtClean="0"/>
              <a:t>H0 : data menyebar Normal(mu=20.2, sigma=0.972)</a:t>
            </a:r>
          </a:p>
          <a:p>
            <a:r>
              <a:rPr lang="en-US" smtClean="0"/>
              <a:t>H1: data tidak menyebar Normal(mu=20.2, sigma=0.972)</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55</a:t>
            </a:fld>
            <a:endParaRPr lang="id-ID" dirty="0"/>
          </a:p>
        </p:txBody>
      </p:sp>
    </p:spTree>
    <p:extLst>
      <p:ext uri="{BB962C8B-B14F-4D97-AF65-F5344CB8AC3E}">
        <p14:creationId xmlns:p14="http://schemas.microsoft.com/office/powerpoint/2010/main" val="27610835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t>Kolmogorov-Smirnov Test</a:t>
            </a:r>
            <a:endParaRPr lang="en-US" sz="3200" b="1"/>
          </a:p>
        </p:txBody>
      </p:sp>
      <p:graphicFrame>
        <p:nvGraphicFramePr>
          <p:cNvPr id="4" name="Table 3"/>
          <p:cNvGraphicFramePr>
            <a:graphicFrameLocks noGrp="1"/>
          </p:cNvGraphicFramePr>
          <p:nvPr/>
        </p:nvGraphicFramePr>
        <p:xfrm>
          <a:off x="609600" y="2514600"/>
          <a:ext cx="8153405" cy="1126588"/>
        </p:xfrm>
        <a:graphic>
          <a:graphicData uri="http://schemas.openxmlformats.org/drawingml/2006/table">
            <a:tbl>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146538">
                <a:tc>
                  <a:txBody>
                    <a:bodyPr/>
                    <a:lstStyle/>
                    <a:p>
                      <a:pPr algn="r" fontAlgn="b"/>
                      <a:r>
                        <a:rPr lang="en-US" sz="1800" b="0" i="0" u="none" strike="noStrike">
                          <a:solidFill>
                            <a:srgbClr val="000000"/>
                          </a:solidFill>
                          <a:latin typeface="Calibri"/>
                        </a:rPr>
                        <a:t>18.5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18.0</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21.3</a:t>
                      </a:r>
                    </a:p>
                  </a:txBody>
                  <a:tcPr marL="7327" marR="7327" marT="7327" marB="0" anchor="b">
                    <a:lnL>
                      <a:noFill/>
                    </a:lnL>
                    <a:lnR>
                      <a:noFill/>
                    </a:lnR>
                    <a:lnT>
                      <a:noFill/>
                    </a:lnT>
                    <a:lnB>
                      <a:noFill/>
                    </a:lnB>
                  </a:tcPr>
                </a:tc>
                <a:extLst>
                  <a:ext uri="{0D108BD9-81ED-4DB2-BD59-A6C34878D82A}">
                    <a16:rowId xmlns:a16="http://schemas.microsoft.com/office/drawing/2014/main" val="10000"/>
                  </a:ext>
                </a:extLst>
              </a:tr>
              <a:tr h="146538">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22.5</a:t>
                      </a:r>
                    </a:p>
                  </a:txBody>
                  <a:tcPr marL="7327" marR="7327" marT="7327" marB="0" anchor="b">
                    <a:lnL>
                      <a:noFill/>
                    </a:lnL>
                    <a:lnR>
                      <a:noFill/>
                    </a:lnR>
                    <a:lnT>
                      <a:noFill/>
                    </a:lnT>
                    <a:lnB>
                      <a:noFill/>
                    </a:lnB>
                  </a:tcPr>
                </a:tc>
                <a:extLst>
                  <a:ext uri="{0D108BD9-81ED-4DB2-BD59-A6C34878D82A}">
                    <a16:rowId xmlns:a16="http://schemas.microsoft.com/office/drawing/2014/main" val="10001"/>
                  </a:ext>
                </a:extLst>
              </a:tr>
              <a:tr h="146538">
                <a:tc>
                  <a:txBody>
                    <a:bodyPr/>
                    <a:lstStyle/>
                    <a:p>
                      <a:pPr algn="r" fontAlgn="b"/>
                      <a:r>
                        <a:rPr lang="en-US" sz="1800" b="0" i="0" u="none" strike="noStrike">
                          <a:solidFill>
                            <a:srgbClr val="000000"/>
                          </a:solidFill>
                          <a:latin typeface="Calibri"/>
                        </a:rPr>
                        <a:t>19.1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19.4</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18.4</a:t>
                      </a:r>
                    </a:p>
                  </a:txBody>
                  <a:tcPr marL="7327" marR="7327" marT="7327" marB="0" anchor="b">
                    <a:lnL>
                      <a:noFill/>
                    </a:lnL>
                    <a:lnR>
                      <a:noFill/>
                    </a:lnR>
                    <a:lnT>
                      <a:noFill/>
                    </a:lnT>
                    <a:lnB>
                      <a:noFill/>
                    </a:lnB>
                  </a:tcPr>
                </a:tc>
                <a:tc>
                  <a:txBody>
                    <a:bodyPr/>
                    <a:lstStyle/>
                    <a:p>
                      <a:pPr algn="r" fontAlgn="b"/>
                      <a:r>
                        <a:rPr lang="en-US" sz="1800" b="0" i="0" u="none" strike="noStrike" smtClean="0">
                          <a:solidFill>
                            <a:srgbClr val="000000"/>
                          </a:solidFill>
                          <a:latin typeface="Calibri"/>
                        </a:rPr>
                        <a:t>22.9</a:t>
                      </a:r>
                      <a:endParaRPr lang="en-US" sz="1800" b="0" i="0" u="none" strike="noStrike">
                        <a:solidFill>
                          <a:srgbClr val="000000"/>
                        </a:solidFill>
                        <a:latin typeface="Calibri"/>
                      </a:endParaRP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19.3</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extLst>
                  <a:ext uri="{0D108BD9-81ED-4DB2-BD59-A6C34878D82A}">
                    <a16:rowId xmlns:a16="http://schemas.microsoft.com/office/drawing/2014/main" val="10002"/>
                  </a:ext>
                </a:extLst>
              </a:tr>
              <a:tr h="146538">
                <a:tc>
                  <a:txBody>
                    <a:bodyPr/>
                    <a:lstStyle/>
                    <a:p>
                      <a:pPr algn="r" fontAlgn="b"/>
                      <a:r>
                        <a:rPr lang="en-US" sz="1800" b="0" i="0" u="none" strike="noStrike">
                          <a:solidFill>
                            <a:srgbClr val="000000"/>
                          </a:solidFill>
                          <a:latin typeface="Calibri"/>
                        </a:rPr>
                        <a:t>20.1</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18.6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21.2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20.2</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19.5</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20.6</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20.9</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20.7</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20.8</a:t>
                      </a:r>
                    </a:p>
                  </a:txBody>
                  <a:tcPr marL="7327" marR="7327" marT="7327" marB="0" anchor="b">
                    <a:lnL>
                      <a:noFill/>
                    </a:lnL>
                    <a:lnR>
                      <a:noFill/>
                    </a:lnR>
                    <a:lnT>
                      <a:noFill/>
                    </a:lnT>
                    <a:lnB>
                      <a:noFill/>
                    </a:lnB>
                  </a:tcPr>
                </a:tc>
                <a:tc>
                  <a:txBody>
                    <a:bodyPr/>
                    <a:lstStyle/>
                    <a:p>
                      <a:pPr algn="r" fontAlgn="b"/>
                      <a:r>
                        <a:rPr lang="en-US" sz="1800" b="0" i="0" u="none" strike="noStrike">
                          <a:solidFill>
                            <a:srgbClr val="000000"/>
                          </a:solidFill>
                          <a:latin typeface="Calibri"/>
                        </a:rPr>
                        <a:t>19.2</a:t>
                      </a:r>
                    </a:p>
                  </a:txBody>
                  <a:tcPr marL="7327" marR="7327" marT="7327"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Content Placeholder 2"/>
          <p:cNvSpPr>
            <a:spLocks noGrp="1"/>
          </p:cNvSpPr>
          <p:nvPr>
            <p:ph idx="1"/>
          </p:nvPr>
        </p:nvSpPr>
        <p:spPr>
          <a:xfrm>
            <a:off x="457200" y="1600200"/>
            <a:ext cx="8229600" cy="4525963"/>
          </a:xfrm>
        </p:spPr>
        <p:txBody>
          <a:bodyPr>
            <a:normAutofit/>
          </a:bodyPr>
          <a:lstStyle/>
          <a:p>
            <a:r>
              <a:rPr lang="en-US" sz="2400" b="1" smtClean="0">
                <a:solidFill>
                  <a:srgbClr val="FF0000"/>
                </a:solidFill>
              </a:rPr>
              <a:t>Ilustrasi: Apakah data berikut mengikuti sebaran Normal</a:t>
            </a:r>
            <a:r>
              <a:rPr lang="en-US" sz="2400" smtClean="0"/>
              <a:t>(mu=20.2, sigma=0.972)</a:t>
            </a:r>
            <a:r>
              <a:rPr lang="en-US" sz="2400" b="1" smtClean="0">
                <a:solidFill>
                  <a:srgbClr val="FF0000"/>
                </a:solidFill>
              </a:rPr>
              <a:t>?</a:t>
            </a:r>
            <a:endParaRPr lang="en-US" sz="2400" b="1">
              <a:solidFill>
                <a:srgbClr val="FF0000"/>
              </a:solidFill>
            </a:endParaRPr>
          </a:p>
        </p:txBody>
      </p:sp>
      <p:sp>
        <p:nvSpPr>
          <p:cNvPr id="8" name="TextBox 7"/>
          <p:cNvSpPr txBox="1"/>
          <p:nvPr/>
        </p:nvSpPr>
        <p:spPr>
          <a:xfrm>
            <a:off x="609600" y="4191000"/>
            <a:ext cx="8001000" cy="646331"/>
          </a:xfrm>
          <a:prstGeom prst="rect">
            <a:avLst/>
          </a:prstGeom>
          <a:noFill/>
        </p:spPr>
        <p:txBody>
          <a:bodyPr wrap="square" rtlCol="0">
            <a:spAutoFit/>
          </a:bodyPr>
          <a:lstStyle/>
          <a:p>
            <a:r>
              <a:rPr lang="en-US" smtClean="0"/>
              <a:t>H0 : data menyebar Normal(mu=20.2, sigma=0.972)</a:t>
            </a:r>
          </a:p>
          <a:p>
            <a:r>
              <a:rPr lang="en-US" smtClean="0"/>
              <a:t>H1: data tidak menyebar Normal(mu=20.2, sigma=0.972)</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56</a:t>
            </a:fld>
            <a:endParaRPr lang="id-ID" dirty="0"/>
          </a:p>
        </p:txBody>
      </p:sp>
    </p:spTree>
    <p:extLst>
      <p:ext uri="{BB962C8B-B14F-4D97-AF65-F5344CB8AC3E}">
        <p14:creationId xmlns:p14="http://schemas.microsoft.com/office/powerpoint/2010/main" val="27339106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90600" y="533400"/>
          <a:ext cx="7162800" cy="4813935"/>
        </p:xfrm>
        <a:graphic>
          <a:graphicData uri="http://schemas.openxmlformats.org/drawingml/2006/table">
            <a:tbl>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193800">
                  <a:extLst>
                    <a:ext uri="{9D8B030D-6E8A-4147-A177-3AD203B41FA5}">
                      <a16:colId xmlns:a16="http://schemas.microsoft.com/office/drawing/2014/main" val="20005"/>
                    </a:ext>
                  </a:extLst>
                </a:gridCol>
              </a:tblGrid>
              <a:tr h="190500">
                <a:tc>
                  <a:txBody>
                    <a:bodyPr/>
                    <a:lstStyle/>
                    <a:p>
                      <a:pPr algn="l" fontAlgn="b"/>
                      <a:r>
                        <a:rPr lang="en-US" sz="1600" b="0" i="0" u="none" strike="noStrike">
                          <a:solidFill>
                            <a:srgbClr val="000000"/>
                          </a:solidFill>
                          <a:latin typeface="Calibri"/>
                        </a:rPr>
                        <a:t>i</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x</a:t>
                      </a: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S(x)</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F(x)</a:t>
                      </a:r>
                    </a:p>
                  </a:txBody>
                  <a:tcPr marL="9525" marR="9525" marT="9525" marB="0" anchor="b">
                    <a:lnL>
                      <a:noFill/>
                    </a:lnL>
                    <a:lnR>
                      <a:noFill/>
                    </a:lnR>
                    <a:lnT>
                      <a:noFill/>
                    </a:lnT>
                    <a:lnB>
                      <a:noFill/>
                    </a:lnB>
                  </a:tcPr>
                </a:tc>
                <a:tc>
                  <a:txBody>
                    <a:bodyPr/>
                    <a:lstStyle/>
                    <a:p>
                      <a:pPr algn="l" fontAlgn="b"/>
                      <a:r>
                        <a:rPr lang="en-US" sz="1600" b="0" i="0" u="none" strike="noStrike">
                          <a:solidFill>
                            <a:srgbClr val="000000"/>
                          </a:solidFill>
                          <a:latin typeface="Calibri"/>
                        </a:rPr>
                        <a:t>abs(S-F)</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n-US" sz="16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0.019231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0.011806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0.007424</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n-US" sz="16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0.038462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0.019814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0.018648</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n-US" sz="16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0.057692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0.032024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0.025669</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n-US" sz="16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0.076923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0.040148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0.036775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n-US" sz="16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18.6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0.096154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0.049873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0.046281</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190500">
                <a:tc>
                  <a:txBody>
                    <a:bodyPr/>
                    <a:lstStyle/>
                    <a:p>
                      <a:pPr algn="r" fontAlgn="b"/>
                      <a:r>
                        <a:rPr lang="en-US" sz="16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0.115385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0.128883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0.013498</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190500">
                <a:tc>
                  <a:txBody>
                    <a:bodyPr/>
                    <a:lstStyle/>
                    <a:p>
                      <a:pPr algn="r" fontAlgn="b"/>
                      <a:r>
                        <a:rPr lang="en-US" sz="1600" b="0" i="0" u="none" strike="noStrike">
                          <a:solidFill>
                            <a:srgbClr val="000000"/>
                          </a:solidFill>
                          <a:latin typeface="Calibri"/>
                        </a:rPr>
                        <a:t>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0.153846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0.151785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0.002061</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190500">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0.153846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0.151785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0.002061</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190500">
                <a:tc>
                  <a:txBody>
                    <a:bodyPr/>
                    <a:lstStyle/>
                    <a:p>
                      <a:pPr algn="r" fontAlgn="b"/>
                      <a:r>
                        <a:rPr lang="en-US" sz="1600" b="0" i="0" u="none" strike="noStrike">
                          <a:solidFill>
                            <a:srgbClr val="000000"/>
                          </a:solidFill>
                          <a:latin typeface="Calibri"/>
                        </a:rPr>
                        <a:t>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190500">
                <a:tc>
                  <a:txBody>
                    <a:bodyPr/>
                    <a:lstStyle/>
                    <a:p>
                      <a:pPr algn="r" fontAlgn="b"/>
                      <a:r>
                        <a:rPr lang="en-US" sz="1600" b="0" i="0" u="none" strike="noStrike">
                          <a:solidFill>
                            <a:srgbClr val="000000"/>
                          </a:solidFill>
                          <a:latin typeface="Calibri"/>
                        </a:rPr>
                        <a:t>10</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190500">
                <a:tc>
                  <a:txBody>
                    <a:bodyPr/>
                    <a:lstStyle/>
                    <a:p>
                      <a:pPr algn="r" fontAlgn="b"/>
                      <a:r>
                        <a:rPr lang="en-US" sz="1600" b="0" i="0" u="none" strike="noStrike">
                          <a:solidFill>
                            <a:srgbClr val="000000"/>
                          </a:solidFill>
                          <a:latin typeface="Calibri"/>
                        </a:rPr>
                        <a:t>11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190500">
                <a:tc>
                  <a:txBody>
                    <a:bodyPr/>
                    <a:lstStyle/>
                    <a:p>
                      <a:pPr algn="r" fontAlgn="b"/>
                      <a:r>
                        <a:rPr lang="en-US" sz="1600" b="0" i="0" u="none" strike="noStrike">
                          <a:solidFill>
                            <a:srgbClr val="000000"/>
                          </a:solidFill>
                          <a:latin typeface="Calibri"/>
                        </a:rPr>
                        <a:t>12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r h="190500">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13</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0.177242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0.072758</a:t>
                      </a: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190500">
                <a:tc>
                  <a:txBody>
                    <a:bodyPr/>
                    <a:lstStyle/>
                    <a:p>
                      <a:pPr algn="r" fontAlgn="b"/>
                      <a:r>
                        <a:rPr lang="en-US" sz="1600" b="0" i="0" u="none" strike="noStrike">
                          <a:solidFill>
                            <a:srgbClr val="000000"/>
                          </a:solidFill>
                          <a:latin typeface="Calibri"/>
                        </a:rPr>
                        <a:t>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14</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0.269231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0.205241</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0.06399</a:t>
                      </a: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190500">
                <a:tc>
                  <a:txBody>
                    <a:bodyPr/>
                    <a:lstStyle/>
                    <a:p>
                      <a:pPr algn="r" fontAlgn="b"/>
                      <a:r>
                        <a:rPr lang="en-US" sz="1600" b="0" i="0" u="none" strike="noStrike">
                          <a:solidFill>
                            <a:srgbClr val="000000"/>
                          </a:solidFill>
                          <a:latin typeface="Calibri"/>
                        </a:rPr>
                        <a:t>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0.288462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0.235712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0.05275</a:t>
                      </a:r>
                    </a:p>
                  </a:txBody>
                  <a:tcPr marL="9525" marR="9525" marT="9525" marB="0" anchor="b">
                    <a:lnL>
                      <a:noFill/>
                    </a:lnL>
                    <a:lnR>
                      <a:noFill/>
                    </a:lnR>
                    <a:lnT>
                      <a:noFill/>
                    </a:lnT>
                    <a:lnB>
                      <a:noFill/>
                    </a:lnB>
                  </a:tcPr>
                </a:tc>
                <a:extLst>
                  <a:ext uri="{0D108BD9-81ED-4DB2-BD59-A6C34878D82A}">
                    <a16:rowId xmlns:a16="http://schemas.microsoft.com/office/drawing/2014/main" val="10015"/>
                  </a:ext>
                </a:extLst>
              </a:tr>
              <a:tr h="190500">
                <a:tc>
                  <a:txBody>
                    <a:bodyPr/>
                    <a:lstStyle/>
                    <a:p>
                      <a:pPr algn="r" fontAlgn="b"/>
                      <a:r>
                        <a:rPr lang="en-US" sz="1600" b="0" i="0" u="none" strike="noStrike">
                          <a:solidFill>
                            <a:srgbClr val="000000"/>
                          </a:solidFill>
                          <a:latin typeface="Calibri"/>
                        </a:rPr>
                        <a:t>16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16</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0.307692</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0.303485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0.004207</a:t>
                      </a:r>
                    </a:p>
                  </a:txBody>
                  <a:tcPr marL="9525" marR="9525" marT="9525" marB="0" anchor="b">
                    <a:lnL>
                      <a:noFill/>
                    </a:lnL>
                    <a:lnR>
                      <a:noFill/>
                    </a:lnR>
                    <a:lnT>
                      <a:noFill/>
                    </a:lnT>
                    <a:lnB>
                      <a:noFill/>
                    </a:lnB>
                  </a:tcPr>
                </a:tc>
                <a:extLst>
                  <a:ext uri="{0D108BD9-81ED-4DB2-BD59-A6C34878D82A}">
                    <a16:rowId xmlns:a16="http://schemas.microsoft.com/office/drawing/2014/main" val="10016"/>
                  </a:ext>
                </a:extLst>
              </a:tr>
              <a:tr h="190500">
                <a:tc>
                  <a:txBody>
                    <a:bodyPr/>
                    <a:lstStyle/>
                    <a:p>
                      <a:pPr algn="r" fontAlgn="b"/>
                      <a:r>
                        <a:rPr lang="en-US" sz="1600" b="0" i="0" u="none" strike="noStrike">
                          <a:solidFill>
                            <a:srgbClr val="000000"/>
                          </a:solidFill>
                          <a:latin typeface="Calibri"/>
                        </a:rPr>
                        <a:t>17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0.365385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0.378797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0.013412</a:t>
                      </a:r>
                    </a:p>
                  </a:txBody>
                  <a:tcPr marL="9525" marR="9525" marT="9525" marB="0" anchor="b">
                    <a:lnL>
                      <a:noFill/>
                    </a:lnL>
                    <a:lnR>
                      <a:noFill/>
                    </a:lnR>
                    <a:lnT>
                      <a:noFill/>
                    </a:lnT>
                    <a:lnB>
                      <a:noFill/>
                    </a:lnB>
                  </a:tcPr>
                </a:tc>
                <a:extLst>
                  <a:ext uri="{0D108BD9-81ED-4DB2-BD59-A6C34878D82A}">
                    <a16:rowId xmlns:a16="http://schemas.microsoft.com/office/drawing/2014/main" val="10017"/>
                  </a:ext>
                </a:extLst>
              </a:tr>
              <a:tr h="190500">
                <a:tc>
                  <a:txBody>
                    <a:bodyPr/>
                    <a:lstStyle/>
                    <a:p>
                      <a:pPr algn="r" fontAlgn="b"/>
                      <a:r>
                        <a:rPr lang="en-US" sz="1600" b="0" i="0" u="none" strike="noStrike">
                          <a:solidFill>
                            <a:srgbClr val="000000"/>
                          </a:solidFill>
                          <a:latin typeface="Calibri"/>
                        </a:rPr>
                        <a:t>18</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19</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0.365385</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0.378797</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latin typeface="Calibri"/>
                        </a:rPr>
                        <a:t>0.013412</a:t>
                      </a:r>
                    </a:p>
                  </a:txBody>
                  <a:tcPr marL="9525" marR="9525" marT="9525" marB="0" anchor="b">
                    <a:lnL>
                      <a:noFill/>
                    </a:lnL>
                    <a:lnR>
                      <a:noFill/>
                    </a:lnR>
                    <a:lnT>
                      <a:noFill/>
                    </a:lnT>
                    <a:lnB>
                      <a:noFill/>
                    </a:lnB>
                  </a:tcPr>
                </a:tc>
                <a:extLst>
                  <a:ext uri="{0D108BD9-81ED-4DB2-BD59-A6C34878D82A}">
                    <a16:rowId xmlns:a16="http://schemas.microsoft.com/office/drawing/2014/main" val="10018"/>
                  </a:ext>
                </a:extLst>
              </a:tr>
            </a:tbl>
          </a:graphicData>
        </a:graphic>
      </p:graphicFrame>
      <p:sp>
        <p:nvSpPr>
          <p:cNvPr id="5" name="TextBox 4"/>
          <p:cNvSpPr txBox="1"/>
          <p:nvPr/>
        </p:nvSpPr>
        <p:spPr>
          <a:xfrm>
            <a:off x="3548418" y="5420435"/>
            <a:ext cx="4885898" cy="646331"/>
          </a:xfrm>
          <a:prstGeom prst="rect">
            <a:avLst/>
          </a:prstGeom>
          <a:noFill/>
        </p:spPr>
        <p:txBody>
          <a:bodyPr wrap="square" rtlCol="0">
            <a:spAutoFit/>
          </a:bodyPr>
          <a:lstStyle/>
          <a:p>
            <a:pPr algn="ctr"/>
            <a:r>
              <a:rPr lang="en-US" smtClean="0"/>
              <a:t>Dst….</a:t>
            </a:r>
          </a:p>
          <a:p>
            <a:pPr algn="ctr"/>
            <a:r>
              <a:rPr lang="en-US" smtClean="0"/>
              <a:t>T = 0.1203	T kritis = 0.1883	Terima H0</a:t>
            </a:r>
            <a:endParaRPr lang="en-US"/>
          </a:p>
        </p:txBody>
      </p:sp>
      <p:sp>
        <p:nvSpPr>
          <p:cNvPr id="3" name="Date Placeholder 2"/>
          <p:cNvSpPr>
            <a:spLocks noGrp="1"/>
          </p:cNvSpPr>
          <p:nvPr>
            <p:ph type="dt" sz="half" idx="4294967295"/>
          </p:nvPr>
        </p:nvSpPr>
        <p:spPr/>
        <p:txBody>
          <a:bodyPr/>
          <a:lstStyle/>
          <a:p>
            <a:r>
              <a:rPr lang="en-US" smtClean="0"/>
              <a:t>Departemen Statistika FMIPA IPB</a:t>
            </a:r>
            <a:endParaRPr lang="id-ID" dirty="0"/>
          </a:p>
        </p:txBody>
      </p:sp>
      <p:sp>
        <p:nvSpPr>
          <p:cNvPr id="6" name="Slide Number Placeholder 5"/>
          <p:cNvSpPr>
            <a:spLocks noGrp="1"/>
          </p:cNvSpPr>
          <p:nvPr>
            <p:ph type="sldNum" sz="quarter" idx="4294967295"/>
          </p:nvPr>
        </p:nvSpPr>
        <p:spPr/>
        <p:txBody>
          <a:bodyPr/>
          <a:lstStyle/>
          <a:p>
            <a:fld id="{FA84F1FF-EA00-4DFC-8ABA-92BCB195DC3B}" type="slidenum">
              <a:rPr lang="id-ID" smtClean="0"/>
              <a:pPr/>
              <a:t>57</a:t>
            </a:fld>
            <a:endParaRPr lang="id-ID" dirty="0"/>
          </a:p>
        </p:txBody>
      </p:sp>
    </p:spTree>
    <p:extLst>
      <p:ext uri="{BB962C8B-B14F-4D97-AF65-F5344CB8AC3E}">
        <p14:creationId xmlns:p14="http://schemas.microsoft.com/office/powerpoint/2010/main" val="2761400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Gunakan Kembali data eksplorasi01.csv</a:t>
            </a:r>
            <a:endParaRPr lang="en-US"/>
          </a:p>
        </p:txBody>
      </p:sp>
      <p:sp>
        <p:nvSpPr>
          <p:cNvPr id="3" name="Content Placeholder 2"/>
          <p:cNvSpPr>
            <a:spLocks noGrp="1"/>
          </p:cNvSpPr>
          <p:nvPr>
            <p:ph idx="1"/>
          </p:nvPr>
        </p:nvSpPr>
        <p:spPr/>
        <p:txBody>
          <a:bodyPr>
            <a:normAutofit fontScale="92500" lnSpcReduction="10000"/>
          </a:bodyPr>
          <a:lstStyle/>
          <a:p>
            <a:pPr>
              <a:buNone/>
            </a:pPr>
            <a:r>
              <a:rPr lang="en-US" sz="2400" smtClean="0"/>
              <a:t>&gt; bpr &lt;- read.csv("eksplorasi01.csv", header=TRUE)</a:t>
            </a:r>
          </a:p>
          <a:p>
            <a:pPr>
              <a:buNone/>
            </a:pPr>
            <a:endParaRPr lang="en-US" sz="2400" smtClean="0"/>
          </a:p>
          <a:p>
            <a:pPr>
              <a:buNone/>
            </a:pPr>
            <a:r>
              <a:rPr lang="en-US" sz="2400" b="1" smtClean="0"/>
              <a:t>Apakah BOPO terdistribusi Normal?</a:t>
            </a:r>
          </a:p>
          <a:p>
            <a:pPr>
              <a:buNone/>
            </a:pPr>
            <a:r>
              <a:rPr lang="en-US" sz="2400" smtClean="0"/>
              <a:t>&gt; x &lt;- bpr$BOPO</a:t>
            </a:r>
          </a:p>
          <a:p>
            <a:pPr>
              <a:buNone/>
            </a:pPr>
            <a:r>
              <a:rPr lang="en-US" sz="2400" smtClean="0"/>
              <a:t>&gt; ks.test(x, "pnorm", mean(x), sqrt(var(x)))</a:t>
            </a:r>
          </a:p>
          <a:p>
            <a:pPr>
              <a:buNone/>
            </a:pPr>
            <a:endParaRPr lang="en-US" sz="2400" smtClean="0"/>
          </a:p>
          <a:p>
            <a:pPr>
              <a:buNone/>
            </a:pPr>
            <a:endParaRPr lang="en-US" sz="2400" smtClean="0"/>
          </a:p>
          <a:p>
            <a:pPr>
              <a:buNone/>
            </a:pPr>
            <a:r>
              <a:rPr lang="en-US" sz="2200" b="1" smtClean="0">
                <a:solidFill>
                  <a:srgbClr val="FF0000"/>
                </a:solidFill>
                <a:latin typeface="Courier New" pitchFamily="49" charset="0"/>
                <a:cs typeface="Courier New" pitchFamily="49" charset="0"/>
              </a:rPr>
              <a:t>        One-sample Kolmogorov-Smirnov test</a:t>
            </a:r>
          </a:p>
          <a:p>
            <a:pPr>
              <a:buNone/>
            </a:pPr>
            <a:endParaRPr lang="en-US" sz="2200" b="1" smtClean="0">
              <a:solidFill>
                <a:srgbClr val="FF0000"/>
              </a:solidFill>
              <a:latin typeface="Courier New" pitchFamily="49" charset="0"/>
              <a:cs typeface="Courier New" pitchFamily="49" charset="0"/>
            </a:endParaRPr>
          </a:p>
          <a:p>
            <a:pPr>
              <a:buNone/>
            </a:pPr>
            <a:r>
              <a:rPr lang="en-US" sz="2200" b="1" smtClean="0">
                <a:solidFill>
                  <a:srgbClr val="FF0000"/>
                </a:solidFill>
                <a:latin typeface="Courier New" pitchFamily="49" charset="0"/>
                <a:cs typeface="Courier New" pitchFamily="49" charset="0"/>
              </a:rPr>
              <a:t>data:  x</a:t>
            </a:r>
          </a:p>
          <a:p>
            <a:pPr>
              <a:buNone/>
            </a:pPr>
            <a:r>
              <a:rPr lang="en-US" sz="2200" b="1" smtClean="0">
                <a:solidFill>
                  <a:srgbClr val="FF0000"/>
                </a:solidFill>
                <a:latin typeface="Courier New" pitchFamily="49" charset="0"/>
                <a:cs typeface="Courier New" pitchFamily="49" charset="0"/>
              </a:rPr>
              <a:t>D = 0.20153, p-value = 1.304e-05</a:t>
            </a:r>
          </a:p>
          <a:p>
            <a:pPr>
              <a:buNone/>
            </a:pPr>
            <a:r>
              <a:rPr lang="en-US" sz="2200" b="1" smtClean="0">
                <a:solidFill>
                  <a:srgbClr val="FF0000"/>
                </a:solidFill>
                <a:latin typeface="Courier New" pitchFamily="49" charset="0"/>
                <a:cs typeface="Courier New" pitchFamily="49" charset="0"/>
              </a:rPr>
              <a:t>alternative hypothesis: two-sided</a:t>
            </a:r>
          </a:p>
          <a:p>
            <a:pPr>
              <a:buNone/>
            </a:pPr>
            <a:endParaRPr lang="en-US" sz="240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58</a:t>
            </a:fld>
            <a:endParaRPr lang="id-ID" dirty="0"/>
          </a:p>
        </p:txBody>
      </p:sp>
    </p:spTree>
    <p:extLst>
      <p:ext uri="{BB962C8B-B14F-4D97-AF65-F5344CB8AC3E}">
        <p14:creationId xmlns:p14="http://schemas.microsoft.com/office/powerpoint/2010/main" val="35133143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3200" b="1" smtClean="0"/>
              <a:t>Diskusi tentang Ukuran Penyebaran atau Heterogenitas Data</a:t>
            </a:r>
            <a:endParaRPr lang="en-US" sz="3200" b="1"/>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71435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t>Tujuan Analisis Eksplorasi Data</a:t>
            </a:r>
            <a:endParaRPr lang="en-US" sz="4000" b="1"/>
          </a:p>
        </p:txBody>
      </p:sp>
      <p:sp>
        <p:nvSpPr>
          <p:cNvPr id="3" name="Content Placeholder 2"/>
          <p:cNvSpPr>
            <a:spLocks noGrp="1"/>
          </p:cNvSpPr>
          <p:nvPr>
            <p:ph idx="1"/>
          </p:nvPr>
        </p:nvSpPr>
        <p:spPr/>
        <p:txBody>
          <a:bodyPr>
            <a:normAutofit lnSpcReduction="10000"/>
          </a:bodyPr>
          <a:lstStyle/>
          <a:p>
            <a:pPr lvl="0"/>
            <a:r>
              <a:rPr lang="en-US" sz="2400" smtClean="0"/>
              <a:t>Memaksimumkan pemahaman terhadap perilaku data</a:t>
            </a:r>
          </a:p>
          <a:p>
            <a:pPr lvl="0"/>
            <a:endParaRPr lang="en-US" sz="2400" smtClean="0"/>
          </a:p>
          <a:p>
            <a:pPr lvl="0"/>
            <a:r>
              <a:rPr lang="en-US" sz="2400" smtClean="0"/>
              <a:t>Mengenali struktur yang tersembunyi dalam data</a:t>
            </a:r>
          </a:p>
          <a:p>
            <a:pPr lvl="0"/>
            <a:endParaRPr lang="en-US" sz="2400" smtClean="0"/>
          </a:p>
          <a:p>
            <a:pPr lvl="0"/>
            <a:r>
              <a:rPr lang="en-US" sz="2400" smtClean="0"/>
              <a:t>Memperoleh peubah-peubah yang penting</a:t>
            </a:r>
          </a:p>
          <a:p>
            <a:pPr lvl="0"/>
            <a:endParaRPr lang="en-US" sz="2400" smtClean="0"/>
          </a:p>
          <a:p>
            <a:pPr lvl="0"/>
            <a:r>
              <a:rPr lang="en-US" sz="2400" smtClean="0"/>
              <a:t>Mendeteksi pencilan dan anomali</a:t>
            </a:r>
          </a:p>
          <a:p>
            <a:pPr lvl="0"/>
            <a:endParaRPr lang="en-US" sz="2400" smtClean="0"/>
          </a:p>
          <a:p>
            <a:pPr lvl="0"/>
            <a:r>
              <a:rPr lang="en-US" sz="2400" smtClean="0"/>
              <a:t>Mengidentifikasi terpenuhinya asumsi</a:t>
            </a:r>
          </a:p>
          <a:p>
            <a:pPr lvl="0"/>
            <a:endParaRPr lang="en-US" sz="2400" smtClean="0"/>
          </a:p>
          <a:p>
            <a:pPr lvl="0"/>
            <a:r>
              <a:rPr lang="en-US" sz="2400" smtClean="0"/>
              <a:t>Memperoleh model yang sederhana</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a:t>
            </a:fld>
            <a:endParaRPr lang="id-ID" dirty="0"/>
          </a:p>
        </p:txBody>
      </p:sp>
    </p:spTree>
    <p:extLst>
      <p:ext uri="{BB962C8B-B14F-4D97-AF65-F5344CB8AC3E}">
        <p14:creationId xmlns:p14="http://schemas.microsoft.com/office/powerpoint/2010/main" val="65194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Statistik Ringkasan Data (numerik)</a:t>
            </a:r>
            <a:endParaRPr lang="en-US"/>
          </a:p>
        </p:txBody>
      </p:sp>
      <p:sp>
        <p:nvSpPr>
          <p:cNvPr id="3" name="Content Placeholder 2"/>
          <p:cNvSpPr>
            <a:spLocks noGrp="1"/>
          </p:cNvSpPr>
          <p:nvPr>
            <p:ph idx="1"/>
          </p:nvPr>
        </p:nvSpPr>
        <p:spPr/>
        <p:txBody>
          <a:bodyPr/>
          <a:lstStyle/>
          <a:p>
            <a:r>
              <a:rPr lang="en-US" smtClean="0"/>
              <a:t>Ukuran Pemusatan (central tendency)</a:t>
            </a:r>
          </a:p>
          <a:p>
            <a:r>
              <a:rPr lang="en-US" smtClean="0"/>
              <a:t>Ukuran Penyebaran (spread, dispersion)</a:t>
            </a:r>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60</a:t>
            </a:fld>
            <a:endParaRPr lang="id-ID" dirty="0"/>
          </a:p>
        </p:txBody>
      </p:sp>
    </p:spTree>
    <p:extLst>
      <p:ext uri="{BB962C8B-B14F-4D97-AF65-F5344CB8AC3E}">
        <p14:creationId xmlns:p14="http://schemas.microsoft.com/office/powerpoint/2010/main" val="18932408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Deskripsi</a:t>
            </a:r>
            <a:r>
              <a:rPr lang="en-US" dirty="0" smtClean="0"/>
              <a:t> Data </a:t>
            </a:r>
            <a:r>
              <a:rPr lang="en-US" dirty="0" err="1" smtClean="0"/>
              <a:t>Numerik</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Ukuran</a:t>
            </a:r>
            <a:r>
              <a:rPr lang="en-US" dirty="0" smtClean="0"/>
              <a:t> </a:t>
            </a:r>
            <a:r>
              <a:rPr lang="en-US" dirty="0" err="1" smtClean="0"/>
              <a:t>Pemusatan</a:t>
            </a:r>
            <a:r>
              <a:rPr lang="en-US" dirty="0" smtClean="0"/>
              <a:t> (central tendency)</a:t>
            </a:r>
          </a:p>
          <a:p>
            <a:pPr lvl="1"/>
            <a:r>
              <a:rPr lang="en-US" dirty="0" err="1" smtClean="0"/>
              <a:t>Rataan</a:t>
            </a:r>
            <a:endParaRPr lang="en-US" dirty="0" smtClean="0"/>
          </a:p>
          <a:p>
            <a:pPr lvl="1"/>
            <a:r>
              <a:rPr lang="en-US" dirty="0" smtClean="0"/>
              <a:t>Median</a:t>
            </a:r>
          </a:p>
          <a:p>
            <a:pPr lvl="1"/>
            <a:r>
              <a:rPr lang="en-US" dirty="0" smtClean="0"/>
              <a:t>Modus</a:t>
            </a:r>
          </a:p>
          <a:p>
            <a:pPr lvl="1"/>
            <a:endParaRPr lang="en-US" dirty="0" smtClean="0"/>
          </a:p>
          <a:p>
            <a:r>
              <a:rPr lang="en-US" dirty="0" err="1" smtClean="0"/>
              <a:t>Ukuran</a:t>
            </a:r>
            <a:r>
              <a:rPr lang="en-US" dirty="0" smtClean="0"/>
              <a:t> </a:t>
            </a:r>
            <a:r>
              <a:rPr lang="en-US" dirty="0" err="1" smtClean="0"/>
              <a:t>Penyebaran</a:t>
            </a:r>
            <a:r>
              <a:rPr lang="en-US" dirty="0" smtClean="0"/>
              <a:t> (dispersion)</a:t>
            </a:r>
          </a:p>
          <a:p>
            <a:pPr lvl="1"/>
            <a:r>
              <a:rPr lang="en-US" dirty="0" err="1" smtClean="0"/>
              <a:t>Ragam</a:t>
            </a:r>
            <a:r>
              <a:rPr lang="en-US" dirty="0"/>
              <a:t> </a:t>
            </a:r>
            <a:r>
              <a:rPr lang="en-US" dirty="0" smtClean="0"/>
              <a:t>(variance), </a:t>
            </a:r>
            <a:r>
              <a:rPr lang="en-US" dirty="0" err="1" smtClean="0"/>
              <a:t>simpangan</a:t>
            </a:r>
            <a:r>
              <a:rPr lang="en-US" dirty="0" smtClean="0"/>
              <a:t> </a:t>
            </a:r>
            <a:r>
              <a:rPr lang="en-US" dirty="0" err="1" smtClean="0"/>
              <a:t>baku</a:t>
            </a:r>
            <a:r>
              <a:rPr lang="en-US" dirty="0" smtClean="0"/>
              <a:t> (standard deviation)</a:t>
            </a:r>
          </a:p>
          <a:p>
            <a:pPr lvl="1"/>
            <a:r>
              <a:rPr lang="en-US" dirty="0" smtClean="0"/>
              <a:t>Range</a:t>
            </a:r>
          </a:p>
          <a:p>
            <a:pPr lvl="1"/>
            <a:r>
              <a:rPr lang="en-US" smtClean="0"/>
              <a:t>Inter-Quartile Range</a:t>
            </a:r>
          </a:p>
          <a:p>
            <a:pPr lvl="1"/>
            <a:r>
              <a:rPr lang="en-US" smtClean="0"/>
              <a:t>Coefficient of Variation</a:t>
            </a:r>
            <a:endParaRPr lang="en-US" dirty="0" smtClean="0"/>
          </a:p>
          <a:p>
            <a:pPr lvl="1"/>
            <a:r>
              <a:rPr lang="en-US" smtClean="0"/>
              <a:t>Koefisien Gini</a:t>
            </a:r>
          </a:p>
          <a:p>
            <a:pPr lvl="1"/>
            <a:endParaRPr lang="en-US" smtClean="0"/>
          </a:p>
          <a:p>
            <a:r>
              <a:rPr lang="en-US" smtClean="0"/>
              <a:t>Bentuk Sebaran</a:t>
            </a:r>
          </a:p>
          <a:p>
            <a:pPr lvl="1"/>
            <a:r>
              <a:rPr lang="en-US" smtClean="0"/>
              <a:t>Skewness</a:t>
            </a:r>
          </a:p>
          <a:p>
            <a:pPr lvl="1"/>
            <a:r>
              <a:rPr lang="en-US" smtClean="0"/>
              <a:t>Kurtosis</a:t>
            </a:r>
            <a:endParaRPr lang="en-US" dirty="0" smtClean="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61</a:t>
            </a:fld>
            <a:endParaRPr lang="id-ID" dirty="0"/>
          </a:p>
        </p:txBody>
      </p:sp>
    </p:spTree>
    <p:extLst>
      <p:ext uri="{BB962C8B-B14F-4D97-AF65-F5344CB8AC3E}">
        <p14:creationId xmlns:p14="http://schemas.microsoft.com/office/powerpoint/2010/main" val="17059826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b="1"/>
              <a:t>Nilai tengah (rataan/rata-rata)</a:t>
            </a:r>
          </a:p>
        </p:txBody>
      </p:sp>
      <p:sp>
        <p:nvSpPr>
          <p:cNvPr id="182275" name="Rectangle 3"/>
          <p:cNvSpPr>
            <a:spLocks noGrp="1" noChangeArrowheads="1"/>
          </p:cNvSpPr>
          <p:nvPr>
            <p:ph sz="quarter" idx="1"/>
          </p:nvPr>
        </p:nvSpPr>
        <p:spPr/>
        <p:txBody>
          <a:bodyPr>
            <a:normAutofit/>
          </a:bodyPr>
          <a:lstStyle/>
          <a:p>
            <a:r>
              <a:rPr lang="en-US" sz="2800" dirty="0" err="1"/>
              <a:t>Definisi</a:t>
            </a:r>
            <a:r>
              <a:rPr lang="en-US" sz="2800" dirty="0"/>
              <a:t>: </a:t>
            </a:r>
            <a:r>
              <a:rPr lang="en-US" sz="2800" dirty="0" err="1"/>
              <a:t>merupakan</a:t>
            </a:r>
            <a:r>
              <a:rPr lang="en-US" sz="2800" dirty="0"/>
              <a:t> </a:t>
            </a:r>
            <a:r>
              <a:rPr lang="en-US" sz="2800" dirty="0" err="1"/>
              <a:t>ukuran</a:t>
            </a:r>
            <a:r>
              <a:rPr lang="en-US" sz="2800" dirty="0"/>
              <a:t> yang </a:t>
            </a:r>
            <a:r>
              <a:rPr lang="en-US" sz="2800" dirty="0" err="1"/>
              <a:t>menimbang</a:t>
            </a:r>
            <a:r>
              <a:rPr lang="en-US" sz="2800" dirty="0"/>
              <a:t> data </a:t>
            </a:r>
            <a:r>
              <a:rPr lang="en-US" sz="2800" dirty="0" err="1"/>
              <a:t>menjadi</a:t>
            </a:r>
            <a:r>
              <a:rPr lang="en-US" sz="2800" dirty="0"/>
              <a:t> </a:t>
            </a:r>
            <a:r>
              <a:rPr lang="en-US" sz="2800" dirty="0" err="1"/>
              <a:t>dua</a:t>
            </a:r>
            <a:r>
              <a:rPr lang="en-US" sz="2800" dirty="0"/>
              <a:t> </a:t>
            </a:r>
            <a:r>
              <a:rPr lang="en-US" sz="2800" dirty="0" err="1"/>
              <a:t>kelompok</a:t>
            </a:r>
            <a:r>
              <a:rPr lang="en-US" sz="2800" dirty="0"/>
              <a:t> data yang </a:t>
            </a:r>
            <a:r>
              <a:rPr lang="en-US" sz="2800" dirty="0" err="1"/>
              <a:t>memiliki</a:t>
            </a:r>
            <a:r>
              <a:rPr lang="en-US" sz="2800" dirty="0"/>
              <a:t> </a:t>
            </a:r>
            <a:r>
              <a:rPr lang="en-US" sz="2800" dirty="0" err="1"/>
              <a:t>massa</a:t>
            </a:r>
            <a:r>
              <a:rPr lang="en-US" sz="2800" dirty="0"/>
              <a:t> yang </a:t>
            </a:r>
            <a:r>
              <a:rPr lang="en-US" sz="2800" dirty="0" err="1"/>
              <a:t>sama</a:t>
            </a:r>
            <a:r>
              <a:rPr lang="en-US" sz="2800" dirty="0"/>
              <a:t> </a:t>
            </a:r>
            <a:endParaRPr lang="en-US" sz="2800" dirty="0" smtClean="0"/>
          </a:p>
          <a:p>
            <a:endParaRPr lang="en-US" sz="2800" dirty="0"/>
          </a:p>
          <a:p>
            <a:r>
              <a:rPr lang="en-US" sz="2800" dirty="0" err="1"/>
              <a:t>Apabila</a:t>
            </a:r>
            <a:r>
              <a:rPr lang="en-US" sz="2800" dirty="0"/>
              <a:t> x</a:t>
            </a:r>
            <a:r>
              <a:rPr lang="en-US" sz="1800" dirty="0"/>
              <a:t>1</a:t>
            </a:r>
            <a:r>
              <a:rPr lang="en-US" sz="2800" dirty="0"/>
              <a:t>, x</a:t>
            </a:r>
            <a:r>
              <a:rPr lang="en-US" sz="1800" dirty="0"/>
              <a:t>2</a:t>
            </a:r>
            <a:r>
              <a:rPr lang="en-US" sz="2800" dirty="0"/>
              <a:t>, ...,</a:t>
            </a:r>
            <a:r>
              <a:rPr lang="en-US" sz="2800" dirty="0" err="1"/>
              <a:t>x</a:t>
            </a:r>
            <a:r>
              <a:rPr lang="en-US" sz="1200" dirty="0" err="1"/>
              <a:t>N</a:t>
            </a:r>
            <a:r>
              <a:rPr lang="en-US" sz="2800" dirty="0"/>
              <a:t> </a:t>
            </a:r>
            <a:r>
              <a:rPr lang="en-US" sz="2800" dirty="0" err="1"/>
              <a:t>adalah</a:t>
            </a:r>
            <a:r>
              <a:rPr lang="en-US" sz="2800" dirty="0"/>
              <a:t> </a:t>
            </a:r>
            <a:r>
              <a:rPr lang="en-US" sz="2800" dirty="0" err="1"/>
              <a:t>anggota</a:t>
            </a:r>
            <a:r>
              <a:rPr lang="en-US" sz="2800" dirty="0"/>
              <a:t> </a:t>
            </a:r>
            <a:r>
              <a:rPr lang="en-US" sz="2800" dirty="0" err="1"/>
              <a:t>suatu</a:t>
            </a:r>
            <a:r>
              <a:rPr lang="en-US" sz="2800" dirty="0"/>
              <a:t> </a:t>
            </a:r>
            <a:r>
              <a:rPr lang="en-US" sz="2800" dirty="0" err="1"/>
              <a:t>populasi</a:t>
            </a:r>
            <a:r>
              <a:rPr lang="en-US" sz="2800" dirty="0"/>
              <a:t> </a:t>
            </a:r>
            <a:r>
              <a:rPr lang="en-US" sz="2800" dirty="0" err="1"/>
              <a:t>terhingga</a:t>
            </a:r>
            <a:r>
              <a:rPr lang="en-US" sz="2800" dirty="0"/>
              <a:t> </a:t>
            </a:r>
            <a:r>
              <a:rPr lang="en-US" sz="2800" dirty="0" err="1"/>
              <a:t>berukuran</a:t>
            </a:r>
            <a:r>
              <a:rPr lang="en-US" sz="2800" dirty="0"/>
              <a:t> N, </a:t>
            </a:r>
            <a:r>
              <a:rPr lang="en-US" sz="2800" dirty="0" err="1"/>
              <a:t>maka</a:t>
            </a:r>
            <a:r>
              <a:rPr lang="en-US" sz="2800" dirty="0"/>
              <a:t> </a:t>
            </a:r>
            <a:r>
              <a:rPr lang="en-US" sz="2800" dirty="0" err="1"/>
              <a:t>nilai</a:t>
            </a:r>
            <a:r>
              <a:rPr lang="en-US" sz="2800" dirty="0"/>
              <a:t> </a:t>
            </a:r>
            <a:r>
              <a:rPr lang="en-US" sz="2800" dirty="0" err="1"/>
              <a:t>tengah</a:t>
            </a:r>
            <a:r>
              <a:rPr lang="en-US" sz="2800" dirty="0"/>
              <a:t> </a:t>
            </a:r>
            <a:r>
              <a:rPr lang="en-US" sz="2800" dirty="0" err="1"/>
              <a:t>populasinya</a:t>
            </a:r>
            <a:r>
              <a:rPr lang="en-US" sz="2800" dirty="0"/>
              <a:t> </a:t>
            </a:r>
            <a:r>
              <a:rPr lang="en-US" sz="2800" dirty="0" err="1"/>
              <a:t>adalah</a:t>
            </a:r>
            <a:r>
              <a:rPr lang="en-US" sz="2800" dirty="0"/>
              <a:t>:</a:t>
            </a:r>
          </a:p>
        </p:txBody>
      </p:sp>
      <p:sp>
        <p:nvSpPr>
          <p:cNvPr id="182277" name="Rectangle 5"/>
          <p:cNvSpPr>
            <a:spLocks noChangeArrowheads="1"/>
          </p:cNvSpPr>
          <p:nvPr/>
        </p:nvSpPr>
        <p:spPr bwMode="auto">
          <a:xfrm>
            <a:off x="0" y="31480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2276" name="Object 4"/>
          <p:cNvGraphicFramePr>
            <a:graphicFrameLocks noChangeAspect="1"/>
          </p:cNvGraphicFramePr>
          <p:nvPr/>
        </p:nvGraphicFramePr>
        <p:xfrm>
          <a:off x="3810000" y="4876800"/>
          <a:ext cx="1981200" cy="1392238"/>
        </p:xfrm>
        <a:graphic>
          <a:graphicData uri="http://schemas.openxmlformats.org/presentationml/2006/ole">
            <mc:AlternateContent xmlns:mc="http://schemas.openxmlformats.org/markup-compatibility/2006">
              <mc:Choice xmlns:v="urn:schemas-microsoft-com:vml" Requires="v">
                <p:oleObj spid="_x0000_s133131" name="Equation" r:id="rId3" imgW="622030" imgH="431613" progId="Equation.3">
                  <p:embed/>
                </p:oleObj>
              </mc:Choice>
              <mc:Fallback>
                <p:oleObj name="Equation" r:id="rId3" imgW="622030" imgH="431613" progId="Equation.3">
                  <p:embed/>
                  <p:pic>
                    <p:nvPicPr>
                      <p:cNvPr id="1822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876800"/>
                        <a:ext cx="1981200" cy="1392238"/>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62</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5602167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b="1"/>
              <a:t>Nilai tengah (rataan/rata-rata)</a:t>
            </a:r>
          </a:p>
        </p:txBody>
      </p:sp>
      <p:sp>
        <p:nvSpPr>
          <p:cNvPr id="183299" name="Rectangle 3"/>
          <p:cNvSpPr>
            <a:spLocks noGrp="1" noChangeArrowheads="1"/>
          </p:cNvSpPr>
          <p:nvPr>
            <p:ph sz="quarter" idx="1"/>
          </p:nvPr>
        </p:nvSpPr>
        <p:spPr/>
        <p:txBody>
          <a:bodyPr/>
          <a:lstStyle/>
          <a:p>
            <a:r>
              <a:rPr lang="en-US" dirty="0" err="1"/>
              <a:t>sedangkan</a:t>
            </a:r>
            <a:r>
              <a:rPr lang="en-US" dirty="0"/>
              <a:t> </a:t>
            </a:r>
            <a:r>
              <a:rPr lang="en-US" dirty="0" err="1"/>
              <a:t>jika</a:t>
            </a:r>
            <a:r>
              <a:rPr lang="en-US" dirty="0"/>
              <a:t> x</a:t>
            </a:r>
            <a:r>
              <a:rPr lang="en-US" sz="2000" dirty="0"/>
              <a:t>1</a:t>
            </a:r>
            <a:r>
              <a:rPr lang="en-US" dirty="0"/>
              <a:t>, x</a:t>
            </a:r>
            <a:r>
              <a:rPr lang="en-US" sz="2000" dirty="0"/>
              <a:t>2</a:t>
            </a:r>
            <a:r>
              <a:rPr lang="en-US" dirty="0"/>
              <a:t>, ...,</a:t>
            </a:r>
            <a:r>
              <a:rPr lang="en-US" dirty="0" err="1"/>
              <a:t>x</a:t>
            </a:r>
            <a:r>
              <a:rPr lang="en-US" sz="2000" dirty="0" err="1"/>
              <a:t>n</a:t>
            </a:r>
            <a:r>
              <a:rPr lang="en-US" dirty="0"/>
              <a:t> </a:t>
            </a:r>
            <a:r>
              <a:rPr lang="en-US" dirty="0" err="1"/>
              <a:t>adalah</a:t>
            </a:r>
            <a:r>
              <a:rPr lang="en-US" dirty="0"/>
              <a:t> </a:t>
            </a:r>
            <a:r>
              <a:rPr lang="en-US" dirty="0" err="1"/>
              <a:t>anggota</a:t>
            </a:r>
            <a:r>
              <a:rPr lang="en-US" dirty="0"/>
              <a:t> </a:t>
            </a:r>
            <a:r>
              <a:rPr lang="en-US" dirty="0" err="1"/>
              <a:t>suatu</a:t>
            </a:r>
            <a:r>
              <a:rPr lang="en-US" dirty="0"/>
              <a:t> </a:t>
            </a:r>
            <a:r>
              <a:rPr lang="en-US" dirty="0" err="1"/>
              <a:t>contoh</a:t>
            </a:r>
            <a:r>
              <a:rPr lang="en-US" dirty="0"/>
              <a:t> </a:t>
            </a:r>
            <a:r>
              <a:rPr lang="en-US" dirty="0" err="1"/>
              <a:t>berukuran</a:t>
            </a:r>
            <a:r>
              <a:rPr lang="en-US" dirty="0"/>
              <a:t> n, </a:t>
            </a:r>
            <a:r>
              <a:rPr lang="en-US" dirty="0" err="1"/>
              <a:t>maka</a:t>
            </a:r>
            <a:r>
              <a:rPr lang="en-US" dirty="0"/>
              <a:t> </a:t>
            </a:r>
            <a:r>
              <a:rPr lang="en-US" dirty="0" err="1"/>
              <a:t>nilai</a:t>
            </a:r>
            <a:r>
              <a:rPr lang="en-US" dirty="0"/>
              <a:t> </a:t>
            </a:r>
            <a:r>
              <a:rPr lang="en-US" dirty="0" err="1"/>
              <a:t>tengah</a:t>
            </a:r>
            <a:r>
              <a:rPr lang="en-US" dirty="0"/>
              <a:t> </a:t>
            </a:r>
            <a:r>
              <a:rPr lang="en-US" dirty="0" err="1"/>
              <a:t>contoh</a:t>
            </a:r>
            <a:r>
              <a:rPr lang="en-US" dirty="0"/>
              <a:t> </a:t>
            </a:r>
            <a:r>
              <a:rPr lang="en-US" dirty="0" err="1"/>
              <a:t>tersebut</a:t>
            </a:r>
            <a:r>
              <a:rPr lang="en-US" dirty="0"/>
              <a:t> </a:t>
            </a:r>
            <a:r>
              <a:rPr lang="en-US" dirty="0" err="1"/>
              <a:t>adalah</a:t>
            </a:r>
            <a:r>
              <a:rPr lang="en-US" dirty="0"/>
              <a:t>:</a:t>
            </a:r>
          </a:p>
        </p:txBody>
      </p:sp>
      <p:sp>
        <p:nvSpPr>
          <p:cNvPr id="183301" name="Rectangle 5"/>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505200" y="3352800"/>
          <a:ext cx="2133600" cy="1549400"/>
        </p:xfrm>
        <a:graphic>
          <a:graphicData uri="http://schemas.openxmlformats.org/presentationml/2006/ole">
            <mc:AlternateContent xmlns:mc="http://schemas.openxmlformats.org/markup-compatibility/2006">
              <mc:Choice xmlns:v="urn:schemas-microsoft-com:vml" Requires="v">
                <p:oleObj spid="_x0000_s134155" name="Equation" r:id="rId3" imgW="596900" imgH="431800" progId="Equation.3">
                  <p:embed/>
                </p:oleObj>
              </mc:Choice>
              <mc:Fallback>
                <p:oleObj name="Equation" r:id="rId3" imgW="596900" imgH="431800" progId="Equation.3">
                  <p:embed/>
                  <p:pic>
                    <p:nvPicPr>
                      <p:cNvPr id="1833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352800"/>
                        <a:ext cx="2133600" cy="1549400"/>
                      </a:xfrm>
                      <a:prstGeom prst="rect">
                        <a:avLst/>
                      </a:prstGeom>
                      <a:solidFill>
                        <a:srgbClr val="99CCFF"/>
                      </a:solidFill>
                    </p:spPr>
                  </p:pic>
                </p:oleObj>
              </mc:Fallback>
            </mc:AlternateContent>
          </a:graphicData>
        </a:graphic>
      </p:graphicFrame>
      <p:sp>
        <p:nvSpPr>
          <p:cNvPr id="183302" name="Text Box 6"/>
          <p:cNvSpPr txBox="1">
            <a:spLocks noChangeArrowheads="1"/>
          </p:cNvSpPr>
          <p:nvPr/>
        </p:nvSpPr>
        <p:spPr bwMode="auto">
          <a:xfrm>
            <a:off x="381000" y="5401096"/>
            <a:ext cx="8001000" cy="701675"/>
          </a:xfrm>
          <a:prstGeom prst="rect">
            <a:avLst/>
          </a:prstGeom>
          <a:noFill/>
          <a:ln w="9525">
            <a:noFill/>
            <a:miter lim="800000"/>
            <a:headEnd/>
            <a:tailEnd/>
          </a:ln>
          <a:effectLst/>
        </p:spPr>
        <p:txBody>
          <a:bodyPr>
            <a:spAutoFit/>
          </a:bodyPr>
          <a:lstStyle/>
          <a:p>
            <a:pPr>
              <a:spcBef>
                <a:spcPct val="50000"/>
              </a:spcBef>
            </a:pPr>
            <a:r>
              <a:rPr lang="en-US" sz="2000" i="1" u="sng"/>
              <a:t>dalam Bahasa Inggris, rata-rata populasi disebut dengan </a:t>
            </a:r>
            <a:r>
              <a:rPr lang="en-US" sz="2000" b="1" i="1" u="sng"/>
              <a:t>mean </a:t>
            </a:r>
            <a:r>
              <a:rPr lang="en-US" sz="2000" i="1" u="sng"/>
              <a:t>dan rata-rata contoh disebut </a:t>
            </a:r>
            <a:r>
              <a:rPr lang="en-US" sz="2000" b="1" i="1" u="sng"/>
              <a:t>average</a:t>
            </a:r>
            <a:endParaRPr lang="en-US" sz="2000" i="1" u="sng"/>
          </a:p>
        </p:txBody>
      </p:sp>
      <p:sp>
        <p:nvSpPr>
          <p:cNvPr id="8"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63</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539844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Median</a:t>
            </a:r>
          </a:p>
        </p:txBody>
      </p:sp>
      <p:sp>
        <p:nvSpPr>
          <p:cNvPr id="180227" name="Rectangle 3"/>
          <p:cNvSpPr>
            <a:spLocks noGrp="1" noChangeArrowheads="1"/>
          </p:cNvSpPr>
          <p:nvPr>
            <p:ph sz="quarter" idx="1"/>
          </p:nvPr>
        </p:nvSpPr>
        <p:spPr/>
        <p:txBody>
          <a:bodyPr/>
          <a:lstStyle/>
          <a:p>
            <a:pPr>
              <a:lnSpc>
                <a:spcPct val="80000"/>
              </a:lnSpc>
            </a:pPr>
            <a:r>
              <a:rPr lang="en-US" dirty="0" err="1"/>
              <a:t>Definisi</a:t>
            </a:r>
            <a:r>
              <a:rPr lang="en-US" dirty="0"/>
              <a:t> : </a:t>
            </a:r>
            <a:r>
              <a:rPr lang="en-US" dirty="0" err="1"/>
              <a:t>suatu</a:t>
            </a:r>
            <a:r>
              <a:rPr lang="en-US" dirty="0"/>
              <a:t> </a:t>
            </a:r>
            <a:r>
              <a:rPr lang="en-US" dirty="0" err="1"/>
              <a:t>nilai</a:t>
            </a:r>
            <a:r>
              <a:rPr lang="en-US" dirty="0"/>
              <a:t> data yang </a:t>
            </a:r>
            <a:r>
              <a:rPr lang="en-US" dirty="0" err="1"/>
              <a:t>membagi</a:t>
            </a:r>
            <a:r>
              <a:rPr lang="en-US" dirty="0"/>
              <a:t> </a:t>
            </a:r>
            <a:r>
              <a:rPr lang="en-US" dirty="0" err="1"/>
              <a:t>dua</a:t>
            </a:r>
            <a:r>
              <a:rPr lang="en-US" dirty="0"/>
              <a:t> </a:t>
            </a:r>
            <a:r>
              <a:rPr lang="en-US" dirty="0" err="1"/>
              <a:t>sama</a:t>
            </a:r>
            <a:r>
              <a:rPr lang="en-US" dirty="0"/>
              <a:t> </a:t>
            </a:r>
            <a:r>
              <a:rPr lang="en-US" dirty="0" err="1"/>
              <a:t>banyak</a:t>
            </a:r>
            <a:r>
              <a:rPr lang="en-US" dirty="0"/>
              <a:t> </a:t>
            </a:r>
            <a:r>
              <a:rPr lang="en-US" dirty="0" err="1"/>
              <a:t>kumpulan</a:t>
            </a:r>
            <a:r>
              <a:rPr lang="en-US" dirty="0"/>
              <a:t> data yang </a:t>
            </a:r>
            <a:r>
              <a:rPr lang="en-US" dirty="0" err="1"/>
              <a:t>telah</a:t>
            </a:r>
            <a:r>
              <a:rPr lang="en-US" dirty="0"/>
              <a:t> </a:t>
            </a:r>
            <a:r>
              <a:rPr lang="en-US" dirty="0" err="1"/>
              <a:t>diurutkan</a:t>
            </a:r>
            <a:r>
              <a:rPr lang="en-US" dirty="0"/>
              <a:t>.  </a:t>
            </a:r>
            <a:endParaRPr lang="en-US" dirty="0" smtClean="0"/>
          </a:p>
          <a:p>
            <a:pPr>
              <a:lnSpc>
                <a:spcPct val="80000"/>
              </a:lnSpc>
            </a:pPr>
            <a:endParaRPr lang="en-US" dirty="0"/>
          </a:p>
          <a:p>
            <a:pPr>
              <a:lnSpc>
                <a:spcPct val="80000"/>
              </a:lnSpc>
            </a:pPr>
            <a:r>
              <a:rPr lang="en-US" dirty="0" err="1"/>
              <a:t>Langkah</a:t>
            </a:r>
            <a:r>
              <a:rPr lang="en-US" dirty="0"/>
              <a:t> </a:t>
            </a:r>
            <a:r>
              <a:rPr lang="en-US" dirty="0" err="1"/>
              <a:t>Teknis</a:t>
            </a:r>
            <a:r>
              <a:rPr lang="en-US" dirty="0"/>
              <a:t>:</a:t>
            </a:r>
          </a:p>
          <a:p>
            <a:pPr lvl="1">
              <a:lnSpc>
                <a:spcPct val="80000"/>
              </a:lnSpc>
            </a:pPr>
            <a:r>
              <a:rPr lang="en-US" sz="2400" dirty="0" err="1"/>
              <a:t>Urutkan</a:t>
            </a:r>
            <a:r>
              <a:rPr lang="en-US" sz="2400" dirty="0"/>
              <a:t> data </a:t>
            </a:r>
            <a:r>
              <a:rPr lang="en-US" sz="2400" dirty="0" err="1"/>
              <a:t>dari</a:t>
            </a:r>
            <a:r>
              <a:rPr lang="en-US" sz="2400" dirty="0"/>
              <a:t> </a:t>
            </a:r>
            <a:r>
              <a:rPr lang="en-US" sz="2400" dirty="0" err="1"/>
              <a:t>kecil</a:t>
            </a:r>
            <a:r>
              <a:rPr lang="en-US" sz="2400" dirty="0"/>
              <a:t> </a:t>
            </a:r>
            <a:r>
              <a:rPr lang="en-US" sz="2400" dirty="0" err="1"/>
              <a:t>ke</a:t>
            </a:r>
            <a:r>
              <a:rPr lang="en-US" sz="2400" dirty="0"/>
              <a:t> </a:t>
            </a:r>
            <a:r>
              <a:rPr lang="en-US" sz="2400" dirty="0" err="1"/>
              <a:t>besar</a:t>
            </a:r>
            <a:endParaRPr lang="en-US" sz="2400" dirty="0"/>
          </a:p>
          <a:p>
            <a:pPr lvl="1">
              <a:lnSpc>
                <a:spcPct val="80000"/>
              </a:lnSpc>
            </a:pPr>
            <a:r>
              <a:rPr lang="en-US" sz="2400" dirty="0" err="1"/>
              <a:t>Cari</a:t>
            </a:r>
            <a:r>
              <a:rPr lang="en-US" sz="2400" dirty="0"/>
              <a:t> </a:t>
            </a:r>
            <a:r>
              <a:rPr lang="en-US" sz="2400" dirty="0" err="1"/>
              <a:t>posisi</a:t>
            </a:r>
            <a:r>
              <a:rPr lang="en-US" sz="2400" dirty="0"/>
              <a:t> median (</a:t>
            </a:r>
            <a:r>
              <a:rPr lang="en-US" sz="2400" dirty="0" err="1"/>
              <a:t>n</a:t>
            </a:r>
            <a:r>
              <a:rPr lang="en-US" sz="2400" baseline="-25000" dirty="0" err="1"/>
              <a:t>med</a:t>
            </a:r>
            <a:r>
              <a:rPr lang="en-US" sz="2400" dirty="0"/>
              <a:t>=(n+1)/2)</a:t>
            </a:r>
          </a:p>
          <a:p>
            <a:pPr lvl="1">
              <a:lnSpc>
                <a:spcPct val="80000"/>
              </a:lnSpc>
            </a:pPr>
            <a:r>
              <a:rPr lang="en-US" sz="2400" dirty="0" err="1"/>
              <a:t>Nilai</a:t>
            </a:r>
            <a:r>
              <a:rPr lang="en-US" sz="2400" dirty="0"/>
              <a:t> median</a:t>
            </a:r>
          </a:p>
          <a:p>
            <a:pPr lvl="2">
              <a:lnSpc>
                <a:spcPct val="80000"/>
              </a:lnSpc>
            </a:pPr>
            <a:r>
              <a:rPr lang="en-US" sz="2000" dirty="0" err="1"/>
              <a:t>Jika</a:t>
            </a:r>
            <a:r>
              <a:rPr lang="en-US" sz="2000" dirty="0"/>
              <a:t> </a:t>
            </a:r>
            <a:r>
              <a:rPr lang="en-US" sz="2000" dirty="0" err="1"/>
              <a:t>n</a:t>
            </a:r>
            <a:r>
              <a:rPr lang="en-US" sz="2000" baseline="-25000" dirty="0" err="1"/>
              <a:t>med</a:t>
            </a:r>
            <a:r>
              <a:rPr lang="en-US" sz="2000" dirty="0"/>
              <a:t> </a:t>
            </a:r>
            <a:r>
              <a:rPr lang="en-US" sz="2000" dirty="0" err="1"/>
              <a:t>bulat</a:t>
            </a:r>
            <a:r>
              <a:rPr lang="en-US" sz="2000" dirty="0"/>
              <a:t>, </a:t>
            </a:r>
            <a:r>
              <a:rPr lang="en-US" sz="2000" dirty="0" err="1"/>
              <a:t>maka</a:t>
            </a:r>
            <a:r>
              <a:rPr lang="en-US" sz="2000" dirty="0"/>
              <a:t> Median=X</a:t>
            </a:r>
            <a:r>
              <a:rPr lang="en-US" sz="2000" baseline="-25000" dirty="0"/>
              <a:t>(n+1)/2</a:t>
            </a:r>
          </a:p>
          <a:p>
            <a:pPr lvl="2">
              <a:lnSpc>
                <a:spcPct val="80000"/>
              </a:lnSpc>
            </a:pPr>
            <a:r>
              <a:rPr lang="en-US" sz="2000" dirty="0" err="1"/>
              <a:t>Jika</a:t>
            </a:r>
            <a:r>
              <a:rPr lang="en-US" sz="2000" dirty="0"/>
              <a:t> </a:t>
            </a:r>
            <a:r>
              <a:rPr lang="en-US" sz="2000" dirty="0" err="1"/>
              <a:t>n</a:t>
            </a:r>
            <a:r>
              <a:rPr lang="en-US" sz="2000" baseline="-25000" dirty="0" err="1"/>
              <a:t>med</a:t>
            </a:r>
            <a:r>
              <a:rPr lang="en-US" sz="2000" dirty="0"/>
              <a:t> </a:t>
            </a:r>
            <a:r>
              <a:rPr lang="en-US" sz="2000" dirty="0" err="1"/>
              <a:t>pecahan</a:t>
            </a:r>
            <a:r>
              <a:rPr lang="en-US" sz="2000" dirty="0"/>
              <a:t>, </a:t>
            </a:r>
            <a:r>
              <a:rPr lang="en-US" sz="2000" dirty="0" err="1"/>
              <a:t>maka</a:t>
            </a:r>
            <a:r>
              <a:rPr lang="en-US" sz="2000" dirty="0"/>
              <a:t> Median=(</a:t>
            </a:r>
            <a:r>
              <a:rPr lang="en-US" sz="2000" dirty="0" smtClean="0"/>
              <a:t>X</a:t>
            </a:r>
            <a:r>
              <a:rPr lang="en-US" sz="2000" baseline="-25000" dirty="0" smtClean="0"/>
              <a:t>[</a:t>
            </a:r>
            <a:r>
              <a:rPr lang="en-US" sz="2000" baseline="-25000" dirty="0" err="1" smtClean="0"/>
              <a:t>nmed</a:t>
            </a:r>
            <a:r>
              <a:rPr lang="en-US" sz="2000" baseline="-25000" dirty="0" smtClean="0"/>
              <a:t>]</a:t>
            </a:r>
            <a:r>
              <a:rPr lang="en-US" sz="2000" dirty="0" smtClean="0"/>
              <a:t>+ X</a:t>
            </a:r>
            <a:r>
              <a:rPr lang="en-US" sz="2000" baseline="-25000" dirty="0" smtClean="0"/>
              <a:t>[</a:t>
            </a:r>
            <a:r>
              <a:rPr lang="en-US" sz="2000" baseline="-25000" dirty="0" err="1" smtClean="0"/>
              <a:t>nmed</a:t>
            </a:r>
            <a:r>
              <a:rPr lang="en-US" sz="2000" baseline="-25000" dirty="0" smtClean="0"/>
              <a:t>]+1</a:t>
            </a:r>
            <a:r>
              <a:rPr lang="en-US" sz="2000" dirty="0"/>
              <a:t>)/2 (rata-rata </a:t>
            </a:r>
            <a:r>
              <a:rPr lang="en-US" sz="2000" dirty="0" err="1"/>
              <a:t>dua</a:t>
            </a:r>
            <a:r>
              <a:rPr lang="en-US" sz="2000" dirty="0"/>
              <a:t> </a:t>
            </a:r>
            <a:r>
              <a:rPr lang="en-US" sz="2000" dirty="0" err="1"/>
              <a:t>pengamatan</a:t>
            </a:r>
            <a:r>
              <a:rPr lang="en-US" sz="2000" dirty="0"/>
              <a:t> yang </a:t>
            </a:r>
            <a:r>
              <a:rPr lang="en-US" sz="2000" dirty="0" err="1"/>
              <a:t>berada</a:t>
            </a:r>
            <a:r>
              <a:rPr lang="en-US" sz="2000" dirty="0"/>
              <a:t> </a:t>
            </a:r>
            <a:r>
              <a:rPr lang="en-US" sz="2000" dirty="0" err="1"/>
              <a:t>sebelum</a:t>
            </a:r>
            <a:r>
              <a:rPr lang="en-US" sz="2000" dirty="0"/>
              <a:t> </a:t>
            </a:r>
            <a:r>
              <a:rPr lang="en-US" sz="2000" dirty="0" err="1"/>
              <a:t>dan</a:t>
            </a:r>
            <a:r>
              <a:rPr lang="en-US" sz="2000" dirty="0"/>
              <a:t> </a:t>
            </a:r>
            <a:r>
              <a:rPr lang="en-US" sz="2000" dirty="0" err="1"/>
              <a:t>setelah</a:t>
            </a:r>
            <a:r>
              <a:rPr lang="en-US" sz="2000" dirty="0"/>
              <a:t> </a:t>
            </a:r>
            <a:r>
              <a:rPr lang="en-US" sz="2000" dirty="0" err="1"/>
              <a:t>posisi</a:t>
            </a:r>
            <a:r>
              <a:rPr lang="en-US" sz="2000" dirty="0"/>
              <a:t> median) </a:t>
            </a:r>
          </a:p>
          <a:p>
            <a:pPr lvl="1">
              <a:lnSpc>
                <a:spcPct val="80000"/>
              </a:lnSpc>
            </a:pPr>
            <a:endParaRPr lang="en-US" sz="2400" dirty="0"/>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64</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046208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a:t>
            </a:r>
            <a:r>
              <a:rPr lang="en-US" dirty="0" err="1" smtClean="0"/>
              <a:t>vs</a:t>
            </a:r>
            <a:r>
              <a:rPr lang="en-US" dirty="0" smtClean="0"/>
              <a:t> </a:t>
            </a:r>
            <a:r>
              <a:rPr lang="en-US" dirty="0" err="1" smtClean="0"/>
              <a:t>Rataan</a:t>
            </a:r>
            <a:endParaRPr lang="en-US" dirty="0"/>
          </a:p>
        </p:txBody>
      </p:sp>
      <p:sp>
        <p:nvSpPr>
          <p:cNvPr id="3" name="Content Placeholder 2"/>
          <p:cNvSpPr>
            <a:spLocks noGrp="1"/>
          </p:cNvSpPr>
          <p:nvPr>
            <p:ph sz="quarter" idx="1"/>
          </p:nvPr>
        </p:nvSpPr>
        <p:spPr/>
        <p:txBody>
          <a:bodyPr>
            <a:normAutofit fontScale="92500"/>
          </a:bodyPr>
          <a:lstStyle/>
          <a:p>
            <a:r>
              <a:rPr lang="en-US" dirty="0" smtClean="0"/>
              <a:t>Data:</a:t>
            </a:r>
          </a:p>
          <a:p>
            <a:pPr>
              <a:buNone/>
            </a:pPr>
            <a:r>
              <a:rPr lang="en-US" dirty="0" smtClean="0"/>
              <a:t>	20  34  45  89  120  122  129  130  150  152  180</a:t>
            </a:r>
          </a:p>
          <a:p>
            <a:pPr>
              <a:buNone/>
            </a:pPr>
            <a:r>
              <a:rPr lang="en-US" dirty="0" smtClean="0"/>
              <a:t>	Median = 122, 		</a:t>
            </a:r>
            <a:r>
              <a:rPr lang="en-US" dirty="0" err="1" smtClean="0"/>
              <a:t>Rataan</a:t>
            </a:r>
            <a:r>
              <a:rPr lang="en-US" dirty="0" smtClean="0"/>
              <a:t> = 106.45</a:t>
            </a:r>
          </a:p>
          <a:p>
            <a:endParaRPr lang="en-US" dirty="0" smtClean="0"/>
          </a:p>
          <a:p>
            <a:r>
              <a:rPr lang="en-US" dirty="0" smtClean="0"/>
              <a:t>Data:</a:t>
            </a:r>
          </a:p>
          <a:p>
            <a:pPr>
              <a:buNone/>
            </a:pPr>
            <a:r>
              <a:rPr lang="en-US" dirty="0" smtClean="0"/>
              <a:t>	20  34  45  89  120  122  129  130  150  152  1800</a:t>
            </a:r>
          </a:p>
          <a:p>
            <a:pPr>
              <a:buNone/>
            </a:pPr>
            <a:r>
              <a:rPr lang="en-US" dirty="0" smtClean="0"/>
              <a:t>	Median = 122,		</a:t>
            </a:r>
            <a:r>
              <a:rPr lang="en-US" dirty="0" err="1" smtClean="0"/>
              <a:t>Rataan</a:t>
            </a:r>
            <a:r>
              <a:rPr lang="en-US" dirty="0" smtClean="0"/>
              <a:t> = 253.73</a:t>
            </a:r>
            <a:endParaRPr lang="en-US"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65</a:t>
            </a:fld>
            <a:endParaRPr lang="en-US"/>
          </a:p>
        </p:txBody>
      </p:sp>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0219292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a:t>
            </a:r>
            <a:r>
              <a:rPr lang="en-US" dirty="0" err="1" smtClean="0"/>
              <a:t>vs</a:t>
            </a:r>
            <a:r>
              <a:rPr lang="en-US" dirty="0" smtClean="0"/>
              <a:t> </a:t>
            </a:r>
            <a:r>
              <a:rPr lang="en-US" dirty="0" err="1" smtClean="0"/>
              <a:t>Rataan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err="1" smtClean="0"/>
              <a:t>Nilai</a:t>
            </a:r>
            <a:r>
              <a:rPr lang="en-US" dirty="0" smtClean="0"/>
              <a:t> </a:t>
            </a:r>
            <a:r>
              <a:rPr lang="en-US" dirty="0" err="1" smtClean="0"/>
              <a:t>rataan</a:t>
            </a:r>
            <a:r>
              <a:rPr lang="en-US" dirty="0" smtClean="0"/>
              <a:t> </a:t>
            </a:r>
            <a:r>
              <a:rPr lang="en-US" dirty="0" err="1" smtClean="0"/>
              <a:t>bersifat</a:t>
            </a:r>
            <a:r>
              <a:rPr lang="en-US" dirty="0" smtClean="0"/>
              <a:t> </a:t>
            </a:r>
            <a:r>
              <a:rPr lang="en-US" dirty="0" err="1" smtClean="0"/>
              <a:t>tidak</a:t>
            </a:r>
            <a:r>
              <a:rPr lang="en-US" dirty="0" smtClean="0"/>
              <a:t> </a:t>
            </a:r>
            <a:r>
              <a:rPr lang="en-US" dirty="0" err="1" smtClean="0"/>
              <a:t>kekar</a:t>
            </a:r>
            <a:r>
              <a:rPr lang="en-US" dirty="0" smtClean="0"/>
              <a:t> (robust), </a:t>
            </a:r>
            <a:r>
              <a:rPr lang="en-US" dirty="0" err="1" smtClean="0"/>
              <a:t>dan</a:t>
            </a:r>
            <a:r>
              <a:rPr lang="en-US" dirty="0" smtClean="0"/>
              <a:t> </a:t>
            </a:r>
            <a:r>
              <a:rPr lang="en-US" dirty="0" err="1" smtClean="0"/>
              <a:t>sangat</a:t>
            </a:r>
            <a:r>
              <a:rPr lang="en-US" dirty="0" smtClean="0"/>
              <a:t> </a:t>
            </a:r>
            <a:r>
              <a:rPr lang="en-US" dirty="0" err="1" smtClean="0"/>
              <a:t>terpengaruh</a:t>
            </a:r>
            <a:r>
              <a:rPr lang="en-US" dirty="0" smtClean="0"/>
              <a:t> </a:t>
            </a:r>
            <a:r>
              <a:rPr lang="en-US" dirty="0" err="1" smtClean="0"/>
              <a:t>oleh</a:t>
            </a:r>
            <a:r>
              <a:rPr lang="en-US" dirty="0" smtClean="0"/>
              <a:t> </a:t>
            </a:r>
            <a:r>
              <a:rPr lang="en-US" err="1" smtClean="0"/>
              <a:t>keberadaan</a:t>
            </a:r>
            <a:r>
              <a:rPr lang="en-US" smtClean="0"/>
              <a:t> nilai-nilai </a:t>
            </a:r>
            <a:r>
              <a:rPr lang="en-US" dirty="0" err="1" smtClean="0"/>
              <a:t>ekstrim</a:t>
            </a:r>
            <a:r>
              <a:rPr lang="en-US" dirty="0" smtClean="0"/>
              <a:t>.  [</a:t>
            </a:r>
            <a:r>
              <a:rPr lang="en-US" dirty="0" err="1" smtClean="0"/>
              <a:t>selanjutnya</a:t>
            </a:r>
            <a:r>
              <a:rPr lang="en-US" dirty="0" smtClean="0"/>
              <a:t> </a:t>
            </a:r>
            <a:r>
              <a:rPr lang="en-US" dirty="0" err="1" smtClean="0"/>
              <a:t>nanti</a:t>
            </a:r>
            <a:r>
              <a:rPr lang="en-US" dirty="0" smtClean="0"/>
              <a:t> </a:t>
            </a:r>
            <a:r>
              <a:rPr lang="en-US" dirty="0" err="1" smtClean="0"/>
              <a:t>akan</a:t>
            </a:r>
            <a:r>
              <a:rPr lang="en-US" dirty="0" smtClean="0"/>
              <a:t> </a:t>
            </a:r>
            <a:r>
              <a:rPr lang="en-US" dirty="0" err="1" smtClean="0"/>
              <a:t>dikenalkan</a:t>
            </a:r>
            <a:r>
              <a:rPr lang="en-US" dirty="0" smtClean="0"/>
              <a:t> </a:t>
            </a:r>
            <a:r>
              <a:rPr lang="en-US" dirty="0" err="1" smtClean="0"/>
              <a:t>istilah</a:t>
            </a:r>
            <a:r>
              <a:rPr lang="en-US" dirty="0" smtClean="0"/>
              <a:t> </a:t>
            </a:r>
            <a:r>
              <a:rPr lang="en-US" dirty="0" err="1" smtClean="0"/>
              <a:t>pencilan</a:t>
            </a:r>
            <a:r>
              <a:rPr lang="en-US" dirty="0" smtClean="0"/>
              <a:t>/outlier]</a:t>
            </a:r>
          </a:p>
          <a:p>
            <a:r>
              <a:rPr lang="en-US" dirty="0" err="1" smtClean="0"/>
              <a:t>Adanya</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besar</a:t>
            </a:r>
            <a:r>
              <a:rPr lang="en-US" dirty="0" smtClean="0"/>
              <a:t>, </a:t>
            </a:r>
            <a:r>
              <a:rPr lang="en-US" dirty="0" err="1" smtClean="0"/>
              <a:t>akan</a:t>
            </a:r>
            <a:r>
              <a:rPr lang="en-US" dirty="0" smtClean="0"/>
              <a:t> </a:t>
            </a:r>
            <a:r>
              <a:rPr lang="en-US" dirty="0" err="1" smtClean="0"/>
              <a:t>menyebabkan</a:t>
            </a:r>
            <a:r>
              <a:rPr lang="en-US" dirty="0" smtClean="0"/>
              <a:t> </a:t>
            </a:r>
            <a:r>
              <a:rPr lang="en-US" dirty="0" err="1" smtClean="0"/>
              <a:t>nilai</a:t>
            </a:r>
            <a:r>
              <a:rPr lang="en-US" dirty="0" smtClean="0"/>
              <a:t> </a:t>
            </a:r>
            <a:r>
              <a:rPr lang="en-US" dirty="0" err="1" smtClean="0"/>
              <a:t>rataan</a:t>
            </a:r>
            <a:r>
              <a:rPr lang="en-US" dirty="0" smtClean="0"/>
              <a:t> </a:t>
            </a:r>
            <a:r>
              <a:rPr lang="en-US" dirty="0" err="1" smtClean="0"/>
              <a:t>cenderung</a:t>
            </a:r>
            <a:r>
              <a:rPr lang="en-US" dirty="0" smtClean="0"/>
              <a:t> </a:t>
            </a:r>
            <a:r>
              <a:rPr lang="en-US" dirty="0" err="1" smtClean="0"/>
              <a:t>membesar</a:t>
            </a:r>
            <a:r>
              <a:rPr lang="en-US" dirty="0" smtClean="0"/>
              <a:t>.  </a:t>
            </a:r>
            <a:r>
              <a:rPr lang="en-US" dirty="0" err="1" smtClean="0"/>
              <a:t>Sebaliknya</a:t>
            </a:r>
            <a:r>
              <a:rPr lang="en-US" dirty="0" smtClean="0"/>
              <a:t>, </a:t>
            </a:r>
            <a:r>
              <a:rPr lang="en-US" dirty="0" err="1" smtClean="0"/>
              <a:t>nilai</a:t>
            </a:r>
            <a:r>
              <a:rPr lang="en-US" dirty="0" smtClean="0"/>
              <a:t> </a:t>
            </a:r>
            <a:r>
              <a:rPr lang="en-US" dirty="0" err="1" smtClean="0"/>
              <a:t>rataan</a:t>
            </a:r>
            <a:r>
              <a:rPr lang="en-US" dirty="0" smtClean="0"/>
              <a:t> </a:t>
            </a:r>
            <a:r>
              <a:rPr lang="en-US" dirty="0" err="1" smtClean="0"/>
              <a:t>akan</a:t>
            </a:r>
            <a:r>
              <a:rPr lang="en-US" dirty="0" smtClean="0"/>
              <a:t> </a:t>
            </a:r>
            <a:r>
              <a:rPr lang="en-US" dirty="0" err="1" smtClean="0"/>
              <a:t>mengecil</a:t>
            </a:r>
            <a:r>
              <a:rPr lang="en-US" dirty="0" smtClean="0"/>
              <a:t> </a:t>
            </a:r>
            <a:r>
              <a:rPr lang="en-US" dirty="0" err="1" smtClean="0"/>
              <a:t>jika</a:t>
            </a:r>
            <a:r>
              <a:rPr lang="en-US" dirty="0" smtClean="0"/>
              <a:t> </a:t>
            </a:r>
            <a:r>
              <a:rPr lang="en-US" dirty="0" err="1" smtClean="0"/>
              <a:t>terdapat</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kecil</a:t>
            </a:r>
            <a:r>
              <a:rPr lang="en-US" dirty="0" smtClean="0"/>
              <a:t>.</a:t>
            </a:r>
          </a:p>
          <a:p>
            <a:r>
              <a:rPr lang="en-US" dirty="0" smtClean="0"/>
              <a:t>Median </a:t>
            </a:r>
            <a:r>
              <a:rPr lang="en-US" dirty="0" err="1" smtClean="0"/>
              <a:t>cenderung</a:t>
            </a:r>
            <a:r>
              <a:rPr lang="en-US" dirty="0" smtClean="0"/>
              <a:t> </a:t>
            </a:r>
            <a:r>
              <a:rPr lang="en-US" dirty="0" err="1" smtClean="0"/>
              <a:t>tidak</a:t>
            </a:r>
            <a:r>
              <a:rPr lang="en-US" dirty="0" smtClean="0"/>
              <a:t> </a:t>
            </a:r>
            <a:r>
              <a:rPr lang="en-US" dirty="0" err="1" smtClean="0"/>
              <a:t>demikian</a:t>
            </a:r>
            <a:r>
              <a:rPr lang="en-US" dirty="0" smtClean="0"/>
              <a:t>, </a:t>
            </a:r>
            <a:r>
              <a:rPr lang="en-US" dirty="0" err="1" smtClean="0"/>
              <a:t>hanya</a:t>
            </a:r>
            <a:r>
              <a:rPr lang="en-US" dirty="0" smtClean="0"/>
              <a:t> </a:t>
            </a:r>
            <a:r>
              <a:rPr lang="en-US" dirty="0" err="1" smtClean="0"/>
              <a:t>saja</a:t>
            </a:r>
            <a:r>
              <a:rPr lang="en-US" dirty="0" smtClean="0"/>
              <a:t> </a:t>
            </a:r>
            <a:r>
              <a:rPr lang="en-US" dirty="0" err="1" smtClean="0"/>
              <a:t>secara</a:t>
            </a:r>
            <a:r>
              <a:rPr lang="en-US" dirty="0" smtClean="0"/>
              <a:t> </a:t>
            </a:r>
            <a:r>
              <a:rPr lang="en-US" dirty="0" err="1" smtClean="0"/>
              <a:t>komputasi</a:t>
            </a:r>
            <a:r>
              <a:rPr lang="en-US" dirty="0" smtClean="0"/>
              <a:t> </a:t>
            </a:r>
            <a:r>
              <a:rPr lang="en-US" dirty="0" err="1" smtClean="0"/>
              <a:t>penghitungan</a:t>
            </a:r>
            <a:r>
              <a:rPr lang="en-US" dirty="0" smtClean="0"/>
              <a:t> median </a:t>
            </a:r>
            <a:r>
              <a:rPr lang="en-US" dirty="0" err="1" smtClean="0"/>
              <a:t>lebih</a:t>
            </a:r>
            <a:r>
              <a:rPr lang="en-US" dirty="0" smtClean="0"/>
              <a:t> lama </a:t>
            </a:r>
            <a:r>
              <a:rPr lang="en-US" dirty="0" err="1" smtClean="0"/>
              <a:t>karena</a:t>
            </a:r>
            <a:r>
              <a:rPr lang="en-US" dirty="0" smtClean="0"/>
              <a:t> </a:t>
            </a:r>
            <a:r>
              <a:rPr lang="en-US" dirty="0" err="1" smtClean="0"/>
              <a:t>ada</a:t>
            </a:r>
            <a:r>
              <a:rPr lang="en-US" dirty="0" smtClean="0"/>
              <a:t> </a:t>
            </a:r>
            <a:r>
              <a:rPr lang="en-US" dirty="0" err="1" smtClean="0"/>
              <a:t>proses</a:t>
            </a:r>
            <a:r>
              <a:rPr lang="en-US" dirty="0" smtClean="0"/>
              <a:t> </a:t>
            </a:r>
            <a:r>
              <a:rPr lang="en-US" dirty="0" err="1" smtClean="0"/>
              <a:t>pengurutan</a:t>
            </a:r>
            <a:r>
              <a:rPr lang="en-US" dirty="0" smtClean="0"/>
              <a:t> data.</a:t>
            </a:r>
          </a:p>
          <a:p>
            <a:r>
              <a:rPr lang="en-US" dirty="0" err="1" smtClean="0"/>
              <a:t>Rataan</a:t>
            </a:r>
            <a:r>
              <a:rPr lang="en-US" dirty="0" smtClean="0"/>
              <a:t> </a:t>
            </a:r>
            <a:r>
              <a:rPr lang="en-US" dirty="0" err="1" smtClean="0"/>
              <a:t>terpangkas</a:t>
            </a:r>
            <a:r>
              <a:rPr lang="en-US" dirty="0" smtClean="0"/>
              <a:t> (trimmed mean) </a:t>
            </a:r>
            <a:r>
              <a:rPr lang="en-US" dirty="0" err="1" smtClean="0"/>
              <a:t>adalah</a:t>
            </a:r>
            <a:r>
              <a:rPr lang="en-US" dirty="0" smtClean="0"/>
              <a:t> </a:t>
            </a:r>
            <a:r>
              <a:rPr lang="en-US" dirty="0" err="1" smtClean="0"/>
              <a:t>salah</a:t>
            </a:r>
            <a:r>
              <a:rPr lang="en-US" dirty="0" smtClean="0"/>
              <a:t> </a:t>
            </a:r>
            <a:r>
              <a:rPr lang="en-US" dirty="0" err="1" smtClean="0"/>
              <a:t>satu</a:t>
            </a:r>
            <a:r>
              <a:rPr lang="en-US" dirty="0" smtClean="0"/>
              <a:t> </a:t>
            </a:r>
            <a:r>
              <a:rPr lang="en-US" dirty="0" err="1" smtClean="0"/>
              <a:t>solusi</a:t>
            </a:r>
            <a:r>
              <a:rPr lang="en-US" dirty="0" smtClean="0"/>
              <a:t> </a:t>
            </a:r>
            <a:r>
              <a:rPr lang="en-US" dirty="0" err="1" smtClean="0"/>
              <a:t>mengatasi</a:t>
            </a:r>
            <a:r>
              <a:rPr lang="en-US" dirty="0" smtClean="0"/>
              <a:t> </a:t>
            </a:r>
            <a:r>
              <a:rPr lang="en-US" dirty="0" err="1" smtClean="0"/>
              <a:t>ketidakkekaran</a:t>
            </a:r>
            <a:r>
              <a:rPr lang="en-US" dirty="0" smtClean="0"/>
              <a:t> </a:t>
            </a:r>
            <a:r>
              <a:rPr lang="en-US" dirty="0" err="1" smtClean="0"/>
              <a:t>rataan</a:t>
            </a:r>
            <a:r>
              <a:rPr lang="en-US" dirty="0" smtClean="0"/>
              <a:t>, </a:t>
            </a:r>
            <a:r>
              <a:rPr lang="en-US" dirty="0" err="1" smtClean="0"/>
              <a:t>dengan</a:t>
            </a:r>
            <a:r>
              <a:rPr lang="en-US" dirty="0" smtClean="0"/>
              <a:t> </a:t>
            </a:r>
            <a:r>
              <a:rPr lang="en-US" dirty="0" err="1" smtClean="0"/>
              <a:t>tidak</a:t>
            </a:r>
            <a:r>
              <a:rPr lang="en-US" dirty="0" smtClean="0"/>
              <a:t> </a:t>
            </a:r>
            <a:r>
              <a:rPr lang="en-US" dirty="0" err="1" smtClean="0"/>
              <a:t>menyertakan</a:t>
            </a:r>
            <a:r>
              <a:rPr lang="en-US" dirty="0" smtClean="0"/>
              <a:t> </a:t>
            </a:r>
            <a:r>
              <a:rPr lang="en-US" dirty="0" err="1" smtClean="0"/>
              <a:t>nilai</a:t>
            </a:r>
            <a:r>
              <a:rPr lang="en-US" dirty="0" smtClean="0"/>
              <a:t> </a:t>
            </a:r>
            <a:r>
              <a:rPr lang="en-US" dirty="0" err="1" smtClean="0"/>
              <a:t>ekstrim</a:t>
            </a:r>
            <a:r>
              <a:rPr lang="en-US" dirty="0" smtClean="0"/>
              <a:t> </a:t>
            </a:r>
            <a:r>
              <a:rPr lang="en-US" dirty="0" err="1" smtClean="0"/>
              <a:t>dalam</a:t>
            </a:r>
            <a:r>
              <a:rPr lang="en-US" dirty="0" smtClean="0"/>
              <a:t> </a:t>
            </a:r>
            <a:r>
              <a:rPr lang="en-US" dirty="0" err="1" smtClean="0"/>
              <a:t>penghitungan</a:t>
            </a:r>
            <a:r>
              <a:rPr lang="en-US" dirty="0" smtClean="0"/>
              <a:t>.  </a:t>
            </a:r>
            <a:r>
              <a:rPr lang="en-US" dirty="0" err="1" smtClean="0"/>
              <a:t>Misal</a:t>
            </a:r>
            <a:r>
              <a:rPr lang="en-US" dirty="0" smtClean="0"/>
              <a:t>, </a:t>
            </a:r>
            <a:r>
              <a:rPr lang="en-US" dirty="0" err="1" smtClean="0"/>
              <a:t>membuang</a:t>
            </a:r>
            <a:r>
              <a:rPr lang="en-US" dirty="0" smtClean="0"/>
              <a:t> 5% data </a:t>
            </a:r>
            <a:r>
              <a:rPr lang="en-US" dirty="0" err="1" smtClean="0"/>
              <a:t>terbesar</a:t>
            </a:r>
            <a:r>
              <a:rPr lang="en-US" dirty="0" smtClean="0"/>
              <a:t> </a:t>
            </a:r>
            <a:r>
              <a:rPr lang="en-US" dirty="0" err="1" smtClean="0"/>
              <a:t>dan</a:t>
            </a:r>
            <a:r>
              <a:rPr lang="en-US" dirty="0" smtClean="0"/>
              <a:t> </a:t>
            </a:r>
            <a:r>
              <a:rPr lang="en-US" dirty="0" err="1" smtClean="0"/>
              <a:t>terkecil</a:t>
            </a:r>
            <a:r>
              <a:rPr lang="en-US" dirty="0" smtClean="0"/>
              <a:t>.</a:t>
            </a:r>
            <a:endParaRPr lang="en-US"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66</a:t>
            </a:fld>
            <a:endParaRPr lang="en-US"/>
          </a:p>
        </p:txBody>
      </p:sp>
      <p:sp>
        <p:nvSpPr>
          <p:cNvPr id="5" name="Date Placeholder 4"/>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7204604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Ukuran Penyebaran</a:t>
            </a:r>
          </a:p>
        </p:txBody>
      </p:sp>
      <p:sp>
        <p:nvSpPr>
          <p:cNvPr id="192515" name="Rectangle 3"/>
          <p:cNvSpPr>
            <a:spLocks noGrp="1" noChangeArrowheads="1"/>
          </p:cNvSpPr>
          <p:nvPr>
            <p:ph sz="quarter" idx="1"/>
          </p:nvPr>
        </p:nvSpPr>
        <p:spPr/>
        <p:txBody>
          <a:bodyPr>
            <a:normAutofit fontScale="92500" lnSpcReduction="10000"/>
          </a:bodyPr>
          <a:lstStyle/>
          <a:p>
            <a:pPr>
              <a:lnSpc>
                <a:spcPct val="90000"/>
              </a:lnSpc>
            </a:pPr>
            <a:r>
              <a:rPr lang="en-US" dirty="0" err="1"/>
              <a:t>Definisi</a:t>
            </a:r>
            <a:r>
              <a:rPr lang="en-US" dirty="0"/>
              <a:t> : </a:t>
            </a:r>
            <a:r>
              <a:rPr lang="en-US" dirty="0" err="1"/>
              <a:t>suatu</a:t>
            </a:r>
            <a:r>
              <a:rPr lang="en-US" dirty="0"/>
              <a:t> </a:t>
            </a:r>
            <a:r>
              <a:rPr lang="en-US" dirty="0" err="1"/>
              <a:t>ukuran</a:t>
            </a:r>
            <a:r>
              <a:rPr lang="en-US" dirty="0"/>
              <a:t> </a:t>
            </a:r>
            <a:r>
              <a:rPr lang="en-US" dirty="0" err="1"/>
              <a:t>untuk</a:t>
            </a:r>
            <a:r>
              <a:rPr lang="en-US" dirty="0"/>
              <a:t> </a:t>
            </a:r>
            <a:r>
              <a:rPr lang="sv-SE" dirty="0"/>
              <a:t>memberikan gambaran seberapa besar data menyebar dalam kumpulannya</a:t>
            </a:r>
            <a:r>
              <a:rPr lang="en-US" dirty="0" smtClean="0"/>
              <a:t>.</a:t>
            </a:r>
          </a:p>
          <a:p>
            <a:pPr>
              <a:lnSpc>
                <a:spcPct val="90000"/>
              </a:lnSpc>
            </a:pPr>
            <a:endParaRPr lang="en-US" dirty="0"/>
          </a:p>
          <a:p>
            <a:pPr>
              <a:lnSpc>
                <a:spcPct val="90000"/>
              </a:lnSpc>
            </a:pPr>
            <a:r>
              <a:rPr lang="en-US" dirty="0" err="1"/>
              <a:t>Beberapa</a:t>
            </a:r>
            <a:r>
              <a:rPr lang="en-US" dirty="0"/>
              <a:t> </a:t>
            </a:r>
            <a:r>
              <a:rPr lang="en-US" dirty="0" err="1" smtClean="0"/>
              <a:t>ukuran</a:t>
            </a:r>
            <a:r>
              <a:rPr lang="en-US" dirty="0" smtClean="0"/>
              <a:t> </a:t>
            </a:r>
            <a:r>
              <a:rPr lang="en-US" dirty="0" err="1" smtClean="0"/>
              <a:t>penyebaran</a:t>
            </a:r>
            <a:r>
              <a:rPr lang="en-US" dirty="0" smtClean="0"/>
              <a:t>:</a:t>
            </a:r>
            <a:endParaRPr lang="en-US" dirty="0"/>
          </a:p>
          <a:p>
            <a:pPr lvl="1">
              <a:lnSpc>
                <a:spcPct val="90000"/>
              </a:lnSpc>
            </a:pPr>
            <a:r>
              <a:rPr lang="en-US" sz="2400" dirty="0"/>
              <a:t>Wilayah (</a:t>
            </a:r>
            <a:r>
              <a:rPr lang="en-US" sz="2400" i="1" dirty="0"/>
              <a:t>Range</a:t>
            </a:r>
            <a:r>
              <a:rPr lang="en-US" sz="2400" dirty="0"/>
              <a:t>)</a:t>
            </a:r>
          </a:p>
          <a:p>
            <a:pPr lvl="1">
              <a:lnSpc>
                <a:spcPct val="90000"/>
              </a:lnSpc>
            </a:pPr>
            <a:r>
              <a:rPr lang="en-US" sz="2400" dirty="0" err="1"/>
              <a:t>Jarak</a:t>
            </a:r>
            <a:r>
              <a:rPr lang="en-US" sz="2400" dirty="0"/>
              <a:t> </a:t>
            </a:r>
            <a:r>
              <a:rPr lang="en-US" sz="2400" dirty="0" err="1"/>
              <a:t>Antar</a:t>
            </a:r>
            <a:r>
              <a:rPr lang="en-US" sz="2400" dirty="0"/>
              <a:t> </a:t>
            </a:r>
            <a:r>
              <a:rPr lang="en-US" sz="2400" dirty="0" err="1"/>
              <a:t>Kuartil</a:t>
            </a:r>
            <a:r>
              <a:rPr lang="en-US" sz="2400" dirty="0"/>
              <a:t> (</a:t>
            </a:r>
            <a:r>
              <a:rPr lang="en-US" sz="2400" i="1" dirty="0" err="1"/>
              <a:t>Interquartile</a:t>
            </a:r>
            <a:r>
              <a:rPr lang="en-US" sz="2400" i="1" dirty="0"/>
              <a:t> Range</a:t>
            </a:r>
            <a:r>
              <a:rPr lang="en-US" sz="2400" dirty="0"/>
              <a:t>)</a:t>
            </a:r>
          </a:p>
          <a:p>
            <a:pPr lvl="1">
              <a:lnSpc>
                <a:spcPct val="90000"/>
              </a:lnSpc>
            </a:pPr>
            <a:r>
              <a:rPr lang="en-US" sz="2400" dirty="0" err="1"/>
              <a:t>Ragam</a:t>
            </a:r>
            <a:r>
              <a:rPr lang="en-US" sz="2400" dirty="0"/>
              <a:t> (</a:t>
            </a:r>
            <a:r>
              <a:rPr lang="en-US" sz="2400" i="1" dirty="0"/>
              <a:t>Variance</a:t>
            </a:r>
            <a:r>
              <a:rPr lang="en-US" sz="2400" dirty="0"/>
              <a:t>)</a:t>
            </a:r>
          </a:p>
          <a:p>
            <a:pPr lvl="1">
              <a:lnSpc>
                <a:spcPct val="90000"/>
              </a:lnSpc>
            </a:pPr>
            <a:r>
              <a:rPr lang="en-US" sz="2400" dirty="0" err="1"/>
              <a:t>Simpangan</a:t>
            </a:r>
            <a:r>
              <a:rPr lang="en-US" sz="2400" dirty="0"/>
              <a:t> Baku (</a:t>
            </a:r>
            <a:r>
              <a:rPr lang="en-US" sz="2400" i="1" dirty="0"/>
              <a:t>Standard </a:t>
            </a:r>
            <a:r>
              <a:rPr lang="en-US" sz="2400" i="1"/>
              <a:t>Deviation</a:t>
            </a:r>
            <a:r>
              <a:rPr lang="en-US" smtClean="0"/>
              <a:t>)</a:t>
            </a:r>
          </a:p>
          <a:p>
            <a:pPr lvl="1">
              <a:lnSpc>
                <a:spcPct val="90000"/>
              </a:lnSpc>
            </a:pPr>
            <a:r>
              <a:rPr lang="en-US" smtClean="0"/>
              <a:t>Koefisien Gini</a:t>
            </a:r>
            <a:endParaRPr lang="en-US" dirty="0"/>
          </a:p>
          <a:p>
            <a:pPr lvl="1">
              <a:lnSpc>
                <a:spcPct val="90000"/>
              </a:lnSpc>
            </a:pPr>
            <a:r>
              <a:rPr lang="en-US" sz="2400" dirty="0" err="1"/>
              <a:t>dll</a:t>
            </a:r>
            <a:endParaRPr lang="en-US" sz="2400" dirty="0"/>
          </a:p>
        </p:txBody>
      </p:sp>
      <p:sp>
        <p:nvSpPr>
          <p:cNvPr id="4"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67</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7913985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Wilayah (</a:t>
            </a:r>
            <a:r>
              <a:rPr lang="en-US" i="1"/>
              <a:t>Range</a:t>
            </a:r>
            <a:r>
              <a:rPr lang="en-US"/>
              <a:t>)</a:t>
            </a:r>
          </a:p>
        </p:txBody>
      </p:sp>
      <p:sp>
        <p:nvSpPr>
          <p:cNvPr id="193539" name="Rectangle 3"/>
          <p:cNvSpPr>
            <a:spLocks noGrp="1" noChangeArrowheads="1"/>
          </p:cNvSpPr>
          <p:nvPr>
            <p:ph sz="quarter" idx="1"/>
          </p:nvPr>
        </p:nvSpPr>
        <p:spPr/>
        <p:txBody>
          <a:bodyPr>
            <a:normAutofit/>
          </a:bodyPr>
          <a:lstStyle/>
          <a:p>
            <a:pPr>
              <a:lnSpc>
                <a:spcPct val="80000"/>
              </a:lnSpc>
            </a:pPr>
            <a:r>
              <a:rPr lang="en-US" sz="2400" dirty="0" err="1"/>
              <a:t>Definisi</a:t>
            </a:r>
            <a:r>
              <a:rPr lang="en-US" sz="2400" dirty="0"/>
              <a:t> : </a:t>
            </a:r>
            <a:r>
              <a:rPr lang="en-US" sz="2400" dirty="0" err="1"/>
              <a:t>suatu</a:t>
            </a:r>
            <a:r>
              <a:rPr lang="en-US" sz="2400" dirty="0"/>
              <a:t> </a:t>
            </a:r>
            <a:r>
              <a:rPr lang="en-US" sz="2400" dirty="0" err="1"/>
              <a:t>uku</a:t>
            </a:r>
            <a:r>
              <a:rPr lang="sv-SE" sz="2400" dirty="0"/>
              <a:t>ran yang dihitung dari selisih </a:t>
            </a:r>
            <a:r>
              <a:rPr lang="sv-SE" sz="2400" dirty="0" smtClean="0"/>
              <a:t>antara nilai pengamatan terbesar dengan </a:t>
            </a:r>
            <a:r>
              <a:rPr lang="sv-SE" sz="2400" dirty="0"/>
              <a:t>pengamatan </a:t>
            </a:r>
            <a:r>
              <a:rPr lang="en-US" sz="2400" dirty="0" err="1" smtClean="0"/>
              <a:t>terkecil</a:t>
            </a:r>
            <a:endParaRPr lang="en-US" sz="2400" dirty="0"/>
          </a:p>
          <a:p>
            <a:pPr algn="ctr">
              <a:lnSpc>
                <a:spcPct val="80000"/>
              </a:lnSpc>
              <a:buFont typeface="Wingdings" pitchFamily="2" charset="2"/>
              <a:buNone/>
            </a:pPr>
            <a:endParaRPr lang="sv-SE" sz="2400" dirty="0"/>
          </a:p>
          <a:p>
            <a:pPr algn="ctr">
              <a:lnSpc>
                <a:spcPct val="80000"/>
              </a:lnSpc>
              <a:buFont typeface="Wingdings" pitchFamily="2" charset="2"/>
              <a:buNone/>
            </a:pPr>
            <a:r>
              <a:rPr lang="sv-SE" sz="2400" dirty="0"/>
              <a:t>W = </a:t>
            </a:r>
            <a:r>
              <a:rPr lang="sv-SE" sz="2400" smtClean="0"/>
              <a:t>X</a:t>
            </a:r>
            <a:r>
              <a:rPr lang="sv-SE" sz="2400" baseline="-25000" smtClean="0"/>
              <a:t>[N]</a:t>
            </a:r>
            <a:r>
              <a:rPr lang="sv-SE" sz="2400" smtClean="0"/>
              <a:t>-X</a:t>
            </a:r>
            <a:r>
              <a:rPr lang="sv-SE" sz="2400" baseline="-25000" smtClean="0"/>
              <a:t>[1</a:t>
            </a:r>
            <a:r>
              <a:rPr lang="sv-SE" sz="2400" baseline="-25000" dirty="0"/>
              <a:t>]</a:t>
            </a:r>
            <a:r>
              <a:rPr lang="sv-SE" sz="2400" dirty="0"/>
              <a:t> </a:t>
            </a:r>
          </a:p>
          <a:p>
            <a:pPr>
              <a:lnSpc>
                <a:spcPct val="80000"/>
              </a:lnSpc>
            </a:pPr>
            <a:endParaRPr lang="sv-SE" sz="2400" dirty="0"/>
          </a:p>
          <a:p>
            <a:pPr>
              <a:lnSpc>
                <a:spcPct val="80000"/>
              </a:lnSpc>
            </a:pPr>
            <a:r>
              <a:rPr lang="sv-SE" sz="2400" dirty="0"/>
              <a:t>Ukuran ini cukup baik digunakan untuk mengukur penyebaran data yang simetrik dan nilai pengamatannya menyebar merata. </a:t>
            </a:r>
            <a:endParaRPr lang="sv-SE" sz="2400" dirty="0" smtClean="0"/>
          </a:p>
          <a:p>
            <a:pPr>
              <a:lnSpc>
                <a:spcPct val="80000"/>
              </a:lnSpc>
            </a:pPr>
            <a:endParaRPr lang="sv-SE" sz="2400" dirty="0"/>
          </a:p>
          <a:p>
            <a:pPr>
              <a:lnSpc>
                <a:spcPct val="80000"/>
              </a:lnSpc>
            </a:pPr>
            <a:r>
              <a:rPr lang="sv-SE" sz="2400" dirty="0"/>
              <a:t>Tetapi ukuran ini akan menjadi tidak relevan jika nilai pengamatan maksimum dan minimum </a:t>
            </a:r>
            <a:r>
              <a:rPr lang="sv-SE" sz="2400"/>
              <a:t>merupakan </a:t>
            </a:r>
            <a:r>
              <a:rPr lang="sv-SE" sz="2400" smtClean="0"/>
              <a:t>data-data </a:t>
            </a:r>
            <a:r>
              <a:rPr lang="sv-SE" sz="2400" dirty="0"/>
              <a:t>ekstrem</a:t>
            </a:r>
            <a:r>
              <a:rPr lang="en-US" sz="2400"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68</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934200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Kuartil (Quartile)</a:t>
            </a:r>
          </a:p>
        </p:txBody>
      </p:sp>
      <p:sp>
        <p:nvSpPr>
          <p:cNvPr id="184323" name="Rectangle 3"/>
          <p:cNvSpPr>
            <a:spLocks noGrp="1" noChangeArrowheads="1"/>
          </p:cNvSpPr>
          <p:nvPr>
            <p:ph sz="quarter" idx="1"/>
          </p:nvPr>
        </p:nvSpPr>
        <p:spPr/>
        <p:txBody>
          <a:bodyPr/>
          <a:lstStyle/>
          <a:p>
            <a:r>
              <a:rPr lang="en-US" sz="3600" dirty="0" err="1"/>
              <a:t>Definisi</a:t>
            </a:r>
            <a:r>
              <a:rPr lang="en-US" sz="3600" dirty="0"/>
              <a:t> : </a:t>
            </a:r>
            <a:r>
              <a:rPr lang="en-US" dirty="0" err="1"/>
              <a:t>suatu</a:t>
            </a:r>
            <a:r>
              <a:rPr lang="en-US" dirty="0"/>
              <a:t> </a:t>
            </a:r>
            <a:r>
              <a:rPr lang="en-US" dirty="0" err="1"/>
              <a:t>nilai</a:t>
            </a:r>
            <a:r>
              <a:rPr lang="en-US" dirty="0"/>
              <a:t> data yang </a:t>
            </a:r>
            <a:r>
              <a:rPr lang="en-US" dirty="0" err="1"/>
              <a:t>membagi</a:t>
            </a:r>
            <a:r>
              <a:rPr lang="en-US" dirty="0"/>
              <a:t> </a:t>
            </a:r>
            <a:r>
              <a:rPr lang="en-US" dirty="0" err="1"/>
              <a:t>empat</a:t>
            </a:r>
            <a:r>
              <a:rPr lang="en-US" dirty="0"/>
              <a:t> </a:t>
            </a:r>
            <a:r>
              <a:rPr lang="en-US" dirty="0" err="1"/>
              <a:t>sama</a:t>
            </a:r>
            <a:r>
              <a:rPr lang="en-US" dirty="0"/>
              <a:t> </a:t>
            </a:r>
            <a:r>
              <a:rPr lang="en-US" dirty="0" err="1"/>
              <a:t>banyak</a:t>
            </a:r>
            <a:r>
              <a:rPr lang="en-US" dirty="0"/>
              <a:t> </a:t>
            </a:r>
            <a:r>
              <a:rPr lang="en-US" dirty="0" err="1"/>
              <a:t>kumpulan</a:t>
            </a:r>
            <a:r>
              <a:rPr lang="en-US" dirty="0"/>
              <a:t> data yang </a:t>
            </a:r>
            <a:r>
              <a:rPr lang="en-US" dirty="0" err="1"/>
              <a:t>telah</a:t>
            </a:r>
            <a:r>
              <a:rPr lang="en-US" dirty="0"/>
              <a:t> </a:t>
            </a:r>
            <a:r>
              <a:rPr lang="en-US" dirty="0" err="1" smtClean="0"/>
              <a:t>diurutkan</a:t>
            </a:r>
            <a:endParaRPr lang="en-US" dirty="0" smtClean="0"/>
          </a:p>
          <a:p>
            <a:r>
              <a:rPr lang="en-US" sz="3600" dirty="0" smtClean="0"/>
              <a:t>Q1, Q2, Q3</a:t>
            </a:r>
            <a:endParaRPr lang="en-US" sz="3600" dirty="0"/>
          </a:p>
          <a:p>
            <a:pPr lvl="1"/>
            <a:r>
              <a:rPr lang="en-US" sz="3200" smtClean="0"/>
              <a:t>Q1 = Kuantil(25)</a:t>
            </a:r>
          </a:p>
          <a:p>
            <a:pPr lvl="1"/>
            <a:r>
              <a:rPr lang="en-US" sz="3200" smtClean="0"/>
              <a:t>Q2 = Kuantil(50)</a:t>
            </a:r>
          </a:p>
          <a:p>
            <a:pPr lvl="1"/>
            <a:r>
              <a:rPr lang="en-US" sz="3200" smtClean="0"/>
              <a:t>Q3 = Kuantil(75)</a:t>
            </a:r>
            <a:r>
              <a:rPr lang="en-US" dirty="0"/>
              <a:t>	</a:t>
            </a:r>
          </a:p>
          <a:p>
            <a:endParaRPr lang="en-US" dirty="0"/>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69</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83290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smtClean="0"/>
              <a:t>Apa bedanya dengan pendekatan analisis klasik?</a:t>
            </a:r>
            <a:endParaRPr lang="en-US" sz="4000" b="1"/>
          </a:p>
        </p:txBody>
      </p:sp>
      <p:sp>
        <p:nvSpPr>
          <p:cNvPr id="3" name="Content Placeholder 2"/>
          <p:cNvSpPr>
            <a:spLocks noGrp="1"/>
          </p:cNvSpPr>
          <p:nvPr>
            <p:ph idx="1"/>
          </p:nvPr>
        </p:nvSpPr>
        <p:spPr/>
        <p:txBody>
          <a:bodyPr/>
          <a:lstStyle/>
          <a:p>
            <a:r>
              <a:rPr lang="en-US" b="1" dirty="0" err="1" smtClean="0"/>
              <a:t>Pendekatan</a:t>
            </a:r>
            <a:r>
              <a:rPr lang="en-US" b="1" dirty="0" smtClean="0"/>
              <a:t> </a:t>
            </a:r>
            <a:r>
              <a:rPr lang="en-US" b="1" dirty="0" err="1" smtClean="0"/>
              <a:t>klasik</a:t>
            </a:r>
            <a:endParaRPr lang="en-US" b="1" dirty="0"/>
          </a:p>
          <a:p>
            <a:pPr>
              <a:buNone/>
            </a:pPr>
            <a:r>
              <a:rPr lang="en-US" sz="2800" b="1" dirty="0"/>
              <a:t>Problem =&gt; Data =&gt; Model =&gt; Analysis =&gt; Conclusions</a:t>
            </a:r>
          </a:p>
          <a:p>
            <a:endParaRPr lang="en-US" b="1" dirty="0" smtClean="0"/>
          </a:p>
          <a:p>
            <a:r>
              <a:rPr lang="en-US" b="1" dirty="0" err="1" smtClean="0">
                <a:solidFill>
                  <a:schemeClr val="accent6">
                    <a:lumMod val="75000"/>
                  </a:schemeClr>
                </a:solidFill>
              </a:rPr>
              <a:t>Pendekatan</a:t>
            </a:r>
            <a:r>
              <a:rPr lang="en-US" b="1" dirty="0" smtClean="0">
                <a:solidFill>
                  <a:schemeClr val="accent6">
                    <a:lumMod val="75000"/>
                  </a:schemeClr>
                </a:solidFill>
              </a:rPr>
              <a:t> </a:t>
            </a:r>
            <a:r>
              <a:rPr lang="en-US" b="1" dirty="0" err="1" smtClean="0">
                <a:solidFill>
                  <a:schemeClr val="accent6">
                    <a:lumMod val="75000"/>
                  </a:schemeClr>
                </a:solidFill>
              </a:rPr>
              <a:t>eksplorasi</a:t>
            </a:r>
            <a:endParaRPr lang="en-US" b="1" dirty="0">
              <a:solidFill>
                <a:schemeClr val="accent6">
                  <a:lumMod val="75000"/>
                </a:schemeClr>
              </a:solidFill>
            </a:endParaRPr>
          </a:p>
          <a:p>
            <a:pPr>
              <a:buNone/>
            </a:pPr>
            <a:r>
              <a:rPr lang="en-US" sz="2800" b="1" dirty="0">
                <a:solidFill>
                  <a:schemeClr val="accent6">
                    <a:lumMod val="75000"/>
                  </a:schemeClr>
                </a:solidFill>
              </a:rPr>
              <a:t>Problem =&gt; Data =&gt; Analysis =&gt; Model =&gt; Conclusions</a:t>
            </a:r>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7</a:t>
            </a:fld>
            <a:endParaRPr lang="id-ID" dirty="0"/>
          </a:p>
        </p:txBody>
      </p:sp>
    </p:spTree>
    <p:extLst>
      <p:ext uri="{BB962C8B-B14F-4D97-AF65-F5344CB8AC3E}">
        <p14:creationId xmlns:p14="http://schemas.microsoft.com/office/powerpoint/2010/main" val="4823993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normAutofit fontScale="90000"/>
          </a:bodyPr>
          <a:lstStyle/>
          <a:p>
            <a:r>
              <a:rPr lang="en-US" sz="4000"/>
              <a:t>Jarak antar kuartil (</a:t>
            </a:r>
            <a:r>
              <a:rPr lang="en-US" sz="4000" i="1"/>
              <a:t>Interquartile Range</a:t>
            </a:r>
            <a:r>
              <a:rPr lang="en-US" sz="4000"/>
              <a:t>)</a:t>
            </a:r>
          </a:p>
        </p:txBody>
      </p:sp>
      <p:sp>
        <p:nvSpPr>
          <p:cNvPr id="194563" name="Rectangle 3"/>
          <p:cNvSpPr>
            <a:spLocks noGrp="1" noChangeArrowheads="1"/>
          </p:cNvSpPr>
          <p:nvPr>
            <p:ph sz="quarter" idx="1"/>
          </p:nvPr>
        </p:nvSpPr>
        <p:spPr/>
        <p:txBody>
          <a:bodyPr/>
          <a:lstStyle/>
          <a:p>
            <a:r>
              <a:rPr lang="en-US" dirty="0" err="1"/>
              <a:t>Definisi</a:t>
            </a:r>
            <a:r>
              <a:rPr lang="en-US" dirty="0"/>
              <a:t> : </a:t>
            </a:r>
            <a:r>
              <a:rPr lang="en-US" dirty="0" err="1"/>
              <a:t>Jarak</a:t>
            </a:r>
            <a:r>
              <a:rPr lang="en-US" dirty="0"/>
              <a:t> </a:t>
            </a:r>
            <a:r>
              <a:rPr lang="en-US" dirty="0" err="1"/>
              <a:t>antar</a:t>
            </a:r>
            <a:r>
              <a:rPr lang="en-US" dirty="0"/>
              <a:t> </a:t>
            </a:r>
            <a:r>
              <a:rPr lang="en-US" dirty="0" err="1"/>
              <a:t>kuartil</a:t>
            </a:r>
            <a:r>
              <a:rPr lang="en-US" dirty="0"/>
              <a:t> </a:t>
            </a:r>
            <a:r>
              <a:rPr lang="en-US" dirty="0" err="1"/>
              <a:t>mengukur</a:t>
            </a:r>
            <a:r>
              <a:rPr lang="en-US" dirty="0"/>
              <a:t> </a:t>
            </a:r>
            <a:r>
              <a:rPr lang="en-US" dirty="0" err="1"/>
              <a:t>penyebaran</a:t>
            </a:r>
            <a:r>
              <a:rPr lang="en-US" dirty="0"/>
              <a:t> 50% </a:t>
            </a:r>
            <a:r>
              <a:rPr lang="en-US"/>
              <a:t>data </a:t>
            </a:r>
            <a:r>
              <a:rPr lang="en-US" smtClean="0"/>
              <a:t>ditengah-tengah </a:t>
            </a:r>
            <a:r>
              <a:rPr lang="en-US" dirty="0" err="1"/>
              <a:t>setelah</a:t>
            </a:r>
            <a:r>
              <a:rPr lang="en-US" dirty="0"/>
              <a:t> data </a:t>
            </a:r>
            <a:r>
              <a:rPr lang="en-US" dirty="0" err="1"/>
              <a:t>diurut</a:t>
            </a:r>
            <a:r>
              <a:rPr lang="en-US" dirty="0" smtClean="0"/>
              <a:t>.</a:t>
            </a:r>
          </a:p>
          <a:p>
            <a:endParaRPr lang="en-US" dirty="0"/>
          </a:p>
          <a:p>
            <a:r>
              <a:rPr lang="en-US" dirty="0" err="1"/>
              <a:t>Ukuran</a:t>
            </a:r>
            <a:r>
              <a:rPr lang="en-US" dirty="0"/>
              <a:t> </a:t>
            </a:r>
            <a:r>
              <a:rPr lang="en-US" dirty="0" err="1"/>
              <a:t>penyebaran</a:t>
            </a:r>
            <a:r>
              <a:rPr lang="en-US" dirty="0"/>
              <a:t> </a:t>
            </a:r>
            <a:r>
              <a:rPr lang="en-US" dirty="0" err="1"/>
              <a:t>ini</a:t>
            </a:r>
            <a:r>
              <a:rPr lang="en-US" dirty="0"/>
              <a:t> </a:t>
            </a:r>
            <a:r>
              <a:rPr lang="en-US" dirty="0" err="1"/>
              <a:t>merupakan</a:t>
            </a:r>
            <a:r>
              <a:rPr lang="en-US" dirty="0"/>
              <a:t> </a:t>
            </a:r>
            <a:r>
              <a:rPr lang="en-US" dirty="0" err="1"/>
              <a:t>ukuran</a:t>
            </a:r>
            <a:r>
              <a:rPr lang="en-US" dirty="0"/>
              <a:t> </a:t>
            </a:r>
            <a:r>
              <a:rPr lang="en-US" dirty="0" err="1"/>
              <a:t>penyebaran</a:t>
            </a:r>
            <a:r>
              <a:rPr lang="en-US" dirty="0"/>
              <a:t> data yang </a:t>
            </a:r>
            <a:r>
              <a:rPr lang="en-US" dirty="0" err="1"/>
              <a:t>terpangkas</a:t>
            </a:r>
            <a:r>
              <a:rPr lang="en-US" dirty="0"/>
              <a:t> 25% </a:t>
            </a:r>
            <a:r>
              <a:rPr lang="en-US" dirty="0" err="1"/>
              <a:t>yaitu</a:t>
            </a:r>
            <a:r>
              <a:rPr lang="en-US" dirty="0"/>
              <a:t> </a:t>
            </a:r>
            <a:r>
              <a:rPr lang="en-US" dirty="0" err="1"/>
              <a:t>dengan</a:t>
            </a:r>
            <a:r>
              <a:rPr lang="en-US" dirty="0"/>
              <a:t> </a:t>
            </a:r>
            <a:r>
              <a:rPr lang="en-US" dirty="0" err="1"/>
              <a:t>membuang</a:t>
            </a:r>
            <a:r>
              <a:rPr lang="en-US" dirty="0"/>
              <a:t> 25% data yang </a:t>
            </a:r>
            <a:r>
              <a:rPr lang="en-US" dirty="0" err="1"/>
              <a:t>terbesar</a:t>
            </a:r>
            <a:r>
              <a:rPr lang="en-US" dirty="0"/>
              <a:t> </a:t>
            </a:r>
            <a:r>
              <a:rPr lang="en-US" dirty="0" err="1"/>
              <a:t>dan</a:t>
            </a:r>
            <a:r>
              <a:rPr lang="en-US" dirty="0"/>
              <a:t> 25% data </a:t>
            </a:r>
            <a:r>
              <a:rPr lang="en-US" dirty="0" err="1"/>
              <a:t>terkecil</a:t>
            </a:r>
            <a:r>
              <a:rPr lang="en-US"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70</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5177102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normAutofit fontScale="90000"/>
          </a:bodyPr>
          <a:lstStyle/>
          <a:p>
            <a:r>
              <a:rPr lang="en-US" sz="4000"/>
              <a:t>Jarak antar kuartil (</a:t>
            </a:r>
            <a:r>
              <a:rPr lang="en-US" sz="4000" i="1"/>
              <a:t>Interquartile Range</a:t>
            </a:r>
            <a:r>
              <a:rPr lang="en-US" sz="4000"/>
              <a:t>)</a:t>
            </a:r>
          </a:p>
        </p:txBody>
      </p:sp>
      <p:sp>
        <p:nvSpPr>
          <p:cNvPr id="197635" name="Rectangle 3"/>
          <p:cNvSpPr>
            <a:spLocks noGrp="1" noChangeArrowheads="1"/>
          </p:cNvSpPr>
          <p:nvPr>
            <p:ph sz="quarter" idx="1"/>
          </p:nvPr>
        </p:nvSpPr>
        <p:spPr/>
        <p:txBody>
          <a:bodyPr/>
          <a:lstStyle/>
          <a:p>
            <a:r>
              <a:rPr lang="sv-SE" dirty="0"/>
              <a:t>Jarak antar kuartil dihitung dari selisih antara kuartil 3 (Q3) dengan kuartil 1 (Q1):</a:t>
            </a:r>
          </a:p>
          <a:p>
            <a:endParaRPr lang="sv-SE" b="1" dirty="0"/>
          </a:p>
          <a:p>
            <a:pPr algn="ctr">
              <a:buFont typeface="Wingdings" pitchFamily="2" charset="2"/>
              <a:buNone/>
            </a:pPr>
            <a:r>
              <a:rPr lang="sv-SE" b="1" dirty="0"/>
              <a:t>JAK atau IQR  = </a:t>
            </a:r>
            <a:r>
              <a:rPr lang="sv-SE" b="1"/>
              <a:t>Q3 </a:t>
            </a:r>
            <a:r>
              <a:rPr lang="sv-SE" b="1" smtClean="0"/>
              <a:t>-Q1</a:t>
            </a:r>
            <a:r>
              <a:rPr lang="en-US" smtClean="0"/>
              <a:t> </a:t>
            </a:r>
            <a:endParaRPr lang="en-US" dirty="0"/>
          </a:p>
          <a:p>
            <a:endParaRPr lang="sv-SE" dirty="0"/>
          </a:p>
          <a:p>
            <a:r>
              <a:rPr lang="sv-SE" dirty="0"/>
              <a:t>Ukuran ini sangat baik digunakan jika data yang dikumpulkan banyak mengandung data pencilan</a:t>
            </a:r>
            <a:r>
              <a:rPr lang="en-US" dirty="0"/>
              <a:t> </a:t>
            </a:r>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71</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1352730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Ragam (</a:t>
            </a:r>
            <a:r>
              <a:rPr lang="en-US" i="1"/>
              <a:t>Variance)</a:t>
            </a:r>
          </a:p>
        </p:txBody>
      </p:sp>
      <p:sp>
        <p:nvSpPr>
          <p:cNvPr id="195587" name="Rectangle 3"/>
          <p:cNvSpPr>
            <a:spLocks noGrp="1" noChangeArrowheads="1"/>
          </p:cNvSpPr>
          <p:nvPr>
            <p:ph sz="quarter" idx="1"/>
          </p:nvPr>
        </p:nvSpPr>
        <p:spPr>
          <a:xfrm>
            <a:off x="457200" y="1981200"/>
            <a:ext cx="8305800" cy="3048000"/>
          </a:xfrm>
        </p:spPr>
        <p:txBody>
          <a:bodyPr>
            <a:normAutofit lnSpcReduction="10000"/>
          </a:bodyPr>
          <a:lstStyle/>
          <a:p>
            <a:pPr>
              <a:lnSpc>
                <a:spcPct val="90000"/>
              </a:lnSpc>
            </a:pPr>
            <a:r>
              <a:rPr lang="en-US" dirty="0" err="1"/>
              <a:t>Definisi</a:t>
            </a:r>
            <a:r>
              <a:rPr lang="en-US" dirty="0"/>
              <a:t> : </a:t>
            </a:r>
            <a:r>
              <a:rPr lang="sv-SE" dirty="0"/>
              <a:t>Ragam merupakan ukuran penyebaran data yang </a:t>
            </a:r>
            <a:r>
              <a:rPr lang="sv-SE"/>
              <a:t>mengukur </a:t>
            </a:r>
            <a:r>
              <a:rPr lang="sv-SE" smtClean="0"/>
              <a:t>rata-rata </a:t>
            </a:r>
            <a:r>
              <a:rPr lang="sv-SE" dirty="0"/>
              <a:t>jarak kuadrat semua titik pengamatan terhadap titik pusat (rataan). </a:t>
            </a:r>
          </a:p>
          <a:p>
            <a:pPr>
              <a:lnSpc>
                <a:spcPct val="90000"/>
              </a:lnSpc>
            </a:pPr>
            <a:r>
              <a:rPr lang="sv-SE" dirty="0"/>
              <a:t>Apabila </a:t>
            </a:r>
            <a:r>
              <a:rPr lang="sv-SE" dirty="0" smtClean="0"/>
              <a:t>x</a:t>
            </a:r>
            <a:r>
              <a:rPr lang="sv-SE" baseline="-25000" dirty="0" smtClean="0"/>
              <a:t>1</a:t>
            </a:r>
            <a:r>
              <a:rPr lang="sv-SE" dirty="0" smtClean="0"/>
              <a:t>, x</a:t>
            </a:r>
            <a:r>
              <a:rPr lang="sv-SE" baseline="-25000" dirty="0" smtClean="0"/>
              <a:t>2</a:t>
            </a:r>
            <a:r>
              <a:rPr lang="sv-SE" dirty="0" smtClean="0"/>
              <a:t>, </a:t>
            </a:r>
            <a:r>
              <a:rPr lang="sv-SE" dirty="0"/>
              <a:t>...,</a:t>
            </a:r>
            <a:r>
              <a:rPr lang="sv-SE" dirty="0" smtClean="0"/>
              <a:t>x</a:t>
            </a:r>
            <a:r>
              <a:rPr lang="sv-SE" baseline="-25000" dirty="0" smtClean="0"/>
              <a:t>N]</a:t>
            </a:r>
            <a:r>
              <a:rPr lang="sv-SE" dirty="0" smtClean="0"/>
              <a:t>adalah </a:t>
            </a:r>
            <a:r>
              <a:rPr lang="sv-SE" dirty="0"/>
              <a:t>anggota suatu populasi terhingga berukuran N, maka ragam populasinya adalah</a:t>
            </a:r>
            <a:r>
              <a:rPr lang="en-US" dirty="0"/>
              <a:t> </a:t>
            </a:r>
          </a:p>
          <a:p>
            <a:pPr>
              <a:lnSpc>
                <a:spcPct val="90000"/>
              </a:lnSpc>
            </a:pPr>
            <a:endParaRPr lang="en-US" dirty="0"/>
          </a:p>
          <a:p>
            <a:pPr>
              <a:lnSpc>
                <a:spcPct val="90000"/>
              </a:lnSpc>
            </a:pPr>
            <a:endParaRPr lang="en-US" dirty="0"/>
          </a:p>
        </p:txBody>
      </p:sp>
      <p:sp>
        <p:nvSpPr>
          <p:cNvPr id="19558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5588" name="Object 4"/>
          <p:cNvGraphicFramePr>
            <a:graphicFrameLocks noChangeAspect="1"/>
          </p:cNvGraphicFramePr>
          <p:nvPr/>
        </p:nvGraphicFramePr>
        <p:xfrm>
          <a:off x="2590800" y="5105400"/>
          <a:ext cx="3352800" cy="1447800"/>
        </p:xfrm>
        <a:graphic>
          <a:graphicData uri="http://schemas.openxmlformats.org/presentationml/2006/ole">
            <mc:AlternateContent xmlns:mc="http://schemas.openxmlformats.org/markup-compatibility/2006">
              <mc:Choice xmlns:v="urn:schemas-microsoft-com:vml" Requires="v">
                <p:oleObj spid="_x0000_s135179" name="Equation" r:id="rId3" imgW="1002865" imgH="431613" progId="Equation.3">
                  <p:embed/>
                </p:oleObj>
              </mc:Choice>
              <mc:Fallback>
                <p:oleObj name="Equation" r:id="rId3" imgW="1002865" imgH="431613" progId="Equation.3">
                  <p:embed/>
                  <p:pic>
                    <p:nvPicPr>
                      <p:cNvPr id="1955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105400"/>
                        <a:ext cx="3352800" cy="1447800"/>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72</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3222904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Ragam (</a:t>
            </a:r>
            <a:r>
              <a:rPr lang="en-US" i="1"/>
              <a:t>Variance)</a:t>
            </a:r>
          </a:p>
        </p:txBody>
      </p:sp>
      <p:sp>
        <p:nvSpPr>
          <p:cNvPr id="198659" name="Rectangle 3"/>
          <p:cNvSpPr>
            <a:spLocks noGrp="1" noChangeArrowheads="1"/>
          </p:cNvSpPr>
          <p:nvPr>
            <p:ph sz="quarter" idx="1"/>
          </p:nvPr>
        </p:nvSpPr>
        <p:spPr/>
        <p:txBody>
          <a:bodyPr/>
          <a:lstStyle/>
          <a:p>
            <a:r>
              <a:rPr lang="en-US"/>
              <a:t>apabila x1, x2, ...,xn adalah anggota suatu contoh berukuran n, maka ragam contoh tersebut adalah:</a:t>
            </a:r>
          </a:p>
          <a:p>
            <a:endParaRPr lang="en-US"/>
          </a:p>
          <a:p>
            <a:endParaRPr lang="en-US"/>
          </a:p>
          <a:p>
            <a:endParaRPr lang="en-US"/>
          </a:p>
        </p:txBody>
      </p:sp>
      <p:sp>
        <p:nvSpPr>
          <p:cNvPr id="198661" name="Rectangle 5"/>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8660" name="Object 4"/>
          <p:cNvGraphicFramePr>
            <a:graphicFrameLocks noChangeAspect="1"/>
          </p:cNvGraphicFramePr>
          <p:nvPr/>
        </p:nvGraphicFramePr>
        <p:xfrm>
          <a:off x="2438400" y="3733800"/>
          <a:ext cx="3352800" cy="1320800"/>
        </p:xfrm>
        <a:graphic>
          <a:graphicData uri="http://schemas.openxmlformats.org/presentationml/2006/ole">
            <mc:AlternateContent xmlns:mc="http://schemas.openxmlformats.org/markup-compatibility/2006">
              <mc:Choice xmlns:v="urn:schemas-microsoft-com:vml" Requires="v">
                <p:oleObj spid="_x0000_s136203" name="Equation" r:id="rId3" imgW="1091726" imgH="431613" progId="Equation.3">
                  <p:embed/>
                </p:oleObj>
              </mc:Choice>
              <mc:Fallback>
                <p:oleObj name="Equation" r:id="rId3" imgW="1091726" imgH="431613" progId="Equation.3">
                  <p:embed/>
                  <p:pic>
                    <p:nvPicPr>
                      <p:cNvPr id="1986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733800"/>
                        <a:ext cx="3352800" cy="1320800"/>
                      </a:xfrm>
                      <a:prstGeom prst="rect">
                        <a:avLst/>
                      </a:prstGeom>
                      <a:solidFill>
                        <a:srgbClr val="99CCFF"/>
                      </a:solidFill>
                    </p:spPr>
                  </p:pic>
                </p:oleObj>
              </mc:Fallback>
            </mc:AlternateContent>
          </a:graphicData>
        </a:graphic>
      </p:graphicFrame>
      <p:sp>
        <p:nvSpPr>
          <p:cNvPr id="7"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73</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2137398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a:bodyPr>
          <a:lstStyle/>
          <a:p>
            <a:r>
              <a:rPr lang="en-US" sz="4000" dirty="0" err="1"/>
              <a:t>Simpangan</a:t>
            </a:r>
            <a:r>
              <a:rPr lang="en-US" sz="4000" dirty="0"/>
              <a:t> Baku (</a:t>
            </a:r>
            <a:r>
              <a:rPr lang="en-US" sz="4000" i="1" dirty="0"/>
              <a:t>Standard </a:t>
            </a:r>
            <a:r>
              <a:rPr lang="en-US" sz="4000" i="1" dirty="0" smtClean="0"/>
              <a:t>Deviation)</a:t>
            </a:r>
            <a:endParaRPr lang="en-US" sz="4000" i="1" dirty="0"/>
          </a:p>
        </p:txBody>
      </p:sp>
      <p:sp>
        <p:nvSpPr>
          <p:cNvPr id="196611" name="Rectangle 3"/>
          <p:cNvSpPr>
            <a:spLocks noGrp="1" noChangeArrowheads="1"/>
          </p:cNvSpPr>
          <p:nvPr>
            <p:ph sz="quarter" idx="1"/>
          </p:nvPr>
        </p:nvSpPr>
        <p:spPr/>
        <p:txBody>
          <a:bodyPr/>
          <a:lstStyle/>
          <a:p>
            <a:r>
              <a:rPr lang="en-US"/>
              <a:t>Definisi : Merupakan akar dari ragam, yaitu </a:t>
            </a:r>
            <a:r>
              <a:rPr lang="en-US">
                <a:sym typeface="Symbol" pitchFamily="18" charset="2"/>
              </a:rPr>
              <a:t> simpangan baku populasi dan s simpangan baku sampel.</a:t>
            </a:r>
          </a:p>
          <a:p>
            <a:pPr>
              <a:buFont typeface="Wingdings" pitchFamily="2" charset="2"/>
              <a:buNone/>
            </a:pPr>
            <a:r>
              <a:rPr lang="en-US">
                <a:sym typeface="Wingdings" pitchFamily="2" charset="2"/>
              </a:rPr>
              <a:t>	 diperoleh satuan yang sama dengan data aslinya</a:t>
            </a:r>
            <a:endParaRPr lang="en-US"/>
          </a:p>
        </p:txBody>
      </p:sp>
      <p:sp>
        <p:nvSpPr>
          <p:cNvPr id="5" name="Slide Number Placeholder 4"/>
          <p:cNvSpPr>
            <a:spLocks noGrp="1"/>
          </p:cNvSpPr>
          <p:nvPr>
            <p:ph type="sldNum" sz="quarter" idx="4294967295"/>
          </p:nvPr>
        </p:nvSpPr>
        <p:spPr>
          <a:xfrm>
            <a:off x="8534400" y="6172200"/>
            <a:ext cx="457200" cy="457200"/>
          </a:xfrm>
        </p:spPr>
        <p:txBody>
          <a:bodyPr/>
          <a:lstStyle/>
          <a:p>
            <a:fld id="{C8540B23-B398-4B32-A4A6-4E092BEE1806}" type="slidenum">
              <a:rPr lang="en-US"/>
              <a:pPr/>
              <a:t>74</a:t>
            </a:fld>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Tree>
    <p:extLst>
      <p:ext uri="{BB962C8B-B14F-4D97-AF65-F5344CB8AC3E}">
        <p14:creationId xmlns:p14="http://schemas.microsoft.com/office/powerpoint/2010/main" val="12462848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Statistika</a:t>
            </a:r>
            <a:r>
              <a:rPr lang="en-US" dirty="0" smtClean="0"/>
              <a:t> </a:t>
            </a:r>
            <a:r>
              <a:rPr lang="en-US" dirty="0" err="1" smtClean="0"/>
              <a:t>ringkasan</a:t>
            </a:r>
            <a:endParaRPr lang="en-US" dirty="0"/>
          </a:p>
        </p:txBody>
      </p:sp>
      <p:sp>
        <p:nvSpPr>
          <p:cNvPr id="3" name="Content Placeholder 2"/>
          <p:cNvSpPr>
            <a:spLocks noGrp="1"/>
          </p:cNvSpPr>
          <p:nvPr>
            <p:ph idx="1"/>
          </p:nvPr>
        </p:nvSpPr>
        <p:spPr/>
        <p:txBody>
          <a:bodyPr/>
          <a:lstStyle/>
          <a:p>
            <a:pPr marL="0" indent="0">
              <a:buNone/>
            </a:pPr>
            <a:r>
              <a:rPr lang="en-US" dirty="0"/>
              <a:t>s</a:t>
            </a:r>
            <a:r>
              <a:rPr lang="en-US" dirty="0" smtClean="0"/>
              <a:t>ummary(</a:t>
            </a:r>
            <a:r>
              <a:rPr lang="en-US" dirty="0" err="1" smtClean="0"/>
              <a:t>bpr</a:t>
            </a:r>
            <a:r>
              <a:rPr lang="en-US" dirty="0" smtClean="0"/>
              <a:t>)</a:t>
            </a:r>
            <a:endParaRPr lang="en-US" dirty="0"/>
          </a:p>
        </p:txBody>
      </p:sp>
      <p:pic>
        <p:nvPicPr>
          <p:cNvPr id="4" name="Picture 3"/>
          <p:cNvPicPr>
            <a:picLocks noChangeAspect="1"/>
          </p:cNvPicPr>
          <p:nvPr/>
        </p:nvPicPr>
        <p:blipFill>
          <a:blip r:embed="rId2"/>
          <a:stretch>
            <a:fillRect/>
          </a:stretch>
        </p:blipFill>
        <p:spPr>
          <a:xfrm>
            <a:off x="1763688" y="2404954"/>
            <a:ext cx="6373341" cy="3721209"/>
          </a:xfrm>
          <a:prstGeom prst="rect">
            <a:avLst/>
          </a:prstGeom>
        </p:spPr>
      </p:pic>
    </p:spTree>
    <p:extLst>
      <p:ext uri="{BB962C8B-B14F-4D97-AF65-F5344CB8AC3E}">
        <p14:creationId xmlns:p14="http://schemas.microsoft.com/office/powerpoint/2010/main" val="26276595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Deskriptif</a:t>
            </a:r>
            <a:r>
              <a:rPr lang="en-US" dirty="0" smtClean="0"/>
              <a:t> Data </a:t>
            </a:r>
            <a:r>
              <a:rPr lang="en-US" dirty="0" err="1" smtClean="0"/>
              <a:t>Tipe</a:t>
            </a:r>
            <a:r>
              <a:rPr lang="en-US" dirty="0" smtClean="0"/>
              <a:t> </a:t>
            </a:r>
            <a:r>
              <a:rPr lang="en-US" dirty="0" err="1" smtClean="0"/>
              <a:t>Numerik</a:t>
            </a:r>
            <a:endParaRPr lang="en-US" dirty="0"/>
          </a:p>
        </p:txBody>
      </p:sp>
      <p:sp>
        <p:nvSpPr>
          <p:cNvPr id="3" name="Content Placeholder 2"/>
          <p:cNvSpPr>
            <a:spLocks noGrp="1"/>
          </p:cNvSpPr>
          <p:nvPr>
            <p:ph idx="1"/>
          </p:nvPr>
        </p:nvSpPr>
        <p:spPr>
          <a:xfrm>
            <a:off x="395536" y="1856181"/>
            <a:ext cx="3943528" cy="3736181"/>
          </a:xfrm>
        </p:spPr>
        <p:txBody>
          <a:bodyPr>
            <a:normAutofit/>
          </a:bodyPr>
          <a:lstStyle/>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nilai</a:t>
            </a:r>
            <a:r>
              <a:rPr lang="en-US" sz="1600" dirty="0">
                <a:cs typeface="Courier New" panose="02070309020205020404" pitchFamily="49" charset="0"/>
              </a:rPr>
              <a:t> </a:t>
            </a:r>
            <a:r>
              <a:rPr lang="en-US" sz="1600" dirty="0" err="1">
                <a:cs typeface="Courier New" panose="02070309020205020404" pitchFamily="49" charset="0"/>
              </a:rPr>
              <a:t>rataan</a:t>
            </a:r>
            <a:endParaRPr lang="en-US" sz="1600" dirty="0">
              <a:cs typeface="Courier New" panose="02070309020205020404" pitchFamily="49" charset="0"/>
            </a:endParaRPr>
          </a:p>
          <a:p>
            <a:pPr marL="0" indent="0">
              <a:lnSpc>
                <a:spcPct val="110000"/>
              </a:lnSpc>
              <a:spcBef>
                <a:spcPts val="0"/>
              </a:spcBef>
              <a:buNone/>
            </a:pPr>
            <a:r>
              <a:rPr lang="en-US" sz="1600" dirty="0" smtClean="0">
                <a:latin typeface="Courier New" panose="02070309020205020404" pitchFamily="49" charset="0"/>
                <a:cs typeface="Courier New" panose="02070309020205020404" pitchFamily="49" charset="0"/>
              </a:rPr>
              <a:t>mean(</a:t>
            </a:r>
            <a:r>
              <a:rPr lang="en-US" sz="1600" dirty="0" err="1" smtClean="0">
                <a:latin typeface="Courier New" panose="02070309020205020404" pitchFamily="49" charset="0"/>
                <a:cs typeface="Courier New" panose="02070309020205020404" pitchFamily="49" charset="0"/>
              </a:rPr>
              <a:t>bpr</a:t>
            </a:r>
            <a:r>
              <a:rPr lang="en-US" sz="1600" dirty="0" err="1" smtClean="0">
                <a:latin typeface="Courier New" panose="02070309020205020404" pitchFamily="49" charset="0"/>
                <a:cs typeface="Courier New" panose="02070309020205020404" pitchFamily="49" charset="0"/>
              </a:rPr>
              <a:t>$BOPO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standart</a:t>
            </a:r>
            <a:r>
              <a:rPr lang="en-US" sz="1600" dirty="0">
                <a:cs typeface="Courier New" panose="02070309020205020404" pitchFamily="49" charset="0"/>
              </a:rPr>
              <a:t> </a:t>
            </a:r>
            <a:r>
              <a:rPr lang="en-US" sz="1600" dirty="0" err="1">
                <a:cs typeface="Courier New" panose="02070309020205020404" pitchFamily="49" charset="0"/>
              </a:rPr>
              <a:t>deviasi</a:t>
            </a:r>
            <a:endParaRPr lang="en-US" sz="1600" dirty="0">
              <a:cs typeface="Courier New" panose="02070309020205020404" pitchFamily="49" charset="0"/>
            </a:endParaRPr>
          </a:p>
          <a:p>
            <a:pPr marL="0" indent="0">
              <a:lnSpc>
                <a:spcPct val="110000"/>
              </a:lnSpc>
              <a:spcBef>
                <a:spcPts val="0"/>
              </a:spcBef>
              <a:buNone/>
            </a:pPr>
            <a:r>
              <a:rPr lang="en-US" sz="1600" dirty="0" err="1">
                <a:latin typeface="Courier New" panose="02070309020205020404" pitchFamily="49" charset="0"/>
                <a:cs typeface="Courier New" panose="02070309020205020404" pitchFamily="49" charset="0"/>
              </a:rPr>
              <a:t>s</a:t>
            </a:r>
            <a:r>
              <a:rPr lang="en-US" sz="1600" dirty="0" err="1" smtClean="0">
                <a:latin typeface="Courier New" panose="02070309020205020404" pitchFamily="49" charset="0"/>
                <a:cs typeface="Courier New" panose="02070309020205020404" pitchFamily="49" charset="0"/>
              </a:rPr>
              <a:t>d</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smtClean="0">
                <a:cs typeface="Courier New" panose="02070309020205020404" pitchFamily="49" charset="0"/>
              </a:rPr>
              <a:t>#</a:t>
            </a:r>
            <a:r>
              <a:rPr lang="en-US" sz="1600" dirty="0" err="1" smtClean="0">
                <a:cs typeface="Courier New" panose="02070309020205020404" pitchFamily="49" charset="0"/>
              </a:rPr>
              <a:t>mencari</a:t>
            </a:r>
            <a:r>
              <a:rPr lang="en-US" sz="1600" dirty="0" smtClean="0">
                <a:cs typeface="Courier New" panose="02070309020205020404" pitchFamily="49" charset="0"/>
              </a:rPr>
              <a:t> </a:t>
            </a:r>
            <a:r>
              <a:rPr lang="en-US" sz="1600" dirty="0" err="1" smtClean="0">
                <a:cs typeface="Courier New" panose="02070309020205020404" pitchFamily="49" charset="0"/>
              </a:rPr>
              <a:t>nilai</a:t>
            </a:r>
            <a:r>
              <a:rPr lang="en-US" sz="1600" dirty="0" smtClean="0">
                <a:cs typeface="Courier New" panose="02070309020205020404" pitchFamily="49" charset="0"/>
              </a:rPr>
              <a:t> </a:t>
            </a:r>
            <a:r>
              <a:rPr lang="en-US" sz="1600" dirty="0" err="1" smtClean="0">
                <a:cs typeface="Courier New" panose="02070309020205020404" pitchFamily="49" charset="0"/>
              </a:rPr>
              <a:t>maksimum</a:t>
            </a:r>
            <a:endParaRPr lang="en-US" sz="1600" dirty="0" smtClean="0">
              <a:cs typeface="Courier New" panose="02070309020205020404" pitchFamily="49" charset="0"/>
            </a:endParaRP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max(</a:t>
            </a:r>
            <a:r>
              <a:rPr lang="en-US" sz="1600" dirty="0" err="1">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600" dirty="0">
                <a:cs typeface="Courier New" panose="02070309020205020404" pitchFamily="49" charset="0"/>
              </a:rPr>
              <a:t>#</a:t>
            </a:r>
            <a:r>
              <a:rPr lang="en-US" sz="1600" dirty="0" err="1">
                <a:cs typeface="Courier New" panose="02070309020205020404" pitchFamily="49" charset="0"/>
              </a:rPr>
              <a:t>mencari</a:t>
            </a:r>
            <a:r>
              <a:rPr lang="en-US" sz="1600" dirty="0">
                <a:cs typeface="Courier New" panose="02070309020205020404" pitchFamily="49" charset="0"/>
              </a:rPr>
              <a:t> </a:t>
            </a:r>
            <a:r>
              <a:rPr lang="en-US" sz="1600" dirty="0" err="1">
                <a:cs typeface="Courier New" panose="02070309020205020404" pitchFamily="49" charset="0"/>
              </a:rPr>
              <a:t>nilai</a:t>
            </a:r>
            <a:r>
              <a:rPr lang="en-US" sz="1600" dirty="0">
                <a:cs typeface="Courier New" panose="02070309020205020404" pitchFamily="49" charset="0"/>
              </a:rPr>
              <a:t> minimum</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min(</a:t>
            </a:r>
            <a:r>
              <a:rPr lang="en-US" sz="1600" dirty="0" err="1">
                <a:latin typeface="Courier New" panose="02070309020205020404" pitchFamily="49" charset="0"/>
                <a:cs typeface="Courier New" panose="02070309020205020404" pitchFamily="49" charset="0"/>
              </a:rPr>
              <a:t>bpr$BOPO</a:t>
            </a: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600" dirty="0">
              <a:latin typeface="Courier New" panose="02070309020205020404" pitchFamily="49" charset="0"/>
              <a:cs typeface="Courier New" panose="02070309020205020404" pitchFamily="49" charset="0"/>
            </a:endParaRPr>
          </a:p>
        </p:txBody>
      </p:sp>
      <p:sp>
        <p:nvSpPr>
          <p:cNvPr id="11" name="Content Placeholder 2"/>
          <p:cNvSpPr txBox="1">
            <a:spLocks/>
          </p:cNvSpPr>
          <p:nvPr/>
        </p:nvSpPr>
        <p:spPr>
          <a:xfrm>
            <a:off x="4635155" y="1856181"/>
            <a:ext cx="4165945" cy="3736181"/>
          </a:xfrm>
          <a:prstGeom prst="rect">
            <a:avLst/>
          </a:prstGeom>
        </p:spPr>
        <p:txBody>
          <a:bodyPr vert="horz" lIns="0" tIns="34290" rIns="0" bIns="3429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mencari</a:t>
            </a:r>
            <a:r>
              <a:rPr lang="en-US" sz="1500" dirty="0">
                <a:cs typeface="Courier New" panose="02070309020205020404" pitchFamily="49" charset="0"/>
              </a:rPr>
              <a:t> median</a:t>
            </a: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median(</a:t>
            </a:r>
            <a:r>
              <a:rPr lang="en-US" sz="1600" dirty="0" err="1">
                <a:latin typeface="Courier New" panose="02070309020205020404" pitchFamily="49" charset="0"/>
                <a:cs typeface="Courier New" panose="02070309020205020404" pitchFamily="49" charset="0"/>
              </a:rPr>
              <a:t>bpr$BOPO</a:t>
            </a:r>
            <a:r>
              <a:rPr lang="en-US" sz="15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mencari</a:t>
            </a:r>
            <a:r>
              <a:rPr lang="en-US" sz="1500" dirty="0">
                <a:cs typeface="Courier New" panose="02070309020205020404" pitchFamily="49" charset="0"/>
              </a:rPr>
              <a:t> </a:t>
            </a:r>
            <a:r>
              <a:rPr lang="en-US" sz="1500" dirty="0" err="1">
                <a:cs typeface="Courier New" panose="02070309020205020404" pitchFamily="49" charset="0"/>
              </a:rPr>
              <a:t>nilai</a:t>
            </a:r>
            <a:r>
              <a:rPr lang="en-US" sz="1500" dirty="0">
                <a:cs typeface="Courier New" panose="02070309020205020404" pitchFamily="49" charset="0"/>
              </a:rPr>
              <a:t> </a:t>
            </a:r>
            <a:r>
              <a:rPr lang="en-US" sz="1500" dirty="0" err="1">
                <a:cs typeface="Courier New" panose="02070309020205020404" pitchFamily="49" charset="0"/>
              </a:rPr>
              <a:t>quartil</a:t>
            </a:r>
            <a:endParaRPr lang="en-US" sz="1500" dirty="0">
              <a:cs typeface="Courier New" panose="02070309020205020404" pitchFamily="49" charset="0"/>
            </a:endParaRP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quantile(</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500" dirty="0">
                <a:cs typeface="Courier New" panose="02070309020205020404" pitchFamily="49" charset="0"/>
              </a:rPr>
              <a:t>#</a:t>
            </a:r>
            <a:r>
              <a:rPr lang="en-US" sz="1500" dirty="0" err="1">
                <a:cs typeface="Courier New" panose="02070309020205020404" pitchFamily="49" charset="0"/>
              </a:rPr>
              <a:t>ringkasan</a:t>
            </a:r>
            <a:r>
              <a:rPr lang="en-US" sz="1500" dirty="0">
                <a:cs typeface="Courier New" panose="02070309020205020404" pitchFamily="49" charset="0"/>
              </a:rPr>
              <a:t> data</a:t>
            </a:r>
          </a:p>
          <a:p>
            <a:pPr marL="0" indent="0">
              <a:lnSpc>
                <a:spcPct val="110000"/>
              </a:lnSpc>
              <a:spcBef>
                <a:spcPts val="0"/>
              </a:spcBef>
              <a:buNone/>
            </a:pPr>
            <a:r>
              <a:rPr lang="en-US" sz="1500" dirty="0" smtClean="0">
                <a:latin typeface="Courier New" panose="02070309020205020404" pitchFamily="49" charset="0"/>
                <a:cs typeface="Courier New" panose="02070309020205020404" pitchFamily="49" charset="0"/>
              </a:rPr>
              <a:t>summary(</a:t>
            </a:r>
            <a:r>
              <a:rPr lang="en-US" sz="1600" dirty="0" err="1" smtClean="0">
                <a:latin typeface="Courier New" panose="02070309020205020404" pitchFamily="49" charset="0"/>
                <a:cs typeface="Courier New" panose="02070309020205020404" pitchFamily="49" charset="0"/>
              </a:rPr>
              <a:t>bpr$BOPO</a:t>
            </a:r>
            <a:r>
              <a:rPr lang="en-US" sz="16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5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457199" y="4365104"/>
            <a:ext cx="2223831" cy="2088232"/>
          </a:xfrm>
          <a:prstGeom prst="rect">
            <a:avLst/>
          </a:prstGeom>
        </p:spPr>
      </p:pic>
      <p:pic>
        <p:nvPicPr>
          <p:cNvPr id="5" name="Picture 4"/>
          <p:cNvPicPr>
            <a:picLocks noChangeAspect="1"/>
          </p:cNvPicPr>
          <p:nvPr/>
        </p:nvPicPr>
        <p:blipFill>
          <a:blip r:embed="rId3"/>
          <a:stretch>
            <a:fillRect/>
          </a:stretch>
        </p:blipFill>
        <p:spPr>
          <a:xfrm>
            <a:off x="4034383" y="4542301"/>
            <a:ext cx="4781550" cy="1476375"/>
          </a:xfrm>
          <a:prstGeom prst="rect">
            <a:avLst/>
          </a:prstGeom>
        </p:spPr>
      </p:pic>
    </p:spTree>
    <p:extLst>
      <p:ext uri="{BB962C8B-B14F-4D97-AF65-F5344CB8AC3E}">
        <p14:creationId xmlns:p14="http://schemas.microsoft.com/office/powerpoint/2010/main" val="187950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Campuran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ourier New" panose="02070309020205020404" pitchFamily="49" charset="0"/>
                <a:cs typeface="Courier New" panose="02070309020205020404" pitchFamily="49" charset="0"/>
              </a:rPr>
              <a:t>library(</a:t>
            </a:r>
            <a:r>
              <a:rPr lang="en-US" sz="2400" dirty="0" err="1" smtClean="0">
                <a:latin typeface="Courier New" panose="02070309020205020404" pitchFamily="49" charset="0"/>
                <a:cs typeface="Courier New" panose="02070309020205020404" pitchFamily="49" charset="0"/>
              </a:rPr>
              <a:t>Hmisc</a:t>
            </a:r>
            <a:r>
              <a:rPr lang="en-US" sz="2400" dirty="0">
                <a:latin typeface="Courier New" panose="02070309020205020404" pitchFamily="49" charset="0"/>
                <a:cs typeface="Courier New" panose="02070309020205020404" pitchFamily="49" charset="0"/>
              </a:rPr>
              <a:t>)</a:t>
            </a:r>
          </a:p>
          <a:p>
            <a:pPr marL="0" indent="0">
              <a:buNone/>
            </a:pPr>
            <a:r>
              <a:rPr lang="en-US" sz="2400" dirty="0" smtClean="0">
                <a:latin typeface="Courier New" panose="02070309020205020404" pitchFamily="49" charset="0"/>
                <a:cs typeface="Courier New" panose="02070309020205020404" pitchFamily="49" charset="0"/>
              </a:rPr>
              <a:t>describe(</a:t>
            </a:r>
            <a:r>
              <a:rPr lang="en-US" sz="2400" dirty="0" err="1" smtClean="0">
                <a:latin typeface="Courier New" panose="02070309020205020404" pitchFamily="49" charset="0"/>
                <a:cs typeface="Courier New" panose="02070309020205020404" pitchFamily="49" charset="0"/>
              </a:rPr>
              <a:t>bpr</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763688" y="2943701"/>
            <a:ext cx="6282283" cy="3365024"/>
          </a:xfrm>
          <a:prstGeom prst="rect">
            <a:avLst/>
          </a:prstGeom>
        </p:spPr>
      </p:pic>
    </p:spTree>
    <p:extLst>
      <p:ext uri="{BB962C8B-B14F-4D97-AF65-F5344CB8AC3E}">
        <p14:creationId xmlns:p14="http://schemas.microsoft.com/office/powerpoint/2010/main" val="3076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Kategorik</a:t>
            </a:r>
            <a:endParaRPr lang="en-US" dirty="0"/>
          </a:p>
        </p:txBody>
      </p:sp>
      <p:sp>
        <p:nvSpPr>
          <p:cNvPr id="3" name="Content Placeholder 2"/>
          <p:cNvSpPr>
            <a:spLocks noGrp="1"/>
          </p:cNvSpPr>
          <p:nvPr>
            <p:ph idx="1"/>
          </p:nvPr>
        </p:nvSpPr>
        <p:spPr>
          <a:xfrm>
            <a:off x="828675" y="2057400"/>
            <a:ext cx="4171950" cy="3429000"/>
          </a:xfrm>
        </p:spPr>
        <p:txBody>
          <a:bodyPr>
            <a:normAutofit/>
          </a:bodyPr>
          <a:lstStyle/>
          <a:p>
            <a:pPr marL="0" indent="0">
              <a:buNone/>
            </a:pPr>
            <a:r>
              <a:rPr lang="en-US" sz="1600" dirty="0" err="1" smtClean="0">
                <a:latin typeface="Courier New" panose="02070309020205020404" pitchFamily="49" charset="0"/>
                <a:cs typeface="Courier New" panose="02070309020205020404" pitchFamily="49" charset="0"/>
              </a:rPr>
              <a:t>barchart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bpr$tipe.bank</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Rectangle 6"/>
          <p:cNvSpPr/>
          <p:nvPr/>
        </p:nvSpPr>
        <p:spPr>
          <a:xfrm>
            <a:off x="5179219" y="2057400"/>
            <a:ext cx="3886200" cy="369332"/>
          </a:xfrm>
          <a:prstGeom prst="rect">
            <a:avLst/>
          </a:prstGeom>
        </p:spPr>
        <p:txBody>
          <a:bodyPr wrap="square">
            <a:spAutoFit/>
          </a:bodyPr>
          <a:lstStyle/>
          <a:p>
            <a:r>
              <a:rPr lang="en-US" sz="1800" dirty="0" smtClean="0">
                <a:latin typeface="Courier New" panose="02070309020205020404" pitchFamily="49" charset="0"/>
                <a:cs typeface="Courier New" panose="02070309020205020404" pitchFamily="49" charset="0"/>
              </a:rPr>
              <a:t>pie(table(</a:t>
            </a:r>
            <a:r>
              <a:rPr lang="en-US" sz="1800" dirty="0" err="1" smtClean="0">
                <a:latin typeface="Courier New" panose="02070309020205020404" pitchFamily="49" charset="0"/>
                <a:cs typeface="Courier New" panose="02070309020205020404" pitchFamily="49" charset="0"/>
              </a:rPr>
              <a:t>bpr$tipe.bank</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323528" y="2708920"/>
            <a:ext cx="4565694" cy="2467373"/>
          </a:xfrm>
          <a:prstGeom prst="rect">
            <a:avLst/>
          </a:prstGeom>
        </p:spPr>
      </p:pic>
      <p:pic>
        <p:nvPicPr>
          <p:cNvPr id="6" name="Picture 5"/>
          <p:cNvPicPr>
            <a:picLocks noChangeAspect="1"/>
          </p:cNvPicPr>
          <p:nvPr/>
        </p:nvPicPr>
        <p:blipFill rotWithShape="1">
          <a:blip r:embed="rId3"/>
          <a:srcRect l="31011" t="25766" r="29046" b="30614"/>
          <a:stretch/>
        </p:blipFill>
        <p:spPr>
          <a:xfrm>
            <a:off x="5471839" y="2780928"/>
            <a:ext cx="3538393" cy="2088232"/>
          </a:xfrm>
          <a:prstGeom prst="rect">
            <a:avLst/>
          </a:prstGeom>
        </p:spPr>
      </p:pic>
    </p:spTree>
    <p:extLst>
      <p:ext uri="{BB962C8B-B14F-4D97-AF65-F5344CB8AC3E}">
        <p14:creationId xmlns:p14="http://schemas.microsoft.com/office/powerpoint/2010/main" val="401976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Deskriptif</a:t>
            </a:r>
            <a:r>
              <a:rPr lang="en-US" dirty="0" smtClean="0"/>
              <a:t> </a:t>
            </a:r>
            <a:r>
              <a:rPr lang="en-US" dirty="0" smtClean="0"/>
              <a:t>Data </a:t>
            </a:r>
            <a:r>
              <a:rPr lang="en-US" dirty="0" err="1" smtClean="0"/>
              <a:t>Kategorik</a:t>
            </a:r>
            <a:endParaRPr lang="id-ID" dirty="0"/>
          </a:p>
        </p:txBody>
      </p:sp>
      <p:sp>
        <p:nvSpPr>
          <p:cNvPr id="3" name="Content Placeholder 2"/>
          <p:cNvSpPr>
            <a:spLocks noGrp="1"/>
          </p:cNvSpPr>
          <p:nvPr>
            <p:ph idx="1"/>
          </p:nvPr>
        </p:nvSpPr>
        <p:spPr/>
        <p:txBody>
          <a:bodyPr>
            <a:normAutofit/>
          </a:bodyPr>
          <a:lstStyle/>
          <a:p>
            <a:r>
              <a:rPr lang="id-ID" sz="2400" dirty="0" smtClean="0"/>
              <a:t>Tab</a:t>
            </a:r>
            <a:r>
              <a:rPr lang="en-US" sz="2400" dirty="0" smtClean="0"/>
              <a:t>el </a:t>
            </a:r>
            <a:r>
              <a:rPr lang="en-US" sz="2400" dirty="0" err="1" smtClean="0"/>
              <a:t>frekuensi</a:t>
            </a:r>
            <a:endParaRPr lang="en-US" sz="2400" dirty="0" smtClean="0"/>
          </a:p>
          <a:p>
            <a:pPr marL="0" indent="0">
              <a:buNone/>
            </a:pPr>
            <a:r>
              <a:rPr lang="id-ID" sz="2400" dirty="0" smtClean="0">
                <a:solidFill>
                  <a:srgbClr val="0070C0"/>
                </a:solidFill>
                <a:latin typeface="Lucida Console" panose="020B0609040504020204" pitchFamily="49" charset="0"/>
              </a:rPr>
              <a:t>table(</a:t>
            </a:r>
            <a:r>
              <a:rPr lang="en-US" sz="2400" dirty="0" err="1" smtClean="0">
                <a:solidFill>
                  <a:srgbClr val="0070C0"/>
                </a:solidFill>
                <a:latin typeface="Lucida Console" panose="020B0609040504020204" pitchFamily="49" charset="0"/>
              </a:rPr>
              <a:t>bpr</a:t>
            </a:r>
            <a:r>
              <a:rPr lang="id-ID" sz="2400" dirty="0" smtClean="0">
                <a:solidFill>
                  <a:srgbClr val="0070C0"/>
                </a:solidFill>
                <a:latin typeface="Lucida Console" panose="020B0609040504020204" pitchFamily="49" charset="0"/>
              </a:rPr>
              <a:t>$</a:t>
            </a:r>
            <a:r>
              <a:rPr lang="en-US" sz="2400" dirty="0" err="1" smtClean="0">
                <a:solidFill>
                  <a:srgbClr val="0070C0"/>
                </a:solidFill>
                <a:latin typeface="Lucida Console" panose="020B0609040504020204" pitchFamily="49" charset="0"/>
              </a:rPr>
              <a:t>tipe.bank</a:t>
            </a:r>
            <a:r>
              <a:rPr lang="id-ID" sz="2400" dirty="0" smtClean="0">
                <a:solidFill>
                  <a:srgbClr val="0070C0"/>
                </a:solidFill>
                <a:latin typeface="Lucida Console" panose="020B0609040504020204" pitchFamily="49" charset="0"/>
              </a:rPr>
              <a:t>)</a:t>
            </a:r>
            <a:endParaRPr lang="en-US" sz="2400" dirty="0" smtClean="0">
              <a:solidFill>
                <a:srgbClr val="0070C0"/>
              </a:solidFill>
              <a:latin typeface="Lucida Console" panose="020B0609040504020204" pitchFamily="49" charset="0"/>
            </a:endParaRPr>
          </a:p>
          <a:p>
            <a:pPr marL="0" indent="0">
              <a:buNone/>
            </a:pPr>
            <a:endParaRPr lang="id-ID" sz="2400" dirty="0">
              <a:solidFill>
                <a:srgbClr val="0070C0"/>
              </a:solidFill>
              <a:latin typeface="Lucida Console" panose="020B0609040504020204" pitchFamily="49" charset="0"/>
            </a:endParaRPr>
          </a:p>
          <a:p>
            <a:r>
              <a:rPr lang="en-US" sz="2400" dirty="0" err="1" smtClean="0"/>
              <a:t>Proporsi</a:t>
            </a:r>
            <a:r>
              <a:rPr lang="en-US" sz="2400" dirty="0" smtClean="0"/>
              <a:t> </a:t>
            </a:r>
            <a:r>
              <a:rPr lang="en-US" sz="2400" dirty="0" err="1"/>
              <a:t>tabel</a:t>
            </a:r>
            <a:r>
              <a:rPr lang="en-US" sz="2400" dirty="0"/>
              <a:t> </a:t>
            </a:r>
            <a:r>
              <a:rPr lang="en-US" sz="2400" dirty="0" err="1"/>
              <a:t>frekuensi</a:t>
            </a:r>
            <a:endParaRPr lang="en-US" sz="2400" dirty="0"/>
          </a:p>
          <a:p>
            <a:pPr marL="604838" indent="-604838">
              <a:buNone/>
            </a:pPr>
            <a:r>
              <a:rPr lang="id-ID" sz="2400" dirty="0" smtClean="0">
                <a:solidFill>
                  <a:srgbClr val="0070C0"/>
                </a:solidFill>
                <a:latin typeface="Lucida Console" panose="020B0609040504020204" pitchFamily="49" charset="0"/>
              </a:rPr>
              <a:t>prop.table(tabel</a:t>
            </a:r>
            <a:r>
              <a:rPr lang="en-US" sz="2400" dirty="0" smtClean="0">
                <a:solidFill>
                  <a:srgbClr val="0070C0"/>
                </a:solidFill>
                <a:latin typeface="Lucida Console" panose="020B0609040504020204" pitchFamily="49" charset="0"/>
              </a:rPr>
              <a:t>.</a:t>
            </a:r>
            <a:r>
              <a:rPr lang="en-US" sz="2400" dirty="0" err="1" smtClean="0">
                <a:solidFill>
                  <a:srgbClr val="0070C0"/>
                </a:solidFill>
                <a:latin typeface="Lucida Console" panose="020B0609040504020204" pitchFamily="49" charset="0"/>
              </a:rPr>
              <a:t>frek</a:t>
            </a:r>
            <a:r>
              <a:rPr lang="id-ID" sz="2400" dirty="0" smtClean="0">
                <a:solidFill>
                  <a:srgbClr val="0070C0"/>
                </a:solidFill>
                <a:latin typeface="Lucida Console" panose="020B0609040504020204" pitchFamily="49" charset="0"/>
              </a:rPr>
              <a:t>)</a:t>
            </a:r>
            <a:endParaRPr lang="id-ID" sz="2400" dirty="0">
              <a:solidFill>
                <a:srgbClr val="0070C0"/>
              </a:solidFill>
              <a:latin typeface="Lucida Console" panose="020B0609040504020204" pitchFamily="49" charset="0"/>
            </a:endParaRPr>
          </a:p>
          <a:p>
            <a:pPr marL="604838" indent="-604838">
              <a:buNone/>
            </a:pPr>
            <a:endParaRPr lang="id-ID" sz="2400" dirty="0">
              <a:solidFill>
                <a:srgbClr val="0070C0"/>
              </a:solidFill>
              <a:latin typeface="Lucida Console" panose="020B0609040504020204" pitchFamily="49" charset="0"/>
            </a:endParaRPr>
          </a:p>
        </p:txBody>
      </p:sp>
      <p:pic>
        <p:nvPicPr>
          <p:cNvPr id="7" name="Picture 6"/>
          <p:cNvPicPr>
            <a:picLocks noChangeAspect="1"/>
          </p:cNvPicPr>
          <p:nvPr/>
        </p:nvPicPr>
        <p:blipFill>
          <a:blip r:embed="rId2"/>
          <a:stretch>
            <a:fillRect/>
          </a:stretch>
        </p:blipFill>
        <p:spPr>
          <a:xfrm>
            <a:off x="2915816" y="4181947"/>
            <a:ext cx="3639174" cy="1944216"/>
          </a:xfrm>
          <a:prstGeom prst="rect">
            <a:avLst/>
          </a:prstGeom>
        </p:spPr>
      </p:pic>
    </p:spTree>
    <p:extLst>
      <p:ext uri="{BB962C8B-B14F-4D97-AF65-F5344CB8AC3E}">
        <p14:creationId xmlns:p14="http://schemas.microsoft.com/office/powerpoint/2010/main" val="7671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smtClean="0"/>
              <a:t>Beberapa sifat dari analisis eksplorasi data</a:t>
            </a:r>
            <a:endParaRPr lang="en-US" sz="4000" b="1"/>
          </a:p>
        </p:txBody>
      </p:sp>
      <p:sp>
        <p:nvSpPr>
          <p:cNvPr id="3" name="Content Placeholder 2"/>
          <p:cNvSpPr>
            <a:spLocks noGrp="1"/>
          </p:cNvSpPr>
          <p:nvPr>
            <p:ph idx="1"/>
          </p:nvPr>
        </p:nvSpPr>
        <p:spPr/>
        <p:txBody>
          <a:bodyPr>
            <a:normAutofit fontScale="85000" lnSpcReduction="10000"/>
          </a:bodyPr>
          <a:lstStyle/>
          <a:p>
            <a:r>
              <a:rPr lang="en-US" dirty="0" err="1" smtClean="0"/>
              <a:t>Tidak</a:t>
            </a:r>
            <a:r>
              <a:rPr lang="en-US" dirty="0" smtClean="0"/>
              <a:t> </a:t>
            </a:r>
            <a:r>
              <a:rPr lang="en-US" dirty="0" err="1" smtClean="0"/>
              <a:t>dimulai</a:t>
            </a:r>
            <a:r>
              <a:rPr lang="en-US" dirty="0" smtClean="0"/>
              <a:t> </a:t>
            </a:r>
            <a:r>
              <a:rPr lang="en-US" dirty="0" err="1" smtClean="0"/>
              <a:t>dengan</a:t>
            </a:r>
            <a:r>
              <a:rPr lang="en-US" dirty="0" smtClean="0"/>
              <a:t> model </a:t>
            </a:r>
            <a:r>
              <a:rPr lang="en-US" dirty="0" err="1" smtClean="0"/>
              <a:t>tertentu</a:t>
            </a:r>
            <a:r>
              <a:rPr lang="en-US" dirty="0" smtClean="0"/>
              <a:t>; </a:t>
            </a:r>
            <a:r>
              <a:rPr lang="en-US" dirty="0" err="1" smtClean="0"/>
              <a:t>bahkan</a:t>
            </a:r>
            <a:r>
              <a:rPr lang="en-US" dirty="0" smtClean="0"/>
              <a:t> </a:t>
            </a:r>
            <a:r>
              <a:rPr lang="en-US" dirty="0" err="1" smtClean="0"/>
              <a:t>bisa</a:t>
            </a:r>
            <a:r>
              <a:rPr lang="en-US" dirty="0" smtClean="0"/>
              <a:t> </a:t>
            </a:r>
            <a:r>
              <a:rPr lang="en-US" dirty="0" err="1" smtClean="0"/>
              <a:t>jadi</a:t>
            </a:r>
            <a:r>
              <a:rPr lang="en-US" dirty="0" smtClean="0"/>
              <a:t> </a:t>
            </a:r>
            <a:r>
              <a:rPr lang="en-US" dirty="0" err="1" smtClean="0"/>
              <a:t>bentuk</a:t>
            </a:r>
            <a:r>
              <a:rPr lang="en-US" dirty="0" smtClean="0"/>
              <a:t> </a:t>
            </a:r>
            <a:r>
              <a:rPr lang="en-US" dirty="0" err="1" smtClean="0"/>
              <a:t>dari</a:t>
            </a:r>
            <a:r>
              <a:rPr lang="en-US" dirty="0" smtClean="0"/>
              <a:t> model </a:t>
            </a:r>
            <a:r>
              <a:rPr lang="en-US" dirty="0" err="1" smtClean="0"/>
              <a:t>ditentukan</a:t>
            </a:r>
            <a:r>
              <a:rPr lang="en-US" dirty="0" smtClean="0"/>
              <a:t> </a:t>
            </a:r>
            <a:r>
              <a:rPr lang="en-US" dirty="0" err="1" smtClean="0"/>
              <a:t>setelah</a:t>
            </a:r>
            <a:r>
              <a:rPr lang="en-US" dirty="0" smtClean="0"/>
              <a:t> proses </a:t>
            </a:r>
            <a:r>
              <a:rPr lang="en-US" dirty="0" err="1" smtClean="0"/>
              <a:t>eksplorasi</a:t>
            </a:r>
            <a:endParaRPr lang="en-US" dirty="0" smtClean="0"/>
          </a:p>
          <a:p>
            <a:endParaRPr lang="en-US" dirty="0" smtClean="0"/>
          </a:p>
          <a:p>
            <a:r>
              <a:rPr lang="en-US" dirty="0" err="1" smtClean="0"/>
              <a:t>Fokus</a:t>
            </a:r>
            <a:r>
              <a:rPr lang="en-US" dirty="0" smtClean="0"/>
              <a:t> </a:t>
            </a:r>
            <a:r>
              <a:rPr lang="en-US" dirty="0" err="1" smtClean="0"/>
              <a:t>pada</a:t>
            </a:r>
            <a:r>
              <a:rPr lang="en-US" dirty="0" smtClean="0"/>
              <a:t> </a:t>
            </a:r>
            <a:r>
              <a:rPr lang="en-US" dirty="0" err="1" smtClean="0"/>
              <a:t>identifikasi</a:t>
            </a:r>
            <a:r>
              <a:rPr lang="en-US" dirty="0" smtClean="0"/>
              <a:t> </a:t>
            </a:r>
            <a:r>
              <a:rPr lang="en-US" dirty="0" err="1" smtClean="0"/>
              <a:t>struktur</a:t>
            </a:r>
            <a:r>
              <a:rPr lang="en-US" dirty="0" smtClean="0"/>
              <a:t> </a:t>
            </a:r>
            <a:r>
              <a:rPr lang="en-US" dirty="0" err="1" smtClean="0"/>
              <a:t>dan</a:t>
            </a:r>
            <a:r>
              <a:rPr lang="en-US" dirty="0" smtClean="0"/>
              <a:t> </a:t>
            </a:r>
            <a:r>
              <a:rPr lang="en-US" dirty="0" err="1" smtClean="0"/>
              <a:t>pola</a:t>
            </a:r>
            <a:r>
              <a:rPr lang="en-US" dirty="0" smtClean="0"/>
              <a:t> </a:t>
            </a:r>
            <a:r>
              <a:rPr lang="en-US" dirty="0" err="1" smtClean="0"/>
              <a:t>pada</a:t>
            </a:r>
            <a:r>
              <a:rPr lang="en-US" dirty="0" smtClean="0"/>
              <a:t> data</a:t>
            </a:r>
          </a:p>
          <a:p>
            <a:endParaRPr lang="en-US" dirty="0" smtClean="0"/>
          </a:p>
          <a:p>
            <a:r>
              <a:rPr lang="en-US" dirty="0" err="1" smtClean="0"/>
              <a:t>Umumnya</a:t>
            </a:r>
            <a:r>
              <a:rPr lang="en-US" dirty="0" smtClean="0"/>
              <a:t> </a:t>
            </a:r>
            <a:r>
              <a:rPr lang="en-US" dirty="0" err="1" smtClean="0"/>
              <a:t>menggunakan</a:t>
            </a:r>
            <a:r>
              <a:rPr lang="en-US" dirty="0" smtClean="0"/>
              <a:t> </a:t>
            </a:r>
            <a:r>
              <a:rPr lang="en-US" dirty="0" err="1" smtClean="0"/>
              <a:t>teknik</a:t>
            </a:r>
            <a:r>
              <a:rPr lang="en-US" dirty="0" smtClean="0"/>
              <a:t> </a:t>
            </a:r>
            <a:r>
              <a:rPr lang="en-US" dirty="0" err="1" smtClean="0"/>
              <a:t>grafis</a:t>
            </a:r>
            <a:endParaRPr lang="en-US" dirty="0" smtClean="0"/>
          </a:p>
          <a:p>
            <a:endParaRPr lang="en-US" dirty="0" smtClean="0"/>
          </a:p>
          <a:p>
            <a:r>
              <a:rPr lang="en-US" dirty="0" err="1" smtClean="0"/>
              <a:t>Bersifat</a:t>
            </a:r>
            <a:r>
              <a:rPr lang="en-US" dirty="0" smtClean="0"/>
              <a:t> </a:t>
            </a:r>
            <a:r>
              <a:rPr lang="en-US" dirty="0" err="1" smtClean="0"/>
              <a:t>fleksibel</a:t>
            </a:r>
            <a:r>
              <a:rPr lang="en-US" dirty="0" smtClean="0"/>
              <a:t> </a:t>
            </a:r>
            <a:r>
              <a:rPr lang="en-US" dirty="0" err="1" smtClean="0"/>
              <a:t>dan</a:t>
            </a:r>
            <a:r>
              <a:rPr lang="en-US" dirty="0" smtClean="0"/>
              <a:t> </a:t>
            </a:r>
            <a:r>
              <a:rPr lang="en-US" dirty="0" err="1" smtClean="0"/>
              <a:t>sangat</a:t>
            </a:r>
            <a:r>
              <a:rPr lang="en-US" dirty="0" smtClean="0"/>
              <a:t> </a:t>
            </a:r>
            <a:r>
              <a:rPr lang="en-US" dirty="0" err="1" smtClean="0"/>
              <a:t>subjektif</a:t>
            </a:r>
            <a:endParaRPr lang="en-US" dirty="0" smtClean="0"/>
          </a:p>
          <a:p>
            <a:endParaRPr lang="en-US" dirty="0" smtClean="0"/>
          </a:p>
          <a:p>
            <a:r>
              <a:rPr lang="en-US" dirty="0" err="1" smtClean="0"/>
              <a:t>Memanfaatkan</a:t>
            </a:r>
            <a:r>
              <a:rPr lang="en-US" dirty="0" smtClean="0"/>
              <a:t> </a:t>
            </a:r>
            <a:r>
              <a:rPr lang="en-US" dirty="0" err="1" smtClean="0"/>
              <a:t>seluruh</a:t>
            </a:r>
            <a:r>
              <a:rPr lang="en-US" dirty="0" smtClean="0"/>
              <a:t> data yang </a:t>
            </a:r>
            <a:r>
              <a:rPr lang="en-US" dirty="0" err="1" smtClean="0"/>
              <a:t>ada</a:t>
            </a:r>
            <a:endParaRPr lang="en-US" dirty="0" smtClean="0"/>
          </a:p>
          <a:p>
            <a:endParaRPr lang="en-US" dirty="0"/>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8</a:t>
            </a:fld>
            <a:endParaRPr lang="id-ID" dirty="0"/>
          </a:p>
        </p:txBody>
      </p:sp>
    </p:spTree>
    <p:extLst>
      <p:ext uri="{BB962C8B-B14F-4D97-AF65-F5344CB8AC3E}">
        <p14:creationId xmlns:p14="http://schemas.microsoft.com/office/powerpoint/2010/main" val="32528521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026"/>
          <p:cNvSpPr>
            <a:spLocks noGrp="1" noChangeArrowheads="1"/>
          </p:cNvSpPr>
          <p:nvPr>
            <p:ph type="title"/>
          </p:nvPr>
        </p:nvSpPr>
        <p:spPr/>
        <p:txBody>
          <a:bodyPr/>
          <a:lstStyle/>
          <a:p>
            <a:r>
              <a:rPr lang="en-US"/>
              <a:t>Shape of Data</a:t>
            </a:r>
          </a:p>
        </p:txBody>
      </p:sp>
      <p:sp>
        <p:nvSpPr>
          <p:cNvPr id="192515" name="Rectangle 1027"/>
          <p:cNvSpPr>
            <a:spLocks noGrp="1" noChangeArrowheads="1"/>
          </p:cNvSpPr>
          <p:nvPr>
            <p:ph type="body" idx="1"/>
          </p:nvPr>
        </p:nvSpPr>
        <p:spPr>
          <a:xfrm>
            <a:off x="566738" y="1752600"/>
            <a:ext cx="8577262" cy="4267200"/>
          </a:xfrm>
        </p:spPr>
        <p:txBody>
          <a:bodyPr/>
          <a:lstStyle/>
          <a:p>
            <a:r>
              <a:rPr lang="en-US"/>
              <a:t>Shape of data is measured by </a:t>
            </a:r>
          </a:p>
          <a:p>
            <a:pPr lvl="1"/>
            <a:r>
              <a:rPr lang="en-US"/>
              <a:t>Skewness </a:t>
            </a:r>
          </a:p>
          <a:p>
            <a:pPr lvl="1"/>
            <a:r>
              <a:rPr lang="en-US"/>
              <a:t>Kurtosis</a:t>
            </a:r>
          </a:p>
          <a:p>
            <a:pPr>
              <a:buFont typeface="Wingdings" pitchFamily="-64" charset="2"/>
              <a:buNone/>
            </a:pPr>
            <a:endParaRPr lang="en-US"/>
          </a:p>
          <a:p>
            <a:pPr>
              <a:buFont typeface="Wingdings" pitchFamily="-64" charset="2"/>
              <a:buNone/>
            </a:pPr>
            <a:endParaRPr lang="en-US"/>
          </a:p>
          <a:p>
            <a:pPr lvl="1">
              <a:buFont typeface="Wingdings" pitchFamily="-64" charset="2"/>
              <a:buNone/>
            </a:pPr>
            <a:endParaRPr lang="en-US"/>
          </a:p>
        </p:txBody>
      </p:sp>
      <p:sp>
        <p:nvSpPr>
          <p:cNvPr id="2" name="Date Placeholder 1"/>
          <p:cNvSpPr>
            <a:spLocks noGrp="1"/>
          </p:cNvSpPr>
          <p:nvPr>
            <p:ph type="dt" sz="half" idx="4294967295"/>
          </p:nvPr>
        </p:nvSpPr>
        <p:spPr/>
        <p:txBody>
          <a:bodyPr/>
          <a:lstStyle/>
          <a:p>
            <a:r>
              <a:rPr lang="en-US" smtClean="0"/>
              <a:t>Departemen Statistika FMIPA IPB</a:t>
            </a:r>
            <a:endParaRPr lang="id-ID" dirty="0"/>
          </a:p>
        </p:txBody>
      </p:sp>
      <p:sp>
        <p:nvSpPr>
          <p:cNvPr id="3" name="Slide Number Placeholder 2"/>
          <p:cNvSpPr>
            <a:spLocks noGrp="1"/>
          </p:cNvSpPr>
          <p:nvPr>
            <p:ph type="sldNum" sz="quarter" idx="4294967295"/>
          </p:nvPr>
        </p:nvSpPr>
        <p:spPr/>
        <p:txBody>
          <a:bodyPr/>
          <a:lstStyle/>
          <a:p>
            <a:fld id="{FA84F1FF-EA00-4DFC-8ABA-92BCB195DC3B}" type="slidenum">
              <a:rPr lang="id-ID" smtClean="0"/>
              <a:pPr/>
              <a:t>80</a:t>
            </a:fld>
            <a:endParaRPr lang="id-ID" dirty="0"/>
          </a:p>
        </p:txBody>
      </p:sp>
    </p:spTree>
    <p:extLst>
      <p:ext uri="{BB962C8B-B14F-4D97-AF65-F5344CB8AC3E}">
        <p14:creationId xmlns:p14="http://schemas.microsoft.com/office/powerpoint/2010/main" val="9250273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t>Skewness</a:t>
            </a:r>
          </a:p>
        </p:txBody>
      </p:sp>
      <p:sp>
        <p:nvSpPr>
          <p:cNvPr id="194563" name="Rectangle 3"/>
          <p:cNvSpPr>
            <a:spLocks noGrp="1" noChangeArrowheads="1"/>
          </p:cNvSpPr>
          <p:nvPr>
            <p:ph type="body" sz="half" idx="1"/>
          </p:nvPr>
        </p:nvSpPr>
        <p:spPr>
          <a:xfrm>
            <a:off x="566738" y="1752600"/>
            <a:ext cx="8348662" cy="4267200"/>
          </a:xfrm>
        </p:spPr>
        <p:txBody>
          <a:bodyPr/>
          <a:lstStyle/>
          <a:p>
            <a:r>
              <a:rPr lang="en-US" sz="2600"/>
              <a:t>Measures of asymmetry of data </a:t>
            </a:r>
          </a:p>
          <a:p>
            <a:pPr lvl="1"/>
            <a:r>
              <a:rPr lang="en-US" sz="2200"/>
              <a:t>Positive or right skewed: </a:t>
            </a:r>
            <a:r>
              <a:rPr lang="en-US" sz="1800"/>
              <a:t>Longer right tail</a:t>
            </a:r>
          </a:p>
          <a:p>
            <a:pPr lvl="1"/>
            <a:r>
              <a:rPr lang="en-US" sz="2200"/>
              <a:t>Negative or left skewed: </a:t>
            </a:r>
            <a:r>
              <a:rPr lang="en-US" sz="1800"/>
              <a:t>Longer left tail</a:t>
            </a:r>
          </a:p>
          <a:p>
            <a:endParaRPr lang="en-US" sz="2600"/>
          </a:p>
        </p:txBody>
      </p:sp>
      <p:graphicFrame>
        <p:nvGraphicFramePr>
          <p:cNvPr id="194564" name="Object 4"/>
          <p:cNvGraphicFramePr>
            <a:graphicFrameLocks noGrp="1" noChangeAspect="1"/>
          </p:cNvGraphicFramePr>
          <p:nvPr>
            <p:ph sz="half" idx="2"/>
          </p:nvPr>
        </p:nvGraphicFramePr>
        <p:xfrm>
          <a:off x="1219200" y="3124200"/>
          <a:ext cx="6019800" cy="2847975"/>
        </p:xfrm>
        <a:graphic>
          <a:graphicData uri="http://schemas.openxmlformats.org/presentationml/2006/ole">
            <mc:AlternateContent xmlns:mc="http://schemas.openxmlformats.org/markup-compatibility/2006">
              <mc:Choice xmlns:v="urn:schemas-microsoft-com:vml" Requires="v">
                <p:oleObj spid="_x0000_s137228" name="Equation" r:id="rId4" imgW="2361960" imgH="1117440" progId="Equation.3">
                  <p:embed/>
                </p:oleObj>
              </mc:Choice>
              <mc:Fallback>
                <p:oleObj name="Equation" r:id="rId4" imgW="2361960" imgH="1117440" progId="Equation.3">
                  <p:embed/>
                  <p:pic>
                    <p:nvPicPr>
                      <p:cNvPr id="1945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124200"/>
                        <a:ext cx="6019800" cy="284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C8DEF335-F13A-46AB-AF4A-82AF3B903E7A}" type="slidenum">
              <a:rPr lang="en-US" smtClean="0"/>
              <a:pPr/>
              <a:t>81</a:t>
            </a:fld>
            <a:endParaRPr lang="en-US"/>
          </a:p>
        </p:txBody>
      </p:sp>
    </p:spTree>
    <p:extLst>
      <p:ext uri="{BB962C8B-B14F-4D97-AF65-F5344CB8AC3E}">
        <p14:creationId xmlns:p14="http://schemas.microsoft.com/office/powerpoint/2010/main" val="3021842617"/>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Kurtosis Formula</a:t>
            </a:r>
          </a:p>
        </p:txBody>
      </p:sp>
      <p:graphicFrame>
        <p:nvGraphicFramePr>
          <p:cNvPr id="197636" name="Object 4"/>
          <p:cNvGraphicFramePr>
            <a:graphicFrameLocks noGrp="1" noChangeAspect="1"/>
          </p:cNvGraphicFramePr>
          <p:nvPr>
            <p:ph sz="half" idx="2"/>
          </p:nvPr>
        </p:nvGraphicFramePr>
        <p:xfrm>
          <a:off x="1439863" y="2438400"/>
          <a:ext cx="6111875" cy="2957513"/>
        </p:xfrm>
        <a:graphic>
          <a:graphicData uri="http://schemas.openxmlformats.org/presentationml/2006/ole">
            <mc:AlternateContent xmlns:mc="http://schemas.openxmlformats.org/markup-compatibility/2006">
              <mc:Choice xmlns:v="urn:schemas-microsoft-com:vml" Requires="v">
                <p:oleObj spid="_x0000_s138252" name="Equation" r:id="rId4" imgW="2755800" imgH="1333440" progId="Equation.3">
                  <p:embed/>
                </p:oleObj>
              </mc:Choice>
              <mc:Fallback>
                <p:oleObj name="Equation" r:id="rId4" imgW="2755800" imgH="1333440" progId="Equation.3">
                  <p:embed/>
                  <p:pic>
                    <p:nvPicPr>
                      <p:cNvPr id="1976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63" y="2438400"/>
                        <a:ext cx="6111875" cy="295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C8DEF335-F13A-46AB-AF4A-82AF3B903E7A}" type="slidenum">
              <a:rPr lang="en-US" smtClean="0"/>
              <a:pPr/>
              <a:t>82</a:t>
            </a:fld>
            <a:endParaRPr lang="en-US"/>
          </a:p>
        </p:txBody>
      </p:sp>
    </p:spTree>
    <p:extLst>
      <p:ext uri="{BB962C8B-B14F-4D97-AF65-F5344CB8AC3E}">
        <p14:creationId xmlns:p14="http://schemas.microsoft.com/office/powerpoint/2010/main" val="2798936428"/>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83</a:t>
            </a:fld>
            <a:endParaRPr lang="id-ID"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9950" y="1856097"/>
            <a:ext cx="6678070" cy="4167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741" y="2688609"/>
            <a:ext cx="1924334" cy="369332"/>
          </a:xfrm>
          <a:prstGeom prst="rect">
            <a:avLst/>
          </a:prstGeom>
          <a:solidFill>
            <a:schemeClr val="bg1"/>
          </a:solidFill>
        </p:spPr>
        <p:txBody>
          <a:bodyPr wrap="square" rtlCol="0">
            <a:spAutoFit/>
          </a:bodyPr>
          <a:lstStyle/>
          <a:p>
            <a:pPr algn="r"/>
            <a:r>
              <a:rPr lang="en-US" smtClean="0"/>
              <a:t>Kurtosis = 3</a:t>
            </a:r>
            <a:endParaRPr lang="en-US"/>
          </a:p>
        </p:txBody>
      </p:sp>
      <p:sp>
        <p:nvSpPr>
          <p:cNvPr id="8" name="TextBox 7"/>
          <p:cNvSpPr txBox="1"/>
          <p:nvPr/>
        </p:nvSpPr>
        <p:spPr>
          <a:xfrm>
            <a:off x="914402" y="2033516"/>
            <a:ext cx="1924334" cy="369332"/>
          </a:xfrm>
          <a:prstGeom prst="rect">
            <a:avLst/>
          </a:prstGeom>
          <a:solidFill>
            <a:schemeClr val="bg1"/>
          </a:solidFill>
        </p:spPr>
        <p:txBody>
          <a:bodyPr wrap="square" rtlCol="0">
            <a:spAutoFit/>
          </a:bodyPr>
          <a:lstStyle/>
          <a:p>
            <a:pPr algn="r"/>
            <a:r>
              <a:rPr lang="en-US" smtClean="0"/>
              <a:t>Kurtosis &gt; 3</a:t>
            </a:r>
            <a:endParaRPr lang="en-US"/>
          </a:p>
        </p:txBody>
      </p:sp>
      <p:sp>
        <p:nvSpPr>
          <p:cNvPr id="9" name="TextBox 8"/>
          <p:cNvSpPr txBox="1"/>
          <p:nvPr/>
        </p:nvSpPr>
        <p:spPr>
          <a:xfrm>
            <a:off x="-204716" y="3739486"/>
            <a:ext cx="1924334" cy="369332"/>
          </a:xfrm>
          <a:prstGeom prst="rect">
            <a:avLst/>
          </a:prstGeom>
          <a:solidFill>
            <a:schemeClr val="bg1"/>
          </a:solidFill>
        </p:spPr>
        <p:txBody>
          <a:bodyPr wrap="square" rtlCol="0">
            <a:spAutoFit/>
          </a:bodyPr>
          <a:lstStyle/>
          <a:p>
            <a:pPr algn="r"/>
            <a:r>
              <a:rPr lang="en-US" smtClean="0"/>
              <a:t>Kurtosis&gt;3</a:t>
            </a:r>
            <a:endParaRPr lang="en-US"/>
          </a:p>
        </p:txBody>
      </p:sp>
      <p:sp>
        <p:nvSpPr>
          <p:cNvPr id="10" name="TextBox 9"/>
          <p:cNvSpPr txBox="1"/>
          <p:nvPr/>
        </p:nvSpPr>
        <p:spPr>
          <a:xfrm>
            <a:off x="327547" y="3684895"/>
            <a:ext cx="1924334" cy="369332"/>
          </a:xfrm>
          <a:prstGeom prst="rect">
            <a:avLst/>
          </a:prstGeom>
          <a:solidFill>
            <a:schemeClr val="bg1"/>
          </a:solidFill>
        </p:spPr>
        <p:txBody>
          <a:bodyPr wrap="square" rtlCol="0">
            <a:spAutoFit/>
          </a:bodyPr>
          <a:lstStyle/>
          <a:p>
            <a:pPr algn="r"/>
            <a:r>
              <a:rPr lang="en-US" smtClean="0"/>
              <a:t>Kurtosis &lt;3</a:t>
            </a:r>
            <a:endParaRPr lang="en-US"/>
          </a:p>
        </p:txBody>
      </p:sp>
    </p:spTree>
    <p:extLst>
      <p:ext uri="{BB962C8B-B14F-4D97-AF65-F5344CB8AC3E}">
        <p14:creationId xmlns:p14="http://schemas.microsoft.com/office/powerpoint/2010/main" val="16531565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4294967295"/>
          </p:nvPr>
        </p:nvSpPr>
        <p:spPr/>
        <p:txBody>
          <a:bodyPr/>
          <a:lstStyle/>
          <a:p>
            <a:r>
              <a:rPr lang="en-US" smtClean="0"/>
              <a:t>Departemen Statistika FMIPA IPB</a:t>
            </a:r>
            <a:endParaRPr lang="id-ID" dirty="0"/>
          </a:p>
        </p:txBody>
      </p:sp>
      <p:sp>
        <p:nvSpPr>
          <p:cNvPr id="5" name="Slide Number Placeholder 4"/>
          <p:cNvSpPr>
            <a:spLocks noGrp="1"/>
          </p:cNvSpPr>
          <p:nvPr>
            <p:ph type="sldNum" sz="quarter" idx="4294967295"/>
          </p:nvPr>
        </p:nvSpPr>
        <p:spPr/>
        <p:txBody>
          <a:bodyPr/>
          <a:lstStyle/>
          <a:p>
            <a:fld id="{FA84F1FF-EA00-4DFC-8ABA-92BCB195DC3B}" type="slidenum">
              <a:rPr lang="id-ID" smtClean="0"/>
              <a:pPr/>
              <a:t>84</a:t>
            </a:fld>
            <a:endParaRPr lang="id-ID" dirty="0"/>
          </a:p>
        </p:txBody>
      </p:sp>
      <p:sp>
        <p:nvSpPr>
          <p:cNvPr id="6" name="Rectangle 5"/>
          <p:cNvSpPr/>
          <p:nvPr/>
        </p:nvSpPr>
        <p:spPr>
          <a:xfrm>
            <a:off x="607326" y="2185369"/>
            <a:ext cx="3650776" cy="1938992"/>
          </a:xfrm>
          <a:prstGeom prst="rect">
            <a:avLst/>
          </a:prstGeom>
        </p:spPr>
        <p:txBody>
          <a:bodyPr wrap="square">
            <a:spAutoFit/>
          </a:bodyPr>
          <a:lstStyle/>
          <a:p>
            <a:r>
              <a:rPr lang="en-US" sz="2400" dirty="0" smtClean="0"/>
              <a:t>library(moments</a:t>
            </a:r>
            <a:r>
              <a:rPr lang="en-US" sz="2400" dirty="0" smtClean="0"/>
              <a:t>)</a:t>
            </a:r>
          </a:p>
          <a:p>
            <a:r>
              <a:rPr lang="en-US" sz="2400" dirty="0" smtClean="0"/>
              <a:t>skewness(</a:t>
            </a:r>
            <a:r>
              <a:rPr lang="en-US" sz="2400" dirty="0" err="1" smtClean="0"/>
              <a:t>bpr$BOPO</a:t>
            </a:r>
            <a:r>
              <a:rPr lang="en-US" sz="2400" dirty="0" smtClean="0"/>
              <a:t>)</a:t>
            </a:r>
          </a:p>
          <a:p>
            <a:r>
              <a:rPr lang="en-US" sz="2400" dirty="0" smtClean="0"/>
              <a:t>[1] 2.232574</a:t>
            </a:r>
          </a:p>
          <a:p>
            <a:r>
              <a:rPr lang="en-US" sz="2400" dirty="0" smtClean="0"/>
              <a:t>kurtosis(</a:t>
            </a:r>
            <a:r>
              <a:rPr lang="en-US" sz="2400" dirty="0" err="1" smtClean="0"/>
              <a:t>bpr$BOPO</a:t>
            </a:r>
            <a:r>
              <a:rPr lang="en-US" sz="2400" dirty="0" smtClean="0"/>
              <a:t>)</a:t>
            </a:r>
          </a:p>
          <a:p>
            <a:r>
              <a:rPr lang="en-US" sz="2400" dirty="0" smtClean="0"/>
              <a:t>[1] 8.679099</a:t>
            </a:r>
            <a:endParaRPr lang="en-US" sz="2400" dirty="0"/>
          </a:p>
        </p:txBody>
      </p:sp>
    </p:spTree>
    <p:extLst>
      <p:ext uri="{BB962C8B-B14F-4D97-AF65-F5344CB8AC3E}">
        <p14:creationId xmlns:p14="http://schemas.microsoft.com/office/powerpoint/2010/main" val="1203808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 </a:t>
            </a:r>
            <a:r>
              <a:rPr lang="en-US" dirty="0" err="1" smtClean="0"/>
              <a:t>Penyusun</a:t>
            </a:r>
            <a:endParaRPr lang="en-US" dirty="0"/>
          </a:p>
        </p:txBody>
      </p:sp>
      <p:sp>
        <p:nvSpPr>
          <p:cNvPr id="5" name="TextBox 4"/>
          <p:cNvSpPr txBox="1"/>
          <p:nvPr/>
        </p:nvSpPr>
        <p:spPr>
          <a:xfrm>
            <a:off x="3302934" y="1916832"/>
            <a:ext cx="3344185" cy="2400657"/>
          </a:xfrm>
          <a:prstGeom prst="rect">
            <a:avLst/>
          </a:prstGeom>
          <a:noFill/>
        </p:spPr>
        <p:txBody>
          <a:bodyPr wrap="none" rtlCol="0">
            <a:spAutoFit/>
          </a:bodyPr>
          <a:lstStyle/>
          <a:p>
            <a:pPr marL="342900" indent="-342900">
              <a:lnSpc>
                <a:spcPct val="150000"/>
              </a:lnSpc>
              <a:buAutoNum type="arabicPeriod"/>
            </a:pPr>
            <a:r>
              <a:rPr lang="en-US" sz="2000" dirty="0" smtClean="0"/>
              <a:t>Dr. </a:t>
            </a:r>
            <a:r>
              <a:rPr lang="en-US" sz="2000" dirty="0" err="1" smtClean="0"/>
              <a:t>Agus</a:t>
            </a:r>
            <a:r>
              <a:rPr lang="en-US" sz="2000" dirty="0" smtClean="0"/>
              <a:t> M </a:t>
            </a:r>
            <a:r>
              <a:rPr lang="en-US" sz="2000" dirty="0" err="1" smtClean="0"/>
              <a:t>Soleh</a:t>
            </a:r>
            <a:endParaRPr lang="en-US" sz="2000" dirty="0" smtClean="0"/>
          </a:p>
          <a:p>
            <a:pPr marL="342900" indent="-342900">
              <a:lnSpc>
                <a:spcPct val="150000"/>
              </a:lnSpc>
              <a:buAutoNum type="arabicPeriod"/>
            </a:pPr>
            <a:r>
              <a:rPr lang="en-US" sz="2000" dirty="0" smtClean="0"/>
              <a:t>Dr. </a:t>
            </a:r>
            <a:r>
              <a:rPr lang="en-US" sz="2000" dirty="0" err="1" smtClean="0"/>
              <a:t>Bagus</a:t>
            </a:r>
            <a:r>
              <a:rPr lang="en-US" sz="2000" dirty="0" smtClean="0"/>
              <a:t> </a:t>
            </a:r>
            <a:r>
              <a:rPr lang="en-US" sz="2000" dirty="0" err="1" smtClean="0"/>
              <a:t>Satono</a:t>
            </a:r>
            <a:endParaRPr lang="en-US" sz="2000" dirty="0" smtClean="0"/>
          </a:p>
          <a:p>
            <a:pPr marL="342900" indent="-342900">
              <a:lnSpc>
                <a:spcPct val="150000"/>
              </a:lnSpc>
              <a:buFontTx/>
              <a:buAutoNum type="arabicPeriod"/>
            </a:pPr>
            <a:r>
              <a:rPr lang="en-US" sz="2000" dirty="0" err="1"/>
              <a:t>Rahma</a:t>
            </a:r>
            <a:r>
              <a:rPr lang="en-US" sz="2000" dirty="0"/>
              <a:t> </a:t>
            </a:r>
            <a:r>
              <a:rPr lang="en-US" sz="2000" dirty="0" err="1"/>
              <a:t>Anisa</a:t>
            </a:r>
            <a:r>
              <a:rPr lang="en-US" sz="2000" dirty="0"/>
              <a:t>, </a:t>
            </a:r>
            <a:r>
              <a:rPr lang="en-US" sz="2000" dirty="0" err="1"/>
              <a:t>M.Si</a:t>
            </a:r>
            <a:endParaRPr lang="en-US" sz="2000" dirty="0"/>
          </a:p>
          <a:p>
            <a:pPr marL="342900" indent="-342900">
              <a:lnSpc>
                <a:spcPct val="150000"/>
              </a:lnSpc>
              <a:buAutoNum type="arabicPeriod"/>
            </a:pPr>
            <a:r>
              <a:rPr lang="en-US" sz="2000" dirty="0" smtClean="0"/>
              <a:t>Akbar </a:t>
            </a:r>
            <a:r>
              <a:rPr lang="en-US" sz="2000" dirty="0" err="1" smtClean="0"/>
              <a:t>Ritjki</a:t>
            </a:r>
            <a:r>
              <a:rPr lang="en-US" sz="2000" dirty="0" smtClean="0"/>
              <a:t>, </a:t>
            </a:r>
            <a:r>
              <a:rPr lang="en-US" sz="2000" dirty="0" err="1" smtClean="0"/>
              <a:t>M.Si</a:t>
            </a:r>
            <a:endParaRPr lang="en-US" sz="2000" dirty="0" smtClean="0"/>
          </a:p>
          <a:p>
            <a:pPr marL="342900" indent="-342900">
              <a:lnSpc>
                <a:spcPct val="150000"/>
              </a:lnSpc>
              <a:buAutoNum type="arabicPeriod"/>
            </a:pPr>
            <a:r>
              <a:rPr lang="en-US" sz="2000" dirty="0" err="1" smtClean="0"/>
              <a:t>Dewi</a:t>
            </a:r>
            <a:r>
              <a:rPr lang="en-US" sz="2000" dirty="0" smtClean="0"/>
              <a:t> </a:t>
            </a:r>
            <a:r>
              <a:rPr lang="en-US" sz="2000" dirty="0" err="1" smtClean="0"/>
              <a:t>Kiswani</a:t>
            </a:r>
            <a:r>
              <a:rPr lang="en-US" sz="2000" dirty="0" smtClean="0"/>
              <a:t> </a:t>
            </a:r>
            <a:r>
              <a:rPr lang="en-US" sz="2000" dirty="0" err="1" smtClean="0"/>
              <a:t>Bodro</a:t>
            </a:r>
            <a:r>
              <a:rPr lang="en-US" sz="2000" dirty="0" smtClean="0"/>
              <a:t>, </a:t>
            </a:r>
            <a:r>
              <a:rPr lang="en-US" sz="2000" dirty="0" err="1" smtClean="0"/>
              <a:t>M.Si</a:t>
            </a:r>
            <a:endParaRPr lang="en-US" sz="2000" dirty="0" smtClean="0"/>
          </a:p>
        </p:txBody>
      </p:sp>
    </p:spTree>
    <p:extLst>
      <p:ext uri="{BB962C8B-B14F-4D97-AF65-F5344CB8AC3E}">
        <p14:creationId xmlns:p14="http://schemas.microsoft.com/office/powerpoint/2010/main" val="5919603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873056" y="2967335"/>
            <a:ext cx="539788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solidFill>
                  <a:srgbClr val="00B050"/>
                </a:solidFill>
                <a:effectLst>
                  <a:outerShdw blurRad="50800" dist="39000" dir="5460000" algn="tl">
                    <a:srgbClr val="000000">
                      <a:alpha val="38000"/>
                    </a:srgbClr>
                  </a:outerShdw>
                </a:effectLst>
              </a:rPr>
              <a:t>TERIMA KASIH</a:t>
            </a:r>
            <a:endParaRPr lang="en-US" sz="5400" b="1" cap="none" spc="0" dirty="0">
              <a:ln w="11430"/>
              <a:solidFill>
                <a:srgbClr val="00B05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smtClean="0"/>
              <a:t>Eksplorasi Sebaran Data Univariate Menggunakan Histogram dan Boxplot</a:t>
            </a:r>
            <a:endParaRPr lang="en-US" sz="3600" b="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93559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7731</TotalTime>
  <Words>3727</Words>
  <Application>Microsoft Office PowerPoint</Application>
  <PresentationFormat>On-screen Show (4:3)</PresentationFormat>
  <Paragraphs>1150</Paragraphs>
  <Slides>86</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8" baseType="lpstr">
      <vt:lpstr>Arial</vt:lpstr>
      <vt:lpstr>Calibri</vt:lpstr>
      <vt:lpstr>Courier New</vt:lpstr>
      <vt:lpstr>Lucida Console</vt:lpstr>
      <vt:lpstr>Segoe UI Semilight</vt:lpstr>
      <vt:lpstr>Symbol</vt:lpstr>
      <vt:lpstr>Times New Roman</vt:lpstr>
      <vt:lpstr>Trebuchet MS</vt:lpstr>
      <vt:lpstr>Verdana</vt:lpstr>
      <vt:lpstr>Wingdings</vt:lpstr>
      <vt:lpstr>Office Theme</vt:lpstr>
      <vt:lpstr>Equation</vt:lpstr>
      <vt:lpstr>Modul 2 Eksplorasi Data dengan R</vt:lpstr>
      <vt:lpstr>Data yang digunakan</vt:lpstr>
      <vt:lpstr>Data yang digunakan</vt:lpstr>
      <vt:lpstr>PowerPoint Presentation</vt:lpstr>
      <vt:lpstr>Apa itu Analisis Eksplorasi Data</vt:lpstr>
      <vt:lpstr>Tujuan Analisis Eksplorasi Data</vt:lpstr>
      <vt:lpstr>Apa bedanya dengan pendekatan analisis klasik?</vt:lpstr>
      <vt:lpstr>Beberapa sifat dari analisis eksplorasi data</vt:lpstr>
      <vt:lpstr>Eksplorasi Sebaran Data Univariate Menggunakan Histogram dan Boxplot</vt:lpstr>
      <vt:lpstr>Apa itu Histogram</vt:lpstr>
      <vt:lpstr>Tampilan Histogram</vt:lpstr>
      <vt:lpstr>Cara Membuat Histogram</vt:lpstr>
      <vt:lpstr>PowerPoint Presentation</vt:lpstr>
      <vt:lpstr>Histogram di R</vt:lpstr>
      <vt:lpstr>Histogram di R</vt:lpstr>
      <vt:lpstr>Histogram di R</vt:lpstr>
      <vt:lpstr>Kegunaan Histogram</vt:lpstr>
      <vt:lpstr>Berbagai Pola Sebaran</vt:lpstr>
      <vt:lpstr>Berbagai Pola Sebaran</vt:lpstr>
      <vt:lpstr>Penentuan Lebar Selang atau Banyaknya Selang</vt:lpstr>
      <vt:lpstr>Beberapa usulan penentuan banyaknya selang</vt:lpstr>
      <vt:lpstr>Beberapa usulan penentuan banyaknya selang</vt:lpstr>
      <vt:lpstr>Perbandingan Sebaran antar Kelompok</vt:lpstr>
      <vt:lpstr>PowerPoint Presentation</vt:lpstr>
      <vt:lpstr>Apa lagi kegunaan histogram?</vt:lpstr>
      <vt:lpstr>Kegunaan Histogram Mengevaluasi Model Skoring</vt:lpstr>
      <vt:lpstr>BOXPLOT</vt:lpstr>
      <vt:lpstr>PowerPoint Presentation</vt:lpstr>
      <vt:lpstr>Tahapan</vt:lpstr>
      <vt:lpstr>PowerPoint Presentation</vt:lpstr>
      <vt:lpstr>Boxplot di R</vt:lpstr>
      <vt:lpstr>PowerPoint Presentation</vt:lpstr>
      <vt:lpstr>PowerPoint Presentation</vt:lpstr>
      <vt:lpstr>Menambahkan variabel tipe bank</vt:lpstr>
      <vt:lpstr>Boxplot</vt:lpstr>
      <vt:lpstr> Pemeriksaan Sebaran Data</vt:lpstr>
      <vt:lpstr>Outline</vt:lpstr>
      <vt:lpstr>Persentil dan Kuantil</vt:lpstr>
      <vt:lpstr>Kuantil</vt:lpstr>
      <vt:lpstr>Kuantil</vt:lpstr>
      <vt:lpstr>Kuantil</vt:lpstr>
      <vt:lpstr>Plot Kuantil</vt:lpstr>
      <vt:lpstr>PowerPoint Presentation</vt:lpstr>
      <vt:lpstr>Plot QQ</vt:lpstr>
      <vt:lpstr>Plot QQ</vt:lpstr>
      <vt:lpstr>Plot QQ Normal</vt:lpstr>
      <vt:lpstr>PowerPoint Presentation</vt:lpstr>
      <vt:lpstr>QQPlot Normal untuk Data yang Mengikuti Sebaran Normal</vt:lpstr>
      <vt:lpstr>QQPlot Normal untuk Data yang Sebarannya Menjulur ke Kanan</vt:lpstr>
      <vt:lpstr>QQPlot Normal untuk Data yang Sebarannya Menjulur ke Kiri</vt:lpstr>
      <vt:lpstr>Kolmogorov-Smirnov Test</vt:lpstr>
      <vt:lpstr>Kolmogorov-Smirnov Test</vt:lpstr>
      <vt:lpstr>Kolmogorov-Smirnov Test</vt:lpstr>
      <vt:lpstr>PowerPoint Presentation</vt:lpstr>
      <vt:lpstr>Kolmogorov-Smirnov Test</vt:lpstr>
      <vt:lpstr>Kolmogorov-Smirnov Test</vt:lpstr>
      <vt:lpstr>PowerPoint Presentation</vt:lpstr>
      <vt:lpstr>Gunakan Kembali data eksplorasi01.csv</vt:lpstr>
      <vt:lpstr>Diskusi tentang Ukuran Penyebaran atau Heterogenitas Data</vt:lpstr>
      <vt:lpstr>Statistik Ringkasan Data (numerik)</vt:lpstr>
      <vt:lpstr>Deskripsi Data Numerik</vt:lpstr>
      <vt:lpstr>Nilai tengah (rataan/rata-rata)</vt:lpstr>
      <vt:lpstr>Nilai tengah (rataan/rata-rata)</vt:lpstr>
      <vt:lpstr>Median</vt:lpstr>
      <vt:lpstr>Median vs Rataan</vt:lpstr>
      <vt:lpstr>Median vs Rataan</vt:lpstr>
      <vt:lpstr>Ukuran Penyebaran</vt:lpstr>
      <vt:lpstr>Wilayah (Range)</vt:lpstr>
      <vt:lpstr>Kuartil (Quartile)</vt:lpstr>
      <vt:lpstr>Jarak antar kuartil (Interquartile Range)</vt:lpstr>
      <vt:lpstr>Jarak antar kuartil (Interquartile Range)</vt:lpstr>
      <vt:lpstr>Ragam (Variance)</vt:lpstr>
      <vt:lpstr>Ragam (Variance)</vt:lpstr>
      <vt:lpstr>Simpangan Baku (Standard Deviation)</vt:lpstr>
      <vt:lpstr>Statistika ringkasan</vt:lpstr>
      <vt:lpstr>Deskriptif Data Tipe Numerik</vt:lpstr>
      <vt:lpstr>Deskriptif Data Campuran</vt:lpstr>
      <vt:lpstr>Deskriptif Data Kategorik</vt:lpstr>
      <vt:lpstr>Deskriptif Data Kategorik</vt:lpstr>
      <vt:lpstr>Shape of Data</vt:lpstr>
      <vt:lpstr>Skewness</vt:lpstr>
      <vt:lpstr>Kurtosis Formula</vt:lpstr>
      <vt:lpstr>PowerPoint Presentation</vt:lpstr>
      <vt:lpstr>PowerPoint Presentation</vt:lpstr>
      <vt:lpstr>Tim Penyusun</vt:lpstr>
      <vt:lpstr>PowerPoint Presentation</vt:lpstr>
    </vt:vector>
  </TitlesOfParts>
  <Company>Internationalo Corps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 Pertama</dc:title>
  <dc:creator>Microsoft</dc:creator>
  <cp:lastModifiedBy>LENOVO</cp:lastModifiedBy>
  <cp:revision>184</cp:revision>
  <cp:lastPrinted>2019-11-12T17:18:28Z</cp:lastPrinted>
  <dcterms:created xsi:type="dcterms:W3CDTF">2005-03-12T12:23:35Z</dcterms:created>
  <dcterms:modified xsi:type="dcterms:W3CDTF">2019-11-13T06:29:02Z</dcterms:modified>
</cp:coreProperties>
</file>