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6"/>
  </p:notesMasterIdLst>
  <p:handoutMasterIdLst>
    <p:handoutMasterId r:id="rId97"/>
  </p:handoutMasterIdLst>
  <p:sldIdLst>
    <p:sldId id="590"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91" r:id="rId35"/>
    <p:sldId id="592"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5" r:id="rId51"/>
    <p:sldId id="546" r:id="rId52"/>
    <p:sldId id="547" r:id="rId53"/>
    <p:sldId id="548" r:id="rId54"/>
    <p:sldId id="549" r:id="rId55"/>
    <p:sldId id="550" r:id="rId56"/>
    <p:sldId id="551" r:id="rId57"/>
    <p:sldId id="552" r:id="rId58"/>
    <p:sldId id="553" r:id="rId59"/>
    <p:sldId id="554" r:id="rId60"/>
    <p:sldId id="555" r:id="rId61"/>
    <p:sldId id="556" r:id="rId62"/>
    <p:sldId id="557" r:id="rId63"/>
    <p:sldId id="558" r:id="rId64"/>
    <p:sldId id="559" r:id="rId65"/>
    <p:sldId id="560" r:id="rId66"/>
    <p:sldId id="561" r:id="rId67"/>
    <p:sldId id="563" r:id="rId68"/>
    <p:sldId id="564" r:id="rId69"/>
    <p:sldId id="565" r:id="rId70"/>
    <p:sldId id="566" r:id="rId71"/>
    <p:sldId id="567" r:id="rId72"/>
    <p:sldId id="568" r:id="rId73"/>
    <p:sldId id="569" r:id="rId74"/>
    <p:sldId id="570" r:id="rId75"/>
    <p:sldId id="571" r:id="rId76"/>
    <p:sldId id="572" r:id="rId77"/>
    <p:sldId id="573" r:id="rId78"/>
    <p:sldId id="574" r:id="rId79"/>
    <p:sldId id="575" r:id="rId80"/>
    <p:sldId id="576" r:id="rId81"/>
    <p:sldId id="577" r:id="rId82"/>
    <p:sldId id="578" r:id="rId83"/>
    <p:sldId id="593" r:id="rId84"/>
    <p:sldId id="595" r:id="rId85"/>
    <p:sldId id="596" r:id="rId86"/>
    <p:sldId id="598" r:id="rId87"/>
    <p:sldId id="599" r:id="rId88"/>
    <p:sldId id="584" r:id="rId89"/>
    <p:sldId id="585" r:id="rId90"/>
    <p:sldId id="586" r:id="rId91"/>
    <p:sldId id="587" r:id="rId92"/>
    <p:sldId id="588" r:id="rId93"/>
    <p:sldId id="497" r:id="rId94"/>
    <p:sldId id="401" r:id="rId95"/>
  </p:sldIdLst>
  <p:sldSz cx="9144000" cy="6858000" type="screen4x3"/>
  <p:notesSz cx="6888163" cy="100203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CCFF"/>
    <a:srgbClr val="00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87289" autoAdjust="0"/>
  </p:normalViewPr>
  <p:slideViewPr>
    <p:cSldViewPr>
      <p:cViewPr varScale="1">
        <p:scale>
          <a:sx n="67" d="100"/>
          <a:sy n="67" d="100"/>
        </p:scale>
        <p:origin x="1232" y="44"/>
      </p:cViewPr>
      <p:guideLst>
        <p:guide orient="horz" pos="26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0</c:v>
                </c:pt>
                <c:pt idx="1">
                  <c:v>3.8461538461538484E-2</c:v>
                </c:pt>
                <c:pt idx="2">
                  <c:v>7.6923076923077024E-2</c:v>
                </c:pt>
                <c:pt idx="3">
                  <c:v>0.11538461538461552</c:v>
                </c:pt>
                <c:pt idx="4">
                  <c:v>0.15384615384615444</c:v>
                </c:pt>
                <c:pt idx="5">
                  <c:v>0.19230769230769265</c:v>
                </c:pt>
                <c:pt idx="6">
                  <c:v>0.23076923076923148</c:v>
                </c:pt>
                <c:pt idx="7">
                  <c:v>0.26923076923076938</c:v>
                </c:pt>
                <c:pt idx="8">
                  <c:v>0.30769230769230782</c:v>
                </c:pt>
                <c:pt idx="9">
                  <c:v>0.34615384615384692</c:v>
                </c:pt>
                <c:pt idx="10">
                  <c:v>0.3846153846153848</c:v>
                </c:pt>
                <c:pt idx="11">
                  <c:v>0.42307692307692396</c:v>
                </c:pt>
                <c:pt idx="12">
                  <c:v>0.46153846153846234</c:v>
                </c:pt>
                <c:pt idx="13">
                  <c:v>0.5</c:v>
                </c:pt>
                <c:pt idx="14">
                  <c:v>0.53846153846153844</c:v>
                </c:pt>
                <c:pt idx="15">
                  <c:v>0.57692307692307943</c:v>
                </c:pt>
                <c:pt idx="16">
                  <c:v>0.61538461538461564</c:v>
                </c:pt>
                <c:pt idx="17">
                  <c:v>0.65384615384615385</c:v>
                </c:pt>
                <c:pt idx="18">
                  <c:v>0.69230769230769396</c:v>
                </c:pt>
                <c:pt idx="19">
                  <c:v>0.73076923076923073</c:v>
                </c:pt>
                <c:pt idx="20">
                  <c:v>0.76923076923076927</c:v>
                </c:pt>
                <c:pt idx="21">
                  <c:v>0.80769230769230771</c:v>
                </c:pt>
                <c:pt idx="22">
                  <c:v>0.84615384615384792</c:v>
                </c:pt>
                <c:pt idx="23">
                  <c:v>0.8846153846153858</c:v>
                </c:pt>
                <c:pt idx="24">
                  <c:v>0.92307692307692257</c:v>
                </c:pt>
                <c:pt idx="25">
                  <c:v>0.96153846153846168</c:v>
                </c:pt>
                <c:pt idx="26">
                  <c:v>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035C-42A5-A939-B50360D3D26A}"/>
            </c:ext>
          </c:extLst>
        </c:ser>
        <c:dLbls>
          <c:showLegendKey val="0"/>
          <c:showVal val="0"/>
          <c:showCatName val="0"/>
          <c:showSerName val="0"/>
          <c:showPercent val="0"/>
          <c:showBubbleSize val="0"/>
        </c:dLbls>
        <c:axId val="70788224"/>
        <c:axId val="70789760"/>
      </c:scatterChart>
      <c:valAx>
        <c:axId val="70788224"/>
        <c:scaling>
          <c:orientation val="minMax"/>
          <c:max val="1"/>
          <c:min val="0"/>
        </c:scaling>
        <c:delete val="0"/>
        <c:axPos val="b"/>
        <c:numFmt formatCode="General" sourceLinked="1"/>
        <c:majorTickMark val="out"/>
        <c:minorTickMark val="none"/>
        <c:tickLblPos val="nextTo"/>
        <c:txPr>
          <a:bodyPr/>
          <a:lstStyle/>
          <a:p>
            <a:pPr>
              <a:defRPr sz="1400"/>
            </a:pPr>
            <a:endParaRPr lang="en-US"/>
          </a:p>
        </c:txPr>
        <c:crossAx val="70789760"/>
        <c:crosses val="autoZero"/>
        <c:crossBetween val="midCat"/>
        <c:majorUnit val="0.2"/>
      </c:valAx>
      <c:valAx>
        <c:axId val="70789760"/>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70788224"/>
        <c:crosses val="autoZero"/>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-2.0853555660318341</c:v>
                </c:pt>
                <c:pt idx="1">
                  <c:v>-1.59321881802305</c:v>
                </c:pt>
                <c:pt idx="2">
                  <c:v>-1.3249576888929773</c:v>
                </c:pt>
                <c:pt idx="3">
                  <c:v>-1.1281436452787641</c:v>
                </c:pt>
                <c:pt idx="4">
                  <c:v>-0.96742156610170094</c:v>
                </c:pt>
                <c:pt idx="5">
                  <c:v>-0.82846464858113511</c:v>
                </c:pt>
                <c:pt idx="6">
                  <c:v>-0.70392178882851364</c:v>
                </c:pt>
                <c:pt idx="7">
                  <c:v>-0.58945579784977831</c:v>
                </c:pt>
                <c:pt idx="8">
                  <c:v>-0.48224821483792335</c:v>
                </c:pt>
                <c:pt idx="9">
                  <c:v>-0.38032564176363243</c:v>
                </c:pt>
                <c:pt idx="10">
                  <c:v>-0.28221614706250808</c:v>
                </c:pt>
                <c:pt idx="11">
                  <c:v>-0.18675612106373723</c:v>
                </c:pt>
                <c:pt idx="12">
                  <c:v>-9.2971848561074086E-2</c:v>
                </c:pt>
                <c:pt idx="13">
                  <c:v>-1.392137635291851E-16</c:v>
                </c:pt>
                <c:pt idx="14">
                  <c:v>9.2971848561074086E-2</c:v>
                </c:pt>
                <c:pt idx="15">
                  <c:v>0.18675612106373696</c:v>
                </c:pt>
                <c:pt idx="16">
                  <c:v>0.28221614706250808</c:v>
                </c:pt>
                <c:pt idx="17">
                  <c:v>0.38032564176363215</c:v>
                </c:pt>
                <c:pt idx="18">
                  <c:v>0.48224821483792335</c:v>
                </c:pt>
                <c:pt idx="19">
                  <c:v>0.58945579784977831</c:v>
                </c:pt>
                <c:pt idx="20">
                  <c:v>0.70392178882851364</c:v>
                </c:pt>
                <c:pt idx="21">
                  <c:v>0.82846464858113444</c:v>
                </c:pt>
                <c:pt idx="22">
                  <c:v>0.96742156610170094</c:v>
                </c:pt>
                <c:pt idx="23">
                  <c:v>1.1281436452787641</c:v>
                </c:pt>
                <c:pt idx="24">
                  <c:v>1.3249576888929773</c:v>
                </c:pt>
                <c:pt idx="25">
                  <c:v>1.5932188180230487</c:v>
                </c:pt>
                <c:pt idx="26">
                  <c:v>2.0853555660318341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18EE-44C0-A140-4B7EEED54510}"/>
            </c:ext>
          </c:extLst>
        </c:ser>
        <c:dLbls>
          <c:showLegendKey val="0"/>
          <c:showVal val="0"/>
          <c:showCatName val="0"/>
          <c:showSerName val="0"/>
          <c:showPercent val="0"/>
          <c:showBubbleSize val="0"/>
        </c:dLbls>
        <c:axId val="144423552"/>
        <c:axId val="144437632"/>
      </c:scatterChart>
      <c:valAx>
        <c:axId val="144423552"/>
        <c:scaling>
          <c:orientation val="minMax"/>
        </c:scaling>
        <c:delete val="0"/>
        <c:axPos val="b"/>
        <c:numFmt formatCode="General" sourceLinked="1"/>
        <c:majorTickMark val="out"/>
        <c:minorTickMark val="none"/>
        <c:tickLblPos val="nextTo"/>
        <c:txPr>
          <a:bodyPr/>
          <a:lstStyle/>
          <a:p>
            <a:pPr>
              <a:defRPr sz="1400"/>
            </a:pPr>
            <a:endParaRPr lang="en-US"/>
          </a:p>
        </c:txPr>
        <c:crossAx val="144437632"/>
        <c:crossesAt val="10"/>
        <c:crossBetween val="midCat"/>
        <c:majorUnit val="0.5"/>
      </c:valAx>
      <c:valAx>
        <c:axId val="144437632"/>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144423552"/>
        <c:crossesAt val="-2.5"/>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18787" name="Rectangle 3"/>
          <p:cNvSpPr>
            <a:spLocks noGrp="1" noChangeArrowheads="1"/>
          </p:cNvSpPr>
          <p:nvPr>
            <p:ph type="dt" sz="quarter" idx="1"/>
          </p:nvPr>
        </p:nvSpPr>
        <p:spPr bwMode="auto">
          <a:xfrm>
            <a:off x="3902669"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118788" name="Rectangle 4"/>
          <p:cNvSpPr>
            <a:spLocks noGrp="1" noChangeArrowheads="1"/>
          </p:cNvSpPr>
          <p:nvPr>
            <p:ph type="ftr" sz="quarter" idx="2"/>
          </p:nvPr>
        </p:nvSpPr>
        <p:spPr bwMode="auto">
          <a:xfrm>
            <a:off x="0"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18789" name="Rectangle 5"/>
          <p:cNvSpPr>
            <a:spLocks noGrp="1" noChangeArrowheads="1"/>
          </p:cNvSpPr>
          <p:nvPr>
            <p:ph type="sldNum" sz="quarter" idx="3"/>
          </p:nvPr>
        </p:nvSpPr>
        <p:spPr bwMode="auto">
          <a:xfrm>
            <a:off x="3902669"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48ADE6C8-7248-462A-8715-EB47319B2668}" type="slidenum">
              <a:rPr lang="en-US"/>
              <a:pPr>
                <a:defRPr/>
              </a:pPr>
              <a:t>‹#›</a:t>
            </a:fld>
            <a:endParaRPr lang="en-US"/>
          </a:p>
        </p:txBody>
      </p:sp>
    </p:spTree>
    <p:extLst>
      <p:ext uri="{BB962C8B-B14F-4D97-AF65-F5344CB8AC3E}">
        <p14:creationId xmlns:p14="http://schemas.microsoft.com/office/powerpoint/2010/main" val="2475571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60771" name="Rectangle 3"/>
          <p:cNvSpPr>
            <a:spLocks noGrp="1" noChangeArrowheads="1"/>
          </p:cNvSpPr>
          <p:nvPr>
            <p:ph type="dt" idx="1"/>
          </p:nvPr>
        </p:nvSpPr>
        <p:spPr bwMode="auto">
          <a:xfrm>
            <a:off x="390111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938213" y="750888"/>
            <a:ext cx="5011737" cy="37592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9440" y="4760418"/>
            <a:ext cx="5509283" cy="4508963"/>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0774" name="Rectangle 6"/>
          <p:cNvSpPr>
            <a:spLocks noGrp="1" noChangeArrowheads="1"/>
          </p:cNvSpPr>
          <p:nvPr>
            <p:ph type="ftr" sz="quarter" idx="4"/>
          </p:nvPr>
        </p:nvSpPr>
        <p:spPr bwMode="auto">
          <a:xfrm>
            <a:off x="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60775" name="Rectangle 7"/>
          <p:cNvSpPr>
            <a:spLocks noGrp="1" noChangeArrowheads="1"/>
          </p:cNvSpPr>
          <p:nvPr>
            <p:ph type="sldNum" sz="quarter" idx="5"/>
          </p:nvPr>
        </p:nvSpPr>
        <p:spPr bwMode="auto">
          <a:xfrm>
            <a:off x="390111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C389FD1F-2217-4E90-B99B-B82DAD69C63B}" type="slidenum">
              <a:rPr lang="en-US"/>
              <a:pPr>
                <a:defRPr/>
              </a:pPr>
              <a:t>‹#›</a:t>
            </a:fld>
            <a:endParaRPr lang="en-US"/>
          </a:p>
        </p:txBody>
      </p:sp>
    </p:spTree>
    <p:extLst>
      <p:ext uri="{BB962C8B-B14F-4D97-AF65-F5344CB8AC3E}">
        <p14:creationId xmlns:p14="http://schemas.microsoft.com/office/powerpoint/2010/main" val="2371253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BOPO : </a:t>
            </a: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DPK : dana </a:t>
            </a:r>
            <a:r>
              <a:rPr lang="en-US" baseline="0" dirty="0" err="1" smtClean="0"/>
              <a:t>pihak</a:t>
            </a:r>
            <a:r>
              <a:rPr lang="en-US" baseline="0" dirty="0" smtClean="0"/>
              <a:t> </a:t>
            </a:r>
            <a:r>
              <a:rPr lang="en-US" baseline="0" dirty="0" err="1" smtClean="0"/>
              <a:t>ketiga</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a:t>
            </a:fld>
            <a:endParaRPr lang="en-US"/>
          </a:p>
        </p:txBody>
      </p:sp>
    </p:spTree>
    <p:extLst>
      <p:ext uri="{BB962C8B-B14F-4D97-AF65-F5344CB8AC3E}">
        <p14:creationId xmlns:p14="http://schemas.microsoft.com/office/powerpoint/2010/main" val="154603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Bagaimana</a:t>
            </a:r>
            <a:r>
              <a:rPr lang="en-US" dirty="0" smtClean="0"/>
              <a:t> </a:t>
            </a:r>
            <a:r>
              <a:rPr lang="en-US" dirty="0" err="1" smtClean="0"/>
              <a:t>dengan</a:t>
            </a:r>
            <a:r>
              <a:rPr lang="en-US" dirty="0" smtClean="0"/>
              <a:t> “</a:t>
            </a:r>
            <a:r>
              <a:rPr lang="en-US" dirty="0" err="1" smtClean="0"/>
              <a:t>Rasio.biaya.tenaga.thd.pendapatan.operasional</a:t>
            </a:r>
            <a:r>
              <a:rPr lang="en-US" dirty="0" smtClean="0"/>
              <a:t> “? </a:t>
            </a:r>
            <a:r>
              <a:rPr lang="en-US" dirty="0" err="1" smtClean="0"/>
              <a:t>Apakah</a:t>
            </a:r>
            <a:r>
              <a:rPr lang="en-US" dirty="0" smtClean="0"/>
              <a:t> </a:t>
            </a:r>
            <a:r>
              <a:rPr lang="en-US" dirty="0" err="1" smtClean="0"/>
              <a:t>berdistribusi</a:t>
            </a:r>
            <a:r>
              <a:rPr lang="en-US" dirty="0" smtClean="0"/>
              <a:t> normal?</a:t>
            </a:r>
          </a:p>
          <a:p>
            <a:r>
              <a:rPr lang="en-US" dirty="0" err="1" smtClean="0"/>
              <a:t>Bagaimana</a:t>
            </a:r>
            <a:r>
              <a:rPr lang="en-US" dirty="0" smtClean="0"/>
              <a:t> </a:t>
            </a:r>
            <a:r>
              <a:rPr lang="en-US" dirty="0" err="1" smtClean="0"/>
              <a:t>kalau</a:t>
            </a:r>
            <a:r>
              <a:rPr lang="en-US" dirty="0" smtClean="0"/>
              <a:t> di-</a:t>
            </a:r>
            <a:r>
              <a:rPr lang="en-US" dirty="0" err="1" smtClean="0"/>
              <a:t>logaritma</a:t>
            </a:r>
            <a:r>
              <a:rPr lang="en-US" dirty="0" smtClean="0"/>
              <a:t>-</a:t>
            </a:r>
            <a:r>
              <a:rPr lang="en-US" dirty="0" err="1" smtClean="0"/>
              <a:t>kan</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66</a:t>
            </a:fld>
            <a:endParaRPr lang="en-US"/>
          </a:p>
        </p:txBody>
      </p:sp>
    </p:spTree>
    <p:extLst>
      <p:ext uri="{BB962C8B-B14F-4D97-AF65-F5344CB8AC3E}">
        <p14:creationId xmlns:p14="http://schemas.microsoft.com/office/powerpoint/2010/main" val="1184956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67</a:t>
            </a:fld>
            <a:endParaRPr lang="en-US"/>
          </a:p>
        </p:txBody>
      </p:sp>
    </p:spTree>
    <p:extLst>
      <p:ext uri="{BB962C8B-B14F-4D97-AF65-F5344CB8AC3E}">
        <p14:creationId xmlns:p14="http://schemas.microsoft.com/office/powerpoint/2010/main" val="122075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62987-2398-4FFE-AE89-7C4A77DDAE71}" type="slidenum">
              <a:rPr lang="en-US"/>
              <a:pPr/>
              <a:t>88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872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64574-B8C5-4888-B541-D54135925F8C}" type="slidenum">
              <a:rPr lang="en-US"/>
              <a:pPr/>
              <a:t>89</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dirty="0" smtClean="0"/>
              <a:t>Skewness = </a:t>
            </a:r>
            <a:r>
              <a:rPr lang="en-US" dirty="0" err="1" smtClean="0"/>
              <a:t>derajat</a:t>
            </a:r>
            <a:r>
              <a:rPr lang="en-US" dirty="0" smtClean="0"/>
              <a:t> </a:t>
            </a:r>
            <a:r>
              <a:rPr lang="en-US" dirty="0" err="1" smtClean="0"/>
              <a:t>ketidaksimetrisan</a:t>
            </a:r>
            <a:endParaRPr lang="en-US" dirty="0" smtClean="0"/>
          </a:p>
          <a:p>
            <a:r>
              <a:rPr lang="en-US" dirty="0" smtClean="0"/>
              <a:t>Kurtosis = </a:t>
            </a:r>
            <a:r>
              <a:rPr lang="en-US" dirty="0" err="1" smtClean="0"/>
              <a:t>derajat</a:t>
            </a:r>
            <a:r>
              <a:rPr lang="en-US" dirty="0" smtClean="0"/>
              <a:t> </a:t>
            </a:r>
            <a:r>
              <a:rPr lang="en-US" dirty="0" err="1" smtClean="0"/>
              <a:t>keruncingan</a:t>
            </a:r>
            <a:endParaRPr lang="en-US" dirty="0"/>
          </a:p>
        </p:txBody>
      </p:sp>
    </p:spTree>
    <p:extLst>
      <p:ext uri="{BB962C8B-B14F-4D97-AF65-F5344CB8AC3E}">
        <p14:creationId xmlns:p14="http://schemas.microsoft.com/office/powerpoint/2010/main" val="921893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33F85-A52D-4F9C-A8D2-6B0FFCF4CAD8}" type="slidenum">
              <a:rPr lang="en-US"/>
              <a:pPr/>
              <a:t>90</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7400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BB47DE-7346-485A-8431-A2E15719CD7F}" type="slidenum">
              <a:rPr lang="id-ID" smtClean="0"/>
              <a:pPr/>
              <a:t>92</a:t>
            </a:fld>
            <a:endParaRPr lang="id-ID"/>
          </a:p>
        </p:txBody>
      </p:sp>
    </p:spTree>
    <p:extLst>
      <p:ext uri="{BB962C8B-B14F-4D97-AF65-F5344CB8AC3E}">
        <p14:creationId xmlns:p14="http://schemas.microsoft.com/office/powerpoint/2010/main" val="34655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Sebaran</a:t>
            </a:r>
            <a:r>
              <a:rPr lang="en-US" dirty="0" smtClean="0"/>
              <a:t> data</a:t>
            </a:r>
          </a:p>
          <a:p>
            <a:r>
              <a:rPr lang="en-US" dirty="0" err="1" smtClean="0"/>
              <a:t>Titik</a:t>
            </a:r>
            <a:r>
              <a:rPr lang="en-US" dirty="0" smtClean="0"/>
              <a:t> </a:t>
            </a:r>
            <a:r>
              <a:rPr lang="en-US" dirty="0" err="1" smtClean="0"/>
              <a:t>pusatnya</a:t>
            </a:r>
            <a:r>
              <a:rPr lang="en-US" dirty="0" smtClean="0"/>
              <a:t> </a:t>
            </a:r>
            <a:r>
              <a:rPr lang="en-US" dirty="0" err="1" smtClean="0"/>
              <a:t>berkumpul</a:t>
            </a:r>
            <a:r>
              <a:rPr lang="en-US" dirty="0" smtClean="0"/>
              <a:t> </a:t>
            </a:r>
            <a:r>
              <a:rPr lang="en-US" dirty="0" err="1" smtClean="0"/>
              <a:t>dilihat</a:t>
            </a:r>
            <a:r>
              <a:rPr lang="en-US" dirty="0" smtClean="0"/>
              <a:t> </a:t>
            </a:r>
            <a:r>
              <a:rPr lang="en-US" dirty="0" err="1" smtClean="0"/>
              <a:t>dari</a:t>
            </a:r>
            <a:r>
              <a:rPr lang="en-US" dirty="0" smtClean="0"/>
              <a:t> </a:t>
            </a:r>
            <a:r>
              <a:rPr lang="en-US" dirty="0" err="1" smtClean="0"/>
              <a:t>frekuensi</a:t>
            </a:r>
            <a:r>
              <a:rPr lang="en-US" dirty="0" smtClean="0"/>
              <a:t> paling </a:t>
            </a:r>
            <a:r>
              <a:rPr lang="en-US" dirty="0" err="1" smtClean="0"/>
              <a:t>tinggi</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4</a:t>
            </a:fld>
            <a:endParaRPr lang="en-US"/>
          </a:p>
        </p:txBody>
      </p:sp>
    </p:spTree>
    <p:extLst>
      <p:ext uri="{BB962C8B-B14F-4D97-AF65-F5344CB8AC3E}">
        <p14:creationId xmlns:p14="http://schemas.microsoft.com/office/powerpoint/2010/main" val="358432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7</a:t>
            </a:fld>
            <a:endParaRPr lang="en-US"/>
          </a:p>
        </p:txBody>
      </p:sp>
    </p:spTree>
    <p:extLst>
      <p:ext uri="{BB962C8B-B14F-4D97-AF65-F5344CB8AC3E}">
        <p14:creationId xmlns:p14="http://schemas.microsoft.com/office/powerpoint/2010/main" val="257277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Mengestimasi</a:t>
            </a:r>
            <a:r>
              <a:rPr lang="en-US" dirty="0" smtClean="0"/>
              <a:t> </a:t>
            </a:r>
            <a:r>
              <a:rPr lang="en-US" dirty="0" err="1" smtClean="0"/>
              <a:t>fungsi</a:t>
            </a:r>
            <a:r>
              <a:rPr lang="en-US" dirty="0" smtClean="0"/>
              <a:t> </a:t>
            </a:r>
            <a:r>
              <a:rPr lang="en-US" dirty="0" err="1" smtClean="0"/>
              <a:t>kepekatan</a:t>
            </a:r>
            <a:r>
              <a:rPr lang="en-US" baseline="0" dirty="0" smtClean="0"/>
              <a:t> </a:t>
            </a:r>
            <a:r>
              <a:rPr lang="en-US" baseline="0" dirty="0" err="1" smtClean="0"/>
              <a:t>peluang</a:t>
            </a:r>
            <a:r>
              <a:rPr lang="en-US" baseline="0" dirty="0" smtClean="0"/>
              <a:t>(probability density function)</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15</a:t>
            </a:fld>
            <a:endParaRPr lang="en-US"/>
          </a:p>
        </p:txBody>
      </p:sp>
    </p:spTree>
    <p:extLst>
      <p:ext uri="{BB962C8B-B14F-4D97-AF65-F5344CB8AC3E}">
        <p14:creationId xmlns:p14="http://schemas.microsoft.com/office/powerpoint/2010/main" val="271292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24</a:t>
            </a:fld>
            <a:endParaRPr lang="en-US"/>
          </a:p>
        </p:txBody>
      </p:sp>
    </p:spTree>
    <p:extLst>
      <p:ext uri="{BB962C8B-B14F-4D97-AF65-F5344CB8AC3E}">
        <p14:creationId xmlns:p14="http://schemas.microsoft.com/office/powerpoint/2010/main" val="2020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713469C5-E28A-43D5-984E-61AA9F55B494}" type="slidenum">
              <a:rPr lang="en-US"/>
              <a:pPr/>
              <a:t>26</a:t>
            </a:fld>
            <a:endParaRPr lang="en-US"/>
          </a:p>
        </p:txBody>
      </p:sp>
      <p:sp>
        <p:nvSpPr>
          <p:cNvPr id="102403" name="Rectangle 2"/>
          <p:cNvSpPr>
            <a:spLocks noGrp="1" noRot="1" noChangeAspect="1" noChangeArrowheads="1" noTextEdit="1"/>
          </p:cNvSpPr>
          <p:nvPr>
            <p:ph type="sldImg"/>
          </p:nvPr>
        </p:nvSpPr>
        <p:spPr>
          <a:xfrm>
            <a:off x="369888" y="854075"/>
            <a:ext cx="6138862" cy="4605338"/>
          </a:xfrm>
          <a:ln/>
        </p:spPr>
      </p:sp>
      <p:sp>
        <p:nvSpPr>
          <p:cNvPr id="102404" name="Rectangle 3"/>
          <p:cNvSpPr>
            <a:spLocks noGrp="1" noChangeArrowheads="1"/>
          </p:cNvSpPr>
          <p:nvPr>
            <p:ph type="body" idx="1"/>
          </p:nvPr>
        </p:nvSpPr>
        <p:spPr/>
        <p:txBody>
          <a:bodyPr/>
          <a:lstStyle/>
          <a:p>
            <a:pPr eaLnBrk="1" hangingPunct="1"/>
            <a:r>
              <a:rPr lang="en-US" smtClean="0">
                <a:latin typeface="Trebuchet MS" pitchFamily="34" charset="0"/>
              </a:rPr>
              <a:t>KS-test adalah salah satu prosedur yang digunakan untuk melihat apakah skor dari kelompok BAD dan GOOD terpisah.  Terpisah dalam pengertian memiliki besar skor yang berbeda.  Overlap yang tinggi antara skor BAD dan GOOD menunjukkan bahwa model tidak mampu menghasilkan skor yang dapat memisahkan kelompok Bad dan Good.</a:t>
            </a:r>
          </a:p>
          <a:p>
            <a:pPr eaLnBrk="1" hangingPunct="1"/>
            <a:endParaRPr lang="en-US" smtClean="0">
              <a:latin typeface="Trebuchet MS" pitchFamily="34" charset="0"/>
            </a:endParaRPr>
          </a:p>
          <a:p>
            <a:pPr eaLnBrk="1" hangingPunct="1"/>
            <a:r>
              <a:rPr lang="en-US" smtClean="0">
                <a:latin typeface="Trebuchet MS" pitchFamily="34" charset="0"/>
              </a:rPr>
              <a:t>Pengujian menggunakan K-S test dilakukan berdasarkan fungsi sebaran kumulatif empirik dari masing-masing kelompok.</a:t>
            </a:r>
          </a:p>
        </p:txBody>
      </p:sp>
    </p:spTree>
    <p:extLst>
      <p:ext uri="{BB962C8B-B14F-4D97-AF65-F5344CB8AC3E}">
        <p14:creationId xmlns:p14="http://schemas.microsoft.com/office/powerpoint/2010/main" val="21840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35</a:t>
            </a:fld>
            <a:endParaRPr lang="en-US"/>
          </a:p>
        </p:txBody>
      </p:sp>
    </p:spTree>
    <p:extLst>
      <p:ext uri="{BB962C8B-B14F-4D97-AF65-F5344CB8AC3E}">
        <p14:creationId xmlns:p14="http://schemas.microsoft.com/office/powerpoint/2010/main" val="362061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mn-lt"/>
              </a:rPr>
              <a:t>data normal;</a:t>
            </a:r>
          </a:p>
          <a:p>
            <a:r>
              <a:rPr lang="pl-PL" dirty="0">
                <a:latin typeface="+mn-lt"/>
              </a:rPr>
              <a:t>do i = </a:t>
            </a:r>
            <a:r>
              <a:rPr lang="pl-PL" b="1" dirty="0">
                <a:latin typeface="+mn-lt"/>
              </a:rPr>
              <a:t>1 to 1000;</a:t>
            </a:r>
          </a:p>
          <a:p>
            <a:r>
              <a:rPr lang="en-US" dirty="0">
                <a:latin typeface="+mn-lt"/>
              </a:rPr>
              <a:t>x = rand('CHISQUARE', </a:t>
            </a:r>
            <a:r>
              <a:rPr lang="en-US" b="1" dirty="0">
                <a:latin typeface="+mn-lt"/>
              </a:rPr>
              <a:t>5);</a:t>
            </a:r>
          </a:p>
          <a:p>
            <a:r>
              <a:rPr lang="en-US" dirty="0">
                <a:latin typeface="+mn-lt"/>
              </a:rPr>
              <a:t>output;</a:t>
            </a:r>
          </a:p>
          <a:p>
            <a:r>
              <a:rPr lang="en-US" dirty="0">
                <a:latin typeface="+mn-lt"/>
              </a:rPr>
              <a:t>end;</a:t>
            </a:r>
          </a:p>
          <a:p>
            <a:r>
              <a:rPr lang="en-US" b="1" dirty="0" err="1">
                <a:latin typeface="+mn-lt"/>
              </a:rPr>
              <a:t>proc</a:t>
            </a:r>
            <a:r>
              <a:rPr lang="en-US" b="1" dirty="0">
                <a:latin typeface="+mn-lt"/>
              </a:rPr>
              <a:t> univariate data=normal;</a:t>
            </a:r>
          </a:p>
          <a:p>
            <a:r>
              <a:rPr lang="en-US" dirty="0" err="1">
                <a:latin typeface="+mn-lt"/>
              </a:rPr>
              <a:t>var</a:t>
            </a:r>
            <a:r>
              <a:rPr lang="en-US" dirty="0">
                <a:latin typeface="+mn-lt"/>
              </a:rPr>
              <a:t> x;</a:t>
            </a:r>
          </a:p>
          <a:p>
            <a:r>
              <a:rPr lang="en-US" dirty="0">
                <a:latin typeface="+mn-lt"/>
              </a:rPr>
              <a:t>histogram x / midpoints=</a:t>
            </a:r>
            <a:r>
              <a:rPr lang="en-US" b="1" dirty="0">
                <a:latin typeface="+mn-lt"/>
              </a:rPr>
              <a:t>0 to 18 by 1;;</a:t>
            </a:r>
          </a:p>
          <a:p>
            <a:r>
              <a:rPr lang="en-US" dirty="0" err="1">
                <a:latin typeface="+mn-lt"/>
              </a:rPr>
              <a:t>qqplot</a:t>
            </a:r>
            <a:r>
              <a:rPr lang="en-US" dirty="0">
                <a:latin typeface="+mn-lt"/>
              </a:rPr>
              <a:t> x / normal;</a:t>
            </a:r>
          </a:p>
          <a:p>
            <a:r>
              <a:rPr lang="en-US" b="1" dirty="0">
                <a:latin typeface="+mn-lt"/>
              </a:rPr>
              <a:t>run;</a:t>
            </a:r>
            <a:endParaRPr lang="en-US" dirty="0"/>
          </a:p>
        </p:txBody>
      </p:sp>
      <p:sp>
        <p:nvSpPr>
          <p:cNvPr id="4" name="Slide Number Placeholder 3"/>
          <p:cNvSpPr>
            <a:spLocks noGrp="1"/>
          </p:cNvSpPr>
          <p:nvPr>
            <p:ph type="sldNum" sz="quarter" idx="10"/>
          </p:nvPr>
        </p:nvSpPr>
        <p:spPr/>
        <p:txBody>
          <a:bodyPr/>
          <a:lstStyle/>
          <a:p>
            <a:fld id="{DA50E63A-2AB3-45D5-94BC-BC406A8D5EEF}" type="slidenum">
              <a:rPr lang="en-US" smtClean="0"/>
              <a:pPr/>
              <a:t>49</a:t>
            </a:fld>
            <a:endParaRPr lang="en-US"/>
          </a:p>
        </p:txBody>
      </p:sp>
    </p:spTree>
    <p:extLst>
      <p:ext uri="{BB962C8B-B14F-4D97-AF65-F5344CB8AC3E}">
        <p14:creationId xmlns:p14="http://schemas.microsoft.com/office/powerpoint/2010/main" val="125937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50E63A-2AB3-45D5-94BC-BC406A8D5EEF}" type="slidenum">
              <a:rPr lang="en-US" smtClean="0"/>
              <a:pPr/>
              <a:t>58</a:t>
            </a:fld>
            <a:endParaRPr lang="en-US"/>
          </a:p>
        </p:txBody>
      </p:sp>
    </p:spTree>
    <p:extLst>
      <p:ext uri="{BB962C8B-B14F-4D97-AF65-F5344CB8AC3E}">
        <p14:creationId xmlns:p14="http://schemas.microsoft.com/office/powerpoint/2010/main" val="275831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124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809683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886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14365797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1_Title, Text, and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7813"/>
            <a:ext cx="8229600" cy="1143000"/>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78563"/>
            <a:ext cx="21336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pPr>
              <a:defRPr/>
            </a:pPr>
            <a:r>
              <a:rPr lang="nn-NO" dirty="0" smtClean="0"/>
              <a:t>Departemen Statistika FMIPA IPB 2019</a:t>
            </a: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pPr>
              <a:defRPr/>
            </a:pPr>
            <a:fld id="{D69E4A68-43C7-422F-BB7D-C444E707B8AB}" type="slidenum">
              <a:rPr lang="en-US"/>
              <a:pPr>
                <a:defRPr/>
              </a:pPr>
              <a:t>‹#›</a:t>
            </a:fld>
            <a:endParaRPr lang="en-US"/>
          </a:p>
        </p:txBody>
      </p:sp>
    </p:spTree>
    <p:extLst>
      <p:ext uri="{BB962C8B-B14F-4D97-AF65-F5344CB8AC3E}">
        <p14:creationId xmlns:p14="http://schemas.microsoft.com/office/powerpoint/2010/main" val="370418547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6" name="Footer Placeholder 5"/>
          <p:cNvSpPr>
            <a:spLocks noGrp="1"/>
          </p:cNvSpPr>
          <p:nvPr>
            <p:ph type="ftr" sz="quarter" idx="11"/>
          </p:nvPr>
        </p:nvSpPr>
        <p:spPr/>
        <p:txBody>
          <a:bodyPr/>
          <a:lstStyle/>
          <a:p>
            <a:pPr>
              <a:defRPr/>
            </a:pPr>
            <a:r>
              <a:rPr lang="en-US" dirty="0" smtClean="0"/>
              <a:t>BAGUS SARTONO (bagusco@ipb.ac.id) ALFIAN FUTUHUL HADI (afhadi@unej.ac.id), </a:t>
            </a:r>
            <a:r>
              <a:rPr lang="en-US" dirty="0" err="1" smtClean="0"/>
              <a:t>dan</a:t>
            </a:r>
            <a:r>
              <a:rPr lang="en-US" dirty="0" smtClean="0"/>
              <a:t>  UTAMI DYAH SAFITRI (utamids@ipb.ac.id)</a:t>
            </a:r>
            <a:endParaRPr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Date Placeholder 1"/>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hasCustomPrompt="1"/>
          </p:nvPr>
        </p:nvSpPr>
        <p:spPr>
          <a:xfrm>
            <a:off x="685800" y="2203343"/>
            <a:ext cx="7772400" cy="1306620"/>
          </a:xfrm>
        </p:spPr>
        <p:txBody>
          <a:bodyPr anchor="b">
            <a:noAutofit/>
          </a:bodyPr>
          <a:lstStyle>
            <a:lvl1pPr algn="ctr">
              <a:defRPr sz="4400">
                <a:latin typeface="Verdana" panose="020B0604030504040204" pitchFamily="34" charset="0"/>
                <a:ea typeface="Verdana" panose="020B0604030504040204" pitchFamily="34" charset="0"/>
                <a:cs typeface="Verdana" panose="020B0604030504040204" pitchFamily="34" charset="0"/>
              </a:defRPr>
            </a:lvl1pPr>
          </a:lstStyle>
          <a:p>
            <a:r>
              <a:rPr lang="id-ID" dirty="0" smtClean="0"/>
              <a:t>Judul</a:t>
            </a:r>
            <a:endParaRPr lang="en-US" dirty="0"/>
          </a:p>
        </p:txBody>
      </p:sp>
      <p:sp>
        <p:nvSpPr>
          <p:cNvPr id="3" name="Subtitle 2"/>
          <p:cNvSpPr>
            <a:spLocks noGrp="1"/>
          </p:cNvSpPr>
          <p:nvPr>
            <p:ph type="subTitle" idx="1" hasCustomPrompt="1"/>
          </p:nvPr>
        </p:nvSpPr>
        <p:spPr>
          <a:xfrm>
            <a:off x="1143000" y="3906834"/>
            <a:ext cx="6858000" cy="1655762"/>
          </a:xfrm>
        </p:spPr>
        <p:txBody>
          <a:bodyPr>
            <a:normAutofit/>
          </a:bodyPr>
          <a:lstStyle>
            <a:lvl1pPr marL="0" indent="0" algn="ctr">
              <a:buNone/>
              <a:defRPr sz="2800" baseline="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Subjudul</a:t>
            </a:r>
          </a:p>
        </p:txBody>
      </p:sp>
      <p:sp>
        <p:nvSpPr>
          <p:cNvPr id="5" name="Footer Placeholder 4"/>
          <p:cNvSpPr>
            <a:spLocks noGrp="1"/>
          </p:cNvSpPr>
          <p:nvPr>
            <p:ph type="ftr" sz="quarter" idx="11"/>
          </p:nvPr>
        </p:nvSpPr>
        <p:spPr/>
        <p:txBody>
          <a:bodyPr/>
          <a:lstStyle/>
          <a:p>
            <a:endParaRPr lang="id-ID"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92613" y="717142"/>
            <a:ext cx="958774" cy="958774"/>
          </a:xfrm>
          <a:prstGeom prst="rect">
            <a:avLst/>
          </a:prstGeom>
        </p:spPr>
      </p:pic>
      <p:cxnSp>
        <p:nvCxnSpPr>
          <p:cNvPr id="9" name="Straight Connector 8"/>
          <p:cNvCxnSpPr/>
          <p:nvPr userDrawn="1"/>
        </p:nvCxnSpPr>
        <p:spPr>
          <a:xfrm>
            <a:off x="304800" y="3606044"/>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2860634" y="5516770"/>
            <a:ext cx="3422732" cy="1015663"/>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smtClean="0">
                <a:latin typeface="Verdana" panose="020B0604030504040204" pitchFamily="34" charset="0"/>
                <a:ea typeface="Verdana" panose="020B0604030504040204" pitchFamily="34" charset="0"/>
                <a:cs typeface="Verdana" panose="020B0604030504040204" pitchFamily="34" charset="0"/>
              </a:rPr>
              <a:t>Departemen</a:t>
            </a:r>
            <a:r>
              <a:rPr lang="en-US" sz="2000" b="1" dirty="0" smtClean="0">
                <a:latin typeface="Verdana" panose="020B0604030504040204" pitchFamily="34" charset="0"/>
                <a:ea typeface="Verdana" panose="020B0604030504040204" pitchFamily="34" charset="0"/>
                <a:cs typeface="Verdana" panose="020B0604030504040204" pitchFamily="34" charset="0"/>
              </a:rPr>
              <a:t> </a:t>
            </a:r>
            <a:r>
              <a:rPr lang="en-US" sz="2000" b="1" dirty="0" err="1" smtClean="0">
                <a:latin typeface="Verdana" panose="020B0604030504040204" pitchFamily="34" charset="0"/>
                <a:ea typeface="Verdana" panose="020B0604030504040204" pitchFamily="34" charset="0"/>
                <a:cs typeface="Verdana" panose="020B0604030504040204" pitchFamily="34" charset="0"/>
              </a:rPr>
              <a:t>Statistika</a:t>
            </a:r>
            <a:endParaRPr lang="en-US" sz="2000" b="1"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FMIPA </a:t>
            </a:r>
            <a:r>
              <a:rPr lang="id-ID" sz="2000" dirty="0" smtClean="0">
                <a:latin typeface="Verdana" panose="020B0604030504040204" pitchFamily="34" charset="0"/>
                <a:ea typeface="Verdana" panose="020B0604030504040204" pitchFamily="34" charset="0"/>
                <a:cs typeface="Verdana" panose="020B0604030504040204" pitchFamily="34" charset="0"/>
              </a:rPr>
              <a:t>IPB</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2019</a:t>
            </a:r>
          </a:p>
        </p:txBody>
      </p:sp>
    </p:spTree>
    <p:extLst>
      <p:ext uri="{BB962C8B-B14F-4D97-AF65-F5344CB8AC3E}">
        <p14:creationId xmlns:p14="http://schemas.microsoft.com/office/powerpoint/2010/main" val="1978386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3888" y="1709739"/>
            <a:ext cx="7886700" cy="2852737"/>
          </a:xfrm>
        </p:spPr>
        <p:txBody>
          <a:bodyPr anchor="b">
            <a:normAutofit/>
          </a:bodyPr>
          <a:lstStyle>
            <a:lvl1pPr>
              <a:defRPr sz="55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9" name="Date Placeholder 3"/>
          <p:cNvSpPr>
            <a:spLocks noGrp="1"/>
          </p:cNvSpPr>
          <p:nvPr>
            <p:ph type="dt" sz="half" idx="10"/>
          </p:nvPr>
        </p:nvSpPr>
        <p:spPr>
          <a:xfrm>
            <a:off x="986460" y="6356351"/>
            <a:ext cx="29759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0" name="Straight Connector 9"/>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3672690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0629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2"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365126"/>
            <a:ext cx="7886700" cy="1325563"/>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84F1FF-EA00-4DFC-8ABA-92BCB195DC3B}" type="slidenum">
              <a:rPr lang="id-ID" smtClean="0"/>
              <a:t>‹#›</a:t>
            </a:fld>
            <a:endParaRPr lang="id-ID"/>
          </a:p>
        </p:txBody>
      </p:sp>
      <p:sp>
        <p:nvSpPr>
          <p:cNvPr id="13" name="Date Placeholder 3"/>
          <p:cNvSpPr>
            <a:spLocks noGrp="1"/>
          </p:cNvSpPr>
          <p:nvPr>
            <p:ph type="dt" sz="half" idx="10"/>
          </p:nvPr>
        </p:nvSpPr>
        <p:spPr>
          <a:xfrm>
            <a:off x="986460" y="6356351"/>
            <a:ext cx="29251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4" name="Straight Connector 13"/>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285854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9886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84F1FF-EA00-4DFC-8ABA-92BCB195DC3B}" type="slidenum">
              <a:rPr lang="id-ID" smtClean="0"/>
              <a:t>‹#›</a:t>
            </a:fld>
            <a:endParaRPr lang="id-ID"/>
          </a:p>
        </p:txBody>
      </p:sp>
      <p:sp>
        <p:nvSpPr>
          <p:cNvPr id="8" name="Date Placeholder 3"/>
          <p:cNvSpPr>
            <a:spLocks noGrp="1"/>
          </p:cNvSpPr>
          <p:nvPr>
            <p:ph type="dt" sz="half" idx="10"/>
          </p:nvPr>
        </p:nvSpPr>
        <p:spPr>
          <a:xfrm>
            <a:off x="986460" y="6356351"/>
            <a:ext cx="29378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9" name="Straight Connector 8"/>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9691095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30013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737818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normAutofit/>
          </a:bodyPr>
          <a:lstStyle>
            <a:lvl1pPr marL="0" indent="0">
              <a:buNone/>
              <a:defRPr sz="30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2900931"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656710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11/12/2019</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7" name="Line 7"/>
          <p:cNvSpPr>
            <a:spLocks noChangeShapeType="1"/>
          </p:cNvSpPr>
          <p:nvPr userDrawn="1"/>
        </p:nvSpPr>
        <p:spPr bwMode="auto">
          <a:xfrm>
            <a:off x="250825" y="6465888"/>
            <a:ext cx="8640763" cy="0"/>
          </a:xfrm>
          <a:prstGeom prst="line">
            <a:avLst/>
          </a:prstGeom>
          <a:noFill/>
          <a:ln w="38100">
            <a:solidFill>
              <a:schemeClr val="tx1"/>
            </a:solidFill>
            <a:round/>
            <a:headEnd/>
            <a:tailEnd/>
          </a:ln>
          <a:effectLst/>
        </p:spPr>
        <p:txBody>
          <a:bodyPr/>
          <a:lstStyle/>
          <a:p>
            <a:pPr>
              <a:defRPr/>
            </a:pPr>
            <a:endParaRPr lang="en-US"/>
          </a:p>
        </p:txBody>
      </p:sp>
      <p:sp>
        <p:nvSpPr>
          <p:cNvPr id="8" name="Line 8"/>
          <p:cNvSpPr>
            <a:spLocks noChangeShapeType="1"/>
          </p:cNvSpPr>
          <p:nvPr userDrawn="1"/>
        </p:nvSpPr>
        <p:spPr bwMode="auto">
          <a:xfrm>
            <a:off x="250825" y="188913"/>
            <a:ext cx="8640763" cy="0"/>
          </a:xfrm>
          <a:prstGeom prst="line">
            <a:avLst/>
          </a:prstGeom>
          <a:noFill/>
          <a:ln w="38100">
            <a:solidFill>
              <a:schemeClr val="tx1"/>
            </a:solidFill>
            <a:round/>
            <a:headEnd/>
            <a:tailEnd/>
          </a:ln>
          <a:effectLst/>
        </p:spPr>
        <p:txBody>
          <a:bodyPr/>
          <a:lstStyle/>
          <a:p>
            <a:pPr>
              <a:defRPr/>
            </a:pPr>
            <a:endParaRPr lang="en-US"/>
          </a:p>
        </p:txBody>
      </p:sp>
      <p:sp>
        <p:nvSpPr>
          <p:cNvPr id="9" name="Text Box 11"/>
          <p:cNvSpPr txBox="1">
            <a:spLocks noChangeArrowheads="1"/>
          </p:cNvSpPr>
          <p:nvPr userDrawn="1"/>
        </p:nvSpPr>
        <p:spPr bwMode="auto">
          <a:xfrm>
            <a:off x="8675688" y="6178550"/>
            <a:ext cx="611187" cy="274638"/>
          </a:xfrm>
          <a:prstGeom prst="rect">
            <a:avLst/>
          </a:prstGeom>
          <a:noFill/>
          <a:ln w="9525">
            <a:noFill/>
            <a:miter lim="800000"/>
            <a:headEnd/>
            <a:tailEnd/>
          </a:ln>
          <a:effectLst/>
        </p:spPr>
        <p:txBody>
          <a:bodyPr>
            <a:spAutoFit/>
          </a:bodyPr>
          <a:lstStyle/>
          <a:p>
            <a:pPr>
              <a:spcBef>
                <a:spcPct val="50000"/>
              </a:spcBef>
              <a:defRPr/>
            </a:pPr>
            <a:fld id="{249875A4-6F33-4632-BC57-AF1DE6117210}" type="slidenum">
              <a:rPr lang="en-US" sz="1200"/>
              <a:pPr>
                <a:spcBef>
                  <a:spcPct val="50000"/>
                </a:spcBef>
                <a:defRPr/>
              </a:pPr>
              <a:t>‹#›</a:t>
            </a:fld>
            <a:endParaRPr lang="en-US" sz="1200"/>
          </a:p>
        </p:txBody>
      </p:sp>
    </p:spTree>
  </p:cSld>
  <p:clrMap bg1="lt1" tx1="dk1" bg2="lt2" tx2="dk2" accent1="accent1" accent2="accent2" accent3="accent3" accent4="accent4" accent5="accent5" accent6="accent6" hlink="hlink" folHlink="folHlink"/>
  <p:sldLayoutIdLst>
    <p:sldLayoutId id="2147483706"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07" r:id="rId13"/>
    <p:sldLayoutId id="2147483708" r:id="rId14"/>
    <p:sldLayoutId id="2147483709" r:id="rId15"/>
    <p:sldLayoutId id="2147483710" r:id="rId16"/>
    <p:sldLayoutId id="2147483711" r:id="rId17"/>
    <p:sldLayoutId id="2147483712" r:id="rId1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3.xml"/><Relationship Id="rId4" Type="http://schemas.openxmlformats.org/officeDocument/2006/relationships/image" Target="../media/image4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49.wmf"/><Relationship Id="rId4"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53.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5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5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56.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64.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65.wmf"/><Relationship Id="rId4" Type="http://schemas.openxmlformats.org/officeDocument/2006/relationships/oleObject" Target="../embeddings/oleObject15.bin"/></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at\Downloads\orange wave.jpg"/>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1493647"/>
            <a:ext cx="7772400" cy="1306620"/>
          </a:xfrm>
        </p:spPr>
        <p:txBody>
          <a:bodyPr>
            <a:noAutofit/>
          </a:bodyPr>
          <a:lstStyle/>
          <a:p>
            <a:r>
              <a:rPr lang="en-US" sz="2800" b="1" dirty="0" err="1" smtClean="0"/>
              <a:t>Modul</a:t>
            </a:r>
            <a:r>
              <a:rPr lang="en-US" sz="2800" b="1" dirty="0" smtClean="0"/>
              <a:t> 2</a:t>
            </a:r>
            <a:r>
              <a:rPr lang="en-US" sz="4000" b="1" dirty="0" smtClean="0"/>
              <a:t/>
            </a:r>
            <a:br>
              <a:rPr lang="en-US" sz="4000" b="1" dirty="0" smtClean="0"/>
            </a:br>
            <a:r>
              <a:rPr lang="en-US" sz="3600" b="1" dirty="0" err="1" smtClean="0"/>
              <a:t>Eksplorasi</a:t>
            </a:r>
            <a:r>
              <a:rPr lang="en-US" sz="3600" b="1" dirty="0" smtClean="0"/>
              <a:t> Data </a:t>
            </a:r>
            <a:r>
              <a:rPr lang="en-US" sz="3600" b="1" dirty="0" err="1" smtClean="0"/>
              <a:t>dengan</a:t>
            </a:r>
            <a:r>
              <a:rPr lang="en-US" sz="3600" b="1" dirty="0" smtClean="0"/>
              <a:t> R</a:t>
            </a:r>
            <a:endParaRPr lang="en-US" sz="3200" b="1" dirty="0"/>
          </a:p>
        </p:txBody>
      </p:sp>
      <p:sp>
        <p:nvSpPr>
          <p:cNvPr id="3" name="Subtitle 2"/>
          <p:cNvSpPr>
            <a:spLocks noGrp="1"/>
          </p:cNvSpPr>
          <p:nvPr>
            <p:ph type="subTitle" idx="1"/>
          </p:nvPr>
        </p:nvSpPr>
        <p:spPr>
          <a:xfrm>
            <a:off x="627797" y="3169842"/>
            <a:ext cx="7888406" cy="1907112"/>
          </a:xfrm>
        </p:spPr>
        <p:txBody>
          <a:bodyPr>
            <a:noAutofit/>
          </a:bodyPr>
          <a:lstStyle/>
          <a:p>
            <a:endParaRPr lang="en-US" sz="2400" dirty="0">
              <a:solidFill>
                <a:schemeClr val="tx1"/>
              </a:solidFill>
            </a:endParaRPr>
          </a:p>
        </p:txBody>
      </p:sp>
      <p:sp>
        <p:nvSpPr>
          <p:cNvPr id="14" name="TextBox 13"/>
          <p:cNvSpPr txBox="1"/>
          <p:nvPr/>
        </p:nvSpPr>
        <p:spPr>
          <a:xfrm>
            <a:off x="3028819" y="6020674"/>
            <a:ext cx="3086358" cy="646331"/>
          </a:xfrm>
          <a:prstGeom prst="rect">
            <a:avLst/>
          </a:prstGeom>
          <a:noFill/>
        </p:spPr>
        <p:txBody>
          <a:bodyPr wrap="none" rtlCol="0">
            <a:spAutoFit/>
          </a:bodyPr>
          <a:lstStyle/>
          <a:p>
            <a:pPr algn="ctr"/>
            <a:r>
              <a:rPr lang="en-US" sz="1800" b="1" dirty="0" err="1" smtClean="0">
                <a:latin typeface="+mj-lt"/>
                <a:cs typeface="Segoe UI Semilight" panose="020B0402040204020203" pitchFamily="34" charset="0"/>
              </a:rPr>
              <a:t>Departemen</a:t>
            </a:r>
            <a:r>
              <a:rPr lang="en-US" sz="1800" b="1" dirty="0" smtClean="0">
                <a:latin typeface="+mj-lt"/>
                <a:cs typeface="Segoe UI Semilight" panose="020B0402040204020203" pitchFamily="34" charset="0"/>
              </a:rPr>
              <a:t> </a:t>
            </a:r>
            <a:r>
              <a:rPr lang="en-US" sz="1800" b="1" dirty="0" err="1" smtClean="0">
                <a:latin typeface="+mj-lt"/>
                <a:cs typeface="Segoe UI Semilight" panose="020B0402040204020203" pitchFamily="34" charset="0"/>
              </a:rPr>
              <a:t>Statistika</a:t>
            </a:r>
            <a:endParaRPr lang="en-US" sz="1800" b="1" dirty="0" smtClean="0">
              <a:latin typeface="+mj-lt"/>
              <a:cs typeface="Segoe UI Semilight" panose="020B0402040204020203" pitchFamily="34" charset="0"/>
            </a:endParaRPr>
          </a:p>
          <a:p>
            <a:pPr algn="ctr"/>
            <a:r>
              <a:rPr lang="en-US" sz="1800" dirty="0" smtClean="0">
                <a:latin typeface="+mj-lt"/>
                <a:cs typeface="Segoe UI Semilight" panose="020B0402040204020203" pitchFamily="34" charset="0"/>
              </a:rPr>
              <a:t>FMIPA-</a:t>
            </a:r>
            <a:r>
              <a:rPr lang="en-US" sz="1800" dirty="0" err="1" smtClean="0">
                <a:latin typeface="+mj-lt"/>
                <a:cs typeface="Segoe UI Semilight" panose="020B0402040204020203" pitchFamily="34" charset="0"/>
              </a:rPr>
              <a:t>Institut</a:t>
            </a:r>
            <a:r>
              <a:rPr lang="en-US" sz="1800" dirty="0" smtClean="0">
                <a:latin typeface="+mj-lt"/>
                <a:cs typeface="Segoe UI Semilight" panose="020B0402040204020203" pitchFamily="34" charset="0"/>
              </a:rPr>
              <a:t> </a:t>
            </a:r>
            <a:r>
              <a:rPr lang="en-US" sz="1800" dirty="0" err="1" smtClean="0">
                <a:latin typeface="+mj-lt"/>
                <a:cs typeface="Segoe UI Semilight" panose="020B0402040204020203" pitchFamily="34" charset="0"/>
              </a:rPr>
              <a:t>Pertanian</a:t>
            </a:r>
            <a:r>
              <a:rPr lang="en-US" sz="1800" dirty="0" smtClean="0">
                <a:latin typeface="+mj-lt"/>
                <a:cs typeface="Segoe UI Semilight" panose="020B0402040204020203" pitchFamily="34" charset="0"/>
              </a:rPr>
              <a:t> Bogor</a:t>
            </a:r>
            <a:endParaRPr lang="en-US" sz="1800" dirty="0">
              <a:latin typeface="+mj-lt"/>
              <a:cs typeface="Segoe UI Semilight" panose="020B0402040204020203" pitchFamily="34" charset="0"/>
            </a:endParaRPr>
          </a:p>
        </p:txBody>
      </p:sp>
      <p:pic>
        <p:nvPicPr>
          <p:cNvPr id="15" name="Picture 14" descr="C:\Users\Septian\Downloads\tumblr_inline_nw51eceqht1qark9g_500.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0000" b="15164"/>
          <a:stretch/>
        </p:blipFill>
        <p:spPr bwMode="auto">
          <a:xfrm>
            <a:off x="4110597" y="5180349"/>
            <a:ext cx="922803"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68684" y="4549509"/>
            <a:ext cx="806631" cy="461665"/>
          </a:xfrm>
          <a:prstGeom prst="rect">
            <a:avLst/>
          </a:prstGeom>
          <a:noFill/>
        </p:spPr>
        <p:txBody>
          <a:bodyPr wrap="none" rtlCol="0">
            <a:spAutoFit/>
          </a:bodyPr>
          <a:lstStyle/>
          <a:p>
            <a:r>
              <a:rPr lang="en-US" sz="2400" dirty="0" smtClean="0">
                <a:latin typeface="+mj-lt"/>
              </a:rPr>
              <a:t>2019</a:t>
            </a:r>
            <a:endParaRPr lang="en-US" sz="2400" dirty="0">
              <a:latin typeface="+mj-lt"/>
            </a:endParaRPr>
          </a:p>
        </p:txBody>
      </p:sp>
    </p:spTree>
    <p:extLst>
      <p:ext uri="{BB962C8B-B14F-4D97-AF65-F5344CB8AC3E}">
        <p14:creationId xmlns:p14="http://schemas.microsoft.com/office/powerpoint/2010/main" val="2800498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Histogram</a:t>
            </a:r>
            <a:endParaRPr lang="en-US"/>
          </a:p>
        </p:txBody>
      </p:sp>
      <p:sp>
        <p:nvSpPr>
          <p:cNvPr id="3" name="Content Placeholder 2"/>
          <p:cNvSpPr>
            <a:spLocks noGrp="1"/>
          </p:cNvSpPr>
          <p:nvPr>
            <p:ph idx="1"/>
          </p:nvPr>
        </p:nvSpPr>
        <p:spPr/>
        <p:txBody>
          <a:bodyPr>
            <a:normAutofit/>
          </a:bodyPr>
          <a:lstStyle/>
          <a:p>
            <a:r>
              <a:rPr lang="en-US" sz="2400" smtClean="0"/>
              <a:t>Histogram</a:t>
            </a:r>
          </a:p>
          <a:p>
            <a:pPr lvl="1"/>
            <a:r>
              <a:rPr lang="en-US" sz="2000" smtClean="0"/>
              <a:t>Histos: sesuatu yang diatur tegak</a:t>
            </a:r>
          </a:p>
          <a:p>
            <a:pPr lvl="1"/>
            <a:r>
              <a:rPr lang="en-US" sz="2000" smtClean="0"/>
              <a:t>Gramma: gambar, tulisan</a:t>
            </a:r>
          </a:p>
          <a:p>
            <a:endParaRPr lang="en-US" sz="2400"/>
          </a:p>
          <a:p>
            <a:r>
              <a:rPr lang="en-US" sz="2400" smtClean="0"/>
              <a:t>Grafik yang menggambarkan distribusi dari data (kontinu) yang berupa deretan batang sama lebar berdampingan yang tingginya menggambarkan banyaknya data untuk berbagai selang nilai</a:t>
            </a: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10</a:t>
            </a:fld>
            <a:endParaRPr lang="id-ID" dirty="0"/>
          </a:p>
        </p:txBody>
      </p:sp>
    </p:spTree>
    <p:extLst>
      <p:ext uri="{BB962C8B-B14F-4D97-AF65-F5344CB8AC3E}">
        <p14:creationId xmlns:p14="http://schemas.microsoft.com/office/powerpoint/2010/main" val="182624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1828800" y="990600"/>
            <a:ext cx="6181725" cy="5257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Tampilan Histogram</a:t>
            </a:r>
            <a:endParaRPr lang="en-US"/>
          </a:p>
        </p:txBody>
      </p:sp>
      <p:sp>
        <p:nvSpPr>
          <p:cNvPr id="6" name="TextBox 5"/>
          <p:cNvSpPr txBox="1"/>
          <p:nvPr/>
        </p:nvSpPr>
        <p:spPr>
          <a:xfrm>
            <a:off x="228600" y="1676400"/>
            <a:ext cx="1447800" cy="1815882"/>
          </a:xfrm>
          <a:prstGeom prst="rect">
            <a:avLst/>
          </a:prstGeom>
          <a:noFill/>
        </p:spPr>
        <p:txBody>
          <a:bodyPr wrap="square" rtlCol="0">
            <a:spAutoFit/>
          </a:bodyPr>
          <a:lstStyle/>
          <a:p>
            <a:r>
              <a:rPr lang="en-US" sz="1600" b="1" smtClean="0"/>
              <a:t>Sumbu vertikal menunjukkan persentase atau frekuensi dari setiap selang nilai</a:t>
            </a:r>
            <a:endParaRPr lang="en-US" sz="1600" b="1"/>
          </a:p>
        </p:txBody>
      </p:sp>
      <p:sp>
        <p:nvSpPr>
          <p:cNvPr id="7" name="Right Arrow 6"/>
          <p:cNvSpPr/>
          <p:nvPr/>
        </p:nvSpPr>
        <p:spPr>
          <a:xfrm rot="2503354">
            <a:off x="1397347" y="272139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5615860"/>
            <a:ext cx="4599296" cy="584775"/>
          </a:xfrm>
          <a:prstGeom prst="rect">
            <a:avLst/>
          </a:prstGeom>
          <a:noFill/>
        </p:spPr>
        <p:txBody>
          <a:bodyPr wrap="square" rtlCol="0">
            <a:spAutoFit/>
          </a:bodyPr>
          <a:lstStyle/>
          <a:p>
            <a:pPr algn="ctr"/>
            <a:r>
              <a:rPr lang="en-US" sz="1600" b="1" smtClean="0"/>
              <a:t>Sumbu  horizontal menampilkan selang-selang nilai variabel yang akan dilihat distribusinya</a:t>
            </a:r>
            <a:endParaRPr lang="en-US" sz="1600" b="1"/>
          </a:p>
        </p:txBody>
      </p:sp>
      <p:sp>
        <p:nvSpPr>
          <p:cNvPr id="9" name="Right Arrow 8"/>
          <p:cNvSpPr/>
          <p:nvPr/>
        </p:nvSpPr>
        <p:spPr>
          <a:xfrm rot="17244984">
            <a:off x="4867968" y="5591702"/>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62800" y="3505200"/>
            <a:ext cx="1676400" cy="584775"/>
          </a:xfrm>
          <a:prstGeom prst="rect">
            <a:avLst/>
          </a:prstGeom>
          <a:noFill/>
        </p:spPr>
        <p:txBody>
          <a:bodyPr wrap="square" rtlCol="0">
            <a:spAutoFit/>
          </a:bodyPr>
          <a:lstStyle/>
          <a:p>
            <a:pPr algn="ctr"/>
            <a:r>
              <a:rPr lang="en-US" sz="1600" b="1" smtClean="0"/>
              <a:t>Antar batang tidak ada celah</a:t>
            </a:r>
            <a:endParaRPr lang="en-US" sz="1600" b="1"/>
          </a:p>
        </p:txBody>
      </p:sp>
      <p:sp>
        <p:nvSpPr>
          <p:cNvPr id="11" name="Right Arrow 10"/>
          <p:cNvSpPr/>
          <p:nvPr/>
        </p:nvSpPr>
        <p:spPr>
          <a:xfrm rot="7560451">
            <a:off x="6950989" y="409344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37218">
            <a:off x="5123080" y="2610703"/>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1905000"/>
            <a:ext cx="2743200" cy="1077218"/>
          </a:xfrm>
          <a:prstGeom prst="rect">
            <a:avLst/>
          </a:prstGeom>
          <a:noFill/>
        </p:spPr>
        <p:txBody>
          <a:bodyPr wrap="square" rtlCol="0">
            <a:spAutoFit/>
          </a:bodyPr>
          <a:lstStyle/>
          <a:p>
            <a:pPr algn="ctr"/>
            <a:r>
              <a:rPr lang="en-US" sz="1600" b="1" smtClean="0"/>
              <a:t>Tinggi rendahnya batang menggambarkan besar kecilnya frekuensi masing-masing selang nilai</a:t>
            </a:r>
            <a:endParaRPr lang="en-US" sz="16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11</a:t>
            </a:fld>
            <a:endParaRPr lang="id-ID" dirty="0"/>
          </a:p>
        </p:txBody>
      </p:sp>
    </p:spTree>
    <p:extLst>
      <p:ext uri="{BB962C8B-B14F-4D97-AF65-F5344CB8AC3E}">
        <p14:creationId xmlns:p14="http://schemas.microsoft.com/office/powerpoint/2010/main" val="42596517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Membuat Histogram</a:t>
            </a:r>
            <a:endParaRPr lang="en-US"/>
          </a:p>
        </p:txBody>
      </p:sp>
      <p:sp>
        <p:nvSpPr>
          <p:cNvPr id="3" name="Content Placeholder 2"/>
          <p:cNvSpPr>
            <a:spLocks noGrp="1"/>
          </p:cNvSpPr>
          <p:nvPr>
            <p:ph idx="1"/>
          </p:nvPr>
        </p:nvSpPr>
        <p:spPr/>
        <p:txBody>
          <a:bodyPr>
            <a:normAutofit/>
          </a:bodyPr>
          <a:lstStyle/>
          <a:p>
            <a:r>
              <a:rPr lang="en-US" sz="2800" smtClean="0"/>
              <a:t>Tahapan Pembuatan</a:t>
            </a:r>
          </a:p>
          <a:p>
            <a:pPr marL="971550" lvl="1" indent="-514350">
              <a:buFont typeface="+mj-lt"/>
              <a:buAutoNum type="arabicPeriod"/>
            </a:pPr>
            <a:r>
              <a:rPr lang="en-US" sz="2400" smtClean="0"/>
              <a:t>Susun selang-selang nilai yang sama lebar, dan meliputi seluruh nilai data yang dimiliki</a:t>
            </a:r>
          </a:p>
          <a:p>
            <a:pPr marL="971550" lvl="1" indent="-514350">
              <a:buFont typeface="+mj-lt"/>
              <a:buAutoNum type="arabicPeriod"/>
            </a:pPr>
            <a:r>
              <a:rPr lang="en-US" sz="2400" smtClean="0"/>
              <a:t>Hitung banyaknya amatan yang tercakup dalam masing-masing selang</a:t>
            </a:r>
          </a:p>
          <a:p>
            <a:pPr marL="971550" lvl="1" indent="-514350">
              <a:buFont typeface="+mj-lt"/>
              <a:buAutoNum type="arabicPeriod"/>
            </a:pPr>
            <a:r>
              <a:rPr lang="en-US" sz="2400" smtClean="0"/>
              <a:t>Pada sumbu mendatar, tandai untuk setiap batas selang nilai</a:t>
            </a:r>
          </a:p>
          <a:p>
            <a:pPr marL="971550" lvl="1" indent="-514350">
              <a:buFont typeface="+mj-lt"/>
              <a:buAutoNum type="arabicPeriod"/>
            </a:pPr>
            <a:r>
              <a:rPr lang="en-US" sz="2400" smtClean="0"/>
              <a:t>Pada setiap selang nilai, gambarkan batang yang tingginya sesuai dengan frekuensinya</a:t>
            </a:r>
          </a:p>
          <a:p>
            <a:pPr marL="971550" lvl="1" indent="-514350">
              <a:buFont typeface="+mj-lt"/>
              <a:buAutoNum type="arabicPeriod"/>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12</a:t>
            </a:fld>
            <a:endParaRPr lang="id-ID" dirty="0"/>
          </a:p>
        </p:txBody>
      </p:sp>
    </p:spTree>
    <p:extLst>
      <p:ext uri="{BB962C8B-B14F-4D97-AF65-F5344CB8AC3E}">
        <p14:creationId xmlns:p14="http://schemas.microsoft.com/office/powerpoint/2010/main" val="41200475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234736"/>
          <a:ext cx="2209800" cy="5852160"/>
        </p:xfrm>
        <a:graphic>
          <a:graphicData uri="http://schemas.openxmlformats.org/drawingml/2006/table">
            <a:tbl>
              <a:tblPr firstRow="1" bandRow="1">
                <a:tableStyleId>{C083E6E3-FA7D-4D7B-A595-EF9225AFEA82}</a:tableStyleId>
              </a:tblPr>
              <a:tblGrid>
                <a:gridCol w="1161723">
                  <a:extLst>
                    <a:ext uri="{9D8B030D-6E8A-4147-A177-3AD203B41FA5}">
                      <a16:colId xmlns:a16="http://schemas.microsoft.com/office/drawing/2014/main" val="20000"/>
                    </a:ext>
                  </a:extLst>
                </a:gridCol>
                <a:gridCol w="1048077">
                  <a:extLst>
                    <a:ext uri="{9D8B030D-6E8A-4147-A177-3AD203B41FA5}">
                      <a16:colId xmlns:a16="http://schemas.microsoft.com/office/drawing/2014/main" val="20001"/>
                    </a:ext>
                  </a:extLst>
                </a:gridCol>
              </a:tblGrid>
              <a:tr h="119063">
                <a:tc>
                  <a:txBody>
                    <a:bodyPr/>
                    <a:lstStyle/>
                    <a:p>
                      <a:pPr algn="ctr" fontAlgn="t"/>
                      <a:r>
                        <a:rPr lang="en-US" sz="1200" u="none" strike="noStrike"/>
                        <a:t> </a:t>
                      </a:r>
                      <a:r>
                        <a:rPr lang="en-US" sz="1200" u="none" strike="noStrike" smtClean="0"/>
                        <a:t>Selang Nilai</a:t>
                      </a:r>
                      <a:endParaRPr lang="en-US" sz="1200" b="1" i="0" u="none" strike="noStrike">
                        <a:solidFill>
                          <a:srgbClr val="000000"/>
                        </a:solidFill>
                        <a:latin typeface="+mj-lt"/>
                      </a:endParaRPr>
                    </a:p>
                  </a:txBody>
                  <a:tcPr marL="0" marR="0" marT="0" marB="0"/>
                </a:tc>
                <a:tc>
                  <a:txBody>
                    <a:bodyPr/>
                    <a:lstStyle/>
                    <a:p>
                      <a:pPr algn="ctr" fontAlgn="t"/>
                      <a:r>
                        <a:rPr lang="en-US" sz="1200" u="none" strike="noStrike" smtClean="0"/>
                        <a:t>Frekuensi</a:t>
                      </a:r>
                      <a:endParaRPr lang="en-US" sz="1200" b="1" i="0" u="none" strike="noStrike">
                        <a:solidFill>
                          <a:srgbClr val="000000"/>
                        </a:solidFill>
                        <a:latin typeface="+mj-lt"/>
                      </a:endParaRPr>
                    </a:p>
                  </a:txBody>
                  <a:tcPr marL="0" marR="0" marT="0" marB="0"/>
                </a:tc>
                <a:extLst>
                  <a:ext uri="{0D108BD9-81ED-4DB2-BD59-A6C34878D82A}">
                    <a16:rowId xmlns:a16="http://schemas.microsoft.com/office/drawing/2014/main" val="10000"/>
                  </a:ext>
                </a:extLst>
              </a:tr>
              <a:tr h="119063">
                <a:tc>
                  <a:txBody>
                    <a:bodyPr/>
                    <a:lstStyle/>
                    <a:p>
                      <a:pPr algn="ctr" fontAlgn="t"/>
                      <a:r>
                        <a:rPr lang="en-US" sz="1200" u="none" strike="noStrike"/>
                        <a:t>32-33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1"/>
                  </a:ext>
                </a:extLst>
              </a:tr>
              <a:tr h="119063">
                <a:tc>
                  <a:txBody>
                    <a:bodyPr/>
                    <a:lstStyle/>
                    <a:p>
                      <a:pPr algn="ctr" fontAlgn="t"/>
                      <a:r>
                        <a:rPr lang="en-US" sz="1200" u="none" strike="noStrike"/>
                        <a:t>33-34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2"/>
                  </a:ext>
                </a:extLst>
              </a:tr>
              <a:tr h="119063">
                <a:tc>
                  <a:txBody>
                    <a:bodyPr/>
                    <a:lstStyle/>
                    <a:p>
                      <a:pPr algn="ctr" fontAlgn="t"/>
                      <a:r>
                        <a:rPr lang="en-US" sz="1200" u="none" strike="noStrike"/>
                        <a:t>34-35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3"/>
                  </a:ext>
                </a:extLst>
              </a:tr>
              <a:tr h="119063">
                <a:tc>
                  <a:txBody>
                    <a:bodyPr/>
                    <a:lstStyle/>
                    <a:p>
                      <a:pPr algn="ctr" fontAlgn="t"/>
                      <a:r>
                        <a:rPr lang="en-US" sz="1200" u="none" strike="noStrike"/>
                        <a:t>35-36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4"/>
                  </a:ext>
                </a:extLst>
              </a:tr>
              <a:tr h="119063">
                <a:tc>
                  <a:txBody>
                    <a:bodyPr/>
                    <a:lstStyle/>
                    <a:p>
                      <a:pPr algn="ctr" fontAlgn="t"/>
                      <a:r>
                        <a:rPr lang="en-US" sz="1200" u="none" strike="noStrike"/>
                        <a:t>36-37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5"/>
                  </a:ext>
                </a:extLst>
              </a:tr>
              <a:tr h="119063">
                <a:tc>
                  <a:txBody>
                    <a:bodyPr/>
                    <a:lstStyle/>
                    <a:p>
                      <a:pPr algn="ctr" fontAlgn="t"/>
                      <a:r>
                        <a:rPr lang="en-US" sz="1200" u="none" strike="noStrike"/>
                        <a:t>37-38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6"/>
                  </a:ext>
                </a:extLst>
              </a:tr>
              <a:tr h="119063">
                <a:tc>
                  <a:txBody>
                    <a:bodyPr/>
                    <a:lstStyle/>
                    <a:p>
                      <a:pPr algn="ctr" fontAlgn="t"/>
                      <a:r>
                        <a:rPr lang="en-US" sz="1200" u="none" strike="noStrike"/>
                        <a:t>38-39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7"/>
                  </a:ext>
                </a:extLst>
              </a:tr>
              <a:tr h="119063">
                <a:tc>
                  <a:txBody>
                    <a:bodyPr/>
                    <a:lstStyle/>
                    <a:p>
                      <a:pPr algn="ctr" fontAlgn="t"/>
                      <a:r>
                        <a:rPr lang="en-US" sz="1200" u="none" strike="noStrike"/>
                        <a:t>39-40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8"/>
                  </a:ext>
                </a:extLst>
              </a:tr>
              <a:tr h="119063">
                <a:tc>
                  <a:txBody>
                    <a:bodyPr/>
                    <a:lstStyle/>
                    <a:p>
                      <a:pPr algn="ctr" fontAlgn="t"/>
                      <a:r>
                        <a:rPr lang="en-US" sz="1200" u="none" strike="noStrike"/>
                        <a:t>40-41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9"/>
                  </a:ext>
                </a:extLst>
              </a:tr>
              <a:tr h="119063">
                <a:tc>
                  <a:txBody>
                    <a:bodyPr/>
                    <a:lstStyle/>
                    <a:p>
                      <a:pPr algn="ctr" fontAlgn="t"/>
                      <a:r>
                        <a:rPr lang="en-US" sz="1200" u="none" strike="noStrike"/>
                        <a:t>41-42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0"/>
                  </a:ext>
                </a:extLst>
              </a:tr>
              <a:tr h="119063">
                <a:tc>
                  <a:txBody>
                    <a:bodyPr/>
                    <a:lstStyle/>
                    <a:p>
                      <a:pPr algn="ctr" fontAlgn="t"/>
                      <a:r>
                        <a:rPr lang="en-US" sz="1200" u="none" strike="noStrike"/>
                        <a:t>42-43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1"/>
                  </a:ext>
                </a:extLst>
              </a:tr>
              <a:tr h="119063">
                <a:tc>
                  <a:txBody>
                    <a:bodyPr/>
                    <a:lstStyle/>
                    <a:p>
                      <a:pPr algn="ctr" fontAlgn="t"/>
                      <a:r>
                        <a:rPr lang="en-US" sz="1200" u="none" strike="noStrike"/>
                        <a:t>43-44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2"/>
                  </a:ext>
                </a:extLst>
              </a:tr>
              <a:tr h="119063">
                <a:tc>
                  <a:txBody>
                    <a:bodyPr/>
                    <a:lstStyle/>
                    <a:p>
                      <a:pPr algn="ctr" fontAlgn="t"/>
                      <a:r>
                        <a:rPr lang="en-US" sz="1200" u="none" strike="noStrike"/>
                        <a:t>44-45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3"/>
                  </a:ext>
                </a:extLst>
              </a:tr>
              <a:tr h="119063">
                <a:tc>
                  <a:txBody>
                    <a:bodyPr/>
                    <a:lstStyle/>
                    <a:p>
                      <a:pPr algn="ctr" fontAlgn="t"/>
                      <a:r>
                        <a:rPr lang="en-US" sz="1200" u="none" strike="noStrike"/>
                        <a:t>45-46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4"/>
                  </a:ext>
                </a:extLst>
              </a:tr>
              <a:tr h="119063">
                <a:tc>
                  <a:txBody>
                    <a:bodyPr/>
                    <a:lstStyle/>
                    <a:p>
                      <a:pPr algn="ctr" fontAlgn="t"/>
                      <a:r>
                        <a:rPr lang="en-US" sz="1200" u="none" strike="noStrike"/>
                        <a:t>46-47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5"/>
                  </a:ext>
                </a:extLst>
              </a:tr>
              <a:tr h="119063">
                <a:tc>
                  <a:txBody>
                    <a:bodyPr/>
                    <a:lstStyle/>
                    <a:p>
                      <a:pPr algn="ctr" fontAlgn="t"/>
                      <a:r>
                        <a:rPr lang="en-US" sz="1200" u="none" strike="noStrike"/>
                        <a:t>47-48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6"/>
                  </a:ext>
                </a:extLst>
              </a:tr>
              <a:tr h="119063">
                <a:tc>
                  <a:txBody>
                    <a:bodyPr/>
                    <a:lstStyle/>
                    <a:p>
                      <a:pPr algn="ctr" fontAlgn="t"/>
                      <a:r>
                        <a:rPr lang="en-US" sz="1200" u="none" strike="noStrike"/>
                        <a:t>48-49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7"/>
                  </a:ext>
                </a:extLst>
              </a:tr>
              <a:tr h="119063">
                <a:tc>
                  <a:txBody>
                    <a:bodyPr/>
                    <a:lstStyle/>
                    <a:p>
                      <a:pPr algn="ctr" fontAlgn="t"/>
                      <a:r>
                        <a:rPr lang="en-US" sz="1200" u="none" strike="noStrike"/>
                        <a:t>49-50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8"/>
                  </a:ext>
                </a:extLst>
              </a:tr>
              <a:tr h="119063">
                <a:tc>
                  <a:txBody>
                    <a:bodyPr/>
                    <a:lstStyle/>
                    <a:p>
                      <a:pPr algn="ctr" fontAlgn="t"/>
                      <a:r>
                        <a:rPr lang="en-US" sz="1200" u="none" strike="noStrike"/>
                        <a:t>50-51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9"/>
                  </a:ext>
                </a:extLst>
              </a:tr>
              <a:tr h="119063">
                <a:tc>
                  <a:txBody>
                    <a:bodyPr/>
                    <a:lstStyle/>
                    <a:p>
                      <a:pPr algn="ctr" fontAlgn="t"/>
                      <a:r>
                        <a:rPr lang="en-US" sz="1200" u="none" strike="noStrike"/>
                        <a:t>51-52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0"/>
                  </a:ext>
                </a:extLst>
              </a:tr>
              <a:tr h="119063">
                <a:tc>
                  <a:txBody>
                    <a:bodyPr/>
                    <a:lstStyle/>
                    <a:p>
                      <a:pPr algn="ctr" fontAlgn="t"/>
                      <a:r>
                        <a:rPr lang="en-US" sz="1200" u="none" strike="noStrike"/>
                        <a:t>52-53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1"/>
                  </a:ext>
                </a:extLst>
              </a:tr>
              <a:tr h="119063">
                <a:tc>
                  <a:txBody>
                    <a:bodyPr/>
                    <a:lstStyle/>
                    <a:p>
                      <a:pPr algn="ctr" fontAlgn="t"/>
                      <a:r>
                        <a:rPr lang="en-US" sz="1200" u="none" strike="noStrike"/>
                        <a:t>53-54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68</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2"/>
                  </a:ext>
                </a:extLst>
              </a:tr>
              <a:tr h="119063">
                <a:tc>
                  <a:txBody>
                    <a:bodyPr/>
                    <a:lstStyle/>
                    <a:p>
                      <a:pPr algn="ctr" fontAlgn="t"/>
                      <a:r>
                        <a:rPr lang="en-US" sz="1200" u="none" strike="noStrike"/>
                        <a:t>54-55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3"/>
                  </a:ext>
                </a:extLst>
              </a:tr>
              <a:tr h="119063">
                <a:tc>
                  <a:txBody>
                    <a:bodyPr/>
                    <a:lstStyle/>
                    <a:p>
                      <a:pPr algn="ctr" fontAlgn="t"/>
                      <a:r>
                        <a:rPr lang="en-US" sz="1200" u="none" strike="noStrike"/>
                        <a:t>55-56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31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4"/>
                  </a:ext>
                </a:extLst>
              </a:tr>
              <a:tr h="119063">
                <a:tc>
                  <a:txBody>
                    <a:bodyPr/>
                    <a:lstStyle/>
                    <a:p>
                      <a:pPr algn="ctr" fontAlgn="t"/>
                      <a:r>
                        <a:rPr lang="en-US" sz="1200" u="none" strike="noStrike"/>
                        <a:t>56-57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5"/>
                  </a:ext>
                </a:extLst>
              </a:tr>
              <a:tr h="119063">
                <a:tc>
                  <a:txBody>
                    <a:bodyPr/>
                    <a:lstStyle/>
                    <a:p>
                      <a:pPr algn="ctr" fontAlgn="t"/>
                      <a:r>
                        <a:rPr lang="en-US" sz="1200" u="none" strike="noStrike"/>
                        <a:t>57-58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6"/>
                  </a:ext>
                </a:extLst>
              </a:tr>
              <a:tr h="119063">
                <a:tc>
                  <a:txBody>
                    <a:bodyPr/>
                    <a:lstStyle/>
                    <a:p>
                      <a:pPr algn="ctr" fontAlgn="t"/>
                      <a:r>
                        <a:rPr lang="en-US" sz="1200" u="none" strike="noStrike"/>
                        <a:t>58-59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7"/>
                  </a:ext>
                </a:extLst>
              </a:tr>
              <a:tr h="119063">
                <a:tc>
                  <a:txBody>
                    <a:bodyPr/>
                    <a:lstStyle/>
                    <a:p>
                      <a:pPr algn="ctr" fontAlgn="t"/>
                      <a:r>
                        <a:rPr lang="en-US" sz="1200" u="none" strike="noStrike"/>
                        <a:t>59-60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8"/>
                  </a:ext>
                </a:extLst>
              </a:tr>
              <a:tr h="119063">
                <a:tc>
                  <a:txBody>
                    <a:bodyPr/>
                    <a:lstStyle/>
                    <a:p>
                      <a:pPr algn="ctr" fontAlgn="t"/>
                      <a:r>
                        <a:rPr lang="en-US" sz="1200" u="none" strike="noStrike"/>
                        <a:t>60-61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9"/>
                  </a:ext>
                </a:extLst>
              </a:tr>
              <a:tr h="119063">
                <a:tc>
                  <a:txBody>
                    <a:bodyPr/>
                    <a:lstStyle/>
                    <a:p>
                      <a:pPr algn="ctr" fontAlgn="t"/>
                      <a:r>
                        <a:rPr lang="en-US" sz="1200" u="none" strike="noStrike"/>
                        <a:t>61-62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0"/>
                  </a:ext>
                </a:extLst>
              </a:tr>
              <a:tr h="119063">
                <a:tc>
                  <a:txBody>
                    <a:bodyPr/>
                    <a:lstStyle/>
                    <a:p>
                      <a:pPr algn="ctr" fontAlgn="t"/>
                      <a:r>
                        <a:rPr lang="en-US" sz="1200" u="none" strike="noStrike"/>
                        <a:t>62-63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1"/>
                  </a:ext>
                </a:extLst>
              </a:tr>
            </a:tbl>
          </a:graphicData>
        </a:graphic>
      </p:graphicFrame>
      <p:pic>
        <p:nvPicPr>
          <p:cNvPr id="16385" name="Picture 1" descr="C:\Users\Stat\Histogram34.png"/>
          <p:cNvPicPr>
            <a:picLocks noChangeAspect="1" noChangeArrowheads="1"/>
          </p:cNvPicPr>
          <p:nvPr/>
        </p:nvPicPr>
        <p:blipFill>
          <a:blip r:embed="rId2" cstate="print"/>
          <a:srcRect/>
          <a:stretch>
            <a:fillRect/>
          </a:stretch>
        </p:blipFill>
        <p:spPr bwMode="auto">
          <a:xfrm>
            <a:off x="3505200" y="1066800"/>
            <a:ext cx="5181600" cy="38862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13</a:t>
            </a:fld>
            <a:endParaRPr lang="id-ID" dirty="0"/>
          </a:p>
        </p:txBody>
      </p:sp>
    </p:spTree>
    <p:extLst>
      <p:ext uri="{BB962C8B-B14F-4D97-AF65-F5344CB8AC3E}">
        <p14:creationId xmlns:p14="http://schemas.microsoft.com/office/powerpoint/2010/main" val="6783687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65528" y="1825625"/>
            <a:ext cx="6249822" cy="4351338"/>
          </a:xfrm>
        </p:spPr>
        <p:txBody>
          <a:bodyPr>
            <a:normAutofit/>
          </a:bodyPr>
          <a:lstStyle/>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bpr</a:t>
            </a:r>
            <a:r>
              <a:rPr lang="en-US" sz="1800" b="1" dirty="0" smtClean="0">
                <a:latin typeface="Courier New" pitchFamily="49" charset="0"/>
                <a:cs typeface="Courier New" pitchFamily="49" charset="0"/>
              </a:rPr>
              <a:t> &lt;- read.csv("eksplorasi01.csv", header=TRUE)</a:t>
            </a:r>
          </a:p>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hist</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bpr$BOPO</a:t>
            </a:r>
            <a:r>
              <a:rPr lang="en-US" sz="1800" b="1" dirty="0" smtClean="0">
                <a:latin typeface="Courier New" pitchFamily="49" charset="0"/>
                <a:cs typeface="Courier New" pitchFamily="49" charset="0"/>
              </a:rPr>
              <a:t>, breaks=20, col="cyan", </a:t>
            </a:r>
            <a:r>
              <a:rPr lang="en-US" sz="1800" b="1" dirty="0" err="1" smtClean="0">
                <a:latin typeface="Courier New" pitchFamily="49" charset="0"/>
                <a:cs typeface="Courier New" pitchFamily="49" charset="0"/>
              </a:rPr>
              <a:t>xlab</a:t>
            </a:r>
            <a:r>
              <a:rPr lang="en-US" sz="1800" b="1" dirty="0" smtClean="0">
                <a:latin typeface="Courier New" pitchFamily="49" charset="0"/>
                <a:cs typeface="Courier New" pitchFamily="49" charset="0"/>
              </a:rPr>
              <a:t>="BOPO", main="</a:t>
            </a:r>
            <a:r>
              <a:rPr lang="en-US" sz="1800" b="1" dirty="0" err="1" smtClean="0">
                <a:latin typeface="Courier New" pitchFamily="49" charset="0"/>
                <a:cs typeface="Courier New" pitchFamily="49" charset="0"/>
              </a:rPr>
              <a:t>sebaran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nilai</a:t>
            </a:r>
            <a:r>
              <a:rPr lang="en-US" sz="1800" b="1" dirty="0" smtClean="0">
                <a:latin typeface="Courier New" pitchFamily="49" charset="0"/>
                <a:cs typeface="Courier New" pitchFamily="49" charset="0"/>
              </a:rPr>
              <a:t> BOPO")</a:t>
            </a:r>
          </a:p>
          <a:p>
            <a:pPr>
              <a:buNone/>
            </a:pPr>
            <a:endParaRPr lang="en-US" sz="18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smtClean="0"/>
              <a:t>Histogram di R</a:t>
            </a:r>
            <a:endParaRPr lang="en-US"/>
          </a:p>
        </p:txBody>
      </p:sp>
      <p:pic>
        <p:nvPicPr>
          <p:cNvPr id="62466" name="Picture 2"/>
          <p:cNvPicPr>
            <a:picLocks noChangeAspect="1" noChangeArrowheads="1"/>
          </p:cNvPicPr>
          <p:nvPr/>
        </p:nvPicPr>
        <p:blipFill>
          <a:blip r:embed="rId2" cstate="print"/>
          <a:srcRect/>
          <a:stretch>
            <a:fillRect/>
          </a:stretch>
        </p:blipFill>
        <p:spPr bwMode="auto">
          <a:xfrm>
            <a:off x="0" y="1171765"/>
            <a:ext cx="5267325" cy="5257800"/>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14</a:t>
            </a:fld>
            <a:endParaRPr lang="id-ID" dirty="0"/>
          </a:p>
        </p:txBody>
      </p:sp>
    </p:spTree>
    <p:extLst>
      <p:ext uri="{BB962C8B-B14F-4D97-AF65-F5344CB8AC3E}">
        <p14:creationId xmlns:p14="http://schemas.microsoft.com/office/powerpoint/2010/main" val="32630549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di R</a:t>
            </a:r>
            <a:endParaRPr lang="en-US"/>
          </a:p>
        </p:txBody>
      </p:sp>
      <p:sp>
        <p:nvSpPr>
          <p:cNvPr id="4" name="Content Placeholder 3"/>
          <p:cNvSpPr>
            <a:spLocks noGrp="1"/>
          </p:cNvSpPr>
          <p:nvPr>
            <p:ph sz="half" idx="1"/>
          </p:nvPr>
        </p:nvSpPr>
        <p:spPr>
          <a:xfrm>
            <a:off x="628650" y="1388889"/>
            <a:ext cx="3886200" cy="4351338"/>
          </a:xfrm>
        </p:spPr>
        <p:txBody>
          <a:bodyPr>
            <a:normAutofit/>
          </a:bodyPr>
          <a:lstStyle/>
          <a:p>
            <a:pPr>
              <a:buNone/>
            </a:pPr>
            <a:r>
              <a:rPr lang="en-US" sz="2000" smtClean="0"/>
              <a:t>&gt; </a:t>
            </a:r>
            <a:r>
              <a:rPr lang="en-US" sz="2000" b="1" smtClean="0">
                <a:latin typeface="Courier New" pitchFamily="49" charset="0"/>
                <a:cs typeface="Courier New" pitchFamily="49" charset="0"/>
              </a:rPr>
              <a:t>hist(</a:t>
            </a:r>
            <a:r>
              <a:rPr lang="en-US" sz="2000" b="1" smtClean="0">
                <a:solidFill>
                  <a:srgbClr val="FF0000"/>
                </a:solidFill>
                <a:latin typeface="Courier New" pitchFamily="49" charset="0"/>
                <a:cs typeface="Courier New" pitchFamily="49" charset="0"/>
              </a:rPr>
              <a:t>bpr$BOPO</a:t>
            </a:r>
            <a:r>
              <a:rPr lang="en-US" sz="2000" b="1" smtClean="0">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breaks</a:t>
            </a:r>
            <a:r>
              <a:rPr lang="en-US" sz="2000" b="1" smtClean="0">
                <a:latin typeface="Courier New" pitchFamily="49" charset="0"/>
                <a:cs typeface="Courier New" pitchFamily="49" charset="0"/>
              </a:rPr>
              <a:t>=20, </a:t>
            </a:r>
            <a:r>
              <a:rPr lang="en-US" sz="2000" b="1" smtClean="0">
                <a:solidFill>
                  <a:srgbClr val="FF0000"/>
                </a:solidFill>
                <a:latin typeface="Courier New" pitchFamily="49" charset="0"/>
                <a:cs typeface="Courier New" pitchFamily="49" charset="0"/>
              </a:rPr>
              <a:t>col</a:t>
            </a:r>
            <a:r>
              <a:rPr lang="en-US" sz="2000" b="1" smtClean="0">
                <a:latin typeface="Courier New" pitchFamily="49" charset="0"/>
                <a:cs typeface="Courier New" pitchFamily="49" charset="0"/>
              </a:rPr>
              <a:t>="cyan", </a:t>
            </a:r>
            <a:r>
              <a:rPr lang="en-US" sz="2000" b="1" smtClean="0">
                <a:solidFill>
                  <a:srgbClr val="FF0000"/>
                </a:solidFill>
                <a:latin typeface="Courier New" pitchFamily="49" charset="0"/>
                <a:cs typeface="Courier New" pitchFamily="49" charset="0"/>
              </a:rPr>
              <a:t>xlab</a:t>
            </a:r>
            <a:r>
              <a:rPr lang="en-US" sz="2000" b="1" smtClean="0">
                <a:latin typeface="Courier New" pitchFamily="49" charset="0"/>
                <a:cs typeface="Courier New" pitchFamily="49" charset="0"/>
              </a:rPr>
              <a:t>="BOPO", </a:t>
            </a:r>
            <a:r>
              <a:rPr lang="en-US" sz="2000" b="1" smtClean="0">
                <a:solidFill>
                  <a:srgbClr val="FF0000"/>
                </a:solidFill>
                <a:latin typeface="Courier New" pitchFamily="49" charset="0"/>
                <a:cs typeface="Courier New" pitchFamily="49" charset="0"/>
              </a:rPr>
              <a:t>main</a:t>
            </a:r>
            <a:r>
              <a:rPr lang="en-US" sz="2000" b="1" smtClean="0">
                <a:latin typeface="Courier New" pitchFamily="49" charset="0"/>
                <a:cs typeface="Courier New" pitchFamily="49" charset="0"/>
              </a:rPr>
              <a:t>="sebaran nilai BOPO")</a:t>
            </a:r>
            <a:endParaRPr lang="en-US" sz="2000" smtClean="0"/>
          </a:p>
          <a:p>
            <a:pPr>
              <a:buNone/>
            </a:pPr>
            <a:endParaRPr lang="en-US" sz="2000"/>
          </a:p>
        </p:txBody>
      </p:sp>
      <p:sp>
        <p:nvSpPr>
          <p:cNvPr id="5" name="Content Placeholder 4"/>
          <p:cNvSpPr>
            <a:spLocks noGrp="1"/>
          </p:cNvSpPr>
          <p:nvPr>
            <p:ph sz="half" idx="2"/>
          </p:nvPr>
        </p:nvSpPr>
        <p:spPr>
          <a:xfrm>
            <a:off x="4629150" y="1334297"/>
            <a:ext cx="3886200" cy="4351338"/>
          </a:xfrm>
        </p:spPr>
        <p:txBody>
          <a:bodyPr>
            <a:normAutofit/>
          </a:bodyPr>
          <a:lstStyle/>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 </a:t>
            </a:r>
            <a:r>
              <a:rPr lang="en-US" sz="2000" b="1" smtClean="0">
                <a:solidFill>
                  <a:schemeClr val="accent5">
                    <a:lumMod val="75000"/>
                  </a:schemeClr>
                </a:solidFill>
              </a:rPr>
              <a:t>freq = FALSE</a:t>
            </a:r>
            <a:r>
              <a:rPr lang="en-US" sz="2000" smtClean="0"/>
              <a:t>) </a:t>
            </a:r>
          </a:p>
        </p:txBody>
      </p:sp>
      <p:sp>
        <p:nvSpPr>
          <p:cNvPr id="8" name="Right Arrow 7"/>
          <p:cNvSpPr/>
          <p:nvPr/>
        </p:nvSpPr>
        <p:spPr>
          <a:xfrm rot="16200000">
            <a:off x="137470" y="4975065"/>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4464631" y="5051266"/>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490" name="Picture 2"/>
          <p:cNvPicPr>
            <a:picLocks noChangeAspect="1" noChangeArrowheads="1"/>
          </p:cNvPicPr>
          <p:nvPr/>
        </p:nvPicPr>
        <p:blipFill>
          <a:blip r:embed="rId3" cstate="print"/>
          <a:srcRect/>
          <a:stretch>
            <a:fillRect/>
          </a:stretch>
        </p:blipFill>
        <p:spPr bwMode="auto">
          <a:xfrm>
            <a:off x="5000028" y="2780928"/>
            <a:ext cx="4143972" cy="4136478"/>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436729" y="2478743"/>
            <a:ext cx="3889612" cy="388257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12"/>
          </p:nvPr>
        </p:nvSpPr>
        <p:spPr/>
        <p:txBody>
          <a:bodyPr/>
          <a:lstStyle/>
          <a:p>
            <a:fld id="{FA84F1FF-EA00-4DFC-8ABA-92BCB195DC3B}" type="slidenum">
              <a:rPr lang="id-ID" smtClean="0"/>
              <a:pPr/>
              <a:t>15</a:t>
            </a:fld>
            <a:endParaRPr lang="id-ID"/>
          </a:p>
        </p:txBody>
      </p:sp>
    </p:spTree>
    <p:extLst>
      <p:ext uri="{BB962C8B-B14F-4D97-AF65-F5344CB8AC3E}">
        <p14:creationId xmlns:p14="http://schemas.microsoft.com/office/powerpoint/2010/main" val="33347903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Histogram di R</a:t>
            </a:r>
            <a:endParaRPr lang="en-US"/>
          </a:p>
        </p:txBody>
      </p:sp>
      <p:sp>
        <p:nvSpPr>
          <p:cNvPr id="6" name="Content Placeholder 5"/>
          <p:cNvSpPr>
            <a:spLocks noGrp="1"/>
          </p:cNvSpPr>
          <p:nvPr>
            <p:ph idx="1"/>
          </p:nvPr>
        </p:nvSpPr>
        <p:spPr/>
        <p:txBody>
          <a:bodyPr>
            <a:normAutofit/>
          </a:bodyPr>
          <a:lstStyle/>
          <a:p>
            <a:r>
              <a:rPr lang="en-US" smtClean="0"/>
              <a:t>Option freq</a:t>
            </a:r>
          </a:p>
          <a:p>
            <a:pPr lvl="1"/>
            <a:r>
              <a:rPr lang="en-US" smtClean="0"/>
              <a:t>if TRUE, the histogram graphic is a representation of frequencies, the counts component of the result; </a:t>
            </a:r>
          </a:p>
          <a:p>
            <a:pPr lvl="1"/>
            <a:r>
              <a:rPr lang="en-US" smtClean="0"/>
              <a:t>if FALSE, probability densities, component density, are plotted (so that the histogram has a total area of one). </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16</a:t>
            </a:fld>
            <a:endParaRPr lang="id-ID" dirty="0"/>
          </a:p>
        </p:txBody>
      </p:sp>
    </p:spTree>
    <p:extLst>
      <p:ext uri="{BB962C8B-B14F-4D97-AF65-F5344CB8AC3E}">
        <p14:creationId xmlns:p14="http://schemas.microsoft.com/office/powerpoint/2010/main" val="10621769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Kegunaan Histogram</a:t>
            </a:r>
            <a:endParaRPr lang="en-US"/>
          </a:p>
        </p:txBody>
      </p:sp>
      <p:sp>
        <p:nvSpPr>
          <p:cNvPr id="3" name="Content Placeholder 2"/>
          <p:cNvSpPr>
            <a:spLocks noGrp="1"/>
          </p:cNvSpPr>
          <p:nvPr>
            <p:ph idx="1"/>
          </p:nvPr>
        </p:nvSpPr>
        <p:spPr/>
        <p:txBody>
          <a:bodyPr>
            <a:normAutofit fontScale="92500" lnSpcReduction="20000"/>
          </a:bodyPr>
          <a:lstStyle/>
          <a:p>
            <a:r>
              <a:rPr lang="en-US" sz="2800" smtClean="0"/>
              <a:t>Memberikan informasi ukuran pemusatan dan penyebaran data secara ringkas, meskipun ukuran contohnya sangat besar</a:t>
            </a:r>
          </a:p>
          <a:p>
            <a:endParaRPr lang="en-US" sz="2800" smtClean="0"/>
          </a:p>
          <a:p>
            <a:r>
              <a:rPr lang="en-US" sz="2800" smtClean="0"/>
              <a:t>Mengenali pola umum sebaran</a:t>
            </a:r>
          </a:p>
          <a:p>
            <a:endParaRPr lang="en-US" sz="2800" smtClean="0"/>
          </a:p>
          <a:p>
            <a:r>
              <a:rPr lang="en-US" sz="2800" smtClean="0"/>
              <a:t>Mengidentifikasi keberadaan data yang ‘kurang wajar’ dan ekstrim</a:t>
            </a:r>
          </a:p>
          <a:p>
            <a:endParaRPr lang="en-US" sz="2800" smtClean="0"/>
          </a:p>
          <a:p>
            <a:r>
              <a:rPr lang="en-US" sz="2800" smtClean="0"/>
              <a:t>Memberikan informasi secara cepat banyaknya amatan yang termasuk dalam selang minat tertentu (misal: produk cacat)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17</a:t>
            </a:fld>
            <a:endParaRPr lang="id-ID" dirty="0"/>
          </a:p>
        </p:txBody>
      </p:sp>
    </p:spTree>
    <p:extLst>
      <p:ext uri="{BB962C8B-B14F-4D97-AF65-F5344CB8AC3E}">
        <p14:creationId xmlns:p14="http://schemas.microsoft.com/office/powerpoint/2010/main" val="21335559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1066800" y="1787857"/>
            <a:ext cx="7010400" cy="2250742"/>
          </a:xfrm>
          <a:prstGeom prst="rect">
            <a:avLst/>
          </a:prstGeom>
        </p:spPr>
      </p:pic>
      <p:pic>
        <p:nvPicPr>
          <p:cNvPr id="5" name="Picture 4"/>
          <p:cNvPicPr>
            <a:picLocks noChangeAspect="1" noChangeArrowheads="1"/>
          </p:cNvPicPr>
          <p:nvPr/>
        </p:nvPicPr>
        <p:blipFill>
          <a:blip r:embed="rId3" cstate="print"/>
          <a:srcRect/>
          <a:stretch>
            <a:fillRect/>
          </a:stretch>
        </p:blipFill>
        <p:spPr>
          <a:xfrm>
            <a:off x="1066800" y="4038601"/>
            <a:ext cx="7162800" cy="2321256"/>
          </a:xfrm>
          <a:prstGeom prst="rect">
            <a:avLst/>
          </a:prstGeom>
          <a:noFill/>
          <a:ln/>
        </p:spPr>
      </p:pic>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18</a:t>
            </a:fld>
            <a:endParaRPr lang="id-ID" dirty="0"/>
          </a:p>
        </p:txBody>
      </p:sp>
    </p:spTree>
    <p:extLst>
      <p:ext uri="{BB962C8B-B14F-4D97-AF65-F5344CB8AC3E}">
        <p14:creationId xmlns:p14="http://schemas.microsoft.com/office/powerpoint/2010/main" val="3441500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pic>
        <p:nvPicPr>
          <p:cNvPr id="6" name="Picture 3"/>
          <p:cNvPicPr>
            <a:picLocks noGrp="1" noChangeAspect="1" noChangeArrowheads="1"/>
          </p:cNvPicPr>
          <p:nvPr>
            <p:ph idx="1"/>
          </p:nvPr>
        </p:nvPicPr>
        <p:blipFill>
          <a:blip r:embed="rId2" cstate="print"/>
          <a:srcRect/>
          <a:stretch>
            <a:fillRect/>
          </a:stretch>
        </p:blipFill>
        <p:spPr>
          <a:xfrm>
            <a:off x="685800" y="2514600"/>
            <a:ext cx="7827402" cy="2514600"/>
          </a:xfrm>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19</a:t>
            </a:fld>
            <a:endParaRPr lang="id-ID" dirty="0"/>
          </a:p>
        </p:txBody>
      </p:sp>
    </p:spTree>
    <p:extLst>
      <p:ext uri="{BB962C8B-B14F-4D97-AF65-F5344CB8AC3E}">
        <p14:creationId xmlns:p14="http://schemas.microsoft.com/office/powerpoint/2010/main" val="9524449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77500" lnSpcReduction="20000"/>
          </a:bodyPr>
          <a:lstStyle/>
          <a:p>
            <a:r>
              <a:rPr lang="en-US" smtClean="0"/>
              <a:t>File: eksplorasi01.csv</a:t>
            </a:r>
          </a:p>
          <a:p>
            <a:r>
              <a:rPr lang="en-US" smtClean="0"/>
              <a:t>Pada file data terdapat informasi yang diperoleh dari 147 BPR (Bank Perkreditan Rakyat) di Indonesia, dari sekitar 2000 BPR yang ada.  </a:t>
            </a:r>
          </a:p>
          <a:p>
            <a:r>
              <a:rPr lang="en-US" smtClean="0"/>
              <a:t>Terdapat beberapa variabel yang dicatat pada dataset tersebut: </a:t>
            </a:r>
          </a:p>
          <a:p>
            <a:pPr lvl="1"/>
            <a:r>
              <a:rPr lang="en-US" smtClean="0"/>
              <a:t>Non Performing Loan, persentase kredit yang kurang lancar pembayarannya</a:t>
            </a:r>
          </a:p>
          <a:p>
            <a:pPr lvl="1"/>
            <a:r>
              <a:rPr lang="en-US" smtClean="0"/>
              <a:t>Growth Laba Rugi Berjalan, persentase laba/rugi bulan ini dibandingkan bulan sebelumnya</a:t>
            </a:r>
          </a:p>
          <a:p>
            <a:pPr lvl="1"/>
            <a:r>
              <a:rPr lang="en-US" smtClean="0"/>
              <a:t>Spread Margin, selisih antara bunga/imbaljasa kredit dengan bunga/bagihasil tabungan</a:t>
            </a:r>
          </a:p>
          <a:p>
            <a:pPr lvl="1"/>
            <a:r>
              <a:rPr lang="en-US" smtClean="0"/>
              <a:t>Cash Ratio, rasio cash yang dimiliki dibandingkan dengan dana pihak ketiga (DPK)</a:t>
            </a:r>
          </a:p>
          <a:p>
            <a:endParaRPr lang="en-US"/>
          </a:p>
        </p:txBody>
      </p:sp>
      <p:sp>
        <p:nvSpPr>
          <p:cNvPr id="4" name="Date Placeholder 3"/>
          <p:cNvSpPr>
            <a:spLocks noGrp="1"/>
          </p:cNvSpPr>
          <p:nvPr>
            <p:ph type="dt" sz="half" idx="4294967295"/>
          </p:nvPr>
        </p:nvSpPr>
        <p:spPr/>
        <p:txBody>
          <a:bodyPr/>
          <a:lstStyle/>
          <a:p>
            <a:endParaRPr lang="id-ID" dirty="0"/>
          </a:p>
        </p:txBody>
      </p:sp>
      <p:sp>
        <p:nvSpPr>
          <p:cNvPr id="5" name="Slide Number Placeholder 4"/>
          <p:cNvSpPr>
            <a:spLocks noGrp="1"/>
          </p:cNvSpPr>
          <p:nvPr>
            <p:ph type="sldNum" sz="quarter" idx="4294967295"/>
          </p:nvPr>
        </p:nvSpPr>
        <p:spPr/>
        <p:txBody>
          <a:bodyPr/>
          <a:lstStyle/>
          <a:p>
            <a:endParaRPr lang="id-ID" dirty="0"/>
          </a:p>
        </p:txBody>
      </p:sp>
      <p:sp>
        <p:nvSpPr>
          <p:cNvPr id="6" name="Rectangle 5"/>
          <p:cNvSpPr/>
          <p:nvPr/>
        </p:nvSpPr>
        <p:spPr>
          <a:xfrm>
            <a:off x="3995936" y="1184701"/>
            <a:ext cx="5268035" cy="830997"/>
          </a:xfrm>
          <a:prstGeom prst="rect">
            <a:avLst/>
          </a:prstGeom>
          <a:solidFill>
            <a:schemeClr val="accent6">
              <a:lumMod val="20000"/>
              <a:lumOff val="80000"/>
            </a:schemeClr>
          </a:solidFill>
        </p:spPr>
        <p:txBody>
          <a:bodyPr wrap="square">
            <a:spAutoFit/>
          </a:bodyPr>
          <a:lstStyle/>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 &lt;- read.csv("eksplorasi01.csv", header=TRUE)</a:t>
            </a:r>
          </a:p>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str</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a:t>
            </a:r>
            <a:endParaRPr lang="en-US" sz="16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0343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Penentuan Lebar Selang atau Banyaknya Selang</a:t>
            </a:r>
            <a:endParaRPr lang="en-US" sz="2400"/>
          </a:p>
        </p:txBody>
      </p:sp>
      <p:pic>
        <p:nvPicPr>
          <p:cNvPr id="18434" name="Picture 2" descr="C:\Users\Stat\Histogram38.png"/>
          <p:cNvPicPr>
            <a:picLocks noChangeAspect="1" noChangeArrowheads="1"/>
          </p:cNvPicPr>
          <p:nvPr/>
        </p:nvPicPr>
        <p:blipFill>
          <a:blip r:embed="rId2" cstate="print"/>
          <a:srcRect/>
          <a:stretch>
            <a:fillRect/>
          </a:stretch>
        </p:blipFill>
        <p:spPr bwMode="auto">
          <a:xfrm>
            <a:off x="5450007" y="1326674"/>
            <a:ext cx="3011606" cy="2258705"/>
          </a:xfrm>
          <a:prstGeom prst="rect">
            <a:avLst/>
          </a:prstGeom>
          <a:noFill/>
        </p:spPr>
      </p:pic>
      <p:pic>
        <p:nvPicPr>
          <p:cNvPr id="18435" name="Picture 3" descr="C:\Users\Stat\Histogram37.png"/>
          <p:cNvPicPr>
            <a:picLocks noChangeAspect="1" noChangeArrowheads="1"/>
          </p:cNvPicPr>
          <p:nvPr/>
        </p:nvPicPr>
        <p:blipFill>
          <a:blip r:embed="rId3" cstate="print"/>
          <a:srcRect/>
          <a:stretch>
            <a:fillRect/>
          </a:stretch>
        </p:blipFill>
        <p:spPr bwMode="auto">
          <a:xfrm>
            <a:off x="1030407" y="3848664"/>
            <a:ext cx="3011606" cy="2258704"/>
          </a:xfrm>
          <a:prstGeom prst="rect">
            <a:avLst/>
          </a:prstGeom>
          <a:noFill/>
        </p:spPr>
      </p:pic>
      <p:pic>
        <p:nvPicPr>
          <p:cNvPr id="18436" name="Picture 4" descr="C:\Users\Stat\Histogram40.png"/>
          <p:cNvPicPr>
            <a:picLocks noChangeAspect="1" noChangeArrowheads="1"/>
          </p:cNvPicPr>
          <p:nvPr/>
        </p:nvPicPr>
        <p:blipFill>
          <a:blip r:embed="rId4" cstate="print"/>
          <a:srcRect/>
          <a:stretch>
            <a:fillRect/>
          </a:stretch>
        </p:blipFill>
        <p:spPr bwMode="auto">
          <a:xfrm>
            <a:off x="5450006" y="3833352"/>
            <a:ext cx="3032020" cy="2274015"/>
          </a:xfrm>
          <a:prstGeom prst="rect">
            <a:avLst/>
          </a:prstGeom>
          <a:noFill/>
        </p:spPr>
      </p:pic>
      <p:pic>
        <p:nvPicPr>
          <p:cNvPr id="18437" name="Picture 5" descr="C:\Users\Stat\Histogram39.png"/>
          <p:cNvPicPr>
            <a:picLocks noChangeAspect="1" noChangeArrowheads="1"/>
          </p:cNvPicPr>
          <p:nvPr/>
        </p:nvPicPr>
        <p:blipFill>
          <a:blip r:embed="rId5" cstate="print"/>
          <a:srcRect/>
          <a:stretch>
            <a:fillRect/>
          </a:stretch>
        </p:blipFill>
        <p:spPr bwMode="auto">
          <a:xfrm>
            <a:off x="1030407" y="1326036"/>
            <a:ext cx="3011606" cy="2258705"/>
          </a:xfrm>
          <a:prstGeom prst="rect">
            <a:avLst/>
          </a:prstGeom>
          <a:noFill/>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20</a:t>
            </a:fld>
            <a:endParaRPr lang="id-ID" dirty="0"/>
          </a:p>
        </p:txBody>
      </p:sp>
    </p:spTree>
    <p:extLst>
      <p:ext uri="{BB962C8B-B14F-4D97-AF65-F5344CB8AC3E}">
        <p14:creationId xmlns:p14="http://schemas.microsoft.com/office/powerpoint/2010/main" val="33886926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Akar kuadrat dari banyaknya amatan</a:t>
            </a:r>
          </a:p>
          <a:p>
            <a:endParaRPr lang="en-US" sz="2800"/>
          </a:p>
          <a:p>
            <a:endParaRPr lang="en-US" sz="2800" smtClean="0"/>
          </a:p>
          <a:p>
            <a:r>
              <a:rPr lang="en-US" sz="2800" smtClean="0"/>
              <a:t>Formula yang diusulkan H.A. Sturges</a:t>
            </a:r>
          </a:p>
          <a:p>
            <a:endParaRPr lang="en-US" sz="2800"/>
          </a:p>
          <a:p>
            <a:endParaRPr lang="en-US" sz="2800" smtClean="0"/>
          </a:p>
          <a:p>
            <a:r>
              <a:rPr lang="en-US" sz="2800" smtClean="0"/>
              <a:t>Formula yang diusulkan Rice University</a:t>
            </a:r>
            <a:endParaRPr lang="en-US" sz="2800"/>
          </a:p>
        </p:txBody>
      </p:sp>
      <p:graphicFrame>
        <p:nvGraphicFramePr>
          <p:cNvPr id="4" name="Object 3"/>
          <p:cNvGraphicFramePr>
            <a:graphicFrameLocks noChangeAspect="1"/>
          </p:cNvGraphicFramePr>
          <p:nvPr/>
        </p:nvGraphicFramePr>
        <p:xfrm>
          <a:off x="3886200" y="2209800"/>
          <a:ext cx="1546860" cy="736600"/>
        </p:xfrm>
        <a:graphic>
          <a:graphicData uri="http://schemas.openxmlformats.org/presentationml/2006/ole">
            <mc:AlternateContent xmlns:mc="http://schemas.openxmlformats.org/markup-compatibility/2006">
              <mc:Choice xmlns:v="urn:schemas-microsoft-com:vml" Requires="v">
                <p:oleObj spid="_x0000_s127002" name="Equation" r:id="rId3" imgW="533160" imgH="253800" progId="Equation.3">
                  <p:embed/>
                </p:oleObj>
              </mc:Choice>
              <mc:Fallback>
                <p:oleObj name="Equation" r:id="rId3" imgW="533160" imgH="253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09800"/>
                        <a:ext cx="154686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3786120"/>
          <a:ext cx="3165475" cy="700087"/>
        </p:xfrm>
        <a:graphic>
          <a:graphicData uri="http://schemas.openxmlformats.org/presentationml/2006/ole">
            <mc:AlternateContent xmlns:mc="http://schemas.openxmlformats.org/markup-compatibility/2006">
              <mc:Choice xmlns:v="urn:schemas-microsoft-com:vml" Requires="v">
                <p:oleObj spid="_x0000_s127003" name="Equation" r:id="rId5" imgW="1091880" imgH="241200" progId="Equation.3">
                  <p:embed/>
                </p:oleObj>
              </mc:Choice>
              <mc:Fallback>
                <p:oleObj name="Equation" r:id="rId5" imgW="1091880" imgH="2412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86120"/>
                        <a:ext cx="316547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2"/>
          <p:cNvGraphicFramePr>
            <a:graphicFrameLocks noChangeAspect="1"/>
          </p:cNvGraphicFramePr>
          <p:nvPr/>
        </p:nvGraphicFramePr>
        <p:xfrm>
          <a:off x="3738563" y="5224109"/>
          <a:ext cx="2392362" cy="1438275"/>
        </p:xfrm>
        <a:graphic>
          <a:graphicData uri="http://schemas.openxmlformats.org/presentationml/2006/ole">
            <mc:AlternateContent xmlns:mc="http://schemas.openxmlformats.org/markup-compatibility/2006">
              <mc:Choice xmlns:v="urn:schemas-microsoft-com:vml" Requires="v">
                <p:oleObj spid="_x0000_s127004" name="Equation" r:id="rId7" imgW="825480" imgH="495000" progId="Equation.3">
                  <p:embed/>
                </p:oleObj>
              </mc:Choice>
              <mc:Fallback>
                <p:oleObj name="Equation" r:id="rId7" imgW="825480" imgH="495000" progId="Equation.3">
                  <p:embed/>
                  <p:pic>
                    <p:nvPicPr>
                      <p:cNvPr id="1946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5224109"/>
                        <a:ext cx="2392362"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21</a:t>
            </a:fld>
            <a:endParaRPr lang="id-ID" dirty="0"/>
          </a:p>
        </p:txBody>
      </p:sp>
    </p:spTree>
    <p:extLst>
      <p:ext uri="{BB962C8B-B14F-4D97-AF65-F5344CB8AC3E}">
        <p14:creationId xmlns:p14="http://schemas.microsoft.com/office/powerpoint/2010/main" val="12839097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Formula yang diusulkan DP Doane</a:t>
            </a:r>
          </a:p>
          <a:p>
            <a:endParaRPr lang="en-US" sz="2800"/>
          </a:p>
          <a:p>
            <a:endParaRPr lang="en-US" sz="2800" smtClean="0"/>
          </a:p>
          <a:p>
            <a:endParaRPr lang="en-US" sz="2800" smtClean="0"/>
          </a:p>
          <a:p>
            <a:r>
              <a:rPr lang="en-US" sz="2800" smtClean="0"/>
              <a:t>Formula yang diusulkan David Freedman dan P Diaconis</a:t>
            </a:r>
            <a:endParaRPr lang="en-US" sz="2800"/>
          </a:p>
        </p:txBody>
      </p:sp>
      <p:graphicFrame>
        <p:nvGraphicFramePr>
          <p:cNvPr id="4" name="Object 3"/>
          <p:cNvGraphicFramePr>
            <a:graphicFrameLocks noChangeAspect="1"/>
          </p:cNvGraphicFramePr>
          <p:nvPr/>
        </p:nvGraphicFramePr>
        <p:xfrm>
          <a:off x="3738563" y="2270055"/>
          <a:ext cx="1841500" cy="1363662"/>
        </p:xfrm>
        <a:graphic>
          <a:graphicData uri="http://schemas.openxmlformats.org/presentationml/2006/ole">
            <mc:AlternateContent xmlns:mc="http://schemas.openxmlformats.org/markup-compatibility/2006">
              <mc:Choice xmlns:v="urn:schemas-microsoft-com:vml" Requires="v">
                <p:oleObj spid="_x0000_s128018" name="Equation" r:id="rId3" imgW="634680" imgH="469800" progId="Equation.3">
                  <p:embed/>
                </p:oleObj>
              </mc:Choice>
              <mc:Fallback>
                <p:oleObj name="Equation" r:id="rId3" imgW="634680" imgH="469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2270055"/>
                        <a:ext cx="1841500" cy="136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536950" y="4724400"/>
          <a:ext cx="2246313" cy="1363663"/>
        </p:xfrm>
        <a:graphic>
          <a:graphicData uri="http://schemas.openxmlformats.org/presentationml/2006/ole">
            <mc:AlternateContent xmlns:mc="http://schemas.openxmlformats.org/markup-compatibility/2006">
              <mc:Choice xmlns:v="urn:schemas-microsoft-com:vml" Requires="v">
                <p:oleObj spid="_x0000_s128019" name="Equation" r:id="rId5" imgW="774360" imgH="469800" progId="Equation.3">
                  <p:embed/>
                </p:oleObj>
              </mc:Choice>
              <mc:Fallback>
                <p:oleObj name="Equation" r:id="rId5" imgW="774360" imgH="4698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4724400"/>
                        <a:ext cx="2246313"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22</a:t>
            </a:fld>
            <a:endParaRPr lang="id-ID" dirty="0"/>
          </a:p>
        </p:txBody>
      </p:sp>
    </p:spTree>
    <p:extLst>
      <p:ext uri="{BB962C8B-B14F-4D97-AF65-F5344CB8AC3E}">
        <p14:creationId xmlns:p14="http://schemas.microsoft.com/office/powerpoint/2010/main" val="325181195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Perbandingan Sebaran antar Kelompok</a:t>
            </a:r>
            <a:endParaRPr lang="en-US" sz="3200" b="1"/>
          </a:p>
        </p:txBody>
      </p:sp>
      <p:sp>
        <p:nvSpPr>
          <p:cNvPr id="6" name="Content Placeholder 5"/>
          <p:cNvSpPr>
            <a:spLocks noGrp="1"/>
          </p:cNvSpPr>
          <p:nvPr>
            <p:ph idx="1"/>
          </p:nvPr>
        </p:nvSpPr>
        <p:spPr>
          <a:xfrm>
            <a:off x="259307" y="1241946"/>
            <a:ext cx="3971499" cy="4525963"/>
          </a:xfrm>
        </p:spPr>
        <p:txBody>
          <a:bodyPr>
            <a:normAutofit/>
          </a:bodyPr>
          <a:lstStyle/>
          <a:p>
            <a:pPr>
              <a:buNone/>
            </a:pPr>
            <a:r>
              <a:rPr lang="en-US" sz="1800" dirty="0" smtClean="0"/>
              <a:t>par(</a:t>
            </a:r>
            <a:r>
              <a:rPr lang="en-US" sz="1800" dirty="0" err="1" smtClean="0"/>
              <a:t>mfrow</a:t>
            </a:r>
            <a:r>
              <a:rPr lang="en-US" sz="1800" dirty="0" smtClean="0"/>
              <a:t> =c(2,1))</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&lt;5</a:t>
            </a:r>
            <a:r>
              <a:rPr lang="en-US" sz="1800" dirty="0" smtClean="0"/>
              <a:t>,]$BOPO, main="", breaks</a:t>
            </a:r>
            <a:r>
              <a:rPr lang="en-US" sz="1800" dirty="0" smtClean="0"/>
              <a:t>=“</a:t>
            </a:r>
            <a:r>
              <a:rPr lang="en-US" sz="1800" dirty="0" err="1" smtClean="0"/>
              <a:t>sturges</a:t>
            </a:r>
            <a:r>
              <a:rPr lang="en-US" sz="1800" dirty="0" smtClean="0"/>
              <a:t>”, </a:t>
            </a:r>
            <a:r>
              <a:rPr lang="en-US" sz="1800" dirty="0" smtClean="0"/>
              <a:t>col="green", </a:t>
            </a:r>
            <a:r>
              <a:rPr lang="en-US" sz="1800" dirty="0" err="1" smtClean="0"/>
              <a:t>xlim</a:t>
            </a:r>
            <a:r>
              <a:rPr lang="en-US" sz="1800" dirty="0" smtClean="0"/>
              <a:t>=c(0.5,2.5))</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&gt;=5</a:t>
            </a:r>
            <a:r>
              <a:rPr lang="en-US" sz="1800" dirty="0" smtClean="0"/>
              <a:t>,]$BOPO, main="", breaks</a:t>
            </a:r>
            <a:r>
              <a:rPr lang="en-US" sz="1800" dirty="0" smtClean="0"/>
              <a:t>=“</a:t>
            </a:r>
            <a:r>
              <a:rPr lang="en-US" sz="1800" dirty="0" err="1" smtClean="0"/>
              <a:t>sturges</a:t>
            </a:r>
            <a:r>
              <a:rPr lang="en-US" sz="1800" dirty="0" smtClean="0"/>
              <a:t>”, </a:t>
            </a:r>
            <a:r>
              <a:rPr lang="en-US" sz="1800" dirty="0" smtClean="0"/>
              <a:t>col=“cyan", </a:t>
            </a:r>
            <a:r>
              <a:rPr lang="en-US" sz="1800" dirty="0" err="1" smtClean="0"/>
              <a:t>xlim</a:t>
            </a:r>
            <a:r>
              <a:rPr lang="en-US" sz="1800" dirty="0" smtClean="0"/>
              <a:t>=c(0.5,2.5))</a:t>
            </a:r>
          </a:p>
          <a:p>
            <a:pPr>
              <a:buNone/>
            </a:pPr>
            <a:endParaRPr lang="en-US" sz="1800" dirty="0" smtClean="0"/>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23</a:t>
            </a:fld>
            <a:endParaRPr lang="id-ID" dirty="0"/>
          </a:p>
        </p:txBody>
      </p:sp>
      <p:pic>
        <p:nvPicPr>
          <p:cNvPr id="7" name="Picture 6"/>
          <p:cNvPicPr>
            <a:picLocks noChangeAspect="1"/>
          </p:cNvPicPr>
          <p:nvPr/>
        </p:nvPicPr>
        <p:blipFill>
          <a:blip r:embed="rId2"/>
          <a:stretch>
            <a:fillRect/>
          </a:stretch>
        </p:blipFill>
        <p:spPr>
          <a:xfrm>
            <a:off x="4775561" y="1383901"/>
            <a:ext cx="3899468" cy="2107334"/>
          </a:xfrm>
          <a:prstGeom prst="rect">
            <a:avLst/>
          </a:prstGeom>
        </p:spPr>
      </p:pic>
      <p:pic>
        <p:nvPicPr>
          <p:cNvPr id="8" name="Picture 7"/>
          <p:cNvPicPr>
            <a:picLocks noChangeAspect="1"/>
          </p:cNvPicPr>
          <p:nvPr/>
        </p:nvPicPr>
        <p:blipFill>
          <a:blip r:embed="rId3"/>
          <a:stretch>
            <a:fillRect/>
          </a:stretch>
        </p:blipFill>
        <p:spPr>
          <a:xfrm>
            <a:off x="4775561" y="3491235"/>
            <a:ext cx="3899467" cy="2107333"/>
          </a:xfrm>
          <a:prstGeom prst="rect">
            <a:avLst/>
          </a:prstGeom>
        </p:spPr>
      </p:pic>
    </p:spTree>
    <p:extLst>
      <p:ext uri="{BB962C8B-B14F-4D97-AF65-F5344CB8AC3E}">
        <p14:creationId xmlns:p14="http://schemas.microsoft.com/office/powerpoint/2010/main" val="13044396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059" y="392610"/>
            <a:ext cx="7886700" cy="4351338"/>
          </a:xfrm>
        </p:spPr>
        <p:txBody>
          <a:bodyPr>
            <a:normAutofit/>
          </a:bodyPr>
          <a:lstStyle/>
          <a:p>
            <a:pPr>
              <a:buNone/>
            </a:pPr>
            <a:r>
              <a:rPr lang="en-US" sz="2400" dirty="0" smtClean="0"/>
              <a:t>plot (density(</a:t>
            </a:r>
            <a:r>
              <a:rPr lang="en-US" sz="2400" dirty="0" err="1" smtClean="0"/>
              <a:t>bpr</a:t>
            </a:r>
            <a:r>
              <a:rPr lang="en-US" sz="2400" dirty="0" smtClean="0"/>
              <a:t>[</a:t>
            </a:r>
            <a:r>
              <a:rPr lang="en-US" sz="2400" dirty="0" err="1" smtClean="0"/>
              <a:t>bpr$Non.Performing.Loan</a:t>
            </a:r>
            <a:r>
              <a:rPr lang="en-US" sz="2400" dirty="0" smtClean="0"/>
              <a:t>&lt;5,]$BOPO), col="red", </a:t>
            </a:r>
            <a:r>
              <a:rPr lang="en-US" sz="2400" dirty="0" err="1" smtClean="0"/>
              <a:t>lwd</a:t>
            </a:r>
            <a:r>
              <a:rPr lang="en-US" sz="2400" dirty="0" smtClean="0"/>
              <a:t>=2, </a:t>
            </a:r>
            <a:r>
              <a:rPr lang="en-US" sz="2400" dirty="0" err="1" smtClean="0"/>
              <a:t>xlim</a:t>
            </a:r>
            <a:r>
              <a:rPr lang="en-US" sz="2400" dirty="0" smtClean="0"/>
              <a:t>=c(0.5,3), main="</a:t>
            </a:r>
            <a:r>
              <a:rPr lang="en-US" sz="2400" dirty="0" err="1" smtClean="0"/>
              <a:t>Perbandingan</a:t>
            </a:r>
            <a:r>
              <a:rPr lang="en-US" sz="2400" dirty="0" smtClean="0"/>
              <a:t> BOPO")</a:t>
            </a:r>
          </a:p>
          <a:p>
            <a:pPr>
              <a:buNone/>
            </a:pPr>
            <a:r>
              <a:rPr lang="en-US" sz="2400" dirty="0" smtClean="0"/>
              <a:t>lines (density(</a:t>
            </a:r>
            <a:r>
              <a:rPr lang="en-US" sz="2400" dirty="0" err="1" smtClean="0"/>
              <a:t>bpr</a:t>
            </a:r>
            <a:r>
              <a:rPr lang="en-US" sz="2400" dirty="0" smtClean="0"/>
              <a:t>[</a:t>
            </a:r>
            <a:r>
              <a:rPr lang="en-US" sz="2400" dirty="0" err="1" smtClean="0"/>
              <a:t>bpr$Non.Performing.Loan</a:t>
            </a:r>
            <a:r>
              <a:rPr lang="en-US" sz="2400" dirty="0" smtClean="0"/>
              <a:t>&gt;=5,]$BOPO), col="blue", </a:t>
            </a:r>
            <a:r>
              <a:rPr lang="en-US" sz="2400" dirty="0" err="1" smtClean="0"/>
              <a:t>lwd</a:t>
            </a:r>
            <a:r>
              <a:rPr lang="en-US" sz="2400" dirty="0" smtClean="0"/>
              <a:t>=2)</a:t>
            </a:r>
            <a:endParaRPr lang="en-US" sz="2400"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24</a:t>
            </a:fld>
            <a:endParaRPr lang="id-ID" dirty="0"/>
          </a:p>
        </p:txBody>
      </p:sp>
      <p:pic>
        <p:nvPicPr>
          <p:cNvPr id="154626" name="Picture 2"/>
          <p:cNvPicPr>
            <a:picLocks noChangeAspect="1" noChangeArrowheads="1"/>
          </p:cNvPicPr>
          <p:nvPr/>
        </p:nvPicPr>
        <p:blipFill>
          <a:blip r:embed="rId3" cstate="print"/>
          <a:srcRect/>
          <a:stretch>
            <a:fillRect/>
          </a:stretch>
        </p:blipFill>
        <p:spPr bwMode="auto">
          <a:xfrm>
            <a:off x="2205276" y="2183641"/>
            <a:ext cx="4189616" cy="4182043"/>
          </a:xfrm>
          <a:prstGeom prst="rect">
            <a:avLst/>
          </a:prstGeom>
          <a:noFill/>
          <a:ln w="9525">
            <a:noFill/>
            <a:miter lim="800000"/>
            <a:headEnd/>
            <a:tailEnd/>
          </a:ln>
          <a:effectLst/>
        </p:spPr>
      </p:pic>
    </p:spTree>
    <p:extLst>
      <p:ext uri="{BB962C8B-B14F-4D97-AF65-F5344CB8AC3E}">
        <p14:creationId xmlns:p14="http://schemas.microsoft.com/office/powerpoint/2010/main" val="567466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lagi kegunaan histogram?</a:t>
            </a:r>
            <a:endParaRPr lang="en-US"/>
          </a:p>
        </p:txBody>
      </p:sp>
      <p:sp>
        <p:nvSpPr>
          <p:cNvPr id="3" name="Content Placeholder 2"/>
          <p:cNvSpPr>
            <a:spLocks noGrp="1"/>
          </p:cNvSpPr>
          <p:nvPr>
            <p:ph idx="1"/>
          </p:nvPr>
        </p:nvSpPr>
        <p:spPr/>
        <p:txBody>
          <a:bodyPr>
            <a:normAutofit/>
          </a:bodyPr>
          <a:lstStyle/>
          <a:p>
            <a:r>
              <a:rPr lang="en-US" sz="2800" b="1" smtClean="0"/>
              <a:t>Keberhasilan program pengentasan kemiskinan</a:t>
            </a:r>
          </a:p>
          <a:p>
            <a:r>
              <a:rPr lang="en-US" sz="2800" b="1" smtClean="0"/>
              <a:t>Keberhasilan program kampanye marketing</a:t>
            </a:r>
          </a:p>
          <a:p>
            <a:r>
              <a:rPr lang="en-US" sz="2800" b="1" smtClean="0"/>
              <a:t>Apa lagi?</a:t>
            </a:r>
            <a:endParaRPr lang="en-US" sz="2800" b="1"/>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25</a:t>
            </a:fld>
            <a:endParaRPr lang="id-ID" dirty="0"/>
          </a:p>
        </p:txBody>
      </p:sp>
    </p:spTree>
    <p:extLst>
      <p:ext uri="{BB962C8B-B14F-4D97-AF65-F5344CB8AC3E}">
        <p14:creationId xmlns:p14="http://schemas.microsoft.com/office/powerpoint/2010/main" val="31855016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49157" name="Rectangle 4"/>
          <p:cNvSpPr>
            <a:spLocks noGrp="1" noChangeArrowheads="1"/>
          </p:cNvSpPr>
          <p:nvPr>
            <p:ph type="title"/>
          </p:nvPr>
        </p:nvSpPr>
        <p:spPr/>
        <p:txBody>
          <a:bodyPr>
            <a:normAutofit/>
          </a:bodyPr>
          <a:lstStyle/>
          <a:p>
            <a:r>
              <a:rPr lang="en-US" sz="2400" b="1" smtClean="0"/>
              <a:t>Kegunaan Histogram</a:t>
            </a:r>
            <a:r>
              <a:rPr lang="en-US" sz="3200" b="1" smtClean="0"/>
              <a:t/>
            </a:r>
            <a:br>
              <a:rPr lang="en-US" sz="3200" b="1" smtClean="0"/>
            </a:br>
            <a:r>
              <a:rPr lang="en-US" sz="3200" b="1" smtClean="0"/>
              <a:t>Mengevaluasi Model Skoring</a:t>
            </a:r>
            <a:endParaRPr lang="en-US" sz="3200" b="1" dirty="0" smtClean="0"/>
          </a:p>
        </p:txBody>
      </p:sp>
      <p:pic>
        <p:nvPicPr>
          <p:cNvPr id="49159" name="Picture 7"/>
          <p:cNvPicPr>
            <a:picLocks noGrp="1" noChangeAspect="1" noChangeArrowheads="1"/>
          </p:cNvPicPr>
          <p:nvPr>
            <p:ph idx="1"/>
          </p:nvPr>
        </p:nvPicPr>
        <p:blipFill>
          <a:blip r:embed="rId4" cstate="print"/>
          <a:stretch>
            <a:fillRect/>
          </a:stretch>
        </p:blipFill>
        <p:spPr>
          <a:xfrm>
            <a:off x="914400" y="2471384"/>
            <a:ext cx="7696200" cy="3197983"/>
          </a:xfrm>
          <a:noFill/>
        </p:spPr>
      </p:pic>
      <p:sp>
        <p:nvSpPr>
          <p:cNvPr id="8" name="Slide Number Placeholder 7"/>
          <p:cNvSpPr>
            <a:spLocks noGrp="1"/>
          </p:cNvSpPr>
          <p:nvPr>
            <p:ph type="sldNum" sz="quarter" idx="4294967295"/>
          </p:nvPr>
        </p:nvSpPr>
        <p:spPr/>
        <p:txBody>
          <a:bodyPr/>
          <a:lstStyle/>
          <a:p>
            <a:fld id="{57305C44-D499-474C-9369-534BA58521E7}" type="slidenum">
              <a:rPr lang="en-US" smtClean="0"/>
              <a:pPr/>
              <a:t>26</a:t>
            </a:fld>
            <a:endParaRPr lang="en-US"/>
          </a:p>
        </p:txBody>
      </p:sp>
      <p:sp>
        <p:nvSpPr>
          <p:cNvPr id="49158" name="Rectangle 5"/>
          <p:cNvSpPr>
            <a:spLocks noGrp="1" noChangeArrowheads="1"/>
          </p:cNvSpPr>
          <p:nvPr>
            <p:ph type="body" sz="half" idx="4294967295"/>
          </p:nvPr>
        </p:nvSpPr>
        <p:spPr>
          <a:xfrm>
            <a:off x="533400" y="1478512"/>
            <a:ext cx="8153400" cy="5181600"/>
          </a:xfrm>
        </p:spPr>
        <p:txBody>
          <a:bodyPr>
            <a:normAutofit/>
          </a:bodyPr>
          <a:lstStyle/>
          <a:p>
            <a:r>
              <a:rPr lang="en-US" sz="1900" dirty="0" err="1" smtClean="0"/>
              <a:t>Melihat</a:t>
            </a:r>
            <a:r>
              <a:rPr lang="en-US" sz="1900" dirty="0" smtClean="0"/>
              <a:t> </a:t>
            </a:r>
            <a:r>
              <a:rPr lang="en-US" sz="1900" dirty="0" err="1" smtClean="0"/>
              <a:t>apakah</a:t>
            </a:r>
            <a:r>
              <a:rPr lang="en-US" sz="1900" dirty="0" smtClean="0"/>
              <a:t> model </a:t>
            </a:r>
            <a:r>
              <a:rPr lang="en-US" sz="1900" dirty="0" err="1" smtClean="0"/>
              <a:t>mampu</a:t>
            </a:r>
            <a:r>
              <a:rPr lang="en-US" sz="1900" dirty="0" smtClean="0"/>
              <a:t> </a:t>
            </a:r>
            <a:r>
              <a:rPr lang="en-US" sz="1900" dirty="0" err="1" smtClean="0"/>
              <a:t>menghasilkan</a:t>
            </a:r>
            <a:r>
              <a:rPr lang="en-US" sz="1900" dirty="0" smtClean="0"/>
              <a:t> </a:t>
            </a:r>
            <a:r>
              <a:rPr lang="en-US" sz="1900" dirty="0" err="1" smtClean="0"/>
              <a:t>skor</a:t>
            </a:r>
            <a:r>
              <a:rPr lang="en-US" sz="1900" dirty="0" smtClean="0"/>
              <a:t> yang </a:t>
            </a:r>
            <a:r>
              <a:rPr lang="en-US" sz="1900" dirty="0" err="1" smtClean="0"/>
              <a:t>dapat</a:t>
            </a:r>
            <a:r>
              <a:rPr lang="en-US" sz="1900" dirty="0" smtClean="0"/>
              <a:t> </a:t>
            </a:r>
            <a:r>
              <a:rPr lang="en-US" sz="1900" dirty="0" err="1" smtClean="0"/>
              <a:t>membedakan</a:t>
            </a:r>
            <a:r>
              <a:rPr lang="en-US" sz="1900" dirty="0" smtClean="0"/>
              <a:t> Bad-Good,  </a:t>
            </a:r>
            <a:r>
              <a:rPr lang="en-US" sz="1900" dirty="0" err="1" smtClean="0"/>
              <a:t>Defaulf</a:t>
            </a:r>
            <a:r>
              <a:rPr lang="en-US" sz="1900" dirty="0" smtClean="0"/>
              <a:t> vs Non Default</a:t>
            </a:r>
          </a:p>
          <a:p>
            <a:r>
              <a:rPr lang="en-US" sz="1900" dirty="0" err="1" smtClean="0"/>
              <a:t>Kondisi</a:t>
            </a:r>
            <a:r>
              <a:rPr lang="en-US" sz="1900" dirty="0" smtClean="0"/>
              <a:t> Ideal: </a:t>
            </a:r>
            <a:r>
              <a:rPr lang="en-US" sz="1900" dirty="0" err="1" smtClean="0"/>
              <a:t>antara</a:t>
            </a:r>
            <a:r>
              <a:rPr lang="en-US" sz="1900" dirty="0" smtClean="0"/>
              <a:t> Bad </a:t>
            </a:r>
            <a:r>
              <a:rPr lang="en-US" sz="1900" dirty="0" err="1" smtClean="0"/>
              <a:t>dan</a:t>
            </a:r>
            <a:r>
              <a:rPr lang="en-US" sz="1900" dirty="0" smtClean="0"/>
              <a:t> Good </a:t>
            </a:r>
            <a:r>
              <a:rPr lang="en-US" sz="1900" dirty="0" err="1" smtClean="0"/>
              <a:t>distribusi</a:t>
            </a:r>
            <a:r>
              <a:rPr lang="en-US" sz="1900" dirty="0" smtClean="0"/>
              <a:t> </a:t>
            </a:r>
            <a:r>
              <a:rPr lang="en-US" sz="1900" dirty="0" err="1" smtClean="0"/>
              <a:t>skor-nya</a:t>
            </a:r>
            <a:r>
              <a:rPr lang="en-US" sz="1900" dirty="0" smtClean="0"/>
              <a:t> </a:t>
            </a:r>
            <a:r>
              <a:rPr lang="en-US" sz="1900" dirty="0" err="1" smtClean="0"/>
              <a:t>terpisah</a:t>
            </a:r>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r>
              <a:rPr lang="en-US" sz="1900" dirty="0" smtClean="0"/>
              <a:t>Model 2 </a:t>
            </a:r>
            <a:r>
              <a:rPr lang="en-US" sz="1900" dirty="0" err="1" smtClean="0"/>
              <a:t>lebih</a:t>
            </a:r>
            <a:r>
              <a:rPr lang="en-US" sz="1900" dirty="0" smtClean="0"/>
              <a:t> </a:t>
            </a:r>
            <a:r>
              <a:rPr lang="en-US" sz="1900" dirty="0" err="1" smtClean="0"/>
              <a:t>baik</a:t>
            </a:r>
            <a:r>
              <a:rPr lang="en-US" sz="1900" dirty="0" smtClean="0"/>
              <a:t> </a:t>
            </a:r>
            <a:r>
              <a:rPr lang="en-US" sz="1900" dirty="0" err="1" smtClean="0"/>
              <a:t>dibandingkan</a:t>
            </a:r>
            <a:r>
              <a:rPr lang="en-US" sz="1900" dirty="0" smtClean="0"/>
              <a:t> Model 1</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419432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53BFB640-FF84-4CCF-8110-794F55BA8E7D}" type="slidenum">
              <a:rPr lang="en-US"/>
              <a:pPr/>
              <a:t>27</a:t>
            </a:fld>
            <a:endParaRPr lang="en-US"/>
          </a:p>
        </p:txBody>
      </p:sp>
      <p:sp>
        <p:nvSpPr>
          <p:cNvPr id="221186" name="Rectangle 2"/>
          <p:cNvSpPr>
            <a:spLocks noGrp="1" noChangeArrowheads="1"/>
          </p:cNvSpPr>
          <p:nvPr>
            <p:ph type="title"/>
          </p:nvPr>
        </p:nvSpPr>
        <p:spPr/>
        <p:txBody>
          <a:bodyPr/>
          <a:lstStyle/>
          <a:p>
            <a:r>
              <a:rPr lang="en-US"/>
              <a:t>BOXPLOT</a:t>
            </a:r>
          </a:p>
        </p:txBody>
      </p:sp>
      <p:sp>
        <p:nvSpPr>
          <p:cNvPr id="221187" name="Rectangle 3"/>
          <p:cNvSpPr>
            <a:spLocks noGrp="1" noChangeArrowheads="1"/>
          </p:cNvSpPr>
          <p:nvPr>
            <p:ph type="body" idx="1"/>
          </p:nvPr>
        </p:nvSpPr>
        <p:spPr/>
        <p:txBody>
          <a:bodyPr/>
          <a:lstStyle/>
          <a:p>
            <a:r>
              <a:rPr lang="en-US"/>
              <a:t>informasi ukuran pemusatan dan penyebaran (berupa kuartil)</a:t>
            </a:r>
          </a:p>
          <a:p>
            <a:r>
              <a:rPr lang="en-US"/>
              <a:t>informasi bentuk sebaran</a:t>
            </a:r>
          </a:p>
          <a:p>
            <a:r>
              <a:rPr lang="en-US"/>
              <a:t>informasi data ekstrim</a:t>
            </a:r>
            <a:r>
              <a:rPr lang="en-US" sz="2400"/>
              <a:t> </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4914311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597B9F6A-99CA-46B3-8B91-34CDBCD98ABF}" type="slidenum">
              <a:rPr lang="en-US"/>
              <a:pPr/>
              <a:t>28</a:t>
            </a:fld>
            <a:endParaRPr lang="en-US"/>
          </a:p>
        </p:txBody>
      </p:sp>
      <p:sp>
        <p:nvSpPr>
          <p:cNvPr id="242690" name="Rectangle 2"/>
          <p:cNvSpPr>
            <a:spLocks noGrp="1" noChangeArrowheads="1"/>
          </p:cNvSpPr>
          <p:nvPr>
            <p:ph type="title"/>
          </p:nvPr>
        </p:nvSpPr>
        <p:spPr/>
        <p:txBody>
          <a:bodyPr/>
          <a:lstStyle/>
          <a:p>
            <a:endParaRPr lang="en-US"/>
          </a:p>
        </p:txBody>
      </p:sp>
      <p:sp>
        <p:nvSpPr>
          <p:cNvPr id="242691" name="Rectangle 3"/>
          <p:cNvSpPr>
            <a:spLocks noGrp="1" noChangeArrowheads="1"/>
          </p:cNvSpPr>
          <p:nvPr>
            <p:ph type="body" idx="1"/>
          </p:nvPr>
        </p:nvSpPr>
        <p:spPr/>
        <p:txBody>
          <a:bodyPr/>
          <a:lstStyle/>
          <a:p>
            <a:endParaRPr lang="en-US"/>
          </a:p>
        </p:txBody>
      </p:sp>
      <p:pic>
        <p:nvPicPr>
          <p:cNvPr id="242692" name="Picture 4"/>
          <p:cNvPicPr>
            <a:picLocks noChangeAspect="1" noChangeArrowheads="1"/>
          </p:cNvPicPr>
          <p:nvPr/>
        </p:nvPicPr>
        <p:blipFill>
          <a:blip r:embed="rId2" cstate="print"/>
          <a:srcRect/>
          <a:stretch>
            <a:fillRect/>
          </a:stretch>
        </p:blipFill>
        <p:spPr bwMode="auto">
          <a:xfrm>
            <a:off x="1447800" y="1828800"/>
            <a:ext cx="6153150" cy="43815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4892771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8D9209DD-0AE9-4CB6-A306-077CD97A0DF9}" type="slidenum">
              <a:rPr lang="en-US"/>
              <a:pPr/>
              <a:t>29</a:t>
            </a:fld>
            <a:endParaRPr lang="en-US"/>
          </a:p>
        </p:txBody>
      </p:sp>
      <p:sp>
        <p:nvSpPr>
          <p:cNvPr id="237570" name="Rectangle 2"/>
          <p:cNvSpPr>
            <a:spLocks noGrp="1" noChangeArrowheads="1"/>
          </p:cNvSpPr>
          <p:nvPr>
            <p:ph type="title"/>
          </p:nvPr>
        </p:nvSpPr>
        <p:spPr/>
        <p:txBody>
          <a:bodyPr/>
          <a:lstStyle/>
          <a:p>
            <a:r>
              <a:rPr lang="en-US"/>
              <a:t>Tahapan</a:t>
            </a:r>
          </a:p>
        </p:txBody>
      </p:sp>
      <p:sp>
        <p:nvSpPr>
          <p:cNvPr id="237571" name="Rectangle 3"/>
          <p:cNvSpPr>
            <a:spLocks noGrp="1" noChangeArrowheads="1"/>
          </p:cNvSpPr>
          <p:nvPr>
            <p:ph type="body" idx="1"/>
          </p:nvPr>
        </p:nvSpPr>
        <p:spPr>
          <a:xfrm>
            <a:off x="914400" y="1295400"/>
            <a:ext cx="7772400" cy="5060160"/>
          </a:xfrm>
        </p:spPr>
        <p:txBody>
          <a:bodyPr>
            <a:noAutofit/>
          </a:bodyPr>
          <a:lstStyle/>
          <a:p>
            <a:pPr marL="609600" indent="-609600">
              <a:lnSpc>
                <a:spcPct val="90000"/>
              </a:lnSpc>
            </a:pPr>
            <a:r>
              <a:rPr lang="sv-SE" sz="2400" dirty="0"/>
              <a:t>hitung statistik lima serangkai (Min, Q1, Q2, Q3, Max)</a:t>
            </a:r>
            <a:endParaRPr lang="en-US" sz="2400" dirty="0"/>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atas</a:t>
            </a:r>
            <a:r>
              <a:rPr lang="en-US" sz="2400" dirty="0"/>
              <a:t> </a:t>
            </a:r>
          </a:p>
          <a:p>
            <a:pPr marL="990600" lvl="1" indent="-533400">
              <a:lnSpc>
                <a:spcPct val="90000"/>
              </a:lnSpc>
              <a:buNone/>
            </a:pPr>
            <a:r>
              <a:rPr lang="en-US" sz="2000" dirty="0" smtClean="0"/>
              <a:t>	BA </a:t>
            </a:r>
            <a:r>
              <a:rPr lang="en-US" sz="2000" dirty="0"/>
              <a:t>= Q3 + 3/2 (</a:t>
            </a:r>
            <a:r>
              <a:rPr lang="en-US" sz="2000" dirty="0" smtClean="0"/>
              <a:t>Q3-Q1</a:t>
            </a:r>
            <a:r>
              <a:rPr lang="en-US" sz="2000" dirty="0"/>
              <a:t>)</a:t>
            </a:r>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bawah</a:t>
            </a:r>
            <a:endParaRPr lang="en-US" sz="2400" dirty="0"/>
          </a:p>
          <a:p>
            <a:pPr marL="990600" lvl="1" indent="-533400">
              <a:lnSpc>
                <a:spcPct val="90000"/>
              </a:lnSpc>
              <a:buNone/>
            </a:pPr>
            <a:r>
              <a:rPr lang="en-US" sz="2000" dirty="0" smtClean="0"/>
              <a:t>	BB </a:t>
            </a:r>
            <a:r>
              <a:rPr lang="en-US" sz="2000" dirty="0"/>
              <a:t>= Q1 </a:t>
            </a:r>
            <a:r>
              <a:rPr lang="en-US" sz="2000" dirty="0" smtClean="0"/>
              <a:t>- </a:t>
            </a:r>
            <a:r>
              <a:rPr lang="en-US" sz="2000" dirty="0"/>
              <a:t>3/2 (</a:t>
            </a:r>
            <a:r>
              <a:rPr lang="en-US" sz="2000" dirty="0" smtClean="0"/>
              <a:t>Q3-Q1</a:t>
            </a:r>
            <a:r>
              <a:rPr lang="en-US" sz="2000" dirty="0"/>
              <a:t>)</a:t>
            </a:r>
          </a:p>
          <a:p>
            <a:pPr marL="609600" indent="-609600">
              <a:lnSpc>
                <a:spcPct val="90000"/>
              </a:lnSpc>
            </a:pPr>
            <a:r>
              <a:rPr lang="en-US" sz="2400" dirty="0" err="1" smtClean="0"/>
              <a:t>deteksi</a:t>
            </a:r>
            <a:r>
              <a:rPr lang="en-US" sz="2400" dirty="0" smtClean="0"/>
              <a:t> </a:t>
            </a:r>
            <a:r>
              <a:rPr lang="en-US" sz="2400" dirty="0" err="1"/>
              <a:t>keberadaan</a:t>
            </a:r>
            <a:r>
              <a:rPr lang="en-US" sz="2400" dirty="0"/>
              <a:t> </a:t>
            </a:r>
            <a:r>
              <a:rPr lang="en-US" sz="2400" dirty="0" err="1"/>
              <a:t>pencilan</a:t>
            </a:r>
            <a:r>
              <a:rPr lang="en-US" sz="2400" dirty="0"/>
              <a:t>, </a:t>
            </a:r>
            <a:r>
              <a:rPr lang="en-US" sz="2400" dirty="0" err="1"/>
              <a:t>yaitu</a:t>
            </a:r>
            <a:r>
              <a:rPr lang="en-US" sz="2400" dirty="0"/>
              <a:t> data yang </a:t>
            </a:r>
            <a:r>
              <a:rPr lang="en-US" sz="2400" dirty="0" err="1"/>
              <a:t>nilainya</a:t>
            </a:r>
            <a:r>
              <a:rPr lang="en-US" sz="2400" dirty="0"/>
              <a:t> </a:t>
            </a:r>
            <a:r>
              <a:rPr lang="en-US" sz="2400" dirty="0" err="1"/>
              <a:t>kurang</a:t>
            </a:r>
            <a:r>
              <a:rPr lang="en-US" sz="2400" dirty="0"/>
              <a:t> </a:t>
            </a:r>
            <a:r>
              <a:rPr lang="en-US" sz="2400" dirty="0" err="1"/>
              <a:t>dari</a:t>
            </a:r>
            <a:r>
              <a:rPr lang="en-US" sz="2400" dirty="0"/>
              <a:t> BB </a:t>
            </a:r>
            <a:r>
              <a:rPr lang="en-US" sz="2400" dirty="0" err="1"/>
              <a:t>atau</a:t>
            </a:r>
            <a:r>
              <a:rPr lang="en-US" sz="2400" dirty="0"/>
              <a:t> data yang </a:t>
            </a:r>
            <a:r>
              <a:rPr lang="en-US" sz="2400" dirty="0" err="1"/>
              <a:t>lebih</a:t>
            </a:r>
            <a:r>
              <a:rPr lang="en-US" sz="2400" dirty="0"/>
              <a:t> </a:t>
            </a:r>
            <a:r>
              <a:rPr lang="en-US" sz="2400" dirty="0" err="1"/>
              <a:t>besar</a:t>
            </a:r>
            <a:r>
              <a:rPr lang="en-US" sz="2400" dirty="0"/>
              <a:t> </a:t>
            </a:r>
            <a:r>
              <a:rPr lang="en-US" sz="2400" dirty="0" err="1"/>
              <a:t>dari</a:t>
            </a:r>
            <a:r>
              <a:rPr lang="en-US" sz="2400" dirty="0"/>
              <a:t> BA</a:t>
            </a:r>
          </a:p>
          <a:p>
            <a:pPr marL="609600" indent="-609600">
              <a:lnSpc>
                <a:spcPct val="90000"/>
              </a:lnSpc>
            </a:pPr>
            <a:r>
              <a:rPr lang="en-US" sz="2400" dirty="0" err="1" smtClean="0"/>
              <a:t>gambar</a:t>
            </a:r>
            <a:r>
              <a:rPr lang="en-US" sz="2400" dirty="0" smtClean="0"/>
              <a:t> </a:t>
            </a:r>
            <a:r>
              <a:rPr lang="en-US" sz="2400" dirty="0" err="1"/>
              <a:t>kotak</a:t>
            </a:r>
            <a:r>
              <a:rPr lang="en-US" sz="2400" dirty="0"/>
              <a:t>, </a:t>
            </a:r>
            <a:r>
              <a:rPr lang="en-US" sz="2400" dirty="0" err="1"/>
              <a:t>dengan</a:t>
            </a:r>
            <a:r>
              <a:rPr lang="en-US" sz="2400" dirty="0"/>
              <a:t> </a:t>
            </a:r>
            <a:r>
              <a:rPr lang="en-US" sz="2400" dirty="0" err="1"/>
              <a:t>batas</a:t>
            </a:r>
            <a:r>
              <a:rPr lang="en-US" sz="2400" dirty="0"/>
              <a:t> Q1 </a:t>
            </a:r>
            <a:r>
              <a:rPr lang="en-US" sz="2400" dirty="0" err="1"/>
              <a:t>sampai</a:t>
            </a:r>
            <a:r>
              <a:rPr lang="en-US" sz="2400" dirty="0"/>
              <a:t> Q3, </a:t>
            </a:r>
            <a:r>
              <a:rPr lang="en-US" sz="2400" dirty="0" err="1"/>
              <a:t>dan</a:t>
            </a:r>
            <a:r>
              <a:rPr lang="en-US" sz="2400" dirty="0"/>
              <a:t> </a:t>
            </a:r>
            <a:r>
              <a:rPr lang="en-US" sz="2400" dirty="0" err="1"/>
              <a:t>letakkan</a:t>
            </a:r>
            <a:r>
              <a:rPr lang="en-US" sz="2400" dirty="0"/>
              <a:t> </a:t>
            </a:r>
            <a:r>
              <a:rPr lang="en-US" sz="2400" dirty="0" err="1"/>
              <a:t>tanda</a:t>
            </a:r>
            <a:r>
              <a:rPr lang="en-US" sz="2400" dirty="0"/>
              <a:t> </a:t>
            </a:r>
            <a:r>
              <a:rPr lang="en-US" sz="2400" dirty="0" err="1"/>
              <a:t>garis</a:t>
            </a:r>
            <a:r>
              <a:rPr lang="en-US" sz="2400" dirty="0"/>
              <a:t> di </a:t>
            </a:r>
            <a:r>
              <a:rPr lang="en-US" sz="2400" dirty="0" err="1"/>
              <a:t>tengah</a:t>
            </a:r>
            <a:r>
              <a:rPr lang="en-US" sz="2400" dirty="0"/>
              <a:t> </a:t>
            </a:r>
            <a:r>
              <a:rPr lang="en-US" sz="2400" dirty="0" err="1"/>
              <a:t>kotak</a:t>
            </a:r>
            <a:r>
              <a:rPr lang="en-US" sz="2400" dirty="0"/>
              <a:t> </a:t>
            </a:r>
            <a:r>
              <a:rPr lang="en-US" sz="2400" dirty="0" err="1"/>
              <a:t>pada</a:t>
            </a:r>
            <a:r>
              <a:rPr lang="en-US" sz="2400" dirty="0"/>
              <a:t> </a:t>
            </a:r>
            <a:r>
              <a:rPr lang="en-US" sz="2400" dirty="0" err="1"/>
              <a:t>posisi</a:t>
            </a:r>
            <a:r>
              <a:rPr lang="en-US" sz="2400" dirty="0"/>
              <a:t> Q2</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838794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92500"/>
          </a:bodyPr>
          <a:lstStyle/>
          <a:p>
            <a:pPr lvl="1"/>
            <a:r>
              <a:rPr lang="en-US" smtClean="0"/>
              <a:t>Modal inti thdp Aset, rasio besarnya modal terhadap total nilai aset yang dimiliki</a:t>
            </a:r>
          </a:p>
          <a:p>
            <a:pPr lvl="1"/>
            <a:r>
              <a:rPr lang="en-US" smtClean="0"/>
              <a:t>BOPO, rasio antara biaya operasional terhadap pendapatan operasional</a:t>
            </a:r>
          </a:p>
          <a:p>
            <a:pPr lvl="1"/>
            <a:r>
              <a:rPr lang="en-US" smtClean="0"/>
              <a:t>Ratio Kredit thdp DPK, rasio total nilai kredit yang disalurkan terhadap total nilai DPK</a:t>
            </a:r>
          </a:p>
          <a:p>
            <a:pPr lvl="1"/>
            <a:r>
              <a:rPr lang="en-US" smtClean="0"/>
              <a:t>Rasio biaya tenaga thd pendapatan operasional, rasio besarnya biaya yang dikeluarkan untuk tenaga kerja terhadap nilai pendapatan operasional</a:t>
            </a:r>
          </a:p>
          <a:p>
            <a:pPr lvl="1"/>
            <a:r>
              <a:rPr lang="en-US" smtClean="0"/>
              <a:t>Rasio Pendapatan Operasional thd Aset Produktif</a:t>
            </a:r>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a:t>
            </a:fld>
            <a:endParaRPr lang="id-ID" dirty="0"/>
          </a:p>
        </p:txBody>
      </p:sp>
    </p:spTree>
    <p:extLst>
      <p:ext uri="{BB962C8B-B14F-4D97-AF65-F5344CB8AC3E}">
        <p14:creationId xmlns:p14="http://schemas.microsoft.com/office/powerpoint/2010/main" val="2972342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248AA216-11C8-4187-BD28-12424431A492}" type="slidenum">
              <a:rPr lang="en-US"/>
              <a:pPr/>
              <a:t>30</a:t>
            </a:fld>
            <a:endParaRPr lang="en-US"/>
          </a:p>
        </p:txBody>
      </p:sp>
      <p:sp>
        <p:nvSpPr>
          <p:cNvPr id="238594" name="Rectangle 2"/>
          <p:cNvSpPr>
            <a:spLocks noGrp="1" noChangeArrowheads="1"/>
          </p:cNvSpPr>
          <p:nvPr>
            <p:ph type="title"/>
          </p:nvPr>
        </p:nvSpPr>
        <p:spPr/>
        <p:txBody>
          <a:bodyPr/>
          <a:lstStyle/>
          <a:p>
            <a:endParaRPr lang="en-US"/>
          </a:p>
        </p:txBody>
      </p:sp>
      <p:sp>
        <p:nvSpPr>
          <p:cNvPr id="238595" name="Rectangle 3"/>
          <p:cNvSpPr>
            <a:spLocks noGrp="1" noChangeArrowheads="1"/>
          </p:cNvSpPr>
          <p:nvPr>
            <p:ph type="body" idx="1"/>
          </p:nvPr>
        </p:nvSpPr>
        <p:spPr/>
        <p:txBody>
          <a:bodyPr/>
          <a:lstStyle/>
          <a:p>
            <a:r>
              <a:rPr lang="en-US"/>
              <a:t>Tarik garis ke kanan, mulai dari Q3 sampai data terbesar di dalam batas atas</a:t>
            </a:r>
            <a:endParaRPr lang="pt-BR"/>
          </a:p>
          <a:p>
            <a:endParaRPr lang="pt-BR" smtClean="0"/>
          </a:p>
          <a:p>
            <a:r>
              <a:rPr lang="pt-BR" smtClean="0"/>
              <a:t>Tarik </a:t>
            </a:r>
            <a:r>
              <a:rPr lang="pt-BR"/>
              <a:t>garis ke kiri, mulai dari Q1 sampai data terkecil di dalam batas bawah</a:t>
            </a:r>
            <a:endParaRPr lang="en-US"/>
          </a:p>
          <a:p>
            <a:endParaRPr lang="en-US" smtClean="0"/>
          </a:p>
          <a:p>
            <a:r>
              <a:rPr lang="en-US" smtClean="0"/>
              <a:t>Tandai </a:t>
            </a:r>
            <a:r>
              <a:rPr lang="en-US"/>
              <a:t>pencilan dengan lingkaran kecil </a:t>
            </a:r>
          </a:p>
          <a:p>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4702128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Boxplot di R</a:t>
            </a:r>
            <a:endParaRPr lang="en-US"/>
          </a:p>
        </p:txBody>
      </p:sp>
      <p:sp>
        <p:nvSpPr>
          <p:cNvPr id="7" name="Content Placeholder 6"/>
          <p:cNvSpPr>
            <a:spLocks noGrp="1"/>
          </p:cNvSpPr>
          <p:nvPr>
            <p:ph sz="half" idx="1"/>
          </p:nvPr>
        </p:nvSpPr>
        <p:spPr/>
        <p:txBody>
          <a:bodyPr>
            <a:normAutofit/>
          </a:bodyPr>
          <a:lstStyle/>
          <a:p>
            <a:pPr>
              <a:buNone/>
            </a:pPr>
            <a:r>
              <a:rPr lang="en-US" sz="2400" smtClean="0"/>
              <a:t>&gt; boxplot(bpr$BOPO)</a:t>
            </a:r>
          </a:p>
          <a:p>
            <a:pPr>
              <a:buNone/>
            </a:pPr>
            <a:endParaRPr lang="en-US" sz="2400"/>
          </a:p>
        </p:txBody>
      </p:sp>
      <p:sp>
        <p:nvSpPr>
          <p:cNvPr id="8" name="Content Placeholder 7"/>
          <p:cNvSpPr>
            <a:spLocks noGrp="1"/>
          </p:cNvSpPr>
          <p:nvPr>
            <p:ph sz="half" idx="2"/>
          </p:nvPr>
        </p:nvSpPr>
        <p:spPr/>
        <p:txBody>
          <a:bodyPr>
            <a:normAutofit/>
          </a:bodyPr>
          <a:lstStyle/>
          <a:p>
            <a:pPr>
              <a:buNone/>
            </a:pPr>
            <a:r>
              <a:rPr lang="en-US" sz="2400" smtClean="0"/>
              <a:t>&gt; boxplot(bpr$BOPO, </a:t>
            </a:r>
            <a:r>
              <a:rPr lang="en-US" sz="2400" b="1" smtClean="0">
                <a:solidFill>
                  <a:srgbClr val="FF0000"/>
                </a:solidFill>
              </a:rPr>
              <a:t>horizontal=TRUE</a:t>
            </a:r>
            <a:r>
              <a:rPr lang="en-US" sz="2400" smtClean="0"/>
              <a:t>)</a:t>
            </a:r>
          </a:p>
        </p:txBody>
      </p:sp>
      <p:pic>
        <p:nvPicPr>
          <p:cNvPr id="65538" name="Picture 2"/>
          <p:cNvPicPr>
            <a:picLocks noChangeAspect="1" noChangeArrowheads="1"/>
          </p:cNvPicPr>
          <p:nvPr/>
        </p:nvPicPr>
        <p:blipFill>
          <a:blip r:embed="rId2" cstate="print"/>
          <a:srcRect/>
          <a:stretch>
            <a:fillRect/>
          </a:stretch>
        </p:blipFill>
        <p:spPr bwMode="auto">
          <a:xfrm>
            <a:off x="4422232" y="2192797"/>
            <a:ext cx="4053028" cy="4045699"/>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41526" y="2197289"/>
            <a:ext cx="4047057" cy="403973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12"/>
          </p:nvPr>
        </p:nvSpPr>
        <p:spPr/>
        <p:txBody>
          <a:bodyPr/>
          <a:lstStyle/>
          <a:p>
            <a:fld id="{FA84F1FF-EA00-4DFC-8ABA-92BCB195DC3B}" type="slidenum">
              <a:rPr lang="id-ID" smtClean="0"/>
              <a:pPr/>
              <a:t>31</a:t>
            </a:fld>
            <a:endParaRPr lang="id-ID"/>
          </a:p>
        </p:txBody>
      </p:sp>
    </p:spTree>
    <p:extLst>
      <p:ext uri="{BB962C8B-B14F-4D97-AF65-F5344CB8AC3E}">
        <p14:creationId xmlns:p14="http://schemas.microsoft.com/office/powerpoint/2010/main" val="10451366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C3ED6FAD-5205-42ED-9C99-5871ACF67EB5}" type="slidenum">
              <a:rPr lang="en-US"/>
              <a:pPr/>
              <a:t>32</a:t>
            </a:fld>
            <a:endParaRPr lang="en-US"/>
          </a:p>
        </p:txBody>
      </p:sp>
      <p:sp>
        <p:nvSpPr>
          <p:cNvPr id="243714" name="Rectangle 2"/>
          <p:cNvSpPr>
            <a:spLocks noGrp="1" noChangeArrowheads="1"/>
          </p:cNvSpPr>
          <p:nvPr>
            <p:ph type="title"/>
          </p:nvPr>
        </p:nvSpPr>
        <p:spPr/>
        <p:txBody>
          <a:bodyPr/>
          <a:lstStyle/>
          <a:p>
            <a:endParaRPr lang="en-US"/>
          </a:p>
        </p:txBody>
      </p:sp>
      <p:sp>
        <p:nvSpPr>
          <p:cNvPr id="243715" name="Rectangle 3"/>
          <p:cNvSpPr>
            <a:spLocks noGrp="1" noChangeArrowheads="1"/>
          </p:cNvSpPr>
          <p:nvPr>
            <p:ph type="body" idx="1"/>
          </p:nvPr>
        </p:nvSpPr>
        <p:spPr/>
        <p:txBody>
          <a:bodyPr/>
          <a:lstStyle/>
          <a:p>
            <a:endParaRPr lang="en-US" b="1"/>
          </a:p>
        </p:txBody>
      </p:sp>
      <p:pic>
        <p:nvPicPr>
          <p:cNvPr id="243716" name="Picture 4"/>
          <p:cNvPicPr>
            <a:picLocks noChangeAspect="1" noChangeArrowheads="1"/>
          </p:cNvPicPr>
          <p:nvPr/>
        </p:nvPicPr>
        <p:blipFill>
          <a:blip r:embed="rId2" cstate="print"/>
          <a:srcRect/>
          <a:stretch>
            <a:fillRect/>
          </a:stretch>
        </p:blipFill>
        <p:spPr bwMode="auto">
          <a:xfrm>
            <a:off x="533400" y="1066800"/>
            <a:ext cx="7848600" cy="4751388"/>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8124381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2215"/>
            <a:ext cx="8579296" cy="2308324"/>
          </a:xfrm>
          <a:prstGeom prst="rect">
            <a:avLst/>
          </a:prstGeom>
        </p:spPr>
        <p:txBody>
          <a:bodyPr wrap="square">
            <a:spAutoFit/>
          </a:bodyPr>
          <a:lstStyle/>
          <a:p>
            <a:r>
              <a:rPr lang="en-US" sz="2000" dirty="0" err="1" smtClean="0"/>
              <a:t>nf</a:t>
            </a:r>
            <a:r>
              <a:rPr lang="en-US" sz="2000" dirty="0" smtClean="0"/>
              <a:t> </a:t>
            </a:r>
            <a:r>
              <a:rPr lang="en-US" sz="2000" dirty="0" smtClean="0"/>
              <a:t>&lt;- layout(mat = matrix(c(1,2),2,1, </a:t>
            </a:r>
            <a:r>
              <a:rPr lang="en-US" sz="2000" dirty="0" err="1" smtClean="0"/>
              <a:t>byrow</a:t>
            </a:r>
            <a:r>
              <a:rPr lang="en-US" sz="2000" dirty="0" smtClean="0"/>
              <a:t>=TRUE),  height = c(3,1))</a:t>
            </a:r>
          </a:p>
          <a:p>
            <a:r>
              <a:rPr lang="en-US" sz="2000" dirty="0" smtClean="0"/>
              <a:t>par(mar=c(3.1</a:t>
            </a:r>
            <a:r>
              <a:rPr lang="en-US" sz="2000" dirty="0" smtClean="0"/>
              <a:t>, 3.1, 1.1, 2.1))</a:t>
            </a:r>
          </a:p>
          <a:p>
            <a:r>
              <a:rPr lang="en-US" sz="2000" dirty="0" err="1" smtClean="0"/>
              <a:t>hist</a:t>
            </a:r>
            <a:r>
              <a:rPr lang="en-US" sz="2000" dirty="0" smtClean="0"/>
              <a:t>(</a:t>
            </a:r>
            <a:r>
              <a:rPr lang="en-US" sz="2000" dirty="0" err="1" smtClean="0"/>
              <a:t>bpr$BOPO</a:t>
            </a:r>
            <a:r>
              <a:rPr lang="en-US" sz="2000" dirty="0" smtClean="0"/>
              <a:t>, col = "pink", </a:t>
            </a:r>
            <a:r>
              <a:rPr lang="en-US" sz="2000" dirty="0" err="1" smtClean="0"/>
              <a:t>xlim</a:t>
            </a:r>
            <a:r>
              <a:rPr lang="en-US" sz="2000" dirty="0" smtClean="0"/>
              <a:t>=c(0.5, 2.5), breaks=20, main="</a:t>
            </a:r>
            <a:r>
              <a:rPr lang="en-US" sz="2000" dirty="0" err="1" smtClean="0"/>
              <a:t>sebaran</a:t>
            </a:r>
            <a:r>
              <a:rPr lang="en-US" sz="2000" dirty="0" smtClean="0"/>
              <a:t> </a:t>
            </a:r>
            <a:r>
              <a:rPr lang="en-US" sz="2000" dirty="0" err="1" smtClean="0"/>
              <a:t>nilai</a:t>
            </a:r>
            <a:r>
              <a:rPr lang="en-US" sz="2000" dirty="0" smtClean="0"/>
              <a:t> BOPO")</a:t>
            </a:r>
          </a:p>
          <a:p>
            <a:r>
              <a:rPr lang="en-US" sz="2000" dirty="0" smtClean="0"/>
              <a:t>boxplot(</a:t>
            </a:r>
            <a:r>
              <a:rPr lang="en-US" sz="2000" dirty="0" err="1" smtClean="0"/>
              <a:t>bpr$BOPO</a:t>
            </a:r>
            <a:r>
              <a:rPr lang="en-US" sz="2000" dirty="0" smtClean="0"/>
              <a:t>, horizontal=TRUE,  outline=TRUE, </a:t>
            </a:r>
            <a:r>
              <a:rPr lang="en-US" sz="2000" dirty="0" err="1" smtClean="0"/>
              <a:t>ylim</a:t>
            </a:r>
            <a:r>
              <a:rPr lang="en-US" sz="2000" dirty="0" smtClean="0"/>
              <a:t>=c(0.5, 2.5), frame=F, col = "green", width = 10)</a:t>
            </a:r>
          </a:p>
          <a:p>
            <a:endParaRPr lang="en-US" sz="2000" dirty="0"/>
          </a:p>
        </p:txBody>
      </p:sp>
      <p:pic>
        <p:nvPicPr>
          <p:cNvPr id="66562" name="Picture 2"/>
          <p:cNvPicPr>
            <a:picLocks noChangeAspect="1" noChangeArrowheads="1"/>
          </p:cNvPicPr>
          <p:nvPr/>
        </p:nvPicPr>
        <p:blipFill>
          <a:blip r:embed="rId2" cstate="print"/>
          <a:srcRect/>
          <a:stretch>
            <a:fillRect/>
          </a:stretch>
        </p:blipFill>
        <p:spPr bwMode="auto">
          <a:xfrm>
            <a:off x="2574801" y="2492896"/>
            <a:ext cx="4486047" cy="4477935"/>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33</a:t>
            </a:fld>
            <a:endParaRPr lang="id-ID" dirty="0"/>
          </a:p>
        </p:txBody>
      </p:sp>
    </p:spTree>
    <p:extLst>
      <p:ext uri="{BB962C8B-B14F-4D97-AF65-F5344CB8AC3E}">
        <p14:creationId xmlns:p14="http://schemas.microsoft.com/office/powerpoint/2010/main" val="164973484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Menambahkan</a:t>
            </a:r>
            <a:r>
              <a:rPr lang="en-US" dirty="0" smtClean="0"/>
              <a:t> </a:t>
            </a:r>
            <a:r>
              <a:rPr lang="en-US" dirty="0" err="1" smtClean="0"/>
              <a:t>variabel</a:t>
            </a:r>
            <a:r>
              <a:rPr lang="en-US" dirty="0" smtClean="0"/>
              <a:t> </a:t>
            </a:r>
            <a:r>
              <a:rPr lang="en-US" dirty="0" err="1" smtClean="0"/>
              <a:t>tipe</a:t>
            </a:r>
            <a:r>
              <a:rPr lang="en-US" dirty="0" smtClean="0"/>
              <a:t> bank</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s&lt;-</a:t>
            </a:r>
            <a:r>
              <a:rPr lang="en-US" sz="2800" dirty="0" err="1"/>
              <a:t>data.frame</a:t>
            </a:r>
            <a:r>
              <a:rPr lang="en-US" sz="2800" dirty="0"/>
              <a:t>(</a:t>
            </a:r>
            <a:r>
              <a:rPr lang="en-US" sz="2800" dirty="0" err="1"/>
              <a:t>tipe.bank</a:t>
            </a:r>
            <a:r>
              <a:rPr lang="en-US" sz="2800" dirty="0"/>
              <a:t>=rep("Syariah",50))</a:t>
            </a:r>
          </a:p>
          <a:p>
            <a:pPr marL="0" indent="0">
              <a:buNone/>
            </a:pPr>
            <a:r>
              <a:rPr lang="en-US" sz="2800" dirty="0" smtClean="0"/>
              <a:t>k</a:t>
            </a:r>
            <a:r>
              <a:rPr lang="en-US" sz="2800" dirty="0"/>
              <a:t>&lt;-</a:t>
            </a:r>
            <a:r>
              <a:rPr lang="en-US" sz="2800" dirty="0" err="1"/>
              <a:t>data.frame</a:t>
            </a:r>
            <a:r>
              <a:rPr lang="en-US" sz="2800" dirty="0"/>
              <a:t>(</a:t>
            </a:r>
            <a:r>
              <a:rPr lang="en-US" sz="2800" dirty="0" err="1"/>
              <a:t>tipe.bank</a:t>
            </a:r>
            <a:r>
              <a:rPr lang="en-US" sz="2800" dirty="0"/>
              <a:t>=rep("Konvensional",97))</a:t>
            </a:r>
          </a:p>
          <a:p>
            <a:pPr marL="0" indent="0">
              <a:buNone/>
            </a:pPr>
            <a:r>
              <a:rPr lang="en-US" sz="2800" dirty="0" err="1" smtClean="0"/>
              <a:t>tipe.bank</a:t>
            </a:r>
            <a:r>
              <a:rPr lang="en-US" sz="2800" dirty="0"/>
              <a:t>&lt;-</a:t>
            </a:r>
            <a:r>
              <a:rPr lang="en-US" sz="2800" dirty="0" err="1"/>
              <a:t>rbind</a:t>
            </a:r>
            <a:r>
              <a:rPr lang="en-US" sz="2800" dirty="0"/>
              <a:t>(s, k)</a:t>
            </a:r>
          </a:p>
          <a:p>
            <a:pPr marL="0" indent="0">
              <a:buNone/>
            </a:pPr>
            <a:endParaRPr lang="en-US" sz="2800" dirty="0"/>
          </a:p>
          <a:p>
            <a:pPr marL="0" indent="0">
              <a:buNone/>
            </a:pPr>
            <a:r>
              <a:rPr lang="en-US" sz="2800" dirty="0" err="1" smtClean="0"/>
              <a:t>bpr</a:t>
            </a:r>
            <a:r>
              <a:rPr lang="en-US" sz="2800" dirty="0" smtClean="0"/>
              <a:t>&lt;-</a:t>
            </a:r>
            <a:r>
              <a:rPr lang="en-US" sz="2800" dirty="0" err="1"/>
              <a:t>cbind</a:t>
            </a:r>
            <a:r>
              <a:rPr lang="en-US" sz="2800" dirty="0"/>
              <a:t>(</a:t>
            </a:r>
            <a:r>
              <a:rPr lang="en-US" sz="2800" dirty="0" err="1"/>
              <a:t>bpr,tipe.bank</a:t>
            </a:r>
            <a:r>
              <a:rPr lang="en-US" sz="2800" dirty="0"/>
              <a:t>)</a:t>
            </a:r>
          </a:p>
          <a:p>
            <a:pPr marL="0" indent="0">
              <a:buNone/>
            </a:pPr>
            <a:r>
              <a:rPr lang="en-US" sz="2800" dirty="0" err="1" smtClean="0"/>
              <a:t>str</a:t>
            </a:r>
            <a:r>
              <a:rPr lang="en-US" sz="2800" dirty="0" smtClean="0"/>
              <a:t>(</a:t>
            </a:r>
            <a:r>
              <a:rPr lang="en-US" sz="2800" dirty="0" err="1" smtClean="0"/>
              <a:t>bpr</a:t>
            </a:r>
            <a:r>
              <a:rPr lang="en-US" sz="2800" dirty="0" smtClean="0"/>
              <a:t>)</a:t>
            </a:r>
            <a:endParaRPr lang="en-US" sz="2800" dirty="0"/>
          </a:p>
          <a:p>
            <a:pPr marL="0" indent="0">
              <a:buNone/>
            </a:pPr>
            <a:endParaRPr lang="en-US" sz="2800" dirty="0"/>
          </a:p>
        </p:txBody>
      </p:sp>
    </p:spTree>
    <p:extLst>
      <p:ext uri="{BB962C8B-B14F-4D97-AF65-F5344CB8AC3E}">
        <p14:creationId xmlns:p14="http://schemas.microsoft.com/office/powerpoint/2010/main" val="292723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3" name="Content Placeholder 2"/>
          <p:cNvSpPr>
            <a:spLocks noGrp="1"/>
          </p:cNvSpPr>
          <p:nvPr>
            <p:ph idx="1"/>
          </p:nvPr>
        </p:nvSpPr>
        <p:spPr/>
        <p:txBody>
          <a:bodyPr/>
          <a:lstStyle/>
          <a:p>
            <a:pPr marL="0" indent="0">
              <a:buNone/>
            </a:pPr>
            <a:r>
              <a:rPr lang="en-US" dirty="0"/>
              <a:t>boxplot(BOPO ~ </a:t>
            </a:r>
            <a:r>
              <a:rPr lang="en-US" dirty="0" err="1"/>
              <a:t>tipe.bank</a:t>
            </a:r>
            <a:r>
              <a:rPr lang="en-US" dirty="0"/>
              <a:t>, </a:t>
            </a:r>
            <a:r>
              <a:rPr lang="en-US" dirty="0" smtClean="0"/>
              <a:t>data=</a:t>
            </a:r>
            <a:r>
              <a:rPr lang="en-US" dirty="0" err="1" smtClean="0"/>
              <a:t>bpr</a:t>
            </a:r>
            <a:r>
              <a:rPr lang="en-US" dirty="0" smtClean="0"/>
              <a:t>, </a:t>
            </a:r>
            <a:r>
              <a:rPr lang="en-US" dirty="0"/>
              <a:t>col=c(3,6), main="</a:t>
            </a:r>
            <a:r>
              <a:rPr lang="en-US" dirty="0" smtClean="0"/>
              <a:t>BOPO </a:t>
            </a:r>
            <a:r>
              <a:rPr lang="en-US" dirty="0" err="1"/>
              <a:t>Berdasarkan</a:t>
            </a:r>
            <a:r>
              <a:rPr lang="en-US" dirty="0"/>
              <a:t> </a:t>
            </a:r>
            <a:r>
              <a:rPr lang="en-US" dirty="0" err="1"/>
              <a:t>tipe</a:t>
            </a:r>
            <a:r>
              <a:rPr lang="en-US" dirty="0"/>
              <a:t> bank")</a:t>
            </a:r>
          </a:p>
        </p:txBody>
      </p:sp>
      <p:pic>
        <p:nvPicPr>
          <p:cNvPr id="6" name="Picture 5"/>
          <p:cNvPicPr>
            <a:picLocks noChangeAspect="1"/>
          </p:cNvPicPr>
          <p:nvPr/>
        </p:nvPicPr>
        <p:blipFill>
          <a:blip r:embed="rId3"/>
          <a:stretch>
            <a:fillRect/>
          </a:stretch>
        </p:blipFill>
        <p:spPr>
          <a:xfrm>
            <a:off x="1822794" y="2996952"/>
            <a:ext cx="5498412" cy="2971428"/>
          </a:xfrm>
          <a:prstGeom prst="rect">
            <a:avLst/>
          </a:prstGeom>
        </p:spPr>
      </p:pic>
    </p:spTree>
    <p:extLst>
      <p:ext uri="{BB962C8B-B14F-4D97-AF65-F5344CB8AC3E}">
        <p14:creationId xmlns:p14="http://schemas.microsoft.com/office/powerpoint/2010/main" val="117866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0895"/>
            <a:ext cx="7772400" cy="1470025"/>
          </a:xfrm>
        </p:spPr>
        <p:txBody>
          <a:bodyPr>
            <a:normAutofit/>
          </a:bodyPr>
          <a:lstStyle/>
          <a:p>
            <a:r>
              <a:rPr lang="en-US" sz="2700" smtClean="0"/>
              <a:t/>
            </a:r>
            <a:br>
              <a:rPr lang="en-US" sz="2700" smtClean="0"/>
            </a:br>
            <a:r>
              <a:rPr lang="en-US" sz="5300" b="1" smtClean="0"/>
              <a:t>Pemeriksaan Sebaran Data</a:t>
            </a:r>
            <a:endParaRPr lang="en-US"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9225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Outline</a:t>
            </a:r>
            <a:endParaRPr lang="en-US" sz="3200" b="1"/>
          </a:p>
        </p:txBody>
      </p:sp>
      <p:sp>
        <p:nvSpPr>
          <p:cNvPr id="3" name="Content Placeholder 2"/>
          <p:cNvSpPr>
            <a:spLocks noGrp="1"/>
          </p:cNvSpPr>
          <p:nvPr>
            <p:ph idx="1"/>
          </p:nvPr>
        </p:nvSpPr>
        <p:spPr/>
        <p:txBody>
          <a:bodyPr>
            <a:noAutofit/>
          </a:bodyPr>
          <a:lstStyle/>
          <a:p>
            <a:r>
              <a:rPr lang="en-US" sz="2400" b="1" smtClean="0"/>
              <a:t>Quantile-Quantile Plot</a:t>
            </a:r>
          </a:p>
          <a:p>
            <a:pPr lvl="1"/>
            <a:r>
              <a:rPr lang="en-US" sz="2000" smtClean="0"/>
              <a:t>Apa itu kuantil?</a:t>
            </a:r>
          </a:p>
          <a:p>
            <a:pPr lvl="1"/>
            <a:r>
              <a:rPr lang="en-US" sz="2000" smtClean="0"/>
              <a:t>Plot kuantil</a:t>
            </a:r>
          </a:p>
          <a:p>
            <a:pPr lvl="1"/>
            <a:r>
              <a:rPr lang="en-US" sz="2000" smtClean="0"/>
              <a:t>QQplot</a:t>
            </a:r>
          </a:p>
          <a:p>
            <a:pPr lvl="1"/>
            <a:r>
              <a:rPr lang="en-US" sz="2000" smtClean="0"/>
              <a:t>QQplot Normal</a:t>
            </a:r>
          </a:p>
          <a:p>
            <a:pPr lvl="1"/>
            <a:r>
              <a:rPr lang="en-US" sz="2000" smtClean="0"/>
              <a:t>QQplot selain normal</a:t>
            </a:r>
          </a:p>
          <a:p>
            <a:pPr lvl="1"/>
            <a:endParaRPr lang="en-US" sz="2000" smtClean="0"/>
          </a:p>
          <a:p>
            <a:r>
              <a:rPr lang="en-US" sz="2400" b="1" smtClean="0"/>
              <a:t>Goodness of Fit Test</a:t>
            </a:r>
          </a:p>
          <a:p>
            <a:pPr lvl="1"/>
            <a:r>
              <a:rPr lang="en-US" sz="2000" smtClean="0"/>
              <a:t>Chi-Square Test</a:t>
            </a:r>
          </a:p>
          <a:p>
            <a:pPr lvl="1"/>
            <a:r>
              <a:rPr lang="en-US" sz="2000" smtClean="0"/>
              <a:t>Kolmogorov-Smirnov Test</a:t>
            </a:r>
          </a:p>
          <a:p>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37</a:t>
            </a:fld>
            <a:endParaRPr lang="id-ID" dirty="0"/>
          </a:p>
        </p:txBody>
      </p:sp>
    </p:spTree>
    <p:extLst>
      <p:ext uri="{BB962C8B-B14F-4D97-AF65-F5344CB8AC3E}">
        <p14:creationId xmlns:p14="http://schemas.microsoft.com/office/powerpoint/2010/main" val="1796869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Persentil dan Kuantil</a:t>
            </a:r>
            <a:endParaRPr lang="en-US" sz="3200" b="1"/>
          </a:p>
        </p:txBody>
      </p:sp>
      <p:sp>
        <p:nvSpPr>
          <p:cNvPr id="3" name="Content Placeholder 2"/>
          <p:cNvSpPr>
            <a:spLocks noGrp="1"/>
          </p:cNvSpPr>
          <p:nvPr>
            <p:ph idx="1"/>
          </p:nvPr>
        </p:nvSpPr>
        <p:spPr/>
        <p:txBody>
          <a:bodyPr>
            <a:normAutofit fontScale="70000" lnSpcReduction="20000"/>
          </a:bodyPr>
          <a:lstStyle/>
          <a:p>
            <a:r>
              <a:rPr lang="en-US" smtClean="0"/>
              <a:t>Persentile ke-k dari sebuah dataset adalah sebuah nilai yang membagi sedemikian rupa sehingga terdapat k% amatan yang kurang dari nilai tersebut dan (100-k)% amatan bernilai lebih besar dari nilai persentil tersebut</a:t>
            </a:r>
          </a:p>
          <a:p>
            <a:pPr lvl="1"/>
            <a:r>
              <a:rPr lang="en-US" smtClean="0"/>
              <a:t>Persentil ke-25 disebut juga sebagai lower quartile atau Q1</a:t>
            </a:r>
          </a:p>
          <a:p>
            <a:pPr lvl="1"/>
            <a:r>
              <a:rPr lang="en-US" smtClean="0"/>
              <a:t>Persentil ke-50 disebut juga sebagai median</a:t>
            </a:r>
          </a:p>
          <a:p>
            <a:pPr lvl="1"/>
            <a:r>
              <a:rPr lang="en-US" smtClean="0"/>
              <a:t>Persentil ke-75 disebut juga sebagai upper quartile atau Q3</a:t>
            </a:r>
          </a:p>
          <a:p>
            <a:endParaRPr lang="en-US"/>
          </a:p>
          <a:p>
            <a:r>
              <a:rPr lang="en-US" smtClean="0"/>
              <a:t>Dalam analisis statistik, istilah kuantil lebih umum digunakan dibandingkan persentil, meskipun maknanya sama.  Hanya saja sering digunakan indeks yang berbeda.</a:t>
            </a:r>
          </a:p>
          <a:p>
            <a:pPr lvl="1"/>
            <a:r>
              <a:rPr lang="en-US" smtClean="0"/>
              <a:t>P25 </a:t>
            </a:r>
            <a:r>
              <a:rPr lang="en-US" smtClean="0">
                <a:sym typeface="Wingdings" pitchFamily="2" charset="2"/>
              </a:rPr>
              <a:t> Q(0.25)</a:t>
            </a:r>
          </a:p>
          <a:p>
            <a:pPr lvl="1"/>
            <a:r>
              <a:rPr lang="en-US" smtClean="0">
                <a:sym typeface="Wingdings" pitchFamily="2" charset="2"/>
              </a:rPr>
              <a:t>P50  Q(0.5)</a:t>
            </a:r>
          </a:p>
          <a:p>
            <a:pPr lvl="1"/>
            <a:r>
              <a:rPr lang="en-US" smtClean="0">
                <a:sym typeface="Wingdings" pitchFamily="2" charset="2"/>
              </a:rPr>
              <a:t>P75  Q(0.75)</a:t>
            </a:r>
            <a:endParaRPr lang="en-US" smtClean="0"/>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38</a:t>
            </a:fld>
            <a:endParaRPr lang="id-ID" dirty="0"/>
          </a:p>
        </p:txBody>
      </p:sp>
    </p:spTree>
    <p:extLst>
      <p:ext uri="{BB962C8B-B14F-4D97-AF65-F5344CB8AC3E}">
        <p14:creationId xmlns:p14="http://schemas.microsoft.com/office/powerpoint/2010/main" val="180353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Misalkan ada dataset berikut</a:t>
            </a:r>
          </a:p>
          <a:p>
            <a:pPr>
              <a:buNone/>
            </a:pPr>
            <a:r>
              <a:rPr lang="en-US" sz="2400"/>
              <a:t>	</a:t>
            </a:r>
            <a:r>
              <a:rPr lang="en-US" sz="2400" smtClean="0"/>
              <a:t>3.7	   2.7   3.3   1.3   2.2   3.1</a:t>
            </a:r>
          </a:p>
          <a:p>
            <a:endParaRPr lang="en-US" sz="2400" smtClean="0"/>
          </a:p>
          <a:p>
            <a:r>
              <a:rPr lang="en-US" sz="2400" smtClean="0"/>
              <a:t>Pertama urutkan datanya</a:t>
            </a:r>
            <a:endParaRPr lang="en-US" sz="2400"/>
          </a:p>
          <a:p>
            <a:pPr>
              <a:buNone/>
            </a:pPr>
            <a:r>
              <a:rPr lang="en-US" sz="2400" smtClean="0"/>
              <a:t>	1.3   2.2   2.7   3.1   3.3   3.7</a:t>
            </a:r>
            <a:endParaRPr lang="en-US" sz="2400"/>
          </a:p>
          <a:p>
            <a:endParaRPr lang="en-US" sz="2400" smtClean="0"/>
          </a:p>
          <a:p>
            <a:r>
              <a:rPr lang="en-US" sz="2400" smtClean="0"/>
              <a:t>Padankan setiap nilai yang terurut dengan bilangan fraksi antara 0 dan 1 dengan jarak yang sama</a:t>
            </a:r>
          </a:p>
          <a:p>
            <a:endParaRPr lang="en-US" sz="2400"/>
          </a:p>
          <a:p>
            <a:endParaRPr lang="en-US" sz="2400" smtClean="0"/>
          </a:p>
          <a:p>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1524000" y="5181600"/>
            <a:ext cx="6432296" cy="9906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39</a:t>
            </a:fld>
            <a:endParaRPr lang="id-ID" dirty="0"/>
          </a:p>
        </p:txBody>
      </p:sp>
    </p:spTree>
    <p:extLst>
      <p:ext uri="{BB962C8B-B14F-4D97-AF65-F5344CB8AC3E}">
        <p14:creationId xmlns:p14="http://schemas.microsoft.com/office/powerpoint/2010/main" val="48094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a:t>
            </a:fld>
            <a:endParaRPr lang="id-ID" dirty="0"/>
          </a:p>
        </p:txBody>
      </p:sp>
      <p:sp>
        <p:nvSpPr>
          <p:cNvPr id="7" name="Rectangle 6"/>
          <p:cNvSpPr/>
          <p:nvPr/>
        </p:nvSpPr>
        <p:spPr>
          <a:xfrm>
            <a:off x="539552" y="1468777"/>
            <a:ext cx="7881582" cy="369332"/>
          </a:xfrm>
          <a:prstGeom prst="rect">
            <a:avLst/>
          </a:prstGeom>
        </p:spPr>
        <p:txBody>
          <a:bodyPr wrap="square">
            <a:spAutoFit/>
          </a:bodyPr>
          <a:lstStyle/>
          <a:p>
            <a:r>
              <a:rPr lang="en-US" b="1" dirty="0" err="1" smtClean="0"/>
              <a:t>hist</a:t>
            </a:r>
            <a:r>
              <a:rPr lang="en-US" b="1" dirty="0" smtClean="0"/>
              <a:t>(</a:t>
            </a:r>
            <a:r>
              <a:rPr lang="en-US" b="1" dirty="0" err="1" smtClean="0"/>
              <a:t>bpr$BOPO</a:t>
            </a:r>
            <a:r>
              <a:rPr lang="en-US" b="1" dirty="0" smtClean="0"/>
              <a:t>, breaks=20,col="cyan", </a:t>
            </a:r>
            <a:r>
              <a:rPr lang="en-US" b="1" dirty="0" err="1" smtClean="0"/>
              <a:t>xlab</a:t>
            </a:r>
            <a:r>
              <a:rPr lang="en-US" b="1" dirty="0" smtClean="0"/>
              <a:t>="BOPO", main="Histogram BOPO")</a:t>
            </a:r>
            <a:endParaRPr lang="en-US" b="1" dirty="0"/>
          </a:p>
        </p:txBody>
      </p:sp>
      <p:pic>
        <p:nvPicPr>
          <p:cNvPr id="55298" name="Picture 2"/>
          <p:cNvPicPr>
            <a:picLocks noChangeAspect="1" noChangeArrowheads="1"/>
          </p:cNvPicPr>
          <p:nvPr/>
        </p:nvPicPr>
        <p:blipFill>
          <a:blip r:embed="rId3" cstate="print"/>
          <a:srcRect/>
          <a:stretch>
            <a:fillRect/>
          </a:stretch>
        </p:blipFill>
        <p:spPr bwMode="auto">
          <a:xfrm>
            <a:off x="1406075" y="2238232"/>
            <a:ext cx="4040219" cy="4032913"/>
          </a:xfrm>
          <a:prstGeom prst="rect">
            <a:avLst/>
          </a:prstGeom>
          <a:noFill/>
          <a:ln w="9525">
            <a:noFill/>
            <a:miter lim="800000"/>
            <a:headEnd/>
            <a:tailEnd/>
          </a:ln>
          <a:effectLst/>
        </p:spPr>
      </p:pic>
      <p:sp>
        <p:nvSpPr>
          <p:cNvPr id="9" name="Rectangle 8"/>
          <p:cNvSpPr/>
          <p:nvPr/>
        </p:nvSpPr>
        <p:spPr>
          <a:xfrm>
            <a:off x="4121626" y="3772556"/>
            <a:ext cx="3480178" cy="830997"/>
          </a:xfrm>
          <a:prstGeom prst="rect">
            <a:avLst/>
          </a:prstGeom>
          <a:solidFill>
            <a:schemeClr val="accent6">
              <a:lumMod val="20000"/>
              <a:lumOff val="80000"/>
            </a:schemeClr>
          </a:solidFill>
        </p:spPr>
        <p:txBody>
          <a:bodyPr wrap="square">
            <a:spAutoFit/>
          </a:bodyPr>
          <a:lstStyle/>
          <a:p>
            <a:r>
              <a:rPr lang="en-US" sz="2400" b="1" smtClean="0">
                <a:solidFill>
                  <a:srgbClr val="FF0000"/>
                </a:solidFill>
              </a:rPr>
              <a:t>Informasi apa yang Anda peroleh?</a:t>
            </a:r>
            <a:endParaRPr lang="en-US" sz="2400" b="1">
              <a:solidFill>
                <a:srgbClr val="FF0000"/>
              </a:solidFill>
            </a:endParaRPr>
          </a:p>
        </p:txBody>
      </p:sp>
    </p:spTree>
    <p:extLst>
      <p:ext uri="{BB962C8B-B14F-4D97-AF65-F5344CB8AC3E}">
        <p14:creationId xmlns:p14="http://schemas.microsoft.com/office/powerpoint/2010/main" val="3127489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pic>
        <p:nvPicPr>
          <p:cNvPr id="2050" name="Picture 2"/>
          <p:cNvPicPr>
            <a:picLocks noChangeAspect="1" noChangeArrowheads="1"/>
          </p:cNvPicPr>
          <p:nvPr/>
        </p:nvPicPr>
        <p:blipFill>
          <a:blip r:embed="rId2" cstate="print"/>
          <a:srcRect/>
          <a:stretch>
            <a:fillRect/>
          </a:stretch>
        </p:blipFill>
        <p:spPr bwMode="auto">
          <a:xfrm>
            <a:off x="1981200" y="1295400"/>
            <a:ext cx="5014358" cy="4163796"/>
          </a:xfrm>
          <a:prstGeom prst="rect">
            <a:avLst/>
          </a:prstGeom>
          <a:noFill/>
          <a:ln w="9525">
            <a:noFill/>
            <a:miter lim="800000"/>
            <a:headEnd/>
            <a:tailEnd/>
          </a:ln>
        </p:spPr>
      </p:pic>
      <p:sp>
        <p:nvSpPr>
          <p:cNvPr id="5" name="TextBox 4"/>
          <p:cNvSpPr txBox="1"/>
          <p:nvPr/>
        </p:nvSpPr>
        <p:spPr>
          <a:xfrm>
            <a:off x="1066800" y="5486400"/>
            <a:ext cx="7086600" cy="954107"/>
          </a:xfrm>
          <a:prstGeom prst="rect">
            <a:avLst/>
          </a:prstGeom>
          <a:noFill/>
        </p:spPr>
        <p:txBody>
          <a:bodyPr wrap="square" rtlCol="0">
            <a:spAutoFit/>
          </a:bodyPr>
          <a:lstStyle/>
          <a:p>
            <a:pPr algn="ctr"/>
            <a:r>
              <a:rPr lang="en-US" sz="2800" b="1" smtClean="0"/>
              <a:t>Kuantil yang lain diperoleh menggunakan interpolasi linear</a:t>
            </a:r>
            <a:endParaRPr lang="en-US" sz="28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40</a:t>
            </a:fld>
            <a:endParaRPr lang="id-ID" dirty="0"/>
          </a:p>
        </p:txBody>
      </p:sp>
    </p:spTree>
    <p:extLst>
      <p:ext uri="{BB962C8B-B14F-4D97-AF65-F5344CB8AC3E}">
        <p14:creationId xmlns:p14="http://schemas.microsoft.com/office/powerpoint/2010/main" val="793339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Andaikan terdapat suatu gugus data x</a:t>
            </a:r>
            <a:r>
              <a:rPr lang="en-US" sz="2400" baseline="-25000" smtClean="0"/>
              <a:t>1</a:t>
            </a:r>
            <a:r>
              <a:rPr lang="en-US" sz="2400"/>
              <a:t>, x</a:t>
            </a:r>
            <a:r>
              <a:rPr lang="en-US" sz="2400" baseline="-25000"/>
              <a:t>2</a:t>
            </a:r>
            <a:r>
              <a:rPr lang="en-US" sz="2400"/>
              <a:t>, . . </a:t>
            </a:r>
            <a:r>
              <a:rPr lang="en-US" sz="2400" smtClean="0"/>
              <a:t>., x</a:t>
            </a:r>
            <a:r>
              <a:rPr lang="en-US" sz="2400" baseline="-25000" smtClean="0"/>
              <a:t>n</a:t>
            </a:r>
            <a:r>
              <a:rPr lang="en-US" sz="2400" smtClean="0"/>
              <a:t> .  Kuantil dengan fraksi tertentu diperoleh dengan cara sebagai berikut:</a:t>
            </a:r>
          </a:p>
          <a:p>
            <a:pPr lvl="1"/>
            <a:r>
              <a:rPr lang="en-US" sz="2000" smtClean="0"/>
              <a:t>Urutkan datanya x</a:t>
            </a:r>
            <a:r>
              <a:rPr lang="en-US" sz="2000" baseline="-25000" smtClean="0"/>
              <a:t>(1</a:t>
            </a:r>
            <a:r>
              <a:rPr lang="en-US" sz="2000" baseline="-25000"/>
              <a:t>) </a:t>
            </a:r>
            <a:r>
              <a:rPr lang="en-US" sz="2000" smtClean="0">
                <a:sym typeface="Symbol"/>
              </a:rPr>
              <a:t> </a:t>
            </a:r>
            <a:r>
              <a:rPr lang="en-US" sz="2000" smtClean="0"/>
              <a:t> </a:t>
            </a:r>
            <a:r>
              <a:rPr lang="en-US" sz="2000"/>
              <a:t>x</a:t>
            </a:r>
            <a:r>
              <a:rPr lang="en-US" sz="2000" baseline="-25000"/>
              <a:t>(2)</a:t>
            </a:r>
            <a:r>
              <a:rPr lang="en-US" sz="2000"/>
              <a:t> </a:t>
            </a:r>
            <a:r>
              <a:rPr lang="en-US" sz="2000" smtClean="0">
                <a:sym typeface="Symbol"/>
              </a:rPr>
              <a:t>  </a:t>
            </a:r>
            <a:r>
              <a:rPr lang="en-US" sz="2000" smtClean="0"/>
              <a:t>· </a:t>
            </a:r>
            <a:r>
              <a:rPr lang="en-US" sz="2000"/>
              <a:t>· · </a:t>
            </a:r>
            <a:r>
              <a:rPr lang="en-US" sz="2000" smtClean="0">
                <a:sym typeface="Symbol"/>
              </a:rPr>
              <a:t></a:t>
            </a:r>
            <a:r>
              <a:rPr lang="en-US" sz="2000" smtClean="0"/>
              <a:t> </a:t>
            </a:r>
            <a:r>
              <a:rPr lang="en-US" sz="2000"/>
              <a:t>x</a:t>
            </a:r>
            <a:r>
              <a:rPr lang="en-US" sz="2000" baseline="-25000"/>
              <a:t>(n</a:t>
            </a:r>
            <a:r>
              <a:rPr lang="en-US" sz="2000" baseline="-25000" smtClean="0"/>
              <a:t>)</a:t>
            </a:r>
            <a:r>
              <a:rPr lang="en-US" sz="2000" smtClean="0"/>
              <a:t>.</a:t>
            </a:r>
          </a:p>
          <a:p>
            <a:pPr lvl="1"/>
            <a:r>
              <a:rPr lang="en-US" sz="2000" smtClean="0"/>
              <a:t>Setiap data yang terurut merupakan kuantil yang bersesuaian dengan fraksi</a:t>
            </a:r>
          </a:p>
          <a:p>
            <a:pPr lvl="1"/>
            <a:endParaRPr lang="en-US" sz="2000"/>
          </a:p>
          <a:p>
            <a:pPr lvl="1"/>
            <a:endParaRPr lang="en-US" sz="2000" smtClean="0"/>
          </a:p>
          <a:p>
            <a:pPr lvl="1">
              <a:buNone/>
            </a:pPr>
            <a:r>
              <a:rPr lang="en-US" sz="2000" smtClean="0"/>
              <a:t>	</a:t>
            </a:r>
            <a:r>
              <a:rPr lang="en-US" sz="2000"/>
              <a:t>untuk i = 1, . . . , </a:t>
            </a:r>
            <a:r>
              <a:rPr lang="en-US" sz="2000" smtClean="0"/>
              <a:t>n</a:t>
            </a:r>
            <a:endParaRPr lang="en-US" sz="2000"/>
          </a:p>
          <a:p>
            <a:pPr lvl="1"/>
            <a:r>
              <a:rPr lang="en-US" sz="2000" smtClean="0"/>
              <a:t>Kuantil untuk fraksi lain diperoleh dengan melakukan interpolasi linear</a:t>
            </a:r>
            <a:endParaRPr lang="en-US" sz="2000"/>
          </a:p>
        </p:txBody>
      </p:sp>
      <p:graphicFrame>
        <p:nvGraphicFramePr>
          <p:cNvPr id="4" name="Object 3"/>
          <p:cNvGraphicFramePr>
            <a:graphicFrameLocks noChangeAspect="1"/>
          </p:cNvGraphicFramePr>
          <p:nvPr/>
        </p:nvGraphicFramePr>
        <p:xfrm>
          <a:off x="3745173" y="3543868"/>
          <a:ext cx="1066800" cy="673768"/>
        </p:xfrm>
        <a:graphic>
          <a:graphicData uri="http://schemas.openxmlformats.org/presentationml/2006/ole">
            <mc:AlternateContent xmlns:mc="http://schemas.openxmlformats.org/markup-compatibility/2006">
              <mc:Choice xmlns:v="urn:schemas-microsoft-com:vml" Requires="v">
                <p:oleObj spid="_x0000_s129034" name="Equation" r:id="rId3" imgW="723600" imgH="457200" progId="Equation.3">
                  <p:embed/>
                </p:oleObj>
              </mc:Choice>
              <mc:Fallback>
                <p:oleObj name="Equation" r:id="rId3" imgW="7236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173" y="3543868"/>
                        <a:ext cx="1066800" cy="673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41</a:t>
            </a:fld>
            <a:endParaRPr lang="id-ID" dirty="0"/>
          </a:p>
        </p:txBody>
      </p:sp>
    </p:spTree>
    <p:extLst>
      <p:ext uri="{BB962C8B-B14F-4D97-AF65-F5344CB8AC3E}">
        <p14:creationId xmlns:p14="http://schemas.microsoft.com/office/powerpoint/2010/main" val="936467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Kuantil</a:t>
            </a:r>
            <a:endParaRPr lang="en-US" sz="3200" b="1"/>
          </a:p>
        </p:txBody>
      </p:sp>
      <p:sp>
        <p:nvSpPr>
          <p:cNvPr id="3" name="Content Placeholder 2"/>
          <p:cNvSpPr>
            <a:spLocks noGrp="1"/>
          </p:cNvSpPr>
          <p:nvPr>
            <p:ph idx="1"/>
          </p:nvPr>
        </p:nvSpPr>
        <p:spPr/>
        <p:txBody>
          <a:bodyPr>
            <a:normAutofit/>
          </a:bodyPr>
          <a:lstStyle/>
          <a:p>
            <a:r>
              <a:rPr lang="en-US" sz="2800" smtClean="0"/>
              <a:t>Merupakan plot antar nilai kuantil dan fraksinya</a:t>
            </a:r>
          </a:p>
          <a:p>
            <a:endParaRPr lang="en-US" sz="2800"/>
          </a:p>
          <a:p>
            <a:r>
              <a:rPr lang="en-US" sz="2800" smtClean="0"/>
              <a:t>Serupa dengan plot dari fungsi sebaran kumulatif empirik (menukar sumbu)</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42</a:t>
            </a:fld>
            <a:endParaRPr lang="id-ID" dirty="0"/>
          </a:p>
        </p:txBody>
      </p:sp>
    </p:spTree>
    <p:extLst>
      <p:ext uri="{BB962C8B-B14F-4D97-AF65-F5344CB8AC3E}">
        <p14:creationId xmlns:p14="http://schemas.microsoft.com/office/powerpoint/2010/main" val="465839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 y="503420"/>
          <a:ext cx="4191000" cy="5963922"/>
        </p:xfrm>
        <a:graphic>
          <a:graphicData uri="http://schemas.openxmlformats.org/drawingml/2006/table">
            <a:tbl>
              <a:tblPr/>
              <a:tblGrid>
                <a:gridCol w="61912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150519">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0.0000</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0.0385</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0.0769</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0.1154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0.1538</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0.1923</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0.2308</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0.2692</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0.3077</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0.3462</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0.3846</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0.4231</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0.4615</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0.5000</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0.5385</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0.5769</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0.6154</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0.6538</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0.6923</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0.7308</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0.7692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0.8077</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0.8462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0.8846</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0.9231</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0.9615</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1.0000</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graphicFrame>
        <p:nvGraphicFramePr>
          <p:cNvPr id="7" name="Chart 6"/>
          <p:cNvGraphicFramePr/>
          <p:nvPr/>
        </p:nvGraphicFramePr>
        <p:xfrm>
          <a:off x="4495800" y="1676400"/>
          <a:ext cx="42672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4294967295"/>
          </p:nvPr>
        </p:nvSpPr>
        <p:spPr/>
        <p:txBody>
          <a:bodyPr/>
          <a:lstStyle/>
          <a:p>
            <a:r>
              <a:rPr lang="en-US" dirty="0" err="1" smtClean="0"/>
              <a:t>Departemen</a:t>
            </a:r>
            <a:r>
              <a:rPr lang="en-US" dirty="0" smtClean="0"/>
              <a:t> </a:t>
            </a:r>
            <a:r>
              <a:rPr lang="en-US" dirty="0" err="1" smtClean="0"/>
              <a:t>Statistika</a:t>
            </a:r>
            <a:r>
              <a:rPr lang="en-US" dirty="0" smtClean="0"/>
              <a:t>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43</a:t>
            </a:fld>
            <a:endParaRPr lang="id-ID" dirty="0"/>
          </a:p>
        </p:txBody>
      </p:sp>
    </p:spTree>
    <p:extLst>
      <p:ext uri="{BB962C8B-B14F-4D97-AF65-F5344CB8AC3E}">
        <p14:creationId xmlns:p14="http://schemas.microsoft.com/office/powerpoint/2010/main" val="3021207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Plot QQ</a:t>
            </a:r>
            <a:endParaRPr lang="en-US" sz="3600" b="1"/>
          </a:p>
        </p:txBody>
      </p:sp>
      <p:sp>
        <p:nvSpPr>
          <p:cNvPr id="3" name="Content Placeholder 2"/>
          <p:cNvSpPr>
            <a:spLocks noGrp="1"/>
          </p:cNvSpPr>
          <p:nvPr>
            <p:ph idx="1"/>
          </p:nvPr>
        </p:nvSpPr>
        <p:spPr/>
        <p:txBody>
          <a:bodyPr>
            <a:normAutofit fontScale="92500" lnSpcReduction="20000"/>
          </a:bodyPr>
          <a:lstStyle/>
          <a:p>
            <a:r>
              <a:rPr lang="en-US" sz="2800" smtClean="0"/>
              <a:t>Plot Kuantil-Kuantil</a:t>
            </a:r>
          </a:p>
          <a:p>
            <a:endParaRPr lang="en-US" sz="2800" smtClean="0"/>
          </a:p>
          <a:p>
            <a:r>
              <a:rPr lang="en-US" sz="2800" smtClean="0"/>
              <a:t>Theoretical QQ Plot</a:t>
            </a:r>
          </a:p>
          <a:p>
            <a:endParaRPr lang="en-US" sz="2800" smtClean="0"/>
          </a:p>
          <a:p>
            <a:r>
              <a:rPr lang="en-US" sz="2800" smtClean="0"/>
              <a:t>Scatter plot antara quantil data dengan quantil berdasarkan sebaran hipotetik tertentu</a:t>
            </a:r>
          </a:p>
          <a:p>
            <a:endParaRPr lang="en-US" sz="2800" smtClean="0"/>
          </a:p>
          <a:p>
            <a:r>
              <a:rPr lang="en-US" sz="2800" smtClean="0"/>
              <a:t>Digunakan untuk mengidentifikasi apakah sebaran data mengikuti sebaran hipotetik yang digambarkan</a:t>
            </a:r>
          </a:p>
          <a:p>
            <a:endParaRPr lang="en-US" sz="2800" smtClean="0"/>
          </a:p>
          <a:p>
            <a:r>
              <a:rPr lang="en-US" sz="2800" smtClean="0"/>
              <a:t>Pola garis lurus mengindikasikan hal tersebut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44</a:t>
            </a:fld>
            <a:endParaRPr lang="id-ID" dirty="0"/>
          </a:p>
        </p:txBody>
      </p:sp>
    </p:spTree>
    <p:extLst>
      <p:ext uri="{BB962C8B-B14F-4D97-AF65-F5344CB8AC3E}">
        <p14:creationId xmlns:p14="http://schemas.microsoft.com/office/powerpoint/2010/main" val="387573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Untuk sebaran hipotetik tertentu, hitung  Q</a:t>
            </a:r>
            <a:r>
              <a:rPr lang="en-US" sz="2400" baseline="-25000" smtClean="0"/>
              <a:t>i</a:t>
            </a:r>
            <a:r>
              <a:rPr lang="en-US" sz="2400" smtClean="0"/>
              <a:t> = F</a:t>
            </a:r>
            <a:r>
              <a:rPr lang="en-US" sz="2400" baseline="30000" smtClean="0"/>
              <a:t>-1</a:t>
            </a:r>
            <a:r>
              <a:rPr lang="en-US" sz="2400" smtClean="0"/>
              <a:t>(p</a:t>
            </a:r>
            <a:r>
              <a:rPr lang="en-US" sz="2400" baseline="-25000" smtClean="0"/>
              <a:t>i</a:t>
            </a:r>
            <a:r>
              <a:rPr lang="en-US" sz="2400" smtClean="0"/>
              <a:t>) dengan F adalah fungsi sebaran kumulatif, dengan kata lain Qi adalah sebuah nilai sehingga P(Y </a:t>
            </a:r>
            <a:r>
              <a:rPr lang="en-US" sz="2400" smtClean="0">
                <a:sym typeface="Symbol"/>
              </a:rPr>
              <a:t> Q</a:t>
            </a:r>
            <a:r>
              <a:rPr lang="en-US" sz="2400" baseline="-25000" smtClean="0">
                <a:sym typeface="Symbol"/>
              </a:rPr>
              <a:t>i</a:t>
            </a:r>
            <a:r>
              <a:rPr lang="en-US" sz="2400" smtClean="0">
                <a:sym typeface="Symbol"/>
              </a:rPr>
              <a:t>) = p</a:t>
            </a:r>
            <a:r>
              <a:rPr lang="en-US" sz="2400" baseline="-25000" smtClean="0">
                <a:sym typeface="Symbol"/>
              </a:rPr>
              <a:t>i</a:t>
            </a:r>
            <a:endParaRPr lang="en-US" sz="2400" baseline="-25000" smtClean="0"/>
          </a:p>
          <a:p>
            <a:pPr lvl="1"/>
            <a:r>
              <a:rPr lang="en-US" sz="2400" smtClean="0"/>
              <a:t>Plot x</a:t>
            </a:r>
            <a:r>
              <a:rPr lang="en-US" sz="2400" baseline="-25000" smtClean="0"/>
              <a:t>(i) </a:t>
            </a:r>
            <a:r>
              <a:rPr lang="en-US" sz="2400" smtClean="0"/>
              <a:t>vs Q</a:t>
            </a:r>
            <a:r>
              <a:rPr lang="en-US" sz="2400" baseline="-25000" smtClean="0"/>
              <a:t>i </a:t>
            </a:r>
            <a:endParaRPr lang="en-US" sz="2400" baseline="-250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45</a:t>
            </a:fld>
            <a:endParaRPr lang="id-ID" dirty="0"/>
          </a:p>
        </p:txBody>
      </p:sp>
    </p:spTree>
    <p:extLst>
      <p:ext uri="{BB962C8B-B14F-4D97-AF65-F5344CB8AC3E}">
        <p14:creationId xmlns:p14="http://schemas.microsoft.com/office/powerpoint/2010/main" val="978594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 Normal</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Tentukan skor normal Z, untuk setiap p</a:t>
            </a:r>
            <a:r>
              <a:rPr lang="en-US" sz="2400" baseline="-25000" smtClean="0"/>
              <a:t>i</a:t>
            </a:r>
            <a:r>
              <a:rPr lang="en-US" sz="2400" baseline="30000" smtClean="0"/>
              <a:t> </a:t>
            </a:r>
            <a:endParaRPr lang="en-US" sz="2400"/>
          </a:p>
          <a:p>
            <a:pPr lvl="1"/>
            <a:r>
              <a:rPr lang="en-US" sz="2400" smtClean="0"/>
              <a:t>Plot x</a:t>
            </a:r>
            <a:r>
              <a:rPr lang="en-US" sz="2400" baseline="-25000" smtClean="0"/>
              <a:t>(i) </a:t>
            </a:r>
            <a:r>
              <a:rPr lang="en-US" sz="2400" smtClean="0"/>
              <a:t>vs Z</a:t>
            </a:r>
            <a:r>
              <a:rPr lang="en-US" sz="2400" baseline="-25000" smtClean="0"/>
              <a:t>i</a:t>
            </a:r>
          </a:p>
          <a:p>
            <a:endParaRPr lang="en-US" sz="2800" smtClean="0"/>
          </a:p>
          <a:p>
            <a:r>
              <a:rPr lang="en-US" sz="2800" smtClean="0"/>
              <a:t>Digunakan untuk melihat apakah distribusi data mengikuti sebaran normal</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46</a:t>
            </a:fld>
            <a:endParaRPr lang="id-ID" dirty="0"/>
          </a:p>
        </p:txBody>
      </p:sp>
    </p:spTree>
    <p:extLst>
      <p:ext uri="{BB962C8B-B14F-4D97-AF65-F5344CB8AC3E}">
        <p14:creationId xmlns:p14="http://schemas.microsoft.com/office/powerpoint/2010/main" val="1855804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4191000" y="1371600"/>
          <a:ext cx="4648200" cy="429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4038566"/>
              </p:ext>
            </p:extLst>
          </p:nvPr>
        </p:nvGraphicFramePr>
        <p:xfrm>
          <a:off x="457200" y="594966"/>
          <a:ext cx="3429000" cy="5331368"/>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150519">
                <a:tc>
                  <a:txBody>
                    <a:bodyPr/>
                    <a:lstStyle/>
                    <a:p>
                      <a:pPr algn="r" fontAlgn="b"/>
                      <a:r>
                        <a:rPr lang="en-US" sz="1200" b="0" i="0" u="none" strike="noStrike" dirty="0" smtClean="0">
                          <a:solidFill>
                            <a:srgbClr val="000000"/>
                          </a:solidFill>
                          <a:latin typeface="Calibri"/>
                        </a:rPr>
                        <a:t>No</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xi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pi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err="1" smtClean="0">
                          <a:solidFill>
                            <a:srgbClr val="000000"/>
                          </a:solidFill>
                          <a:latin typeface="Calibri"/>
                        </a:rPr>
                        <a:t>Zi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extLst>
                  <a:ext uri="{0D108BD9-81ED-4DB2-BD59-A6C34878D82A}">
                    <a16:rowId xmlns:a16="http://schemas.microsoft.com/office/drawing/2014/main" val="274415566"/>
                  </a:ext>
                </a:extLst>
              </a:tr>
              <a:tr h="150519">
                <a:tc>
                  <a:txBody>
                    <a:bodyPr/>
                    <a:lstStyle/>
                    <a:p>
                      <a:pPr algn="r" fontAlgn="b"/>
                      <a:r>
                        <a:rPr lang="en-US" sz="1200" b="0" i="0" u="none" strike="noStrike" dirty="0">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0.0185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-2.08536</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2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15.0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0.0556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-1.59322</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2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-1.32496</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2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0.1296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2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0.1667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2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0.2037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2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0.2407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2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0.2778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-0.58946</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2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0.3148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-0.48225</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2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0.3519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-0.38033</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2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0.3889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-0.28222</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2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0.4259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-0.18676</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2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0.4630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2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0.5000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-1.4E-16</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2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0.5370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0.092972</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2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0.5741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0.186756</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2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0.6111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0.282216</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2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0.6481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0.380326</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2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0.6852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0.482248</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2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0.7222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0.589456</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2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0.7593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2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0.7963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0.828465</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2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0.8333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2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0.8704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1.128144</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2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0.9074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1.324958</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2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0.9444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1.593219</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2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0.9815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2.085356</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47</a:t>
            </a:fld>
            <a:endParaRPr lang="id-ID" dirty="0"/>
          </a:p>
        </p:txBody>
      </p:sp>
    </p:spTree>
    <p:extLst>
      <p:ext uri="{BB962C8B-B14F-4D97-AF65-F5344CB8AC3E}">
        <p14:creationId xmlns:p14="http://schemas.microsoft.com/office/powerpoint/2010/main" val="124068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smtClean="0"/>
              <a:t>QQPlot Normal untuk Data yang Mengikuti Sebaran Normal</a:t>
            </a:r>
            <a:endParaRPr lang="en-US" sz="2800" b="1"/>
          </a:p>
        </p:txBody>
      </p:sp>
      <p:pic>
        <p:nvPicPr>
          <p:cNvPr id="29697" name="Picture 1"/>
          <p:cNvPicPr>
            <a:picLocks noChangeAspect="1" noChangeArrowheads="1"/>
          </p:cNvPicPr>
          <p:nvPr/>
        </p:nvPicPr>
        <p:blipFill>
          <a:blip r:embed="rId2" cstate="print"/>
          <a:srcRect/>
          <a:stretch>
            <a:fillRect/>
          </a:stretch>
        </p:blipFill>
        <p:spPr bwMode="auto">
          <a:xfrm>
            <a:off x="380999" y="1219200"/>
            <a:ext cx="4023360" cy="4016085"/>
          </a:xfrm>
          <a:prstGeom prst="rect">
            <a:avLst/>
          </a:prstGeom>
          <a:noFill/>
          <a:ln w="9525">
            <a:noFill/>
            <a:miter lim="800000"/>
            <a:headEnd/>
            <a:tailEnd/>
          </a:ln>
          <a:effectLst/>
        </p:spPr>
      </p:pic>
      <p:pic>
        <p:nvPicPr>
          <p:cNvPr id="29698" name="Picture 2"/>
          <p:cNvPicPr>
            <a:picLocks noChangeAspect="1" noChangeArrowheads="1"/>
          </p:cNvPicPr>
          <p:nvPr/>
        </p:nvPicPr>
        <p:blipFill>
          <a:blip r:embed="rId3" cstate="print"/>
          <a:srcRect/>
          <a:stretch>
            <a:fillRect/>
          </a:stretch>
        </p:blipFill>
        <p:spPr bwMode="auto">
          <a:xfrm>
            <a:off x="4267200" y="1219200"/>
            <a:ext cx="4023360" cy="4016084"/>
          </a:xfrm>
          <a:prstGeom prst="rect">
            <a:avLst/>
          </a:prstGeom>
          <a:noFill/>
          <a:ln w="9525">
            <a:noFill/>
            <a:miter lim="800000"/>
            <a:headEnd/>
            <a:tailEnd/>
          </a:ln>
          <a:effectLst/>
        </p:spPr>
      </p:pic>
      <p:sp>
        <p:nvSpPr>
          <p:cNvPr id="8" name="Rectangle 7"/>
          <p:cNvSpPr/>
          <p:nvPr/>
        </p:nvSpPr>
        <p:spPr>
          <a:xfrm>
            <a:off x="2710218" y="5000766"/>
            <a:ext cx="4572000" cy="1200329"/>
          </a:xfrm>
          <a:prstGeom prst="rect">
            <a:avLst/>
          </a:prstGeom>
        </p:spPr>
        <p:txBody>
          <a:bodyPr>
            <a:spAutoFit/>
          </a:bodyPr>
          <a:lstStyle/>
          <a:p>
            <a:r>
              <a:rPr lang="es-ES" smtClean="0"/>
              <a:t>y &lt;- rnorm(1000, 3,1)</a:t>
            </a:r>
          </a:p>
          <a:p>
            <a:r>
              <a:rPr lang="es-ES" smtClean="0"/>
              <a:t>hist(y, breaks=30, col="green")</a:t>
            </a:r>
          </a:p>
          <a:p>
            <a:r>
              <a:rPr lang="es-ES" smtClean="0"/>
              <a:t>qqnorm(y)</a:t>
            </a:r>
          </a:p>
          <a:p>
            <a:r>
              <a:rPr lang="es-ES" smtClean="0"/>
              <a:t>qqline(y, col = "red")</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48</a:t>
            </a:fld>
            <a:endParaRPr lang="id-ID" dirty="0"/>
          </a:p>
        </p:txBody>
      </p:sp>
    </p:spTree>
    <p:extLst>
      <p:ext uri="{BB962C8B-B14F-4D97-AF65-F5344CB8AC3E}">
        <p14:creationId xmlns:p14="http://schemas.microsoft.com/office/powerpoint/2010/main" val="3686338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Kanan</a:t>
            </a:r>
            <a:endParaRPr lang="en-US" sz="2800" b="1"/>
          </a:p>
        </p:txBody>
      </p:sp>
      <p:pic>
        <p:nvPicPr>
          <p:cNvPr id="28673" name="Picture 1"/>
          <p:cNvPicPr>
            <a:picLocks noChangeAspect="1" noChangeArrowheads="1"/>
          </p:cNvPicPr>
          <p:nvPr/>
        </p:nvPicPr>
        <p:blipFill>
          <a:blip r:embed="rId3" cstate="print"/>
          <a:srcRect/>
          <a:stretch>
            <a:fillRect/>
          </a:stretch>
        </p:blipFill>
        <p:spPr bwMode="auto">
          <a:xfrm>
            <a:off x="381000" y="1241716"/>
            <a:ext cx="4023360" cy="4016084"/>
          </a:xfrm>
          <a:prstGeom prst="rect">
            <a:avLst/>
          </a:prstGeom>
          <a:noFill/>
          <a:ln w="9525">
            <a:noFill/>
            <a:miter lim="800000"/>
            <a:headEnd/>
            <a:tailEnd/>
          </a:ln>
          <a:effectLst/>
        </p:spPr>
      </p:pic>
      <p:pic>
        <p:nvPicPr>
          <p:cNvPr id="28674" name="Picture 2"/>
          <p:cNvPicPr>
            <a:picLocks noChangeAspect="1" noChangeArrowheads="1"/>
          </p:cNvPicPr>
          <p:nvPr/>
        </p:nvPicPr>
        <p:blipFill>
          <a:blip r:embed="rId4" cstate="print"/>
          <a:srcRect/>
          <a:stretch>
            <a:fillRect/>
          </a:stretch>
        </p:blipFill>
        <p:spPr bwMode="auto">
          <a:xfrm>
            <a:off x="4572000" y="1241715"/>
            <a:ext cx="4023360" cy="4016085"/>
          </a:xfrm>
          <a:prstGeom prst="rect">
            <a:avLst/>
          </a:prstGeom>
          <a:noFill/>
          <a:ln w="9525">
            <a:noFill/>
            <a:miter lim="800000"/>
            <a:headEnd/>
            <a:tailEnd/>
          </a:ln>
          <a:effectLst/>
        </p:spPr>
      </p:pic>
      <p:sp>
        <p:nvSpPr>
          <p:cNvPr id="8" name="Rectangle 7"/>
          <p:cNvSpPr/>
          <p:nvPr/>
        </p:nvSpPr>
        <p:spPr>
          <a:xfrm>
            <a:off x="2929728" y="4949584"/>
            <a:ext cx="4572000" cy="1200329"/>
          </a:xfrm>
          <a:prstGeom prst="rect">
            <a:avLst/>
          </a:prstGeom>
        </p:spPr>
        <p:txBody>
          <a:bodyPr>
            <a:spAutoFit/>
          </a:bodyPr>
          <a:lstStyle/>
          <a:p>
            <a:r>
              <a:rPr lang="es-ES" smtClean="0"/>
              <a:t>y &lt;-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49</a:t>
            </a:fld>
            <a:endParaRPr lang="id-ID" dirty="0"/>
          </a:p>
        </p:txBody>
      </p:sp>
    </p:spTree>
    <p:extLst>
      <p:ext uri="{BB962C8B-B14F-4D97-AF65-F5344CB8AC3E}">
        <p14:creationId xmlns:p14="http://schemas.microsoft.com/office/powerpoint/2010/main" val="1019204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Apa itu Analisis Eksplorasi Data</a:t>
            </a:r>
            <a:endParaRPr lang="en-US" sz="3600" b="1"/>
          </a:p>
        </p:txBody>
      </p:sp>
      <p:sp>
        <p:nvSpPr>
          <p:cNvPr id="3" name="Content Placeholder 2"/>
          <p:cNvSpPr>
            <a:spLocks noGrp="1"/>
          </p:cNvSpPr>
          <p:nvPr>
            <p:ph idx="1"/>
          </p:nvPr>
        </p:nvSpPr>
        <p:spPr/>
        <p:txBody>
          <a:bodyPr/>
          <a:lstStyle/>
          <a:p>
            <a:r>
              <a:rPr lang="en-US" smtClean="0"/>
              <a:t>Merupakan upaya yang berkenaan dengan sikap dan filosofi dalam menangani data yang dimiliki untuk memperoleh informasi sebanyak mungkin, yang tidak sekedar bilangan saja.</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a:t>
            </a:fld>
            <a:endParaRPr lang="id-ID" dirty="0"/>
          </a:p>
        </p:txBody>
      </p:sp>
    </p:spTree>
    <p:extLst>
      <p:ext uri="{BB962C8B-B14F-4D97-AF65-F5344CB8AC3E}">
        <p14:creationId xmlns:p14="http://schemas.microsoft.com/office/powerpoint/2010/main" val="23165445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Kiri</a:t>
            </a:r>
            <a:endParaRPr lang="en-US" sz="2800" b="1"/>
          </a:p>
        </p:txBody>
      </p:sp>
      <p:pic>
        <p:nvPicPr>
          <p:cNvPr id="26625" name="Picture 1"/>
          <p:cNvPicPr>
            <a:picLocks noChangeAspect="1" noChangeArrowheads="1"/>
          </p:cNvPicPr>
          <p:nvPr/>
        </p:nvPicPr>
        <p:blipFill>
          <a:blip r:embed="rId2" cstate="print"/>
          <a:srcRect/>
          <a:stretch>
            <a:fillRect/>
          </a:stretch>
        </p:blipFill>
        <p:spPr bwMode="auto">
          <a:xfrm>
            <a:off x="4648200" y="1219200"/>
            <a:ext cx="4023360" cy="4016084"/>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472440" y="1219200"/>
            <a:ext cx="4023360" cy="4016084"/>
          </a:xfrm>
          <a:prstGeom prst="rect">
            <a:avLst/>
          </a:prstGeom>
          <a:noFill/>
          <a:ln w="9525">
            <a:noFill/>
            <a:miter lim="800000"/>
            <a:headEnd/>
            <a:tailEnd/>
          </a:ln>
          <a:effectLst/>
        </p:spPr>
      </p:pic>
      <p:sp>
        <p:nvSpPr>
          <p:cNvPr id="7" name="Rectangle 6"/>
          <p:cNvSpPr/>
          <p:nvPr/>
        </p:nvSpPr>
        <p:spPr>
          <a:xfrm>
            <a:off x="2949064" y="4976880"/>
            <a:ext cx="4572000" cy="1200329"/>
          </a:xfrm>
          <a:prstGeom prst="rect">
            <a:avLst/>
          </a:prstGeom>
        </p:spPr>
        <p:txBody>
          <a:bodyPr>
            <a:spAutoFit/>
          </a:bodyPr>
          <a:lstStyle/>
          <a:p>
            <a:r>
              <a:rPr lang="es-ES" smtClean="0"/>
              <a:t>y &lt;- 20 -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50</a:t>
            </a:fld>
            <a:endParaRPr lang="id-ID" dirty="0"/>
          </a:p>
        </p:txBody>
      </p:sp>
    </p:spTree>
    <p:extLst>
      <p:ext uri="{BB962C8B-B14F-4D97-AF65-F5344CB8AC3E}">
        <p14:creationId xmlns:p14="http://schemas.microsoft.com/office/powerpoint/2010/main" val="3281665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1" name="Picture 1"/>
          <p:cNvPicPr>
            <a:picLocks noChangeAspect="1" noChangeArrowheads="1"/>
          </p:cNvPicPr>
          <p:nvPr/>
        </p:nvPicPr>
        <p:blipFill>
          <a:blip r:embed="rId2" cstate="print"/>
          <a:srcRect/>
          <a:stretch>
            <a:fillRect/>
          </a:stretch>
        </p:blipFill>
        <p:spPr bwMode="auto">
          <a:xfrm>
            <a:off x="152400" y="228600"/>
            <a:ext cx="3397043" cy="3390900"/>
          </a:xfrm>
          <a:prstGeom prst="rect">
            <a:avLst/>
          </a:prstGeom>
          <a:noFill/>
          <a:ln w="9525">
            <a:noFill/>
            <a:miter lim="800000"/>
            <a:headEnd/>
            <a:tailEnd/>
          </a:ln>
          <a:effectLst/>
        </p:spPr>
      </p:pic>
      <p:pic>
        <p:nvPicPr>
          <p:cNvPr id="25602" name="Picture 2"/>
          <p:cNvPicPr>
            <a:picLocks noChangeAspect="1" noChangeArrowheads="1"/>
          </p:cNvPicPr>
          <p:nvPr/>
        </p:nvPicPr>
        <p:blipFill>
          <a:blip r:embed="rId3" cstate="print"/>
          <a:srcRect/>
          <a:stretch>
            <a:fillRect/>
          </a:stretch>
        </p:blipFill>
        <p:spPr bwMode="auto">
          <a:xfrm>
            <a:off x="152400" y="3390900"/>
            <a:ext cx="3320705" cy="33147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cstate="print"/>
          <a:srcRect/>
          <a:stretch>
            <a:fillRect/>
          </a:stretch>
        </p:blipFill>
        <p:spPr bwMode="auto">
          <a:xfrm>
            <a:off x="3581400" y="0"/>
            <a:ext cx="5267325" cy="5257800"/>
          </a:xfrm>
          <a:prstGeom prst="rect">
            <a:avLst/>
          </a:prstGeom>
          <a:noFill/>
          <a:ln w="9525">
            <a:noFill/>
            <a:miter lim="800000"/>
            <a:headEnd/>
            <a:tailEnd/>
          </a:ln>
          <a:effectLst/>
        </p:spPr>
      </p:pic>
      <p:sp>
        <p:nvSpPr>
          <p:cNvPr id="10" name="Rectangle 9"/>
          <p:cNvSpPr/>
          <p:nvPr/>
        </p:nvSpPr>
        <p:spPr>
          <a:xfrm>
            <a:off x="4038600" y="5004176"/>
            <a:ext cx="4572000" cy="1200329"/>
          </a:xfrm>
          <a:prstGeom prst="rect">
            <a:avLst/>
          </a:prstGeom>
        </p:spPr>
        <p:txBody>
          <a:bodyPr>
            <a:spAutoFit/>
          </a:bodyPr>
          <a:lstStyle/>
          <a:p>
            <a:r>
              <a:rPr lang="en-US" dirty="0" smtClean="0"/>
              <a:t>y &lt;- </a:t>
            </a:r>
            <a:r>
              <a:rPr lang="en-US" dirty="0" err="1" smtClean="0"/>
              <a:t>rchisq</a:t>
            </a:r>
            <a:r>
              <a:rPr lang="en-US" dirty="0" smtClean="0"/>
              <a:t>(1000, 3)</a:t>
            </a:r>
          </a:p>
          <a:p>
            <a:r>
              <a:rPr lang="en-US" dirty="0" err="1" smtClean="0"/>
              <a:t>hist</a:t>
            </a:r>
            <a:r>
              <a:rPr lang="en-US" dirty="0" smtClean="0"/>
              <a:t>(y, breaks=30, col="green")</a:t>
            </a:r>
          </a:p>
          <a:p>
            <a:r>
              <a:rPr lang="en-US" b="1" dirty="0" err="1" smtClean="0">
                <a:solidFill>
                  <a:srgbClr val="FF0000"/>
                </a:solidFill>
              </a:rPr>
              <a:t>qqplot</a:t>
            </a:r>
            <a:r>
              <a:rPr lang="en-US" dirty="0" smtClean="0"/>
              <a:t>(</a:t>
            </a:r>
            <a:r>
              <a:rPr lang="en-US" b="1" dirty="0" err="1" smtClean="0">
                <a:solidFill>
                  <a:schemeClr val="accent5">
                    <a:lumMod val="75000"/>
                  </a:schemeClr>
                </a:solidFill>
              </a:rPr>
              <a:t>qchisq</a:t>
            </a:r>
            <a:r>
              <a:rPr lang="en-US" b="1" dirty="0" smtClean="0">
                <a:solidFill>
                  <a:schemeClr val="accent5">
                    <a:lumMod val="75000"/>
                  </a:schemeClr>
                </a:solidFill>
              </a:rPr>
              <a:t>(</a:t>
            </a:r>
            <a:r>
              <a:rPr lang="en-US" b="1" dirty="0" err="1" smtClean="0">
                <a:solidFill>
                  <a:schemeClr val="accent5">
                    <a:lumMod val="75000"/>
                  </a:schemeClr>
                </a:solidFill>
              </a:rPr>
              <a:t>df</a:t>
            </a:r>
            <a:r>
              <a:rPr lang="en-US" b="1" dirty="0" smtClean="0">
                <a:solidFill>
                  <a:schemeClr val="accent5">
                    <a:lumMod val="75000"/>
                  </a:schemeClr>
                </a:solidFill>
              </a:rPr>
              <a:t>=3, </a:t>
            </a:r>
            <a:r>
              <a:rPr lang="en-US" b="1" dirty="0" err="1" smtClean="0">
                <a:solidFill>
                  <a:schemeClr val="accent5">
                    <a:lumMod val="75000"/>
                  </a:schemeClr>
                </a:solidFill>
              </a:rPr>
              <a:t>ppoints</a:t>
            </a:r>
            <a:r>
              <a:rPr lang="en-US" b="1" dirty="0" smtClean="0">
                <a:solidFill>
                  <a:schemeClr val="accent5">
                    <a:lumMod val="75000"/>
                  </a:schemeClr>
                </a:solidFill>
              </a:rPr>
              <a:t>(500)</a:t>
            </a:r>
            <a:r>
              <a:rPr lang="en-US" dirty="0" smtClean="0"/>
              <a:t>), y, main = "</a:t>
            </a:r>
            <a:r>
              <a:rPr lang="en-US" dirty="0" err="1" smtClean="0"/>
              <a:t>QQplot</a:t>
            </a:r>
            <a:r>
              <a:rPr lang="en-US" dirty="0" smtClean="0"/>
              <a:t> </a:t>
            </a:r>
            <a:r>
              <a:rPr lang="en-US" dirty="0" err="1" smtClean="0"/>
              <a:t>dengan</a:t>
            </a:r>
            <a:r>
              <a:rPr lang="en-US" dirty="0" smtClean="0"/>
              <a:t> </a:t>
            </a:r>
            <a:r>
              <a:rPr lang="en-US" dirty="0" err="1" smtClean="0"/>
              <a:t>sebaran</a:t>
            </a:r>
            <a:r>
              <a:rPr lang="en-US" dirty="0" smtClean="0"/>
              <a:t> CHISQ(3)")</a:t>
            </a:r>
            <a:endParaRPr lang="en-US" dirty="0"/>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51</a:t>
            </a:fld>
            <a:endParaRPr lang="id-ID" dirty="0"/>
          </a:p>
        </p:txBody>
      </p:sp>
    </p:spTree>
    <p:extLst>
      <p:ext uri="{BB962C8B-B14F-4D97-AF65-F5344CB8AC3E}">
        <p14:creationId xmlns:p14="http://schemas.microsoft.com/office/powerpoint/2010/main" val="39441563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Goodness of Fit Test</a:t>
            </a:r>
            <a:endParaRPr lang="en-US" sz="3200" b="1"/>
          </a:p>
        </p:txBody>
      </p:sp>
      <p:sp>
        <p:nvSpPr>
          <p:cNvPr id="3" name="Content Placeholder 2"/>
          <p:cNvSpPr>
            <a:spLocks noGrp="1"/>
          </p:cNvSpPr>
          <p:nvPr>
            <p:ph idx="1"/>
          </p:nvPr>
        </p:nvSpPr>
        <p:spPr/>
        <p:txBody>
          <a:bodyPr>
            <a:normAutofit fontScale="77500" lnSpcReduction="20000"/>
          </a:bodyPr>
          <a:lstStyle/>
          <a:p>
            <a:r>
              <a:rPr lang="en-US" smtClean="0"/>
              <a:t>Uji formal untuk apakah suatu gugus data mengikuti sebaran hipotetik tertentu</a:t>
            </a:r>
          </a:p>
          <a:p>
            <a:endParaRPr lang="en-US" smtClean="0"/>
          </a:p>
          <a:p>
            <a:r>
              <a:rPr lang="en-US" smtClean="0"/>
              <a:t>H0: data mengikuti sebaran hipotetik</a:t>
            </a:r>
          </a:p>
          <a:p>
            <a:r>
              <a:rPr lang="en-US" smtClean="0"/>
              <a:t>H1: data tidak mengikuti sebaran hipotetik</a:t>
            </a:r>
          </a:p>
          <a:p>
            <a:endParaRPr lang="en-US" smtClean="0"/>
          </a:p>
          <a:p>
            <a:r>
              <a:rPr lang="en-US" smtClean="0"/>
              <a:t>Chi-Square test, didasarkan pada perbandingan frekuensi amatan antara data empirik dengan kondisi jika sebarannya mengikuti fungsi kepekatan/massa peluang tertentu</a:t>
            </a:r>
          </a:p>
          <a:p>
            <a:r>
              <a:rPr lang="en-US" smtClean="0"/>
              <a:t>Kolmogorov-Smirnov test, didasarkan pada perbandingan antara fungsi sebaran kumulatif empirik dan fungsi sebaran kumulatif hipotetik</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52</a:t>
            </a:fld>
            <a:endParaRPr lang="id-ID" dirty="0"/>
          </a:p>
        </p:txBody>
      </p:sp>
    </p:spTree>
    <p:extLst>
      <p:ext uri="{BB962C8B-B14F-4D97-AF65-F5344CB8AC3E}">
        <p14:creationId xmlns:p14="http://schemas.microsoft.com/office/powerpoint/2010/main" val="2580200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Chi-Square Test</a:t>
            </a:r>
            <a:endParaRPr lang="en-US" sz="3600" b="1"/>
          </a:p>
        </p:txBody>
      </p:sp>
      <p:sp>
        <p:nvSpPr>
          <p:cNvPr id="3" name="Content Placeholder 2"/>
          <p:cNvSpPr>
            <a:spLocks noGrp="1"/>
          </p:cNvSpPr>
          <p:nvPr>
            <p:ph idx="1"/>
          </p:nvPr>
        </p:nvSpPr>
        <p:spPr/>
        <p:txBody>
          <a:bodyPr>
            <a:normAutofit/>
          </a:bodyPr>
          <a:lstStyle/>
          <a:p>
            <a:r>
              <a:rPr lang="en-US" sz="2400" smtClean="0"/>
              <a:t>Membandingkan frekuensi amatan (observed, O) dengan frekuensi harapan (expected, E) berdasarkan sebaran tertentu</a:t>
            </a:r>
          </a:p>
          <a:p>
            <a:endParaRPr lang="en-US" sz="2400" smtClean="0"/>
          </a:p>
          <a:p>
            <a:r>
              <a:rPr lang="en-US" sz="2400" smtClean="0"/>
              <a:t>Statistika Uji</a:t>
            </a:r>
          </a:p>
          <a:p>
            <a:endParaRPr lang="en-US" sz="2400" smtClean="0"/>
          </a:p>
          <a:p>
            <a:endParaRPr lang="en-US" sz="2400" smtClean="0"/>
          </a:p>
          <a:p>
            <a:r>
              <a:rPr lang="en-US" sz="2400" smtClean="0">
                <a:sym typeface="Symbol"/>
              </a:rPr>
              <a:t></a:t>
            </a:r>
            <a:r>
              <a:rPr lang="en-US" sz="2400" baseline="30000" smtClean="0">
                <a:sym typeface="Symbol"/>
              </a:rPr>
              <a:t>2</a:t>
            </a:r>
            <a:r>
              <a:rPr lang="en-US" sz="2400" baseline="-25000" smtClean="0">
                <a:sym typeface="Symbol"/>
              </a:rPr>
              <a:t>hitung </a:t>
            </a:r>
            <a:r>
              <a:rPr lang="en-US" sz="2400" smtClean="0">
                <a:sym typeface="Symbol"/>
              </a:rPr>
              <a:t>mengikuti sebaran  </a:t>
            </a:r>
            <a:r>
              <a:rPr lang="en-US" sz="2400" baseline="30000" smtClean="0">
                <a:sym typeface="Symbol"/>
              </a:rPr>
              <a:t>2</a:t>
            </a:r>
            <a:r>
              <a:rPr lang="en-US" sz="2400" smtClean="0">
                <a:sym typeface="Symbol"/>
              </a:rPr>
              <a:t> dengan derajat bebas (p – 1)</a:t>
            </a:r>
          </a:p>
          <a:p>
            <a:endParaRPr lang="en-US" sz="2400" smtClean="0">
              <a:sym typeface="Symbol"/>
            </a:endParaRPr>
          </a:p>
          <a:p>
            <a:r>
              <a:rPr lang="en-US" sz="2400" smtClean="0">
                <a:sym typeface="Symbol"/>
              </a:rPr>
              <a:t>Ingat! Ada beberapa batasan kevalidan uji ini…</a:t>
            </a:r>
          </a:p>
          <a:p>
            <a:pPr>
              <a:buNone/>
            </a:pPr>
            <a:endParaRPr lang="en-US" sz="2400" b="1">
              <a:solidFill>
                <a:srgbClr val="FF0000"/>
              </a:solidFill>
            </a:endParaRPr>
          </a:p>
        </p:txBody>
      </p:sp>
      <p:graphicFrame>
        <p:nvGraphicFramePr>
          <p:cNvPr id="4" name="Object 3"/>
          <p:cNvGraphicFramePr>
            <a:graphicFrameLocks noChangeAspect="1"/>
          </p:cNvGraphicFramePr>
          <p:nvPr/>
        </p:nvGraphicFramePr>
        <p:xfrm>
          <a:off x="2743200" y="2590800"/>
          <a:ext cx="2628900" cy="876300"/>
        </p:xfrm>
        <a:graphic>
          <a:graphicData uri="http://schemas.openxmlformats.org/presentationml/2006/ole">
            <mc:AlternateContent xmlns:mc="http://schemas.openxmlformats.org/markup-compatibility/2006">
              <mc:Choice xmlns:v="urn:schemas-microsoft-com:vml" Requires="v">
                <p:oleObj spid="_x0000_s130058" name="Equation" r:id="rId3" imgW="1600200" imgH="533160" progId="Equation.3">
                  <p:embed/>
                </p:oleObj>
              </mc:Choice>
              <mc:Fallback>
                <p:oleObj name="Equation" r:id="rId3" imgW="1600200" imgH="53316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90800"/>
                        <a:ext cx="26289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53</a:t>
            </a:fld>
            <a:endParaRPr lang="id-ID" dirty="0"/>
          </a:p>
        </p:txBody>
      </p:sp>
    </p:spTree>
    <p:extLst>
      <p:ext uri="{BB962C8B-B14F-4D97-AF65-F5344CB8AC3E}">
        <p14:creationId xmlns:p14="http://schemas.microsoft.com/office/powerpoint/2010/main" val="454860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Chi-Square Test</a:t>
            </a:r>
            <a:endParaRPr lang="en-US" sz="3600" b="1"/>
          </a:p>
        </p:txBody>
      </p:sp>
      <p:sp>
        <p:nvSpPr>
          <p:cNvPr id="3" name="Content Placeholder 2"/>
          <p:cNvSpPr>
            <a:spLocks noGrp="1"/>
          </p:cNvSpPr>
          <p:nvPr>
            <p:ph idx="1"/>
          </p:nvPr>
        </p:nvSpPr>
        <p:spPr/>
        <p:txBody>
          <a:bodyPr>
            <a:normAutofit/>
          </a:bodyPr>
          <a:lstStyle/>
          <a:p>
            <a:r>
              <a:rPr lang="en-US" sz="2400" b="1" smtClean="0">
                <a:solidFill>
                  <a:srgbClr val="FF0000"/>
                </a:solidFill>
              </a:rPr>
              <a:t>Ilustrasi: Apakah data berikut mengikuti sebaran seragam?</a:t>
            </a:r>
            <a:endParaRPr lang="en-US" sz="2400" b="1">
              <a:solidFill>
                <a:srgbClr val="FF0000"/>
              </a:solidFill>
            </a:endParaRPr>
          </a:p>
        </p:txBody>
      </p:sp>
      <p:pic>
        <p:nvPicPr>
          <p:cNvPr id="5" name="Picture 1"/>
          <p:cNvPicPr>
            <a:picLocks/>
          </p:cNvPicPr>
          <p:nvPr/>
        </p:nvPicPr>
        <p:blipFill>
          <a:blip r:embed="rId2" cstate="print"/>
          <a:srcRect b="6250"/>
          <a:stretch>
            <a:fillRect/>
          </a:stretch>
        </p:blipFill>
        <p:spPr bwMode="auto">
          <a:xfrm>
            <a:off x="533400" y="2286000"/>
            <a:ext cx="8255000" cy="2286000"/>
          </a:xfrm>
          <a:prstGeom prst="rect">
            <a:avLst/>
          </a:prstGeom>
          <a:noFill/>
          <a:ln w="9525">
            <a:noFill/>
            <a:miter lim="800000"/>
            <a:headEnd/>
            <a:tailEnd/>
          </a:ln>
        </p:spPr>
      </p:pic>
      <p:sp>
        <p:nvSpPr>
          <p:cNvPr id="6" name="TextBox 5"/>
          <p:cNvSpPr txBox="1"/>
          <p:nvPr/>
        </p:nvSpPr>
        <p:spPr>
          <a:xfrm>
            <a:off x="762000" y="4953000"/>
            <a:ext cx="8001000" cy="646331"/>
          </a:xfrm>
          <a:prstGeom prst="rect">
            <a:avLst/>
          </a:prstGeom>
          <a:noFill/>
        </p:spPr>
        <p:txBody>
          <a:bodyPr wrap="square" rtlCol="0">
            <a:spAutoFit/>
          </a:bodyPr>
          <a:lstStyle/>
          <a:p>
            <a:r>
              <a:rPr lang="en-US" smtClean="0"/>
              <a:t>H0 : P(A) = P(B) = P(C) = P(D) = P(F) = 0.2</a:t>
            </a:r>
          </a:p>
          <a:p>
            <a:r>
              <a:rPr lang="en-US" smtClean="0"/>
              <a:t>H1: selainnya</a:t>
            </a:r>
            <a:endParaRPr lang="en-US"/>
          </a:p>
        </p:txBody>
      </p:sp>
      <p:sp>
        <p:nvSpPr>
          <p:cNvPr id="7" name="TextBox 6"/>
          <p:cNvSpPr txBox="1"/>
          <p:nvPr/>
        </p:nvSpPr>
        <p:spPr>
          <a:xfrm>
            <a:off x="6629400" y="3733800"/>
            <a:ext cx="1104900" cy="369332"/>
          </a:xfrm>
          <a:prstGeom prst="rect">
            <a:avLst/>
          </a:prstGeom>
          <a:noFill/>
        </p:spPr>
        <p:txBody>
          <a:bodyPr wrap="square" rtlCol="0">
            <a:spAutoFit/>
          </a:bodyPr>
          <a:lstStyle/>
          <a:p>
            <a:pPr algn="ctr"/>
            <a:r>
              <a:rPr lang="en-US" b="1" smtClean="0">
                <a:solidFill>
                  <a:srgbClr val="FF0000"/>
                </a:solidFill>
              </a:rPr>
              <a:t>n = 40</a:t>
            </a:r>
            <a:endParaRPr lang="en-US" b="1">
              <a:solidFill>
                <a:srgbClr val="FF0000"/>
              </a:solidFill>
            </a:endParaRP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8" name="Slide Number Placeholder 7"/>
          <p:cNvSpPr>
            <a:spLocks noGrp="1"/>
          </p:cNvSpPr>
          <p:nvPr>
            <p:ph type="sldNum" sz="quarter" idx="4294967295"/>
          </p:nvPr>
        </p:nvSpPr>
        <p:spPr/>
        <p:txBody>
          <a:bodyPr/>
          <a:lstStyle/>
          <a:p>
            <a:fld id="{FA84F1FF-EA00-4DFC-8ABA-92BCB195DC3B}" type="slidenum">
              <a:rPr lang="id-ID" smtClean="0"/>
              <a:pPr/>
              <a:t>54</a:t>
            </a:fld>
            <a:endParaRPr lang="id-ID" dirty="0"/>
          </a:p>
        </p:txBody>
      </p:sp>
    </p:spTree>
    <p:extLst>
      <p:ext uri="{BB962C8B-B14F-4D97-AF65-F5344CB8AC3E}">
        <p14:creationId xmlns:p14="http://schemas.microsoft.com/office/powerpoint/2010/main" val="42406968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Chi-Square Test</a:t>
            </a:r>
            <a:endParaRPr lang="en-US" sz="3600" b="1"/>
          </a:p>
        </p:txBody>
      </p:sp>
      <p:graphicFrame>
        <p:nvGraphicFramePr>
          <p:cNvPr id="8" name="Content Placeholder 7"/>
          <p:cNvGraphicFramePr>
            <a:graphicFrameLocks noGrp="1"/>
          </p:cNvGraphicFramePr>
          <p:nvPr>
            <p:ph idx="1"/>
          </p:nvPr>
        </p:nvGraphicFramePr>
        <p:xfrm>
          <a:off x="609600" y="2590800"/>
          <a:ext cx="3352800" cy="221996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0840">
                <a:tc>
                  <a:txBody>
                    <a:bodyPr/>
                    <a:lstStyle/>
                    <a:p>
                      <a:pPr algn="ctr"/>
                      <a:r>
                        <a:rPr lang="en-US" smtClean="0"/>
                        <a:t>Nilai</a:t>
                      </a:r>
                      <a:endParaRPr lang="en-US"/>
                    </a:p>
                  </a:txBody>
                  <a:tcPr/>
                </a:tc>
                <a:tc>
                  <a:txBody>
                    <a:bodyPr/>
                    <a:lstStyle/>
                    <a:p>
                      <a:pPr algn="ctr"/>
                      <a:r>
                        <a:rPr lang="en-US" smtClean="0"/>
                        <a:t>Observed</a:t>
                      </a:r>
                      <a:endParaRPr lang="en-US"/>
                    </a:p>
                  </a:txBody>
                  <a:tcPr/>
                </a:tc>
                <a:tc>
                  <a:txBody>
                    <a:bodyPr/>
                    <a:lstStyle/>
                    <a:p>
                      <a:pPr algn="ctr"/>
                      <a:r>
                        <a:rPr lang="en-US" smtClean="0"/>
                        <a:t>Expected</a:t>
                      </a:r>
                      <a:endParaRPr lang="en-US"/>
                    </a:p>
                  </a:txBody>
                  <a:tcPr/>
                </a:tc>
                <a:extLst>
                  <a:ext uri="{0D108BD9-81ED-4DB2-BD59-A6C34878D82A}">
                    <a16:rowId xmlns:a16="http://schemas.microsoft.com/office/drawing/2014/main" val="10000"/>
                  </a:ext>
                </a:extLst>
              </a:tr>
              <a:tr h="370840">
                <a:tc>
                  <a:txBody>
                    <a:bodyPr/>
                    <a:lstStyle/>
                    <a:p>
                      <a:pPr algn="ctr"/>
                      <a:r>
                        <a:rPr lang="en-US" smtClean="0"/>
                        <a:t>A</a:t>
                      </a:r>
                      <a:endParaRPr lang="en-US"/>
                    </a:p>
                  </a:txBody>
                  <a:tcPr/>
                </a:tc>
                <a:tc>
                  <a:txBody>
                    <a:bodyPr/>
                    <a:lstStyle/>
                    <a:p>
                      <a:pPr algn="ctr"/>
                      <a:r>
                        <a:rPr lang="en-US" smtClean="0"/>
                        <a:t>5</a:t>
                      </a:r>
                      <a:endParaRPr lang="en-US"/>
                    </a:p>
                  </a:txBody>
                  <a:tcPr/>
                </a:tc>
                <a:tc>
                  <a:txBody>
                    <a:bodyPr/>
                    <a:lstStyle/>
                    <a:p>
                      <a:pPr algn="ctr"/>
                      <a:r>
                        <a:rPr lang="en-US" smtClean="0"/>
                        <a:t>8</a:t>
                      </a:r>
                      <a:endParaRPr lang="en-US"/>
                    </a:p>
                  </a:txBody>
                  <a:tcPr/>
                </a:tc>
                <a:extLst>
                  <a:ext uri="{0D108BD9-81ED-4DB2-BD59-A6C34878D82A}">
                    <a16:rowId xmlns:a16="http://schemas.microsoft.com/office/drawing/2014/main" val="10001"/>
                  </a:ext>
                </a:extLst>
              </a:tr>
              <a:tr h="370840">
                <a:tc>
                  <a:txBody>
                    <a:bodyPr/>
                    <a:lstStyle/>
                    <a:p>
                      <a:pPr algn="ctr"/>
                      <a:r>
                        <a:rPr lang="en-US" smtClean="0"/>
                        <a:t>B</a:t>
                      </a:r>
                      <a:endParaRPr lang="en-US"/>
                    </a:p>
                  </a:txBody>
                  <a:tcPr/>
                </a:tc>
                <a:tc>
                  <a:txBody>
                    <a:bodyPr/>
                    <a:lstStyle/>
                    <a:p>
                      <a:pPr algn="ctr"/>
                      <a:r>
                        <a:rPr lang="en-US" smtClean="0"/>
                        <a:t>11</a:t>
                      </a:r>
                      <a:endParaRPr lang="en-US"/>
                    </a:p>
                  </a:txBody>
                  <a:tcPr/>
                </a:tc>
                <a:tc>
                  <a:txBody>
                    <a:bodyPr/>
                    <a:lstStyle/>
                    <a:p>
                      <a:pPr algn="ctr"/>
                      <a:r>
                        <a:rPr lang="en-US" smtClean="0"/>
                        <a:t>8</a:t>
                      </a:r>
                      <a:endParaRPr lang="en-US"/>
                    </a:p>
                  </a:txBody>
                  <a:tcPr/>
                </a:tc>
                <a:extLst>
                  <a:ext uri="{0D108BD9-81ED-4DB2-BD59-A6C34878D82A}">
                    <a16:rowId xmlns:a16="http://schemas.microsoft.com/office/drawing/2014/main" val="10002"/>
                  </a:ext>
                </a:extLst>
              </a:tr>
              <a:tr h="370840">
                <a:tc>
                  <a:txBody>
                    <a:bodyPr/>
                    <a:lstStyle/>
                    <a:p>
                      <a:pPr algn="ctr"/>
                      <a:r>
                        <a:rPr lang="en-US" smtClean="0"/>
                        <a:t>C</a:t>
                      </a:r>
                      <a:endParaRPr lang="en-US"/>
                    </a:p>
                  </a:txBody>
                  <a:tcPr/>
                </a:tc>
                <a:tc>
                  <a:txBody>
                    <a:bodyPr/>
                    <a:lstStyle/>
                    <a:p>
                      <a:pPr algn="ctr"/>
                      <a:r>
                        <a:rPr lang="en-US" smtClean="0"/>
                        <a:t>16</a:t>
                      </a:r>
                      <a:endParaRPr lang="en-US"/>
                    </a:p>
                  </a:txBody>
                  <a:tcPr/>
                </a:tc>
                <a:tc>
                  <a:txBody>
                    <a:bodyPr/>
                    <a:lstStyle/>
                    <a:p>
                      <a:pPr algn="ctr"/>
                      <a:r>
                        <a:rPr lang="en-US" smtClean="0"/>
                        <a:t>8</a:t>
                      </a:r>
                      <a:endParaRPr lang="en-US"/>
                    </a:p>
                  </a:txBody>
                  <a:tcPr/>
                </a:tc>
                <a:extLst>
                  <a:ext uri="{0D108BD9-81ED-4DB2-BD59-A6C34878D82A}">
                    <a16:rowId xmlns:a16="http://schemas.microsoft.com/office/drawing/2014/main" val="10003"/>
                  </a:ext>
                </a:extLst>
              </a:tr>
              <a:tr h="370840">
                <a:tc>
                  <a:txBody>
                    <a:bodyPr/>
                    <a:lstStyle/>
                    <a:p>
                      <a:pPr algn="ctr"/>
                      <a:r>
                        <a:rPr lang="en-US" smtClean="0"/>
                        <a:t>D</a:t>
                      </a:r>
                      <a:endParaRPr lang="en-US"/>
                    </a:p>
                  </a:txBody>
                  <a:tcPr/>
                </a:tc>
                <a:tc>
                  <a:txBody>
                    <a:bodyPr/>
                    <a:lstStyle/>
                    <a:p>
                      <a:pPr algn="ctr"/>
                      <a:r>
                        <a:rPr lang="en-US" smtClean="0"/>
                        <a:t>6</a:t>
                      </a:r>
                      <a:endParaRPr lang="en-US"/>
                    </a:p>
                  </a:txBody>
                  <a:tcPr/>
                </a:tc>
                <a:tc>
                  <a:txBody>
                    <a:bodyPr/>
                    <a:lstStyle/>
                    <a:p>
                      <a:pPr algn="ctr"/>
                      <a:r>
                        <a:rPr lang="en-US" smtClean="0"/>
                        <a:t>8</a:t>
                      </a:r>
                      <a:endParaRPr lang="en-US"/>
                    </a:p>
                  </a:txBody>
                  <a:tcPr/>
                </a:tc>
                <a:extLst>
                  <a:ext uri="{0D108BD9-81ED-4DB2-BD59-A6C34878D82A}">
                    <a16:rowId xmlns:a16="http://schemas.microsoft.com/office/drawing/2014/main" val="10004"/>
                  </a:ext>
                </a:extLst>
              </a:tr>
              <a:tr h="127000">
                <a:tc>
                  <a:txBody>
                    <a:bodyPr/>
                    <a:lstStyle/>
                    <a:p>
                      <a:pPr algn="ctr"/>
                      <a:r>
                        <a:rPr lang="en-US" smtClean="0"/>
                        <a:t>F</a:t>
                      </a:r>
                      <a:endParaRPr lang="en-US"/>
                    </a:p>
                  </a:txBody>
                  <a:tcPr/>
                </a:tc>
                <a:tc>
                  <a:txBody>
                    <a:bodyPr/>
                    <a:lstStyle/>
                    <a:p>
                      <a:pPr algn="ctr"/>
                      <a:r>
                        <a:rPr lang="en-US" smtClean="0"/>
                        <a:t>2</a:t>
                      </a:r>
                      <a:endParaRPr lang="en-US"/>
                    </a:p>
                  </a:txBody>
                  <a:tcPr/>
                </a:tc>
                <a:tc>
                  <a:txBody>
                    <a:bodyPr/>
                    <a:lstStyle/>
                    <a:p>
                      <a:pPr algn="ctr"/>
                      <a:r>
                        <a:rPr lang="en-US" smtClean="0"/>
                        <a:t>8</a:t>
                      </a:r>
                      <a:endParaRPr lang="en-US"/>
                    </a:p>
                  </a:txBody>
                  <a:tcPr/>
                </a:tc>
                <a:extLst>
                  <a:ext uri="{0D108BD9-81ED-4DB2-BD59-A6C34878D82A}">
                    <a16:rowId xmlns:a16="http://schemas.microsoft.com/office/drawing/2014/main" val="10005"/>
                  </a:ext>
                </a:extLst>
              </a:tr>
            </a:tbl>
          </a:graphicData>
        </a:graphic>
      </p:graphicFrame>
      <p:graphicFrame>
        <p:nvGraphicFramePr>
          <p:cNvPr id="36866" name="Object 2"/>
          <p:cNvGraphicFramePr>
            <a:graphicFrameLocks noChangeAspect="1"/>
          </p:cNvGraphicFramePr>
          <p:nvPr/>
        </p:nvGraphicFramePr>
        <p:xfrm>
          <a:off x="5029200" y="2590800"/>
          <a:ext cx="2628900" cy="1273175"/>
        </p:xfrm>
        <a:graphic>
          <a:graphicData uri="http://schemas.openxmlformats.org/presentationml/2006/ole">
            <mc:AlternateContent xmlns:mc="http://schemas.openxmlformats.org/markup-compatibility/2006">
              <mc:Choice xmlns:v="urn:schemas-microsoft-com:vml" Requires="v">
                <p:oleObj spid="_x0000_s131082" name="Equation" r:id="rId3" imgW="1600200" imgH="774360" progId="Equation.3">
                  <p:embed/>
                </p:oleObj>
              </mc:Choice>
              <mc:Fallback>
                <p:oleObj name="Equation" r:id="rId3" imgW="1600200" imgH="774360" progId="Equation.3">
                  <p:embed/>
                  <p:pic>
                    <p:nvPicPr>
                      <p:cNvPr id="36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90800"/>
                        <a:ext cx="26289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09600" y="1295400"/>
            <a:ext cx="8001000" cy="954107"/>
          </a:xfrm>
          <a:prstGeom prst="rect">
            <a:avLst/>
          </a:prstGeom>
          <a:noFill/>
        </p:spPr>
        <p:txBody>
          <a:bodyPr wrap="square" rtlCol="0">
            <a:spAutoFit/>
          </a:bodyPr>
          <a:lstStyle/>
          <a:p>
            <a:r>
              <a:rPr lang="en-US" sz="2800" smtClean="0"/>
              <a:t>H0 : P(A) = P(B) = P(C) = P(D) = P(F) = 0.2</a:t>
            </a:r>
          </a:p>
          <a:p>
            <a:r>
              <a:rPr lang="en-US" sz="2800" smtClean="0"/>
              <a:t>H1: selainnya</a:t>
            </a:r>
            <a:endParaRPr lang="en-US" sz="2800"/>
          </a:p>
        </p:txBody>
      </p:sp>
      <p:sp>
        <p:nvSpPr>
          <p:cNvPr id="7" name="TextBox 6"/>
          <p:cNvSpPr txBox="1"/>
          <p:nvPr/>
        </p:nvSpPr>
        <p:spPr>
          <a:xfrm>
            <a:off x="533400" y="5181600"/>
            <a:ext cx="8001000" cy="523220"/>
          </a:xfrm>
          <a:prstGeom prst="rect">
            <a:avLst/>
          </a:prstGeom>
          <a:noFill/>
        </p:spPr>
        <p:txBody>
          <a:bodyPr wrap="square" rtlCol="0">
            <a:spAutoFit/>
          </a:bodyPr>
          <a:lstStyle/>
          <a:p>
            <a:r>
              <a:rPr lang="en-US" sz="2800" smtClean="0"/>
              <a:t>Terima H0 atau Tolak H0?</a:t>
            </a:r>
            <a:endParaRPr lang="en-US" sz="2800"/>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55</a:t>
            </a:fld>
            <a:endParaRPr lang="id-ID" dirty="0"/>
          </a:p>
        </p:txBody>
      </p:sp>
    </p:spTree>
    <p:extLst>
      <p:ext uri="{BB962C8B-B14F-4D97-AF65-F5344CB8AC3E}">
        <p14:creationId xmlns:p14="http://schemas.microsoft.com/office/powerpoint/2010/main" val="38885120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cstate="print"/>
          <a:srcRect/>
          <a:stretch>
            <a:fillRect/>
          </a:stretch>
        </p:blipFill>
        <p:spPr bwMode="auto">
          <a:xfrm>
            <a:off x="14288" y="509588"/>
            <a:ext cx="9115425" cy="5838825"/>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56</a:t>
            </a:fld>
            <a:endParaRPr lang="id-ID" dirty="0"/>
          </a:p>
        </p:txBody>
      </p:sp>
    </p:spTree>
    <p:extLst>
      <p:ext uri="{BB962C8B-B14F-4D97-AF65-F5344CB8AC3E}">
        <p14:creationId xmlns:p14="http://schemas.microsoft.com/office/powerpoint/2010/main" val="25123711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Chi-Square Test</a:t>
            </a:r>
            <a:endParaRPr lang="en-US" sz="3200" b="1"/>
          </a:p>
        </p:txBody>
      </p:sp>
      <p:graphicFrame>
        <p:nvGraphicFramePr>
          <p:cNvPr id="4" name="Table 3"/>
          <p:cNvGraphicFramePr>
            <a:graphicFrameLocks noGrp="1"/>
          </p:cNvGraphicFramePr>
          <p:nvPr/>
        </p:nvGraphicFramePr>
        <p:xfrm>
          <a:off x="533400" y="2133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endParaRPr lang="en-US" sz="2400" b="1">
              <a:solidFill>
                <a:srgbClr val="FF0000"/>
              </a:solidFill>
            </a:endParaRPr>
          </a:p>
        </p:txBody>
      </p:sp>
      <p:sp>
        <p:nvSpPr>
          <p:cNvPr id="6" name="TextBox 5"/>
          <p:cNvSpPr txBox="1"/>
          <p:nvPr/>
        </p:nvSpPr>
        <p:spPr>
          <a:xfrm>
            <a:off x="609600" y="3733800"/>
            <a:ext cx="8001000" cy="646331"/>
          </a:xfrm>
          <a:prstGeom prst="rect">
            <a:avLst/>
          </a:prstGeom>
          <a:noFill/>
        </p:spPr>
        <p:txBody>
          <a:bodyPr wrap="square" rtlCol="0">
            <a:spAutoFit/>
          </a:bodyPr>
          <a:lstStyle/>
          <a:p>
            <a:r>
              <a:rPr lang="en-US" smtClean="0"/>
              <a:t>H0 : data menyebar normal</a:t>
            </a:r>
          </a:p>
          <a:p>
            <a:r>
              <a:rPr lang="en-US" smtClean="0"/>
              <a:t>H1: data tidak menyebar normal</a:t>
            </a:r>
            <a:endParaRPr lang="en-US"/>
          </a:p>
        </p:txBody>
      </p:sp>
      <p:sp>
        <p:nvSpPr>
          <p:cNvPr id="7" name="TextBox 6"/>
          <p:cNvSpPr txBox="1"/>
          <p:nvPr/>
        </p:nvSpPr>
        <p:spPr>
          <a:xfrm>
            <a:off x="609600" y="4648200"/>
            <a:ext cx="8001000" cy="646331"/>
          </a:xfrm>
          <a:prstGeom prst="rect">
            <a:avLst/>
          </a:prstGeom>
          <a:noFill/>
        </p:spPr>
        <p:txBody>
          <a:bodyPr wrap="square" rtlCol="0">
            <a:spAutoFit/>
          </a:bodyPr>
          <a:lstStyle/>
          <a:p>
            <a:r>
              <a:rPr lang="en-US" smtClean="0"/>
              <a:t>H0 : data menyebar Normal(?, ?)</a:t>
            </a:r>
          </a:p>
          <a:p>
            <a:r>
              <a:rPr lang="en-US" smtClean="0"/>
              <a:t>H1: data tidak menyebar Normal(?, ?)</a:t>
            </a:r>
            <a:endParaRPr lang="en-US"/>
          </a:p>
        </p:txBody>
      </p:sp>
      <p:sp>
        <p:nvSpPr>
          <p:cNvPr id="8" name="TextBox 7"/>
          <p:cNvSpPr txBox="1"/>
          <p:nvPr/>
        </p:nvSpPr>
        <p:spPr>
          <a:xfrm>
            <a:off x="609600" y="557852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9" name="Slide Number Placeholder 8"/>
          <p:cNvSpPr>
            <a:spLocks noGrp="1"/>
          </p:cNvSpPr>
          <p:nvPr>
            <p:ph type="sldNum" sz="quarter" idx="4294967295"/>
          </p:nvPr>
        </p:nvSpPr>
        <p:spPr/>
        <p:txBody>
          <a:bodyPr/>
          <a:lstStyle/>
          <a:p>
            <a:fld id="{FA84F1FF-EA00-4DFC-8ABA-92BCB195DC3B}" type="slidenum">
              <a:rPr lang="id-ID" smtClean="0"/>
              <a:pPr/>
              <a:t>57</a:t>
            </a:fld>
            <a:endParaRPr lang="id-ID" dirty="0"/>
          </a:p>
        </p:txBody>
      </p:sp>
    </p:spTree>
    <p:extLst>
      <p:ext uri="{BB962C8B-B14F-4D97-AF65-F5344CB8AC3E}">
        <p14:creationId xmlns:p14="http://schemas.microsoft.com/office/powerpoint/2010/main" val="18207412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Chi-Square Test</a:t>
            </a:r>
            <a:endParaRPr lang="en-US" sz="3200" b="1"/>
          </a:p>
        </p:txBody>
      </p:sp>
      <p:sp>
        <p:nvSpPr>
          <p:cNvPr id="8" name="TextBox 7"/>
          <p:cNvSpPr txBox="1"/>
          <p:nvPr/>
        </p:nvSpPr>
        <p:spPr>
          <a:xfrm>
            <a:off x="533400" y="1524000"/>
            <a:ext cx="8001000" cy="830997"/>
          </a:xfrm>
          <a:prstGeom prst="rect">
            <a:avLst/>
          </a:prstGeom>
          <a:noFill/>
        </p:spPr>
        <p:txBody>
          <a:bodyPr wrap="square" rtlCol="0">
            <a:spAutoFit/>
          </a:bodyPr>
          <a:lstStyle/>
          <a:p>
            <a:r>
              <a:rPr lang="en-US" sz="2400" smtClean="0"/>
              <a:t>H0 : data menyebar Normal(mu=20.2, sigma=0.972)</a:t>
            </a:r>
          </a:p>
          <a:p>
            <a:r>
              <a:rPr lang="en-US" sz="2400" smtClean="0"/>
              <a:t>H1: data tidak menyebar Normal(mu=20.2, sigma=0.972)</a:t>
            </a:r>
            <a:endParaRPr lang="en-US" sz="2400"/>
          </a:p>
        </p:txBody>
      </p:sp>
      <p:graphicFrame>
        <p:nvGraphicFramePr>
          <p:cNvPr id="10" name="Table 9"/>
          <p:cNvGraphicFramePr>
            <a:graphicFrameLocks noGrp="1"/>
          </p:cNvGraphicFramePr>
          <p:nvPr/>
        </p:nvGraphicFramePr>
        <p:xfrm>
          <a:off x="685800" y="2743200"/>
          <a:ext cx="7848600" cy="1977390"/>
        </p:xfrm>
        <a:graphic>
          <a:graphicData uri="http://schemas.openxmlformats.org/drawingml/2006/table">
            <a:tbl>
              <a:tblPr firstRow="1" bandRow="1">
                <a:tableStyleId>{72833802-FEF1-4C79-8D5D-14CF1EAF98D9}</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243840">
                <a:tc>
                  <a:txBody>
                    <a:bodyPr/>
                    <a:lstStyle/>
                    <a:p>
                      <a:pPr algn="r" fontAlgn="b"/>
                      <a:r>
                        <a:rPr lang="en-US" sz="1800" u="none" strike="noStrike" smtClean="0"/>
                        <a:t>Selang Nilai</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smtClean="0"/>
                        <a:t>Frekuensi</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smtClean="0"/>
                        <a:t>Peluang Normal</a:t>
                      </a:r>
                      <a:r>
                        <a:rPr lang="en-US" sz="1800" u="none" strike="noStrike" baseline="0" smtClean="0"/>
                        <a:t> sesuai H0</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smtClean="0"/>
                        <a:t>Ekspektasi</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smtClean="0">
                          <a:sym typeface="Symbol"/>
                        </a:rPr>
                        <a:t></a:t>
                      </a:r>
                      <a:r>
                        <a:rPr lang="en-US" sz="1800" u="none" strike="noStrike" baseline="30000" smtClean="0">
                          <a:sym typeface="Symbol"/>
                        </a:rPr>
                        <a:t>2</a:t>
                      </a:r>
                      <a:r>
                        <a:rPr lang="en-US" sz="1800" u="none" strike="noStrike" baseline="-25000" smtClean="0">
                          <a:sym typeface="Symbol"/>
                        </a:rPr>
                        <a:t>hitung</a:t>
                      </a:r>
                      <a:endParaRPr lang="en-US" sz="1800" b="0" i="0" u="none" strike="noStrike" baseline="-2500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43840">
                <a:tc>
                  <a:txBody>
                    <a:bodyPr/>
                    <a:lstStyle/>
                    <a:p>
                      <a:pPr algn="r" fontAlgn="b"/>
                      <a:r>
                        <a:rPr lang="en-US" sz="1800" u="none" strike="noStrike" smtClean="0"/>
                        <a:t>18-19</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5</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0.11761</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6.115714</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0.203544</a:t>
                      </a:r>
                      <a:endParaRPr lang="en-US" sz="18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43840">
                <a:tc>
                  <a:txBody>
                    <a:bodyPr/>
                    <a:lstStyle/>
                    <a:p>
                      <a:pPr algn="r" fontAlgn="b"/>
                      <a:r>
                        <a:rPr lang="en-US" sz="1800" u="none" strike="noStrike" smtClean="0"/>
                        <a:t>19-20</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14</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0.319512</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16.61465</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0.411466</a:t>
                      </a:r>
                      <a:endParaRPr lang="en-US" sz="18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43840">
                <a:tc>
                  <a:txBody>
                    <a:bodyPr/>
                    <a:lstStyle/>
                    <a:p>
                      <a:pPr algn="r" fontAlgn="b"/>
                      <a:r>
                        <a:rPr lang="en-US" sz="1800" u="none" strike="noStrike" smtClean="0"/>
                        <a:t>20-21</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27</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0.370859</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19.28467</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smtClean="0"/>
                        <a:t>3.086720</a:t>
                      </a:r>
                      <a:endParaRPr lang="en-US" sz="18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43840">
                <a:tc>
                  <a:txBody>
                    <a:bodyPr/>
                    <a:lstStyle/>
                    <a:p>
                      <a:pPr algn="r" fontAlgn="b"/>
                      <a:r>
                        <a:rPr lang="en-US" sz="1800" u="none" strike="noStrike" smtClean="0"/>
                        <a:t>21-22</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4</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0.163252</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8.48909</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2.373862</a:t>
                      </a:r>
                      <a:endParaRPr lang="en-US" sz="18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43840">
                <a:tc>
                  <a:txBody>
                    <a:bodyPr/>
                    <a:lstStyle/>
                    <a:p>
                      <a:pPr algn="r" fontAlgn="b"/>
                      <a:r>
                        <a:rPr lang="en-US" sz="1800" u="none" strike="noStrike" smtClean="0"/>
                        <a:t>22-23</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2</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0.027061</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1.40718</a:t>
                      </a:r>
                      <a:endParaRPr lang="en-US" sz="1800" b="0" i="0" u="none" strike="noStrike">
                        <a:solidFill>
                          <a:srgbClr val="000000"/>
                        </a:solidFill>
                        <a:latin typeface="Calibri"/>
                      </a:endParaRPr>
                    </a:p>
                  </a:txBody>
                  <a:tcPr marL="9525" marR="9525" marT="9525" marB="0" anchor="b"/>
                </a:tc>
                <a:tc>
                  <a:txBody>
                    <a:bodyPr/>
                    <a:lstStyle/>
                    <a:p>
                      <a:pPr algn="r" fontAlgn="b"/>
                      <a:r>
                        <a:rPr lang="en-US" sz="1800" u="none" strike="noStrike"/>
                        <a:t>0.249745</a:t>
                      </a:r>
                      <a:endParaRPr lang="en-US" sz="18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41985" name="Object 1"/>
          <p:cNvGraphicFramePr>
            <a:graphicFrameLocks noChangeAspect="1"/>
          </p:cNvGraphicFramePr>
          <p:nvPr/>
        </p:nvGraphicFramePr>
        <p:xfrm>
          <a:off x="3581400" y="4953000"/>
          <a:ext cx="2628900" cy="1273175"/>
        </p:xfrm>
        <a:graphic>
          <a:graphicData uri="http://schemas.openxmlformats.org/presentationml/2006/ole">
            <mc:AlternateContent xmlns:mc="http://schemas.openxmlformats.org/markup-compatibility/2006">
              <mc:Choice xmlns:v="urn:schemas-microsoft-com:vml" Requires="v">
                <p:oleObj spid="_x0000_s132107" name="Equation" r:id="rId4" imgW="1600200" imgH="774360" progId="Equation.3">
                  <p:embed/>
                </p:oleObj>
              </mc:Choice>
              <mc:Fallback>
                <p:oleObj name="Equation" r:id="rId4" imgW="1600200" imgH="774360" progId="Equation.3">
                  <p:embed/>
                  <p:pic>
                    <p:nvPicPr>
                      <p:cNvPr id="4198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953000"/>
                        <a:ext cx="26289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58</a:t>
            </a:fld>
            <a:endParaRPr lang="id-ID" dirty="0"/>
          </a:p>
        </p:txBody>
      </p:sp>
    </p:spTree>
    <p:extLst>
      <p:ext uri="{BB962C8B-B14F-4D97-AF65-F5344CB8AC3E}">
        <p14:creationId xmlns:p14="http://schemas.microsoft.com/office/powerpoint/2010/main" val="18015580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fontScale="77500" lnSpcReduction="20000"/>
          </a:bodyPr>
          <a:lstStyle/>
          <a:p>
            <a:r>
              <a:rPr lang="en-US" b="1" smtClean="0"/>
              <a:t>Introduction</a:t>
            </a:r>
          </a:p>
          <a:p>
            <a:r>
              <a:rPr lang="en-US" i="1" smtClean="0"/>
              <a:t>A test for goodness of fit usually involves examining a random sample </a:t>
            </a:r>
            <a:r>
              <a:rPr lang="en-US" smtClean="0"/>
              <a:t>from some unknown distribution in order to test the null hypothesis that the unknown distribution function is in fact a known, specified function.</a:t>
            </a:r>
          </a:p>
          <a:p>
            <a:endParaRPr lang="en-US" i="1" smtClean="0"/>
          </a:p>
          <a:p>
            <a:r>
              <a:rPr lang="en-US" i="1" smtClean="0"/>
              <a:t>A random sample X1,X2, . . . , Xn is drawn from some population </a:t>
            </a:r>
            <a:r>
              <a:rPr lang="en-US" smtClean="0"/>
              <a:t>and is compared with </a:t>
            </a:r>
            <a:r>
              <a:rPr lang="en-US" i="1" smtClean="0"/>
              <a:t>F</a:t>
            </a:r>
            <a:r>
              <a:rPr lang="en-US" i="1" baseline="30000" smtClean="0"/>
              <a:t>∗</a:t>
            </a:r>
            <a:r>
              <a:rPr lang="en-US" smtClean="0"/>
              <a:t>(</a:t>
            </a:r>
            <a:r>
              <a:rPr lang="en-US" i="1" smtClean="0"/>
              <a:t>x) in some way to see if it is reasonable to </a:t>
            </a:r>
            <a:r>
              <a:rPr lang="en-US" smtClean="0"/>
              <a:t>say that </a:t>
            </a:r>
            <a:r>
              <a:rPr lang="en-US" i="1" smtClean="0"/>
              <a:t>F</a:t>
            </a:r>
            <a:r>
              <a:rPr lang="en-US" i="1" baseline="30000" smtClean="0"/>
              <a:t>∗</a:t>
            </a:r>
            <a:r>
              <a:rPr lang="en-US" smtClean="0"/>
              <a:t>(</a:t>
            </a:r>
            <a:r>
              <a:rPr lang="en-US" i="1" smtClean="0"/>
              <a:t>x) is the true distribution function of the random sample.</a:t>
            </a:r>
          </a:p>
          <a:p>
            <a:endParaRPr lang="en-US" i="1" smtClean="0"/>
          </a:p>
          <a:p>
            <a:r>
              <a:rPr lang="en-US" i="1" smtClean="0"/>
              <a:t>One logical way of comparing the random sample with F</a:t>
            </a:r>
            <a:r>
              <a:rPr lang="en-US" i="1" baseline="30000" smtClean="0"/>
              <a:t>∗</a:t>
            </a:r>
            <a:r>
              <a:rPr lang="en-US" smtClean="0"/>
              <a:t>(</a:t>
            </a:r>
            <a:r>
              <a:rPr lang="en-US" i="1" smtClean="0"/>
              <a:t>x) is by </a:t>
            </a:r>
            <a:r>
              <a:rPr lang="en-US" smtClean="0"/>
              <a:t>means of the </a:t>
            </a:r>
            <a:r>
              <a:rPr lang="en-US" b="1" smtClean="0"/>
              <a:t>empirical distribution function </a:t>
            </a:r>
            <a:r>
              <a:rPr lang="en-US" b="1" i="1" smtClean="0"/>
              <a:t>S(x)</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59</a:t>
            </a:fld>
            <a:endParaRPr lang="id-ID" dirty="0"/>
          </a:p>
        </p:txBody>
      </p:sp>
    </p:spTree>
    <p:extLst>
      <p:ext uri="{BB962C8B-B14F-4D97-AF65-F5344CB8AC3E}">
        <p14:creationId xmlns:p14="http://schemas.microsoft.com/office/powerpoint/2010/main" val="3145131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t>Tujuan Analisis Eksplorasi Data</a:t>
            </a:r>
            <a:endParaRPr lang="en-US" sz="4000" b="1"/>
          </a:p>
        </p:txBody>
      </p:sp>
      <p:sp>
        <p:nvSpPr>
          <p:cNvPr id="3" name="Content Placeholder 2"/>
          <p:cNvSpPr>
            <a:spLocks noGrp="1"/>
          </p:cNvSpPr>
          <p:nvPr>
            <p:ph idx="1"/>
          </p:nvPr>
        </p:nvSpPr>
        <p:spPr/>
        <p:txBody>
          <a:bodyPr>
            <a:normAutofit lnSpcReduction="10000"/>
          </a:bodyPr>
          <a:lstStyle/>
          <a:p>
            <a:pPr lvl="0"/>
            <a:r>
              <a:rPr lang="en-US" sz="2400" smtClean="0"/>
              <a:t>Memaksimumkan pemahaman terhadap perilaku data</a:t>
            </a:r>
          </a:p>
          <a:p>
            <a:pPr lvl="0"/>
            <a:endParaRPr lang="en-US" sz="2400" smtClean="0"/>
          </a:p>
          <a:p>
            <a:pPr lvl="0"/>
            <a:r>
              <a:rPr lang="en-US" sz="2400" smtClean="0"/>
              <a:t>Mengenali struktur yang tersembunyi dalam data</a:t>
            </a:r>
          </a:p>
          <a:p>
            <a:pPr lvl="0"/>
            <a:endParaRPr lang="en-US" sz="2400" smtClean="0"/>
          </a:p>
          <a:p>
            <a:pPr lvl="0"/>
            <a:r>
              <a:rPr lang="en-US" sz="2400" smtClean="0"/>
              <a:t>Memperoleh peubah-peubah yang penting</a:t>
            </a:r>
          </a:p>
          <a:p>
            <a:pPr lvl="0"/>
            <a:endParaRPr lang="en-US" sz="2400" smtClean="0"/>
          </a:p>
          <a:p>
            <a:pPr lvl="0"/>
            <a:r>
              <a:rPr lang="en-US" sz="2400" smtClean="0"/>
              <a:t>Mendeteksi pencilan dan anomali</a:t>
            </a:r>
          </a:p>
          <a:p>
            <a:pPr lvl="0"/>
            <a:endParaRPr lang="en-US" sz="2400" smtClean="0"/>
          </a:p>
          <a:p>
            <a:pPr lvl="0"/>
            <a:r>
              <a:rPr lang="en-US" sz="2400" smtClean="0"/>
              <a:t>Mengidentifikasi terpenuhinya asumsi</a:t>
            </a:r>
          </a:p>
          <a:p>
            <a:pPr lvl="0"/>
            <a:endParaRPr lang="en-US" sz="2400" smtClean="0"/>
          </a:p>
          <a:p>
            <a:pPr lvl="0"/>
            <a:r>
              <a:rPr lang="en-US" sz="2400" smtClean="0"/>
              <a:t>Memperoleh model yang sederhana</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a:t>
            </a:fld>
            <a:endParaRPr lang="id-ID" dirty="0"/>
          </a:p>
        </p:txBody>
      </p:sp>
    </p:spTree>
    <p:extLst>
      <p:ext uri="{BB962C8B-B14F-4D97-AF65-F5344CB8AC3E}">
        <p14:creationId xmlns:p14="http://schemas.microsoft.com/office/powerpoint/2010/main" val="65194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a:bodyPr>
          <a:lstStyle/>
          <a:p>
            <a:r>
              <a:rPr lang="en-US" smtClean="0"/>
              <a:t>Definition </a:t>
            </a:r>
          </a:p>
          <a:p>
            <a:r>
              <a:rPr lang="en-US" smtClean="0"/>
              <a:t>Let X1,X2, . . . , Xn be a random sample. The empirical distribution function S(x) is a function of x, which equals the fraction of Xis that are less than or equal to x for each x, −∞&lt;x&lt;∞, i.e</a:t>
            </a:r>
            <a:endParaRPr lang="en-US"/>
          </a:p>
        </p:txBody>
      </p:sp>
      <p:pic>
        <p:nvPicPr>
          <p:cNvPr id="44034" name="Picture 2"/>
          <p:cNvPicPr>
            <a:picLocks noChangeAspect="1" noChangeArrowheads="1"/>
          </p:cNvPicPr>
          <p:nvPr/>
        </p:nvPicPr>
        <p:blipFill>
          <a:blip r:embed="rId2" cstate="print"/>
          <a:srcRect/>
          <a:stretch>
            <a:fillRect/>
          </a:stretch>
        </p:blipFill>
        <p:spPr bwMode="auto">
          <a:xfrm>
            <a:off x="3200400" y="4800600"/>
            <a:ext cx="3255818" cy="10668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60</a:t>
            </a:fld>
            <a:endParaRPr lang="id-ID" dirty="0"/>
          </a:p>
        </p:txBody>
      </p:sp>
    </p:spTree>
    <p:extLst>
      <p:ext uri="{BB962C8B-B14F-4D97-AF65-F5344CB8AC3E}">
        <p14:creationId xmlns:p14="http://schemas.microsoft.com/office/powerpoint/2010/main" val="26434907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a:xfrm>
            <a:off x="457200" y="1600201"/>
            <a:ext cx="8229600" cy="3429000"/>
          </a:xfrm>
        </p:spPr>
        <p:txBody>
          <a:bodyPr>
            <a:noAutofit/>
          </a:bodyPr>
          <a:lstStyle/>
          <a:p>
            <a:r>
              <a:rPr lang="en-US" sz="2000" smtClean="0"/>
              <a:t>The data consist of a random sample X1,X2, . . . , Xn of size n associated with some unknown distribution function,denoted by F(x)</a:t>
            </a:r>
          </a:p>
          <a:p>
            <a:r>
              <a:rPr lang="en-US" sz="2000" smtClean="0"/>
              <a:t>The sample is a random sample</a:t>
            </a:r>
          </a:p>
          <a:p>
            <a:endParaRPr lang="en-US" sz="2000" smtClean="0"/>
          </a:p>
          <a:p>
            <a:r>
              <a:rPr lang="en-US" sz="2000" smtClean="0"/>
              <a:t>Let S(x) be the empirical distribution function based on the random sample X1,X2, . . . , Xn. Let F</a:t>
            </a:r>
            <a:r>
              <a:rPr lang="en-US" sz="2000" baseline="30000" smtClean="0"/>
              <a:t>∗</a:t>
            </a:r>
            <a:r>
              <a:rPr lang="en-US" sz="2000" smtClean="0"/>
              <a:t>(x) be a completely specified hypothesized distribution function</a:t>
            </a:r>
          </a:p>
          <a:p>
            <a:endParaRPr lang="en-US" sz="2000" smtClean="0"/>
          </a:p>
          <a:p>
            <a:r>
              <a:rPr lang="en-US" sz="2000" smtClean="0"/>
              <a:t>Let the test statistic T be the greatest (denoted by ”sup” for supremum) vertical distance between S(x) and F∗(x). In symbols we say</a:t>
            </a:r>
            <a:endParaRPr lang="en-US" sz="2000"/>
          </a:p>
        </p:txBody>
      </p:sp>
      <p:pic>
        <p:nvPicPr>
          <p:cNvPr id="45058" name="Picture 2"/>
          <p:cNvPicPr>
            <a:picLocks noChangeAspect="1" noChangeArrowheads="1"/>
          </p:cNvPicPr>
          <p:nvPr/>
        </p:nvPicPr>
        <p:blipFill>
          <a:blip r:embed="rId2" cstate="print"/>
          <a:srcRect/>
          <a:stretch>
            <a:fillRect/>
          </a:stretch>
        </p:blipFill>
        <p:spPr bwMode="auto">
          <a:xfrm>
            <a:off x="3429000" y="5486400"/>
            <a:ext cx="2847975" cy="59055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61</a:t>
            </a:fld>
            <a:endParaRPr lang="id-ID" dirty="0"/>
          </a:p>
        </p:txBody>
      </p:sp>
    </p:spTree>
    <p:extLst>
      <p:ext uri="{BB962C8B-B14F-4D97-AF65-F5344CB8AC3E}">
        <p14:creationId xmlns:p14="http://schemas.microsoft.com/office/powerpoint/2010/main" val="1201962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p:cNvPicPr>
            <a:picLocks noChangeAspect="1" noChangeArrowheads="1"/>
          </p:cNvPicPr>
          <p:nvPr/>
        </p:nvPicPr>
        <p:blipFill>
          <a:blip r:embed="rId2" cstate="print"/>
          <a:srcRect/>
          <a:stretch>
            <a:fillRect/>
          </a:stretch>
        </p:blipFill>
        <p:spPr bwMode="auto">
          <a:xfrm>
            <a:off x="1162050" y="919163"/>
            <a:ext cx="6819900" cy="5019675"/>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62</a:t>
            </a:fld>
            <a:endParaRPr lang="id-ID" dirty="0"/>
          </a:p>
        </p:txBody>
      </p:sp>
    </p:spTree>
    <p:extLst>
      <p:ext uri="{BB962C8B-B14F-4D97-AF65-F5344CB8AC3E}">
        <p14:creationId xmlns:p14="http://schemas.microsoft.com/office/powerpoint/2010/main" val="5785394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63</a:t>
            </a:fld>
            <a:endParaRPr lang="id-ID" dirty="0"/>
          </a:p>
        </p:txBody>
      </p:sp>
    </p:spTree>
    <p:extLst>
      <p:ext uri="{BB962C8B-B14F-4D97-AF65-F5344CB8AC3E}">
        <p14:creationId xmlns:p14="http://schemas.microsoft.com/office/powerpoint/2010/main" val="27610835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64</a:t>
            </a:fld>
            <a:endParaRPr lang="id-ID" dirty="0"/>
          </a:p>
        </p:txBody>
      </p:sp>
    </p:spTree>
    <p:extLst>
      <p:ext uri="{BB962C8B-B14F-4D97-AF65-F5344CB8AC3E}">
        <p14:creationId xmlns:p14="http://schemas.microsoft.com/office/powerpoint/2010/main" val="27339106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90600" y="533400"/>
          <a:ext cx="7162800" cy="4813935"/>
        </p:xfrm>
        <a:graphic>
          <a:graphicData uri="http://schemas.openxmlformats.org/drawingml/2006/table">
            <a:tbl>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190500">
                <a:tc>
                  <a:txBody>
                    <a:bodyPr/>
                    <a:lstStyle/>
                    <a:p>
                      <a:pPr algn="l" fontAlgn="b"/>
                      <a:r>
                        <a:rPr lang="en-US" sz="1600" b="0" i="0" u="none" strike="noStrike">
                          <a:solidFill>
                            <a:srgbClr val="000000"/>
                          </a:solidFill>
                          <a:latin typeface="Calibri"/>
                        </a:rPr>
                        <a:t>i</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x</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S(x)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F(x)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abs(S-F)</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0.011806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0.007424</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0.019814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0.018648</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0.032024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0.025669</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0.076923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0.040148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0.036775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0.096154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0.049873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0.046281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0.115385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0.128883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0.013498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16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16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1600" b="0" i="0" u="none" strike="noStrike">
                          <a:solidFill>
                            <a:srgbClr val="000000"/>
                          </a:solidFill>
                          <a:latin typeface="Calibri"/>
                        </a:rPr>
                        <a:t>11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1600" b="0" i="0" u="none" strike="noStrike">
                          <a:solidFill>
                            <a:srgbClr val="000000"/>
                          </a:solidFill>
                          <a:latin typeface="Calibri"/>
                        </a:rPr>
                        <a:t>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0.269231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0.205241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0.06399</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190500">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0.288462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0.235712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0.05275</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190500">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0.303485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0.004207</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190500">
                <a:tc>
                  <a:txBody>
                    <a:bodyPr/>
                    <a:lstStyle/>
                    <a:p>
                      <a:pPr algn="r" fontAlgn="b"/>
                      <a:r>
                        <a:rPr lang="en-US" sz="1600" b="0" i="0" u="none" strike="noStrike">
                          <a:solidFill>
                            <a:srgbClr val="000000"/>
                          </a:solidFill>
                          <a:latin typeface="Calibri"/>
                        </a:rPr>
                        <a:t>17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190500">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5" name="TextBox 4"/>
          <p:cNvSpPr txBox="1"/>
          <p:nvPr/>
        </p:nvSpPr>
        <p:spPr>
          <a:xfrm>
            <a:off x="3548418" y="5420435"/>
            <a:ext cx="4885898" cy="646331"/>
          </a:xfrm>
          <a:prstGeom prst="rect">
            <a:avLst/>
          </a:prstGeom>
          <a:noFill/>
        </p:spPr>
        <p:txBody>
          <a:bodyPr wrap="square" rtlCol="0">
            <a:spAutoFit/>
          </a:bodyPr>
          <a:lstStyle/>
          <a:p>
            <a:pPr algn="ctr"/>
            <a:r>
              <a:rPr lang="en-US" smtClean="0"/>
              <a:t>Dst….</a:t>
            </a:r>
          </a:p>
          <a:p>
            <a:pPr algn="ctr"/>
            <a:r>
              <a:rPr lang="en-US" smtClean="0"/>
              <a:t>T = 0.1203	T kritis = 0.1883	Terima H0</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65</a:t>
            </a:fld>
            <a:endParaRPr lang="id-ID" dirty="0"/>
          </a:p>
        </p:txBody>
      </p:sp>
    </p:spTree>
    <p:extLst>
      <p:ext uri="{BB962C8B-B14F-4D97-AF65-F5344CB8AC3E}">
        <p14:creationId xmlns:p14="http://schemas.microsoft.com/office/powerpoint/2010/main" val="27614003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Gunakan Kembali data eksplorasi01.csv</a:t>
            </a:r>
            <a:endParaRPr lang="en-US"/>
          </a:p>
        </p:txBody>
      </p:sp>
      <p:sp>
        <p:nvSpPr>
          <p:cNvPr id="3" name="Content Placeholder 2"/>
          <p:cNvSpPr>
            <a:spLocks noGrp="1"/>
          </p:cNvSpPr>
          <p:nvPr>
            <p:ph idx="1"/>
          </p:nvPr>
        </p:nvSpPr>
        <p:spPr/>
        <p:txBody>
          <a:bodyPr>
            <a:normAutofit fontScale="92500" lnSpcReduction="10000"/>
          </a:bodyPr>
          <a:lstStyle/>
          <a:p>
            <a:pPr>
              <a:buNone/>
            </a:pPr>
            <a:r>
              <a:rPr lang="en-US" sz="2400" smtClean="0"/>
              <a:t>&gt; bpr &lt;- read.csv("eksplorasi01.csv", header=TRUE)</a:t>
            </a:r>
          </a:p>
          <a:p>
            <a:pPr>
              <a:buNone/>
            </a:pPr>
            <a:endParaRPr lang="en-US" sz="2400" smtClean="0"/>
          </a:p>
          <a:p>
            <a:pPr>
              <a:buNone/>
            </a:pPr>
            <a:r>
              <a:rPr lang="en-US" sz="2400" b="1" smtClean="0"/>
              <a:t>Apakah BOPO terdistribusi Normal?</a:t>
            </a:r>
          </a:p>
          <a:p>
            <a:pPr>
              <a:buNone/>
            </a:pPr>
            <a:r>
              <a:rPr lang="en-US" sz="2400" smtClean="0"/>
              <a:t>&gt; x &lt;- bpr$BOPO</a:t>
            </a:r>
          </a:p>
          <a:p>
            <a:pPr>
              <a:buNone/>
            </a:pPr>
            <a:r>
              <a:rPr lang="en-US" sz="2400" smtClean="0"/>
              <a:t>&gt; ks.test(x, "pnorm", mean(x), sqrt(var(x)))</a:t>
            </a:r>
          </a:p>
          <a:p>
            <a:pPr>
              <a:buNone/>
            </a:pPr>
            <a:endParaRPr lang="en-US" sz="2400" smtClean="0"/>
          </a:p>
          <a:p>
            <a:pPr>
              <a:buNone/>
            </a:pPr>
            <a:endParaRPr lang="en-US" sz="2400" smtClean="0"/>
          </a:p>
          <a:p>
            <a:pPr>
              <a:buNone/>
            </a:pPr>
            <a:r>
              <a:rPr lang="en-US" sz="2200" b="1" smtClean="0">
                <a:solidFill>
                  <a:srgbClr val="FF0000"/>
                </a:solidFill>
                <a:latin typeface="Courier New" pitchFamily="49" charset="0"/>
                <a:cs typeface="Courier New" pitchFamily="49" charset="0"/>
              </a:rPr>
              <a:t>        One-sample Kolmogorov-Smirnov test</a:t>
            </a:r>
          </a:p>
          <a:p>
            <a:pPr>
              <a:buNone/>
            </a:pPr>
            <a:endParaRPr lang="en-US" sz="2200" b="1" smtClean="0">
              <a:solidFill>
                <a:srgbClr val="FF0000"/>
              </a:solidFill>
              <a:latin typeface="Courier New" pitchFamily="49" charset="0"/>
              <a:cs typeface="Courier New" pitchFamily="49" charset="0"/>
            </a:endParaRPr>
          </a:p>
          <a:p>
            <a:pPr>
              <a:buNone/>
            </a:pPr>
            <a:r>
              <a:rPr lang="en-US" sz="2200" b="1" smtClean="0">
                <a:solidFill>
                  <a:srgbClr val="FF0000"/>
                </a:solidFill>
                <a:latin typeface="Courier New" pitchFamily="49" charset="0"/>
                <a:cs typeface="Courier New" pitchFamily="49" charset="0"/>
              </a:rPr>
              <a:t>data:  x</a:t>
            </a:r>
          </a:p>
          <a:p>
            <a:pPr>
              <a:buNone/>
            </a:pPr>
            <a:r>
              <a:rPr lang="en-US" sz="2200" b="1" smtClean="0">
                <a:solidFill>
                  <a:srgbClr val="FF0000"/>
                </a:solidFill>
                <a:latin typeface="Courier New" pitchFamily="49" charset="0"/>
                <a:cs typeface="Courier New" pitchFamily="49" charset="0"/>
              </a:rPr>
              <a:t>D = 0.20153, p-value = 1.304e-05</a:t>
            </a:r>
          </a:p>
          <a:p>
            <a:pPr>
              <a:buNone/>
            </a:pPr>
            <a:r>
              <a:rPr lang="en-US" sz="2200" b="1" smtClean="0">
                <a:solidFill>
                  <a:srgbClr val="FF0000"/>
                </a:solidFill>
                <a:latin typeface="Courier New" pitchFamily="49" charset="0"/>
                <a:cs typeface="Courier New" pitchFamily="49" charset="0"/>
              </a:rPr>
              <a:t>alternative hypothesis: two-sided</a:t>
            </a:r>
          </a:p>
          <a:p>
            <a:pPr>
              <a:buNone/>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66</a:t>
            </a:fld>
            <a:endParaRPr lang="id-ID" dirty="0"/>
          </a:p>
        </p:txBody>
      </p:sp>
    </p:spTree>
    <p:extLst>
      <p:ext uri="{BB962C8B-B14F-4D97-AF65-F5344CB8AC3E}">
        <p14:creationId xmlns:p14="http://schemas.microsoft.com/office/powerpoint/2010/main" val="35133143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200" b="1" smtClean="0"/>
              <a:t>Diskusi tentang Ukuran Penyebaran atau Heterogenitas Data</a:t>
            </a:r>
            <a:endParaRPr lang="en-US" sz="3200" b="1"/>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14351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Statistik Ringkasan Data (numerik)</a:t>
            </a:r>
            <a:endParaRPr lang="en-US"/>
          </a:p>
        </p:txBody>
      </p:sp>
      <p:sp>
        <p:nvSpPr>
          <p:cNvPr id="3" name="Content Placeholder 2"/>
          <p:cNvSpPr>
            <a:spLocks noGrp="1"/>
          </p:cNvSpPr>
          <p:nvPr>
            <p:ph idx="1"/>
          </p:nvPr>
        </p:nvSpPr>
        <p:spPr/>
        <p:txBody>
          <a:bodyPr/>
          <a:lstStyle/>
          <a:p>
            <a:r>
              <a:rPr lang="en-US" smtClean="0"/>
              <a:t>Ukuran Pemusatan (central tendency)</a:t>
            </a:r>
          </a:p>
          <a:p>
            <a:r>
              <a:rPr lang="en-US" smtClean="0"/>
              <a:t>Ukuran Penyebaran (spread, dispersion)</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68</a:t>
            </a:fld>
            <a:endParaRPr lang="id-ID" dirty="0"/>
          </a:p>
        </p:txBody>
      </p:sp>
    </p:spTree>
    <p:extLst>
      <p:ext uri="{BB962C8B-B14F-4D97-AF65-F5344CB8AC3E}">
        <p14:creationId xmlns:p14="http://schemas.microsoft.com/office/powerpoint/2010/main" val="1893240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Data </a:t>
            </a:r>
            <a:r>
              <a:rPr lang="en-US" dirty="0" err="1" smtClean="0"/>
              <a:t>Numerik</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Ukuran</a:t>
            </a:r>
            <a:r>
              <a:rPr lang="en-US" dirty="0" smtClean="0"/>
              <a:t> </a:t>
            </a:r>
            <a:r>
              <a:rPr lang="en-US" dirty="0" err="1" smtClean="0"/>
              <a:t>Pemusatan</a:t>
            </a:r>
            <a:r>
              <a:rPr lang="en-US" dirty="0" smtClean="0"/>
              <a:t> (central tendency)</a:t>
            </a:r>
          </a:p>
          <a:p>
            <a:pPr lvl="1"/>
            <a:r>
              <a:rPr lang="en-US" dirty="0" err="1" smtClean="0"/>
              <a:t>Rataan</a:t>
            </a:r>
            <a:endParaRPr lang="en-US" dirty="0" smtClean="0"/>
          </a:p>
          <a:p>
            <a:pPr lvl="1"/>
            <a:r>
              <a:rPr lang="en-US" dirty="0" smtClean="0"/>
              <a:t>Median</a:t>
            </a:r>
          </a:p>
          <a:p>
            <a:pPr lvl="1"/>
            <a:r>
              <a:rPr lang="en-US" dirty="0" smtClean="0"/>
              <a:t>Modus</a:t>
            </a:r>
          </a:p>
          <a:p>
            <a:pPr lvl="1"/>
            <a:endParaRPr lang="en-US" dirty="0" smtClean="0"/>
          </a:p>
          <a:p>
            <a:r>
              <a:rPr lang="en-US" dirty="0" err="1" smtClean="0"/>
              <a:t>Ukuran</a:t>
            </a:r>
            <a:r>
              <a:rPr lang="en-US" dirty="0" smtClean="0"/>
              <a:t> </a:t>
            </a:r>
            <a:r>
              <a:rPr lang="en-US" dirty="0" err="1" smtClean="0"/>
              <a:t>Penyebaran</a:t>
            </a:r>
            <a:r>
              <a:rPr lang="en-US" dirty="0" smtClean="0"/>
              <a:t> (dispersion)</a:t>
            </a:r>
          </a:p>
          <a:p>
            <a:pPr lvl="1"/>
            <a:r>
              <a:rPr lang="en-US" dirty="0" err="1" smtClean="0"/>
              <a:t>Ragam</a:t>
            </a:r>
            <a:r>
              <a:rPr lang="en-US" dirty="0"/>
              <a:t> </a:t>
            </a:r>
            <a:r>
              <a:rPr lang="en-US" dirty="0" smtClean="0"/>
              <a:t>(variance), </a:t>
            </a:r>
            <a:r>
              <a:rPr lang="en-US" dirty="0" err="1" smtClean="0"/>
              <a:t>simpangan</a:t>
            </a:r>
            <a:r>
              <a:rPr lang="en-US" dirty="0" smtClean="0"/>
              <a:t> </a:t>
            </a:r>
            <a:r>
              <a:rPr lang="en-US" dirty="0" err="1" smtClean="0"/>
              <a:t>baku</a:t>
            </a:r>
            <a:r>
              <a:rPr lang="en-US" dirty="0" smtClean="0"/>
              <a:t> (standard deviation)</a:t>
            </a:r>
          </a:p>
          <a:p>
            <a:pPr lvl="1"/>
            <a:r>
              <a:rPr lang="en-US" dirty="0" smtClean="0"/>
              <a:t>Range</a:t>
            </a:r>
          </a:p>
          <a:p>
            <a:pPr lvl="1"/>
            <a:r>
              <a:rPr lang="en-US" smtClean="0"/>
              <a:t>Inter-Quartile Range</a:t>
            </a:r>
          </a:p>
          <a:p>
            <a:pPr lvl="1"/>
            <a:r>
              <a:rPr lang="en-US" smtClean="0"/>
              <a:t>Coefficient of Variation</a:t>
            </a:r>
            <a:endParaRPr lang="en-US" dirty="0" smtClean="0"/>
          </a:p>
          <a:p>
            <a:pPr lvl="1"/>
            <a:r>
              <a:rPr lang="en-US" smtClean="0"/>
              <a:t>Koefisien Gini</a:t>
            </a:r>
          </a:p>
          <a:p>
            <a:pPr lvl="1"/>
            <a:endParaRPr lang="en-US" smtClean="0"/>
          </a:p>
          <a:p>
            <a:r>
              <a:rPr lang="en-US" smtClean="0"/>
              <a:t>Bentuk Sebaran</a:t>
            </a:r>
          </a:p>
          <a:p>
            <a:pPr lvl="1"/>
            <a:r>
              <a:rPr lang="en-US" smtClean="0"/>
              <a:t>Skewness</a:t>
            </a:r>
          </a:p>
          <a:p>
            <a:pPr lvl="1"/>
            <a:r>
              <a:rPr lang="en-US" smtClean="0"/>
              <a:t>Kurtosis</a:t>
            </a:r>
            <a:endParaRPr lang="en-US" dirty="0" smtClean="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69</a:t>
            </a:fld>
            <a:endParaRPr lang="id-ID" dirty="0"/>
          </a:p>
        </p:txBody>
      </p:sp>
    </p:spTree>
    <p:extLst>
      <p:ext uri="{BB962C8B-B14F-4D97-AF65-F5344CB8AC3E}">
        <p14:creationId xmlns:p14="http://schemas.microsoft.com/office/powerpoint/2010/main" val="1705982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Apa bedanya dengan pendekatan analisis klasik?</a:t>
            </a:r>
            <a:endParaRPr lang="en-US" sz="4000" b="1"/>
          </a:p>
        </p:txBody>
      </p:sp>
      <p:sp>
        <p:nvSpPr>
          <p:cNvPr id="3" name="Content Placeholder 2"/>
          <p:cNvSpPr>
            <a:spLocks noGrp="1"/>
          </p:cNvSpPr>
          <p:nvPr>
            <p:ph idx="1"/>
          </p:nvPr>
        </p:nvSpPr>
        <p:spPr/>
        <p:txBody>
          <a:bodyPr/>
          <a:lstStyle/>
          <a:p>
            <a:r>
              <a:rPr lang="en-US" b="1" dirty="0" err="1" smtClean="0"/>
              <a:t>Pendekatan</a:t>
            </a:r>
            <a:r>
              <a:rPr lang="en-US" b="1" dirty="0" smtClean="0"/>
              <a:t> </a:t>
            </a:r>
            <a:r>
              <a:rPr lang="en-US" b="1" dirty="0" err="1" smtClean="0"/>
              <a:t>klasik</a:t>
            </a:r>
            <a:endParaRPr lang="en-US" b="1" dirty="0"/>
          </a:p>
          <a:p>
            <a:pPr>
              <a:buNone/>
            </a:pPr>
            <a:r>
              <a:rPr lang="en-US" sz="2800" b="1" dirty="0"/>
              <a:t>Problem =&gt; Data =&gt; Model =&gt; Analysis =&gt; Conclusions</a:t>
            </a:r>
          </a:p>
          <a:p>
            <a:endParaRPr lang="en-US" b="1" dirty="0" smtClean="0"/>
          </a:p>
          <a:p>
            <a:r>
              <a:rPr lang="en-US" b="1" dirty="0" err="1" smtClean="0">
                <a:solidFill>
                  <a:schemeClr val="accent6">
                    <a:lumMod val="75000"/>
                  </a:schemeClr>
                </a:solidFill>
              </a:rPr>
              <a:t>Pendekatan</a:t>
            </a:r>
            <a:r>
              <a:rPr lang="en-US" b="1" dirty="0" smtClean="0">
                <a:solidFill>
                  <a:schemeClr val="accent6">
                    <a:lumMod val="75000"/>
                  </a:schemeClr>
                </a:solidFill>
              </a:rPr>
              <a:t> </a:t>
            </a:r>
            <a:r>
              <a:rPr lang="en-US" b="1" dirty="0" err="1" smtClean="0">
                <a:solidFill>
                  <a:schemeClr val="accent6">
                    <a:lumMod val="75000"/>
                  </a:schemeClr>
                </a:solidFill>
              </a:rPr>
              <a:t>eksplorasi</a:t>
            </a:r>
            <a:endParaRPr lang="en-US" b="1" dirty="0">
              <a:solidFill>
                <a:schemeClr val="accent6">
                  <a:lumMod val="75000"/>
                </a:schemeClr>
              </a:solidFill>
            </a:endParaRPr>
          </a:p>
          <a:p>
            <a:pPr>
              <a:buNone/>
            </a:pPr>
            <a:r>
              <a:rPr lang="en-US" sz="2800" b="1" dirty="0">
                <a:solidFill>
                  <a:schemeClr val="accent6">
                    <a:lumMod val="75000"/>
                  </a:schemeClr>
                </a:solidFill>
              </a:rPr>
              <a:t>Problem =&gt; Data =&gt; Analysis =&gt; Model =&gt; Conclusions</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7</a:t>
            </a:fld>
            <a:endParaRPr lang="id-ID" dirty="0"/>
          </a:p>
        </p:txBody>
      </p:sp>
    </p:spTree>
    <p:extLst>
      <p:ext uri="{BB962C8B-B14F-4D97-AF65-F5344CB8AC3E}">
        <p14:creationId xmlns:p14="http://schemas.microsoft.com/office/powerpoint/2010/main" val="4823993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b="1"/>
              <a:t>Nilai tengah (rataan/rata-rata)</a:t>
            </a:r>
          </a:p>
        </p:txBody>
      </p:sp>
      <p:sp>
        <p:nvSpPr>
          <p:cNvPr id="182275" name="Rectangle 3"/>
          <p:cNvSpPr>
            <a:spLocks noGrp="1" noChangeArrowheads="1"/>
          </p:cNvSpPr>
          <p:nvPr>
            <p:ph sz="quarter" idx="1"/>
          </p:nvPr>
        </p:nvSpPr>
        <p:spPr/>
        <p:txBody>
          <a:bodyPr>
            <a:normAutofit/>
          </a:bodyPr>
          <a:lstStyle/>
          <a:p>
            <a:r>
              <a:rPr lang="en-US" sz="2800" dirty="0" err="1"/>
              <a:t>Definisi</a:t>
            </a:r>
            <a:r>
              <a:rPr lang="en-US" sz="2800" dirty="0"/>
              <a:t>: </a:t>
            </a:r>
            <a:r>
              <a:rPr lang="en-US" sz="2800" dirty="0" err="1"/>
              <a:t>merupakan</a:t>
            </a:r>
            <a:r>
              <a:rPr lang="en-US" sz="2800" dirty="0"/>
              <a:t> </a:t>
            </a:r>
            <a:r>
              <a:rPr lang="en-US" sz="2800" dirty="0" err="1"/>
              <a:t>ukuran</a:t>
            </a:r>
            <a:r>
              <a:rPr lang="en-US" sz="2800" dirty="0"/>
              <a:t> yang </a:t>
            </a:r>
            <a:r>
              <a:rPr lang="en-US" sz="2800" dirty="0" err="1"/>
              <a:t>menimbang</a:t>
            </a:r>
            <a:r>
              <a:rPr lang="en-US" sz="2800" dirty="0"/>
              <a:t> data </a:t>
            </a:r>
            <a:r>
              <a:rPr lang="en-US" sz="2800" dirty="0" err="1"/>
              <a:t>menjadi</a:t>
            </a:r>
            <a:r>
              <a:rPr lang="en-US" sz="2800" dirty="0"/>
              <a:t> </a:t>
            </a:r>
            <a:r>
              <a:rPr lang="en-US" sz="2800" dirty="0" err="1"/>
              <a:t>dua</a:t>
            </a:r>
            <a:r>
              <a:rPr lang="en-US" sz="2800" dirty="0"/>
              <a:t> </a:t>
            </a:r>
            <a:r>
              <a:rPr lang="en-US" sz="2800" dirty="0" err="1"/>
              <a:t>kelompok</a:t>
            </a:r>
            <a:r>
              <a:rPr lang="en-US" sz="2800" dirty="0"/>
              <a:t> data yang </a:t>
            </a:r>
            <a:r>
              <a:rPr lang="en-US" sz="2800" dirty="0" err="1"/>
              <a:t>memiliki</a:t>
            </a:r>
            <a:r>
              <a:rPr lang="en-US" sz="2800" dirty="0"/>
              <a:t> </a:t>
            </a:r>
            <a:r>
              <a:rPr lang="en-US" sz="2800" dirty="0" err="1"/>
              <a:t>massa</a:t>
            </a:r>
            <a:r>
              <a:rPr lang="en-US" sz="2800" dirty="0"/>
              <a:t> yang </a:t>
            </a:r>
            <a:r>
              <a:rPr lang="en-US" sz="2800" dirty="0" err="1"/>
              <a:t>sama</a:t>
            </a:r>
            <a:r>
              <a:rPr lang="en-US" sz="2800" dirty="0"/>
              <a:t> </a:t>
            </a:r>
            <a:endParaRPr lang="en-US" sz="2800" dirty="0" smtClean="0"/>
          </a:p>
          <a:p>
            <a:endParaRPr lang="en-US" sz="2800" dirty="0"/>
          </a:p>
          <a:p>
            <a:r>
              <a:rPr lang="en-US" sz="2800" dirty="0" err="1"/>
              <a:t>Apabila</a:t>
            </a:r>
            <a:r>
              <a:rPr lang="en-US" sz="2800" dirty="0"/>
              <a:t> x</a:t>
            </a:r>
            <a:r>
              <a:rPr lang="en-US" sz="1800" dirty="0"/>
              <a:t>1</a:t>
            </a:r>
            <a:r>
              <a:rPr lang="en-US" sz="2800" dirty="0"/>
              <a:t>, x</a:t>
            </a:r>
            <a:r>
              <a:rPr lang="en-US" sz="1800" dirty="0"/>
              <a:t>2</a:t>
            </a:r>
            <a:r>
              <a:rPr lang="en-US" sz="2800" dirty="0"/>
              <a:t>, ...,</a:t>
            </a:r>
            <a:r>
              <a:rPr lang="en-US" sz="2800" dirty="0" err="1"/>
              <a:t>x</a:t>
            </a:r>
            <a:r>
              <a:rPr lang="en-US" sz="1200" dirty="0" err="1"/>
              <a:t>N</a:t>
            </a:r>
            <a:r>
              <a:rPr lang="en-US" sz="2800" dirty="0"/>
              <a:t> </a:t>
            </a:r>
            <a:r>
              <a:rPr lang="en-US" sz="2800" dirty="0" err="1"/>
              <a:t>adalah</a:t>
            </a:r>
            <a:r>
              <a:rPr lang="en-US" sz="2800" dirty="0"/>
              <a:t> </a:t>
            </a:r>
            <a:r>
              <a:rPr lang="en-US" sz="2800" dirty="0" err="1"/>
              <a:t>anggota</a:t>
            </a:r>
            <a:r>
              <a:rPr lang="en-US" sz="2800" dirty="0"/>
              <a:t> </a:t>
            </a:r>
            <a:r>
              <a:rPr lang="en-US" sz="2800" dirty="0" err="1"/>
              <a:t>suatu</a:t>
            </a:r>
            <a:r>
              <a:rPr lang="en-US" sz="2800" dirty="0"/>
              <a:t> </a:t>
            </a:r>
            <a:r>
              <a:rPr lang="en-US" sz="2800" dirty="0" err="1"/>
              <a:t>populasi</a:t>
            </a:r>
            <a:r>
              <a:rPr lang="en-US" sz="2800" dirty="0"/>
              <a:t> </a:t>
            </a:r>
            <a:r>
              <a:rPr lang="en-US" sz="2800" dirty="0" err="1"/>
              <a:t>terhingga</a:t>
            </a:r>
            <a:r>
              <a:rPr lang="en-US" sz="2800" dirty="0"/>
              <a:t> </a:t>
            </a:r>
            <a:r>
              <a:rPr lang="en-US" sz="2800" dirty="0" err="1"/>
              <a:t>berukuran</a:t>
            </a:r>
            <a:r>
              <a:rPr lang="en-US" sz="2800" dirty="0"/>
              <a:t> N, </a:t>
            </a:r>
            <a:r>
              <a:rPr lang="en-US" sz="2800" dirty="0" err="1"/>
              <a:t>maka</a:t>
            </a:r>
            <a:r>
              <a:rPr lang="en-US" sz="2800" dirty="0"/>
              <a:t> </a:t>
            </a:r>
            <a:r>
              <a:rPr lang="en-US" sz="2800" dirty="0" err="1"/>
              <a:t>nilai</a:t>
            </a:r>
            <a:r>
              <a:rPr lang="en-US" sz="2800" dirty="0"/>
              <a:t> </a:t>
            </a:r>
            <a:r>
              <a:rPr lang="en-US" sz="2800" dirty="0" err="1"/>
              <a:t>tengah</a:t>
            </a:r>
            <a:r>
              <a:rPr lang="en-US" sz="2800" dirty="0"/>
              <a:t> </a:t>
            </a:r>
            <a:r>
              <a:rPr lang="en-US" sz="2800" dirty="0" err="1"/>
              <a:t>populasinya</a:t>
            </a:r>
            <a:r>
              <a:rPr lang="en-US" sz="2800" dirty="0"/>
              <a:t> </a:t>
            </a:r>
            <a:r>
              <a:rPr lang="en-US" sz="2800" dirty="0" err="1"/>
              <a:t>adalah</a:t>
            </a:r>
            <a:r>
              <a:rPr lang="en-US" sz="2800" dirty="0"/>
              <a:t>:</a:t>
            </a:r>
          </a:p>
        </p:txBody>
      </p:sp>
      <p:sp>
        <p:nvSpPr>
          <p:cNvPr id="182277" name="Rectangle 5"/>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2276" name="Object 4"/>
          <p:cNvGraphicFramePr>
            <a:graphicFrameLocks noChangeAspect="1"/>
          </p:cNvGraphicFramePr>
          <p:nvPr/>
        </p:nvGraphicFramePr>
        <p:xfrm>
          <a:off x="3810000" y="4876800"/>
          <a:ext cx="1981200" cy="1392238"/>
        </p:xfrm>
        <a:graphic>
          <a:graphicData uri="http://schemas.openxmlformats.org/presentationml/2006/ole">
            <mc:AlternateContent xmlns:mc="http://schemas.openxmlformats.org/markup-compatibility/2006">
              <mc:Choice xmlns:v="urn:schemas-microsoft-com:vml" Requires="v">
                <p:oleObj spid="_x0000_s133130" name="Equation" r:id="rId3" imgW="622030" imgH="431613" progId="Equation.3">
                  <p:embed/>
                </p:oleObj>
              </mc:Choice>
              <mc:Fallback>
                <p:oleObj name="Equation" r:id="rId3" imgW="622030" imgH="431613" progId="Equation.3">
                  <p:embed/>
                  <p:pic>
                    <p:nvPicPr>
                      <p:cNvPr id="182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876800"/>
                        <a:ext cx="1981200" cy="1392238"/>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70</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5602167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b="1"/>
              <a:t>Nilai tengah (rataan/rata-rata)</a:t>
            </a:r>
          </a:p>
        </p:txBody>
      </p:sp>
      <p:sp>
        <p:nvSpPr>
          <p:cNvPr id="183299" name="Rectangle 3"/>
          <p:cNvSpPr>
            <a:spLocks noGrp="1" noChangeArrowheads="1"/>
          </p:cNvSpPr>
          <p:nvPr>
            <p:ph sz="quarter" idx="1"/>
          </p:nvPr>
        </p:nvSpPr>
        <p:spPr/>
        <p:txBody>
          <a:bodyPr/>
          <a:lstStyle/>
          <a:p>
            <a:r>
              <a:rPr lang="en-US" dirty="0" err="1"/>
              <a:t>sedangkan</a:t>
            </a:r>
            <a:r>
              <a:rPr lang="en-US" dirty="0"/>
              <a:t> </a:t>
            </a:r>
            <a:r>
              <a:rPr lang="en-US" dirty="0" err="1"/>
              <a:t>jika</a:t>
            </a:r>
            <a:r>
              <a:rPr lang="en-US" dirty="0"/>
              <a:t> x</a:t>
            </a:r>
            <a:r>
              <a:rPr lang="en-US" sz="2000" dirty="0"/>
              <a:t>1</a:t>
            </a:r>
            <a:r>
              <a:rPr lang="en-US" dirty="0"/>
              <a:t>, x</a:t>
            </a:r>
            <a:r>
              <a:rPr lang="en-US" sz="2000" dirty="0"/>
              <a:t>2</a:t>
            </a:r>
            <a:r>
              <a:rPr lang="en-US" dirty="0"/>
              <a:t>, ...,</a:t>
            </a:r>
            <a:r>
              <a:rPr lang="en-US" dirty="0" err="1"/>
              <a:t>x</a:t>
            </a:r>
            <a:r>
              <a:rPr lang="en-US" sz="2000" dirty="0" err="1"/>
              <a:t>n</a:t>
            </a:r>
            <a:r>
              <a:rPr lang="en-US" dirty="0"/>
              <a:t> </a:t>
            </a:r>
            <a:r>
              <a:rPr lang="en-US" dirty="0" err="1"/>
              <a:t>adalah</a:t>
            </a:r>
            <a:r>
              <a:rPr lang="en-US" dirty="0"/>
              <a:t> </a:t>
            </a:r>
            <a:r>
              <a:rPr lang="en-US" dirty="0" err="1"/>
              <a:t>anggota</a:t>
            </a:r>
            <a:r>
              <a:rPr lang="en-US" dirty="0"/>
              <a:t> </a:t>
            </a:r>
            <a:r>
              <a:rPr lang="en-US" dirty="0" err="1"/>
              <a:t>suatu</a:t>
            </a:r>
            <a:r>
              <a:rPr lang="en-US" dirty="0"/>
              <a:t> </a:t>
            </a:r>
            <a:r>
              <a:rPr lang="en-US" dirty="0" err="1"/>
              <a:t>contoh</a:t>
            </a:r>
            <a:r>
              <a:rPr lang="en-US" dirty="0"/>
              <a:t> </a:t>
            </a:r>
            <a:r>
              <a:rPr lang="en-US" dirty="0" err="1"/>
              <a:t>berukuran</a:t>
            </a:r>
            <a:r>
              <a:rPr lang="en-US" dirty="0"/>
              <a:t> n, </a:t>
            </a:r>
            <a:r>
              <a:rPr lang="en-US" dirty="0" err="1"/>
              <a:t>maka</a:t>
            </a:r>
            <a:r>
              <a:rPr lang="en-US" dirty="0"/>
              <a:t> </a:t>
            </a:r>
            <a:r>
              <a:rPr lang="en-US" dirty="0" err="1"/>
              <a:t>nilai</a:t>
            </a:r>
            <a:r>
              <a:rPr lang="en-US" dirty="0"/>
              <a:t> </a:t>
            </a:r>
            <a:r>
              <a:rPr lang="en-US" dirty="0" err="1"/>
              <a:t>tengah</a:t>
            </a:r>
            <a:r>
              <a:rPr lang="en-US" dirty="0"/>
              <a:t> </a:t>
            </a:r>
            <a:r>
              <a:rPr lang="en-US" dirty="0" err="1"/>
              <a:t>contoh</a:t>
            </a:r>
            <a:r>
              <a:rPr lang="en-US" dirty="0"/>
              <a:t> </a:t>
            </a:r>
            <a:r>
              <a:rPr lang="en-US" dirty="0" err="1"/>
              <a:t>tersebut</a:t>
            </a:r>
            <a:r>
              <a:rPr lang="en-US" dirty="0"/>
              <a:t> </a:t>
            </a:r>
            <a:r>
              <a:rPr lang="en-US" dirty="0" err="1"/>
              <a:t>adalah</a:t>
            </a:r>
            <a:r>
              <a:rPr lang="en-US" dirty="0"/>
              <a:t>:</a:t>
            </a:r>
          </a:p>
        </p:txBody>
      </p:sp>
      <p:sp>
        <p:nvSpPr>
          <p:cNvPr id="183301" name="Rectangle 5"/>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505200" y="3352800"/>
          <a:ext cx="2133600" cy="1549400"/>
        </p:xfrm>
        <a:graphic>
          <a:graphicData uri="http://schemas.openxmlformats.org/presentationml/2006/ole">
            <mc:AlternateContent xmlns:mc="http://schemas.openxmlformats.org/markup-compatibility/2006">
              <mc:Choice xmlns:v="urn:schemas-microsoft-com:vml" Requires="v">
                <p:oleObj spid="_x0000_s134154" name="Equation" r:id="rId3" imgW="596900" imgH="431800" progId="Equation.3">
                  <p:embed/>
                </p:oleObj>
              </mc:Choice>
              <mc:Fallback>
                <p:oleObj name="Equation" r:id="rId3" imgW="596900" imgH="431800" progId="Equation.3">
                  <p:embed/>
                  <p:pic>
                    <p:nvPicPr>
                      <p:cNvPr id="183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52800"/>
                        <a:ext cx="2133600" cy="1549400"/>
                      </a:xfrm>
                      <a:prstGeom prst="rect">
                        <a:avLst/>
                      </a:prstGeom>
                      <a:solidFill>
                        <a:srgbClr val="99CCFF"/>
                      </a:solidFill>
                    </p:spPr>
                  </p:pic>
                </p:oleObj>
              </mc:Fallback>
            </mc:AlternateContent>
          </a:graphicData>
        </a:graphic>
      </p:graphicFrame>
      <p:sp>
        <p:nvSpPr>
          <p:cNvPr id="183302" name="Text Box 6"/>
          <p:cNvSpPr txBox="1">
            <a:spLocks noChangeArrowheads="1"/>
          </p:cNvSpPr>
          <p:nvPr/>
        </p:nvSpPr>
        <p:spPr bwMode="auto">
          <a:xfrm>
            <a:off x="381000" y="5401096"/>
            <a:ext cx="8001000" cy="701675"/>
          </a:xfrm>
          <a:prstGeom prst="rect">
            <a:avLst/>
          </a:prstGeom>
          <a:noFill/>
          <a:ln w="9525">
            <a:noFill/>
            <a:miter lim="800000"/>
            <a:headEnd/>
            <a:tailEnd/>
          </a:ln>
          <a:effectLst/>
        </p:spPr>
        <p:txBody>
          <a:bodyPr>
            <a:spAutoFit/>
          </a:bodyPr>
          <a:lstStyle/>
          <a:p>
            <a:pPr>
              <a:spcBef>
                <a:spcPct val="50000"/>
              </a:spcBef>
            </a:pPr>
            <a:r>
              <a:rPr lang="en-US" sz="2000" i="1" u="sng"/>
              <a:t>dalam Bahasa Inggris, rata-rata populasi disebut dengan </a:t>
            </a:r>
            <a:r>
              <a:rPr lang="en-US" sz="2000" b="1" i="1" u="sng"/>
              <a:t>mean </a:t>
            </a:r>
            <a:r>
              <a:rPr lang="en-US" sz="2000" i="1" u="sng"/>
              <a:t>dan rata-rata contoh disebut </a:t>
            </a:r>
            <a:r>
              <a:rPr lang="en-US" sz="2000" b="1" i="1" u="sng"/>
              <a:t>average</a:t>
            </a:r>
            <a:endParaRPr lang="en-US" sz="2000" i="1" u="sng"/>
          </a:p>
        </p:txBody>
      </p:sp>
      <p:sp>
        <p:nvSpPr>
          <p:cNvPr id="8"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71</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53984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Median</a:t>
            </a:r>
          </a:p>
        </p:txBody>
      </p:sp>
      <p:sp>
        <p:nvSpPr>
          <p:cNvPr id="180227" name="Rectangle 3"/>
          <p:cNvSpPr>
            <a:spLocks noGrp="1" noChangeArrowheads="1"/>
          </p:cNvSpPr>
          <p:nvPr>
            <p:ph sz="quarter" idx="1"/>
          </p:nvPr>
        </p:nvSpPr>
        <p:spPr/>
        <p:txBody>
          <a:bodyPr/>
          <a:lstStyle/>
          <a:p>
            <a:pPr>
              <a:lnSpc>
                <a:spcPct val="80000"/>
              </a:lnSpc>
            </a:pPr>
            <a:r>
              <a:rPr lang="en-US" dirty="0" err="1"/>
              <a:t>Definisi</a:t>
            </a:r>
            <a:r>
              <a:rPr lang="en-US"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dua</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a:t>diurutkan</a:t>
            </a:r>
            <a:r>
              <a:rPr lang="en-US" dirty="0"/>
              <a:t>.  </a:t>
            </a:r>
            <a:endParaRPr lang="en-US" dirty="0" smtClean="0"/>
          </a:p>
          <a:p>
            <a:pPr>
              <a:lnSpc>
                <a:spcPct val="80000"/>
              </a:lnSpc>
            </a:pPr>
            <a:endParaRPr lang="en-US" dirty="0"/>
          </a:p>
          <a:p>
            <a:pPr>
              <a:lnSpc>
                <a:spcPct val="80000"/>
              </a:lnSpc>
            </a:pPr>
            <a:r>
              <a:rPr lang="en-US" dirty="0" err="1"/>
              <a:t>Langkah</a:t>
            </a:r>
            <a:r>
              <a:rPr lang="en-US" dirty="0"/>
              <a:t> </a:t>
            </a:r>
            <a:r>
              <a:rPr lang="en-US" dirty="0" err="1"/>
              <a:t>Teknis</a:t>
            </a:r>
            <a:r>
              <a:rPr lang="en-US" dirty="0"/>
              <a:t>:</a:t>
            </a:r>
          </a:p>
          <a:p>
            <a:pPr lvl="1">
              <a:lnSpc>
                <a:spcPct val="80000"/>
              </a:lnSpc>
            </a:pPr>
            <a:r>
              <a:rPr lang="en-US" sz="2400" dirty="0" err="1"/>
              <a:t>Urutkan</a:t>
            </a:r>
            <a:r>
              <a:rPr lang="en-US" sz="2400" dirty="0"/>
              <a:t> data </a:t>
            </a:r>
            <a:r>
              <a:rPr lang="en-US" sz="2400" dirty="0" err="1"/>
              <a:t>dari</a:t>
            </a:r>
            <a:r>
              <a:rPr lang="en-US" sz="2400" dirty="0"/>
              <a:t> </a:t>
            </a:r>
            <a:r>
              <a:rPr lang="en-US" sz="2400" dirty="0" err="1"/>
              <a:t>kecil</a:t>
            </a:r>
            <a:r>
              <a:rPr lang="en-US" sz="2400" dirty="0"/>
              <a:t> </a:t>
            </a:r>
            <a:r>
              <a:rPr lang="en-US" sz="2400" dirty="0" err="1"/>
              <a:t>ke</a:t>
            </a:r>
            <a:r>
              <a:rPr lang="en-US" sz="2400" dirty="0"/>
              <a:t> </a:t>
            </a:r>
            <a:r>
              <a:rPr lang="en-US" sz="2400" dirty="0" err="1"/>
              <a:t>besar</a:t>
            </a:r>
            <a:endParaRPr lang="en-US" sz="2400" dirty="0"/>
          </a:p>
          <a:p>
            <a:pPr lvl="1">
              <a:lnSpc>
                <a:spcPct val="80000"/>
              </a:lnSpc>
            </a:pPr>
            <a:r>
              <a:rPr lang="en-US" sz="2400" dirty="0" err="1"/>
              <a:t>Cari</a:t>
            </a:r>
            <a:r>
              <a:rPr lang="en-US" sz="2400" dirty="0"/>
              <a:t> </a:t>
            </a:r>
            <a:r>
              <a:rPr lang="en-US" sz="2400" dirty="0" err="1"/>
              <a:t>posisi</a:t>
            </a:r>
            <a:r>
              <a:rPr lang="en-US" sz="2400" dirty="0"/>
              <a:t> median (</a:t>
            </a:r>
            <a:r>
              <a:rPr lang="en-US" sz="2400" dirty="0" err="1"/>
              <a:t>n</a:t>
            </a:r>
            <a:r>
              <a:rPr lang="en-US" sz="2400" baseline="-25000" dirty="0" err="1"/>
              <a:t>med</a:t>
            </a:r>
            <a:r>
              <a:rPr lang="en-US" sz="2400" dirty="0"/>
              <a:t>=(n+1)/2)</a:t>
            </a:r>
          </a:p>
          <a:p>
            <a:pPr lvl="1">
              <a:lnSpc>
                <a:spcPct val="80000"/>
              </a:lnSpc>
            </a:pPr>
            <a:r>
              <a:rPr lang="en-US" sz="2400" dirty="0" err="1"/>
              <a:t>Nilai</a:t>
            </a:r>
            <a:r>
              <a:rPr lang="en-US" sz="2400" dirty="0"/>
              <a:t> median</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bulat</a:t>
            </a:r>
            <a:r>
              <a:rPr lang="en-US" sz="2000" dirty="0"/>
              <a:t>, </a:t>
            </a:r>
            <a:r>
              <a:rPr lang="en-US" sz="2000" dirty="0" err="1"/>
              <a:t>maka</a:t>
            </a:r>
            <a:r>
              <a:rPr lang="en-US" sz="2000" dirty="0"/>
              <a:t> Median=X</a:t>
            </a:r>
            <a:r>
              <a:rPr lang="en-US" sz="2000" baseline="-25000" dirty="0"/>
              <a:t>(n+1)/2</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pecahan</a:t>
            </a:r>
            <a:r>
              <a:rPr lang="en-US" sz="2000" dirty="0"/>
              <a:t>, </a:t>
            </a:r>
            <a:r>
              <a:rPr lang="en-US" sz="2000" dirty="0" err="1"/>
              <a:t>maka</a:t>
            </a:r>
            <a:r>
              <a:rPr lang="en-US" sz="2000" dirty="0"/>
              <a:t> Median=(</a:t>
            </a:r>
            <a:r>
              <a:rPr lang="en-US" sz="2000" dirty="0" smtClean="0"/>
              <a:t>X</a:t>
            </a:r>
            <a:r>
              <a:rPr lang="en-US" sz="2000" baseline="-25000" dirty="0" smtClean="0"/>
              <a:t>[</a:t>
            </a:r>
            <a:r>
              <a:rPr lang="en-US" sz="2000" baseline="-25000" dirty="0" err="1" smtClean="0"/>
              <a:t>nmed</a:t>
            </a:r>
            <a:r>
              <a:rPr lang="en-US" sz="2000" baseline="-25000" dirty="0" smtClean="0"/>
              <a:t>]</a:t>
            </a:r>
            <a:r>
              <a:rPr lang="en-US" sz="2000" dirty="0" smtClean="0"/>
              <a:t>+ X</a:t>
            </a:r>
            <a:r>
              <a:rPr lang="en-US" sz="2000" baseline="-25000" dirty="0" smtClean="0"/>
              <a:t>[</a:t>
            </a:r>
            <a:r>
              <a:rPr lang="en-US" sz="2000" baseline="-25000" dirty="0" err="1" smtClean="0"/>
              <a:t>nmed</a:t>
            </a:r>
            <a:r>
              <a:rPr lang="en-US" sz="2000" baseline="-25000" dirty="0" smtClean="0"/>
              <a:t>]+1</a:t>
            </a:r>
            <a:r>
              <a:rPr lang="en-US" sz="2000" dirty="0"/>
              <a:t>)/2 (rata-rata </a:t>
            </a:r>
            <a:r>
              <a:rPr lang="en-US" sz="2000" dirty="0" err="1"/>
              <a:t>dua</a:t>
            </a:r>
            <a:r>
              <a:rPr lang="en-US" sz="2000" dirty="0"/>
              <a:t> </a:t>
            </a:r>
            <a:r>
              <a:rPr lang="en-US" sz="2000" dirty="0" err="1"/>
              <a:t>pengamatan</a:t>
            </a:r>
            <a:r>
              <a:rPr lang="en-US" sz="2000" dirty="0"/>
              <a:t> yang </a:t>
            </a:r>
            <a:r>
              <a:rPr lang="en-US" sz="2000" dirty="0" err="1"/>
              <a:t>berada</a:t>
            </a:r>
            <a:r>
              <a:rPr lang="en-US" sz="2000" dirty="0"/>
              <a:t> </a:t>
            </a:r>
            <a:r>
              <a:rPr lang="en-US" sz="2000" dirty="0" err="1"/>
              <a:t>sebelum</a:t>
            </a:r>
            <a:r>
              <a:rPr lang="en-US" sz="2000" dirty="0"/>
              <a:t> </a:t>
            </a:r>
            <a:r>
              <a:rPr lang="en-US" sz="2000" dirty="0" err="1"/>
              <a:t>dan</a:t>
            </a:r>
            <a:r>
              <a:rPr lang="en-US" sz="2000" dirty="0"/>
              <a:t> </a:t>
            </a:r>
            <a:r>
              <a:rPr lang="en-US" sz="2000" dirty="0" err="1"/>
              <a:t>setelah</a:t>
            </a:r>
            <a:r>
              <a:rPr lang="en-US" sz="2000" dirty="0"/>
              <a:t> </a:t>
            </a:r>
            <a:r>
              <a:rPr lang="en-US" sz="2000" dirty="0" err="1"/>
              <a:t>posisi</a:t>
            </a:r>
            <a:r>
              <a:rPr lang="en-US" sz="2000" dirty="0"/>
              <a:t> median) </a:t>
            </a:r>
          </a:p>
          <a:p>
            <a:pPr lvl="1">
              <a:lnSpc>
                <a:spcPct val="80000"/>
              </a:lnSpc>
            </a:pPr>
            <a:endParaRPr lang="en-US" sz="2400"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046208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92500"/>
          </a:bodyPr>
          <a:lstStyle/>
          <a:p>
            <a:r>
              <a:rPr lang="en-US" dirty="0" smtClean="0"/>
              <a:t>Data:</a:t>
            </a:r>
          </a:p>
          <a:p>
            <a:pPr>
              <a:buNone/>
            </a:pPr>
            <a:r>
              <a:rPr lang="en-US" dirty="0" smtClean="0"/>
              <a:t>	20  34  45  89  120  122  129  130  150  152  180</a:t>
            </a:r>
          </a:p>
          <a:p>
            <a:pPr>
              <a:buNone/>
            </a:pPr>
            <a:r>
              <a:rPr lang="en-US" dirty="0" smtClean="0"/>
              <a:t>	Median = 122, 		</a:t>
            </a:r>
            <a:r>
              <a:rPr lang="en-US" dirty="0" err="1" smtClean="0"/>
              <a:t>Rataan</a:t>
            </a:r>
            <a:r>
              <a:rPr lang="en-US" dirty="0" smtClean="0"/>
              <a:t> = 106.45</a:t>
            </a:r>
          </a:p>
          <a:p>
            <a:endParaRPr lang="en-US" dirty="0" smtClean="0"/>
          </a:p>
          <a:p>
            <a:r>
              <a:rPr lang="en-US" dirty="0" smtClean="0"/>
              <a:t>Data:</a:t>
            </a:r>
          </a:p>
          <a:p>
            <a:pPr>
              <a:buNone/>
            </a:pPr>
            <a:r>
              <a:rPr lang="en-US" dirty="0" smtClean="0"/>
              <a:t>	20  34  45  89  120  122  129  130  150  152  1800</a:t>
            </a:r>
          </a:p>
          <a:p>
            <a:pPr>
              <a:buNone/>
            </a:pPr>
            <a:r>
              <a:rPr lang="en-US" dirty="0" smtClean="0"/>
              <a:t>	Median = 122,		</a:t>
            </a:r>
            <a:r>
              <a:rPr lang="en-US" dirty="0" err="1" smtClean="0"/>
              <a:t>Rataan</a:t>
            </a:r>
            <a:r>
              <a:rPr lang="en-US" dirty="0" smtClean="0"/>
              <a:t> = 253.73</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73</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0219292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smtClean="0"/>
              <a:t>Nilai</a:t>
            </a:r>
            <a:r>
              <a:rPr lang="en-US" dirty="0" smtClean="0"/>
              <a:t> </a:t>
            </a:r>
            <a:r>
              <a:rPr lang="en-US" dirty="0" err="1" smtClean="0"/>
              <a:t>rataan</a:t>
            </a:r>
            <a:r>
              <a:rPr lang="en-US" dirty="0" smtClean="0"/>
              <a:t> </a:t>
            </a:r>
            <a:r>
              <a:rPr lang="en-US" dirty="0" err="1" smtClean="0"/>
              <a:t>bersifat</a:t>
            </a:r>
            <a:r>
              <a:rPr lang="en-US" dirty="0" smtClean="0"/>
              <a:t> </a:t>
            </a:r>
            <a:r>
              <a:rPr lang="en-US" dirty="0" err="1" smtClean="0"/>
              <a:t>tidak</a:t>
            </a:r>
            <a:r>
              <a:rPr lang="en-US" dirty="0" smtClean="0"/>
              <a:t> </a:t>
            </a:r>
            <a:r>
              <a:rPr lang="en-US" dirty="0" err="1" smtClean="0"/>
              <a:t>kekar</a:t>
            </a:r>
            <a:r>
              <a:rPr lang="en-US" dirty="0" smtClean="0"/>
              <a:t> (robust), </a:t>
            </a:r>
            <a:r>
              <a:rPr lang="en-US" dirty="0" err="1" smtClean="0"/>
              <a:t>dan</a:t>
            </a:r>
            <a:r>
              <a:rPr lang="en-US" dirty="0" smtClean="0"/>
              <a:t> </a:t>
            </a:r>
            <a:r>
              <a:rPr lang="en-US" dirty="0" err="1" smtClean="0"/>
              <a:t>sangat</a:t>
            </a:r>
            <a:r>
              <a:rPr lang="en-US" dirty="0" smtClean="0"/>
              <a:t> </a:t>
            </a:r>
            <a:r>
              <a:rPr lang="en-US" dirty="0" err="1" smtClean="0"/>
              <a:t>terpengaruh</a:t>
            </a:r>
            <a:r>
              <a:rPr lang="en-US" dirty="0" smtClean="0"/>
              <a:t> </a:t>
            </a:r>
            <a:r>
              <a:rPr lang="en-US" dirty="0" err="1" smtClean="0"/>
              <a:t>oleh</a:t>
            </a:r>
            <a:r>
              <a:rPr lang="en-US" dirty="0" smtClean="0"/>
              <a:t> </a:t>
            </a:r>
            <a:r>
              <a:rPr lang="en-US" err="1" smtClean="0"/>
              <a:t>keberadaan</a:t>
            </a:r>
            <a:r>
              <a:rPr lang="en-US" smtClean="0"/>
              <a:t> nilai-nilai </a:t>
            </a:r>
            <a:r>
              <a:rPr lang="en-US" dirty="0" err="1" smtClean="0"/>
              <a:t>ekstrim</a:t>
            </a:r>
            <a:r>
              <a:rPr lang="en-US" dirty="0" smtClean="0"/>
              <a:t>.  [</a:t>
            </a:r>
            <a:r>
              <a:rPr lang="en-US" dirty="0" err="1" smtClean="0"/>
              <a:t>selanjutnya</a:t>
            </a:r>
            <a:r>
              <a:rPr lang="en-US" dirty="0" smtClean="0"/>
              <a:t> </a:t>
            </a:r>
            <a:r>
              <a:rPr lang="en-US" dirty="0" err="1" smtClean="0"/>
              <a:t>nanti</a:t>
            </a:r>
            <a:r>
              <a:rPr lang="en-US" dirty="0" smtClean="0"/>
              <a:t> </a:t>
            </a:r>
            <a:r>
              <a:rPr lang="en-US" dirty="0" err="1" smtClean="0"/>
              <a:t>akan</a:t>
            </a:r>
            <a:r>
              <a:rPr lang="en-US" dirty="0" smtClean="0"/>
              <a:t> </a:t>
            </a:r>
            <a:r>
              <a:rPr lang="en-US" dirty="0" err="1" smtClean="0"/>
              <a:t>dikenalkan</a:t>
            </a:r>
            <a:r>
              <a:rPr lang="en-US" dirty="0" smtClean="0"/>
              <a:t> </a:t>
            </a:r>
            <a:r>
              <a:rPr lang="en-US" dirty="0" err="1" smtClean="0"/>
              <a:t>istilah</a:t>
            </a:r>
            <a:r>
              <a:rPr lang="en-US" dirty="0" smtClean="0"/>
              <a:t> </a:t>
            </a:r>
            <a:r>
              <a:rPr lang="en-US" dirty="0" err="1" smtClean="0"/>
              <a:t>pencilan</a:t>
            </a:r>
            <a:r>
              <a:rPr lang="en-US" dirty="0" smtClean="0"/>
              <a:t>/outlier]</a:t>
            </a:r>
          </a:p>
          <a:p>
            <a:r>
              <a:rPr lang="en-US" dirty="0" err="1" smtClean="0"/>
              <a:t>Adanya</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besar</a:t>
            </a:r>
            <a:r>
              <a:rPr lang="en-US" dirty="0" smtClean="0"/>
              <a:t>, </a:t>
            </a:r>
            <a:r>
              <a:rPr lang="en-US" dirty="0" err="1" smtClean="0"/>
              <a:t>akan</a:t>
            </a:r>
            <a:r>
              <a:rPr lang="en-US" dirty="0" smtClean="0"/>
              <a:t> </a:t>
            </a:r>
            <a:r>
              <a:rPr lang="en-US" dirty="0" err="1" smtClean="0"/>
              <a:t>menyebabkan</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cenderung</a:t>
            </a:r>
            <a:r>
              <a:rPr lang="en-US" dirty="0" smtClean="0"/>
              <a:t> </a:t>
            </a:r>
            <a:r>
              <a:rPr lang="en-US" dirty="0" err="1" smtClean="0"/>
              <a:t>membesar</a:t>
            </a:r>
            <a:r>
              <a:rPr lang="en-US" dirty="0" smtClean="0"/>
              <a:t>.  </a:t>
            </a:r>
            <a:r>
              <a:rPr lang="en-US" dirty="0" err="1" smtClean="0"/>
              <a:t>Sebaliknya</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akan</a:t>
            </a:r>
            <a:r>
              <a:rPr lang="en-US" dirty="0" smtClean="0"/>
              <a:t> </a:t>
            </a:r>
            <a:r>
              <a:rPr lang="en-US" dirty="0" err="1" smtClean="0"/>
              <a:t>mengecil</a:t>
            </a:r>
            <a:r>
              <a:rPr lang="en-US" dirty="0" smtClean="0"/>
              <a:t> </a:t>
            </a:r>
            <a:r>
              <a:rPr lang="en-US" dirty="0" err="1" smtClean="0"/>
              <a:t>jika</a:t>
            </a:r>
            <a:r>
              <a:rPr lang="en-US" dirty="0" smtClean="0"/>
              <a:t> </a:t>
            </a:r>
            <a:r>
              <a:rPr lang="en-US" dirty="0" err="1" smtClean="0"/>
              <a:t>terdapat</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kecil</a:t>
            </a:r>
            <a:r>
              <a:rPr lang="en-US" dirty="0" smtClean="0"/>
              <a:t>.</a:t>
            </a:r>
          </a:p>
          <a:p>
            <a:r>
              <a:rPr lang="en-US" dirty="0" smtClean="0"/>
              <a:t>Median </a:t>
            </a:r>
            <a:r>
              <a:rPr lang="en-US" dirty="0" err="1" smtClean="0"/>
              <a:t>cenderung</a:t>
            </a:r>
            <a:r>
              <a:rPr lang="en-US" dirty="0" smtClean="0"/>
              <a:t> </a:t>
            </a:r>
            <a:r>
              <a:rPr lang="en-US" dirty="0" err="1" smtClean="0"/>
              <a:t>tidak</a:t>
            </a:r>
            <a:r>
              <a:rPr lang="en-US" dirty="0" smtClean="0"/>
              <a:t> </a:t>
            </a:r>
            <a:r>
              <a:rPr lang="en-US" dirty="0" err="1" smtClean="0"/>
              <a:t>demikian</a:t>
            </a:r>
            <a:r>
              <a:rPr lang="en-US" dirty="0" smtClean="0"/>
              <a:t>, </a:t>
            </a:r>
            <a:r>
              <a:rPr lang="en-US" dirty="0" err="1" smtClean="0"/>
              <a:t>hanya</a:t>
            </a:r>
            <a:r>
              <a:rPr lang="en-US" dirty="0" smtClean="0"/>
              <a:t> </a:t>
            </a:r>
            <a:r>
              <a:rPr lang="en-US" dirty="0" err="1" smtClean="0"/>
              <a:t>saja</a:t>
            </a:r>
            <a:r>
              <a:rPr lang="en-US" dirty="0" smtClean="0"/>
              <a:t> </a:t>
            </a:r>
            <a:r>
              <a:rPr lang="en-US" dirty="0" err="1" smtClean="0"/>
              <a:t>secara</a:t>
            </a:r>
            <a:r>
              <a:rPr lang="en-US" dirty="0" smtClean="0"/>
              <a:t> </a:t>
            </a:r>
            <a:r>
              <a:rPr lang="en-US" dirty="0" err="1" smtClean="0"/>
              <a:t>komputasi</a:t>
            </a:r>
            <a:r>
              <a:rPr lang="en-US" dirty="0" smtClean="0"/>
              <a:t> </a:t>
            </a:r>
            <a:r>
              <a:rPr lang="en-US" dirty="0" err="1" smtClean="0"/>
              <a:t>penghitungan</a:t>
            </a:r>
            <a:r>
              <a:rPr lang="en-US" dirty="0" smtClean="0"/>
              <a:t> median </a:t>
            </a:r>
            <a:r>
              <a:rPr lang="en-US" dirty="0" err="1" smtClean="0"/>
              <a:t>lebih</a:t>
            </a:r>
            <a:r>
              <a:rPr lang="en-US" dirty="0" smtClean="0"/>
              <a:t> lama </a:t>
            </a:r>
            <a:r>
              <a:rPr lang="en-US" dirty="0" err="1" smtClean="0"/>
              <a:t>karena</a:t>
            </a:r>
            <a:r>
              <a:rPr lang="en-US" dirty="0" smtClean="0"/>
              <a:t> </a:t>
            </a:r>
            <a:r>
              <a:rPr lang="en-US" dirty="0" err="1" smtClean="0"/>
              <a:t>ada</a:t>
            </a:r>
            <a:r>
              <a:rPr lang="en-US" dirty="0" smtClean="0"/>
              <a:t> </a:t>
            </a:r>
            <a:r>
              <a:rPr lang="en-US" dirty="0" err="1" smtClean="0"/>
              <a:t>proses</a:t>
            </a:r>
            <a:r>
              <a:rPr lang="en-US" dirty="0" smtClean="0"/>
              <a:t> </a:t>
            </a:r>
            <a:r>
              <a:rPr lang="en-US" dirty="0" err="1" smtClean="0"/>
              <a:t>pengurutan</a:t>
            </a:r>
            <a:r>
              <a:rPr lang="en-US" dirty="0" smtClean="0"/>
              <a:t> data.</a:t>
            </a:r>
          </a:p>
          <a:p>
            <a:r>
              <a:rPr lang="en-US" dirty="0" err="1" smtClean="0"/>
              <a:t>Rataan</a:t>
            </a:r>
            <a:r>
              <a:rPr lang="en-US" dirty="0" smtClean="0"/>
              <a:t> </a:t>
            </a:r>
            <a:r>
              <a:rPr lang="en-US" dirty="0" err="1" smtClean="0"/>
              <a:t>terpangkas</a:t>
            </a:r>
            <a:r>
              <a:rPr lang="en-US" dirty="0" smtClean="0"/>
              <a:t> (trimmed mean)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smtClean="0"/>
              <a:t>solusi</a:t>
            </a:r>
            <a:r>
              <a:rPr lang="en-US" dirty="0" smtClean="0"/>
              <a:t> </a:t>
            </a:r>
            <a:r>
              <a:rPr lang="en-US" dirty="0" err="1" smtClean="0"/>
              <a:t>mengatasi</a:t>
            </a:r>
            <a:r>
              <a:rPr lang="en-US" dirty="0" smtClean="0"/>
              <a:t> </a:t>
            </a:r>
            <a:r>
              <a:rPr lang="en-US" dirty="0" err="1" smtClean="0"/>
              <a:t>ketidakkekaran</a:t>
            </a:r>
            <a:r>
              <a:rPr lang="en-US" dirty="0" smtClean="0"/>
              <a:t> </a:t>
            </a:r>
            <a:r>
              <a:rPr lang="en-US" dirty="0" err="1" smtClean="0"/>
              <a:t>rataan</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menyertakan</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dalam</a:t>
            </a:r>
            <a:r>
              <a:rPr lang="en-US" dirty="0" smtClean="0"/>
              <a:t> </a:t>
            </a:r>
            <a:r>
              <a:rPr lang="en-US" dirty="0" err="1" smtClean="0"/>
              <a:t>penghitungan</a:t>
            </a:r>
            <a:r>
              <a:rPr lang="en-US" dirty="0" smtClean="0"/>
              <a:t>.  </a:t>
            </a:r>
            <a:r>
              <a:rPr lang="en-US" dirty="0" err="1" smtClean="0"/>
              <a:t>Misal</a:t>
            </a:r>
            <a:r>
              <a:rPr lang="en-US" dirty="0" smtClean="0"/>
              <a:t>, </a:t>
            </a:r>
            <a:r>
              <a:rPr lang="en-US" dirty="0" err="1" smtClean="0"/>
              <a:t>membuang</a:t>
            </a:r>
            <a:r>
              <a:rPr lang="en-US" dirty="0" smtClean="0"/>
              <a:t> 5% data </a:t>
            </a:r>
            <a:r>
              <a:rPr lang="en-US" dirty="0" err="1" smtClean="0"/>
              <a:t>terbesar</a:t>
            </a:r>
            <a:r>
              <a:rPr lang="en-US" dirty="0" smtClean="0"/>
              <a:t> </a:t>
            </a:r>
            <a:r>
              <a:rPr lang="en-US" dirty="0" err="1" smtClean="0"/>
              <a:t>dan</a:t>
            </a:r>
            <a:r>
              <a:rPr lang="en-US" dirty="0" smtClean="0"/>
              <a:t> </a:t>
            </a:r>
            <a:r>
              <a:rPr lang="en-US" dirty="0" err="1" smtClean="0"/>
              <a:t>terkecil</a:t>
            </a:r>
            <a:r>
              <a:rPr lang="en-US" dirty="0" smtClean="0"/>
              <a:t>.</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74</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204604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Ukuran Penyebaran</a:t>
            </a:r>
          </a:p>
        </p:txBody>
      </p:sp>
      <p:sp>
        <p:nvSpPr>
          <p:cNvPr id="192515" name="Rectangle 3"/>
          <p:cNvSpPr>
            <a:spLocks noGrp="1" noChangeArrowheads="1"/>
          </p:cNvSpPr>
          <p:nvPr>
            <p:ph sz="quarter" idx="1"/>
          </p:nvPr>
        </p:nvSpPr>
        <p:spPr/>
        <p:txBody>
          <a:bodyPr>
            <a:normAutofit fontScale="92500" lnSpcReduction="10000"/>
          </a:bodyPr>
          <a:lstStyle/>
          <a:p>
            <a:pPr>
              <a:lnSpc>
                <a:spcPct val="90000"/>
              </a:lnSpc>
            </a:pPr>
            <a:r>
              <a:rPr lang="en-US" dirty="0" err="1"/>
              <a:t>Definisi</a:t>
            </a:r>
            <a:r>
              <a:rPr lang="en-US" dirty="0"/>
              <a:t> : </a:t>
            </a:r>
            <a:r>
              <a:rPr lang="en-US" dirty="0" err="1"/>
              <a:t>suatu</a:t>
            </a:r>
            <a:r>
              <a:rPr lang="en-US" dirty="0"/>
              <a:t> </a:t>
            </a:r>
            <a:r>
              <a:rPr lang="en-US" dirty="0" err="1"/>
              <a:t>ukuran</a:t>
            </a:r>
            <a:r>
              <a:rPr lang="en-US" dirty="0"/>
              <a:t> </a:t>
            </a:r>
            <a:r>
              <a:rPr lang="en-US" dirty="0" err="1"/>
              <a:t>untuk</a:t>
            </a:r>
            <a:r>
              <a:rPr lang="en-US" dirty="0"/>
              <a:t> </a:t>
            </a:r>
            <a:r>
              <a:rPr lang="sv-SE" dirty="0"/>
              <a:t>memberikan gambaran seberapa besar data menyebar dalam kumpulannya</a:t>
            </a:r>
            <a:r>
              <a:rPr lang="en-US" dirty="0" smtClean="0"/>
              <a:t>.</a:t>
            </a:r>
          </a:p>
          <a:p>
            <a:pPr>
              <a:lnSpc>
                <a:spcPct val="90000"/>
              </a:lnSpc>
            </a:pPr>
            <a:endParaRPr lang="en-US" dirty="0"/>
          </a:p>
          <a:p>
            <a:pPr>
              <a:lnSpc>
                <a:spcPct val="90000"/>
              </a:lnSpc>
            </a:pPr>
            <a:r>
              <a:rPr lang="en-US" dirty="0" err="1"/>
              <a:t>Beberapa</a:t>
            </a:r>
            <a:r>
              <a:rPr lang="en-US" dirty="0"/>
              <a:t> </a:t>
            </a:r>
            <a:r>
              <a:rPr lang="en-US" dirty="0" err="1" smtClean="0"/>
              <a:t>ukuran</a:t>
            </a:r>
            <a:r>
              <a:rPr lang="en-US" dirty="0" smtClean="0"/>
              <a:t> </a:t>
            </a:r>
            <a:r>
              <a:rPr lang="en-US" dirty="0" err="1" smtClean="0"/>
              <a:t>penyebaran</a:t>
            </a:r>
            <a:r>
              <a:rPr lang="en-US" dirty="0" smtClean="0"/>
              <a:t>:</a:t>
            </a:r>
            <a:endParaRPr lang="en-US" dirty="0"/>
          </a:p>
          <a:p>
            <a:pPr lvl="1">
              <a:lnSpc>
                <a:spcPct val="90000"/>
              </a:lnSpc>
            </a:pPr>
            <a:r>
              <a:rPr lang="en-US" sz="2400" dirty="0"/>
              <a:t>Wilayah (</a:t>
            </a:r>
            <a:r>
              <a:rPr lang="en-US" sz="2400" i="1" dirty="0"/>
              <a:t>Range</a:t>
            </a:r>
            <a:r>
              <a:rPr lang="en-US" sz="2400" dirty="0"/>
              <a:t>)</a:t>
            </a:r>
          </a:p>
          <a:p>
            <a:pPr lvl="1">
              <a:lnSpc>
                <a:spcPct val="90000"/>
              </a:lnSpc>
            </a:pPr>
            <a:r>
              <a:rPr lang="en-US" sz="2400" dirty="0" err="1"/>
              <a:t>Jarak</a:t>
            </a:r>
            <a:r>
              <a:rPr lang="en-US" sz="2400" dirty="0"/>
              <a:t> </a:t>
            </a:r>
            <a:r>
              <a:rPr lang="en-US" sz="2400" dirty="0" err="1"/>
              <a:t>Antar</a:t>
            </a:r>
            <a:r>
              <a:rPr lang="en-US" sz="2400" dirty="0"/>
              <a:t> </a:t>
            </a:r>
            <a:r>
              <a:rPr lang="en-US" sz="2400" dirty="0" err="1"/>
              <a:t>Kuartil</a:t>
            </a:r>
            <a:r>
              <a:rPr lang="en-US" sz="2400" dirty="0"/>
              <a:t> (</a:t>
            </a:r>
            <a:r>
              <a:rPr lang="en-US" sz="2400" i="1" dirty="0" err="1"/>
              <a:t>Interquartile</a:t>
            </a:r>
            <a:r>
              <a:rPr lang="en-US" sz="2400" i="1" dirty="0"/>
              <a:t> Range</a:t>
            </a:r>
            <a:r>
              <a:rPr lang="en-US" sz="2400" dirty="0"/>
              <a:t>)</a:t>
            </a:r>
          </a:p>
          <a:p>
            <a:pPr lvl="1">
              <a:lnSpc>
                <a:spcPct val="90000"/>
              </a:lnSpc>
            </a:pPr>
            <a:r>
              <a:rPr lang="en-US" sz="2400" dirty="0" err="1"/>
              <a:t>Ragam</a:t>
            </a:r>
            <a:r>
              <a:rPr lang="en-US" sz="2400" dirty="0"/>
              <a:t> (</a:t>
            </a:r>
            <a:r>
              <a:rPr lang="en-US" sz="2400" i="1" dirty="0"/>
              <a:t>Variance</a:t>
            </a:r>
            <a:r>
              <a:rPr lang="en-US" sz="2400" dirty="0"/>
              <a:t>)</a:t>
            </a:r>
          </a:p>
          <a:p>
            <a:pPr lvl="1">
              <a:lnSpc>
                <a:spcPct val="90000"/>
              </a:lnSpc>
            </a:pPr>
            <a:r>
              <a:rPr lang="en-US" sz="2400" dirty="0" err="1"/>
              <a:t>Simpangan</a:t>
            </a:r>
            <a:r>
              <a:rPr lang="en-US" sz="2400" dirty="0"/>
              <a:t> Baku (</a:t>
            </a:r>
            <a:r>
              <a:rPr lang="en-US" sz="2400" i="1" dirty="0"/>
              <a:t>Standard </a:t>
            </a:r>
            <a:r>
              <a:rPr lang="en-US" sz="2400" i="1"/>
              <a:t>Deviation</a:t>
            </a:r>
            <a:r>
              <a:rPr lang="en-US" smtClean="0"/>
              <a:t>)</a:t>
            </a:r>
          </a:p>
          <a:p>
            <a:pPr lvl="1">
              <a:lnSpc>
                <a:spcPct val="90000"/>
              </a:lnSpc>
            </a:pPr>
            <a:r>
              <a:rPr lang="en-US" smtClean="0"/>
              <a:t>Koefisien Gini</a:t>
            </a:r>
            <a:endParaRPr lang="en-US" dirty="0"/>
          </a:p>
          <a:p>
            <a:pPr lvl="1">
              <a:lnSpc>
                <a:spcPct val="90000"/>
              </a:lnSpc>
            </a:pPr>
            <a:r>
              <a:rPr lang="en-US" sz="2400" dirty="0" err="1"/>
              <a:t>dll</a:t>
            </a:r>
            <a:endParaRPr lang="en-US" sz="2400"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75</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791398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Wilayah (</a:t>
            </a:r>
            <a:r>
              <a:rPr lang="en-US" i="1"/>
              <a:t>Range</a:t>
            </a:r>
            <a:r>
              <a:rPr lang="en-US"/>
              <a:t>)</a:t>
            </a:r>
          </a:p>
        </p:txBody>
      </p:sp>
      <p:sp>
        <p:nvSpPr>
          <p:cNvPr id="193539" name="Rectangle 3"/>
          <p:cNvSpPr>
            <a:spLocks noGrp="1" noChangeArrowheads="1"/>
          </p:cNvSpPr>
          <p:nvPr>
            <p:ph sz="quarter" idx="1"/>
          </p:nvPr>
        </p:nvSpPr>
        <p:spPr/>
        <p:txBody>
          <a:bodyPr>
            <a:normAutofit/>
          </a:bodyPr>
          <a:lstStyle/>
          <a:p>
            <a:pPr>
              <a:lnSpc>
                <a:spcPct val="80000"/>
              </a:lnSpc>
            </a:pPr>
            <a:r>
              <a:rPr lang="en-US" sz="2400" dirty="0" err="1"/>
              <a:t>Definisi</a:t>
            </a:r>
            <a:r>
              <a:rPr lang="en-US" sz="2400" dirty="0"/>
              <a:t> : </a:t>
            </a:r>
            <a:r>
              <a:rPr lang="en-US" sz="2400" dirty="0" err="1"/>
              <a:t>suatu</a:t>
            </a:r>
            <a:r>
              <a:rPr lang="en-US" sz="2400" dirty="0"/>
              <a:t> </a:t>
            </a:r>
            <a:r>
              <a:rPr lang="en-US" sz="2400" dirty="0" err="1"/>
              <a:t>uku</a:t>
            </a:r>
            <a:r>
              <a:rPr lang="sv-SE" sz="2400" dirty="0"/>
              <a:t>ran yang dihitung dari selisih </a:t>
            </a:r>
            <a:r>
              <a:rPr lang="sv-SE" sz="2400" dirty="0" smtClean="0"/>
              <a:t>antara nilai pengamatan terbesar dengan </a:t>
            </a:r>
            <a:r>
              <a:rPr lang="sv-SE" sz="2400" dirty="0"/>
              <a:t>pengamatan </a:t>
            </a:r>
            <a:r>
              <a:rPr lang="en-US" sz="2400" dirty="0" err="1" smtClean="0"/>
              <a:t>terkecil</a:t>
            </a:r>
            <a:endParaRPr lang="en-US" sz="2400" dirty="0"/>
          </a:p>
          <a:p>
            <a:pPr algn="ctr">
              <a:lnSpc>
                <a:spcPct val="80000"/>
              </a:lnSpc>
              <a:buFont typeface="Wingdings" pitchFamily="2" charset="2"/>
              <a:buNone/>
            </a:pPr>
            <a:endParaRPr lang="sv-SE" sz="2400" dirty="0"/>
          </a:p>
          <a:p>
            <a:pPr algn="ctr">
              <a:lnSpc>
                <a:spcPct val="80000"/>
              </a:lnSpc>
              <a:buFont typeface="Wingdings" pitchFamily="2" charset="2"/>
              <a:buNone/>
            </a:pPr>
            <a:r>
              <a:rPr lang="sv-SE" sz="2400" dirty="0"/>
              <a:t>W = </a:t>
            </a:r>
            <a:r>
              <a:rPr lang="sv-SE" sz="2400" smtClean="0"/>
              <a:t>X</a:t>
            </a:r>
            <a:r>
              <a:rPr lang="sv-SE" sz="2400" baseline="-25000" smtClean="0"/>
              <a:t>[N]</a:t>
            </a:r>
            <a:r>
              <a:rPr lang="sv-SE" sz="2400" smtClean="0"/>
              <a:t>-X</a:t>
            </a:r>
            <a:r>
              <a:rPr lang="sv-SE" sz="2400" baseline="-25000" smtClean="0"/>
              <a:t>[1</a:t>
            </a:r>
            <a:r>
              <a:rPr lang="sv-SE" sz="2400" baseline="-25000" dirty="0"/>
              <a:t>]</a:t>
            </a:r>
            <a:r>
              <a:rPr lang="sv-SE" sz="2400" dirty="0"/>
              <a:t> </a:t>
            </a:r>
          </a:p>
          <a:p>
            <a:pPr>
              <a:lnSpc>
                <a:spcPct val="80000"/>
              </a:lnSpc>
            </a:pPr>
            <a:endParaRPr lang="sv-SE" sz="2400" dirty="0"/>
          </a:p>
          <a:p>
            <a:pPr>
              <a:lnSpc>
                <a:spcPct val="80000"/>
              </a:lnSpc>
            </a:pPr>
            <a:r>
              <a:rPr lang="sv-SE" sz="2400" dirty="0"/>
              <a:t>Ukuran ini cukup baik digunakan untuk mengukur penyebaran data yang simetrik dan nilai pengamatannya menyebar merata. </a:t>
            </a:r>
            <a:endParaRPr lang="sv-SE" sz="2400" dirty="0" smtClean="0"/>
          </a:p>
          <a:p>
            <a:pPr>
              <a:lnSpc>
                <a:spcPct val="80000"/>
              </a:lnSpc>
            </a:pPr>
            <a:endParaRPr lang="sv-SE" sz="2400" dirty="0"/>
          </a:p>
          <a:p>
            <a:pPr>
              <a:lnSpc>
                <a:spcPct val="80000"/>
              </a:lnSpc>
            </a:pPr>
            <a:r>
              <a:rPr lang="sv-SE" sz="2400" dirty="0"/>
              <a:t>Tetapi ukuran ini akan menjadi tidak relevan jika nilai pengamatan maksimum dan minimum </a:t>
            </a:r>
            <a:r>
              <a:rPr lang="sv-SE" sz="2400"/>
              <a:t>merupakan </a:t>
            </a:r>
            <a:r>
              <a:rPr lang="sv-SE" sz="2400" smtClean="0"/>
              <a:t>data-data </a:t>
            </a:r>
            <a:r>
              <a:rPr lang="sv-SE" sz="2400" dirty="0"/>
              <a:t>ekstrem</a:t>
            </a:r>
            <a:r>
              <a:rPr lang="en-US" sz="2400"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76</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9342004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Kuartil (Quartile)</a:t>
            </a:r>
          </a:p>
        </p:txBody>
      </p:sp>
      <p:sp>
        <p:nvSpPr>
          <p:cNvPr id="184323" name="Rectangle 3"/>
          <p:cNvSpPr>
            <a:spLocks noGrp="1" noChangeArrowheads="1"/>
          </p:cNvSpPr>
          <p:nvPr>
            <p:ph sz="quarter" idx="1"/>
          </p:nvPr>
        </p:nvSpPr>
        <p:spPr/>
        <p:txBody>
          <a:bodyPr/>
          <a:lstStyle/>
          <a:p>
            <a:r>
              <a:rPr lang="en-US" sz="3600" dirty="0" err="1"/>
              <a:t>Definisi</a:t>
            </a:r>
            <a:r>
              <a:rPr lang="en-US" sz="3600"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empat</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smtClean="0"/>
              <a:t>diurutkan</a:t>
            </a:r>
            <a:endParaRPr lang="en-US" dirty="0" smtClean="0"/>
          </a:p>
          <a:p>
            <a:r>
              <a:rPr lang="en-US" sz="3600" dirty="0" smtClean="0"/>
              <a:t>Q1, Q2, Q3</a:t>
            </a:r>
            <a:endParaRPr lang="en-US" sz="3600" dirty="0"/>
          </a:p>
          <a:p>
            <a:pPr lvl="1"/>
            <a:r>
              <a:rPr lang="en-US" sz="3200" smtClean="0"/>
              <a:t>Q1 = Kuantil(25)</a:t>
            </a:r>
          </a:p>
          <a:p>
            <a:pPr lvl="1"/>
            <a:r>
              <a:rPr lang="en-US" sz="3200" smtClean="0"/>
              <a:t>Q2 = Kuantil(50)</a:t>
            </a:r>
          </a:p>
          <a:p>
            <a:pPr lvl="1"/>
            <a:r>
              <a:rPr lang="en-US" sz="3200" smtClean="0"/>
              <a:t>Q3 = Kuantil(75)</a:t>
            </a:r>
            <a:r>
              <a:rPr lang="en-US" dirty="0"/>
              <a:t>	</a:t>
            </a:r>
          </a:p>
          <a:p>
            <a:endParaRPr lang="en-US"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77</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8329095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4563" name="Rectangle 3"/>
          <p:cNvSpPr>
            <a:spLocks noGrp="1" noChangeArrowheads="1"/>
          </p:cNvSpPr>
          <p:nvPr>
            <p:ph sz="quarter" idx="1"/>
          </p:nvPr>
        </p:nvSpPr>
        <p:spPr/>
        <p:txBody>
          <a:bodyPr/>
          <a:lstStyle/>
          <a:p>
            <a:r>
              <a:rPr lang="en-US" dirty="0" err="1"/>
              <a:t>Definisi</a:t>
            </a:r>
            <a:r>
              <a:rPr lang="en-US" dirty="0"/>
              <a:t> : </a:t>
            </a:r>
            <a:r>
              <a:rPr lang="en-US" dirty="0" err="1"/>
              <a:t>Jarak</a:t>
            </a:r>
            <a:r>
              <a:rPr lang="en-US" dirty="0"/>
              <a:t> </a:t>
            </a:r>
            <a:r>
              <a:rPr lang="en-US" dirty="0" err="1"/>
              <a:t>antar</a:t>
            </a:r>
            <a:r>
              <a:rPr lang="en-US" dirty="0"/>
              <a:t> </a:t>
            </a:r>
            <a:r>
              <a:rPr lang="en-US" dirty="0" err="1"/>
              <a:t>kuartil</a:t>
            </a:r>
            <a:r>
              <a:rPr lang="en-US" dirty="0"/>
              <a:t> </a:t>
            </a:r>
            <a:r>
              <a:rPr lang="en-US" dirty="0" err="1"/>
              <a:t>mengukur</a:t>
            </a:r>
            <a:r>
              <a:rPr lang="en-US" dirty="0"/>
              <a:t> </a:t>
            </a:r>
            <a:r>
              <a:rPr lang="en-US" dirty="0" err="1"/>
              <a:t>penyebaran</a:t>
            </a:r>
            <a:r>
              <a:rPr lang="en-US" dirty="0"/>
              <a:t> 50% </a:t>
            </a:r>
            <a:r>
              <a:rPr lang="en-US"/>
              <a:t>data </a:t>
            </a:r>
            <a:r>
              <a:rPr lang="en-US" smtClean="0"/>
              <a:t>ditengah-tengah </a:t>
            </a:r>
            <a:r>
              <a:rPr lang="en-US" dirty="0" err="1"/>
              <a:t>setelah</a:t>
            </a:r>
            <a:r>
              <a:rPr lang="en-US" dirty="0"/>
              <a:t> data </a:t>
            </a:r>
            <a:r>
              <a:rPr lang="en-US" dirty="0" err="1"/>
              <a:t>diurut</a:t>
            </a:r>
            <a:r>
              <a:rPr lang="en-US" dirty="0" smtClean="0"/>
              <a:t>.</a:t>
            </a:r>
          </a:p>
          <a:p>
            <a:endParaRPr lang="en-US" dirty="0"/>
          </a:p>
          <a:p>
            <a:r>
              <a:rPr lang="en-US" dirty="0" err="1"/>
              <a:t>Ukuran</a:t>
            </a:r>
            <a:r>
              <a:rPr lang="en-US" dirty="0"/>
              <a:t> </a:t>
            </a:r>
            <a:r>
              <a:rPr lang="en-US" dirty="0" err="1"/>
              <a:t>penyebaran</a:t>
            </a:r>
            <a:r>
              <a:rPr lang="en-US" dirty="0"/>
              <a:t> </a:t>
            </a:r>
            <a:r>
              <a:rPr lang="en-US" dirty="0" err="1"/>
              <a:t>ini</a:t>
            </a:r>
            <a:r>
              <a:rPr lang="en-US" dirty="0"/>
              <a:t> </a:t>
            </a:r>
            <a:r>
              <a:rPr lang="en-US" dirty="0" err="1"/>
              <a:t>merupakan</a:t>
            </a:r>
            <a:r>
              <a:rPr lang="en-US" dirty="0"/>
              <a:t> </a:t>
            </a:r>
            <a:r>
              <a:rPr lang="en-US" dirty="0" err="1"/>
              <a:t>ukuran</a:t>
            </a:r>
            <a:r>
              <a:rPr lang="en-US" dirty="0"/>
              <a:t> </a:t>
            </a:r>
            <a:r>
              <a:rPr lang="en-US" dirty="0" err="1"/>
              <a:t>penyebaran</a:t>
            </a:r>
            <a:r>
              <a:rPr lang="en-US" dirty="0"/>
              <a:t> data yang </a:t>
            </a:r>
            <a:r>
              <a:rPr lang="en-US" dirty="0" err="1"/>
              <a:t>terpangkas</a:t>
            </a:r>
            <a:r>
              <a:rPr lang="en-US" dirty="0"/>
              <a:t> 25% </a:t>
            </a:r>
            <a:r>
              <a:rPr lang="en-US" dirty="0" err="1"/>
              <a:t>yaitu</a:t>
            </a:r>
            <a:r>
              <a:rPr lang="en-US" dirty="0"/>
              <a:t> </a:t>
            </a:r>
            <a:r>
              <a:rPr lang="en-US" dirty="0" err="1"/>
              <a:t>dengan</a:t>
            </a:r>
            <a:r>
              <a:rPr lang="en-US" dirty="0"/>
              <a:t> </a:t>
            </a:r>
            <a:r>
              <a:rPr lang="en-US" dirty="0" err="1"/>
              <a:t>membuang</a:t>
            </a:r>
            <a:r>
              <a:rPr lang="en-US" dirty="0"/>
              <a:t> 25% data yang </a:t>
            </a:r>
            <a:r>
              <a:rPr lang="en-US" dirty="0" err="1"/>
              <a:t>terbesar</a:t>
            </a:r>
            <a:r>
              <a:rPr lang="en-US" dirty="0"/>
              <a:t> </a:t>
            </a:r>
            <a:r>
              <a:rPr lang="en-US" dirty="0" err="1"/>
              <a:t>dan</a:t>
            </a:r>
            <a:r>
              <a:rPr lang="en-US" dirty="0"/>
              <a:t> 25% data </a:t>
            </a:r>
            <a:r>
              <a:rPr lang="en-US" dirty="0" err="1"/>
              <a:t>terkecil</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78</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5177102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7635" name="Rectangle 3"/>
          <p:cNvSpPr>
            <a:spLocks noGrp="1" noChangeArrowheads="1"/>
          </p:cNvSpPr>
          <p:nvPr>
            <p:ph sz="quarter" idx="1"/>
          </p:nvPr>
        </p:nvSpPr>
        <p:spPr/>
        <p:txBody>
          <a:bodyPr/>
          <a:lstStyle/>
          <a:p>
            <a:r>
              <a:rPr lang="sv-SE" dirty="0"/>
              <a:t>Jarak antar kuartil dihitung dari selisih antara kuartil 3 (Q3) dengan kuartil 1 (Q1):</a:t>
            </a:r>
          </a:p>
          <a:p>
            <a:endParaRPr lang="sv-SE" b="1" dirty="0"/>
          </a:p>
          <a:p>
            <a:pPr algn="ctr">
              <a:buFont typeface="Wingdings" pitchFamily="2" charset="2"/>
              <a:buNone/>
            </a:pPr>
            <a:r>
              <a:rPr lang="sv-SE" b="1" dirty="0"/>
              <a:t>JAK atau IQR  = </a:t>
            </a:r>
            <a:r>
              <a:rPr lang="sv-SE" b="1"/>
              <a:t>Q3 </a:t>
            </a:r>
            <a:r>
              <a:rPr lang="sv-SE" b="1" smtClean="0"/>
              <a:t>-Q1</a:t>
            </a:r>
            <a:r>
              <a:rPr lang="en-US" smtClean="0"/>
              <a:t> </a:t>
            </a:r>
            <a:endParaRPr lang="en-US" dirty="0"/>
          </a:p>
          <a:p>
            <a:endParaRPr lang="sv-SE" dirty="0"/>
          </a:p>
          <a:p>
            <a:r>
              <a:rPr lang="sv-SE" dirty="0"/>
              <a:t>Ukuran ini sangat baik digunakan jika data yang dikumpulkan banyak mengandung data pencilan</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79</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5273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Beberapa sifat dari analisis eksplorasi data</a:t>
            </a:r>
            <a:endParaRPr lang="en-US" sz="4000" b="1"/>
          </a:p>
        </p:txBody>
      </p:sp>
      <p:sp>
        <p:nvSpPr>
          <p:cNvPr id="3" name="Content Placeholder 2"/>
          <p:cNvSpPr>
            <a:spLocks noGrp="1"/>
          </p:cNvSpPr>
          <p:nvPr>
            <p:ph idx="1"/>
          </p:nvPr>
        </p:nvSpPr>
        <p:spPr/>
        <p:txBody>
          <a:bodyPr>
            <a:normAutofit fontScale="85000" lnSpcReduction="10000"/>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endParaRPr lang="en-US" dirty="0" smtClean="0"/>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a:t>
            </a:fld>
            <a:endParaRPr lang="id-ID" dirty="0"/>
          </a:p>
        </p:txBody>
      </p:sp>
    </p:spTree>
    <p:extLst>
      <p:ext uri="{BB962C8B-B14F-4D97-AF65-F5344CB8AC3E}">
        <p14:creationId xmlns:p14="http://schemas.microsoft.com/office/powerpoint/2010/main" val="32528521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Ragam (</a:t>
            </a:r>
            <a:r>
              <a:rPr lang="en-US" i="1"/>
              <a:t>Variance)</a:t>
            </a:r>
          </a:p>
        </p:txBody>
      </p:sp>
      <p:sp>
        <p:nvSpPr>
          <p:cNvPr id="195587" name="Rectangle 3"/>
          <p:cNvSpPr>
            <a:spLocks noGrp="1" noChangeArrowheads="1"/>
          </p:cNvSpPr>
          <p:nvPr>
            <p:ph sz="quarter" idx="1"/>
          </p:nvPr>
        </p:nvSpPr>
        <p:spPr>
          <a:xfrm>
            <a:off x="457200" y="1981200"/>
            <a:ext cx="8305800" cy="3048000"/>
          </a:xfrm>
        </p:spPr>
        <p:txBody>
          <a:bodyPr>
            <a:normAutofit lnSpcReduction="10000"/>
          </a:bodyPr>
          <a:lstStyle/>
          <a:p>
            <a:pPr>
              <a:lnSpc>
                <a:spcPct val="90000"/>
              </a:lnSpc>
            </a:pPr>
            <a:r>
              <a:rPr lang="en-US" dirty="0" err="1"/>
              <a:t>Definisi</a:t>
            </a:r>
            <a:r>
              <a:rPr lang="en-US" dirty="0"/>
              <a:t> : </a:t>
            </a:r>
            <a:r>
              <a:rPr lang="sv-SE" dirty="0"/>
              <a:t>Ragam merupakan ukuran penyebaran data yang </a:t>
            </a:r>
            <a:r>
              <a:rPr lang="sv-SE"/>
              <a:t>mengukur </a:t>
            </a:r>
            <a:r>
              <a:rPr lang="sv-SE" smtClean="0"/>
              <a:t>rata-rata </a:t>
            </a:r>
            <a:r>
              <a:rPr lang="sv-SE" dirty="0"/>
              <a:t>jarak kuadrat semua titik pengamatan terhadap titik pusat (rataan). </a:t>
            </a:r>
          </a:p>
          <a:p>
            <a:pPr>
              <a:lnSpc>
                <a:spcPct val="90000"/>
              </a:lnSpc>
            </a:pPr>
            <a:r>
              <a:rPr lang="sv-SE" dirty="0"/>
              <a:t>Apabila </a:t>
            </a:r>
            <a:r>
              <a:rPr lang="sv-SE" dirty="0" smtClean="0"/>
              <a:t>x</a:t>
            </a:r>
            <a:r>
              <a:rPr lang="sv-SE" baseline="-25000" dirty="0" smtClean="0"/>
              <a:t>1</a:t>
            </a:r>
            <a:r>
              <a:rPr lang="sv-SE" dirty="0" smtClean="0"/>
              <a:t>, x</a:t>
            </a:r>
            <a:r>
              <a:rPr lang="sv-SE" baseline="-25000" dirty="0" smtClean="0"/>
              <a:t>2</a:t>
            </a:r>
            <a:r>
              <a:rPr lang="sv-SE" dirty="0" smtClean="0"/>
              <a:t>, </a:t>
            </a:r>
            <a:r>
              <a:rPr lang="sv-SE" dirty="0"/>
              <a:t>...,</a:t>
            </a:r>
            <a:r>
              <a:rPr lang="sv-SE" dirty="0" smtClean="0"/>
              <a:t>x</a:t>
            </a:r>
            <a:r>
              <a:rPr lang="sv-SE" baseline="-25000" dirty="0" smtClean="0"/>
              <a:t>N]</a:t>
            </a:r>
            <a:r>
              <a:rPr lang="sv-SE" dirty="0" smtClean="0"/>
              <a:t>adalah </a:t>
            </a:r>
            <a:r>
              <a:rPr lang="sv-SE" dirty="0"/>
              <a:t>anggota suatu populasi terhingga berukuran N, maka ragam populasinya adalah</a:t>
            </a:r>
            <a:r>
              <a:rPr lang="en-US" dirty="0"/>
              <a:t> </a:t>
            </a:r>
          </a:p>
          <a:p>
            <a:pPr>
              <a:lnSpc>
                <a:spcPct val="90000"/>
              </a:lnSpc>
            </a:pPr>
            <a:endParaRPr lang="en-US" dirty="0"/>
          </a:p>
          <a:p>
            <a:pPr>
              <a:lnSpc>
                <a:spcPct val="90000"/>
              </a:lnSpc>
            </a:pPr>
            <a:endParaRPr lang="en-US" dirty="0"/>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5588" name="Object 4"/>
          <p:cNvGraphicFramePr>
            <a:graphicFrameLocks noChangeAspect="1"/>
          </p:cNvGraphicFramePr>
          <p:nvPr/>
        </p:nvGraphicFramePr>
        <p:xfrm>
          <a:off x="2590800" y="5105400"/>
          <a:ext cx="3352800" cy="1447800"/>
        </p:xfrm>
        <a:graphic>
          <a:graphicData uri="http://schemas.openxmlformats.org/presentationml/2006/ole">
            <mc:AlternateContent xmlns:mc="http://schemas.openxmlformats.org/markup-compatibility/2006">
              <mc:Choice xmlns:v="urn:schemas-microsoft-com:vml" Requires="v">
                <p:oleObj spid="_x0000_s135178" name="Equation" r:id="rId3" imgW="1002865" imgH="431613" progId="Equation.3">
                  <p:embed/>
                </p:oleObj>
              </mc:Choice>
              <mc:Fallback>
                <p:oleObj name="Equation" r:id="rId3" imgW="1002865" imgH="431613" progId="Equation.3">
                  <p:embed/>
                  <p:pic>
                    <p:nvPicPr>
                      <p:cNvPr id="195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105400"/>
                        <a:ext cx="3352800" cy="1447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80</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3222904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Ragam (</a:t>
            </a:r>
            <a:r>
              <a:rPr lang="en-US" i="1"/>
              <a:t>Variance)</a:t>
            </a:r>
          </a:p>
        </p:txBody>
      </p:sp>
      <p:sp>
        <p:nvSpPr>
          <p:cNvPr id="198659" name="Rectangle 3"/>
          <p:cNvSpPr>
            <a:spLocks noGrp="1" noChangeArrowheads="1"/>
          </p:cNvSpPr>
          <p:nvPr>
            <p:ph sz="quarter" idx="1"/>
          </p:nvPr>
        </p:nvSpPr>
        <p:spPr/>
        <p:txBody>
          <a:bodyPr/>
          <a:lstStyle/>
          <a:p>
            <a:r>
              <a:rPr lang="en-US"/>
              <a:t>apabila x1, x2, ...,xn adalah anggota suatu contoh berukuran n, maka ragam contoh tersebut adalah:</a:t>
            </a:r>
          </a:p>
          <a:p>
            <a:endParaRPr lang="en-US"/>
          </a:p>
          <a:p>
            <a:endParaRPr lang="en-US"/>
          </a:p>
          <a:p>
            <a:endParaRPr lang="en-US"/>
          </a:p>
        </p:txBody>
      </p:sp>
      <p:sp>
        <p:nvSpPr>
          <p:cNvPr id="198661" name="Rectangle 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nvGraphicFramePr>
        <p:xfrm>
          <a:off x="2438400" y="3733800"/>
          <a:ext cx="3352800" cy="1320800"/>
        </p:xfrm>
        <a:graphic>
          <a:graphicData uri="http://schemas.openxmlformats.org/presentationml/2006/ole">
            <mc:AlternateContent xmlns:mc="http://schemas.openxmlformats.org/markup-compatibility/2006">
              <mc:Choice xmlns:v="urn:schemas-microsoft-com:vml" Requires="v">
                <p:oleObj spid="_x0000_s136202" name="Equation" r:id="rId3" imgW="1091726" imgH="431613" progId="Equation.3">
                  <p:embed/>
                </p:oleObj>
              </mc:Choice>
              <mc:Fallback>
                <p:oleObj name="Equation" r:id="rId3" imgW="1091726" imgH="431613" progId="Equation.3">
                  <p:embed/>
                  <p:pic>
                    <p:nvPicPr>
                      <p:cNvPr id="1986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33800"/>
                        <a:ext cx="3352800" cy="1320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81</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7398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sz="4000" dirty="0" err="1"/>
              <a:t>Simpangan</a:t>
            </a:r>
            <a:r>
              <a:rPr lang="en-US" sz="4000" dirty="0"/>
              <a:t> Baku (</a:t>
            </a:r>
            <a:r>
              <a:rPr lang="en-US" sz="4000" i="1" dirty="0"/>
              <a:t>Standard </a:t>
            </a:r>
            <a:r>
              <a:rPr lang="en-US" sz="4000" i="1" dirty="0" smtClean="0"/>
              <a:t>Deviation)</a:t>
            </a:r>
            <a:endParaRPr lang="en-US" sz="4000" i="1" dirty="0"/>
          </a:p>
        </p:txBody>
      </p:sp>
      <p:sp>
        <p:nvSpPr>
          <p:cNvPr id="196611" name="Rectangle 3"/>
          <p:cNvSpPr>
            <a:spLocks noGrp="1" noChangeArrowheads="1"/>
          </p:cNvSpPr>
          <p:nvPr>
            <p:ph sz="quarter" idx="1"/>
          </p:nvPr>
        </p:nvSpPr>
        <p:spPr/>
        <p:txBody>
          <a:bodyPr/>
          <a:lstStyle/>
          <a:p>
            <a:r>
              <a:rPr lang="en-US"/>
              <a:t>Definisi : Merupakan akar dari ragam, yaitu </a:t>
            </a:r>
            <a:r>
              <a:rPr lang="en-US">
                <a:sym typeface="Symbol" pitchFamily="18" charset="2"/>
              </a:rPr>
              <a:t> simpangan baku populasi dan s simpangan baku sampel.</a:t>
            </a:r>
          </a:p>
          <a:p>
            <a:pPr>
              <a:buFont typeface="Wingdings" pitchFamily="2" charset="2"/>
              <a:buNone/>
            </a:pPr>
            <a:r>
              <a:rPr lang="en-US">
                <a:sym typeface="Wingdings" pitchFamily="2" charset="2"/>
              </a:rPr>
              <a:t>	 diperoleh satuan yang sama dengan data aslinya</a:t>
            </a:r>
            <a:endParaRPr lang="en-US"/>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82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462848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Statistika</a:t>
            </a:r>
            <a:r>
              <a:rPr lang="en-US" dirty="0" smtClean="0"/>
              <a:t> </a:t>
            </a:r>
            <a:r>
              <a:rPr lang="en-US" dirty="0" err="1" smtClean="0"/>
              <a:t>ringkasan</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ummary(</a:t>
            </a:r>
            <a:r>
              <a:rPr lang="en-US" dirty="0" err="1" smtClean="0"/>
              <a:t>bpr</a:t>
            </a:r>
            <a:r>
              <a:rPr lang="en-US" dirty="0" smtClean="0"/>
              <a:t>)</a:t>
            </a:r>
            <a:endParaRPr lang="en-US" dirty="0"/>
          </a:p>
        </p:txBody>
      </p:sp>
      <p:pic>
        <p:nvPicPr>
          <p:cNvPr id="4" name="Picture 3"/>
          <p:cNvPicPr>
            <a:picLocks noChangeAspect="1"/>
          </p:cNvPicPr>
          <p:nvPr/>
        </p:nvPicPr>
        <p:blipFill>
          <a:blip r:embed="rId2"/>
          <a:stretch>
            <a:fillRect/>
          </a:stretch>
        </p:blipFill>
        <p:spPr>
          <a:xfrm>
            <a:off x="1763688" y="2404954"/>
            <a:ext cx="6373341" cy="3721209"/>
          </a:xfrm>
          <a:prstGeom prst="rect">
            <a:avLst/>
          </a:prstGeom>
        </p:spPr>
      </p:pic>
    </p:spTree>
    <p:extLst>
      <p:ext uri="{BB962C8B-B14F-4D97-AF65-F5344CB8AC3E}">
        <p14:creationId xmlns:p14="http://schemas.microsoft.com/office/powerpoint/2010/main" val="26276595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Deskriptif</a:t>
            </a:r>
            <a:r>
              <a:rPr lang="en-US" dirty="0" smtClean="0"/>
              <a:t> Data </a:t>
            </a:r>
            <a:r>
              <a:rPr lang="en-US" dirty="0" err="1" smtClean="0"/>
              <a:t>Tipe</a:t>
            </a:r>
            <a:r>
              <a:rPr lang="en-US" dirty="0" smtClean="0"/>
              <a:t> </a:t>
            </a:r>
            <a:r>
              <a:rPr lang="en-US" dirty="0" err="1" smtClean="0"/>
              <a:t>Numerik</a:t>
            </a:r>
            <a:endParaRPr lang="en-US" dirty="0"/>
          </a:p>
        </p:txBody>
      </p:sp>
      <p:sp>
        <p:nvSpPr>
          <p:cNvPr id="3" name="Content Placeholder 2"/>
          <p:cNvSpPr>
            <a:spLocks noGrp="1"/>
          </p:cNvSpPr>
          <p:nvPr>
            <p:ph idx="1"/>
          </p:nvPr>
        </p:nvSpPr>
        <p:spPr>
          <a:xfrm>
            <a:off x="395536" y="1856181"/>
            <a:ext cx="3943528" cy="3736181"/>
          </a:xfrm>
        </p:spPr>
        <p:txBody>
          <a:bodyPr>
            <a:normAutofit/>
          </a:bodyPr>
          <a:lstStyle/>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a:t>
            </a:r>
            <a:r>
              <a:rPr lang="en-US" sz="1600" dirty="0" err="1">
                <a:cs typeface="Courier New" panose="02070309020205020404" pitchFamily="49" charset="0"/>
              </a:rPr>
              <a:t>rataan</a:t>
            </a:r>
            <a:endParaRPr lang="en-US" sz="1600" dirty="0">
              <a:cs typeface="Courier New" panose="02070309020205020404" pitchFamily="49" charset="0"/>
            </a:endParaRPr>
          </a:p>
          <a:p>
            <a:pPr marL="0" indent="0">
              <a:lnSpc>
                <a:spcPct val="110000"/>
              </a:lnSpc>
              <a:spcBef>
                <a:spcPts val="0"/>
              </a:spcBef>
              <a:buNone/>
            </a:pPr>
            <a:r>
              <a:rPr lang="en-US" sz="1600" dirty="0" smtClean="0">
                <a:latin typeface="Courier New" panose="02070309020205020404" pitchFamily="49" charset="0"/>
                <a:cs typeface="Courier New" panose="02070309020205020404" pitchFamily="49" charset="0"/>
              </a:rPr>
              <a:t>mean(</a:t>
            </a:r>
            <a:r>
              <a:rPr lang="en-US" sz="1600" dirty="0" err="1" smtClean="0">
                <a:latin typeface="Courier New" panose="02070309020205020404" pitchFamily="49" charset="0"/>
                <a:cs typeface="Courier New" panose="02070309020205020404" pitchFamily="49" charset="0"/>
              </a:rPr>
              <a:t>bpr</a:t>
            </a:r>
            <a:r>
              <a:rPr lang="en-US" sz="1600" dirty="0" err="1" smtClean="0">
                <a:latin typeface="Courier New" panose="02070309020205020404" pitchFamily="49" charset="0"/>
                <a:cs typeface="Courier New" panose="02070309020205020404" pitchFamily="49" charset="0"/>
              </a:rPr>
              <a:t>$BOPO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standart</a:t>
            </a:r>
            <a:r>
              <a:rPr lang="en-US" sz="1600" dirty="0">
                <a:cs typeface="Courier New" panose="02070309020205020404" pitchFamily="49" charset="0"/>
              </a:rPr>
              <a:t> </a:t>
            </a:r>
            <a:r>
              <a:rPr lang="en-US" sz="1600" dirty="0" err="1">
                <a:cs typeface="Courier New" panose="02070309020205020404" pitchFamily="49" charset="0"/>
              </a:rPr>
              <a:t>deviasi</a:t>
            </a:r>
            <a:endParaRPr lang="en-US" sz="1600" dirty="0">
              <a:cs typeface="Courier New" panose="02070309020205020404" pitchFamily="49" charset="0"/>
            </a:endParaRPr>
          </a:p>
          <a:p>
            <a:pPr marL="0" indent="0">
              <a:lnSpc>
                <a:spcPct val="110000"/>
              </a:lnSpc>
              <a:spcBef>
                <a:spcPts val="0"/>
              </a:spcBef>
              <a:buNone/>
            </a:pPr>
            <a:r>
              <a:rPr lang="en-US" sz="1600" dirty="0" err="1">
                <a:latin typeface="Courier New" panose="02070309020205020404" pitchFamily="49" charset="0"/>
                <a:cs typeface="Courier New" panose="02070309020205020404" pitchFamily="49" charset="0"/>
              </a:rPr>
              <a:t>s</a:t>
            </a:r>
            <a:r>
              <a:rPr lang="en-US" sz="1600" dirty="0" err="1" smtClean="0">
                <a:latin typeface="Courier New" panose="02070309020205020404" pitchFamily="49" charset="0"/>
                <a:cs typeface="Courier New" panose="02070309020205020404" pitchFamily="49" charset="0"/>
              </a:rPr>
              <a:t>d</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smtClean="0">
                <a:cs typeface="Courier New" panose="02070309020205020404" pitchFamily="49" charset="0"/>
              </a:rPr>
              <a:t>#</a:t>
            </a:r>
            <a:r>
              <a:rPr lang="en-US" sz="1600" dirty="0" err="1" smtClean="0">
                <a:cs typeface="Courier New" panose="02070309020205020404" pitchFamily="49" charset="0"/>
              </a:rPr>
              <a:t>mencari</a:t>
            </a:r>
            <a:r>
              <a:rPr lang="en-US" sz="1600" dirty="0" smtClean="0">
                <a:cs typeface="Courier New" panose="02070309020205020404" pitchFamily="49" charset="0"/>
              </a:rPr>
              <a:t> </a:t>
            </a:r>
            <a:r>
              <a:rPr lang="en-US" sz="1600" dirty="0" err="1" smtClean="0">
                <a:cs typeface="Courier New" panose="02070309020205020404" pitchFamily="49" charset="0"/>
              </a:rPr>
              <a:t>nilai</a:t>
            </a:r>
            <a:r>
              <a:rPr lang="en-US" sz="1600" dirty="0" smtClean="0">
                <a:cs typeface="Courier New" panose="02070309020205020404" pitchFamily="49" charset="0"/>
              </a:rPr>
              <a:t> </a:t>
            </a:r>
            <a:r>
              <a:rPr lang="en-US" sz="1600" dirty="0" err="1" smtClean="0">
                <a:cs typeface="Courier New" panose="02070309020205020404" pitchFamily="49" charset="0"/>
              </a:rPr>
              <a:t>maksimum</a:t>
            </a:r>
            <a:endParaRPr lang="en-US" sz="1600" dirty="0" smtClean="0">
              <a:cs typeface="Courier New" panose="02070309020205020404" pitchFamily="49" charset="0"/>
            </a:endParaRP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max(</a:t>
            </a:r>
            <a:r>
              <a:rPr lang="en-US" sz="1600" dirty="0" err="1">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minimum</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min(</a:t>
            </a:r>
            <a:r>
              <a:rPr lang="en-US" sz="1600" dirty="0" err="1">
                <a:latin typeface="Courier New" panose="02070309020205020404" pitchFamily="49" charset="0"/>
                <a:cs typeface="Courier New" panose="02070309020205020404" pitchFamily="49" charset="0"/>
              </a:rPr>
              <a:t>bpr$BOPO</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a:xfrm>
            <a:off x="4635155" y="1856181"/>
            <a:ext cx="4165945" cy="3736181"/>
          </a:xfrm>
          <a:prstGeom prst="rect">
            <a:avLst/>
          </a:prstGeom>
        </p:spPr>
        <p:txBody>
          <a:bodyPr vert="horz" lIns="0" tIns="34290" rIns="0" bIns="3429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median</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median(</a:t>
            </a:r>
            <a:r>
              <a:rPr lang="en-US" sz="1600" dirty="0" err="1">
                <a:latin typeface="Courier New" panose="02070309020205020404" pitchFamily="49" charset="0"/>
                <a:cs typeface="Courier New" panose="02070309020205020404" pitchFamily="49" charset="0"/>
              </a:rPr>
              <a:t>bpr$BOPO</a:t>
            </a:r>
            <a:r>
              <a:rPr lang="en-US" sz="15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a:t>
            </a:r>
            <a:r>
              <a:rPr lang="en-US" sz="1500" dirty="0" err="1">
                <a:cs typeface="Courier New" panose="02070309020205020404" pitchFamily="49" charset="0"/>
              </a:rPr>
              <a:t>nilai</a:t>
            </a:r>
            <a:r>
              <a:rPr lang="en-US" sz="1500" dirty="0">
                <a:cs typeface="Courier New" panose="02070309020205020404" pitchFamily="49" charset="0"/>
              </a:rPr>
              <a:t> </a:t>
            </a:r>
            <a:r>
              <a:rPr lang="en-US" sz="1500" dirty="0" err="1">
                <a:cs typeface="Courier New" panose="02070309020205020404" pitchFamily="49" charset="0"/>
              </a:rPr>
              <a:t>quartil</a:t>
            </a:r>
            <a:endParaRPr lang="en-US" sz="1500" dirty="0">
              <a:cs typeface="Courier New" panose="02070309020205020404" pitchFamily="49" charset="0"/>
            </a:endParaRP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quantile(</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ringkasan</a:t>
            </a:r>
            <a:r>
              <a:rPr lang="en-US" sz="1500" dirty="0">
                <a:cs typeface="Courier New" panose="02070309020205020404" pitchFamily="49" charset="0"/>
              </a:rPr>
              <a:t> data</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summary(</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57199" y="4365104"/>
            <a:ext cx="2223831" cy="2088232"/>
          </a:xfrm>
          <a:prstGeom prst="rect">
            <a:avLst/>
          </a:prstGeom>
        </p:spPr>
      </p:pic>
      <p:pic>
        <p:nvPicPr>
          <p:cNvPr id="5" name="Picture 4"/>
          <p:cNvPicPr>
            <a:picLocks noChangeAspect="1"/>
          </p:cNvPicPr>
          <p:nvPr/>
        </p:nvPicPr>
        <p:blipFill>
          <a:blip r:embed="rId3"/>
          <a:stretch>
            <a:fillRect/>
          </a:stretch>
        </p:blipFill>
        <p:spPr>
          <a:xfrm>
            <a:off x="4034383" y="4542301"/>
            <a:ext cx="4781550" cy="1476375"/>
          </a:xfrm>
          <a:prstGeom prst="rect">
            <a:avLst/>
          </a:prstGeom>
        </p:spPr>
      </p:pic>
    </p:spTree>
    <p:extLst>
      <p:ext uri="{BB962C8B-B14F-4D97-AF65-F5344CB8AC3E}">
        <p14:creationId xmlns:p14="http://schemas.microsoft.com/office/powerpoint/2010/main" val="187950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Campuran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Hmisc</a:t>
            </a:r>
            <a:r>
              <a:rPr lang="en-US" sz="2400" dirty="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describe(</a:t>
            </a:r>
            <a:r>
              <a:rPr lang="en-US" sz="2400" dirty="0" err="1" smtClean="0">
                <a:latin typeface="Courier New" panose="02070309020205020404" pitchFamily="49" charset="0"/>
                <a:cs typeface="Courier New" panose="02070309020205020404" pitchFamily="49" charset="0"/>
              </a:rPr>
              <a:t>bpr</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763688" y="2943701"/>
            <a:ext cx="6282283" cy="3365024"/>
          </a:xfrm>
          <a:prstGeom prst="rect">
            <a:avLst/>
          </a:prstGeom>
        </p:spPr>
      </p:pic>
    </p:spTree>
    <p:extLst>
      <p:ext uri="{BB962C8B-B14F-4D97-AF65-F5344CB8AC3E}">
        <p14:creationId xmlns:p14="http://schemas.microsoft.com/office/powerpoint/2010/main" val="3076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en-US" dirty="0"/>
          </a:p>
        </p:txBody>
      </p:sp>
      <p:sp>
        <p:nvSpPr>
          <p:cNvPr id="3" name="Content Placeholder 2"/>
          <p:cNvSpPr>
            <a:spLocks noGrp="1"/>
          </p:cNvSpPr>
          <p:nvPr>
            <p:ph idx="1"/>
          </p:nvPr>
        </p:nvSpPr>
        <p:spPr>
          <a:xfrm>
            <a:off x="828675" y="2057400"/>
            <a:ext cx="4171950" cy="3429000"/>
          </a:xfrm>
        </p:spPr>
        <p:txBody>
          <a:bodyPr>
            <a:normAutofit/>
          </a:bodyPr>
          <a:lstStyle/>
          <a:p>
            <a:pPr marL="0" indent="0">
              <a:buNone/>
            </a:pPr>
            <a:r>
              <a:rPr lang="en-US" sz="1600" dirty="0" err="1" smtClean="0">
                <a:latin typeface="Courier New" panose="02070309020205020404" pitchFamily="49" charset="0"/>
                <a:cs typeface="Courier New" panose="02070309020205020404" pitchFamily="49" charset="0"/>
              </a:rPr>
              <a:t>barchart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bpr$tipe.bank</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Rectangle 6"/>
          <p:cNvSpPr/>
          <p:nvPr/>
        </p:nvSpPr>
        <p:spPr>
          <a:xfrm>
            <a:off x="5179219" y="2057400"/>
            <a:ext cx="3886200" cy="369332"/>
          </a:xfrm>
          <a:prstGeom prst="rect">
            <a:avLst/>
          </a:prstGeom>
        </p:spPr>
        <p:txBody>
          <a:bodyPr wrap="square">
            <a:spAutoFit/>
          </a:bodyPr>
          <a:lstStyle/>
          <a:p>
            <a:r>
              <a:rPr lang="en-US" sz="1800" dirty="0" smtClean="0">
                <a:latin typeface="Courier New" panose="02070309020205020404" pitchFamily="49" charset="0"/>
                <a:cs typeface="Courier New" panose="02070309020205020404" pitchFamily="49" charset="0"/>
              </a:rPr>
              <a:t>pie(table(</a:t>
            </a:r>
            <a:r>
              <a:rPr lang="en-US" sz="1800" dirty="0" err="1" smtClean="0">
                <a:latin typeface="Courier New" panose="02070309020205020404" pitchFamily="49" charset="0"/>
                <a:cs typeface="Courier New" panose="02070309020205020404" pitchFamily="49" charset="0"/>
              </a:rPr>
              <a:t>bpr$tipe.bank</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23528" y="2708920"/>
            <a:ext cx="4565694" cy="2467373"/>
          </a:xfrm>
          <a:prstGeom prst="rect">
            <a:avLst/>
          </a:prstGeom>
        </p:spPr>
      </p:pic>
      <p:pic>
        <p:nvPicPr>
          <p:cNvPr id="6" name="Picture 5"/>
          <p:cNvPicPr>
            <a:picLocks noChangeAspect="1"/>
          </p:cNvPicPr>
          <p:nvPr/>
        </p:nvPicPr>
        <p:blipFill rotWithShape="1">
          <a:blip r:embed="rId3"/>
          <a:srcRect l="31011" t="25766" r="29046" b="30614"/>
          <a:stretch/>
        </p:blipFill>
        <p:spPr>
          <a:xfrm>
            <a:off x="5471839" y="2780928"/>
            <a:ext cx="3538393" cy="2088232"/>
          </a:xfrm>
          <a:prstGeom prst="rect">
            <a:avLst/>
          </a:prstGeom>
        </p:spPr>
      </p:pic>
    </p:spTree>
    <p:extLst>
      <p:ext uri="{BB962C8B-B14F-4D97-AF65-F5344CB8AC3E}">
        <p14:creationId xmlns:p14="http://schemas.microsoft.com/office/powerpoint/2010/main" val="401976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id-ID" dirty="0"/>
          </a:p>
        </p:txBody>
      </p:sp>
      <p:sp>
        <p:nvSpPr>
          <p:cNvPr id="3" name="Content Placeholder 2"/>
          <p:cNvSpPr>
            <a:spLocks noGrp="1"/>
          </p:cNvSpPr>
          <p:nvPr>
            <p:ph idx="1"/>
          </p:nvPr>
        </p:nvSpPr>
        <p:spPr/>
        <p:txBody>
          <a:bodyPr>
            <a:normAutofit/>
          </a:bodyPr>
          <a:lstStyle/>
          <a:p>
            <a:r>
              <a:rPr lang="id-ID" sz="2400" dirty="0" smtClean="0"/>
              <a:t>Tab</a:t>
            </a:r>
            <a:r>
              <a:rPr lang="en-US" sz="2400" dirty="0" smtClean="0"/>
              <a:t>el </a:t>
            </a:r>
            <a:r>
              <a:rPr lang="en-US" sz="2400" dirty="0" err="1" smtClean="0"/>
              <a:t>frekuensi</a:t>
            </a:r>
            <a:endParaRPr lang="en-US" sz="2400" dirty="0" smtClean="0"/>
          </a:p>
          <a:p>
            <a:pPr marL="0" indent="0">
              <a:buNone/>
            </a:pPr>
            <a:r>
              <a:rPr lang="id-ID" sz="2400" dirty="0" smtClean="0">
                <a:solidFill>
                  <a:srgbClr val="0070C0"/>
                </a:solidFill>
                <a:latin typeface="Lucida Console" panose="020B0609040504020204" pitchFamily="49" charset="0"/>
              </a:rPr>
              <a:t>table(</a:t>
            </a:r>
            <a:r>
              <a:rPr lang="en-US" sz="2400" dirty="0" err="1" smtClean="0">
                <a:solidFill>
                  <a:srgbClr val="0070C0"/>
                </a:solidFill>
                <a:latin typeface="Lucida Console" panose="020B0609040504020204" pitchFamily="49" charset="0"/>
              </a:rPr>
              <a:t>bpr</a:t>
            </a:r>
            <a:r>
              <a:rPr lang="id-ID"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tipe.bank</a:t>
            </a:r>
            <a:r>
              <a:rPr lang="id-ID" sz="2400" dirty="0" smtClean="0">
                <a:solidFill>
                  <a:srgbClr val="0070C0"/>
                </a:solidFill>
                <a:latin typeface="Lucida Console" panose="020B0609040504020204" pitchFamily="49" charset="0"/>
              </a:rPr>
              <a:t>)</a:t>
            </a:r>
            <a:endParaRPr lang="en-US" sz="2400" dirty="0" smtClean="0">
              <a:solidFill>
                <a:srgbClr val="0070C0"/>
              </a:solidFill>
              <a:latin typeface="Lucida Console" panose="020B0609040504020204" pitchFamily="49" charset="0"/>
            </a:endParaRPr>
          </a:p>
          <a:p>
            <a:pPr marL="0" indent="0">
              <a:buNone/>
            </a:pPr>
            <a:endParaRPr lang="id-ID" sz="2400" dirty="0">
              <a:solidFill>
                <a:srgbClr val="0070C0"/>
              </a:solidFill>
              <a:latin typeface="Lucida Console" panose="020B0609040504020204" pitchFamily="49" charset="0"/>
            </a:endParaRPr>
          </a:p>
          <a:p>
            <a:r>
              <a:rPr lang="en-US" sz="2400" dirty="0" err="1" smtClean="0"/>
              <a:t>Proporsi</a:t>
            </a:r>
            <a:r>
              <a:rPr lang="en-US" sz="2400" dirty="0" smtClean="0"/>
              <a:t> </a:t>
            </a:r>
            <a:r>
              <a:rPr lang="en-US" sz="2400" dirty="0" err="1"/>
              <a:t>tabel</a:t>
            </a:r>
            <a:r>
              <a:rPr lang="en-US" sz="2400" dirty="0"/>
              <a:t> </a:t>
            </a:r>
            <a:r>
              <a:rPr lang="en-US" sz="2400" dirty="0" err="1"/>
              <a:t>frekuensi</a:t>
            </a:r>
            <a:endParaRPr lang="en-US" sz="2400" dirty="0"/>
          </a:p>
          <a:p>
            <a:pPr marL="604838" indent="-604838">
              <a:buNone/>
            </a:pPr>
            <a:r>
              <a:rPr lang="id-ID" sz="2400" dirty="0" smtClean="0">
                <a:solidFill>
                  <a:srgbClr val="0070C0"/>
                </a:solidFill>
                <a:latin typeface="Lucida Console" panose="020B0609040504020204" pitchFamily="49" charset="0"/>
              </a:rPr>
              <a:t>prop.table(tabel</a:t>
            </a:r>
            <a:r>
              <a:rPr lang="en-US"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frek</a:t>
            </a:r>
            <a:r>
              <a:rPr lang="id-ID" sz="2400" dirty="0" smtClean="0">
                <a:solidFill>
                  <a:srgbClr val="0070C0"/>
                </a:solidFill>
                <a:latin typeface="Lucida Console" panose="020B0609040504020204" pitchFamily="49" charset="0"/>
              </a:rPr>
              <a:t>)</a:t>
            </a:r>
            <a:endParaRPr lang="id-ID" sz="2400" dirty="0">
              <a:solidFill>
                <a:srgbClr val="0070C0"/>
              </a:solidFill>
              <a:latin typeface="Lucida Console" panose="020B0609040504020204" pitchFamily="49" charset="0"/>
            </a:endParaRPr>
          </a:p>
          <a:p>
            <a:pPr marL="604838" indent="-604838">
              <a:buNone/>
            </a:pPr>
            <a:endParaRPr lang="id-ID" sz="2400" dirty="0">
              <a:solidFill>
                <a:srgbClr val="0070C0"/>
              </a:solidFill>
              <a:latin typeface="Lucida Console" panose="020B0609040504020204" pitchFamily="49" charset="0"/>
            </a:endParaRPr>
          </a:p>
        </p:txBody>
      </p:sp>
      <p:pic>
        <p:nvPicPr>
          <p:cNvPr id="7" name="Picture 6"/>
          <p:cNvPicPr>
            <a:picLocks noChangeAspect="1"/>
          </p:cNvPicPr>
          <p:nvPr/>
        </p:nvPicPr>
        <p:blipFill>
          <a:blip r:embed="rId2"/>
          <a:stretch>
            <a:fillRect/>
          </a:stretch>
        </p:blipFill>
        <p:spPr>
          <a:xfrm>
            <a:off x="2915816" y="4181947"/>
            <a:ext cx="3639174" cy="1944216"/>
          </a:xfrm>
          <a:prstGeom prst="rect">
            <a:avLst/>
          </a:prstGeom>
        </p:spPr>
      </p:pic>
    </p:spTree>
    <p:extLst>
      <p:ext uri="{BB962C8B-B14F-4D97-AF65-F5344CB8AC3E}">
        <p14:creationId xmlns:p14="http://schemas.microsoft.com/office/powerpoint/2010/main" val="7671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r>
              <a:rPr lang="en-US"/>
              <a:t>Shape of Data</a:t>
            </a:r>
          </a:p>
        </p:txBody>
      </p:sp>
      <p:sp>
        <p:nvSpPr>
          <p:cNvPr id="192515" name="Rectangle 1027"/>
          <p:cNvSpPr>
            <a:spLocks noGrp="1" noChangeArrowheads="1"/>
          </p:cNvSpPr>
          <p:nvPr>
            <p:ph type="body" idx="1"/>
          </p:nvPr>
        </p:nvSpPr>
        <p:spPr>
          <a:xfrm>
            <a:off x="566738" y="1752600"/>
            <a:ext cx="8577262" cy="4267200"/>
          </a:xfrm>
        </p:spPr>
        <p:txBody>
          <a:bodyPr/>
          <a:lstStyle/>
          <a:p>
            <a:r>
              <a:rPr lang="en-US"/>
              <a:t>Shape of data is measured by </a:t>
            </a:r>
          </a:p>
          <a:p>
            <a:pPr lvl="1"/>
            <a:r>
              <a:rPr lang="en-US"/>
              <a:t>Skewness </a:t>
            </a:r>
          </a:p>
          <a:p>
            <a:pPr lvl="1"/>
            <a:r>
              <a:rPr lang="en-US"/>
              <a:t>Kurtosis</a:t>
            </a:r>
          </a:p>
          <a:p>
            <a:pPr>
              <a:buFont typeface="Wingdings" pitchFamily="-64" charset="2"/>
              <a:buNone/>
            </a:pPr>
            <a:endParaRPr lang="en-US"/>
          </a:p>
          <a:p>
            <a:pPr>
              <a:buFont typeface="Wingdings" pitchFamily="-64" charset="2"/>
              <a:buNone/>
            </a:pPr>
            <a:endParaRPr lang="en-US"/>
          </a:p>
          <a:p>
            <a:pPr lvl="1">
              <a:buFont typeface="Wingdings" pitchFamily="-64" charset="2"/>
              <a:buNone/>
            </a:pP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88</a:t>
            </a:fld>
            <a:endParaRPr lang="id-ID" dirty="0"/>
          </a:p>
        </p:txBody>
      </p:sp>
    </p:spTree>
    <p:extLst>
      <p:ext uri="{BB962C8B-B14F-4D97-AF65-F5344CB8AC3E}">
        <p14:creationId xmlns:p14="http://schemas.microsoft.com/office/powerpoint/2010/main" val="9250273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Skewness</a:t>
            </a:r>
          </a:p>
        </p:txBody>
      </p:sp>
      <p:sp>
        <p:nvSpPr>
          <p:cNvPr id="194563" name="Rectangle 3"/>
          <p:cNvSpPr>
            <a:spLocks noGrp="1" noChangeArrowheads="1"/>
          </p:cNvSpPr>
          <p:nvPr>
            <p:ph type="body" sz="half" idx="1"/>
          </p:nvPr>
        </p:nvSpPr>
        <p:spPr>
          <a:xfrm>
            <a:off x="566738" y="1752600"/>
            <a:ext cx="8348662" cy="4267200"/>
          </a:xfrm>
        </p:spPr>
        <p:txBody>
          <a:bodyPr/>
          <a:lstStyle/>
          <a:p>
            <a:r>
              <a:rPr lang="en-US" sz="2600"/>
              <a:t>Measures of asymmetry of data </a:t>
            </a:r>
          </a:p>
          <a:p>
            <a:pPr lvl="1"/>
            <a:r>
              <a:rPr lang="en-US" sz="2200"/>
              <a:t>Positive or right skewed: </a:t>
            </a:r>
            <a:r>
              <a:rPr lang="en-US" sz="1800"/>
              <a:t>Longer right tail</a:t>
            </a:r>
          </a:p>
          <a:p>
            <a:pPr lvl="1"/>
            <a:r>
              <a:rPr lang="en-US" sz="2200"/>
              <a:t>Negative or left skewed: </a:t>
            </a:r>
            <a:r>
              <a:rPr lang="en-US" sz="1800"/>
              <a:t>Longer left tail</a:t>
            </a:r>
          </a:p>
          <a:p>
            <a:endParaRPr lang="en-US" sz="2600"/>
          </a:p>
        </p:txBody>
      </p:sp>
      <p:graphicFrame>
        <p:nvGraphicFramePr>
          <p:cNvPr id="194564" name="Object 4"/>
          <p:cNvGraphicFramePr>
            <a:graphicFrameLocks noGrp="1" noChangeAspect="1"/>
          </p:cNvGraphicFramePr>
          <p:nvPr>
            <p:ph sz="half" idx="2"/>
          </p:nvPr>
        </p:nvGraphicFramePr>
        <p:xfrm>
          <a:off x="1219200" y="3124200"/>
          <a:ext cx="6019800" cy="2847975"/>
        </p:xfrm>
        <a:graphic>
          <a:graphicData uri="http://schemas.openxmlformats.org/presentationml/2006/ole">
            <mc:AlternateContent xmlns:mc="http://schemas.openxmlformats.org/markup-compatibility/2006">
              <mc:Choice xmlns:v="urn:schemas-microsoft-com:vml" Requires="v">
                <p:oleObj spid="_x0000_s137227" name="Equation" r:id="rId4" imgW="2361960" imgH="1117440" progId="Equation.3">
                  <p:embed/>
                </p:oleObj>
              </mc:Choice>
              <mc:Fallback>
                <p:oleObj name="Equation" r:id="rId4" imgW="2361960" imgH="1117440" progId="Equation.3">
                  <p:embed/>
                  <p:pic>
                    <p:nvPicPr>
                      <p:cNvPr id="194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24200"/>
                        <a:ext cx="6019800" cy="284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89</a:t>
            </a:fld>
            <a:endParaRPr lang="en-US"/>
          </a:p>
        </p:txBody>
      </p:sp>
    </p:spTree>
    <p:extLst>
      <p:ext uri="{BB962C8B-B14F-4D97-AF65-F5344CB8AC3E}">
        <p14:creationId xmlns:p14="http://schemas.microsoft.com/office/powerpoint/2010/main" val="30218426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smtClean="0"/>
              <a:t>Eksplorasi Sebaran Data Univariate Menggunakan Histogram dan Boxplot</a:t>
            </a:r>
            <a:endParaRPr lang="en-US" sz="3600"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9355957"/>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Kurtosis Formula</a:t>
            </a:r>
          </a:p>
        </p:txBody>
      </p:sp>
      <p:graphicFrame>
        <p:nvGraphicFramePr>
          <p:cNvPr id="197636" name="Object 4"/>
          <p:cNvGraphicFramePr>
            <a:graphicFrameLocks noGrp="1" noChangeAspect="1"/>
          </p:cNvGraphicFramePr>
          <p:nvPr>
            <p:ph sz="half" idx="2"/>
          </p:nvPr>
        </p:nvGraphicFramePr>
        <p:xfrm>
          <a:off x="1439863" y="2438400"/>
          <a:ext cx="6111875" cy="2957513"/>
        </p:xfrm>
        <a:graphic>
          <a:graphicData uri="http://schemas.openxmlformats.org/presentationml/2006/ole">
            <mc:AlternateContent xmlns:mc="http://schemas.openxmlformats.org/markup-compatibility/2006">
              <mc:Choice xmlns:v="urn:schemas-microsoft-com:vml" Requires="v">
                <p:oleObj spid="_x0000_s138251" name="Equation" r:id="rId4" imgW="2755800" imgH="1333440" progId="Equation.3">
                  <p:embed/>
                </p:oleObj>
              </mc:Choice>
              <mc:Fallback>
                <p:oleObj name="Equation" r:id="rId4" imgW="2755800" imgH="1333440" progId="Equation.3">
                  <p:embed/>
                  <p:pic>
                    <p:nvPicPr>
                      <p:cNvPr id="1976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2438400"/>
                        <a:ext cx="6111875"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90</a:t>
            </a:fld>
            <a:endParaRPr lang="en-US"/>
          </a:p>
        </p:txBody>
      </p:sp>
    </p:spTree>
    <p:extLst>
      <p:ext uri="{BB962C8B-B14F-4D97-AF65-F5344CB8AC3E}">
        <p14:creationId xmlns:p14="http://schemas.microsoft.com/office/powerpoint/2010/main" val="279893642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91</a:t>
            </a:fld>
            <a:endParaRPr lang="id-ID"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9950" y="1856097"/>
            <a:ext cx="6678070" cy="416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741" y="2688609"/>
            <a:ext cx="1924334" cy="369332"/>
          </a:xfrm>
          <a:prstGeom prst="rect">
            <a:avLst/>
          </a:prstGeom>
          <a:solidFill>
            <a:schemeClr val="bg1"/>
          </a:solidFill>
        </p:spPr>
        <p:txBody>
          <a:bodyPr wrap="square" rtlCol="0">
            <a:spAutoFit/>
          </a:bodyPr>
          <a:lstStyle/>
          <a:p>
            <a:pPr algn="r"/>
            <a:r>
              <a:rPr lang="en-US" smtClean="0"/>
              <a:t>Kurtosis = 3</a:t>
            </a:r>
            <a:endParaRPr lang="en-US"/>
          </a:p>
        </p:txBody>
      </p:sp>
      <p:sp>
        <p:nvSpPr>
          <p:cNvPr id="8" name="TextBox 7"/>
          <p:cNvSpPr txBox="1"/>
          <p:nvPr/>
        </p:nvSpPr>
        <p:spPr>
          <a:xfrm>
            <a:off x="914402" y="2033516"/>
            <a:ext cx="1924334" cy="369332"/>
          </a:xfrm>
          <a:prstGeom prst="rect">
            <a:avLst/>
          </a:prstGeom>
          <a:solidFill>
            <a:schemeClr val="bg1"/>
          </a:solidFill>
        </p:spPr>
        <p:txBody>
          <a:bodyPr wrap="square" rtlCol="0">
            <a:spAutoFit/>
          </a:bodyPr>
          <a:lstStyle/>
          <a:p>
            <a:pPr algn="r"/>
            <a:r>
              <a:rPr lang="en-US" smtClean="0"/>
              <a:t>Kurtosis &gt; 3</a:t>
            </a:r>
            <a:endParaRPr lang="en-US"/>
          </a:p>
        </p:txBody>
      </p:sp>
      <p:sp>
        <p:nvSpPr>
          <p:cNvPr id="9" name="TextBox 8"/>
          <p:cNvSpPr txBox="1"/>
          <p:nvPr/>
        </p:nvSpPr>
        <p:spPr>
          <a:xfrm>
            <a:off x="-204716" y="3739486"/>
            <a:ext cx="1924334" cy="369332"/>
          </a:xfrm>
          <a:prstGeom prst="rect">
            <a:avLst/>
          </a:prstGeom>
          <a:solidFill>
            <a:schemeClr val="bg1"/>
          </a:solidFill>
        </p:spPr>
        <p:txBody>
          <a:bodyPr wrap="square" rtlCol="0">
            <a:spAutoFit/>
          </a:bodyPr>
          <a:lstStyle/>
          <a:p>
            <a:pPr algn="r"/>
            <a:r>
              <a:rPr lang="en-US" smtClean="0"/>
              <a:t>Kurtosis&gt;3</a:t>
            </a:r>
            <a:endParaRPr lang="en-US"/>
          </a:p>
        </p:txBody>
      </p:sp>
      <p:sp>
        <p:nvSpPr>
          <p:cNvPr id="10" name="TextBox 9"/>
          <p:cNvSpPr txBox="1"/>
          <p:nvPr/>
        </p:nvSpPr>
        <p:spPr>
          <a:xfrm>
            <a:off x="327547" y="3684895"/>
            <a:ext cx="1924334" cy="369332"/>
          </a:xfrm>
          <a:prstGeom prst="rect">
            <a:avLst/>
          </a:prstGeom>
          <a:solidFill>
            <a:schemeClr val="bg1"/>
          </a:solidFill>
        </p:spPr>
        <p:txBody>
          <a:bodyPr wrap="square" rtlCol="0">
            <a:spAutoFit/>
          </a:bodyPr>
          <a:lstStyle/>
          <a:p>
            <a:pPr algn="r"/>
            <a:r>
              <a:rPr lang="en-US" smtClean="0"/>
              <a:t>Kurtosis &lt;3</a:t>
            </a:r>
            <a:endParaRPr lang="en-US"/>
          </a:p>
        </p:txBody>
      </p:sp>
    </p:spTree>
    <p:extLst>
      <p:ext uri="{BB962C8B-B14F-4D97-AF65-F5344CB8AC3E}">
        <p14:creationId xmlns:p14="http://schemas.microsoft.com/office/powerpoint/2010/main" val="16531565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92</a:t>
            </a:fld>
            <a:endParaRPr lang="id-ID" dirty="0"/>
          </a:p>
        </p:txBody>
      </p:sp>
      <p:sp>
        <p:nvSpPr>
          <p:cNvPr id="6" name="Rectangle 5"/>
          <p:cNvSpPr/>
          <p:nvPr/>
        </p:nvSpPr>
        <p:spPr>
          <a:xfrm>
            <a:off x="607326" y="2185369"/>
            <a:ext cx="3650776" cy="1938992"/>
          </a:xfrm>
          <a:prstGeom prst="rect">
            <a:avLst/>
          </a:prstGeom>
        </p:spPr>
        <p:txBody>
          <a:bodyPr wrap="square">
            <a:spAutoFit/>
          </a:bodyPr>
          <a:lstStyle/>
          <a:p>
            <a:r>
              <a:rPr lang="en-US" sz="2400" dirty="0" smtClean="0"/>
              <a:t>library(moments</a:t>
            </a:r>
            <a:r>
              <a:rPr lang="en-US" sz="2400" dirty="0" smtClean="0"/>
              <a:t>)</a:t>
            </a:r>
          </a:p>
          <a:p>
            <a:r>
              <a:rPr lang="en-US" sz="2400" dirty="0" smtClean="0"/>
              <a:t>skewness(</a:t>
            </a:r>
            <a:r>
              <a:rPr lang="en-US" sz="2400" dirty="0" err="1" smtClean="0"/>
              <a:t>bpr$BOPO</a:t>
            </a:r>
            <a:r>
              <a:rPr lang="en-US" sz="2400" dirty="0" smtClean="0"/>
              <a:t>)</a:t>
            </a:r>
          </a:p>
          <a:p>
            <a:r>
              <a:rPr lang="en-US" sz="2400" dirty="0" smtClean="0"/>
              <a:t>[1] 2.232574</a:t>
            </a:r>
          </a:p>
          <a:p>
            <a:r>
              <a:rPr lang="en-US" sz="2400" dirty="0" smtClean="0"/>
              <a:t>kurtosis(</a:t>
            </a:r>
            <a:r>
              <a:rPr lang="en-US" sz="2400" dirty="0" err="1" smtClean="0"/>
              <a:t>bpr$BOPO</a:t>
            </a:r>
            <a:r>
              <a:rPr lang="en-US" sz="2400" dirty="0" smtClean="0"/>
              <a:t>)</a:t>
            </a:r>
          </a:p>
          <a:p>
            <a:r>
              <a:rPr lang="en-US" sz="2400" dirty="0" smtClean="0"/>
              <a:t>[1] 8.679099</a:t>
            </a:r>
            <a:endParaRPr lang="en-US" sz="2400" dirty="0"/>
          </a:p>
        </p:txBody>
      </p:sp>
    </p:spTree>
    <p:extLst>
      <p:ext uri="{BB962C8B-B14F-4D97-AF65-F5344CB8AC3E}">
        <p14:creationId xmlns:p14="http://schemas.microsoft.com/office/powerpoint/2010/main" val="12038088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a:t>
            </a:r>
            <a:r>
              <a:rPr lang="en-US" dirty="0" err="1" smtClean="0"/>
              <a:t>Penyusun</a:t>
            </a:r>
            <a:endParaRPr lang="en-US" dirty="0"/>
          </a:p>
        </p:txBody>
      </p:sp>
      <p:sp>
        <p:nvSpPr>
          <p:cNvPr id="5" name="TextBox 4"/>
          <p:cNvSpPr txBox="1"/>
          <p:nvPr/>
        </p:nvSpPr>
        <p:spPr>
          <a:xfrm>
            <a:off x="3302934" y="1916832"/>
            <a:ext cx="3344185" cy="2400657"/>
          </a:xfrm>
          <a:prstGeom prst="rect">
            <a:avLst/>
          </a:prstGeom>
          <a:noFill/>
        </p:spPr>
        <p:txBody>
          <a:bodyPr wrap="none" rtlCol="0">
            <a:spAutoFit/>
          </a:bodyPr>
          <a:lstStyle/>
          <a:p>
            <a:pPr marL="342900" indent="-342900">
              <a:lnSpc>
                <a:spcPct val="150000"/>
              </a:lnSpc>
              <a:buAutoNum type="arabicPeriod"/>
            </a:pPr>
            <a:r>
              <a:rPr lang="en-US" sz="2000" dirty="0" smtClean="0"/>
              <a:t>Dr. </a:t>
            </a:r>
            <a:r>
              <a:rPr lang="en-US" sz="2000" dirty="0" err="1" smtClean="0"/>
              <a:t>Agus</a:t>
            </a:r>
            <a:r>
              <a:rPr lang="en-US" sz="2000" dirty="0" smtClean="0"/>
              <a:t> M </a:t>
            </a:r>
            <a:r>
              <a:rPr lang="en-US" sz="2000" dirty="0" err="1" smtClean="0"/>
              <a:t>Soleh</a:t>
            </a:r>
            <a:endParaRPr lang="en-US" sz="2000" dirty="0" smtClean="0"/>
          </a:p>
          <a:p>
            <a:pPr marL="342900" indent="-342900">
              <a:lnSpc>
                <a:spcPct val="150000"/>
              </a:lnSpc>
              <a:buAutoNum type="arabicPeriod"/>
            </a:pPr>
            <a:r>
              <a:rPr lang="en-US" sz="2000" dirty="0" smtClean="0"/>
              <a:t>Dr. </a:t>
            </a:r>
            <a:r>
              <a:rPr lang="en-US" sz="2000" dirty="0" err="1" smtClean="0"/>
              <a:t>Bagus</a:t>
            </a:r>
            <a:r>
              <a:rPr lang="en-US" sz="2000" dirty="0" smtClean="0"/>
              <a:t> </a:t>
            </a:r>
            <a:r>
              <a:rPr lang="en-US" sz="2000" dirty="0" err="1" smtClean="0"/>
              <a:t>Satono</a:t>
            </a:r>
            <a:endParaRPr lang="en-US" sz="2000" dirty="0" smtClean="0"/>
          </a:p>
          <a:p>
            <a:pPr marL="342900" indent="-342900">
              <a:lnSpc>
                <a:spcPct val="150000"/>
              </a:lnSpc>
              <a:buFontTx/>
              <a:buAutoNum type="arabicPeriod"/>
            </a:pPr>
            <a:r>
              <a:rPr lang="en-US" sz="2000" dirty="0" err="1"/>
              <a:t>Rahma</a:t>
            </a:r>
            <a:r>
              <a:rPr lang="en-US" sz="2000" dirty="0"/>
              <a:t> </a:t>
            </a:r>
            <a:r>
              <a:rPr lang="en-US" sz="2000" dirty="0" err="1"/>
              <a:t>Anisa</a:t>
            </a:r>
            <a:r>
              <a:rPr lang="en-US" sz="2000" dirty="0"/>
              <a:t>, </a:t>
            </a:r>
            <a:r>
              <a:rPr lang="en-US" sz="2000" dirty="0" err="1"/>
              <a:t>M.Si</a:t>
            </a:r>
            <a:endParaRPr lang="en-US" sz="2000" dirty="0"/>
          </a:p>
          <a:p>
            <a:pPr marL="342900" indent="-342900">
              <a:lnSpc>
                <a:spcPct val="150000"/>
              </a:lnSpc>
              <a:buAutoNum type="arabicPeriod"/>
            </a:pPr>
            <a:r>
              <a:rPr lang="en-US" sz="2000" dirty="0" smtClean="0"/>
              <a:t>Akbar </a:t>
            </a:r>
            <a:r>
              <a:rPr lang="en-US" sz="2000" dirty="0" err="1" smtClean="0"/>
              <a:t>Ritjki</a:t>
            </a:r>
            <a:r>
              <a:rPr lang="en-US" sz="2000" dirty="0" smtClean="0"/>
              <a:t>, </a:t>
            </a:r>
            <a:r>
              <a:rPr lang="en-US" sz="2000" dirty="0" err="1" smtClean="0"/>
              <a:t>M.Si</a:t>
            </a:r>
            <a:endParaRPr lang="en-US" sz="2000" dirty="0" smtClean="0"/>
          </a:p>
          <a:p>
            <a:pPr marL="342900" indent="-342900">
              <a:lnSpc>
                <a:spcPct val="150000"/>
              </a:lnSpc>
              <a:buAutoNum type="arabicPeriod"/>
            </a:pPr>
            <a:r>
              <a:rPr lang="en-US" sz="2000" dirty="0" err="1" smtClean="0"/>
              <a:t>Dewi</a:t>
            </a:r>
            <a:r>
              <a:rPr lang="en-US" sz="2000" dirty="0" smtClean="0"/>
              <a:t> </a:t>
            </a:r>
            <a:r>
              <a:rPr lang="en-US" sz="2000" dirty="0" err="1" smtClean="0"/>
              <a:t>Kiswani</a:t>
            </a:r>
            <a:r>
              <a:rPr lang="en-US" sz="2000" dirty="0" smtClean="0"/>
              <a:t> </a:t>
            </a:r>
            <a:r>
              <a:rPr lang="en-US" sz="2000" dirty="0" err="1" smtClean="0"/>
              <a:t>Bodro</a:t>
            </a:r>
            <a:r>
              <a:rPr lang="en-US" sz="2000" dirty="0" smtClean="0"/>
              <a:t>, </a:t>
            </a:r>
            <a:r>
              <a:rPr lang="en-US" sz="2000" dirty="0" err="1" smtClean="0"/>
              <a:t>M.Si</a:t>
            </a:r>
            <a:endParaRPr lang="en-US" sz="2000" dirty="0" smtClean="0"/>
          </a:p>
        </p:txBody>
      </p:sp>
    </p:spTree>
    <p:extLst>
      <p:ext uri="{BB962C8B-B14F-4D97-AF65-F5344CB8AC3E}">
        <p14:creationId xmlns:p14="http://schemas.microsoft.com/office/powerpoint/2010/main" val="5919603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873056" y="2967335"/>
            <a:ext cx="53978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B050"/>
                </a:solidFill>
                <a:effectLst>
                  <a:outerShdw blurRad="50800" dist="39000" dir="5460000" algn="tl">
                    <a:srgbClr val="000000">
                      <a:alpha val="38000"/>
                    </a:srgbClr>
                  </a:outerShdw>
                </a:effectLst>
              </a:rPr>
              <a:t>TERIMA KASIH</a:t>
            </a:r>
            <a:endParaRPr lang="en-US" sz="54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7617</TotalTime>
  <Words>4147</Words>
  <Application>Microsoft Office PowerPoint</Application>
  <PresentationFormat>On-screen Show (4:3)</PresentationFormat>
  <Paragraphs>1306</Paragraphs>
  <Slides>94</Slides>
  <Notes>15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6" baseType="lpstr">
      <vt:lpstr>Arial</vt:lpstr>
      <vt:lpstr>Calibri</vt:lpstr>
      <vt:lpstr>Courier New</vt:lpstr>
      <vt:lpstr>Lucida Console</vt:lpstr>
      <vt:lpstr>Segoe UI Semilight</vt:lpstr>
      <vt:lpstr>Symbol</vt:lpstr>
      <vt:lpstr>Times New Roman</vt:lpstr>
      <vt:lpstr>Trebuchet MS</vt:lpstr>
      <vt:lpstr>Verdana</vt:lpstr>
      <vt:lpstr>Wingdings</vt:lpstr>
      <vt:lpstr>Office Theme</vt:lpstr>
      <vt:lpstr>Equation</vt:lpstr>
      <vt:lpstr>Modul 2 Eksplorasi Data dengan R</vt:lpstr>
      <vt:lpstr>Data yang digunakan</vt:lpstr>
      <vt:lpstr>Data yang digunakan</vt:lpstr>
      <vt:lpstr>PowerPoint Presentation</vt:lpstr>
      <vt:lpstr>Apa itu Analisis Eksplorasi Data</vt:lpstr>
      <vt:lpstr>Tujuan Analisis Eksplorasi Data</vt:lpstr>
      <vt:lpstr>Apa bedanya dengan pendekatan analisis klasik?</vt:lpstr>
      <vt:lpstr>Beberapa sifat dari analisis eksplorasi data</vt:lpstr>
      <vt:lpstr>Eksplorasi Sebaran Data Univariate Menggunakan Histogram dan Boxplot</vt:lpstr>
      <vt:lpstr>Apa itu Histogram</vt:lpstr>
      <vt:lpstr>Tampilan Histogram</vt:lpstr>
      <vt:lpstr>Cara Membuat Histogram</vt:lpstr>
      <vt:lpstr>PowerPoint Presentation</vt:lpstr>
      <vt:lpstr>Histogram di R</vt:lpstr>
      <vt:lpstr>Histogram di R</vt:lpstr>
      <vt:lpstr>Histogram di R</vt:lpstr>
      <vt:lpstr>Kegunaan Histogram</vt:lpstr>
      <vt:lpstr>Berbagai Pola Sebaran</vt:lpstr>
      <vt:lpstr>Berbagai Pola Sebaran</vt:lpstr>
      <vt:lpstr>Penentuan Lebar Selang atau Banyaknya Selang</vt:lpstr>
      <vt:lpstr>Beberapa usulan penentuan banyaknya selang</vt:lpstr>
      <vt:lpstr>Beberapa usulan penentuan banyaknya selang</vt:lpstr>
      <vt:lpstr>Perbandingan Sebaran antar Kelompok</vt:lpstr>
      <vt:lpstr>PowerPoint Presentation</vt:lpstr>
      <vt:lpstr>Apa lagi kegunaan histogram?</vt:lpstr>
      <vt:lpstr>Kegunaan Histogram Mengevaluasi Model Skoring</vt:lpstr>
      <vt:lpstr>BOXPLOT</vt:lpstr>
      <vt:lpstr>PowerPoint Presentation</vt:lpstr>
      <vt:lpstr>Tahapan</vt:lpstr>
      <vt:lpstr>PowerPoint Presentation</vt:lpstr>
      <vt:lpstr>Boxplot di R</vt:lpstr>
      <vt:lpstr>PowerPoint Presentation</vt:lpstr>
      <vt:lpstr>PowerPoint Presentation</vt:lpstr>
      <vt:lpstr>Menambahkan variabel tipe bank</vt:lpstr>
      <vt:lpstr>Boxplot</vt:lpstr>
      <vt:lpstr> Pemeriksaan Sebaran Data</vt:lpstr>
      <vt:lpstr>Outline</vt:lpstr>
      <vt:lpstr>Persentil dan Kuantil</vt:lpstr>
      <vt:lpstr>Kuantil</vt:lpstr>
      <vt:lpstr>Kuantil</vt:lpstr>
      <vt:lpstr>Kuantil</vt:lpstr>
      <vt:lpstr>Plot Kuantil</vt:lpstr>
      <vt:lpstr>PowerPoint Presentation</vt:lpstr>
      <vt:lpstr>Plot QQ</vt:lpstr>
      <vt:lpstr>Plot QQ</vt:lpstr>
      <vt:lpstr>Plot QQ Normal</vt:lpstr>
      <vt:lpstr>PowerPoint Presentation</vt:lpstr>
      <vt:lpstr>QQPlot Normal untuk Data yang Mengikuti Sebaran Normal</vt:lpstr>
      <vt:lpstr>QQPlot Normal untuk Data yang Sebarannya Menjulur ke Kanan</vt:lpstr>
      <vt:lpstr>QQPlot Normal untuk Data yang Sebarannya Menjulur ke Kiri</vt:lpstr>
      <vt:lpstr>PowerPoint Presentation</vt:lpstr>
      <vt:lpstr>Goodness of Fit Test</vt:lpstr>
      <vt:lpstr>Chi-Square Test</vt:lpstr>
      <vt:lpstr>Chi-Square Test</vt:lpstr>
      <vt:lpstr>Chi-Square Test</vt:lpstr>
      <vt:lpstr>PowerPoint Presentation</vt:lpstr>
      <vt:lpstr>Chi-Square Test</vt:lpstr>
      <vt:lpstr>Chi-Square Test</vt:lpstr>
      <vt:lpstr>Kolmogorov-Smirnov Test</vt:lpstr>
      <vt:lpstr>Kolmogorov-Smirnov Test</vt:lpstr>
      <vt:lpstr>Kolmogorov-Smirnov Test</vt:lpstr>
      <vt:lpstr>PowerPoint Presentation</vt:lpstr>
      <vt:lpstr>Kolmogorov-Smirnov Test</vt:lpstr>
      <vt:lpstr>Kolmogorov-Smirnov Test</vt:lpstr>
      <vt:lpstr>PowerPoint Presentation</vt:lpstr>
      <vt:lpstr>Gunakan Kembali data eksplorasi01.csv</vt:lpstr>
      <vt:lpstr>Diskusi tentang Ukuran Penyebaran atau Heterogenitas Data</vt:lpstr>
      <vt:lpstr>Statistik Ringkasan Data (numerik)</vt:lpstr>
      <vt:lpstr>Deskripsi Data Numerik</vt:lpstr>
      <vt:lpstr>Nilai tengah (rataan/rata-rata)</vt:lpstr>
      <vt:lpstr>Nilai tengah (rataan/rata-rata)</vt:lpstr>
      <vt:lpstr>Median</vt:lpstr>
      <vt:lpstr>Median vs Rataan</vt:lpstr>
      <vt:lpstr>Median vs Rataan</vt:lpstr>
      <vt:lpstr>Ukuran Penyebaran</vt:lpstr>
      <vt:lpstr>Wilayah (Range)</vt:lpstr>
      <vt:lpstr>Kuartil (Quartile)</vt:lpstr>
      <vt:lpstr>Jarak antar kuartil (Interquartile Range)</vt:lpstr>
      <vt:lpstr>Jarak antar kuartil (Interquartile Range)</vt:lpstr>
      <vt:lpstr>Ragam (Variance)</vt:lpstr>
      <vt:lpstr>Ragam (Variance)</vt:lpstr>
      <vt:lpstr>Simpangan Baku (Standard Deviation)</vt:lpstr>
      <vt:lpstr>Statistika ringkasan</vt:lpstr>
      <vt:lpstr>Deskriptif Data Tipe Numerik</vt:lpstr>
      <vt:lpstr>Deskriptif Data Campuran</vt:lpstr>
      <vt:lpstr>Deskriptif Data Kategorik</vt:lpstr>
      <vt:lpstr>Deskriptif Data Kategorik</vt:lpstr>
      <vt:lpstr>Shape of Data</vt:lpstr>
      <vt:lpstr>Skewness</vt:lpstr>
      <vt:lpstr>Kurtosis Formula</vt:lpstr>
      <vt:lpstr>PowerPoint Presentation</vt:lpstr>
      <vt:lpstr>PowerPoint Presentation</vt:lpstr>
      <vt:lpstr>Tim Penyusun</vt:lpstr>
      <vt:lpstr>PowerPoint Presentation</vt:lpstr>
    </vt:vector>
  </TitlesOfParts>
  <Company>Internationalo Corps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 Pertama</dc:title>
  <dc:creator>Microsoft</dc:creator>
  <cp:lastModifiedBy>LENOVO</cp:lastModifiedBy>
  <cp:revision>183</cp:revision>
  <cp:lastPrinted>2019-11-12T17:18:28Z</cp:lastPrinted>
  <dcterms:created xsi:type="dcterms:W3CDTF">2005-03-12T12:23:35Z</dcterms:created>
  <dcterms:modified xsi:type="dcterms:W3CDTF">2019-11-13T04:35:35Z</dcterms:modified>
</cp:coreProperties>
</file>