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56" r:id="rId5"/>
    <p:sldId id="407" r:id="rId6"/>
    <p:sldId id="28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296" r:id="rId31"/>
    <p:sldId id="287" r:id="rId32"/>
    <p:sldId id="290" r:id="rId33"/>
    <p:sldId id="295" r:id="rId34"/>
    <p:sldId id="298" r:id="rId35"/>
    <p:sldId id="299" r:id="rId36"/>
    <p:sldId id="297" r:id="rId37"/>
    <p:sldId id="430" r:id="rId38"/>
    <p:sldId id="431" r:id="rId39"/>
    <p:sldId id="375" r:id="rId40"/>
    <p:sldId id="380" r:id="rId41"/>
    <p:sldId id="302" r:id="rId42"/>
    <p:sldId id="303" r:id="rId43"/>
    <p:sldId id="379" r:id="rId44"/>
    <p:sldId id="300" r:id="rId45"/>
    <p:sldId id="432" r:id="rId46"/>
    <p:sldId id="301" r:id="rId47"/>
    <p:sldId id="382" r:id="rId48"/>
    <p:sldId id="376" r:id="rId49"/>
    <p:sldId id="377" r:id="rId50"/>
    <p:sldId id="381" r:id="rId51"/>
    <p:sldId id="371" r:id="rId52"/>
    <p:sldId id="373" r:id="rId53"/>
    <p:sldId id="378" r:id="rId54"/>
    <p:sldId id="405" r:id="rId55"/>
    <p:sldId id="402" r:id="rId56"/>
    <p:sldId id="403" r:id="rId57"/>
    <p:sldId id="404" r:id="rId58"/>
    <p:sldId id="41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0920" autoAdjust="0"/>
  </p:normalViewPr>
  <p:slideViewPr>
    <p:cSldViewPr snapToGrid="0" showGuides="1">
      <p:cViewPr varScale="1">
        <p:scale>
          <a:sx n="77" d="100"/>
          <a:sy n="77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kurtosis </a:t>
            </a:r>
            <a:r>
              <a:rPr lang="en-US" baseline="0" dirty="0" err="1" smtClean="0"/>
              <a:t>semakin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mendekati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smkin</a:t>
            </a:r>
            <a:r>
              <a:rPr lang="en-US" baseline="0" dirty="0" smtClean="0"/>
              <a:t> normal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smtClean="0"/>
              <a:t>Introduction about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Menampilkan bantuan untuk menulis keterangan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“#”</a:t>
            </a: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xmlns="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xmlns="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xmlns="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nama.fungsi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mode/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concatenate</a:t>
            </a:r>
            <a:r>
              <a:rPr lang="en-US" dirty="0"/>
              <a:t>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rep		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	-&gt; rep(x,2)</a:t>
            </a:r>
            <a:endParaRPr lang="en-US" dirty="0" smtClean="0"/>
          </a:p>
          <a:p>
            <a:r>
              <a:rPr lang="en-US" dirty="0" err="1" smtClean="0"/>
              <a:t>seq</a:t>
            </a:r>
            <a:r>
              <a:rPr lang="en-US" dirty="0" smtClean="0"/>
              <a:t>		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	-&gt; </a:t>
            </a:r>
            <a:r>
              <a:rPr lang="en-US" dirty="0" err="1" smtClean="0"/>
              <a:t>seq</a:t>
            </a:r>
            <a:r>
              <a:rPr lang="en-US" dirty="0" smtClean="0"/>
              <a:t>(1,10, by=2)</a:t>
            </a:r>
            <a:endParaRPr lang="en-US" dirty="0" smtClean="0"/>
          </a:p>
          <a:p>
            <a:r>
              <a:rPr lang="en-US" dirty="0" err="1" smtClean="0"/>
              <a:t>is.vector</a:t>
            </a:r>
            <a:r>
              <a:rPr lang="en-US" dirty="0" smtClean="0"/>
              <a:t>	: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 smtClean="0"/>
              <a:t>	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481416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13957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6466" y="1395716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 Dan </a:t>
            </a:r>
            <a:r>
              <a:rPr lang="en-US" cap="none" dirty="0" err="1" smtClean="0"/>
              <a:t>Rstudio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("D:/data.txt",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100" dirty="0">
                <a:solidFill>
                  <a:srgbClr val="514843"/>
                </a:solidFill>
              </a:rPr>
              <a:t>Import 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mydata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 Format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pelatihan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eksplorasi.csv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File: eksplorasi.csv</a:t>
            </a:r>
          </a:p>
          <a:p>
            <a:r>
              <a:rPr lang="en-US" sz="2400" dirty="0" err="1" smtClean="0"/>
              <a:t>Pada</a:t>
            </a:r>
            <a:r>
              <a:rPr lang="en-US" sz="2400" dirty="0" smtClean="0"/>
              <a:t> file data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147 BPR (Bank </a:t>
            </a:r>
            <a:r>
              <a:rPr lang="en-US" sz="2400" dirty="0" err="1" smtClean="0"/>
              <a:t>Perkreditan</a:t>
            </a:r>
            <a:r>
              <a:rPr lang="en-US" sz="2400" dirty="0" smtClean="0"/>
              <a:t> Rakyat) di Indonesia,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sekitar</a:t>
            </a:r>
            <a:r>
              <a:rPr lang="en-US" sz="2400" dirty="0" smtClean="0"/>
              <a:t> 2000 BPR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  </a:t>
            </a:r>
          </a:p>
          <a:p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dicatat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dataset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: </a:t>
            </a:r>
          </a:p>
          <a:p>
            <a:pPr lvl="1"/>
            <a:r>
              <a:rPr lang="en-US" sz="1800" dirty="0" smtClean="0"/>
              <a:t>Non Performing Loan, </a:t>
            </a:r>
            <a:r>
              <a:rPr lang="en-US" sz="1800" dirty="0" err="1" smtClean="0"/>
              <a:t>persentase</a:t>
            </a:r>
            <a:r>
              <a:rPr lang="en-US" sz="1800" dirty="0" smtClean="0"/>
              <a:t> </a:t>
            </a:r>
            <a:r>
              <a:rPr lang="en-US" sz="1800" dirty="0" err="1" smtClean="0"/>
              <a:t>kredit</a:t>
            </a:r>
            <a:r>
              <a:rPr lang="en-US" sz="1800" dirty="0" smtClean="0"/>
              <a:t> yang </a:t>
            </a:r>
            <a:r>
              <a:rPr lang="en-US" sz="1800" dirty="0" err="1" smtClean="0"/>
              <a:t>kurang</a:t>
            </a:r>
            <a:r>
              <a:rPr lang="en-US" sz="1800" dirty="0" smtClean="0"/>
              <a:t> </a:t>
            </a:r>
            <a:r>
              <a:rPr lang="en-US" sz="1800" dirty="0" err="1" smtClean="0"/>
              <a:t>lancar</a:t>
            </a:r>
            <a:r>
              <a:rPr lang="en-US" sz="1800" dirty="0" smtClean="0"/>
              <a:t> </a:t>
            </a:r>
            <a:r>
              <a:rPr lang="en-US" sz="1800" dirty="0" err="1" smtClean="0"/>
              <a:t>pembayarannya</a:t>
            </a:r>
            <a:endParaRPr lang="en-US" sz="1800" dirty="0" smtClean="0"/>
          </a:p>
          <a:p>
            <a:pPr lvl="1"/>
            <a:r>
              <a:rPr lang="en-US" sz="1800" dirty="0" smtClean="0"/>
              <a:t>Growth </a:t>
            </a:r>
            <a:r>
              <a:rPr lang="en-US" sz="1800" dirty="0" err="1" smtClean="0"/>
              <a:t>Laba</a:t>
            </a:r>
            <a:r>
              <a:rPr lang="en-US" sz="1800" dirty="0" smtClean="0"/>
              <a:t> </a:t>
            </a:r>
            <a:r>
              <a:rPr lang="en-US" sz="1800" dirty="0" err="1" smtClean="0"/>
              <a:t>Rugi</a:t>
            </a:r>
            <a:r>
              <a:rPr lang="en-US" sz="1800" dirty="0" smtClean="0"/>
              <a:t> </a:t>
            </a:r>
            <a:r>
              <a:rPr lang="en-US" sz="1800" dirty="0" err="1" smtClean="0"/>
              <a:t>Berjalan</a:t>
            </a:r>
            <a:r>
              <a:rPr lang="en-US" sz="1800" dirty="0" smtClean="0"/>
              <a:t>, </a:t>
            </a:r>
            <a:r>
              <a:rPr lang="en-US" sz="1800" dirty="0" err="1" smtClean="0"/>
              <a:t>persentase</a:t>
            </a:r>
            <a:r>
              <a:rPr lang="en-US" sz="1800" dirty="0" smtClean="0"/>
              <a:t> </a:t>
            </a:r>
            <a:r>
              <a:rPr lang="en-US" sz="1800" dirty="0" err="1" smtClean="0"/>
              <a:t>laba</a:t>
            </a:r>
            <a:r>
              <a:rPr lang="en-US" sz="1800" dirty="0" smtClean="0"/>
              <a:t>/</a:t>
            </a:r>
            <a:r>
              <a:rPr lang="en-US" sz="1800" dirty="0" err="1" smtClean="0"/>
              <a:t>rugi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dibandingkan</a:t>
            </a:r>
            <a:r>
              <a:rPr lang="en-US" sz="1800" dirty="0" smtClean="0"/>
              <a:t> </a:t>
            </a:r>
            <a:r>
              <a:rPr lang="en-US" sz="1800" dirty="0" err="1" smtClean="0"/>
              <a:t>bulan</a:t>
            </a:r>
            <a:r>
              <a:rPr lang="en-US" sz="1800" dirty="0" smtClean="0"/>
              <a:t> </a:t>
            </a:r>
            <a:r>
              <a:rPr lang="en-US" sz="1800" dirty="0" err="1" smtClean="0"/>
              <a:t>sebelumnya</a:t>
            </a:r>
            <a:endParaRPr lang="en-US" sz="1800" dirty="0" smtClean="0"/>
          </a:p>
          <a:p>
            <a:pPr lvl="1"/>
            <a:r>
              <a:rPr lang="en-US" sz="1800" dirty="0" smtClean="0"/>
              <a:t>Spread Margin, </a:t>
            </a:r>
            <a:r>
              <a:rPr lang="en-US" sz="1800" dirty="0" err="1" smtClean="0"/>
              <a:t>selisih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bunga</a:t>
            </a:r>
            <a:r>
              <a:rPr lang="en-US" sz="1800" dirty="0" smtClean="0"/>
              <a:t>/</a:t>
            </a:r>
            <a:r>
              <a:rPr lang="en-US" sz="1800" dirty="0" err="1" smtClean="0"/>
              <a:t>imbaljasa</a:t>
            </a:r>
            <a:r>
              <a:rPr lang="en-US" sz="1800" dirty="0" smtClean="0"/>
              <a:t> </a:t>
            </a:r>
            <a:r>
              <a:rPr lang="en-US" sz="1800" dirty="0" err="1" smtClean="0"/>
              <a:t>kredit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bunga</a:t>
            </a:r>
            <a:r>
              <a:rPr lang="en-US" sz="1800" dirty="0" smtClean="0"/>
              <a:t>/</a:t>
            </a:r>
            <a:r>
              <a:rPr lang="en-US" sz="1800" dirty="0" err="1" smtClean="0"/>
              <a:t>bagihasil</a:t>
            </a:r>
            <a:r>
              <a:rPr lang="en-US" sz="1800" dirty="0" smtClean="0"/>
              <a:t> </a:t>
            </a:r>
            <a:r>
              <a:rPr lang="en-US" sz="1800" dirty="0" err="1" smtClean="0"/>
              <a:t>tabungan</a:t>
            </a:r>
            <a:endParaRPr lang="en-US" sz="1800" dirty="0" smtClean="0"/>
          </a:p>
          <a:p>
            <a:pPr lvl="1"/>
            <a:r>
              <a:rPr lang="en-US" sz="1800" dirty="0" smtClean="0"/>
              <a:t>Cash Ratio, </a:t>
            </a:r>
            <a:r>
              <a:rPr lang="en-US" sz="1800" dirty="0" err="1" smtClean="0"/>
              <a:t>rasio</a:t>
            </a:r>
            <a:r>
              <a:rPr lang="en-US" sz="1800" dirty="0" smtClean="0"/>
              <a:t> cash yang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dana </a:t>
            </a:r>
            <a:r>
              <a:rPr lang="en-US" sz="1800" dirty="0" err="1" smtClean="0"/>
              <a:t>pihak</a:t>
            </a:r>
            <a:r>
              <a:rPr lang="en-US" sz="1800" dirty="0" smtClean="0"/>
              <a:t> </a:t>
            </a:r>
            <a:r>
              <a:rPr lang="en-US" sz="1800" dirty="0" err="1" smtClean="0"/>
              <a:t>ketiga</a:t>
            </a:r>
            <a:r>
              <a:rPr lang="en-US" sz="1800" dirty="0" smtClean="0"/>
              <a:t> (DPK)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34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22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62" y="1677202"/>
            <a:ext cx="9982200" cy="457200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Modal inti </a:t>
            </a:r>
            <a:r>
              <a:rPr lang="en-US" sz="2000" dirty="0" err="1" smtClean="0"/>
              <a:t>thdp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, </a:t>
            </a:r>
            <a:r>
              <a:rPr lang="en-US" sz="2000" dirty="0" err="1" smtClean="0"/>
              <a:t>rasio</a:t>
            </a:r>
            <a:r>
              <a:rPr lang="en-US" sz="2000" dirty="0" smtClean="0"/>
              <a:t> </a:t>
            </a:r>
            <a:r>
              <a:rPr lang="en-US" sz="2000" dirty="0" err="1" smtClean="0"/>
              <a:t>besarnya</a:t>
            </a:r>
            <a:r>
              <a:rPr lang="en-US" sz="2000" dirty="0" smtClean="0"/>
              <a:t> modal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total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dimiliki</a:t>
            </a:r>
            <a:endParaRPr lang="en-US" sz="2000" dirty="0" smtClean="0"/>
          </a:p>
          <a:p>
            <a:pPr lvl="1"/>
            <a:r>
              <a:rPr lang="en-US" sz="2000" dirty="0" smtClean="0"/>
              <a:t>BOPO, </a:t>
            </a:r>
            <a:r>
              <a:rPr lang="en-US" sz="2000" dirty="0" err="1" smtClean="0"/>
              <a:t>rasio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operasional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pendapatan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operasional</a:t>
            </a:r>
            <a:endParaRPr lang="en-US" sz="2000" dirty="0" smtClean="0"/>
          </a:p>
          <a:p>
            <a:pPr lvl="1"/>
            <a:r>
              <a:rPr lang="en-US" sz="2000" dirty="0" smtClean="0"/>
              <a:t>Ratio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</a:t>
            </a:r>
            <a:r>
              <a:rPr lang="en-US" sz="2000" dirty="0" err="1" smtClean="0"/>
              <a:t>thdp</a:t>
            </a:r>
            <a:r>
              <a:rPr lang="en-US" sz="2000" dirty="0" smtClean="0"/>
              <a:t> DPK, </a:t>
            </a:r>
            <a:r>
              <a:rPr lang="en-US" sz="2000" dirty="0" err="1" smtClean="0"/>
              <a:t>rasio</a:t>
            </a:r>
            <a:r>
              <a:rPr lang="en-US" sz="2000" dirty="0" smtClean="0"/>
              <a:t> total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kredit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disalurkan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total </a:t>
            </a:r>
            <a:r>
              <a:rPr lang="en-US" sz="2000" dirty="0" err="1" smtClean="0"/>
              <a:t>nilai</a:t>
            </a:r>
            <a:r>
              <a:rPr lang="en-US" sz="2000" dirty="0" smtClean="0"/>
              <a:t> DPK</a:t>
            </a:r>
          </a:p>
          <a:p>
            <a:pPr lvl="1"/>
            <a:r>
              <a:rPr lang="en-US" sz="2000" dirty="0" err="1" smtClean="0"/>
              <a:t>Rasio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tenaga</a:t>
            </a:r>
            <a:r>
              <a:rPr lang="en-US" sz="2000" dirty="0" smtClean="0"/>
              <a:t> </a:t>
            </a:r>
            <a:r>
              <a:rPr lang="en-US" sz="2000" dirty="0" err="1" smtClean="0"/>
              <a:t>thd</a:t>
            </a:r>
            <a:r>
              <a:rPr lang="en-US" sz="2000" dirty="0" smtClean="0"/>
              <a:t> </a:t>
            </a:r>
            <a:r>
              <a:rPr lang="en-US" sz="2000" dirty="0" err="1" smtClean="0"/>
              <a:t>pendapatan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operasional</a:t>
            </a:r>
            <a:r>
              <a:rPr lang="en-US" sz="2000" dirty="0" smtClean="0"/>
              <a:t>, </a:t>
            </a:r>
            <a:r>
              <a:rPr lang="en-US" sz="2000" dirty="0" err="1" smtClean="0"/>
              <a:t>rasio</a:t>
            </a:r>
            <a:r>
              <a:rPr lang="en-US" sz="2000" dirty="0" smtClean="0"/>
              <a:t> </a:t>
            </a:r>
            <a:r>
              <a:rPr lang="en-US" sz="2000" dirty="0" err="1" smtClean="0"/>
              <a:t>besarnya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tenaga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pendapatan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operasional</a:t>
            </a:r>
            <a:endParaRPr lang="en-US" sz="2000" dirty="0" smtClean="0"/>
          </a:p>
          <a:p>
            <a:pPr lvl="1"/>
            <a:r>
              <a:rPr lang="en-US" sz="2000" dirty="0" err="1" smtClean="0"/>
              <a:t>Rasio</a:t>
            </a:r>
            <a:r>
              <a:rPr lang="en-US" sz="2000" dirty="0" smtClean="0"/>
              <a:t> </a:t>
            </a:r>
            <a:r>
              <a:rPr lang="en-US" sz="2000" dirty="0" err="1" smtClean="0"/>
              <a:t>Pendapatan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Operasional</a:t>
            </a:r>
            <a:r>
              <a:rPr lang="en-US" sz="2000" dirty="0" smtClean="0"/>
              <a:t> </a:t>
            </a:r>
            <a:r>
              <a:rPr lang="en-US" sz="2000" dirty="0" err="1" smtClean="0"/>
              <a:t>thd</a:t>
            </a:r>
            <a:r>
              <a:rPr lang="en-US" sz="2000" dirty="0" smtClean="0"/>
              <a:t> </a:t>
            </a:r>
            <a:r>
              <a:rPr lang="en-US" sz="2000" dirty="0" err="1" smtClean="0"/>
              <a:t>Aset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Produktif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Departemen Statistika FMIPA IPB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F1FF-EA00-4DFC-8ABA-92BCB195DC3B}" type="slidenum">
              <a:rPr lang="id-ID" smtClean="0"/>
              <a:pPr/>
              <a:t>35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45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Spreedsheet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View(data.csv)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 frame di View 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19" y="2371725"/>
            <a:ext cx="7667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(data.csv)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420152"/>
            <a:ext cx="9105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/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56510"/>
            <a:ext cx="9982200" cy="4791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variable </a:t>
            </a:r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Kode</a:t>
            </a:r>
            <a:r>
              <a:rPr lang="en-US" dirty="0" smtClean="0">
                <a:cs typeface="Courier New" panose="02070309020205020404" pitchFamily="49" charset="0"/>
              </a:rPr>
              <a:t> Bank"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data frame </a:t>
            </a:r>
            <a:r>
              <a:rPr lang="en-US" dirty="0" smtClean="0">
                <a:cs typeface="Courier New" panose="02070309020205020404" pitchFamily="49" charset="0"/>
              </a:rPr>
              <a:t>"data.csv"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data.csv$Kode.Bank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Kode.Bank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kutip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ata.csv[, 1]	    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diakses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5" y="1600200"/>
            <a:ext cx="1061084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>
                <a:cs typeface="Courier New" panose="02070309020205020404" pitchFamily="49" charset="0"/>
              </a:rPr>
              <a:t>akses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10 </a:t>
            </a:r>
            <a:r>
              <a:rPr lang="en-US" dirty="0" err="1" smtClean="0">
                <a:cs typeface="Courier New" panose="02070309020205020404" pitchFamily="49" charset="0"/>
              </a:rPr>
              <a:t>baris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untuk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variabel</a:t>
            </a:r>
            <a:r>
              <a:rPr lang="en-US" dirty="0" smtClean="0">
                <a:cs typeface="Courier New" panose="02070309020205020404" pitchFamily="49" charset="0"/>
              </a:rPr>
              <a:t> “</a:t>
            </a:r>
            <a:r>
              <a:rPr lang="en-US" dirty="0" err="1" smtClean="0">
                <a:cs typeface="Courier New" panose="02070309020205020404" pitchFamily="49" charset="0"/>
              </a:rPr>
              <a:t>Kode.Bank</a:t>
            </a:r>
            <a:r>
              <a:rPr lang="en-US" dirty="0" smtClean="0">
                <a:cs typeface="Courier New" panose="02070309020205020404" pitchFamily="49" charset="0"/>
              </a:rPr>
              <a:t>"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“BOPO"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data.csv[1:10,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Kode.Bank",“BOPO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32121"/>
            <a:ext cx="2200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226" y="1600200"/>
            <a:ext cx="657225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cs typeface="Courier New" panose="02070309020205020404" pitchFamily="49" charset="0"/>
              </a:rPr>
              <a:t>menampilkan</a:t>
            </a:r>
            <a:r>
              <a:rPr lang="en-US" dirty="0" smtClean="0">
                <a:cs typeface="Courier New" panose="02070309020205020404" pitchFamily="49" charset="0"/>
              </a:rPr>
              <a:t> 5 </a:t>
            </a:r>
            <a:r>
              <a:rPr lang="en-US" dirty="0" err="1" smtClean="0">
                <a:cs typeface="Courier New" panose="02070309020205020404" pitchFamily="49" charset="0"/>
              </a:rPr>
              <a:t>observasi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pertama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head(data.csv, n=5)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6" y="2661836"/>
            <a:ext cx="9986311" cy="21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Statistika</a:t>
            </a:r>
            <a:r>
              <a:rPr lang="en-US" cap="none" dirty="0" smtClean="0"/>
              <a:t> </a:t>
            </a:r>
            <a:r>
              <a:rPr lang="en-US" cap="none" dirty="0" err="1" smtClean="0"/>
              <a:t>Deskriptif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42924"/>
            <a:ext cx="102012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57" y="1331907"/>
            <a:ext cx="4189482" cy="49815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rataan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standart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deviasi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maksimum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nilai</a:t>
            </a:r>
            <a:r>
              <a:rPr lang="en-US" dirty="0">
                <a:cs typeface="Courier New" panose="02070309020205020404" pitchFamily="49" charset="0"/>
              </a:rPr>
              <a:t> minimum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82" y="2111767"/>
            <a:ext cx="3743325" cy="52387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57" y="3470465"/>
            <a:ext cx="3678168" cy="5810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57" y="4745614"/>
            <a:ext cx="3678168" cy="5143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57" y="6106314"/>
            <a:ext cx="3678168" cy="5524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80206" y="1331907"/>
            <a:ext cx="5554593" cy="49815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cs typeface="Courier New" panose="02070309020205020404" pitchFamily="49" charset="0"/>
              </a:rPr>
              <a:t>#</a:t>
            </a:r>
            <a:r>
              <a:rPr lang="en-US" dirty="0" err="1">
                <a:cs typeface="Courier New" panose="02070309020205020404" pitchFamily="49" charset="0"/>
              </a:rPr>
              <a:t>mencari</a:t>
            </a:r>
            <a:r>
              <a:rPr lang="en-US" dirty="0">
                <a:cs typeface="Courier New" panose="02070309020205020404" pitchFamily="49" charset="0"/>
              </a:rPr>
              <a:t> median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mencari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nilai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quartil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cs typeface="Courier New" panose="02070309020205020404" pitchFamily="49" charset="0"/>
              </a:rPr>
              <a:t>ringkasan</a:t>
            </a:r>
            <a:r>
              <a:rPr lang="en-US" dirty="0" smtClean="0">
                <a:cs typeface="Courier New" panose="02070309020205020404" pitchFamily="49" charset="0"/>
              </a:rPr>
              <a:t>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206" y="2121291"/>
            <a:ext cx="4105275" cy="5048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206" y="3415500"/>
            <a:ext cx="5181600" cy="70485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0206" y="5259964"/>
            <a:ext cx="5829953" cy="70666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34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#8 </a:t>
            </a:r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library(psych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skew(datasurvei$Usia)</a:t>
            </a: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kurtosi(datasurvei$Usia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id-ID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776662"/>
            <a:ext cx="4581525" cy="134302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9918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#9 </a:t>
            </a:r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Campuran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describe(data.csv)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49" y="1316809"/>
            <a:ext cx="7705725" cy="544594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731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#10 </a:t>
            </a:r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92442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data.csv$Departemen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2312432"/>
            <a:ext cx="8820150" cy="25146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037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#10 </a:t>
            </a:r>
            <a:r>
              <a:rPr lang="en-US" dirty="0" err="1" smtClean="0"/>
              <a:t>Deskriptif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562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barchart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data.csv$Pekerjaan_Ortu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5625" y="16002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pie(table(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data.csv$Beasiswa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55746"/>
            <a:ext cx="5240676" cy="40164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03" y="2155746"/>
            <a:ext cx="4359071" cy="415681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29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Eksplorasi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#12 </a:t>
            </a:r>
            <a:r>
              <a:rPr lang="en-US" dirty="0" err="1" smtClean="0"/>
              <a:t>Membuat</a:t>
            </a:r>
            <a:r>
              <a:rPr lang="en-US" dirty="0" smtClean="0"/>
              <a:t>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10410825" cy="4572000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hist(data.csv$Pengeluaran, main="Histogram Pengeluaran Mahasiswa",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col="lightblue",xlab="Pengeluaran")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461791"/>
            <a:ext cx="4438650" cy="423269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858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#12 </a:t>
            </a:r>
            <a:r>
              <a:rPr lang="en-US" dirty="0" err="1" smtClean="0"/>
              <a:t>Membuat</a:t>
            </a:r>
            <a:r>
              <a:rPr lang="en-US" dirty="0" smtClean="0"/>
              <a:t> 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09700"/>
            <a:ext cx="10801350" cy="4572000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hist(data.csv$Pengeluaran, main="Histogram Pengeluaran Mahasiswa",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col="lightblue",xlab="</a:t>
            </a:r>
            <a:r>
              <a:rPr lang="da-D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Pengeluaran”,freq=FALSE)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72" y="2308127"/>
            <a:ext cx="4689577" cy="447198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57659" y="2538614"/>
            <a:ext cx="2775897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d-ID" sz="1400" b="1" dirty="0" smtClean="0">
                <a:solidFill>
                  <a:srgbClr val="FFC000"/>
                </a:solidFill>
                <a:latin typeface="Century Gothic" panose="020B0502020202020204"/>
              </a:rPr>
              <a:t>TRUE: menampilkan frekuensi</a:t>
            </a:r>
          </a:p>
          <a:p>
            <a:r>
              <a:rPr lang="id-ID" sz="1400" b="1" dirty="0" smtClean="0">
                <a:solidFill>
                  <a:srgbClr val="FFC000"/>
                </a:solidFill>
                <a:latin typeface="Century Gothic" panose="020B0502020202020204"/>
              </a:rPr>
              <a:t>FALSE: menampilkan density</a:t>
            </a:r>
            <a:endParaRPr lang="id-ID" sz="1400" b="1" dirty="0">
              <a:solidFill>
                <a:srgbClr val="FFC000"/>
              </a:solidFill>
              <a:latin typeface="Century Gothic" panose="020B050202020202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93645" y="1879751"/>
            <a:ext cx="1864014" cy="450422"/>
          </a:xfrm>
          <a:prstGeom prst="ellipse">
            <a:avLst/>
          </a:prstGeom>
          <a:noFill/>
          <a:ln w="38100" cap="rnd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</a:t>
            </a:r>
            <a:r>
              <a:rPr lang="en-US" dirty="0" smtClean="0"/>
              <a:t>12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791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c(1, 2))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data.csv$Pengeluaran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main="Histogram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Mahasiswa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",col="pink", breaks=15)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data.csv$Kiriman,main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Kiriman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Mahasiswa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",col="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green",breaks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=10)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63" y="1600200"/>
            <a:ext cx="4605606" cy="416242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0423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</a:t>
            </a:r>
            <a:r>
              <a:rPr lang="en-US" dirty="0" smtClean="0"/>
              <a:t>13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$Biaya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 col="pink", main="Boxplot Biaya")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5048" y="2720756"/>
            <a:ext cx="476190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#13 </a:t>
            </a:r>
            <a:r>
              <a:rPr lang="en-US" dirty="0" err="1"/>
              <a:t>Membuat</a:t>
            </a:r>
            <a:r>
              <a:rPr lang="en-US" dirty="0"/>
              <a:t> 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c(8,9)], col=c(4,2), horizontal=TRUE,</a:t>
            </a:r>
          </a:p>
          <a:p>
            <a:pPr marL="806450" indent="-80645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	main="Boxplot Kiriman dan Pengeluaran")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516" b="10836"/>
          <a:stretch/>
        </p:blipFill>
        <p:spPr>
          <a:xfrm>
            <a:off x="3701601" y="2904565"/>
            <a:ext cx="4761905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#13 </a:t>
            </a:r>
            <a:r>
              <a:rPr lang="en-US" dirty="0" err="1"/>
              <a:t>Membuat</a:t>
            </a:r>
            <a:r>
              <a:rPr lang="en-US" dirty="0"/>
              <a:t> Boxplot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boxplot(Biaya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~ JK, data=datasurvei, col=c(3,6), main="Biaya Berdasarkan Jenis Kelamin")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321" b="12755"/>
          <a:stretch/>
        </p:blipFill>
        <p:spPr>
          <a:xfrm>
            <a:off x="3755389" y="2697376"/>
            <a:ext cx="4761905" cy="32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CD38E4-DD91-48C8-A1DF-6518C2E37121}"/>
              </a:ext>
            </a:extLst>
          </p:cNvPr>
          <p:cNvSpPr txBox="1"/>
          <p:nvPr/>
        </p:nvSpPr>
        <p:spPr>
          <a:xfrm>
            <a:off x="3292968" y="3153026"/>
            <a:ext cx="159862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Source/editor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CD38E4-DD91-48C8-A1DF-6518C2E37121}"/>
              </a:ext>
            </a:extLst>
          </p:cNvPr>
          <p:cNvSpPr txBox="1"/>
          <p:nvPr/>
        </p:nvSpPr>
        <p:spPr>
          <a:xfrm>
            <a:off x="3565031" y="5802868"/>
            <a:ext cx="105450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consule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CCD38E4-DD91-48C8-A1DF-6518C2E37121}"/>
              </a:ext>
            </a:extLst>
          </p:cNvPr>
          <p:cNvSpPr txBox="1"/>
          <p:nvPr/>
        </p:nvSpPr>
        <p:spPr>
          <a:xfrm>
            <a:off x="7617963" y="3153026"/>
            <a:ext cx="238532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Environment/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History/Connections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</TotalTime>
  <Words>1440</Words>
  <Application>Microsoft Office PowerPoint</Application>
  <PresentationFormat>Widescreen</PresentationFormat>
  <Paragraphs>288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Century Gothic</vt:lpstr>
      <vt:lpstr>Courier New</vt:lpstr>
      <vt:lpstr>Euphemia</vt:lpstr>
      <vt:lpstr>Plantagenet Cherokee</vt:lpstr>
      <vt:lpstr>Tw Cen MT</vt:lpstr>
      <vt:lpstr>Wingdings</vt:lpstr>
      <vt:lpstr>Wingdings 3</vt:lpstr>
      <vt:lpstr>Academic Literature 16x9</vt:lpstr>
      <vt:lpstr>Introduction about R</vt:lpstr>
      <vt:lpstr>HARI 1</vt:lpstr>
      <vt:lpstr>Pengenalan R Dan Rstudio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Akses Data</vt:lpstr>
      <vt:lpstr>Akses Data</vt:lpstr>
      <vt:lpstr>Akses Data Format CSV</vt:lpstr>
      <vt:lpstr>Data yang digunakan</vt:lpstr>
      <vt:lpstr>Data yang digunakan</vt:lpstr>
      <vt:lpstr>Menampilkan Data dalam Bentuk Spreedsheet</vt:lpstr>
      <vt:lpstr>Menampilkan Struktur Data</vt:lpstr>
      <vt:lpstr>Akses Kolom/Variabel </vt:lpstr>
      <vt:lpstr>Akses Kolom/Variabel </vt:lpstr>
      <vt:lpstr>Akses Kolom/Variabel </vt:lpstr>
      <vt:lpstr>Statistika Deskriptif</vt:lpstr>
      <vt:lpstr>Deskriptif Data</vt:lpstr>
      <vt:lpstr>Deskriptif Data Tipe Numerik</vt:lpstr>
      <vt:lpstr>Praktek #8 Deskriptif Data Tipe Numerik</vt:lpstr>
      <vt:lpstr>Praktek #9 Deskriptif Data Campuran</vt:lpstr>
      <vt:lpstr>Praktek #10 Deskriptif Data Kategorik</vt:lpstr>
      <vt:lpstr>Praktek #10 Deskriptif Data Kategorik</vt:lpstr>
      <vt:lpstr>Eksplorasi Data</vt:lpstr>
      <vt:lpstr>Praktek #12 Membuat Histogram </vt:lpstr>
      <vt:lpstr>Praktek #12 Membuat Histogram </vt:lpstr>
      <vt:lpstr>Praktek #12 Membuat Histogram</vt:lpstr>
      <vt:lpstr>Praktek #13 Membuat Boxplot</vt:lpstr>
      <vt:lpstr>Praktek #13 Membuat Boxplot</vt:lpstr>
      <vt:lpstr>Praktek #13 Membuat Boxplot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dewikiswani</cp:lastModifiedBy>
  <cp:revision>86</cp:revision>
  <dcterms:created xsi:type="dcterms:W3CDTF">2012-08-29T16:21:37Z</dcterms:created>
  <dcterms:modified xsi:type="dcterms:W3CDTF">2020-02-13T06:19:11Z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