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56" r:id="rId5"/>
    <p:sldId id="407" r:id="rId6"/>
    <p:sldId id="282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296" r:id="rId31"/>
    <p:sldId id="287" r:id="rId32"/>
    <p:sldId id="290" r:id="rId33"/>
    <p:sldId id="295" r:id="rId34"/>
    <p:sldId id="298" r:id="rId35"/>
    <p:sldId id="299" r:id="rId36"/>
    <p:sldId id="297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6" r:id="rId49"/>
    <p:sldId id="447" r:id="rId50"/>
    <p:sldId id="451" r:id="rId51"/>
    <p:sldId id="452" r:id="rId52"/>
    <p:sldId id="453" r:id="rId53"/>
    <p:sldId id="454" r:id="rId54"/>
    <p:sldId id="455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467" r:id="rId64"/>
    <p:sldId id="41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0920" autoAdjust="0"/>
  </p:normalViewPr>
  <p:slideViewPr>
    <p:cSldViewPr snapToGrid="0" showGuides="1">
      <p:cViewPr varScale="1">
        <p:scale>
          <a:sx n="77" d="100"/>
          <a:sy n="77" d="100"/>
        </p:scale>
        <p:origin x="7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71525" y="2292094"/>
            <a:ext cx="6067425" cy="2219691"/>
          </a:xfrm>
        </p:spPr>
        <p:txBody>
          <a:bodyPr anchor="ctr">
            <a:normAutofit/>
          </a:bodyPr>
          <a:lstStyle/>
          <a:p>
            <a:r>
              <a:rPr lang="en-US" cap="none" dirty="0" smtClean="0"/>
              <a:t>Introduction about R</a:t>
            </a:r>
            <a:endParaRPr lang="en-US" cap="none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42900" y="4378434"/>
            <a:ext cx="5734050" cy="955565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FITUR LAINNYA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yang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file, </a:t>
            </a:r>
            <a:r>
              <a:rPr lang="en-US" dirty="0" err="1"/>
              <a:t>menampilkan</a:t>
            </a:r>
            <a:r>
              <a:rPr lang="en-US" dirty="0"/>
              <a:t> output </a:t>
            </a:r>
            <a:r>
              <a:rPr lang="en-US" i="1" dirty="0"/>
              <a:t>command</a:t>
            </a:r>
            <a:r>
              <a:rPr lang="en-US" dirty="0"/>
              <a:t> </a:t>
            </a:r>
            <a:r>
              <a:rPr lang="en-US" dirty="0" err="1"/>
              <a:t>berupa</a:t>
            </a:r>
            <a:r>
              <a:rPr lang="en-US" dirty="0"/>
              <a:t> plot,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web viewer.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 Packages,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R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PC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i="1" dirty="0"/>
              <a:t>library</a:t>
            </a:r>
            <a:r>
              <a:rPr lang="en-US" dirty="0"/>
              <a:t> 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install,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library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0" t="9481" b="32277"/>
          <a:stretch/>
        </p:blipFill>
        <p:spPr>
          <a:xfrm>
            <a:off x="3617982" y="3140473"/>
            <a:ext cx="4953000" cy="36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5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MATEMATIKA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312"/>
          <a:stretch/>
        </p:blipFill>
        <p:spPr>
          <a:xfrm>
            <a:off x="2077752" y="1918736"/>
            <a:ext cx="2541297" cy="391541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3122"/>
          <a:stretch/>
        </p:blipFill>
        <p:spPr>
          <a:xfrm>
            <a:off x="5973477" y="1906318"/>
            <a:ext cx="2323500" cy="392506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726778" y="1906318"/>
            <a:ext cx="310266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solidFill>
                  <a:srgbClr val="FFFF00"/>
                </a:solidFill>
              </a:rPr>
              <a:t>Menampilkan bantuan untuk menulis keterangan </a:t>
            </a:r>
            <a:r>
              <a:rPr lang="en-US" dirty="0" err="1" smtClean="0">
                <a:solidFill>
                  <a:srgbClr val="FFFF00"/>
                </a:solidFill>
              </a:rPr>
              <a:t>diawali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dengan</a:t>
            </a:r>
            <a:r>
              <a:rPr lang="en-US" dirty="0" smtClean="0">
                <a:solidFill>
                  <a:srgbClr val="FFFF00"/>
                </a:solidFill>
              </a:rPr>
              <a:t> “#”</a:t>
            </a:r>
          </a:p>
        </p:txBody>
      </p:sp>
    </p:spTree>
    <p:extLst>
      <p:ext uri="{BB962C8B-B14F-4D97-AF65-F5344CB8AC3E}">
        <p14:creationId xmlns:p14="http://schemas.microsoft.com/office/powerpoint/2010/main" val="177710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DASAR-DASAR R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sz="2400" b="1" dirty="0" smtClean="0"/>
              <a:t>Case-sensitive</a:t>
            </a:r>
          </a:p>
          <a:p>
            <a:pPr marL="0" indent="0">
              <a:buNone/>
            </a:pPr>
            <a:r>
              <a:rPr lang="en-US" sz="2400" dirty="0" smtClean="0"/>
              <a:t>  	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r>
              <a:rPr lang="en-US" sz="2400" b="1" dirty="0" err="1" smtClean="0"/>
              <a:t>Penamaan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objek</a:t>
            </a:r>
            <a:endParaRPr lang="en-US" sz="2400" b="1" dirty="0" smtClean="0"/>
          </a:p>
          <a:p>
            <a:pPr lvl="1"/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(A-Z </a:t>
            </a:r>
            <a:r>
              <a:rPr lang="en-US" sz="1800" dirty="0" err="1"/>
              <a:t>atau</a:t>
            </a:r>
            <a:r>
              <a:rPr lang="en-US" sz="1800" dirty="0"/>
              <a:t> a-z)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titik</a:t>
            </a:r>
            <a:r>
              <a:rPr lang="en-US" sz="1800" dirty="0"/>
              <a:t> (.)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spasi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karakter</a:t>
            </a:r>
            <a:r>
              <a:rPr lang="en-US" sz="1800" dirty="0"/>
              <a:t> </a:t>
            </a:r>
            <a:r>
              <a:rPr lang="en-US" sz="1800" dirty="0" err="1"/>
              <a:t>spesial</a:t>
            </a:r>
            <a:r>
              <a:rPr lang="en-US" sz="1800" dirty="0"/>
              <a:t> (!,@,#, </a:t>
            </a:r>
            <a:r>
              <a:rPr lang="en-US" sz="1800" dirty="0" err="1"/>
              <a:t>dst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menghindari</a:t>
            </a:r>
            <a:r>
              <a:rPr lang="en-US" sz="1800" dirty="0"/>
              <a:t> kata yang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R (NULL, TRUE, FALSE, q, c, t, sin, cos, </a:t>
            </a:r>
            <a:r>
              <a:rPr lang="en-US" sz="1800" dirty="0" err="1"/>
              <a:t>dll</a:t>
            </a:r>
            <a:r>
              <a:rPr lang="en-US" sz="1800" dirty="0" smtClean="0"/>
              <a:t>)</a:t>
            </a:r>
            <a:endParaRPr lang="en-US" sz="2400" b="1" dirty="0" smtClean="0"/>
          </a:p>
          <a:p>
            <a:r>
              <a:rPr lang="en-US" sz="2400" b="1" dirty="0" smtClean="0"/>
              <a:t>Assignment</a:t>
            </a:r>
          </a:p>
          <a:p>
            <a:pPr marL="0" indent="0">
              <a:buNone/>
            </a:pPr>
            <a:r>
              <a:rPr lang="en-US" sz="2400" b="1" dirty="0" smtClean="0"/>
              <a:t>		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="" xmlns:a16="http://schemas.microsoft.com/office/drawing/2014/main" id="{65B506E1-60BC-4CC9-8F75-D91678BA972D}"/>
              </a:ext>
            </a:extLst>
          </p:cNvPr>
          <p:cNvSpPr/>
          <p:nvPr/>
        </p:nvSpPr>
        <p:spPr>
          <a:xfrm>
            <a:off x="1844880" y="2191139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9" name="Rectangle: Rounded Corners 5">
            <a:extLst>
              <a:ext uri="{FF2B5EF4-FFF2-40B4-BE49-F238E27FC236}">
                <a16:creationId xmlns="" xmlns:a16="http://schemas.microsoft.com/office/drawing/2014/main" id="{2D2B8D53-A09C-47DF-BDB8-564DB582C4B7}"/>
              </a:ext>
            </a:extLst>
          </p:cNvPr>
          <p:cNvSpPr/>
          <p:nvPr/>
        </p:nvSpPr>
        <p:spPr>
          <a:xfrm>
            <a:off x="5307610" y="2191139"/>
            <a:ext cx="1340840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&lt;- 10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=""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104397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&lt;- 5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="" xmlns:a16="http://schemas.microsoft.com/office/drawing/2014/main" id="{3DCE5EBF-147D-452D-B6E0-36B72AB1947B}"/>
              </a:ext>
            </a:extLst>
          </p:cNvPr>
          <p:cNvSpPr/>
          <p:nvPr/>
        </p:nvSpPr>
        <p:spPr>
          <a:xfrm>
            <a:off x="4985730" y="5100831"/>
            <a:ext cx="879425" cy="3802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5</a:t>
            </a:r>
          </a:p>
        </p:txBody>
      </p:sp>
      <p:sp>
        <p:nvSpPr>
          <p:cNvPr id="12" name="Rectangle: Rounded Corners 6">
            <a:extLst>
              <a:ext uri="{FF2B5EF4-FFF2-40B4-BE49-F238E27FC236}">
                <a16:creationId xmlns="" xmlns:a16="http://schemas.microsoft.com/office/drawing/2014/main" id="{F07B5670-556E-43E1-A1D7-1B38B97F98D2}"/>
              </a:ext>
            </a:extLst>
          </p:cNvPr>
          <p:cNvSpPr/>
          <p:nvPr/>
        </p:nvSpPr>
        <p:spPr>
          <a:xfrm>
            <a:off x="1844879" y="5569535"/>
            <a:ext cx="6165492" cy="7264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nama.fungsi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smtClean="0"/>
              <a:t>function(argument1,argument2,….)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ASSIGNMENT(M</a:t>
            </a:r>
            <a:r>
              <a:rPr lang="id-ID" dirty="0" smtClean="0"/>
              <a:t>embuat </a:t>
            </a:r>
            <a:r>
              <a:rPr lang="en-US" dirty="0" smtClean="0"/>
              <a:t>O</a:t>
            </a:r>
            <a:r>
              <a:rPr lang="id-ID" dirty="0" smtClean="0"/>
              <a:t>bjek </a:t>
            </a:r>
            <a:r>
              <a:rPr lang="en-US" dirty="0" smtClean="0"/>
              <a:t>S</a:t>
            </a:r>
            <a:r>
              <a:rPr lang="id-ID" dirty="0" smtClean="0"/>
              <a:t>ederhana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5623" y="3559913"/>
            <a:ext cx="3962050" cy="141565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623" y="2042058"/>
            <a:ext cx="3962050" cy="151785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139" y="2042058"/>
            <a:ext cx="4810506" cy="293350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140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46" y="1393257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Perintah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dituliskan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diakhiri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“(“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“)”. Di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kurung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kadangkala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argumen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Pengguna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membuat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kebutuhan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case sensitive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membedakan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kecil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(A-Z, a-z),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(0-9)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Dimulai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alfabet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Underscore (_)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diimplementasikan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engine S →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gunakan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pemisah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Hindari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penamaan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c, q, s, t, diff, length, mean,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reserved word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digunakan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→ FALSE,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NULL, break, else, for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dll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7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77" y="-95822"/>
            <a:ext cx="6377940" cy="1293028"/>
          </a:xfrm>
        </p:spPr>
        <p:txBody>
          <a:bodyPr/>
          <a:lstStyle/>
          <a:p>
            <a:r>
              <a:rPr lang="en-US" dirty="0" smtClean="0"/>
              <a:t>APA ITU FUNGSI?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66"/>
          <a:stretch/>
        </p:blipFill>
        <p:spPr bwMode="auto">
          <a:xfrm>
            <a:off x="2658178" y="1430154"/>
            <a:ext cx="4892211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734377" y="1734955"/>
            <a:ext cx="533400" cy="3185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67777" y="1786797"/>
            <a:ext cx="304800" cy="266700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19877" y="1672270"/>
            <a:ext cx="1600200" cy="7715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Nama </a:t>
            </a: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87177" y="1919920"/>
            <a:ext cx="3810000" cy="52387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00"/>
                </a:solidFill>
              </a:rPr>
              <a:t>Fungsi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utk</a:t>
            </a:r>
            <a:r>
              <a:rPr lang="en-US" b="1" dirty="0">
                <a:solidFill>
                  <a:srgbClr val="FFC000"/>
                </a:solidFill>
              </a:rPr>
              <a:t> combine data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3555" y="2420754"/>
            <a:ext cx="869022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72577" y="2420755"/>
            <a:ext cx="344184" cy="382791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0577" y="3030354"/>
            <a:ext cx="1106184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6761" y="3033818"/>
            <a:ext cx="457200" cy="2285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7177" y="2803546"/>
            <a:ext cx="4953000" cy="45540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Nama </a:t>
            </a:r>
            <a:r>
              <a:rPr lang="en-US" b="1" u="sng" dirty="0" err="1">
                <a:solidFill>
                  <a:srgbClr val="00B050"/>
                </a:solidFill>
              </a:rPr>
              <a:t>objek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utk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menyimpan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hasil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fungsi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87177" y="3258994"/>
            <a:ext cx="4953000" cy="45540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solidFill>
                  <a:srgbClr val="7030A0"/>
                </a:solidFill>
              </a:rPr>
              <a:t>Fungsi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untuk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menghasilkan</a:t>
            </a:r>
            <a:r>
              <a:rPr lang="en-US" dirty="0">
                <a:solidFill>
                  <a:srgbClr val="7030A0"/>
                </a:solidFill>
              </a:rPr>
              <a:t> model </a:t>
            </a:r>
            <a:r>
              <a:rPr lang="en-US" dirty="0" err="1">
                <a:solidFill>
                  <a:srgbClr val="7030A0"/>
                </a:solidFill>
              </a:rPr>
              <a:t>regresi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0577" y="3258954"/>
            <a:ext cx="1106184" cy="2286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87177" y="3727206"/>
            <a:ext cx="4953000" cy="113194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Memanggil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nama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u="sng" dirty="0" err="1">
                <a:solidFill>
                  <a:srgbClr val="00B0F0"/>
                </a:solidFill>
              </a:rPr>
              <a:t>objek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untuk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menampilkan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hasil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fungsi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digunakan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16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Matriks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Faktor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30375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hampir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mode/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concatenate</a:t>
            </a:r>
            <a:r>
              <a:rPr lang="en-US" dirty="0"/>
              <a:t> (</a:t>
            </a:r>
            <a:r>
              <a:rPr lang="en-US" dirty="0" err="1"/>
              <a:t>yaitu</a:t>
            </a:r>
            <a:r>
              <a:rPr lang="en-US" dirty="0"/>
              <a:t> 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</a:t>
            </a:r>
            <a:r>
              <a:rPr lang="en-US" dirty="0" smtClean="0"/>
              <a:t>xample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46576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x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c(1.4, 13.2, 10.9)</a:t>
            </a:r>
            <a:b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</a:br>
            <a:r>
              <a:rPr lang="es-ES" sz="2400" dirty="0" smtClean="0">
                <a:solidFill>
                  <a:srgbClr val="000000"/>
                </a:solidFill>
                <a:latin typeface="Tw Cen MT" panose="020B0602020104020603" pitchFamily="34" charset="0"/>
              </a:rPr>
              <a:t>y 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&lt;- c(“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sd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smp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</a:t>
            </a:r>
            <a:r>
              <a:rPr lang="es-ES" sz="2400" dirty="0" err="1">
                <a:solidFill>
                  <a:srgbClr val="000000"/>
                </a:solidFill>
                <a:latin typeface="Tw Cen MT" panose="020B0602020104020603" pitchFamily="34" charset="0"/>
              </a:rPr>
              <a:t>sma</a:t>
            </a:r>
            <a:r>
              <a:rPr lang="es-ES" sz="2400" dirty="0">
                <a:solidFill>
                  <a:srgbClr val="000000"/>
                </a:solidFill>
                <a:latin typeface="Tw Cen MT" panose="020B0602020104020603" pitchFamily="34" charset="0"/>
              </a:rPr>
              <a:t>”, “pt”)</a:t>
            </a: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  <a:t/>
            </a:r>
            <a:br>
              <a:rPr lang="es-ES" sz="2400" dirty="0">
                <a:solidFill>
                  <a:srgbClr val="E3CC5A"/>
                </a:solidFill>
                <a:latin typeface="Wingdings 3" panose="05040102010807070707" pitchFamily="18" charset="2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0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OBJEK VEKTOR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smtClean="0"/>
              <a:t>c:</a:t>
            </a:r>
            <a:endParaRPr lang="en-US" dirty="0"/>
          </a:p>
          <a:p>
            <a:r>
              <a:rPr lang="en-US" dirty="0" smtClean="0"/>
              <a:t>rep		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replikasi</a:t>
            </a:r>
            <a:r>
              <a:rPr lang="en-US" dirty="0" smtClean="0"/>
              <a:t> 	-&gt; rep(x,2)</a:t>
            </a:r>
          </a:p>
          <a:p>
            <a:r>
              <a:rPr lang="en-US" dirty="0" err="1" smtClean="0"/>
              <a:t>seq</a:t>
            </a:r>
            <a:r>
              <a:rPr lang="en-US" dirty="0" smtClean="0"/>
              <a:t>		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	-&gt; </a:t>
            </a:r>
            <a:r>
              <a:rPr lang="en-US" dirty="0" err="1" smtClean="0"/>
              <a:t>seq</a:t>
            </a:r>
            <a:r>
              <a:rPr lang="en-US" dirty="0" smtClean="0"/>
              <a:t>(1,10, by=2)</a:t>
            </a:r>
          </a:p>
          <a:p>
            <a:r>
              <a:rPr lang="en-US" dirty="0" err="1" smtClean="0"/>
              <a:t>is.vector</a:t>
            </a:r>
            <a:r>
              <a:rPr lang="en-US" dirty="0" smtClean="0"/>
              <a:t>	: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 err="1" smtClean="0"/>
              <a:t>as.vector</a:t>
            </a:r>
            <a:r>
              <a:rPr lang="en-US" dirty="0" smtClean="0"/>
              <a:t>	: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vector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VEKTOR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ke-i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smtClean="0"/>
              <a:t>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Index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logical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95" y="320099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 &lt;- c(1.5,2.3,NA,5.4,3.3)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names(x) &lt;- c(’ a’,’b’,’c’,’d’,’e’)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x[2]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HARI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AKSES TERHADAP VEKTOR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4814169"/>
            <a:ext cx="37378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&lt;NA&gt;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NA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x[x&gt;3 &amp; 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4900" y="13957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x[1:3]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b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2.3 5.4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x["d"]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x[!is.na(x)]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26466" y="1395716"/>
            <a:ext cx="26309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-5]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b c d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2.3 NA 5.4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-(1:3)]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d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5.4 3.3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&gt; x[ -c(2,4)]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a c e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>1.5 NA 3.3</a:t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pt-BR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/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:</a:t>
            </a:r>
          </a:p>
          <a:p>
            <a:r>
              <a:rPr lang="en-US" dirty="0" smtClean="0"/>
              <a:t>matrix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rbind</a:t>
            </a:r>
            <a:endParaRPr lang="en-US" dirty="0"/>
          </a:p>
          <a:p>
            <a:r>
              <a:rPr lang="en-US" dirty="0" err="1" smtClean="0"/>
              <a:t>cbind</a:t>
            </a:r>
            <a:endParaRPr lang="en-US" dirty="0"/>
          </a:p>
          <a:p>
            <a:r>
              <a:rPr lang="en-US" dirty="0" err="1" smtClean="0"/>
              <a:t>as.matrix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8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AKSES TERHADAP </a:t>
            </a:r>
            <a:r>
              <a:rPr lang="en-US" dirty="0" smtClean="0"/>
              <a:t>MATRIKS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/>
              <a:t>mat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:</a:t>
            </a:r>
          </a:p>
          <a:p>
            <a:r>
              <a:rPr lang="en-US" dirty="0" smtClean="0"/>
              <a:t>individual </a:t>
            </a:r>
            <a:r>
              <a:rPr lang="en-US" dirty="0"/>
              <a:t>element : mat[</a:t>
            </a:r>
            <a:r>
              <a:rPr lang="en-US" dirty="0" err="1"/>
              <a:t>m,n</a:t>
            </a:r>
            <a:r>
              <a:rPr lang="en-US" dirty="0"/>
              <a:t>] </a:t>
            </a:r>
            <a:r>
              <a:rPr lang="en-US" dirty="0" err="1"/>
              <a:t>atau</a:t>
            </a:r>
            <a:r>
              <a:rPr lang="en-US" dirty="0"/>
              <a:t> mat[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: mat[m,]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/>
              <a:t>: mat[,n]</a:t>
            </a:r>
          </a:p>
          <a:p>
            <a:r>
              <a:rPr lang="en-US" dirty="0" smtClean="0"/>
              <a:t>m</a:t>
            </a:r>
            <a:r>
              <a:rPr lang="en-US" dirty="0"/>
              <a:t>,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integer</a:t>
            </a:r>
          </a:p>
        </p:txBody>
      </p:sp>
    </p:spTree>
    <p:extLst>
      <p:ext uri="{BB962C8B-B14F-4D97-AF65-F5344CB8AC3E}">
        <p14:creationId xmlns:p14="http://schemas.microsoft.com/office/powerpoint/2010/main" val="42099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berdimensi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r>
              <a:rPr lang="en-US" dirty="0" smtClean="0"/>
              <a:t>array</a:t>
            </a:r>
            <a:endParaRPr lang="en-US" dirty="0"/>
          </a:p>
          <a:p>
            <a:r>
              <a:rPr lang="en-US" dirty="0" smtClean="0"/>
              <a:t>dim</a:t>
            </a:r>
            <a:endParaRPr lang="en-US" dirty="0"/>
          </a:p>
          <a:p>
            <a:r>
              <a:rPr lang="en-US" dirty="0" err="1" smtClean="0"/>
              <a:t>as.array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endParaRPr lang="en-US" dirty="0"/>
          </a:p>
          <a:p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quotes “” --&gt;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print </a:t>
            </a:r>
            <a:r>
              <a:rPr lang="en-US" dirty="0" err="1"/>
              <a:t>khusus</a:t>
            </a:r>
            <a:endParaRPr lang="en-US" dirty="0"/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(level)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:</a:t>
            </a:r>
          </a:p>
          <a:p>
            <a:r>
              <a:rPr lang="en-US" dirty="0" smtClean="0"/>
              <a:t>factor</a:t>
            </a:r>
            <a:endParaRPr lang="en-US" dirty="0"/>
          </a:p>
          <a:p>
            <a:r>
              <a:rPr lang="en-US" dirty="0" smtClean="0"/>
              <a:t>ordered</a:t>
            </a:r>
            <a:endParaRPr lang="en-US" dirty="0"/>
          </a:p>
          <a:p>
            <a:r>
              <a:rPr lang="en-US" dirty="0" err="1" smtClean="0"/>
              <a:t>as.factor</a:t>
            </a:r>
            <a:endParaRPr lang="en-US" dirty="0"/>
          </a:p>
          <a:p>
            <a:r>
              <a:rPr lang="en-US" dirty="0" err="1" smtClean="0"/>
              <a:t>as.ordered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OBJEK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yang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mode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list:</a:t>
            </a:r>
          </a:p>
          <a:p>
            <a:r>
              <a:rPr lang="en-US" dirty="0" smtClean="0"/>
              <a:t>list</a:t>
            </a:r>
            <a:endParaRPr lang="en-US" dirty="0"/>
          </a:p>
          <a:p>
            <a:r>
              <a:rPr lang="en-US" dirty="0" err="1" smtClean="0"/>
              <a:t>as.list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unlist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2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OBJEK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list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 frames:</a:t>
            </a:r>
          </a:p>
          <a:p>
            <a:r>
              <a:rPr lang="en-US" dirty="0" err="1" smtClean="0"/>
              <a:t>data.frame</a:t>
            </a:r>
            <a:endParaRPr lang="en-US" dirty="0"/>
          </a:p>
          <a:p>
            <a:r>
              <a:rPr lang="en-US" dirty="0" err="1" smtClean="0"/>
              <a:t>read.table</a:t>
            </a:r>
            <a:endParaRPr lang="en-US" dirty="0"/>
          </a:p>
          <a:p>
            <a:r>
              <a:rPr lang="en-US" dirty="0" err="1" smtClean="0"/>
              <a:t>as.data.frame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cap="none" dirty="0" smtClean="0"/>
              <a:t>Penginstallan Paket 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32" y="2887330"/>
            <a:ext cx="5481638" cy="34690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PENGINSTALLAN PAKET 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Software 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window </a:t>
            </a:r>
            <a:r>
              <a:rPr lang="en-US" b="1" i="1" dirty="0" smtClean="0"/>
              <a:t>Packages</a:t>
            </a:r>
            <a:r>
              <a:rPr lang="en-US" dirty="0" smtClean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b="1" i="1" dirty="0" smtClean="0"/>
              <a:t>install</a:t>
            </a:r>
            <a:r>
              <a:rPr lang="id-ID" i="1" dirty="0" smtClean="0"/>
              <a:t>.</a:t>
            </a:r>
            <a:endParaRPr lang="en-US" i="1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Ketikan</a:t>
            </a:r>
            <a:r>
              <a:rPr lang="en-US" i="1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diinstal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i="1" dirty="0" smtClean="0"/>
              <a:t>install.</a:t>
            </a:r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i="1" dirty="0" smtClean="0"/>
          </a:p>
          <a:p>
            <a:pPr lvl="0"/>
            <a:endParaRPr lang="id-ID" i="1" dirty="0"/>
          </a:p>
          <a:p>
            <a:pPr lvl="0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28</a:t>
            </a:fld>
            <a:endParaRPr lang="id-ID"/>
          </a:p>
        </p:txBody>
      </p:sp>
      <p:sp>
        <p:nvSpPr>
          <p:cNvPr id="7" name="Oval 6"/>
          <p:cNvSpPr/>
          <p:nvPr/>
        </p:nvSpPr>
        <p:spPr>
          <a:xfrm>
            <a:off x="5808732" y="2990850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97956" y="4791075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456" y="5995987"/>
            <a:ext cx="933985" cy="3524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0"/>
            <a:ext cx="9153525" cy="1293028"/>
          </a:xfrm>
        </p:spPr>
        <p:txBody>
          <a:bodyPr>
            <a:normAutofit/>
          </a:bodyPr>
          <a:lstStyle/>
          <a:p>
            <a:r>
              <a:rPr lang="id-ID" dirty="0" smtClean="0"/>
              <a:t>PENGINSTALLAN PAKET 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id-ID" dirty="0" smtClean="0"/>
              <a:t>ONLINE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Penginstalan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install.packages</a:t>
            </a:r>
            <a:r>
              <a:rPr lang="en-US" dirty="0"/>
              <a:t>(“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”)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 di </a:t>
            </a:r>
            <a:r>
              <a:rPr lang="en-US" i="1" dirty="0" err="1" smtClean="0"/>
              <a:t>dalam</a:t>
            </a:r>
            <a:r>
              <a:rPr lang="en-US" i="1" dirty="0" smtClean="0"/>
              <a:t> console</a:t>
            </a:r>
            <a:r>
              <a:rPr lang="id-ID" i="1" dirty="0" smtClean="0"/>
              <a:t>.</a:t>
            </a:r>
          </a:p>
          <a:p>
            <a:pPr marL="0" indent="0" algn="just">
              <a:buNone/>
            </a:pPr>
            <a:endParaRPr lang="id-ID" i="1" dirty="0"/>
          </a:p>
          <a:p>
            <a:pPr marL="0" indent="0" algn="just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46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Pengenalan</a:t>
            </a:r>
            <a:r>
              <a:rPr lang="en-US" cap="none" dirty="0" smtClean="0"/>
              <a:t> R Dan </a:t>
            </a:r>
            <a:r>
              <a:rPr lang="en-US" cap="none" dirty="0" err="1" smtClean="0"/>
              <a:t>Rstudio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MENGAKTIFKAN PAKET R MELALUI COMMAND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Fungsi</a:t>
            </a:r>
            <a:r>
              <a:rPr lang="id-ID" dirty="0" smtClean="0"/>
              <a:t> </a:t>
            </a:r>
            <a:r>
              <a:rPr lang="en-US" i="1" dirty="0" smtClean="0"/>
              <a:t>library(</a:t>
            </a:r>
            <a:r>
              <a:rPr lang="en-US" i="1" dirty="0" err="1" smtClean="0"/>
              <a:t>nameofPackages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command </a:t>
            </a:r>
            <a:r>
              <a:rPr lang="en-US" i="1" dirty="0" smtClean="0"/>
              <a:t>line</a:t>
            </a:r>
            <a:r>
              <a:rPr lang="id-ID" i="1" dirty="0" smtClean="0"/>
              <a:t>.</a:t>
            </a:r>
          </a:p>
          <a:p>
            <a:pPr marL="0" indent="0">
              <a:buNone/>
            </a:pPr>
            <a:endParaRPr lang="id-ID" i="1" dirty="0"/>
          </a:p>
          <a:p>
            <a:pPr marL="0" indent="0"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29C99-E94B-4ED7-9275-67B321447DB8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Akses</a:t>
            </a:r>
            <a:r>
              <a:rPr lang="en-US" cap="none" dirty="0" smtClean="0"/>
              <a:t> Data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52074"/>
            <a:ext cx="10224035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format data .txt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("D:/data.txt",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header=TRUE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read.xlsx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&lt;-read.xlsx("D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.xlsx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 sheetName = "Sheet1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Import 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read.spss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format data </a:t>
            </a:r>
            <a:r>
              <a:rPr lang="en-US" dirty="0" smtClean="0"/>
              <a:t>.</a:t>
            </a:r>
            <a:r>
              <a:rPr lang="en-US" dirty="0" err="1" smtClean="0"/>
              <a:t>sav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library(foreign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spss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("D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</a:t>
            </a:r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",to.data.frame=TRUE</a:t>
            </a:r>
            <a:r>
              <a:rPr lang="id-ID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100" dirty="0">
                <a:solidFill>
                  <a:srgbClr val="514843"/>
                </a:solidFill>
              </a:rPr>
              <a:t>Import di R </a:t>
            </a:r>
            <a:r>
              <a:rPr lang="en-US" sz="2100" dirty="0" err="1">
                <a:solidFill>
                  <a:srgbClr val="514843"/>
                </a:solidFill>
              </a:rPr>
              <a:t>dengan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menggunakan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fungsi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read.spss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r>
              <a:rPr lang="en-US" sz="2100" dirty="0" err="1">
                <a:solidFill>
                  <a:srgbClr val="514843"/>
                </a:solidFill>
              </a:rPr>
              <a:t>untuk</a:t>
            </a:r>
            <a:r>
              <a:rPr lang="en-US" sz="2100" dirty="0">
                <a:solidFill>
                  <a:srgbClr val="514843"/>
                </a:solidFill>
              </a:rPr>
              <a:t> format data .</a:t>
            </a:r>
            <a:r>
              <a:rPr lang="en-US" sz="2100" dirty="0" err="1">
                <a:solidFill>
                  <a:srgbClr val="514843"/>
                </a:solidFill>
              </a:rPr>
              <a:t>sav</a:t>
            </a:r>
            <a:r>
              <a:rPr lang="en-US" sz="2100" dirty="0">
                <a:solidFill>
                  <a:srgbClr val="514843"/>
                </a:solidFill>
              </a:rPr>
              <a:t>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library(sas7bdat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 lvl="0" indent="-346075">
              <a:lnSpc>
                <a:spcPct val="120000"/>
              </a:lnSpc>
              <a:spcBef>
                <a:spcPts val="0"/>
              </a:spcBef>
              <a:buNone/>
            </a:pP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mydata 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&lt;- read.sas7bdat(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sv-S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:/data.sas7bdat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Data Format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99" y="1600200"/>
            <a:ext cx="10696575" cy="4572000"/>
          </a:xfrm>
        </p:spPr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data </a:t>
            </a:r>
            <a:r>
              <a:rPr lang="en-US" b="1" dirty="0" smtClean="0"/>
              <a:t>eksplorasi.csv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disiapkan</a:t>
            </a:r>
            <a:endParaRPr lang="en-US" dirty="0"/>
          </a:p>
          <a:p>
            <a:r>
              <a:rPr lang="en-US" dirty="0" smtClean="0"/>
              <a:t>Import </a:t>
            </a:r>
            <a:r>
              <a:rPr lang="en-US" dirty="0"/>
              <a:t>di 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read.csv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datasurvei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("eksplorasi.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",header=T)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9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Mencetak daftar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colnames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7121" y="2157414"/>
            <a:ext cx="7613998" cy="9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0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Menampilkan 4 observasi pertama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head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n=4)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2414" y="2154675"/>
            <a:ext cx="6972028" cy="20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Mencetak seluruh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print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363538" indent="-363538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d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atasurvei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#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sama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perintahnya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dengan</a:t>
            </a:r>
            <a:r>
              <a:rPr lang="en-US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yang </a:t>
            </a:r>
            <a:r>
              <a:rPr lang="en-US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diatas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4406" y="2479582"/>
            <a:ext cx="6629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Menampikan data dalam bentuk spreadsheet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View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53" y="2204478"/>
            <a:ext cx="6783201" cy="431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Menampilkan struktur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str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39" y="2045244"/>
            <a:ext cx="7886700" cy="33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Mengakses variabel/kolom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spcBef>
                <a:spcPts val="0"/>
              </a:spcBef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datasurvei$JK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spcBef>
                <a:spcPts val="0"/>
              </a:spcBef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datasurvei$Biaya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spcBef>
                <a:spcPts val="0"/>
              </a:spcBef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[,5]</a:t>
            </a:r>
          </a:p>
          <a:p>
            <a:pPr marL="806450" indent="-806450">
              <a:spcBef>
                <a:spcPts val="0"/>
              </a:spcBef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[,c(6,7)]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326" y="2904307"/>
            <a:ext cx="7886700" cy="833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6326" y="3860087"/>
            <a:ext cx="7886701" cy="796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143"/>
          <a:stretch/>
        </p:blipFill>
        <p:spPr>
          <a:xfrm>
            <a:off x="2646326" y="4779207"/>
            <a:ext cx="2790825" cy="158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PENGENALAN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statistika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unduh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: https</a:t>
            </a:r>
            <a:r>
              <a:rPr lang="en-US" dirty="0"/>
              <a:t>://cran.r-project.org/bin/windows/base/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Language and environment for statistical computing and graphics (https://www.r-project.org/about.html).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S Programing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Ross Ihaka </a:t>
            </a:r>
            <a:r>
              <a:rPr lang="en-US" dirty="0" err="1"/>
              <a:t>dan</a:t>
            </a:r>
            <a:r>
              <a:rPr lang="en-US" dirty="0"/>
              <a:t> Robert Gentleman,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 Development Core Team </a:t>
            </a:r>
            <a:r>
              <a:rPr lang="en-US" dirty="0" err="1"/>
              <a:t>dan</a:t>
            </a:r>
            <a:r>
              <a:rPr lang="en-US" dirty="0"/>
              <a:t> juga Microsoft </a:t>
            </a:r>
            <a:r>
              <a:rPr lang="en-US" dirty="0" err="1"/>
              <a:t>untuk</a:t>
            </a:r>
            <a:r>
              <a:rPr lang="en-US" dirty="0"/>
              <a:t> Microsoft R Open.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6415" y="2542800"/>
            <a:ext cx="6591985" cy="14688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Menampilkan Statistik Deskriptif Numerik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44" y="6318150"/>
            <a:ext cx="418537" cy="418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80" y="6340692"/>
            <a:ext cx="481958" cy="3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Rata-rata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sz="2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mean</a:t>
            </a: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sz="2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datasurvei$Biaya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3261" y="2307572"/>
            <a:ext cx="3375322" cy="5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8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Simpangan baku dan ragam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sd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var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4085" y="2574319"/>
            <a:ext cx="3311803" cy="11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Banyaknya observasi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nrow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length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datasurvei$JK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2414" y="2628107"/>
            <a:ext cx="3328146" cy="1109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3860" y="1600200"/>
            <a:ext cx="248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id-ID" sz="1400" b="1" dirty="0" smtClean="0">
                <a:solidFill>
                  <a:schemeClr val="bg1">
                    <a:lumMod val="50000"/>
                  </a:schemeClr>
                </a:solidFill>
              </a:rPr>
              <a:t>untuk </a:t>
            </a:r>
            <a:r>
              <a:rPr lang="id-ID" sz="1400" b="1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id-ID" sz="1400" b="1" dirty="0">
                <a:solidFill>
                  <a:schemeClr val="bg1">
                    <a:lumMod val="50000"/>
                  </a:schemeClr>
                </a:solidFill>
              </a:rPr>
              <a:t>frame</a:t>
            </a:r>
            <a:endParaRPr lang="id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0961" y="2114153"/>
            <a:ext cx="248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id-ID" sz="1400" b="1" dirty="0" smtClean="0">
                <a:solidFill>
                  <a:schemeClr val="bg1">
                    <a:lumMod val="50000"/>
                  </a:schemeClr>
                </a:solidFill>
              </a:rPr>
              <a:t>untuk </a:t>
            </a:r>
            <a:r>
              <a:rPr lang="id-ID" sz="1400" b="1" dirty="0">
                <a:solidFill>
                  <a:schemeClr val="bg1">
                    <a:lumMod val="50000"/>
                  </a:schemeClr>
                </a:solidFill>
              </a:rPr>
              <a:t>vektor</a:t>
            </a:r>
            <a:endParaRPr lang="id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Median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median(</a:t>
            </a:r>
            <a:r>
              <a:rPr lang="id-ID" sz="2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72092" y="2396098"/>
            <a:ext cx="3615576" cy="6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Skewness dan Kurtosis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1700" indent="-90170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("</a:t>
            </a:r>
            <a:r>
              <a:rPr lang="id-ID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psych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", </a:t>
            </a:r>
            <a:r>
              <a:rPr lang="id-ID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dependencies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=TRUE)</a:t>
            </a: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library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psych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806450" indent="-806450">
              <a:buNone/>
            </a:pPr>
            <a:endParaRPr lang="en-US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skew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kurtosi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1510" y="4662244"/>
            <a:ext cx="3855779" cy="11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Statistik 5 serangkai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quantile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summary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describe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datasurvei$Usia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7306" y="3055283"/>
            <a:ext cx="7305115" cy="176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58302" y="3238539"/>
            <a:ext cx="6591985" cy="1468800"/>
          </a:xfrm>
        </p:spPr>
        <p:txBody>
          <a:bodyPr>
            <a:noAutofit/>
          </a:bodyPr>
          <a:lstStyle/>
          <a:p>
            <a:pPr algn="ctr"/>
            <a:r>
              <a:rPr lang="id-ID" sz="3200" dirty="0"/>
              <a:t>Menampilkan Tabel Frekuensi dan Tabulasi Silang Variabel Kategorik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44" y="6318150"/>
            <a:ext cx="418537" cy="418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80" y="6340692"/>
            <a:ext cx="481958" cy="3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Tabel frekuensi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tabel1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table(datasurvei$Beasiswa)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tabel1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4592" y="2651593"/>
            <a:ext cx="5267227" cy="13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Proporsi tabel frekuensi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sz="2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prop.table</a:t>
            </a: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(tabel1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7782" y="2408191"/>
            <a:ext cx="3732963" cy="13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333"/>
          <a:stretch/>
        </p:blipFill>
        <p:spPr>
          <a:xfrm>
            <a:off x="786235" y="1249795"/>
            <a:ext cx="10618011" cy="54749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67375" y="4267690"/>
            <a:ext cx="2971800" cy="1676400"/>
          </a:xfrm>
          <a:prstGeom prst="round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Editor</a:t>
            </a:r>
          </a:p>
          <a:p>
            <a:pPr algn="ctr"/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Mengetik</a:t>
            </a:r>
            <a:r>
              <a:rPr lang="en-US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04900" y="4533900"/>
            <a:ext cx="2800350" cy="10763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Console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menjalankan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Program (Syntax)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858000" y="1990725"/>
            <a:ext cx="2587779" cy="1047750"/>
          </a:xfrm>
          <a:prstGeom prst="round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Terjadi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window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aktif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3780" y="1771650"/>
            <a:ext cx="1143000" cy="53340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28590" y="2771775"/>
            <a:ext cx="1143000" cy="5334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Tabulasi silang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table(datasurvei$Beasiswa,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datasurvei$JK,            dnn=c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("Beasiswa","Jenis Kelamin"))</a:t>
            </a:r>
          </a:p>
          <a:p>
            <a:pPr marL="806450" indent="-806450">
              <a:buNone/>
            </a:pP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tabel2</a:t>
            </a:r>
            <a:endParaRPr lang="id-ID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195" y="3142129"/>
            <a:ext cx="6055167" cy="16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Proporsi terhadap total observasi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sz="2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prop.table</a:t>
            </a:r>
            <a:r>
              <a:rPr lang="id-ID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(tabel2</a:t>
            </a:r>
            <a:r>
              <a:rPr lang="id-ID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1729" y="2274234"/>
            <a:ext cx="3660795" cy="12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Menampilkan Distribusi Data Numerik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44" y="6318150"/>
            <a:ext cx="418537" cy="418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80" y="6340692"/>
            <a:ext cx="481958" cy="3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Histogram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hist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datasurvei$Kiriman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col="green",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breaks=20, xlab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="Kiriman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",</a:t>
            </a:r>
          </a:p>
          <a:p>
            <a:pPr marL="806450" indent="-806450">
              <a:buNone/>
            </a:pP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	main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="Histogram Kiriman")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1260" y="2774545"/>
            <a:ext cx="4761905" cy="3971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6869" y="2037647"/>
            <a:ext cx="1698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bg1">
                    <a:lumMod val="50000"/>
                  </a:schemeClr>
                </a:solidFill>
              </a:rPr>
              <a:t>Pillihan warna yang digunakan</a:t>
            </a:r>
            <a:endParaRPr lang="id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42855" y="1511740"/>
            <a:ext cx="1864014" cy="45042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6711449" y="2037329"/>
            <a:ext cx="395420" cy="26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8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Histogram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hist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datasurvei$Pengeluaran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col="cyan",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breaks=25, xlab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="Kiriman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", main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="Histogram Kiriman", freq=FALSE)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1601" y="2442820"/>
            <a:ext cx="4761905" cy="397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3521" y="2442820"/>
            <a:ext cx="2775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bg1">
                    <a:lumMod val="50000"/>
                  </a:schemeClr>
                </a:solidFill>
              </a:rPr>
              <a:t>TRUE: menampilkan frekuensi</a:t>
            </a:r>
          </a:p>
          <a:p>
            <a:r>
              <a:rPr lang="id-ID" sz="1400" b="1" dirty="0">
                <a:solidFill>
                  <a:schemeClr val="bg1">
                    <a:lumMod val="50000"/>
                  </a:schemeClr>
                </a:solidFill>
              </a:rPr>
              <a:t>FALSE: menampilkan density</a:t>
            </a:r>
            <a:endParaRPr lang="id-ID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132284" y="1804464"/>
            <a:ext cx="1864014" cy="45042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794008" y="2314520"/>
            <a:ext cx="499513" cy="44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Boxplot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boxplot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datasurvei$Biaya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col="pink", main="Boxplot Biaya")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5048" y="2720756"/>
            <a:ext cx="476190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9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Boxplot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boxplot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datasurvei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[,c(8,9)], col=c(4,2),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horizontal=TRUE,</a:t>
            </a:r>
          </a:p>
          <a:p>
            <a:pPr marL="806450" indent="-806450">
              <a:buNone/>
            </a:pP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	main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="Boxplot Kiriman dan Pengeluaran")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516" b="10836"/>
          <a:stretch/>
        </p:blipFill>
        <p:spPr>
          <a:xfrm>
            <a:off x="3701601" y="2904565"/>
            <a:ext cx="4761905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Boxplot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boxplot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(Biaya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~ JK, data=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datasurvei, col=c(3,6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), main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="Biaya Berdasarkan Jenis Kelamin")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321" b="12755"/>
          <a:stretch/>
        </p:blipFill>
        <p:spPr>
          <a:xfrm>
            <a:off x="3755389" y="2697376"/>
            <a:ext cx="4761905" cy="32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1527" y="3145065"/>
            <a:ext cx="6591985" cy="1468800"/>
          </a:xfrm>
        </p:spPr>
        <p:txBody>
          <a:bodyPr/>
          <a:lstStyle/>
          <a:p>
            <a:pPr algn="ctr"/>
            <a:r>
              <a:rPr lang="id-ID" dirty="0"/>
              <a:t>Visualisasi Sederhana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44" y="6318150"/>
            <a:ext cx="418537" cy="418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80" y="6340692"/>
            <a:ext cx="481958" cy="3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Barplot satu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id-ID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barplot</a:t>
            </a:r>
            <a:r>
              <a:rPr lang="id-ID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(tabel1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id-ID" dirty="0">
                <a:solidFill>
                  <a:srgbClr val="0070C0"/>
                </a:solidFill>
                <a:latin typeface="Lucida Console" panose="020B0609040504020204" pitchFamily="49" charset="0"/>
              </a:rPr>
              <a:t>col=6, ylab="Frekuensi", main="Beasiswa")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5048" y="2451815"/>
            <a:ext cx="476190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7" y="1413735"/>
            <a:ext cx="9898047" cy="5282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292968" y="3153026"/>
            <a:ext cx="159862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Source/editor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3565031" y="5802868"/>
            <a:ext cx="105450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2</a:t>
            </a:r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consule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8324848" y="5802868"/>
            <a:ext cx="97155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CCD38E4-DD91-48C8-A1DF-6518C2E37121}"/>
              </a:ext>
            </a:extLst>
          </p:cNvPr>
          <p:cNvSpPr txBox="1"/>
          <p:nvPr/>
        </p:nvSpPr>
        <p:spPr>
          <a:xfrm>
            <a:off x="7617963" y="3153026"/>
            <a:ext cx="238532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Environment/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History/Connections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3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Pie-chart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>
              <a:buNone/>
            </a:pPr>
            <a:r>
              <a:rPr lang="en-US" sz="2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pie(tabel1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, col=c("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blue","green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"), main="</a:t>
            </a:r>
            <a:r>
              <a:rPr lang="en-US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Beasiswa</a:t>
            </a:r>
            <a:r>
              <a:rPr 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")</a:t>
            </a:r>
            <a:endParaRPr lang="id-ID" sz="2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654" r="12160" b="22912"/>
          <a:stretch/>
        </p:blipFill>
        <p:spPr>
          <a:xfrm>
            <a:off x="4448735" y="2779774"/>
            <a:ext cx="3294530" cy="30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SOURCE/EDITOR </a:t>
            </a:r>
          </a:p>
          <a:p>
            <a:pPr lvl="1"/>
            <a:r>
              <a:rPr lang="en-US" dirty="0"/>
              <a:t>Source/Editor window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 R.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autocomplete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script</a:t>
            </a:r>
            <a:r>
              <a:rPr lang="en-US" dirty="0"/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98" b="32818"/>
          <a:stretch/>
        </p:blipFill>
        <p:spPr>
          <a:xfrm>
            <a:off x="3234587" y="2703939"/>
            <a:ext cx="5721308" cy="35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CONSOLE</a:t>
            </a:r>
          </a:p>
          <a:p>
            <a:pPr lvl="1"/>
            <a:r>
              <a:rPr lang="en-US" dirty="0" smtClean="0"/>
              <a:t>Console window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command </a:t>
            </a:r>
            <a:r>
              <a:rPr lang="en-US" dirty="0" err="1"/>
              <a:t>dari</a:t>
            </a:r>
            <a:r>
              <a:rPr lang="en-US" dirty="0"/>
              <a:t> script R yang </a:t>
            </a:r>
            <a:r>
              <a:rPr lang="en-US" dirty="0" err="1"/>
              <a:t>dibuat</a:t>
            </a:r>
            <a:r>
              <a:rPr lang="en-US" dirty="0"/>
              <a:t>. Script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Source/Editor window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mengetikkan</a:t>
            </a:r>
            <a:r>
              <a:rPr lang="en-US" dirty="0"/>
              <a:t> script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proses/</a:t>
            </a:r>
            <a:r>
              <a:rPr lang="en-US" dirty="0" err="1"/>
              <a:t>baris</a:t>
            </a:r>
            <a:r>
              <a:rPr lang="en-US" dirty="0"/>
              <a:t> command R yang </a:t>
            </a:r>
            <a:r>
              <a:rPr lang="en-US" dirty="0" err="1"/>
              <a:t>dijalankan</a:t>
            </a:r>
            <a:r>
              <a:rPr lang="en-US" dirty="0"/>
              <a:t>.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sebetulnya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2917" r="39766" b="5972"/>
          <a:stretch/>
        </p:blipFill>
        <p:spPr>
          <a:xfrm>
            <a:off x="1976015" y="3371851"/>
            <a:ext cx="8236934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82" y="1628775"/>
            <a:ext cx="9982200" cy="4572000"/>
          </a:xfrm>
        </p:spPr>
        <p:txBody>
          <a:bodyPr/>
          <a:lstStyle/>
          <a:p>
            <a:r>
              <a:rPr lang="en-US" b="1" dirty="0" smtClean="0"/>
              <a:t>Environment/History/Connections</a:t>
            </a:r>
            <a:endParaRPr lang="en-US" dirty="0" smtClean="0"/>
          </a:p>
          <a:p>
            <a:pPr lvl="1"/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tab, </a:t>
            </a:r>
            <a:r>
              <a:rPr lang="en-US" dirty="0" err="1"/>
              <a:t>yaitu</a:t>
            </a:r>
            <a:r>
              <a:rPr lang="en-US" dirty="0"/>
              <a:t> Environment, History, </a:t>
            </a:r>
            <a:r>
              <a:rPr lang="en-US" dirty="0" err="1"/>
              <a:t>dan</a:t>
            </a:r>
            <a:r>
              <a:rPr lang="en-US" dirty="0"/>
              <a:t> Connections. Tab environment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i="1" dirty="0"/>
              <a:t>memory</a:t>
            </a:r>
            <a:r>
              <a:rPr lang="en-US" dirty="0"/>
              <a:t> (RAM).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Tab History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command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 </a:t>
            </a:r>
            <a:r>
              <a:rPr lang="en-US" i="1" dirty="0"/>
              <a:t>session</a:t>
            </a:r>
            <a:r>
              <a:rPr lang="en-US" dirty="0"/>
              <a:t> yang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tab Connection </a:t>
            </a:r>
            <a:r>
              <a:rPr lang="en-US" dirty="0" err="1"/>
              <a:t>merupakan</a:t>
            </a:r>
            <a:r>
              <a:rPr lang="en-US" dirty="0"/>
              <a:t> tab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Spark,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57E454C-E8E2-4A68-A6BE-06B291B68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18" t="68805"/>
          <a:stretch/>
        </p:blipFill>
        <p:spPr>
          <a:xfrm>
            <a:off x="2371725" y="3581399"/>
            <a:ext cx="7828302" cy="307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ari 1" id="{7667355B-B40D-4CB1-B234-FB1316EE5960}" vid="{D90F8FA9-CD2D-44BE-B690-267739692632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4438</TotalTime>
  <Words>1225</Words>
  <Application>Microsoft Office PowerPoint</Application>
  <PresentationFormat>Widescreen</PresentationFormat>
  <Paragraphs>264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Courier New</vt:lpstr>
      <vt:lpstr>Euphemia</vt:lpstr>
      <vt:lpstr>Lucida Console</vt:lpstr>
      <vt:lpstr>Plantagenet Cherokee</vt:lpstr>
      <vt:lpstr>Tw Cen MT</vt:lpstr>
      <vt:lpstr>Wingdings</vt:lpstr>
      <vt:lpstr>Wingdings 3</vt:lpstr>
      <vt:lpstr>Academic Literature 16x9</vt:lpstr>
      <vt:lpstr>Introduction about R</vt:lpstr>
      <vt:lpstr>HARI 1</vt:lpstr>
      <vt:lpstr>Pengenalan R Dan Rstudio</vt:lpstr>
      <vt:lpstr>PENGENALAN R</vt:lpstr>
      <vt:lpstr>TAMPILAN R</vt:lpstr>
      <vt:lpstr>TAMPILAN RSTUDIO</vt:lpstr>
      <vt:lpstr>WINDOW 1</vt:lpstr>
      <vt:lpstr>WINDOW 2</vt:lpstr>
      <vt:lpstr>WINDOW 3</vt:lpstr>
      <vt:lpstr>WINDOW 4</vt:lpstr>
      <vt:lpstr>OPERASI MATEMATIKA </vt:lpstr>
      <vt:lpstr>DASAR-DASAR R</vt:lpstr>
      <vt:lpstr>ASSIGNMENT(Membuat Objek Sederhana) </vt:lpstr>
      <vt:lpstr>APA ITU FUNGSI?</vt:lpstr>
      <vt:lpstr>APA ITU FUNGSI?</vt:lpstr>
      <vt:lpstr>OBJEK DATA</vt:lpstr>
      <vt:lpstr>OBJEK VEKTOR</vt:lpstr>
      <vt:lpstr>OBJEK VEKTOR</vt:lpstr>
      <vt:lpstr>AKSES TERHADAP VEKTOR</vt:lpstr>
      <vt:lpstr>AKSES TERHADAP VEKTOR</vt:lpstr>
      <vt:lpstr>OBJEK MATRIKS</vt:lpstr>
      <vt:lpstr>AKSES TERHADAP MATRIKS</vt:lpstr>
      <vt:lpstr>OBJEK ARRAY</vt:lpstr>
      <vt:lpstr>OBJEK FACTOR</vt:lpstr>
      <vt:lpstr>OBJEK LIST</vt:lpstr>
      <vt:lpstr>OBJEK DATA FRAME</vt:lpstr>
      <vt:lpstr>Penginstallan Paket R</vt:lpstr>
      <vt:lpstr>PENGINSTALLAN PAKET R</vt:lpstr>
      <vt:lpstr>PENGINSTALLAN PAKET R:  ONLINE MELALUI COMMAND LINE</vt:lpstr>
      <vt:lpstr>MENGAKTIFKAN PAKET R MELALUI COMMAND LINE</vt:lpstr>
      <vt:lpstr>Akses Data</vt:lpstr>
      <vt:lpstr>Akses Data</vt:lpstr>
      <vt:lpstr>Akses Data Format CSV</vt:lpstr>
      <vt:lpstr>Mencetak daftar variabel</vt:lpstr>
      <vt:lpstr>Menampilkan 4 observasi pertama</vt:lpstr>
      <vt:lpstr>Mencetak seluruh data</vt:lpstr>
      <vt:lpstr>Menampikan data dalam bentuk spreadsheet</vt:lpstr>
      <vt:lpstr>Menampilkan struktur data</vt:lpstr>
      <vt:lpstr>Mengakses variabel/kolom</vt:lpstr>
      <vt:lpstr>Menampilkan Statistik Deskriptif Numerik</vt:lpstr>
      <vt:lpstr>Rata-rata</vt:lpstr>
      <vt:lpstr>Simpangan baku dan ragam</vt:lpstr>
      <vt:lpstr>Banyaknya observasi</vt:lpstr>
      <vt:lpstr>Median</vt:lpstr>
      <vt:lpstr>Skewness dan Kurtosis</vt:lpstr>
      <vt:lpstr>Statistik 5 serangkai</vt:lpstr>
      <vt:lpstr>Menampilkan Tabel Frekuensi dan Tabulasi Silang Variabel Kategorik</vt:lpstr>
      <vt:lpstr>Tabel frekuensi</vt:lpstr>
      <vt:lpstr>Proporsi tabel frekuensi</vt:lpstr>
      <vt:lpstr>Tabulasi silang</vt:lpstr>
      <vt:lpstr>Proporsi terhadap total observasi</vt:lpstr>
      <vt:lpstr>Menampilkan Distribusi Data Numerik</vt:lpstr>
      <vt:lpstr>Histogram (1)</vt:lpstr>
      <vt:lpstr>Histogram (2)</vt:lpstr>
      <vt:lpstr>Boxplot (1)</vt:lpstr>
      <vt:lpstr>Boxplot (2)</vt:lpstr>
      <vt:lpstr>Boxplot (3)</vt:lpstr>
      <vt:lpstr>Visualisasi Sederhana</vt:lpstr>
      <vt:lpstr>Barplot satu variabel</vt:lpstr>
      <vt:lpstr>Pie-chart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LENOVO</dc:creator>
  <cp:lastModifiedBy>dewikiswani</cp:lastModifiedBy>
  <cp:revision>88</cp:revision>
  <dcterms:created xsi:type="dcterms:W3CDTF">2012-08-29T16:21:37Z</dcterms:created>
  <dcterms:modified xsi:type="dcterms:W3CDTF">2020-02-14T02:45:28Z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