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6" r:id="rId5"/>
    <p:sldId id="508" r:id="rId6"/>
    <p:sldId id="406" r:id="rId7"/>
    <p:sldId id="503" r:id="rId8"/>
    <p:sldId id="413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504" r:id="rId23"/>
    <p:sldId id="505" r:id="rId24"/>
    <p:sldId id="432" r:id="rId25"/>
    <p:sldId id="433" r:id="rId26"/>
    <p:sldId id="434" r:id="rId27"/>
    <p:sldId id="436" r:id="rId28"/>
    <p:sldId id="438" r:id="rId29"/>
    <p:sldId id="439" r:id="rId30"/>
    <p:sldId id="440" r:id="rId31"/>
    <p:sldId id="441" r:id="rId32"/>
    <p:sldId id="442" r:id="rId33"/>
    <p:sldId id="444" r:id="rId34"/>
    <p:sldId id="507" r:id="rId35"/>
    <p:sldId id="446" r:id="rId36"/>
    <p:sldId id="447" r:id="rId37"/>
    <p:sldId id="448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5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068" autoAdjust="0"/>
  </p:normalViewPr>
  <p:slideViewPr>
    <p:cSldViewPr snapToGrid="0" showGuides="1">
      <p:cViewPr varScale="1">
        <p:scale>
          <a:sx n="80" d="100"/>
          <a:sy n="80" d="100"/>
        </p:scale>
        <p:origin x="61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99E-2"/>
          <c:y val="9.7087378640776725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852-4C19-B752-77896EE79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00774080"/>
        <c:axId val="-1500773536"/>
      </c:scatterChart>
      <c:valAx>
        <c:axId val="-1500774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500773536"/>
        <c:crosses val="autoZero"/>
        <c:crossBetween val="midCat"/>
      </c:valAx>
      <c:valAx>
        <c:axId val="-1500773536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500774080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E11-46D3-B415-2F4362FF8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00785504"/>
        <c:axId val="-1500784960"/>
      </c:scatterChart>
      <c:valAx>
        <c:axId val="-1500785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500784960"/>
        <c:crosses val="autoZero"/>
        <c:crossBetween val="midCat"/>
      </c:valAx>
      <c:valAx>
        <c:axId val="-1500784960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500785504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46719160105007E-2"/>
          <c:y val="3.3557046979865786E-2"/>
          <c:w val="0.94750656167978997"/>
          <c:h val="0.93288590604026844"/>
        </c:manualLayout>
      </c:layout>
      <c:scatterChart>
        <c:scatterStyle val="lineMarker"/>
        <c:varyColors val="0"/>
        <c:ser>
          <c:idx val="0"/>
          <c:order val="0"/>
          <c:spPr>
            <a:ln w="24321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252.38965660805042</c:v>
                </c:pt>
                <c:pt idx="1">
                  <c:v>243.03531787188768</c:v>
                </c:pt>
                <c:pt idx="2">
                  <c:v>292.13425292510186</c:v>
                </c:pt>
                <c:pt idx="3">
                  <c:v>187.44320324905203</c:v>
                </c:pt>
                <c:pt idx="4">
                  <c:v>421.75582904521724</c:v>
                </c:pt>
                <c:pt idx="5">
                  <c:v>396.36521327936174</c:v>
                </c:pt>
                <c:pt idx="6">
                  <c:v>278.00162734591424</c:v>
                </c:pt>
                <c:pt idx="7">
                  <c:v>332.14176152136992</c:v>
                </c:pt>
                <c:pt idx="8">
                  <c:v>206.37827540905855</c:v>
                </c:pt>
                <c:pt idx="9">
                  <c:v>275.07071999734933</c:v>
                </c:pt>
                <c:pt idx="10">
                  <c:v>386.89078740626326</c:v>
                </c:pt>
                <c:pt idx="11">
                  <c:v>261.23809965847806</c:v>
                </c:pt>
                <c:pt idx="12">
                  <c:v>377.32855220119063</c:v>
                </c:pt>
                <c:pt idx="13">
                  <c:v>308.18682559068895</c:v>
                </c:pt>
                <c:pt idx="14">
                  <c:v>236.33990230865646</c:v>
                </c:pt>
                <c:pt idx="15">
                  <c:v>536.71743683736963</c:v>
                </c:pt>
                <c:pt idx="16">
                  <c:v>121.05979483972305</c:v>
                </c:pt>
                <c:pt idx="17">
                  <c:v>97.139473446410818</c:v>
                </c:pt>
                <c:pt idx="18">
                  <c:v>267.87854371467938</c:v>
                </c:pt>
                <c:pt idx="19">
                  <c:v>409.19548229545222</c:v>
                </c:pt>
                <c:pt idx="20">
                  <c:v>286.18261790278984</c:v>
                </c:pt>
                <c:pt idx="21">
                  <c:v>185.75415146634114</c:v>
                </c:pt>
                <c:pt idx="22">
                  <c:v>195.45867836564267</c:v>
                </c:pt>
                <c:pt idx="23">
                  <c:v>404.33568958984256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4B2-4F25-AD74-A60893431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00782784"/>
        <c:axId val="-1500777888"/>
      </c:scatterChart>
      <c:valAx>
        <c:axId val="-15007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500777888"/>
        <c:crosses val="autoZero"/>
        <c:crossBetween val="midCat"/>
      </c:valAx>
      <c:valAx>
        <c:axId val="-1500777888"/>
        <c:scaling>
          <c:orientation val="minMax"/>
        </c:scaling>
        <c:delete val="1"/>
        <c:axPos val="l"/>
        <c:majorGridlines>
          <c:spPr>
            <a:ln w="2702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500782784"/>
        <c:crosses val="autoZero"/>
        <c:crossBetween val="midCat"/>
      </c:valAx>
      <c:spPr>
        <a:solidFill>
          <a:srgbClr val="C0C0C0"/>
        </a:solidFill>
        <a:ln w="1080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02">
      <a:solidFill>
        <a:srgbClr val="000000"/>
      </a:solidFill>
      <a:prstDash val="solid"/>
    </a:ln>
  </c:spPr>
  <c:txPr>
    <a:bodyPr/>
    <a:lstStyle/>
    <a:p>
      <a:pPr>
        <a:defRPr sz="68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93775933609964E-2"/>
          <c:y val="5.2910052910052907E-2"/>
          <c:w val="0.9170124481327796"/>
          <c:h val="0.89417989417989485"/>
        </c:manualLayout>
      </c:layout>
      <c:scatterChart>
        <c:scatterStyle val="lineMarker"/>
        <c:varyColors val="0"/>
        <c:ser>
          <c:idx val="0"/>
          <c:order val="0"/>
          <c:spPr>
            <a:ln w="24457">
              <a:noFill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118.55862643220171</c:v>
                </c:pt>
                <c:pt idx="1">
                  <c:v>351.14127148755074</c:v>
                </c:pt>
                <c:pt idx="2">
                  <c:v>237.03701170040739</c:v>
                </c:pt>
                <c:pt idx="3">
                  <c:v>277.27281299620893</c:v>
                </c:pt>
                <c:pt idx="4">
                  <c:v>323.52331618086964</c:v>
                </c:pt>
                <c:pt idx="5">
                  <c:v>397.46085311744588</c:v>
                </c:pt>
                <c:pt idx="6">
                  <c:v>221.00650938365737</c:v>
                </c:pt>
                <c:pt idx="7">
                  <c:v>262.06704608547852</c:v>
                </c:pt>
                <c:pt idx="8">
                  <c:v>204.51310163623432</c:v>
                </c:pt>
                <c:pt idx="9">
                  <c:v>182.28287998939811</c:v>
                </c:pt>
                <c:pt idx="10">
                  <c:v>332.56314962505331</c:v>
                </c:pt>
                <c:pt idx="11">
                  <c:v>423.95239863391373</c:v>
                </c:pt>
                <c:pt idx="12">
                  <c:v>442.81420880476435</c:v>
                </c:pt>
                <c:pt idx="13">
                  <c:v>463.24730236275656</c:v>
                </c:pt>
                <c:pt idx="14">
                  <c:v>148.85960923462582</c:v>
                </c:pt>
                <c:pt idx="15">
                  <c:v>661.86974734947842</c:v>
                </c:pt>
                <c:pt idx="16">
                  <c:v>160.2391793588925</c:v>
                </c:pt>
                <c:pt idx="17">
                  <c:v>-16.442106214356457</c:v>
                </c:pt>
                <c:pt idx="18">
                  <c:v>329.01417485871855</c:v>
                </c:pt>
                <c:pt idx="19">
                  <c:v>570.28192918180787</c:v>
                </c:pt>
                <c:pt idx="20">
                  <c:v>375.23047161116028</c:v>
                </c:pt>
                <c:pt idx="21">
                  <c:v>122.01660586536558</c:v>
                </c:pt>
                <c:pt idx="22">
                  <c:v>228.33471346257068</c:v>
                </c:pt>
                <c:pt idx="23">
                  <c:v>388.84275835936938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940-4EAC-A242-B725B12B0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00781696"/>
        <c:axId val="-1500780064"/>
      </c:scatterChart>
      <c:valAx>
        <c:axId val="-1500781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500780064"/>
        <c:crosses val="autoZero"/>
        <c:crossBetween val="midCat"/>
      </c:valAx>
      <c:valAx>
        <c:axId val="-1500780064"/>
        <c:scaling>
          <c:orientation val="minMax"/>
        </c:scaling>
        <c:delete val="1"/>
        <c:axPos val="l"/>
        <c:majorGridlines>
          <c:spPr>
            <a:ln w="271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500781696"/>
        <c:crosses val="autoZero"/>
        <c:crossBetween val="midCat"/>
      </c:valAx>
      <c:spPr>
        <a:solidFill>
          <a:srgbClr val="C0C0C0"/>
        </a:solidFill>
        <a:ln w="1087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7">
      <a:solidFill>
        <a:srgbClr val="000000"/>
      </a:solidFill>
      <a:prstDash val="solid"/>
    </a:ln>
  </c:spPr>
  <c:txPr>
    <a:bodyPr/>
    <a:lstStyle/>
    <a:p>
      <a:pPr>
        <a:defRPr sz="42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529411764705885E-2"/>
          <c:y val="9.7087378640776698E-2"/>
          <c:w val="0.85294117647058953"/>
          <c:h val="0.80582524271844713"/>
        </c:manualLayout>
      </c:layout>
      <c:scatterChart>
        <c:scatterStyle val="lineMarker"/>
        <c:varyColors val="0"/>
        <c:ser>
          <c:idx val="0"/>
          <c:order val="0"/>
          <c:spPr>
            <a:ln w="25018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163.16896982415116</c:v>
                </c:pt>
                <c:pt idx="1">
                  <c:v>315.10595361566328</c:v>
                </c:pt>
                <c:pt idx="2">
                  <c:v>255.40275877530553</c:v>
                </c:pt>
                <c:pt idx="3">
                  <c:v>247.3296097471567</c:v>
                </c:pt>
                <c:pt idx="4">
                  <c:v>356.26748713565257</c:v>
                </c:pt>
                <c:pt idx="5">
                  <c:v>397.09563983808408</c:v>
                </c:pt>
                <c:pt idx="6">
                  <c:v>240.00488203774302</c:v>
                </c:pt>
                <c:pt idx="7">
                  <c:v>285.42528456410889</c:v>
                </c:pt>
                <c:pt idx="8">
                  <c:v>205.13482622717575</c:v>
                </c:pt>
                <c:pt idx="9">
                  <c:v>213.21215999204847</c:v>
                </c:pt>
                <c:pt idx="10">
                  <c:v>350.67236221878983</c:v>
                </c:pt>
                <c:pt idx="11">
                  <c:v>369.7142989754351</c:v>
                </c:pt>
                <c:pt idx="12">
                  <c:v>420.98565660357303</c:v>
                </c:pt>
                <c:pt idx="13">
                  <c:v>411.5604767720672</c:v>
                </c:pt>
                <c:pt idx="14">
                  <c:v>178.01970692596936</c:v>
                </c:pt>
                <c:pt idx="15">
                  <c:v>620.1523105121089</c:v>
                </c:pt>
                <c:pt idx="16">
                  <c:v>147.17938451916925</c:v>
                </c:pt>
                <c:pt idx="17">
                  <c:v>21.41842033923264</c:v>
                </c:pt>
                <c:pt idx="18">
                  <c:v>308.63563114403888</c:v>
                </c:pt>
                <c:pt idx="19">
                  <c:v>516.58644688635593</c:v>
                </c:pt>
                <c:pt idx="20">
                  <c:v>345.54785370837021</c:v>
                </c:pt>
                <c:pt idx="21">
                  <c:v>143.26245439902414</c:v>
                </c:pt>
                <c:pt idx="22">
                  <c:v>217.37603509692798</c:v>
                </c:pt>
                <c:pt idx="23">
                  <c:v>394.007068769527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02D-47B8-AA6E-CE87696D44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3398912"/>
        <c:axId val="-1734190064"/>
      </c:scatterChart>
      <c:valAx>
        <c:axId val="-1733398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734190064"/>
        <c:crosses val="autoZero"/>
        <c:crossBetween val="midCat"/>
      </c:valAx>
      <c:valAx>
        <c:axId val="-1734190064"/>
        <c:scaling>
          <c:orientation val="minMax"/>
        </c:scaling>
        <c:delete val="1"/>
        <c:axPos val="l"/>
        <c:majorGridlines>
          <c:spPr>
            <a:ln w="2780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733398912"/>
        <c:crosses val="autoZero"/>
        <c:crossBetween val="midCat"/>
      </c:valAx>
      <c:spPr>
        <a:solidFill>
          <a:srgbClr val="C0C0C0"/>
        </a:solidFill>
        <a:ln w="1111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80">
      <a:solidFill>
        <a:srgbClr val="000000"/>
      </a:solidFill>
      <a:prstDash val="solid"/>
    </a:ln>
  </c:spPr>
  <c:txPr>
    <a:bodyPr/>
    <a:lstStyle/>
    <a:p>
      <a:pPr>
        <a:defRPr sz="24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400">
              <a:noFill/>
            </a:ln>
          </c:spPr>
          <c:marker>
            <c:symbol val="diamond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Sheet1!$F$6:$F$29</c:f>
              <c:numCache>
                <c:formatCode>General</c:formatCode>
                <c:ptCount val="24"/>
                <c:pt idx="0">
                  <c:v>-263.35057231991624</c:v>
                </c:pt>
                <c:pt idx="1">
                  <c:v>-38.941136880187202</c:v>
                </c:pt>
                <c:pt idx="2">
                  <c:v>-233.10957845816358</c:v>
                </c:pt>
                <c:pt idx="3">
                  <c:v>0.40533874842039075</c:v>
                </c:pt>
                <c:pt idx="4">
                  <c:v>-401.07361825797045</c:v>
                </c:pt>
                <c:pt idx="5">
                  <c:v>-287.39131120106384</c:v>
                </c:pt>
                <c:pt idx="6">
                  <c:v>-220.66395442347593</c:v>
                </c:pt>
                <c:pt idx="7">
                  <c:v>-286.43039746438365</c:v>
                </c:pt>
                <c:pt idx="8">
                  <c:v>-100.03620765156903</c:v>
                </c:pt>
                <c:pt idx="9">
                  <c:v>-249.54880000441742</c:v>
                </c:pt>
                <c:pt idx="10">
                  <c:v>-327.18202098956147</c:v>
                </c:pt>
                <c:pt idx="11">
                  <c:v>-8.6031672358693712</c:v>
                </c:pt>
                <c:pt idx="12">
                  <c:v>-211.11907966468149</c:v>
                </c:pt>
                <c:pt idx="13">
                  <c:v>-62.355290682184872</c:v>
                </c:pt>
                <c:pt idx="14">
                  <c:v>-206.10016281890591</c:v>
                </c:pt>
                <c:pt idx="15">
                  <c:v>-317.47093860438395</c:v>
                </c:pt>
                <c:pt idx="16">
                  <c:v>21.766324732871844</c:v>
                </c:pt>
                <c:pt idx="17">
                  <c:v>-90.100877589315203</c:v>
                </c:pt>
                <c:pt idx="18">
                  <c:v>-105.53576047553395</c:v>
                </c:pt>
                <c:pt idx="19">
                  <c:v>-158.00752950758007</c:v>
                </c:pt>
                <c:pt idx="20">
                  <c:v>-99.028970162016464</c:v>
                </c:pt>
                <c:pt idx="21">
                  <c:v>-134.40974755609781</c:v>
                </c:pt>
                <c:pt idx="22">
                  <c:v>-58.235536057262195</c:v>
                </c:pt>
                <c:pt idx="23">
                  <c:v>-310.10718401692941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D1-47C8-9092-5AA3C66B4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5790192"/>
        <c:axId val="-1275786384"/>
      </c:scatterChart>
      <c:valAx>
        <c:axId val="-1275790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275786384"/>
        <c:crosses val="autoZero"/>
        <c:crossBetween val="midCat"/>
      </c:valAx>
      <c:valAx>
        <c:axId val="-1275786384"/>
        <c:scaling>
          <c:orientation val="minMax"/>
        </c:scaling>
        <c:delete val="1"/>
        <c:axPos val="l"/>
        <c:majorGridlines>
          <c:spPr>
            <a:ln w="2711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275790192"/>
        <c:crosses val="autoZero"/>
        <c:crossBetween val="midCat"/>
      </c:valAx>
      <c:spPr>
        <a:solidFill>
          <a:srgbClr val="C0C0C0"/>
        </a:solidFill>
        <a:ln w="1084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11">
      <a:solidFill>
        <a:srgbClr val="000000"/>
      </a:solidFill>
      <a:prstDash val="solid"/>
    </a:ln>
  </c:spPr>
  <c:txPr>
    <a:bodyPr/>
    <a:lstStyle/>
    <a:p>
      <a:pPr>
        <a:defRPr sz="34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910052910052907E-2"/>
          <c:y val="7.7519379844961323E-2"/>
          <c:w val="0.89417989417989485"/>
          <c:h val="0.84496124031007802"/>
        </c:manualLayout>
      </c:layout>
      <c:scatterChart>
        <c:scatterStyle val="lineMarker"/>
        <c:varyColors val="0"/>
        <c:ser>
          <c:idx val="0"/>
          <c:order val="0"/>
          <c:spPr>
            <a:ln w="24614">
              <a:noFill/>
            </a:ln>
          </c:spPr>
          <c:marker>
            <c:symbol val="circle"/>
            <c:size val="6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Sheet1!$H$6:$H$29</c:f>
              <c:numCache>
                <c:formatCode>General</c:formatCode>
                <c:ptCount val="24"/>
                <c:pt idx="0">
                  <c:v>-486.40228927966382</c:v>
                </c:pt>
                <c:pt idx="1">
                  <c:v>141.23545247925108</c:v>
                </c:pt>
                <c:pt idx="2">
                  <c:v>-324.93831383265393</c:v>
                </c:pt>
                <c:pt idx="3">
                  <c:v>150.12135499368156</c:v>
                </c:pt>
                <c:pt idx="4">
                  <c:v>-564.79447303188442</c:v>
                </c:pt>
                <c:pt idx="5">
                  <c:v>-285.56524480425702</c:v>
                </c:pt>
                <c:pt idx="6">
                  <c:v>-315.65581769390462</c:v>
                </c:pt>
                <c:pt idx="7">
                  <c:v>-403.22158985753555</c:v>
                </c:pt>
                <c:pt idx="8">
                  <c:v>-103.14483060627612</c:v>
                </c:pt>
                <c:pt idx="9">
                  <c:v>-404.19520001766966</c:v>
                </c:pt>
                <c:pt idx="10">
                  <c:v>-417.72808395824421</c:v>
                </c:pt>
                <c:pt idx="11">
                  <c:v>262.58733105652226</c:v>
                </c:pt>
                <c:pt idx="12">
                  <c:v>-101.97631865872654</c:v>
                </c:pt>
                <c:pt idx="13">
                  <c:v>196.07883727126051</c:v>
                </c:pt>
                <c:pt idx="14">
                  <c:v>-351.90065127562366</c:v>
                </c:pt>
                <c:pt idx="15">
                  <c:v>-108.88375441753578</c:v>
                </c:pt>
                <c:pt idx="16">
                  <c:v>87.065298931487419</c:v>
                </c:pt>
                <c:pt idx="17">
                  <c:v>-279.40351035726047</c:v>
                </c:pt>
                <c:pt idx="18">
                  <c:v>-3.6430419021357938</c:v>
                </c:pt>
                <c:pt idx="19">
                  <c:v>110.46988196967982</c:v>
                </c:pt>
                <c:pt idx="20">
                  <c:v>49.384119351933805</c:v>
                </c:pt>
                <c:pt idx="21">
                  <c:v>-240.63899022439074</c:v>
                </c:pt>
                <c:pt idx="22">
                  <c:v>-3.4421442290488908</c:v>
                </c:pt>
                <c:pt idx="23">
                  <c:v>-335.92873606771735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124-4834-8C54-CF9796ADE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5788016"/>
        <c:axId val="-1275797808"/>
      </c:scatterChart>
      <c:valAx>
        <c:axId val="-1275788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275797808"/>
        <c:crosses val="autoZero"/>
        <c:crossBetween val="midCat"/>
      </c:valAx>
      <c:valAx>
        <c:axId val="-1275797808"/>
        <c:scaling>
          <c:orientation val="minMax"/>
        </c:scaling>
        <c:delete val="1"/>
        <c:axPos val="l"/>
        <c:majorGridlines>
          <c:spPr>
            <a:ln w="273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275788016"/>
        <c:crosses val="autoZero"/>
        <c:crossBetween val="midCat"/>
      </c:valAx>
      <c:spPr>
        <a:solidFill>
          <a:srgbClr val="C0C0C0"/>
        </a:solidFill>
        <a:ln w="10939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35">
      <a:solidFill>
        <a:srgbClr val="000000"/>
      </a:solidFill>
      <a:prstDash val="solid"/>
    </a:ln>
  </c:spPr>
  <c:txPr>
    <a:bodyPr/>
    <a:lstStyle/>
    <a:p>
      <a:pPr>
        <a:defRPr sz="34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28205128205128E-2"/>
          <c:y val="7.8125E-2"/>
          <c:w val="0.89743589743589802"/>
          <c:h val="0.84375000000000044"/>
        </c:manualLayout>
      </c:layout>
      <c:scatterChart>
        <c:scatterStyle val="lineMarker"/>
        <c:varyColors val="0"/>
        <c:ser>
          <c:idx val="0"/>
          <c:order val="0"/>
          <c:spPr>
            <a:ln w="24895">
              <a:noFill/>
            </a:ln>
          </c:spPr>
          <c:marker>
            <c:symbol val="plus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Sheet1!$D$6:$D$29</c:f>
              <c:numCache>
                <c:formatCode>General</c:formatCode>
                <c:ptCount val="24"/>
                <c:pt idx="0">
                  <c:v>54</c:v>
                </c:pt>
                <c:pt idx="1">
                  <c:v>34</c:v>
                </c:pt>
                <c:pt idx="2">
                  <c:v>57</c:v>
                </c:pt>
                <c:pt idx="3">
                  <c:v>23</c:v>
                </c:pt>
                <c:pt idx="4">
                  <c:v>89</c:v>
                </c:pt>
                <c:pt idx="5">
                  <c:v>76</c:v>
                </c:pt>
                <c:pt idx="6">
                  <c:v>54</c:v>
                </c:pt>
                <c:pt idx="7">
                  <c:v>67</c:v>
                </c:pt>
                <c:pt idx="8">
                  <c:v>34</c:v>
                </c:pt>
                <c:pt idx="9">
                  <c:v>56</c:v>
                </c:pt>
                <c:pt idx="10">
                  <c:v>78</c:v>
                </c:pt>
                <c:pt idx="11">
                  <c:v>34</c:v>
                </c:pt>
                <c:pt idx="12">
                  <c:v>67</c:v>
                </c:pt>
                <c:pt idx="13">
                  <c:v>45</c:v>
                </c:pt>
                <c:pt idx="14">
                  <c:v>47</c:v>
                </c:pt>
                <c:pt idx="15">
                  <c:v>98</c:v>
                </c:pt>
                <c:pt idx="16">
                  <c:v>12</c:v>
                </c:pt>
                <c:pt idx="17">
                  <c:v>18</c:v>
                </c:pt>
                <c:pt idx="18">
                  <c:v>43</c:v>
                </c:pt>
                <c:pt idx="19">
                  <c:v>67</c:v>
                </c:pt>
                <c:pt idx="20">
                  <c:v>45</c:v>
                </c:pt>
                <c:pt idx="21">
                  <c:v>34</c:v>
                </c:pt>
                <c:pt idx="22">
                  <c:v>29</c:v>
                </c:pt>
                <c:pt idx="23">
                  <c:v>79</c:v>
                </c:pt>
              </c:numCache>
            </c:numRef>
          </c:xVal>
          <c:yVal>
            <c:numRef>
              <c:f>Sheet1!$G$6:$G$29</c:f>
              <c:numCache>
                <c:formatCode>General</c:formatCode>
                <c:ptCount val="24"/>
                <c:pt idx="0">
                  <c:v>-367.44137356779805</c:v>
                </c:pt>
                <c:pt idx="1">
                  <c:v>45.141271487550725</c:v>
                </c:pt>
                <c:pt idx="2">
                  <c:v>-275.96298829959261</c:v>
                </c:pt>
                <c:pt idx="3">
                  <c:v>70.272812996208856</c:v>
                </c:pt>
                <c:pt idx="4">
                  <c:v>-477.4766838191303</c:v>
                </c:pt>
                <c:pt idx="5">
                  <c:v>-286.53914688255395</c:v>
                </c:pt>
                <c:pt idx="6">
                  <c:v>-264.99349061634268</c:v>
                </c:pt>
                <c:pt idx="7">
                  <c:v>-340.93295391452125</c:v>
                </c:pt>
                <c:pt idx="8">
                  <c:v>-101.48689836376568</c:v>
                </c:pt>
                <c:pt idx="9">
                  <c:v>-321.71712001060189</c:v>
                </c:pt>
                <c:pt idx="10">
                  <c:v>-369.43685037494686</c:v>
                </c:pt>
                <c:pt idx="11">
                  <c:v>117.95239863391348</c:v>
                </c:pt>
                <c:pt idx="12">
                  <c:v>-160.18579119523594</c:v>
                </c:pt>
                <c:pt idx="13">
                  <c:v>58.247302362756329</c:v>
                </c:pt>
                <c:pt idx="14">
                  <c:v>-274.14039076537415</c:v>
                </c:pt>
                <c:pt idx="15">
                  <c:v>-220.13025265052153</c:v>
                </c:pt>
                <c:pt idx="16">
                  <c:v>52.239179358892486</c:v>
                </c:pt>
                <c:pt idx="17">
                  <c:v>-178.44210621435639</c:v>
                </c:pt>
                <c:pt idx="18">
                  <c:v>-57.985825141281445</c:v>
                </c:pt>
                <c:pt idx="19">
                  <c:v>-32.718070818192132</c:v>
                </c:pt>
                <c:pt idx="20">
                  <c:v>-29.769528388839703</c:v>
                </c:pt>
                <c:pt idx="21">
                  <c:v>-183.98339413463461</c:v>
                </c:pt>
                <c:pt idx="22">
                  <c:v>-32.665286537429331</c:v>
                </c:pt>
                <c:pt idx="23">
                  <c:v>-322.15724164063084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4E-44DC-BD05-71ADC5E7C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5789104"/>
        <c:axId val="-1275786928"/>
      </c:scatterChart>
      <c:valAx>
        <c:axId val="-1275789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1275786928"/>
        <c:crosses val="autoZero"/>
        <c:crossBetween val="midCat"/>
      </c:valAx>
      <c:valAx>
        <c:axId val="-1275786928"/>
        <c:scaling>
          <c:orientation val="minMax"/>
        </c:scaling>
        <c:delete val="1"/>
        <c:axPos val="l"/>
        <c:majorGridlines>
          <c:spPr>
            <a:ln w="2766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one"/>
        <c:crossAx val="-1275789104"/>
        <c:crosses val="autoZero"/>
        <c:crossBetween val="midCat"/>
      </c:valAx>
      <c:spPr>
        <a:solidFill>
          <a:srgbClr val="C0C0C0"/>
        </a:solidFill>
        <a:ln w="11065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2766">
      <a:solidFill>
        <a:srgbClr val="000000"/>
      </a:solidFill>
      <a:prstDash val="solid"/>
    </a:ln>
  </c:spPr>
  <c:txPr>
    <a:bodyPr/>
    <a:lstStyle/>
    <a:p>
      <a:pPr>
        <a:defRPr sz="34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78686493184635"/>
          <c:y val="6.7653276955602595E-2"/>
          <c:w val="0.76951672862453535"/>
          <c:h val="0.6892177589852004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Y</c:v>
                </c:pt>
              </c:strCache>
            </c:strRef>
          </c:tx>
          <c:spPr>
            <a:ln w="22000">
              <a:noFill/>
            </a:ln>
          </c:spPr>
          <c:marker>
            <c:symbol val="circle"/>
            <c:size val="9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trendline>
            <c:spPr>
              <a:ln w="29333">
                <a:solidFill>
                  <a:schemeClr val="tx1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Sheet1!$B$1:$K$1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</c:numCache>
            </c:numRef>
          </c:xVal>
          <c:yVal>
            <c:numRef>
              <c:f>Sheet1!$B$2:$K$2</c:f>
              <c:numCache>
                <c:formatCode>General</c:formatCode>
                <c:ptCount val="10"/>
                <c:pt idx="0">
                  <c:v>44</c:v>
                </c:pt>
                <c:pt idx="1">
                  <c:v>40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52</c:v>
                </c:pt>
                <c:pt idx="6">
                  <c:v>54</c:v>
                </c:pt>
                <c:pt idx="7">
                  <c:v>58</c:v>
                </c:pt>
                <c:pt idx="8">
                  <c:v>56</c:v>
                </c:pt>
                <c:pt idx="9">
                  <c:v>60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398-45E1-861C-A81EFAFB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75784752"/>
        <c:axId val="-1275784208"/>
      </c:scatterChart>
      <c:valAx>
        <c:axId val="-1275784752"/>
        <c:scaling>
          <c:orientation val="minMax"/>
          <c:max val="17"/>
          <c:min val="8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400"/>
                  <a:t>ads expenditures (millions of dollars)</a:t>
                </a:r>
              </a:p>
            </c:rich>
          </c:tx>
          <c:layout>
            <c:manualLayout>
              <c:xMode val="edge"/>
              <c:yMode val="edge"/>
              <c:x val="0.38537794299876127"/>
              <c:y val="0.88160676532769511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-1275784208"/>
        <c:crosses val="autoZero"/>
        <c:crossBetween val="midCat"/>
      </c:valAx>
      <c:valAx>
        <c:axId val="-1275784208"/>
        <c:scaling>
          <c:orientation val="minMax"/>
          <c:max val="65"/>
          <c:min val="35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chemeClr val="tx1"/>
                    </a:solidFill>
                    <a:latin typeface="Trebuchet MS"/>
                    <a:ea typeface="Trebuchet MS"/>
                    <a:cs typeface="Trebuchet MS"/>
                  </a:defRPr>
                </a:pPr>
                <a:r>
                  <a:rPr lang="en-US" sz="1600"/>
                  <a:t>sales revenue (millions of dollars)</a:t>
                </a:r>
              </a:p>
            </c:rich>
          </c:tx>
          <c:layout>
            <c:manualLayout>
              <c:xMode val="edge"/>
              <c:yMode val="edge"/>
              <c:x val="5.7001239157373033E-2"/>
              <c:y val="9.0909090909091037E-2"/>
            </c:manualLayout>
          </c:layout>
          <c:overlay val="0"/>
          <c:spPr>
            <a:noFill/>
            <a:ln w="19555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2444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86" b="1" i="0" u="none" strike="noStrike" baseline="0">
                <a:solidFill>
                  <a:schemeClr val="tx1"/>
                </a:solidFill>
                <a:latin typeface="Trebuchet MS"/>
                <a:ea typeface="Trebuchet MS"/>
                <a:cs typeface="Trebuchet MS"/>
              </a:defRPr>
            </a:pPr>
            <a:endParaRPr lang="en-US"/>
          </a:p>
        </c:txPr>
        <c:crossAx val="-1275784752"/>
        <c:crosses val="autoZero"/>
        <c:crossBetween val="midCat"/>
      </c:valAx>
      <c:spPr>
        <a:noFill/>
        <a:ln w="9778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386" b="1" i="0" u="none" strike="noStrike" baseline="0">
          <a:solidFill>
            <a:schemeClr val="tx1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061E-556A-4EF1-A35F-CD9BB77CDADC}" type="doc">
      <dgm:prSet loTypeId="urn:microsoft.com/office/officeart/2008/layout/VerticalCurv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4AA761-B5D9-4830-B1D7-3AE341A1EA72}">
      <dgm:prSet phldrT="[Text]" custT="1"/>
      <dgm:spPr/>
      <dgm:t>
        <a:bodyPr/>
        <a:lstStyle/>
        <a:p>
          <a:r>
            <a:rPr lang="en-US" sz="2400" dirty="0" err="1" smtClean="0"/>
            <a:t>Pengenalan</a:t>
          </a:r>
          <a:r>
            <a:rPr lang="en-US" sz="2400" dirty="0" smtClean="0"/>
            <a:t> </a:t>
          </a:r>
          <a:r>
            <a:rPr lang="en-US" sz="2400" dirty="0" err="1" smtClean="0"/>
            <a:t>Pemodelan</a:t>
          </a:r>
          <a:r>
            <a:rPr lang="en-US" sz="2400" dirty="0" smtClean="0"/>
            <a:t> </a:t>
          </a:r>
          <a:r>
            <a:rPr lang="en-US" sz="2400" dirty="0" err="1" smtClean="0"/>
            <a:t>Prediktif</a:t>
          </a:r>
          <a:endParaRPr lang="en-US" sz="2400" dirty="0"/>
        </a:p>
      </dgm:t>
    </dgm:pt>
    <dgm:pt modelId="{6BDD0E76-4395-4BC5-84A5-411A0503BD70}" type="parTrans" cxnId="{76042767-392E-4A67-A23C-6D612EF70975}">
      <dgm:prSet/>
      <dgm:spPr/>
      <dgm:t>
        <a:bodyPr/>
        <a:lstStyle/>
        <a:p>
          <a:endParaRPr lang="en-US" sz="1200"/>
        </a:p>
      </dgm:t>
    </dgm:pt>
    <dgm:pt modelId="{791230BC-E0EB-4787-8B17-946AAF26077F}" type="sibTrans" cxnId="{76042767-392E-4A67-A23C-6D612EF70975}">
      <dgm:prSet/>
      <dgm:spPr/>
      <dgm:t>
        <a:bodyPr/>
        <a:lstStyle/>
        <a:p>
          <a:endParaRPr lang="en-US" sz="1200"/>
        </a:p>
      </dgm:t>
    </dgm:pt>
    <dgm:pt modelId="{0833283B-2331-4FA9-872B-429B69F5A3B3}">
      <dgm:prSet phldrT="[Text]" custT="1"/>
      <dgm:spPr/>
      <dgm:t>
        <a:bodyPr/>
        <a:lstStyle/>
        <a:p>
          <a:r>
            <a:rPr lang="en-US" sz="2400" dirty="0" err="1" smtClean="0"/>
            <a:t>Analisis</a:t>
          </a:r>
          <a:r>
            <a:rPr lang="en-US" sz="2400" dirty="0" smtClean="0"/>
            <a:t> </a:t>
          </a:r>
          <a:r>
            <a:rPr lang="en-US" sz="2400" dirty="0" err="1" smtClean="0"/>
            <a:t>Korelasi</a:t>
          </a:r>
          <a:endParaRPr lang="en-US" sz="2400" dirty="0"/>
        </a:p>
      </dgm:t>
    </dgm:pt>
    <dgm:pt modelId="{739DD8E8-F16C-4BF3-8FF5-F1B8D01D4D1A}" type="parTrans" cxnId="{FABB6B50-7FC6-4DB3-8F9E-1A463353065F}">
      <dgm:prSet/>
      <dgm:spPr/>
      <dgm:t>
        <a:bodyPr/>
        <a:lstStyle/>
        <a:p>
          <a:endParaRPr lang="en-US" sz="1200"/>
        </a:p>
      </dgm:t>
    </dgm:pt>
    <dgm:pt modelId="{B5E5050C-DF1E-4924-910A-39D2D21B399F}" type="sibTrans" cxnId="{FABB6B50-7FC6-4DB3-8F9E-1A463353065F}">
      <dgm:prSet/>
      <dgm:spPr/>
      <dgm:t>
        <a:bodyPr/>
        <a:lstStyle/>
        <a:p>
          <a:endParaRPr lang="en-US" sz="1200"/>
        </a:p>
      </dgm:t>
    </dgm:pt>
    <dgm:pt modelId="{4851EFB1-A8F0-41C8-A0C8-6C8F3F3CD761}">
      <dgm:prSet phldrT="[Text]" custT="1"/>
      <dgm:spPr/>
      <dgm:t>
        <a:bodyPr/>
        <a:lstStyle/>
        <a:p>
          <a:r>
            <a:rPr lang="en-US" sz="2400" dirty="0" err="1" smtClean="0"/>
            <a:t>Analisis</a:t>
          </a:r>
          <a:r>
            <a:rPr lang="en-US" sz="2400" dirty="0" smtClean="0"/>
            <a:t> </a:t>
          </a:r>
          <a:r>
            <a:rPr lang="en-US" sz="2400" dirty="0" err="1" smtClean="0"/>
            <a:t>Regresi</a:t>
          </a:r>
          <a:r>
            <a:rPr lang="en-US" sz="2400" dirty="0" smtClean="0"/>
            <a:t> Linear</a:t>
          </a:r>
          <a:endParaRPr lang="en-US" sz="2400" dirty="0"/>
        </a:p>
      </dgm:t>
    </dgm:pt>
    <dgm:pt modelId="{28918122-651A-40C7-A388-14528BAB91AE}" type="parTrans" cxnId="{BAE6406F-F9E4-4DFC-848A-569B3853B588}">
      <dgm:prSet/>
      <dgm:spPr/>
      <dgm:t>
        <a:bodyPr/>
        <a:lstStyle/>
        <a:p>
          <a:endParaRPr lang="en-US" sz="1200"/>
        </a:p>
      </dgm:t>
    </dgm:pt>
    <dgm:pt modelId="{C7752F86-872D-4C5F-9E4B-A3612512B6B6}" type="sibTrans" cxnId="{BAE6406F-F9E4-4DFC-848A-569B3853B588}">
      <dgm:prSet/>
      <dgm:spPr/>
      <dgm:t>
        <a:bodyPr/>
        <a:lstStyle/>
        <a:p>
          <a:endParaRPr lang="en-US" sz="1200"/>
        </a:p>
      </dgm:t>
    </dgm:pt>
    <dgm:pt modelId="{BA1502FA-7740-4EE6-B68B-7BDAC08BE8F4}">
      <dgm:prSet phldrT="[Text]" custT="1"/>
      <dgm:spPr/>
      <dgm:t>
        <a:bodyPr/>
        <a:lstStyle/>
        <a:p>
          <a:r>
            <a:rPr lang="en-US" sz="2400" dirty="0" err="1" smtClean="0"/>
            <a:t>Analisis</a:t>
          </a:r>
          <a:r>
            <a:rPr lang="en-US" sz="2400" dirty="0" smtClean="0"/>
            <a:t> </a:t>
          </a:r>
          <a:r>
            <a:rPr lang="en-US" sz="2400" dirty="0" err="1" smtClean="0"/>
            <a:t>Regresi</a:t>
          </a:r>
          <a:r>
            <a:rPr lang="en-US" sz="2400" dirty="0" smtClean="0"/>
            <a:t> </a:t>
          </a:r>
          <a:r>
            <a:rPr lang="en-US" sz="2400" dirty="0" err="1" smtClean="0"/>
            <a:t>Logistik</a:t>
          </a:r>
          <a:endParaRPr lang="en-US" sz="2400" dirty="0"/>
        </a:p>
      </dgm:t>
    </dgm:pt>
    <dgm:pt modelId="{277F5844-4E11-4ED3-8BD5-38C4590CC25F}" type="parTrans" cxnId="{B12BF1E1-E4D3-4794-91C0-C6461D0E9BB4}">
      <dgm:prSet/>
      <dgm:spPr/>
      <dgm:t>
        <a:bodyPr/>
        <a:lstStyle/>
        <a:p>
          <a:endParaRPr lang="en-US" sz="1200"/>
        </a:p>
      </dgm:t>
    </dgm:pt>
    <dgm:pt modelId="{76159BA4-E645-4190-835F-128CFF5C0BB0}" type="sibTrans" cxnId="{B12BF1E1-E4D3-4794-91C0-C6461D0E9BB4}">
      <dgm:prSet/>
      <dgm:spPr/>
      <dgm:t>
        <a:bodyPr/>
        <a:lstStyle/>
        <a:p>
          <a:endParaRPr lang="en-US" sz="1200"/>
        </a:p>
      </dgm:t>
    </dgm:pt>
    <dgm:pt modelId="{78E0E63E-3E98-440B-953F-6E9394B96419}" type="pres">
      <dgm:prSet presAssocID="{DD0C061E-556A-4EF1-A35F-CD9BB77CDA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14B3DF-A993-425D-954B-9C2CE590F600}" type="pres">
      <dgm:prSet presAssocID="{DD0C061E-556A-4EF1-A35F-CD9BB77CDADC}" presName="Name1" presStyleCnt="0"/>
      <dgm:spPr/>
      <dgm:t>
        <a:bodyPr/>
        <a:lstStyle/>
        <a:p>
          <a:endParaRPr lang="en-US"/>
        </a:p>
      </dgm:t>
    </dgm:pt>
    <dgm:pt modelId="{F8AFB816-2DC5-453A-93C0-6D051697A667}" type="pres">
      <dgm:prSet presAssocID="{DD0C061E-556A-4EF1-A35F-CD9BB77CDADC}" presName="cycle" presStyleCnt="0"/>
      <dgm:spPr/>
      <dgm:t>
        <a:bodyPr/>
        <a:lstStyle/>
        <a:p>
          <a:endParaRPr lang="en-US"/>
        </a:p>
      </dgm:t>
    </dgm:pt>
    <dgm:pt modelId="{59E0B2F1-F4AC-4A75-A121-9BE19DD1794B}" type="pres">
      <dgm:prSet presAssocID="{DD0C061E-556A-4EF1-A35F-CD9BB77CDADC}" presName="srcNode" presStyleLbl="node1" presStyleIdx="0" presStyleCnt="4"/>
      <dgm:spPr/>
      <dgm:t>
        <a:bodyPr/>
        <a:lstStyle/>
        <a:p>
          <a:endParaRPr lang="en-US"/>
        </a:p>
      </dgm:t>
    </dgm:pt>
    <dgm:pt modelId="{D3AD2D25-BE33-4E16-909C-4988DFF1D7A3}" type="pres">
      <dgm:prSet presAssocID="{DD0C061E-556A-4EF1-A35F-CD9BB77CDADC}" presName="conn" presStyleLbl="parChTrans1D2" presStyleIdx="0" presStyleCnt="1"/>
      <dgm:spPr/>
      <dgm:t>
        <a:bodyPr/>
        <a:lstStyle/>
        <a:p>
          <a:endParaRPr lang="en-US"/>
        </a:p>
      </dgm:t>
    </dgm:pt>
    <dgm:pt modelId="{B1DDE028-D6AC-441D-8AA9-EB15A990E173}" type="pres">
      <dgm:prSet presAssocID="{DD0C061E-556A-4EF1-A35F-CD9BB77CDADC}" presName="extraNode" presStyleLbl="node1" presStyleIdx="0" presStyleCnt="4"/>
      <dgm:spPr/>
      <dgm:t>
        <a:bodyPr/>
        <a:lstStyle/>
        <a:p>
          <a:endParaRPr lang="en-US"/>
        </a:p>
      </dgm:t>
    </dgm:pt>
    <dgm:pt modelId="{7405FF92-BD82-48D9-961B-B42E75C3D9A1}" type="pres">
      <dgm:prSet presAssocID="{DD0C061E-556A-4EF1-A35F-CD9BB77CDADC}" presName="dstNode" presStyleLbl="node1" presStyleIdx="0" presStyleCnt="4"/>
      <dgm:spPr/>
      <dgm:t>
        <a:bodyPr/>
        <a:lstStyle/>
        <a:p>
          <a:endParaRPr lang="en-US"/>
        </a:p>
      </dgm:t>
    </dgm:pt>
    <dgm:pt modelId="{12B3EEFE-E2AD-402E-B09E-CE584F6F7074}" type="pres">
      <dgm:prSet presAssocID="{274AA761-B5D9-4830-B1D7-3AE341A1EA7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3A22E-E3C2-413B-9DB9-35C05440BC6B}" type="pres">
      <dgm:prSet presAssocID="{274AA761-B5D9-4830-B1D7-3AE341A1EA72}" presName="accent_1" presStyleCnt="0"/>
      <dgm:spPr/>
      <dgm:t>
        <a:bodyPr/>
        <a:lstStyle/>
        <a:p>
          <a:endParaRPr lang="en-US"/>
        </a:p>
      </dgm:t>
    </dgm:pt>
    <dgm:pt modelId="{807C478E-7A5B-4E9C-8A18-E5D6D67F5F65}" type="pres">
      <dgm:prSet presAssocID="{274AA761-B5D9-4830-B1D7-3AE341A1EA72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2233042C-2BBE-4D3E-9439-563CA5AE3316}" type="pres">
      <dgm:prSet presAssocID="{0833283B-2331-4FA9-872B-429B69F5A3B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7347E-6CF9-4C6A-B28F-576E5A37D18D}" type="pres">
      <dgm:prSet presAssocID="{0833283B-2331-4FA9-872B-429B69F5A3B3}" presName="accent_2" presStyleCnt="0"/>
      <dgm:spPr/>
      <dgm:t>
        <a:bodyPr/>
        <a:lstStyle/>
        <a:p>
          <a:endParaRPr lang="en-US"/>
        </a:p>
      </dgm:t>
    </dgm:pt>
    <dgm:pt modelId="{38757AFA-5F3C-4629-91B6-249979C6CD9F}" type="pres">
      <dgm:prSet presAssocID="{0833283B-2331-4FA9-872B-429B69F5A3B3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FB6E3E9B-DFFC-4751-A894-50579C45D14E}" type="pres">
      <dgm:prSet presAssocID="{4851EFB1-A8F0-41C8-A0C8-6C8F3F3CD76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FA55C-B8B9-4596-BC5C-F1838F918DB1}" type="pres">
      <dgm:prSet presAssocID="{4851EFB1-A8F0-41C8-A0C8-6C8F3F3CD761}" presName="accent_3" presStyleCnt="0"/>
      <dgm:spPr/>
      <dgm:t>
        <a:bodyPr/>
        <a:lstStyle/>
        <a:p>
          <a:endParaRPr lang="en-US"/>
        </a:p>
      </dgm:t>
    </dgm:pt>
    <dgm:pt modelId="{2632DAEC-F1B5-44BA-BC41-0E1D30926077}" type="pres">
      <dgm:prSet presAssocID="{4851EFB1-A8F0-41C8-A0C8-6C8F3F3CD761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D32A2E2C-4F6F-417C-A3C5-F5390095649F}" type="pres">
      <dgm:prSet presAssocID="{BA1502FA-7740-4EE6-B68B-7BDAC08BE8F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FCCB0-B9AA-47CD-9513-DD05BA03BE07}" type="pres">
      <dgm:prSet presAssocID="{BA1502FA-7740-4EE6-B68B-7BDAC08BE8F4}" presName="accent_4" presStyleCnt="0"/>
      <dgm:spPr/>
      <dgm:t>
        <a:bodyPr/>
        <a:lstStyle/>
        <a:p>
          <a:endParaRPr lang="en-US"/>
        </a:p>
      </dgm:t>
    </dgm:pt>
    <dgm:pt modelId="{D19D5608-43DB-4C2B-98C0-52871B2128B6}" type="pres">
      <dgm:prSet presAssocID="{BA1502FA-7740-4EE6-B68B-7BDAC08BE8F4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76042767-392E-4A67-A23C-6D612EF70975}" srcId="{DD0C061E-556A-4EF1-A35F-CD9BB77CDADC}" destId="{274AA761-B5D9-4830-B1D7-3AE341A1EA72}" srcOrd="0" destOrd="0" parTransId="{6BDD0E76-4395-4BC5-84A5-411A0503BD70}" sibTransId="{791230BC-E0EB-4787-8B17-946AAF26077F}"/>
    <dgm:cxn modelId="{B12BF1E1-E4D3-4794-91C0-C6461D0E9BB4}" srcId="{DD0C061E-556A-4EF1-A35F-CD9BB77CDADC}" destId="{BA1502FA-7740-4EE6-B68B-7BDAC08BE8F4}" srcOrd="3" destOrd="0" parTransId="{277F5844-4E11-4ED3-8BD5-38C4590CC25F}" sibTransId="{76159BA4-E645-4190-835F-128CFF5C0BB0}"/>
    <dgm:cxn modelId="{6E99156B-74C8-496A-A673-E2F8DDBA3D05}" type="presOf" srcId="{BA1502FA-7740-4EE6-B68B-7BDAC08BE8F4}" destId="{D32A2E2C-4F6F-417C-A3C5-F5390095649F}" srcOrd="0" destOrd="0" presId="urn:microsoft.com/office/officeart/2008/layout/VerticalCurvedList"/>
    <dgm:cxn modelId="{BAE6406F-F9E4-4DFC-848A-569B3853B588}" srcId="{DD0C061E-556A-4EF1-A35F-CD9BB77CDADC}" destId="{4851EFB1-A8F0-41C8-A0C8-6C8F3F3CD761}" srcOrd="2" destOrd="0" parTransId="{28918122-651A-40C7-A388-14528BAB91AE}" sibTransId="{C7752F86-872D-4C5F-9E4B-A3612512B6B6}"/>
    <dgm:cxn modelId="{805B81F9-61A1-4735-A0C7-A13BFDE984B5}" type="presOf" srcId="{274AA761-B5D9-4830-B1D7-3AE341A1EA72}" destId="{12B3EEFE-E2AD-402E-B09E-CE584F6F7074}" srcOrd="0" destOrd="0" presId="urn:microsoft.com/office/officeart/2008/layout/VerticalCurvedList"/>
    <dgm:cxn modelId="{0F8E4919-6EDF-4462-9DC0-4FC092E86D5F}" type="presOf" srcId="{0833283B-2331-4FA9-872B-429B69F5A3B3}" destId="{2233042C-2BBE-4D3E-9439-563CA5AE3316}" srcOrd="0" destOrd="0" presId="urn:microsoft.com/office/officeart/2008/layout/VerticalCurvedList"/>
    <dgm:cxn modelId="{5253FF84-0EE2-456C-8A40-C0E33C5586AA}" type="presOf" srcId="{4851EFB1-A8F0-41C8-A0C8-6C8F3F3CD761}" destId="{FB6E3E9B-DFFC-4751-A894-50579C45D14E}" srcOrd="0" destOrd="0" presId="urn:microsoft.com/office/officeart/2008/layout/VerticalCurvedList"/>
    <dgm:cxn modelId="{9F85ACA9-4123-4E1A-973C-2F4052FB9F98}" type="presOf" srcId="{791230BC-E0EB-4787-8B17-946AAF26077F}" destId="{D3AD2D25-BE33-4E16-909C-4988DFF1D7A3}" srcOrd="0" destOrd="0" presId="urn:microsoft.com/office/officeart/2008/layout/VerticalCurvedList"/>
    <dgm:cxn modelId="{FABB6B50-7FC6-4DB3-8F9E-1A463353065F}" srcId="{DD0C061E-556A-4EF1-A35F-CD9BB77CDADC}" destId="{0833283B-2331-4FA9-872B-429B69F5A3B3}" srcOrd="1" destOrd="0" parTransId="{739DD8E8-F16C-4BF3-8FF5-F1B8D01D4D1A}" sibTransId="{B5E5050C-DF1E-4924-910A-39D2D21B399F}"/>
    <dgm:cxn modelId="{88069D2C-193C-4AC2-9B70-C65FEF9414E6}" type="presOf" srcId="{DD0C061E-556A-4EF1-A35F-CD9BB77CDADC}" destId="{78E0E63E-3E98-440B-953F-6E9394B96419}" srcOrd="0" destOrd="0" presId="urn:microsoft.com/office/officeart/2008/layout/VerticalCurvedList"/>
    <dgm:cxn modelId="{C56642FE-616C-4E53-B88A-445B82930BD7}" type="presParOf" srcId="{78E0E63E-3E98-440B-953F-6E9394B96419}" destId="{0114B3DF-A993-425D-954B-9C2CE590F600}" srcOrd="0" destOrd="0" presId="urn:microsoft.com/office/officeart/2008/layout/VerticalCurvedList"/>
    <dgm:cxn modelId="{8242BA71-7D1D-453F-9031-A423DE083653}" type="presParOf" srcId="{0114B3DF-A993-425D-954B-9C2CE590F600}" destId="{F8AFB816-2DC5-453A-93C0-6D051697A667}" srcOrd="0" destOrd="0" presId="urn:microsoft.com/office/officeart/2008/layout/VerticalCurvedList"/>
    <dgm:cxn modelId="{C9459444-9AC3-4463-9E2A-9D812C64B3AE}" type="presParOf" srcId="{F8AFB816-2DC5-453A-93C0-6D051697A667}" destId="{59E0B2F1-F4AC-4A75-A121-9BE19DD1794B}" srcOrd="0" destOrd="0" presId="urn:microsoft.com/office/officeart/2008/layout/VerticalCurvedList"/>
    <dgm:cxn modelId="{543B81A5-822A-4159-8265-1F399343EA28}" type="presParOf" srcId="{F8AFB816-2DC5-453A-93C0-6D051697A667}" destId="{D3AD2D25-BE33-4E16-909C-4988DFF1D7A3}" srcOrd="1" destOrd="0" presId="urn:microsoft.com/office/officeart/2008/layout/VerticalCurvedList"/>
    <dgm:cxn modelId="{C5466179-2F5D-40A4-8B54-7DDBED36A2FA}" type="presParOf" srcId="{F8AFB816-2DC5-453A-93C0-6D051697A667}" destId="{B1DDE028-D6AC-441D-8AA9-EB15A990E173}" srcOrd="2" destOrd="0" presId="urn:microsoft.com/office/officeart/2008/layout/VerticalCurvedList"/>
    <dgm:cxn modelId="{28BDEC78-6522-4D6A-9341-9C4CB19D8A4B}" type="presParOf" srcId="{F8AFB816-2DC5-453A-93C0-6D051697A667}" destId="{7405FF92-BD82-48D9-961B-B42E75C3D9A1}" srcOrd="3" destOrd="0" presId="urn:microsoft.com/office/officeart/2008/layout/VerticalCurvedList"/>
    <dgm:cxn modelId="{A1884FA6-3E6D-41BE-8741-E883566EAD58}" type="presParOf" srcId="{0114B3DF-A993-425D-954B-9C2CE590F600}" destId="{12B3EEFE-E2AD-402E-B09E-CE584F6F7074}" srcOrd="1" destOrd="0" presId="urn:microsoft.com/office/officeart/2008/layout/VerticalCurvedList"/>
    <dgm:cxn modelId="{B580F0C5-5733-4A09-9D5E-B02AC811EC0C}" type="presParOf" srcId="{0114B3DF-A993-425D-954B-9C2CE590F600}" destId="{E153A22E-E3C2-413B-9DB9-35C05440BC6B}" srcOrd="2" destOrd="0" presId="urn:microsoft.com/office/officeart/2008/layout/VerticalCurvedList"/>
    <dgm:cxn modelId="{EE2ABEA8-FD6E-4133-A9DE-CA64FC937661}" type="presParOf" srcId="{E153A22E-E3C2-413B-9DB9-35C05440BC6B}" destId="{807C478E-7A5B-4E9C-8A18-E5D6D67F5F65}" srcOrd="0" destOrd="0" presId="urn:microsoft.com/office/officeart/2008/layout/VerticalCurvedList"/>
    <dgm:cxn modelId="{9901187B-DBA8-4AD9-921E-738385E84B2B}" type="presParOf" srcId="{0114B3DF-A993-425D-954B-9C2CE590F600}" destId="{2233042C-2BBE-4D3E-9439-563CA5AE3316}" srcOrd="3" destOrd="0" presId="urn:microsoft.com/office/officeart/2008/layout/VerticalCurvedList"/>
    <dgm:cxn modelId="{205EADE7-CA40-4610-897C-7A3F6D7F835A}" type="presParOf" srcId="{0114B3DF-A993-425D-954B-9C2CE590F600}" destId="{BC07347E-6CF9-4C6A-B28F-576E5A37D18D}" srcOrd="4" destOrd="0" presId="urn:microsoft.com/office/officeart/2008/layout/VerticalCurvedList"/>
    <dgm:cxn modelId="{DD0ADD56-3969-4552-B6F0-79657CE7BAB0}" type="presParOf" srcId="{BC07347E-6CF9-4C6A-B28F-576E5A37D18D}" destId="{38757AFA-5F3C-4629-91B6-249979C6CD9F}" srcOrd="0" destOrd="0" presId="urn:microsoft.com/office/officeart/2008/layout/VerticalCurvedList"/>
    <dgm:cxn modelId="{11147FC7-FEFC-4F4A-9C58-0A52EC35D848}" type="presParOf" srcId="{0114B3DF-A993-425D-954B-9C2CE590F600}" destId="{FB6E3E9B-DFFC-4751-A894-50579C45D14E}" srcOrd="5" destOrd="0" presId="urn:microsoft.com/office/officeart/2008/layout/VerticalCurvedList"/>
    <dgm:cxn modelId="{3A9AB221-2F7E-4974-921C-EAEB85AB3CBD}" type="presParOf" srcId="{0114B3DF-A993-425D-954B-9C2CE590F600}" destId="{3FCFA55C-B8B9-4596-BC5C-F1838F918DB1}" srcOrd="6" destOrd="0" presId="urn:microsoft.com/office/officeart/2008/layout/VerticalCurvedList"/>
    <dgm:cxn modelId="{FCE266B3-F215-42B2-A406-B7B42EA06BEB}" type="presParOf" srcId="{3FCFA55C-B8B9-4596-BC5C-F1838F918DB1}" destId="{2632DAEC-F1B5-44BA-BC41-0E1D30926077}" srcOrd="0" destOrd="0" presId="urn:microsoft.com/office/officeart/2008/layout/VerticalCurvedList"/>
    <dgm:cxn modelId="{007566FC-1497-4BD4-A6C2-A2D85AC66F0A}" type="presParOf" srcId="{0114B3DF-A993-425D-954B-9C2CE590F600}" destId="{D32A2E2C-4F6F-417C-A3C5-F5390095649F}" srcOrd="7" destOrd="0" presId="urn:microsoft.com/office/officeart/2008/layout/VerticalCurvedList"/>
    <dgm:cxn modelId="{54507E6B-531E-4BFD-AAEB-8C8A8B26AB91}" type="presParOf" srcId="{0114B3DF-A993-425D-954B-9C2CE590F600}" destId="{C71FCCB0-B9AA-47CD-9513-DD05BA03BE07}" srcOrd="8" destOrd="0" presId="urn:microsoft.com/office/officeart/2008/layout/VerticalCurvedList"/>
    <dgm:cxn modelId="{96E2572D-16B1-45ED-A522-C9D754CE4FDD}" type="presParOf" srcId="{C71FCCB0-B9AA-47CD-9513-DD05BA03BE07}" destId="{D19D5608-43DB-4C2B-98C0-52871B2128B6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D2D25-BE33-4E16-909C-4988DFF1D7A3}">
      <dsp:nvSpPr>
        <dsp:cNvPr id="0" name=""/>
        <dsp:cNvSpPr/>
      </dsp:nvSpPr>
      <dsp:spPr>
        <a:xfrm>
          <a:off x="-3625792" y="-557163"/>
          <a:ext cx="4322256" cy="4322256"/>
        </a:xfrm>
        <a:prstGeom prst="blockArc">
          <a:avLst>
            <a:gd name="adj1" fmla="val 18900000"/>
            <a:gd name="adj2" fmla="val 2700000"/>
            <a:gd name="adj3" fmla="val 500"/>
          </a:avLst>
        </a:prstGeom>
        <a:noFill/>
        <a:ln w="48000" cap="flat" cmpd="thickThin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EEFE-E2AD-402E-B09E-CE584F6F7074}">
      <dsp:nvSpPr>
        <dsp:cNvPr id="0" name=""/>
        <dsp:cNvSpPr/>
      </dsp:nvSpPr>
      <dsp:spPr>
        <a:xfrm>
          <a:off x="365099" y="246625"/>
          <a:ext cx="7479934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Pengenalan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Pemodelan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Prediktif</a:t>
          </a:r>
          <a:endParaRPr lang="en-US" sz="2400" kern="1200" dirty="0"/>
        </a:p>
      </dsp:txBody>
      <dsp:txXfrm>
        <a:off x="365099" y="246625"/>
        <a:ext cx="7479934" cy="493507"/>
      </dsp:txXfrm>
    </dsp:sp>
    <dsp:sp modelId="{807C478E-7A5B-4E9C-8A18-E5D6D67F5F65}">
      <dsp:nvSpPr>
        <dsp:cNvPr id="0" name=""/>
        <dsp:cNvSpPr/>
      </dsp:nvSpPr>
      <dsp:spPr>
        <a:xfrm>
          <a:off x="56657" y="18493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33042C-2BBE-4D3E-9439-563CA5AE3316}">
      <dsp:nvSpPr>
        <dsp:cNvPr id="0" name=""/>
        <dsp:cNvSpPr/>
      </dsp:nvSpPr>
      <dsp:spPr>
        <a:xfrm>
          <a:off x="648038" y="987015"/>
          <a:ext cx="7196995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Analisis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Korelasi</a:t>
          </a:r>
          <a:endParaRPr lang="en-US" sz="2400" kern="1200" dirty="0"/>
        </a:p>
      </dsp:txBody>
      <dsp:txXfrm>
        <a:off x="648038" y="987015"/>
        <a:ext cx="7196995" cy="493507"/>
      </dsp:txXfrm>
    </dsp:sp>
    <dsp:sp modelId="{38757AFA-5F3C-4629-91B6-249979C6CD9F}">
      <dsp:nvSpPr>
        <dsp:cNvPr id="0" name=""/>
        <dsp:cNvSpPr/>
      </dsp:nvSpPr>
      <dsp:spPr>
        <a:xfrm>
          <a:off x="339596" y="92532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6E3E9B-DFFC-4751-A894-50579C45D14E}">
      <dsp:nvSpPr>
        <dsp:cNvPr id="0" name=""/>
        <dsp:cNvSpPr/>
      </dsp:nvSpPr>
      <dsp:spPr>
        <a:xfrm>
          <a:off x="648038" y="1727405"/>
          <a:ext cx="7196995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Analisis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Regresi</a:t>
          </a:r>
          <a:r>
            <a:rPr lang="en-US" sz="2400" kern="1200" dirty="0" smtClean="0"/>
            <a:t> Linear</a:t>
          </a:r>
          <a:endParaRPr lang="en-US" sz="2400" kern="1200" dirty="0"/>
        </a:p>
      </dsp:txBody>
      <dsp:txXfrm>
        <a:off x="648038" y="1727405"/>
        <a:ext cx="7196995" cy="493507"/>
      </dsp:txXfrm>
    </dsp:sp>
    <dsp:sp modelId="{2632DAEC-F1B5-44BA-BC41-0E1D30926077}">
      <dsp:nvSpPr>
        <dsp:cNvPr id="0" name=""/>
        <dsp:cNvSpPr/>
      </dsp:nvSpPr>
      <dsp:spPr>
        <a:xfrm>
          <a:off x="339596" y="166571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2A2E2C-4F6F-417C-A3C5-F5390095649F}">
      <dsp:nvSpPr>
        <dsp:cNvPr id="0" name=""/>
        <dsp:cNvSpPr/>
      </dsp:nvSpPr>
      <dsp:spPr>
        <a:xfrm>
          <a:off x="365099" y="2467795"/>
          <a:ext cx="7479934" cy="493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172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Analisis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Regresi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Logistik</a:t>
          </a:r>
          <a:endParaRPr lang="en-US" sz="2400" kern="1200" dirty="0"/>
        </a:p>
      </dsp:txBody>
      <dsp:txXfrm>
        <a:off x="365099" y="2467795"/>
        <a:ext cx="7479934" cy="493507"/>
      </dsp:txXfrm>
    </dsp:sp>
    <dsp:sp modelId="{D19D5608-43DB-4C2B-98C0-52871B2128B6}">
      <dsp:nvSpPr>
        <dsp:cNvPr id="0" name=""/>
        <dsp:cNvSpPr/>
      </dsp:nvSpPr>
      <dsp:spPr>
        <a:xfrm>
          <a:off x="56657" y="2406107"/>
          <a:ext cx="616884" cy="6168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 err="1" smtClean="0"/>
              <a:t>adj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factor </a:t>
            </a:r>
            <a:r>
              <a:rPr lang="en-US" baseline="0" dirty="0" err="1" smtClean="0"/>
              <a:t>koreksi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derajat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bebas</a:t>
            </a:r>
            <a:r>
              <a:rPr lang="en-US" baseline="0" dirty="0" smtClean="0"/>
              <a:t> X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chart" Target="../charts/chart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Software R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Analisis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Pemodelan</a:t>
            </a:r>
            <a:endParaRPr lang="en-US" dirty="0"/>
          </a:p>
        </p:txBody>
      </p:sp>
      <p:pic>
        <p:nvPicPr>
          <p:cNvPr id="3076" name="Picture 4" descr="Image result for predictive model ste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8"/>
          <a:stretch/>
        </p:blipFill>
        <p:spPr bwMode="auto">
          <a:xfrm>
            <a:off x="1964564" y="2064748"/>
            <a:ext cx="8261354" cy="389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 err="1"/>
              <a:t>bagian</a:t>
            </a:r>
            <a:r>
              <a:rPr lang="en-US" sz="2000" cap="none" dirty="0"/>
              <a:t> 2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Analisis</a:t>
            </a:r>
            <a:r>
              <a:rPr lang="en-US" cap="none" dirty="0" smtClean="0"/>
              <a:t> </a:t>
            </a:r>
            <a:r>
              <a:rPr lang="en-US" cap="none" dirty="0" err="1" smtClean="0"/>
              <a:t>Korelasi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Dari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/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/</a:t>
            </a:r>
            <a:r>
              <a:rPr lang="en-US" sz="2800" dirty="0" err="1" smtClean="0"/>
              <a:t>tempat</a:t>
            </a:r>
            <a:r>
              <a:rPr lang="en-US" sz="2800" dirty="0" smtClean="0"/>
              <a:t>/</a:t>
            </a:r>
            <a:r>
              <a:rPr lang="en-US" sz="2800" dirty="0" err="1" smtClean="0"/>
              <a:t>dll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diukur</a:t>
            </a:r>
            <a:r>
              <a:rPr lang="en-US" sz="2800" dirty="0" smtClean="0"/>
              <a:t>/</a:t>
            </a:r>
            <a:r>
              <a:rPr lang="en-US" sz="2800" dirty="0" err="1" smtClean="0"/>
              <a:t>dicatat</a:t>
            </a:r>
            <a:r>
              <a:rPr lang="en-US" sz="2800" dirty="0" smtClean="0"/>
              <a:t>/</a:t>
            </a:r>
            <a:r>
              <a:rPr lang="en-US" sz="2800" dirty="0" err="1" smtClean="0"/>
              <a:t>diamati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peubah</a:t>
            </a:r>
            <a:r>
              <a:rPr lang="en-US" sz="2800" dirty="0" smtClean="0"/>
              <a:t>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</a:p>
          <a:p>
            <a:pPr lvl="1"/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peubah</a:t>
            </a:r>
            <a:r>
              <a:rPr lang="en-US" sz="2000" dirty="0" smtClean="0"/>
              <a:t> lain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0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2545080" y="2022567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7143750" y="3350624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02280" y="453716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badan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0680" y="297733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berat</a:t>
            </a:r>
            <a:endParaRPr lang="en-US" dirty="0"/>
          </a:p>
          <a:p>
            <a:pPr algn="r"/>
            <a:r>
              <a:rPr lang="en-US" dirty="0" err="1"/>
              <a:t>badan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3350" y="586522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ketinggian</a:t>
            </a:r>
            <a:r>
              <a:rPr lang="en-US" dirty="0"/>
              <a:t> </a:t>
            </a:r>
            <a:r>
              <a:rPr lang="en-US" dirty="0" err="1"/>
              <a:t>tempat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6950" y="426016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suhu</a:t>
            </a:r>
            <a:r>
              <a:rPr lang="en-US" dirty="0"/>
              <a:t> rata-rata</a:t>
            </a:r>
          </a:p>
        </p:txBody>
      </p:sp>
    </p:spTree>
    <p:extLst>
      <p:ext uri="{BB962C8B-B14F-4D97-AF65-F5344CB8AC3E}">
        <p14:creationId xmlns:p14="http://schemas.microsoft.com/office/powerpoint/2010/main" val="11662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mencirikan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keeratan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peubah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Koefisien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Korelasi</a:t>
            </a:r>
            <a:r>
              <a:rPr lang="en-US" sz="2400" dirty="0" smtClean="0"/>
              <a:t> (</a:t>
            </a:r>
            <a:r>
              <a:rPr lang="en-US" sz="2400" dirty="0" smtClean="0">
                <a:sym typeface="Symbol"/>
              </a:rPr>
              <a:t> ; </a:t>
            </a:r>
            <a:r>
              <a:rPr lang="en-US" sz="2400" dirty="0" err="1" smtClean="0">
                <a:sym typeface="Symbol"/>
              </a:rPr>
              <a:t>baca</a:t>
            </a:r>
            <a:r>
              <a:rPr lang="en-US" sz="2400" dirty="0" smtClean="0">
                <a:sym typeface="Symbol"/>
              </a:rPr>
              <a:t>: rho)</a:t>
            </a:r>
            <a:endParaRPr lang="en-US" sz="2400" dirty="0" smtClean="0"/>
          </a:p>
          <a:p>
            <a:pPr lvl="1"/>
            <a:r>
              <a:rPr lang="en-US" sz="1800" dirty="0" err="1" smtClean="0"/>
              <a:t>nilainya</a:t>
            </a:r>
            <a:r>
              <a:rPr lang="en-US" sz="1800" dirty="0" smtClean="0"/>
              <a:t>:  -1 </a:t>
            </a:r>
            <a:r>
              <a:rPr lang="en-US" sz="1800" dirty="0" smtClean="0">
                <a:sym typeface="Symbol"/>
              </a:rPr>
              <a:t>   1</a:t>
            </a:r>
          </a:p>
          <a:p>
            <a:pPr lvl="1"/>
            <a:r>
              <a:rPr lang="en-US" sz="1800" dirty="0" err="1" smtClean="0">
                <a:sym typeface="Symbol"/>
              </a:rPr>
              <a:t>Tanda</a:t>
            </a:r>
            <a:r>
              <a:rPr lang="en-US" sz="1800" dirty="0" smtClean="0">
                <a:sym typeface="Symbol"/>
              </a:rPr>
              <a:t> plus/minus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arah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besar</a:t>
            </a:r>
            <a:r>
              <a:rPr lang="en-US" sz="1800" dirty="0" smtClean="0">
                <a:sym typeface="Symbol"/>
              </a:rPr>
              <a:t>/magnitude </a:t>
            </a:r>
            <a:r>
              <a:rPr lang="en-US" sz="1800" dirty="0" err="1" smtClean="0">
                <a:sym typeface="Symbol"/>
              </a:rPr>
              <a:t>menunjukkan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kekuatan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hubungan</a:t>
            </a:r>
            <a:endParaRPr lang="en-US" sz="1800" dirty="0" smtClean="0">
              <a:sym typeface="Symbol"/>
            </a:endParaRPr>
          </a:p>
          <a:p>
            <a:pPr lvl="1"/>
            <a:r>
              <a:rPr lang="en-US" sz="1800" dirty="0" err="1" smtClean="0">
                <a:sym typeface="Symbol"/>
              </a:rPr>
              <a:t>koefisien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korelasi</a:t>
            </a:r>
            <a:r>
              <a:rPr lang="en-US" sz="1800" dirty="0" smtClean="0">
                <a:sym typeface="Symbol"/>
              </a:rPr>
              <a:t> data </a:t>
            </a:r>
            <a:r>
              <a:rPr lang="en-US" sz="1800" dirty="0" err="1" smtClean="0">
                <a:sym typeface="Symbol"/>
              </a:rPr>
              <a:t>contoh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dinotasikan</a:t>
            </a:r>
            <a:r>
              <a:rPr lang="en-US" sz="1800" dirty="0" smtClean="0">
                <a:sym typeface="Symbol"/>
              </a:rPr>
              <a:t> 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15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(Pearson)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900" y="160020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X </a:t>
            </a:r>
            <a:r>
              <a:rPr lang="en-US" sz="2800" dirty="0" err="1"/>
              <a:t>dan</a:t>
            </a:r>
            <a:r>
              <a:rPr lang="en-US" sz="2800" dirty="0"/>
              <a:t> Y, </a:t>
            </a:r>
            <a:r>
              <a:rPr lang="en-US" sz="2800" dirty="0" err="1"/>
              <a:t>korelasi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keduanya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00994" y="3339870"/>
                <a:ext cx="4724400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94" y="3339869"/>
                <a:ext cx="4724400" cy="879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rrelation coeffic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38" y="620647"/>
            <a:ext cx="8775925" cy="550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419600" y="3429001"/>
          <a:ext cx="320040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(+)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828800" y="1600200"/>
          <a:ext cx="32004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010400" y="1635126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534" name="Freeform 6"/>
          <p:cNvSpPr>
            <a:spLocks/>
          </p:cNvSpPr>
          <p:nvPr/>
        </p:nvSpPr>
        <p:spPr bwMode="auto">
          <a:xfrm>
            <a:off x="2451100" y="3657600"/>
            <a:ext cx="444500" cy="99060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81200" y="46482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0.58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486400" y="2057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0.70</a:t>
            </a:r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6934200" y="2006600"/>
            <a:ext cx="990600" cy="43180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772400" y="5105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0.95</a:t>
            </a:r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6477000" y="4876800"/>
            <a:ext cx="1295400" cy="546100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419600" y="3429001"/>
          <a:ext cx="320040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Koefisien Korelasi (-)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828800" y="1600200"/>
          <a:ext cx="32004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7010400" y="1600201"/>
          <a:ext cx="3200400" cy="25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558" name="Freeform 6"/>
          <p:cNvSpPr>
            <a:spLocks/>
          </p:cNvSpPr>
          <p:nvPr/>
        </p:nvSpPr>
        <p:spPr bwMode="auto">
          <a:xfrm>
            <a:off x="2451100" y="3657600"/>
            <a:ext cx="444500" cy="990600"/>
          </a:xfrm>
          <a:custGeom>
            <a:avLst/>
            <a:gdLst/>
            <a:ahLst/>
            <a:cxnLst>
              <a:cxn ang="0">
                <a:pos x="40" y="624"/>
              </a:cxn>
              <a:cxn ang="0">
                <a:pos x="40" y="288"/>
              </a:cxn>
              <a:cxn ang="0">
                <a:pos x="280" y="0"/>
              </a:cxn>
            </a:cxnLst>
            <a:rect l="0" t="0" r="r" b="b"/>
            <a:pathLst>
              <a:path w="280" h="624">
                <a:moveTo>
                  <a:pt x="40" y="624"/>
                </a:moveTo>
                <a:cubicBezTo>
                  <a:pt x="20" y="508"/>
                  <a:pt x="0" y="392"/>
                  <a:pt x="40" y="288"/>
                </a:cubicBezTo>
                <a:cubicBezTo>
                  <a:pt x="80" y="184"/>
                  <a:pt x="240" y="48"/>
                  <a:pt x="28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981200" y="46482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-0.58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486400" y="2057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-0.68</a:t>
            </a:r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6934200" y="2006600"/>
            <a:ext cx="990600" cy="431800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336" y="32"/>
              </a:cxn>
              <a:cxn ang="0">
                <a:pos x="624" y="272"/>
              </a:cxn>
            </a:cxnLst>
            <a:rect l="0" t="0" r="r" b="b"/>
            <a:pathLst>
              <a:path w="624" h="272">
                <a:moveTo>
                  <a:pt x="0" y="80"/>
                </a:moveTo>
                <a:cubicBezTo>
                  <a:pt x="116" y="40"/>
                  <a:pt x="232" y="0"/>
                  <a:pt x="336" y="32"/>
                </a:cubicBezTo>
                <a:cubicBezTo>
                  <a:pt x="440" y="64"/>
                  <a:pt x="532" y="168"/>
                  <a:pt x="624" y="272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772400" y="51054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r = -0.90</a:t>
            </a:r>
          </a:p>
        </p:txBody>
      </p:sp>
      <p:sp>
        <p:nvSpPr>
          <p:cNvPr id="23563" name="Freeform 11"/>
          <p:cNvSpPr>
            <a:spLocks/>
          </p:cNvSpPr>
          <p:nvPr/>
        </p:nvSpPr>
        <p:spPr bwMode="auto">
          <a:xfrm>
            <a:off x="6477000" y="4876800"/>
            <a:ext cx="1295400" cy="546100"/>
          </a:xfrm>
          <a:custGeom>
            <a:avLst/>
            <a:gdLst/>
            <a:ahLst/>
            <a:cxnLst>
              <a:cxn ang="0">
                <a:pos x="816" y="336"/>
              </a:cxn>
              <a:cxn ang="0">
                <a:pos x="336" y="288"/>
              </a:cxn>
              <a:cxn ang="0">
                <a:pos x="0" y="0"/>
              </a:cxn>
            </a:cxnLst>
            <a:rect l="0" t="0" r="r" b="b"/>
            <a:pathLst>
              <a:path w="816" h="344">
                <a:moveTo>
                  <a:pt x="816" y="336"/>
                </a:moveTo>
                <a:cubicBezTo>
                  <a:pt x="644" y="340"/>
                  <a:pt x="472" y="344"/>
                  <a:pt x="336" y="288"/>
                </a:cubicBezTo>
                <a:cubicBezTo>
                  <a:pt x="200" y="232"/>
                  <a:pt x="56" y="56"/>
                  <a:pt x="0" y="0"/>
                </a:cubicBezTo>
              </a:path>
            </a:pathLst>
          </a:custGeom>
          <a:noFill/>
          <a:ln w="38100" cmpd="sng">
            <a:solidFill>
              <a:srgbClr val="99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#1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Prepare Data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mydata &lt;-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read.csv(“rumah.csv”, header=T)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Analysis with significance levels for "pearson"</a:t>
            </a: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library(Hmisc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mydata &lt;- </a:t>
            </a:r>
            <a:r>
              <a:rPr lang="id-ID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dibuat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krn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rcorr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butuh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  <a:endParaRPr lang="id-ID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rcorr(mydata, type="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pearson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#menghitung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 korelasi antara umur bangunan dan 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3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dibuat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menjadi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krn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butuh</a:t>
            </a:r>
            <a:r>
              <a:rPr lang="en-US" sz="1300" dirty="0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 smtClean="0">
                <a:solidFill>
                  <a:srgbClr val="5148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id-ID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cor(</a:t>
            </a:r>
            <a:r>
              <a:rPr lang="id-ID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luasbangunan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2278471"/>
          <a:ext cx="7886700" cy="320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8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6934200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#1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0810" y="2367825"/>
            <a:ext cx="20574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Matrik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098" y="4017389"/>
            <a:ext cx="205740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Nilai</a:t>
            </a:r>
            <a:r>
              <a:rPr lang="en-US" dirty="0" smtClean="0"/>
              <a:t> p-value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624420"/>
            <a:ext cx="4361400" cy="4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 err="1"/>
              <a:t>bagian</a:t>
            </a:r>
            <a:r>
              <a:rPr lang="en-US" sz="2000" cap="none" dirty="0"/>
              <a:t> 3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Pemodelan</a:t>
            </a:r>
            <a:r>
              <a:rPr lang="en-US" cap="none" dirty="0" smtClean="0"/>
              <a:t> </a:t>
            </a:r>
            <a:r>
              <a:rPr lang="en-US" cap="none" dirty="0" err="1" smtClean="0"/>
              <a:t>Regresi</a:t>
            </a:r>
            <a:r>
              <a:rPr lang="en-US" cap="none" dirty="0" smtClean="0"/>
              <a:t> Linear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Terdapat</a:t>
            </a:r>
            <a:r>
              <a:rPr lang="en-US" sz="2800" dirty="0"/>
              <a:t> 2 </a:t>
            </a:r>
            <a:r>
              <a:rPr lang="en-US" sz="2800" dirty="0" err="1"/>
              <a:t>peubah</a:t>
            </a:r>
            <a:r>
              <a:rPr lang="en-US" sz="2800" dirty="0"/>
              <a:t> </a:t>
            </a:r>
            <a:r>
              <a:rPr lang="en-US" sz="2800" dirty="0" err="1"/>
              <a:t>numerik</a:t>
            </a:r>
            <a:r>
              <a:rPr lang="en-US" sz="2800" dirty="0"/>
              <a:t> : </a:t>
            </a:r>
            <a:r>
              <a:rPr lang="en-US" sz="2800" dirty="0" err="1"/>
              <a:t>peubah</a:t>
            </a:r>
            <a:r>
              <a:rPr lang="en-US" sz="2800" dirty="0"/>
              <a:t> yang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yang lain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yang </a:t>
            </a:r>
            <a:r>
              <a:rPr lang="en-US" sz="2800" dirty="0" err="1">
                <a:sym typeface="Wingdings" pitchFamily="2" charset="2"/>
              </a:rPr>
              <a:t>mempengaruhi</a:t>
            </a:r>
            <a:r>
              <a:rPr lang="en-US" sz="2800" dirty="0">
                <a:sym typeface="Wingdings" pitchFamily="2" charset="2"/>
              </a:rPr>
              <a:t>  X,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bebas</a:t>
            </a:r>
            <a:r>
              <a:rPr lang="en-US" sz="2800" dirty="0">
                <a:sym typeface="Wingdings" pitchFamily="2" charset="2"/>
              </a:rPr>
              <a:t> (independent),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penjelas</a:t>
            </a:r>
            <a:r>
              <a:rPr lang="en-US" sz="2800" dirty="0">
                <a:sym typeface="Wingdings" pitchFamily="2" charset="2"/>
              </a:rPr>
              <a:t> (explanatory)</a:t>
            </a:r>
          </a:p>
          <a:p>
            <a:pPr>
              <a:lnSpc>
                <a:spcPct val="90000"/>
              </a:lnSpc>
            </a:pPr>
            <a:endParaRPr lang="en-US" sz="28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yang </a:t>
            </a:r>
            <a:r>
              <a:rPr lang="en-US" sz="2800" dirty="0" err="1">
                <a:sym typeface="Wingdings" pitchFamily="2" charset="2"/>
              </a:rPr>
              <a:t>dipengaruhi</a:t>
            </a:r>
            <a:r>
              <a:rPr lang="en-US" sz="2800" dirty="0">
                <a:sym typeface="Wingdings" pitchFamily="2" charset="2"/>
              </a:rPr>
              <a:t>  Y,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tak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bebas</a:t>
            </a:r>
            <a:r>
              <a:rPr lang="en-US" sz="2800" dirty="0">
                <a:sym typeface="Wingdings" pitchFamily="2" charset="2"/>
              </a:rPr>
              <a:t> (dependent),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respon</a:t>
            </a:r>
            <a:r>
              <a:rPr lang="en-US" sz="2800" dirty="0">
                <a:sym typeface="Wingdings" pitchFamily="2" charset="2"/>
              </a:rPr>
              <a:t> (response)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Pengantar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Misalnya ingin melihat hubungan antara pengeluaran untuk iklan (ads expenditures, X) dengan penerimaan melalui penjualan (sales revenue, Y)</a:t>
            </a:r>
          </a:p>
        </p:txBody>
      </p:sp>
      <p:graphicFrame>
        <p:nvGraphicFramePr>
          <p:cNvPr id="4223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74081"/>
              </p:ext>
            </p:extLst>
          </p:nvPr>
        </p:nvGraphicFramePr>
        <p:xfrm>
          <a:off x="1990723" y="2967042"/>
          <a:ext cx="7858103" cy="1371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7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48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65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48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818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65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48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65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484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5651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Bulan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-50800"/>
            <a:ext cx="10363200" cy="1143000"/>
          </a:xfrm>
        </p:spPr>
        <p:txBody>
          <a:bodyPr/>
          <a:lstStyle/>
          <a:p>
            <a:r>
              <a:rPr lang="en-US" dirty="0" err="1"/>
              <a:t>Pengantar</a:t>
            </a:r>
            <a:endParaRPr lang="en-US" dirty="0"/>
          </a:p>
        </p:txBody>
      </p:sp>
      <p:graphicFrame>
        <p:nvGraphicFramePr>
          <p:cNvPr id="12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828801" y="1752600"/>
          <a:ext cx="5991225" cy="459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48" name="AutoShape 4"/>
          <p:cNvSpPr>
            <a:spLocks/>
          </p:cNvSpPr>
          <p:nvPr/>
        </p:nvSpPr>
        <p:spPr bwMode="auto">
          <a:xfrm>
            <a:off x="4267200" y="4495800"/>
            <a:ext cx="173038" cy="762000"/>
          </a:xfrm>
          <a:prstGeom prst="leftBrace">
            <a:avLst>
              <a:gd name="adj1" fmla="val 36697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/>
          </p:cNvSpPr>
          <p:nvPr/>
        </p:nvSpPr>
        <p:spPr bwMode="auto">
          <a:xfrm>
            <a:off x="4572000" y="40386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343400" y="4038600"/>
            <a:ext cx="173038" cy="457200"/>
          </a:xfrm>
          <a:prstGeom prst="leftBrace">
            <a:avLst>
              <a:gd name="adj1" fmla="val 22018"/>
              <a:gd name="adj2" fmla="val 4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800600" y="44196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4" imgW="164880" imgH="203040" progId="Equation.3">
                  <p:embed/>
                </p:oleObj>
              </mc:Choice>
              <mc:Fallback>
                <p:oleObj name="Equation" r:id="rId4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33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962400" y="47244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6" imgW="164880" imgH="164880" progId="Equation.3">
                  <p:embed/>
                </p:oleObj>
              </mc:Choice>
              <mc:Fallback>
                <p:oleObj name="Equation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330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4114800" y="40386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8" imgW="114120" imgH="139680" progId="Equation.3">
                  <p:embed/>
                </p:oleObj>
              </mc:Choice>
              <mc:Fallback>
                <p:oleObj name="Equation" r:id="rId8" imgW="1141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001000" y="1752601"/>
            <a:ext cx="22860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Trebuchet MS" pitchFamily="34" charset="0"/>
              </a:rPr>
              <a:t>Ingin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dibuat</a:t>
            </a:r>
            <a:r>
              <a:rPr lang="en-US" sz="20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Trebuchet MS" pitchFamily="34" charset="0"/>
              </a:rPr>
              <a:t>Y = a + </a:t>
            </a:r>
            <a:r>
              <a:rPr lang="en-US" sz="3200" dirty="0" err="1">
                <a:latin typeface="Trebuchet MS" pitchFamily="34" charset="0"/>
              </a:rPr>
              <a:t>bX</a:t>
            </a:r>
            <a:endParaRPr lang="en-US" sz="3200" dirty="0">
              <a:latin typeface="Trebuchet MS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Model </a:t>
            </a:r>
            <a:r>
              <a:rPr lang="en-US" sz="2000" dirty="0" err="1">
                <a:latin typeface="Trebuchet MS" pitchFamily="34" charset="0"/>
              </a:rPr>
              <a:t>memuat</a:t>
            </a:r>
            <a:r>
              <a:rPr lang="en-US" sz="2000" dirty="0">
                <a:latin typeface="Trebuchet MS" pitchFamily="34" charset="0"/>
              </a:rPr>
              <a:t> error, </a:t>
            </a:r>
            <a:r>
              <a:rPr lang="en-US" sz="2000" dirty="0" err="1">
                <a:latin typeface="Trebuchet MS" pitchFamily="34" charset="0"/>
              </a:rPr>
              <a:t>selisih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nilai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sebenarnya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dengan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dugaan</a:t>
            </a:r>
            <a:r>
              <a:rPr lang="en-US" sz="2000" dirty="0">
                <a:latin typeface="Trebuchet MS" pitchFamily="34" charset="0"/>
              </a:rPr>
              <a:t> </a:t>
            </a:r>
            <a:r>
              <a:rPr lang="en-US" sz="2000" dirty="0" err="1">
                <a:latin typeface="Trebuchet MS" pitchFamily="34" charset="0"/>
              </a:rPr>
              <a:t>berdasar</a:t>
            </a:r>
            <a:r>
              <a:rPr lang="en-US" sz="2000" dirty="0">
                <a:latin typeface="Trebuchet MS" pitchFamily="34" charset="0"/>
              </a:rPr>
              <a:t> model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Trebuchet MS" pitchFamily="34" charset="0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8153400" y="5105401"/>
          <a:ext cx="1905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10" imgW="596880" imgH="215640" progId="Equation.3">
                  <p:embed/>
                </p:oleObj>
              </mc:Choice>
              <mc:Fallback>
                <p:oleObj name="Equation" r:id="rId10" imgW="596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05401"/>
                        <a:ext cx="19050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6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mendapatkan a dan b?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267201" y="1981201"/>
          <a:ext cx="335597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3" imgW="1422360" imgH="838080" progId="Equation.3">
                  <p:embed/>
                </p:oleObj>
              </mc:Choice>
              <mc:Fallback>
                <p:oleObj name="Equation" r:id="rId3" imgW="1422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981201"/>
                        <a:ext cx="335597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181600" y="4343400"/>
          <a:ext cx="16779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711000" imgH="215640" progId="Equation.3">
                  <p:embed/>
                </p:oleObj>
              </mc:Choice>
              <mc:Fallback>
                <p:oleObj name="Equation" r:id="rId5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16779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733800" y="5498068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Rata-rata Y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477000" y="5391090"/>
            <a:ext cx="2362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Rata-rata X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5257800" y="4800600"/>
            <a:ext cx="533400" cy="6096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6781800" y="4724400"/>
            <a:ext cx="685800" cy="609600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 Perhitungan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09800" y="5287962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457200" imgH="190440" progId="Equation.3">
                  <p:embed/>
                </p:oleObj>
              </mc:Choice>
              <mc:Fallback>
                <p:oleObj name="Equation" r:id="rId3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87962"/>
                        <a:ext cx="1143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193925" y="5957887"/>
          <a:ext cx="1174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957887"/>
                        <a:ext cx="1174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657600" y="5287962"/>
          <a:ext cx="365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7" imgW="1460160" imgH="253800" progId="Equation.3">
                  <p:embed/>
                </p:oleObj>
              </mc:Choice>
              <mc:Fallback>
                <p:oleObj name="Equation" r:id="rId7" imgW="1460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87962"/>
                        <a:ext cx="3651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733800" y="5973762"/>
          <a:ext cx="2571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9" imgW="1028520" imgH="279360" progId="Equation.3">
                  <p:embed/>
                </p:oleObj>
              </mc:Choice>
              <mc:Fallback>
                <p:oleObj name="Equation" r:id="rId9" imgW="1028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973762"/>
                        <a:ext cx="2571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467600" y="5287962"/>
            <a:ext cx="297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b = 106 / 30 = 3.533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467600" y="5986515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a = 50 – 3.533 (12) = 7.60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37144"/>
              </p:ext>
            </p:extLst>
          </p:nvPr>
        </p:nvGraphicFramePr>
        <p:xfrm>
          <a:off x="1905000" y="1447801"/>
          <a:ext cx="8896350" cy="35052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3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674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X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Y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(X - </a:t>
                      </a:r>
                      <a:r>
                        <a:rPr lang="en-US" sz="2000" u="none" strike="noStrike" dirty="0" err="1"/>
                        <a:t>Xbar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(Y - </a:t>
                      </a:r>
                      <a:r>
                        <a:rPr lang="en-US" sz="2000" u="none" strike="noStrike" dirty="0" err="1"/>
                        <a:t>Ybar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(X - </a:t>
                      </a:r>
                      <a:r>
                        <a:rPr lang="en-US" sz="2000" u="none" strike="noStrike" dirty="0" err="1"/>
                        <a:t>Xbar</a:t>
                      </a:r>
                      <a:r>
                        <a:rPr lang="en-US" sz="2000" u="none" strike="noStrike" dirty="0"/>
                        <a:t>)(Y - </a:t>
                      </a:r>
                      <a:r>
                        <a:rPr lang="en-US" sz="2000" u="none" strike="noStrike" dirty="0" err="1"/>
                        <a:t>Ybar</a:t>
                      </a:r>
                      <a:r>
                        <a:rPr lang="en-US" sz="2000" u="none" strike="noStrike" dirty="0"/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(X - </a:t>
                      </a:r>
                      <a:r>
                        <a:rPr lang="en-US" sz="2000" u="none" strike="noStrike" dirty="0" err="1"/>
                        <a:t>Xbar</a:t>
                      </a:r>
                      <a:r>
                        <a:rPr lang="en-US" sz="2000" u="none" strike="noStrike" dirty="0"/>
                        <a:t>)</a:t>
                      </a:r>
                      <a:r>
                        <a:rPr lang="en-US" sz="2000" u="none" strike="noStrike" baseline="30000" dirty="0"/>
                        <a:t>2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-2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27" y="1897465"/>
            <a:ext cx="4911591" cy="4438966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X vs 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85193" y="2996001"/>
            <a:ext cx="1891865" cy="369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799" b="1" i="0" u="none" strike="noStrike" kern="1200" baseline="0">
                <a:solidFill>
                  <a:srgbClr val="514843"/>
                </a:solidFill>
                <a:latin typeface="Trebuchet MS"/>
                <a:ea typeface="Trebuchet MS"/>
                <a:cs typeface="Trebuchet MS"/>
              </a:defRPr>
            </a:pPr>
            <a:r>
              <a:rPr lang="en-US" dirty="0"/>
              <a:t>y = 7.6 </a:t>
            </a:r>
            <a:r>
              <a:rPr lang="en-US" dirty="0" smtClean="0"/>
              <a:t>+ 3.53x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899" y="1440573"/>
            <a:ext cx="760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&lt;-read.csv("D:/regresi.csv", header=TRUE)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regresi$X,regresi$Y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975" y="2894013"/>
            <a:ext cx="9980682" cy="1096962"/>
          </a:xfrm>
        </p:spPr>
        <p:txBody>
          <a:bodyPr>
            <a:noAutofit/>
          </a:bodyPr>
          <a:lstStyle/>
          <a:p>
            <a:r>
              <a:rPr lang="en-US" sz="2400" dirty="0" err="1"/>
              <a:t>Interpretasi</a:t>
            </a:r>
            <a:r>
              <a:rPr lang="en-US" sz="2400" dirty="0"/>
              <a:t> a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b     : Y </a:t>
            </a:r>
            <a:r>
              <a:rPr lang="en-US" sz="2400" dirty="0"/>
              <a:t>= 7.6 + 3.53 X</a:t>
            </a:r>
            <a:br>
              <a:rPr lang="en-US" sz="2400" dirty="0"/>
            </a:br>
            <a:r>
              <a:rPr lang="en-US" sz="2400" dirty="0" err="1"/>
              <a:t>Penerimaan</a:t>
            </a:r>
            <a:r>
              <a:rPr lang="en-US" sz="2400" dirty="0"/>
              <a:t> = 7.6 + 3.53 </a:t>
            </a:r>
            <a:r>
              <a:rPr lang="en-US" sz="2400" dirty="0" err="1"/>
              <a:t>Belanja</a:t>
            </a:r>
            <a:r>
              <a:rPr lang="en-US" sz="2400" dirty="0"/>
              <a:t> </a:t>
            </a:r>
            <a:r>
              <a:rPr lang="en-US" sz="2400" dirty="0" err="1"/>
              <a:t>Iklan</a:t>
            </a:r>
            <a:endParaRPr lang="en-US" sz="2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1304925"/>
            <a:ext cx="9982200" cy="53721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= </a:t>
            </a:r>
            <a:r>
              <a:rPr lang="en-US" sz="2800" dirty="0" err="1"/>
              <a:t>intersep</a:t>
            </a:r>
            <a:r>
              <a:rPr lang="en-US" sz="2800" dirty="0"/>
              <a:t>/intercept =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 </a:t>
            </a:r>
            <a:r>
              <a:rPr lang="en-US" sz="2800" dirty="0" err="1"/>
              <a:t>ketika</a:t>
            </a:r>
            <a:r>
              <a:rPr lang="en-US" sz="2800" dirty="0"/>
              <a:t> X </a:t>
            </a:r>
            <a:r>
              <a:rPr lang="en-US" sz="2800" dirty="0" err="1"/>
              <a:t>sebesar</a:t>
            </a:r>
            <a:r>
              <a:rPr lang="en-US" sz="2800" dirty="0"/>
              <a:t> 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b = gradient/slope =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 </a:t>
            </a:r>
            <a:r>
              <a:rPr lang="en-US" sz="2800" dirty="0" err="1"/>
              <a:t>ketika</a:t>
            </a:r>
            <a:r>
              <a:rPr lang="en-US" sz="2800" dirty="0"/>
              <a:t> X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satuan</a:t>
            </a:r>
            <a:r>
              <a:rPr lang="en-US" sz="2800" dirty="0"/>
              <a:t>.  </a:t>
            </a:r>
            <a:r>
              <a:rPr lang="en-US" sz="2800" dirty="0" err="1"/>
              <a:t>Tanda</a:t>
            </a:r>
            <a:r>
              <a:rPr lang="en-US" sz="2800" dirty="0"/>
              <a:t> </a:t>
            </a:r>
            <a:r>
              <a:rPr lang="en-US" sz="2800" dirty="0" err="1"/>
              <a:t>koefisien</a:t>
            </a:r>
            <a:r>
              <a:rPr lang="en-US" sz="2800" dirty="0"/>
              <a:t> b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X </a:t>
            </a:r>
            <a:r>
              <a:rPr lang="en-US" sz="2800" dirty="0" err="1"/>
              <a:t>dan</a:t>
            </a:r>
            <a:r>
              <a:rPr lang="en-US" sz="2800" dirty="0"/>
              <a:t> Y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ilustrasi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= 7.6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sales revenue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 </a:t>
            </a:r>
            <a:r>
              <a:rPr lang="en-US" sz="2800" dirty="0" err="1"/>
              <a:t>iklan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7.6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dolar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 = 3.533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 </a:t>
            </a:r>
            <a:r>
              <a:rPr lang="en-US" sz="2800" dirty="0" err="1"/>
              <a:t>iklan</a:t>
            </a:r>
            <a:r>
              <a:rPr lang="en-US" sz="2800" dirty="0"/>
              <a:t> </a:t>
            </a:r>
            <a:r>
              <a:rPr lang="en-US" sz="2800" dirty="0" err="1"/>
              <a:t>dinaikkan</a:t>
            </a:r>
            <a:r>
              <a:rPr lang="en-US" sz="2800" dirty="0"/>
              <a:t> 1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dolar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sales revenue </a:t>
            </a:r>
            <a:r>
              <a:rPr lang="en-US" sz="2800" dirty="0" err="1"/>
              <a:t>naik</a:t>
            </a:r>
            <a:r>
              <a:rPr lang="en-US" sz="2800" dirty="0"/>
              <a:t> 3.533 </a:t>
            </a:r>
            <a:r>
              <a:rPr lang="en-US" sz="2800" dirty="0" err="1"/>
              <a:t>juta</a:t>
            </a:r>
            <a:r>
              <a:rPr lang="en-US" sz="2800" dirty="0"/>
              <a:t> </a:t>
            </a:r>
            <a:r>
              <a:rPr lang="en-US" sz="2800" dirty="0" err="1"/>
              <a:t>dolar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Signifikasi Koefisien b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38225" y="1823236"/>
            <a:ext cx="7772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>
                <a:latin typeface="Trebuchet MS" pitchFamily="34" charset="0"/>
              </a:rPr>
              <a:t>H</a:t>
            </a:r>
            <a:r>
              <a:rPr lang="en-US" sz="2800" baseline="-25000" dirty="0">
                <a:latin typeface="Trebuchet MS" pitchFamily="34" charset="0"/>
              </a:rPr>
              <a:t>0</a:t>
            </a:r>
            <a:r>
              <a:rPr lang="en-US" sz="2800" dirty="0">
                <a:latin typeface="Trebuchet MS" pitchFamily="34" charset="0"/>
              </a:rPr>
              <a:t> : b = 0 (</a:t>
            </a:r>
            <a:r>
              <a:rPr lang="en-US" sz="2800" dirty="0" err="1">
                <a:latin typeface="Trebuchet MS" pitchFamily="34" charset="0"/>
              </a:rPr>
              <a:t>artinya</a:t>
            </a:r>
            <a:r>
              <a:rPr lang="en-US" sz="2800" dirty="0">
                <a:latin typeface="Trebuchet MS" pitchFamily="34" charset="0"/>
              </a:rPr>
              <a:t> X </a:t>
            </a:r>
            <a:r>
              <a:rPr lang="en-US" sz="2800" dirty="0" err="1">
                <a:latin typeface="Trebuchet MS" pitchFamily="34" charset="0"/>
              </a:rPr>
              <a:t>tidak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mempengaruhi</a:t>
            </a:r>
            <a:r>
              <a:rPr lang="en-US" sz="2800" dirty="0">
                <a:latin typeface="Trebuchet MS" pitchFamily="34" charset="0"/>
              </a:rPr>
              <a:t> Y)</a:t>
            </a:r>
          </a:p>
          <a:p>
            <a:pPr algn="just">
              <a:spcBef>
                <a:spcPct val="50000"/>
              </a:spcBef>
            </a:pPr>
            <a:r>
              <a:rPr lang="en-US" sz="2800" dirty="0">
                <a:latin typeface="Trebuchet MS" pitchFamily="34" charset="0"/>
              </a:rPr>
              <a:t>H</a:t>
            </a:r>
            <a:r>
              <a:rPr lang="en-US" sz="2800" baseline="-25000" dirty="0">
                <a:latin typeface="Trebuchet MS" pitchFamily="34" charset="0"/>
              </a:rPr>
              <a:t>1</a:t>
            </a:r>
            <a:r>
              <a:rPr lang="en-US" sz="2800" dirty="0">
                <a:latin typeface="Trebuchet MS" pitchFamily="34" charset="0"/>
              </a:rPr>
              <a:t> : b </a:t>
            </a:r>
            <a:r>
              <a:rPr lang="en-US" sz="2800" dirty="0">
                <a:latin typeface="Trebuchet MS" pitchFamily="34" charset="0"/>
                <a:sym typeface="Symbol" pitchFamily="18" charset="2"/>
              </a:rPr>
              <a:t> 0 (</a:t>
            </a:r>
            <a:r>
              <a:rPr lang="en-US" sz="2800" dirty="0" err="1">
                <a:latin typeface="Trebuchet MS" pitchFamily="34" charset="0"/>
                <a:sym typeface="Symbol" pitchFamily="18" charset="2"/>
              </a:rPr>
              <a:t>artinya</a:t>
            </a:r>
            <a:r>
              <a:rPr lang="en-US" sz="2800" dirty="0">
                <a:latin typeface="Trebuchet MS" pitchFamily="34" charset="0"/>
                <a:sym typeface="Symbol" pitchFamily="18" charset="2"/>
              </a:rPr>
              <a:t> X </a:t>
            </a:r>
            <a:r>
              <a:rPr lang="en-US" sz="2800" dirty="0" err="1">
                <a:latin typeface="Trebuchet MS" pitchFamily="34" charset="0"/>
                <a:sym typeface="Symbol" pitchFamily="18" charset="2"/>
              </a:rPr>
              <a:t>mempengaruhi</a:t>
            </a:r>
            <a:r>
              <a:rPr lang="en-US" sz="2800" dirty="0">
                <a:latin typeface="Trebuchet MS" pitchFamily="34" charset="0"/>
                <a:sym typeface="Symbol" pitchFamily="18" charset="2"/>
              </a:rPr>
              <a:t> Y)</a:t>
            </a:r>
            <a:endParaRPr lang="en-US" sz="2800" dirty="0">
              <a:latin typeface="Trebuchet MS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85911" y="3888204"/>
            <a:ext cx="102186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ym typeface="Symbol" pitchFamily="18" charset="2"/>
              </a:rPr>
              <a:t>Kesimpulan</a:t>
            </a:r>
            <a:r>
              <a:rPr lang="en-US" sz="2800" dirty="0">
                <a:sym typeface="Symbol" pitchFamily="18" charset="2"/>
              </a:rPr>
              <a:t> : </a:t>
            </a:r>
            <a:r>
              <a:rPr lang="en-US" sz="2800" dirty="0" err="1">
                <a:sym typeface="Symbol" pitchFamily="18" charset="2"/>
              </a:rPr>
              <a:t>Tolak</a:t>
            </a:r>
            <a:r>
              <a:rPr lang="en-US" sz="2800" dirty="0">
                <a:sym typeface="Symbol" pitchFamily="18" charset="2"/>
              </a:rPr>
              <a:t> H</a:t>
            </a:r>
            <a:r>
              <a:rPr lang="en-US" sz="2800" baseline="-25000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, data </a:t>
            </a:r>
            <a:r>
              <a:rPr lang="en-US" sz="2800" dirty="0" err="1">
                <a:sym typeface="Symbol" pitchFamily="18" charset="2"/>
              </a:rPr>
              <a:t>mendukung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kesimpulan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adanya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pengaruh</a:t>
            </a:r>
            <a:r>
              <a:rPr lang="en-US" sz="2800" dirty="0">
                <a:sym typeface="Symbol" pitchFamily="18" charset="2"/>
              </a:rPr>
              <a:t> ads expenditure </a:t>
            </a:r>
            <a:r>
              <a:rPr lang="en-US" sz="2800" dirty="0" err="1">
                <a:sym typeface="Symbol" pitchFamily="18" charset="2"/>
              </a:rPr>
              <a:t>terhadap</a:t>
            </a:r>
            <a:r>
              <a:rPr lang="en-US" sz="2800" dirty="0">
                <a:sym typeface="Symbol" pitchFamily="18" charset="2"/>
              </a:rPr>
              <a:t> sales revenue.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8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Ukuran Kebaikan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determinasi</a:t>
            </a:r>
            <a:r>
              <a:rPr lang="en-US" dirty="0"/>
              <a:t> (R</a:t>
            </a:r>
            <a:r>
              <a:rPr lang="en-US" baseline="30000" dirty="0"/>
              <a:t>2</a:t>
            </a:r>
            <a:r>
              <a:rPr lang="en-US" dirty="0"/>
              <a:t>, R-squared)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 s/d 1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data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diterangkan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model</a:t>
            </a:r>
          </a:p>
          <a:p>
            <a:pPr>
              <a:lnSpc>
                <a:spcPct val="90000"/>
              </a:lnSpc>
            </a:pPr>
            <a:r>
              <a:rPr lang="en-US" dirty="0"/>
              <a:t>R-squared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indikasi</a:t>
            </a:r>
            <a:r>
              <a:rPr lang="en-US" dirty="0"/>
              <a:t> model yang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85911" y="3888204"/>
            <a:ext cx="102186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>
                <a:sym typeface="Symbol" pitchFamily="18" charset="2"/>
              </a:rPr>
              <a:t>Kesimpulan</a:t>
            </a:r>
            <a:r>
              <a:rPr lang="en-US" sz="2800" dirty="0" smtClean="0">
                <a:sym typeface="Symbol" pitchFamily="18" charset="2"/>
              </a:rPr>
              <a:t>: R-squared </a:t>
            </a:r>
            <a:r>
              <a:rPr lang="en-US" sz="2800" dirty="0" err="1" smtClean="0">
                <a:sym typeface="Symbol" pitchFamily="18" charset="2"/>
              </a:rPr>
              <a:t>sebesar</a:t>
            </a:r>
            <a:r>
              <a:rPr lang="en-US" sz="2800" dirty="0" smtClean="0">
                <a:sym typeface="Symbol" pitchFamily="18" charset="2"/>
              </a:rPr>
              <a:t> 85,12%. </a:t>
            </a:r>
            <a:r>
              <a:rPr lang="en-US" sz="2800" dirty="0" err="1" smtClean="0">
                <a:sym typeface="Symbol" pitchFamily="18" charset="2"/>
              </a:rPr>
              <a:t>Sebesar</a:t>
            </a:r>
            <a:r>
              <a:rPr lang="en-US" sz="2800" dirty="0" smtClean="0">
                <a:sym typeface="Symbol" pitchFamily="18" charset="2"/>
              </a:rPr>
              <a:t> 85,12% </a:t>
            </a:r>
            <a:r>
              <a:rPr lang="en-US" sz="2800" dirty="0" err="1" smtClean="0">
                <a:sym typeface="Symbol" pitchFamily="18" charset="2"/>
              </a:rPr>
              <a:t>keragaman</a:t>
            </a:r>
            <a:r>
              <a:rPr lang="en-US" sz="2800" dirty="0" smtClean="0">
                <a:sym typeface="Symbol" pitchFamily="18" charset="2"/>
              </a:rPr>
              <a:t> data </a:t>
            </a:r>
            <a:r>
              <a:rPr lang="en-US" sz="2800" dirty="0" err="1" smtClean="0">
                <a:sym typeface="Symbol" pitchFamily="18" charset="2"/>
              </a:rPr>
              <a:t>hasil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penjualan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mampu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dijelaskan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oleh</a:t>
            </a:r>
            <a:r>
              <a:rPr lang="en-US" sz="2800" dirty="0" smtClean="0">
                <a:sym typeface="Symbol" pitchFamily="18" charset="2"/>
              </a:rPr>
              <a:t>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38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 </a:t>
            </a:r>
            <a:r>
              <a:rPr lang="en-US" dirty="0" err="1" smtClean="0"/>
              <a:t>Regresi</a:t>
            </a:r>
            <a:r>
              <a:rPr lang="en-US" dirty="0" smtClean="0"/>
              <a:t> Linear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85058"/>
            <a:ext cx="6457950" cy="3476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9841" y="1467445"/>
            <a:ext cx="8649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&lt;-read.csv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("regresi.csv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header=TRUE)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&lt;- lm(y ~ x,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summary(model)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Regresi</a:t>
            </a:r>
            <a:r>
              <a:rPr lang="en-US" dirty="0" smtClean="0"/>
              <a:t> Linear </a:t>
            </a:r>
            <a:r>
              <a:rPr lang="en-US" dirty="0" err="1" smtClean="0"/>
              <a:t>Berganda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(multiple linear regression)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972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Simple Linear Regression (</a:t>
            </a:r>
            <a:r>
              <a:rPr lang="en-US" sz="2800" dirty="0" err="1"/>
              <a:t>regresi</a:t>
            </a:r>
            <a:r>
              <a:rPr lang="en-US" sz="2800" dirty="0"/>
              <a:t> linear </a:t>
            </a:r>
            <a:r>
              <a:rPr lang="en-US" sz="2800" dirty="0" err="1"/>
              <a:t>sederhana</a:t>
            </a:r>
            <a:r>
              <a:rPr lang="en-US" sz="2800" dirty="0"/>
              <a:t>):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1 </a:t>
            </a:r>
            <a:r>
              <a:rPr lang="en-US" sz="2800" dirty="0" err="1"/>
              <a:t>peubah</a:t>
            </a:r>
            <a:r>
              <a:rPr lang="en-US" sz="2800" dirty="0"/>
              <a:t> </a:t>
            </a:r>
            <a:r>
              <a:rPr lang="en-US" sz="2800" dirty="0" err="1"/>
              <a:t>penjelas</a:t>
            </a:r>
            <a:r>
              <a:rPr lang="en-US" sz="2800" dirty="0"/>
              <a:t>.  </a:t>
            </a:r>
            <a:r>
              <a:rPr lang="en-US" sz="2800" dirty="0" err="1"/>
              <a:t>Modelnya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algn="ctr">
              <a:buNone/>
            </a:pPr>
            <a:r>
              <a:rPr lang="en-US" sz="2800" dirty="0"/>
              <a:t>	Y = </a:t>
            </a:r>
            <a:r>
              <a:rPr lang="en-US" sz="2800" dirty="0">
                <a:sym typeface="Symbol"/>
              </a:rPr>
              <a:t></a:t>
            </a:r>
            <a:r>
              <a:rPr lang="en-US" sz="2800" baseline="-25000" dirty="0">
                <a:sym typeface="Symbol"/>
              </a:rPr>
              <a:t>0</a:t>
            </a:r>
            <a:r>
              <a:rPr lang="en-US" sz="2800" dirty="0">
                <a:sym typeface="Symbol"/>
              </a:rPr>
              <a:t> + 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X + 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Multiple Linear Regression (</a:t>
            </a:r>
            <a:r>
              <a:rPr lang="en-US" sz="2800" dirty="0" err="1"/>
              <a:t>regresi</a:t>
            </a:r>
            <a:r>
              <a:rPr lang="en-US" sz="2800" dirty="0"/>
              <a:t> linear </a:t>
            </a:r>
            <a:r>
              <a:rPr lang="en-US" sz="2800" dirty="0" err="1"/>
              <a:t>berganda</a:t>
            </a:r>
            <a:r>
              <a:rPr lang="en-US" sz="2800" dirty="0"/>
              <a:t>):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peubah</a:t>
            </a:r>
            <a:r>
              <a:rPr lang="en-US" sz="2800" dirty="0"/>
              <a:t> </a:t>
            </a:r>
            <a:r>
              <a:rPr lang="en-US" sz="2800" dirty="0" err="1"/>
              <a:t>penjelas</a:t>
            </a:r>
            <a:r>
              <a:rPr lang="en-US" sz="2800" dirty="0"/>
              <a:t>.  </a:t>
            </a:r>
            <a:r>
              <a:rPr lang="en-US" sz="2800" dirty="0" err="1"/>
              <a:t>Modelnya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 algn="ctr">
              <a:buNone/>
            </a:pPr>
            <a:r>
              <a:rPr lang="en-US" sz="2800" dirty="0"/>
              <a:t>	Y = </a:t>
            </a:r>
            <a:r>
              <a:rPr lang="en-US" sz="2800" dirty="0">
                <a:sym typeface="Symbol"/>
              </a:rPr>
              <a:t></a:t>
            </a:r>
            <a:r>
              <a:rPr lang="en-US" sz="2800" baseline="-25000" dirty="0">
                <a:sym typeface="Symbol"/>
              </a:rPr>
              <a:t>0</a:t>
            </a:r>
            <a:r>
              <a:rPr lang="en-US" sz="2800" dirty="0">
                <a:sym typeface="Symbol"/>
              </a:rPr>
              <a:t> + 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X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+ </a:t>
            </a:r>
            <a:r>
              <a:rPr lang="en-US" sz="2800" baseline="-25000" dirty="0">
                <a:sym typeface="Symbol"/>
              </a:rPr>
              <a:t>2</a:t>
            </a:r>
            <a:r>
              <a:rPr lang="en-US" sz="2800" dirty="0">
                <a:sym typeface="Symbol"/>
              </a:rPr>
              <a:t> X</a:t>
            </a:r>
            <a:r>
              <a:rPr lang="en-US" sz="2800" baseline="-25000" dirty="0">
                <a:sym typeface="Symbol"/>
              </a:rPr>
              <a:t>2</a:t>
            </a:r>
            <a:r>
              <a:rPr lang="en-US" sz="2800" dirty="0">
                <a:sym typeface="Symbol"/>
              </a:rPr>
              <a:t> + … + </a:t>
            </a:r>
            <a:r>
              <a:rPr lang="en-US" sz="2800" baseline="-25000" dirty="0">
                <a:sym typeface="Symbol"/>
              </a:rPr>
              <a:t>k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X</a:t>
            </a:r>
            <a:r>
              <a:rPr lang="en-US" sz="2800" baseline="-25000" dirty="0" err="1">
                <a:sym typeface="Symbol"/>
              </a:rPr>
              <a:t>k</a:t>
            </a:r>
            <a:r>
              <a:rPr lang="en-US" sz="2800" dirty="0">
                <a:sym typeface="Symbol"/>
              </a:rPr>
              <a:t> + 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06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(1)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(2)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, (3)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/>
              <a:t>(1)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tanaman</a:t>
            </a:r>
            <a:r>
              <a:rPr lang="en-US" dirty="0" smtClean="0"/>
              <a:t>, (2) </a:t>
            </a:r>
            <a:r>
              <a:rPr lang="en-US" dirty="0" err="1" smtClean="0"/>
              <a:t>dosis</a:t>
            </a:r>
            <a:r>
              <a:rPr lang="en-US" dirty="0" smtClean="0"/>
              <a:t> </a:t>
            </a:r>
            <a:r>
              <a:rPr lang="en-US" dirty="0" err="1" smtClean="0"/>
              <a:t>pupuk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, (3)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hara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, (4) </a:t>
            </a:r>
            <a:r>
              <a:rPr lang="en-US" dirty="0" err="1" smtClean="0"/>
              <a:t>curah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penanaman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7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104900" y="1762115"/>
            <a:ext cx="7848600" cy="4038600"/>
          </a:xfrm>
        </p:spPr>
        <p:txBody>
          <a:bodyPr>
            <a:noAutofit/>
          </a:bodyPr>
          <a:lstStyle/>
          <a:p>
            <a:r>
              <a:rPr lang="en-US" sz="2400" dirty="0" err="1"/>
              <a:t>Uji</a:t>
            </a:r>
            <a:r>
              <a:rPr lang="en-US" sz="2400" dirty="0"/>
              <a:t> </a:t>
            </a:r>
            <a:r>
              <a:rPr lang="en-US" sz="2400" dirty="0" err="1" smtClean="0"/>
              <a:t>Simultan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uji</a:t>
            </a:r>
            <a:r>
              <a:rPr lang="en-US" sz="2400" dirty="0" smtClean="0"/>
              <a:t> 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ANOVA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simultan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X </a:t>
            </a:r>
            <a:r>
              <a:rPr lang="en-US" sz="2000" dirty="0" err="1"/>
              <a:t>terhadap</a:t>
            </a:r>
            <a:r>
              <a:rPr lang="en-US" sz="2000" dirty="0"/>
              <a:t> 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 err="1"/>
              <a:t>semua</a:t>
            </a:r>
            <a:r>
              <a:rPr lang="en-US" sz="1800" dirty="0"/>
              <a:t> b</a:t>
            </a:r>
            <a:r>
              <a:rPr lang="en-US" sz="1800" baseline="-25000" dirty="0"/>
              <a:t>i</a:t>
            </a:r>
            <a:r>
              <a:rPr lang="en-US" sz="1800" dirty="0"/>
              <a:t> = 0 (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X yang </a:t>
            </a:r>
            <a:r>
              <a:rPr lang="en-US" sz="1800" dirty="0" err="1"/>
              <a:t>berpengaruh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Y)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 err="1"/>
              <a:t>ada</a:t>
            </a:r>
            <a:r>
              <a:rPr lang="en-US" sz="1800" dirty="0"/>
              <a:t> b</a:t>
            </a:r>
            <a:r>
              <a:rPr lang="en-US" sz="1800" baseline="-25000" dirty="0"/>
              <a:t>i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 0 (</a:t>
            </a:r>
            <a:r>
              <a:rPr lang="en-US" sz="1800" dirty="0" err="1">
                <a:sym typeface="Symbol" pitchFamily="18" charset="2"/>
              </a:rPr>
              <a:t>ada</a:t>
            </a:r>
            <a:r>
              <a:rPr lang="en-US" sz="1800" dirty="0">
                <a:sym typeface="Symbol" pitchFamily="18" charset="2"/>
              </a:rPr>
              <a:t> X yang </a:t>
            </a:r>
            <a:r>
              <a:rPr lang="en-US" sz="1800" dirty="0" err="1">
                <a:sym typeface="Symbol" pitchFamily="18" charset="2"/>
              </a:rPr>
              <a:t>berpengaruh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 err="1">
                <a:sym typeface="Symbol" pitchFamily="18" charset="2"/>
              </a:rPr>
              <a:t>terhadap</a:t>
            </a:r>
            <a:r>
              <a:rPr lang="en-US" sz="1800" dirty="0">
                <a:sym typeface="Symbol" pitchFamily="18" charset="2"/>
              </a:rPr>
              <a:t> Y)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Jika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nilai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400" dirty="0" err="1">
                <a:sym typeface="Symbol" pitchFamily="18" charset="2"/>
              </a:rPr>
              <a:t>kecil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disimpulkan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tolak</a:t>
            </a:r>
            <a:r>
              <a:rPr lang="en-US" sz="2400" dirty="0">
                <a:sym typeface="Symbol" pitchFamily="18" charset="2"/>
              </a:rPr>
              <a:t> H</a:t>
            </a:r>
            <a:r>
              <a:rPr lang="en-US" sz="2400" baseline="-25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. </a:t>
            </a:r>
            <a:r>
              <a:rPr lang="en-US" sz="2400" dirty="0" err="1">
                <a:sym typeface="Symbol" pitchFamily="18" charset="2"/>
              </a:rPr>
              <a:t>dengan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kata</a:t>
            </a:r>
            <a:r>
              <a:rPr lang="en-US" sz="2400" dirty="0">
                <a:sym typeface="Symbol" pitchFamily="18" charset="2"/>
              </a:rPr>
              <a:t> lain, </a:t>
            </a:r>
            <a:r>
              <a:rPr lang="en-US" sz="2400" dirty="0" err="1">
                <a:sym typeface="Symbol" pitchFamily="18" charset="2"/>
              </a:rPr>
              <a:t>jika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nilai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p-value </a:t>
            </a:r>
            <a:r>
              <a:rPr lang="en-US" sz="2400" dirty="0" err="1">
                <a:sym typeface="Symbol" pitchFamily="18" charset="2"/>
              </a:rPr>
              <a:t>kecil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berarti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ada</a:t>
            </a:r>
            <a:r>
              <a:rPr lang="en-US" sz="2400" dirty="0">
                <a:sym typeface="Symbol" pitchFamily="18" charset="2"/>
              </a:rPr>
              <a:t> X yang </a:t>
            </a:r>
            <a:r>
              <a:rPr lang="en-US" sz="2400" dirty="0" err="1">
                <a:sym typeface="Symbol" pitchFamily="18" charset="2"/>
              </a:rPr>
              <a:t>berpengaruh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terhadap</a:t>
            </a:r>
            <a:r>
              <a:rPr lang="en-US" sz="2400" dirty="0">
                <a:sym typeface="Symbol" pitchFamily="18" charset="2"/>
              </a:rPr>
              <a:t> Y.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sym typeface="Symbol" pitchFamily="18" charset="2"/>
              </a:rPr>
              <a:t>Sebaliknya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jika</a:t>
            </a:r>
            <a:r>
              <a:rPr lang="en-US" sz="2400" dirty="0">
                <a:sym typeface="Symbol" pitchFamily="18" charset="2"/>
              </a:rPr>
              <a:t> p-value </a:t>
            </a:r>
            <a:r>
              <a:rPr lang="en-US" sz="2400" dirty="0" err="1">
                <a:sym typeface="Symbol" pitchFamily="18" charset="2"/>
              </a:rPr>
              <a:t>besar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 err="1">
                <a:sym typeface="Symbol" pitchFamily="18" charset="2"/>
              </a:rPr>
              <a:t>maka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tidak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ada</a:t>
            </a:r>
            <a:r>
              <a:rPr lang="en-US" sz="2400" dirty="0">
                <a:sym typeface="Symbol" pitchFamily="18" charset="2"/>
              </a:rPr>
              <a:t> X yang </a:t>
            </a:r>
            <a:r>
              <a:rPr lang="en-US" sz="2400" dirty="0" err="1">
                <a:sym typeface="Symbol" pitchFamily="18" charset="2"/>
              </a:rPr>
              <a:t>pengaruhnya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signifikan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5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uji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t</a:t>
            </a:r>
          </a:p>
          <a:p>
            <a:pPr marL="628650" lvl="2"/>
            <a:r>
              <a:rPr lang="en-US" sz="1800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</a:t>
            </a:r>
            <a:r>
              <a:rPr lang="en-US" sz="1800" dirty="0" smtClean="0"/>
              <a:t>X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berpengaruh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Y</a:t>
            </a:r>
            <a:endParaRPr lang="en-US" sz="1800" dirty="0"/>
          </a:p>
          <a:p>
            <a:pPr marL="628650" lvl="2"/>
            <a:r>
              <a:rPr lang="en-US" sz="1800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: </a:t>
            </a:r>
            <a:r>
              <a:rPr lang="en-US" sz="1800" dirty="0" smtClean="0"/>
              <a:t>X </a:t>
            </a:r>
            <a:r>
              <a:rPr lang="en-US" sz="1800" dirty="0" err="1" smtClean="0"/>
              <a:t>berpengaruh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Y</a:t>
            </a:r>
            <a:endParaRPr lang="en-US" sz="1800" dirty="0">
              <a:sym typeface="Symbol" pitchFamily="18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penjelas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persatu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46700"/>
              </p:ext>
            </p:extLst>
          </p:nvPr>
        </p:nvGraphicFramePr>
        <p:xfrm>
          <a:off x="3503613" y="3019425"/>
          <a:ext cx="168751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761760" imgH="711000" progId="Equation.3">
                  <p:embed/>
                </p:oleObj>
              </mc:Choice>
              <mc:Fallback>
                <p:oleObj name="Equation" r:id="rId3" imgW="761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3019425"/>
                        <a:ext cx="1687513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21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Kebaikan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koefisien</a:t>
            </a:r>
            <a:r>
              <a:rPr lang="en-US" sz="2800" dirty="0"/>
              <a:t> </a:t>
            </a:r>
            <a:r>
              <a:rPr lang="en-US" sz="2800" dirty="0" err="1"/>
              <a:t>determinasi</a:t>
            </a:r>
            <a:r>
              <a:rPr lang="en-US" sz="2800" dirty="0"/>
              <a:t> (R</a:t>
            </a:r>
            <a:r>
              <a:rPr lang="en-US" sz="2800" baseline="30000" dirty="0"/>
              <a:t>2</a:t>
            </a:r>
            <a:r>
              <a:rPr lang="en-US" sz="2800" dirty="0"/>
              <a:t>)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merupakan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ukuran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seberapa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besar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keragaman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dari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respon</a:t>
            </a:r>
            <a:r>
              <a:rPr lang="en-US" sz="2800" dirty="0">
                <a:sym typeface="Wingdings" pitchFamily="2" charset="2"/>
              </a:rPr>
              <a:t> (y) </a:t>
            </a:r>
            <a:r>
              <a:rPr lang="en-US" sz="2800" dirty="0" err="1">
                <a:sym typeface="Wingdings" pitchFamily="2" charset="2"/>
              </a:rPr>
              <a:t>dapat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dijelaskan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oleh</a:t>
            </a:r>
            <a:r>
              <a:rPr lang="en-US" sz="2800" dirty="0">
                <a:sym typeface="Wingdings" pitchFamily="2" charset="2"/>
              </a:rPr>
              <a:t> model (</a:t>
            </a:r>
            <a:r>
              <a:rPr lang="en-US" sz="2800" dirty="0" err="1">
                <a:sym typeface="Wingdings" pitchFamily="2" charset="2"/>
              </a:rPr>
              <a:t>peubah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penjelas</a:t>
            </a:r>
            <a:r>
              <a:rPr lang="en-US" sz="2800" dirty="0">
                <a:sym typeface="Wingdings" pitchFamily="2" charset="2"/>
              </a:rPr>
              <a:t> (x))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err="1">
                <a:sym typeface="Wingdings" pitchFamily="2" charset="2"/>
              </a:rPr>
              <a:t>Nilainya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antara</a:t>
            </a:r>
            <a:r>
              <a:rPr lang="en-US" sz="2800" dirty="0">
                <a:sym typeface="Wingdings" pitchFamily="2" charset="2"/>
              </a:rPr>
              <a:t> 0-100%, </a:t>
            </a:r>
            <a:r>
              <a:rPr lang="en-US" sz="2800" dirty="0" err="1">
                <a:sym typeface="Wingdings" pitchFamily="2" charset="2"/>
              </a:rPr>
              <a:t>semakin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mendekati</a:t>
            </a:r>
            <a:r>
              <a:rPr lang="en-US" sz="2800" dirty="0">
                <a:sym typeface="Wingdings" pitchFamily="2" charset="2"/>
              </a:rPr>
              <a:t> 100% </a:t>
            </a:r>
            <a:r>
              <a:rPr lang="en-US" sz="2800" dirty="0" err="1">
                <a:sym typeface="Wingdings" pitchFamily="2" charset="2"/>
              </a:rPr>
              <a:t>maka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semakin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bagus</a:t>
            </a:r>
            <a:endParaRPr lang="en-US" sz="2800" dirty="0">
              <a:sym typeface="Wingdings" pitchFamily="2" charset="2"/>
            </a:endParaRP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9140"/>
              </p:ext>
            </p:extLst>
          </p:nvPr>
        </p:nvGraphicFramePr>
        <p:xfrm>
          <a:off x="2590801" y="4809478"/>
          <a:ext cx="16541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4" imgW="660240" imgH="393480" progId="Equation.3">
                  <p:embed/>
                </p:oleObj>
              </mc:Choice>
              <mc:Fallback>
                <p:oleObj name="Equation" r:id="rId4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09478"/>
                        <a:ext cx="165417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105401" y="4773614"/>
          <a:ext cx="47720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6" imgW="1904760" imgH="419040" progId="Equation.3">
                  <p:embed/>
                </p:oleObj>
              </mc:Choice>
              <mc:Fallback>
                <p:oleObj name="Equation" r:id="rId6" imgW="1904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773614"/>
                        <a:ext cx="477202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1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#2 </a:t>
            </a:r>
            <a:r>
              <a:rPr lang="en-US" dirty="0" err="1"/>
              <a:t>R</a:t>
            </a:r>
            <a:r>
              <a:rPr lang="en-US" dirty="0" err="1" smtClean="0"/>
              <a:t>egresi</a:t>
            </a:r>
            <a:r>
              <a:rPr lang="en-US" dirty="0" smtClean="0"/>
              <a:t> </a:t>
            </a:r>
            <a:r>
              <a:rPr lang="en-US" dirty="0" err="1" smtClean="0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</a:t>
            </a:r>
          </a:p>
          <a:p>
            <a:pPr lvl="1"/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Respon</a:t>
            </a:r>
            <a:r>
              <a:rPr lang="en-US" sz="2400" dirty="0" smtClean="0"/>
              <a:t>: </a:t>
            </a:r>
            <a:r>
              <a:rPr lang="en-US" sz="2400" dirty="0" err="1" smtClean="0"/>
              <a:t>Harga</a:t>
            </a:r>
            <a:r>
              <a:rPr lang="en-US" sz="2400" dirty="0" smtClean="0"/>
              <a:t> (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jual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juta</a:t>
            </a:r>
            <a:r>
              <a:rPr lang="en-US" sz="2400" dirty="0" smtClean="0"/>
              <a:t> rupiah)</a:t>
            </a:r>
          </a:p>
          <a:p>
            <a:pPr lvl="1"/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Penjelas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err="1" smtClean="0"/>
              <a:t>Luasbangunan</a:t>
            </a:r>
            <a:r>
              <a:rPr lang="en-US" sz="2000" dirty="0" smtClean="0"/>
              <a:t> (</a:t>
            </a: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meter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Luastanah</a:t>
            </a:r>
            <a:r>
              <a:rPr lang="en-US" sz="2000" dirty="0" smtClean="0"/>
              <a:t> (</a:t>
            </a: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 smtClean="0"/>
              <a:t>tanah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meter </a:t>
            </a:r>
            <a:r>
              <a:rPr lang="en-US" sz="2000" dirty="0" err="1" smtClean="0"/>
              <a:t>persegi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Umur</a:t>
            </a:r>
            <a:r>
              <a:rPr lang="en-US" sz="2000" dirty="0" smtClean="0"/>
              <a:t> (</a:t>
            </a:r>
            <a:r>
              <a:rPr lang="en-US" sz="2000" dirty="0" err="1" smtClean="0"/>
              <a:t>umur</a:t>
            </a:r>
            <a:r>
              <a:rPr lang="en-US" sz="2000" dirty="0" smtClean="0"/>
              <a:t>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satuan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Kamarmandi</a:t>
            </a:r>
            <a:r>
              <a:rPr lang="en-US" sz="2000" dirty="0" smtClean="0"/>
              <a:t> (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kamar</a:t>
            </a:r>
            <a:r>
              <a:rPr lang="en-US" sz="2000" dirty="0" smtClean="0"/>
              <a:t> </a:t>
            </a:r>
            <a:r>
              <a:rPr lang="en-US" sz="2000" dirty="0" err="1" smtClean="0"/>
              <a:t>mandi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Dekattol</a:t>
            </a:r>
            <a:r>
              <a:rPr lang="en-US" sz="2000" dirty="0" smtClean="0"/>
              <a:t> (0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1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1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600200"/>
            <a:ext cx="631413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Pengantar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</a:b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Pemodelan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Prediktif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membaca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file data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rumah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read.csv("D:/rumah.csv",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header=T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melihat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isi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data, 6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baris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pertama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rumah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86" y="4001295"/>
            <a:ext cx="7157466" cy="172469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454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menghitung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korelasi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untuk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data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rumah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96"/>
          <a:stretch/>
        </p:blipFill>
        <p:spPr>
          <a:xfrm>
            <a:off x="1104900" y="2009671"/>
            <a:ext cx="8417334" cy="40293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81292" y="4310743"/>
            <a:ext cx="940942" cy="17283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85615" y="4521759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521759"/>
                <a:ext cx="452176" cy="5727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185615" y="5255291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5255291"/>
                <a:ext cx="452176" cy="5727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85615" y="4913645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913645"/>
                <a:ext cx="452176" cy="5727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185615" y="5075674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5075674"/>
                <a:ext cx="452176" cy="5727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85615" y="4682535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682535"/>
                <a:ext cx="452176" cy="5727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185615" y="5438672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5438672"/>
                <a:ext cx="452176" cy="5727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85615" y="4387363"/>
                <a:ext cx="452176" cy="572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5" y="4387363"/>
                <a:ext cx="452176" cy="5727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1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1062152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#model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regresi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dengan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Y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harga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prediktor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 (1)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luas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bangunan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, (2)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luas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tanah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(3)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umur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bangunan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(4)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kamar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tidur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(5)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banyaknya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kamar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mandi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model.rumah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lm(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harga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luasbangunan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luastanah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umur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kamartidur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kamarmandi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	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rumah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model.rumah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model.rumah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0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4899" y="3969640"/>
            <a:ext cx="1080239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Model  </a:t>
            </a:r>
            <a:r>
              <a:rPr lang="en-US" dirty="0" err="1"/>
              <a:t>Regresi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modelnya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 err="1"/>
              <a:t>Harga</a:t>
            </a:r>
            <a:r>
              <a:rPr lang="en-US" dirty="0"/>
              <a:t> = </a:t>
            </a:r>
            <a:r>
              <a:rPr lang="en-US" dirty="0" smtClean="0"/>
              <a:t>203.88 – 0.17 </a:t>
            </a:r>
            <a:r>
              <a:rPr lang="en-US" dirty="0" err="1" smtClean="0"/>
              <a:t>luasbangunan</a:t>
            </a:r>
            <a:r>
              <a:rPr lang="en-US" dirty="0" smtClean="0"/>
              <a:t> + 1.29 </a:t>
            </a:r>
            <a:r>
              <a:rPr lang="en-US" dirty="0" err="1" smtClean="0"/>
              <a:t>luastanah</a:t>
            </a:r>
            <a:r>
              <a:rPr lang="en-US" dirty="0" smtClean="0"/>
              <a:t> – 3.94 </a:t>
            </a:r>
            <a:r>
              <a:rPr lang="en-US" dirty="0" err="1"/>
              <a:t>umur</a:t>
            </a:r>
            <a:r>
              <a:rPr lang="en-US" dirty="0"/>
              <a:t> + </a:t>
            </a:r>
            <a:r>
              <a:rPr lang="en-US" dirty="0" smtClean="0"/>
              <a:t>2.1 </a:t>
            </a:r>
            <a:r>
              <a:rPr lang="en-US" dirty="0" err="1" smtClean="0"/>
              <a:t>kamartidur</a:t>
            </a:r>
            <a:r>
              <a:rPr lang="en-US" dirty="0"/>
              <a:t> </a:t>
            </a:r>
            <a:r>
              <a:rPr lang="en-US" dirty="0" smtClean="0"/>
              <a:t>+ 1.66 </a:t>
            </a:r>
            <a:r>
              <a:rPr lang="en-US" dirty="0" err="1" smtClean="0"/>
              <a:t>Kamarmandi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568590"/>
            <a:ext cx="8494106" cy="18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56157"/>
            <a:ext cx="6630382" cy="4428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9525" y="3048000"/>
            <a:ext cx="4343400" cy="32316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u="sng" dirty="0" err="1"/>
              <a:t>Uji</a:t>
            </a:r>
            <a:r>
              <a:rPr lang="en-US" u="sng" dirty="0"/>
              <a:t> </a:t>
            </a:r>
            <a:r>
              <a:rPr lang="en-US" u="sng" dirty="0" err="1"/>
              <a:t>Simultan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 err="1"/>
              <a:t>semua</a:t>
            </a:r>
            <a:r>
              <a:rPr lang="en-US" dirty="0"/>
              <a:t> 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dirty="0" err="1"/>
              <a:t>ada</a:t>
            </a:r>
            <a:r>
              <a:rPr lang="en-US" dirty="0"/>
              <a:t> X yang </a:t>
            </a:r>
            <a:r>
              <a:rPr lang="en-US" dirty="0" err="1"/>
              <a:t>berpengaruh</a:t>
            </a:r>
            <a:endParaRPr lang="en-US" dirty="0"/>
          </a:p>
          <a:p>
            <a:endParaRPr lang="en-US" dirty="0"/>
          </a:p>
          <a:p>
            <a:r>
              <a:rPr lang="en-US" dirty="0"/>
              <a:t>p-value (Pr &gt; F)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H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penjelas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pengaruhnya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6" name="Rounded Rectangle 5"/>
          <p:cNvSpPr/>
          <p:nvPr/>
        </p:nvSpPr>
        <p:spPr>
          <a:xfrm>
            <a:off x="1126571" y="5803395"/>
            <a:ext cx="5439400" cy="341376"/>
          </a:xfrm>
          <a:prstGeom prst="roundRect">
            <a:avLst>
              <a:gd name="adj" fmla="val 77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36061"/>
            <a:ext cx="6630382" cy="4428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972" y="1890855"/>
            <a:ext cx="3200400" cy="461664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u="sng" dirty="0" err="1"/>
              <a:t>Uji</a:t>
            </a:r>
            <a:r>
              <a:rPr lang="en-US" u="sng" dirty="0"/>
              <a:t> Partial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X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X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berpengaruh</a:t>
            </a:r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X </a:t>
            </a:r>
            <a:r>
              <a:rPr lang="en-US" dirty="0" err="1"/>
              <a:t>berpengaruh</a:t>
            </a:r>
            <a:endParaRPr lang="en-US" dirty="0"/>
          </a:p>
          <a:p>
            <a:endParaRPr lang="en-US" dirty="0"/>
          </a:p>
          <a:p>
            <a:r>
              <a:rPr lang="en-US" dirty="0"/>
              <a:t>p-value (Pr &gt; F)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pengaruh</a:t>
            </a:r>
            <a:r>
              <a:rPr lang="en-US" dirty="0"/>
              <a:t> X </a:t>
            </a:r>
            <a:r>
              <a:rPr lang="en-US" dirty="0" err="1"/>
              <a:t>signifikan</a:t>
            </a:r>
            <a:r>
              <a:rPr lang="en-US" dirty="0"/>
              <a:t> (</a:t>
            </a:r>
            <a:r>
              <a:rPr lang="en-US" dirty="0" err="1"/>
              <a:t>Tolak</a:t>
            </a:r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)</a:t>
            </a:r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 err="1" smtClean="0"/>
              <a:t>Luasbangunan</a:t>
            </a:r>
            <a:r>
              <a:rPr lang="en-US" dirty="0" smtClean="0"/>
              <a:t>,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,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mandi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Luastanah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: </a:t>
            </a:r>
            <a:r>
              <a:rPr lang="en-US" dirty="0" err="1" smtClean="0"/>
              <a:t>signifikan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04900" y="3924410"/>
            <a:ext cx="5369018" cy="1192422"/>
          </a:xfrm>
          <a:prstGeom prst="roundRect">
            <a:avLst>
              <a:gd name="adj" fmla="val 77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36061"/>
            <a:ext cx="6630382" cy="4428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Praktek</a:t>
            </a:r>
            <a:r>
              <a:rPr lang="en-US" dirty="0"/>
              <a:t> #2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Berganda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781" y="3243363"/>
            <a:ext cx="3886200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Kebaikan</a:t>
            </a:r>
            <a:r>
              <a:rPr lang="en-US" u="sng" dirty="0"/>
              <a:t> Model</a:t>
            </a:r>
          </a:p>
          <a:p>
            <a:endParaRPr lang="en-US" dirty="0"/>
          </a:p>
          <a:p>
            <a:r>
              <a:rPr lang="en-US" dirty="0" smtClean="0"/>
              <a:t>R</a:t>
            </a:r>
            <a:r>
              <a:rPr lang="en-US" baseline="30000" dirty="0" smtClean="0"/>
              <a:t>2-adj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0.8301 = 83.01%</a:t>
            </a:r>
            <a:endParaRPr lang="en-US" dirty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42330" y="5513254"/>
            <a:ext cx="2738628" cy="341376"/>
          </a:xfrm>
          <a:prstGeom prst="roundRect">
            <a:avLst>
              <a:gd name="adj" fmla="val 771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 err="1"/>
              <a:t>bagian</a:t>
            </a:r>
            <a:r>
              <a:rPr lang="en-US" sz="2000" cap="none" dirty="0"/>
              <a:t> 1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Pengenalan</a:t>
            </a:r>
            <a:r>
              <a:rPr lang="en-US" cap="none" dirty="0" smtClean="0"/>
              <a:t> </a:t>
            </a:r>
            <a:r>
              <a:rPr lang="en-US" cap="none" dirty="0" err="1" smtClean="0"/>
              <a:t>Pemodelan</a:t>
            </a:r>
            <a:r>
              <a:rPr lang="en-US" cap="none" dirty="0" smtClean="0"/>
              <a:t> </a:t>
            </a:r>
            <a:r>
              <a:rPr lang="en-US" cap="none" dirty="0" err="1" smtClean="0"/>
              <a:t>Prediktif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Prediktif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4900" y="1495096"/>
            <a:ext cx="3429000" cy="461665"/>
          </a:xfrm>
          <a:prstGeom prst="rect">
            <a:avLst/>
          </a:prstGeom>
          <a:solidFill>
            <a:srgbClr val="EA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 </a:t>
            </a:r>
            <a:r>
              <a:rPr lang="en-US" sz="2400" b="1" dirty="0" err="1" smtClean="0">
                <a:solidFill>
                  <a:schemeClr val="bg1"/>
                </a:solidFill>
                <a:sym typeface="Symbol"/>
              </a:rPr>
              <a:t>Variabel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Target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0" y="2863480"/>
            <a:ext cx="3429000" cy="461665"/>
          </a:xfrm>
          <a:prstGeom prst="rect">
            <a:avLst/>
          </a:prstGeom>
          <a:solidFill>
            <a:srgbClr val="EA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 </a:t>
            </a:r>
            <a:r>
              <a:rPr lang="en-US" sz="2400" b="1" dirty="0" err="1" smtClean="0">
                <a:solidFill>
                  <a:schemeClr val="bg1"/>
                </a:solidFill>
                <a:sym typeface="Symbol"/>
              </a:rPr>
              <a:t>Variabel</a:t>
            </a:r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sz="2400" b="1" dirty="0">
                <a:solidFill>
                  <a:schemeClr val="bg1"/>
                </a:solidFill>
                <a:sym typeface="Symbol"/>
              </a:rPr>
              <a:t>Input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899" y="4319366"/>
            <a:ext cx="3429000" cy="461665"/>
          </a:xfrm>
          <a:prstGeom prst="rect">
            <a:avLst/>
          </a:prstGeom>
          <a:solidFill>
            <a:srgbClr val="EA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sym typeface="Symbol"/>
              </a:rPr>
              <a:t> Model </a:t>
            </a:r>
            <a:r>
              <a:rPr lang="en-US" sz="2400" b="1" dirty="0" err="1">
                <a:solidFill>
                  <a:schemeClr val="bg1"/>
                </a:solidFill>
                <a:sym typeface="Symbol"/>
              </a:rPr>
              <a:t>Fungsional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900" y="1949080"/>
            <a:ext cx="8149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diprediksi</a:t>
            </a:r>
            <a:r>
              <a:rPr lang="en-US" sz="1600" dirty="0"/>
              <a:t>,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respon</a:t>
            </a:r>
            <a:r>
              <a:rPr lang="en-US" sz="1600" dirty="0"/>
              <a:t> (response variable)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tak-bebas</a:t>
            </a:r>
            <a:r>
              <a:rPr lang="en-US" sz="1600" dirty="0"/>
              <a:t> (dependent variable).  </a:t>
            </a:r>
            <a:r>
              <a:rPr lang="en-US" sz="1600" dirty="0" err="1"/>
              <a:t>Notasi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: 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899" y="3325145"/>
            <a:ext cx="980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memprediksi</a:t>
            </a:r>
            <a:r>
              <a:rPr lang="en-US" sz="1600" dirty="0"/>
              <a:t>,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penjelas</a:t>
            </a:r>
            <a:r>
              <a:rPr lang="en-US" sz="1600" dirty="0"/>
              <a:t> (predictor variable)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bebas</a:t>
            </a:r>
            <a:r>
              <a:rPr lang="en-US" sz="1600" dirty="0"/>
              <a:t> (independent variable). </a:t>
            </a:r>
            <a:r>
              <a:rPr lang="en-US" sz="1600" dirty="0" err="1"/>
              <a:t>Notasi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: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9175" y="4851289"/>
            <a:ext cx="788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matematis</a:t>
            </a:r>
            <a:r>
              <a:rPr lang="en-US" sz="1600" dirty="0"/>
              <a:t> yang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X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Y.  Model </a:t>
            </a:r>
            <a:r>
              <a:rPr lang="en-US" sz="1600" dirty="0" err="1"/>
              <a:t>statistika</a:t>
            </a:r>
            <a:r>
              <a:rPr lang="en-US" sz="1600" dirty="0"/>
              <a:t> yang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lain:</a:t>
            </a:r>
          </a:p>
          <a:p>
            <a:pPr>
              <a:buFontTx/>
              <a:buChar char="-"/>
            </a:pPr>
            <a:r>
              <a:rPr lang="en-US" sz="1600" dirty="0" err="1"/>
              <a:t>Regresi</a:t>
            </a:r>
            <a:r>
              <a:rPr lang="en-US" sz="1600" dirty="0"/>
              <a:t> Linear</a:t>
            </a:r>
          </a:p>
          <a:p>
            <a:pPr>
              <a:buFontTx/>
              <a:buChar char="-"/>
            </a:pPr>
            <a:r>
              <a:rPr lang="en-US" sz="1600" dirty="0" err="1"/>
              <a:t>Regresi</a:t>
            </a:r>
            <a:r>
              <a:rPr lang="en-US" sz="1600" dirty="0"/>
              <a:t> </a:t>
            </a:r>
            <a:r>
              <a:rPr lang="en-US" sz="1600" dirty="0" err="1"/>
              <a:t>Logistik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Decision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209032" y="6156326"/>
            <a:ext cx="1828800" cy="365125"/>
          </a:xfrm>
        </p:spPr>
        <p:txBody>
          <a:bodyPr/>
          <a:lstStyle/>
          <a:p>
            <a:fld id="{861C12B6-907B-431F-B5A5-007F8B1F7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25" y="2622550"/>
            <a:ext cx="8229600" cy="39163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EA0000"/>
                </a:solidFill>
              </a:rPr>
              <a:t>Membangun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miniatur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dari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dunia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nyata</a:t>
            </a:r>
            <a:endParaRPr lang="en-US" sz="2400" dirty="0">
              <a:solidFill>
                <a:srgbClr val="EA0000"/>
              </a:solidFill>
            </a:endParaRPr>
          </a:p>
          <a:p>
            <a:pPr lvl="1"/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matematis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EA0000"/>
                </a:solidFill>
              </a:rPr>
              <a:t>Menyederhanakan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 smtClean="0">
                <a:solidFill>
                  <a:srgbClr val="EA0000"/>
                </a:solidFill>
              </a:rPr>
              <a:t>fenomena</a:t>
            </a:r>
            <a:r>
              <a:rPr lang="en-US" sz="2400" dirty="0" smtClean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nyata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sehingga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mudah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memahami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pola</a:t>
            </a:r>
            <a:r>
              <a:rPr lang="en-US" sz="2400" dirty="0">
                <a:solidFill>
                  <a:srgbClr val="EA0000"/>
                </a:solidFill>
              </a:rPr>
              <a:t> </a:t>
            </a:r>
            <a:r>
              <a:rPr lang="en-US" sz="2400" dirty="0" err="1">
                <a:solidFill>
                  <a:srgbClr val="EA0000"/>
                </a:solidFill>
              </a:rPr>
              <a:t>umum</a:t>
            </a:r>
            <a:r>
              <a:rPr lang="en-US" sz="2400" dirty="0">
                <a:solidFill>
                  <a:srgbClr val="EA0000"/>
                </a:solidFill>
              </a:rPr>
              <a:t> yang </a:t>
            </a:r>
            <a:r>
              <a:rPr lang="en-US" sz="2400" dirty="0" err="1">
                <a:solidFill>
                  <a:srgbClr val="EA0000"/>
                </a:solidFill>
              </a:rPr>
              <a:t>ada</a:t>
            </a:r>
            <a:endParaRPr lang="en-US" sz="2400" dirty="0">
              <a:solidFill>
                <a:srgbClr val="EA0000"/>
              </a:solidFill>
            </a:endParaRPr>
          </a:p>
          <a:p>
            <a:pPr lvl="1"/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endParaRPr lang="en-US" sz="2000" dirty="0"/>
          </a:p>
          <a:p>
            <a:pPr lvl="1"/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endParaRPr lang="en-US" sz="2000" dirty="0"/>
          </a:p>
          <a:p>
            <a:pPr lvl="1"/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perbedaan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05509"/>
              </p:ext>
            </p:extLst>
          </p:nvPr>
        </p:nvGraphicFramePr>
        <p:xfrm>
          <a:off x="3300413" y="1689893"/>
          <a:ext cx="3171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434960" imgH="241200" progId="Equation.3">
                  <p:embed/>
                </p:oleObj>
              </mc:Choice>
              <mc:Fallback>
                <p:oleObj name="Equation" r:id="rId3" imgW="1434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1689893"/>
                        <a:ext cx="31718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EA0000"/>
                </a:solidFill>
              </a:rPr>
              <a:t>Tujuan</a:t>
            </a:r>
            <a:r>
              <a:rPr lang="en-US" sz="2400" dirty="0">
                <a:solidFill>
                  <a:srgbClr val="EA0000"/>
                </a:solidFill>
              </a:rPr>
              <a:t>/</a:t>
            </a:r>
            <a:r>
              <a:rPr lang="en-US" sz="2400" dirty="0" err="1">
                <a:solidFill>
                  <a:srgbClr val="EA0000"/>
                </a:solidFill>
              </a:rPr>
              <a:t>Manfaat</a:t>
            </a:r>
            <a:r>
              <a:rPr lang="en-US" sz="2400" dirty="0">
                <a:solidFill>
                  <a:srgbClr val="EA0000"/>
                </a:solidFill>
              </a:rPr>
              <a:t>:</a:t>
            </a:r>
          </a:p>
          <a:p>
            <a:pPr lvl="1"/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</a:t>
            </a:r>
            <a:r>
              <a:rPr lang="en-US" sz="2000" dirty="0"/>
              <a:t>-explore dataset yang </a:t>
            </a:r>
            <a:r>
              <a:rPr lang="en-US" sz="2000" dirty="0" err="1"/>
              <a:t>dimiliki</a:t>
            </a:r>
            <a:endParaRPr lang="en-US" sz="2000" dirty="0"/>
          </a:p>
          <a:p>
            <a:pPr lvl="1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prediktor</a:t>
            </a:r>
            <a:endParaRPr lang="en-US" sz="2000" dirty="0"/>
          </a:p>
          <a:p>
            <a:pPr lvl="1"/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mengkaji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lain</a:t>
            </a:r>
          </a:p>
          <a:p>
            <a:endParaRPr lang="en-US" sz="2400" dirty="0">
              <a:solidFill>
                <a:srgbClr val="EA0000"/>
              </a:solidFill>
            </a:endParaRPr>
          </a:p>
          <a:p>
            <a:r>
              <a:rPr lang="en-US" sz="2400" dirty="0">
                <a:solidFill>
                  <a:srgbClr val="EA0000"/>
                </a:solidFill>
              </a:rPr>
              <a:t>Are not perfect</a:t>
            </a:r>
          </a:p>
          <a:p>
            <a:pPr lvl="1"/>
            <a:r>
              <a:rPr lang="en-US" sz="2000" dirty="0"/>
              <a:t>All models are wrong, but some are useful” (</a:t>
            </a:r>
            <a:r>
              <a:rPr lang="en-US" sz="2000" dirty="0" err="1"/>
              <a:t>alm</a:t>
            </a:r>
            <a:r>
              <a:rPr lang="en-US" sz="2000" dirty="0"/>
              <a:t>. GEP Box)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65D6-F052-49A8-9E55-F08F8B47836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1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Beberapa</a:t>
            </a:r>
            <a:r>
              <a:rPr lang="en-US" sz="3600" dirty="0"/>
              <a:t> Model </a:t>
            </a:r>
            <a:r>
              <a:rPr lang="en-US" sz="3600" dirty="0" err="1"/>
              <a:t>Statistika</a:t>
            </a:r>
            <a:r>
              <a:rPr lang="en-US" sz="3600" dirty="0"/>
              <a:t> yang </a:t>
            </a:r>
            <a:r>
              <a:rPr lang="en-US" sz="3600" dirty="0" err="1"/>
              <a:t>Populer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14600" y="2423160"/>
          <a:ext cx="7239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Jenis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Variabel</a:t>
                      </a:r>
                      <a:r>
                        <a:rPr lang="en-US" sz="2400" dirty="0" smtClean="0"/>
                        <a:t> Target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</a:t>
                      </a:r>
                      <a:r>
                        <a:rPr lang="en-US" sz="2400" dirty="0" err="1" smtClean="0"/>
                        <a:t>Statistika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Numerik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Regresi</a:t>
                      </a:r>
                      <a:r>
                        <a:rPr lang="en-US" sz="2400" dirty="0" smtClean="0"/>
                        <a:t> Linear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Kategorik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Regresi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Logistik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Pohon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Klasifikasi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baseline="0" dirty="0" smtClean="0"/>
                        <a:t>(Classification Tree)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C12B6-907B-431F-B5A5-007F8B1F7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5839</TotalTime>
  <Words>1566</Words>
  <Application>Microsoft Office PowerPoint</Application>
  <PresentationFormat>Widescreen</PresentationFormat>
  <Paragraphs>352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Euphemia</vt:lpstr>
      <vt:lpstr>Lucida Console</vt:lpstr>
      <vt:lpstr>Plantagenet Cherokee</vt:lpstr>
      <vt:lpstr>Symbol</vt:lpstr>
      <vt:lpstr>Trebuchet MS</vt:lpstr>
      <vt:lpstr>Verdana</vt:lpstr>
      <vt:lpstr>Wingdings</vt:lpstr>
      <vt:lpstr>Academic Literature 16x9</vt:lpstr>
      <vt:lpstr>Equation</vt:lpstr>
      <vt:lpstr>Pengenalan Software R untuk Analisis Data</vt:lpstr>
      <vt:lpstr>Outline</vt:lpstr>
      <vt:lpstr>HARI 2</vt:lpstr>
      <vt:lpstr>Pengantar  Pemodelan Prediktif</vt:lpstr>
      <vt:lpstr>bagian 1 Pengenalan Pemodelan Prediktif</vt:lpstr>
      <vt:lpstr>Komponen Dalam Model Prediktif</vt:lpstr>
      <vt:lpstr>Pemodelan</vt:lpstr>
      <vt:lpstr>Pemodelan</vt:lpstr>
      <vt:lpstr>Beberapa Model Statistika yang Populer</vt:lpstr>
      <vt:lpstr>Tahapan Pemodelan</vt:lpstr>
      <vt:lpstr>bagian 2 Analisis Korelasi</vt:lpstr>
      <vt:lpstr>Hubungan Antar Peubah</vt:lpstr>
      <vt:lpstr>Hubungan antar Peubah</vt:lpstr>
      <vt:lpstr>Koefisien Korelasi</vt:lpstr>
      <vt:lpstr>Koefisien Korelasi (Pearson)</vt:lpstr>
      <vt:lpstr>PowerPoint Presentation</vt:lpstr>
      <vt:lpstr>Koefisien Korelasi (+)</vt:lpstr>
      <vt:lpstr>Koefisien Korelasi (-)</vt:lpstr>
      <vt:lpstr>Praktek #1 Analisis Korelasi</vt:lpstr>
      <vt:lpstr>Praktek #1 Analisis Korelasi</vt:lpstr>
      <vt:lpstr>bagian 3 Pemodelan Regresi Linear</vt:lpstr>
      <vt:lpstr>Pengantar</vt:lpstr>
      <vt:lpstr>Pengantar</vt:lpstr>
      <vt:lpstr>Pengantar</vt:lpstr>
      <vt:lpstr>Bagaimana mendapatkan a dan b?</vt:lpstr>
      <vt:lpstr>Ilustrasi Perhitungan</vt:lpstr>
      <vt:lpstr>Plot X vs Y</vt:lpstr>
      <vt:lpstr>Interpretasi a dan b     : Y = 7.6 + 3.53 X Penerimaan = 7.6 + 3.53 Belanja Iklan</vt:lpstr>
      <vt:lpstr>Uji Signifikasi Koefisien b</vt:lpstr>
      <vt:lpstr>Ukuran Kebaikan Model</vt:lpstr>
      <vt:lpstr>Praktek # Regresi Linear Sederhana</vt:lpstr>
      <vt:lpstr>Regresi Linear Berganda (multiple linear regression)</vt:lpstr>
      <vt:lpstr>Pengantar</vt:lpstr>
      <vt:lpstr>Pengantar</vt:lpstr>
      <vt:lpstr>Pengujian Pengaruh Variabel Penjelas</vt:lpstr>
      <vt:lpstr>Pengujian Pengaruh Variabel Penjelas</vt:lpstr>
      <vt:lpstr>Kebaikan model regresi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Praktek #2 Regresi Berganda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dewikiswani</cp:lastModifiedBy>
  <cp:revision>90</cp:revision>
  <dcterms:created xsi:type="dcterms:W3CDTF">2012-08-29T16:21:37Z</dcterms:created>
  <dcterms:modified xsi:type="dcterms:W3CDTF">2020-02-14T02:50:40Z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