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8" r:id="rId6"/>
    <p:sldId id="264" r:id="rId7"/>
    <p:sldId id="260" r:id="rId8"/>
    <p:sldId id="266" r:id="rId9"/>
    <p:sldId id="267" r:id="rId10"/>
    <p:sldId id="271" r:id="rId11"/>
    <p:sldId id="269" r:id="rId12"/>
    <p:sldId id="270" r:id="rId13"/>
    <p:sldId id="268" r:id="rId14"/>
    <p:sldId id="272" r:id="rId15"/>
    <p:sldId id="273" r:id="rId16"/>
    <p:sldId id="274" r:id="rId17"/>
    <p:sldId id="275" r:id="rId18"/>
    <p:sldId id="259" r:id="rId19"/>
    <p:sldId id="279" r:id="rId20"/>
    <p:sldId id="276" r:id="rId21"/>
    <p:sldId id="278" r:id="rId22"/>
    <p:sldId id="285" r:id="rId23"/>
    <p:sldId id="286" r:id="rId24"/>
    <p:sldId id="280" r:id="rId25"/>
    <p:sldId id="281" r:id="rId26"/>
    <p:sldId id="282" r:id="rId27"/>
    <p:sldId id="283" r:id="rId28"/>
    <p:sldId id="284" r:id="rId29"/>
    <p:sldId id="265" r:id="rId30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8" autoAdjust="0"/>
    <p:restoredTop sz="85984" autoAdjust="0"/>
  </p:normalViewPr>
  <p:slideViewPr>
    <p:cSldViewPr>
      <p:cViewPr varScale="1">
        <p:scale>
          <a:sx n="60" d="100"/>
          <a:sy n="60" d="100"/>
        </p:scale>
        <p:origin x="2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87C7-FB3A-4D1D-BEF8-48EF873D2174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76B2-3844-4E37-A782-2B601D1303C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6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76B2-3844-4E37-A782-2B601D1303C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99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Negotiation-support toolkit for learning landscapes</a:t>
            </a:r>
          </a:p>
          <a:p>
            <a:endParaRPr lang="en-US" dirty="0"/>
          </a:p>
          <a:p>
            <a:r>
              <a:rPr lang="en-US" dirty="0"/>
              <a:t>Software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software </a:t>
            </a:r>
            <a:r>
              <a:rPr lang="en-US" dirty="0" err="1"/>
              <a:t>saja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76B2-3844-4E37-A782-2B601D1303C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0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B282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BD693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B282E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B282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BD693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B282E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B282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BD693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B282E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B282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BD693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CA8BA033-3A8A-4BBC-BA42-38AA69F4CA32}"/>
              </a:ext>
            </a:extLst>
          </p:cNvPr>
          <p:cNvSpPr/>
          <p:nvPr userDrawn="1"/>
        </p:nvSpPr>
        <p:spPr>
          <a:xfrm>
            <a:off x="0" y="5806440"/>
            <a:ext cx="12192000" cy="1051560"/>
          </a:xfrm>
          <a:custGeom>
            <a:avLst/>
            <a:gdLst/>
            <a:ahLst/>
            <a:cxnLst/>
            <a:rect l="l" t="t" r="r" b="b"/>
            <a:pathLst>
              <a:path w="12192000" h="1051559">
                <a:moveTo>
                  <a:pt x="0" y="1051560"/>
                </a:moveTo>
                <a:lnTo>
                  <a:pt x="12191695" y="1051560"/>
                </a:lnTo>
                <a:lnTo>
                  <a:pt x="12191695" y="0"/>
                </a:lnTo>
                <a:lnTo>
                  <a:pt x="0" y="0"/>
                </a:lnTo>
                <a:lnTo>
                  <a:pt x="0" y="1051560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91CF8C-E85D-41CE-96F8-4E8E1A1769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807075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95" y="284479"/>
                </a:lnTo>
                <a:lnTo>
                  <a:pt x="12178995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95" y="105156"/>
                </a:lnTo>
                <a:lnTo>
                  <a:pt x="12178995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ABD6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305730" y="626364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40">
                <a:moveTo>
                  <a:pt x="210820" y="0"/>
                </a:moveTo>
                <a:lnTo>
                  <a:pt x="162480" y="5567"/>
                </a:lnTo>
                <a:lnTo>
                  <a:pt x="118106" y="21427"/>
                </a:lnTo>
                <a:lnTo>
                  <a:pt x="78962" y="46314"/>
                </a:lnTo>
                <a:lnTo>
                  <a:pt x="46314" y="78962"/>
                </a:lnTo>
                <a:lnTo>
                  <a:pt x="21427" y="118106"/>
                </a:lnTo>
                <a:lnTo>
                  <a:pt x="5567" y="162480"/>
                </a:lnTo>
                <a:lnTo>
                  <a:pt x="0" y="210820"/>
                </a:lnTo>
                <a:lnTo>
                  <a:pt x="5567" y="259159"/>
                </a:lnTo>
                <a:lnTo>
                  <a:pt x="21427" y="303533"/>
                </a:lnTo>
                <a:lnTo>
                  <a:pt x="46314" y="342677"/>
                </a:lnTo>
                <a:lnTo>
                  <a:pt x="78962" y="375325"/>
                </a:lnTo>
                <a:lnTo>
                  <a:pt x="118106" y="400212"/>
                </a:lnTo>
                <a:lnTo>
                  <a:pt x="162480" y="416072"/>
                </a:lnTo>
                <a:lnTo>
                  <a:pt x="210820" y="421640"/>
                </a:lnTo>
                <a:lnTo>
                  <a:pt x="259159" y="416072"/>
                </a:lnTo>
                <a:lnTo>
                  <a:pt x="303533" y="400212"/>
                </a:lnTo>
                <a:lnTo>
                  <a:pt x="342677" y="375325"/>
                </a:lnTo>
                <a:lnTo>
                  <a:pt x="375325" y="342677"/>
                </a:lnTo>
                <a:lnTo>
                  <a:pt x="400212" y="303533"/>
                </a:lnTo>
                <a:lnTo>
                  <a:pt x="416072" y="259159"/>
                </a:lnTo>
                <a:lnTo>
                  <a:pt x="421640" y="210820"/>
                </a:lnTo>
                <a:lnTo>
                  <a:pt x="416072" y="162480"/>
                </a:lnTo>
                <a:lnTo>
                  <a:pt x="400212" y="118106"/>
                </a:lnTo>
                <a:lnTo>
                  <a:pt x="375325" y="78962"/>
                </a:lnTo>
                <a:lnTo>
                  <a:pt x="342677" y="46314"/>
                </a:lnTo>
                <a:lnTo>
                  <a:pt x="303533" y="21427"/>
                </a:lnTo>
                <a:lnTo>
                  <a:pt x="259159" y="5567"/>
                </a:lnTo>
                <a:lnTo>
                  <a:pt x="210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305730" y="626364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40">
                <a:moveTo>
                  <a:pt x="210820" y="421640"/>
                </a:moveTo>
                <a:lnTo>
                  <a:pt x="259159" y="416072"/>
                </a:lnTo>
                <a:lnTo>
                  <a:pt x="303533" y="400212"/>
                </a:lnTo>
                <a:lnTo>
                  <a:pt x="342677" y="375325"/>
                </a:lnTo>
                <a:lnTo>
                  <a:pt x="375325" y="342677"/>
                </a:lnTo>
                <a:lnTo>
                  <a:pt x="400212" y="303533"/>
                </a:lnTo>
                <a:lnTo>
                  <a:pt x="416072" y="259159"/>
                </a:lnTo>
                <a:lnTo>
                  <a:pt x="421640" y="210820"/>
                </a:lnTo>
                <a:lnTo>
                  <a:pt x="416072" y="162480"/>
                </a:lnTo>
                <a:lnTo>
                  <a:pt x="400212" y="118106"/>
                </a:lnTo>
                <a:lnTo>
                  <a:pt x="375325" y="78962"/>
                </a:lnTo>
                <a:lnTo>
                  <a:pt x="342677" y="46314"/>
                </a:lnTo>
                <a:lnTo>
                  <a:pt x="303533" y="21427"/>
                </a:lnTo>
                <a:lnTo>
                  <a:pt x="259159" y="5567"/>
                </a:lnTo>
                <a:lnTo>
                  <a:pt x="210820" y="0"/>
                </a:lnTo>
                <a:lnTo>
                  <a:pt x="162480" y="5567"/>
                </a:lnTo>
                <a:lnTo>
                  <a:pt x="118106" y="21427"/>
                </a:lnTo>
                <a:lnTo>
                  <a:pt x="78962" y="46314"/>
                </a:lnTo>
                <a:lnTo>
                  <a:pt x="46314" y="78962"/>
                </a:lnTo>
                <a:lnTo>
                  <a:pt x="21427" y="118106"/>
                </a:lnTo>
                <a:lnTo>
                  <a:pt x="5567" y="162480"/>
                </a:lnTo>
                <a:lnTo>
                  <a:pt x="0" y="210820"/>
                </a:lnTo>
                <a:lnTo>
                  <a:pt x="5567" y="259159"/>
                </a:lnTo>
                <a:lnTo>
                  <a:pt x="21427" y="303533"/>
                </a:lnTo>
                <a:lnTo>
                  <a:pt x="46314" y="342677"/>
                </a:lnTo>
                <a:lnTo>
                  <a:pt x="78962" y="375325"/>
                </a:lnTo>
                <a:lnTo>
                  <a:pt x="118106" y="400212"/>
                </a:lnTo>
                <a:lnTo>
                  <a:pt x="162480" y="416072"/>
                </a:lnTo>
                <a:lnTo>
                  <a:pt x="210820" y="4216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B282E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471" y="1645920"/>
            <a:ext cx="10389057" cy="400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B282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26781" y="6366509"/>
            <a:ext cx="179704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BD693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6144D-F5B8-41FC-9381-D3F4F59DB3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807075"/>
          </a:xfrm>
        </p:spPr>
      </p:sp>
      <p:sp>
        <p:nvSpPr>
          <p:cNvPr id="3" name="object 3"/>
          <p:cNvSpPr/>
          <p:nvPr/>
        </p:nvSpPr>
        <p:spPr>
          <a:xfrm>
            <a:off x="0" y="3743998"/>
            <a:ext cx="12185650" cy="2062480"/>
          </a:xfrm>
          <a:custGeom>
            <a:avLst/>
            <a:gdLst/>
            <a:ahLst/>
            <a:cxnLst/>
            <a:rect l="l" t="t" r="r" b="b"/>
            <a:pathLst>
              <a:path w="12185650" h="2062479">
                <a:moveTo>
                  <a:pt x="0" y="2062441"/>
                </a:moveTo>
                <a:lnTo>
                  <a:pt x="12185345" y="2062441"/>
                </a:lnTo>
                <a:lnTo>
                  <a:pt x="12185345" y="0"/>
                </a:lnTo>
                <a:lnTo>
                  <a:pt x="0" y="0"/>
                </a:lnTo>
                <a:lnTo>
                  <a:pt x="0" y="2062441"/>
                </a:lnTo>
                <a:close/>
              </a:path>
            </a:pathLst>
          </a:custGeom>
          <a:solidFill>
            <a:srgbClr val="ABD693">
              <a:alpha val="9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200" y="4175670"/>
            <a:ext cx="9098280" cy="11583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marR="5080" indent="-305435" algn="r">
              <a:lnSpc>
                <a:spcPts val="4100"/>
              </a:lnSpc>
              <a:spcBef>
                <a:spcPts val="320"/>
              </a:spcBef>
            </a:pPr>
            <a:r>
              <a:rPr lang="en-US" sz="4800" dirty="0"/>
              <a:t>Cross-theme activities for </a:t>
            </a:r>
          </a:p>
          <a:p>
            <a:pPr marL="317500" marR="5080" indent="-305435" algn="r">
              <a:lnSpc>
                <a:spcPts val="4100"/>
              </a:lnSpc>
              <a:spcBef>
                <a:spcPts val="320"/>
              </a:spcBef>
            </a:pPr>
            <a:r>
              <a:rPr lang="en-US" sz="4800" dirty="0"/>
              <a:t>tool development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6076" y="6014720"/>
            <a:ext cx="3414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ABD693"/>
                </a:solidFill>
                <a:latin typeface="Arial"/>
                <a:cs typeface="Arial"/>
              </a:rPr>
              <a:t>ICRAF Developer Team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99462" y="480406"/>
            <a:ext cx="893568" cy="926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10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35000"/>
          </a:xfrm>
        </p:spPr>
        <p:txBody>
          <a:bodyPr/>
          <a:lstStyle/>
          <a:p>
            <a:pPr algn="ctr"/>
            <a:r>
              <a:rPr lang="en-US" dirty="0" err="1"/>
              <a:t>linktree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43CDA-10A3-4EBE-BB16-E23BD9D2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3012"/>
            <a:ext cx="5956620" cy="476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8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11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492443"/>
          </a:xfrm>
        </p:spPr>
        <p:txBody>
          <a:bodyPr/>
          <a:lstStyle/>
          <a:p>
            <a:pPr algn="ctr"/>
            <a:r>
              <a:rPr lang="en-US" sz="3200" dirty="0" err="1"/>
              <a:t>Kompilasi-Integrasi-Sinkronisasi</a:t>
            </a:r>
            <a:r>
              <a:rPr lang="en-US" sz="3200" dirty="0"/>
              <a:t> SATU PETA</a:t>
            </a:r>
            <a:endParaRPr lang="en-ID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790A5-8107-4833-ADD6-386683BD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4" y="1227087"/>
            <a:ext cx="10276052" cy="48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12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492443"/>
          </a:xfrm>
        </p:spPr>
        <p:txBody>
          <a:bodyPr/>
          <a:lstStyle/>
          <a:p>
            <a:pPr algn="ctr"/>
            <a:r>
              <a:rPr lang="en-US" sz="3200" dirty="0"/>
              <a:t>E-learning SATU PETA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B506B-2CE2-45FF-AAFD-EBF1F90F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3401"/>
            <a:ext cx="11430000" cy="48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A94C-04CB-4638-BF7A-21420AE3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15553"/>
          </a:xfrm>
        </p:spPr>
        <p:txBody>
          <a:bodyPr/>
          <a:lstStyle/>
          <a:p>
            <a:r>
              <a:rPr lang="en-US" spc="-5" dirty="0" err="1">
                <a:solidFill>
                  <a:srgbClr val="72BF44"/>
                </a:solidFill>
              </a:rPr>
              <a:t>Perangkat</a:t>
            </a:r>
            <a:r>
              <a:rPr lang="en-US" spc="-5" dirty="0">
                <a:solidFill>
                  <a:srgbClr val="72BF44"/>
                </a:solidFill>
              </a:rPr>
              <a:t> </a:t>
            </a:r>
            <a:r>
              <a:rPr lang="en-US" spc="-5" dirty="0" err="1">
                <a:solidFill>
                  <a:srgbClr val="72BF44"/>
                </a:solidFill>
              </a:rPr>
              <a:t>lunak</a:t>
            </a:r>
            <a:r>
              <a:rPr lang="en-US" dirty="0"/>
              <a:t>/</a:t>
            </a:r>
            <a:r>
              <a:rPr lang="en-US" dirty="0" err="1"/>
              <a:t>alat</a:t>
            </a:r>
            <a:r>
              <a:rPr lang="en-US" dirty="0"/>
              <a:t> bantu lain</a:t>
            </a:r>
            <a:endParaRPr lang="en-ID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672EBE-B799-4196-B7A1-03040C3EC670}"/>
              </a:ext>
            </a:extLst>
          </p:cNvPr>
          <p:cNvSpPr txBox="1"/>
          <p:nvPr/>
        </p:nvSpPr>
        <p:spPr>
          <a:xfrm>
            <a:off x="901700" y="1854200"/>
            <a:ext cx="1007110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3600" dirty="0">
                <a:latin typeface="Calibri"/>
                <a:cs typeface="Calibri"/>
              </a:rPr>
              <a:t>GGP simulation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3600" dirty="0">
                <a:latin typeface="Calibri"/>
                <a:cs typeface="Calibri"/>
              </a:rPr>
              <a:t>GGP visualization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3600" dirty="0">
                <a:latin typeface="Calibri"/>
                <a:cs typeface="Calibri"/>
              </a:rPr>
              <a:t>U</a:t>
            </a:r>
            <a:r>
              <a:rPr lang="en-ID" sz="3600" dirty="0" err="1">
                <a:latin typeface="Calibri"/>
                <a:cs typeface="Calibri"/>
              </a:rPr>
              <a:t>rundata</a:t>
            </a:r>
            <a:endParaRPr lang="en-ID" sz="36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3600" dirty="0">
                <a:latin typeface="Calibri"/>
                <a:cs typeface="Calibri"/>
              </a:rPr>
              <a:t>G</a:t>
            </a:r>
            <a:r>
              <a:rPr lang="en-ID" sz="3600" dirty="0" err="1">
                <a:latin typeface="Calibri"/>
                <a:cs typeface="Calibri"/>
              </a:rPr>
              <a:t>oogle</a:t>
            </a:r>
            <a:r>
              <a:rPr lang="en-ID" sz="3600" dirty="0">
                <a:latin typeface="Calibri"/>
                <a:cs typeface="Calibri"/>
              </a:rPr>
              <a:t> Earth Engine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endParaRPr lang="en-ID" sz="36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3600" dirty="0">
                <a:latin typeface="Calibri"/>
                <a:cs typeface="Calibri"/>
              </a:rPr>
              <a:t>D</a:t>
            </a:r>
            <a:r>
              <a:rPr lang="en-ID" sz="3600" dirty="0">
                <a:latin typeface="Calibri"/>
                <a:cs typeface="Calibri"/>
              </a:rPr>
              <a:t>an </a:t>
            </a:r>
            <a:r>
              <a:rPr lang="en-ID" sz="3600" dirty="0" err="1">
                <a:latin typeface="Calibri"/>
                <a:cs typeface="Calibri"/>
              </a:rPr>
              <a:t>banyak</a:t>
            </a:r>
            <a:r>
              <a:rPr lang="en-ID" sz="3600" dirty="0">
                <a:latin typeface="Calibri"/>
                <a:cs typeface="Calibri"/>
              </a:rPr>
              <a:t> yang </a:t>
            </a:r>
            <a:r>
              <a:rPr lang="en-ID" sz="3600" dirty="0" err="1">
                <a:latin typeface="Calibri"/>
                <a:cs typeface="Calibri"/>
              </a:rPr>
              <a:t>lainnya</a:t>
            </a:r>
            <a:r>
              <a:rPr lang="en-ID" sz="3600" dirty="0">
                <a:latin typeface="Calibri"/>
                <a:cs typeface="Calibri"/>
              </a:rPr>
              <a:t>…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C97B63-1CF4-45B3-A1D1-7E8A9F8DABE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13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20126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280150"/>
          </a:xfrm>
          <a:custGeom>
            <a:avLst/>
            <a:gdLst/>
            <a:ahLst/>
            <a:cxnLst/>
            <a:rect l="l" t="t" r="r" b="b"/>
            <a:pathLst>
              <a:path w="12192000" h="6280150">
                <a:moveTo>
                  <a:pt x="0" y="6279642"/>
                </a:moveTo>
                <a:lnTo>
                  <a:pt x="12191695" y="6279642"/>
                </a:lnTo>
                <a:lnTo>
                  <a:pt x="12191695" y="0"/>
                </a:lnTo>
                <a:lnTo>
                  <a:pt x="0" y="0"/>
                </a:lnTo>
                <a:lnTo>
                  <a:pt x="0" y="627964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9278"/>
            <a:ext cx="12192000" cy="189230"/>
          </a:xfrm>
          <a:custGeom>
            <a:avLst/>
            <a:gdLst/>
            <a:ahLst/>
            <a:cxnLst/>
            <a:rect l="l" t="t" r="r" b="b"/>
            <a:pathLst>
              <a:path w="12192000" h="189229">
                <a:moveTo>
                  <a:pt x="0" y="188722"/>
                </a:moveTo>
                <a:lnTo>
                  <a:pt x="12191695" y="188722"/>
                </a:lnTo>
                <a:lnTo>
                  <a:pt x="12191695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632217"/>
            <a:ext cx="96139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00"/>
              </a:lnSpc>
              <a:spcBef>
                <a:spcPts val="100"/>
              </a:spcBef>
            </a:pPr>
            <a:r>
              <a:rPr lang="en-ID" sz="5000" b="1" spc="-10" dirty="0">
                <a:solidFill>
                  <a:srgbClr val="72BF44"/>
                </a:solidFill>
                <a:latin typeface="Segoe UI"/>
                <a:cs typeface="Segoe UI"/>
              </a:rPr>
              <a:t>Proses </a:t>
            </a: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pengembangan</a:t>
            </a:r>
            <a:endParaRPr lang="en-ID" sz="5000" b="1" dirty="0">
              <a:solidFill>
                <a:srgbClr val="72BF44"/>
              </a:solidFill>
              <a:latin typeface="Segoe UI"/>
              <a:cs typeface="Segoe UI"/>
            </a:endParaRPr>
          </a:p>
          <a:p>
            <a:pPr marL="12700">
              <a:lnSpc>
                <a:spcPts val="7359"/>
              </a:lnSpc>
            </a:pP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Perangkat</a:t>
            </a:r>
            <a:r>
              <a:rPr lang="en-ID" sz="54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lunak</a:t>
            </a:r>
            <a:endParaRPr lang="en-ID" sz="5400" dirty="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82" y="284479"/>
                </a:lnTo>
                <a:lnTo>
                  <a:pt x="12178982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82" y="105156"/>
                </a:lnTo>
                <a:lnTo>
                  <a:pt x="1217898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/>
              <a:t>Transforming </a:t>
            </a:r>
            <a:r>
              <a:rPr spc="-20" dirty="0"/>
              <a:t>Lives </a:t>
            </a:r>
            <a:r>
              <a:rPr spc="-10" dirty="0"/>
              <a:t>and </a:t>
            </a:r>
            <a:r>
              <a:rPr spc="-20" dirty="0"/>
              <a:t>Landscapes </a:t>
            </a:r>
            <a:r>
              <a:rPr spc="-15" dirty="0"/>
              <a:t>with</a:t>
            </a:r>
            <a:r>
              <a:rPr spc="-80" dirty="0"/>
              <a:t> </a:t>
            </a:r>
            <a:r>
              <a:rPr spc="-40" dirty="0"/>
              <a:t>Trees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87063FD-B8AB-4C1F-8178-A9158F45046E}"/>
              </a:ext>
            </a:extLst>
          </p:cNvPr>
          <p:cNvSpPr txBox="1">
            <a:spLocks/>
          </p:cNvSpPr>
          <p:nvPr/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2000"/>
              </a:lnSpc>
            </a:pPr>
            <a:r>
              <a:rPr lang="en-US" sz="1600" dirty="0"/>
              <a:t>14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57588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92087"/>
            <a:ext cx="3213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rgbClr val="72BF44"/>
                </a:solidFill>
              </a:rPr>
              <a:t>Bagaimana</a:t>
            </a:r>
            <a:r>
              <a:rPr lang="en-US" spc="-10" dirty="0">
                <a:solidFill>
                  <a:srgbClr val="72BF44"/>
                </a:solidFill>
              </a:rPr>
              <a:t>?</a:t>
            </a:r>
            <a:endParaRPr spc="-10" dirty="0">
              <a:solidFill>
                <a:srgbClr val="72BF44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854200"/>
            <a:ext cx="10071100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 err="1">
                <a:cs typeface="Calibri"/>
              </a:rPr>
              <a:t>Menyusun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bisnis</a:t>
            </a:r>
            <a:r>
              <a:rPr lang="en-US" sz="2800" dirty="0">
                <a:cs typeface="Calibri"/>
              </a:rPr>
              <a:t> proses </a:t>
            </a:r>
            <a:endParaRPr lang="en-ID" sz="2800" dirty="0"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Membangun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lingkungan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pengembangan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perangkat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lunak</a:t>
            </a:r>
            <a:r>
              <a:rPr lang="en-US" sz="2800" dirty="0">
                <a:cs typeface="Calibri"/>
              </a:rPr>
              <a:t> (</a:t>
            </a:r>
            <a:r>
              <a:rPr lang="en-US" sz="2800" dirty="0" err="1">
                <a:cs typeface="Calibri"/>
              </a:rPr>
              <a:t>nama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aplikasi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bahasa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pemrograman</a:t>
            </a:r>
            <a:r>
              <a:rPr lang="en-US" sz="2800" dirty="0">
                <a:cs typeface="Calibri"/>
              </a:rPr>
              <a:t>, </a:t>
            </a:r>
            <a:r>
              <a:rPr lang="en-ID" sz="2800" dirty="0" err="1">
                <a:cs typeface="Calibri"/>
              </a:rPr>
              <a:t>repositori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kode</a:t>
            </a:r>
            <a:r>
              <a:rPr lang="en-ID" sz="2800" dirty="0">
                <a:cs typeface="Calibri"/>
              </a:rPr>
              <a:t>, database, server)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Membangun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modul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belajar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mandiri</a:t>
            </a:r>
            <a:r>
              <a:rPr lang="en-ID" sz="2800" dirty="0">
                <a:cs typeface="Calibri"/>
              </a:rPr>
              <a:t> (</a:t>
            </a:r>
            <a:r>
              <a:rPr lang="en-ID" sz="2800" dirty="0" err="1">
                <a:cs typeface="Calibri"/>
              </a:rPr>
              <a:t>opsional</a:t>
            </a:r>
            <a:r>
              <a:rPr lang="en-ID" sz="2800" dirty="0">
                <a:cs typeface="Calibri"/>
              </a:rPr>
              <a:t>, </a:t>
            </a:r>
            <a:r>
              <a:rPr lang="en-ID" sz="2800" dirty="0" err="1">
                <a:cs typeface="Calibri"/>
              </a:rPr>
              <a:t>sesuai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kebutuhan</a:t>
            </a:r>
            <a:r>
              <a:rPr lang="en-ID" sz="2800" dirty="0">
                <a:cs typeface="Calibri"/>
              </a:rPr>
              <a:t>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Menulis</a:t>
            </a:r>
            <a:r>
              <a:rPr lang="en-ID" sz="2800" dirty="0">
                <a:cs typeface="Calibri"/>
              </a:rPr>
              <a:t> manual </a:t>
            </a:r>
            <a:r>
              <a:rPr lang="en-ID" sz="2800" dirty="0" err="1">
                <a:cs typeface="Calibri"/>
              </a:rPr>
              <a:t>tidak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hanya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untuk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pengguna</a:t>
            </a:r>
            <a:r>
              <a:rPr lang="en-ID" sz="2800" dirty="0">
                <a:cs typeface="Calibri"/>
              </a:rPr>
              <a:t>, </a:t>
            </a:r>
            <a:r>
              <a:rPr lang="en-ID" sz="2800" dirty="0" err="1">
                <a:cs typeface="Calibri"/>
              </a:rPr>
              <a:t>tetapi</a:t>
            </a:r>
            <a:r>
              <a:rPr lang="en-ID" sz="2800" dirty="0">
                <a:cs typeface="Calibri"/>
              </a:rPr>
              <a:t> juga </a:t>
            </a:r>
            <a:r>
              <a:rPr lang="en-ID" sz="2800" dirty="0" err="1">
                <a:cs typeface="Calibri"/>
              </a:rPr>
              <a:t>untuk</a:t>
            </a:r>
            <a:r>
              <a:rPr lang="en-ID" sz="2800" dirty="0">
                <a:cs typeface="Calibri"/>
              </a:rPr>
              <a:t> developer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 err="1">
                <a:cs typeface="Calibri"/>
              </a:rPr>
              <a:t>Versi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sistem</a:t>
            </a:r>
            <a:r>
              <a:rPr lang="en-US" sz="2800" dirty="0">
                <a:cs typeface="Calibri"/>
              </a:rPr>
              <a:t> (</a:t>
            </a:r>
            <a:r>
              <a:rPr lang="en-US" sz="2800" dirty="0" err="1">
                <a:cs typeface="Calibri"/>
              </a:rPr>
              <a:t>betha</a:t>
            </a:r>
            <a:r>
              <a:rPr lang="en-US" sz="2800" dirty="0">
                <a:cs typeface="Calibri"/>
              </a:rPr>
              <a:t>, alpha, final release) </a:t>
            </a:r>
            <a:r>
              <a:rPr lang="en-US" sz="2800" dirty="0" err="1">
                <a:cs typeface="Calibri"/>
              </a:rPr>
              <a:t>dan</a:t>
            </a:r>
            <a:r>
              <a:rPr lang="en-US" sz="2800" dirty="0">
                <a:cs typeface="Calibri"/>
              </a:rPr>
              <a:t> multi b</a:t>
            </a:r>
            <a:r>
              <a:rPr lang="en-ID" sz="2800" dirty="0" err="1">
                <a:cs typeface="Calibri"/>
              </a:rPr>
              <a:t>ahasa</a:t>
            </a:r>
            <a:endParaRPr lang="en-ID" sz="2800" dirty="0"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Mencatat</a:t>
            </a:r>
            <a:r>
              <a:rPr lang="en-ID" sz="2800" dirty="0">
                <a:cs typeface="Calibri"/>
              </a:rPr>
              <a:t> troubleshoot/bugs </a:t>
            </a:r>
            <a:r>
              <a:rPr lang="en-ID" sz="2800" dirty="0" err="1">
                <a:cs typeface="Calibri"/>
              </a:rPr>
              <a:t>aplikasi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9922663-9FFD-42A1-BA29-A213CB5857D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15</a:t>
            </a:r>
            <a:endParaRPr lang="en-ID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A311-C70D-4CB9-A431-94838AE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80382"/>
            <a:ext cx="4419600" cy="635000"/>
          </a:xfrm>
        </p:spPr>
        <p:txBody>
          <a:bodyPr/>
          <a:lstStyle/>
          <a:p>
            <a:r>
              <a:rPr lang="en-US" spc="-5" dirty="0" err="1">
                <a:solidFill>
                  <a:srgbClr val="72BF44"/>
                </a:solidFill>
              </a:rPr>
              <a:t>Bisnis</a:t>
            </a:r>
            <a:r>
              <a:rPr lang="en-US" spc="-5" dirty="0">
                <a:solidFill>
                  <a:srgbClr val="72BF44"/>
                </a:solidFill>
              </a:rPr>
              <a:t> proses/</a:t>
            </a:r>
            <a:r>
              <a:rPr lang="en-US" spc="-5" dirty="0">
                <a:solidFill>
                  <a:schemeClr val="tx1"/>
                </a:solidFill>
              </a:rPr>
              <a:t>FSD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9B6E-77D9-49A2-BD25-CC267C2C4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5315E-D6C4-4905-B85D-9E41307A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5337717" cy="585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62421-E750-4432-9C47-07514D3BB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5612355" cy="463230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2969D9A-D911-40ED-BC0B-F4ED35B07DF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16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91712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C551-A0D5-4571-B6D3-D3EFDE3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304800"/>
            <a:ext cx="2374900" cy="1846659"/>
          </a:xfrm>
        </p:spPr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repositori</a:t>
            </a:r>
            <a:br>
              <a:rPr lang="en-US" dirty="0"/>
            </a:br>
            <a:r>
              <a:rPr lang="en-US" spc="-5" dirty="0">
                <a:solidFill>
                  <a:srgbClr val="72BF44"/>
                </a:solidFill>
              </a:rPr>
              <a:t>GitHub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6285E-1F32-4047-82EE-7D5DBF18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7696200" cy="600531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FBBFEA6-C863-4662-BF98-9962CB39B1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17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8776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C551-A0D5-4571-B6D3-D3EFDE3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304800"/>
            <a:ext cx="2374900" cy="1846659"/>
          </a:xfrm>
        </p:spPr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repositori</a:t>
            </a:r>
            <a:br>
              <a:rPr lang="en-US" dirty="0"/>
            </a:br>
            <a:r>
              <a:rPr lang="en-US" spc="-5" dirty="0">
                <a:solidFill>
                  <a:srgbClr val="72BF44"/>
                </a:solidFill>
              </a:rPr>
              <a:t>GitHub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6285E-1F32-4047-82EE-7D5DBF18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9050"/>
            <a:ext cx="7696200" cy="6005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AC5BF-372C-4363-A804-DDD0D7F5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76200"/>
            <a:ext cx="6553200" cy="609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E0AB5A9-3F86-47EF-8841-0E9515C9B6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18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41990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C551-A0D5-4571-B6D3-D3EFDE3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058400" cy="615553"/>
          </a:xfrm>
        </p:spPr>
        <p:txBody>
          <a:bodyPr/>
          <a:lstStyle/>
          <a:p>
            <a:pPr algn="ctr"/>
            <a:r>
              <a:rPr lang="en-US" dirty="0"/>
              <a:t>Panduan </a:t>
            </a:r>
            <a:r>
              <a:rPr lang="en-US" spc="-5" dirty="0" err="1">
                <a:solidFill>
                  <a:srgbClr val="72BF44"/>
                </a:solidFill>
              </a:rPr>
              <a:t>Interaktif</a:t>
            </a:r>
            <a:endParaRPr lang="en-ID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0AB5A9-3F86-47EF-8841-0E9515C9B6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18</a:t>
            </a:r>
            <a:endParaRPr lang="en-ID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54C40-63B8-4DD7-9D8B-C1541CF5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371600"/>
            <a:ext cx="8991600" cy="45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92087"/>
            <a:ext cx="7783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72BF44"/>
                </a:solidFill>
              </a:rPr>
              <a:t>Outline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57020"/>
            <a:ext cx="10260965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Pengenalan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perangkat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lunak</a:t>
            </a:r>
            <a:r>
              <a:rPr lang="en-ID" sz="2800" dirty="0">
                <a:cs typeface="Calibri"/>
              </a:rPr>
              <a:t> yang </a:t>
            </a:r>
            <a:r>
              <a:rPr lang="en-ID" sz="2800" dirty="0" err="1">
                <a:cs typeface="Calibri"/>
              </a:rPr>
              <a:t>sudah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dikembangkan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dan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digunakan</a:t>
            </a:r>
            <a:endParaRPr lang="en-ID" sz="2800" dirty="0">
              <a:cs typeface="Calibri"/>
            </a:endParaRPr>
          </a:p>
          <a:p>
            <a:pPr marL="469900" marR="5080" indent="-457200">
              <a:spcBef>
                <a:spcPts val="100"/>
              </a:spcBef>
              <a:buClr>
                <a:srgbClr val="72BF44"/>
              </a:buClr>
              <a:buFontTx/>
              <a:buChar char="•"/>
              <a:tabLst>
                <a:tab pos="469265" algn="l"/>
                <a:tab pos="469900" algn="l"/>
              </a:tabLst>
            </a:pPr>
            <a:r>
              <a:rPr lang="en-ID" sz="2800" dirty="0">
                <a:cs typeface="Calibri"/>
              </a:rPr>
              <a:t>Proses </a:t>
            </a:r>
            <a:r>
              <a:rPr lang="en-ID" sz="2800" dirty="0" err="1">
                <a:cs typeface="Calibri"/>
              </a:rPr>
              <a:t>pengembangan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perangkat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lunak</a:t>
            </a:r>
            <a:endParaRPr lang="en-ID" sz="2800" dirty="0"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Rencana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pengembangan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perangkat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lunak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tahun</a:t>
            </a:r>
            <a:r>
              <a:rPr lang="en-ID" sz="2800" dirty="0">
                <a:cs typeface="Calibri"/>
              </a:rPr>
              <a:t> 2020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ID" sz="2800" dirty="0" err="1">
                <a:cs typeface="Calibri"/>
              </a:rPr>
              <a:t>Tindak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lanjut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kolaborasi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tim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pengembang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antar</a:t>
            </a:r>
            <a:r>
              <a:rPr lang="en-ID" sz="2800" dirty="0">
                <a:cs typeface="Calibri"/>
              </a:rPr>
              <a:t> Theme. </a:t>
            </a:r>
            <a:r>
              <a:rPr lang="en-ID" sz="2800" dirty="0" err="1">
                <a:cs typeface="Calibri"/>
              </a:rPr>
              <a:t>Siapa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saja</a:t>
            </a:r>
            <a:r>
              <a:rPr lang="en-ID" sz="2800" dirty="0">
                <a:cs typeface="Calibri"/>
              </a:rPr>
              <a:t>? </a:t>
            </a:r>
            <a:r>
              <a:rPr lang="en-ID" sz="2800" dirty="0" err="1">
                <a:cs typeface="Calibri"/>
              </a:rPr>
              <a:t>Sejauh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apa</a:t>
            </a:r>
            <a:r>
              <a:rPr lang="en-ID" sz="2800" dirty="0">
                <a:cs typeface="Calibri"/>
              </a:rPr>
              <a:t> </a:t>
            </a:r>
            <a:r>
              <a:rPr lang="en-ID" sz="2800" dirty="0" err="1">
                <a:cs typeface="Calibri"/>
              </a:rPr>
              <a:t>cakupannya</a:t>
            </a:r>
            <a:r>
              <a:rPr lang="en-ID" sz="2800" dirty="0"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C551-A0D5-4571-B6D3-D3EFDE3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058400" cy="615553"/>
          </a:xfrm>
        </p:spPr>
        <p:txBody>
          <a:bodyPr/>
          <a:lstStyle/>
          <a:p>
            <a:pPr algn="ctr"/>
            <a:r>
              <a:rPr lang="en-US" dirty="0"/>
              <a:t>IORAD</a:t>
            </a:r>
            <a:endParaRPr lang="en-ID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0AB5A9-3F86-47EF-8841-0E9515C9B6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18</a:t>
            </a:r>
            <a:endParaRPr lang="en-ID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32F4C-B254-40D1-A263-248D5FDD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88795"/>
            <a:ext cx="8976301" cy="50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206-6512-4A03-A6C8-8C8D034F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Digital</a:t>
            </a:r>
            <a:r>
              <a:rPr lang="en-US" dirty="0" err="1">
                <a:solidFill>
                  <a:srgbClr val="00B050"/>
                </a:solidFill>
              </a:rPr>
              <a:t>Ocean</a:t>
            </a:r>
            <a:endParaRPr lang="en-ID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1C41E-B72B-4C94-A8A8-E5D33421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47800"/>
            <a:ext cx="8763000" cy="4719637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40634C9C-165D-41AC-97BC-0BA8C6E8AC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19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60431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753-5E83-4BD7-9C8D-3232CCD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Id</a:t>
            </a:r>
            <a:r>
              <a:rPr lang="en-US" dirty="0" err="1"/>
              <a:t>CloudHost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F9AC-D6DB-4067-B1ED-ED3688B9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371600"/>
            <a:ext cx="7086600" cy="474247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6A07A446-1479-44A9-821C-52BA541FE6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20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03430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280150"/>
          </a:xfrm>
          <a:custGeom>
            <a:avLst/>
            <a:gdLst/>
            <a:ahLst/>
            <a:cxnLst/>
            <a:rect l="l" t="t" r="r" b="b"/>
            <a:pathLst>
              <a:path w="12192000" h="6280150">
                <a:moveTo>
                  <a:pt x="0" y="6279642"/>
                </a:moveTo>
                <a:lnTo>
                  <a:pt x="12191695" y="6279642"/>
                </a:lnTo>
                <a:lnTo>
                  <a:pt x="12191695" y="0"/>
                </a:lnTo>
                <a:lnTo>
                  <a:pt x="0" y="0"/>
                </a:lnTo>
                <a:lnTo>
                  <a:pt x="0" y="627964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9278"/>
            <a:ext cx="12192000" cy="189230"/>
          </a:xfrm>
          <a:custGeom>
            <a:avLst/>
            <a:gdLst/>
            <a:ahLst/>
            <a:cxnLst/>
            <a:rect l="l" t="t" r="r" b="b"/>
            <a:pathLst>
              <a:path w="12192000" h="189229">
                <a:moveTo>
                  <a:pt x="0" y="188722"/>
                </a:moveTo>
                <a:lnTo>
                  <a:pt x="12191695" y="188722"/>
                </a:lnTo>
                <a:lnTo>
                  <a:pt x="12191695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632217"/>
            <a:ext cx="96139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00"/>
              </a:lnSpc>
              <a:spcBef>
                <a:spcPts val="100"/>
              </a:spcBef>
            </a:pP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Rencana</a:t>
            </a:r>
            <a:r>
              <a:rPr lang="en-ID" sz="5000" b="1" spc="-10" dirty="0">
                <a:solidFill>
                  <a:srgbClr val="72BF44"/>
                </a:solidFill>
                <a:latin typeface="Segoe UI"/>
                <a:cs typeface="Segoe UI"/>
              </a:rPr>
              <a:t> </a:t>
            </a: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pengembangan</a:t>
            </a:r>
            <a:endParaRPr lang="en-ID" sz="5000" b="1" dirty="0">
              <a:solidFill>
                <a:srgbClr val="72BF44"/>
              </a:solidFill>
              <a:latin typeface="Segoe UI"/>
              <a:cs typeface="Segoe UI"/>
            </a:endParaRPr>
          </a:p>
          <a:p>
            <a:pPr marL="12700">
              <a:lnSpc>
                <a:spcPts val="7359"/>
              </a:lnSpc>
            </a:pP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Perangkat</a:t>
            </a:r>
            <a:r>
              <a:rPr lang="en-ID" sz="54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lunak</a:t>
            </a:r>
            <a:endParaRPr lang="en-ID" sz="5400" dirty="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82" y="284479"/>
                </a:lnTo>
                <a:lnTo>
                  <a:pt x="12178982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82" y="105156"/>
                </a:lnTo>
                <a:lnTo>
                  <a:pt x="1217898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/>
              <a:t>Transforming </a:t>
            </a:r>
            <a:r>
              <a:rPr spc="-20" dirty="0"/>
              <a:t>Lives </a:t>
            </a:r>
            <a:r>
              <a:rPr spc="-10" dirty="0"/>
              <a:t>and </a:t>
            </a:r>
            <a:r>
              <a:rPr spc="-20" dirty="0"/>
              <a:t>Landscapes </a:t>
            </a:r>
            <a:r>
              <a:rPr spc="-15" dirty="0"/>
              <a:t>with</a:t>
            </a:r>
            <a:r>
              <a:rPr spc="-80" dirty="0"/>
              <a:t> </a:t>
            </a:r>
            <a:r>
              <a:rPr spc="-40" dirty="0"/>
              <a:t>Trees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87063FD-B8AB-4C1F-8178-A9158F45046E}"/>
              </a:ext>
            </a:extLst>
          </p:cNvPr>
          <p:cNvSpPr txBox="1">
            <a:spLocks/>
          </p:cNvSpPr>
          <p:nvPr/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2000"/>
              </a:lnSpc>
            </a:pPr>
            <a:r>
              <a:rPr lang="en-US" sz="1600" dirty="0"/>
              <a:t>21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1965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92087"/>
            <a:ext cx="3213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rgbClr val="72BF44"/>
                </a:solidFill>
              </a:rPr>
              <a:t>Rencana</a:t>
            </a:r>
            <a:r>
              <a:rPr lang="en-US" spc="-10" dirty="0">
                <a:solidFill>
                  <a:srgbClr val="72BF44"/>
                </a:solidFill>
              </a:rPr>
              <a:t>?</a:t>
            </a:r>
            <a:endParaRPr spc="-10" dirty="0">
              <a:solidFill>
                <a:srgbClr val="72BF44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854200"/>
            <a:ext cx="10071100" cy="2662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 err="1">
                <a:cs typeface="Calibri"/>
              </a:rPr>
              <a:t>redcluwe</a:t>
            </a:r>
            <a:r>
              <a:rPr lang="en-US" sz="2800" dirty="0">
                <a:cs typeface="Calibri"/>
              </a:rPr>
              <a:t> v2.0.0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>
                <a:cs typeface="Calibri"/>
              </a:rPr>
              <a:t>Modul </a:t>
            </a:r>
            <a:r>
              <a:rPr lang="en-US" sz="2800" dirty="0" err="1">
                <a:cs typeface="Calibri"/>
              </a:rPr>
              <a:t>evaluasi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pada</a:t>
            </a:r>
            <a:r>
              <a:rPr lang="en-US" sz="2800" dirty="0">
                <a:cs typeface="Calibri"/>
              </a:rPr>
              <a:t> AKSARA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>
                <a:cs typeface="Calibri"/>
              </a:rPr>
              <a:t>LUMENS v2.0.0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 err="1">
                <a:cs typeface="Calibri"/>
              </a:rPr>
              <a:t>Aplikasi</a:t>
            </a:r>
            <a:r>
              <a:rPr lang="en-US" sz="2800" dirty="0">
                <a:cs typeface="Calibri"/>
              </a:rPr>
              <a:t> mobile </a:t>
            </a:r>
            <a:r>
              <a:rPr lang="en-US" sz="2800" dirty="0" err="1">
                <a:cs typeface="Calibri"/>
              </a:rPr>
              <a:t>untuk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pemantauan</a:t>
            </a:r>
            <a:r>
              <a:rPr lang="en-US" sz="2800" dirty="0">
                <a:cs typeface="Calibri"/>
              </a:rPr>
              <a:t>/</a:t>
            </a:r>
            <a:r>
              <a:rPr lang="en-US" sz="2800" dirty="0" err="1">
                <a:cs typeface="Calibri"/>
              </a:rPr>
              <a:t>perhitungan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gambut</a:t>
            </a:r>
            <a:endParaRPr lang="en-US" sz="2800" dirty="0"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 err="1">
                <a:cs typeface="Calibri"/>
              </a:rPr>
              <a:t>Aplikasi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berbasis</a:t>
            </a:r>
            <a:r>
              <a:rPr lang="en-US" sz="2800" dirty="0">
                <a:cs typeface="Calibri"/>
              </a:rPr>
              <a:t> cloud (GEE, </a:t>
            </a:r>
            <a:r>
              <a:rPr lang="en-US" sz="2800" dirty="0" err="1">
                <a:cs typeface="Calibri"/>
              </a:rPr>
              <a:t>dll</a:t>
            </a:r>
            <a:r>
              <a:rPr lang="en-US" sz="2800" dirty="0">
                <a:cs typeface="Calibri"/>
              </a:rPr>
              <a:t>)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72BF44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2800" dirty="0">
                <a:cs typeface="Calibri"/>
              </a:rPr>
              <a:t>???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9922663-9FFD-42A1-BA29-A213CB5857D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22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73000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280150"/>
          </a:xfrm>
          <a:custGeom>
            <a:avLst/>
            <a:gdLst/>
            <a:ahLst/>
            <a:cxnLst/>
            <a:rect l="l" t="t" r="r" b="b"/>
            <a:pathLst>
              <a:path w="12192000" h="6280150">
                <a:moveTo>
                  <a:pt x="0" y="6279642"/>
                </a:moveTo>
                <a:lnTo>
                  <a:pt x="12191695" y="6279642"/>
                </a:lnTo>
                <a:lnTo>
                  <a:pt x="12191695" y="0"/>
                </a:lnTo>
                <a:lnTo>
                  <a:pt x="0" y="0"/>
                </a:lnTo>
                <a:lnTo>
                  <a:pt x="0" y="627964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9278"/>
            <a:ext cx="12192000" cy="189230"/>
          </a:xfrm>
          <a:custGeom>
            <a:avLst/>
            <a:gdLst/>
            <a:ahLst/>
            <a:cxnLst/>
            <a:rect l="l" t="t" r="r" b="b"/>
            <a:pathLst>
              <a:path w="12192000" h="189229">
                <a:moveTo>
                  <a:pt x="0" y="188722"/>
                </a:moveTo>
                <a:lnTo>
                  <a:pt x="12191695" y="188722"/>
                </a:lnTo>
                <a:lnTo>
                  <a:pt x="12191695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632217"/>
            <a:ext cx="96139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00"/>
              </a:lnSpc>
              <a:spcBef>
                <a:spcPts val="100"/>
              </a:spcBef>
            </a:pP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Tindak</a:t>
            </a:r>
            <a:r>
              <a:rPr lang="en-ID" sz="5000" b="1" spc="-10" dirty="0">
                <a:solidFill>
                  <a:srgbClr val="72BF44"/>
                </a:solidFill>
                <a:latin typeface="Segoe UI"/>
                <a:cs typeface="Segoe UI"/>
              </a:rPr>
              <a:t> </a:t>
            </a: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Lanjut</a:t>
            </a:r>
            <a:endParaRPr lang="en-ID" sz="5000" b="1" dirty="0">
              <a:solidFill>
                <a:srgbClr val="72BF44"/>
              </a:solidFill>
              <a:latin typeface="Segoe UI"/>
              <a:cs typeface="Segoe UI"/>
            </a:endParaRPr>
          </a:p>
          <a:p>
            <a:pPr marL="12700">
              <a:lnSpc>
                <a:spcPts val="7359"/>
              </a:lnSpc>
            </a:pPr>
            <a:r>
              <a:rPr lang="en-ID" sz="5400" b="1" spc="-5" dirty="0">
                <a:solidFill>
                  <a:srgbClr val="FFFFFF"/>
                </a:solidFill>
                <a:latin typeface="Segoe UI"/>
                <a:cs typeface="Segoe UI"/>
              </a:rPr>
              <a:t>Who? Scope? Let’s discuss!</a:t>
            </a:r>
            <a:endParaRPr lang="en-ID" sz="5400" dirty="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82" y="284479"/>
                </a:lnTo>
                <a:lnTo>
                  <a:pt x="12178982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82" y="105156"/>
                </a:lnTo>
                <a:lnTo>
                  <a:pt x="1217898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/>
              <a:t>Transforming </a:t>
            </a:r>
            <a:r>
              <a:rPr spc="-20" dirty="0"/>
              <a:t>Lives </a:t>
            </a:r>
            <a:r>
              <a:rPr spc="-10" dirty="0"/>
              <a:t>and </a:t>
            </a:r>
            <a:r>
              <a:rPr spc="-20" dirty="0"/>
              <a:t>Landscapes </a:t>
            </a:r>
            <a:r>
              <a:rPr spc="-15" dirty="0"/>
              <a:t>with</a:t>
            </a:r>
            <a:r>
              <a:rPr spc="-80" dirty="0"/>
              <a:t> </a:t>
            </a:r>
            <a:r>
              <a:rPr spc="-40" dirty="0"/>
              <a:t>Trees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87063FD-B8AB-4C1F-8178-A9158F45046E}"/>
              </a:ext>
            </a:extLst>
          </p:cNvPr>
          <p:cNvSpPr txBox="1">
            <a:spLocks/>
          </p:cNvSpPr>
          <p:nvPr/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2000"/>
              </a:lnSpc>
            </a:pPr>
            <a:r>
              <a:rPr lang="en-US" sz="1600" dirty="0"/>
              <a:t>23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71307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280150"/>
          </a:xfrm>
          <a:custGeom>
            <a:avLst/>
            <a:gdLst/>
            <a:ahLst/>
            <a:cxnLst/>
            <a:rect l="l" t="t" r="r" b="b"/>
            <a:pathLst>
              <a:path w="12192000" h="6280150">
                <a:moveTo>
                  <a:pt x="0" y="6279642"/>
                </a:moveTo>
                <a:lnTo>
                  <a:pt x="12191695" y="6279642"/>
                </a:lnTo>
                <a:lnTo>
                  <a:pt x="12191695" y="0"/>
                </a:lnTo>
                <a:lnTo>
                  <a:pt x="0" y="0"/>
                </a:lnTo>
                <a:lnTo>
                  <a:pt x="0" y="6279642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9278"/>
            <a:ext cx="12192000" cy="189230"/>
          </a:xfrm>
          <a:custGeom>
            <a:avLst/>
            <a:gdLst/>
            <a:ahLst/>
            <a:cxnLst/>
            <a:rect l="l" t="t" r="r" b="b"/>
            <a:pathLst>
              <a:path w="12192000" h="189229">
                <a:moveTo>
                  <a:pt x="0" y="188722"/>
                </a:moveTo>
                <a:lnTo>
                  <a:pt x="12191695" y="188722"/>
                </a:lnTo>
                <a:lnTo>
                  <a:pt x="12191695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580407"/>
            <a:ext cx="4070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0B282E"/>
                </a:solidFill>
                <a:latin typeface="Segoe UI"/>
                <a:cs typeface="Segoe UI"/>
              </a:rPr>
              <a:t>Thank</a:t>
            </a:r>
            <a:r>
              <a:rPr sz="6500" b="1" spc="-90" dirty="0">
                <a:solidFill>
                  <a:srgbClr val="0B282E"/>
                </a:solidFill>
                <a:latin typeface="Segoe UI"/>
                <a:cs typeface="Segoe UI"/>
              </a:rPr>
              <a:t> </a:t>
            </a:r>
            <a:r>
              <a:rPr sz="6500" b="1" spc="-200" dirty="0">
                <a:solidFill>
                  <a:srgbClr val="0B282E"/>
                </a:solidFill>
                <a:latin typeface="Segoe UI"/>
                <a:cs typeface="Segoe UI"/>
              </a:rPr>
              <a:t>You</a:t>
            </a:r>
            <a:endParaRPr sz="65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304307"/>
            <a:ext cx="427926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solidFill>
                  <a:srgbClr val="FFFFFF"/>
                </a:solidFill>
                <a:latin typeface="Segoe UI"/>
                <a:cs typeface="Segoe UI"/>
              </a:rPr>
              <a:t>for your</a:t>
            </a:r>
            <a:r>
              <a:rPr sz="43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300" dirty="0">
                <a:solidFill>
                  <a:srgbClr val="FFFFFF"/>
                </a:solidFill>
                <a:latin typeface="Segoe UI"/>
                <a:cs typeface="Segoe UI"/>
              </a:rPr>
              <a:t>attention</a:t>
            </a:r>
            <a:endParaRPr sz="43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82" y="284479"/>
                </a:lnTo>
                <a:lnTo>
                  <a:pt x="12178982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82" y="105156"/>
                </a:lnTo>
                <a:lnTo>
                  <a:pt x="1217898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343" y="6379209"/>
            <a:ext cx="106610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9"/>
              </a:lnSpc>
              <a:tabLst>
                <a:tab pos="10531475" algn="l"/>
              </a:tabLst>
            </a:pP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ormin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Lands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wit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endParaRPr sz="3000" baseline="1388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343" y="6431788"/>
            <a:ext cx="34518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Transforming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Lives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Landscapes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/>
              <a:t>Transforming </a:t>
            </a:r>
            <a:r>
              <a:rPr spc="-20" dirty="0"/>
              <a:t>Lives </a:t>
            </a:r>
            <a:r>
              <a:rPr spc="-10" dirty="0"/>
              <a:t>and </a:t>
            </a:r>
            <a:r>
              <a:rPr spc="-20" dirty="0"/>
              <a:t>Landscapes </a:t>
            </a:r>
            <a:r>
              <a:rPr spc="-15" dirty="0"/>
              <a:t>with</a:t>
            </a:r>
            <a:r>
              <a:rPr spc="-80" dirty="0"/>
              <a:t> </a:t>
            </a:r>
            <a:r>
              <a:rPr spc="-40" dirty="0"/>
              <a:t>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412" y="338562"/>
            <a:ext cx="608279" cy="63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280150"/>
          </a:xfrm>
          <a:custGeom>
            <a:avLst/>
            <a:gdLst/>
            <a:ahLst/>
            <a:cxnLst/>
            <a:rect l="l" t="t" r="r" b="b"/>
            <a:pathLst>
              <a:path w="12192000" h="6280150">
                <a:moveTo>
                  <a:pt x="0" y="6279642"/>
                </a:moveTo>
                <a:lnTo>
                  <a:pt x="12191695" y="6279642"/>
                </a:lnTo>
                <a:lnTo>
                  <a:pt x="12191695" y="0"/>
                </a:lnTo>
                <a:lnTo>
                  <a:pt x="0" y="0"/>
                </a:lnTo>
                <a:lnTo>
                  <a:pt x="0" y="627964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9278"/>
            <a:ext cx="12192000" cy="189230"/>
          </a:xfrm>
          <a:custGeom>
            <a:avLst/>
            <a:gdLst/>
            <a:ahLst/>
            <a:cxnLst/>
            <a:rect l="l" t="t" r="r" b="b"/>
            <a:pathLst>
              <a:path w="12192000" h="189229">
                <a:moveTo>
                  <a:pt x="0" y="188722"/>
                </a:moveTo>
                <a:lnTo>
                  <a:pt x="12191695" y="188722"/>
                </a:lnTo>
                <a:lnTo>
                  <a:pt x="12191695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0B2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632217"/>
            <a:ext cx="96139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00"/>
              </a:lnSpc>
              <a:spcBef>
                <a:spcPts val="100"/>
              </a:spcBef>
            </a:pP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Perangkat</a:t>
            </a:r>
            <a:r>
              <a:rPr lang="en-ID" sz="5000" b="1" spc="-10" dirty="0">
                <a:solidFill>
                  <a:srgbClr val="72BF44"/>
                </a:solidFill>
                <a:latin typeface="Segoe UI"/>
                <a:cs typeface="Segoe UI"/>
              </a:rPr>
              <a:t> </a:t>
            </a:r>
            <a:r>
              <a:rPr lang="en-ID" sz="5000" b="1" spc="-10" dirty="0" err="1">
                <a:solidFill>
                  <a:srgbClr val="72BF44"/>
                </a:solidFill>
                <a:latin typeface="Segoe UI"/>
                <a:cs typeface="Segoe UI"/>
              </a:rPr>
              <a:t>lunak</a:t>
            </a:r>
            <a:endParaRPr lang="en-ID" sz="5000" b="1" dirty="0">
              <a:solidFill>
                <a:srgbClr val="72BF44"/>
              </a:solidFill>
              <a:latin typeface="Segoe UI"/>
              <a:cs typeface="Segoe UI"/>
            </a:endParaRPr>
          </a:p>
          <a:p>
            <a:pPr marL="12700">
              <a:lnSpc>
                <a:spcPts val="7359"/>
              </a:lnSpc>
            </a:pPr>
            <a:r>
              <a:rPr lang="en-ID" sz="5400" b="1" spc="-5" dirty="0">
                <a:solidFill>
                  <a:srgbClr val="FFFFFF"/>
                </a:solidFill>
                <a:latin typeface="Segoe UI"/>
                <a:cs typeface="Segoe UI"/>
              </a:rPr>
              <a:t>Yang </a:t>
            </a: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sudah</a:t>
            </a:r>
            <a:r>
              <a:rPr lang="en-ID" sz="54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D" sz="5400" b="1" spc="-5" dirty="0" err="1">
                <a:solidFill>
                  <a:srgbClr val="FFFFFF"/>
                </a:solidFill>
                <a:latin typeface="Segoe UI"/>
                <a:cs typeface="Segoe UI"/>
              </a:rPr>
              <a:t>dikembangkan</a:t>
            </a:r>
            <a:endParaRPr lang="en-ID" sz="5400" dirty="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" y="6384797"/>
            <a:ext cx="12179300" cy="284480"/>
          </a:xfrm>
          <a:custGeom>
            <a:avLst/>
            <a:gdLst/>
            <a:ahLst/>
            <a:cxnLst/>
            <a:rect l="l" t="t" r="r" b="b"/>
            <a:pathLst>
              <a:path w="12179300" h="284479">
                <a:moveTo>
                  <a:pt x="0" y="284479"/>
                </a:moveTo>
                <a:lnTo>
                  <a:pt x="12178982" y="284479"/>
                </a:lnTo>
                <a:lnTo>
                  <a:pt x="12178982" y="0"/>
                </a:lnTo>
                <a:lnTo>
                  <a:pt x="0" y="0"/>
                </a:lnTo>
                <a:lnTo>
                  <a:pt x="0" y="284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" y="6279641"/>
            <a:ext cx="12179300" cy="105410"/>
          </a:xfrm>
          <a:custGeom>
            <a:avLst/>
            <a:gdLst/>
            <a:ahLst/>
            <a:cxnLst/>
            <a:rect l="l" t="t" r="r" b="b"/>
            <a:pathLst>
              <a:path w="12179300" h="105410">
                <a:moveTo>
                  <a:pt x="0" y="105156"/>
                </a:moveTo>
                <a:lnTo>
                  <a:pt x="12178982" y="105156"/>
                </a:lnTo>
                <a:lnTo>
                  <a:pt x="1217898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72B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0343" y="6379209"/>
            <a:ext cx="106610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9"/>
              </a:lnSpc>
              <a:tabLst>
                <a:tab pos="10531475" algn="l"/>
              </a:tabLst>
            </a:pP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ormin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Lands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wit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lang="en-US" sz="3000" baseline="1388" dirty="0">
                <a:solidFill>
                  <a:srgbClr val="ABD693"/>
                </a:solidFill>
                <a:latin typeface="Calibri"/>
                <a:cs typeface="Calibri"/>
              </a:rPr>
              <a:t>3</a:t>
            </a:r>
            <a:endParaRPr sz="3000" baseline="1388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/>
              <a:t>Transforming </a:t>
            </a:r>
            <a:r>
              <a:rPr spc="-20" dirty="0"/>
              <a:t>Lives </a:t>
            </a:r>
            <a:r>
              <a:rPr spc="-10" dirty="0"/>
              <a:t>and </a:t>
            </a:r>
            <a:r>
              <a:rPr spc="-20" dirty="0"/>
              <a:t>Landscapes </a:t>
            </a:r>
            <a:r>
              <a:rPr spc="-15" dirty="0"/>
              <a:t>with</a:t>
            </a:r>
            <a:r>
              <a:rPr spc="-80" dirty="0"/>
              <a:t> </a:t>
            </a:r>
            <a:r>
              <a:rPr spc="-40" dirty="0"/>
              <a:t>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1F2C2-B957-41E5-9680-2F07BFC7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6858000" cy="436672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936AE19-D730-4D4C-9DAE-810EBC23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C5E7054-E3D9-4665-BDEE-F69AA614E5A5}"/>
              </a:ext>
            </a:extLst>
          </p:cNvPr>
          <p:cNvSpPr txBox="1">
            <a:spLocks/>
          </p:cNvSpPr>
          <p:nvPr/>
        </p:nvSpPr>
        <p:spPr>
          <a:xfrm>
            <a:off x="901700" y="592087"/>
            <a:ext cx="99949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0B282E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kern="0" spc="-5">
                <a:solidFill>
                  <a:srgbClr val="72BF44"/>
                </a:solidFill>
              </a:rPr>
              <a:t>Land Use Planning for Multiple Environmental Services </a:t>
            </a:r>
            <a:r>
              <a:rPr lang="en-US" sz="3200" kern="0" spc="-5">
                <a:solidFill>
                  <a:schemeClr val="tx1"/>
                </a:solidFill>
              </a:rPr>
              <a:t>LUMENS</a:t>
            </a:r>
            <a:endParaRPr lang="en-US" kern="0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1F2C2-B957-41E5-9680-2F07BFC7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6858000" cy="4366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6B606-F302-41E9-A566-A3B0C48A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69690"/>
            <a:ext cx="7744286" cy="46025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EB76242-28D6-4420-B15F-3F45C24B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D1F4C6E-D6F8-4A17-B9B8-87F0955FC0DC}"/>
              </a:ext>
            </a:extLst>
          </p:cNvPr>
          <p:cNvSpPr txBox="1">
            <a:spLocks/>
          </p:cNvSpPr>
          <p:nvPr/>
        </p:nvSpPr>
        <p:spPr>
          <a:xfrm>
            <a:off x="901700" y="592087"/>
            <a:ext cx="99949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0B282E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kern="0" spc="-5">
                <a:solidFill>
                  <a:srgbClr val="72BF44"/>
                </a:solidFill>
              </a:rPr>
              <a:t>Land Use Planning for Multiple Environmental Services </a:t>
            </a:r>
            <a:r>
              <a:rPr lang="en-US" sz="3200" kern="0" spc="-5">
                <a:solidFill>
                  <a:schemeClr val="tx1"/>
                </a:solidFill>
              </a:rPr>
              <a:t>LUMENS</a:t>
            </a:r>
            <a:endParaRPr lang="en-US" kern="0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92087"/>
            <a:ext cx="99949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2BF44"/>
                </a:solidFill>
              </a:rPr>
              <a:t>Land Use Planning for Multiple Environmental Services </a:t>
            </a:r>
            <a:r>
              <a:rPr lang="en-US" sz="3200" spc="-5" dirty="0">
                <a:solidFill>
                  <a:schemeClr val="tx1"/>
                </a:solidFill>
              </a:rPr>
              <a:t>LUMENS</a:t>
            </a:r>
            <a:endParaRPr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pc="-35" dirty="0">
                <a:solidFill>
                  <a:srgbClr val="FFFFFF"/>
                </a:solidFill>
              </a:rPr>
              <a:t>Transforming </a:t>
            </a:r>
            <a:r>
              <a:rPr spc="-20" dirty="0">
                <a:solidFill>
                  <a:srgbClr val="FFFFFF"/>
                </a:solidFill>
              </a:rPr>
              <a:t>Lives </a:t>
            </a:r>
            <a:r>
              <a:rPr spc="-10" dirty="0">
                <a:solidFill>
                  <a:srgbClr val="FFFFFF"/>
                </a:solidFill>
              </a:rPr>
              <a:t>and </a:t>
            </a:r>
            <a:r>
              <a:rPr spc="-20" dirty="0">
                <a:solidFill>
                  <a:srgbClr val="FFFFFF"/>
                </a:solidFill>
              </a:rPr>
              <a:t>Landscapes </a:t>
            </a:r>
            <a:r>
              <a:rPr spc="-15" dirty="0">
                <a:solidFill>
                  <a:srgbClr val="FFFFFF"/>
                </a:solidFill>
              </a:rPr>
              <a:t>with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1F2C2-B957-41E5-9680-2F07BFC7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6858000" cy="4366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6B606-F302-41E9-A566-A3B0C48A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69690"/>
            <a:ext cx="7744286" cy="4602510"/>
          </a:xfrm>
          <a:prstGeom prst="rect">
            <a:avLst/>
          </a:prstGeom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1D4E2C85-3BB8-41A1-B63D-CC76CFD60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b="26608"/>
          <a:stretch/>
        </p:blipFill>
        <p:spPr bwMode="auto">
          <a:xfrm>
            <a:off x="8799323" y="5181600"/>
            <a:ext cx="1868891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">
            <a:extLst>
              <a:ext uri="{FF2B5EF4-FFF2-40B4-BE49-F238E27FC236}">
                <a16:creationId xmlns:a16="http://schemas.microsoft.com/office/drawing/2014/main" id="{04FC9B54-434D-4B15-91BB-B620D5969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t="2363" r="7272" b="6040"/>
          <a:stretch/>
        </p:blipFill>
        <p:spPr bwMode="auto">
          <a:xfrm>
            <a:off x="9296614" y="3963328"/>
            <a:ext cx="1371600" cy="993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AE1004-92B1-4F1C-B11C-723306833D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023"/>
          <a:stretch/>
        </p:blipFill>
        <p:spPr>
          <a:xfrm>
            <a:off x="1065557" y="3718265"/>
            <a:ext cx="2115011" cy="583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8B4B5B-7505-48E2-9807-2B0B33BE2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57" y="4484626"/>
            <a:ext cx="2115011" cy="710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3CBA8-555C-49C8-89A5-E63D8A2162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57" y="5378005"/>
            <a:ext cx="2134843" cy="413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82" name="Picture 10" descr="Image result for qgis logo">
            <a:extLst>
              <a:ext uri="{FF2B5EF4-FFF2-40B4-BE49-F238E27FC236}">
                <a16:creationId xmlns:a16="http://schemas.microsoft.com/office/drawing/2014/main" id="{A38B8B7B-9A72-4762-8A88-19EA94D24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t="9607" r="10764" b="14240"/>
          <a:stretch/>
        </p:blipFill>
        <p:spPr bwMode="auto">
          <a:xfrm>
            <a:off x="1284862" y="2731905"/>
            <a:ext cx="1676400" cy="739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7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35000"/>
          </a:xfrm>
        </p:spPr>
        <p:txBody>
          <a:bodyPr/>
          <a:lstStyle/>
          <a:p>
            <a:pPr algn="ctr"/>
            <a:r>
              <a:rPr lang="en-US" dirty="0"/>
              <a:t>redcluwe.id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21DD7-B163-42F6-8D61-970C2000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63426"/>
            <a:ext cx="8539949" cy="48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8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35000"/>
          </a:xfrm>
        </p:spPr>
        <p:txBody>
          <a:bodyPr/>
          <a:lstStyle/>
          <a:p>
            <a:pPr algn="ctr"/>
            <a:r>
              <a:rPr lang="en-US" dirty="0"/>
              <a:t>Modul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(e-learning)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FC1F1-6268-4CE3-9E11-EE3B5E361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2057400" y="1422971"/>
            <a:ext cx="7859100" cy="4444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F42DC-CA1A-4D35-BBE3-971C19E4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105400"/>
            <a:ext cx="2209800" cy="562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0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7643" y="6419088"/>
            <a:ext cx="3477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en-US" spc="-35">
                <a:solidFill>
                  <a:srgbClr val="FFFFFF"/>
                </a:solidFill>
              </a:rPr>
              <a:t>Transforming </a:t>
            </a:r>
            <a:r>
              <a:rPr lang="en-US" spc="-20">
                <a:solidFill>
                  <a:srgbClr val="FFFFFF"/>
                </a:solidFill>
              </a:rPr>
              <a:t>Lives </a:t>
            </a:r>
            <a:r>
              <a:rPr lang="en-US" spc="-10">
                <a:solidFill>
                  <a:srgbClr val="FFFFFF"/>
                </a:solidFill>
              </a:rPr>
              <a:t>and </a:t>
            </a:r>
            <a:r>
              <a:rPr lang="en-US" spc="-20">
                <a:solidFill>
                  <a:srgbClr val="FFFFFF"/>
                </a:solidFill>
              </a:rPr>
              <a:t>Landscapes </a:t>
            </a:r>
            <a:r>
              <a:rPr lang="en-US" spc="-15">
                <a:solidFill>
                  <a:srgbClr val="FFFFFF"/>
                </a:solidFill>
              </a:rPr>
              <a:t>with</a:t>
            </a:r>
            <a:r>
              <a:rPr lang="en-US" spc="-80">
                <a:solidFill>
                  <a:srgbClr val="FFFFFF"/>
                </a:solidFill>
              </a:rPr>
              <a:t> </a:t>
            </a:r>
            <a:r>
              <a:rPr lang="en-US" spc="-40">
                <a:solidFill>
                  <a:srgbClr val="FFFFFF"/>
                </a:solidFill>
              </a:rPr>
              <a:t>Trees</a:t>
            </a:r>
            <a:endParaRPr lang="en-US" spc="-40" dirty="0">
              <a:solidFill>
                <a:srgbClr val="FFFFFF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82AB63-E700-4ACB-9C44-6A40053811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353800" y="6366509"/>
            <a:ext cx="252685" cy="24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0"/>
              </a:lnSpc>
            </a:pPr>
            <a:r>
              <a:rPr lang="en-US" sz="1600" dirty="0"/>
              <a:t>9</a:t>
            </a:r>
            <a:endParaRPr lang="en-ID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8380B-9798-485A-9B46-9CE7460B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92087"/>
            <a:ext cx="10388600" cy="63500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B487C-C344-4347-BF4C-2FE95DF3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84" y="1219200"/>
            <a:ext cx="4113516" cy="4912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B0DEA4-D29F-48F4-B628-0218A6B3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512"/>
            <a:ext cx="3478533" cy="5962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0B6E4-7013-47C4-8C96-4AA5841A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173" y="685800"/>
            <a:ext cx="4332670" cy="54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FB335CB91504A9C0DE1FF1E5E9BD5" ma:contentTypeVersion="13" ma:contentTypeDescription="Create a new document." ma:contentTypeScope="" ma:versionID="fa7e76aaecec69f7d88bc42c6eaed3f0">
  <xsd:schema xmlns:xsd="http://www.w3.org/2001/XMLSchema" xmlns:xs="http://www.w3.org/2001/XMLSchema" xmlns:p="http://schemas.microsoft.com/office/2006/metadata/properties" xmlns:ns3="06df5048-867f-4daa-a81e-d8977241384a" xmlns:ns4="7fc97f71-6846-4cd7-b677-7edc0b2a7e56" targetNamespace="http://schemas.microsoft.com/office/2006/metadata/properties" ma:root="true" ma:fieldsID="5482edd20b84c0f68015a3a62eced123" ns3:_="" ns4:_="">
    <xsd:import namespace="06df5048-867f-4daa-a81e-d8977241384a"/>
    <xsd:import namespace="7fc97f71-6846-4cd7-b677-7edc0b2a7e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f5048-867f-4daa-a81e-d89772413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7f71-6846-4cd7-b677-7edc0b2a7e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D35200-58DB-44DE-8CDA-2505634C8729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7fc97f71-6846-4cd7-b677-7edc0b2a7e56"/>
    <ds:schemaRef ds:uri="06df5048-867f-4daa-a81e-d8977241384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C8CA30-D3EE-441B-8C97-F2AEAE435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3DCA54-EF0C-4E3D-9533-F45ACD8D6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df5048-867f-4daa-a81e-d8977241384a"/>
    <ds:schemaRef ds:uri="7fc97f71-6846-4cd7-b677-7edc0b2a7e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396</Words>
  <Application>Microsoft Office PowerPoint</Application>
  <PresentationFormat>Widescreen</PresentationFormat>
  <Paragraphs>102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Land Use Planning for Multiple Environmental Services LUMENS</vt:lpstr>
      <vt:lpstr>redcluwe.id</vt:lpstr>
      <vt:lpstr>Modul belajar mandiri (e-learning)</vt:lpstr>
      <vt:lpstr>PowerPoint Presentation</vt:lpstr>
      <vt:lpstr>linktree</vt:lpstr>
      <vt:lpstr>Kompilasi-Integrasi-Sinkronisasi SATU PETA</vt:lpstr>
      <vt:lpstr>E-learning SATU PETA</vt:lpstr>
      <vt:lpstr>Perangkat lunak/alat bantu lain</vt:lpstr>
      <vt:lpstr>PowerPoint Presentation</vt:lpstr>
      <vt:lpstr>Bagaimana?</vt:lpstr>
      <vt:lpstr>Bisnis proses/FSD</vt:lpstr>
      <vt:lpstr>Kode repositori GitHub</vt:lpstr>
      <vt:lpstr>Kode repositori GitHub</vt:lpstr>
      <vt:lpstr>Panduan Interaktif</vt:lpstr>
      <vt:lpstr>IORAD</vt:lpstr>
      <vt:lpstr>DigitalOcean</vt:lpstr>
      <vt:lpstr>IdCloudHost</vt:lpstr>
      <vt:lpstr>PowerPoint Presentation</vt:lpstr>
      <vt:lpstr>Rencana?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Dahlia, Lia   (ICRAF)</dc:creator>
  <cp:lastModifiedBy>Nugraha, Alfa   (ICRAF)</cp:lastModifiedBy>
  <cp:revision>17</cp:revision>
  <dcterms:created xsi:type="dcterms:W3CDTF">2020-01-30T04:32:30Z</dcterms:created>
  <dcterms:modified xsi:type="dcterms:W3CDTF">2020-02-28T09:47:49Z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2020-01-30T00:00:00Z</vt:filetime>
  </property>
  <property fmtid="{D5CDD505-2E9C-101B-9397-08002B2CF9AE}" pid="3" name="Creator">
    <vt:lpwstr>Adobe InDesign 14.0 (Windows)</vt:lpwstr>
  </property>
  <property fmtid="{D5CDD505-2E9C-101B-9397-08002B2CF9AE}" pid="4" name="LastSaved">
    <vt:filetime>2020-01-30T00:00:00Z</vt:filetime>
  </property>
  <property fmtid="{D5CDD505-2E9C-101B-9397-08002B2CF9AE}" pid="5" name="ContentTypeId">
    <vt:lpwstr>0x0101007C9FB335CB91504A9C0DE1FF1E5E9BD5</vt:lpwstr>
  </property>
</Properties>
</file>