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1" r:id="rId3"/>
    <p:sldId id="272" r:id="rId4"/>
    <p:sldId id="273" r:id="rId5"/>
    <p:sldId id="274" r:id="rId6"/>
    <p:sldId id="276" r:id="rId7"/>
    <p:sldId id="275" r:id="rId8"/>
    <p:sldId id="257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Formatvorlagen des Textmasters bearbeiten</a:t>
            </a:r>
            <a:endParaRPr lang="de-DE" dirty="0"/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08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95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32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03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20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32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 smtClean="0"/>
              <a:t>Formatvorlagen des Textmasters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</a:t>
            </a:r>
            <a:r>
              <a:rPr lang="de-DE" dirty="0"/>
              <a:t>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Absatz- und Abstandskontrolle durch CSS-Einheiten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Margin</a:t>
            </a:r>
            <a:endParaRPr lang="de-DE" dirty="0"/>
          </a:p>
          <a:p>
            <a:pPr rtl="0"/>
            <a:r>
              <a:rPr lang="de-DE" dirty="0" smtClean="0"/>
              <a:t>Padding</a:t>
            </a:r>
            <a:endParaRPr lang="de-DE" dirty="0"/>
          </a:p>
          <a:p>
            <a:pPr rtl="0"/>
            <a:r>
              <a:rPr lang="de-DE" dirty="0" smtClean="0"/>
              <a:t>CSS</a:t>
            </a:r>
            <a:r>
              <a:rPr lang="de-DE" dirty="0" smtClean="0"/>
              <a:t>-Einheiten</a:t>
            </a:r>
          </a:p>
          <a:p>
            <a:pPr rtl="0"/>
            <a:r>
              <a:rPr lang="de-DE" dirty="0" smtClean="0"/>
              <a:t>Schreibweise</a:t>
            </a:r>
          </a:p>
          <a:p>
            <a:pPr rtl="0"/>
            <a:r>
              <a:rPr lang="de-DE" dirty="0" smtClean="0"/>
              <a:t>Beispiel</a:t>
            </a: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7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Margin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4" y="2052637"/>
            <a:ext cx="5105400" cy="2752725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de-DE" dirty="0"/>
              <a:t>m</a:t>
            </a:r>
            <a:r>
              <a:rPr lang="de-DE" dirty="0" smtClean="0"/>
              <a:t>argin</a:t>
            </a:r>
          </a:p>
          <a:p>
            <a:pPr marL="285750" indent="-285750" rtl="0">
              <a:buFontTx/>
              <a:buChar char="-"/>
            </a:pPr>
            <a:r>
              <a:rPr lang="de-DE" dirty="0"/>
              <a:t>m</a:t>
            </a:r>
            <a:r>
              <a:rPr lang="de-DE" dirty="0" smtClean="0"/>
              <a:t>argin-top</a:t>
            </a:r>
          </a:p>
          <a:p>
            <a:pPr marL="285750" indent="-285750" rtl="0">
              <a:buFontTx/>
              <a:buChar char="-"/>
            </a:pPr>
            <a:r>
              <a:rPr lang="de-DE" dirty="0"/>
              <a:t>m</a:t>
            </a:r>
            <a:r>
              <a:rPr lang="de-DE" dirty="0" smtClean="0"/>
              <a:t>argin-</a:t>
            </a:r>
            <a:r>
              <a:rPr lang="de-DE" dirty="0" err="1" smtClean="0"/>
              <a:t>bottom</a:t>
            </a:r>
            <a:endParaRPr lang="de-DE" dirty="0" smtClean="0"/>
          </a:p>
          <a:p>
            <a:pPr marL="285750" indent="-285750" rtl="0">
              <a:buFontTx/>
              <a:buChar char="-"/>
            </a:pPr>
            <a:r>
              <a:rPr lang="de-DE" dirty="0"/>
              <a:t>m</a:t>
            </a:r>
            <a:r>
              <a:rPr lang="de-DE" dirty="0" smtClean="0"/>
              <a:t>argin-</a:t>
            </a:r>
            <a:r>
              <a:rPr lang="de-DE" dirty="0" err="1" smtClean="0"/>
              <a:t>left</a:t>
            </a:r>
            <a:endParaRPr lang="de-DE" dirty="0" smtClean="0"/>
          </a:p>
          <a:p>
            <a:pPr marL="285750" indent="-285750" rtl="0">
              <a:buFontTx/>
              <a:buChar char="-"/>
            </a:pPr>
            <a:r>
              <a:rPr lang="de-DE" dirty="0"/>
              <a:t>m</a:t>
            </a:r>
            <a:r>
              <a:rPr lang="de-DE" dirty="0" smtClean="0"/>
              <a:t>argin-</a:t>
            </a:r>
            <a:r>
              <a:rPr lang="de-DE" dirty="0" err="1" smtClean="0"/>
              <a:t>right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337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Padding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de-DE" dirty="0" smtClean="0"/>
              <a:t>padding</a:t>
            </a:r>
          </a:p>
          <a:p>
            <a:pPr marL="285750" indent="-285750" rtl="0">
              <a:buFontTx/>
              <a:buChar char="-"/>
            </a:pPr>
            <a:r>
              <a:rPr lang="de-DE" dirty="0" err="1" smtClean="0"/>
              <a:t>padding</a:t>
            </a:r>
            <a:r>
              <a:rPr lang="de-DE" dirty="0" smtClean="0"/>
              <a:t>-top</a:t>
            </a:r>
          </a:p>
          <a:p>
            <a:pPr marL="285750" indent="-285750" rtl="0">
              <a:buFontTx/>
              <a:buChar char="-"/>
            </a:pPr>
            <a:r>
              <a:rPr lang="de-DE" dirty="0" err="1" smtClean="0"/>
              <a:t>padding-bottom</a:t>
            </a:r>
            <a:endParaRPr lang="de-DE" dirty="0" smtClean="0"/>
          </a:p>
          <a:p>
            <a:pPr marL="285750" indent="-285750" rtl="0">
              <a:buFontTx/>
              <a:buChar char="-"/>
            </a:pPr>
            <a:r>
              <a:rPr lang="de-DE" dirty="0" err="1" smtClean="0"/>
              <a:t>padding-left</a:t>
            </a:r>
            <a:endParaRPr lang="de-DE" dirty="0"/>
          </a:p>
          <a:p>
            <a:pPr marL="285750" indent="-285750" rtl="0">
              <a:buFontTx/>
              <a:buChar char="-"/>
            </a:pPr>
            <a:r>
              <a:rPr lang="de-DE" dirty="0" err="1" smtClean="0"/>
              <a:t>padding-right</a:t>
            </a:r>
            <a:endParaRPr lang="de-DE" dirty="0" smtClean="0"/>
          </a:p>
        </p:txBody>
      </p:sp>
      <p:pic>
        <p:nvPicPr>
          <p:cNvPr id="7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4" y="2052637"/>
            <a:ext cx="5105400" cy="2752725"/>
          </a:xfrm>
        </p:spPr>
      </p:pic>
    </p:spTree>
    <p:extLst>
      <p:ext uri="{BB962C8B-B14F-4D97-AF65-F5344CB8AC3E}">
        <p14:creationId xmlns:p14="http://schemas.microsoft.com/office/powerpoint/2010/main" val="9399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543197" y="3690446"/>
            <a:ext cx="545770" cy="307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43197" y="2904951"/>
            <a:ext cx="545770" cy="307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43197" y="2153458"/>
            <a:ext cx="545770" cy="307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43197" y="1362479"/>
            <a:ext cx="545770" cy="307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543197" y="571500"/>
            <a:ext cx="545770" cy="307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4017125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Pixel</a:t>
            </a:r>
          </a:p>
          <a:p>
            <a:pPr marL="0" indent="0" rtl="0">
              <a:buNone/>
            </a:pPr>
            <a:r>
              <a:rPr lang="de-DE" dirty="0" smtClean="0">
                <a:solidFill>
                  <a:schemeClr val="bg1"/>
                </a:solidFill>
              </a:rPr>
              <a:t>%: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Prozent relativ zum übergeordneten Objekt</a:t>
            </a:r>
          </a:p>
          <a:p>
            <a:pPr marL="0" indent="0" rtl="0">
              <a:buNone/>
            </a:pPr>
            <a:r>
              <a:rPr lang="de-DE" dirty="0" err="1">
                <a:solidFill>
                  <a:schemeClr val="bg1"/>
                </a:solidFill>
              </a:rPr>
              <a:t>e</a:t>
            </a:r>
            <a:r>
              <a:rPr lang="de-DE" dirty="0" err="1" smtClean="0">
                <a:solidFill>
                  <a:schemeClr val="bg1"/>
                </a:solidFill>
              </a:rPr>
              <a:t>m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/>
              <a:t>Relativ zur aktuellen Schriftgröße (2em = doppelt)</a:t>
            </a:r>
          </a:p>
          <a:p>
            <a:pPr marL="0" indent="0" rtl="0">
              <a:buNone/>
            </a:pPr>
            <a:r>
              <a:rPr lang="de-DE" dirty="0" smtClean="0">
                <a:solidFill>
                  <a:schemeClr val="bg1"/>
                </a:solidFill>
              </a:rPr>
              <a:t>ex: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/>
              <a:t>Relativ zur x-Höhe der Schrift (</a:t>
            </a:r>
            <a:r>
              <a:rPr lang="de-DE" dirty="0" err="1" smtClean="0"/>
              <a:t>zB</a:t>
            </a:r>
            <a:r>
              <a:rPr lang="de-DE" dirty="0" smtClean="0"/>
              <a:t> Höhe von „</a:t>
            </a:r>
            <a:r>
              <a:rPr lang="de-DE" dirty="0" err="1" smtClean="0"/>
              <a:t>o,u,e</a:t>
            </a:r>
            <a:r>
              <a:rPr lang="de-DE" dirty="0" smtClean="0"/>
              <a:t>“)</a:t>
            </a:r>
            <a:endParaRPr lang="de-DE" dirty="0" smtClean="0"/>
          </a:p>
          <a:p>
            <a:pPr marL="0" indent="0" rtl="0">
              <a:buNone/>
            </a:pPr>
            <a:r>
              <a:rPr lang="de-DE" dirty="0" err="1" smtClean="0">
                <a:solidFill>
                  <a:schemeClr val="bg1"/>
                </a:solidFill>
              </a:rPr>
              <a:t>pt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Absolute Größe (von Druckern) = 1/72 </a:t>
            </a:r>
            <a:r>
              <a:rPr lang="de-DE" dirty="0" err="1" smtClean="0"/>
              <a:t>inch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Einheiten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de-DE" dirty="0" err="1" smtClean="0"/>
              <a:t>px</a:t>
            </a:r>
            <a:endParaRPr lang="de-DE" dirty="0" smtClean="0"/>
          </a:p>
          <a:p>
            <a:pPr marL="285750" indent="-285750" rtl="0">
              <a:buFontTx/>
              <a:buChar char="-"/>
            </a:pPr>
            <a:r>
              <a:rPr lang="de-DE" dirty="0" smtClean="0"/>
              <a:t>%</a:t>
            </a:r>
          </a:p>
          <a:p>
            <a:pPr marL="285750" indent="-285750" rtl="0">
              <a:buFontTx/>
              <a:buChar char="-"/>
            </a:pPr>
            <a:r>
              <a:rPr lang="de-DE" dirty="0" err="1" smtClean="0"/>
              <a:t>em</a:t>
            </a:r>
            <a:endParaRPr lang="de-DE" dirty="0" smtClean="0"/>
          </a:p>
          <a:p>
            <a:pPr marL="285750" indent="-285750" rtl="0">
              <a:buFontTx/>
              <a:buChar char="-"/>
            </a:pPr>
            <a:r>
              <a:rPr lang="de-DE" dirty="0" smtClean="0"/>
              <a:t>ex</a:t>
            </a:r>
            <a:endParaRPr lang="de-DE" dirty="0"/>
          </a:p>
          <a:p>
            <a:pPr marL="285750" indent="-285750" rtl="0">
              <a:buFontTx/>
              <a:buChar char="-"/>
            </a:pP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543197" y="4873336"/>
            <a:ext cx="596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Wichtig: </a:t>
            </a:r>
            <a:r>
              <a:rPr lang="de-DE" dirty="0" smtClean="0"/>
              <a:t>Immer relative Angaben (also </a:t>
            </a:r>
            <a:r>
              <a:rPr lang="de-DE" dirty="0" err="1" smtClean="0"/>
              <a:t>px</a:t>
            </a:r>
            <a:r>
              <a:rPr lang="de-DE" dirty="0" smtClean="0"/>
              <a:t>, </a:t>
            </a:r>
            <a:r>
              <a:rPr lang="de-DE" dirty="0" err="1" smtClean="0"/>
              <a:t>em</a:t>
            </a:r>
            <a:r>
              <a:rPr lang="de-DE" dirty="0" smtClean="0"/>
              <a:t> oder %) verwenden und kein </a:t>
            </a:r>
            <a:r>
              <a:rPr lang="de-DE" dirty="0" err="1" smtClean="0"/>
              <a:t>pt</a:t>
            </a:r>
            <a:r>
              <a:rPr lang="de-DE" dirty="0"/>
              <a:t> </a:t>
            </a:r>
            <a:r>
              <a:rPr lang="de-DE" dirty="0" smtClean="0"/>
              <a:t>für ein </a:t>
            </a:r>
            <a:r>
              <a:rPr lang="de-DE" i="1" dirty="0" err="1" smtClean="0"/>
              <a:t>responsive</a:t>
            </a:r>
            <a:r>
              <a:rPr lang="de-DE" i="1" dirty="0" smtClean="0"/>
              <a:t> Design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4829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1113718"/>
            <a:ext cx="2314898" cy="143847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2613349"/>
            <a:ext cx="3115110" cy="7335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3408031"/>
            <a:ext cx="2734057" cy="7335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4202713"/>
            <a:ext cx="2105319" cy="7240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4987869"/>
            <a:ext cx="1648055" cy="7049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31291" y="2841612"/>
            <a:ext cx="373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</a:rPr>
              <a:t>Top, </a:t>
            </a:r>
            <a:r>
              <a:rPr lang="de-DE" sz="1200" dirty="0" err="1" smtClean="0">
                <a:latin typeface="Consolas" panose="020B0609020204030204" pitchFamily="49" charset="0"/>
              </a:rPr>
              <a:t>Right</a:t>
            </a:r>
            <a:r>
              <a:rPr lang="de-DE" sz="1200" dirty="0" smtClean="0"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</a:rPr>
              <a:t>Bottom</a:t>
            </a:r>
            <a:r>
              <a:rPr lang="de-DE" sz="1200" dirty="0" smtClean="0"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</a:rPr>
              <a:t>Left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31290" y="3575139"/>
            <a:ext cx="373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</a:rPr>
              <a:t>Top, </a:t>
            </a:r>
            <a:r>
              <a:rPr lang="de-DE" sz="1200" dirty="0" err="1" smtClean="0">
                <a:latin typeface="Consolas" panose="020B0609020204030204" pitchFamily="49" charset="0"/>
              </a:rPr>
              <a:t>Right</a:t>
            </a:r>
            <a:r>
              <a:rPr lang="de-DE" sz="1200" dirty="0" smtClean="0">
                <a:latin typeface="Consolas" panose="020B0609020204030204" pitchFamily="49" charset="0"/>
              </a:rPr>
              <a:t> &amp; </a:t>
            </a:r>
            <a:r>
              <a:rPr lang="de-DE" sz="1200" dirty="0" err="1" smtClean="0">
                <a:latin typeface="Consolas" panose="020B0609020204030204" pitchFamily="49" charset="0"/>
              </a:rPr>
              <a:t>Left</a:t>
            </a:r>
            <a:r>
              <a:rPr lang="de-DE" sz="1200" dirty="0" smtClean="0"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</a:rPr>
              <a:t>Bottom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31289" y="4308666"/>
            <a:ext cx="373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</a:rPr>
              <a:t>Top &amp; </a:t>
            </a:r>
            <a:r>
              <a:rPr lang="de-DE" sz="1200" dirty="0" err="1" smtClean="0">
                <a:latin typeface="Consolas" panose="020B0609020204030204" pitchFamily="49" charset="0"/>
              </a:rPr>
              <a:t>Bottom</a:t>
            </a:r>
            <a:r>
              <a:rPr lang="de-DE" sz="1200" dirty="0" smtClean="0"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</a:rPr>
              <a:t>Right</a:t>
            </a:r>
            <a:r>
              <a:rPr lang="de-DE" sz="1200" dirty="0" smtClean="0">
                <a:latin typeface="Consolas" panose="020B0609020204030204" pitchFamily="49" charset="0"/>
              </a:rPr>
              <a:t> &amp; </a:t>
            </a:r>
            <a:r>
              <a:rPr lang="de-DE" sz="1200" dirty="0" err="1" smtClean="0">
                <a:latin typeface="Consolas" panose="020B0609020204030204" pitchFamily="49" charset="0"/>
              </a:rPr>
              <a:t>Left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31288" y="5124077"/>
            <a:ext cx="373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4925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>
            <a:off x="6093229" y="382386"/>
            <a:ext cx="0" cy="610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5" y="731520"/>
            <a:ext cx="5811061" cy="1876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5" y="2968725"/>
            <a:ext cx="2314898" cy="3115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6" y="731520"/>
            <a:ext cx="5482988" cy="5436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3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 smtClean="0"/>
              <a:t>w3schools.com</a:t>
            </a:r>
          </a:p>
          <a:p>
            <a:r>
              <a:rPr lang="de-DE" dirty="0" smtClean="0"/>
              <a:t>w3.org</a:t>
            </a:r>
            <a:endParaRPr lang="de-DE" dirty="0"/>
          </a:p>
          <a:p>
            <a:pPr rtl="0"/>
            <a:r>
              <a:rPr lang="de-DE" dirty="0" smtClean="0"/>
              <a:t>Arbeitsblatt</a:t>
            </a: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86</Words>
  <Application>Microsoft Office PowerPoint</Application>
  <PresentationFormat>Breitbild</PresentationFormat>
  <Paragraphs>48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Consolas</vt:lpstr>
      <vt:lpstr>Rautenraster 16x9</vt:lpstr>
      <vt:lpstr>CSS</vt:lpstr>
      <vt:lpstr>Themen</vt:lpstr>
      <vt:lpstr>Margin</vt:lpstr>
      <vt:lpstr>Padding</vt:lpstr>
      <vt:lpstr>Einheiten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Willmann, Dennis</dc:creator>
  <cp:lastModifiedBy>Willmann, Dennis</cp:lastModifiedBy>
  <cp:revision>8</cp:revision>
  <dcterms:created xsi:type="dcterms:W3CDTF">2018-08-29T08:19:33Z</dcterms:created>
  <dcterms:modified xsi:type="dcterms:W3CDTF">2018-08-29T09:14:49Z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