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7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de.wikipedia.org/wiki/Lmhosts" TargetMode="External"/><Relationship Id="rId10" Type="http://schemas.openxmlformats.org/officeDocument/2006/relationships/hyperlink" Target="https://de.wikipedia.org/wiki/Hosts" TargetMode="External"/><Relationship Id="rId13" Type="http://schemas.openxmlformats.org/officeDocument/2006/relationships/hyperlink" Target="https://de.wikipedia.org/wiki/Windows_Internet_Naming_Service" TargetMode="External"/><Relationship Id="rId12" Type="http://schemas.openxmlformats.org/officeDocument/2006/relationships/hyperlink" Target="https://de.wikipedia.org/wiki/Lmhosts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.wikipedia.org/wiki/Security_through_obscurity" TargetMode="External"/><Relationship Id="rId3" Type="http://schemas.openxmlformats.org/officeDocument/2006/relationships/hyperlink" Target="https://de.wikipedia.org/wiki/Security_through_obscurity" TargetMode="External"/><Relationship Id="rId4" Type="http://schemas.openxmlformats.org/officeDocument/2006/relationships/hyperlink" Target="https://de.wikipedia.org/wiki/Firewall" TargetMode="External"/><Relationship Id="rId9" Type="http://schemas.openxmlformats.org/officeDocument/2006/relationships/hyperlink" Target="https://de.wikipedia.org/wiki/IP-Adresse" TargetMode="External"/><Relationship Id="rId15" Type="http://schemas.openxmlformats.org/officeDocument/2006/relationships/hyperlink" Target="https://de.wikipedia.org/wiki/Domain_Name_System" TargetMode="External"/><Relationship Id="rId14" Type="http://schemas.openxmlformats.org/officeDocument/2006/relationships/hyperlink" Target="https://de.wikipedia.org/wiki/Windows_Internet_Naming_Service" TargetMode="External"/><Relationship Id="rId17" Type="http://schemas.openxmlformats.org/officeDocument/2006/relationships/hyperlink" Target="https://de.wikipedia.org/wiki/Timeout" TargetMode="External"/><Relationship Id="rId16" Type="http://schemas.openxmlformats.org/officeDocument/2006/relationships/hyperlink" Target="https://de.wikipedia.org/wiki/Domain_Name_System" TargetMode="External"/><Relationship Id="rId5" Type="http://schemas.openxmlformats.org/officeDocument/2006/relationships/hyperlink" Target="https://de.wikipedia.org/wiki/Firewall" TargetMode="External"/><Relationship Id="rId19" Type="http://schemas.openxmlformats.org/officeDocument/2006/relationships/hyperlink" Target="https://de.wikipedia.org/wiki/IP-Adresse" TargetMode="External"/><Relationship Id="rId6" Type="http://schemas.openxmlformats.org/officeDocument/2006/relationships/hyperlink" Target="https://de.wikipedia.org/wiki/Fully_Qualified_Domain_Name" TargetMode="External"/><Relationship Id="rId18" Type="http://schemas.openxmlformats.org/officeDocument/2006/relationships/hyperlink" Target="https://de.wikipedia.org/wiki/IP-Adresse" TargetMode="External"/><Relationship Id="rId7" Type="http://schemas.openxmlformats.org/officeDocument/2006/relationships/hyperlink" Target="https://de.wikipedia.org/wiki/Fully_Qualified_Domain_Name" TargetMode="External"/><Relationship Id="rId8" Type="http://schemas.openxmlformats.org/officeDocument/2006/relationships/hyperlink" Target="https://de.wikipedia.org/wiki/IP-Adress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.wikipedia.org/wiki/Port_(Protokoll)" TargetMode="External"/><Relationship Id="rId3" Type="http://schemas.openxmlformats.org/officeDocument/2006/relationships/hyperlink" Target="https://de.wikipedia.org/wiki/Computerprogramm" TargetMode="External"/><Relationship Id="rId4" Type="http://schemas.openxmlformats.org/officeDocument/2006/relationships/hyperlink" Target="https://de.wikipedia.org/wiki/Internet_Protocol" TargetMode="External"/><Relationship Id="rId5" Type="http://schemas.openxmlformats.org/officeDocument/2006/relationships/hyperlink" Target="https://de.wikipedia.org/wiki/Pr%C3%BCfsumm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d81c99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4d81c9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4d81c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4d81c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1064f18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1064f18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4d81c99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4d81c99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4d81c9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4d81c9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 einer fehlenden Antwort kann nicht geschlossen werden, dass die Gegenstelle nicht erreichbar wäre, da manche	 Hosts so konfiguriert sind, dass sie ICMP-Pakete ignorieren und verwerfen; </a:t>
            </a:r>
            <a:r>
              <a:rPr i="1" lang="de"/>
              <a:t>siehe:</a:t>
            </a:r>
            <a:r>
              <a:rPr lang="de">
                <a:uFill>
                  <a:noFill/>
                </a:uFill>
                <a:hlinkClick r:id="rId2"/>
              </a:rPr>
              <a:t> </a:t>
            </a:r>
            <a:r>
              <a:rPr lang="de" u="sng">
                <a:solidFill>
                  <a:schemeClr val="hlink"/>
                </a:solidFill>
                <a:hlinkClick r:id="rId3"/>
              </a:rPr>
              <a:t>Security through obscurity</a:t>
            </a:r>
            <a:r>
              <a:rPr lang="de"/>
              <a:t>,</a:t>
            </a:r>
            <a:r>
              <a:rPr lang="de">
                <a:uFill>
                  <a:noFill/>
                </a:uFill>
                <a:hlinkClick r:id="rId4"/>
              </a:rPr>
              <a:t> </a:t>
            </a:r>
            <a:r>
              <a:rPr lang="de" u="sng">
                <a:solidFill>
                  <a:schemeClr val="hlink"/>
                </a:solidFill>
                <a:hlinkClick r:id="rId5"/>
              </a:rPr>
              <a:t>Firewall</a:t>
            </a:r>
            <a:r>
              <a:rPr lang="de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Wird dem Ping-Kommando ein Hostname in</a:t>
            </a:r>
            <a:r>
              <a:rPr lang="de">
                <a:uFill>
                  <a:noFill/>
                </a:uFill>
                <a:hlinkClick r:id="rId6"/>
              </a:rPr>
              <a:t> </a:t>
            </a:r>
            <a:r>
              <a:rPr lang="de" u="sng">
                <a:solidFill>
                  <a:schemeClr val="hlink"/>
                </a:solidFill>
                <a:hlinkClick r:id="rId7"/>
              </a:rPr>
              <a:t>FQDN</a:t>
            </a:r>
            <a:r>
              <a:rPr lang="de"/>
              <a:t>-Schreibweise anstatt einer</a:t>
            </a:r>
            <a:r>
              <a:rPr lang="de">
                <a:uFill>
                  <a:noFill/>
                </a:uFill>
                <a:hlinkClick r:id="rId8"/>
              </a:rPr>
              <a:t> </a:t>
            </a:r>
            <a:r>
              <a:rPr lang="de" u="sng">
                <a:solidFill>
                  <a:schemeClr val="hlink"/>
                </a:solidFill>
                <a:hlinkClick r:id="rId9"/>
              </a:rPr>
              <a:t>IP-Adresse</a:t>
            </a:r>
            <a:r>
              <a:rPr lang="de"/>
              <a:t> übergeben, lässt das Programm diesen durch das Betriebssystem auflösen. Bei fehlerhaften Konfigurationen (</a:t>
            </a:r>
            <a:r>
              <a:rPr lang="de" u="sng">
                <a:solidFill>
                  <a:schemeClr val="hlink"/>
                </a:solidFill>
                <a:hlinkClick r:id="rId10"/>
              </a:rPr>
              <a:t>hosts</a:t>
            </a:r>
            <a:r>
              <a:rPr lang="de"/>
              <a:t>-Datei,</a:t>
            </a:r>
            <a:r>
              <a:rPr lang="de">
                <a:uFill>
                  <a:noFill/>
                </a:uFill>
                <a:hlinkClick r:id="rId11"/>
              </a:rPr>
              <a:t> </a:t>
            </a:r>
            <a:r>
              <a:rPr lang="de" u="sng">
                <a:solidFill>
                  <a:schemeClr val="hlink"/>
                </a:solidFill>
                <a:hlinkClick r:id="rId12"/>
              </a:rPr>
              <a:t>lmhosts</a:t>
            </a:r>
            <a:r>
              <a:rPr lang="de"/>
              <a:t>-Datei,</a:t>
            </a:r>
            <a:r>
              <a:rPr lang="de">
                <a:uFill>
                  <a:noFill/>
                </a:uFill>
                <a:hlinkClick r:id="rId13"/>
              </a:rPr>
              <a:t> </a:t>
            </a:r>
            <a:r>
              <a:rPr lang="de" u="sng">
                <a:solidFill>
                  <a:schemeClr val="hlink"/>
                </a:solidFill>
                <a:hlinkClick r:id="rId14"/>
              </a:rPr>
              <a:t>WINS</a:t>
            </a:r>
            <a:r>
              <a:rPr lang="de"/>
              <a:t>,</a:t>
            </a:r>
            <a:r>
              <a:rPr lang="de">
                <a:uFill>
                  <a:noFill/>
                </a:uFill>
                <a:hlinkClick r:id="rId15"/>
              </a:rPr>
              <a:t> </a:t>
            </a:r>
            <a:r>
              <a:rPr lang="de" u="sng">
                <a:solidFill>
                  <a:schemeClr val="hlink"/>
                </a:solidFill>
                <a:hlinkClick r:id="rId16"/>
              </a:rPr>
              <a:t>DNS</a:t>
            </a:r>
            <a:r>
              <a:rPr lang="de"/>
              <a:t>) schlägt diese nach Ablauf einer Wartezeit (</a:t>
            </a:r>
            <a:r>
              <a:rPr lang="de" u="sng">
                <a:solidFill>
                  <a:schemeClr val="hlink"/>
                </a:solidFill>
                <a:hlinkClick r:id="rId17"/>
              </a:rPr>
              <a:t>Timeout</a:t>
            </a:r>
            <a:r>
              <a:rPr lang="de"/>
              <a:t>) fehl und resultiert in einer Fehlermeldung. Falls eine</a:t>
            </a:r>
            <a:r>
              <a:rPr lang="de">
                <a:uFill>
                  <a:noFill/>
                </a:uFill>
                <a:hlinkClick r:id="rId18"/>
              </a:rPr>
              <a:t> </a:t>
            </a:r>
            <a:r>
              <a:rPr lang="de" u="sng">
                <a:solidFill>
                  <a:schemeClr val="hlink"/>
                </a:solidFill>
                <a:hlinkClick r:id="rId19"/>
              </a:rPr>
              <a:t>IP-Adresse</a:t>
            </a:r>
            <a:r>
              <a:rPr lang="de"/>
              <a:t> angegeben wurde, tritt in dieser Situation ein ähnliches Problem auf, da zunächst das Scheitern der Rückwärtsauflösung zur Bestimmung der zur IP-Adresse gehörigen FQDN abgewartet werden muss. Je nach Implementation von ping lässt sich das Reverse-Lookup mit einer Option abschalten oder ist standardmäßig deaktiviert.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1064f18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1064f18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d031f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d031f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highlight>
                  <a:schemeClr val="lt1"/>
                </a:highlight>
              </a:rPr>
              <a:t>Das </a:t>
            </a:r>
            <a:r>
              <a:rPr b="1" lang="de" sz="1300">
                <a:highlight>
                  <a:schemeClr val="lt1"/>
                </a:highlight>
              </a:rPr>
              <a:t>User Datagram Protocol</a:t>
            </a:r>
            <a:r>
              <a:rPr lang="de" sz="1300">
                <a:highlight>
                  <a:schemeClr val="lt1"/>
                </a:highlight>
              </a:rPr>
              <a:t>, kurz </a:t>
            </a:r>
            <a:r>
              <a:rPr b="1" lang="de" sz="1300">
                <a:highlight>
                  <a:schemeClr val="lt1"/>
                </a:highlight>
              </a:rPr>
              <a:t>UDP</a:t>
            </a:r>
            <a:r>
              <a:rPr lang="de" sz="1300">
                <a:highlight>
                  <a:schemeClr val="lt1"/>
                </a:highlight>
              </a:rPr>
              <a:t>, ist ein minimales, verbindungsloses Netzwerkprotokoll, das zur Transportschicht der Internetprotokollfamilie gehört. UDP ermöglicht Anwendungen den Versand von Datagrammen in IP-basierten Rechnernetzen.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1064f1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21064f1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UDP verwendet </a:t>
            </a:r>
            <a:r>
              <a:rPr lang="de" sz="130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Ports</a:t>
            </a: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um versendete Daten dem richtigen </a:t>
            </a:r>
            <a:r>
              <a:rPr lang="de" sz="130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Programm</a:t>
            </a: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auf dem Zielrechner zukommen zu lassen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Dazu enthält jedes Datagramm die Portnummer des Dienstes, der die Daten erhalten soll.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Diese Erweiterung der Host-zu-Host-Übertragung des </a:t>
            </a:r>
            <a:r>
              <a:rPr lang="de" sz="130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Internet Protocols</a:t>
            </a: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auf eine Prozess-zu-Prozess-Übertragung wird als Anwendungsmultiplexen und -demultiplexen bezeichnet.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Zusätzlich bietet UDP die Möglichkeit einer Integritätsüberprüfung an, indem eine </a:t>
            </a:r>
            <a:r>
              <a:rPr lang="de" sz="1300"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Prüfsumme</a:t>
            </a:r>
            <a:r>
              <a:rPr lang="de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mitgesendet wird. Dadurch können fehlerhaft übertragene Datagramme erkannt und verworfen werden.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1064f1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1064f1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.wikipedia.org/wiki/Ping_(Daten%C3%BCbertragung)" TargetMode="External"/><Relationship Id="rId4" Type="http://schemas.openxmlformats.org/officeDocument/2006/relationships/hyperlink" Target="https://de.wikipedia.org/wiki/Internet_Control_Message_Protocol" TargetMode="External"/><Relationship Id="rId5" Type="http://schemas.openxmlformats.org/officeDocument/2006/relationships/hyperlink" Target="http://www.sides.de/nw_icmp.php" TargetMode="External"/><Relationship Id="rId6" Type="http://schemas.openxmlformats.org/officeDocument/2006/relationships/hyperlink" Target="https://www.elektronik-kompendium.de/sites/net/0901011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274975"/>
            <a:ext cx="8520600" cy="1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Ping (ICMP) / UDP</a:t>
            </a:r>
            <a:r>
              <a:rPr lang="de"/>
              <a:t> 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11700" y="2088775"/>
            <a:ext cx="44418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https://de.wikipedia.org/wiki/Ping_(Daten%C3%BCbertragung)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https://de.wikipedia.org/wiki/Internet_Control_Message_Protocol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http://www.sides.de/nw_icmp.php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https://www.elektronik-kompendium.de/sites/net/0901011.htm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ICMP: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Definition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Funktionsweise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UDP: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Definition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Funktionsweise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Datagramm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 sz="1800">
                <a:solidFill>
                  <a:srgbClr val="000000"/>
                </a:solidFill>
              </a:rPr>
              <a:t>Quellen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200"/>
              <a:t>ICMP</a:t>
            </a:r>
            <a:endParaRPr sz="72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121425"/>
            <a:ext cx="74871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3600">
                <a:solidFill>
                  <a:srgbClr val="000000"/>
                </a:solidFill>
                <a:highlight>
                  <a:srgbClr val="FFFFFF"/>
                </a:highlight>
              </a:rPr>
              <a:t>Internet Control Message Protocol</a:t>
            </a:r>
            <a:endParaRPr sz="3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Internet Control Message Protocol = (ICMP)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Austausch von Informations- und Fehlermeldungen in IPv4 in Rechnernetzwerken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IPv6 ähnliches Protokoll = ICMPv6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Funktionsweise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Ping sendet ICMP-”Echo-Request”-Paket an Zieladresse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Empfänger muss Antwort zurücksenden: ICMP “Echo-Reply”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“Network unrechable” oder “Host unreachable”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Fehlende Antwort = nicht erreichbar, Paket ignoriert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Falls IP-Adresse angegeben muss die zugehörige Domain bestimmt werden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975"/>
            <a:ext cx="4460261" cy="250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50" y="2587899"/>
            <a:ext cx="3949225" cy="21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7200"/>
              <a:t>UDP</a:t>
            </a:r>
            <a:endParaRPr sz="72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121425"/>
            <a:ext cx="5730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3600">
                <a:solidFill>
                  <a:srgbClr val="000000"/>
                </a:solidFill>
                <a:highlight>
                  <a:srgbClr val="FFFFFF"/>
                </a:highlight>
              </a:rPr>
              <a:t>User Datagram Protocol</a:t>
            </a:r>
            <a:endParaRPr b="1"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Definition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Minimal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Verbindungslos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Internetprotokollfamilie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Anwendung versenden Datagramme in IP-basierten Rechnernetzen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Funktionsweise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Ports um Daten dem Programm auf Zielrechner zu zuweisen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Prozess zu Prozess Übertragung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Integritätsprüfung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Prüfsumme fehlerhaft übertragene Datagramme erkannt und verworfen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9775" y="1013738"/>
            <a:ext cx="5539598" cy="31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Datagramm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In sich geschlossene unabhängige Dateneinheit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</a:rPr>
              <a:t>Peer to Peer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 sz="1400">
                <a:solidFill>
                  <a:srgbClr val="000000"/>
                </a:solidFill>
                <a:highlight>
                  <a:srgbClr val="FFFFFF"/>
                </a:highlight>
              </a:rPr>
              <a:t>Portnummer des Dienstes, der die Daten erhalten soll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75" y="671675"/>
            <a:ext cx="8378750" cy="47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