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819A97B-DFAD-4AFE-8C2C-C73B9A2C6BF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7E8E9-3D5A-4CD9-BEE8-4A7F07391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IPv4 / IPv6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8C2657-13C9-470D-8108-5CD46CB299A6}"/>
              </a:ext>
            </a:extLst>
          </p:cNvPr>
          <p:cNvSpPr/>
          <p:nvPr/>
        </p:nvSpPr>
        <p:spPr>
          <a:xfrm>
            <a:off x="10479165" y="140245"/>
            <a:ext cx="5790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16576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485FE1-A8A2-440C-863C-540E71483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Internet Protocol Version 6</a:t>
            </a:r>
          </a:p>
          <a:p>
            <a:r>
              <a:rPr lang="de-DE" sz="2800" dirty="0"/>
              <a:t>3. Schicht des OSI Modells</a:t>
            </a:r>
          </a:p>
          <a:p>
            <a:r>
              <a:rPr lang="de-DE" sz="2800" dirty="0"/>
              <a:t>128-Bit Adressen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0228AA1-AA5F-4ED9-96F0-A0716E84C3E4}"/>
              </a:ext>
            </a:extLst>
          </p:cNvPr>
          <p:cNvSpPr/>
          <p:nvPr/>
        </p:nvSpPr>
        <p:spPr>
          <a:xfrm>
            <a:off x="10281996" y="140245"/>
            <a:ext cx="973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10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7AFC955-5E6A-4712-8DBB-9079EFDE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ctr"/>
          <a:lstStyle/>
          <a:p>
            <a:pPr algn="ctr"/>
            <a:r>
              <a:rPr lang="de-DE" sz="2800" dirty="0"/>
              <a:t>IPv6 Grundinformationen</a:t>
            </a:r>
          </a:p>
        </p:txBody>
      </p:sp>
    </p:spTree>
    <p:extLst>
      <p:ext uri="{BB962C8B-B14F-4D97-AF65-F5344CB8AC3E}">
        <p14:creationId xmlns:p14="http://schemas.microsoft.com/office/powerpoint/2010/main" val="3220658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84C321-2B7C-487E-919F-BCC7E87E2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128-Bit lang</a:t>
            </a:r>
          </a:p>
          <a:p>
            <a:r>
              <a:rPr lang="de-DE" sz="2800" dirty="0"/>
              <a:t>Interface-Identifier </a:t>
            </a:r>
          </a:p>
          <a:p>
            <a:r>
              <a:rPr lang="de-DE" sz="2800" dirty="0"/>
              <a:t>Privacy Extension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186F39-2A72-4E2A-B27C-15DA4AF03465}"/>
              </a:ext>
            </a:extLst>
          </p:cNvPr>
          <p:cNvSpPr/>
          <p:nvPr/>
        </p:nvSpPr>
        <p:spPr>
          <a:xfrm>
            <a:off x="10281996" y="140245"/>
            <a:ext cx="973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12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1B3B4AA-8559-4DDD-9174-A1F689ED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ctr"/>
          <a:lstStyle/>
          <a:p>
            <a:pPr algn="ctr"/>
            <a:r>
              <a:rPr lang="de-DE" sz="2800" dirty="0"/>
              <a:t>IPv6 Adressaufbau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17628" y="4150658"/>
            <a:ext cx="6241312" cy="648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103312" y="4352583"/>
            <a:ext cx="797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z.B. fe80</a:t>
            </a:r>
            <a:r>
              <a:rPr lang="de-DE" dirty="0"/>
              <a:t>::</a:t>
            </a:r>
            <a:r>
              <a:rPr lang="de-DE" dirty="0" smtClean="0"/>
              <a:t>58d0:c236:d55b:5194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694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554CD-26D8-4081-9BF5-184526851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IP-Adressen</a:t>
            </a:r>
          </a:p>
          <a:p>
            <a:r>
              <a:rPr lang="de-DE" sz="2800" dirty="0"/>
              <a:t>Verbesserung</a:t>
            </a:r>
          </a:p>
          <a:p>
            <a:r>
              <a:rPr lang="de-DE" sz="2800" dirty="0"/>
              <a:t>Automatische </a:t>
            </a:r>
            <a:r>
              <a:rPr lang="de-DE" sz="2800" dirty="0" smtClean="0"/>
              <a:t>Konfigurierung</a:t>
            </a:r>
          </a:p>
          <a:p>
            <a:endParaRPr lang="de-DE" sz="2800" dirty="0"/>
          </a:p>
          <a:p>
            <a:r>
              <a:rPr lang="de-DE" sz="2800" dirty="0" smtClean="0"/>
              <a:t>3402823669209384634663374607431768211456</a:t>
            </a:r>
            <a:endParaRPr lang="de-DE" sz="28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79D109D-51A9-404E-9742-F7AAC8295CC2}"/>
              </a:ext>
            </a:extLst>
          </p:cNvPr>
          <p:cNvSpPr/>
          <p:nvPr/>
        </p:nvSpPr>
        <p:spPr>
          <a:xfrm>
            <a:off x="10281996" y="140245"/>
            <a:ext cx="973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13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F490DC90-4C87-4F4F-92D0-958FBCFD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ctr"/>
          <a:lstStyle/>
          <a:p>
            <a:pPr algn="ctr"/>
            <a:r>
              <a:rPr lang="de-DE" sz="2800" dirty="0"/>
              <a:t>IPv6 Gründe für neues Internetprotokoll</a:t>
            </a:r>
          </a:p>
        </p:txBody>
      </p:sp>
    </p:spTree>
    <p:extLst>
      <p:ext uri="{BB962C8B-B14F-4D97-AF65-F5344CB8AC3E}">
        <p14:creationId xmlns:p14="http://schemas.microsoft.com/office/powerpoint/2010/main" val="3902881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217E50-46DC-452C-A9E7-EC288AF86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Global einzige IP pro Gerät</a:t>
            </a:r>
            <a:endParaRPr lang="de-DE" sz="2800" dirty="0"/>
          </a:p>
          <a:p>
            <a:r>
              <a:rPr lang="de-DE" sz="2800" dirty="0" smtClean="0"/>
              <a:t>Keine NAT Probleme</a:t>
            </a:r>
          </a:p>
          <a:p>
            <a:endParaRPr lang="de-DE" sz="28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8F8E6D-A2E3-4309-BE8A-2F81EFC35B38}"/>
              </a:ext>
            </a:extLst>
          </p:cNvPr>
          <p:cNvSpPr/>
          <p:nvPr/>
        </p:nvSpPr>
        <p:spPr>
          <a:xfrm>
            <a:off x="10281996" y="140245"/>
            <a:ext cx="973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14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DDE3B67-7409-4493-A425-290720AF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ctr"/>
          <a:lstStyle/>
          <a:p>
            <a:pPr algn="ctr"/>
            <a:r>
              <a:rPr lang="de-DE" sz="2800" dirty="0"/>
              <a:t>IPv6  Unterschiede für den Privatverbraucher</a:t>
            </a:r>
            <a:br>
              <a:rPr lang="de-DE" sz="2800" dirty="0"/>
            </a:b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22755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0B35B-E824-404C-B9E4-C9FBD0B8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Großer Adressraum</a:t>
            </a:r>
          </a:p>
          <a:p>
            <a:r>
              <a:rPr lang="de-DE" sz="2800" dirty="0"/>
              <a:t>Ende zu Ende Konnektivität</a:t>
            </a:r>
          </a:p>
          <a:p>
            <a:r>
              <a:rPr lang="de-DE" sz="2800" dirty="0"/>
              <a:t>Schnelligkeit</a:t>
            </a:r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D716B06-90BC-4611-B674-18641592F391}"/>
              </a:ext>
            </a:extLst>
          </p:cNvPr>
          <p:cNvSpPr/>
          <p:nvPr/>
        </p:nvSpPr>
        <p:spPr>
          <a:xfrm>
            <a:off x="10281996" y="140245"/>
            <a:ext cx="973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15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CE97E8B-1933-4C40-8046-876915A6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ctr"/>
          <a:lstStyle/>
          <a:p>
            <a:pPr algn="ctr"/>
            <a:r>
              <a:rPr lang="de-DE" sz="2800" dirty="0"/>
              <a:t>IPv6  Positive Eigenschaften</a:t>
            </a:r>
            <a:br>
              <a:rPr lang="de-DE" sz="2800" dirty="0"/>
            </a:b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57413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ED6F9A-16BD-47E7-99D2-3ED9DC0E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Link-Lokale Adressen</a:t>
            </a:r>
          </a:p>
          <a:p>
            <a:r>
              <a:rPr lang="de-DE" sz="2800" dirty="0"/>
              <a:t>Autokonfiguration und DNS</a:t>
            </a:r>
          </a:p>
          <a:p>
            <a:r>
              <a:rPr lang="de-DE" sz="2800" dirty="0"/>
              <a:t>Datenschutz</a:t>
            </a:r>
          </a:p>
          <a:p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5B24C3-96B9-471F-97B3-46524BC29177}"/>
              </a:ext>
            </a:extLst>
          </p:cNvPr>
          <p:cNvSpPr/>
          <p:nvPr/>
        </p:nvSpPr>
        <p:spPr>
          <a:xfrm>
            <a:off x="10281996" y="140245"/>
            <a:ext cx="973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16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A9FDD62-8243-4D2F-B0E8-7328DF5C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ctr"/>
          <a:lstStyle/>
          <a:p>
            <a:pPr algn="ctr"/>
            <a:r>
              <a:rPr lang="de-DE" sz="2800" dirty="0"/>
              <a:t>IPv6 Probleme</a:t>
            </a:r>
            <a:br>
              <a:rPr lang="de-DE" sz="2800" dirty="0"/>
            </a:b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028062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594FC17-FFAE-4520-91D0-024E63CEA6B7}"/>
              </a:ext>
            </a:extLst>
          </p:cNvPr>
          <p:cNvSpPr/>
          <p:nvPr/>
        </p:nvSpPr>
        <p:spPr>
          <a:xfrm>
            <a:off x="10281996" y="140245"/>
            <a:ext cx="973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17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94EC104-3D98-40E1-8116-37F44991FCAD}"/>
              </a:ext>
            </a:extLst>
          </p:cNvPr>
          <p:cNvSpPr/>
          <p:nvPr/>
        </p:nvSpPr>
        <p:spPr>
          <a:xfrm>
            <a:off x="603957" y="2967335"/>
            <a:ext cx="10984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50" dirty="0">
                <a:ln w="0">
                  <a:solidFill>
                    <a:schemeClr val="tx1"/>
                  </a:solidFill>
                </a:ln>
              </a:rPr>
              <a:t>Danke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29346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fik 3">
            <a:extLst>
              <a:ext uri="{FF2B5EF4-FFF2-40B4-BE49-F238E27FC236}">
                <a16:creationId xmlns:a16="http://schemas.microsoft.com/office/drawing/2014/main" id="{0F3F1A36-A7CF-4879-93EE-D41C1FE2B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t="163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2B1435E-BAB8-43AB-AF6A-C15D437DCB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3226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60D52-C758-4261-A037-6EE37CA1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de-DE" sz="2400" dirty="0" smtClean="0"/>
              <a:t>Gliederung</a:t>
            </a: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F314C-250B-4F79-A334-AC2A698B3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9259888" cy="4123292"/>
          </a:xfrm>
        </p:spPr>
        <p:txBody>
          <a:bodyPr>
            <a:normAutofit/>
          </a:bodyPr>
          <a:lstStyle/>
          <a:p>
            <a:r>
              <a:rPr lang="de-DE" sz="2800" dirty="0"/>
              <a:t>IP v4</a:t>
            </a:r>
          </a:p>
          <a:p>
            <a:pPr lvl="1"/>
            <a:r>
              <a:rPr lang="de-DE" sz="2400" dirty="0"/>
              <a:t>Adressformat</a:t>
            </a:r>
          </a:p>
          <a:p>
            <a:pPr lvl="1"/>
            <a:r>
              <a:rPr lang="de-DE" sz="2400" dirty="0"/>
              <a:t>Historische Netzklassen</a:t>
            </a:r>
          </a:p>
          <a:p>
            <a:pPr lvl="1"/>
            <a:r>
              <a:rPr lang="de-DE" sz="2400" dirty="0"/>
              <a:t>Besondere Netzwerkadressen</a:t>
            </a:r>
          </a:p>
          <a:p>
            <a:pPr lvl="1"/>
            <a:r>
              <a:rPr lang="de-DE" sz="2400" dirty="0"/>
              <a:t>Paketlänge</a:t>
            </a:r>
          </a:p>
          <a:p>
            <a:pPr lvl="1"/>
            <a:r>
              <a:rPr lang="de-DE" sz="2400" dirty="0"/>
              <a:t>Routing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16D920D-77C7-4E3D-AB33-760FFD500CED}"/>
              </a:ext>
            </a:extLst>
          </p:cNvPr>
          <p:cNvSpPr/>
          <p:nvPr/>
        </p:nvSpPr>
        <p:spPr>
          <a:xfrm>
            <a:off x="10479165" y="140245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81973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A47D4-4B03-4FAA-AB61-FF562A52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de-DE" sz="2800" dirty="0"/>
              <a:t>IPv4 Adressformat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636E00-DB0E-4245-8192-CFC913D37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Internet Protocol Version 4</a:t>
            </a:r>
          </a:p>
          <a:p>
            <a:r>
              <a:rPr lang="de-DE" sz="2800" dirty="0"/>
              <a:t>3. Schicht der OSI Modells</a:t>
            </a:r>
          </a:p>
          <a:p>
            <a:r>
              <a:rPr lang="de-DE" sz="2800" dirty="0"/>
              <a:t>32-Bit Adressen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2385F41-E53F-4A6F-9042-692E2C49577D}"/>
              </a:ext>
            </a:extLst>
          </p:cNvPr>
          <p:cNvSpPr/>
          <p:nvPr/>
        </p:nvSpPr>
        <p:spPr>
          <a:xfrm>
            <a:off x="10479165" y="140245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85600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733357-2247-4D34-BEB9-6CBB26E3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D8DF49D-CA6B-441C-88ED-B1ABDAC42033}"/>
              </a:ext>
            </a:extLst>
          </p:cNvPr>
          <p:cNvSpPr/>
          <p:nvPr/>
        </p:nvSpPr>
        <p:spPr>
          <a:xfrm>
            <a:off x="10479165" y="140245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AEB75A4-8ADE-4864-9FAC-C859B236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ctr"/>
          <a:lstStyle/>
          <a:p>
            <a:pPr algn="ctr"/>
            <a:r>
              <a:rPr lang="de-DE" sz="2800" dirty="0"/>
              <a:t>IPv4 Historische Netzklassen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6F2D6D-9D38-4BF3-B36D-7692BED69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222" y="1761074"/>
            <a:ext cx="7237555" cy="464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35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2D1086-4CA6-4D30-AE7D-22705BC3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097CA3C-CDDA-4284-99D3-F93D5E17ED01}"/>
              </a:ext>
            </a:extLst>
          </p:cNvPr>
          <p:cNvSpPr/>
          <p:nvPr/>
        </p:nvSpPr>
        <p:spPr>
          <a:xfrm>
            <a:off x="10479165" y="140245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2B38A1F-634B-4613-8244-D3D37FF0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 anchor="ctr"/>
          <a:lstStyle/>
          <a:p>
            <a:pPr algn="ctr"/>
            <a:r>
              <a:rPr lang="de-DE" sz="2800" dirty="0"/>
              <a:t>IPv4 Besondere Netzwerkadressen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386890A-5500-47B7-9EC2-FE690A2B8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969" y="1543049"/>
            <a:ext cx="52292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37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543A9-F038-455C-8FEE-BAAB5A049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IP-Paket = Header + Daten</a:t>
            </a:r>
          </a:p>
          <a:p>
            <a:r>
              <a:rPr lang="de-DE" sz="2800" dirty="0"/>
              <a:t>Paketlänge </a:t>
            </a:r>
          </a:p>
          <a:p>
            <a:pPr lvl="1"/>
            <a:r>
              <a:rPr lang="de-DE" sz="2400" dirty="0"/>
              <a:t>Ø1500 Bytes</a:t>
            </a:r>
          </a:p>
          <a:p>
            <a:pPr lvl="1"/>
            <a:r>
              <a:rPr lang="de-DE" sz="2400" dirty="0" err="1"/>
              <a:t>max</a:t>
            </a:r>
            <a:r>
              <a:rPr lang="de-DE" sz="2400" dirty="0"/>
              <a:t> 65515 Bytes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FACBE8A-359F-4664-9967-2D0375210C55}"/>
              </a:ext>
            </a:extLst>
          </p:cNvPr>
          <p:cNvSpPr/>
          <p:nvPr/>
        </p:nvSpPr>
        <p:spPr>
          <a:xfrm>
            <a:off x="10479165" y="140245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E500BC0-7869-4DEB-BD2B-6BED56A1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ctr"/>
          <a:lstStyle/>
          <a:p>
            <a:pPr algn="ctr"/>
            <a:r>
              <a:rPr lang="de-DE" sz="2800" dirty="0"/>
              <a:t>IPv4 Paketlänge</a:t>
            </a:r>
          </a:p>
        </p:txBody>
      </p:sp>
    </p:spTree>
    <p:extLst>
      <p:ext uri="{BB962C8B-B14F-4D97-AF65-F5344CB8AC3E}">
        <p14:creationId xmlns:p14="http://schemas.microsoft.com/office/powerpoint/2010/main" val="915121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34E6BC-1DA6-478C-9DBD-E0802ABB1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Computer = Host u. Router</a:t>
            </a:r>
          </a:p>
          <a:p>
            <a:r>
              <a:rPr lang="de-DE" sz="2800" dirty="0"/>
              <a:t>Pakete werden „geroutet“</a:t>
            </a:r>
          </a:p>
          <a:p>
            <a:r>
              <a:rPr lang="de-DE" sz="2800" dirty="0"/>
              <a:t>TCP + IP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BEF9A89-A7AC-4CD4-8228-18508F16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ctr"/>
          <a:lstStyle/>
          <a:p>
            <a:pPr algn="ctr"/>
            <a:r>
              <a:rPr lang="de-DE" sz="2800" dirty="0"/>
              <a:t>IPv4 Routing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7C94E78-693B-4B7C-B462-1121AF5EA642}"/>
              </a:ext>
            </a:extLst>
          </p:cNvPr>
          <p:cNvSpPr/>
          <p:nvPr/>
        </p:nvSpPr>
        <p:spPr>
          <a:xfrm>
            <a:off x="10479165" y="140245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89824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B5E970-5338-4969-92EC-5C492991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nahezu unverändert</a:t>
            </a:r>
          </a:p>
          <a:p>
            <a:r>
              <a:rPr lang="de-DE" sz="2800" dirty="0"/>
              <a:t>IP-Adressen werden knapp</a:t>
            </a:r>
          </a:p>
          <a:p>
            <a:r>
              <a:rPr lang="de-DE" sz="2800" dirty="0"/>
              <a:t>3. Februar 2011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CD6E070-B486-44BF-AE9C-11AD3B941638}"/>
              </a:ext>
            </a:extLst>
          </p:cNvPr>
          <p:cNvSpPr/>
          <p:nvPr/>
        </p:nvSpPr>
        <p:spPr>
          <a:xfrm>
            <a:off x="10479165" y="140245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8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F0C2FEC-7210-4460-BBA5-95B1A8E0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ctr"/>
          <a:lstStyle/>
          <a:p>
            <a:pPr algn="ctr"/>
            <a:r>
              <a:rPr lang="de-DE" sz="2800" dirty="0"/>
              <a:t>IPv4 Vergangenheit und Zukunft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A95DD87-CC1C-42A3-BBB6-2E6DDF0F1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267" y="3324224"/>
            <a:ext cx="35814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60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B4418F06-B000-4374-988C-E80AC0F4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ctr"/>
          <a:lstStyle/>
          <a:p>
            <a:pPr algn="ctr"/>
            <a:r>
              <a:rPr lang="de-DE" sz="2400" dirty="0" smtClean="0"/>
              <a:t>Gliederung</a:t>
            </a:r>
            <a:endParaRPr lang="de-DE" sz="24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3F69F14-4064-40A4-9E24-212EBE9E6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9259888" cy="4476218"/>
          </a:xfrm>
        </p:spPr>
        <p:txBody>
          <a:bodyPr>
            <a:normAutofit/>
          </a:bodyPr>
          <a:lstStyle/>
          <a:p>
            <a:r>
              <a:rPr lang="de-DE" sz="2800" dirty="0"/>
              <a:t>IP v6</a:t>
            </a:r>
          </a:p>
          <a:p>
            <a:pPr lvl="1"/>
            <a:r>
              <a:rPr lang="de-DE" sz="2400" dirty="0"/>
              <a:t>Grundinformation</a:t>
            </a:r>
          </a:p>
          <a:p>
            <a:pPr lvl="1"/>
            <a:r>
              <a:rPr lang="de-DE" sz="2400" dirty="0"/>
              <a:t>Kritik</a:t>
            </a:r>
          </a:p>
          <a:p>
            <a:pPr lvl="1"/>
            <a:r>
              <a:rPr lang="de-DE" sz="2400" dirty="0"/>
              <a:t>Adressaufbau</a:t>
            </a:r>
          </a:p>
          <a:p>
            <a:pPr lvl="1"/>
            <a:r>
              <a:rPr lang="de-DE" sz="2400" dirty="0"/>
              <a:t>Gründe für neues Internetprotokoll</a:t>
            </a:r>
          </a:p>
          <a:p>
            <a:pPr lvl="1"/>
            <a:r>
              <a:rPr lang="de-DE" sz="2400" dirty="0"/>
              <a:t>Unterschiede für den Privatverbraucher</a:t>
            </a:r>
          </a:p>
          <a:p>
            <a:pPr lvl="1"/>
            <a:r>
              <a:rPr lang="de-DE" sz="2400" dirty="0"/>
              <a:t>Positive Eigenschaften</a:t>
            </a:r>
          </a:p>
          <a:p>
            <a:pPr lvl="1"/>
            <a:r>
              <a:rPr lang="de-DE" sz="2400" dirty="0"/>
              <a:t>Probleme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FAD5346-41E6-4856-BE88-513A58D392B0}"/>
              </a:ext>
            </a:extLst>
          </p:cNvPr>
          <p:cNvSpPr/>
          <p:nvPr/>
        </p:nvSpPr>
        <p:spPr>
          <a:xfrm>
            <a:off x="10479165" y="140245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9</a:t>
            </a:r>
            <a:endParaRPr lang="de-DE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0288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79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IPv4 / IPv6</vt:lpstr>
      <vt:lpstr>Gliederung</vt:lpstr>
      <vt:lpstr>IPv4 Adressformat</vt:lpstr>
      <vt:lpstr>IPv4 Historische Netzklassen</vt:lpstr>
      <vt:lpstr>IPv4 Besondere Netzwerkadressen</vt:lpstr>
      <vt:lpstr>IPv4 Paketlänge</vt:lpstr>
      <vt:lpstr>IPv4 Routing</vt:lpstr>
      <vt:lpstr>IPv4 Vergangenheit und Zukunft</vt:lpstr>
      <vt:lpstr>Gliederung</vt:lpstr>
      <vt:lpstr>IPv6 Grundinformationen</vt:lpstr>
      <vt:lpstr>IPv6 Adressaufbau</vt:lpstr>
      <vt:lpstr>IPv6 Gründe für neues Internetprotokoll</vt:lpstr>
      <vt:lpstr>IPv6  Unterschiede für den Privatverbraucher </vt:lpstr>
      <vt:lpstr>IPv6  Positive Eigenschaften </vt:lpstr>
      <vt:lpstr>IPv6 Probleme 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IPv4 / IPv6</dc:title>
  <dc:creator>Kravtsov, Oleksiy</dc:creator>
  <cp:lastModifiedBy>Kravtsov, Oleksiy</cp:lastModifiedBy>
  <cp:revision>4</cp:revision>
  <dcterms:created xsi:type="dcterms:W3CDTF">2018-09-19T19:14:20Z</dcterms:created>
  <dcterms:modified xsi:type="dcterms:W3CDTF">2018-09-20T09:01:08Z</dcterms:modified>
</cp:coreProperties>
</file>