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73F4B-E1CC-43E4-8AE5-4FB3BA8B241D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A027C-A49F-4384-8EB3-8E6CEF4A19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660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Hennes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A027C-A49F-4384-8EB3-8E6CEF4A199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203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A027C-A49F-4384-8EB3-8E6CEF4A199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603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Hennes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A027C-A49F-4384-8EB3-8E6CEF4A199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381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Hennes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A027C-A49F-4384-8EB3-8E6CEF4A199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854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Hennes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A027C-A49F-4384-8EB3-8E6CEF4A199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339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Nico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A027C-A49F-4384-8EB3-8E6CEF4A199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827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Nico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A027C-A49F-4384-8EB3-8E6CEF4A199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881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Nico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A027C-A49F-4384-8EB3-8E6CEF4A199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118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A027C-A49F-4384-8EB3-8E6CEF4A199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80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A027C-A49F-4384-8EB3-8E6CEF4A199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3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B0D6-0ACF-4279-8017-28F063DE082E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2A85-2613-4862-A501-5E8F123AD3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67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B0D6-0ACF-4279-8017-28F063DE082E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2A85-2613-4862-A501-5E8F123AD3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53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B0D6-0ACF-4279-8017-28F063DE082E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2A85-2613-4862-A501-5E8F123AD3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15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B0D6-0ACF-4279-8017-28F063DE082E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2A85-2613-4862-A501-5E8F123AD3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43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B0D6-0ACF-4279-8017-28F063DE082E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2A85-2613-4862-A501-5E8F123AD3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41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B0D6-0ACF-4279-8017-28F063DE082E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2A85-2613-4862-A501-5E8F123AD3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31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B0D6-0ACF-4279-8017-28F063DE082E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2A85-2613-4862-A501-5E8F123AD3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52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B0D6-0ACF-4279-8017-28F063DE082E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2A85-2613-4862-A501-5E8F123AD3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76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B0D6-0ACF-4279-8017-28F063DE082E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2A85-2613-4862-A501-5E8F123AD3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51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B0D6-0ACF-4279-8017-28F063DE082E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2A85-2613-4862-A501-5E8F123AD3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54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B0D6-0ACF-4279-8017-28F063DE082E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2A85-2613-4862-A501-5E8F123AD3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08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3B0D6-0ACF-4279-8017-28F063DE082E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22A85-2613-4862-A501-5E8F123AD3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71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ktronik-kompendium.de/sites/net/bilder/08030511.gif" TargetMode="External"/><Relationship Id="rId7" Type="http://schemas.openxmlformats.org/officeDocument/2006/relationships/hyperlink" Target="https://www.standesbeamte.de/bds/wp-content/uploads/sites/4/2017/07/standesbeamte_aufgaben_gruen_1.svg" TargetMode="External"/><Relationship Id="rId2" Type="http://schemas.openxmlformats.org/officeDocument/2006/relationships/hyperlink" Target="https://www4.informatik.uni-erlangen.de/DE/Lehre/SS03/PS_KVBK/talks/Folien-Firewall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pload.wikimedia.org/wikipedia/commons/thumb/6/67/OSI_Packet_Filter.jpg/440px-OSI_Packet_Filter.jpg" TargetMode="External"/><Relationship Id="rId5" Type="http://schemas.openxmlformats.org/officeDocument/2006/relationships/hyperlink" Target="https://vogtland.freifunk.net/wordpress/wp-content/uploads/2017/05/firewall.jpg" TargetMode="External"/><Relationship Id="rId4" Type="http://schemas.openxmlformats.org/officeDocument/2006/relationships/hyperlink" Target="https://images.emojiterra.com/google/android-oreo/512px/2757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575" y="1533525"/>
            <a:ext cx="4438650" cy="53244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000" y="171451"/>
            <a:ext cx="10287000" cy="2247900"/>
          </a:xfrm>
        </p:spPr>
        <p:txBody>
          <a:bodyPr>
            <a:normAutofit/>
          </a:bodyPr>
          <a:lstStyle/>
          <a:p>
            <a:pPr algn="l"/>
            <a:r>
              <a:rPr lang="de-DE" dirty="0">
                <a:latin typeface="3ds" panose="02000503020000020004" pitchFamily="2" charset="0"/>
              </a:rPr>
              <a:t>F</a:t>
            </a:r>
            <a:r>
              <a:rPr lang="de-DE" dirty="0" smtClean="0">
                <a:latin typeface="3ds" panose="02000503020000020004" pitchFamily="2" charset="0"/>
              </a:rPr>
              <a:t>irewall</a:t>
            </a:r>
            <a:r>
              <a:rPr lang="de-DE" dirty="0" smtClean="0">
                <a:latin typeface="3ds" panose="02000503020000020004" pitchFamily="2" charset="0"/>
              </a:rPr>
              <a:t/>
            </a:r>
            <a:br>
              <a:rPr lang="de-DE" dirty="0" smtClean="0">
                <a:latin typeface="3ds" panose="02000503020000020004" pitchFamily="2" charset="0"/>
              </a:rPr>
            </a:br>
            <a:r>
              <a:rPr lang="de-DE" dirty="0" smtClean="0">
                <a:latin typeface="3ds" panose="02000503020000020004" pitchFamily="2" charset="0"/>
              </a:rPr>
              <a:t>Funktion und Aufbau</a:t>
            </a:r>
            <a:endParaRPr lang="de-DE" dirty="0">
              <a:latin typeface="3ds" panose="02000503020000020004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1000" y="2419351"/>
            <a:ext cx="10287000" cy="2838449"/>
          </a:xfrm>
        </p:spPr>
        <p:txBody>
          <a:bodyPr/>
          <a:lstStyle/>
          <a:p>
            <a:pPr algn="l"/>
            <a:r>
              <a:rPr lang="de-DE" dirty="0" smtClean="0">
                <a:latin typeface="3ds" panose="02000503020000020004" pitchFamily="2" charset="0"/>
              </a:rPr>
              <a:t>Von Nico Samuel, </a:t>
            </a:r>
            <a:r>
              <a:rPr lang="de-DE" dirty="0" err="1" smtClean="0">
                <a:latin typeface="3ds" panose="02000503020000020004" pitchFamily="2" charset="0"/>
              </a:rPr>
              <a:t>Hennes</a:t>
            </a:r>
            <a:r>
              <a:rPr lang="de-DE" dirty="0" smtClean="0">
                <a:latin typeface="3ds" panose="02000503020000020004" pitchFamily="2" charset="0"/>
              </a:rPr>
              <a:t> </a:t>
            </a:r>
            <a:r>
              <a:rPr lang="de-DE" dirty="0" smtClean="0">
                <a:latin typeface="3ds" panose="02000503020000020004" pitchFamily="2" charset="0"/>
              </a:rPr>
              <a:t>Becker,</a:t>
            </a:r>
          </a:p>
          <a:p>
            <a:pPr algn="l"/>
            <a:r>
              <a:rPr lang="de-DE" dirty="0" smtClean="0">
                <a:latin typeface="3ds" panose="02000503020000020004" pitchFamily="2" charset="0"/>
              </a:rPr>
              <a:t> </a:t>
            </a:r>
            <a:r>
              <a:rPr lang="de-DE" dirty="0" smtClean="0">
                <a:latin typeface="3ds" panose="02000503020000020004" pitchFamily="2" charset="0"/>
              </a:rPr>
              <a:t>Jan </a:t>
            </a:r>
            <a:r>
              <a:rPr lang="de-DE" dirty="0" err="1" smtClean="0">
                <a:latin typeface="3ds" panose="02000503020000020004" pitchFamily="2" charset="0"/>
              </a:rPr>
              <a:t>Neitzner</a:t>
            </a:r>
            <a:r>
              <a:rPr lang="de-DE" dirty="0" smtClean="0">
                <a:latin typeface="3ds" panose="02000503020000020004" pitchFamily="2" charset="0"/>
              </a:rPr>
              <a:t> </a:t>
            </a:r>
          </a:p>
          <a:p>
            <a:pPr algn="l"/>
            <a:r>
              <a:rPr lang="de-DE" dirty="0" smtClean="0">
                <a:solidFill>
                  <a:schemeClr val="bg1"/>
                </a:solidFill>
              </a:rPr>
              <a:t>Jesus und Gott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8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3ds" panose="02000503020000020004" pitchFamily="2" charset="0"/>
              </a:rPr>
              <a:t>Fazit</a:t>
            </a:r>
            <a:endParaRPr lang="de-DE" dirty="0">
              <a:latin typeface="3ds" panose="0200050302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3ds" panose="02000503020000020004" pitchFamily="2" charset="0"/>
              </a:rPr>
              <a:t>Kein Netzwerk kann zu 100% sicher gemacht werden</a:t>
            </a:r>
          </a:p>
          <a:p>
            <a:r>
              <a:rPr lang="de-DE" dirty="0" smtClean="0">
                <a:latin typeface="3ds" panose="02000503020000020004" pitchFamily="2" charset="0"/>
              </a:rPr>
              <a:t>Firewalls erhöhen den Schutz und sind notwendig</a:t>
            </a:r>
            <a:endParaRPr lang="de-DE" dirty="0">
              <a:latin typeface="3ds" panose="02000503020000020004" pitchFamily="2" charset="0"/>
            </a:endParaRPr>
          </a:p>
        </p:txBody>
      </p:sp>
      <p:pic>
        <p:nvPicPr>
          <p:cNvPr id="6148" name="Picture 4" descr="Bildergebnis fÃ¼r faz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030" y="2870173"/>
            <a:ext cx="4851854" cy="398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7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www4.informatik.uni-erlangen.de/DE/Lehre/SS03/PS_KVBK/talks/Folien-Firewalls.pdf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www.elektronik-kompendium.de/sites/net/bilder/08030511.gif</a:t>
            </a:r>
            <a:endParaRPr lang="de-DE" dirty="0" smtClean="0"/>
          </a:p>
          <a:p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images.emojiterra.com/google/android-oreo/512px/2757.png</a:t>
            </a:r>
            <a:endParaRPr lang="de-DE" dirty="0" smtClean="0"/>
          </a:p>
          <a:p>
            <a:r>
              <a:rPr lang="de-DE" dirty="0"/>
              <a:t>https://</a:t>
            </a:r>
            <a:r>
              <a:rPr lang="de-DE" dirty="0" smtClean="0"/>
              <a:t>thesmartpanda.com/wp-content/uploads/2016/02/firewall_man.png</a:t>
            </a:r>
          </a:p>
          <a:p>
            <a:r>
              <a:rPr lang="de-DE" dirty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vogtland.freifunk.net/wordpress/wp-content/uploads/2017/05/firewall.jpg</a:t>
            </a:r>
            <a:endParaRPr lang="de-DE" dirty="0" smtClean="0"/>
          </a:p>
          <a:p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upload.wikimedia.org/wikipedia/commons/thumb/6/67/OSI_Packet_Filter.jpg/440px-OSI_Packet_Filter.jpg</a:t>
            </a:r>
            <a:endParaRPr lang="de-DE" dirty="0" smtClean="0"/>
          </a:p>
          <a:p>
            <a:r>
              <a:rPr lang="de-DE" dirty="0">
                <a:hlinkClick r:id="rId7"/>
              </a:rPr>
              <a:t>https://</a:t>
            </a:r>
            <a:r>
              <a:rPr lang="de-DE" dirty="0" smtClean="0">
                <a:hlinkClick r:id="rId7"/>
              </a:rPr>
              <a:t>www.standesbeamte.de/bds/wp-content/uploads/sites/4/2017/07/standesbeamte_aufgaben_gruen_1.svg</a:t>
            </a:r>
            <a:endParaRPr lang="de-DE" dirty="0" smtClean="0"/>
          </a:p>
          <a:p>
            <a:r>
              <a:rPr lang="de-DE" dirty="0"/>
              <a:t>https://cdn.slidemodel.com/wp-content/uploads/6999-03-cyber-security-powerpoint-template-16x9-1.jpg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974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3ds" panose="02000503020000020004" pitchFamily="2" charset="0"/>
              </a:rPr>
              <a:t>Gliederung</a:t>
            </a:r>
            <a:endParaRPr lang="de-DE" dirty="0">
              <a:latin typeface="3ds" panose="0200050302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3ds" panose="02000503020000020004" pitchFamily="2" charset="0"/>
              </a:rPr>
              <a:t>Funktion von Firewalls</a:t>
            </a:r>
          </a:p>
          <a:p>
            <a:r>
              <a:rPr lang="de-DE" dirty="0" smtClean="0">
                <a:latin typeface="3ds" panose="02000503020000020004" pitchFamily="2" charset="0"/>
              </a:rPr>
              <a:t>Komponenten von Firewalls</a:t>
            </a:r>
          </a:p>
          <a:p>
            <a:pPr lvl="1"/>
            <a:r>
              <a:rPr lang="de-DE" dirty="0" smtClean="0">
                <a:latin typeface="3ds" panose="02000503020000020004" pitchFamily="2" charset="0"/>
              </a:rPr>
              <a:t>Paketfilter</a:t>
            </a:r>
          </a:p>
          <a:p>
            <a:pPr lvl="1"/>
            <a:r>
              <a:rPr lang="de-DE" dirty="0" err="1" smtClean="0">
                <a:latin typeface="3ds" panose="02000503020000020004" pitchFamily="2" charset="0"/>
              </a:rPr>
              <a:t>Proxies</a:t>
            </a:r>
            <a:endParaRPr lang="de-DE" dirty="0" smtClean="0">
              <a:latin typeface="3ds" panose="02000503020000020004" pitchFamily="2" charset="0"/>
            </a:endParaRPr>
          </a:p>
          <a:p>
            <a:pPr lvl="1"/>
            <a:r>
              <a:rPr lang="de-DE" dirty="0" smtClean="0">
                <a:latin typeface="3ds" panose="02000503020000020004" pitchFamily="2" charset="0"/>
              </a:rPr>
              <a:t>Netzanbindung</a:t>
            </a:r>
          </a:p>
          <a:p>
            <a:r>
              <a:rPr lang="de-DE" dirty="0" smtClean="0">
                <a:latin typeface="3ds" panose="02000503020000020004" pitchFamily="2" charset="0"/>
              </a:rPr>
              <a:t>Aufgaben der Firewall</a:t>
            </a:r>
          </a:p>
          <a:p>
            <a:r>
              <a:rPr lang="de-DE" dirty="0" smtClean="0">
                <a:latin typeface="3ds" panose="02000503020000020004" pitchFamily="2" charset="0"/>
              </a:rPr>
              <a:t>Fazit</a:t>
            </a:r>
          </a:p>
        </p:txBody>
      </p:sp>
      <p:pic>
        <p:nvPicPr>
          <p:cNvPr id="1026" name="Picture 2" descr="Bildergebnis fÃ¼r firew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57463"/>
            <a:ext cx="6858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6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gebnis fÃ¼r firewall m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389" y="2396879"/>
            <a:ext cx="4982611" cy="404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3ds" panose="02000503020000020004" pitchFamily="2" charset="0"/>
              </a:rPr>
              <a:t>Funktionen von Firewalls</a:t>
            </a:r>
            <a:endParaRPr lang="de-DE" dirty="0">
              <a:latin typeface="3ds" panose="0200050302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3ds" panose="02000503020000020004" pitchFamily="2" charset="0"/>
              </a:rPr>
              <a:t>„Türsteher“ eines Netzwerkes</a:t>
            </a:r>
          </a:p>
          <a:p>
            <a:r>
              <a:rPr lang="de-DE" dirty="0" smtClean="0">
                <a:latin typeface="3ds" panose="02000503020000020004" pitchFamily="2" charset="0"/>
              </a:rPr>
              <a:t>Schutz vor Datenverlust</a:t>
            </a:r>
          </a:p>
          <a:p>
            <a:r>
              <a:rPr lang="de-DE" dirty="0" smtClean="0">
                <a:latin typeface="3ds" panose="02000503020000020004" pitchFamily="2" charset="0"/>
              </a:rPr>
              <a:t>Schutz vor Missbrauch von Ressourcen</a:t>
            </a:r>
          </a:p>
        </p:txBody>
      </p:sp>
    </p:spTree>
    <p:extLst>
      <p:ext uri="{BB962C8B-B14F-4D97-AF65-F5344CB8AC3E}">
        <p14:creationId xmlns:p14="http://schemas.microsoft.com/office/powerpoint/2010/main" val="392185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3ds" panose="02000503020000020004" pitchFamily="2" charset="0"/>
              </a:rPr>
              <a:t>Komponente von Firewalls</a:t>
            </a:r>
            <a:br>
              <a:rPr lang="de-DE" dirty="0" smtClean="0">
                <a:latin typeface="3ds" panose="02000503020000020004" pitchFamily="2" charset="0"/>
              </a:rPr>
            </a:br>
            <a:r>
              <a:rPr lang="de-DE" sz="2400" dirty="0" smtClean="0">
                <a:latin typeface="3ds" panose="02000503020000020004" pitchFamily="2" charset="0"/>
              </a:rPr>
              <a:t>Grundsätzlich</a:t>
            </a:r>
            <a:endParaRPr lang="de-DE" dirty="0">
              <a:latin typeface="3ds" panose="0200050302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3ds" panose="02000503020000020004" pitchFamily="2" charset="0"/>
              </a:rPr>
              <a:t>Immer abhängig von den jeweiligen Anforderungen</a:t>
            </a:r>
          </a:p>
          <a:p>
            <a:r>
              <a:rPr lang="de-DE" dirty="0" smtClean="0">
                <a:latin typeface="3ds" panose="02000503020000020004" pitchFamily="2" charset="0"/>
              </a:rPr>
              <a:t>Optimale Ausschöpfung aller Filtermöglichkeiten</a:t>
            </a:r>
          </a:p>
          <a:p>
            <a:r>
              <a:rPr lang="de-DE" dirty="0" smtClean="0">
                <a:latin typeface="3ds" panose="02000503020000020004" pitchFamily="2" charset="0"/>
              </a:rPr>
              <a:t>Minimaler Administrationsaufwand</a:t>
            </a:r>
          </a:p>
          <a:p>
            <a:r>
              <a:rPr lang="de-DE" dirty="0" smtClean="0">
                <a:latin typeface="3ds" panose="02000503020000020004" pitchFamily="2" charset="0"/>
              </a:rPr>
              <a:t>Minimale Störung der Benutzer</a:t>
            </a:r>
          </a:p>
          <a:p>
            <a:pPr marL="0" indent="0">
              <a:buNone/>
            </a:pPr>
            <a:endParaRPr lang="de-DE" dirty="0">
              <a:latin typeface="3ds" panose="02000503020000020004" pitchFamily="2" charset="0"/>
            </a:endParaRPr>
          </a:p>
        </p:txBody>
      </p:sp>
      <p:pic>
        <p:nvPicPr>
          <p:cNvPr id="3074" name="Picture 2" descr="Bildergebnis fÃ¼r ausrufezeichen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300162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58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3ds" panose="02000503020000020004" pitchFamily="2" charset="0"/>
              </a:rPr>
              <a:t>Komponente von Firewalls</a:t>
            </a:r>
            <a:br>
              <a:rPr lang="de-DE" dirty="0" smtClean="0">
                <a:latin typeface="3ds" panose="02000503020000020004" pitchFamily="2" charset="0"/>
              </a:rPr>
            </a:br>
            <a:r>
              <a:rPr lang="de-DE" sz="2400" dirty="0" smtClean="0">
                <a:latin typeface="3ds" panose="02000503020000020004" pitchFamily="2" charset="0"/>
              </a:rPr>
              <a:t>Paketfilter</a:t>
            </a:r>
            <a:endParaRPr lang="de-DE" dirty="0">
              <a:latin typeface="3ds" panose="0200050302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3ds" panose="02000503020000020004" pitchFamily="2" charset="0"/>
              </a:rPr>
              <a:t>Arbeiten auf Internet- und Transportschicht</a:t>
            </a:r>
          </a:p>
          <a:p>
            <a:r>
              <a:rPr lang="de-DE" dirty="0">
                <a:latin typeface="3ds" panose="02000503020000020004" pitchFamily="2" charset="0"/>
              </a:rPr>
              <a:t>Überprüfen anhand der Headerinformationen die Gültigkeit eines Paketes </a:t>
            </a:r>
          </a:p>
          <a:p>
            <a:r>
              <a:rPr lang="de-DE" dirty="0">
                <a:latin typeface="3ds" panose="02000503020000020004" pitchFamily="2" charset="0"/>
              </a:rPr>
              <a:t>Überprüfung möglich nach </a:t>
            </a:r>
          </a:p>
          <a:p>
            <a:pPr lvl="1"/>
            <a:r>
              <a:rPr lang="de-DE" dirty="0">
                <a:latin typeface="3ds" panose="02000503020000020004" pitchFamily="2" charset="0"/>
              </a:rPr>
              <a:t>Ziel-/Herkunfts-IP </a:t>
            </a:r>
          </a:p>
          <a:p>
            <a:pPr lvl="1"/>
            <a:r>
              <a:rPr lang="de-DE" dirty="0">
                <a:latin typeface="3ds" panose="02000503020000020004" pitchFamily="2" charset="0"/>
              </a:rPr>
              <a:t>Ziel-/</a:t>
            </a:r>
            <a:r>
              <a:rPr lang="de-DE" dirty="0" err="1">
                <a:latin typeface="3ds" panose="02000503020000020004" pitchFamily="2" charset="0"/>
              </a:rPr>
              <a:t>Herkunftsport</a:t>
            </a:r>
            <a:endParaRPr lang="de-DE" dirty="0">
              <a:latin typeface="3ds" panose="02000503020000020004" pitchFamily="2" charset="0"/>
            </a:endParaRPr>
          </a:p>
          <a:p>
            <a:pPr lvl="1"/>
            <a:r>
              <a:rPr lang="de-DE" dirty="0">
                <a:latin typeface="3ds" panose="02000503020000020004" pitchFamily="2" charset="0"/>
              </a:rPr>
              <a:t>Flags (SYN, ACK, FIN etc.) </a:t>
            </a:r>
          </a:p>
          <a:p>
            <a:r>
              <a:rPr lang="de-DE" dirty="0">
                <a:latin typeface="3ds" panose="02000503020000020004" pitchFamily="2" charset="0"/>
              </a:rPr>
              <a:t>Werten nur den Inhalt der Header aus</a:t>
            </a:r>
            <a:r>
              <a:rPr lang="de-DE" dirty="0" smtClean="0">
                <a:latin typeface="3ds" panose="02000503020000020004" pitchFamily="2" charset="0"/>
              </a:rPr>
              <a:t>,					 </a:t>
            </a:r>
            <a:r>
              <a:rPr lang="de-DE" dirty="0">
                <a:latin typeface="3ds" panose="02000503020000020004" pitchFamily="2" charset="0"/>
              </a:rPr>
              <a:t>nicht aber den der Datensegmente</a:t>
            </a:r>
          </a:p>
          <a:p>
            <a:endParaRPr lang="de-DE" dirty="0">
              <a:latin typeface="3ds" panose="02000503020000020004" pitchFamily="2" charset="0"/>
            </a:endParaRPr>
          </a:p>
        </p:txBody>
      </p:sp>
      <p:pic>
        <p:nvPicPr>
          <p:cNvPr id="4098" name="Picture 2" descr="Bildergebnis fÃ¼r firewall paketfil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044" y="2696181"/>
            <a:ext cx="4882956" cy="375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9952832" y="3853669"/>
            <a:ext cx="2239168" cy="1638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46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3ds" panose="02000503020000020004" pitchFamily="2" charset="0"/>
              </a:rPr>
              <a:t>Komponente von Firewalls</a:t>
            </a:r>
            <a:br>
              <a:rPr lang="de-DE" dirty="0" smtClean="0">
                <a:latin typeface="3ds" panose="02000503020000020004" pitchFamily="2" charset="0"/>
              </a:rPr>
            </a:br>
            <a:r>
              <a:rPr lang="de-DE" sz="2400" dirty="0" smtClean="0">
                <a:latin typeface="3ds" panose="02000503020000020004" pitchFamily="2" charset="0"/>
              </a:rPr>
              <a:t>Paketfilter</a:t>
            </a:r>
            <a:endParaRPr lang="de-DE" dirty="0">
              <a:latin typeface="3ds" panose="0200050302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latin typeface="3ds" panose="02000503020000020004" pitchFamily="2" charset="0"/>
              </a:rPr>
              <a:t>Stateful</a:t>
            </a:r>
            <a:endParaRPr lang="de-DE" dirty="0" smtClean="0">
              <a:latin typeface="3ds" panose="02000503020000020004" pitchFamily="2" charset="0"/>
            </a:endParaRPr>
          </a:p>
          <a:p>
            <a:pPr lvl="1"/>
            <a:r>
              <a:rPr lang="de-DE" dirty="0">
                <a:latin typeface="3ds" panose="02000503020000020004" pitchFamily="2" charset="0"/>
              </a:rPr>
              <a:t>Erkennt zu bestehender Verbindung gehörende Pakete </a:t>
            </a:r>
          </a:p>
          <a:p>
            <a:pPr lvl="1"/>
            <a:r>
              <a:rPr lang="de-DE" dirty="0">
                <a:latin typeface="3ds" panose="02000503020000020004" pitchFamily="2" charset="0"/>
              </a:rPr>
              <a:t>Speicherung von Verbindungsdaten notwendig (Angriffspunkt für </a:t>
            </a:r>
            <a:r>
              <a:rPr lang="de-DE" dirty="0" err="1">
                <a:latin typeface="3ds" panose="02000503020000020004" pitchFamily="2" charset="0"/>
              </a:rPr>
              <a:t>DoS</a:t>
            </a:r>
            <a:r>
              <a:rPr lang="de-DE" dirty="0">
                <a:latin typeface="3ds" panose="02000503020000020004" pitchFamily="2" charset="0"/>
              </a:rPr>
              <a:t>-Attacken!)</a:t>
            </a:r>
          </a:p>
          <a:p>
            <a:endParaRPr lang="de-DE" dirty="0">
              <a:latin typeface="3ds" panose="02000503020000020004" pitchFamily="2" charset="0"/>
            </a:endParaRPr>
          </a:p>
          <a:p>
            <a:r>
              <a:rPr lang="de-DE" dirty="0" err="1" smtClean="0">
                <a:latin typeface="3ds" panose="02000503020000020004" pitchFamily="2" charset="0"/>
              </a:rPr>
              <a:t>Stateless</a:t>
            </a:r>
            <a:endParaRPr lang="de-DE" dirty="0" smtClean="0">
              <a:latin typeface="3ds" panose="02000503020000020004" pitchFamily="2" charset="0"/>
            </a:endParaRPr>
          </a:p>
          <a:p>
            <a:pPr lvl="1"/>
            <a:r>
              <a:rPr lang="de-DE" dirty="0">
                <a:latin typeface="3ds" panose="02000503020000020004" pitchFamily="2" charset="0"/>
              </a:rPr>
              <a:t>Filtern nur Pakete zum </a:t>
            </a:r>
            <a:r>
              <a:rPr lang="de-DE" dirty="0" err="1">
                <a:latin typeface="3ds" panose="02000503020000020004" pitchFamily="2" charset="0"/>
              </a:rPr>
              <a:t>Vebindungsaufbau</a:t>
            </a:r>
            <a:r>
              <a:rPr lang="de-DE" dirty="0">
                <a:latin typeface="3ds" panose="02000503020000020004" pitchFamily="2" charset="0"/>
              </a:rPr>
              <a:t>, Folgepakete nicht mehr </a:t>
            </a:r>
          </a:p>
          <a:p>
            <a:pPr lvl="1"/>
            <a:r>
              <a:rPr lang="de-DE" dirty="0" err="1">
                <a:latin typeface="3ds" panose="02000503020000020004" pitchFamily="2" charset="0"/>
              </a:rPr>
              <a:t>Reassemblierung</a:t>
            </a:r>
            <a:r>
              <a:rPr lang="de-DE" dirty="0">
                <a:latin typeface="3ds" panose="02000503020000020004" pitchFamily="2" charset="0"/>
              </a:rPr>
              <a:t> fragmentierter Pakete vor dem Filtern ist notwendig, um versteckte Angriffe abzuwehren</a:t>
            </a:r>
          </a:p>
          <a:p>
            <a:pPr lvl="1"/>
            <a:endParaRPr lang="de-DE" dirty="0">
              <a:latin typeface="3ds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1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3ds" panose="02000503020000020004" pitchFamily="2" charset="0"/>
              </a:rPr>
              <a:t>Komponente von Firewalls</a:t>
            </a:r>
            <a:br>
              <a:rPr lang="de-DE" dirty="0" smtClean="0">
                <a:latin typeface="3ds" panose="02000503020000020004" pitchFamily="2" charset="0"/>
              </a:rPr>
            </a:br>
            <a:r>
              <a:rPr lang="de-DE" sz="2400" dirty="0" err="1" smtClean="0">
                <a:latin typeface="3ds" panose="02000503020000020004" pitchFamily="2" charset="0"/>
              </a:rPr>
              <a:t>Proxies</a:t>
            </a:r>
            <a:endParaRPr lang="de-DE" dirty="0">
              <a:latin typeface="3ds" panose="0200050302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3ds" panose="02000503020000020004" pitchFamily="2" charset="0"/>
              </a:rPr>
              <a:t>Arbeiten auf Anwendungsschicht </a:t>
            </a:r>
          </a:p>
          <a:p>
            <a:r>
              <a:rPr lang="de-DE" dirty="0">
                <a:latin typeface="3ds" panose="02000503020000020004" pitchFamily="2" charset="0"/>
              </a:rPr>
              <a:t>Bieten Stellvertreterfunktion für Verbindungen zu anderen Netzen (z.B. Internet)</a:t>
            </a:r>
          </a:p>
          <a:p>
            <a:pPr marL="0" indent="0">
              <a:buNone/>
            </a:pPr>
            <a:endParaRPr lang="de-DE" dirty="0">
              <a:latin typeface="3ds" panose="02000503020000020004" pitchFamily="2" charset="0"/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22459"/>
              </p:ext>
            </p:extLst>
          </p:nvPr>
        </p:nvGraphicFramePr>
        <p:xfrm>
          <a:off x="1976000" y="3238263"/>
          <a:ext cx="8240000" cy="3561198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4176000">
                  <a:extLst>
                    <a:ext uri="{9D8B030D-6E8A-4147-A177-3AD203B41FA5}">
                      <a16:colId xmlns:a16="http://schemas.microsoft.com/office/drawing/2014/main" val="42741538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30200905"/>
                    </a:ext>
                  </a:extLst>
                </a:gridCol>
              </a:tblGrid>
              <a:tr h="396487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>
                          <a:latin typeface="3ds" panose="02000503020000020004" pitchFamily="2" charset="0"/>
                        </a:rPr>
                        <a:t>Vorteile</a:t>
                      </a:r>
                      <a:endParaRPr lang="de-DE" sz="2400" dirty="0">
                        <a:latin typeface="3ds" panose="0200050302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>
                          <a:latin typeface="3ds" panose="02000503020000020004" pitchFamily="2" charset="0"/>
                        </a:rPr>
                        <a:t>Nachteile</a:t>
                      </a:r>
                      <a:endParaRPr lang="de-DE" sz="2400" dirty="0">
                        <a:latin typeface="3ds" panose="0200050302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754717"/>
                  </a:ext>
                </a:extLst>
              </a:tr>
              <a:tr h="555081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3ds" panose="02000503020000020004" pitchFamily="2" charset="0"/>
                        </a:rPr>
                        <a:t>Untersuchung der Paketinhalte</a:t>
                      </a:r>
                      <a:endParaRPr lang="de-DE" dirty="0">
                        <a:latin typeface="3ds" panose="0200050302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 smtClean="0">
                          <a:effectLst/>
                          <a:latin typeface="3ds" panose="02000503020000020004" pitchFamily="2" charset="0"/>
                        </a:rPr>
                        <a:t>Eigener Proxy für jeden Dienst erforderlich</a:t>
                      </a:r>
                      <a:endParaRPr lang="de-DE" dirty="0">
                        <a:latin typeface="3ds" panose="0200050302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040217"/>
                  </a:ext>
                </a:extLst>
              </a:tr>
              <a:tr h="10308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>
                          <a:effectLst/>
                          <a:latin typeface="3ds" panose="02000503020000020004" pitchFamily="2" charset="0"/>
                        </a:rPr>
                        <a:t>Bessere Protokollierungsmöglichkeiten</a:t>
                      </a:r>
                      <a:endParaRPr lang="de-DE" sz="1800" kern="1200" dirty="0" smtClean="0">
                        <a:solidFill>
                          <a:schemeClr val="dk1"/>
                        </a:solidFill>
                        <a:effectLst/>
                        <a:latin typeface="3ds" panose="0200050302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>
                          <a:effectLst/>
                          <a:latin typeface="3ds" panose="02000503020000020004" pitchFamily="2" charset="0"/>
                        </a:rPr>
                        <a:t>Häufig sind spezielle Konfigurationen an den Clients vorzunehmen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2295"/>
                  </a:ext>
                </a:extLst>
              </a:tr>
              <a:tr h="792973"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 smtClean="0">
                          <a:effectLst/>
                          <a:latin typeface="3ds" panose="02000503020000020004" pitchFamily="2" charset="0"/>
                        </a:rPr>
                        <a:t>Keine direkte Client-Server Verbindung</a:t>
                      </a:r>
                      <a:endParaRPr lang="de-DE" sz="1800" kern="1200" dirty="0" smtClean="0">
                        <a:solidFill>
                          <a:schemeClr val="dk1"/>
                        </a:solidFill>
                        <a:effectLst/>
                        <a:latin typeface="3ds" panose="0200050302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>
                          <a:effectLst/>
                          <a:latin typeface="3ds" panose="02000503020000020004" pitchFamily="2" charset="0"/>
                        </a:rPr>
                        <a:t>Für manche Dienste gibt es keinen Proxy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886153"/>
                  </a:ext>
                </a:extLst>
              </a:tr>
              <a:tr h="555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>
                          <a:effectLst/>
                          <a:latin typeface="3ds" panose="02000503020000020004" pitchFamily="2" charset="0"/>
                        </a:rPr>
                        <a:t>Client-IP bleibt verborgen</a:t>
                      </a:r>
                      <a:endParaRPr lang="de-DE" sz="1800" kern="1200" dirty="0" smtClean="0">
                        <a:solidFill>
                          <a:schemeClr val="dk1"/>
                        </a:solidFill>
                        <a:effectLst/>
                        <a:latin typeface="3ds" panose="0200050302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>
                          <a:effectLst/>
                          <a:latin typeface="3ds" panose="02000503020000020004" pitchFamily="2" charset="0"/>
                        </a:rPr>
                        <a:t>Unsichere Dienste (z.B. ftp)</a:t>
                      </a:r>
                      <a:r>
                        <a:rPr lang="de-DE" sz="1800" kern="1200" baseline="0" dirty="0" smtClean="0">
                          <a:effectLst/>
                          <a:latin typeface="3ds" panose="02000503020000020004" pitchFamily="2" charset="0"/>
                        </a:rPr>
                        <a:t> </a:t>
                      </a:r>
                      <a:r>
                        <a:rPr lang="de-DE" sz="1800" kern="1200" dirty="0" smtClean="0">
                          <a:effectLst/>
                          <a:latin typeface="3ds" panose="02000503020000020004" pitchFamily="2" charset="0"/>
                        </a:rPr>
                        <a:t> werden durch einen Proxy auch nicht sichere</a:t>
                      </a:r>
                      <a:endParaRPr lang="de-DE" sz="1800" kern="1200" dirty="0" smtClean="0">
                        <a:solidFill>
                          <a:schemeClr val="dk1"/>
                        </a:solidFill>
                        <a:effectLst/>
                        <a:latin typeface="3ds" panose="0200050302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173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3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3ds" panose="02000503020000020004" pitchFamily="2" charset="0"/>
              </a:rPr>
              <a:t>Komponente von Firewalls</a:t>
            </a:r>
            <a:br>
              <a:rPr lang="de-DE" dirty="0" smtClean="0">
                <a:latin typeface="3ds" panose="02000503020000020004" pitchFamily="2" charset="0"/>
              </a:rPr>
            </a:br>
            <a:r>
              <a:rPr lang="de-DE" sz="2400" dirty="0" smtClean="0">
                <a:latin typeface="3ds" panose="02000503020000020004" pitchFamily="2" charset="0"/>
              </a:rPr>
              <a:t>Netzanbindung</a:t>
            </a:r>
            <a:endParaRPr lang="de-DE" dirty="0">
              <a:latin typeface="3ds" panose="0200050302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3ds" panose="02000503020000020004" pitchFamily="2" charset="0"/>
              </a:rPr>
              <a:t>Screening Router</a:t>
            </a:r>
          </a:p>
          <a:p>
            <a:pPr lvl="1"/>
            <a:r>
              <a:rPr lang="de-DE" dirty="0" err="1">
                <a:latin typeface="3ds" panose="02000503020000020004" pitchFamily="2" charset="0"/>
              </a:rPr>
              <a:t>DDoS</a:t>
            </a:r>
            <a:r>
              <a:rPr lang="de-DE" dirty="0">
                <a:latin typeface="3ds" panose="02000503020000020004" pitchFamily="2" charset="0"/>
              </a:rPr>
              <a:t> </a:t>
            </a:r>
          </a:p>
          <a:p>
            <a:pPr lvl="1"/>
            <a:r>
              <a:rPr lang="de-DE" dirty="0">
                <a:latin typeface="3ds" panose="02000503020000020004" pitchFamily="2" charset="0"/>
              </a:rPr>
              <a:t>Verstecken des Netzwerks (Portscans) </a:t>
            </a:r>
          </a:p>
          <a:p>
            <a:pPr lvl="1"/>
            <a:r>
              <a:rPr lang="de-DE" dirty="0">
                <a:latin typeface="3ds" panose="02000503020000020004" pitchFamily="2" charset="0"/>
              </a:rPr>
              <a:t>Abwehr von </a:t>
            </a:r>
            <a:r>
              <a:rPr lang="de-DE" dirty="0" err="1">
                <a:latin typeface="3ds" panose="02000503020000020004" pitchFamily="2" charset="0"/>
              </a:rPr>
              <a:t>gespooften</a:t>
            </a:r>
            <a:r>
              <a:rPr lang="de-DE" dirty="0">
                <a:latin typeface="3ds" panose="02000503020000020004" pitchFamily="2" charset="0"/>
              </a:rPr>
              <a:t> </a:t>
            </a:r>
            <a:r>
              <a:rPr lang="de-DE" dirty="0" smtClean="0">
                <a:latin typeface="3ds" panose="02000503020000020004" pitchFamily="2" charset="0"/>
              </a:rPr>
              <a:t>Paketen</a:t>
            </a:r>
          </a:p>
          <a:p>
            <a:endParaRPr lang="de-DE" dirty="0">
              <a:latin typeface="3ds" panose="02000503020000020004" pitchFamily="2" charset="0"/>
            </a:endParaRPr>
          </a:p>
          <a:p>
            <a:r>
              <a:rPr lang="de-DE" dirty="0">
                <a:latin typeface="3ds" panose="02000503020000020004" pitchFamily="2" charset="0"/>
              </a:rPr>
              <a:t>Proxy </a:t>
            </a:r>
          </a:p>
          <a:p>
            <a:pPr lvl="1"/>
            <a:r>
              <a:rPr lang="de-DE" dirty="0">
                <a:latin typeface="3ds" panose="02000503020000020004" pitchFamily="2" charset="0"/>
              </a:rPr>
              <a:t>Maskiert internes Netz </a:t>
            </a:r>
          </a:p>
          <a:p>
            <a:pPr lvl="1"/>
            <a:r>
              <a:rPr lang="de-DE" dirty="0">
                <a:latin typeface="3ds" panose="02000503020000020004" pitchFamily="2" charset="0"/>
              </a:rPr>
              <a:t>Macht Content-</a:t>
            </a:r>
            <a:r>
              <a:rPr lang="de-DE" dirty="0" err="1">
                <a:latin typeface="3ds" panose="02000503020000020004" pitchFamily="2" charset="0"/>
              </a:rPr>
              <a:t>Filtering</a:t>
            </a:r>
            <a:endParaRPr lang="de-DE" dirty="0">
              <a:latin typeface="3ds" panose="02000503020000020004" pitchFamily="2" charset="0"/>
            </a:endParaRPr>
          </a:p>
          <a:p>
            <a:endParaRPr lang="de-DE" dirty="0">
              <a:latin typeface="3ds" panose="02000503020000020004" pitchFamily="2" charset="0"/>
            </a:endParaRPr>
          </a:p>
          <a:p>
            <a:endParaRPr lang="de-DE" dirty="0">
              <a:latin typeface="3ds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7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Ãhnliches F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429" y="3421367"/>
            <a:ext cx="3425371" cy="315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3ds" panose="02000503020000020004" pitchFamily="2" charset="0"/>
              </a:rPr>
              <a:t>Aufgaben der Firewall </a:t>
            </a:r>
            <a:endParaRPr lang="de-DE" dirty="0">
              <a:latin typeface="3ds" panose="0200050302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3ds" panose="02000503020000020004" pitchFamily="2" charset="0"/>
              </a:rPr>
              <a:t>Verkleinerung der potentiellen Angriffsfläche durch</a:t>
            </a:r>
          </a:p>
          <a:p>
            <a:pPr lvl="1"/>
            <a:r>
              <a:rPr lang="de-DE" dirty="0" smtClean="0">
                <a:latin typeface="3ds" panose="02000503020000020004" pitchFamily="2" charset="0"/>
              </a:rPr>
              <a:t>Sperrung nicht benötigter Ports</a:t>
            </a:r>
          </a:p>
          <a:p>
            <a:pPr lvl="1"/>
            <a:r>
              <a:rPr lang="de-DE" dirty="0" smtClean="0">
                <a:latin typeface="3ds" panose="02000503020000020004" pitchFamily="2" charset="0"/>
              </a:rPr>
              <a:t>Vergabe spezifischer Zugriffsrechte von externen Netzwerken</a:t>
            </a:r>
          </a:p>
          <a:p>
            <a:pPr lvl="1"/>
            <a:r>
              <a:rPr lang="de-DE" dirty="0" smtClean="0">
                <a:latin typeface="3ds" panose="02000503020000020004" pitchFamily="2" charset="0"/>
              </a:rPr>
              <a:t>Maskierung des Intranets</a:t>
            </a:r>
            <a:endParaRPr lang="de-DE" dirty="0">
              <a:latin typeface="3ds" panose="02000503020000020004" pitchFamily="2" charset="0"/>
            </a:endParaRPr>
          </a:p>
          <a:p>
            <a:r>
              <a:rPr lang="de-DE" dirty="0" smtClean="0">
                <a:latin typeface="3ds" panose="02000503020000020004" pitchFamily="2" charset="0"/>
              </a:rPr>
              <a:t>Filterung des Inhalts von Paketen</a:t>
            </a:r>
          </a:p>
          <a:p>
            <a:r>
              <a:rPr lang="de-DE" dirty="0" smtClean="0">
                <a:latin typeface="3ds" panose="02000503020000020004" pitchFamily="2" charset="0"/>
              </a:rPr>
              <a:t>Protokollierung des Netzwerkverkehrs</a:t>
            </a:r>
          </a:p>
          <a:p>
            <a:r>
              <a:rPr lang="de-DE" dirty="0" smtClean="0">
                <a:latin typeface="3ds" panose="02000503020000020004" pitchFamily="2" charset="0"/>
              </a:rPr>
              <a:t>Schutz vor Überlastung (z.B. </a:t>
            </a:r>
            <a:r>
              <a:rPr lang="de-DE" dirty="0" err="1" smtClean="0">
                <a:latin typeface="3ds" panose="02000503020000020004" pitchFamily="2" charset="0"/>
              </a:rPr>
              <a:t>DoS</a:t>
            </a:r>
            <a:r>
              <a:rPr lang="de-DE" dirty="0" smtClean="0">
                <a:latin typeface="3ds" panose="02000503020000020004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67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Breitbild</PresentationFormat>
  <Paragraphs>99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3ds</vt:lpstr>
      <vt:lpstr>Arial</vt:lpstr>
      <vt:lpstr>Calibri</vt:lpstr>
      <vt:lpstr>Calibri Light</vt:lpstr>
      <vt:lpstr>Office</vt:lpstr>
      <vt:lpstr>Firewall Funktion und Aufbau</vt:lpstr>
      <vt:lpstr>Gliederung</vt:lpstr>
      <vt:lpstr>Funktionen von Firewalls</vt:lpstr>
      <vt:lpstr>Komponente von Firewalls Grundsätzlich</vt:lpstr>
      <vt:lpstr>Komponente von Firewalls Paketfilter</vt:lpstr>
      <vt:lpstr>Komponente von Firewalls Paketfilter</vt:lpstr>
      <vt:lpstr>Komponente von Firewalls Proxies</vt:lpstr>
      <vt:lpstr>Komponente von Firewalls Netzanbindung</vt:lpstr>
      <vt:lpstr>Aufgaben der Firewall </vt:lpstr>
      <vt:lpstr>Fazit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 Funktion und Aufbau</dc:title>
  <dc:creator>Neitzner, Jan</dc:creator>
  <cp:lastModifiedBy>Neitzner, Jan</cp:lastModifiedBy>
  <cp:revision>11</cp:revision>
  <dcterms:created xsi:type="dcterms:W3CDTF">2018-11-22T08:01:26Z</dcterms:created>
  <dcterms:modified xsi:type="dcterms:W3CDTF">2018-11-22T09:43:41Z</dcterms:modified>
</cp:coreProperties>
</file>